
<file path=[Content_Types].xml><?xml version="1.0" encoding="utf-8"?>
<Types xmlns="http://schemas.openxmlformats.org/package/2006/content-types">
  <Default ContentType="application/xml" Extension="xml"/>
  <Default ContentType="application/vnd.openxmlformats-package.relationships+xml" Extension="rels"/>
  <Default ContentType="image/x-emf" Extension="emf"/>
  <Override ContentType="application/vnd.openxmlformats-officedocument.presentationml.tableStyles+xml" PartName="/ppt/tableStyles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1.xml><?xml version="1.0" encoding="utf-8"?>
<a:tblStyleLst xmlns:a="http://schemas.openxmlformats.org/drawingml/2006/main" xmlns:r="http://schemas.openxmlformats.org/officeDocument/2006/relationships" def="{90651C3A-4460-11DB-9652-00E08161165F}">
  <a:tblStyle styleId="{5C22544A-7EE6-4342-B048-85BDC9FD1C3A}" styleName="Medium Style 2 - Accent 1">
    <a:wholeTbl>
      <a:tcTxStyle>
        <a:fontRef idx="minor">
          <a:prstClr val="black"/>
        </a:fontRef>
        <a:schemeClr val="dk1"/>
      </a:tcTxStyle>
      <a:tcStyle>
        <a:tcBdr>
          <a:left>
            <a:ln cmpd="sng" w="12700">
              <a:solidFill>
                <a:schemeClr val="lt1"/>
              </a:solidFill>
            </a:ln>
          </a:left>
          <a:right>
            <a:ln cmpd="sng" w="12700">
              <a:solidFill>
                <a:schemeClr val="lt1"/>
              </a:solidFill>
            </a:ln>
          </a:right>
          <a:top>
            <a:ln cmpd="sng" w="12700">
              <a:solidFill>
                <a:schemeClr val="lt1"/>
              </a:solidFill>
            </a:ln>
          </a:top>
          <a:bottom>
            <a:ln cmpd="sng" w="12700">
              <a:solidFill>
                <a:schemeClr val="lt1"/>
              </a:solidFill>
            </a:ln>
          </a:bottom>
          <a:insideH>
            <a:ln cmpd="sng" w="12700">
              <a:solidFill>
                <a:schemeClr val="lt1"/>
              </a:solidFill>
            </a:ln>
          </a:insideH>
          <a:insideV>
            <a:ln cmpd="sng"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cmpd="sng" w="38100">
              <a:solidFill>
                <a:schemeClr val="lt1"/>
              </a:solidFill>
            </a:ln>
          </a:top>
        </a:tcBdr>
        <a:fill>
          <a:solidFill>
            <a:schemeClr val="accent1"/>
          </a:solidFill>
        </a:fill>
      </a:tcStyle>
    </a:lastRow>
    <a:firstRow>
      <a:tcTxStyle b="on">
        <a:fontRef idx="minor">
          <a:prstClr val="black"/>
        </a:fontRef>
        <a:schemeClr val="lt1"/>
      </a:tcTxStyle>
      <a:tcStyle>
        <a:tcBdr>
          <a:bottom>
            <a:ln cmpd="sng" w="38100">
              <a:solidFill>
                <a:schemeClr val="lt1"/>
              </a:solidFill>
            </a:ln>
          </a:bottom>
        </a:tcBdr>
        <a:fill>
          <a:solidFill>
            <a:schemeClr val="accent1"/>
          </a:solidFill>
        </a:fill>
      </a:tcStyle>
    </a:firstRow>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tableStyles" Target="tableStyles1.xml"/><Relationship Id="rId4" Type="http://schemas.openxmlformats.org/officeDocument/2006/relationships/slideMaster" Target="slideMasters/slide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06674E1-CC56-465C-8BC8-636643AD38AB}"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A5ECA-041F-4F8D-B2F8-34757FF4AB4E}" type="slidenum">
              <a:rPr lang="en-US" smtClean="0"/>
              <a:t>‹#›</a:t>
            </a:fld>
            <a:endParaRPr lang="en-US"/>
          </a:p>
        </p:txBody>
      </p:sp>
    </p:spTree>
    <p:extLst>
      <p:ext uri="{BB962C8B-B14F-4D97-AF65-F5344CB8AC3E}">
        <p14:creationId xmlns:p14="http://schemas.microsoft.com/office/powerpoint/2010/main" val="599799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6674E1-CC56-465C-8BC8-636643AD38AB}"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A5ECA-041F-4F8D-B2F8-34757FF4AB4E}" type="slidenum">
              <a:rPr lang="en-US" smtClean="0"/>
              <a:t>‹#›</a:t>
            </a:fld>
            <a:endParaRPr lang="en-US"/>
          </a:p>
        </p:txBody>
      </p:sp>
    </p:spTree>
    <p:extLst>
      <p:ext uri="{BB962C8B-B14F-4D97-AF65-F5344CB8AC3E}">
        <p14:creationId xmlns:p14="http://schemas.microsoft.com/office/powerpoint/2010/main" val="1874664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6674E1-CC56-465C-8BC8-636643AD38AB}"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A5ECA-041F-4F8D-B2F8-34757FF4AB4E}" type="slidenum">
              <a:rPr lang="en-US" smtClean="0"/>
              <a:t>‹#›</a:t>
            </a:fld>
            <a:endParaRPr lang="en-US"/>
          </a:p>
        </p:txBody>
      </p:sp>
    </p:spTree>
    <p:extLst>
      <p:ext uri="{BB962C8B-B14F-4D97-AF65-F5344CB8AC3E}">
        <p14:creationId xmlns:p14="http://schemas.microsoft.com/office/powerpoint/2010/main" val="812732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6674E1-CC56-465C-8BC8-636643AD38AB}"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A5ECA-041F-4F8D-B2F8-34757FF4AB4E}" type="slidenum">
              <a:rPr lang="en-US" smtClean="0"/>
              <a:t>‹#›</a:t>
            </a:fld>
            <a:endParaRPr lang="en-US"/>
          </a:p>
        </p:txBody>
      </p:sp>
    </p:spTree>
    <p:extLst>
      <p:ext uri="{BB962C8B-B14F-4D97-AF65-F5344CB8AC3E}">
        <p14:creationId xmlns:p14="http://schemas.microsoft.com/office/powerpoint/2010/main" val="356500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6674E1-CC56-465C-8BC8-636643AD38AB}"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A5ECA-041F-4F8D-B2F8-34757FF4AB4E}" type="slidenum">
              <a:rPr lang="en-US" smtClean="0"/>
              <a:t>‹#›</a:t>
            </a:fld>
            <a:endParaRPr lang="en-US"/>
          </a:p>
        </p:txBody>
      </p:sp>
    </p:spTree>
    <p:extLst>
      <p:ext uri="{BB962C8B-B14F-4D97-AF65-F5344CB8AC3E}">
        <p14:creationId xmlns:p14="http://schemas.microsoft.com/office/powerpoint/2010/main" val="191180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06674E1-CC56-465C-8BC8-636643AD38AB}" type="datetimeFigureOut">
              <a:rPr lang="en-US" smtClean="0"/>
              <a:t>9/16/2019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FA5ECA-041F-4F8D-B2F8-34757FF4AB4E}" type="slidenum">
              <a:rPr lang="en-US" smtClean="0"/>
              <a:t>‹#›</a:t>
            </a:fld>
            <a:endParaRPr lang="en-US"/>
          </a:p>
        </p:txBody>
      </p:sp>
    </p:spTree>
    <p:extLst>
      <p:ext uri="{BB962C8B-B14F-4D97-AF65-F5344CB8AC3E}">
        <p14:creationId xmlns:p14="http://schemas.microsoft.com/office/powerpoint/2010/main" val="3085035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6674E1-CC56-465C-8BC8-636643AD38AB}" type="datetimeFigureOut">
              <a:rPr lang="en-US" smtClean="0"/>
              <a:t>9/16/2019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FA5ECA-041F-4F8D-B2F8-34757FF4AB4E}" type="slidenum">
              <a:rPr lang="en-US" smtClean="0"/>
              <a:t>‹#›</a:t>
            </a:fld>
            <a:endParaRPr lang="en-US"/>
          </a:p>
        </p:txBody>
      </p:sp>
    </p:spTree>
    <p:extLst>
      <p:ext uri="{BB962C8B-B14F-4D97-AF65-F5344CB8AC3E}">
        <p14:creationId xmlns:p14="http://schemas.microsoft.com/office/powerpoint/2010/main" val="3546761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06674E1-CC56-465C-8BC8-636643AD38AB}" type="datetimeFigureOut">
              <a:rPr lang="en-US" smtClean="0"/>
              <a:t>9/16/2019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FA5ECA-041F-4F8D-B2F8-34757FF4AB4E}" type="slidenum">
              <a:rPr lang="en-US" smtClean="0"/>
              <a:t>‹#›</a:t>
            </a:fld>
            <a:endParaRPr lang="en-US"/>
          </a:p>
        </p:txBody>
      </p:sp>
    </p:spTree>
    <p:extLst>
      <p:ext uri="{BB962C8B-B14F-4D97-AF65-F5344CB8AC3E}">
        <p14:creationId xmlns:p14="http://schemas.microsoft.com/office/powerpoint/2010/main" val="2400371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6674E1-CC56-465C-8BC8-636643AD38AB}" type="datetimeFigureOut">
              <a:rPr lang="en-US" smtClean="0"/>
              <a:t>9/16/2019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FA5ECA-041F-4F8D-B2F8-34757FF4AB4E}" type="slidenum">
              <a:rPr lang="en-US" smtClean="0"/>
              <a:t>‹#›</a:t>
            </a:fld>
            <a:endParaRPr lang="en-US"/>
          </a:p>
        </p:txBody>
      </p:sp>
    </p:spTree>
    <p:extLst>
      <p:ext uri="{BB962C8B-B14F-4D97-AF65-F5344CB8AC3E}">
        <p14:creationId xmlns:p14="http://schemas.microsoft.com/office/powerpoint/2010/main" val="2099072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6674E1-CC56-465C-8BC8-636643AD38AB}" type="datetimeFigureOut">
              <a:rPr lang="en-US" smtClean="0"/>
              <a:t>9/16/2019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FA5ECA-041F-4F8D-B2F8-34757FF4AB4E}" type="slidenum">
              <a:rPr lang="en-US" smtClean="0"/>
              <a:t>‹#›</a:t>
            </a:fld>
            <a:endParaRPr lang="en-US"/>
          </a:p>
        </p:txBody>
      </p:sp>
    </p:spTree>
    <p:extLst>
      <p:ext uri="{BB962C8B-B14F-4D97-AF65-F5344CB8AC3E}">
        <p14:creationId xmlns:p14="http://schemas.microsoft.com/office/powerpoint/2010/main" val="3388889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6674E1-CC56-465C-8BC8-636643AD38AB}" type="datetimeFigureOut">
              <a:rPr lang="en-US" smtClean="0"/>
              <a:t>9/16/2019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FA5ECA-041F-4F8D-B2F8-34757FF4AB4E}" type="slidenum">
              <a:rPr lang="en-US" smtClean="0"/>
              <a:t>‹#›</a:t>
            </a:fld>
            <a:endParaRPr lang="en-US"/>
          </a:p>
        </p:txBody>
      </p:sp>
    </p:spTree>
    <p:extLst>
      <p:ext uri="{BB962C8B-B14F-4D97-AF65-F5344CB8AC3E}">
        <p14:creationId xmlns:p14="http://schemas.microsoft.com/office/powerpoint/2010/main" val="3180528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6674E1-CC56-465C-8BC8-636643AD38AB}" type="datetimeFigureOut">
              <a:rPr lang="en-US" smtClean="0"/>
              <a:t>9/16/2019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A5ECA-041F-4F8D-B2F8-34757FF4AB4E}" type="slidenum">
              <a:rPr lang="en-US" smtClean="0"/>
              <a:t>‹#›</a:t>
            </a:fld>
            <a:endParaRPr lang="en-US"/>
          </a:p>
        </p:txBody>
      </p:sp>
    </p:spTree>
    <p:extLst>
      <p:ext uri="{BB962C8B-B14F-4D97-AF65-F5344CB8AC3E}">
        <p14:creationId xmlns:p14="http://schemas.microsoft.com/office/powerpoint/2010/main" val="2505063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3" Type="http://schemas.openxmlformats.org/officeDocument/2006/relationships/hyperlink" Target="http://www.tutorialpoint.com/" TargetMode="External"/><Relationship Id="rId2" Type="http://schemas.openxmlformats.org/officeDocument/2006/relationships/hyperlink" Target="http://www.w3school.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Web Programing</a:t>
            </a:r>
          </a:p>
        </p:txBody>
      </p:sp>
      <p:sp>
        <p:nvSpPr>
          <p:cNvPr id="3" name="Subtitle 2"/>
          <p:cNvSpPr>
            <a:spLocks noGrp="1"/>
          </p:cNvSpPr>
          <p:nvPr>
            <p:ph type="subTitle" idx="1"/>
          </p:nvPr>
        </p:nvSpPr>
        <p:spPr/>
        <p:txBody>
          <a:bodyPr/>
          <a:lstStyle/>
          <a:p>
            <a:r>
              <a:rPr lang="en-US" dirty="0"/>
              <a:t>Zaheer Ahmed</a:t>
            </a:r>
          </a:p>
        </p:txBody>
      </p:sp>
    </p:spTree>
    <p:extLst>
      <p:ext uri="{BB962C8B-B14F-4D97-AF65-F5344CB8AC3E}">
        <p14:creationId xmlns:p14="http://schemas.microsoft.com/office/powerpoint/2010/main" val="93570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Lab Task</a:t>
            </a:r>
          </a:p>
        </p:txBody>
      </p:sp>
      <p:sp>
        <p:nvSpPr>
          <p:cNvPr id="3" name="Content Placeholder 2"/>
          <p:cNvSpPr>
            <a:spLocks noGrp="1"/>
          </p:cNvSpPr>
          <p:nvPr>
            <p:ph idx="1"/>
          </p:nvPr>
        </p:nvSpPr>
        <p:spPr/>
        <p:txBody>
          <a:bodyPr/>
          <a:lstStyle/>
          <a:p>
            <a:pPr lvl="0"/>
            <a:r>
              <a:rPr lang="en-US" dirty="0"/>
              <a:t>Macromedia </a:t>
            </a:r>
            <a:r>
              <a:rPr lang="en-US" dirty="0" err="1"/>
              <a:t>dreamweaver</a:t>
            </a:r>
            <a:endParaRPr lang="en-US" dirty="0"/>
          </a:p>
          <a:p>
            <a:pPr lvl="0"/>
            <a:r>
              <a:rPr lang="en-US" dirty="0"/>
              <a:t>Note Pad </a:t>
            </a:r>
          </a:p>
          <a:p>
            <a:pPr lvl="0"/>
            <a:r>
              <a:rPr lang="en-US" dirty="0"/>
              <a:t>WordPress</a:t>
            </a:r>
          </a:p>
          <a:p>
            <a:pPr lvl="0"/>
            <a:r>
              <a:rPr lang="en-US" dirty="0" err="1"/>
              <a:t>Xampp</a:t>
            </a:r>
            <a:r>
              <a:rPr lang="en-US" dirty="0"/>
              <a:t> server</a:t>
            </a:r>
          </a:p>
          <a:p>
            <a:endParaRPr lang="en-US" dirty="0"/>
          </a:p>
        </p:txBody>
      </p:sp>
    </p:spTree>
    <p:extLst>
      <p:ext uri="{BB962C8B-B14F-4D97-AF65-F5344CB8AC3E}">
        <p14:creationId xmlns:p14="http://schemas.microsoft.com/office/powerpoint/2010/main" val="1767476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Assignment Tasks </a:t>
            </a:r>
            <a:endParaRPr lang="en-US" dirty="0"/>
          </a:p>
        </p:txBody>
      </p:sp>
      <p:sp>
        <p:nvSpPr>
          <p:cNvPr id="3" name="Content Placeholder 2"/>
          <p:cNvSpPr>
            <a:spLocks noGrp="1"/>
          </p:cNvSpPr>
          <p:nvPr>
            <p:ph idx="1"/>
          </p:nvPr>
        </p:nvSpPr>
        <p:spPr/>
        <p:txBody>
          <a:bodyPr/>
          <a:lstStyle/>
          <a:p>
            <a:pPr marL="0" indent="0">
              <a:buNone/>
            </a:pPr>
            <a:r>
              <a:rPr lang="en-US" dirty="0"/>
              <a:t>Web Development Project</a:t>
            </a:r>
          </a:p>
        </p:txBody>
      </p:sp>
    </p:spTree>
    <p:extLst>
      <p:ext uri="{BB962C8B-B14F-4D97-AF65-F5344CB8AC3E}">
        <p14:creationId xmlns:p14="http://schemas.microsoft.com/office/powerpoint/2010/main" val="1654237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pPr marL="0" indent="0">
              <a:buNone/>
            </a:pPr>
            <a:r>
              <a:rPr lang="en-US" dirty="0"/>
              <a:t>•“The application of systematic and quantifiable approaches to cost effective analysis, design, implementation, testing, operation, and</a:t>
            </a:r>
          </a:p>
          <a:p>
            <a:pPr marL="0" indent="0">
              <a:buNone/>
            </a:pPr>
            <a:r>
              <a:rPr lang="en-US" dirty="0"/>
              <a:t>maintenance of high-quality Web applications.” –</a:t>
            </a:r>
          </a:p>
          <a:p>
            <a:pPr marL="0" indent="0">
              <a:buNone/>
            </a:pPr>
            <a:r>
              <a:rPr lang="en-US" dirty="0" err="1"/>
              <a:t>Kappel</a:t>
            </a:r>
            <a:r>
              <a:rPr lang="en-US" dirty="0"/>
              <a:t> </a:t>
            </a:r>
            <a:r>
              <a:rPr lang="en-US" i="1" dirty="0"/>
              <a:t>et al.</a:t>
            </a:r>
          </a:p>
          <a:p>
            <a:pPr marL="0" indent="0">
              <a:buNone/>
            </a:pPr>
            <a:r>
              <a:rPr lang="en-US" dirty="0"/>
              <a:t>• Extends </a:t>
            </a:r>
            <a:r>
              <a:rPr lang="en-US" i="1" dirty="0"/>
              <a:t>Software Engineering </a:t>
            </a:r>
            <a:r>
              <a:rPr lang="en-US" dirty="0"/>
              <a:t>to Web applications, but with Web-centric approaches. And other relevant contributions from many disciplines</a:t>
            </a:r>
          </a:p>
        </p:txBody>
      </p:sp>
    </p:spTree>
    <p:extLst>
      <p:ext uri="{BB962C8B-B14F-4D97-AF65-F5344CB8AC3E}">
        <p14:creationId xmlns:p14="http://schemas.microsoft.com/office/powerpoint/2010/main" val="1461431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Defining Web Applications</a:t>
            </a:r>
            <a:endParaRPr lang="en-US" dirty="0"/>
          </a:p>
        </p:txBody>
      </p:sp>
      <p:sp>
        <p:nvSpPr>
          <p:cNvPr id="3" name="Content Placeholder 2"/>
          <p:cNvSpPr>
            <a:spLocks noGrp="1"/>
          </p:cNvSpPr>
          <p:nvPr>
            <p:ph idx="1"/>
          </p:nvPr>
        </p:nvSpPr>
        <p:spPr/>
        <p:txBody>
          <a:bodyPr>
            <a:normAutofit/>
          </a:bodyPr>
          <a:lstStyle/>
          <a:p>
            <a:pPr marL="0" indent="0">
              <a:buNone/>
            </a:pPr>
            <a:r>
              <a:rPr lang="en-US" dirty="0"/>
              <a:t>Unlike traditional software, the Web serves as both </a:t>
            </a:r>
            <a:r>
              <a:rPr lang="en-US" i="1" dirty="0"/>
              <a:t>development </a:t>
            </a:r>
            <a:r>
              <a:rPr lang="en-US" dirty="0"/>
              <a:t>&amp; </a:t>
            </a:r>
            <a:r>
              <a:rPr lang="en-US" i="1" dirty="0"/>
              <a:t>user </a:t>
            </a:r>
            <a:r>
              <a:rPr lang="en-US" dirty="0"/>
              <a:t>platform.</a:t>
            </a:r>
          </a:p>
          <a:p>
            <a:pPr marL="0" indent="0">
              <a:buNone/>
            </a:pPr>
            <a:r>
              <a:rPr lang="en-US" dirty="0"/>
              <a:t>• A </a:t>
            </a:r>
            <a:r>
              <a:rPr lang="en-US" i="1" dirty="0"/>
              <a:t>Web application </a:t>
            </a:r>
            <a:r>
              <a:rPr lang="en-US" dirty="0"/>
              <a:t>is a system that utilizes W3C standards &amp; technologies to deliver Web-specific resources to clients (typically) through a browser. Kind of …Technology + interaction.</a:t>
            </a:r>
          </a:p>
          <a:p>
            <a:pPr marL="0" indent="0">
              <a:buNone/>
            </a:pPr>
            <a:r>
              <a:rPr lang="en-US" dirty="0"/>
              <a:t>– Web site with no software components?</a:t>
            </a:r>
          </a:p>
          <a:p>
            <a:pPr marL="0" indent="0">
              <a:buNone/>
            </a:pPr>
            <a:r>
              <a:rPr lang="en-US" dirty="0"/>
              <a:t>– Web services?</a:t>
            </a:r>
          </a:p>
        </p:txBody>
      </p:sp>
    </p:spTree>
    <p:extLst>
      <p:ext uri="{BB962C8B-B14F-4D97-AF65-F5344CB8AC3E}">
        <p14:creationId xmlns:p14="http://schemas.microsoft.com/office/powerpoint/2010/main" val="1878633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idx="1"/>
          </p:nvPr>
        </p:nvSpPr>
        <p:spPr/>
        <p:txBody>
          <a:bodyPr>
            <a:normAutofit fontScale="92500" lnSpcReduction="20000"/>
          </a:bodyPr>
          <a:lstStyle/>
          <a:p>
            <a:r>
              <a:rPr lang="en-US" dirty="0"/>
              <a:t>BS(Computer Science)</a:t>
            </a:r>
          </a:p>
          <a:p>
            <a:pPr marL="457200" lvl="1" indent="0">
              <a:buNone/>
            </a:pPr>
            <a:r>
              <a:rPr lang="en-US" dirty="0"/>
              <a:t>NCBA&amp;E </a:t>
            </a:r>
          </a:p>
          <a:p>
            <a:r>
              <a:rPr lang="en-US" dirty="0"/>
              <a:t>MS (Informatics Engineering)</a:t>
            </a:r>
          </a:p>
          <a:p>
            <a:pPr marL="457200" lvl="1" indent="0">
              <a:buNone/>
            </a:pPr>
            <a:r>
              <a:rPr lang="en-US" dirty="0"/>
              <a:t>Jonkoping University Sweden</a:t>
            </a:r>
          </a:p>
          <a:p>
            <a:r>
              <a:rPr lang="en-US" dirty="0"/>
              <a:t>Software Engineer </a:t>
            </a:r>
          </a:p>
          <a:p>
            <a:pPr marL="457200" lvl="1" indent="0">
              <a:buNone/>
            </a:pPr>
            <a:r>
              <a:rPr lang="en-US" dirty="0" err="1"/>
              <a:t>Xpertvision</a:t>
            </a:r>
            <a:r>
              <a:rPr lang="en-US" dirty="0"/>
              <a:t>, Lahore</a:t>
            </a:r>
          </a:p>
          <a:p>
            <a:r>
              <a:rPr lang="en-US" dirty="0"/>
              <a:t>Lecturer</a:t>
            </a:r>
          </a:p>
          <a:p>
            <a:pPr marL="457200" lvl="1" indent="0">
              <a:buNone/>
            </a:pPr>
            <a:r>
              <a:rPr lang="en-US" dirty="0"/>
              <a:t>The University of Punjab</a:t>
            </a:r>
          </a:p>
          <a:p>
            <a:r>
              <a:rPr lang="en-US" dirty="0"/>
              <a:t>Lecturer</a:t>
            </a:r>
          </a:p>
          <a:p>
            <a:pPr marL="457200" lvl="1" indent="0">
              <a:buNone/>
            </a:pPr>
            <a:r>
              <a:rPr lang="en-US" dirty="0"/>
              <a:t>Lahore Garrison University</a:t>
            </a:r>
          </a:p>
          <a:p>
            <a:r>
              <a:rPr lang="en-US" dirty="0"/>
              <a:t>Lecturer</a:t>
            </a:r>
          </a:p>
          <a:p>
            <a:pPr marL="457200" lvl="1" indent="0">
              <a:buNone/>
            </a:pPr>
            <a:r>
              <a:rPr lang="en-US" dirty="0"/>
              <a:t>CIIT , </a:t>
            </a:r>
            <a:r>
              <a:rPr lang="en-US" dirty="0" err="1"/>
              <a:t>Vehari</a:t>
            </a:r>
            <a:r>
              <a:rPr lang="en-US" dirty="0"/>
              <a:t> Campus. </a:t>
            </a:r>
          </a:p>
          <a:p>
            <a:pPr marL="0" indent="0">
              <a:buNone/>
            </a:pPr>
            <a:endParaRPr lang="en-US" dirty="0"/>
          </a:p>
          <a:p>
            <a:pPr marL="457200" lvl="1" indent="0">
              <a:buNone/>
            </a:pPr>
            <a:endParaRPr lang="en-US" dirty="0"/>
          </a:p>
          <a:p>
            <a:endParaRPr lang="en-US" dirty="0"/>
          </a:p>
          <a:p>
            <a:pPr marL="457200" lvl="1" indent="0">
              <a:buNone/>
            </a:pPr>
            <a:endParaRPr lang="en-US" dirty="0"/>
          </a:p>
          <a:p>
            <a:endParaRPr lang="en-US" dirty="0"/>
          </a:p>
          <a:p>
            <a:endParaRPr lang="en-US" dirty="0"/>
          </a:p>
        </p:txBody>
      </p:sp>
    </p:spTree>
    <p:extLst>
      <p:ext uri="{BB962C8B-B14F-4D97-AF65-F5344CB8AC3E}">
        <p14:creationId xmlns:p14="http://schemas.microsoft.com/office/powerpoint/2010/main" val="2960027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Times New Roman" panose="02020603050405020304" pitchFamily="18" charset="0"/>
                <a:cs typeface="Times New Roman" panose="02020603050405020304" pitchFamily="18" charset="0"/>
              </a:rPr>
              <a:t>Course Grading</a:t>
            </a:r>
            <a:endParaRPr lang="en-US" dirty="0"/>
          </a:p>
        </p:txBody>
      </p:sp>
      <p:sp>
        <p:nvSpPr>
          <p:cNvPr id="3" name="Content Placeholder 2"/>
          <p:cNvSpPr>
            <a:spLocks noGrp="1"/>
          </p:cNvSpPr>
          <p:nvPr>
            <p:ph idx="1"/>
          </p:nvPr>
        </p:nvSpPr>
        <p:spPr/>
        <p:txBody>
          <a:bodyPr/>
          <a:lstStyle/>
          <a:p>
            <a:pPr marL="0" indent="0">
              <a:buNone/>
            </a:pPr>
            <a:r>
              <a:rPr lang="en-US" dirty="0"/>
              <a:t>Assignment 				10</a:t>
            </a:r>
          </a:p>
          <a:p>
            <a:pPr marL="0" indent="0">
              <a:buNone/>
            </a:pPr>
            <a:r>
              <a:rPr lang="en-US" dirty="0"/>
              <a:t>Quiz 					05</a:t>
            </a:r>
          </a:p>
          <a:p>
            <a:pPr marL="0" indent="0">
              <a:buNone/>
            </a:pPr>
            <a:r>
              <a:rPr lang="en-US" dirty="0"/>
              <a:t>Project				10</a:t>
            </a:r>
          </a:p>
          <a:p>
            <a:pPr marL="0" indent="0">
              <a:buNone/>
            </a:pPr>
            <a:r>
              <a:rPr lang="en-US" dirty="0"/>
              <a:t>MID					25</a:t>
            </a:r>
          </a:p>
          <a:p>
            <a:pPr marL="0" indent="0">
              <a:buNone/>
            </a:pPr>
            <a:r>
              <a:rPr lang="en-US" dirty="0"/>
              <a:t>FINAL					50</a:t>
            </a:r>
          </a:p>
          <a:p>
            <a:pPr marL="0" indent="0">
              <a:buNone/>
            </a:pPr>
            <a:endParaRPr lang="en-US" dirty="0"/>
          </a:p>
          <a:p>
            <a:pPr marL="0" indent="0">
              <a:buNone/>
            </a:pPr>
            <a:r>
              <a:rPr lang="en-US" dirty="0">
                <a:solidFill>
                  <a:srgbClr val="00B0F0"/>
                </a:solidFill>
              </a:rPr>
              <a:t>Total 					100</a:t>
            </a:r>
          </a:p>
        </p:txBody>
      </p:sp>
    </p:spTree>
    <p:extLst>
      <p:ext uri="{BB962C8B-B14F-4D97-AF65-F5344CB8AC3E}">
        <p14:creationId xmlns:p14="http://schemas.microsoft.com/office/powerpoint/2010/main" val="3454583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Times New Roman" panose="02020603050405020304" pitchFamily="18" charset="0"/>
              </a:rPr>
              <a:t>Course Books</a:t>
            </a:r>
            <a:endParaRPr lang="en-US" dirty="0"/>
          </a:p>
        </p:txBody>
      </p:sp>
      <p:sp>
        <p:nvSpPr>
          <p:cNvPr id="3" name="Content Placeholder 2"/>
          <p:cNvSpPr>
            <a:spLocks noGrp="1"/>
          </p:cNvSpPr>
          <p:nvPr>
            <p:ph idx="1"/>
          </p:nvPr>
        </p:nvSpPr>
        <p:spPr/>
        <p:txBody>
          <a:bodyPr>
            <a:normAutofit/>
          </a:bodyPr>
          <a:lstStyle/>
          <a:p>
            <a:r>
              <a:rPr lang="en-US" altLang="en-US" i="1" dirty="0">
                <a:latin typeface="Times New Roman" panose="02020603050405020304" pitchFamily="18" charset="0"/>
              </a:rPr>
              <a:t>Recommended Books:</a:t>
            </a:r>
          </a:p>
          <a:p>
            <a:r>
              <a:rPr lang="en-US" dirty="0"/>
              <a:t>Gary B. Shelly, Thomas J. Cashman and Misty E. </a:t>
            </a:r>
            <a:r>
              <a:rPr lang="en-US" dirty="0" err="1"/>
              <a:t>Vermaat</a:t>
            </a:r>
            <a:r>
              <a:rPr lang="en-US" dirty="0"/>
              <a:t>. “Essential Introduction to Computers”, Edition 5, Publisher: Course Technology, </a:t>
            </a:r>
            <a:r>
              <a:rPr lang="en-US" dirty="0" err="1"/>
              <a:t>Inc</a:t>
            </a:r>
            <a:r>
              <a:rPr lang="en-US" dirty="0"/>
              <a:t>, Pub. Date: February 2003.</a:t>
            </a:r>
          </a:p>
          <a:p>
            <a:r>
              <a:rPr lang="en-US" dirty="0"/>
              <a:t>Learn HTML and CSS with W3school </a:t>
            </a:r>
          </a:p>
          <a:p>
            <a:endParaRPr lang="en-US" dirty="0"/>
          </a:p>
          <a:p>
            <a:endParaRPr lang="en-US" b="1" dirty="0"/>
          </a:p>
          <a:p>
            <a:pPr marL="0" indent="0">
              <a:buNone/>
            </a:pPr>
            <a:br>
              <a:rPr lang="en-US" b="1" dirty="0"/>
            </a:br>
            <a:endParaRPr lang="en-US" dirty="0"/>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1155897" y="4001294"/>
            <a:ext cx="4837072" cy="609281"/>
          </a:xfrm>
          <a:prstGeom prst="rect">
            <a:avLst/>
          </a:prstGeom>
        </p:spPr>
      </p:pic>
      <p:pic>
        <p:nvPicPr>
          <p:cNvPr id="5" name="Picture 4"/>
          <p:cNvPicPr>
            <a:picLocks noChangeAspect="1"/>
          </p:cNvPicPr>
          <p:nvPr/>
        </p:nvPicPr>
        <p:blipFill>
          <a:blip r:embed="rId3"/>
          <a:stretch>
            <a:fillRect/>
          </a:stretch>
        </p:blipFill>
        <p:spPr>
          <a:xfrm>
            <a:off x="1052866" y="4642397"/>
            <a:ext cx="5618871" cy="1591406"/>
          </a:xfrm>
          <a:prstGeom prst="rect">
            <a:avLst/>
          </a:prstGeom>
        </p:spPr>
      </p:pic>
      <p:pic>
        <p:nvPicPr>
          <p:cNvPr id="6" name="Picture 5"/>
          <p:cNvPicPr>
            <a:picLocks noChangeAspect="1"/>
          </p:cNvPicPr>
          <p:nvPr/>
        </p:nvPicPr>
        <p:blipFill>
          <a:blip r:embed="rId4"/>
          <a:stretch>
            <a:fillRect/>
          </a:stretch>
        </p:blipFill>
        <p:spPr>
          <a:xfrm>
            <a:off x="838199" y="5590416"/>
            <a:ext cx="8820955" cy="1030677"/>
          </a:xfrm>
          <a:prstGeom prst="rect">
            <a:avLst/>
          </a:prstGeom>
        </p:spPr>
      </p:pic>
    </p:spTree>
    <p:extLst>
      <p:ext uri="{BB962C8B-B14F-4D97-AF65-F5344CB8AC3E}">
        <p14:creationId xmlns:p14="http://schemas.microsoft.com/office/powerpoint/2010/main" val="2142919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Recourse</a:t>
            </a:r>
          </a:p>
        </p:txBody>
      </p:sp>
      <p:sp>
        <p:nvSpPr>
          <p:cNvPr id="3" name="Content Placeholder 2"/>
          <p:cNvSpPr>
            <a:spLocks noGrp="1"/>
          </p:cNvSpPr>
          <p:nvPr>
            <p:ph idx="1"/>
          </p:nvPr>
        </p:nvSpPr>
        <p:spPr/>
        <p:txBody>
          <a:bodyPr/>
          <a:lstStyle/>
          <a:p>
            <a:pPr marL="0" indent="0">
              <a:buNone/>
            </a:pPr>
            <a:r>
              <a:rPr lang="en-US" dirty="0">
                <a:hlinkClick r:id="rId2"/>
              </a:rPr>
              <a:t>www.W3school.com</a:t>
            </a:r>
            <a:endParaRPr lang="en-US" dirty="0"/>
          </a:p>
          <a:p>
            <a:pPr marL="0" indent="0">
              <a:buNone/>
            </a:pPr>
            <a:r>
              <a:rPr lang="en-US" dirty="0">
                <a:hlinkClick r:id="rId3"/>
              </a:rPr>
              <a:t>www.Tutorialpoint.com</a:t>
            </a:r>
            <a:endParaRPr lang="en-US" dirty="0"/>
          </a:p>
          <a:p>
            <a:pPr marL="0" indent="0">
              <a:buNone/>
            </a:pPr>
            <a:endParaRPr lang="en-US" dirty="0"/>
          </a:p>
        </p:txBody>
      </p:sp>
    </p:spTree>
    <p:extLst>
      <p:ext uri="{BB962C8B-B14F-4D97-AF65-F5344CB8AC3E}">
        <p14:creationId xmlns:p14="http://schemas.microsoft.com/office/powerpoint/2010/main" val="2604791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Course Outline </a:t>
            </a:r>
            <a:endParaRPr lang="en-US" dirty="0"/>
          </a:p>
        </p:txBody>
      </p:sp>
      <p:sp>
        <p:nvSpPr>
          <p:cNvPr id="3" name="Content Placeholder 2"/>
          <p:cNvSpPr>
            <a:spLocks noGrp="1"/>
          </p:cNvSpPr>
          <p:nvPr>
            <p:ph idx="1"/>
          </p:nvPr>
        </p:nvSpPr>
        <p:spPr>
          <a:xfrm>
            <a:off x="387440" y="1503652"/>
            <a:ext cx="10515600" cy="5103209"/>
          </a:xfrm>
        </p:spPr>
        <p:txBody>
          <a:bodyPr>
            <a:normAutofit fontScale="85000" lnSpcReduction="20000"/>
          </a:bodyPr>
          <a:lstStyle/>
          <a:p>
            <a:pPr marL="0" indent="0">
              <a:buNone/>
            </a:pPr>
            <a:r>
              <a:rPr lang="en-US" dirty="0"/>
              <a:t>An Introduction to web programing</a:t>
            </a:r>
          </a:p>
          <a:p>
            <a:pPr marL="0" lvl="0" indent="0">
              <a:buNone/>
            </a:pPr>
            <a:r>
              <a:rPr lang="en-US" dirty="0"/>
              <a:t>Define terms associated with basic Web page development.</a:t>
            </a:r>
          </a:p>
          <a:p>
            <a:pPr marL="0" lvl="0" indent="0">
              <a:buNone/>
            </a:pPr>
            <a:r>
              <a:rPr lang="en-US" dirty="0"/>
              <a:t>Explain the development of the World Wide Web (WWW).</a:t>
            </a:r>
          </a:p>
          <a:p>
            <a:pPr marL="0" indent="0">
              <a:buNone/>
            </a:pPr>
            <a:r>
              <a:rPr lang="en-US" dirty="0"/>
              <a:t>Explain the differences between Web servers and Web browsers.</a:t>
            </a:r>
          </a:p>
          <a:p>
            <a:pPr marL="0" indent="0">
              <a:buNone/>
            </a:pPr>
            <a:r>
              <a:rPr lang="en-US" dirty="0"/>
              <a:t>Protocols for Web applications: HTTP Role in Web Development</a:t>
            </a:r>
          </a:p>
          <a:p>
            <a:pPr marL="0" lvl="0" indent="0">
              <a:buNone/>
            </a:pPr>
            <a:r>
              <a:rPr lang="en-US" dirty="0"/>
              <a:t>Overview of three tire Architecture</a:t>
            </a:r>
          </a:p>
          <a:p>
            <a:pPr marL="0" indent="0">
              <a:buNone/>
            </a:pPr>
            <a:r>
              <a:rPr lang="en-US" dirty="0"/>
              <a:t>HTML (Basic)</a:t>
            </a:r>
          </a:p>
          <a:p>
            <a:pPr marL="0" indent="0">
              <a:buNone/>
            </a:pPr>
            <a:r>
              <a:rPr lang="en-US" dirty="0"/>
              <a:t>HTML(Advance)</a:t>
            </a:r>
          </a:p>
          <a:p>
            <a:pPr marL="0" indent="0">
              <a:buNone/>
            </a:pPr>
            <a:r>
              <a:rPr lang="en-US" dirty="0"/>
              <a:t>HTML 5</a:t>
            </a:r>
          </a:p>
          <a:p>
            <a:pPr marL="0" indent="0">
              <a:buNone/>
            </a:pPr>
            <a:r>
              <a:rPr lang="en-US" dirty="0"/>
              <a:t>CSS (Cascading Style Sheets)</a:t>
            </a:r>
          </a:p>
          <a:p>
            <a:pPr marL="0" indent="0">
              <a:buNone/>
            </a:pPr>
            <a:r>
              <a:rPr lang="en-US" dirty="0"/>
              <a:t>HTML Forms and Input</a:t>
            </a:r>
          </a:p>
          <a:p>
            <a:pPr marL="0" indent="0">
              <a:buNone/>
            </a:pPr>
            <a:r>
              <a:rPr lang="en-US" dirty="0"/>
              <a:t>Java Script Basics, functions</a:t>
            </a:r>
          </a:p>
          <a:p>
            <a:pPr marL="0" indent="0">
              <a:buNone/>
            </a:pPr>
            <a:r>
              <a:rPr lang="en-US" dirty="0"/>
              <a:t>Advance Java</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81330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Course Policy</a:t>
            </a:r>
          </a:p>
        </p:txBody>
      </p:sp>
      <p:sp>
        <p:nvSpPr>
          <p:cNvPr id="3" name="Content Placeholder 2"/>
          <p:cNvSpPr>
            <a:spLocks noGrp="1"/>
          </p:cNvSpPr>
          <p:nvPr>
            <p:ph idx="1"/>
          </p:nvPr>
        </p:nvSpPr>
        <p:spPr/>
        <p:txBody>
          <a:bodyPr/>
          <a:lstStyle/>
          <a:p>
            <a:r>
              <a:rPr lang="en-US" dirty="0"/>
              <a:t>Class participation and regular attendance is expected. Students are responsible for bringing themselves </a:t>
            </a:r>
            <a:r>
              <a:rPr lang="en-US" u="sng" dirty="0"/>
              <a:t>up-to-date</a:t>
            </a:r>
            <a:r>
              <a:rPr lang="en-US" dirty="0"/>
              <a:t> on class material and assignments. Exams will be a combination of material presented in lectures, and homework problems. Homework should be completed and returned in the specified time for marking. </a:t>
            </a:r>
          </a:p>
        </p:txBody>
      </p:sp>
    </p:spTree>
    <p:extLst>
      <p:ext uri="{BB962C8B-B14F-4D97-AF65-F5344CB8AC3E}">
        <p14:creationId xmlns:p14="http://schemas.microsoft.com/office/powerpoint/2010/main" val="3752896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a:t>
            </a:r>
          </a:p>
        </p:txBody>
      </p:sp>
      <p:sp>
        <p:nvSpPr>
          <p:cNvPr id="3" name="Content Placeholder 2"/>
          <p:cNvSpPr>
            <a:spLocks noGrp="1"/>
          </p:cNvSpPr>
          <p:nvPr>
            <p:ph idx="1"/>
          </p:nvPr>
        </p:nvSpPr>
        <p:spPr/>
        <p:txBody>
          <a:bodyPr>
            <a:normAutofit fontScale="92500" lnSpcReduction="20000"/>
          </a:bodyPr>
          <a:lstStyle/>
          <a:p>
            <a:pPr lvl="0"/>
            <a:r>
              <a:rPr lang="en-US" dirty="0"/>
              <a:t>This course introduces basic Web page development techniques. Topics include HTML, scripting languages, and commercial software packages used in the development of Web pages. At the conclusion of this course, students will be able to use specified markup languages to develop basic Web pages.  </a:t>
            </a:r>
          </a:p>
          <a:p>
            <a:pPr lvl="0"/>
            <a:r>
              <a:rPr lang="en-US" dirty="0"/>
              <a:t>Unless otherwise indicated, evaluation of student’s attainment of objectives is based on knowledge gained from this course.  During performance evaluations, students will be provided necessary tools, equipment, materials, specifications, and any other resources necessary to accomplish the task.  Specifications may be in the form of, but not limited to, manufacturer’s specifications, technical orders, regulations, national and state codes, certification agencies, locally developed lab assignments, or any combination of specifications</a:t>
            </a:r>
          </a:p>
          <a:p>
            <a:r>
              <a:rPr lang="en-US" dirty="0"/>
              <a:t> </a:t>
            </a:r>
          </a:p>
          <a:p>
            <a:endParaRPr lang="en-US" dirty="0"/>
          </a:p>
          <a:p>
            <a:endParaRPr lang="en-US" dirty="0"/>
          </a:p>
        </p:txBody>
      </p:sp>
    </p:spTree>
    <p:extLst>
      <p:ext uri="{BB962C8B-B14F-4D97-AF65-F5344CB8AC3E}">
        <p14:creationId xmlns:p14="http://schemas.microsoft.com/office/powerpoint/2010/main" val="688407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Lesson Plane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15406872"/>
              </p:ext>
            </p:extLst>
          </p:nvPr>
        </p:nvGraphicFramePr>
        <p:xfrm>
          <a:off x="1069022" y="1795843"/>
          <a:ext cx="5563598" cy="1668574"/>
        </p:xfrm>
        <a:graphic>
          <a:graphicData uri="http://schemas.openxmlformats.org/drawingml/2006/table">
            <a:tbl>
              <a:tblPr firstRow="1" firstCol="1" bandRow="1">
                <a:tableStyleId>{5C22544A-7EE6-4342-B048-85BDC9FD1C3A}</a:tableStyleId>
              </a:tblPr>
              <a:tblGrid>
                <a:gridCol w="2781353">
                  <a:extLst>
                    <a:ext uri="{9D8B030D-6E8A-4147-A177-3AD203B41FA5}">
                      <a16:colId xmlns:a16="http://schemas.microsoft.com/office/drawing/2014/main" val="20000"/>
                    </a:ext>
                  </a:extLst>
                </a:gridCol>
                <a:gridCol w="2782245">
                  <a:extLst>
                    <a:ext uri="{9D8B030D-6E8A-4147-A177-3AD203B41FA5}">
                      <a16:colId xmlns:a16="http://schemas.microsoft.com/office/drawing/2014/main" val="20001"/>
                    </a:ext>
                  </a:extLst>
                </a:gridCol>
              </a:tblGrid>
              <a:tr h="480258">
                <a:tc>
                  <a:txBody>
                    <a:bodyPr/>
                    <a:lstStyle/>
                    <a:p>
                      <a:pPr marL="0" marR="0">
                        <a:lnSpc>
                          <a:spcPct val="107000"/>
                        </a:lnSpc>
                        <a:spcBef>
                          <a:spcPts val="0"/>
                        </a:spcBef>
                        <a:spcAft>
                          <a:spcPts val="0"/>
                        </a:spcAft>
                      </a:pPr>
                      <a:r>
                        <a:rPr lang="en-US" sz="2000" dirty="0">
                          <a:effectLst/>
                        </a:rPr>
                        <a:t>Lesson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Week Days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188316">
                <a:tc>
                  <a:txBody>
                    <a:bodyPr/>
                    <a:lstStyle/>
                    <a:p>
                      <a:pPr marL="0" marR="0">
                        <a:lnSpc>
                          <a:spcPct val="107000"/>
                        </a:lnSpc>
                        <a:spcBef>
                          <a:spcPts val="0"/>
                        </a:spcBef>
                        <a:spcAft>
                          <a:spcPts val="0"/>
                        </a:spcAft>
                      </a:pPr>
                      <a:r>
                        <a:rPr lang="en-US" sz="1600" dirty="0">
                          <a:effectLst/>
                        </a:rPr>
                        <a:t>Lecture1</a:t>
                      </a:r>
                      <a:endParaRPr lang="en-US" sz="1100" dirty="0">
                        <a:effectLst/>
                      </a:endParaRPr>
                    </a:p>
                    <a:p>
                      <a:pPr marL="0" marR="0">
                        <a:lnSpc>
                          <a:spcPct val="107000"/>
                        </a:lnSpc>
                        <a:spcBef>
                          <a:spcPts val="0"/>
                        </a:spcBef>
                        <a:spcAft>
                          <a:spcPts val="0"/>
                        </a:spcAft>
                      </a:pPr>
                      <a:r>
                        <a:rPr lang="en-US" sz="1600" dirty="0">
                          <a:effectLst/>
                        </a:rPr>
                        <a:t>Lecture 2 (lab)</a:t>
                      </a:r>
                      <a:endParaRPr lang="en-US" sz="1100" dirty="0">
                        <a:effectLst/>
                      </a:endParaRPr>
                    </a:p>
                    <a:p>
                      <a:pPr marL="0" marR="0">
                        <a:lnSpc>
                          <a:spcPct val="107000"/>
                        </a:lnSpc>
                        <a:spcBef>
                          <a:spcPts val="0"/>
                        </a:spcBef>
                        <a:spcAft>
                          <a:spcPts val="0"/>
                        </a:spcAft>
                      </a:pPr>
                      <a:r>
                        <a:rPr lang="en-US" sz="16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err="1">
                          <a:effectLst/>
                        </a:rPr>
                        <a:t>Monday,Monday</a:t>
                      </a:r>
                      <a:endParaRPr lang="en-US" sz="1100" dirty="0">
                        <a:effectLst/>
                      </a:endParaRPr>
                    </a:p>
                    <a:p>
                      <a:pPr marL="0" marR="0">
                        <a:lnSpc>
                          <a:spcPct val="107000"/>
                        </a:lnSpc>
                        <a:spcBef>
                          <a:spcPts val="0"/>
                        </a:spcBef>
                        <a:spcAft>
                          <a:spcPts val="0"/>
                        </a:spcAft>
                      </a:pPr>
                      <a:r>
                        <a:rPr lang="en-US" sz="1600" dirty="0">
                          <a:effectLst/>
                        </a:rPr>
                        <a:t>Monday, Wednesday </a:t>
                      </a:r>
                    </a:p>
                    <a:p>
                      <a:pPr marL="0" marR="0">
                        <a:lnSpc>
                          <a:spcPct val="107000"/>
                        </a:lnSpc>
                        <a:spcBef>
                          <a:spcPts val="0"/>
                        </a:spcBef>
                        <a:spcAft>
                          <a:spcPts val="0"/>
                        </a:spcAft>
                      </a:pPr>
                      <a:endParaRPr lang="en-US" sz="1100" dirty="0">
                        <a:effectLst/>
                      </a:endParaRPr>
                    </a:p>
                    <a:p>
                      <a:pPr marL="0" marR="0">
                        <a:lnSpc>
                          <a:spcPct val="107000"/>
                        </a:lnSpc>
                        <a:spcBef>
                          <a:spcPts val="0"/>
                        </a:spcBef>
                        <a:spcAft>
                          <a:spcPts val="0"/>
                        </a:spcAft>
                      </a:pPr>
                      <a:r>
                        <a:rPr lang="en-US" sz="16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808434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