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8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90" r:id="rId22"/>
    <p:sldId id="291" r:id="rId23"/>
    <p:sldId id="292" r:id="rId24"/>
    <p:sldId id="293" r:id="rId25"/>
    <p:sldId id="294" r:id="rId26"/>
    <p:sldId id="295" r:id="rId27"/>
    <p:sldId id="296" r:id="rId28"/>
    <p:sldId id="297" r:id="rId29"/>
    <p:sldId id="298" r:id="rId30"/>
    <p:sldId id="299" r:id="rId31"/>
    <p:sldId id="285"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C66"/>
    <a:srgbClr val="FFCC00"/>
    <a:srgbClr val="990099"/>
    <a:srgbClr val="FF9933"/>
    <a:srgbClr val="FF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F2465433-BC41-47DF-AAB8-9FCCD8C5D2A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1A029B2-7BA6-4793-9350-309185B99D6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405E238-7C64-46AC-9B1A-486F6A5659D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dt" sz="half"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25923F68-2B2A-4B8E-9C3A-3415B276E0BF}" type="slidenum">
              <a:rPr lang="en-US"/>
              <a:pPr>
                <a:defRPr/>
              </a:pPr>
              <a:t>‹#›</a:t>
            </a:fld>
            <a:endParaRPr lang="en-US"/>
          </a:p>
        </p:txBody>
      </p:sp>
      <p:sp>
        <p:nvSpPr>
          <p:cNvPr id="5" name="Rectangle 14"/>
          <p:cNvSpPr>
            <a:spLocks noGrp="1" noChangeArrowheads="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dt" sz="half" idx="10"/>
          </p:nvPr>
        </p:nvSpPr>
        <p:spPr/>
        <p:txBody>
          <a:bodyPr/>
          <a:lstStyle>
            <a:lvl1pPr>
              <a:defRPr/>
            </a:lvl1pPr>
          </a:lstStyle>
          <a:p>
            <a:pPr>
              <a:defRPr/>
            </a:pPr>
            <a:endParaRPr lang="en-US"/>
          </a:p>
        </p:txBody>
      </p:sp>
      <p:sp>
        <p:nvSpPr>
          <p:cNvPr id="7" name="Rectangle 3"/>
          <p:cNvSpPr>
            <a:spLocks noGrp="1" noChangeArrowheads="1"/>
          </p:cNvSpPr>
          <p:nvPr>
            <p:ph type="sldNum" sz="quarter" idx="11"/>
          </p:nvPr>
        </p:nvSpPr>
        <p:spPr/>
        <p:txBody>
          <a:bodyPr/>
          <a:lstStyle>
            <a:lvl1pPr>
              <a:defRPr/>
            </a:lvl1pPr>
          </a:lstStyle>
          <a:p>
            <a:pPr>
              <a:defRPr/>
            </a:pPr>
            <a:fld id="{E7AE84D0-81A6-433A-81D7-E500DC9588B3}" type="slidenum">
              <a:rPr lang="en-US"/>
              <a:pPr>
                <a:defRPr/>
              </a:pPr>
              <a:t>‹#›</a:t>
            </a:fld>
            <a:endParaRPr lang="en-US"/>
          </a:p>
        </p:txBody>
      </p:sp>
      <p:sp>
        <p:nvSpPr>
          <p:cNvPr id="8" name="Rectangle 14"/>
          <p:cNvSpPr>
            <a:spLocks noGrp="1" noChangeArrowheads="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1625"/>
            <a:ext cx="7772400" cy="14620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7CABEEE-9B51-412E-B52F-3AE7DF48532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B085C9C-1F56-4D74-865D-A383ADDECB9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564287-5DC7-4811-95A0-B007F31B692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8D35E74F-89E9-410F-95E1-9C21FA66B4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37D6DD47-BD0F-455C-A39B-7079B285312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AD082705-0CD3-4702-B7B5-8A54AEEDEAA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742644E-9EF1-4963-AB77-1F11285299F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8327F66-9D0D-47C3-BD4A-6BE49D106BE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63E1BDDB-F75A-4140-8DB3-A61FAB898E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2052"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908A647E-7539-4F79-82C5-FB30FE40BFB1}" type="slidenum">
              <a:rPr lang="en-US"/>
              <a:pPr>
                <a:defRPr/>
              </a:pPr>
              <a:t>‹#›</a:t>
            </a:fld>
            <a:endParaRPr lang="en-US"/>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52" r:id="rId1"/>
    <p:sldLayoutId id="2147483744" r:id="rId2"/>
    <p:sldLayoutId id="2147483753" r:id="rId3"/>
    <p:sldLayoutId id="2147483745" r:id="rId4"/>
    <p:sldLayoutId id="2147483746" r:id="rId5"/>
    <p:sldLayoutId id="2147483747" r:id="rId6"/>
    <p:sldLayoutId id="2147483748" r:id="rId7"/>
    <p:sldLayoutId id="2147483749" r:id="rId8"/>
    <p:sldLayoutId id="2147483754" r:id="rId9"/>
    <p:sldLayoutId id="2147483750" r:id="rId10"/>
    <p:sldLayoutId id="2147483751" r:id="rId11"/>
    <p:sldLayoutId id="2147483755" r:id="rId12"/>
    <p:sldLayoutId id="2147483756" r:id="rId13"/>
    <p:sldLayoutId id="2147483757" r:id="rId14"/>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524000"/>
            <a:ext cx="9144000" cy="1431925"/>
          </a:xfrm>
        </p:spPr>
        <p:txBody>
          <a:bodyPr>
            <a:normAutofit/>
          </a:bodyPr>
          <a:lstStyle/>
          <a:p>
            <a:pPr algn="ctr" fontAlgn="auto">
              <a:spcAft>
                <a:spcPts val="0"/>
              </a:spcAft>
              <a:defRPr/>
            </a:pPr>
            <a:r>
              <a:rPr lang="en-US" sz="4400" dirty="0" smtClean="0"/>
              <a:t>Artificial Intelligence</a:t>
            </a:r>
          </a:p>
        </p:txBody>
      </p:sp>
      <p:sp>
        <p:nvSpPr>
          <p:cNvPr id="8195" name="Rectangle 4"/>
          <p:cNvSpPr>
            <a:spLocks noChangeArrowheads="1"/>
          </p:cNvSpPr>
          <p:nvPr/>
        </p:nvSpPr>
        <p:spPr bwMode="auto">
          <a:xfrm>
            <a:off x="838200" y="4724400"/>
            <a:ext cx="7467600" cy="1219200"/>
          </a:xfrm>
          <a:prstGeom prst="rect">
            <a:avLst/>
          </a:prstGeom>
          <a:noFill/>
          <a:ln w="9525">
            <a:noFill/>
            <a:miter lim="800000"/>
            <a:headEnd/>
            <a:tailEnd/>
          </a:ln>
        </p:spPr>
        <p:txBody>
          <a:bodyPr/>
          <a:lstStyle/>
          <a:p>
            <a:pPr algn="ctr" eaLnBrk="1" hangingPunct="1"/>
            <a:r>
              <a:rPr lang="en-US" sz="4000" b="1" dirty="0" smtClean="0">
                <a:solidFill>
                  <a:srgbClr val="FFFFFF"/>
                </a:solidFill>
                <a:latin typeface="Arial" pitchFamily="34" charset="0"/>
              </a:rPr>
              <a:t>Waqas Haider Khan Bangyal</a:t>
            </a:r>
            <a:endParaRPr lang="en-US" sz="4000" b="1" dirty="0">
              <a:solidFill>
                <a:srgbClr val="FFFFFF"/>
              </a:solidFill>
              <a:latin typeface="Arial" pitchFamily="34" charset="0"/>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0" y="1016000"/>
            <a:ext cx="9144000" cy="5842000"/>
          </a:xfrm>
        </p:spPr>
        <p:txBody>
          <a:bodyPr/>
          <a:lstStyle/>
          <a:p>
            <a:pPr marL="609600" indent="-609600"/>
            <a:r>
              <a:rPr lang="en-US" dirty="0" smtClean="0">
                <a:latin typeface="Tahoma" pitchFamily="34" charset="0"/>
              </a:rPr>
              <a:t>An artificial neural network is an information processing system that has certain performance characteristics in common with biological neural networks.</a:t>
            </a:r>
          </a:p>
          <a:p>
            <a:pPr marL="609600" indent="-609600"/>
            <a:r>
              <a:rPr lang="en-US" dirty="0" smtClean="0">
                <a:latin typeface="Tahoma" pitchFamily="34" charset="0"/>
              </a:rPr>
              <a:t>An ANN can be characterized by:</a:t>
            </a:r>
          </a:p>
          <a:p>
            <a:pPr marL="990600" lvl="1" indent="-533400">
              <a:buFont typeface="Wingdings" pitchFamily="2" charset="2"/>
              <a:buAutoNum type="arabicPeriod"/>
            </a:pPr>
            <a:r>
              <a:rPr lang="en-US" b="1" dirty="0" smtClean="0">
                <a:solidFill>
                  <a:srgbClr val="FF0000"/>
                </a:solidFill>
                <a:latin typeface="Tahoma" pitchFamily="34" charset="0"/>
              </a:rPr>
              <a:t>Architecture:</a:t>
            </a:r>
            <a:r>
              <a:rPr lang="en-US" dirty="0" smtClean="0">
                <a:latin typeface="Tahoma" pitchFamily="34" charset="0"/>
              </a:rPr>
              <a:t> The pattern of connections between different neurons.</a:t>
            </a:r>
          </a:p>
          <a:p>
            <a:pPr marL="990600" lvl="1" indent="-533400">
              <a:buFont typeface="Wingdings" pitchFamily="2" charset="2"/>
              <a:buAutoNum type="arabicPeriod"/>
            </a:pPr>
            <a:r>
              <a:rPr lang="en-US" b="1" dirty="0" smtClean="0">
                <a:solidFill>
                  <a:srgbClr val="FF0000"/>
                </a:solidFill>
                <a:latin typeface="Tahoma" pitchFamily="34" charset="0"/>
              </a:rPr>
              <a:t>Training or Learning Algorithms:</a:t>
            </a:r>
            <a:r>
              <a:rPr lang="en-US" dirty="0" smtClean="0">
                <a:latin typeface="Tahoma" pitchFamily="34" charset="0"/>
              </a:rPr>
              <a:t> The method of determining weights on the connections.</a:t>
            </a:r>
          </a:p>
          <a:p>
            <a:pPr marL="990600" lvl="1" indent="-533400">
              <a:buFont typeface="Wingdings" pitchFamily="2" charset="2"/>
              <a:buAutoNum type="arabicPeriod"/>
            </a:pPr>
            <a:r>
              <a:rPr lang="en-US" b="1" dirty="0" smtClean="0">
                <a:solidFill>
                  <a:srgbClr val="FF0000"/>
                </a:solidFill>
                <a:latin typeface="Tahoma" pitchFamily="34" charset="0"/>
              </a:rPr>
              <a:t>Activation Function: </a:t>
            </a:r>
            <a:r>
              <a:rPr lang="en-US" dirty="0" smtClean="0">
                <a:latin typeface="Tahoma" pitchFamily="34" charset="0"/>
              </a:rPr>
              <a:t>The nature of function used by a neuron to become activated.</a:t>
            </a:r>
            <a:endParaRPr lang="en-US" sz="3200" dirty="0" smtClean="0">
              <a:latin typeface="Tahoma" pitchFamily="34" charset="0"/>
            </a:endParaRPr>
          </a:p>
        </p:txBody>
      </p:sp>
      <p:sp>
        <p:nvSpPr>
          <p:cNvPr id="16387" name="WordArt 3"/>
          <p:cNvSpPr>
            <a:spLocks noChangeArrowheads="1" noChangeShapeType="1" noTextEdit="1"/>
          </p:cNvSpPr>
          <p:nvPr/>
        </p:nvSpPr>
        <p:spPr bwMode="auto">
          <a:xfrm>
            <a:off x="304800" y="228600"/>
            <a:ext cx="8534400" cy="7620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Basics of an Artificial Neural Network</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dissolve">
                                      <p:cBhvr>
                                        <p:cTn id="7" dur="500"/>
                                        <p:tgtEl>
                                          <p:spTgt spid="27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650">
                                            <p:txEl>
                                              <p:pRg st="1" end="1"/>
                                            </p:txEl>
                                          </p:spTgt>
                                        </p:tgtEl>
                                        <p:attrNameLst>
                                          <p:attrName>style.visibility</p:attrName>
                                        </p:attrNameLst>
                                      </p:cBhvr>
                                      <p:to>
                                        <p:strVal val="visible"/>
                                      </p:to>
                                    </p:set>
                                    <p:animEffect transition="in" filter="dissolve">
                                      <p:cBhvr>
                                        <p:cTn id="12" dur="500"/>
                                        <p:tgtEl>
                                          <p:spTgt spid="27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650">
                                            <p:txEl>
                                              <p:pRg st="2" end="2"/>
                                            </p:txEl>
                                          </p:spTgt>
                                        </p:tgtEl>
                                        <p:attrNameLst>
                                          <p:attrName>style.visibility</p:attrName>
                                        </p:attrNameLst>
                                      </p:cBhvr>
                                      <p:to>
                                        <p:strVal val="visible"/>
                                      </p:to>
                                    </p:set>
                                    <p:animEffect transition="in" filter="dissolve">
                                      <p:cBhvr>
                                        <p:cTn id="17" dur="500"/>
                                        <p:tgtEl>
                                          <p:spTgt spid="27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650">
                                            <p:txEl>
                                              <p:pRg st="3" end="3"/>
                                            </p:txEl>
                                          </p:spTgt>
                                        </p:tgtEl>
                                        <p:attrNameLst>
                                          <p:attrName>style.visibility</p:attrName>
                                        </p:attrNameLst>
                                      </p:cBhvr>
                                      <p:to>
                                        <p:strVal val="visible"/>
                                      </p:to>
                                    </p:set>
                                    <p:animEffect transition="in" filter="dissolve">
                                      <p:cBhvr>
                                        <p:cTn id="22" dur="500"/>
                                        <p:tgtEl>
                                          <p:spTgt spid="276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650">
                                            <p:txEl>
                                              <p:pRg st="4" end="4"/>
                                            </p:txEl>
                                          </p:spTgt>
                                        </p:tgtEl>
                                        <p:attrNameLst>
                                          <p:attrName>style.visibility</p:attrName>
                                        </p:attrNameLst>
                                      </p:cBhvr>
                                      <p:to>
                                        <p:strVal val="visible"/>
                                      </p:to>
                                    </p:set>
                                    <p:animEffect transition="in" filter="dissolve">
                                      <p:cBhvr>
                                        <p:cTn id="27" dur="500"/>
                                        <p:tgtEl>
                                          <p:spTgt spid="276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323850" y="1016000"/>
            <a:ext cx="8461375" cy="5400675"/>
          </a:xfrm>
        </p:spPr>
        <p:txBody>
          <a:bodyPr/>
          <a:lstStyle/>
          <a:p>
            <a:pPr marL="609600" indent="-609600">
              <a:lnSpc>
                <a:spcPct val="90000"/>
              </a:lnSpc>
            </a:pPr>
            <a:r>
              <a:rPr lang="en-US" smtClean="0">
                <a:latin typeface="Tahoma" pitchFamily="34" charset="0"/>
              </a:rPr>
              <a:t>There are two basic categories:</a:t>
            </a:r>
          </a:p>
          <a:p>
            <a:pPr marL="609600" indent="-609600">
              <a:lnSpc>
                <a:spcPct val="90000"/>
              </a:lnSpc>
              <a:buFont typeface="Wingdings" pitchFamily="2" charset="2"/>
              <a:buAutoNum type="arabicPeriod"/>
            </a:pPr>
            <a:r>
              <a:rPr lang="en-US" smtClean="0">
                <a:latin typeface="Tahoma" pitchFamily="34" charset="0"/>
              </a:rPr>
              <a:t>Feed-forward Neural Networks</a:t>
            </a:r>
          </a:p>
          <a:p>
            <a:pPr marL="990600" lvl="1" indent="-533400">
              <a:lnSpc>
                <a:spcPct val="90000"/>
              </a:lnSpc>
            </a:pPr>
            <a:r>
              <a:rPr lang="en-US" smtClean="0">
                <a:latin typeface="Tahoma" pitchFamily="34" charset="0"/>
              </a:rPr>
              <a:t>These are the nets in which the signals flow from the input units to the output units, in a forward direction.</a:t>
            </a:r>
          </a:p>
          <a:p>
            <a:pPr marL="990600" lvl="1" indent="-533400">
              <a:lnSpc>
                <a:spcPct val="90000"/>
              </a:lnSpc>
            </a:pPr>
            <a:r>
              <a:rPr lang="en-US" smtClean="0">
                <a:latin typeface="Tahoma" pitchFamily="34" charset="0"/>
              </a:rPr>
              <a:t>They are further classified as:</a:t>
            </a:r>
          </a:p>
          <a:p>
            <a:pPr marL="1371600" lvl="2" indent="-457200">
              <a:lnSpc>
                <a:spcPct val="90000"/>
              </a:lnSpc>
              <a:buFont typeface="Wingdings" pitchFamily="2" charset="2"/>
              <a:buAutoNum type="arabicPeriod"/>
            </a:pPr>
            <a:r>
              <a:rPr lang="en-US" sz="2800" smtClean="0">
                <a:latin typeface="Tahoma" pitchFamily="34" charset="0"/>
              </a:rPr>
              <a:t>Single Layer Nets</a:t>
            </a:r>
          </a:p>
          <a:p>
            <a:pPr marL="1371600" lvl="2" indent="-457200">
              <a:lnSpc>
                <a:spcPct val="90000"/>
              </a:lnSpc>
              <a:buFont typeface="Wingdings" pitchFamily="2" charset="2"/>
              <a:buAutoNum type="arabicPeriod"/>
            </a:pPr>
            <a:r>
              <a:rPr lang="en-US" sz="2800" smtClean="0">
                <a:latin typeface="Tahoma" pitchFamily="34" charset="0"/>
              </a:rPr>
              <a:t>Multi-layer Nets</a:t>
            </a:r>
          </a:p>
          <a:p>
            <a:pPr marL="609600" indent="-609600">
              <a:lnSpc>
                <a:spcPct val="90000"/>
              </a:lnSpc>
              <a:buFont typeface="Wingdings" pitchFamily="2" charset="2"/>
              <a:buAutoNum type="arabicPeriod"/>
            </a:pPr>
            <a:r>
              <a:rPr lang="en-US" smtClean="0">
                <a:latin typeface="Tahoma" pitchFamily="34" charset="0"/>
              </a:rPr>
              <a:t>Recurrent Neural Networks</a:t>
            </a:r>
          </a:p>
          <a:p>
            <a:pPr marL="990600" lvl="1" indent="-533400">
              <a:lnSpc>
                <a:spcPct val="90000"/>
              </a:lnSpc>
            </a:pPr>
            <a:r>
              <a:rPr lang="en-US" smtClean="0">
                <a:latin typeface="Tahoma" pitchFamily="34" charset="0"/>
              </a:rPr>
              <a:t>These are the nets in which the signals can flow in both directions from the input to the output or vice versa.</a:t>
            </a:r>
          </a:p>
        </p:txBody>
      </p:sp>
      <p:sp>
        <p:nvSpPr>
          <p:cNvPr id="17411" name="WordArt 3"/>
          <p:cNvSpPr>
            <a:spLocks noChangeArrowheads="1" noChangeShapeType="1" noTextEdit="1"/>
          </p:cNvSpPr>
          <p:nvPr/>
        </p:nvSpPr>
        <p:spPr bwMode="auto">
          <a:xfrm>
            <a:off x="2519363" y="223838"/>
            <a:ext cx="3889375" cy="571500"/>
          </a:xfrm>
          <a:prstGeom prst="rect">
            <a:avLst/>
          </a:prstGeom>
        </p:spPr>
        <p:txBody>
          <a:bodyPr wrap="none" fromWordArt="1">
            <a:prstTxWarp prst="textPlain">
              <a:avLst>
                <a:gd name="adj" fmla="val 50000"/>
              </a:avLst>
            </a:prstTxWarp>
          </a:bodyPr>
          <a:lstStyle/>
          <a:p>
            <a:pPr algn="ctr"/>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Architecture</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dissolve">
                                      <p:cBhvr>
                                        <p:cTn id="7" dur="500"/>
                                        <p:tgtEl>
                                          <p:spTgt spid="28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674">
                                            <p:txEl>
                                              <p:pRg st="1" end="1"/>
                                            </p:txEl>
                                          </p:spTgt>
                                        </p:tgtEl>
                                        <p:attrNameLst>
                                          <p:attrName>style.visibility</p:attrName>
                                        </p:attrNameLst>
                                      </p:cBhvr>
                                      <p:to>
                                        <p:strVal val="visible"/>
                                      </p:to>
                                    </p:set>
                                    <p:animEffect transition="in" filter="dissolve">
                                      <p:cBhvr>
                                        <p:cTn id="12" dur="500"/>
                                        <p:tgtEl>
                                          <p:spTgt spid="28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674">
                                            <p:txEl>
                                              <p:pRg st="2" end="2"/>
                                            </p:txEl>
                                          </p:spTgt>
                                        </p:tgtEl>
                                        <p:attrNameLst>
                                          <p:attrName>style.visibility</p:attrName>
                                        </p:attrNameLst>
                                      </p:cBhvr>
                                      <p:to>
                                        <p:strVal val="visible"/>
                                      </p:to>
                                    </p:set>
                                    <p:animEffect transition="in" filter="dissolve">
                                      <p:cBhvr>
                                        <p:cTn id="17" dur="500"/>
                                        <p:tgtEl>
                                          <p:spTgt spid="28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674">
                                            <p:txEl>
                                              <p:pRg st="3" end="3"/>
                                            </p:txEl>
                                          </p:spTgt>
                                        </p:tgtEl>
                                        <p:attrNameLst>
                                          <p:attrName>style.visibility</p:attrName>
                                        </p:attrNameLst>
                                      </p:cBhvr>
                                      <p:to>
                                        <p:strVal val="visible"/>
                                      </p:to>
                                    </p:set>
                                    <p:animEffect transition="in" filter="dissolve">
                                      <p:cBhvr>
                                        <p:cTn id="22" dur="500"/>
                                        <p:tgtEl>
                                          <p:spTgt spid="28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674">
                                            <p:txEl>
                                              <p:pRg st="4" end="4"/>
                                            </p:txEl>
                                          </p:spTgt>
                                        </p:tgtEl>
                                        <p:attrNameLst>
                                          <p:attrName>style.visibility</p:attrName>
                                        </p:attrNameLst>
                                      </p:cBhvr>
                                      <p:to>
                                        <p:strVal val="visible"/>
                                      </p:to>
                                    </p:set>
                                    <p:animEffect transition="in" filter="dissolve">
                                      <p:cBhvr>
                                        <p:cTn id="27" dur="500"/>
                                        <p:tgtEl>
                                          <p:spTgt spid="28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8674">
                                            <p:txEl>
                                              <p:pRg st="5" end="5"/>
                                            </p:txEl>
                                          </p:spTgt>
                                        </p:tgtEl>
                                        <p:attrNameLst>
                                          <p:attrName>style.visibility</p:attrName>
                                        </p:attrNameLst>
                                      </p:cBhvr>
                                      <p:to>
                                        <p:strVal val="visible"/>
                                      </p:to>
                                    </p:set>
                                    <p:animEffect transition="in" filter="dissolve">
                                      <p:cBhvr>
                                        <p:cTn id="32" dur="500"/>
                                        <p:tgtEl>
                                          <p:spTgt spid="28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8674">
                                            <p:txEl>
                                              <p:pRg st="6" end="6"/>
                                            </p:txEl>
                                          </p:spTgt>
                                        </p:tgtEl>
                                        <p:attrNameLst>
                                          <p:attrName>style.visibility</p:attrName>
                                        </p:attrNameLst>
                                      </p:cBhvr>
                                      <p:to>
                                        <p:strVal val="visible"/>
                                      </p:to>
                                    </p:set>
                                    <p:animEffect transition="in" filter="dissolve">
                                      <p:cBhvr>
                                        <p:cTn id="37" dur="500"/>
                                        <p:tgtEl>
                                          <p:spTgt spid="28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674">
                                            <p:txEl>
                                              <p:pRg st="7" end="7"/>
                                            </p:txEl>
                                          </p:spTgt>
                                        </p:tgtEl>
                                        <p:attrNameLst>
                                          <p:attrName>style.visibility</p:attrName>
                                        </p:attrNameLst>
                                      </p:cBhvr>
                                      <p:to>
                                        <p:strVal val="visible"/>
                                      </p:to>
                                    </p:set>
                                    <p:animEffect transition="in" filter="dissolve">
                                      <p:cBhvr>
                                        <p:cTn id="42" dur="500"/>
                                        <p:tgtEl>
                                          <p:spTgt spid="28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95850" y="992188"/>
            <a:ext cx="2592388" cy="4692650"/>
            <a:chOff x="3084" y="625"/>
            <a:chExt cx="1633" cy="2956"/>
          </a:xfrm>
        </p:grpSpPr>
        <p:sp>
          <p:nvSpPr>
            <p:cNvPr id="18460" name="Freeform 3"/>
            <p:cNvSpPr>
              <a:spLocks/>
            </p:cNvSpPr>
            <p:nvPr/>
          </p:nvSpPr>
          <p:spPr bwMode="auto">
            <a:xfrm>
              <a:off x="3084" y="625"/>
              <a:ext cx="1633" cy="265"/>
            </a:xfrm>
            <a:custGeom>
              <a:avLst/>
              <a:gdLst>
                <a:gd name="T0" fmla="*/ 0 w 1633"/>
                <a:gd name="T1" fmla="*/ 265 h 265"/>
                <a:gd name="T2" fmla="*/ 431 w 1633"/>
                <a:gd name="T3" fmla="*/ 83 h 265"/>
                <a:gd name="T4" fmla="*/ 975 w 1633"/>
                <a:gd name="T5" fmla="*/ 15 h 265"/>
                <a:gd name="T6" fmla="*/ 1633 w 1633"/>
                <a:gd name="T7" fmla="*/ 174 h 265"/>
                <a:gd name="T8" fmla="*/ 0 60000 65536"/>
                <a:gd name="T9" fmla="*/ 0 60000 65536"/>
                <a:gd name="T10" fmla="*/ 0 60000 65536"/>
                <a:gd name="T11" fmla="*/ 0 60000 65536"/>
                <a:gd name="T12" fmla="*/ 0 w 1633"/>
                <a:gd name="T13" fmla="*/ 0 h 265"/>
                <a:gd name="T14" fmla="*/ 1633 w 1633"/>
                <a:gd name="T15" fmla="*/ 265 h 265"/>
              </a:gdLst>
              <a:ahLst/>
              <a:cxnLst>
                <a:cxn ang="T8">
                  <a:pos x="T0" y="T1"/>
                </a:cxn>
                <a:cxn ang="T9">
                  <a:pos x="T2" y="T3"/>
                </a:cxn>
                <a:cxn ang="T10">
                  <a:pos x="T4" y="T5"/>
                </a:cxn>
                <a:cxn ang="T11">
                  <a:pos x="T6" y="T7"/>
                </a:cxn>
              </a:cxnLst>
              <a:rect l="T12" t="T13" r="T14" b="T15"/>
              <a:pathLst>
                <a:path w="1633" h="265">
                  <a:moveTo>
                    <a:pt x="0" y="265"/>
                  </a:moveTo>
                  <a:cubicBezTo>
                    <a:pt x="134" y="195"/>
                    <a:pt x="269" y="125"/>
                    <a:pt x="431" y="83"/>
                  </a:cubicBezTo>
                  <a:cubicBezTo>
                    <a:pt x="593" y="41"/>
                    <a:pt x="775" y="0"/>
                    <a:pt x="975" y="15"/>
                  </a:cubicBezTo>
                  <a:cubicBezTo>
                    <a:pt x="1175" y="30"/>
                    <a:pt x="1404" y="102"/>
                    <a:pt x="1633" y="174"/>
                  </a:cubicBezTo>
                </a:path>
              </a:pathLst>
            </a:custGeom>
            <a:noFill/>
            <a:ln w="38100">
              <a:solidFill>
                <a:srgbClr val="00CC00"/>
              </a:solidFill>
              <a:round/>
              <a:headEnd type="none" w="sm" len="sm"/>
              <a:tailEnd type="triangle" w="med" len="lg"/>
            </a:ln>
          </p:spPr>
          <p:txBody>
            <a:bodyPr/>
            <a:lstStyle/>
            <a:p>
              <a:endParaRPr lang="en-US"/>
            </a:p>
          </p:txBody>
        </p:sp>
        <p:sp>
          <p:nvSpPr>
            <p:cNvPr id="18461" name="Line 4"/>
            <p:cNvSpPr>
              <a:spLocks noChangeShapeType="1"/>
            </p:cNvSpPr>
            <p:nvPr/>
          </p:nvSpPr>
          <p:spPr bwMode="auto">
            <a:xfrm>
              <a:off x="3130" y="1049"/>
              <a:ext cx="1496" cy="567"/>
            </a:xfrm>
            <a:prstGeom prst="line">
              <a:avLst/>
            </a:prstGeom>
            <a:noFill/>
            <a:ln w="38100">
              <a:solidFill>
                <a:srgbClr val="00CC00"/>
              </a:solidFill>
              <a:round/>
              <a:headEnd type="none" w="sm" len="sm"/>
              <a:tailEnd type="triangle" w="med" len="lg"/>
            </a:ln>
          </p:spPr>
          <p:txBody>
            <a:bodyPr/>
            <a:lstStyle/>
            <a:p>
              <a:endParaRPr lang="en-US"/>
            </a:p>
          </p:txBody>
        </p:sp>
        <p:sp>
          <p:nvSpPr>
            <p:cNvPr id="18462" name="Freeform 5"/>
            <p:cNvSpPr>
              <a:spLocks/>
            </p:cNvSpPr>
            <p:nvPr/>
          </p:nvSpPr>
          <p:spPr bwMode="auto">
            <a:xfrm>
              <a:off x="3084" y="1207"/>
              <a:ext cx="1497" cy="1905"/>
            </a:xfrm>
            <a:custGeom>
              <a:avLst/>
              <a:gdLst>
                <a:gd name="T0" fmla="*/ 0 w 1497"/>
                <a:gd name="T1" fmla="*/ 0 h 1905"/>
                <a:gd name="T2" fmla="*/ 408 w 1497"/>
                <a:gd name="T3" fmla="*/ 1044 h 1905"/>
                <a:gd name="T4" fmla="*/ 907 w 1497"/>
                <a:gd name="T5" fmla="*/ 1633 h 1905"/>
                <a:gd name="T6" fmla="*/ 1497 w 1497"/>
                <a:gd name="T7" fmla="*/ 1905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rgbClr val="00CC00"/>
              </a:solidFill>
              <a:round/>
              <a:headEnd type="none" w="sm" len="sm"/>
              <a:tailEnd type="triangle" w="med" len="lg"/>
            </a:ln>
          </p:spPr>
          <p:txBody>
            <a:bodyPr/>
            <a:lstStyle/>
            <a:p>
              <a:endParaRPr lang="en-US"/>
            </a:p>
          </p:txBody>
        </p:sp>
        <p:sp>
          <p:nvSpPr>
            <p:cNvPr id="18463" name="Freeform 6"/>
            <p:cNvSpPr>
              <a:spLocks/>
            </p:cNvSpPr>
            <p:nvPr/>
          </p:nvSpPr>
          <p:spPr bwMode="auto">
            <a:xfrm flipV="1">
              <a:off x="3084" y="3316"/>
              <a:ext cx="1633" cy="265"/>
            </a:xfrm>
            <a:custGeom>
              <a:avLst/>
              <a:gdLst>
                <a:gd name="T0" fmla="*/ 0 w 1633"/>
                <a:gd name="T1" fmla="*/ 265 h 265"/>
                <a:gd name="T2" fmla="*/ 431 w 1633"/>
                <a:gd name="T3" fmla="*/ 83 h 265"/>
                <a:gd name="T4" fmla="*/ 975 w 1633"/>
                <a:gd name="T5" fmla="*/ 15 h 265"/>
                <a:gd name="T6" fmla="*/ 1633 w 1633"/>
                <a:gd name="T7" fmla="*/ 174 h 265"/>
                <a:gd name="T8" fmla="*/ 0 60000 65536"/>
                <a:gd name="T9" fmla="*/ 0 60000 65536"/>
                <a:gd name="T10" fmla="*/ 0 60000 65536"/>
                <a:gd name="T11" fmla="*/ 0 60000 65536"/>
                <a:gd name="T12" fmla="*/ 0 w 1633"/>
                <a:gd name="T13" fmla="*/ 0 h 265"/>
                <a:gd name="T14" fmla="*/ 1633 w 1633"/>
                <a:gd name="T15" fmla="*/ 265 h 265"/>
              </a:gdLst>
              <a:ahLst/>
              <a:cxnLst>
                <a:cxn ang="T8">
                  <a:pos x="T0" y="T1"/>
                </a:cxn>
                <a:cxn ang="T9">
                  <a:pos x="T2" y="T3"/>
                </a:cxn>
                <a:cxn ang="T10">
                  <a:pos x="T4" y="T5"/>
                </a:cxn>
                <a:cxn ang="T11">
                  <a:pos x="T6" y="T7"/>
                </a:cxn>
              </a:cxnLst>
              <a:rect l="T12" t="T13" r="T14" b="T15"/>
              <a:pathLst>
                <a:path w="1633" h="265">
                  <a:moveTo>
                    <a:pt x="0" y="265"/>
                  </a:moveTo>
                  <a:cubicBezTo>
                    <a:pt x="134" y="195"/>
                    <a:pt x="269" y="125"/>
                    <a:pt x="431" y="83"/>
                  </a:cubicBezTo>
                  <a:cubicBezTo>
                    <a:pt x="593" y="41"/>
                    <a:pt x="775" y="0"/>
                    <a:pt x="975" y="15"/>
                  </a:cubicBezTo>
                  <a:cubicBezTo>
                    <a:pt x="1175" y="30"/>
                    <a:pt x="1404" y="102"/>
                    <a:pt x="1633" y="174"/>
                  </a:cubicBezTo>
                </a:path>
              </a:pathLst>
            </a:custGeom>
            <a:noFill/>
            <a:ln w="38100">
              <a:solidFill>
                <a:srgbClr val="FFFF00"/>
              </a:solidFill>
              <a:round/>
              <a:headEnd type="none" w="sm" len="sm"/>
              <a:tailEnd type="triangle" w="med" len="lg"/>
            </a:ln>
          </p:spPr>
          <p:txBody>
            <a:bodyPr/>
            <a:lstStyle/>
            <a:p>
              <a:endParaRPr lang="en-US"/>
            </a:p>
          </p:txBody>
        </p:sp>
        <p:sp>
          <p:nvSpPr>
            <p:cNvPr id="18464" name="Line 7"/>
            <p:cNvSpPr>
              <a:spLocks noChangeShapeType="1"/>
            </p:cNvSpPr>
            <p:nvPr/>
          </p:nvSpPr>
          <p:spPr bwMode="auto">
            <a:xfrm flipV="1">
              <a:off x="3130" y="1933"/>
              <a:ext cx="1496" cy="1224"/>
            </a:xfrm>
            <a:prstGeom prst="line">
              <a:avLst/>
            </a:prstGeom>
            <a:noFill/>
            <a:ln w="38100">
              <a:solidFill>
                <a:srgbClr val="FFFF00"/>
              </a:solidFill>
              <a:round/>
              <a:headEnd type="none" w="sm" len="sm"/>
              <a:tailEnd type="triangle" w="med" len="lg"/>
            </a:ln>
          </p:spPr>
          <p:txBody>
            <a:bodyPr/>
            <a:lstStyle/>
            <a:p>
              <a:endParaRPr lang="en-US"/>
            </a:p>
          </p:txBody>
        </p:sp>
        <p:sp>
          <p:nvSpPr>
            <p:cNvPr id="18465" name="Freeform 8"/>
            <p:cNvSpPr>
              <a:spLocks/>
            </p:cNvSpPr>
            <p:nvPr/>
          </p:nvSpPr>
          <p:spPr bwMode="auto">
            <a:xfrm flipV="1">
              <a:off x="3084" y="1094"/>
              <a:ext cx="1497" cy="1905"/>
            </a:xfrm>
            <a:custGeom>
              <a:avLst/>
              <a:gdLst>
                <a:gd name="T0" fmla="*/ 0 w 1497"/>
                <a:gd name="T1" fmla="*/ 0 h 1905"/>
                <a:gd name="T2" fmla="*/ 408 w 1497"/>
                <a:gd name="T3" fmla="*/ 1044 h 1905"/>
                <a:gd name="T4" fmla="*/ 907 w 1497"/>
                <a:gd name="T5" fmla="*/ 1633 h 1905"/>
                <a:gd name="T6" fmla="*/ 1497 w 1497"/>
                <a:gd name="T7" fmla="*/ 1905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rgbClr val="FFFF00"/>
              </a:solidFill>
              <a:round/>
              <a:headEnd type="none" w="sm" len="sm"/>
              <a:tailEnd type="triangle" w="med" len="lg"/>
            </a:ln>
          </p:spPr>
          <p:txBody>
            <a:bodyPr/>
            <a:lstStyle/>
            <a:p>
              <a:endParaRPr lang="en-US"/>
            </a:p>
          </p:txBody>
        </p:sp>
        <p:sp>
          <p:nvSpPr>
            <p:cNvPr id="18466" name="Line 9"/>
            <p:cNvSpPr>
              <a:spLocks noChangeShapeType="1"/>
            </p:cNvSpPr>
            <p:nvPr/>
          </p:nvSpPr>
          <p:spPr bwMode="auto">
            <a:xfrm>
              <a:off x="3130" y="1774"/>
              <a:ext cx="1450" cy="1"/>
            </a:xfrm>
            <a:prstGeom prst="line">
              <a:avLst/>
            </a:prstGeom>
            <a:noFill/>
            <a:ln w="38100">
              <a:solidFill>
                <a:srgbClr val="D60093"/>
              </a:solidFill>
              <a:round/>
              <a:headEnd type="none" w="sm" len="sm"/>
              <a:tailEnd type="triangle" w="med" len="lg"/>
            </a:ln>
          </p:spPr>
          <p:txBody>
            <a:bodyPr/>
            <a:lstStyle/>
            <a:p>
              <a:endParaRPr lang="en-US"/>
            </a:p>
          </p:txBody>
        </p:sp>
        <p:sp>
          <p:nvSpPr>
            <p:cNvPr id="18467" name="Freeform 10"/>
            <p:cNvSpPr>
              <a:spLocks/>
            </p:cNvSpPr>
            <p:nvPr/>
          </p:nvSpPr>
          <p:spPr bwMode="auto">
            <a:xfrm>
              <a:off x="3084" y="1910"/>
              <a:ext cx="1542" cy="1407"/>
            </a:xfrm>
            <a:custGeom>
              <a:avLst/>
              <a:gdLst>
                <a:gd name="T0" fmla="*/ 0 w 1497"/>
                <a:gd name="T1" fmla="*/ 0 h 1905"/>
                <a:gd name="T2" fmla="*/ 420 w 1497"/>
                <a:gd name="T3" fmla="*/ 771 h 1905"/>
                <a:gd name="T4" fmla="*/ 934 w 1497"/>
                <a:gd name="T5" fmla="*/ 1206 h 1905"/>
                <a:gd name="T6" fmla="*/ 1542 w 1497"/>
                <a:gd name="T7" fmla="*/ 1407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rgbClr val="D60093"/>
              </a:solidFill>
              <a:round/>
              <a:headEnd type="none" w="sm" len="sm"/>
              <a:tailEnd type="triangle" w="med" len="lg"/>
            </a:ln>
          </p:spPr>
          <p:txBody>
            <a:bodyPr/>
            <a:lstStyle/>
            <a:p>
              <a:endParaRPr lang="en-US"/>
            </a:p>
          </p:txBody>
        </p:sp>
        <p:sp>
          <p:nvSpPr>
            <p:cNvPr id="18468" name="Freeform 11"/>
            <p:cNvSpPr>
              <a:spLocks/>
            </p:cNvSpPr>
            <p:nvPr/>
          </p:nvSpPr>
          <p:spPr bwMode="auto">
            <a:xfrm flipV="1">
              <a:off x="3084" y="935"/>
              <a:ext cx="1542" cy="659"/>
            </a:xfrm>
            <a:custGeom>
              <a:avLst/>
              <a:gdLst>
                <a:gd name="T0" fmla="*/ 0 w 1497"/>
                <a:gd name="T1" fmla="*/ 0 h 1905"/>
                <a:gd name="T2" fmla="*/ 420 w 1497"/>
                <a:gd name="T3" fmla="*/ 361 h 1905"/>
                <a:gd name="T4" fmla="*/ 934 w 1497"/>
                <a:gd name="T5" fmla="*/ 565 h 1905"/>
                <a:gd name="T6" fmla="*/ 1542 w 1497"/>
                <a:gd name="T7" fmla="*/ 659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rgbClr val="D60093"/>
              </a:solidFill>
              <a:round/>
              <a:headEnd type="none" w="sm" len="sm"/>
              <a:tailEnd type="triangle" w="med" len="lg"/>
            </a:ln>
          </p:spPr>
          <p:txBody>
            <a:bodyPr/>
            <a:lstStyle/>
            <a:p>
              <a:endParaRPr lang="en-US"/>
            </a:p>
          </p:txBody>
        </p:sp>
      </p:grpSp>
      <p:grpSp>
        <p:nvGrpSpPr>
          <p:cNvPr id="3" name="Group 12"/>
          <p:cNvGrpSpPr>
            <a:grpSpLocks/>
          </p:cNvGrpSpPr>
          <p:nvPr/>
        </p:nvGrpSpPr>
        <p:grpSpPr bwMode="auto">
          <a:xfrm>
            <a:off x="3816350" y="1231900"/>
            <a:ext cx="1403350" cy="5400675"/>
            <a:chOff x="2404" y="776"/>
            <a:chExt cx="884" cy="3402"/>
          </a:xfrm>
        </p:grpSpPr>
        <p:sp>
          <p:nvSpPr>
            <p:cNvPr id="29709" name="Oval 13"/>
            <p:cNvSpPr>
              <a:spLocks noChangeArrowheads="1"/>
            </p:cNvSpPr>
            <p:nvPr/>
          </p:nvSpPr>
          <p:spPr bwMode="auto">
            <a:xfrm>
              <a:off x="2561" y="776"/>
              <a:ext cx="568" cy="590"/>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X</a:t>
              </a:r>
              <a:r>
                <a:rPr lang="en-US" sz="2800" b="1" baseline="-25000">
                  <a:effectLst>
                    <a:outerShdw blurRad="38100" dist="38100" dir="2700000" algn="tl">
                      <a:srgbClr val="000000"/>
                    </a:outerShdw>
                  </a:effectLst>
                  <a:latin typeface="Arial" charset="0"/>
                </a:rPr>
                <a:t>1</a:t>
              </a:r>
              <a:endParaRPr lang="en-US" sz="2800" b="1">
                <a:effectLst>
                  <a:outerShdw blurRad="38100" dist="38100" dir="2700000" algn="tl">
                    <a:srgbClr val="000000"/>
                  </a:outerShdw>
                </a:effectLst>
                <a:latin typeface="Arial" charset="0"/>
              </a:endParaRPr>
            </a:p>
          </p:txBody>
        </p:sp>
        <p:sp>
          <p:nvSpPr>
            <p:cNvPr id="29710" name="Oval 14"/>
            <p:cNvSpPr>
              <a:spLocks noChangeArrowheads="1"/>
            </p:cNvSpPr>
            <p:nvPr/>
          </p:nvSpPr>
          <p:spPr bwMode="auto">
            <a:xfrm>
              <a:off x="2561" y="1478"/>
              <a:ext cx="568" cy="590"/>
            </a:xfrm>
            <a:prstGeom prst="ellipse">
              <a:avLst/>
            </a:prstGeom>
            <a:solidFill>
              <a:schemeClr val="accent1"/>
            </a:solidFill>
            <a:ln w="38100">
              <a:solidFill>
                <a:srgbClr val="D60093"/>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X</a:t>
              </a:r>
              <a:r>
                <a:rPr lang="en-US" sz="2800" b="1" baseline="-25000">
                  <a:effectLst>
                    <a:outerShdw blurRad="38100" dist="38100" dir="2700000" algn="tl">
                      <a:srgbClr val="000000"/>
                    </a:outerShdw>
                  </a:effectLst>
                  <a:latin typeface="Arial" charset="0"/>
                </a:rPr>
                <a:t>2</a:t>
              </a:r>
              <a:endParaRPr lang="en-US" sz="2800" b="1">
                <a:effectLst>
                  <a:outerShdw blurRad="38100" dist="38100" dir="2700000" algn="tl">
                    <a:srgbClr val="000000"/>
                  </a:outerShdw>
                </a:effectLst>
                <a:latin typeface="Arial" charset="0"/>
              </a:endParaRPr>
            </a:p>
          </p:txBody>
        </p:sp>
        <p:sp>
          <p:nvSpPr>
            <p:cNvPr id="18457" name="Rectangle 15"/>
            <p:cNvSpPr>
              <a:spLocks noChangeArrowheads="1"/>
            </p:cNvSpPr>
            <p:nvPr/>
          </p:nvSpPr>
          <p:spPr bwMode="auto">
            <a:xfrm>
              <a:off x="2720" y="2205"/>
              <a:ext cx="272" cy="590"/>
            </a:xfrm>
            <a:prstGeom prst="rect">
              <a:avLst/>
            </a:prstGeom>
            <a:noFill/>
            <a:ln w="12700">
              <a:noFill/>
              <a:miter lim="800000"/>
              <a:headEnd type="none" w="sm" len="sm"/>
              <a:tailEnd type="none" w="sm" len="sm"/>
            </a:ln>
          </p:spPr>
          <p:txBody>
            <a:bodyPr wrap="none" anchor="ctr"/>
            <a:lstStyle/>
            <a:p>
              <a:pPr algn="ctr"/>
              <a:r>
                <a:rPr lang="en-US" sz="1600">
                  <a:latin typeface="Monotype Sorts" pitchFamily="2" charset="2"/>
                </a:rPr>
                <a:t>l</a:t>
              </a:r>
            </a:p>
            <a:p>
              <a:pPr algn="ctr"/>
              <a:r>
                <a:rPr lang="en-US" sz="1600">
                  <a:latin typeface="Monotype Sorts" pitchFamily="2" charset="2"/>
                </a:rPr>
                <a:t>l</a:t>
              </a:r>
            </a:p>
            <a:p>
              <a:pPr algn="ctr"/>
              <a:r>
                <a:rPr lang="en-US" sz="1600">
                  <a:latin typeface="Monotype Sorts" pitchFamily="2" charset="2"/>
                </a:rPr>
                <a:t>l</a:t>
              </a:r>
            </a:p>
          </p:txBody>
        </p:sp>
        <p:sp>
          <p:nvSpPr>
            <p:cNvPr id="29712" name="Oval 16"/>
            <p:cNvSpPr>
              <a:spLocks noChangeArrowheads="1"/>
            </p:cNvSpPr>
            <p:nvPr/>
          </p:nvSpPr>
          <p:spPr bwMode="auto">
            <a:xfrm>
              <a:off x="2561" y="2862"/>
              <a:ext cx="568" cy="590"/>
            </a:xfrm>
            <a:prstGeom prst="ellipse">
              <a:avLst/>
            </a:prstGeom>
            <a:solidFill>
              <a:schemeClr val="accent1"/>
            </a:solidFill>
            <a:ln w="38100">
              <a:solidFill>
                <a:srgbClr val="FFFF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X</a:t>
              </a:r>
              <a:r>
                <a:rPr lang="en-US" sz="2800" b="1" baseline="-25000">
                  <a:effectLst>
                    <a:outerShdw blurRad="38100" dist="38100" dir="2700000" algn="tl">
                      <a:srgbClr val="000000"/>
                    </a:outerShdw>
                  </a:effectLst>
                  <a:latin typeface="Arial" charset="0"/>
                </a:rPr>
                <a:t>n</a:t>
              </a:r>
              <a:endParaRPr lang="en-US" sz="2800" b="1">
                <a:effectLst>
                  <a:outerShdw blurRad="38100" dist="38100" dir="2700000" algn="tl">
                    <a:srgbClr val="000000"/>
                  </a:outerShdw>
                </a:effectLst>
                <a:latin typeface="Arial" charset="0"/>
              </a:endParaRPr>
            </a:p>
          </p:txBody>
        </p:sp>
        <p:sp>
          <p:nvSpPr>
            <p:cNvPr id="18459" name="Rectangle 17"/>
            <p:cNvSpPr>
              <a:spLocks noChangeArrowheads="1"/>
            </p:cNvSpPr>
            <p:nvPr/>
          </p:nvSpPr>
          <p:spPr bwMode="auto">
            <a:xfrm>
              <a:off x="2404" y="3566"/>
              <a:ext cx="884" cy="612"/>
            </a:xfrm>
            <a:prstGeom prst="rect">
              <a:avLst/>
            </a:prstGeom>
            <a:noFill/>
            <a:ln w="12700">
              <a:noFill/>
              <a:miter lim="800000"/>
              <a:headEnd type="none" w="sm" len="sm"/>
              <a:tailEnd type="none" w="sm" len="sm"/>
            </a:ln>
          </p:spPr>
          <p:txBody>
            <a:bodyPr wrap="none" anchor="ctr"/>
            <a:lstStyle/>
            <a:p>
              <a:pPr algn="ctr"/>
              <a:r>
                <a:rPr lang="en-US" sz="2800" b="1">
                  <a:latin typeface="Bookman Old Style" pitchFamily="18" charset="0"/>
                </a:rPr>
                <a:t>Input</a:t>
              </a:r>
            </a:p>
            <a:p>
              <a:pPr algn="ctr"/>
              <a:r>
                <a:rPr lang="en-US" sz="2800" b="1">
                  <a:latin typeface="Bookman Old Style" pitchFamily="18" charset="0"/>
                </a:rPr>
                <a:t>Units</a:t>
              </a:r>
            </a:p>
          </p:txBody>
        </p:sp>
      </p:grpSp>
      <p:grpSp>
        <p:nvGrpSpPr>
          <p:cNvPr id="4" name="Group 18"/>
          <p:cNvGrpSpPr>
            <a:grpSpLocks/>
          </p:cNvGrpSpPr>
          <p:nvPr/>
        </p:nvGrpSpPr>
        <p:grpSpPr bwMode="auto">
          <a:xfrm>
            <a:off x="7129463" y="1231900"/>
            <a:ext cx="1403350" cy="5400675"/>
            <a:chOff x="4491" y="776"/>
            <a:chExt cx="884" cy="3402"/>
          </a:xfrm>
        </p:grpSpPr>
        <p:sp>
          <p:nvSpPr>
            <p:cNvPr id="29715" name="Oval 19"/>
            <p:cNvSpPr>
              <a:spLocks noChangeArrowheads="1"/>
            </p:cNvSpPr>
            <p:nvPr/>
          </p:nvSpPr>
          <p:spPr bwMode="auto">
            <a:xfrm>
              <a:off x="4580" y="776"/>
              <a:ext cx="568" cy="590"/>
            </a:xfrm>
            <a:prstGeom prst="ellipse">
              <a:avLst/>
            </a:prstGeom>
            <a:solidFill>
              <a:schemeClr val="accent1"/>
            </a:solidFill>
            <a:ln w="38100">
              <a:solidFill>
                <a:schemeClr val="tx1"/>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Y</a:t>
              </a:r>
              <a:r>
                <a:rPr lang="en-US" sz="2800" b="1" baseline="-25000">
                  <a:effectLst>
                    <a:outerShdw blurRad="38100" dist="38100" dir="2700000" algn="tl">
                      <a:srgbClr val="000000"/>
                    </a:outerShdw>
                  </a:effectLst>
                  <a:latin typeface="Arial" charset="0"/>
                </a:rPr>
                <a:t>1</a:t>
              </a:r>
              <a:endParaRPr lang="en-US" sz="2800" b="1">
                <a:effectLst>
                  <a:outerShdw blurRad="38100" dist="38100" dir="2700000" algn="tl">
                    <a:srgbClr val="000000"/>
                  </a:outerShdw>
                </a:effectLst>
                <a:latin typeface="Arial" charset="0"/>
              </a:endParaRPr>
            </a:p>
          </p:txBody>
        </p:sp>
        <p:sp>
          <p:nvSpPr>
            <p:cNvPr id="29716" name="Oval 20"/>
            <p:cNvSpPr>
              <a:spLocks noChangeArrowheads="1"/>
            </p:cNvSpPr>
            <p:nvPr/>
          </p:nvSpPr>
          <p:spPr bwMode="auto">
            <a:xfrm>
              <a:off x="4580" y="1478"/>
              <a:ext cx="568" cy="590"/>
            </a:xfrm>
            <a:prstGeom prst="ellipse">
              <a:avLst/>
            </a:prstGeom>
            <a:solidFill>
              <a:schemeClr val="accent1"/>
            </a:solidFill>
            <a:ln w="38100">
              <a:solidFill>
                <a:schemeClr val="tx1"/>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Y</a:t>
              </a:r>
              <a:r>
                <a:rPr lang="en-US" sz="2800" b="1" baseline="-25000">
                  <a:effectLst>
                    <a:outerShdw blurRad="38100" dist="38100" dir="2700000" algn="tl">
                      <a:srgbClr val="000000"/>
                    </a:outerShdw>
                  </a:effectLst>
                  <a:latin typeface="Arial" charset="0"/>
                </a:rPr>
                <a:t>2</a:t>
              </a:r>
              <a:endParaRPr lang="en-US" sz="2800" b="1">
                <a:effectLst>
                  <a:outerShdw blurRad="38100" dist="38100" dir="2700000" algn="tl">
                    <a:srgbClr val="000000"/>
                  </a:outerShdw>
                </a:effectLst>
                <a:latin typeface="Arial" charset="0"/>
              </a:endParaRPr>
            </a:p>
          </p:txBody>
        </p:sp>
        <p:sp>
          <p:nvSpPr>
            <p:cNvPr id="29717" name="Oval 21"/>
            <p:cNvSpPr>
              <a:spLocks noChangeArrowheads="1"/>
            </p:cNvSpPr>
            <p:nvPr/>
          </p:nvSpPr>
          <p:spPr bwMode="auto">
            <a:xfrm>
              <a:off x="4580" y="2862"/>
              <a:ext cx="568" cy="590"/>
            </a:xfrm>
            <a:prstGeom prst="ellipse">
              <a:avLst/>
            </a:prstGeom>
            <a:solidFill>
              <a:schemeClr val="accent1"/>
            </a:solidFill>
            <a:ln w="38100">
              <a:solidFill>
                <a:schemeClr val="tx1"/>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Y</a:t>
              </a:r>
              <a:r>
                <a:rPr lang="en-US" sz="2800" b="1" baseline="-25000">
                  <a:effectLst>
                    <a:outerShdw blurRad="38100" dist="38100" dir="2700000" algn="tl">
                      <a:srgbClr val="000000"/>
                    </a:outerShdw>
                  </a:effectLst>
                  <a:latin typeface="Arial" charset="0"/>
                </a:rPr>
                <a:t>m</a:t>
              </a:r>
              <a:endParaRPr lang="en-US" sz="2800" b="1">
                <a:effectLst>
                  <a:outerShdw blurRad="38100" dist="38100" dir="2700000" algn="tl">
                    <a:srgbClr val="000000"/>
                  </a:outerShdw>
                </a:effectLst>
                <a:latin typeface="Arial" charset="0"/>
              </a:endParaRPr>
            </a:p>
          </p:txBody>
        </p:sp>
        <p:sp>
          <p:nvSpPr>
            <p:cNvPr id="18453" name="Rectangle 22"/>
            <p:cNvSpPr>
              <a:spLocks noChangeArrowheads="1"/>
            </p:cNvSpPr>
            <p:nvPr/>
          </p:nvSpPr>
          <p:spPr bwMode="auto">
            <a:xfrm>
              <a:off x="4739" y="2205"/>
              <a:ext cx="272" cy="590"/>
            </a:xfrm>
            <a:prstGeom prst="rect">
              <a:avLst/>
            </a:prstGeom>
            <a:noFill/>
            <a:ln w="12700">
              <a:noFill/>
              <a:miter lim="800000"/>
              <a:headEnd type="none" w="sm" len="sm"/>
              <a:tailEnd type="none" w="sm" len="sm"/>
            </a:ln>
          </p:spPr>
          <p:txBody>
            <a:bodyPr wrap="none" anchor="ctr"/>
            <a:lstStyle/>
            <a:p>
              <a:pPr algn="ctr"/>
              <a:r>
                <a:rPr lang="en-US" sz="1600">
                  <a:latin typeface="Monotype Sorts" pitchFamily="2" charset="2"/>
                </a:rPr>
                <a:t>l</a:t>
              </a:r>
            </a:p>
            <a:p>
              <a:pPr algn="ctr"/>
              <a:r>
                <a:rPr lang="en-US" sz="1600">
                  <a:latin typeface="Monotype Sorts" pitchFamily="2" charset="2"/>
                </a:rPr>
                <a:t>l</a:t>
              </a:r>
            </a:p>
            <a:p>
              <a:pPr algn="ctr"/>
              <a:r>
                <a:rPr lang="en-US" sz="1600">
                  <a:latin typeface="Monotype Sorts" pitchFamily="2" charset="2"/>
                </a:rPr>
                <a:t>l</a:t>
              </a:r>
            </a:p>
          </p:txBody>
        </p:sp>
        <p:sp>
          <p:nvSpPr>
            <p:cNvPr id="18454" name="Rectangle 23"/>
            <p:cNvSpPr>
              <a:spLocks noChangeArrowheads="1"/>
            </p:cNvSpPr>
            <p:nvPr/>
          </p:nvSpPr>
          <p:spPr bwMode="auto">
            <a:xfrm>
              <a:off x="4491" y="3566"/>
              <a:ext cx="884" cy="612"/>
            </a:xfrm>
            <a:prstGeom prst="rect">
              <a:avLst/>
            </a:prstGeom>
            <a:noFill/>
            <a:ln w="12700">
              <a:noFill/>
              <a:miter lim="800000"/>
              <a:headEnd type="none" w="sm" len="sm"/>
              <a:tailEnd type="none" w="sm" len="sm"/>
            </a:ln>
          </p:spPr>
          <p:txBody>
            <a:bodyPr wrap="none" anchor="ctr"/>
            <a:lstStyle/>
            <a:p>
              <a:pPr algn="ctr"/>
              <a:r>
                <a:rPr lang="en-US" sz="2800" b="1">
                  <a:latin typeface="Bookman Old Style" pitchFamily="18" charset="0"/>
                </a:rPr>
                <a:t>Output</a:t>
              </a:r>
            </a:p>
            <a:p>
              <a:pPr algn="ctr"/>
              <a:r>
                <a:rPr lang="en-US" sz="2800" b="1">
                  <a:latin typeface="Bookman Old Style" pitchFamily="18" charset="0"/>
                </a:rPr>
                <a:t>Units</a:t>
              </a:r>
            </a:p>
          </p:txBody>
        </p:sp>
      </p:grpSp>
      <p:grpSp>
        <p:nvGrpSpPr>
          <p:cNvPr id="5" name="Group 24"/>
          <p:cNvGrpSpPr>
            <a:grpSpLocks/>
          </p:cNvGrpSpPr>
          <p:nvPr/>
        </p:nvGrpSpPr>
        <p:grpSpPr bwMode="auto">
          <a:xfrm>
            <a:off x="792163" y="107950"/>
            <a:ext cx="5076825" cy="800100"/>
            <a:chOff x="816" y="68"/>
            <a:chExt cx="3198" cy="504"/>
          </a:xfrm>
        </p:grpSpPr>
        <p:sp>
          <p:nvSpPr>
            <p:cNvPr id="18448" name="AutoShape 25"/>
            <p:cNvSpPr>
              <a:spLocks noChangeArrowheads="1"/>
            </p:cNvSpPr>
            <p:nvPr/>
          </p:nvSpPr>
          <p:spPr bwMode="auto">
            <a:xfrm>
              <a:off x="816" y="68"/>
              <a:ext cx="3198" cy="504"/>
            </a:xfrm>
            <a:prstGeom prst="roundRect">
              <a:avLst>
                <a:gd name="adj" fmla="val 16667"/>
              </a:avLst>
            </a:prstGeom>
            <a:solidFill>
              <a:srgbClr val="000000"/>
            </a:solidFill>
            <a:ln w="12700">
              <a:solidFill>
                <a:schemeClr val="tx1"/>
              </a:solidFill>
              <a:round/>
              <a:headEnd type="none" w="sm" len="sm"/>
              <a:tailEnd type="none" w="sm" len="sm"/>
            </a:ln>
          </p:spPr>
          <p:txBody>
            <a:bodyPr wrap="none" anchor="ctr"/>
            <a:lstStyle/>
            <a:p>
              <a:endParaRPr lang="en-US"/>
            </a:p>
          </p:txBody>
        </p:sp>
        <p:sp>
          <p:nvSpPr>
            <p:cNvPr id="18449" name="WordArt 26"/>
            <p:cNvSpPr>
              <a:spLocks noChangeArrowheads="1" noChangeShapeType="1" noTextEdit="1"/>
            </p:cNvSpPr>
            <p:nvPr/>
          </p:nvSpPr>
          <p:spPr bwMode="auto">
            <a:xfrm>
              <a:off x="907" y="141"/>
              <a:ext cx="3039" cy="360"/>
            </a:xfrm>
            <a:prstGeom prst="rect">
              <a:avLst/>
            </a:prstGeom>
          </p:spPr>
          <p:txBody>
            <a:bodyPr wrap="none" fromWordArt="1">
              <a:prstTxWarp prst="textPlain">
                <a:avLst>
                  <a:gd name="adj" fmla="val 50000"/>
                </a:avLst>
              </a:prstTxWarp>
            </a:bodyPr>
            <a:lstStyle/>
            <a:p>
              <a:pPr algn="ctr"/>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Model 1: A Single Layer Net</a:t>
              </a:r>
            </a:p>
          </p:txBody>
        </p:sp>
      </p:grpSp>
      <p:grpSp>
        <p:nvGrpSpPr>
          <p:cNvPr id="6" name="Group 31"/>
          <p:cNvGrpSpPr>
            <a:grpSpLocks/>
          </p:cNvGrpSpPr>
          <p:nvPr/>
        </p:nvGrpSpPr>
        <p:grpSpPr bwMode="auto">
          <a:xfrm>
            <a:off x="6408738" y="800100"/>
            <a:ext cx="647700" cy="4968875"/>
            <a:chOff x="4037" y="504"/>
            <a:chExt cx="408" cy="3130"/>
          </a:xfrm>
        </p:grpSpPr>
        <p:sp>
          <p:nvSpPr>
            <p:cNvPr id="29728" name="AutoShape 32"/>
            <p:cNvSpPr>
              <a:spLocks noChangeArrowheads="1"/>
            </p:cNvSpPr>
            <p:nvPr/>
          </p:nvSpPr>
          <p:spPr bwMode="auto">
            <a:xfrm>
              <a:off x="4037" y="504"/>
              <a:ext cx="408" cy="227"/>
            </a:xfrm>
            <a:prstGeom prst="roundRect">
              <a:avLst>
                <a:gd name="adj" fmla="val 16667"/>
              </a:avLst>
            </a:prstGeom>
            <a:solidFill>
              <a:srgbClr val="66FF66">
                <a:alpha val="50000"/>
              </a:srgbClr>
            </a:solidFill>
            <a:ln w="12700">
              <a:no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11</a:t>
              </a:r>
              <a:endParaRPr lang="en-US" sz="2000" b="1">
                <a:effectLst>
                  <a:outerShdw blurRad="38100" dist="38100" dir="2700000" algn="tl">
                    <a:srgbClr val="000000"/>
                  </a:outerShdw>
                </a:effectLst>
                <a:latin typeface="Arial" charset="0"/>
              </a:endParaRPr>
            </a:p>
          </p:txBody>
        </p:sp>
        <p:sp>
          <p:nvSpPr>
            <p:cNvPr id="29729" name="AutoShape 33"/>
            <p:cNvSpPr>
              <a:spLocks noChangeArrowheads="1"/>
            </p:cNvSpPr>
            <p:nvPr/>
          </p:nvSpPr>
          <p:spPr bwMode="auto">
            <a:xfrm>
              <a:off x="4037" y="867"/>
              <a:ext cx="408" cy="227"/>
            </a:xfrm>
            <a:prstGeom prst="roundRect">
              <a:avLst>
                <a:gd name="adj" fmla="val 16667"/>
              </a:avLst>
            </a:prstGeom>
            <a:solidFill>
              <a:srgbClr val="D60093">
                <a:alpha val="50000"/>
              </a:srgbClr>
            </a:solidFill>
            <a:ln w="12700">
              <a:no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21</a:t>
              </a:r>
              <a:endParaRPr lang="en-US" sz="2000" b="1">
                <a:effectLst>
                  <a:outerShdw blurRad="38100" dist="38100" dir="2700000" algn="tl">
                    <a:srgbClr val="000000"/>
                  </a:outerShdw>
                </a:effectLst>
                <a:latin typeface="Arial" charset="0"/>
              </a:endParaRPr>
            </a:p>
          </p:txBody>
        </p:sp>
        <p:sp>
          <p:nvSpPr>
            <p:cNvPr id="29730" name="AutoShape 34"/>
            <p:cNvSpPr>
              <a:spLocks noChangeArrowheads="1"/>
            </p:cNvSpPr>
            <p:nvPr/>
          </p:nvSpPr>
          <p:spPr bwMode="auto">
            <a:xfrm>
              <a:off x="4037" y="1116"/>
              <a:ext cx="408" cy="227"/>
            </a:xfrm>
            <a:prstGeom prst="roundRect">
              <a:avLst>
                <a:gd name="adj" fmla="val 16667"/>
              </a:avLst>
            </a:prstGeom>
            <a:solidFill>
              <a:srgbClr val="FFFF00">
                <a:alpha val="50000"/>
              </a:srgbClr>
            </a:solidFill>
            <a:ln w="12700">
              <a:no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31</a:t>
              </a:r>
              <a:endParaRPr lang="en-US" sz="2000" b="1">
                <a:effectLst>
                  <a:outerShdw blurRad="38100" dist="38100" dir="2700000" algn="tl">
                    <a:srgbClr val="000000"/>
                  </a:outerShdw>
                </a:effectLst>
                <a:latin typeface="Arial" charset="0"/>
              </a:endParaRPr>
            </a:p>
          </p:txBody>
        </p:sp>
        <p:sp>
          <p:nvSpPr>
            <p:cNvPr id="29731" name="AutoShape 35"/>
            <p:cNvSpPr>
              <a:spLocks noChangeArrowheads="1"/>
            </p:cNvSpPr>
            <p:nvPr/>
          </p:nvSpPr>
          <p:spPr bwMode="auto">
            <a:xfrm>
              <a:off x="4037" y="1389"/>
              <a:ext cx="408" cy="227"/>
            </a:xfrm>
            <a:prstGeom prst="roundRect">
              <a:avLst>
                <a:gd name="adj" fmla="val 16667"/>
              </a:avLst>
            </a:prstGeom>
            <a:solidFill>
              <a:srgbClr val="66FF66">
                <a:alpha val="50000"/>
              </a:srgbClr>
            </a:solidFill>
            <a:ln w="12700">
              <a:no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12</a:t>
              </a:r>
              <a:endParaRPr lang="en-US" sz="2000" b="1">
                <a:effectLst>
                  <a:outerShdw blurRad="38100" dist="38100" dir="2700000" algn="tl">
                    <a:srgbClr val="000000"/>
                  </a:outerShdw>
                </a:effectLst>
                <a:latin typeface="Arial" charset="0"/>
              </a:endParaRPr>
            </a:p>
          </p:txBody>
        </p:sp>
        <p:sp>
          <p:nvSpPr>
            <p:cNvPr id="29732" name="AutoShape 36"/>
            <p:cNvSpPr>
              <a:spLocks noChangeArrowheads="1"/>
            </p:cNvSpPr>
            <p:nvPr/>
          </p:nvSpPr>
          <p:spPr bwMode="auto">
            <a:xfrm>
              <a:off x="4037" y="2183"/>
              <a:ext cx="408" cy="227"/>
            </a:xfrm>
            <a:prstGeom prst="roundRect">
              <a:avLst>
                <a:gd name="adj" fmla="val 16667"/>
              </a:avLst>
            </a:prstGeom>
            <a:solidFill>
              <a:srgbClr val="FFFF00">
                <a:alpha val="50000"/>
              </a:srgbClr>
            </a:solidFill>
            <a:ln w="12700">
              <a:no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32</a:t>
              </a:r>
              <a:endParaRPr lang="en-US" sz="2000" b="1">
                <a:effectLst>
                  <a:outerShdw blurRad="38100" dist="38100" dir="2700000" algn="tl">
                    <a:srgbClr val="000000"/>
                  </a:outerShdw>
                </a:effectLst>
                <a:latin typeface="Arial" charset="0"/>
              </a:endParaRPr>
            </a:p>
          </p:txBody>
        </p:sp>
        <p:sp>
          <p:nvSpPr>
            <p:cNvPr id="29733" name="AutoShape 37"/>
            <p:cNvSpPr>
              <a:spLocks noChangeArrowheads="1"/>
            </p:cNvSpPr>
            <p:nvPr/>
          </p:nvSpPr>
          <p:spPr bwMode="auto">
            <a:xfrm>
              <a:off x="4037" y="2885"/>
              <a:ext cx="408" cy="227"/>
            </a:xfrm>
            <a:prstGeom prst="roundRect">
              <a:avLst>
                <a:gd name="adj" fmla="val 16667"/>
              </a:avLst>
            </a:prstGeom>
            <a:solidFill>
              <a:srgbClr val="66FF66">
                <a:alpha val="50000"/>
              </a:srgbClr>
            </a:solidFill>
            <a:ln w="12700">
              <a:no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13</a:t>
              </a:r>
              <a:endParaRPr lang="en-US" sz="2000" b="1">
                <a:effectLst>
                  <a:outerShdw blurRad="38100" dist="38100" dir="2700000" algn="tl">
                    <a:srgbClr val="000000"/>
                  </a:outerShdw>
                </a:effectLst>
                <a:latin typeface="Arial" charset="0"/>
              </a:endParaRPr>
            </a:p>
          </p:txBody>
        </p:sp>
        <p:sp>
          <p:nvSpPr>
            <p:cNvPr id="29734" name="AutoShape 38"/>
            <p:cNvSpPr>
              <a:spLocks noChangeArrowheads="1"/>
            </p:cNvSpPr>
            <p:nvPr/>
          </p:nvSpPr>
          <p:spPr bwMode="auto">
            <a:xfrm>
              <a:off x="4037" y="3134"/>
              <a:ext cx="408" cy="227"/>
            </a:xfrm>
            <a:prstGeom prst="roundRect">
              <a:avLst>
                <a:gd name="adj" fmla="val 16667"/>
              </a:avLst>
            </a:prstGeom>
            <a:solidFill>
              <a:srgbClr val="D60093">
                <a:alpha val="50000"/>
              </a:srgbClr>
            </a:solidFill>
            <a:ln w="12700">
              <a:no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2m</a:t>
              </a:r>
              <a:endParaRPr lang="en-US" sz="2000" b="1">
                <a:effectLst>
                  <a:outerShdw blurRad="38100" dist="38100" dir="2700000" algn="tl">
                    <a:srgbClr val="000000"/>
                  </a:outerShdw>
                </a:effectLst>
                <a:latin typeface="Arial" charset="0"/>
              </a:endParaRPr>
            </a:p>
          </p:txBody>
        </p:sp>
        <p:sp>
          <p:nvSpPr>
            <p:cNvPr id="29735" name="AutoShape 39"/>
            <p:cNvSpPr>
              <a:spLocks noChangeArrowheads="1"/>
            </p:cNvSpPr>
            <p:nvPr/>
          </p:nvSpPr>
          <p:spPr bwMode="auto">
            <a:xfrm>
              <a:off x="4037" y="3407"/>
              <a:ext cx="408" cy="227"/>
            </a:xfrm>
            <a:prstGeom prst="roundRect">
              <a:avLst>
                <a:gd name="adj" fmla="val 16667"/>
              </a:avLst>
            </a:prstGeom>
            <a:solidFill>
              <a:srgbClr val="FFFF00">
                <a:alpha val="50000"/>
              </a:srgbClr>
            </a:solidFill>
            <a:ln w="12700">
              <a:no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nm</a:t>
              </a:r>
              <a:endParaRPr lang="en-US" sz="2000" b="1">
                <a:effectLst>
                  <a:outerShdw blurRad="38100" dist="38100" dir="2700000" algn="tl">
                    <a:srgbClr val="000000"/>
                  </a:outerShdw>
                </a:effectLst>
                <a:latin typeface="Arial" charset="0"/>
              </a:endParaRPr>
            </a:p>
          </p:txBody>
        </p:sp>
        <p:sp>
          <p:nvSpPr>
            <p:cNvPr id="29736" name="AutoShape 40"/>
            <p:cNvSpPr>
              <a:spLocks noChangeArrowheads="1"/>
            </p:cNvSpPr>
            <p:nvPr/>
          </p:nvSpPr>
          <p:spPr bwMode="auto">
            <a:xfrm>
              <a:off x="4037" y="1684"/>
              <a:ext cx="408" cy="227"/>
            </a:xfrm>
            <a:prstGeom prst="roundRect">
              <a:avLst>
                <a:gd name="adj" fmla="val 16667"/>
              </a:avLst>
            </a:prstGeom>
            <a:solidFill>
              <a:srgbClr val="D60093">
                <a:alpha val="50000"/>
              </a:srgbClr>
            </a:solidFill>
            <a:ln w="12700">
              <a:no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22</a:t>
              </a: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57375" y="107950"/>
            <a:ext cx="5076825" cy="800100"/>
            <a:chOff x="499" y="68"/>
            <a:chExt cx="3198" cy="504"/>
          </a:xfrm>
        </p:grpSpPr>
        <p:sp>
          <p:nvSpPr>
            <p:cNvPr id="19526" name="AutoShape 3"/>
            <p:cNvSpPr>
              <a:spLocks noChangeArrowheads="1"/>
            </p:cNvSpPr>
            <p:nvPr/>
          </p:nvSpPr>
          <p:spPr bwMode="auto">
            <a:xfrm>
              <a:off x="499" y="68"/>
              <a:ext cx="3198" cy="504"/>
            </a:xfrm>
            <a:prstGeom prst="roundRect">
              <a:avLst>
                <a:gd name="adj" fmla="val 16667"/>
              </a:avLst>
            </a:prstGeom>
            <a:solidFill>
              <a:srgbClr val="000000"/>
            </a:solidFill>
            <a:ln w="12700">
              <a:solidFill>
                <a:schemeClr val="tx1"/>
              </a:solidFill>
              <a:round/>
              <a:headEnd type="none" w="sm" len="sm"/>
              <a:tailEnd type="none" w="sm" len="sm"/>
            </a:ln>
          </p:spPr>
          <p:txBody>
            <a:bodyPr wrap="none" anchor="ctr"/>
            <a:lstStyle/>
            <a:p>
              <a:endParaRPr lang="en-US"/>
            </a:p>
          </p:txBody>
        </p:sp>
        <p:sp>
          <p:nvSpPr>
            <p:cNvPr id="19527" name="WordArt 4"/>
            <p:cNvSpPr>
              <a:spLocks noChangeArrowheads="1" noChangeShapeType="1" noTextEdit="1"/>
            </p:cNvSpPr>
            <p:nvPr/>
          </p:nvSpPr>
          <p:spPr bwMode="auto">
            <a:xfrm>
              <a:off x="590" y="141"/>
              <a:ext cx="3039" cy="360"/>
            </a:xfrm>
            <a:prstGeom prst="rect">
              <a:avLst/>
            </a:prstGeom>
          </p:spPr>
          <p:txBody>
            <a:bodyPr wrap="none" fromWordArt="1">
              <a:prstTxWarp prst="textPlain">
                <a:avLst>
                  <a:gd name="adj" fmla="val 50000"/>
                </a:avLst>
              </a:prstTxWarp>
            </a:bodyPr>
            <a:lstStyle/>
            <a:p>
              <a:pPr algn="ctr"/>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Model 2: A Multi-Layer Net</a:t>
              </a:r>
            </a:p>
          </p:txBody>
        </p:sp>
      </p:grpSp>
      <p:grpSp>
        <p:nvGrpSpPr>
          <p:cNvPr id="3" name="Group 5"/>
          <p:cNvGrpSpPr>
            <a:grpSpLocks/>
          </p:cNvGrpSpPr>
          <p:nvPr/>
        </p:nvGrpSpPr>
        <p:grpSpPr bwMode="auto">
          <a:xfrm>
            <a:off x="179388" y="1196975"/>
            <a:ext cx="3060700" cy="3887788"/>
            <a:chOff x="113" y="754"/>
            <a:chExt cx="1928" cy="2449"/>
          </a:xfrm>
        </p:grpSpPr>
        <p:sp>
          <p:nvSpPr>
            <p:cNvPr id="19521" name="AutoShape 6" descr="Large grid"/>
            <p:cNvSpPr>
              <a:spLocks noChangeArrowheads="1"/>
            </p:cNvSpPr>
            <p:nvPr/>
          </p:nvSpPr>
          <p:spPr bwMode="auto">
            <a:xfrm>
              <a:off x="113" y="754"/>
              <a:ext cx="1928" cy="1747"/>
            </a:xfrm>
            <a:prstGeom prst="rightArrow">
              <a:avLst>
                <a:gd name="adj1" fmla="val 87657"/>
                <a:gd name="adj2" fmla="val 19691"/>
              </a:avLst>
            </a:prstGeom>
            <a:pattFill prst="lgGrid">
              <a:fgClr>
                <a:schemeClr val="accent1"/>
              </a:fgClr>
              <a:bgClr>
                <a:schemeClr val="bg2"/>
              </a:bgClr>
            </a:pattFill>
            <a:ln w="38100">
              <a:solidFill>
                <a:schemeClr val="tx1"/>
              </a:solidFill>
              <a:miter lim="800000"/>
              <a:headEnd type="none" w="sm" len="sm"/>
              <a:tailEnd type="none" w="sm" len="sm"/>
            </a:ln>
          </p:spPr>
          <p:txBody>
            <a:bodyPr wrap="none" anchor="ctr"/>
            <a:lstStyle/>
            <a:p>
              <a:endParaRPr lang="en-US"/>
            </a:p>
          </p:txBody>
        </p:sp>
        <p:sp>
          <p:nvSpPr>
            <p:cNvPr id="19522" name="Rectangle 7"/>
            <p:cNvSpPr>
              <a:spLocks noChangeArrowheads="1"/>
            </p:cNvSpPr>
            <p:nvPr/>
          </p:nvSpPr>
          <p:spPr bwMode="auto">
            <a:xfrm>
              <a:off x="272" y="2494"/>
              <a:ext cx="1429" cy="709"/>
            </a:xfrm>
            <a:prstGeom prst="rect">
              <a:avLst/>
            </a:prstGeom>
            <a:noFill/>
            <a:ln w="12700">
              <a:noFill/>
              <a:miter lim="800000"/>
              <a:headEnd type="none" w="sm" len="sm"/>
              <a:tailEnd type="none" w="sm" len="sm"/>
            </a:ln>
          </p:spPr>
          <p:txBody>
            <a:bodyPr wrap="none" anchor="ctr"/>
            <a:lstStyle/>
            <a:p>
              <a:pPr algn="ctr"/>
              <a:r>
                <a:rPr lang="en-US" sz="2800" b="1">
                  <a:latin typeface="Bookman Old Style" pitchFamily="18" charset="0"/>
                </a:rPr>
                <a:t>Biological </a:t>
              </a:r>
            </a:p>
            <a:p>
              <a:pPr algn="ctr"/>
              <a:r>
                <a:rPr lang="en-US" sz="2800" b="1">
                  <a:latin typeface="Bookman Old Style" pitchFamily="18" charset="0"/>
                </a:rPr>
                <a:t>Neurons </a:t>
              </a:r>
            </a:p>
            <a:p>
              <a:pPr algn="ctr"/>
              <a:r>
                <a:rPr lang="en-US" sz="2800" b="1">
                  <a:latin typeface="Bookman Old Style" pitchFamily="18" charset="0"/>
                </a:rPr>
                <a:t>In Action</a:t>
              </a:r>
            </a:p>
          </p:txBody>
        </p:sp>
        <p:grpSp>
          <p:nvGrpSpPr>
            <p:cNvPr id="19523" name="Group 8"/>
            <p:cNvGrpSpPr>
              <a:grpSpLocks/>
            </p:cNvGrpSpPr>
            <p:nvPr/>
          </p:nvGrpSpPr>
          <p:grpSpPr bwMode="auto">
            <a:xfrm>
              <a:off x="245" y="958"/>
              <a:ext cx="1433" cy="1338"/>
              <a:chOff x="245" y="958"/>
              <a:chExt cx="1433" cy="1338"/>
            </a:xfrm>
          </p:grpSpPr>
          <p:pic>
            <p:nvPicPr>
              <p:cNvPr id="19524" name="Picture 9" descr="cellvhs"/>
              <p:cNvPicPr>
                <a:picLocks noChangeAspect="1" noChangeArrowheads="1"/>
              </p:cNvPicPr>
              <p:nvPr/>
            </p:nvPicPr>
            <p:blipFill>
              <a:blip r:embed="rId2"/>
              <a:srcRect/>
              <a:stretch>
                <a:fillRect/>
              </a:stretch>
            </p:blipFill>
            <p:spPr bwMode="auto">
              <a:xfrm rot="10800000">
                <a:off x="934" y="958"/>
                <a:ext cx="744" cy="1338"/>
              </a:xfrm>
              <a:prstGeom prst="rect">
                <a:avLst/>
              </a:prstGeom>
              <a:noFill/>
              <a:ln w="9525">
                <a:noFill/>
                <a:miter lim="800000"/>
                <a:headEnd/>
                <a:tailEnd/>
              </a:ln>
            </p:spPr>
          </p:pic>
          <p:pic>
            <p:nvPicPr>
              <p:cNvPr id="19525" name="Picture 10" descr="cellvhs"/>
              <p:cNvPicPr>
                <a:picLocks noChangeAspect="1" noChangeArrowheads="1"/>
              </p:cNvPicPr>
              <p:nvPr/>
            </p:nvPicPr>
            <p:blipFill>
              <a:blip r:embed="rId2"/>
              <a:srcRect/>
              <a:stretch>
                <a:fillRect/>
              </a:stretch>
            </p:blipFill>
            <p:spPr bwMode="auto">
              <a:xfrm flipV="1">
                <a:off x="245" y="958"/>
                <a:ext cx="730" cy="1338"/>
              </a:xfrm>
              <a:prstGeom prst="rect">
                <a:avLst/>
              </a:prstGeom>
              <a:noFill/>
              <a:ln w="9525">
                <a:noFill/>
                <a:miter lim="800000"/>
                <a:headEnd/>
                <a:tailEnd/>
              </a:ln>
            </p:spPr>
          </p:pic>
        </p:grpSp>
      </p:grpSp>
      <p:grpSp>
        <p:nvGrpSpPr>
          <p:cNvPr id="5" name="Group 11"/>
          <p:cNvGrpSpPr>
            <a:grpSpLocks/>
          </p:cNvGrpSpPr>
          <p:nvPr/>
        </p:nvGrpSpPr>
        <p:grpSpPr bwMode="auto">
          <a:xfrm>
            <a:off x="5437188" y="1628775"/>
            <a:ext cx="1403350" cy="5005388"/>
            <a:chOff x="3425" y="1026"/>
            <a:chExt cx="884" cy="3153"/>
          </a:xfrm>
        </p:grpSpPr>
        <p:sp>
          <p:nvSpPr>
            <p:cNvPr id="19515" name="Rectangle 12"/>
            <p:cNvSpPr>
              <a:spLocks noChangeArrowheads="1"/>
            </p:cNvSpPr>
            <p:nvPr/>
          </p:nvSpPr>
          <p:spPr bwMode="auto">
            <a:xfrm>
              <a:off x="3652" y="2364"/>
              <a:ext cx="272" cy="431"/>
            </a:xfrm>
            <a:prstGeom prst="rect">
              <a:avLst/>
            </a:prstGeom>
            <a:noFill/>
            <a:ln w="12700">
              <a:noFill/>
              <a:miter lim="800000"/>
              <a:headEnd type="none" w="sm" len="sm"/>
              <a:tailEnd type="none" w="sm" len="sm"/>
            </a:ln>
          </p:spPr>
          <p:txBody>
            <a:bodyPr wrap="none" anchor="ctr"/>
            <a:lstStyle/>
            <a:p>
              <a:pPr algn="ctr"/>
              <a:r>
                <a:rPr lang="en-US" sz="1200">
                  <a:latin typeface="Monotype Sorts" pitchFamily="2" charset="2"/>
                </a:rPr>
                <a:t>l</a:t>
              </a:r>
            </a:p>
            <a:p>
              <a:pPr algn="ctr"/>
              <a:r>
                <a:rPr lang="en-US" sz="1200">
                  <a:latin typeface="Monotype Sorts" pitchFamily="2" charset="2"/>
                </a:rPr>
                <a:t>l</a:t>
              </a:r>
            </a:p>
            <a:p>
              <a:pPr algn="ctr"/>
              <a:r>
                <a:rPr lang="en-US" sz="1200">
                  <a:latin typeface="Monotype Sorts" pitchFamily="2" charset="2"/>
                </a:rPr>
                <a:t>l</a:t>
              </a:r>
            </a:p>
          </p:txBody>
        </p:sp>
        <p:sp>
          <p:nvSpPr>
            <p:cNvPr id="19516" name="Rectangle 13"/>
            <p:cNvSpPr>
              <a:spLocks noChangeArrowheads="1"/>
            </p:cNvSpPr>
            <p:nvPr/>
          </p:nvSpPr>
          <p:spPr bwMode="auto">
            <a:xfrm>
              <a:off x="3425" y="3567"/>
              <a:ext cx="884" cy="612"/>
            </a:xfrm>
            <a:prstGeom prst="rect">
              <a:avLst/>
            </a:prstGeom>
            <a:noFill/>
            <a:ln w="12700">
              <a:noFill/>
              <a:miter lim="800000"/>
              <a:headEnd type="none" w="sm" len="sm"/>
              <a:tailEnd type="none" w="sm" len="sm"/>
            </a:ln>
          </p:spPr>
          <p:txBody>
            <a:bodyPr wrap="none" anchor="ctr"/>
            <a:lstStyle/>
            <a:p>
              <a:pPr algn="ctr"/>
              <a:r>
                <a:rPr lang="en-US" sz="2800" b="1">
                  <a:latin typeface="Bookman Old Style" pitchFamily="18" charset="0"/>
                </a:rPr>
                <a:t>Hidden</a:t>
              </a:r>
            </a:p>
            <a:p>
              <a:pPr algn="ctr"/>
              <a:r>
                <a:rPr lang="en-US" sz="2800" b="1">
                  <a:latin typeface="Bookman Old Style" pitchFamily="18" charset="0"/>
                </a:rPr>
                <a:t>Units</a:t>
              </a:r>
            </a:p>
          </p:txBody>
        </p:sp>
        <p:sp>
          <p:nvSpPr>
            <p:cNvPr id="19517" name="Rectangle 14"/>
            <p:cNvSpPr>
              <a:spLocks noChangeArrowheads="1"/>
            </p:cNvSpPr>
            <p:nvPr/>
          </p:nvSpPr>
          <p:spPr bwMode="auto">
            <a:xfrm>
              <a:off x="3652" y="1502"/>
              <a:ext cx="272" cy="431"/>
            </a:xfrm>
            <a:prstGeom prst="rect">
              <a:avLst/>
            </a:prstGeom>
            <a:noFill/>
            <a:ln w="12700">
              <a:noFill/>
              <a:miter lim="800000"/>
              <a:headEnd type="none" w="sm" len="sm"/>
              <a:tailEnd type="none" w="sm" len="sm"/>
            </a:ln>
          </p:spPr>
          <p:txBody>
            <a:bodyPr wrap="none" anchor="ctr"/>
            <a:lstStyle/>
            <a:p>
              <a:pPr algn="ctr"/>
              <a:r>
                <a:rPr lang="en-US" sz="1200">
                  <a:latin typeface="Monotype Sorts" pitchFamily="2" charset="2"/>
                </a:rPr>
                <a:t>l</a:t>
              </a:r>
            </a:p>
            <a:p>
              <a:pPr algn="ctr"/>
              <a:r>
                <a:rPr lang="en-US" sz="1200">
                  <a:latin typeface="Monotype Sorts" pitchFamily="2" charset="2"/>
                </a:rPr>
                <a:t>l</a:t>
              </a:r>
            </a:p>
            <a:p>
              <a:pPr algn="ctr"/>
              <a:r>
                <a:rPr lang="en-US" sz="1200">
                  <a:latin typeface="Monotype Sorts" pitchFamily="2" charset="2"/>
                </a:rPr>
                <a:t>l</a:t>
              </a:r>
            </a:p>
          </p:txBody>
        </p:sp>
        <p:sp>
          <p:nvSpPr>
            <p:cNvPr id="30735" name="Oval 15"/>
            <p:cNvSpPr>
              <a:spLocks noChangeArrowheads="1"/>
            </p:cNvSpPr>
            <p:nvPr/>
          </p:nvSpPr>
          <p:spPr bwMode="auto">
            <a:xfrm>
              <a:off x="3582" y="1026"/>
              <a:ext cx="437" cy="454"/>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Z</a:t>
              </a:r>
              <a:r>
                <a:rPr lang="en-US" sz="2800" b="1" baseline="-25000">
                  <a:effectLst>
                    <a:outerShdw blurRad="38100" dist="38100" dir="2700000" algn="tl">
                      <a:srgbClr val="000000"/>
                    </a:outerShdw>
                  </a:effectLst>
                  <a:latin typeface="Arial" charset="0"/>
                </a:rPr>
                <a:t>1</a:t>
              </a:r>
              <a:endParaRPr lang="en-US" sz="2800" b="1">
                <a:effectLst>
                  <a:outerShdw blurRad="38100" dist="38100" dir="2700000" algn="tl">
                    <a:srgbClr val="000000"/>
                  </a:outerShdw>
                </a:effectLst>
                <a:latin typeface="Arial" charset="0"/>
              </a:endParaRPr>
            </a:p>
          </p:txBody>
        </p:sp>
        <p:sp>
          <p:nvSpPr>
            <p:cNvPr id="30736" name="Oval 16"/>
            <p:cNvSpPr>
              <a:spLocks noChangeArrowheads="1"/>
            </p:cNvSpPr>
            <p:nvPr/>
          </p:nvSpPr>
          <p:spPr bwMode="auto">
            <a:xfrm>
              <a:off x="3561" y="1934"/>
              <a:ext cx="437" cy="454"/>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Z</a:t>
              </a:r>
              <a:r>
                <a:rPr lang="en-US" sz="2800" b="1" baseline="-25000">
                  <a:effectLst>
                    <a:outerShdw blurRad="38100" dist="38100" dir="2700000" algn="tl">
                      <a:srgbClr val="000000"/>
                    </a:outerShdw>
                  </a:effectLst>
                  <a:latin typeface="Curlz MT" pitchFamily="82" charset="0"/>
                </a:rPr>
                <a:t>j</a:t>
              </a:r>
              <a:endParaRPr lang="en-US" sz="2800" b="1">
                <a:effectLst>
                  <a:outerShdw blurRad="38100" dist="38100" dir="2700000" algn="tl">
                    <a:srgbClr val="000000"/>
                  </a:outerShdw>
                </a:effectLst>
                <a:latin typeface="Curlz MT" pitchFamily="82" charset="0"/>
              </a:endParaRPr>
            </a:p>
          </p:txBody>
        </p:sp>
        <p:sp>
          <p:nvSpPr>
            <p:cNvPr id="30737" name="Oval 17"/>
            <p:cNvSpPr>
              <a:spLocks noChangeArrowheads="1"/>
            </p:cNvSpPr>
            <p:nvPr/>
          </p:nvSpPr>
          <p:spPr bwMode="auto">
            <a:xfrm>
              <a:off x="3561" y="2795"/>
              <a:ext cx="437" cy="454"/>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Z</a:t>
              </a:r>
              <a:r>
                <a:rPr lang="en-US" sz="2800" b="1" baseline="-25000">
                  <a:effectLst>
                    <a:outerShdw blurRad="38100" dist="38100" dir="2700000" algn="tl">
                      <a:srgbClr val="000000"/>
                    </a:outerShdw>
                  </a:effectLst>
                  <a:latin typeface="Arial" charset="0"/>
                </a:rPr>
                <a:t>p</a:t>
              </a:r>
              <a:endParaRPr lang="en-US" sz="2800" b="1">
                <a:effectLst>
                  <a:outerShdw blurRad="38100" dist="38100" dir="2700000" algn="tl">
                    <a:srgbClr val="000000"/>
                  </a:outerShdw>
                </a:effectLst>
                <a:latin typeface="Arial" charset="0"/>
              </a:endParaRPr>
            </a:p>
          </p:txBody>
        </p:sp>
      </p:grpSp>
      <p:grpSp>
        <p:nvGrpSpPr>
          <p:cNvPr id="6" name="Group 18"/>
          <p:cNvGrpSpPr>
            <a:grpSpLocks/>
          </p:cNvGrpSpPr>
          <p:nvPr/>
        </p:nvGrpSpPr>
        <p:grpSpPr bwMode="auto">
          <a:xfrm>
            <a:off x="7561263" y="1233488"/>
            <a:ext cx="1403350" cy="5400675"/>
            <a:chOff x="4763" y="777"/>
            <a:chExt cx="884" cy="3402"/>
          </a:xfrm>
        </p:grpSpPr>
        <p:sp>
          <p:nvSpPr>
            <p:cNvPr id="19508" name="Rectangle 19"/>
            <p:cNvSpPr>
              <a:spLocks noChangeArrowheads="1"/>
            </p:cNvSpPr>
            <p:nvPr/>
          </p:nvSpPr>
          <p:spPr bwMode="auto">
            <a:xfrm>
              <a:off x="4763" y="3567"/>
              <a:ext cx="884" cy="612"/>
            </a:xfrm>
            <a:prstGeom prst="rect">
              <a:avLst/>
            </a:prstGeom>
            <a:noFill/>
            <a:ln w="12700">
              <a:noFill/>
              <a:miter lim="800000"/>
              <a:headEnd type="none" w="sm" len="sm"/>
              <a:tailEnd type="none" w="sm" len="sm"/>
            </a:ln>
          </p:spPr>
          <p:txBody>
            <a:bodyPr wrap="none" anchor="ctr"/>
            <a:lstStyle/>
            <a:p>
              <a:pPr algn="ctr"/>
              <a:r>
                <a:rPr lang="en-US" sz="2800" b="1">
                  <a:latin typeface="Bookman Old Style" pitchFamily="18" charset="0"/>
                </a:rPr>
                <a:t>Output</a:t>
              </a:r>
            </a:p>
            <a:p>
              <a:pPr algn="ctr"/>
              <a:r>
                <a:rPr lang="en-US" sz="2800" b="1">
                  <a:latin typeface="Bookman Old Style" pitchFamily="18" charset="0"/>
                </a:rPr>
                <a:t>Units</a:t>
              </a:r>
            </a:p>
          </p:txBody>
        </p:sp>
        <p:grpSp>
          <p:nvGrpSpPr>
            <p:cNvPr id="19509" name="Group 20"/>
            <p:cNvGrpSpPr>
              <a:grpSpLocks/>
            </p:cNvGrpSpPr>
            <p:nvPr/>
          </p:nvGrpSpPr>
          <p:grpSpPr bwMode="auto">
            <a:xfrm>
              <a:off x="4899" y="777"/>
              <a:ext cx="458" cy="2767"/>
              <a:chOff x="4899" y="777"/>
              <a:chExt cx="458" cy="2767"/>
            </a:xfrm>
          </p:grpSpPr>
          <p:sp>
            <p:nvSpPr>
              <p:cNvPr id="30741" name="Oval 21"/>
              <p:cNvSpPr>
                <a:spLocks noChangeArrowheads="1"/>
              </p:cNvSpPr>
              <p:nvPr/>
            </p:nvSpPr>
            <p:spPr bwMode="auto">
              <a:xfrm>
                <a:off x="4920" y="777"/>
                <a:ext cx="437" cy="454"/>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Y</a:t>
                </a:r>
                <a:r>
                  <a:rPr lang="en-US" sz="2800" b="1" baseline="-25000">
                    <a:effectLst>
                      <a:outerShdw blurRad="38100" dist="38100" dir="2700000" algn="tl">
                        <a:srgbClr val="000000"/>
                      </a:outerShdw>
                    </a:effectLst>
                    <a:latin typeface="Arial" charset="0"/>
                  </a:rPr>
                  <a:t>1</a:t>
                </a:r>
                <a:endParaRPr lang="en-US" sz="2800" b="1">
                  <a:effectLst>
                    <a:outerShdw blurRad="38100" dist="38100" dir="2700000" algn="tl">
                      <a:srgbClr val="000000"/>
                    </a:outerShdw>
                  </a:effectLst>
                  <a:latin typeface="Arial" charset="0"/>
                </a:endParaRPr>
              </a:p>
            </p:txBody>
          </p:sp>
          <p:sp>
            <p:nvSpPr>
              <p:cNvPr id="19511" name="Rectangle 22"/>
              <p:cNvSpPr>
                <a:spLocks noChangeArrowheads="1"/>
              </p:cNvSpPr>
              <p:nvPr/>
            </p:nvSpPr>
            <p:spPr bwMode="auto">
              <a:xfrm>
                <a:off x="4990" y="2569"/>
                <a:ext cx="272" cy="431"/>
              </a:xfrm>
              <a:prstGeom prst="rect">
                <a:avLst/>
              </a:prstGeom>
              <a:noFill/>
              <a:ln w="12700">
                <a:noFill/>
                <a:miter lim="800000"/>
                <a:headEnd type="none" w="sm" len="sm"/>
                <a:tailEnd type="none" w="sm" len="sm"/>
              </a:ln>
            </p:spPr>
            <p:txBody>
              <a:bodyPr wrap="none" anchor="ctr"/>
              <a:lstStyle/>
              <a:p>
                <a:pPr algn="ctr"/>
                <a:r>
                  <a:rPr lang="en-US" sz="1200">
                    <a:latin typeface="Monotype Sorts" pitchFamily="2" charset="2"/>
                  </a:rPr>
                  <a:t>l</a:t>
                </a:r>
              </a:p>
              <a:p>
                <a:pPr algn="ctr"/>
                <a:r>
                  <a:rPr lang="en-US" sz="1200">
                    <a:latin typeface="Monotype Sorts" pitchFamily="2" charset="2"/>
                  </a:rPr>
                  <a:t>l</a:t>
                </a:r>
              </a:p>
              <a:p>
                <a:pPr algn="ctr"/>
                <a:r>
                  <a:rPr lang="en-US" sz="1200">
                    <a:latin typeface="Monotype Sorts" pitchFamily="2" charset="2"/>
                  </a:rPr>
                  <a:t>l</a:t>
                </a:r>
              </a:p>
            </p:txBody>
          </p:sp>
          <p:sp>
            <p:nvSpPr>
              <p:cNvPr id="30743" name="Oval 23"/>
              <p:cNvSpPr>
                <a:spLocks noChangeArrowheads="1"/>
              </p:cNvSpPr>
              <p:nvPr/>
            </p:nvSpPr>
            <p:spPr bwMode="auto">
              <a:xfrm>
                <a:off x="4899" y="1934"/>
                <a:ext cx="437" cy="454"/>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Y</a:t>
                </a:r>
                <a:r>
                  <a:rPr lang="en-US" sz="2800" b="1" baseline="-25000">
                    <a:effectLst>
                      <a:outerShdw blurRad="38100" dist="38100" dir="2700000" algn="tl">
                        <a:srgbClr val="000000"/>
                      </a:outerShdw>
                    </a:effectLst>
                    <a:latin typeface="Arial" charset="0"/>
                  </a:rPr>
                  <a:t>k</a:t>
                </a:r>
                <a:endParaRPr lang="en-US" sz="2800" b="1">
                  <a:effectLst>
                    <a:outerShdw blurRad="38100" dist="38100" dir="2700000" algn="tl">
                      <a:srgbClr val="000000"/>
                    </a:outerShdw>
                  </a:effectLst>
                  <a:latin typeface="Arial" charset="0"/>
                </a:endParaRPr>
              </a:p>
            </p:txBody>
          </p:sp>
          <p:sp>
            <p:nvSpPr>
              <p:cNvPr id="19513" name="Rectangle 24"/>
              <p:cNvSpPr>
                <a:spLocks noChangeArrowheads="1"/>
              </p:cNvSpPr>
              <p:nvPr/>
            </p:nvSpPr>
            <p:spPr bwMode="auto">
              <a:xfrm>
                <a:off x="4990" y="1412"/>
                <a:ext cx="272" cy="431"/>
              </a:xfrm>
              <a:prstGeom prst="rect">
                <a:avLst/>
              </a:prstGeom>
              <a:noFill/>
              <a:ln w="12700">
                <a:noFill/>
                <a:miter lim="800000"/>
                <a:headEnd type="none" w="sm" len="sm"/>
                <a:tailEnd type="none" w="sm" len="sm"/>
              </a:ln>
            </p:spPr>
            <p:txBody>
              <a:bodyPr wrap="none" anchor="ctr"/>
              <a:lstStyle/>
              <a:p>
                <a:pPr algn="ctr"/>
                <a:r>
                  <a:rPr lang="en-US" sz="1200">
                    <a:latin typeface="Monotype Sorts" pitchFamily="2" charset="2"/>
                  </a:rPr>
                  <a:t>l</a:t>
                </a:r>
              </a:p>
              <a:p>
                <a:pPr algn="ctr"/>
                <a:r>
                  <a:rPr lang="en-US" sz="1200">
                    <a:latin typeface="Monotype Sorts" pitchFamily="2" charset="2"/>
                  </a:rPr>
                  <a:t>l</a:t>
                </a:r>
              </a:p>
              <a:p>
                <a:pPr algn="ctr"/>
                <a:r>
                  <a:rPr lang="en-US" sz="1200">
                    <a:latin typeface="Monotype Sorts" pitchFamily="2" charset="2"/>
                  </a:rPr>
                  <a:t>l</a:t>
                </a:r>
              </a:p>
            </p:txBody>
          </p:sp>
          <p:sp>
            <p:nvSpPr>
              <p:cNvPr id="30745" name="Oval 25"/>
              <p:cNvSpPr>
                <a:spLocks noChangeArrowheads="1"/>
              </p:cNvSpPr>
              <p:nvPr/>
            </p:nvSpPr>
            <p:spPr bwMode="auto">
              <a:xfrm>
                <a:off x="4899" y="3090"/>
                <a:ext cx="437" cy="454"/>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Y</a:t>
                </a:r>
                <a:r>
                  <a:rPr lang="en-US" sz="2800" b="1" baseline="-25000">
                    <a:effectLst>
                      <a:outerShdw blurRad="38100" dist="38100" dir="2700000" algn="tl">
                        <a:srgbClr val="000000"/>
                      </a:outerShdw>
                    </a:effectLst>
                    <a:latin typeface="Arial" charset="0"/>
                  </a:rPr>
                  <a:t>m</a:t>
                </a:r>
                <a:endParaRPr lang="en-US" sz="2800" b="1">
                  <a:effectLst>
                    <a:outerShdw blurRad="38100" dist="38100" dir="2700000" algn="tl">
                      <a:srgbClr val="000000"/>
                    </a:outerShdw>
                  </a:effectLst>
                  <a:latin typeface="Arial" charset="0"/>
                </a:endParaRPr>
              </a:p>
            </p:txBody>
          </p:sp>
        </p:grpSp>
      </p:grpSp>
      <p:grpSp>
        <p:nvGrpSpPr>
          <p:cNvPr id="8" name="Group 26"/>
          <p:cNvGrpSpPr>
            <a:grpSpLocks/>
          </p:cNvGrpSpPr>
          <p:nvPr/>
        </p:nvGrpSpPr>
        <p:grpSpPr bwMode="auto">
          <a:xfrm>
            <a:off x="3276600" y="1231900"/>
            <a:ext cx="1403350" cy="5400675"/>
            <a:chOff x="2064" y="776"/>
            <a:chExt cx="884" cy="3402"/>
          </a:xfrm>
        </p:grpSpPr>
        <p:sp>
          <p:nvSpPr>
            <p:cNvPr id="19501" name="Rectangle 27"/>
            <p:cNvSpPr>
              <a:spLocks noChangeArrowheads="1"/>
            </p:cNvSpPr>
            <p:nvPr/>
          </p:nvSpPr>
          <p:spPr bwMode="auto">
            <a:xfrm>
              <a:off x="2064" y="3566"/>
              <a:ext cx="884" cy="612"/>
            </a:xfrm>
            <a:prstGeom prst="rect">
              <a:avLst/>
            </a:prstGeom>
            <a:noFill/>
            <a:ln w="12700">
              <a:noFill/>
              <a:miter lim="800000"/>
              <a:headEnd type="none" w="sm" len="sm"/>
              <a:tailEnd type="none" w="sm" len="sm"/>
            </a:ln>
          </p:spPr>
          <p:txBody>
            <a:bodyPr wrap="none" anchor="ctr"/>
            <a:lstStyle/>
            <a:p>
              <a:pPr algn="ctr"/>
              <a:r>
                <a:rPr lang="en-US" sz="2800" b="1">
                  <a:latin typeface="Bookman Old Style" pitchFamily="18" charset="0"/>
                </a:rPr>
                <a:t>Input</a:t>
              </a:r>
            </a:p>
            <a:p>
              <a:pPr algn="ctr"/>
              <a:r>
                <a:rPr lang="en-US" sz="2800" b="1">
                  <a:latin typeface="Bookman Old Style" pitchFamily="18" charset="0"/>
                </a:rPr>
                <a:t>Units</a:t>
              </a:r>
            </a:p>
          </p:txBody>
        </p:sp>
        <p:grpSp>
          <p:nvGrpSpPr>
            <p:cNvPr id="19502" name="Group 28"/>
            <p:cNvGrpSpPr>
              <a:grpSpLocks/>
            </p:cNvGrpSpPr>
            <p:nvPr/>
          </p:nvGrpSpPr>
          <p:grpSpPr bwMode="auto">
            <a:xfrm>
              <a:off x="2200" y="776"/>
              <a:ext cx="458" cy="2767"/>
              <a:chOff x="2200" y="776"/>
              <a:chExt cx="458" cy="2767"/>
            </a:xfrm>
          </p:grpSpPr>
          <p:sp>
            <p:nvSpPr>
              <p:cNvPr id="19503" name="Rectangle 29"/>
              <p:cNvSpPr>
                <a:spLocks noChangeArrowheads="1"/>
              </p:cNvSpPr>
              <p:nvPr/>
            </p:nvSpPr>
            <p:spPr bwMode="auto">
              <a:xfrm>
                <a:off x="2291" y="2568"/>
                <a:ext cx="272" cy="431"/>
              </a:xfrm>
              <a:prstGeom prst="rect">
                <a:avLst/>
              </a:prstGeom>
              <a:noFill/>
              <a:ln w="12700">
                <a:noFill/>
                <a:miter lim="800000"/>
                <a:headEnd type="none" w="sm" len="sm"/>
                <a:tailEnd type="none" w="sm" len="sm"/>
              </a:ln>
            </p:spPr>
            <p:txBody>
              <a:bodyPr wrap="none" anchor="ctr"/>
              <a:lstStyle/>
              <a:p>
                <a:pPr algn="ctr"/>
                <a:r>
                  <a:rPr lang="en-US" sz="1200">
                    <a:latin typeface="Monotype Sorts" pitchFamily="2" charset="2"/>
                  </a:rPr>
                  <a:t>l</a:t>
                </a:r>
              </a:p>
              <a:p>
                <a:pPr algn="ctr"/>
                <a:r>
                  <a:rPr lang="en-US" sz="1200">
                    <a:latin typeface="Monotype Sorts" pitchFamily="2" charset="2"/>
                  </a:rPr>
                  <a:t>l</a:t>
                </a:r>
              </a:p>
              <a:p>
                <a:pPr algn="ctr"/>
                <a:r>
                  <a:rPr lang="en-US" sz="1200">
                    <a:latin typeface="Monotype Sorts" pitchFamily="2" charset="2"/>
                  </a:rPr>
                  <a:t>l</a:t>
                </a:r>
              </a:p>
            </p:txBody>
          </p:sp>
          <p:sp>
            <p:nvSpPr>
              <p:cNvPr id="19504" name="Rectangle 30"/>
              <p:cNvSpPr>
                <a:spLocks noChangeArrowheads="1"/>
              </p:cNvSpPr>
              <p:nvPr/>
            </p:nvSpPr>
            <p:spPr bwMode="auto">
              <a:xfrm>
                <a:off x="2291" y="1411"/>
                <a:ext cx="272" cy="431"/>
              </a:xfrm>
              <a:prstGeom prst="rect">
                <a:avLst/>
              </a:prstGeom>
              <a:noFill/>
              <a:ln w="12700">
                <a:noFill/>
                <a:miter lim="800000"/>
                <a:headEnd type="none" w="sm" len="sm"/>
                <a:tailEnd type="none" w="sm" len="sm"/>
              </a:ln>
            </p:spPr>
            <p:txBody>
              <a:bodyPr wrap="none" anchor="ctr"/>
              <a:lstStyle/>
              <a:p>
                <a:pPr algn="ctr"/>
                <a:r>
                  <a:rPr lang="en-US" sz="1200">
                    <a:latin typeface="Monotype Sorts" pitchFamily="2" charset="2"/>
                  </a:rPr>
                  <a:t>l</a:t>
                </a:r>
              </a:p>
              <a:p>
                <a:pPr algn="ctr"/>
                <a:r>
                  <a:rPr lang="en-US" sz="1200">
                    <a:latin typeface="Monotype Sorts" pitchFamily="2" charset="2"/>
                  </a:rPr>
                  <a:t>l</a:t>
                </a:r>
              </a:p>
              <a:p>
                <a:pPr algn="ctr"/>
                <a:r>
                  <a:rPr lang="en-US" sz="1200">
                    <a:latin typeface="Monotype Sorts" pitchFamily="2" charset="2"/>
                  </a:rPr>
                  <a:t>l</a:t>
                </a:r>
              </a:p>
            </p:txBody>
          </p:sp>
          <p:sp>
            <p:nvSpPr>
              <p:cNvPr id="30751" name="Oval 31"/>
              <p:cNvSpPr>
                <a:spLocks noChangeArrowheads="1"/>
              </p:cNvSpPr>
              <p:nvPr/>
            </p:nvSpPr>
            <p:spPr bwMode="auto">
              <a:xfrm>
                <a:off x="2200" y="1933"/>
                <a:ext cx="437" cy="454"/>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X</a:t>
                </a:r>
                <a:r>
                  <a:rPr lang="en-US" sz="2800" b="1" baseline="-25000">
                    <a:effectLst>
                      <a:outerShdw blurRad="38100" dist="38100" dir="2700000" algn="tl">
                        <a:srgbClr val="000000"/>
                      </a:outerShdw>
                    </a:effectLst>
                    <a:latin typeface="Arial" charset="0"/>
                  </a:rPr>
                  <a:t>i</a:t>
                </a:r>
                <a:endParaRPr lang="en-US" sz="2800" b="1">
                  <a:effectLst>
                    <a:outerShdw blurRad="38100" dist="38100" dir="2700000" algn="tl">
                      <a:srgbClr val="000000"/>
                    </a:outerShdw>
                  </a:effectLst>
                  <a:latin typeface="Arial" charset="0"/>
                </a:endParaRPr>
              </a:p>
            </p:txBody>
          </p:sp>
          <p:sp>
            <p:nvSpPr>
              <p:cNvPr id="30752" name="Oval 32"/>
              <p:cNvSpPr>
                <a:spLocks noChangeArrowheads="1"/>
              </p:cNvSpPr>
              <p:nvPr/>
            </p:nvSpPr>
            <p:spPr bwMode="auto">
              <a:xfrm>
                <a:off x="2221" y="776"/>
                <a:ext cx="437" cy="454"/>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X</a:t>
                </a:r>
                <a:r>
                  <a:rPr lang="en-US" sz="2800" b="1" baseline="-25000">
                    <a:effectLst>
                      <a:outerShdw blurRad="38100" dist="38100" dir="2700000" algn="tl">
                        <a:srgbClr val="000000"/>
                      </a:outerShdw>
                    </a:effectLst>
                    <a:latin typeface="Arial" charset="0"/>
                  </a:rPr>
                  <a:t>1</a:t>
                </a:r>
                <a:endParaRPr lang="en-US" sz="2800" b="1">
                  <a:effectLst>
                    <a:outerShdw blurRad="38100" dist="38100" dir="2700000" algn="tl">
                      <a:srgbClr val="000000"/>
                    </a:outerShdw>
                  </a:effectLst>
                  <a:latin typeface="Arial" charset="0"/>
                </a:endParaRPr>
              </a:p>
            </p:txBody>
          </p:sp>
          <p:sp>
            <p:nvSpPr>
              <p:cNvPr id="30753" name="Oval 33"/>
              <p:cNvSpPr>
                <a:spLocks noChangeArrowheads="1"/>
              </p:cNvSpPr>
              <p:nvPr/>
            </p:nvSpPr>
            <p:spPr bwMode="auto">
              <a:xfrm>
                <a:off x="2200" y="3089"/>
                <a:ext cx="437" cy="454"/>
              </a:xfrm>
              <a:prstGeom prst="ellipse">
                <a:avLst/>
              </a:prstGeom>
              <a:solidFill>
                <a:schemeClr val="accent1"/>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X</a:t>
                </a:r>
                <a:r>
                  <a:rPr lang="en-US" sz="2800" b="1" baseline="-25000">
                    <a:effectLst>
                      <a:outerShdw blurRad="38100" dist="38100" dir="2700000" algn="tl">
                        <a:srgbClr val="000000"/>
                      </a:outerShdw>
                    </a:effectLst>
                    <a:latin typeface="Arial" charset="0"/>
                  </a:rPr>
                  <a:t>n</a:t>
                </a:r>
                <a:endParaRPr lang="en-US" sz="2800" b="1">
                  <a:effectLst>
                    <a:outerShdw blurRad="38100" dist="38100" dir="2700000" algn="tl">
                      <a:srgbClr val="000000"/>
                    </a:outerShdw>
                  </a:effectLst>
                  <a:latin typeface="Arial" charset="0"/>
                </a:endParaRPr>
              </a:p>
            </p:txBody>
          </p:sp>
        </p:grpSp>
      </p:grpSp>
      <p:grpSp>
        <p:nvGrpSpPr>
          <p:cNvPr id="10" name="Group 34"/>
          <p:cNvGrpSpPr>
            <a:grpSpLocks/>
          </p:cNvGrpSpPr>
          <p:nvPr/>
        </p:nvGrpSpPr>
        <p:grpSpPr bwMode="auto">
          <a:xfrm>
            <a:off x="3851275" y="1160463"/>
            <a:ext cx="1981200" cy="4429125"/>
            <a:chOff x="2426" y="731"/>
            <a:chExt cx="1248" cy="2790"/>
          </a:xfrm>
        </p:grpSpPr>
        <p:sp>
          <p:nvSpPr>
            <p:cNvPr id="19483" name="Freeform 35"/>
            <p:cNvSpPr>
              <a:spLocks/>
            </p:cNvSpPr>
            <p:nvPr/>
          </p:nvSpPr>
          <p:spPr bwMode="auto">
            <a:xfrm>
              <a:off x="2449" y="1230"/>
              <a:ext cx="1111" cy="1769"/>
            </a:xfrm>
            <a:custGeom>
              <a:avLst/>
              <a:gdLst>
                <a:gd name="T0" fmla="*/ 0 w 1497"/>
                <a:gd name="T1" fmla="*/ 0 h 1905"/>
                <a:gd name="T2" fmla="*/ 303 w 1497"/>
                <a:gd name="T3" fmla="*/ 969 h 1905"/>
                <a:gd name="T4" fmla="*/ 673 w 1497"/>
                <a:gd name="T5" fmla="*/ 1516 h 1905"/>
                <a:gd name="T6" fmla="*/ 1111 w 1497"/>
                <a:gd name="T7" fmla="*/ 1769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84" name="Freeform 36"/>
            <p:cNvSpPr>
              <a:spLocks/>
            </p:cNvSpPr>
            <p:nvPr/>
          </p:nvSpPr>
          <p:spPr bwMode="auto">
            <a:xfrm flipV="1">
              <a:off x="2449" y="1321"/>
              <a:ext cx="1134" cy="1746"/>
            </a:xfrm>
            <a:custGeom>
              <a:avLst/>
              <a:gdLst>
                <a:gd name="T0" fmla="*/ 0 w 1497"/>
                <a:gd name="T1" fmla="*/ 0 h 1905"/>
                <a:gd name="T2" fmla="*/ 309 w 1497"/>
                <a:gd name="T3" fmla="*/ 957 h 1905"/>
                <a:gd name="T4" fmla="*/ 687 w 1497"/>
                <a:gd name="T5" fmla="*/ 1497 h 1905"/>
                <a:gd name="T6" fmla="*/ 1134 w 1497"/>
                <a:gd name="T7" fmla="*/ 1746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85" name="Freeform 37"/>
            <p:cNvSpPr>
              <a:spLocks/>
            </p:cNvSpPr>
            <p:nvPr/>
          </p:nvSpPr>
          <p:spPr bwMode="auto">
            <a:xfrm flipV="1">
              <a:off x="2426" y="1117"/>
              <a:ext cx="1202" cy="794"/>
            </a:xfrm>
            <a:custGeom>
              <a:avLst/>
              <a:gdLst>
                <a:gd name="T0" fmla="*/ 0 w 1497"/>
                <a:gd name="T1" fmla="*/ 0 h 1905"/>
                <a:gd name="T2" fmla="*/ 328 w 1497"/>
                <a:gd name="T3" fmla="*/ 435 h 1905"/>
                <a:gd name="T4" fmla="*/ 728 w 1497"/>
                <a:gd name="T5" fmla="*/ 681 h 1905"/>
                <a:gd name="T6" fmla="*/ 1202 w 1497"/>
                <a:gd name="T7" fmla="*/ 794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86" name="Freeform 38"/>
            <p:cNvSpPr>
              <a:spLocks/>
            </p:cNvSpPr>
            <p:nvPr/>
          </p:nvSpPr>
          <p:spPr bwMode="auto">
            <a:xfrm>
              <a:off x="2449" y="2387"/>
              <a:ext cx="1157" cy="771"/>
            </a:xfrm>
            <a:custGeom>
              <a:avLst/>
              <a:gdLst>
                <a:gd name="T0" fmla="*/ 0 w 1497"/>
                <a:gd name="T1" fmla="*/ 0 h 1905"/>
                <a:gd name="T2" fmla="*/ 315 w 1497"/>
                <a:gd name="T3" fmla="*/ 423 h 1905"/>
                <a:gd name="T4" fmla="*/ 701 w 1497"/>
                <a:gd name="T5" fmla="*/ 661 h 1905"/>
                <a:gd name="T6" fmla="*/ 1157 w 1497"/>
                <a:gd name="T7" fmla="*/ 771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87" name="Line 39"/>
            <p:cNvSpPr>
              <a:spLocks noChangeShapeType="1"/>
            </p:cNvSpPr>
            <p:nvPr/>
          </p:nvSpPr>
          <p:spPr bwMode="auto">
            <a:xfrm>
              <a:off x="2653" y="2137"/>
              <a:ext cx="907" cy="0"/>
            </a:xfrm>
            <a:prstGeom prst="line">
              <a:avLst/>
            </a:prstGeom>
            <a:noFill/>
            <a:ln w="38100">
              <a:solidFill>
                <a:schemeClr val="tx1"/>
              </a:solidFill>
              <a:round/>
              <a:headEnd type="none" w="sm" len="sm"/>
              <a:tailEnd type="triangle" w="med" len="lg"/>
            </a:ln>
          </p:spPr>
          <p:txBody>
            <a:bodyPr/>
            <a:lstStyle/>
            <a:p>
              <a:endParaRPr lang="en-US"/>
            </a:p>
          </p:txBody>
        </p:sp>
        <p:sp>
          <p:nvSpPr>
            <p:cNvPr id="19488" name="Freeform 40"/>
            <p:cNvSpPr>
              <a:spLocks/>
            </p:cNvSpPr>
            <p:nvPr/>
          </p:nvSpPr>
          <p:spPr bwMode="auto">
            <a:xfrm>
              <a:off x="2631" y="822"/>
              <a:ext cx="1043" cy="231"/>
            </a:xfrm>
            <a:custGeom>
              <a:avLst/>
              <a:gdLst>
                <a:gd name="T0" fmla="*/ 0 w 1043"/>
                <a:gd name="T1" fmla="*/ 49 h 231"/>
                <a:gd name="T2" fmla="*/ 362 w 1043"/>
                <a:gd name="T3" fmla="*/ 4 h 231"/>
                <a:gd name="T4" fmla="*/ 748 w 1043"/>
                <a:gd name="T5" fmla="*/ 72 h 231"/>
                <a:gd name="T6" fmla="*/ 1043 w 1043"/>
                <a:gd name="T7" fmla="*/ 231 h 231"/>
                <a:gd name="T8" fmla="*/ 0 60000 65536"/>
                <a:gd name="T9" fmla="*/ 0 60000 65536"/>
                <a:gd name="T10" fmla="*/ 0 60000 65536"/>
                <a:gd name="T11" fmla="*/ 0 60000 65536"/>
                <a:gd name="T12" fmla="*/ 0 w 1043"/>
                <a:gd name="T13" fmla="*/ 0 h 231"/>
                <a:gd name="T14" fmla="*/ 1043 w 1043"/>
                <a:gd name="T15" fmla="*/ 231 h 231"/>
              </a:gdLst>
              <a:ahLst/>
              <a:cxnLst>
                <a:cxn ang="T8">
                  <a:pos x="T0" y="T1"/>
                </a:cxn>
                <a:cxn ang="T9">
                  <a:pos x="T2" y="T3"/>
                </a:cxn>
                <a:cxn ang="T10">
                  <a:pos x="T4" y="T5"/>
                </a:cxn>
                <a:cxn ang="T11">
                  <a:pos x="T6" y="T7"/>
                </a:cxn>
              </a:cxnLst>
              <a:rect l="T12" t="T13" r="T14" b="T15"/>
              <a:pathLst>
                <a:path w="1043" h="231">
                  <a:moveTo>
                    <a:pt x="0" y="49"/>
                  </a:moveTo>
                  <a:cubicBezTo>
                    <a:pt x="118" y="24"/>
                    <a:pt x="237" y="0"/>
                    <a:pt x="362" y="4"/>
                  </a:cubicBezTo>
                  <a:cubicBezTo>
                    <a:pt x="487" y="8"/>
                    <a:pt x="634" y="34"/>
                    <a:pt x="748" y="72"/>
                  </a:cubicBezTo>
                  <a:cubicBezTo>
                    <a:pt x="862" y="110"/>
                    <a:pt x="952" y="170"/>
                    <a:pt x="1043" y="231"/>
                  </a:cubicBezTo>
                </a:path>
              </a:pathLst>
            </a:custGeom>
            <a:noFill/>
            <a:ln w="38100">
              <a:solidFill>
                <a:schemeClr val="tx1"/>
              </a:solidFill>
              <a:round/>
              <a:headEnd type="none" w="sm" len="sm"/>
              <a:tailEnd type="triangle" w="med" len="lg"/>
            </a:ln>
          </p:spPr>
          <p:txBody>
            <a:bodyPr/>
            <a:lstStyle/>
            <a:p>
              <a:endParaRPr lang="en-US"/>
            </a:p>
          </p:txBody>
        </p:sp>
        <p:sp>
          <p:nvSpPr>
            <p:cNvPr id="19489" name="Freeform 41"/>
            <p:cNvSpPr>
              <a:spLocks/>
            </p:cNvSpPr>
            <p:nvPr/>
          </p:nvSpPr>
          <p:spPr bwMode="auto">
            <a:xfrm>
              <a:off x="2631" y="1139"/>
              <a:ext cx="975" cy="862"/>
            </a:xfrm>
            <a:custGeom>
              <a:avLst/>
              <a:gdLst>
                <a:gd name="T0" fmla="*/ 0 w 1497"/>
                <a:gd name="T1" fmla="*/ 0 h 1905"/>
                <a:gd name="T2" fmla="*/ 266 w 1497"/>
                <a:gd name="T3" fmla="*/ 472 h 1905"/>
                <a:gd name="T4" fmla="*/ 591 w 1497"/>
                <a:gd name="T5" fmla="*/ 739 h 1905"/>
                <a:gd name="T6" fmla="*/ 975 w 1497"/>
                <a:gd name="T7" fmla="*/ 862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90" name="Freeform 42"/>
            <p:cNvSpPr>
              <a:spLocks/>
            </p:cNvSpPr>
            <p:nvPr/>
          </p:nvSpPr>
          <p:spPr bwMode="auto">
            <a:xfrm flipV="1">
              <a:off x="2608" y="3222"/>
              <a:ext cx="1043" cy="231"/>
            </a:xfrm>
            <a:custGeom>
              <a:avLst/>
              <a:gdLst>
                <a:gd name="T0" fmla="*/ 0 w 1043"/>
                <a:gd name="T1" fmla="*/ 49 h 231"/>
                <a:gd name="T2" fmla="*/ 362 w 1043"/>
                <a:gd name="T3" fmla="*/ 4 h 231"/>
                <a:gd name="T4" fmla="*/ 748 w 1043"/>
                <a:gd name="T5" fmla="*/ 72 h 231"/>
                <a:gd name="T6" fmla="*/ 1043 w 1043"/>
                <a:gd name="T7" fmla="*/ 231 h 231"/>
                <a:gd name="T8" fmla="*/ 0 60000 65536"/>
                <a:gd name="T9" fmla="*/ 0 60000 65536"/>
                <a:gd name="T10" fmla="*/ 0 60000 65536"/>
                <a:gd name="T11" fmla="*/ 0 60000 65536"/>
                <a:gd name="T12" fmla="*/ 0 w 1043"/>
                <a:gd name="T13" fmla="*/ 0 h 231"/>
                <a:gd name="T14" fmla="*/ 1043 w 1043"/>
                <a:gd name="T15" fmla="*/ 231 h 231"/>
              </a:gdLst>
              <a:ahLst/>
              <a:cxnLst>
                <a:cxn ang="T8">
                  <a:pos x="T0" y="T1"/>
                </a:cxn>
                <a:cxn ang="T9">
                  <a:pos x="T2" y="T3"/>
                </a:cxn>
                <a:cxn ang="T10">
                  <a:pos x="T4" y="T5"/>
                </a:cxn>
                <a:cxn ang="T11">
                  <a:pos x="T6" y="T7"/>
                </a:cxn>
              </a:cxnLst>
              <a:rect l="T12" t="T13" r="T14" b="T15"/>
              <a:pathLst>
                <a:path w="1043" h="231">
                  <a:moveTo>
                    <a:pt x="0" y="49"/>
                  </a:moveTo>
                  <a:cubicBezTo>
                    <a:pt x="118" y="24"/>
                    <a:pt x="237" y="0"/>
                    <a:pt x="362" y="4"/>
                  </a:cubicBezTo>
                  <a:cubicBezTo>
                    <a:pt x="487" y="8"/>
                    <a:pt x="634" y="34"/>
                    <a:pt x="748" y="72"/>
                  </a:cubicBezTo>
                  <a:cubicBezTo>
                    <a:pt x="862" y="110"/>
                    <a:pt x="952" y="170"/>
                    <a:pt x="1043" y="231"/>
                  </a:cubicBezTo>
                </a:path>
              </a:pathLst>
            </a:custGeom>
            <a:noFill/>
            <a:ln w="38100">
              <a:solidFill>
                <a:schemeClr val="tx1"/>
              </a:solidFill>
              <a:round/>
              <a:headEnd type="none" w="sm" len="sm"/>
              <a:tailEnd type="triangle" w="med" len="lg"/>
            </a:ln>
          </p:spPr>
          <p:txBody>
            <a:bodyPr/>
            <a:lstStyle/>
            <a:p>
              <a:endParaRPr lang="en-US"/>
            </a:p>
          </p:txBody>
        </p:sp>
        <p:sp>
          <p:nvSpPr>
            <p:cNvPr id="19491" name="Freeform 43"/>
            <p:cNvSpPr>
              <a:spLocks/>
            </p:cNvSpPr>
            <p:nvPr/>
          </p:nvSpPr>
          <p:spPr bwMode="auto">
            <a:xfrm flipV="1">
              <a:off x="2630" y="2274"/>
              <a:ext cx="953" cy="975"/>
            </a:xfrm>
            <a:custGeom>
              <a:avLst/>
              <a:gdLst>
                <a:gd name="T0" fmla="*/ 0 w 1497"/>
                <a:gd name="T1" fmla="*/ 0 h 1905"/>
                <a:gd name="T2" fmla="*/ 260 w 1497"/>
                <a:gd name="T3" fmla="*/ 534 h 1905"/>
                <a:gd name="T4" fmla="*/ 577 w 1497"/>
                <a:gd name="T5" fmla="*/ 836 h 1905"/>
                <a:gd name="T6" fmla="*/ 953 w 1497"/>
                <a:gd name="T7" fmla="*/ 975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30764" name="AutoShape 44"/>
            <p:cNvSpPr>
              <a:spLocks noChangeArrowheads="1"/>
            </p:cNvSpPr>
            <p:nvPr/>
          </p:nvSpPr>
          <p:spPr bwMode="auto">
            <a:xfrm>
              <a:off x="3016" y="731"/>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11</a:t>
              </a:r>
              <a:endParaRPr lang="en-US" sz="2000" b="1">
                <a:effectLst>
                  <a:outerShdw blurRad="38100" dist="38100" dir="2700000" algn="tl">
                    <a:srgbClr val="000000"/>
                  </a:outerShdw>
                </a:effectLst>
                <a:latin typeface="Arial" charset="0"/>
              </a:endParaRPr>
            </a:p>
          </p:txBody>
        </p:sp>
        <p:sp>
          <p:nvSpPr>
            <p:cNvPr id="30765" name="AutoShape 45"/>
            <p:cNvSpPr>
              <a:spLocks noChangeArrowheads="1"/>
            </p:cNvSpPr>
            <p:nvPr/>
          </p:nvSpPr>
          <p:spPr bwMode="auto">
            <a:xfrm>
              <a:off x="3016" y="1071"/>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i1</a:t>
              </a:r>
              <a:endParaRPr lang="en-US" sz="2000" b="1">
                <a:effectLst>
                  <a:outerShdw blurRad="38100" dist="38100" dir="2700000" algn="tl">
                    <a:srgbClr val="000000"/>
                  </a:outerShdw>
                </a:effectLst>
                <a:latin typeface="Arial" charset="0"/>
              </a:endParaRPr>
            </a:p>
          </p:txBody>
        </p:sp>
        <p:sp>
          <p:nvSpPr>
            <p:cNvPr id="30766" name="AutoShape 46"/>
            <p:cNvSpPr>
              <a:spLocks noChangeArrowheads="1"/>
            </p:cNvSpPr>
            <p:nvPr/>
          </p:nvSpPr>
          <p:spPr bwMode="auto">
            <a:xfrm>
              <a:off x="3016" y="1411"/>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n1</a:t>
              </a:r>
              <a:endParaRPr lang="en-US" sz="2000" b="1">
                <a:effectLst>
                  <a:outerShdw blurRad="38100" dist="38100" dir="2700000" algn="tl">
                    <a:srgbClr val="000000"/>
                  </a:outerShdw>
                </a:effectLst>
                <a:latin typeface="Arial" charset="0"/>
              </a:endParaRPr>
            </a:p>
          </p:txBody>
        </p:sp>
        <p:sp>
          <p:nvSpPr>
            <p:cNvPr id="30767" name="AutoShape 47"/>
            <p:cNvSpPr>
              <a:spLocks noChangeArrowheads="1"/>
            </p:cNvSpPr>
            <p:nvPr/>
          </p:nvSpPr>
          <p:spPr bwMode="auto">
            <a:xfrm>
              <a:off x="3016" y="1752"/>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1j</a:t>
              </a:r>
              <a:endParaRPr lang="en-US" sz="2000" b="1">
                <a:effectLst>
                  <a:outerShdw blurRad="38100" dist="38100" dir="2700000" algn="tl">
                    <a:srgbClr val="000000"/>
                  </a:outerShdw>
                </a:effectLst>
                <a:latin typeface="Arial" charset="0"/>
              </a:endParaRPr>
            </a:p>
          </p:txBody>
        </p:sp>
        <p:sp>
          <p:nvSpPr>
            <p:cNvPr id="30768" name="AutoShape 48"/>
            <p:cNvSpPr>
              <a:spLocks noChangeArrowheads="1"/>
            </p:cNvSpPr>
            <p:nvPr/>
          </p:nvSpPr>
          <p:spPr bwMode="auto">
            <a:xfrm>
              <a:off x="3016" y="2046"/>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ij</a:t>
              </a:r>
              <a:endParaRPr lang="en-US" sz="2000" b="1">
                <a:effectLst>
                  <a:outerShdw blurRad="38100" dist="38100" dir="2700000" algn="tl">
                    <a:srgbClr val="000000"/>
                  </a:outerShdw>
                </a:effectLst>
                <a:latin typeface="Arial" charset="0"/>
              </a:endParaRPr>
            </a:p>
          </p:txBody>
        </p:sp>
        <p:sp>
          <p:nvSpPr>
            <p:cNvPr id="30769" name="AutoShape 49"/>
            <p:cNvSpPr>
              <a:spLocks noChangeArrowheads="1"/>
            </p:cNvSpPr>
            <p:nvPr/>
          </p:nvSpPr>
          <p:spPr bwMode="auto">
            <a:xfrm>
              <a:off x="3016" y="2319"/>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nj</a:t>
              </a:r>
              <a:endParaRPr lang="en-US" sz="2000" b="1">
                <a:effectLst>
                  <a:outerShdw blurRad="38100" dist="38100" dir="2700000" algn="tl">
                    <a:srgbClr val="000000"/>
                  </a:outerShdw>
                </a:effectLst>
                <a:latin typeface="Arial" charset="0"/>
              </a:endParaRPr>
            </a:p>
          </p:txBody>
        </p:sp>
        <p:sp>
          <p:nvSpPr>
            <p:cNvPr id="30770" name="AutoShape 50"/>
            <p:cNvSpPr>
              <a:spLocks noChangeArrowheads="1"/>
            </p:cNvSpPr>
            <p:nvPr/>
          </p:nvSpPr>
          <p:spPr bwMode="auto">
            <a:xfrm>
              <a:off x="3016" y="2704"/>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1p</a:t>
              </a:r>
              <a:endParaRPr lang="en-US" sz="2000" b="1">
                <a:effectLst>
                  <a:outerShdw blurRad="38100" dist="38100" dir="2700000" algn="tl">
                    <a:srgbClr val="000000"/>
                  </a:outerShdw>
                </a:effectLst>
                <a:latin typeface="Arial" charset="0"/>
              </a:endParaRPr>
            </a:p>
          </p:txBody>
        </p:sp>
        <p:sp>
          <p:nvSpPr>
            <p:cNvPr id="30771" name="AutoShape 51"/>
            <p:cNvSpPr>
              <a:spLocks noChangeArrowheads="1"/>
            </p:cNvSpPr>
            <p:nvPr/>
          </p:nvSpPr>
          <p:spPr bwMode="auto">
            <a:xfrm>
              <a:off x="3016" y="3022"/>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ip</a:t>
              </a:r>
              <a:endParaRPr lang="en-US" sz="2000" b="1">
                <a:effectLst>
                  <a:outerShdw blurRad="38100" dist="38100" dir="2700000" algn="tl">
                    <a:srgbClr val="000000"/>
                  </a:outerShdw>
                </a:effectLst>
                <a:latin typeface="Arial" charset="0"/>
              </a:endParaRPr>
            </a:p>
          </p:txBody>
        </p:sp>
        <p:sp>
          <p:nvSpPr>
            <p:cNvPr id="30772" name="AutoShape 52"/>
            <p:cNvSpPr>
              <a:spLocks noChangeArrowheads="1"/>
            </p:cNvSpPr>
            <p:nvPr/>
          </p:nvSpPr>
          <p:spPr bwMode="auto">
            <a:xfrm>
              <a:off x="3016" y="3294"/>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np</a:t>
              </a:r>
              <a:endParaRPr lang="en-US" sz="2000" b="1">
                <a:effectLst>
                  <a:outerShdw blurRad="38100" dist="38100" dir="2700000" algn="tl">
                    <a:srgbClr val="000000"/>
                  </a:outerShdw>
                </a:effectLst>
                <a:latin typeface="Arial" charset="0"/>
              </a:endParaRPr>
            </a:p>
          </p:txBody>
        </p:sp>
      </p:grpSp>
      <p:grpSp>
        <p:nvGrpSpPr>
          <p:cNvPr id="11" name="Group 53"/>
          <p:cNvGrpSpPr>
            <a:grpSpLocks/>
          </p:cNvGrpSpPr>
          <p:nvPr/>
        </p:nvGrpSpPr>
        <p:grpSpPr bwMode="auto">
          <a:xfrm>
            <a:off x="6156325" y="1160463"/>
            <a:ext cx="1765300" cy="4464050"/>
            <a:chOff x="3878" y="731"/>
            <a:chExt cx="1112" cy="2812"/>
          </a:xfrm>
        </p:grpSpPr>
        <p:sp>
          <p:nvSpPr>
            <p:cNvPr id="19465" name="Freeform 54"/>
            <p:cNvSpPr>
              <a:spLocks/>
            </p:cNvSpPr>
            <p:nvPr/>
          </p:nvSpPr>
          <p:spPr bwMode="auto">
            <a:xfrm flipH="1">
              <a:off x="3924" y="818"/>
              <a:ext cx="1043" cy="231"/>
            </a:xfrm>
            <a:custGeom>
              <a:avLst/>
              <a:gdLst>
                <a:gd name="T0" fmla="*/ 0 w 1043"/>
                <a:gd name="T1" fmla="*/ 49 h 231"/>
                <a:gd name="T2" fmla="*/ 362 w 1043"/>
                <a:gd name="T3" fmla="*/ 4 h 231"/>
                <a:gd name="T4" fmla="*/ 748 w 1043"/>
                <a:gd name="T5" fmla="*/ 72 h 231"/>
                <a:gd name="T6" fmla="*/ 1043 w 1043"/>
                <a:gd name="T7" fmla="*/ 231 h 231"/>
                <a:gd name="T8" fmla="*/ 0 60000 65536"/>
                <a:gd name="T9" fmla="*/ 0 60000 65536"/>
                <a:gd name="T10" fmla="*/ 0 60000 65536"/>
                <a:gd name="T11" fmla="*/ 0 60000 65536"/>
                <a:gd name="T12" fmla="*/ 0 w 1043"/>
                <a:gd name="T13" fmla="*/ 0 h 231"/>
                <a:gd name="T14" fmla="*/ 1043 w 1043"/>
                <a:gd name="T15" fmla="*/ 231 h 231"/>
              </a:gdLst>
              <a:ahLst/>
              <a:cxnLst>
                <a:cxn ang="T8">
                  <a:pos x="T0" y="T1"/>
                </a:cxn>
                <a:cxn ang="T9">
                  <a:pos x="T2" y="T3"/>
                </a:cxn>
                <a:cxn ang="T10">
                  <a:pos x="T4" y="T5"/>
                </a:cxn>
                <a:cxn ang="T11">
                  <a:pos x="T6" y="T7"/>
                </a:cxn>
              </a:cxnLst>
              <a:rect l="T12" t="T13" r="T14" b="T15"/>
              <a:pathLst>
                <a:path w="1043" h="231">
                  <a:moveTo>
                    <a:pt x="0" y="49"/>
                  </a:moveTo>
                  <a:cubicBezTo>
                    <a:pt x="118" y="24"/>
                    <a:pt x="237" y="0"/>
                    <a:pt x="362" y="4"/>
                  </a:cubicBezTo>
                  <a:cubicBezTo>
                    <a:pt x="487" y="8"/>
                    <a:pt x="634" y="34"/>
                    <a:pt x="748" y="72"/>
                  </a:cubicBezTo>
                  <a:cubicBezTo>
                    <a:pt x="862" y="110"/>
                    <a:pt x="952" y="170"/>
                    <a:pt x="1043" y="231"/>
                  </a:cubicBezTo>
                </a:path>
              </a:pathLst>
            </a:custGeom>
            <a:noFill/>
            <a:ln w="38100">
              <a:solidFill>
                <a:schemeClr val="tx1"/>
              </a:solidFill>
              <a:round/>
              <a:headEnd type="triangle" w="med" len="lg"/>
              <a:tailEnd type="none" w="med" len="lg"/>
            </a:ln>
          </p:spPr>
          <p:txBody>
            <a:bodyPr/>
            <a:lstStyle/>
            <a:p>
              <a:endParaRPr lang="en-US"/>
            </a:p>
          </p:txBody>
        </p:sp>
        <p:sp>
          <p:nvSpPr>
            <p:cNvPr id="19466" name="Freeform 55"/>
            <p:cNvSpPr>
              <a:spLocks/>
            </p:cNvSpPr>
            <p:nvPr/>
          </p:nvSpPr>
          <p:spPr bwMode="auto">
            <a:xfrm flipV="1">
              <a:off x="3946" y="1003"/>
              <a:ext cx="952" cy="999"/>
            </a:xfrm>
            <a:custGeom>
              <a:avLst/>
              <a:gdLst>
                <a:gd name="T0" fmla="*/ 0 w 1497"/>
                <a:gd name="T1" fmla="*/ 0 h 1905"/>
                <a:gd name="T2" fmla="*/ 259 w 1497"/>
                <a:gd name="T3" fmla="*/ 547 h 1905"/>
                <a:gd name="T4" fmla="*/ 577 w 1497"/>
                <a:gd name="T5" fmla="*/ 856 h 1905"/>
                <a:gd name="T6" fmla="*/ 952 w 1497"/>
                <a:gd name="T7" fmla="*/ 999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67" name="Line 56"/>
            <p:cNvSpPr>
              <a:spLocks noChangeShapeType="1"/>
            </p:cNvSpPr>
            <p:nvPr/>
          </p:nvSpPr>
          <p:spPr bwMode="auto">
            <a:xfrm>
              <a:off x="3991" y="2137"/>
              <a:ext cx="907" cy="0"/>
            </a:xfrm>
            <a:prstGeom prst="line">
              <a:avLst/>
            </a:prstGeom>
            <a:noFill/>
            <a:ln w="38100">
              <a:solidFill>
                <a:schemeClr val="tx1"/>
              </a:solidFill>
              <a:round/>
              <a:headEnd type="none" w="sm" len="sm"/>
              <a:tailEnd type="triangle" w="med" len="lg"/>
            </a:ln>
          </p:spPr>
          <p:txBody>
            <a:bodyPr/>
            <a:lstStyle/>
            <a:p>
              <a:endParaRPr lang="en-US"/>
            </a:p>
          </p:txBody>
        </p:sp>
        <p:sp>
          <p:nvSpPr>
            <p:cNvPr id="19468" name="Freeform 57"/>
            <p:cNvSpPr>
              <a:spLocks/>
            </p:cNvSpPr>
            <p:nvPr/>
          </p:nvSpPr>
          <p:spPr bwMode="auto">
            <a:xfrm>
              <a:off x="3946" y="2318"/>
              <a:ext cx="952" cy="999"/>
            </a:xfrm>
            <a:custGeom>
              <a:avLst/>
              <a:gdLst>
                <a:gd name="T0" fmla="*/ 0 w 1497"/>
                <a:gd name="T1" fmla="*/ 0 h 1905"/>
                <a:gd name="T2" fmla="*/ 259 w 1497"/>
                <a:gd name="T3" fmla="*/ 547 h 1905"/>
                <a:gd name="T4" fmla="*/ 577 w 1497"/>
                <a:gd name="T5" fmla="*/ 856 h 1905"/>
                <a:gd name="T6" fmla="*/ 952 w 1497"/>
                <a:gd name="T7" fmla="*/ 999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69" name="Freeform 58"/>
            <p:cNvSpPr>
              <a:spLocks/>
            </p:cNvSpPr>
            <p:nvPr/>
          </p:nvSpPr>
          <p:spPr bwMode="auto">
            <a:xfrm>
              <a:off x="4014" y="1230"/>
              <a:ext cx="953" cy="771"/>
            </a:xfrm>
            <a:custGeom>
              <a:avLst/>
              <a:gdLst>
                <a:gd name="T0" fmla="*/ 0 w 1497"/>
                <a:gd name="T1" fmla="*/ 0 h 1905"/>
                <a:gd name="T2" fmla="*/ 260 w 1497"/>
                <a:gd name="T3" fmla="*/ 423 h 1905"/>
                <a:gd name="T4" fmla="*/ 577 w 1497"/>
                <a:gd name="T5" fmla="*/ 661 h 1905"/>
                <a:gd name="T6" fmla="*/ 953 w 1497"/>
                <a:gd name="T7" fmla="*/ 771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70" name="Freeform 59"/>
            <p:cNvSpPr>
              <a:spLocks/>
            </p:cNvSpPr>
            <p:nvPr/>
          </p:nvSpPr>
          <p:spPr bwMode="auto">
            <a:xfrm flipV="1">
              <a:off x="3968" y="1185"/>
              <a:ext cx="1021" cy="1724"/>
            </a:xfrm>
            <a:custGeom>
              <a:avLst/>
              <a:gdLst>
                <a:gd name="T0" fmla="*/ 0 w 1497"/>
                <a:gd name="T1" fmla="*/ 0 h 1905"/>
                <a:gd name="T2" fmla="*/ 278 w 1497"/>
                <a:gd name="T3" fmla="*/ 945 h 1905"/>
                <a:gd name="T4" fmla="*/ 619 w 1497"/>
                <a:gd name="T5" fmla="*/ 1478 h 1905"/>
                <a:gd name="T6" fmla="*/ 1021 w 1497"/>
                <a:gd name="T7" fmla="*/ 1724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71" name="Freeform 60"/>
            <p:cNvSpPr>
              <a:spLocks/>
            </p:cNvSpPr>
            <p:nvPr/>
          </p:nvSpPr>
          <p:spPr bwMode="auto">
            <a:xfrm>
              <a:off x="3969" y="1412"/>
              <a:ext cx="1021" cy="1724"/>
            </a:xfrm>
            <a:custGeom>
              <a:avLst/>
              <a:gdLst>
                <a:gd name="T0" fmla="*/ 0 w 1497"/>
                <a:gd name="T1" fmla="*/ 0 h 1905"/>
                <a:gd name="T2" fmla="*/ 278 w 1497"/>
                <a:gd name="T3" fmla="*/ 945 h 1905"/>
                <a:gd name="T4" fmla="*/ 619 w 1497"/>
                <a:gd name="T5" fmla="*/ 1478 h 1905"/>
                <a:gd name="T6" fmla="*/ 1021 w 1497"/>
                <a:gd name="T7" fmla="*/ 1724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19472" name="Freeform 61"/>
            <p:cNvSpPr>
              <a:spLocks/>
            </p:cNvSpPr>
            <p:nvPr/>
          </p:nvSpPr>
          <p:spPr bwMode="auto">
            <a:xfrm flipH="1" flipV="1">
              <a:off x="3878" y="3244"/>
              <a:ext cx="1043" cy="231"/>
            </a:xfrm>
            <a:custGeom>
              <a:avLst/>
              <a:gdLst>
                <a:gd name="T0" fmla="*/ 0 w 1043"/>
                <a:gd name="T1" fmla="*/ 49 h 231"/>
                <a:gd name="T2" fmla="*/ 362 w 1043"/>
                <a:gd name="T3" fmla="*/ 4 h 231"/>
                <a:gd name="T4" fmla="*/ 748 w 1043"/>
                <a:gd name="T5" fmla="*/ 72 h 231"/>
                <a:gd name="T6" fmla="*/ 1043 w 1043"/>
                <a:gd name="T7" fmla="*/ 231 h 231"/>
                <a:gd name="T8" fmla="*/ 0 60000 65536"/>
                <a:gd name="T9" fmla="*/ 0 60000 65536"/>
                <a:gd name="T10" fmla="*/ 0 60000 65536"/>
                <a:gd name="T11" fmla="*/ 0 60000 65536"/>
                <a:gd name="T12" fmla="*/ 0 w 1043"/>
                <a:gd name="T13" fmla="*/ 0 h 231"/>
                <a:gd name="T14" fmla="*/ 1043 w 1043"/>
                <a:gd name="T15" fmla="*/ 231 h 231"/>
              </a:gdLst>
              <a:ahLst/>
              <a:cxnLst>
                <a:cxn ang="T8">
                  <a:pos x="T0" y="T1"/>
                </a:cxn>
                <a:cxn ang="T9">
                  <a:pos x="T2" y="T3"/>
                </a:cxn>
                <a:cxn ang="T10">
                  <a:pos x="T4" y="T5"/>
                </a:cxn>
                <a:cxn ang="T11">
                  <a:pos x="T6" y="T7"/>
                </a:cxn>
              </a:cxnLst>
              <a:rect l="T12" t="T13" r="T14" b="T15"/>
              <a:pathLst>
                <a:path w="1043" h="231">
                  <a:moveTo>
                    <a:pt x="0" y="49"/>
                  </a:moveTo>
                  <a:cubicBezTo>
                    <a:pt x="118" y="24"/>
                    <a:pt x="237" y="0"/>
                    <a:pt x="362" y="4"/>
                  </a:cubicBezTo>
                  <a:cubicBezTo>
                    <a:pt x="487" y="8"/>
                    <a:pt x="634" y="34"/>
                    <a:pt x="748" y="72"/>
                  </a:cubicBezTo>
                  <a:cubicBezTo>
                    <a:pt x="862" y="110"/>
                    <a:pt x="952" y="170"/>
                    <a:pt x="1043" y="231"/>
                  </a:cubicBezTo>
                </a:path>
              </a:pathLst>
            </a:custGeom>
            <a:noFill/>
            <a:ln w="38100">
              <a:solidFill>
                <a:schemeClr val="tx1"/>
              </a:solidFill>
              <a:round/>
              <a:headEnd type="triangle" w="med" len="lg"/>
              <a:tailEnd type="none" w="med" len="lg"/>
            </a:ln>
          </p:spPr>
          <p:txBody>
            <a:bodyPr/>
            <a:lstStyle/>
            <a:p>
              <a:endParaRPr lang="en-US"/>
            </a:p>
          </p:txBody>
        </p:sp>
        <p:sp>
          <p:nvSpPr>
            <p:cNvPr id="19473" name="Freeform 62"/>
            <p:cNvSpPr>
              <a:spLocks/>
            </p:cNvSpPr>
            <p:nvPr/>
          </p:nvSpPr>
          <p:spPr bwMode="auto">
            <a:xfrm rot="10800000" flipH="1">
              <a:off x="3969" y="2273"/>
              <a:ext cx="975" cy="794"/>
            </a:xfrm>
            <a:custGeom>
              <a:avLst/>
              <a:gdLst>
                <a:gd name="T0" fmla="*/ 0 w 1497"/>
                <a:gd name="T1" fmla="*/ 0 h 1905"/>
                <a:gd name="T2" fmla="*/ 266 w 1497"/>
                <a:gd name="T3" fmla="*/ 435 h 1905"/>
                <a:gd name="T4" fmla="*/ 591 w 1497"/>
                <a:gd name="T5" fmla="*/ 681 h 1905"/>
                <a:gd name="T6" fmla="*/ 975 w 1497"/>
                <a:gd name="T7" fmla="*/ 794 h 1905"/>
                <a:gd name="T8" fmla="*/ 0 60000 65536"/>
                <a:gd name="T9" fmla="*/ 0 60000 65536"/>
                <a:gd name="T10" fmla="*/ 0 60000 65536"/>
                <a:gd name="T11" fmla="*/ 0 60000 65536"/>
                <a:gd name="T12" fmla="*/ 0 w 1497"/>
                <a:gd name="T13" fmla="*/ 0 h 1905"/>
                <a:gd name="T14" fmla="*/ 1497 w 1497"/>
                <a:gd name="T15" fmla="*/ 1905 h 1905"/>
              </a:gdLst>
              <a:ahLst/>
              <a:cxnLst>
                <a:cxn ang="T8">
                  <a:pos x="T0" y="T1"/>
                </a:cxn>
                <a:cxn ang="T9">
                  <a:pos x="T2" y="T3"/>
                </a:cxn>
                <a:cxn ang="T10">
                  <a:pos x="T4" y="T5"/>
                </a:cxn>
                <a:cxn ang="T11">
                  <a:pos x="T6" y="T7"/>
                </a:cxn>
              </a:cxnLst>
              <a:rect l="T12" t="T13" r="T14" b="T15"/>
              <a:pathLst>
                <a:path w="1497" h="1905">
                  <a:moveTo>
                    <a:pt x="0" y="0"/>
                  </a:moveTo>
                  <a:cubicBezTo>
                    <a:pt x="128" y="386"/>
                    <a:pt x="257" y="772"/>
                    <a:pt x="408" y="1044"/>
                  </a:cubicBezTo>
                  <a:cubicBezTo>
                    <a:pt x="559" y="1316"/>
                    <a:pt x="726" y="1490"/>
                    <a:pt x="907" y="1633"/>
                  </a:cubicBezTo>
                  <a:cubicBezTo>
                    <a:pt x="1088" y="1776"/>
                    <a:pt x="1292" y="1840"/>
                    <a:pt x="1497" y="1905"/>
                  </a:cubicBezTo>
                </a:path>
              </a:pathLst>
            </a:custGeom>
            <a:noFill/>
            <a:ln w="38100">
              <a:solidFill>
                <a:schemeClr val="tx1"/>
              </a:solidFill>
              <a:round/>
              <a:headEnd type="none" w="sm" len="sm"/>
              <a:tailEnd type="triangle" w="med" len="lg"/>
            </a:ln>
          </p:spPr>
          <p:txBody>
            <a:bodyPr/>
            <a:lstStyle/>
            <a:p>
              <a:endParaRPr lang="en-US"/>
            </a:p>
          </p:txBody>
        </p:sp>
        <p:sp>
          <p:nvSpPr>
            <p:cNvPr id="30783" name="AutoShape 63"/>
            <p:cNvSpPr>
              <a:spLocks noChangeArrowheads="1"/>
            </p:cNvSpPr>
            <p:nvPr/>
          </p:nvSpPr>
          <p:spPr bwMode="auto">
            <a:xfrm>
              <a:off x="4377" y="731"/>
              <a:ext cx="317"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11</a:t>
              </a:r>
              <a:endParaRPr lang="en-US" sz="2000" b="1">
                <a:effectLst>
                  <a:outerShdw blurRad="38100" dist="38100" dir="2700000" algn="tl">
                    <a:srgbClr val="000000"/>
                  </a:outerShdw>
                </a:effectLst>
                <a:latin typeface="Arial" charset="0"/>
              </a:endParaRPr>
            </a:p>
          </p:txBody>
        </p:sp>
        <p:sp>
          <p:nvSpPr>
            <p:cNvPr id="30784" name="AutoShape 64"/>
            <p:cNvSpPr>
              <a:spLocks noChangeArrowheads="1"/>
            </p:cNvSpPr>
            <p:nvPr/>
          </p:nvSpPr>
          <p:spPr bwMode="auto">
            <a:xfrm>
              <a:off x="4377" y="1071"/>
              <a:ext cx="317"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j1</a:t>
              </a:r>
              <a:endParaRPr lang="en-US" sz="2000" b="1">
                <a:effectLst>
                  <a:outerShdw blurRad="38100" dist="38100" dir="2700000" algn="tl">
                    <a:srgbClr val="000000"/>
                  </a:outerShdw>
                </a:effectLst>
                <a:latin typeface="Arial" charset="0"/>
              </a:endParaRPr>
            </a:p>
          </p:txBody>
        </p:sp>
        <p:sp>
          <p:nvSpPr>
            <p:cNvPr id="30785" name="AutoShape 65"/>
            <p:cNvSpPr>
              <a:spLocks noChangeArrowheads="1"/>
            </p:cNvSpPr>
            <p:nvPr/>
          </p:nvSpPr>
          <p:spPr bwMode="auto">
            <a:xfrm>
              <a:off x="4377" y="1411"/>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p1</a:t>
              </a:r>
              <a:endParaRPr lang="en-US" sz="2000" b="1">
                <a:effectLst>
                  <a:outerShdw blurRad="38100" dist="38100" dir="2700000" algn="tl">
                    <a:srgbClr val="000000"/>
                  </a:outerShdw>
                </a:effectLst>
                <a:latin typeface="Arial" charset="0"/>
              </a:endParaRPr>
            </a:p>
          </p:txBody>
        </p:sp>
        <p:sp>
          <p:nvSpPr>
            <p:cNvPr id="30786" name="AutoShape 66"/>
            <p:cNvSpPr>
              <a:spLocks noChangeArrowheads="1"/>
            </p:cNvSpPr>
            <p:nvPr/>
          </p:nvSpPr>
          <p:spPr bwMode="auto">
            <a:xfrm>
              <a:off x="4377" y="1752"/>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1k</a:t>
              </a:r>
              <a:endParaRPr lang="en-US" sz="2000" b="1">
                <a:effectLst>
                  <a:outerShdw blurRad="38100" dist="38100" dir="2700000" algn="tl">
                    <a:srgbClr val="000000"/>
                  </a:outerShdw>
                </a:effectLst>
                <a:latin typeface="Arial" charset="0"/>
              </a:endParaRPr>
            </a:p>
          </p:txBody>
        </p:sp>
        <p:sp>
          <p:nvSpPr>
            <p:cNvPr id="30787" name="AutoShape 67"/>
            <p:cNvSpPr>
              <a:spLocks noChangeArrowheads="1"/>
            </p:cNvSpPr>
            <p:nvPr/>
          </p:nvSpPr>
          <p:spPr bwMode="auto">
            <a:xfrm>
              <a:off x="4377" y="2046"/>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jk</a:t>
              </a:r>
              <a:endParaRPr lang="en-US" sz="2000" b="1">
                <a:effectLst>
                  <a:outerShdw blurRad="38100" dist="38100" dir="2700000" algn="tl">
                    <a:srgbClr val="000000"/>
                  </a:outerShdw>
                </a:effectLst>
                <a:latin typeface="Arial" charset="0"/>
              </a:endParaRPr>
            </a:p>
          </p:txBody>
        </p:sp>
        <p:sp>
          <p:nvSpPr>
            <p:cNvPr id="30788" name="AutoShape 68"/>
            <p:cNvSpPr>
              <a:spLocks noChangeArrowheads="1"/>
            </p:cNvSpPr>
            <p:nvPr/>
          </p:nvSpPr>
          <p:spPr bwMode="auto">
            <a:xfrm>
              <a:off x="4377" y="2319"/>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pk</a:t>
              </a:r>
              <a:endParaRPr lang="en-US" sz="2000" b="1">
                <a:effectLst>
                  <a:outerShdw blurRad="38100" dist="38100" dir="2700000" algn="tl">
                    <a:srgbClr val="000000"/>
                  </a:outerShdw>
                </a:effectLst>
                <a:latin typeface="Arial" charset="0"/>
              </a:endParaRPr>
            </a:p>
          </p:txBody>
        </p:sp>
        <p:sp>
          <p:nvSpPr>
            <p:cNvPr id="30789" name="AutoShape 69"/>
            <p:cNvSpPr>
              <a:spLocks noChangeArrowheads="1"/>
            </p:cNvSpPr>
            <p:nvPr/>
          </p:nvSpPr>
          <p:spPr bwMode="auto">
            <a:xfrm>
              <a:off x="4377" y="2704"/>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1m</a:t>
              </a:r>
              <a:endParaRPr lang="en-US" sz="2000" b="1">
                <a:effectLst>
                  <a:outerShdw blurRad="38100" dist="38100" dir="2700000" algn="tl">
                    <a:srgbClr val="000000"/>
                  </a:outerShdw>
                </a:effectLst>
                <a:latin typeface="Arial" charset="0"/>
              </a:endParaRPr>
            </a:p>
          </p:txBody>
        </p:sp>
        <p:sp>
          <p:nvSpPr>
            <p:cNvPr id="30790" name="AutoShape 70"/>
            <p:cNvSpPr>
              <a:spLocks noChangeArrowheads="1"/>
            </p:cNvSpPr>
            <p:nvPr/>
          </p:nvSpPr>
          <p:spPr bwMode="auto">
            <a:xfrm>
              <a:off x="4377" y="3022"/>
              <a:ext cx="363"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jm</a:t>
              </a:r>
              <a:endParaRPr lang="en-US" sz="2000" b="1">
                <a:effectLst>
                  <a:outerShdw blurRad="38100" dist="38100" dir="2700000" algn="tl">
                    <a:srgbClr val="000000"/>
                  </a:outerShdw>
                </a:effectLst>
                <a:latin typeface="Arial" charset="0"/>
              </a:endParaRPr>
            </a:p>
          </p:txBody>
        </p:sp>
        <p:sp>
          <p:nvSpPr>
            <p:cNvPr id="30791" name="AutoShape 71"/>
            <p:cNvSpPr>
              <a:spLocks noChangeArrowheads="1"/>
            </p:cNvSpPr>
            <p:nvPr/>
          </p:nvSpPr>
          <p:spPr bwMode="auto">
            <a:xfrm>
              <a:off x="4377" y="3294"/>
              <a:ext cx="363" cy="249"/>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pm</a:t>
              </a:r>
              <a:endParaRPr lang="en-US" sz="2000" b="1">
                <a:effectLst>
                  <a:outerShdw blurRad="38100" dist="38100" dir="2700000" algn="tl">
                    <a:srgbClr val="000000"/>
                  </a:outerShdw>
                </a:effectLst>
                <a:latin typeface="Arial" charset="0"/>
              </a:endParaRP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57375" y="107950"/>
            <a:ext cx="5076825" cy="800100"/>
            <a:chOff x="499" y="68"/>
            <a:chExt cx="3198" cy="504"/>
          </a:xfrm>
        </p:grpSpPr>
        <p:sp>
          <p:nvSpPr>
            <p:cNvPr id="20511" name="AutoShape 3"/>
            <p:cNvSpPr>
              <a:spLocks noChangeArrowheads="1"/>
            </p:cNvSpPr>
            <p:nvPr/>
          </p:nvSpPr>
          <p:spPr bwMode="auto">
            <a:xfrm>
              <a:off x="499" y="68"/>
              <a:ext cx="3198" cy="504"/>
            </a:xfrm>
            <a:prstGeom prst="roundRect">
              <a:avLst>
                <a:gd name="adj" fmla="val 16667"/>
              </a:avLst>
            </a:prstGeom>
            <a:solidFill>
              <a:srgbClr val="000000"/>
            </a:solidFill>
            <a:ln w="12700">
              <a:solidFill>
                <a:schemeClr val="tx1"/>
              </a:solidFill>
              <a:round/>
              <a:headEnd type="none" w="sm" len="sm"/>
              <a:tailEnd type="none" w="sm" len="sm"/>
            </a:ln>
          </p:spPr>
          <p:txBody>
            <a:bodyPr wrap="none" anchor="ctr"/>
            <a:lstStyle/>
            <a:p>
              <a:endParaRPr lang="en-US"/>
            </a:p>
          </p:txBody>
        </p:sp>
        <p:sp>
          <p:nvSpPr>
            <p:cNvPr id="20512" name="WordArt 4"/>
            <p:cNvSpPr>
              <a:spLocks noChangeArrowheads="1" noChangeShapeType="1" noTextEdit="1"/>
            </p:cNvSpPr>
            <p:nvPr/>
          </p:nvSpPr>
          <p:spPr bwMode="auto">
            <a:xfrm>
              <a:off x="590" y="141"/>
              <a:ext cx="3039" cy="360"/>
            </a:xfrm>
            <a:prstGeom prst="rect">
              <a:avLst/>
            </a:prstGeom>
          </p:spPr>
          <p:txBody>
            <a:bodyPr wrap="none" fromWordArt="1">
              <a:prstTxWarp prst="textPlain">
                <a:avLst>
                  <a:gd name="adj" fmla="val 50000"/>
                </a:avLst>
              </a:prstTxWarp>
            </a:bodyPr>
            <a:lstStyle/>
            <a:p>
              <a:pPr algn="ctr"/>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Model 3: A Recurrent Net</a:t>
              </a:r>
            </a:p>
          </p:txBody>
        </p:sp>
      </p:grpSp>
      <p:grpSp>
        <p:nvGrpSpPr>
          <p:cNvPr id="20483" name="Group 39"/>
          <p:cNvGrpSpPr>
            <a:grpSpLocks/>
          </p:cNvGrpSpPr>
          <p:nvPr/>
        </p:nvGrpSpPr>
        <p:grpSpPr bwMode="auto">
          <a:xfrm>
            <a:off x="1981200" y="1295400"/>
            <a:ext cx="5040313" cy="4500563"/>
            <a:chOff x="2336" y="822"/>
            <a:chExt cx="3175" cy="2835"/>
          </a:xfrm>
        </p:grpSpPr>
        <p:sp>
          <p:nvSpPr>
            <p:cNvPr id="31755" name="Oval 11"/>
            <p:cNvSpPr>
              <a:spLocks noChangeArrowheads="1"/>
            </p:cNvSpPr>
            <p:nvPr/>
          </p:nvSpPr>
          <p:spPr bwMode="auto">
            <a:xfrm>
              <a:off x="4603" y="1003"/>
              <a:ext cx="437" cy="454"/>
            </a:xfrm>
            <a:prstGeom prst="ellipse">
              <a:avLst/>
            </a:prstGeom>
            <a:solidFill>
              <a:srgbClr val="FF8B17">
                <a:alpha val="39999"/>
              </a:srgbClr>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Y</a:t>
              </a:r>
              <a:r>
                <a:rPr lang="en-US" sz="2800" b="1" baseline="-25000">
                  <a:effectLst>
                    <a:outerShdw blurRad="38100" dist="38100" dir="2700000" algn="tl">
                      <a:srgbClr val="000000"/>
                    </a:outerShdw>
                  </a:effectLst>
                  <a:latin typeface="Arial" charset="0"/>
                </a:rPr>
                <a:t>1</a:t>
              </a:r>
              <a:endParaRPr lang="en-US" sz="2800" b="1">
                <a:effectLst>
                  <a:outerShdw blurRad="38100" dist="38100" dir="2700000" algn="tl">
                    <a:srgbClr val="000000"/>
                  </a:outerShdw>
                </a:effectLst>
                <a:latin typeface="Arial" charset="0"/>
              </a:endParaRPr>
            </a:p>
          </p:txBody>
        </p:sp>
        <p:sp>
          <p:nvSpPr>
            <p:cNvPr id="31756" name="Oval 12"/>
            <p:cNvSpPr>
              <a:spLocks noChangeArrowheads="1"/>
            </p:cNvSpPr>
            <p:nvPr/>
          </p:nvSpPr>
          <p:spPr bwMode="auto">
            <a:xfrm>
              <a:off x="4609" y="2885"/>
              <a:ext cx="437" cy="454"/>
            </a:xfrm>
            <a:prstGeom prst="ellipse">
              <a:avLst/>
            </a:prstGeom>
            <a:solidFill>
              <a:srgbClr val="FF8B17">
                <a:alpha val="39999"/>
              </a:srgbClr>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Y</a:t>
              </a:r>
              <a:r>
                <a:rPr lang="en-US" sz="2800" b="1" baseline="-25000">
                  <a:effectLst>
                    <a:outerShdw blurRad="38100" dist="38100" dir="2700000" algn="tl">
                      <a:srgbClr val="000000"/>
                    </a:outerShdw>
                  </a:effectLst>
                  <a:latin typeface="Arial" charset="0"/>
                </a:rPr>
                <a:t>m</a:t>
              </a:r>
              <a:endParaRPr lang="en-US" sz="2800" b="1">
                <a:effectLst>
                  <a:outerShdw blurRad="38100" dist="38100" dir="2700000" algn="tl">
                    <a:srgbClr val="000000"/>
                  </a:outerShdw>
                </a:effectLst>
                <a:latin typeface="Arial" charset="0"/>
              </a:endParaRPr>
            </a:p>
          </p:txBody>
        </p:sp>
        <p:sp>
          <p:nvSpPr>
            <p:cNvPr id="31757" name="Oval 13"/>
            <p:cNvSpPr>
              <a:spLocks noChangeArrowheads="1"/>
            </p:cNvSpPr>
            <p:nvPr/>
          </p:nvSpPr>
          <p:spPr bwMode="auto">
            <a:xfrm>
              <a:off x="2738" y="1002"/>
              <a:ext cx="437" cy="454"/>
            </a:xfrm>
            <a:prstGeom prst="ellipse">
              <a:avLst/>
            </a:prstGeom>
            <a:solidFill>
              <a:srgbClr val="FF8B17">
                <a:alpha val="39999"/>
              </a:srgbClr>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X</a:t>
              </a:r>
              <a:r>
                <a:rPr lang="en-US" sz="2800" b="1" baseline="-25000">
                  <a:effectLst>
                    <a:outerShdw blurRad="38100" dist="38100" dir="2700000" algn="tl">
                      <a:srgbClr val="000000"/>
                    </a:outerShdw>
                  </a:effectLst>
                  <a:latin typeface="Arial" charset="0"/>
                </a:rPr>
                <a:t>1</a:t>
              </a:r>
              <a:endParaRPr lang="en-US" sz="2800" b="1">
                <a:effectLst>
                  <a:outerShdw blurRad="38100" dist="38100" dir="2700000" algn="tl">
                    <a:srgbClr val="000000"/>
                  </a:outerShdw>
                </a:effectLst>
                <a:latin typeface="Arial" charset="0"/>
              </a:endParaRPr>
            </a:p>
          </p:txBody>
        </p:sp>
        <p:sp>
          <p:nvSpPr>
            <p:cNvPr id="31758" name="Oval 14"/>
            <p:cNvSpPr>
              <a:spLocks noChangeArrowheads="1"/>
            </p:cNvSpPr>
            <p:nvPr/>
          </p:nvSpPr>
          <p:spPr bwMode="auto">
            <a:xfrm>
              <a:off x="2722" y="2884"/>
              <a:ext cx="437" cy="454"/>
            </a:xfrm>
            <a:prstGeom prst="ellipse">
              <a:avLst/>
            </a:prstGeom>
            <a:solidFill>
              <a:srgbClr val="FF8B17">
                <a:alpha val="39999"/>
              </a:srgbClr>
            </a:solidFill>
            <a:ln w="38100">
              <a:solidFill>
                <a:srgbClr val="00CC00"/>
              </a:solidFill>
              <a:round/>
              <a:headEnd type="none" w="sm" len="sm"/>
              <a:tailEnd type="none" w="sm" len="sm"/>
            </a:ln>
            <a:effectLst/>
          </p:spPr>
          <p:txBody>
            <a:bodyPr wrap="none" anchor="ctr"/>
            <a:lstStyle/>
            <a:p>
              <a:pPr algn="ctr">
                <a:defRPr/>
              </a:pPr>
              <a:r>
                <a:rPr lang="en-US" sz="2800" b="1">
                  <a:effectLst>
                    <a:outerShdw blurRad="38100" dist="38100" dir="2700000" algn="tl">
                      <a:srgbClr val="000000"/>
                    </a:outerShdw>
                  </a:effectLst>
                  <a:latin typeface="Arial" charset="0"/>
                </a:rPr>
                <a:t>X</a:t>
              </a:r>
              <a:r>
                <a:rPr lang="en-US" sz="2800" b="1" baseline="-25000">
                  <a:effectLst>
                    <a:outerShdw blurRad="38100" dist="38100" dir="2700000" algn="tl">
                      <a:srgbClr val="000000"/>
                    </a:outerShdw>
                  </a:effectLst>
                  <a:latin typeface="Arial" charset="0"/>
                </a:rPr>
                <a:t>n</a:t>
              </a:r>
              <a:endParaRPr lang="en-US" sz="2800" b="1">
                <a:effectLst>
                  <a:outerShdw blurRad="38100" dist="38100" dir="2700000" algn="tl">
                    <a:srgbClr val="000000"/>
                  </a:outerShdw>
                </a:effectLst>
                <a:latin typeface="Arial" charset="0"/>
              </a:endParaRPr>
            </a:p>
          </p:txBody>
        </p:sp>
        <p:grpSp>
          <p:nvGrpSpPr>
            <p:cNvPr id="20488" name="Group 15"/>
            <p:cNvGrpSpPr>
              <a:grpSpLocks/>
            </p:cNvGrpSpPr>
            <p:nvPr/>
          </p:nvGrpSpPr>
          <p:grpSpPr bwMode="auto">
            <a:xfrm>
              <a:off x="2949" y="1229"/>
              <a:ext cx="1882" cy="1883"/>
              <a:chOff x="2949" y="1229"/>
              <a:chExt cx="1882" cy="1883"/>
            </a:xfrm>
          </p:grpSpPr>
          <p:sp>
            <p:nvSpPr>
              <p:cNvPr id="20505" name="Line 16"/>
              <p:cNvSpPr>
                <a:spLocks noChangeShapeType="1"/>
              </p:cNvSpPr>
              <p:nvPr/>
            </p:nvSpPr>
            <p:spPr bwMode="auto">
              <a:xfrm>
                <a:off x="3198" y="1229"/>
                <a:ext cx="1406" cy="0"/>
              </a:xfrm>
              <a:prstGeom prst="line">
                <a:avLst/>
              </a:prstGeom>
              <a:noFill/>
              <a:ln w="38100">
                <a:solidFill>
                  <a:schemeClr val="tx1"/>
                </a:solidFill>
                <a:round/>
                <a:headEnd type="triangle" w="med" len="lg"/>
                <a:tailEnd type="triangle" w="med" len="lg"/>
              </a:ln>
            </p:spPr>
            <p:txBody>
              <a:bodyPr/>
              <a:lstStyle/>
              <a:p>
                <a:endParaRPr lang="en-US"/>
              </a:p>
            </p:txBody>
          </p:sp>
          <p:sp>
            <p:nvSpPr>
              <p:cNvPr id="20506" name="Line 17"/>
              <p:cNvSpPr>
                <a:spLocks noChangeShapeType="1"/>
              </p:cNvSpPr>
              <p:nvPr/>
            </p:nvSpPr>
            <p:spPr bwMode="auto">
              <a:xfrm>
                <a:off x="3175" y="3112"/>
                <a:ext cx="1406" cy="0"/>
              </a:xfrm>
              <a:prstGeom prst="line">
                <a:avLst/>
              </a:prstGeom>
              <a:noFill/>
              <a:ln w="38100">
                <a:solidFill>
                  <a:schemeClr val="tx1"/>
                </a:solidFill>
                <a:round/>
                <a:headEnd type="triangle" w="med" len="lg"/>
                <a:tailEnd type="triangle" w="med" len="lg"/>
              </a:ln>
            </p:spPr>
            <p:txBody>
              <a:bodyPr/>
              <a:lstStyle/>
              <a:p>
                <a:endParaRPr lang="en-US"/>
              </a:p>
            </p:txBody>
          </p:sp>
          <p:sp>
            <p:nvSpPr>
              <p:cNvPr id="20507" name="Line 18"/>
              <p:cNvSpPr>
                <a:spLocks noChangeShapeType="1"/>
              </p:cNvSpPr>
              <p:nvPr/>
            </p:nvSpPr>
            <p:spPr bwMode="auto">
              <a:xfrm rot="-5400000">
                <a:off x="2246" y="2182"/>
                <a:ext cx="1406" cy="0"/>
              </a:xfrm>
              <a:prstGeom prst="line">
                <a:avLst/>
              </a:prstGeom>
              <a:noFill/>
              <a:ln w="38100">
                <a:solidFill>
                  <a:schemeClr val="tx1"/>
                </a:solidFill>
                <a:round/>
                <a:headEnd type="triangle" w="med" len="lg"/>
                <a:tailEnd type="triangle" w="med" len="lg"/>
              </a:ln>
            </p:spPr>
            <p:txBody>
              <a:bodyPr/>
              <a:lstStyle/>
              <a:p>
                <a:endParaRPr lang="en-US"/>
              </a:p>
            </p:txBody>
          </p:sp>
          <p:sp>
            <p:nvSpPr>
              <p:cNvPr id="20508" name="Line 19"/>
              <p:cNvSpPr>
                <a:spLocks noChangeShapeType="1"/>
              </p:cNvSpPr>
              <p:nvPr/>
            </p:nvSpPr>
            <p:spPr bwMode="auto">
              <a:xfrm rot="-5400000">
                <a:off x="4128" y="2182"/>
                <a:ext cx="1406" cy="0"/>
              </a:xfrm>
              <a:prstGeom prst="line">
                <a:avLst/>
              </a:prstGeom>
              <a:noFill/>
              <a:ln w="38100">
                <a:solidFill>
                  <a:schemeClr val="tx1"/>
                </a:solidFill>
                <a:round/>
                <a:headEnd type="triangle" w="med" len="lg"/>
                <a:tailEnd type="triangle" w="med" len="lg"/>
              </a:ln>
            </p:spPr>
            <p:txBody>
              <a:bodyPr/>
              <a:lstStyle/>
              <a:p>
                <a:endParaRPr lang="en-US"/>
              </a:p>
            </p:txBody>
          </p:sp>
          <p:sp>
            <p:nvSpPr>
              <p:cNvPr id="20509" name="Line 20"/>
              <p:cNvSpPr>
                <a:spLocks noChangeShapeType="1"/>
              </p:cNvSpPr>
              <p:nvPr/>
            </p:nvSpPr>
            <p:spPr bwMode="auto">
              <a:xfrm flipV="1">
                <a:off x="3153" y="1433"/>
                <a:ext cx="1519" cy="1543"/>
              </a:xfrm>
              <a:prstGeom prst="line">
                <a:avLst/>
              </a:prstGeom>
              <a:noFill/>
              <a:ln w="38100">
                <a:solidFill>
                  <a:schemeClr val="tx1"/>
                </a:solidFill>
                <a:round/>
                <a:headEnd type="triangle" w="med" len="lg"/>
                <a:tailEnd type="triangle" w="med" len="lg"/>
              </a:ln>
            </p:spPr>
            <p:txBody>
              <a:bodyPr/>
              <a:lstStyle/>
              <a:p>
                <a:endParaRPr lang="en-US"/>
              </a:p>
            </p:txBody>
          </p:sp>
          <p:sp>
            <p:nvSpPr>
              <p:cNvPr id="20510" name="Line 21"/>
              <p:cNvSpPr>
                <a:spLocks noChangeShapeType="1"/>
              </p:cNvSpPr>
              <p:nvPr/>
            </p:nvSpPr>
            <p:spPr bwMode="auto">
              <a:xfrm flipH="1" flipV="1">
                <a:off x="3130" y="1411"/>
                <a:ext cx="1519" cy="1543"/>
              </a:xfrm>
              <a:prstGeom prst="line">
                <a:avLst/>
              </a:prstGeom>
              <a:noFill/>
              <a:ln w="38100">
                <a:solidFill>
                  <a:schemeClr val="tx1"/>
                </a:solidFill>
                <a:round/>
                <a:headEnd type="triangle" w="med" len="lg"/>
                <a:tailEnd type="triangle" w="med" len="lg"/>
              </a:ln>
            </p:spPr>
            <p:txBody>
              <a:bodyPr/>
              <a:lstStyle/>
              <a:p>
                <a:endParaRPr lang="en-US"/>
              </a:p>
            </p:txBody>
          </p:sp>
        </p:grpSp>
        <p:grpSp>
          <p:nvGrpSpPr>
            <p:cNvPr id="20489" name="Group 22"/>
            <p:cNvGrpSpPr>
              <a:grpSpLocks/>
            </p:cNvGrpSpPr>
            <p:nvPr/>
          </p:nvGrpSpPr>
          <p:grpSpPr bwMode="auto">
            <a:xfrm>
              <a:off x="2427" y="822"/>
              <a:ext cx="2903" cy="2835"/>
              <a:chOff x="2427" y="822"/>
              <a:chExt cx="2903" cy="2835"/>
            </a:xfrm>
          </p:grpSpPr>
          <p:sp>
            <p:nvSpPr>
              <p:cNvPr id="20501" name="Arc 23"/>
              <p:cNvSpPr>
                <a:spLocks/>
              </p:cNvSpPr>
              <p:nvPr/>
            </p:nvSpPr>
            <p:spPr bwMode="auto">
              <a:xfrm rot="16200000" flipV="1">
                <a:off x="2421" y="828"/>
                <a:ext cx="500" cy="488"/>
              </a:xfrm>
              <a:custGeom>
                <a:avLst/>
                <a:gdLst>
                  <a:gd name="T0" fmla="*/ 4 w 43200"/>
                  <a:gd name="T1" fmla="*/ 0 h 42124"/>
                  <a:gd name="T2" fmla="*/ 0 w 43200"/>
                  <a:gd name="T3" fmla="*/ 2 h 42124"/>
                  <a:gd name="T4" fmla="*/ 3 w 43200"/>
                  <a:gd name="T5" fmla="*/ 3 h 42124"/>
                  <a:gd name="T6" fmla="*/ 0 60000 65536"/>
                  <a:gd name="T7" fmla="*/ 0 60000 65536"/>
                  <a:gd name="T8" fmla="*/ 0 60000 65536"/>
                  <a:gd name="T9" fmla="*/ 0 w 43200"/>
                  <a:gd name="T10" fmla="*/ 0 h 42124"/>
                  <a:gd name="T11" fmla="*/ 43200 w 43200"/>
                  <a:gd name="T12" fmla="*/ 42124 h 42124"/>
                </a:gdLst>
                <a:ahLst/>
                <a:cxnLst>
                  <a:cxn ang="T6">
                    <a:pos x="T0" y="T1"/>
                  </a:cxn>
                  <a:cxn ang="T7">
                    <a:pos x="T2" y="T3"/>
                  </a:cxn>
                  <a:cxn ang="T8">
                    <a:pos x="T4" y="T5"/>
                  </a:cxn>
                </a:cxnLst>
                <a:rect l="T9" t="T10" r="T11" b="T12"/>
                <a:pathLst>
                  <a:path w="43200" h="42124" fill="none" extrusionOk="0">
                    <a:moveTo>
                      <a:pt x="28331" y="-1"/>
                    </a:moveTo>
                    <a:cubicBezTo>
                      <a:pt x="37202" y="2908"/>
                      <a:pt x="43200" y="11188"/>
                      <a:pt x="43200" y="20524"/>
                    </a:cubicBezTo>
                    <a:cubicBezTo>
                      <a:pt x="43200" y="32453"/>
                      <a:pt x="33529" y="42124"/>
                      <a:pt x="21600" y="42124"/>
                    </a:cubicBezTo>
                    <a:cubicBezTo>
                      <a:pt x="9670" y="42124"/>
                      <a:pt x="0" y="32453"/>
                      <a:pt x="0" y="20524"/>
                    </a:cubicBezTo>
                    <a:cubicBezTo>
                      <a:pt x="-1" y="18203"/>
                      <a:pt x="373" y="15898"/>
                      <a:pt x="1107" y="13697"/>
                    </a:cubicBezTo>
                  </a:path>
                  <a:path w="43200" h="42124" stroke="0" extrusionOk="0">
                    <a:moveTo>
                      <a:pt x="28331" y="-1"/>
                    </a:moveTo>
                    <a:cubicBezTo>
                      <a:pt x="37202" y="2908"/>
                      <a:pt x="43200" y="11188"/>
                      <a:pt x="43200" y="20524"/>
                    </a:cubicBezTo>
                    <a:cubicBezTo>
                      <a:pt x="43200" y="32453"/>
                      <a:pt x="33529" y="42124"/>
                      <a:pt x="21600" y="42124"/>
                    </a:cubicBezTo>
                    <a:cubicBezTo>
                      <a:pt x="9670" y="42124"/>
                      <a:pt x="0" y="32453"/>
                      <a:pt x="0" y="20524"/>
                    </a:cubicBezTo>
                    <a:cubicBezTo>
                      <a:pt x="-1" y="18203"/>
                      <a:pt x="373" y="15898"/>
                      <a:pt x="1107" y="13697"/>
                    </a:cubicBezTo>
                    <a:lnTo>
                      <a:pt x="21600" y="20524"/>
                    </a:lnTo>
                    <a:close/>
                  </a:path>
                </a:pathLst>
              </a:custGeom>
              <a:noFill/>
              <a:ln w="38100">
                <a:solidFill>
                  <a:schemeClr val="tx1"/>
                </a:solidFill>
                <a:round/>
                <a:headEnd type="triangle" w="med" len="lg"/>
                <a:tailEnd type="triangle" w="med" len="lg"/>
              </a:ln>
            </p:spPr>
            <p:txBody>
              <a:bodyPr wrap="none" anchor="ctr"/>
              <a:lstStyle/>
              <a:p>
                <a:endParaRPr lang="en-US"/>
              </a:p>
            </p:txBody>
          </p:sp>
          <p:sp>
            <p:nvSpPr>
              <p:cNvPr id="20502" name="Arc 24"/>
              <p:cNvSpPr>
                <a:spLocks/>
              </p:cNvSpPr>
              <p:nvPr/>
            </p:nvSpPr>
            <p:spPr bwMode="auto">
              <a:xfrm rot="10800000" flipV="1">
                <a:off x="2539" y="3169"/>
                <a:ext cx="500" cy="488"/>
              </a:xfrm>
              <a:custGeom>
                <a:avLst/>
                <a:gdLst>
                  <a:gd name="T0" fmla="*/ 4 w 43200"/>
                  <a:gd name="T1" fmla="*/ 0 h 42124"/>
                  <a:gd name="T2" fmla="*/ 0 w 43200"/>
                  <a:gd name="T3" fmla="*/ 2 h 42124"/>
                  <a:gd name="T4" fmla="*/ 3 w 43200"/>
                  <a:gd name="T5" fmla="*/ 3 h 42124"/>
                  <a:gd name="T6" fmla="*/ 0 60000 65536"/>
                  <a:gd name="T7" fmla="*/ 0 60000 65536"/>
                  <a:gd name="T8" fmla="*/ 0 60000 65536"/>
                  <a:gd name="T9" fmla="*/ 0 w 43200"/>
                  <a:gd name="T10" fmla="*/ 0 h 42124"/>
                  <a:gd name="T11" fmla="*/ 43200 w 43200"/>
                  <a:gd name="T12" fmla="*/ 42124 h 42124"/>
                </a:gdLst>
                <a:ahLst/>
                <a:cxnLst>
                  <a:cxn ang="T6">
                    <a:pos x="T0" y="T1"/>
                  </a:cxn>
                  <a:cxn ang="T7">
                    <a:pos x="T2" y="T3"/>
                  </a:cxn>
                  <a:cxn ang="T8">
                    <a:pos x="T4" y="T5"/>
                  </a:cxn>
                </a:cxnLst>
                <a:rect l="T9" t="T10" r="T11" b="T12"/>
                <a:pathLst>
                  <a:path w="43200" h="42124" fill="none" extrusionOk="0">
                    <a:moveTo>
                      <a:pt x="28331" y="-1"/>
                    </a:moveTo>
                    <a:cubicBezTo>
                      <a:pt x="37202" y="2908"/>
                      <a:pt x="43200" y="11188"/>
                      <a:pt x="43200" y="20524"/>
                    </a:cubicBezTo>
                    <a:cubicBezTo>
                      <a:pt x="43200" y="32453"/>
                      <a:pt x="33529" y="42124"/>
                      <a:pt x="21600" y="42124"/>
                    </a:cubicBezTo>
                    <a:cubicBezTo>
                      <a:pt x="9670" y="42124"/>
                      <a:pt x="0" y="32453"/>
                      <a:pt x="0" y="20524"/>
                    </a:cubicBezTo>
                    <a:cubicBezTo>
                      <a:pt x="-1" y="18203"/>
                      <a:pt x="373" y="15898"/>
                      <a:pt x="1107" y="13697"/>
                    </a:cubicBezTo>
                  </a:path>
                  <a:path w="43200" h="42124" stroke="0" extrusionOk="0">
                    <a:moveTo>
                      <a:pt x="28331" y="-1"/>
                    </a:moveTo>
                    <a:cubicBezTo>
                      <a:pt x="37202" y="2908"/>
                      <a:pt x="43200" y="11188"/>
                      <a:pt x="43200" y="20524"/>
                    </a:cubicBezTo>
                    <a:cubicBezTo>
                      <a:pt x="43200" y="32453"/>
                      <a:pt x="33529" y="42124"/>
                      <a:pt x="21600" y="42124"/>
                    </a:cubicBezTo>
                    <a:cubicBezTo>
                      <a:pt x="9670" y="42124"/>
                      <a:pt x="0" y="32453"/>
                      <a:pt x="0" y="20524"/>
                    </a:cubicBezTo>
                    <a:cubicBezTo>
                      <a:pt x="-1" y="18203"/>
                      <a:pt x="373" y="15898"/>
                      <a:pt x="1107" y="13697"/>
                    </a:cubicBezTo>
                    <a:lnTo>
                      <a:pt x="21600" y="20524"/>
                    </a:lnTo>
                    <a:close/>
                  </a:path>
                </a:pathLst>
              </a:custGeom>
              <a:noFill/>
              <a:ln w="38100">
                <a:solidFill>
                  <a:schemeClr val="tx1"/>
                </a:solidFill>
                <a:round/>
                <a:headEnd type="triangle" w="med" len="lg"/>
                <a:tailEnd type="triangle" w="med" len="lg"/>
              </a:ln>
            </p:spPr>
            <p:txBody>
              <a:bodyPr wrap="none" anchor="ctr"/>
              <a:lstStyle/>
              <a:p>
                <a:endParaRPr lang="en-US"/>
              </a:p>
            </p:txBody>
          </p:sp>
          <p:sp>
            <p:nvSpPr>
              <p:cNvPr id="20503" name="Arc 25"/>
              <p:cNvSpPr>
                <a:spLocks/>
              </p:cNvSpPr>
              <p:nvPr/>
            </p:nvSpPr>
            <p:spPr bwMode="auto">
              <a:xfrm rot="10800000" flipH="1" flipV="1">
                <a:off x="4695" y="3158"/>
                <a:ext cx="500" cy="488"/>
              </a:xfrm>
              <a:custGeom>
                <a:avLst/>
                <a:gdLst>
                  <a:gd name="T0" fmla="*/ 4 w 43200"/>
                  <a:gd name="T1" fmla="*/ 0 h 42124"/>
                  <a:gd name="T2" fmla="*/ 0 w 43200"/>
                  <a:gd name="T3" fmla="*/ 2 h 42124"/>
                  <a:gd name="T4" fmla="*/ 3 w 43200"/>
                  <a:gd name="T5" fmla="*/ 3 h 42124"/>
                  <a:gd name="T6" fmla="*/ 0 60000 65536"/>
                  <a:gd name="T7" fmla="*/ 0 60000 65536"/>
                  <a:gd name="T8" fmla="*/ 0 60000 65536"/>
                  <a:gd name="T9" fmla="*/ 0 w 43200"/>
                  <a:gd name="T10" fmla="*/ 0 h 42124"/>
                  <a:gd name="T11" fmla="*/ 43200 w 43200"/>
                  <a:gd name="T12" fmla="*/ 42124 h 42124"/>
                </a:gdLst>
                <a:ahLst/>
                <a:cxnLst>
                  <a:cxn ang="T6">
                    <a:pos x="T0" y="T1"/>
                  </a:cxn>
                  <a:cxn ang="T7">
                    <a:pos x="T2" y="T3"/>
                  </a:cxn>
                  <a:cxn ang="T8">
                    <a:pos x="T4" y="T5"/>
                  </a:cxn>
                </a:cxnLst>
                <a:rect l="T9" t="T10" r="T11" b="T12"/>
                <a:pathLst>
                  <a:path w="43200" h="42124" fill="none" extrusionOk="0">
                    <a:moveTo>
                      <a:pt x="28331" y="-1"/>
                    </a:moveTo>
                    <a:cubicBezTo>
                      <a:pt x="37202" y="2908"/>
                      <a:pt x="43200" y="11188"/>
                      <a:pt x="43200" y="20524"/>
                    </a:cubicBezTo>
                    <a:cubicBezTo>
                      <a:pt x="43200" y="32453"/>
                      <a:pt x="33529" y="42124"/>
                      <a:pt x="21600" y="42124"/>
                    </a:cubicBezTo>
                    <a:cubicBezTo>
                      <a:pt x="9670" y="42124"/>
                      <a:pt x="0" y="32453"/>
                      <a:pt x="0" y="20524"/>
                    </a:cubicBezTo>
                    <a:cubicBezTo>
                      <a:pt x="-1" y="18203"/>
                      <a:pt x="373" y="15898"/>
                      <a:pt x="1107" y="13697"/>
                    </a:cubicBezTo>
                  </a:path>
                  <a:path w="43200" h="42124" stroke="0" extrusionOk="0">
                    <a:moveTo>
                      <a:pt x="28331" y="-1"/>
                    </a:moveTo>
                    <a:cubicBezTo>
                      <a:pt x="37202" y="2908"/>
                      <a:pt x="43200" y="11188"/>
                      <a:pt x="43200" y="20524"/>
                    </a:cubicBezTo>
                    <a:cubicBezTo>
                      <a:pt x="43200" y="32453"/>
                      <a:pt x="33529" y="42124"/>
                      <a:pt x="21600" y="42124"/>
                    </a:cubicBezTo>
                    <a:cubicBezTo>
                      <a:pt x="9670" y="42124"/>
                      <a:pt x="0" y="32453"/>
                      <a:pt x="0" y="20524"/>
                    </a:cubicBezTo>
                    <a:cubicBezTo>
                      <a:pt x="-1" y="18203"/>
                      <a:pt x="373" y="15898"/>
                      <a:pt x="1107" y="13697"/>
                    </a:cubicBezTo>
                    <a:lnTo>
                      <a:pt x="21600" y="20524"/>
                    </a:lnTo>
                    <a:close/>
                  </a:path>
                </a:pathLst>
              </a:custGeom>
              <a:noFill/>
              <a:ln w="38100">
                <a:solidFill>
                  <a:schemeClr val="tx1"/>
                </a:solidFill>
                <a:round/>
                <a:headEnd type="triangle" w="med" len="lg"/>
                <a:tailEnd type="triangle" w="med" len="lg"/>
              </a:ln>
            </p:spPr>
            <p:txBody>
              <a:bodyPr wrap="none" anchor="ctr"/>
              <a:lstStyle/>
              <a:p>
                <a:endParaRPr lang="en-US"/>
              </a:p>
            </p:txBody>
          </p:sp>
          <p:sp>
            <p:nvSpPr>
              <p:cNvPr id="20504" name="Arc 26"/>
              <p:cNvSpPr>
                <a:spLocks/>
              </p:cNvSpPr>
              <p:nvPr/>
            </p:nvSpPr>
            <p:spPr bwMode="auto">
              <a:xfrm rot="5400000" flipH="1" flipV="1">
                <a:off x="4836" y="828"/>
                <a:ext cx="500" cy="488"/>
              </a:xfrm>
              <a:custGeom>
                <a:avLst/>
                <a:gdLst>
                  <a:gd name="T0" fmla="*/ 4 w 43200"/>
                  <a:gd name="T1" fmla="*/ 0 h 42124"/>
                  <a:gd name="T2" fmla="*/ 0 w 43200"/>
                  <a:gd name="T3" fmla="*/ 2 h 42124"/>
                  <a:gd name="T4" fmla="*/ 3 w 43200"/>
                  <a:gd name="T5" fmla="*/ 3 h 42124"/>
                  <a:gd name="T6" fmla="*/ 0 60000 65536"/>
                  <a:gd name="T7" fmla="*/ 0 60000 65536"/>
                  <a:gd name="T8" fmla="*/ 0 60000 65536"/>
                  <a:gd name="T9" fmla="*/ 0 w 43200"/>
                  <a:gd name="T10" fmla="*/ 0 h 42124"/>
                  <a:gd name="T11" fmla="*/ 43200 w 43200"/>
                  <a:gd name="T12" fmla="*/ 42124 h 42124"/>
                </a:gdLst>
                <a:ahLst/>
                <a:cxnLst>
                  <a:cxn ang="T6">
                    <a:pos x="T0" y="T1"/>
                  </a:cxn>
                  <a:cxn ang="T7">
                    <a:pos x="T2" y="T3"/>
                  </a:cxn>
                  <a:cxn ang="T8">
                    <a:pos x="T4" y="T5"/>
                  </a:cxn>
                </a:cxnLst>
                <a:rect l="T9" t="T10" r="T11" b="T12"/>
                <a:pathLst>
                  <a:path w="43200" h="42124" fill="none" extrusionOk="0">
                    <a:moveTo>
                      <a:pt x="28331" y="-1"/>
                    </a:moveTo>
                    <a:cubicBezTo>
                      <a:pt x="37202" y="2908"/>
                      <a:pt x="43200" y="11188"/>
                      <a:pt x="43200" y="20524"/>
                    </a:cubicBezTo>
                    <a:cubicBezTo>
                      <a:pt x="43200" y="32453"/>
                      <a:pt x="33529" y="42124"/>
                      <a:pt x="21600" y="42124"/>
                    </a:cubicBezTo>
                    <a:cubicBezTo>
                      <a:pt x="9670" y="42124"/>
                      <a:pt x="0" y="32453"/>
                      <a:pt x="0" y="20524"/>
                    </a:cubicBezTo>
                    <a:cubicBezTo>
                      <a:pt x="-1" y="18203"/>
                      <a:pt x="373" y="15898"/>
                      <a:pt x="1107" y="13697"/>
                    </a:cubicBezTo>
                  </a:path>
                  <a:path w="43200" h="42124" stroke="0" extrusionOk="0">
                    <a:moveTo>
                      <a:pt x="28331" y="-1"/>
                    </a:moveTo>
                    <a:cubicBezTo>
                      <a:pt x="37202" y="2908"/>
                      <a:pt x="43200" y="11188"/>
                      <a:pt x="43200" y="20524"/>
                    </a:cubicBezTo>
                    <a:cubicBezTo>
                      <a:pt x="43200" y="32453"/>
                      <a:pt x="33529" y="42124"/>
                      <a:pt x="21600" y="42124"/>
                    </a:cubicBezTo>
                    <a:cubicBezTo>
                      <a:pt x="9670" y="42124"/>
                      <a:pt x="0" y="32453"/>
                      <a:pt x="0" y="20524"/>
                    </a:cubicBezTo>
                    <a:cubicBezTo>
                      <a:pt x="-1" y="18203"/>
                      <a:pt x="373" y="15898"/>
                      <a:pt x="1107" y="13697"/>
                    </a:cubicBezTo>
                    <a:lnTo>
                      <a:pt x="21600" y="20524"/>
                    </a:lnTo>
                    <a:close/>
                  </a:path>
                </a:pathLst>
              </a:custGeom>
              <a:noFill/>
              <a:ln w="38100">
                <a:solidFill>
                  <a:schemeClr val="tx1"/>
                </a:solidFill>
                <a:round/>
                <a:headEnd type="triangle" w="med" len="lg"/>
                <a:tailEnd type="triangle" w="med" len="lg"/>
              </a:ln>
            </p:spPr>
            <p:txBody>
              <a:bodyPr wrap="none" anchor="ctr"/>
              <a:lstStyle/>
              <a:p>
                <a:endParaRPr lang="en-US"/>
              </a:p>
            </p:txBody>
          </p:sp>
        </p:grpSp>
        <p:grpSp>
          <p:nvGrpSpPr>
            <p:cNvPr id="20490" name="Group 27"/>
            <p:cNvGrpSpPr>
              <a:grpSpLocks/>
            </p:cNvGrpSpPr>
            <p:nvPr/>
          </p:nvGrpSpPr>
          <p:grpSpPr bwMode="auto">
            <a:xfrm>
              <a:off x="2336" y="845"/>
              <a:ext cx="3175" cy="2789"/>
              <a:chOff x="2336" y="845"/>
              <a:chExt cx="3175" cy="2789"/>
            </a:xfrm>
          </p:grpSpPr>
          <p:sp>
            <p:nvSpPr>
              <p:cNvPr id="31772" name="AutoShape 28"/>
              <p:cNvSpPr>
                <a:spLocks noChangeArrowheads="1"/>
              </p:cNvSpPr>
              <p:nvPr/>
            </p:nvSpPr>
            <p:spPr bwMode="auto">
              <a:xfrm>
                <a:off x="3720" y="890"/>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11</a:t>
                </a:r>
                <a:endParaRPr lang="en-US" sz="2000" b="1">
                  <a:effectLst>
                    <a:outerShdw blurRad="38100" dist="38100" dir="2700000" algn="tl">
                      <a:srgbClr val="000000"/>
                    </a:outerShdw>
                  </a:effectLst>
                  <a:latin typeface="Arial" charset="0"/>
                </a:endParaRPr>
              </a:p>
            </p:txBody>
          </p:sp>
          <p:sp>
            <p:nvSpPr>
              <p:cNvPr id="31773" name="AutoShape 29"/>
              <p:cNvSpPr>
                <a:spLocks noChangeArrowheads="1"/>
              </p:cNvSpPr>
              <p:nvPr/>
            </p:nvSpPr>
            <p:spPr bwMode="auto">
              <a:xfrm>
                <a:off x="3742" y="3271"/>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nm</a:t>
                </a:r>
                <a:endParaRPr lang="en-US" sz="2000" b="1">
                  <a:effectLst>
                    <a:outerShdw blurRad="38100" dist="38100" dir="2700000" algn="tl">
                      <a:srgbClr val="000000"/>
                    </a:outerShdw>
                  </a:effectLst>
                  <a:latin typeface="Arial" charset="0"/>
                </a:endParaRPr>
              </a:p>
            </p:txBody>
          </p:sp>
          <p:sp>
            <p:nvSpPr>
              <p:cNvPr id="31774" name="AutoShape 30"/>
              <p:cNvSpPr>
                <a:spLocks noChangeArrowheads="1"/>
              </p:cNvSpPr>
              <p:nvPr/>
            </p:nvSpPr>
            <p:spPr bwMode="auto">
              <a:xfrm>
                <a:off x="5171" y="845"/>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1</a:t>
                </a:r>
              </a:p>
            </p:txBody>
          </p:sp>
          <p:sp>
            <p:nvSpPr>
              <p:cNvPr id="31775" name="AutoShape 31"/>
              <p:cNvSpPr>
                <a:spLocks noChangeArrowheads="1"/>
              </p:cNvSpPr>
              <p:nvPr/>
            </p:nvSpPr>
            <p:spPr bwMode="auto">
              <a:xfrm>
                <a:off x="4922" y="2001"/>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1m</a:t>
                </a:r>
                <a:endParaRPr lang="en-US" sz="2000" b="1">
                  <a:effectLst>
                    <a:outerShdw blurRad="38100" dist="38100" dir="2700000" algn="tl">
                      <a:srgbClr val="000000"/>
                    </a:outerShdw>
                  </a:effectLst>
                  <a:latin typeface="Arial" charset="0"/>
                </a:endParaRPr>
              </a:p>
            </p:txBody>
          </p:sp>
          <p:sp>
            <p:nvSpPr>
              <p:cNvPr id="31776" name="AutoShape 32"/>
              <p:cNvSpPr>
                <a:spLocks noChangeArrowheads="1"/>
              </p:cNvSpPr>
              <p:nvPr/>
            </p:nvSpPr>
            <p:spPr bwMode="auto">
              <a:xfrm>
                <a:off x="2517" y="2047"/>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v</a:t>
                </a:r>
                <a:r>
                  <a:rPr lang="en-US" sz="2000" b="1" baseline="-25000">
                    <a:effectLst>
                      <a:outerShdw blurRad="38100" dist="38100" dir="2700000" algn="tl">
                        <a:srgbClr val="000000"/>
                      </a:outerShdw>
                    </a:effectLst>
                    <a:latin typeface="Arial" charset="0"/>
                  </a:rPr>
                  <a:t>1n</a:t>
                </a:r>
                <a:endParaRPr lang="en-US" sz="2000" b="1">
                  <a:effectLst>
                    <a:outerShdw blurRad="38100" dist="38100" dir="2700000" algn="tl">
                      <a:srgbClr val="000000"/>
                    </a:outerShdw>
                  </a:effectLst>
                  <a:latin typeface="Arial" charset="0"/>
                </a:endParaRPr>
              </a:p>
            </p:txBody>
          </p:sp>
          <p:sp>
            <p:nvSpPr>
              <p:cNvPr id="31777" name="AutoShape 33"/>
              <p:cNvSpPr>
                <a:spLocks noChangeArrowheads="1"/>
              </p:cNvSpPr>
              <p:nvPr/>
            </p:nvSpPr>
            <p:spPr bwMode="auto">
              <a:xfrm>
                <a:off x="4060" y="1797"/>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1n</a:t>
                </a:r>
                <a:endParaRPr lang="en-US" sz="2000" b="1">
                  <a:effectLst>
                    <a:outerShdw blurRad="38100" dist="38100" dir="2700000" algn="tl">
                      <a:srgbClr val="000000"/>
                    </a:outerShdw>
                  </a:effectLst>
                  <a:latin typeface="Arial" charset="0"/>
                </a:endParaRPr>
              </a:p>
            </p:txBody>
          </p:sp>
          <p:sp>
            <p:nvSpPr>
              <p:cNvPr id="31778" name="AutoShape 34"/>
              <p:cNvSpPr>
                <a:spLocks noChangeArrowheads="1"/>
              </p:cNvSpPr>
              <p:nvPr/>
            </p:nvSpPr>
            <p:spPr bwMode="auto">
              <a:xfrm>
                <a:off x="4060" y="2387"/>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w</a:t>
                </a:r>
                <a:r>
                  <a:rPr lang="en-US" sz="2000" b="1" baseline="-25000">
                    <a:effectLst>
                      <a:outerShdw blurRad="38100" dist="38100" dir="2700000" algn="tl">
                        <a:srgbClr val="000000"/>
                      </a:outerShdw>
                    </a:effectLst>
                    <a:latin typeface="Arial" charset="0"/>
                  </a:rPr>
                  <a:t>1m</a:t>
                </a:r>
                <a:endParaRPr lang="en-US" sz="2000" b="1">
                  <a:effectLst>
                    <a:outerShdw blurRad="38100" dist="38100" dir="2700000" algn="tl">
                      <a:srgbClr val="000000"/>
                    </a:outerShdw>
                  </a:effectLst>
                  <a:latin typeface="Arial" charset="0"/>
                </a:endParaRPr>
              </a:p>
            </p:txBody>
          </p:sp>
          <p:sp>
            <p:nvSpPr>
              <p:cNvPr id="31779" name="AutoShape 35"/>
              <p:cNvSpPr>
                <a:spLocks noChangeArrowheads="1"/>
              </p:cNvSpPr>
              <p:nvPr/>
            </p:nvSpPr>
            <p:spPr bwMode="auto">
              <a:xfrm>
                <a:off x="4990" y="3407"/>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1</a:t>
                </a:r>
              </a:p>
            </p:txBody>
          </p:sp>
          <p:sp>
            <p:nvSpPr>
              <p:cNvPr id="31780" name="AutoShape 36"/>
              <p:cNvSpPr>
                <a:spLocks noChangeArrowheads="1"/>
              </p:cNvSpPr>
              <p:nvPr/>
            </p:nvSpPr>
            <p:spPr bwMode="auto">
              <a:xfrm>
                <a:off x="2427" y="3407"/>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1</a:t>
                </a:r>
              </a:p>
            </p:txBody>
          </p:sp>
          <p:sp>
            <p:nvSpPr>
              <p:cNvPr id="31781" name="AutoShape 37"/>
              <p:cNvSpPr>
                <a:spLocks noChangeArrowheads="1"/>
              </p:cNvSpPr>
              <p:nvPr/>
            </p:nvSpPr>
            <p:spPr bwMode="auto">
              <a:xfrm>
                <a:off x="2336" y="913"/>
                <a:ext cx="340" cy="227"/>
              </a:xfrm>
              <a:prstGeom prst="roundRect">
                <a:avLst>
                  <a:gd name="adj" fmla="val 16667"/>
                </a:avLst>
              </a:prstGeom>
              <a:solidFill>
                <a:schemeClr val="bg2"/>
              </a:solidFill>
              <a:ln w="12700">
                <a:solidFill>
                  <a:srgbClr val="FFFFFF"/>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1</a:t>
                </a:r>
              </a:p>
            </p:txBody>
          </p:sp>
        </p:gr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a:xfrm>
            <a:off x="0" y="836613"/>
            <a:ext cx="9144000" cy="6021387"/>
          </a:xfrm>
        </p:spPr>
        <p:txBody>
          <a:bodyPr/>
          <a:lstStyle/>
          <a:p>
            <a:pPr marL="609600" indent="-609600">
              <a:lnSpc>
                <a:spcPct val="90000"/>
              </a:lnSpc>
              <a:buFont typeface="Wingdings" pitchFamily="2" charset="2"/>
              <a:buNone/>
            </a:pPr>
            <a:r>
              <a:rPr lang="en-US" sz="2800" b="1" smtClean="0">
                <a:solidFill>
                  <a:srgbClr val="FFFF00"/>
                </a:solidFill>
                <a:latin typeface="Tahoma" pitchFamily="34" charset="0"/>
              </a:rPr>
              <a:t>Supervised Training</a:t>
            </a:r>
            <a:r>
              <a:rPr lang="en-US" sz="2800" b="1" smtClean="0">
                <a:latin typeface="Tahoma" pitchFamily="34" charset="0"/>
              </a:rPr>
              <a:t> </a:t>
            </a:r>
          </a:p>
          <a:p>
            <a:pPr marL="609600" indent="-609600">
              <a:lnSpc>
                <a:spcPct val="90000"/>
              </a:lnSpc>
            </a:pPr>
            <a:r>
              <a:rPr lang="en-US" sz="2400" b="1" smtClean="0">
                <a:latin typeface="Tahoma" pitchFamily="34" charset="0"/>
              </a:rPr>
              <a:t>Training is accomplished by presenting a sequence of training vectors or patterns, each with an associated target output vector. </a:t>
            </a:r>
          </a:p>
          <a:p>
            <a:pPr marL="609600" indent="-609600">
              <a:lnSpc>
                <a:spcPct val="90000"/>
              </a:lnSpc>
            </a:pPr>
            <a:r>
              <a:rPr lang="en-US" sz="2400" b="1" smtClean="0">
                <a:latin typeface="Tahoma" pitchFamily="34" charset="0"/>
              </a:rPr>
              <a:t>The weights are then adjusted according to a learning algorithm. </a:t>
            </a:r>
          </a:p>
          <a:p>
            <a:pPr marL="609600" indent="-609600">
              <a:lnSpc>
                <a:spcPct val="90000"/>
              </a:lnSpc>
            </a:pPr>
            <a:r>
              <a:rPr lang="en-US" sz="2400" b="1" smtClean="0">
                <a:latin typeface="Tahoma" pitchFamily="34" charset="0"/>
              </a:rPr>
              <a:t>During training, the network develops an associative memory. It can then recall a stored pattern when it is given an input vector that is sufficiently similar to a vector it has learned.</a:t>
            </a:r>
          </a:p>
          <a:p>
            <a:pPr marL="609600" indent="-609600">
              <a:lnSpc>
                <a:spcPct val="90000"/>
              </a:lnSpc>
              <a:buFont typeface="Wingdings" pitchFamily="2" charset="2"/>
              <a:buNone/>
            </a:pPr>
            <a:r>
              <a:rPr lang="en-US" sz="2800" b="1" smtClean="0">
                <a:solidFill>
                  <a:srgbClr val="FFFF00"/>
                </a:solidFill>
                <a:latin typeface="Tahoma" pitchFamily="34" charset="0"/>
              </a:rPr>
              <a:t>Unsupervised Training</a:t>
            </a:r>
          </a:p>
          <a:p>
            <a:pPr marL="609600" indent="-609600">
              <a:lnSpc>
                <a:spcPct val="90000"/>
              </a:lnSpc>
            </a:pPr>
            <a:r>
              <a:rPr lang="en-US" sz="2400" b="1" smtClean="0">
                <a:latin typeface="Tahoma" pitchFamily="34" charset="0"/>
              </a:rPr>
              <a:t>A sequence of input vectors is provided, but no traget vectors are specified in this case.</a:t>
            </a:r>
          </a:p>
          <a:p>
            <a:pPr marL="609600" indent="-609600">
              <a:lnSpc>
                <a:spcPct val="90000"/>
              </a:lnSpc>
            </a:pPr>
            <a:r>
              <a:rPr lang="en-US" sz="2400" b="1" smtClean="0">
                <a:latin typeface="Tahoma" pitchFamily="34" charset="0"/>
              </a:rPr>
              <a:t>The net modifies its weights and biases, so that the most similar input vectors are assigned to the same output unit.</a:t>
            </a:r>
          </a:p>
        </p:txBody>
      </p:sp>
      <p:sp>
        <p:nvSpPr>
          <p:cNvPr id="21507" name="WordArt 3"/>
          <p:cNvSpPr>
            <a:spLocks noChangeArrowheads="1" noChangeShapeType="1" noTextEdit="1"/>
          </p:cNvSpPr>
          <p:nvPr/>
        </p:nvSpPr>
        <p:spPr bwMode="auto">
          <a:xfrm>
            <a:off x="3384550" y="225425"/>
            <a:ext cx="2124075" cy="571500"/>
          </a:xfrm>
          <a:prstGeom prst="rect">
            <a:avLst/>
          </a:prstGeom>
        </p:spPr>
        <p:txBody>
          <a:bodyPr wrap="none" fromWordArt="1">
            <a:prstTxWarp prst="textPlain">
              <a:avLst>
                <a:gd name="adj" fmla="val 50000"/>
              </a:avLst>
            </a:prstTxWarp>
          </a:bodyPr>
          <a:lstStyle/>
          <a:p>
            <a:pPr algn="ctr"/>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Training</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dissolve">
                                      <p:cBhvr>
                                        <p:cTn id="7" dur="500"/>
                                        <p:tgtEl>
                                          <p:spTgt spid="327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Effect transition="in" filter="dissolve">
                                      <p:cBhvr>
                                        <p:cTn id="12" dur="500"/>
                                        <p:tgtEl>
                                          <p:spTgt spid="327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770">
                                            <p:txEl>
                                              <p:pRg st="2" end="2"/>
                                            </p:txEl>
                                          </p:spTgt>
                                        </p:tgtEl>
                                        <p:attrNameLst>
                                          <p:attrName>style.visibility</p:attrName>
                                        </p:attrNameLst>
                                      </p:cBhvr>
                                      <p:to>
                                        <p:strVal val="visible"/>
                                      </p:to>
                                    </p:set>
                                    <p:animEffect transition="in" filter="dissolve">
                                      <p:cBhvr>
                                        <p:cTn id="17" dur="500"/>
                                        <p:tgtEl>
                                          <p:spTgt spid="327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770">
                                            <p:txEl>
                                              <p:pRg st="3" end="3"/>
                                            </p:txEl>
                                          </p:spTgt>
                                        </p:tgtEl>
                                        <p:attrNameLst>
                                          <p:attrName>style.visibility</p:attrName>
                                        </p:attrNameLst>
                                      </p:cBhvr>
                                      <p:to>
                                        <p:strVal val="visible"/>
                                      </p:to>
                                    </p:set>
                                    <p:animEffect transition="in" filter="dissolve">
                                      <p:cBhvr>
                                        <p:cTn id="22" dur="500"/>
                                        <p:tgtEl>
                                          <p:spTgt spid="327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2770">
                                            <p:txEl>
                                              <p:pRg st="4" end="4"/>
                                            </p:txEl>
                                          </p:spTgt>
                                        </p:tgtEl>
                                        <p:attrNameLst>
                                          <p:attrName>style.visibility</p:attrName>
                                        </p:attrNameLst>
                                      </p:cBhvr>
                                      <p:to>
                                        <p:strVal val="visible"/>
                                      </p:to>
                                    </p:set>
                                    <p:animEffect transition="in" filter="dissolve">
                                      <p:cBhvr>
                                        <p:cTn id="27" dur="500"/>
                                        <p:tgtEl>
                                          <p:spTgt spid="327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2770">
                                            <p:txEl>
                                              <p:pRg st="5" end="5"/>
                                            </p:txEl>
                                          </p:spTgt>
                                        </p:tgtEl>
                                        <p:attrNameLst>
                                          <p:attrName>style.visibility</p:attrName>
                                        </p:attrNameLst>
                                      </p:cBhvr>
                                      <p:to>
                                        <p:strVal val="visible"/>
                                      </p:to>
                                    </p:set>
                                    <p:animEffect transition="in" filter="dissolve">
                                      <p:cBhvr>
                                        <p:cTn id="32" dur="500"/>
                                        <p:tgtEl>
                                          <p:spTgt spid="327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2770">
                                            <p:txEl>
                                              <p:pRg st="6" end="6"/>
                                            </p:txEl>
                                          </p:spTgt>
                                        </p:tgtEl>
                                        <p:attrNameLst>
                                          <p:attrName>style.visibility</p:attrName>
                                        </p:attrNameLst>
                                      </p:cBhvr>
                                      <p:to>
                                        <p:strVal val="visible"/>
                                      </p:to>
                                    </p:set>
                                    <p:animEffect transition="in" filter="dissolve">
                                      <p:cBhvr>
                                        <p:cTn id="37" dur="500"/>
                                        <p:tgtEl>
                                          <p:spTgt spid="327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sz="half" idx="1"/>
          </p:nvPr>
        </p:nvSpPr>
        <p:spPr>
          <a:xfrm>
            <a:off x="249238" y="1066800"/>
            <a:ext cx="4932362" cy="5791200"/>
          </a:xfrm>
        </p:spPr>
        <p:txBody>
          <a:bodyPr/>
          <a:lstStyle/>
          <a:p>
            <a:pPr marL="609600" indent="-609600">
              <a:buFont typeface="Wingdings" pitchFamily="2" charset="2"/>
              <a:buNone/>
            </a:pPr>
            <a:r>
              <a:rPr lang="en-US" sz="2400" b="1" smtClean="0">
                <a:latin typeface="Tahoma" pitchFamily="34" charset="0"/>
              </a:rPr>
              <a:t>1. Binary Step Function</a:t>
            </a:r>
            <a:endParaRPr lang="en-US" sz="2000" b="1" smtClean="0">
              <a:latin typeface="Tahoma" pitchFamily="34" charset="0"/>
            </a:endParaRPr>
          </a:p>
          <a:p>
            <a:pPr marL="609600" indent="-609600">
              <a:buFont typeface="Wingdings" pitchFamily="2" charset="2"/>
              <a:buNone/>
            </a:pPr>
            <a:r>
              <a:rPr lang="en-US" sz="2000" b="1" smtClean="0">
                <a:latin typeface="Tahoma" pitchFamily="34" charset="0"/>
              </a:rPr>
              <a:t>(a “threshold” or “Heaviside” function)</a:t>
            </a:r>
          </a:p>
          <a:p>
            <a:pPr marL="609600" indent="-609600">
              <a:buFont typeface="Wingdings" pitchFamily="2" charset="2"/>
              <a:buNone/>
            </a:pPr>
            <a:endParaRPr lang="en-US" sz="2000" b="1" smtClean="0">
              <a:latin typeface="Tahoma" pitchFamily="34" charset="0"/>
            </a:endParaRPr>
          </a:p>
          <a:p>
            <a:pPr marL="609600" indent="-609600">
              <a:buFont typeface="Wingdings" pitchFamily="2" charset="2"/>
              <a:buNone/>
            </a:pPr>
            <a:r>
              <a:rPr lang="en-US" sz="2400" b="1" smtClean="0">
                <a:latin typeface="Tahoma" pitchFamily="34" charset="0"/>
              </a:rPr>
              <a:t>2. Bipolar Step Function</a:t>
            </a:r>
          </a:p>
          <a:p>
            <a:pPr marL="609600" indent="-609600">
              <a:buFont typeface="Wingdings" pitchFamily="2" charset="2"/>
              <a:buNone/>
            </a:pPr>
            <a:endParaRPr lang="en-US" sz="1600" b="1" smtClean="0">
              <a:latin typeface="Tahoma" pitchFamily="34" charset="0"/>
            </a:endParaRPr>
          </a:p>
          <a:p>
            <a:pPr marL="609600" indent="-609600">
              <a:buFont typeface="Wingdings" pitchFamily="2" charset="2"/>
              <a:buNone/>
            </a:pPr>
            <a:r>
              <a:rPr lang="en-US" sz="2400" b="1" smtClean="0">
                <a:latin typeface="Tahoma" pitchFamily="34" charset="0"/>
              </a:rPr>
              <a:t>3. Binary Sigmoid </a:t>
            </a:r>
          </a:p>
          <a:p>
            <a:pPr marL="609600" indent="-609600">
              <a:buFont typeface="Wingdings" pitchFamily="2" charset="2"/>
              <a:buNone/>
            </a:pPr>
            <a:r>
              <a:rPr lang="en-US" sz="2400" b="1" smtClean="0">
                <a:latin typeface="Tahoma" pitchFamily="34" charset="0"/>
              </a:rPr>
              <a:t>Function </a:t>
            </a:r>
            <a:r>
              <a:rPr lang="en-US" sz="2000" b="1" smtClean="0">
                <a:latin typeface="Tahoma" pitchFamily="34" charset="0"/>
              </a:rPr>
              <a:t>(Logistic </a:t>
            </a:r>
          </a:p>
          <a:p>
            <a:pPr marL="609600" indent="-609600">
              <a:buFont typeface="Wingdings" pitchFamily="2" charset="2"/>
              <a:buNone/>
            </a:pPr>
            <a:r>
              <a:rPr lang="en-US" sz="2000" b="1" smtClean="0">
                <a:latin typeface="Tahoma" pitchFamily="34" charset="0"/>
              </a:rPr>
              <a:t>Sigmoid)</a:t>
            </a:r>
          </a:p>
          <a:p>
            <a:pPr marL="609600" indent="-609600">
              <a:buFont typeface="Wingdings" pitchFamily="2" charset="2"/>
              <a:buNone/>
            </a:pPr>
            <a:endParaRPr lang="en-US" sz="2000" b="1" smtClean="0">
              <a:latin typeface="Tahoma" pitchFamily="34" charset="0"/>
            </a:endParaRPr>
          </a:p>
          <a:p>
            <a:pPr marL="609600" indent="-609600">
              <a:buFont typeface="Wingdings" pitchFamily="2" charset="2"/>
              <a:buNone/>
            </a:pPr>
            <a:r>
              <a:rPr lang="en-US" sz="2400" b="1" smtClean="0">
                <a:latin typeface="Tahoma" pitchFamily="34" charset="0"/>
              </a:rPr>
              <a:t>3. Bipolar Sigmoid</a:t>
            </a:r>
          </a:p>
          <a:p>
            <a:pPr marL="609600" indent="-609600">
              <a:buFont typeface="Wingdings" pitchFamily="2" charset="2"/>
              <a:buNone/>
            </a:pPr>
            <a:endParaRPr lang="en-US" sz="2400" b="1" smtClean="0">
              <a:latin typeface="Tahoma" pitchFamily="34" charset="0"/>
            </a:endParaRPr>
          </a:p>
          <a:p>
            <a:pPr marL="609600" indent="-609600">
              <a:buFont typeface="Wingdings" pitchFamily="2" charset="2"/>
              <a:buNone/>
            </a:pPr>
            <a:r>
              <a:rPr lang="en-US" sz="2400" b="1" smtClean="0">
                <a:latin typeface="Tahoma" pitchFamily="34" charset="0"/>
              </a:rPr>
              <a:t>4. Hyperbolic -</a:t>
            </a:r>
          </a:p>
          <a:p>
            <a:pPr marL="609600" indent="-609600">
              <a:buFont typeface="Wingdings" pitchFamily="2" charset="2"/>
              <a:buNone/>
            </a:pPr>
            <a:r>
              <a:rPr lang="en-US" sz="2400" b="1" smtClean="0">
                <a:latin typeface="Tahoma" pitchFamily="34" charset="0"/>
              </a:rPr>
              <a:t> Tangent</a:t>
            </a:r>
          </a:p>
        </p:txBody>
      </p:sp>
      <p:graphicFrame>
        <p:nvGraphicFramePr>
          <p:cNvPr id="33795" name="Object 3"/>
          <p:cNvGraphicFramePr>
            <a:graphicFrameLocks noGrp="1" noChangeAspect="1"/>
          </p:cNvGraphicFramePr>
          <p:nvPr>
            <p:ph sz="quarter" idx="2"/>
          </p:nvPr>
        </p:nvGraphicFramePr>
        <p:xfrm>
          <a:off x="6523038" y="1160463"/>
          <a:ext cx="2466975" cy="935037"/>
        </p:xfrm>
        <a:graphic>
          <a:graphicData uri="http://schemas.openxmlformats.org/presentationml/2006/ole">
            <mc:AlternateContent xmlns:mc="http://schemas.openxmlformats.org/markup-compatibility/2006">
              <mc:Choice xmlns:v="urn:schemas-microsoft-com:vml" Requires="v">
                <p:oleObj spid="_x0000_s1041" name="Equation" r:id="rId3" imgW="1206360" imgH="457200" progId="Equation.3">
                  <p:embed/>
                </p:oleObj>
              </mc:Choice>
              <mc:Fallback>
                <p:oleObj name="Equation" r:id="rId3" imgW="120636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038" y="1160463"/>
                        <a:ext cx="2466975" cy="935037"/>
                      </a:xfrm>
                      <a:prstGeom prst="rect">
                        <a:avLst/>
                      </a:prstGeom>
                      <a:solidFill>
                        <a:srgbClr val="FFE103">
                          <a:alpha val="80000"/>
                        </a:srgbClr>
                      </a:solidFill>
                      <a:ln w="57150">
                        <a:solidFill>
                          <a:schemeClr val="folHlink"/>
                        </a:solidFill>
                        <a:miter lim="800000"/>
                        <a:headEnd/>
                        <a:tailEnd/>
                      </a:ln>
                    </p:spPr>
                  </p:pic>
                </p:oleObj>
              </mc:Fallback>
            </mc:AlternateContent>
          </a:graphicData>
        </a:graphic>
      </p:graphicFrame>
      <p:graphicFrame>
        <p:nvGraphicFramePr>
          <p:cNvPr id="33796" name="Object 4"/>
          <p:cNvGraphicFramePr>
            <a:graphicFrameLocks noGrp="1" noChangeAspect="1"/>
          </p:cNvGraphicFramePr>
          <p:nvPr>
            <p:ph sz="quarter" idx="3"/>
          </p:nvPr>
        </p:nvGraphicFramePr>
        <p:xfrm>
          <a:off x="4060825" y="3662363"/>
          <a:ext cx="4930775" cy="744537"/>
        </p:xfrm>
        <a:graphic>
          <a:graphicData uri="http://schemas.openxmlformats.org/presentationml/2006/ole">
            <mc:AlternateContent xmlns:mc="http://schemas.openxmlformats.org/markup-compatibility/2006">
              <mc:Choice xmlns:v="urn:schemas-microsoft-com:vml" Requires="v">
                <p:oleObj spid="_x0000_s1042" name="Equation" r:id="rId5" imgW="2857320" imgH="431640" progId="Equation.3">
                  <p:embed/>
                </p:oleObj>
              </mc:Choice>
              <mc:Fallback>
                <p:oleObj name="Equation" r:id="rId5" imgW="285732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0825" y="3662363"/>
                        <a:ext cx="4930775" cy="744537"/>
                      </a:xfrm>
                      <a:prstGeom prst="rect">
                        <a:avLst/>
                      </a:prstGeom>
                      <a:solidFill>
                        <a:srgbClr val="FFE103">
                          <a:alpha val="80000"/>
                        </a:srgbClr>
                      </a:solidFill>
                      <a:ln w="57150">
                        <a:solidFill>
                          <a:schemeClr val="folHlink"/>
                        </a:solidFill>
                        <a:miter lim="800000"/>
                        <a:headEnd/>
                        <a:tailEnd/>
                      </a:ln>
                    </p:spPr>
                  </p:pic>
                </p:oleObj>
              </mc:Fallback>
            </mc:AlternateContent>
          </a:graphicData>
        </a:graphic>
      </p:graphicFrame>
      <p:graphicFrame>
        <p:nvGraphicFramePr>
          <p:cNvPr id="33797" name="Object 5"/>
          <p:cNvGraphicFramePr>
            <a:graphicFrameLocks noChangeAspect="1"/>
          </p:cNvGraphicFramePr>
          <p:nvPr/>
        </p:nvGraphicFramePr>
        <p:xfrm>
          <a:off x="6367463" y="2417763"/>
          <a:ext cx="2624137" cy="935037"/>
        </p:xfrm>
        <a:graphic>
          <a:graphicData uri="http://schemas.openxmlformats.org/presentationml/2006/ole">
            <mc:AlternateContent xmlns:mc="http://schemas.openxmlformats.org/markup-compatibility/2006">
              <mc:Choice xmlns:v="urn:schemas-microsoft-com:vml" Requires="v">
                <p:oleObj spid="_x0000_s1043" name="Equation" r:id="rId7" imgW="1282680" imgH="457200" progId="Equation.3">
                  <p:embed/>
                </p:oleObj>
              </mc:Choice>
              <mc:Fallback>
                <p:oleObj name="Equation" r:id="rId7" imgW="128268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7463" y="2417763"/>
                        <a:ext cx="2624137" cy="935037"/>
                      </a:xfrm>
                      <a:prstGeom prst="rect">
                        <a:avLst/>
                      </a:prstGeom>
                      <a:solidFill>
                        <a:srgbClr val="FFE103">
                          <a:alpha val="80000"/>
                        </a:srgbClr>
                      </a:solidFill>
                      <a:ln w="57150">
                        <a:solidFill>
                          <a:schemeClr val="folHlink"/>
                        </a:solidFill>
                        <a:miter lim="800000"/>
                        <a:headEnd/>
                        <a:tailEnd/>
                      </a:ln>
                    </p:spPr>
                  </p:pic>
                </p:oleObj>
              </mc:Fallback>
            </mc:AlternateContent>
          </a:graphicData>
        </a:graphic>
      </p:graphicFrame>
      <p:graphicFrame>
        <p:nvGraphicFramePr>
          <p:cNvPr id="33798" name="Object 6"/>
          <p:cNvGraphicFramePr>
            <a:graphicFrameLocks noChangeAspect="1"/>
          </p:cNvGraphicFramePr>
          <p:nvPr/>
        </p:nvGraphicFramePr>
        <p:xfrm>
          <a:off x="3328988" y="4718050"/>
          <a:ext cx="5662612" cy="844550"/>
        </p:xfrm>
        <a:graphic>
          <a:graphicData uri="http://schemas.openxmlformats.org/presentationml/2006/ole">
            <mc:AlternateContent xmlns:mc="http://schemas.openxmlformats.org/markup-compatibility/2006">
              <mc:Choice xmlns:v="urn:schemas-microsoft-com:vml" Requires="v">
                <p:oleObj spid="_x0000_s1044" name="Equation" r:id="rId9" imgW="3098520" imgH="431640" progId="Equation.3">
                  <p:embed/>
                </p:oleObj>
              </mc:Choice>
              <mc:Fallback>
                <p:oleObj name="Equation" r:id="rId9" imgW="3098520" imgH="431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8988" y="4718050"/>
                        <a:ext cx="5662612" cy="844550"/>
                      </a:xfrm>
                      <a:prstGeom prst="rect">
                        <a:avLst/>
                      </a:prstGeom>
                      <a:solidFill>
                        <a:srgbClr val="FFE103">
                          <a:alpha val="80000"/>
                        </a:srgbClr>
                      </a:solidFill>
                      <a:ln w="57150">
                        <a:solidFill>
                          <a:schemeClr val="folHlink"/>
                        </a:solidFill>
                        <a:miter lim="800000"/>
                        <a:headEnd/>
                        <a:tailEnd/>
                      </a:ln>
                    </p:spPr>
                  </p:pic>
                </p:oleObj>
              </mc:Fallback>
            </mc:AlternateContent>
          </a:graphicData>
        </a:graphic>
      </p:graphicFrame>
      <p:graphicFrame>
        <p:nvGraphicFramePr>
          <p:cNvPr id="33799" name="Object 7"/>
          <p:cNvGraphicFramePr>
            <a:graphicFrameLocks noChangeAspect="1"/>
          </p:cNvGraphicFramePr>
          <p:nvPr/>
        </p:nvGraphicFramePr>
        <p:xfrm>
          <a:off x="3814763" y="5861050"/>
          <a:ext cx="5176837" cy="844550"/>
        </p:xfrm>
        <a:graphic>
          <a:graphicData uri="http://schemas.openxmlformats.org/presentationml/2006/ole">
            <mc:AlternateContent xmlns:mc="http://schemas.openxmlformats.org/markup-compatibility/2006">
              <mc:Choice xmlns:v="urn:schemas-microsoft-com:vml" Requires="v">
                <p:oleObj spid="_x0000_s1045" name="Equation" r:id="rId11" imgW="2831760" imgH="431640" progId="Equation.3">
                  <p:embed/>
                </p:oleObj>
              </mc:Choice>
              <mc:Fallback>
                <p:oleObj name="Equation" r:id="rId11" imgW="2831760" imgH="43164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4763" y="5861050"/>
                        <a:ext cx="5176837" cy="844550"/>
                      </a:xfrm>
                      <a:prstGeom prst="rect">
                        <a:avLst/>
                      </a:prstGeom>
                      <a:solidFill>
                        <a:srgbClr val="FFE103">
                          <a:alpha val="80000"/>
                        </a:srgbClr>
                      </a:solidFill>
                      <a:ln w="57150">
                        <a:solidFill>
                          <a:schemeClr val="folHlink"/>
                        </a:solidFill>
                        <a:miter lim="800000"/>
                        <a:headEnd/>
                        <a:tailEnd/>
                      </a:ln>
                    </p:spPr>
                  </p:pic>
                </p:oleObj>
              </mc:Fallback>
            </mc:AlternateContent>
          </a:graphicData>
        </a:graphic>
      </p:graphicFrame>
      <p:sp>
        <p:nvSpPr>
          <p:cNvPr id="1032" name="WordArt 8"/>
          <p:cNvSpPr>
            <a:spLocks noChangeArrowheads="1" noChangeShapeType="1" noTextEdit="1"/>
          </p:cNvSpPr>
          <p:nvPr/>
        </p:nvSpPr>
        <p:spPr bwMode="auto">
          <a:xfrm>
            <a:off x="1727200" y="152400"/>
            <a:ext cx="5572125" cy="571500"/>
          </a:xfrm>
          <a:prstGeom prst="rect">
            <a:avLst/>
          </a:prstGeom>
        </p:spPr>
        <p:txBody>
          <a:bodyPr wrap="none" fromWordArt="1">
            <a:prstTxWarp prst="textPlain">
              <a:avLst>
                <a:gd name="adj" fmla="val 50000"/>
              </a:avLst>
            </a:prstTxWarp>
          </a:bodyPr>
          <a:lstStyle/>
          <a:p>
            <a:pPr algn="ctr"/>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Common Activation Functions</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dissolve">
                                      <p:cBhvr>
                                        <p:cTn id="7" dur="500"/>
                                        <p:tgtEl>
                                          <p:spTgt spid="3379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3794">
                                            <p:txEl>
                                              <p:pRg st="1" end="1"/>
                                            </p:txEl>
                                          </p:spTgt>
                                        </p:tgtEl>
                                        <p:attrNameLst>
                                          <p:attrName>style.visibility</p:attrName>
                                        </p:attrNameLst>
                                      </p:cBhvr>
                                      <p:to>
                                        <p:strVal val="visible"/>
                                      </p:to>
                                    </p:set>
                                    <p:animEffect transition="in" filter="dissolve">
                                      <p:cBhvr>
                                        <p:cTn id="10" dur="500"/>
                                        <p:tgtEl>
                                          <p:spTgt spid="3379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3795"/>
                                        </p:tgtEl>
                                        <p:attrNameLst>
                                          <p:attrName>style.visibility</p:attrName>
                                        </p:attrNameLst>
                                      </p:cBhvr>
                                      <p:to>
                                        <p:strVal val="visible"/>
                                      </p:to>
                                    </p:set>
                                    <p:animEffect transition="in" filter="dissolve">
                                      <p:cBhvr>
                                        <p:cTn id="15" dur="500"/>
                                        <p:tgtEl>
                                          <p:spTgt spid="3379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3794">
                                            <p:txEl>
                                              <p:pRg st="3" end="3"/>
                                            </p:txEl>
                                          </p:spTgt>
                                        </p:tgtEl>
                                        <p:attrNameLst>
                                          <p:attrName>style.visibility</p:attrName>
                                        </p:attrNameLst>
                                      </p:cBhvr>
                                      <p:to>
                                        <p:strVal val="visible"/>
                                      </p:to>
                                    </p:set>
                                    <p:animEffect transition="in" filter="dissolve">
                                      <p:cBhvr>
                                        <p:cTn id="20" dur="500"/>
                                        <p:tgtEl>
                                          <p:spTgt spid="3379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3797"/>
                                        </p:tgtEl>
                                        <p:attrNameLst>
                                          <p:attrName>style.visibility</p:attrName>
                                        </p:attrNameLst>
                                      </p:cBhvr>
                                      <p:to>
                                        <p:strVal val="visible"/>
                                      </p:to>
                                    </p:set>
                                    <p:animEffect transition="in" filter="dissolve">
                                      <p:cBhvr>
                                        <p:cTn id="25" dur="500"/>
                                        <p:tgtEl>
                                          <p:spTgt spid="3379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3794">
                                            <p:txEl>
                                              <p:pRg st="5" end="5"/>
                                            </p:txEl>
                                          </p:spTgt>
                                        </p:tgtEl>
                                        <p:attrNameLst>
                                          <p:attrName>style.visibility</p:attrName>
                                        </p:attrNameLst>
                                      </p:cBhvr>
                                      <p:to>
                                        <p:strVal val="visible"/>
                                      </p:to>
                                    </p:set>
                                    <p:animEffect transition="in" filter="dissolve">
                                      <p:cBhvr>
                                        <p:cTn id="30" dur="500"/>
                                        <p:tgtEl>
                                          <p:spTgt spid="33794">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3794">
                                            <p:txEl>
                                              <p:pRg st="6" end="6"/>
                                            </p:txEl>
                                          </p:spTgt>
                                        </p:tgtEl>
                                        <p:attrNameLst>
                                          <p:attrName>style.visibility</p:attrName>
                                        </p:attrNameLst>
                                      </p:cBhvr>
                                      <p:to>
                                        <p:strVal val="visible"/>
                                      </p:to>
                                    </p:set>
                                    <p:animEffect transition="in" filter="dissolve">
                                      <p:cBhvr>
                                        <p:cTn id="33" dur="500"/>
                                        <p:tgtEl>
                                          <p:spTgt spid="33794">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3794">
                                            <p:txEl>
                                              <p:pRg st="7" end="7"/>
                                            </p:txEl>
                                          </p:spTgt>
                                        </p:tgtEl>
                                        <p:attrNameLst>
                                          <p:attrName>style.visibility</p:attrName>
                                        </p:attrNameLst>
                                      </p:cBhvr>
                                      <p:to>
                                        <p:strVal val="visible"/>
                                      </p:to>
                                    </p:set>
                                    <p:animEffect transition="in" filter="dissolve">
                                      <p:cBhvr>
                                        <p:cTn id="36" dur="500"/>
                                        <p:tgtEl>
                                          <p:spTgt spid="3379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3796"/>
                                        </p:tgtEl>
                                        <p:attrNameLst>
                                          <p:attrName>style.visibility</p:attrName>
                                        </p:attrNameLst>
                                      </p:cBhvr>
                                      <p:to>
                                        <p:strVal val="visible"/>
                                      </p:to>
                                    </p:set>
                                    <p:animEffect transition="in" filter="dissolve">
                                      <p:cBhvr>
                                        <p:cTn id="41" dur="500"/>
                                        <p:tgtEl>
                                          <p:spTgt spid="33796"/>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33794">
                                            <p:txEl>
                                              <p:pRg st="9" end="9"/>
                                            </p:txEl>
                                          </p:spTgt>
                                        </p:tgtEl>
                                        <p:attrNameLst>
                                          <p:attrName>style.visibility</p:attrName>
                                        </p:attrNameLst>
                                      </p:cBhvr>
                                      <p:to>
                                        <p:strVal val="visible"/>
                                      </p:to>
                                    </p:set>
                                    <p:animEffect transition="in" filter="dissolve">
                                      <p:cBhvr>
                                        <p:cTn id="46" dur="500"/>
                                        <p:tgtEl>
                                          <p:spTgt spid="33794">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3798"/>
                                        </p:tgtEl>
                                        <p:attrNameLst>
                                          <p:attrName>style.visibility</p:attrName>
                                        </p:attrNameLst>
                                      </p:cBhvr>
                                      <p:to>
                                        <p:strVal val="visible"/>
                                      </p:to>
                                    </p:set>
                                    <p:animEffect transition="in" filter="dissolve">
                                      <p:cBhvr>
                                        <p:cTn id="51" dur="500"/>
                                        <p:tgtEl>
                                          <p:spTgt spid="3379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3794">
                                            <p:txEl>
                                              <p:pRg st="11" end="11"/>
                                            </p:txEl>
                                          </p:spTgt>
                                        </p:tgtEl>
                                        <p:attrNameLst>
                                          <p:attrName>style.visibility</p:attrName>
                                        </p:attrNameLst>
                                      </p:cBhvr>
                                      <p:to>
                                        <p:strVal val="visible"/>
                                      </p:to>
                                    </p:set>
                                    <p:animEffect transition="in" filter="dissolve">
                                      <p:cBhvr>
                                        <p:cTn id="56" dur="500"/>
                                        <p:tgtEl>
                                          <p:spTgt spid="33794">
                                            <p:txEl>
                                              <p:pRg st="11" end="11"/>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33794">
                                            <p:txEl>
                                              <p:pRg st="12" end="12"/>
                                            </p:txEl>
                                          </p:spTgt>
                                        </p:tgtEl>
                                        <p:attrNameLst>
                                          <p:attrName>style.visibility</p:attrName>
                                        </p:attrNameLst>
                                      </p:cBhvr>
                                      <p:to>
                                        <p:strVal val="visible"/>
                                      </p:to>
                                    </p:set>
                                    <p:animEffect transition="in" filter="dissolve">
                                      <p:cBhvr>
                                        <p:cTn id="59" dur="500"/>
                                        <p:tgtEl>
                                          <p:spTgt spid="33794">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33799"/>
                                        </p:tgtEl>
                                        <p:attrNameLst>
                                          <p:attrName>style.visibility</p:attrName>
                                        </p:attrNameLst>
                                      </p:cBhvr>
                                      <p:to>
                                        <p:strVal val="visible"/>
                                      </p:to>
                                    </p:set>
                                    <p:animEffect transition="in" filter="dissolve">
                                      <p:cBhvr>
                                        <p:cTn id="64"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228600" y="1066800"/>
            <a:ext cx="8915400" cy="5486400"/>
          </a:xfrm>
        </p:spPr>
        <p:txBody>
          <a:bodyPr/>
          <a:lstStyle/>
          <a:p>
            <a:pPr marL="609600" indent="-609600"/>
            <a:r>
              <a:rPr lang="en-US" sz="2400" b="1" smtClean="0">
                <a:latin typeface="Tahoma" pitchFamily="34" charset="0"/>
              </a:rPr>
              <a:t>The number of application areas in which artificial neural networks are used is growing daily.</a:t>
            </a:r>
          </a:p>
          <a:p>
            <a:pPr marL="609600" indent="-609600"/>
            <a:r>
              <a:rPr lang="en-US" sz="2400" b="1" smtClean="0">
                <a:latin typeface="Tahoma" pitchFamily="34" charset="0"/>
              </a:rPr>
              <a:t>Some of the representative problem areas, where neural networks have been used are:</a:t>
            </a:r>
          </a:p>
          <a:p>
            <a:pPr marL="609600" indent="-609600">
              <a:buFontTx/>
              <a:buAutoNum type="arabicPeriod"/>
            </a:pPr>
            <a:r>
              <a:rPr lang="en-US" sz="2800" b="1" smtClean="0">
                <a:latin typeface="Tahoma" pitchFamily="34" charset="0"/>
              </a:rPr>
              <a:t>Pattern Completion:</a:t>
            </a:r>
            <a:r>
              <a:rPr lang="en-US" sz="2400" b="1" smtClean="0">
                <a:latin typeface="Tahoma" pitchFamily="34" charset="0"/>
              </a:rPr>
              <a:t> ANNs can be trained on a set of visual patterns represented by pixel values.</a:t>
            </a:r>
          </a:p>
          <a:p>
            <a:pPr marL="990600" lvl="1" indent="-533400"/>
            <a:r>
              <a:rPr lang="en-US" b="1" smtClean="0">
                <a:latin typeface="Tahoma" pitchFamily="34" charset="0"/>
              </a:rPr>
              <a:t>If subsequently, a part of an individual pattern (or a noisy pattern) is presented to the network, we can allow the network’s activation to propagate through the net till it converges to the original (memorised) visual pattern.</a:t>
            </a:r>
          </a:p>
          <a:p>
            <a:pPr marL="990600" lvl="1" indent="-533400"/>
            <a:r>
              <a:rPr lang="en-US" b="1" smtClean="0">
                <a:latin typeface="Tahoma" pitchFamily="34" charset="0"/>
              </a:rPr>
              <a:t>The  network is acting like a “content- addressable” memory.</a:t>
            </a:r>
          </a:p>
          <a:p>
            <a:pPr marL="609600" indent="-609600">
              <a:buFontTx/>
              <a:buAutoNum type="arabicPeriod"/>
            </a:pPr>
            <a:endParaRPr lang="en-US" sz="2400" b="1" smtClean="0">
              <a:latin typeface="Tahoma" pitchFamily="34" charset="0"/>
            </a:endParaRPr>
          </a:p>
        </p:txBody>
      </p:sp>
      <p:sp>
        <p:nvSpPr>
          <p:cNvPr id="22531" name="WordArt 3"/>
          <p:cNvSpPr>
            <a:spLocks noChangeArrowheads="1" noChangeShapeType="1" noTextEdit="1"/>
          </p:cNvSpPr>
          <p:nvPr/>
        </p:nvSpPr>
        <p:spPr bwMode="auto">
          <a:xfrm>
            <a:off x="1524000" y="304800"/>
            <a:ext cx="4171950" cy="5715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Typical Problem Areas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228600" y="1066800"/>
            <a:ext cx="8915400" cy="5486400"/>
          </a:xfrm>
        </p:spPr>
        <p:txBody>
          <a:bodyPr/>
          <a:lstStyle/>
          <a:p>
            <a:pPr marL="609600" indent="-609600">
              <a:lnSpc>
                <a:spcPct val="90000"/>
              </a:lnSpc>
              <a:buFontTx/>
              <a:buAutoNum type="arabicPeriod" startAt="2"/>
            </a:pPr>
            <a:r>
              <a:rPr lang="en-US" b="1" smtClean="0">
                <a:latin typeface="Tahoma" pitchFamily="34" charset="0"/>
              </a:rPr>
              <a:t>Classification:</a:t>
            </a:r>
            <a:r>
              <a:rPr lang="en-US" sz="2800" b="1" smtClean="0">
                <a:latin typeface="Tahoma" pitchFamily="34" charset="0"/>
              </a:rPr>
              <a:t> An early example of this type of network was trained to differentiate between male and female faces. </a:t>
            </a:r>
          </a:p>
          <a:p>
            <a:pPr marL="990600" lvl="1" indent="-533400">
              <a:lnSpc>
                <a:spcPct val="90000"/>
              </a:lnSpc>
            </a:pPr>
            <a:r>
              <a:rPr lang="en-US" b="1" smtClean="0">
                <a:latin typeface="Tahoma" pitchFamily="34" charset="0"/>
              </a:rPr>
              <a:t>It is actually very difficult to create an algorithm to do so yet, an ANN has shown to have near-human capacity to do so.</a:t>
            </a:r>
          </a:p>
          <a:p>
            <a:pPr marL="609600" indent="-609600">
              <a:lnSpc>
                <a:spcPct val="90000"/>
              </a:lnSpc>
              <a:buFontTx/>
              <a:buAutoNum type="arabicPeriod" startAt="2"/>
            </a:pPr>
            <a:r>
              <a:rPr lang="en-US" b="1" smtClean="0">
                <a:latin typeface="Tahoma" pitchFamily="34" charset="0"/>
              </a:rPr>
              <a:t>Optimization:</a:t>
            </a:r>
            <a:r>
              <a:rPr lang="en-US" sz="2800" b="1" smtClean="0">
                <a:latin typeface="Tahoma" pitchFamily="34" charset="0"/>
              </a:rPr>
              <a:t> It is notoriously difficult to find algorithms for solving optimization problems (e.g. TSP).</a:t>
            </a:r>
          </a:p>
          <a:p>
            <a:pPr marL="990600" lvl="1" indent="-533400">
              <a:lnSpc>
                <a:spcPct val="90000"/>
              </a:lnSpc>
            </a:pPr>
            <a:r>
              <a:rPr lang="en-US" b="1" smtClean="0">
                <a:latin typeface="Tahoma" pitchFamily="34" charset="0"/>
              </a:rPr>
              <a:t>There are several types of neural networks which have been shown to converge to ‘good-enough’ solutions i.e. solutions which may not be globally optimal but can be shown to be close to the global optimum for any given set of parameters.</a:t>
            </a:r>
          </a:p>
        </p:txBody>
      </p:sp>
      <p:sp>
        <p:nvSpPr>
          <p:cNvPr id="23555" name="WordArt 3"/>
          <p:cNvSpPr>
            <a:spLocks noChangeArrowheads="1" noChangeShapeType="1" noTextEdit="1"/>
          </p:cNvSpPr>
          <p:nvPr/>
        </p:nvSpPr>
        <p:spPr bwMode="auto">
          <a:xfrm>
            <a:off x="1524000" y="304800"/>
            <a:ext cx="4171950" cy="5715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Typical Problem Areas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228600" y="1066800"/>
            <a:ext cx="8915400" cy="5486400"/>
          </a:xfrm>
        </p:spPr>
        <p:txBody>
          <a:bodyPr/>
          <a:lstStyle/>
          <a:p>
            <a:pPr marL="609600" indent="-609600">
              <a:buFontTx/>
              <a:buAutoNum type="arabicPeriod" startAt="4"/>
            </a:pPr>
            <a:r>
              <a:rPr lang="en-US" sz="2800" b="1" smtClean="0">
                <a:latin typeface="Tahoma" pitchFamily="34" charset="0"/>
              </a:rPr>
              <a:t>Feature Detection:</a:t>
            </a:r>
            <a:r>
              <a:rPr lang="en-US" sz="2400" b="1" smtClean="0">
                <a:latin typeface="Tahoma" pitchFamily="34" charset="0"/>
              </a:rPr>
              <a:t> An early example of this is the phoneme producing feature map of Kohonen: </a:t>
            </a:r>
          </a:p>
          <a:p>
            <a:pPr marL="990600" lvl="1" indent="-533400"/>
            <a:r>
              <a:rPr lang="en-US" sz="2000" b="1" smtClean="0">
                <a:latin typeface="Tahoma" pitchFamily="34" charset="0"/>
              </a:rPr>
              <a:t>The network is provided with a set of inputs and must learn to pronounce the words; in doing so, it must identify a set of features which are important in phoneme production</a:t>
            </a:r>
          </a:p>
          <a:p>
            <a:pPr marL="609600" indent="-609600">
              <a:buFontTx/>
              <a:buAutoNum type="arabicPeriod" startAt="4"/>
            </a:pPr>
            <a:r>
              <a:rPr lang="en-US" sz="2800" b="1" smtClean="0">
                <a:latin typeface="Tahoma" pitchFamily="34" charset="0"/>
              </a:rPr>
              <a:t>Data Compression:</a:t>
            </a:r>
            <a:r>
              <a:rPr lang="en-US" sz="2400" b="1" smtClean="0">
                <a:latin typeface="Tahoma" pitchFamily="34" charset="0"/>
              </a:rPr>
              <a:t> There are many ANNs which have been shown to be capable of representing input data in a compressed format loosing as little of the information as possible.</a:t>
            </a:r>
          </a:p>
          <a:p>
            <a:pPr marL="609600" indent="-609600">
              <a:buFontTx/>
              <a:buAutoNum type="arabicPeriod" startAt="4"/>
            </a:pPr>
            <a:r>
              <a:rPr lang="en-US" sz="2800" b="1" smtClean="0">
                <a:latin typeface="Tahoma" pitchFamily="34" charset="0"/>
              </a:rPr>
              <a:t>Approximation</a:t>
            </a:r>
            <a:r>
              <a:rPr lang="en-US" sz="2400" b="1" smtClean="0">
                <a:latin typeface="Tahoma" pitchFamily="34" charset="0"/>
              </a:rPr>
              <a:t>: Given examples of an input to output mapping, a neural network can be trained to approximate the mapping so that a future input will give approximately the correct answer i.e. the answer which the mapping should give.</a:t>
            </a:r>
          </a:p>
        </p:txBody>
      </p:sp>
      <p:sp>
        <p:nvSpPr>
          <p:cNvPr id="24579" name="WordArt 3"/>
          <p:cNvSpPr>
            <a:spLocks noChangeArrowheads="1" noChangeShapeType="1" noTextEdit="1"/>
          </p:cNvSpPr>
          <p:nvPr/>
        </p:nvSpPr>
        <p:spPr bwMode="auto">
          <a:xfrm>
            <a:off x="1524000" y="304800"/>
            <a:ext cx="4171950" cy="5715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Typical Problem Areas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2743200"/>
            <a:ext cx="8077200" cy="1431925"/>
          </a:xfrm>
        </p:spPr>
        <p:txBody>
          <a:bodyPr>
            <a:normAutofit fontScale="90000"/>
          </a:bodyPr>
          <a:lstStyle/>
          <a:p>
            <a:pPr algn="ctr" fontAlgn="auto">
              <a:spcAft>
                <a:spcPts val="0"/>
              </a:spcAft>
              <a:defRPr/>
            </a:pPr>
            <a:r>
              <a:rPr lang="en-US" sz="4400" dirty="0" smtClean="0"/>
              <a:t/>
            </a:r>
            <a:br>
              <a:rPr lang="en-US" sz="4400" dirty="0" smtClean="0"/>
            </a:br>
            <a:r>
              <a:rPr lang="en-US" b="0" dirty="0" smtClean="0">
                <a:solidFill>
                  <a:srgbClr val="FFFFFF"/>
                </a:solidFill>
                <a:latin typeface="Impact" pitchFamily="34" charset="0"/>
              </a:rPr>
              <a:t>Artificial Neural Networks</a:t>
            </a:r>
            <a:r>
              <a:rPr lang="en-US" sz="4400" dirty="0" smtClean="0"/>
              <a:t/>
            </a:r>
            <a:br>
              <a:rPr lang="en-US" sz="4400" dirty="0" smtClean="0"/>
            </a:br>
            <a:endParaRPr lang="en-US" sz="4400" dirty="0" smtClean="0"/>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228600" y="1066800"/>
            <a:ext cx="8915400" cy="5486400"/>
          </a:xfrm>
        </p:spPr>
        <p:txBody>
          <a:bodyPr/>
          <a:lstStyle/>
          <a:p>
            <a:pPr marL="609600" indent="-609600">
              <a:buFontTx/>
              <a:buAutoNum type="arabicPeriod" startAt="7"/>
            </a:pPr>
            <a:r>
              <a:rPr lang="en-US" sz="2800" b="1" smtClean="0">
                <a:latin typeface="Tahoma" pitchFamily="34" charset="0"/>
              </a:rPr>
              <a:t>Association:</a:t>
            </a:r>
            <a:r>
              <a:rPr lang="en-US" sz="2400" b="1" smtClean="0">
                <a:latin typeface="Tahoma" pitchFamily="34" charset="0"/>
              </a:rPr>
              <a:t> We may associate a particular input with a particular output  so that given the same (or similar) input again, the net will give the same (or a similar) output again.</a:t>
            </a:r>
          </a:p>
          <a:p>
            <a:pPr marL="609600" indent="-609600">
              <a:buFontTx/>
              <a:buAutoNum type="arabicPeriod" startAt="7"/>
            </a:pPr>
            <a:r>
              <a:rPr lang="en-US" sz="2800" b="1" smtClean="0">
                <a:latin typeface="Tahoma" pitchFamily="34" charset="0"/>
              </a:rPr>
              <a:t>Prediction:</a:t>
            </a:r>
            <a:r>
              <a:rPr lang="en-US" sz="2400" b="1" smtClean="0">
                <a:latin typeface="Tahoma" pitchFamily="34" charset="0"/>
              </a:rPr>
              <a:t> This task may be stated as: given a set of previous examples from a  time series, such as a set of closing prices of Karachi Stock Exchange, to predict the next (future) sample.</a:t>
            </a:r>
          </a:p>
          <a:p>
            <a:pPr marL="609600" indent="-609600">
              <a:buFontTx/>
              <a:buAutoNum type="arabicPeriod" startAt="7"/>
            </a:pPr>
            <a:r>
              <a:rPr lang="en-US" sz="2800" b="1" smtClean="0">
                <a:latin typeface="Tahoma" pitchFamily="34" charset="0"/>
              </a:rPr>
              <a:t>Control</a:t>
            </a:r>
            <a:r>
              <a:rPr lang="en-US" sz="2400" b="1" smtClean="0">
                <a:latin typeface="Tahoma" pitchFamily="34" charset="0"/>
              </a:rPr>
              <a:t>: For example to control the movement of a robot arm (or truck, or any non-linear process) to learn what inputs (actions) will have the correct outputs (results)</a:t>
            </a:r>
          </a:p>
        </p:txBody>
      </p:sp>
      <p:sp>
        <p:nvSpPr>
          <p:cNvPr id="25603" name="WordArt 3"/>
          <p:cNvSpPr>
            <a:spLocks noChangeArrowheads="1" noChangeShapeType="1" noTextEdit="1"/>
          </p:cNvSpPr>
          <p:nvPr/>
        </p:nvSpPr>
        <p:spPr bwMode="auto">
          <a:xfrm>
            <a:off x="1524000" y="304800"/>
            <a:ext cx="4171950" cy="5715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Typical Problem Areas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04800" y="1981200"/>
            <a:ext cx="8610600" cy="4572000"/>
          </a:xfrm>
        </p:spPr>
        <p:txBody>
          <a:bodyPr/>
          <a:lstStyle/>
          <a:p>
            <a:pPr eaLnBrk="1" hangingPunct="1"/>
            <a:r>
              <a:rPr lang="en-US" dirty="0" smtClean="0">
                <a:latin typeface="Tahoma" pitchFamily="34" charset="0"/>
              </a:rPr>
              <a:t>Perceptron</a:t>
            </a:r>
          </a:p>
          <a:p>
            <a:pPr eaLnBrk="1" hangingPunct="1"/>
            <a:r>
              <a:rPr lang="en-US" dirty="0" smtClean="0">
                <a:latin typeface="Tahoma" pitchFamily="34" charset="0"/>
              </a:rPr>
              <a:t>Simple Perceptron for Pattern Classification</a:t>
            </a:r>
          </a:p>
          <a:p>
            <a:pPr eaLnBrk="1" hangingPunct="1"/>
            <a:r>
              <a:rPr lang="en-US" dirty="0" smtClean="0">
                <a:latin typeface="Tahoma" pitchFamily="34" charset="0"/>
              </a:rPr>
              <a:t>Perceptron: Algorithm</a:t>
            </a:r>
          </a:p>
          <a:p>
            <a:pPr eaLnBrk="1" hangingPunct="1"/>
            <a:r>
              <a:rPr lang="en-US" dirty="0" smtClean="0">
                <a:latin typeface="Tahoma" pitchFamily="34" charset="0"/>
              </a:rPr>
              <a:t>Perceptron: Example</a:t>
            </a:r>
          </a:p>
          <a:p>
            <a:pPr eaLnBrk="1" hangingPunct="1"/>
            <a:r>
              <a:rPr lang="en-US" dirty="0" smtClean="0">
                <a:latin typeface="Tahoma" pitchFamily="34" charset="0"/>
              </a:rPr>
              <a:t>Perceptron: </a:t>
            </a:r>
            <a:r>
              <a:rPr lang="en-US" dirty="0" err="1" smtClean="0">
                <a:latin typeface="Tahoma" pitchFamily="34" charset="0"/>
              </a:rPr>
              <a:t>Matlab</a:t>
            </a:r>
            <a:r>
              <a:rPr lang="en-US" dirty="0" smtClean="0">
                <a:latin typeface="Tahoma" pitchFamily="34" charset="0"/>
              </a:rPr>
              <a:t> code the example</a:t>
            </a:r>
          </a:p>
          <a:p>
            <a:pPr eaLnBrk="1" hangingPunct="1"/>
            <a:r>
              <a:rPr lang="en-US" dirty="0" smtClean="0">
                <a:latin typeface="Tahoma" pitchFamily="34" charset="0"/>
              </a:rPr>
              <a:t>Assignment 1</a:t>
            </a:r>
          </a:p>
        </p:txBody>
      </p:sp>
      <p:sp>
        <p:nvSpPr>
          <p:cNvPr id="24581" name="WordArt 5"/>
          <p:cNvSpPr>
            <a:spLocks noChangeArrowheads="1" noChangeShapeType="1" noTextEdit="1"/>
          </p:cNvSpPr>
          <p:nvPr/>
        </p:nvSpPr>
        <p:spPr bwMode="auto">
          <a:xfrm>
            <a:off x="685800" y="304800"/>
            <a:ext cx="5791200" cy="990600"/>
          </a:xfrm>
          <a:prstGeom prst="rect">
            <a:avLst/>
          </a:prstGeom>
        </p:spPr>
        <p:txBody>
          <a:bodyPr wrap="none" fromWordArt="1">
            <a:prstTxWarp prst="textPlain">
              <a:avLst>
                <a:gd name="adj" fmla="val 50000"/>
              </a:avLst>
            </a:prstTxWarp>
          </a:bodyPr>
          <a:lstStyle/>
          <a:p>
            <a:r>
              <a:rPr lang="en-US" sz="36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In Today's Lecture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blinds(horizontal)">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dissolve">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Effect transition="in" filter="dissolve">
                                      <p:cBhvr>
                                        <p:cTn id="17" dur="500"/>
                                        <p:tgtEl>
                                          <p:spTgt spid="245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579">
                                            <p:txEl>
                                              <p:pRg st="2" end="2"/>
                                            </p:txEl>
                                          </p:spTgt>
                                        </p:tgtEl>
                                        <p:attrNameLst>
                                          <p:attrName>style.visibility</p:attrName>
                                        </p:attrNameLst>
                                      </p:cBhvr>
                                      <p:to>
                                        <p:strVal val="visible"/>
                                      </p:to>
                                    </p:set>
                                    <p:animEffect transition="in" filter="dissolve">
                                      <p:cBhvr>
                                        <p:cTn id="22" dur="500"/>
                                        <p:tgtEl>
                                          <p:spTgt spid="245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579">
                                            <p:txEl>
                                              <p:pRg st="3" end="3"/>
                                            </p:txEl>
                                          </p:spTgt>
                                        </p:tgtEl>
                                        <p:attrNameLst>
                                          <p:attrName>style.visibility</p:attrName>
                                        </p:attrNameLst>
                                      </p:cBhvr>
                                      <p:to>
                                        <p:strVal val="visible"/>
                                      </p:to>
                                    </p:set>
                                    <p:animEffect transition="in" filter="dissolve">
                                      <p:cBhvr>
                                        <p:cTn id="27" dur="500"/>
                                        <p:tgtEl>
                                          <p:spTgt spid="245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579">
                                            <p:txEl>
                                              <p:pRg st="4" end="4"/>
                                            </p:txEl>
                                          </p:spTgt>
                                        </p:tgtEl>
                                        <p:attrNameLst>
                                          <p:attrName>style.visibility</p:attrName>
                                        </p:attrNameLst>
                                      </p:cBhvr>
                                      <p:to>
                                        <p:strVal val="visible"/>
                                      </p:to>
                                    </p:set>
                                    <p:animEffect transition="in" filter="dissolve">
                                      <p:cBhvr>
                                        <p:cTn id="32" dur="500"/>
                                        <p:tgtEl>
                                          <p:spTgt spid="2457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579">
                                            <p:txEl>
                                              <p:pRg st="5" end="5"/>
                                            </p:txEl>
                                          </p:spTgt>
                                        </p:tgtEl>
                                        <p:attrNameLst>
                                          <p:attrName>style.visibility</p:attrName>
                                        </p:attrNameLst>
                                      </p:cBhvr>
                                      <p:to>
                                        <p:strVal val="visible"/>
                                      </p:to>
                                    </p:set>
                                    <p:animEffect transition="in" filter="dissolve">
                                      <p:cBhvr>
                                        <p:cTn id="37" dur="5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685800" y="1447800"/>
            <a:ext cx="7772400" cy="5029200"/>
          </a:xfrm>
        </p:spPr>
        <p:txBody>
          <a:bodyPr/>
          <a:lstStyle/>
          <a:p>
            <a:pPr eaLnBrk="1" hangingPunct="1">
              <a:lnSpc>
                <a:spcPct val="80000"/>
              </a:lnSpc>
            </a:pPr>
            <a:r>
              <a:rPr lang="en-US" sz="2400" b="1" smtClean="0">
                <a:latin typeface="Tahoma" pitchFamily="34" charset="0"/>
              </a:rPr>
              <a:t>Perceptrons had perhaps the most far-reaching impact of any of the early neural nets.</a:t>
            </a:r>
          </a:p>
          <a:p>
            <a:pPr eaLnBrk="1" hangingPunct="1">
              <a:lnSpc>
                <a:spcPct val="80000"/>
              </a:lnSpc>
            </a:pPr>
            <a:r>
              <a:rPr lang="en-US" sz="2400" b="1" smtClean="0">
                <a:latin typeface="Tahoma" pitchFamily="34" charset="0"/>
              </a:rPr>
              <a:t>A number of different types of Perceptrons have been used and described by various workers.</a:t>
            </a:r>
          </a:p>
          <a:p>
            <a:pPr eaLnBrk="1" hangingPunct="1">
              <a:lnSpc>
                <a:spcPct val="80000"/>
              </a:lnSpc>
            </a:pPr>
            <a:r>
              <a:rPr lang="en-US" sz="2400" b="1" smtClean="0">
                <a:latin typeface="Tahoma" pitchFamily="34" charset="0"/>
              </a:rPr>
              <a:t>The original perceptrons had three layers of neurons – sensory units, associator units and a response unit – forming an approximate model of a retina.</a:t>
            </a:r>
          </a:p>
          <a:p>
            <a:pPr eaLnBrk="1" hangingPunct="1">
              <a:lnSpc>
                <a:spcPct val="80000"/>
              </a:lnSpc>
            </a:pPr>
            <a:r>
              <a:rPr lang="en-US" sz="2400" b="1" smtClean="0">
                <a:latin typeface="Tahoma" pitchFamily="34" charset="0"/>
              </a:rPr>
              <a:t>Under suitable assumptions, its iterative learning procedure can be proved to converge to the correct weights i.e., the weights that allow the net to produce the correct output value for each of the training input patterns.</a:t>
            </a:r>
          </a:p>
        </p:txBody>
      </p:sp>
      <p:sp>
        <p:nvSpPr>
          <p:cNvPr id="55300" name="WordArt 4"/>
          <p:cNvSpPr>
            <a:spLocks noChangeArrowheads="1" noChangeShapeType="1" noTextEdit="1"/>
          </p:cNvSpPr>
          <p:nvPr/>
        </p:nvSpPr>
        <p:spPr bwMode="auto">
          <a:xfrm>
            <a:off x="2057400" y="304800"/>
            <a:ext cx="4038600" cy="9906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Perceptron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dissolve">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5299">
                                            <p:txEl>
                                              <p:pRg st="0" end="0"/>
                                            </p:txEl>
                                          </p:spTgt>
                                        </p:tgtEl>
                                        <p:attrNameLst>
                                          <p:attrName>style.visibility</p:attrName>
                                        </p:attrNameLst>
                                      </p:cBhvr>
                                      <p:to>
                                        <p:strVal val="visible"/>
                                      </p:to>
                                    </p:set>
                                    <p:animEffect transition="in" filter="dissolve">
                                      <p:cBhvr>
                                        <p:cTn id="12" dur="500"/>
                                        <p:tgtEl>
                                          <p:spTgt spid="552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5299">
                                            <p:txEl>
                                              <p:pRg st="1" end="1"/>
                                            </p:txEl>
                                          </p:spTgt>
                                        </p:tgtEl>
                                        <p:attrNameLst>
                                          <p:attrName>style.visibility</p:attrName>
                                        </p:attrNameLst>
                                      </p:cBhvr>
                                      <p:to>
                                        <p:strVal val="visible"/>
                                      </p:to>
                                    </p:set>
                                    <p:animEffect transition="in" filter="dissolve">
                                      <p:cBhvr>
                                        <p:cTn id="17" dur="500"/>
                                        <p:tgtEl>
                                          <p:spTgt spid="552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5299">
                                            <p:txEl>
                                              <p:pRg st="2" end="2"/>
                                            </p:txEl>
                                          </p:spTgt>
                                        </p:tgtEl>
                                        <p:attrNameLst>
                                          <p:attrName>style.visibility</p:attrName>
                                        </p:attrNameLst>
                                      </p:cBhvr>
                                      <p:to>
                                        <p:strVal val="visible"/>
                                      </p:to>
                                    </p:set>
                                    <p:animEffect transition="in" filter="dissolve">
                                      <p:cBhvr>
                                        <p:cTn id="22" dur="500"/>
                                        <p:tgtEl>
                                          <p:spTgt spid="552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5299">
                                            <p:txEl>
                                              <p:pRg st="3" end="3"/>
                                            </p:txEl>
                                          </p:spTgt>
                                        </p:tgtEl>
                                        <p:attrNameLst>
                                          <p:attrName>style.visibility</p:attrName>
                                        </p:attrNameLst>
                                      </p:cBhvr>
                                      <p:to>
                                        <p:strVal val="visible"/>
                                      </p:to>
                                    </p:set>
                                    <p:animEffect transition="in" filter="dissolve">
                                      <p:cBhvr>
                                        <p:cTn id="27"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sz="half" idx="1"/>
          </p:nvPr>
        </p:nvSpPr>
        <p:spPr>
          <a:xfrm>
            <a:off x="685800" y="914400"/>
            <a:ext cx="3810000" cy="5181600"/>
          </a:xfrm>
        </p:spPr>
        <p:txBody>
          <a:bodyPr/>
          <a:lstStyle/>
          <a:p>
            <a:pPr eaLnBrk="1" hangingPunct="1">
              <a:lnSpc>
                <a:spcPct val="80000"/>
              </a:lnSpc>
            </a:pPr>
            <a:r>
              <a:rPr lang="en-US" sz="2200" b="1" smtClean="0">
                <a:latin typeface="Tahoma" pitchFamily="34" charset="0"/>
              </a:rPr>
              <a:t>The architecture of a simple perceptron for performing single classification is shown in the figure.</a:t>
            </a:r>
          </a:p>
          <a:p>
            <a:pPr eaLnBrk="1" hangingPunct="1">
              <a:lnSpc>
                <a:spcPct val="80000"/>
              </a:lnSpc>
            </a:pPr>
            <a:r>
              <a:rPr lang="en-US" sz="2200" b="1" smtClean="0">
                <a:latin typeface="Tahoma" pitchFamily="34" charset="0"/>
              </a:rPr>
              <a:t>The goal of the net is to classify each input pattern as belonging, or not belonging, to a particular class.</a:t>
            </a:r>
          </a:p>
          <a:p>
            <a:pPr eaLnBrk="1" hangingPunct="1">
              <a:lnSpc>
                <a:spcPct val="80000"/>
              </a:lnSpc>
            </a:pPr>
            <a:r>
              <a:rPr lang="en-US" sz="2200" b="1" smtClean="0">
                <a:latin typeface="Tahoma" pitchFamily="34" charset="0"/>
              </a:rPr>
              <a:t>Belonging is signified by the output unit giving a response of +1; not belonging is indicated by a response of -1. </a:t>
            </a:r>
          </a:p>
          <a:p>
            <a:pPr eaLnBrk="1" hangingPunct="1">
              <a:lnSpc>
                <a:spcPct val="80000"/>
              </a:lnSpc>
            </a:pPr>
            <a:r>
              <a:rPr lang="en-US" sz="2200" b="1" smtClean="0">
                <a:latin typeface="Tahoma" pitchFamily="34" charset="0"/>
              </a:rPr>
              <a:t>A zero output means that it is not decisive.</a:t>
            </a:r>
          </a:p>
        </p:txBody>
      </p:sp>
      <p:graphicFrame>
        <p:nvGraphicFramePr>
          <p:cNvPr id="56365" name="Object 45"/>
          <p:cNvGraphicFramePr>
            <a:graphicFrameLocks noGrp="1" noChangeAspect="1"/>
          </p:cNvGraphicFramePr>
          <p:nvPr>
            <p:ph sz="half" idx="2"/>
          </p:nvPr>
        </p:nvGraphicFramePr>
        <p:xfrm>
          <a:off x="5867400" y="5562600"/>
          <a:ext cx="2895600" cy="1143000"/>
        </p:xfrm>
        <a:graphic>
          <a:graphicData uri="http://schemas.openxmlformats.org/presentationml/2006/ole">
            <mc:AlternateContent xmlns:mc="http://schemas.openxmlformats.org/markup-compatibility/2006">
              <mc:Choice xmlns:v="urn:schemas-microsoft-com:vml" Requires="v">
                <p:oleObj spid="_x0000_s32773" name="Equation" r:id="rId3" imgW="1790640" imgH="711000" progId="Equation.3">
                  <p:embed/>
                </p:oleObj>
              </mc:Choice>
              <mc:Fallback>
                <p:oleObj name="Equation" r:id="rId3" imgW="1790640" imgH="711000"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562600"/>
                        <a:ext cx="2895600" cy="1143000"/>
                      </a:xfrm>
                      <a:prstGeom prst="rect">
                        <a:avLst/>
                      </a:prstGeom>
                      <a:solidFill>
                        <a:srgbClr val="FFE103">
                          <a:alpha val="80000"/>
                        </a:srgbClr>
                      </a:solidFill>
                      <a:ln w="57150">
                        <a:solidFill>
                          <a:schemeClr val="folHlink"/>
                        </a:solidFill>
                        <a:miter lim="800000"/>
                        <a:headEnd/>
                        <a:tailEnd/>
                      </a:ln>
                    </p:spPr>
                  </p:pic>
                </p:oleObj>
              </mc:Fallback>
            </mc:AlternateContent>
          </a:graphicData>
        </a:graphic>
      </p:graphicFrame>
      <p:sp>
        <p:nvSpPr>
          <p:cNvPr id="56324" name="WordArt 4"/>
          <p:cNvSpPr>
            <a:spLocks noChangeArrowheads="1" noChangeShapeType="1" noTextEdit="1"/>
          </p:cNvSpPr>
          <p:nvPr/>
        </p:nvSpPr>
        <p:spPr bwMode="auto">
          <a:xfrm>
            <a:off x="228600" y="304800"/>
            <a:ext cx="8277225" cy="5715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Simple Perceptron for Pattern Classification</a:t>
            </a:r>
          </a:p>
        </p:txBody>
      </p:sp>
      <p:sp>
        <p:nvSpPr>
          <p:cNvPr id="56336" name="Oval 16"/>
          <p:cNvSpPr>
            <a:spLocks noChangeArrowheads="1"/>
          </p:cNvSpPr>
          <p:nvPr/>
        </p:nvSpPr>
        <p:spPr bwMode="auto">
          <a:xfrm>
            <a:off x="4383088" y="2063750"/>
            <a:ext cx="901700" cy="936625"/>
          </a:xfrm>
          <a:prstGeom prst="ellipse">
            <a:avLst/>
          </a:prstGeom>
          <a:solidFill>
            <a:srgbClr val="66CCFF"/>
          </a:solidFill>
          <a:ln w="38100">
            <a:solidFill>
              <a:schemeClr val="accent2"/>
            </a:solidFill>
            <a:round/>
            <a:headEnd type="none" w="sm" len="sm"/>
            <a:tailEnd type="none" w="sm" len="sm"/>
          </a:ln>
          <a:effectLst/>
        </p:spPr>
        <p:txBody>
          <a:bodyPr wrap="none" anchor="ctr"/>
          <a:lstStyle/>
          <a:p>
            <a:pPr>
              <a:defRPr/>
            </a:pPr>
            <a:r>
              <a:rPr lang="en-US" sz="2800" b="1">
                <a:solidFill>
                  <a:srgbClr val="000000"/>
                </a:solidFill>
                <a:effectLst>
                  <a:outerShdw blurRad="38100" dist="38100" dir="2700000" algn="tl">
                    <a:srgbClr val="FFFFFF"/>
                  </a:outerShdw>
                </a:effectLst>
                <a:latin typeface="Arial" charset="0"/>
              </a:rPr>
              <a:t>X</a:t>
            </a:r>
            <a:r>
              <a:rPr lang="en-US" sz="2800" b="1" baseline="-25000">
                <a:solidFill>
                  <a:srgbClr val="000000"/>
                </a:solidFill>
                <a:effectLst>
                  <a:outerShdw blurRad="38100" dist="38100" dir="2700000" algn="tl">
                    <a:srgbClr val="FFFFFF"/>
                  </a:outerShdw>
                </a:effectLst>
                <a:latin typeface="Arial" charset="0"/>
              </a:rPr>
              <a:t>1</a:t>
            </a:r>
            <a:endParaRPr lang="en-US" sz="2800" b="1">
              <a:solidFill>
                <a:srgbClr val="000000"/>
              </a:solidFill>
              <a:effectLst>
                <a:outerShdw blurRad="38100" dist="38100" dir="2700000" algn="tl">
                  <a:srgbClr val="FFFFFF"/>
                </a:outerShdw>
              </a:effectLst>
              <a:latin typeface="Arial" charset="0"/>
            </a:endParaRPr>
          </a:p>
        </p:txBody>
      </p:sp>
      <p:sp>
        <p:nvSpPr>
          <p:cNvPr id="56337" name="Oval 17"/>
          <p:cNvSpPr>
            <a:spLocks noChangeArrowheads="1"/>
          </p:cNvSpPr>
          <p:nvPr/>
        </p:nvSpPr>
        <p:spPr bwMode="auto">
          <a:xfrm>
            <a:off x="4383088" y="3178175"/>
            <a:ext cx="901700" cy="936625"/>
          </a:xfrm>
          <a:prstGeom prst="ellipse">
            <a:avLst/>
          </a:prstGeom>
          <a:solidFill>
            <a:srgbClr val="66CCFF"/>
          </a:solidFill>
          <a:ln w="38100">
            <a:solidFill>
              <a:schemeClr val="accent2"/>
            </a:solidFill>
            <a:round/>
            <a:headEnd type="none" w="sm" len="sm"/>
            <a:tailEnd type="none" w="sm" len="sm"/>
          </a:ln>
          <a:effectLst/>
        </p:spPr>
        <p:txBody>
          <a:bodyPr wrap="none" anchor="ctr"/>
          <a:lstStyle/>
          <a:p>
            <a:pPr>
              <a:defRPr/>
            </a:pPr>
            <a:r>
              <a:rPr lang="en-US" sz="2800" b="1">
                <a:solidFill>
                  <a:srgbClr val="000000"/>
                </a:solidFill>
                <a:effectLst>
                  <a:outerShdw blurRad="38100" dist="38100" dir="2700000" algn="tl">
                    <a:srgbClr val="FFFFFF"/>
                  </a:outerShdw>
                </a:effectLst>
                <a:latin typeface="Arial" charset="0"/>
              </a:rPr>
              <a:t>X</a:t>
            </a:r>
            <a:r>
              <a:rPr lang="en-US" sz="2800" b="1" baseline="-25000">
                <a:solidFill>
                  <a:srgbClr val="000000"/>
                </a:solidFill>
                <a:effectLst>
                  <a:outerShdw blurRad="38100" dist="38100" dir="2700000" algn="tl">
                    <a:srgbClr val="FFFFFF"/>
                  </a:outerShdw>
                </a:effectLst>
                <a:latin typeface="Arial" charset="0"/>
              </a:rPr>
              <a:t>2</a:t>
            </a:r>
            <a:endParaRPr lang="en-US" sz="2800" b="1">
              <a:solidFill>
                <a:srgbClr val="000000"/>
              </a:solidFill>
              <a:effectLst>
                <a:outerShdw blurRad="38100" dist="38100" dir="2700000" algn="tl">
                  <a:srgbClr val="FFFFFF"/>
                </a:outerShdw>
              </a:effectLst>
              <a:latin typeface="Arial" charset="0"/>
            </a:endParaRPr>
          </a:p>
        </p:txBody>
      </p:sp>
      <p:sp>
        <p:nvSpPr>
          <p:cNvPr id="1031" name="Rectangle 18"/>
          <p:cNvSpPr>
            <a:spLocks noChangeArrowheads="1"/>
          </p:cNvSpPr>
          <p:nvPr/>
        </p:nvSpPr>
        <p:spPr bwMode="auto">
          <a:xfrm>
            <a:off x="4635500" y="4208463"/>
            <a:ext cx="431800" cy="936625"/>
          </a:xfrm>
          <a:prstGeom prst="rect">
            <a:avLst/>
          </a:prstGeom>
          <a:noFill/>
          <a:ln w="12700">
            <a:noFill/>
            <a:miter lim="800000"/>
            <a:headEnd type="none" w="sm" len="sm"/>
            <a:tailEnd type="none" w="sm" len="sm"/>
          </a:ln>
        </p:spPr>
        <p:txBody>
          <a:bodyPr wrap="none" anchor="ctr"/>
          <a:lstStyle/>
          <a:p>
            <a:r>
              <a:rPr lang="en-US" sz="1600">
                <a:latin typeface="Monotype Sorts" pitchFamily="2" charset="2"/>
              </a:rPr>
              <a:t>l</a:t>
            </a:r>
          </a:p>
          <a:p>
            <a:r>
              <a:rPr lang="en-US" sz="1600">
                <a:latin typeface="Monotype Sorts" pitchFamily="2" charset="2"/>
              </a:rPr>
              <a:t>l</a:t>
            </a:r>
          </a:p>
          <a:p>
            <a:r>
              <a:rPr lang="en-US" sz="1600">
                <a:latin typeface="Monotype Sorts" pitchFamily="2" charset="2"/>
              </a:rPr>
              <a:t>l</a:t>
            </a:r>
          </a:p>
        </p:txBody>
      </p:sp>
      <p:sp>
        <p:nvSpPr>
          <p:cNvPr id="56339" name="Oval 19"/>
          <p:cNvSpPr>
            <a:spLocks noChangeArrowheads="1"/>
          </p:cNvSpPr>
          <p:nvPr/>
        </p:nvSpPr>
        <p:spPr bwMode="auto">
          <a:xfrm>
            <a:off x="4383088" y="5251450"/>
            <a:ext cx="901700" cy="936625"/>
          </a:xfrm>
          <a:prstGeom prst="ellipse">
            <a:avLst/>
          </a:prstGeom>
          <a:solidFill>
            <a:srgbClr val="66CCFF"/>
          </a:solidFill>
          <a:ln w="38100">
            <a:solidFill>
              <a:schemeClr val="accent2"/>
            </a:solidFill>
            <a:round/>
            <a:headEnd type="none" w="sm" len="sm"/>
            <a:tailEnd type="none" w="sm" len="sm"/>
          </a:ln>
          <a:effectLst/>
        </p:spPr>
        <p:txBody>
          <a:bodyPr wrap="none" anchor="ctr"/>
          <a:lstStyle/>
          <a:p>
            <a:pPr>
              <a:defRPr/>
            </a:pPr>
            <a:r>
              <a:rPr lang="en-US" sz="2800" b="1">
                <a:solidFill>
                  <a:srgbClr val="000000"/>
                </a:solidFill>
                <a:effectLst>
                  <a:outerShdw blurRad="38100" dist="38100" dir="2700000" algn="tl">
                    <a:srgbClr val="FFFFFF"/>
                  </a:outerShdw>
                </a:effectLst>
                <a:latin typeface="Arial" charset="0"/>
              </a:rPr>
              <a:t>X</a:t>
            </a:r>
            <a:r>
              <a:rPr lang="en-US" sz="2800" b="1" baseline="-25000">
                <a:solidFill>
                  <a:srgbClr val="000000"/>
                </a:solidFill>
                <a:effectLst>
                  <a:outerShdw blurRad="38100" dist="38100" dir="2700000" algn="tl">
                    <a:srgbClr val="FFFFFF"/>
                  </a:outerShdw>
                </a:effectLst>
                <a:latin typeface="Arial" charset="0"/>
              </a:rPr>
              <a:t>n</a:t>
            </a:r>
            <a:endParaRPr lang="en-US" sz="2800" b="1">
              <a:solidFill>
                <a:srgbClr val="000000"/>
              </a:solidFill>
              <a:effectLst>
                <a:outerShdw blurRad="38100" dist="38100" dir="2700000" algn="tl">
                  <a:srgbClr val="FFFFFF"/>
                </a:outerShdw>
              </a:effectLst>
              <a:latin typeface="Arial" charset="0"/>
            </a:endParaRPr>
          </a:p>
        </p:txBody>
      </p:sp>
      <p:sp>
        <p:nvSpPr>
          <p:cNvPr id="56342" name="Oval 22"/>
          <p:cNvSpPr>
            <a:spLocks noChangeArrowheads="1"/>
          </p:cNvSpPr>
          <p:nvPr/>
        </p:nvSpPr>
        <p:spPr bwMode="auto">
          <a:xfrm>
            <a:off x="5511800" y="1244600"/>
            <a:ext cx="901700" cy="936625"/>
          </a:xfrm>
          <a:prstGeom prst="ellipse">
            <a:avLst/>
          </a:prstGeom>
          <a:solidFill>
            <a:srgbClr val="66CCFF"/>
          </a:solidFill>
          <a:ln w="38100">
            <a:solidFill>
              <a:schemeClr val="accent2"/>
            </a:solidFill>
            <a:round/>
            <a:headEnd type="none" w="sm" len="sm"/>
            <a:tailEnd type="none" w="sm" len="sm"/>
          </a:ln>
          <a:effectLst/>
        </p:spPr>
        <p:txBody>
          <a:bodyPr wrap="none" anchor="ctr"/>
          <a:lstStyle/>
          <a:p>
            <a:pPr>
              <a:defRPr/>
            </a:pPr>
            <a:r>
              <a:rPr lang="en-US" sz="2800" b="1">
                <a:solidFill>
                  <a:srgbClr val="000000"/>
                </a:solidFill>
                <a:effectLst>
                  <a:outerShdw blurRad="38100" dist="38100" dir="2700000" algn="tl">
                    <a:srgbClr val="FFFFFF"/>
                  </a:outerShdw>
                </a:effectLst>
                <a:latin typeface="Arial" charset="0"/>
              </a:rPr>
              <a:t>1</a:t>
            </a:r>
          </a:p>
        </p:txBody>
      </p:sp>
      <p:sp>
        <p:nvSpPr>
          <p:cNvPr id="56343" name="Oval 23"/>
          <p:cNvSpPr>
            <a:spLocks noChangeArrowheads="1"/>
          </p:cNvSpPr>
          <p:nvPr/>
        </p:nvSpPr>
        <p:spPr bwMode="auto">
          <a:xfrm>
            <a:off x="7556500" y="3429000"/>
            <a:ext cx="901700" cy="936625"/>
          </a:xfrm>
          <a:prstGeom prst="ellipse">
            <a:avLst/>
          </a:prstGeom>
          <a:solidFill>
            <a:srgbClr val="66CCFF"/>
          </a:solidFill>
          <a:ln w="38100">
            <a:solidFill>
              <a:schemeClr val="accent2"/>
            </a:solidFill>
            <a:round/>
            <a:headEnd type="none" w="sm" len="sm"/>
            <a:tailEnd type="none" w="sm" len="sm"/>
          </a:ln>
          <a:effectLst/>
        </p:spPr>
        <p:txBody>
          <a:bodyPr wrap="none" anchor="ctr"/>
          <a:lstStyle/>
          <a:p>
            <a:pPr>
              <a:defRPr/>
            </a:pPr>
            <a:r>
              <a:rPr lang="en-US" sz="2800" b="1">
                <a:solidFill>
                  <a:srgbClr val="000000"/>
                </a:solidFill>
                <a:effectLst>
                  <a:outerShdw blurRad="38100" dist="38100" dir="2700000" algn="tl">
                    <a:srgbClr val="FFFFFF"/>
                  </a:outerShdw>
                </a:effectLst>
                <a:latin typeface="Arial" charset="0"/>
              </a:rPr>
              <a:t>Y</a:t>
            </a:r>
            <a:r>
              <a:rPr lang="en-US" sz="2800" b="1" baseline="-25000">
                <a:solidFill>
                  <a:srgbClr val="000000"/>
                </a:solidFill>
                <a:effectLst>
                  <a:outerShdw blurRad="38100" dist="38100" dir="2700000" algn="tl">
                    <a:srgbClr val="FFFFFF"/>
                  </a:outerShdw>
                </a:effectLst>
                <a:latin typeface="Arial" charset="0"/>
              </a:rPr>
              <a:t>2</a:t>
            </a:r>
            <a:endParaRPr lang="en-US" sz="2800" b="1">
              <a:solidFill>
                <a:srgbClr val="000000"/>
              </a:solidFill>
              <a:effectLst>
                <a:outerShdw blurRad="38100" dist="38100" dir="2700000" algn="tl">
                  <a:srgbClr val="FFFFFF"/>
                </a:outerShdw>
              </a:effectLst>
              <a:latin typeface="Arial" charset="0"/>
            </a:endParaRPr>
          </a:p>
        </p:txBody>
      </p:sp>
      <p:sp>
        <p:nvSpPr>
          <p:cNvPr id="1035" name="Freeform 37"/>
          <p:cNvSpPr>
            <a:spLocks/>
          </p:cNvSpPr>
          <p:nvPr/>
        </p:nvSpPr>
        <p:spPr bwMode="auto">
          <a:xfrm>
            <a:off x="6413500" y="1828800"/>
            <a:ext cx="1447800" cy="1600200"/>
          </a:xfrm>
          <a:custGeom>
            <a:avLst/>
            <a:gdLst>
              <a:gd name="T0" fmla="*/ 0 w 912"/>
              <a:gd name="T1" fmla="*/ 0 h 1008"/>
              <a:gd name="T2" fmla="*/ 1330642541 w 912"/>
              <a:gd name="T3" fmla="*/ 967740162 h 1008"/>
              <a:gd name="T4" fmla="*/ 2147483647 w 912"/>
              <a:gd name="T5" fmla="*/ 2147483647 h 1008"/>
              <a:gd name="T6" fmla="*/ 0 60000 65536"/>
              <a:gd name="T7" fmla="*/ 0 60000 65536"/>
              <a:gd name="T8" fmla="*/ 0 60000 65536"/>
              <a:gd name="T9" fmla="*/ 0 w 912"/>
              <a:gd name="T10" fmla="*/ 0 h 1008"/>
              <a:gd name="T11" fmla="*/ 912 w 912"/>
              <a:gd name="T12" fmla="*/ 1008 h 1008"/>
            </a:gdLst>
            <a:ahLst/>
            <a:cxnLst>
              <a:cxn ang="T6">
                <a:pos x="T0" y="T1"/>
              </a:cxn>
              <a:cxn ang="T7">
                <a:pos x="T2" y="T3"/>
              </a:cxn>
              <a:cxn ang="T8">
                <a:pos x="T4" y="T5"/>
              </a:cxn>
            </a:cxnLst>
            <a:rect l="T9" t="T10" r="T11" b="T12"/>
            <a:pathLst>
              <a:path w="912" h="1008">
                <a:moveTo>
                  <a:pt x="0" y="0"/>
                </a:moveTo>
                <a:cubicBezTo>
                  <a:pt x="188" y="108"/>
                  <a:pt x="376" y="216"/>
                  <a:pt x="528" y="384"/>
                </a:cubicBezTo>
                <a:cubicBezTo>
                  <a:pt x="680" y="552"/>
                  <a:pt x="796" y="780"/>
                  <a:pt x="912" y="1008"/>
                </a:cubicBezTo>
              </a:path>
            </a:pathLst>
          </a:custGeom>
          <a:noFill/>
          <a:ln w="57150">
            <a:solidFill>
              <a:schemeClr val="tx1"/>
            </a:solidFill>
            <a:round/>
            <a:headEnd/>
            <a:tailEnd type="triangle" w="med" len="med"/>
          </a:ln>
        </p:spPr>
        <p:txBody>
          <a:bodyPr wrap="none" anchor="ctr"/>
          <a:lstStyle/>
          <a:p>
            <a:endParaRPr lang="en-US"/>
          </a:p>
        </p:txBody>
      </p:sp>
      <p:sp>
        <p:nvSpPr>
          <p:cNvPr id="1036" name="Freeform 38"/>
          <p:cNvSpPr>
            <a:spLocks/>
          </p:cNvSpPr>
          <p:nvPr/>
        </p:nvSpPr>
        <p:spPr bwMode="auto">
          <a:xfrm>
            <a:off x="5270500" y="2438400"/>
            <a:ext cx="2362200" cy="1143000"/>
          </a:xfrm>
          <a:custGeom>
            <a:avLst/>
            <a:gdLst>
              <a:gd name="T0" fmla="*/ 0 w 912"/>
              <a:gd name="T1" fmla="*/ 0 h 1008"/>
              <a:gd name="T2" fmla="*/ 2147483647 w 912"/>
              <a:gd name="T3" fmla="*/ 493745406 h 1008"/>
              <a:gd name="T4" fmla="*/ 2147483647 w 912"/>
              <a:gd name="T5" fmla="*/ 1296080610 h 1008"/>
              <a:gd name="T6" fmla="*/ 0 60000 65536"/>
              <a:gd name="T7" fmla="*/ 0 60000 65536"/>
              <a:gd name="T8" fmla="*/ 0 60000 65536"/>
              <a:gd name="T9" fmla="*/ 0 w 912"/>
              <a:gd name="T10" fmla="*/ 0 h 1008"/>
              <a:gd name="T11" fmla="*/ 912 w 912"/>
              <a:gd name="T12" fmla="*/ 1008 h 1008"/>
            </a:gdLst>
            <a:ahLst/>
            <a:cxnLst>
              <a:cxn ang="T6">
                <a:pos x="T0" y="T1"/>
              </a:cxn>
              <a:cxn ang="T7">
                <a:pos x="T2" y="T3"/>
              </a:cxn>
              <a:cxn ang="T8">
                <a:pos x="T4" y="T5"/>
              </a:cxn>
            </a:cxnLst>
            <a:rect l="T9" t="T10" r="T11" b="T12"/>
            <a:pathLst>
              <a:path w="912" h="1008">
                <a:moveTo>
                  <a:pt x="0" y="0"/>
                </a:moveTo>
                <a:cubicBezTo>
                  <a:pt x="188" y="108"/>
                  <a:pt x="376" y="216"/>
                  <a:pt x="528" y="384"/>
                </a:cubicBezTo>
                <a:cubicBezTo>
                  <a:pt x="680" y="552"/>
                  <a:pt x="796" y="780"/>
                  <a:pt x="912" y="1008"/>
                </a:cubicBezTo>
              </a:path>
            </a:pathLst>
          </a:custGeom>
          <a:noFill/>
          <a:ln w="57150">
            <a:solidFill>
              <a:schemeClr val="tx1"/>
            </a:solidFill>
            <a:round/>
            <a:headEnd/>
            <a:tailEnd type="triangle" w="med" len="med"/>
          </a:ln>
        </p:spPr>
        <p:txBody>
          <a:bodyPr wrap="none" anchor="ctr"/>
          <a:lstStyle/>
          <a:p>
            <a:endParaRPr lang="en-US"/>
          </a:p>
        </p:txBody>
      </p:sp>
      <p:sp>
        <p:nvSpPr>
          <p:cNvPr id="1037" name="Freeform 39"/>
          <p:cNvSpPr>
            <a:spLocks/>
          </p:cNvSpPr>
          <p:nvPr/>
        </p:nvSpPr>
        <p:spPr bwMode="auto">
          <a:xfrm>
            <a:off x="5270500" y="3657600"/>
            <a:ext cx="2286000" cy="228600"/>
          </a:xfrm>
          <a:custGeom>
            <a:avLst/>
            <a:gdLst>
              <a:gd name="T0" fmla="*/ 0 w 912"/>
              <a:gd name="T1" fmla="*/ 0 h 1008"/>
              <a:gd name="T2" fmla="*/ 2147483647 w 912"/>
              <a:gd name="T3" fmla="*/ 19749863 h 1008"/>
              <a:gd name="T4" fmla="*/ 2147483647 w 912"/>
              <a:gd name="T5" fmla="*/ 51843216 h 1008"/>
              <a:gd name="T6" fmla="*/ 0 60000 65536"/>
              <a:gd name="T7" fmla="*/ 0 60000 65536"/>
              <a:gd name="T8" fmla="*/ 0 60000 65536"/>
              <a:gd name="T9" fmla="*/ 0 w 912"/>
              <a:gd name="T10" fmla="*/ 0 h 1008"/>
              <a:gd name="T11" fmla="*/ 912 w 912"/>
              <a:gd name="T12" fmla="*/ 1008 h 1008"/>
            </a:gdLst>
            <a:ahLst/>
            <a:cxnLst>
              <a:cxn ang="T6">
                <a:pos x="T0" y="T1"/>
              </a:cxn>
              <a:cxn ang="T7">
                <a:pos x="T2" y="T3"/>
              </a:cxn>
              <a:cxn ang="T8">
                <a:pos x="T4" y="T5"/>
              </a:cxn>
            </a:cxnLst>
            <a:rect l="T9" t="T10" r="T11" b="T12"/>
            <a:pathLst>
              <a:path w="912" h="1008">
                <a:moveTo>
                  <a:pt x="0" y="0"/>
                </a:moveTo>
                <a:cubicBezTo>
                  <a:pt x="188" y="108"/>
                  <a:pt x="376" y="216"/>
                  <a:pt x="528" y="384"/>
                </a:cubicBezTo>
                <a:cubicBezTo>
                  <a:pt x="680" y="552"/>
                  <a:pt x="796" y="780"/>
                  <a:pt x="912" y="1008"/>
                </a:cubicBezTo>
              </a:path>
            </a:pathLst>
          </a:custGeom>
          <a:noFill/>
          <a:ln w="57150">
            <a:solidFill>
              <a:schemeClr val="tx1"/>
            </a:solidFill>
            <a:round/>
            <a:headEnd/>
            <a:tailEnd type="triangle" w="med" len="med"/>
          </a:ln>
        </p:spPr>
        <p:txBody>
          <a:bodyPr wrap="none" anchor="ctr"/>
          <a:lstStyle/>
          <a:p>
            <a:endParaRPr lang="en-US"/>
          </a:p>
        </p:txBody>
      </p:sp>
      <p:sp>
        <p:nvSpPr>
          <p:cNvPr id="1038" name="Freeform 40"/>
          <p:cNvSpPr>
            <a:spLocks/>
          </p:cNvSpPr>
          <p:nvPr/>
        </p:nvSpPr>
        <p:spPr bwMode="auto">
          <a:xfrm flipV="1">
            <a:off x="5270500" y="4343400"/>
            <a:ext cx="2514600" cy="1371600"/>
          </a:xfrm>
          <a:custGeom>
            <a:avLst/>
            <a:gdLst>
              <a:gd name="T0" fmla="*/ 0 w 912"/>
              <a:gd name="T1" fmla="*/ 0 h 1008"/>
              <a:gd name="T2" fmla="*/ 2147483647 w 912"/>
              <a:gd name="T3" fmla="*/ 710992262 h 1008"/>
              <a:gd name="T4" fmla="*/ 2147483647 w 912"/>
              <a:gd name="T5" fmla="*/ 1866355943 h 1008"/>
              <a:gd name="T6" fmla="*/ 0 60000 65536"/>
              <a:gd name="T7" fmla="*/ 0 60000 65536"/>
              <a:gd name="T8" fmla="*/ 0 60000 65536"/>
              <a:gd name="T9" fmla="*/ 0 w 912"/>
              <a:gd name="T10" fmla="*/ 0 h 1008"/>
              <a:gd name="T11" fmla="*/ 912 w 912"/>
              <a:gd name="T12" fmla="*/ 1008 h 1008"/>
            </a:gdLst>
            <a:ahLst/>
            <a:cxnLst>
              <a:cxn ang="T6">
                <a:pos x="T0" y="T1"/>
              </a:cxn>
              <a:cxn ang="T7">
                <a:pos x="T2" y="T3"/>
              </a:cxn>
              <a:cxn ang="T8">
                <a:pos x="T4" y="T5"/>
              </a:cxn>
            </a:cxnLst>
            <a:rect l="T9" t="T10" r="T11" b="T12"/>
            <a:pathLst>
              <a:path w="912" h="1008">
                <a:moveTo>
                  <a:pt x="0" y="0"/>
                </a:moveTo>
                <a:cubicBezTo>
                  <a:pt x="188" y="108"/>
                  <a:pt x="376" y="216"/>
                  <a:pt x="528" y="384"/>
                </a:cubicBezTo>
                <a:cubicBezTo>
                  <a:pt x="680" y="552"/>
                  <a:pt x="796" y="780"/>
                  <a:pt x="912" y="1008"/>
                </a:cubicBezTo>
              </a:path>
            </a:pathLst>
          </a:custGeom>
          <a:noFill/>
          <a:ln w="57150">
            <a:solidFill>
              <a:schemeClr val="tx1"/>
            </a:solidFill>
            <a:round/>
            <a:headEnd/>
            <a:tailEnd type="triangle" w="med" len="med"/>
          </a:ln>
        </p:spPr>
        <p:txBody>
          <a:bodyPr wrap="none" anchor="ctr"/>
          <a:lstStyle/>
          <a:p>
            <a:endParaRPr lang="en-US"/>
          </a:p>
        </p:txBody>
      </p:sp>
      <p:sp>
        <p:nvSpPr>
          <p:cNvPr id="56348" name="AutoShape 28"/>
          <p:cNvSpPr>
            <a:spLocks noChangeArrowheads="1"/>
          </p:cNvSpPr>
          <p:nvPr/>
        </p:nvSpPr>
        <p:spPr bwMode="auto">
          <a:xfrm>
            <a:off x="6870700" y="2230438"/>
            <a:ext cx="647700" cy="360362"/>
          </a:xfrm>
          <a:prstGeom prst="roundRect">
            <a:avLst>
              <a:gd name="adj" fmla="val 16667"/>
            </a:avLst>
          </a:prstGeom>
          <a:solidFill>
            <a:srgbClr val="000000"/>
          </a:solidFill>
          <a:ln w="12700">
            <a:noFill/>
            <a:round/>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b</a:t>
            </a:r>
          </a:p>
        </p:txBody>
      </p:sp>
      <p:sp>
        <p:nvSpPr>
          <p:cNvPr id="56361" name="AutoShape 41"/>
          <p:cNvSpPr>
            <a:spLocks noChangeArrowheads="1"/>
          </p:cNvSpPr>
          <p:nvPr/>
        </p:nvSpPr>
        <p:spPr bwMode="auto">
          <a:xfrm>
            <a:off x="6489700" y="2763838"/>
            <a:ext cx="647700" cy="360362"/>
          </a:xfrm>
          <a:prstGeom prst="roundRect">
            <a:avLst>
              <a:gd name="adj" fmla="val 16667"/>
            </a:avLst>
          </a:prstGeom>
          <a:solidFill>
            <a:srgbClr val="000000"/>
          </a:solidFill>
          <a:ln w="12700">
            <a:noFill/>
            <a:round/>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w</a:t>
            </a:r>
            <a:r>
              <a:rPr lang="en-US" sz="2000" b="1" baseline="-25000">
                <a:effectLst>
                  <a:outerShdw blurRad="38100" dist="38100" dir="2700000" algn="tl">
                    <a:srgbClr val="FFFFFF"/>
                  </a:outerShdw>
                </a:effectLst>
                <a:latin typeface="Arial" charset="0"/>
              </a:rPr>
              <a:t>1</a:t>
            </a:r>
            <a:endParaRPr lang="en-US" sz="2000" b="1">
              <a:effectLst>
                <a:outerShdw blurRad="38100" dist="38100" dir="2700000" algn="tl">
                  <a:srgbClr val="FFFFFF"/>
                </a:outerShdw>
              </a:effectLst>
              <a:latin typeface="Arial" charset="0"/>
            </a:endParaRPr>
          </a:p>
        </p:txBody>
      </p:sp>
      <p:sp>
        <p:nvSpPr>
          <p:cNvPr id="56362" name="AutoShape 42"/>
          <p:cNvSpPr>
            <a:spLocks noChangeArrowheads="1"/>
          </p:cNvSpPr>
          <p:nvPr/>
        </p:nvSpPr>
        <p:spPr bwMode="auto">
          <a:xfrm>
            <a:off x="6489700" y="3525838"/>
            <a:ext cx="647700" cy="360362"/>
          </a:xfrm>
          <a:prstGeom prst="roundRect">
            <a:avLst>
              <a:gd name="adj" fmla="val 16667"/>
            </a:avLst>
          </a:prstGeom>
          <a:solidFill>
            <a:srgbClr val="000000"/>
          </a:solidFill>
          <a:ln w="12700">
            <a:noFill/>
            <a:round/>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w</a:t>
            </a:r>
            <a:r>
              <a:rPr lang="en-US" sz="2000" b="1" baseline="-25000">
                <a:effectLst>
                  <a:outerShdw blurRad="38100" dist="38100" dir="2700000" algn="tl">
                    <a:srgbClr val="FFFFFF"/>
                  </a:outerShdw>
                </a:effectLst>
                <a:latin typeface="Arial" charset="0"/>
              </a:rPr>
              <a:t>2</a:t>
            </a:r>
            <a:endParaRPr lang="en-US" sz="2000" b="1">
              <a:effectLst>
                <a:outerShdw blurRad="38100" dist="38100" dir="2700000" algn="tl">
                  <a:srgbClr val="FFFFFF"/>
                </a:outerShdw>
              </a:effectLst>
              <a:latin typeface="Arial" charset="0"/>
            </a:endParaRPr>
          </a:p>
        </p:txBody>
      </p:sp>
      <p:sp>
        <p:nvSpPr>
          <p:cNvPr id="56363" name="AutoShape 43"/>
          <p:cNvSpPr>
            <a:spLocks noChangeArrowheads="1"/>
          </p:cNvSpPr>
          <p:nvPr/>
        </p:nvSpPr>
        <p:spPr bwMode="auto">
          <a:xfrm>
            <a:off x="6489700" y="4897438"/>
            <a:ext cx="647700" cy="360362"/>
          </a:xfrm>
          <a:prstGeom prst="roundRect">
            <a:avLst>
              <a:gd name="adj" fmla="val 16667"/>
            </a:avLst>
          </a:prstGeom>
          <a:solidFill>
            <a:srgbClr val="000000"/>
          </a:solidFill>
          <a:ln w="12700">
            <a:noFill/>
            <a:round/>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w</a:t>
            </a:r>
            <a:r>
              <a:rPr lang="en-US" sz="2000" b="1" baseline="-25000">
                <a:effectLst>
                  <a:outerShdw blurRad="38100" dist="38100" dir="2700000" algn="tl">
                    <a:srgbClr val="FFFFFF"/>
                  </a:outerShdw>
                </a:effectLst>
                <a:latin typeface="Arial" charset="0"/>
              </a:rPr>
              <a:t>n</a:t>
            </a:r>
            <a:endParaRPr lang="en-US" sz="2000" b="1">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checkerboard(across)">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322">
                                            <p:txEl>
                                              <p:pRg st="0" end="0"/>
                                            </p:txEl>
                                          </p:spTgt>
                                        </p:tgtEl>
                                        <p:attrNameLst>
                                          <p:attrName>style.visibility</p:attrName>
                                        </p:attrNameLst>
                                      </p:cBhvr>
                                      <p:to>
                                        <p:strVal val="visible"/>
                                      </p:to>
                                    </p:set>
                                    <p:animEffect transition="in" filter="dissolve">
                                      <p:cBhvr>
                                        <p:cTn id="12" dur="500"/>
                                        <p:tgtEl>
                                          <p:spTgt spid="563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322">
                                            <p:txEl>
                                              <p:pRg st="1" end="1"/>
                                            </p:txEl>
                                          </p:spTgt>
                                        </p:tgtEl>
                                        <p:attrNameLst>
                                          <p:attrName>style.visibility</p:attrName>
                                        </p:attrNameLst>
                                      </p:cBhvr>
                                      <p:to>
                                        <p:strVal val="visible"/>
                                      </p:to>
                                    </p:set>
                                    <p:animEffect transition="in" filter="dissolve">
                                      <p:cBhvr>
                                        <p:cTn id="17" dur="500"/>
                                        <p:tgtEl>
                                          <p:spTgt spid="563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6322">
                                            <p:txEl>
                                              <p:pRg st="2" end="2"/>
                                            </p:txEl>
                                          </p:spTgt>
                                        </p:tgtEl>
                                        <p:attrNameLst>
                                          <p:attrName>style.visibility</p:attrName>
                                        </p:attrNameLst>
                                      </p:cBhvr>
                                      <p:to>
                                        <p:strVal val="visible"/>
                                      </p:to>
                                    </p:set>
                                    <p:animEffect transition="in" filter="dissolve">
                                      <p:cBhvr>
                                        <p:cTn id="22" dur="500"/>
                                        <p:tgtEl>
                                          <p:spTgt spid="563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6322">
                                            <p:txEl>
                                              <p:pRg st="3" end="3"/>
                                            </p:txEl>
                                          </p:spTgt>
                                        </p:tgtEl>
                                        <p:attrNameLst>
                                          <p:attrName>style.visibility</p:attrName>
                                        </p:attrNameLst>
                                      </p:cBhvr>
                                      <p:to>
                                        <p:strVal val="visible"/>
                                      </p:to>
                                    </p:set>
                                    <p:animEffect transition="in" filter="dissolve">
                                      <p:cBhvr>
                                        <p:cTn id="27" dur="500"/>
                                        <p:tgtEl>
                                          <p:spTgt spid="5632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6365"/>
                                        </p:tgtEl>
                                        <p:attrNameLst>
                                          <p:attrName>style.visibility</p:attrName>
                                        </p:attrNameLst>
                                      </p:cBhvr>
                                      <p:to>
                                        <p:strVal val="visible"/>
                                      </p:to>
                                    </p:set>
                                    <p:animEffect transition="in" filter="dissolve">
                                      <p:cBhvr>
                                        <p:cTn id="32" dur="500"/>
                                        <p:tgtEl>
                                          <p:spTgt spid="56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431800" y="1016000"/>
            <a:ext cx="8424863" cy="5842000"/>
          </a:xfrm>
        </p:spPr>
        <p:txBody>
          <a:bodyPr/>
          <a:lstStyle/>
          <a:p>
            <a:pPr marL="609600" indent="-609600" eaLnBrk="1" hangingPunct="1">
              <a:lnSpc>
                <a:spcPct val="90000"/>
              </a:lnSpc>
              <a:buFont typeface="Wingdings" pitchFamily="2" charset="2"/>
              <a:buAutoNum type="arabicPeriod"/>
            </a:pPr>
            <a:r>
              <a:rPr lang="en-US" sz="2400" b="1" smtClean="0">
                <a:latin typeface="Tahoma" pitchFamily="34" charset="0"/>
              </a:rPr>
              <a:t>Initialize weights, bias and the threshold </a:t>
            </a:r>
            <a:r>
              <a:rPr lang="en-US" sz="2400" b="1" smtClean="0">
                <a:latin typeface="Symbol" pitchFamily="18" charset="2"/>
              </a:rPr>
              <a:t>q</a:t>
            </a:r>
            <a:r>
              <a:rPr lang="en-US" sz="2400" b="1" smtClean="0">
                <a:latin typeface="Tahoma" pitchFamily="34" charset="0"/>
              </a:rPr>
              <a:t>. Also set the learning rate  </a:t>
            </a:r>
            <a:r>
              <a:rPr lang="en-US" sz="2400" b="1" smtClean="0">
                <a:latin typeface="Symbol" pitchFamily="18" charset="2"/>
              </a:rPr>
              <a:t>a</a:t>
            </a:r>
            <a:r>
              <a:rPr lang="en-US" sz="2400" b="1" smtClean="0">
                <a:latin typeface="Tahoma" pitchFamily="34" charset="0"/>
              </a:rPr>
              <a:t> such that ( 0 &lt; </a:t>
            </a:r>
            <a:r>
              <a:rPr lang="en-US" sz="2400" b="1" smtClean="0">
                <a:latin typeface="Symbol" pitchFamily="18" charset="2"/>
              </a:rPr>
              <a:t>a</a:t>
            </a:r>
            <a:r>
              <a:rPr lang="en-US" sz="2400" b="1" smtClean="0">
                <a:latin typeface="Tahoma" pitchFamily="34" charset="0"/>
              </a:rPr>
              <a:t> &lt;=1).</a:t>
            </a:r>
          </a:p>
          <a:p>
            <a:pPr marL="609600" indent="-609600" eaLnBrk="1" hangingPunct="1">
              <a:lnSpc>
                <a:spcPct val="90000"/>
              </a:lnSpc>
              <a:buFont typeface="Wingdings" pitchFamily="2" charset="2"/>
              <a:buAutoNum type="arabicPeriod"/>
            </a:pPr>
            <a:r>
              <a:rPr lang="en-US" sz="2400" b="1" smtClean="0">
                <a:latin typeface="Tahoma" pitchFamily="34" charset="0"/>
              </a:rPr>
              <a:t>While stopping condition is false, do the following steps.</a:t>
            </a:r>
          </a:p>
          <a:p>
            <a:pPr marL="609600" indent="-609600" eaLnBrk="1" hangingPunct="1">
              <a:lnSpc>
                <a:spcPct val="90000"/>
              </a:lnSpc>
              <a:buFont typeface="Wingdings" pitchFamily="2" charset="2"/>
              <a:buAutoNum type="arabicPeriod"/>
            </a:pPr>
            <a:r>
              <a:rPr lang="en-US" sz="2400" b="1" smtClean="0">
                <a:latin typeface="Tahoma" pitchFamily="34" charset="0"/>
              </a:rPr>
              <a:t>For each training pair s:t, do steps 4 to 7.</a:t>
            </a:r>
          </a:p>
          <a:p>
            <a:pPr marL="609600" indent="-609600" eaLnBrk="1" hangingPunct="1">
              <a:lnSpc>
                <a:spcPct val="90000"/>
              </a:lnSpc>
              <a:buFont typeface="Wingdings" pitchFamily="2" charset="2"/>
              <a:buAutoNum type="arabicPeriod"/>
            </a:pPr>
            <a:r>
              <a:rPr lang="en-US" sz="2400" b="1" smtClean="0">
                <a:latin typeface="Tahoma" pitchFamily="34" charset="0"/>
              </a:rPr>
              <a:t>Set the activations of input units. x</a:t>
            </a:r>
            <a:r>
              <a:rPr lang="en-US" sz="2400" b="1" baseline="-25000" smtClean="0">
                <a:latin typeface="Tahoma" pitchFamily="34" charset="0"/>
              </a:rPr>
              <a:t>i</a:t>
            </a:r>
            <a:r>
              <a:rPr lang="en-US" sz="2400" b="1" smtClean="0">
                <a:latin typeface="Tahoma" pitchFamily="34" charset="0"/>
              </a:rPr>
              <a:t> = s</a:t>
            </a:r>
            <a:r>
              <a:rPr lang="en-US" sz="2400" b="1" baseline="-25000" smtClean="0">
                <a:latin typeface="Tahoma" pitchFamily="34" charset="0"/>
              </a:rPr>
              <a:t>i</a:t>
            </a:r>
          </a:p>
          <a:p>
            <a:pPr marL="609600" indent="-609600" eaLnBrk="1" hangingPunct="1">
              <a:lnSpc>
                <a:spcPct val="90000"/>
              </a:lnSpc>
              <a:buFont typeface="Wingdings" pitchFamily="2" charset="2"/>
              <a:buAutoNum type="arabicPeriod"/>
            </a:pPr>
            <a:r>
              <a:rPr lang="en-US" sz="2400" b="1" smtClean="0">
                <a:latin typeface="Tahoma" pitchFamily="34" charset="0"/>
              </a:rPr>
              <a:t>Compute the response of the output unit.</a:t>
            </a:r>
            <a:endParaRPr lang="en-US" sz="2000" b="1" smtClean="0">
              <a:latin typeface="Tahoma" pitchFamily="34" charset="0"/>
            </a:endParaRPr>
          </a:p>
          <a:p>
            <a:pPr marL="609600" indent="-609600" eaLnBrk="1" hangingPunct="1">
              <a:lnSpc>
                <a:spcPct val="90000"/>
              </a:lnSpc>
              <a:buFont typeface="Wingdings" pitchFamily="2" charset="2"/>
              <a:buAutoNum type="arabicPeriod" startAt="6"/>
            </a:pPr>
            <a:r>
              <a:rPr lang="en-US" sz="2400" b="1" smtClean="0">
                <a:latin typeface="Tahoma" pitchFamily="34" charset="0"/>
              </a:rPr>
              <a:t>Update weights and bias if an error occurred for this pattern.</a:t>
            </a:r>
          </a:p>
          <a:p>
            <a:pPr marL="609600" indent="-609600" eaLnBrk="1" hangingPunct="1">
              <a:lnSpc>
                <a:spcPct val="90000"/>
              </a:lnSpc>
              <a:buFontTx/>
              <a:buNone/>
            </a:pPr>
            <a:r>
              <a:rPr lang="en-US" sz="2400" b="1" smtClean="0">
                <a:latin typeface="Tahoma" pitchFamily="34" charset="0"/>
              </a:rPr>
              <a:t>	If y is not equal to t (under some limit) then</a:t>
            </a:r>
          </a:p>
          <a:p>
            <a:pPr marL="990600" lvl="1" indent="-533400" eaLnBrk="1" hangingPunct="1">
              <a:lnSpc>
                <a:spcPct val="90000"/>
              </a:lnSpc>
              <a:buClr>
                <a:schemeClr val="tx1"/>
              </a:buClr>
              <a:buFont typeface="Wingdings" pitchFamily="2" charset="2"/>
              <a:buNone/>
            </a:pPr>
            <a:r>
              <a:rPr lang="en-US" b="1" smtClean="0">
                <a:latin typeface="Tahoma" pitchFamily="34" charset="0"/>
              </a:rPr>
              <a:t>	w</a:t>
            </a:r>
            <a:r>
              <a:rPr lang="en-US" b="1" baseline="-25000" smtClean="0">
                <a:latin typeface="Tahoma" pitchFamily="34" charset="0"/>
              </a:rPr>
              <a:t>i</a:t>
            </a:r>
            <a:r>
              <a:rPr lang="en-US" b="1" smtClean="0">
                <a:latin typeface="Tahoma" pitchFamily="34" charset="0"/>
              </a:rPr>
              <a:t>(new) = w</a:t>
            </a:r>
            <a:r>
              <a:rPr lang="en-US" b="1" baseline="-25000" smtClean="0">
                <a:latin typeface="Tahoma" pitchFamily="34" charset="0"/>
              </a:rPr>
              <a:t>i</a:t>
            </a:r>
            <a:r>
              <a:rPr lang="en-US" b="1" smtClean="0">
                <a:latin typeface="Tahoma" pitchFamily="34" charset="0"/>
              </a:rPr>
              <a:t>(old) + </a:t>
            </a:r>
            <a:r>
              <a:rPr lang="en-US" b="1" smtClean="0">
                <a:latin typeface="Symbol" pitchFamily="18" charset="2"/>
              </a:rPr>
              <a:t>a</a:t>
            </a:r>
            <a:r>
              <a:rPr lang="en-US" b="1" smtClean="0">
                <a:latin typeface="Tahoma" pitchFamily="34" charset="0"/>
              </a:rPr>
              <a:t> x</a:t>
            </a:r>
            <a:r>
              <a:rPr lang="en-US" b="1" baseline="-25000" smtClean="0">
                <a:latin typeface="Tahoma" pitchFamily="34" charset="0"/>
              </a:rPr>
              <a:t>i </a:t>
            </a:r>
            <a:r>
              <a:rPr lang="en-US" b="1" smtClean="0">
                <a:latin typeface="Tahoma" pitchFamily="34" charset="0"/>
              </a:rPr>
              <a:t>t   for i = 1 to n</a:t>
            </a:r>
          </a:p>
          <a:p>
            <a:pPr marL="990600" lvl="1" indent="-533400" eaLnBrk="1" hangingPunct="1">
              <a:lnSpc>
                <a:spcPct val="90000"/>
              </a:lnSpc>
              <a:buClr>
                <a:schemeClr val="tx1"/>
              </a:buClr>
              <a:buFont typeface="Wingdings" pitchFamily="2" charset="2"/>
              <a:buNone/>
            </a:pPr>
            <a:r>
              <a:rPr lang="en-US" sz="2000" b="1" smtClean="0">
                <a:latin typeface="Tahoma" pitchFamily="34" charset="0"/>
              </a:rPr>
              <a:t>	b(new) = b(old) + </a:t>
            </a:r>
            <a:r>
              <a:rPr lang="en-US" sz="2000" b="1" smtClean="0">
                <a:latin typeface="Symbol" pitchFamily="18" charset="2"/>
              </a:rPr>
              <a:t>a</a:t>
            </a:r>
            <a:r>
              <a:rPr lang="en-US" sz="2000" b="1" smtClean="0">
                <a:latin typeface="Tahoma" pitchFamily="34" charset="0"/>
              </a:rPr>
              <a:t> t</a:t>
            </a:r>
          </a:p>
          <a:p>
            <a:pPr marL="609600" indent="-609600" eaLnBrk="1" hangingPunct="1">
              <a:lnSpc>
                <a:spcPct val="90000"/>
              </a:lnSpc>
              <a:buFontTx/>
              <a:buNone/>
            </a:pPr>
            <a:r>
              <a:rPr lang="en-US" sz="2000" b="1" smtClean="0">
                <a:latin typeface="Tahoma" pitchFamily="34" charset="0"/>
              </a:rPr>
              <a:t>	end if</a:t>
            </a:r>
          </a:p>
          <a:p>
            <a:pPr marL="609600" indent="-609600" eaLnBrk="1" hangingPunct="1">
              <a:lnSpc>
                <a:spcPct val="90000"/>
              </a:lnSpc>
              <a:buFont typeface="Wingdings" pitchFamily="2" charset="2"/>
              <a:buAutoNum type="arabicPeriod" startAt="7"/>
            </a:pPr>
            <a:r>
              <a:rPr lang="en-US" sz="2400" b="1" smtClean="0">
                <a:latin typeface="Tahoma" pitchFamily="34" charset="0"/>
              </a:rPr>
              <a:t>Test stopping condition: If no weight changed in step 3, stop, else continue.</a:t>
            </a:r>
          </a:p>
        </p:txBody>
      </p:sp>
      <p:sp>
        <p:nvSpPr>
          <p:cNvPr id="57349" name="WordArt 5"/>
          <p:cNvSpPr>
            <a:spLocks noChangeArrowheads="1" noChangeShapeType="1" noTextEdit="1"/>
          </p:cNvSpPr>
          <p:nvPr/>
        </p:nvSpPr>
        <p:spPr bwMode="auto">
          <a:xfrm>
            <a:off x="2268538" y="239713"/>
            <a:ext cx="5111750" cy="571500"/>
          </a:xfrm>
          <a:prstGeom prst="rect">
            <a:avLst/>
          </a:prstGeom>
        </p:spPr>
        <p:txBody>
          <a:bodyPr wrap="none" fromWordArt="1">
            <a:prstTxWarp prst="textPlain">
              <a:avLst>
                <a:gd name="adj" fmla="val 50000"/>
              </a:avLst>
            </a:prstTxWarp>
          </a:bodyPr>
          <a:lstStyle/>
          <a:p>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Perceptron: Algorithm</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checkerboard(across)">
                                      <p:cBhvr>
                                        <p:cTn id="7" dur="500"/>
                                        <p:tgtEl>
                                          <p:spTgt spid="573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346">
                                            <p:txEl>
                                              <p:pRg st="0" end="0"/>
                                            </p:txEl>
                                          </p:spTgt>
                                        </p:tgtEl>
                                        <p:attrNameLst>
                                          <p:attrName>style.visibility</p:attrName>
                                        </p:attrNameLst>
                                      </p:cBhvr>
                                      <p:to>
                                        <p:strVal val="visible"/>
                                      </p:to>
                                    </p:set>
                                    <p:animEffect transition="in" filter="dissolve">
                                      <p:cBhvr>
                                        <p:cTn id="12" dur="500"/>
                                        <p:tgtEl>
                                          <p:spTgt spid="573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346">
                                            <p:txEl>
                                              <p:pRg st="1" end="1"/>
                                            </p:txEl>
                                          </p:spTgt>
                                        </p:tgtEl>
                                        <p:attrNameLst>
                                          <p:attrName>style.visibility</p:attrName>
                                        </p:attrNameLst>
                                      </p:cBhvr>
                                      <p:to>
                                        <p:strVal val="visible"/>
                                      </p:to>
                                    </p:set>
                                    <p:animEffect transition="in" filter="dissolve">
                                      <p:cBhvr>
                                        <p:cTn id="17" dur="500"/>
                                        <p:tgtEl>
                                          <p:spTgt spid="573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346">
                                            <p:txEl>
                                              <p:pRg st="2" end="2"/>
                                            </p:txEl>
                                          </p:spTgt>
                                        </p:tgtEl>
                                        <p:attrNameLst>
                                          <p:attrName>style.visibility</p:attrName>
                                        </p:attrNameLst>
                                      </p:cBhvr>
                                      <p:to>
                                        <p:strVal val="visible"/>
                                      </p:to>
                                    </p:set>
                                    <p:animEffect transition="in" filter="dissolve">
                                      <p:cBhvr>
                                        <p:cTn id="22" dur="500"/>
                                        <p:tgtEl>
                                          <p:spTgt spid="573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346">
                                            <p:txEl>
                                              <p:pRg st="3" end="3"/>
                                            </p:txEl>
                                          </p:spTgt>
                                        </p:tgtEl>
                                        <p:attrNameLst>
                                          <p:attrName>style.visibility</p:attrName>
                                        </p:attrNameLst>
                                      </p:cBhvr>
                                      <p:to>
                                        <p:strVal val="visible"/>
                                      </p:to>
                                    </p:set>
                                    <p:animEffect transition="in" filter="dissolve">
                                      <p:cBhvr>
                                        <p:cTn id="27" dur="500"/>
                                        <p:tgtEl>
                                          <p:spTgt spid="5734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7346">
                                            <p:txEl>
                                              <p:pRg st="4" end="4"/>
                                            </p:txEl>
                                          </p:spTgt>
                                        </p:tgtEl>
                                        <p:attrNameLst>
                                          <p:attrName>style.visibility</p:attrName>
                                        </p:attrNameLst>
                                      </p:cBhvr>
                                      <p:to>
                                        <p:strVal val="visible"/>
                                      </p:to>
                                    </p:set>
                                    <p:animEffect transition="in" filter="dissolve">
                                      <p:cBhvr>
                                        <p:cTn id="32" dur="500"/>
                                        <p:tgtEl>
                                          <p:spTgt spid="5734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7346">
                                            <p:txEl>
                                              <p:pRg st="5" end="5"/>
                                            </p:txEl>
                                          </p:spTgt>
                                        </p:tgtEl>
                                        <p:attrNameLst>
                                          <p:attrName>style.visibility</p:attrName>
                                        </p:attrNameLst>
                                      </p:cBhvr>
                                      <p:to>
                                        <p:strVal val="visible"/>
                                      </p:to>
                                    </p:set>
                                    <p:animEffect transition="in" filter="dissolve">
                                      <p:cBhvr>
                                        <p:cTn id="37" dur="500"/>
                                        <p:tgtEl>
                                          <p:spTgt spid="5734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7346">
                                            <p:txEl>
                                              <p:pRg st="6" end="6"/>
                                            </p:txEl>
                                          </p:spTgt>
                                        </p:tgtEl>
                                        <p:attrNameLst>
                                          <p:attrName>style.visibility</p:attrName>
                                        </p:attrNameLst>
                                      </p:cBhvr>
                                      <p:to>
                                        <p:strVal val="visible"/>
                                      </p:to>
                                    </p:set>
                                    <p:animEffect transition="in" filter="dissolve">
                                      <p:cBhvr>
                                        <p:cTn id="42" dur="500"/>
                                        <p:tgtEl>
                                          <p:spTgt spid="57346">
                                            <p:txEl>
                                              <p:pRg st="6" end="6"/>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57346">
                                            <p:txEl>
                                              <p:pRg st="7" end="7"/>
                                            </p:txEl>
                                          </p:spTgt>
                                        </p:tgtEl>
                                        <p:attrNameLst>
                                          <p:attrName>style.visibility</p:attrName>
                                        </p:attrNameLst>
                                      </p:cBhvr>
                                      <p:to>
                                        <p:strVal val="visible"/>
                                      </p:to>
                                    </p:set>
                                    <p:animEffect transition="in" filter="dissolve">
                                      <p:cBhvr>
                                        <p:cTn id="45" dur="500"/>
                                        <p:tgtEl>
                                          <p:spTgt spid="57346">
                                            <p:txEl>
                                              <p:pRg st="7" end="7"/>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57346">
                                            <p:txEl>
                                              <p:pRg st="8" end="8"/>
                                            </p:txEl>
                                          </p:spTgt>
                                        </p:tgtEl>
                                        <p:attrNameLst>
                                          <p:attrName>style.visibility</p:attrName>
                                        </p:attrNameLst>
                                      </p:cBhvr>
                                      <p:to>
                                        <p:strVal val="visible"/>
                                      </p:to>
                                    </p:set>
                                    <p:animEffect transition="in" filter="dissolve">
                                      <p:cBhvr>
                                        <p:cTn id="48" dur="500"/>
                                        <p:tgtEl>
                                          <p:spTgt spid="57346">
                                            <p:txEl>
                                              <p:pRg st="8" end="8"/>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57346">
                                            <p:txEl>
                                              <p:pRg st="9" end="9"/>
                                            </p:txEl>
                                          </p:spTgt>
                                        </p:tgtEl>
                                        <p:attrNameLst>
                                          <p:attrName>style.visibility</p:attrName>
                                        </p:attrNameLst>
                                      </p:cBhvr>
                                      <p:to>
                                        <p:strVal val="visible"/>
                                      </p:to>
                                    </p:set>
                                    <p:animEffect transition="in" filter="dissolve">
                                      <p:cBhvr>
                                        <p:cTn id="51" dur="500"/>
                                        <p:tgtEl>
                                          <p:spTgt spid="57346">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57346">
                                            <p:txEl>
                                              <p:pRg st="10" end="10"/>
                                            </p:txEl>
                                          </p:spTgt>
                                        </p:tgtEl>
                                        <p:attrNameLst>
                                          <p:attrName>style.visibility</p:attrName>
                                        </p:attrNameLst>
                                      </p:cBhvr>
                                      <p:to>
                                        <p:strVal val="visible"/>
                                      </p:to>
                                    </p:set>
                                    <p:animEffect transition="in" filter="dissolve">
                                      <p:cBhvr>
                                        <p:cTn id="56" dur="500"/>
                                        <p:tgtEl>
                                          <p:spTgt spid="5734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087563" y="152400"/>
            <a:ext cx="5437187" cy="800100"/>
            <a:chOff x="1315" y="96"/>
            <a:chExt cx="3425" cy="504"/>
          </a:xfrm>
        </p:grpSpPr>
        <p:sp>
          <p:nvSpPr>
            <p:cNvPr id="12301" name="AutoShape 3"/>
            <p:cNvSpPr>
              <a:spLocks noChangeArrowheads="1"/>
            </p:cNvSpPr>
            <p:nvPr/>
          </p:nvSpPr>
          <p:spPr bwMode="auto">
            <a:xfrm>
              <a:off x="1315" y="96"/>
              <a:ext cx="3425" cy="504"/>
            </a:xfrm>
            <a:prstGeom prst="roundRect">
              <a:avLst>
                <a:gd name="adj" fmla="val 16667"/>
              </a:avLst>
            </a:prstGeom>
            <a:solidFill>
              <a:srgbClr val="000000"/>
            </a:solidFill>
            <a:ln w="12700">
              <a:solidFill>
                <a:schemeClr val="tx1"/>
              </a:solidFill>
              <a:round/>
              <a:headEnd type="none" w="sm" len="sm"/>
              <a:tailEnd type="none" w="sm" len="sm"/>
            </a:ln>
          </p:spPr>
          <p:txBody>
            <a:bodyPr wrap="none" anchor="ctr"/>
            <a:lstStyle/>
            <a:p>
              <a:endParaRPr lang="en-US"/>
            </a:p>
          </p:txBody>
        </p:sp>
        <p:sp>
          <p:nvSpPr>
            <p:cNvPr id="12302" name="WordArt 4"/>
            <p:cNvSpPr>
              <a:spLocks noChangeArrowheads="1" noChangeShapeType="1" noTextEdit="1"/>
            </p:cNvSpPr>
            <p:nvPr/>
          </p:nvSpPr>
          <p:spPr bwMode="auto">
            <a:xfrm>
              <a:off x="1429" y="151"/>
              <a:ext cx="3220" cy="360"/>
            </a:xfrm>
            <a:prstGeom prst="rect">
              <a:avLst/>
            </a:prstGeom>
          </p:spPr>
          <p:txBody>
            <a:bodyPr wrap="none" fromWordArt="1">
              <a:prstTxWarp prst="textPlain">
                <a:avLst>
                  <a:gd name="adj" fmla="val 50000"/>
                </a:avLst>
              </a:prstTxWarp>
            </a:bodyPr>
            <a:lstStyle/>
            <a:p>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Perceptron: Example</a:t>
              </a:r>
            </a:p>
          </p:txBody>
        </p:sp>
      </p:grpSp>
      <p:sp>
        <p:nvSpPr>
          <p:cNvPr id="58373" name="Rectangle 5"/>
          <p:cNvSpPr>
            <a:spLocks noGrp="1" noChangeArrowheads="1"/>
          </p:cNvSpPr>
          <p:nvPr>
            <p:ph idx="1"/>
          </p:nvPr>
        </p:nvSpPr>
        <p:spPr>
          <a:xfrm>
            <a:off x="457200" y="1160463"/>
            <a:ext cx="8399463" cy="5400675"/>
          </a:xfrm>
        </p:spPr>
        <p:txBody>
          <a:bodyPr/>
          <a:lstStyle/>
          <a:p>
            <a:pPr eaLnBrk="1" hangingPunct="1">
              <a:lnSpc>
                <a:spcPct val="90000"/>
              </a:lnSpc>
            </a:pPr>
            <a:r>
              <a:rPr lang="en-US" sz="2800" smtClean="0">
                <a:latin typeface="Tahoma" pitchFamily="34" charset="0"/>
              </a:rPr>
              <a:t>Lets consider the following training data:</a:t>
            </a:r>
          </a:p>
          <a:p>
            <a:pPr eaLnBrk="1" hangingPunct="1">
              <a:lnSpc>
                <a:spcPct val="90000"/>
              </a:lnSpc>
              <a:buFontTx/>
              <a:buNone/>
            </a:pPr>
            <a:r>
              <a:rPr lang="en-US" sz="2800" smtClean="0">
                <a:latin typeface="Tahoma" pitchFamily="34" charset="0"/>
              </a:rPr>
              <a:t>		     Inputs		     Target</a:t>
            </a:r>
          </a:p>
          <a:p>
            <a:pPr eaLnBrk="1" hangingPunct="1">
              <a:lnSpc>
                <a:spcPct val="90000"/>
              </a:lnSpc>
              <a:buFontTx/>
              <a:buNone/>
            </a:pPr>
            <a:r>
              <a:rPr lang="en-US" sz="2800" smtClean="0">
                <a:latin typeface="Tahoma" pitchFamily="34" charset="0"/>
              </a:rPr>
              <a:t>		x1		x2		t</a:t>
            </a:r>
          </a:p>
          <a:p>
            <a:pPr eaLnBrk="1" hangingPunct="1">
              <a:lnSpc>
                <a:spcPct val="90000"/>
              </a:lnSpc>
              <a:buFontTx/>
              <a:buNone/>
            </a:pPr>
            <a:r>
              <a:rPr lang="en-US" sz="2800" smtClean="0">
                <a:latin typeface="Tahoma" pitchFamily="34" charset="0"/>
              </a:rPr>
              <a:t>		1		1		1</a:t>
            </a:r>
          </a:p>
          <a:p>
            <a:pPr eaLnBrk="1" hangingPunct="1">
              <a:lnSpc>
                <a:spcPct val="90000"/>
              </a:lnSpc>
              <a:buFontTx/>
              <a:buNone/>
            </a:pPr>
            <a:r>
              <a:rPr lang="en-US" sz="2800" smtClean="0">
                <a:latin typeface="Tahoma" pitchFamily="34" charset="0"/>
              </a:rPr>
              <a:t>		1		0		-1</a:t>
            </a:r>
          </a:p>
          <a:p>
            <a:pPr eaLnBrk="1" hangingPunct="1">
              <a:lnSpc>
                <a:spcPct val="90000"/>
              </a:lnSpc>
              <a:buFontTx/>
              <a:buNone/>
            </a:pPr>
            <a:r>
              <a:rPr lang="en-US" sz="2800" smtClean="0">
                <a:latin typeface="Tahoma" pitchFamily="34" charset="0"/>
              </a:rPr>
              <a:t>		0		1		-1</a:t>
            </a:r>
          </a:p>
          <a:p>
            <a:pPr eaLnBrk="1" hangingPunct="1">
              <a:lnSpc>
                <a:spcPct val="90000"/>
              </a:lnSpc>
              <a:buFontTx/>
              <a:buNone/>
            </a:pPr>
            <a:r>
              <a:rPr lang="en-US" sz="2800" smtClean="0">
                <a:latin typeface="Tahoma" pitchFamily="34" charset="0"/>
              </a:rPr>
              <a:t>		0 		0		-1</a:t>
            </a:r>
          </a:p>
          <a:p>
            <a:pPr eaLnBrk="1" hangingPunct="1">
              <a:lnSpc>
                <a:spcPct val="90000"/>
              </a:lnSpc>
            </a:pPr>
            <a:r>
              <a:rPr lang="en-US" sz="2800" smtClean="0">
                <a:latin typeface="Tahoma" pitchFamily="34" charset="0"/>
              </a:rPr>
              <a:t>We initialize the weights to be w1 = 0, w2 = 0 and b = 0. Also we set </a:t>
            </a:r>
            <a:r>
              <a:rPr lang="en-US" sz="2800" smtClean="0">
                <a:latin typeface="Symbol" pitchFamily="18" charset="2"/>
              </a:rPr>
              <a:t>a</a:t>
            </a:r>
            <a:r>
              <a:rPr lang="en-US" sz="2800" smtClean="0">
                <a:latin typeface="Tahoma" pitchFamily="34" charset="0"/>
              </a:rPr>
              <a:t> = 1, and </a:t>
            </a:r>
            <a:r>
              <a:rPr lang="en-US" sz="2800" smtClean="0">
                <a:latin typeface="Symbol" pitchFamily="18" charset="2"/>
              </a:rPr>
              <a:t>q</a:t>
            </a:r>
            <a:r>
              <a:rPr lang="en-US" sz="2800" smtClean="0">
                <a:latin typeface="Tahoma" pitchFamily="34" charset="0"/>
              </a:rPr>
              <a:t> = 0.2.</a:t>
            </a:r>
          </a:p>
          <a:p>
            <a:pPr eaLnBrk="1" hangingPunct="1">
              <a:lnSpc>
                <a:spcPct val="90000"/>
              </a:lnSpc>
            </a:pPr>
            <a:r>
              <a:rPr lang="en-US" sz="2800" smtClean="0">
                <a:latin typeface="Tahoma" pitchFamily="34" charset="0"/>
              </a:rPr>
              <a:t>The following table shows the sequence in which the net is provided with the input one by one and checked for the required target.</a:t>
            </a:r>
          </a:p>
        </p:txBody>
      </p:sp>
      <p:grpSp>
        <p:nvGrpSpPr>
          <p:cNvPr id="3" name="Group 6"/>
          <p:cNvGrpSpPr>
            <a:grpSpLocks/>
          </p:cNvGrpSpPr>
          <p:nvPr/>
        </p:nvGrpSpPr>
        <p:grpSpPr bwMode="auto">
          <a:xfrm>
            <a:off x="1187450" y="1628775"/>
            <a:ext cx="5221288" cy="2808288"/>
            <a:chOff x="748" y="1026"/>
            <a:chExt cx="3289" cy="1769"/>
          </a:xfrm>
        </p:grpSpPr>
        <p:sp>
          <p:nvSpPr>
            <p:cNvPr id="12293" name="Line 7"/>
            <p:cNvSpPr>
              <a:spLocks noChangeShapeType="1"/>
            </p:cNvSpPr>
            <p:nvPr/>
          </p:nvSpPr>
          <p:spPr bwMode="auto">
            <a:xfrm>
              <a:off x="748" y="1298"/>
              <a:ext cx="3289" cy="0"/>
            </a:xfrm>
            <a:prstGeom prst="line">
              <a:avLst/>
            </a:prstGeom>
            <a:noFill/>
            <a:ln w="12700">
              <a:solidFill>
                <a:schemeClr val="tx1"/>
              </a:solidFill>
              <a:round/>
              <a:headEnd type="none" w="sm" len="sm"/>
              <a:tailEnd type="none" w="sm" len="sm"/>
            </a:ln>
          </p:spPr>
          <p:txBody>
            <a:bodyPr/>
            <a:lstStyle/>
            <a:p>
              <a:endParaRPr lang="en-US"/>
            </a:p>
          </p:txBody>
        </p:sp>
        <p:sp>
          <p:nvSpPr>
            <p:cNvPr id="12294" name="Line 8"/>
            <p:cNvSpPr>
              <a:spLocks noChangeShapeType="1"/>
            </p:cNvSpPr>
            <p:nvPr/>
          </p:nvSpPr>
          <p:spPr bwMode="auto">
            <a:xfrm>
              <a:off x="748" y="1638"/>
              <a:ext cx="3289" cy="0"/>
            </a:xfrm>
            <a:prstGeom prst="line">
              <a:avLst/>
            </a:prstGeom>
            <a:noFill/>
            <a:ln w="12700">
              <a:solidFill>
                <a:schemeClr val="tx1"/>
              </a:solidFill>
              <a:round/>
              <a:headEnd type="none" w="sm" len="sm"/>
              <a:tailEnd type="none" w="sm" len="sm"/>
            </a:ln>
          </p:spPr>
          <p:txBody>
            <a:bodyPr/>
            <a:lstStyle/>
            <a:p>
              <a:endParaRPr lang="en-US"/>
            </a:p>
          </p:txBody>
        </p:sp>
        <p:sp>
          <p:nvSpPr>
            <p:cNvPr id="12295" name="Line 9"/>
            <p:cNvSpPr>
              <a:spLocks noChangeShapeType="1"/>
            </p:cNvSpPr>
            <p:nvPr/>
          </p:nvSpPr>
          <p:spPr bwMode="auto">
            <a:xfrm>
              <a:off x="748" y="2795"/>
              <a:ext cx="3289" cy="0"/>
            </a:xfrm>
            <a:prstGeom prst="line">
              <a:avLst/>
            </a:prstGeom>
            <a:noFill/>
            <a:ln w="12700">
              <a:solidFill>
                <a:schemeClr val="tx1"/>
              </a:solidFill>
              <a:round/>
              <a:headEnd type="none" w="sm" len="sm"/>
              <a:tailEnd type="none" w="sm" len="sm"/>
            </a:ln>
          </p:spPr>
          <p:txBody>
            <a:bodyPr/>
            <a:lstStyle/>
            <a:p>
              <a:endParaRPr lang="en-US"/>
            </a:p>
          </p:txBody>
        </p:sp>
        <p:sp>
          <p:nvSpPr>
            <p:cNvPr id="12296" name="Line 10"/>
            <p:cNvSpPr>
              <a:spLocks noChangeShapeType="1"/>
            </p:cNvSpPr>
            <p:nvPr/>
          </p:nvSpPr>
          <p:spPr bwMode="auto">
            <a:xfrm>
              <a:off x="748" y="1026"/>
              <a:ext cx="3289" cy="0"/>
            </a:xfrm>
            <a:prstGeom prst="line">
              <a:avLst/>
            </a:prstGeom>
            <a:noFill/>
            <a:ln w="12700">
              <a:solidFill>
                <a:schemeClr val="tx1"/>
              </a:solidFill>
              <a:round/>
              <a:headEnd type="none" w="sm" len="sm"/>
              <a:tailEnd type="none" w="sm" len="sm"/>
            </a:ln>
          </p:spPr>
          <p:txBody>
            <a:bodyPr/>
            <a:lstStyle/>
            <a:p>
              <a:endParaRPr lang="en-US"/>
            </a:p>
          </p:txBody>
        </p:sp>
        <p:sp>
          <p:nvSpPr>
            <p:cNvPr id="12297" name="Line 11"/>
            <p:cNvSpPr>
              <a:spLocks noChangeShapeType="1"/>
            </p:cNvSpPr>
            <p:nvPr/>
          </p:nvSpPr>
          <p:spPr bwMode="auto">
            <a:xfrm>
              <a:off x="748" y="1026"/>
              <a:ext cx="0" cy="1769"/>
            </a:xfrm>
            <a:prstGeom prst="line">
              <a:avLst/>
            </a:prstGeom>
            <a:noFill/>
            <a:ln w="12700">
              <a:solidFill>
                <a:schemeClr val="tx1"/>
              </a:solidFill>
              <a:round/>
              <a:headEnd type="none" w="sm" len="sm"/>
              <a:tailEnd type="none" w="sm" len="sm"/>
            </a:ln>
          </p:spPr>
          <p:txBody>
            <a:bodyPr/>
            <a:lstStyle/>
            <a:p>
              <a:endParaRPr lang="en-US"/>
            </a:p>
          </p:txBody>
        </p:sp>
        <p:sp>
          <p:nvSpPr>
            <p:cNvPr id="12298" name="Line 12"/>
            <p:cNvSpPr>
              <a:spLocks noChangeShapeType="1"/>
            </p:cNvSpPr>
            <p:nvPr/>
          </p:nvSpPr>
          <p:spPr bwMode="auto">
            <a:xfrm>
              <a:off x="2744" y="1026"/>
              <a:ext cx="0" cy="1769"/>
            </a:xfrm>
            <a:prstGeom prst="line">
              <a:avLst/>
            </a:prstGeom>
            <a:noFill/>
            <a:ln w="12700">
              <a:solidFill>
                <a:schemeClr val="tx1"/>
              </a:solidFill>
              <a:round/>
              <a:headEnd type="none" w="sm" len="sm"/>
              <a:tailEnd type="none" w="sm" len="sm"/>
            </a:ln>
          </p:spPr>
          <p:txBody>
            <a:bodyPr/>
            <a:lstStyle/>
            <a:p>
              <a:endParaRPr lang="en-US"/>
            </a:p>
          </p:txBody>
        </p:sp>
        <p:sp>
          <p:nvSpPr>
            <p:cNvPr id="12299" name="Line 13"/>
            <p:cNvSpPr>
              <a:spLocks noChangeShapeType="1"/>
            </p:cNvSpPr>
            <p:nvPr/>
          </p:nvSpPr>
          <p:spPr bwMode="auto">
            <a:xfrm>
              <a:off x="4037" y="1026"/>
              <a:ext cx="0" cy="1769"/>
            </a:xfrm>
            <a:prstGeom prst="line">
              <a:avLst/>
            </a:prstGeom>
            <a:noFill/>
            <a:ln w="12700">
              <a:solidFill>
                <a:schemeClr val="tx1"/>
              </a:solidFill>
              <a:round/>
              <a:headEnd type="none" w="sm" len="sm"/>
              <a:tailEnd type="none" w="sm" len="sm"/>
            </a:ln>
          </p:spPr>
          <p:txBody>
            <a:bodyPr/>
            <a:lstStyle/>
            <a:p>
              <a:endParaRPr lang="en-US"/>
            </a:p>
          </p:txBody>
        </p:sp>
        <p:sp>
          <p:nvSpPr>
            <p:cNvPr id="12300" name="Line 14"/>
            <p:cNvSpPr>
              <a:spLocks noChangeShapeType="1"/>
            </p:cNvSpPr>
            <p:nvPr/>
          </p:nvSpPr>
          <p:spPr bwMode="auto">
            <a:xfrm>
              <a:off x="1655" y="1298"/>
              <a:ext cx="0" cy="1497"/>
            </a:xfrm>
            <a:prstGeom prst="line">
              <a:avLst/>
            </a:prstGeom>
            <a:noFill/>
            <a:ln w="12700">
              <a:solidFill>
                <a:schemeClr val="tx1"/>
              </a:solidFill>
              <a:round/>
              <a:headEnd type="none" w="sm" len="sm"/>
              <a:tailEnd type="none" w="sm" len="sm"/>
            </a:ln>
          </p:spPr>
          <p:txBody>
            <a:bodyPr/>
            <a:lstStyle/>
            <a:p>
              <a:endParaRPr 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8373">
                                            <p:txEl>
                                              <p:pRg st="0" end="0"/>
                                            </p:txEl>
                                          </p:spTgt>
                                        </p:tgtEl>
                                        <p:attrNameLst>
                                          <p:attrName>style.visibility</p:attrName>
                                        </p:attrNameLst>
                                      </p:cBhvr>
                                      <p:to>
                                        <p:strVal val="visible"/>
                                      </p:to>
                                    </p:set>
                                    <p:animEffect transition="in" filter="dissolve">
                                      <p:cBhvr>
                                        <p:cTn id="13" dur="500"/>
                                        <p:tgtEl>
                                          <p:spTgt spid="5837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58373">
                                            <p:txEl>
                                              <p:pRg st="1" end="1"/>
                                            </p:txEl>
                                          </p:spTgt>
                                        </p:tgtEl>
                                        <p:attrNameLst>
                                          <p:attrName>style.visibility</p:attrName>
                                        </p:attrNameLst>
                                      </p:cBhvr>
                                      <p:to>
                                        <p:strVal val="visible"/>
                                      </p:to>
                                    </p:set>
                                    <p:animEffect transition="in" filter="dissolve">
                                      <p:cBhvr>
                                        <p:cTn id="21" dur="500"/>
                                        <p:tgtEl>
                                          <p:spTgt spid="58373">
                                            <p:txEl>
                                              <p:pRg st="1" end="1"/>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8373">
                                            <p:txEl>
                                              <p:pRg st="2" end="2"/>
                                            </p:txEl>
                                          </p:spTgt>
                                        </p:tgtEl>
                                        <p:attrNameLst>
                                          <p:attrName>style.visibility</p:attrName>
                                        </p:attrNameLst>
                                      </p:cBhvr>
                                      <p:to>
                                        <p:strVal val="visible"/>
                                      </p:to>
                                    </p:set>
                                    <p:animEffect transition="in" filter="dissolve">
                                      <p:cBhvr>
                                        <p:cTn id="24" dur="500"/>
                                        <p:tgtEl>
                                          <p:spTgt spid="58373">
                                            <p:txEl>
                                              <p:pRg st="2" end="2"/>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8373">
                                            <p:txEl>
                                              <p:pRg st="3" end="3"/>
                                            </p:txEl>
                                          </p:spTgt>
                                        </p:tgtEl>
                                        <p:attrNameLst>
                                          <p:attrName>style.visibility</p:attrName>
                                        </p:attrNameLst>
                                      </p:cBhvr>
                                      <p:to>
                                        <p:strVal val="visible"/>
                                      </p:to>
                                    </p:set>
                                    <p:animEffect transition="in" filter="dissolve">
                                      <p:cBhvr>
                                        <p:cTn id="27" dur="500"/>
                                        <p:tgtEl>
                                          <p:spTgt spid="58373">
                                            <p:txEl>
                                              <p:pRg st="3" end="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8373">
                                            <p:txEl>
                                              <p:pRg st="4" end="4"/>
                                            </p:txEl>
                                          </p:spTgt>
                                        </p:tgtEl>
                                        <p:attrNameLst>
                                          <p:attrName>style.visibility</p:attrName>
                                        </p:attrNameLst>
                                      </p:cBhvr>
                                      <p:to>
                                        <p:strVal val="visible"/>
                                      </p:to>
                                    </p:set>
                                    <p:animEffect transition="in" filter="dissolve">
                                      <p:cBhvr>
                                        <p:cTn id="30" dur="500"/>
                                        <p:tgtEl>
                                          <p:spTgt spid="58373">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8373">
                                            <p:txEl>
                                              <p:pRg st="5" end="5"/>
                                            </p:txEl>
                                          </p:spTgt>
                                        </p:tgtEl>
                                        <p:attrNameLst>
                                          <p:attrName>style.visibility</p:attrName>
                                        </p:attrNameLst>
                                      </p:cBhvr>
                                      <p:to>
                                        <p:strVal val="visible"/>
                                      </p:to>
                                    </p:set>
                                    <p:animEffect transition="in" filter="dissolve">
                                      <p:cBhvr>
                                        <p:cTn id="33" dur="500"/>
                                        <p:tgtEl>
                                          <p:spTgt spid="58373">
                                            <p:txEl>
                                              <p:pRg st="5" end="5"/>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8373">
                                            <p:txEl>
                                              <p:pRg st="6" end="6"/>
                                            </p:txEl>
                                          </p:spTgt>
                                        </p:tgtEl>
                                        <p:attrNameLst>
                                          <p:attrName>style.visibility</p:attrName>
                                        </p:attrNameLst>
                                      </p:cBhvr>
                                      <p:to>
                                        <p:strVal val="visible"/>
                                      </p:to>
                                    </p:set>
                                    <p:animEffect transition="in" filter="dissolve">
                                      <p:cBhvr>
                                        <p:cTn id="36" dur="500"/>
                                        <p:tgtEl>
                                          <p:spTgt spid="5837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8373">
                                            <p:txEl>
                                              <p:pRg st="7" end="7"/>
                                            </p:txEl>
                                          </p:spTgt>
                                        </p:tgtEl>
                                        <p:attrNameLst>
                                          <p:attrName>style.visibility</p:attrName>
                                        </p:attrNameLst>
                                      </p:cBhvr>
                                      <p:to>
                                        <p:strVal val="visible"/>
                                      </p:to>
                                    </p:set>
                                    <p:animEffect transition="in" filter="dissolve">
                                      <p:cBhvr>
                                        <p:cTn id="41" dur="500"/>
                                        <p:tgtEl>
                                          <p:spTgt spid="5837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58373">
                                            <p:txEl>
                                              <p:pRg st="8" end="8"/>
                                            </p:txEl>
                                          </p:spTgt>
                                        </p:tgtEl>
                                        <p:attrNameLst>
                                          <p:attrName>style.visibility</p:attrName>
                                        </p:attrNameLst>
                                      </p:cBhvr>
                                      <p:to>
                                        <p:strVal val="visible"/>
                                      </p:to>
                                    </p:set>
                                    <p:animEffect transition="in" filter="dissolve">
                                      <p:cBhvr>
                                        <p:cTn id="46" dur="500"/>
                                        <p:tgtEl>
                                          <p:spTgt spid="5837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3850" y="1052513"/>
            <a:ext cx="8569325" cy="3421062"/>
            <a:chOff x="204" y="663"/>
            <a:chExt cx="5398" cy="2155"/>
          </a:xfrm>
        </p:grpSpPr>
        <p:sp>
          <p:nvSpPr>
            <p:cNvPr id="59395" name="AutoShape 3"/>
            <p:cNvSpPr>
              <a:spLocks noChangeArrowheads="1"/>
            </p:cNvSpPr>
            <p:nvPr/>
          </p:nvSpPr>
          <p:spPr bwMode="auto">
            <a:xfrm>
              <a:off x="204" y="1321"/>
              <a:ext cx="430" cy="318"/>
            </a:xfrm>
            <a:prstGeom prst="roundRect">
              <a:avLst>
                <a:gd name="adj" fmla="val 31449"/>
              </a:avLst>
            </a:prstGeom>
            <a:solidFill>
              <a:srgbClr val="6600CC"/>
            </a:solidFill>
            <a:ln w="12700">
              <a:solidFill>
                <a:schemeClr val="tx1"/>
              </a:solidFill>
              <a:round/>
              <a:headEnd type="none" w="sm" len="sm"/>
              <a:tailEnd type="none" w="sm" len="sm"/>
            </a:ln>
            <a:effectLst/>
          </p:spPr>
          <p:txBody>
            <a:bodyPr wrap="none" anchor="ctr"/>
            <a:lstStyle/>
            <a:p>
              <a:pPr>
                <a:defRPr/>
              </a:pPr>
              <a:r>
                <a:rPr lang="en-US" sz="3200" b="1">
                  <a:effectLst>
                    <a:outerShdw blurRad="38100" dist="38100" dir="2700000" algn="tl">
                      <a:srgbClr val="000000"/>
                    </a:outerShdw>
                  </a:effectLst>
                  <a:latin typeface="Arial" charset="0"/>
                </a:rPr>
                <a:t>1</a:t>
              </a:r>
            </a:p>
          </p:txBody>
        </p:sp>
        <p:sp>
          <p:nvSpPr>
            <p:cNvPr id="13411" name="AutoShape 4"/>
            <p:cNvSpPr>
              <a:spLocks noChangeArrowheads="1"/>
            </p:cNvSpPr>
            <p:nvPr/>
          </p:nvSpPr>
          <p:spPr bwMode="auto">
            <a:xfrm>
              <a:off x="567" y="663"/>
              <a:ext cx="5035" cy="522"/>
            </a:xfrm>
            <a:prstGeom prst="roundRect">
              <a:avLst>
                <a:gd name="adj" fmla="val 16667"/>
              </a:avLst>
            </a:prstGeom>
            <a:solidFill>
              <a:srgbClr val="6600CC"/>
            </a:solidFill>
            <a:ln w="12700">
              <a:solidFill>
                <a:schemeClr val="tx1"/>
              </a:solidFill>
              <a:round/>
              <a:headEnd type="none" w="sm" len="sm"/>
              <a:tailEnd type="none" w="sm" len="sm"/>
            </a:ln>
          </p:spPr>
          <p:txBody>
            <a:bodyPr wrap="none" anchor="ctr"/>
            <a:lstStyle/>
            <a:p>
              <a:endParaRPr lang="en-US"/>
            </a:p>
          </p:txBody>
        </p:sp>
        <p:sp>
          <p:nvSpPr>
            <p:cNvPr id="13412" name="Rectangle 5"/>
            <p:cNvSpPr>
              <a:spLocks noChangeArrowheads="1"/>
            </p:cNvSpPr>
            <p:nvPr/>
          </p:nvSpPr>
          <p:spPr bwMode="auto">
            <a:xfrm>
              <a:off x="567" y="1072"/>
              <a:ext cx="5035" cy="521"/>
            </a:xfrm>
            <a:prstGeom prst="rect">
              <a:avLst/>
            </a:prstGeom>
            <a:solidFill>
              <a:srgbClr val="6600CC"/>
            </a:solidFill>
            <a:ln w="12700">
              <a:solidFill>
                <a:schemeClr val="tx1"/>
              </a:solidFill>
              <a:miter lim="800000"/>
              <a:headEnd type="none" w="sm" len="sm"/>
              <a:tailEnd type="none" w="sm" len="sm"/>
            </a:ln>
          </p:spPr>
          <p:txBody>
            <a:bodyPr wrap="none" anchor="ctr"/>
            <a:lstStyle/>
            <a:p>
              <a:endParaRPr lang="en-US"/>
            </a:p>
          </p:txBody>
        </p:sp>
        <p:sp>
          <p:nvSpPr>
            <p:cNvPr id="13413" name="Rectangle 6"/>
            <p:cNvSpPr>
              <a:spLocks noChangeArrowheads="1"/>
            </p:cNvSpPr>
            <p:nvPr/>
          </p:nvSpPr>
          <p:spPr bwMode="auto">
            <a:xfrm>
              <a:off x="567" y="1321"/>
              <a:ext cx="5035" cy="1497"/>
            </a:xfrm>
            <a:prstGeom prst="rect">
              <a:avLst/>
            </a:prstGeom>
            <a:solidFill>
              <a:srgbClr val="6600CC"/>
            </a:solidFill>
            <a:ln w="12700">
              <a:solidFill>
                <a:schemeClr val="tx1"/>
              </a:solidFill>
              <a:miter lim="800000"/>
              <a:headEnd type="none" w="sm" len="sm"/>
              <a:tailEnd type="none" w="sm" len="sm"/>
            </a:ln>
          </p:spPr>
          <p:txBody>
            <a:bodyPr wrap="none" anchor="ctr"/>
            <a:lstStyle/>
            <a:p>
              <a:endParaRPr lang="en-US"/>
            </a:p>
          </p:txBody>
        </p:sp>
      </p:grpSp>
      <p:grpSp>
        <p:nvGrpSpPr>
          <p:cNvPr id="3" name="Group 7"/>
          <p:cNvGrpSpPr>
            <a:grpSpLocks/>
          </p:cNvGrpSpPr>
          <p:nvPr/>
        </p:nvGrpSpPr>
        <p:grpSpPr bwMode="auto">
          <a:xfrm>
            <a:off x="2087563" y="152400"/>
            <a:ext cx="5437187" cy="800100"/>
            <a:chOff x="1315" y="96"/>
            <a:chExt cx="3425" cy="504"/>
          </a:xfrm>
        </p:grpSpPr>
        <p:sp>
          <p:nvSpPr>
            <p:cNvPr id="13408" name="AutoShape 8"/>
            <p:cNvSpPr>
              <a:spLocks noChangeArrowheads="1"/>
            </p:cNvSpPr>
            <p:nvPr/>
          </p:nvSpPr>
          <p:spPr bwMode="auto">
            <a:xfrm>
              <a:off x="1315" y="96"/>
              <a:ext cx="3425" cy="504"/>
            </a:xfrm>
            <a:prstGeom prst="roundRect">
              <a:avLst>
                <a:gd name="adj" fmla="val 16667"/>
              </a:avLst>
            </a:prstGeom>
            <a:solidFill>
              <a:srgbClr val="000000"/>
            </a:solidFill>
            <a:ln w="12700">
              <a:solidFill>
                <a:schemeClr val="tx1"/>
              </a:solidFill>
              <a:round/>
              <a:headEnd type="none" w="sm" len="sm"/>
              <a:tailEnd type="none" w="sm" len="sm"/>
            </a:ln>
          </p:spPr>
          <p:txBody>
            <a:bodyPr wrap="none" anchor="ctr"/>
            <a:lstStyle/>
            <a:p>
              <a:endParaRPr lang="en-US"/>
            </a:p>
          </p:txBody>
        </p:sp>
        <p:sp>
          <p:nvSpPr>
            <p:cNvPr id="13409" name="WordArt 9"/>
            <p:cNvSpPr>
              <a:spLocks noChangeArrowheads="1" noChangeShapeType="1" noTextEdit="1"/>
            </p:cNvSpPr>
            <p:nvPr/>
          </p:nvSpPr>
          <p:spPr bwMode="auto">
            <a:xfrm>
              <a:off x="1429" y="151"/>
              <a:ext cx="3220" cy="360"/>
            </a:xfrm>
            <a:prstGeom prst="rect">
              <a:avLst/>
            </a:prstGeom>
          </p:spPr>
          <p:txBody>
            <a:bodyPr wrap="none" fromWordArt="1">
              <a:prstTxWarp prst="textPlain">
                <a:avLst>
                  <a:gd name="adj" fmla="val 50000"/>
                </a:avLst>
              </a:prstTxWarp>
            </a:bodyPr>
            <a:lstStyle/>
            <a:p>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Perceptron: Example</a:t>
              </a:r>
            </a:p>
          </p:txBody>
        </p:sp>
      </p:grpSp>
      <p:sp>
        <p:nvSpPr>
          <p:cNvPr id="59402" name="Rectangle 10"/>
          <p:cNvSpPr>
            <a:spLocks noChangeArrowheads="1"/>
          </p:cNvSpPr>
          <p:nvPr/>
        </p:nvSpPr>
        <p:spPr bwMode="auto">
          <a:xfrm>
            <a:off x="971550" y="26368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03" name="Rectangle 11"/>
          <p:cNvSpPr>
            <a:spLocks noChangeArrowheads="1"/>
          </p:cNvSpPr>
          <p:nvPr/>
        </p:nvSpPr>
        <p:spPr bwMode="auto">
          <a:xfrm>
            <a:off x="1619250" y="26368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04" name="Rectangle 12"/>
          <p:cNvSpPr>
            <a:spLocks noChangeArrowheads="1"/>
          </p:cNvSpPr>
          <p:nvPr/>
        </p:nvSpPr>
        <p:spPr bwMode="auto">
          <a:xfrm>
            <a:off x="2303463" y="26368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05" name="Rectangle 13"/>
          <p:cNvSpPr>
            <a:spLocks noChangeArrowheads="1"/>
          </p:cNvSpPr>
          <p:nvPr/>
        </p:nvSpPr>
        <p:spPr bwMode="auto">
          <a:xfrm>
            <a:off x="3241675" y="26368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06" name="Rectangle 14"/>
          <p:cNvSpPr>
            <a:spLocks noChangeArrowheads="1"/>
          </p:cNvSpPr>
          <p:nvPr/>
        </p:nvSpPr>
        <p:spPr bwMode="auto">
          <a:xfrm>
            <a:off x="4319588" y="26368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07" name="Rectangle 15"/>
          <p:cNvSpPr>
            <a:spLocks noChangeArrowheads="1"/>
          </p:cNvSpPr>
          <p:nvPr/>
        </p:nvSpPr>
        <p:spPr bwMode="auto">
          <a:xfrm>
            <a:off x="5400675" y="26368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08" name="Rectangle 16"/>
          <p:cNvSpPr>
            <a:spLocks noChangeArrowheads="1"/>
          </p:cNvSpPr>
          <p:nvPr/>
        </p:nvSpPr>
        <p:spPr bwMode="auto">
          <a:xfrm>
            <a:off x="6877050" y="26368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09" name="Rectangle 17"/>
          <p:cNvSpPr>
            <a:spLocks noChangeArrowheads="1"/>
          </p:cNvSpPr>
          <p:nvPr/>
        </p:nvSpPr>
        <p:spPr bwMode="auto">
          <a:xfrm>
            <a:off x="7524750" y="26368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10" name="Rectangle 18"/>
          <p:cNvSpPr>
            <a:spLocks noChangeArrowheads="1"/>
          </p:cNvSpPr>
          <p:nvPr/>
        </p:nvSpPr>
        <p:spPr bwMode="auto">
          <a:xfrm>
            <a:off x="8208963" y="26368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11" name="Rectangle 19"/>
          <p:cNvSpPr>
            <a:spLocks noChangeArrowheads="1"/>
          </p:cNvSpPr>
          <p:nvPr/>
        </p:nvSpPr>
        <p:spPr bwMode="auto">
          <a:xfrm>
            <a:off x="1150938" y="1160463"/>
            <a:ext cx="865187"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Input</a:t>
            </a:r>
          </a:p>
        </p:txBody>
      </p:sp>
      <p:sp>
        <p:nvSpPr>
          <p:cNvPr id="59412" name="Rectangle 20"/>
          <p:cNvSpPr>
            <a:spLocks noChangeArrowheads="1"/>
          </p:cNvSpPr>
          <p:nvPr/>
        </p:nvSpPr>
        <p:spPr bwMode="auto">
          <a:xfrm>
            <a:off x="2303463" y="1160463"/>
            <a:ext cx="576262"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Bias</a:t>
            </a:r>
          </a:p>
        </p:txBody>
      </p:sp>
      <p:sp>
        <p:nvSpPr>
          <p:cNvPr id="59413" name="Rectangle 21"/>
          <p:cNvSpPr>
            <a:spLocks noChangeArrowheads="1"/>
          </p:cNvSpPr>
          <p:nvPr/>
        </p:nvSpPr>
        <p:spPr bwMode="auto">
          <a:xfrm>
            <a:off x="3240088" y="1663700"/>
            <a:ext cx="577850"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y</a:t>
            </a:r>
            <a:r>
              <a:rPr lang="en-US" sz="2400" b="1" baseline="-25000">
                <a:effectLst>
                  <a:outerShdw blurRad="38100" dist="38100" dir="2700000" algn="tl">
                    <a:srgbClr val="FFFFFF"/>
                  </a:outerShdw>
                </a:effectLst>
                <a:latin typeface="Arial" charset="0"/>
              </a:rPr>
              <a:t>in</a:t>
            </a:r>
          </a:p>
        </p:txBody>
      </p:sp>
      <p:sp>
        <p:nvSpPr>
          <p:cNvPr id="59414" name="Rectangle 22"/>
          <p:cNvSpPr>
            <a:spLocks noChangeArrowheads="1"/>
          </p:cNvSpPr>
          <p:nvPr/>
        </p:nvSpPr>
        <p:spPr bwMode="auto">
          <a:xfrm>
            <a:off x="4319588" y="1663700"/>
            <a:ext cx="576262"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y</a:t>
            </a:r>
          </a:p>
        </p:txBody>
      </p:sp>
      <p:sp>
        <p:nvSpPr>
          <p:cNvPr id="59415" name="Rectangle 23"/>
          <p:cNvSpPr>
            <a:spLocks noChangeArrowheads="1"/>
          </p:cNvSpPr>
          <p:nvPr/>
        </p:nvSpPr>
        <p:spPr bwMode="auto">
          <a:xfrm>
            <a:off x="5400675" y="1663700"/>
            <a:ext cx="576263"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t</a:t>
            </a:r>
          </a:p>
        </p:txBody>
      </p:sp>
      <p:sp>
        <p:nvSpPr>
          <p:cNvPr id="59416" name="Rectangle 24"/>
          <p:cNvSpPr>
            <a:spLocks noChangeArrowheads="1"/>
          </p:cNvSpPr>
          <p:nvPr/>
        </p:nvSpPr>
        <p:spPr bwMode="auto">
          <a:xfrm>
            <a:off x="971550" y="1665288"/>
            <a:ext cx="576263"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x</a:t>
            </a:r>
            <a:r>
              <a:rPr lang="en-US" sz="2400" b="1" baseline="-25000">
                <a:effectLst>
                  <a:outerShdw blurRad="38100" dist="38100" dir="2700000" algn="tl">
                    <a:srgbClr val="FFFFFF"/>
                  </a:outerShdw>
                </a:effectLst>
                <a:latin typeface="Arial" charset="0"/>
              </a:rPr>
              <a:t>1</a:t>
            </a:r>
          </a:p>
        </p:txBody>
      </p:sp>
      <p:sp>
        <p:nvSpPr>
          <p:cNvPr id="59417" name="Rectangle 25"/>
          <p:cNvSpPr>
            <a:spLocks noChangeArrowheads="1"/>
          </p:cNvSpPr>
          <p:nvPr/>
        </p:nvSpPr>
        <p:spPr bwMode="auto">
          <a:xfrm>
            <a:off x="1619250" y="1665288"/>
            <a:ext cx="576263"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x</a:t>
            </a:r>
            <a:r>
              <a:rPr lang="en-US" sz="2400" b="1" baseline="-25000">
                <a:effectLst>
                  <a:outerShdw blurRad="38100" dist="38100" dir="2700000" algn="tl">
                    <a:srgbClr val="FFFFFF"/>
                  </a:outerShdw>
                </a:effectLst>
                <a:latin typeface="Arial" charset="0"/>
              </a:rPr>
              <a:t>2</a:t>
            </a:r>
          </a:p>
        </p:txBody>
      </p:sp>
      <p:sp>
        <p:nvSpPr>
          <p:cNvPr id="59418" name="Rectangle 26"/>
          <p:cNvSpPr>
            <a:spLocks noChangeArrowheads="1"/>
          </p:cNvSpPr>
          <p:nvPr/>
        </p:nvSpPr>
        <p:spPr bwMode="auto">
          <a:xfrm>
            <a:off x="6877050" y="1665288"/>
            <a:ext cx="576263"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w</a:t>
            </a:r>
            <a:r>
              <a:rPr lang="en-US" sz="2400" b="1" baseline="-25000">
                <a:effectLst>
                  <a:outerShdw blurRad="38100" dist="38100" dir="2700000" algn="tl">
                    <a:srgbClr val="FFFFFF"/>
                  </a:outerShdw>
                </a:effectLst>
                <a:latin typeface="Arial" charset="0"/>
              </a:rPr>
              <a:t>1</a:t>
            </a:r>
          </a:p>
        </p:txBody>
      </p:sp>
      <p:sp>
        <p:nvSpPr>
          <p:cNvPr id="59419" name="Rectangle 27"/>
          <p:cNvSpPr>
            <a:spLocks noChangeArrowheads="1"/>
          </p:cNvSpPr>
          <p:nvPr/>
        </p:nvSpPr>
        <p:spPr bwMode="auto">
          <a:xfrm>
            <a:off x="7524750" y="1665288"/>
            <a:ext cx="576263"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w</a:t>
            </a:r>
            <a:r>
              <a:rPr lang="en-US" sz="2400" b="1" baseline="-25000">
                <a:effectLst>
                  <a:outerShdw blurRad="38100" dist="38100" dir="2700000" algn="tl">
                    <a:srgbClr val="FFFFFF"/>
                  </a:outerShdw>
                </a:effectLst>
                <a:latin typeface="Arial" charset="0"/>
              </a:rPr>
              <a:t>2</a:t>
            </a:r>
          </a:p>
        </p:txBody>
      </p:sp>
      <p:sp>
        <p:nvSpPr>
          <p:cNvPr id="59420" name="Rectangle 28"/>
          <p:cNvSpPr>
            <a:spLocks noChangeArrowheads="1"/>
          </p:cNvSpPr>
          <p:nvPr/>
        </p:nvSpPr>
        <p:spPr bwMode="auto">
          <a:xfrm>
            <a:off x="8208963" y="1665288"/>
            <a:ext cx="576262" cy="396875"/>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b</a:t>
            </a:r>
          </a:p>
        </p:txBody>
      </p:sp>
      <p:sp>
        <p:nvSpPr>
          <p:cNvPr id="59421" name="Rectangle 29"/>
          <p:cNvSpPr>
            <a:spLocks noChangeArrowheads="1"/>
          </p:cNvSpPr>
          <p:nvPr/>
        </p:nvSpPr>
        <p:spPr bwMode="auto">
          <a:xfrm>
            <a:off x="971550" y="30686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22" name="Rectangle 30"/>
          <p:cNvSpPr>
            <a:spLocks noChangeArrowheads="1"/>
          </p:cNvSpPr>
          <p:nvPr/>
        </p:nvSpPr>
        <p:spPr bwMode="auto">
          <a:xfrm>
            <a:off x="1619250" y="30686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23" name="Rectangle 31"/>
          <p:cNvSpPr>
            <a:spLocks noChangeArrowheads="1"/>
          </p:cNvSpPr>
          <p:nvPr/>
        </p:nvSpPr>
        <p:spPr bwMode="auto">
          <a:xfrm>
            <a:off x="2303463" y="30686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24" name="Rectangle 32"/>
          <p:cNvSpPr>
            <a:spLocks noChangeArrowheads="1"/>
          </p:cNvSpPr>
          <p:nvPr/>
        </p:nvSpPr>
        <p:spPr bwMode="auto">
          <a:xfrm>
            <a:off x="3241675" y="30686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2</a:t>
            </a:r>
          </a:p>
        </p:txBody>
      </p:sp>
      <p:sp>
        <p:nvSpPr>
          <p:cNvPr id="59425" name="Rectangle 33"/>
          <p:cNvSpPr>
            <a:spLocks noChangeArrowheads="1"/>
          </p:cNvSpPr>
          <p:nvPr/>
        </p:nvSpPr>
        <p:spPr bwMode="auto">
          <a:xfrm>
            <a:off x="4319588" y="30686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26" name="Rectangle 34"/>
          <p:cNvSpPr>
            <a:spLocks noChangeArrowheads="1"/>
          </p:cNvSpPr>
          <p:nvPr/>
        </p:nvSpPr>
        <p:spPr bwMode="auto">
          <a:xfrm>
            <a:off x="5400675" y="30686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27" name="Rectangle 35"/>
          <p:cNvSpPr>
            <a:spLocks noChangeArrowheads="1"/>
          </p:cNvSpPr>
          <p:nvPr/>
        </p:nvSpPr>
        <p:spPr bwMode="auto">
          <a:xfrm>
            <a:off x="6877050" y="30686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28" name="Rectangle 36"/>
          <p:cNvSpPr>
            <a:spLocks noChangeArrowheads="1"/>
          </p:cNvSpPr>
          <p:nvPr/>
        </p:nvSpPr>
        <p:spPr bwMode="auto">
          <a:xfrm>
            <a:off x="7524750" y="30686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29" name="Rectangle 37"/>
          <p:cNvSpPr>
            <a:spLocks noChangeArrowheads="1"/>
          </p:cNvSpPr>
          <p:nvPr/>
        </p:nvSpPr>
        <p:spPr bwMode="auto">
          <a:xfrm>
            <a:off x="8208963" y="30686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30" name="Rectangle 38"/>
          <p:cNvSpPr>
            <a:spLocks noChangeArrowheads="1"/>
          </p:cNvSpPr>
          <p:nvPr/>
        </p:nvSpPr>
        <p:spPr bwMode="auto">
          <a:xfrm>
            <a:off x="971550" y="35004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31" name="Rectangle 39"/>
          <p:cNvSpPr>
            <a:spLocks noChangeArrowheads="1"/>
          </p:cNvSpPr>
          <p:nvPr/>
        </p:nvSpPr>
        <p:spPr bwMode="auto">
          <a:xfrm>
            <a:off x="1619250" y="35004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32" name="Rectangle 40"/>
          <p:cNvSpPr>
            <a:spLocks noChangeArrowheads="1"/>
          </p:cNvSpPr>
          <p:nvPr/>
        </p:nvSpPr>
        <p:spPr bwMode="auto">
          <a:xfrm>
            <a:off x="2303463" y="35004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33" name="Rectangle 41"/>
          <p:cNvSpPr>
            <a:spLocks noChangeArrowheads="1"/>
          </p:cNvSpPr>
          <p:nvPr/>
        </p:nvSpPr>
        <p:spPr bwMode="auto">
          <a:xfrm>
            <a:off x="3241675" y="35004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34" name="Rectangle 42"/>
          <p:cNvSpPr>
            <a:spLocks noChangeArrowheads="1"/>
          </p:cNvSpPr>
          <p:nvPr/>
        </p:nvSpPr>
        <p:spPr bwMode="auto">
          <a:xfrm>
            <a:off x="4319588" y="35004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35" name="Rectangle 43"/>
          <p:cNvSpPr>
            <a:spLocks noChangeArrowheads="1"/>
          </p:cNvSpPr>
          <p:nvPr/>
        </p:nvSpPr>
        <p:spPr bwMode="auto">
          <a:xfrm>
            <a:off x="5400675" y="35004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36" name="Rectangle 44"/>
          <p:cNvSpPr>
            <a:spLocks noChangeArrowheads="1"/>
          </p:cNvSpPr>
          <p:nvPr/>
        </p:nvSpPr>
        <p:spPr bwMode="auto">
          <a:xfrm>
            <a:off x="6877050" y="35004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37" name="Rectangle 45"/>
          <p:cNvSpPr>
            <a:spLocks noChangeArrowheads="1"/>
          </p:cNvSpPr>
          <p:nvPr/>
        </p:nvSpPr>
        <p:spPr bwMode="auto">
          <a:xfrm>
            <a:off x="7524750" y="35004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38" name="Rectangle 46"/>
          <p:cNvSpPr>
            <a:spLocks noChangeArrowheads="1"/>
          </p:cNvSpPr>
          <p:nvPr/>
        </p:nvSpPr>
        <p:spPr bwMode="auto">
          <a:xfrm>
            <a:off x="8208963" y="35004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39" name="Rectangle 47"/>
          <p:cNvSpPr>
            <a:spLocks noChangeArrowheads="1"/>
          </p:cNvSpPr>
          <p:nvPr/>
        </p:nvSpPr>
        <p:spPr bwMode="auto">
          <a:xfrm>
            <a:off x="971550" y="39322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40" name="Rectangle 48"/>
          <p:cNvSpPr>
            <a:spLocks noChangeArrowheads="1"/>
          </p:cNvSpPr>
          <p:nvPr/>
        </p:nvSpPr>
        <p:spPr bwMode="auto">
          <a:xfrm>
            <a:off x="1619250" y="39322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41" name="Rectangle 49"/>
          <p:cNvSpPr>
            <a:spLocks noChangeArrowheads="1"/>
          </p:cNvSpPr>
          <p:nvPr/>
        </p:nvSpPr>
        <p:spPr bwMode="auto">
          <a:xfrm>
            <a:off x="2303463" y="39322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42" name="Rectangle 50"/>
          <p:cNvSpPr>
            <a:spLocks noChangeArrowheads="1"/>
          </p:cNvSpPr>
          <p:nvPr/>
        </p:nvSpPr>
        <p:spPr bwMode="auto">
          <a:xfrm>
            <a:off x="3241675" y="39322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43" name="Rectangle 51"/>
          <p:cNvSpPr>
            <a:spLocks noChangeArrowheads="1"/>
          </p:cNvSpPr>
          <p:nvPr/>
        </p:nvSpPr>
        <p:spPr bwMode="auto">
          <a:xfrm>
            <a:off x="4319588" y="39322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44" name="Rectangle 52"/>
          <p:cNvSpPr>
            <a:spLocks noChangeArrowheads="1"/>
          </p:cNvSpPr>
          <p:nvPr/>
        </p:nvSpPr>
        <p:spPr bwMode="auto">
          <a:xfrm>
            <a:off x="5400675" y="39322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45" name="Rectangle 53"/>
          <p:cNvSpPr>
            <a:spLocks noChangeArrowheads="1"/>
          </p:cNvSpPr>
          <p:nvPr/>
        </p:nvSpPr>
        <p:spPr bwMode="auto">
          <a:xfrm>
            <a:off x="6877050" y="39322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46" name="Rectangle 54"/>
          <p:cNvSpPr>
            <a:spLocks noChangeArrowheads="1"/>
          </p:cNvSpPr>
          <p:nvPr/>
        </p:nvSpPr>
        <p:spPr bwMode="auto">
          <a:xfrm>
            <a:off x="7524750" y="3932238"/>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47" name="Rectangle 55"/>
          <p:cNvSpPr>
            <a:spLocks noChangeArrowheads="1"/>
          </p:cNvSpPr>
          <p:nvPr/>
        </p:nvSpPr>
        <p:spPr bwMode="auto">
          <a:xfrm>
            <a:off x="8208963" y="3932238"/>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48" name="Rectangle 56"/>
          <p:cNvSpPr>
            <a:spLocks noChangeArrowheads="1"/>
          </p:cNvSpPr>
          <p:nvPr/>
        </p:nvSpPr>
        <p:spPr bwMode="auto">
          <a:xfrm>
            <a:off x="3132138" y="1162050"/>
            <a:ext cx="865187" cy="396875"/>
          </a:xfrm>
          <a:prstGeom prst="rect">
            <a:avLst/>
          </a:prstGeom>
          <a:noFill/>
          <a:ln w="12700">
            <a:noFill/>
            <a:miter lim="800000"/>
            <a:headEnd type="none" w="sm" len="sm"/>
            <a:tailEnd type="none" w="sm" len="sm"/>
          </a:ln>
          <a:effectLst/>
        </p:spPr>
        <p:txBody>
          <a:bodyPr wrap="none" anchor="ctr"/>
          <a:lstStyle/>
          <a:p>
            <a:pPr>
              <a:defRPr/>
            </a:pPr>
            <a:r>
              <a:rPr lang="en-US" b="1">
                <a:effectLst>
                  <a:outerShdw blurRad="38100" dist="38100" dir="2700000" algn="tl">
                    <a:srgbClr val="FFFFFF"/>
                  </a:outerShdw>
                </a:effectLst>
                <a:latin typeface="Arial" charset="0"/>
              </a:rPr>
              <a:t>Net </a:t>
            </a:r>
          </a:p>
          <a:p>
            <a:pPr>
              <a:defRPr/>
            </a:pPr>
            <a:r>
              <a:rPr lang="en-US" b="1">
                <a:effectLst>
                  <a:outerShdw blurRad="38100" dist="38100" dir="2700000" algn="tl">
                    <a:srgbClr val="FFFFFF"/>
                  </a:outerShdw>
                </a:effectLst>
                <a:latin typeface="Arial" charset="0"/>
              </a:rPr>
              <a:t>Input</a:t>
            </a:r>
          </a:p>
        </p:txBody>
      </p:sp>
      <p:sp>
        <p:nvSpPr>
          <p:cNvPr id="59449" name="Rectangle 57"/>
          <p:cNvSpPr>
            <a:spLocks noChangeArrowheads="1"/>
          </p:cNvSpPr>
          <p:nvPr/>
        </p:nvSpPr>
        <p:spPr bwMode="auto">
          <a:xfrm>
            <a:off x="4138613" y="1162050"/>
            <a:ext cx="865187" cy="396875"/>
          </a:xfrm>
          <a:prstGeom prst="rect">
            <a:avLst/>
          </a:prstGeom>
          <a:noFill/>
          <a:ln w="12700">
            <a:noFill/>
            <a:miter lim="800000"/>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Output</a:t>
            </a:r>
          </a:p>
        </p:txBody>
      </p:sp>
      <p:sp>
        <p:nvSpPr>
          <p:cNvPr id="59450" name="Rectangle 58"/>
          <p:cNvSpPr>
            <a:spLocks noChangeArrowheads="1"/>
          </p:cNvSpPr>
          <p:nvPr/>
        </p:nvSpPr>
        <p:spPr bwMode="auto">
          <a:xfrm>
            <a:off x="5219700" y="1162050"/>
            <a:ext cx="865188" cy="396875"/>
          </a:xfrm>
          <a:prstGeom prst="rect">
            <a:avLst/>
          </a:prstGeom>
          <a:noFill/>
          <a:ln w="12700">
            <a:noFill/>
            <a:miter lim="800000"/>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Target</a:t>
            </a:r>
          </a:p>
        </p:txBody>
      </p:sp>
      <p:sp>
        <p:nvSpPr>
          <p:cNvPr id="59451" name="Rectangle 59"/>
          <p:cNvSpPr>
            <a:spLocks noChangeArrowheads="1"/>
          </p:cNvSpPr>
          <p:nvPr/>
        </p:nvSpPr>
        <p:spPr bwMode="auto">
          <a:xfrm>
            <a:off x="7270750" y="1162050"/>
            <a:ext cx="865188" cy="396875"/>
          </a:xfrm>
          <a:prstGeom prst="rect">
            <a:avLst/>
          </a:prstGeom>
          <a:noFill/>
          <a:ln w="12700">
            <a:noFill/>
            <a:miter lim="800000"/>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Weights</a:t>
            </a:r>
          </a:p>
        </p:txBody>
      </p:sp>
      <p:sp>
        <p:nvSpPr>
          <p:cNvPr id="59452" name="Rectangle 60"/>
          <p:cNvSpPr>
            <a:spLocks noChangeArrowheads="1"/>
          </p:cNvSpPr>
          <p:nvPr/>
        </p:nvSpPr>
        <p:spPr bwMode="auto">
          <a:xfrm>
            <a:off x="6877050" y="21685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53" name="Rectangle 61"/>
          <p:cNvSpPr>
            <a:spLocks noChangeArrowheads="1"/>
          </p:cNvSpPr>
          <p:nvPr/>
        </p:nvSpPr>
        <p:spPr bwMode="auto">
          <a:xfrm>
            <a:off x="7524750" y="21685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54" name="Rectangle 62"/>
          <p:cNvSpPr>
            <a:spLocks noChangeArrowheads="1"/>
          </p:cNvSpPr>
          <p:nvPr/>
        </p:nvSpPr>
        <p:spPr bwMode="auto">
          <a:xfrm>
            <a:off x="8208963" y="21685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grpSp>
        <p:nvGrpSpPr>
          <p:cNvPr id="4" name="Group 63"/>
          <p:cNvGrpSpPr>
            <a:grpSpLocks/>
          </p:cNvGrpSpPr>
          <p:nvPr/>
        </p:nvGrpSpPr>
        <p:grpSpPr bwMode="auto">
          <a:xfrm>
            <a:off x="323850" y="4473575"/>
            <a:ext cx="8569325" cy="1908175"/>
            <a:chOff x="204" y="2818"/>
            <a:chExt cx="5398" cy="1202"/>
          </a:xfrm>
        </p:grpSpPr>
        <p:sp>
          <p:nvSpPr>
            <p:cNvPr id="59456" name="AutoShape 64"/>
            <p:cNvSpPr>
              <a:spLocks noChangeArrowheads="1"/>
            </p:cNvSpPr>
            <p:nvPr/>
          </p:nvSpPr>
          <p:spPr bwMode="auto">
            <a:xfrm>
              <a:off x="204" y="2818"/>
              <a:ext cx="430" cy="318"/>
            </a:xfrm>
            <a:prstGeom prst="roundRect">
              <a:avLst>
                <a:gd name="adj" fmla="val 31449"/>
              </a:avLst>
            </a:prstGeom>
            <a:solidFill>
              <a:srgbClr val="6600CC"/>
            </a:solidFill>
            <a:ln w="12700">
              <a:solidFill>
                <a:schemeClr val="tx1"/>
              </a:solidFill>
              <a:round/>
              <a:headEnd type="none" w="sm" len="sm"/>
              <a:tailEnd type="none" w="sm" len="sm"/>
            </a:ln>
            <a:effectLst/>
          </p:spPr>
          <p:txBody>
            <a:bodyPr wrap="none" anchor="ctr"/>
            <a:lstStyle/>
            <a:p>
              <a:pPr>
                <a:defRPr/>
              </a:pPr>
              <a:r>
                <a:rPr lang="en-US" sz="3200" b="1">
                  <a:effectLst>
                    <a:outerShdw blurRad="38100" dist="38100" dir="2700000" algn="tl">
                      <a:srgbClr val="000000"/>
                    </a:outerShdw>
                  </a:effectLst>
                  <a:latin typeface="Arial" charset="0"/>
                </a:rPr>
                <a:t>2</a:t>
              </a:r>
            </a:p>
          </p:txBody>
        </p:sp>
        <p:sp>
          <p:nvSpPr>
            <p:cNvPr id="13407" name="Rectangle 65"/>
            <p:cNvSpPr>
              <a:spLocks noChangeArrowheads="1"/>
            </p:cNvSpPr>
            <p:nvPr/>
          </p:nvSpPr>
          <p:spPr bwMode="auto">
            <a:xfrm>
              <a:off x="567" y="2818"/>
              <a:ext cx="5035" cy="1202"/>
            </a:xfrm>
            <a:prstGeom prst="rect">
              <a:avLst/>
            </a:prstGeom>
            <a:solidFill>
              <a:srgbClr val="6600CC"/>
            </a:solidFill>
            <a:ln w="12700">
              <a:solidFill>
                <a:schemeClr val="tx1"/>
              </a:solidFill>
              <a:miter lim="800000"/>
              <a:headEnd type="none" w="sm" len="sm"/>
              <a:tailEnd type="none" w="sm" len="sm"/>
            </a:ln>
          </p:spPr>
          <p:txBody>
            <a:bodyPr wrap="none" anchor="ctr"/>
            <a:lstStyle/>
            <a:p>
              <a:endParaRPr lang="en-US"/>
            </a:p>
          </p:txBody>
        </p:sp>
      </p:grpSp>
      <p:sp>
        <p:nvSpPr>
          <p:cNvPr id="59458" name="Rectangle 66"/>
          <p:cNvSpPr>
            <a:spLocks noChangeArrowheads="1"/>
          </p:cNvSpPr>
          <p:nvPr/>
        </p:nvSpPr>
        <p:spPr bwMode="auto">
          <a:xfrm>
            <a:off x="971550" y="45815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59" name="Rectangle 67"/>
          <p:cNvSpPr>
            <a:spLocks noChangeArrowheads="1"/>
          </p:cNvSpPr>
          <p:nvPr/>
        </p:nvSpPr>
        <p:spPr bwMode="auto">
          <a:xfrm>
            <a:off x="1619250" y="45815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60" name="Rectangle 68"/>
          <p:cNvSpPr>
            <a:spLocks noChangeArrowheads="1"/>
          </p:cNvSpPr>
          <p:nvPr/>
        </p:nvSpPr>
        <p:spPr bwMode="auto">
          <a:xfrm>
            <a:off x="2303463" y="45815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61" name="Rectangle 69"/>
          <p:cNvSpPr>
            <a:spLocks noChangeArrowheads="1"/>
          </p:cNvSpPr>
          <p:nvPr/>
        </p:nvSpPr>
        <p:spPr bwMode="auto">
          <a:xfrm>
            <a:off x="3241675" y="45815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62" name="Rectangle 70"/>
          <p:cNvSpPr>
            <a:spLocks noChangeArrowheads="1"/>
          </p:cNvSpPr>
          <p:nvPr/>
        </p:nvSpPr>
        <p:spPr bwMode="auto">
          <a:xfrm>
            <a:off x="4319588" y="45815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63" name="Rectangle 71"/>
          <p:cNvSpPr>
            <a:spLocks noChangeArrowheads="1"/>
          </p:cNvSpPr>
          <p:nvPr/>
        </p:nvSpPr>
        <p:spPr bwMode="auto">
          <a:xfrm>
            <a:off x="5400675" y="45815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64" name="Rectangle 72"/>
          <p:cNvSpPr>
            <a:spLocks noChangeArrowheads="1"/>
          </p:cNvSpPr>
          <p:nvPr/>
        </p:nvSpPr>
        <p:spPr bwMode="auto">
          <a:xfrm>
            <a:off x="6877050" y="45815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65" name="Rectangle 73"/>
          <p:cNvSpPr>
            <a:spLocks noChangeArrowheads="1"/>
          </p:cNvSpPr>
          <p:nvPr/>
        </p:nvSpPr>
        <p:spPr bwMode="auto">
          <a:xfrm>
            <a:off x="7524750" y="45815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66" name="Rectangle 74"/>
          <p:cNvSpPr>
            <a:spLocks noChangeArrowheads="1"/>
          </p:cNvSpPr>
          <p:nvPr/>
        </p:nvSpPr>
        <p:spPr bwMode="auto">
          <a:xfrm>
            <a:off x="8208963" y="45815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67" name="Rectangle 75"/>
          <p:cNvSpPr>
            <a:spLocks noChangeArrowheads="1"/>
          </p:cNvSpPr>
          <p:nvPr/>
        </p:nvSpPr>
        <p:spPr bwMode="auto">
          <a:xfrm>
            <a:off x="971550" y="50133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68" name="Rectangle 76"/>
          <p:cNvSpPr>
            <a:spLocks noChangeArrowheads="1"/>
          </p:cNvSpPr>
          <p:nvPr/>
        </p:nvSpPr>
        <p:spPr bwMode="auto">
          <a:xfrm>
            <a:off x="1619250" y="50133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69" name="Rectangle 77"/>
          <p:cNvSpPr>
            <a:spLocks noChangeArrowheads="1"/>
          </p:cNvSpPr>
          <p:nvPr/>
        </p:nvSpPr>
        <p:spPr bwMode="auto">
          <a:xfrm>
            <a:off x="2303463" y="50133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70" name="Rectangle 78"/>
          <p:cNvSpPr>
            <a:spLocks noChangeArrowheads="1"/>
          </p:cNvSpPr>
          <p:nvPr/>
        </p:nvSpPr>
        <p:spPr bwMode="auto">
          <a:xfrm>
            <a:off x="3241675" y="50133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71" name="Rectangle 79"/>
          <p:cNvSpPr>
            <a:spLocks noChangeArrowheads="1"/>
          </p:cNvSpPr>
          <p:nvPr/>
        </p:nvSpPr>
        <p:spPr bwMode="auto">
          <a:xfrm>
            <a:off x="4319588" y="50133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72" name="Rectangle 80"/>
          <p:cNvSpPr>
            <a:spLocks noChangeArrowheads="1"/>
          </p:cNvSpPr>
          <p:nvPr/>
        </p:nvSpPr>
        <p:spPr bwMode="auto">
          <a:xfrm>
            <a:off x="5400675" y="50133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73" name="Rectangle 81"/>
          <p:cNvSpPr>
            <a:spLocks noChangeArrowheads="1"/>
          </p:cNvSpPr>
          <p:nvPr/>
        </p:nvSpPr>
        <p:spPr bwMode="auto">
          <a:xfrm>
            <a:off x="6877050" y="50133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74" name="Rectangle 82"/>
          <p:cNvSpPr>
            <a:spLocks noChangeArrowheads="1"/>
          </p:cNvSpPr>
          <p:nvPr/>
        </p:nvSpPr>
        <p:spPr bwMode="auto">
          <a:xfrm>
            <a:off x="7524750" y="50133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75" name="Rectangle 83"/>
          <p:cNvSpPr>
            <a:spLocks noChangeArrowheads="1"/>
          </p:cNvSpPr>
          <p:nvPr/>
        </p:nvSpPr>
        <p:spPr bwMode="auto">
          <a:xfrm>
            <a:off x="8208963" y="50133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76" name="Rectangle 84"/>
          <p:cNvSpPr>
            <a:spLocks noChangeArrowheads="1"/>
          </p:cNvSpPr>
          <p:nvPr/>
        </p:nvSpPr>
        <p:spPr bwMode="auto">
          <a:xfrm>
            <a:off x="971550" y="54451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77" name="Rectangle 85"/>
          <p:cNvSpPr>
            <a:spLocks noChangeArrowheads="1"/>
          </p:cNvSpPr>
          <p:nvPr/>
        </p:nvSpPr>
        <p:spPr bwMode="auto">
          <a:xfrm>
            <a:off x="1619250" y="54451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78" name="Rectangle 86"/>
          <p:cNvSpPr>
            <a:spLocks noChangeArrowheads="1"/>
          </p:cNvSpPr>
          <p:nvPr/>
        </p:nvSpPr>
        <p:spPr bwMode="auto">
          <a:xfrm>
            <a:off x="2303463" y="54451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79" name="Rectangle 87"/>
          <p:cNvSpPr>
            <a:spLocks noChangeArrowheads="1"/>
          </p:cNvSpPr>
          <p:nvPr/>
        </p:nvSpPr>
        <p:spPr bwMode="auto">
          <a:xfrm>
            <a:off x="3241675" y="54451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80" name="Rectangle 88"/>
          <p:cNvSpPr>
            <a:spLocks noChangeArrowheads="1"/>
          </p:cNvSpPr>
          <p:nvPr/>
        </p:nvSpPr>
        <p:spPr bwMode="auto">
          <a:xfrm>
            <a:off x="4319588" y="54451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81" name="Rectangle 89"/>
          <p:cNvSpPr>
            <a:spLocks noChangeArrowheads="1"/>
          </p:cNvSpPr>
          <p:nvPr/>
        </p:nvSpPr>
        <p:spPr bwMode="auto">
          <a:xfrm>
            <a:off x="5400675" y="54451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82" name="Rectangle 90"/>
          <p:cNvSpPr>
            <a:spLocks noChangeArrowheads="1"/>
          </p:cNvSpPr>
          <p:nvPr/>
        </p:nvSpPr>
        <p:spPr bwMode="auto">
          <a:xfrm>
            <a:off x="6877050" y="54451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83" name="Rectangle 91"/>
          <p:cNvSpPr>
            <a:spLocks noChangeArrowheads="1"/>
          </p:cNvSpPr>
          <p:nvPr/>
        </p:nvSpPr>
        <p:spPr bwMode="auto">
          <a:xfrm>
            <a:off x="7524750" y="54451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84" name="Rectangle 92"/>
          <p:cNvSpPr>
            <a:spLocks noChangeArrowheads="1"/>
          </p:cNvSpPr>
          <p:nvPr/>
        </p:nvSpPr>
        <p:spPr bwMode="auto">
          <a:xfrm>
            <a:off x="8208963" y="54451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-2</a:t>
            </a:r>
          </a:p>
        </p:txBody>
      </p:sp>
      <p:sp>
        <p:nvSpPr>
          <p:cNvPr id="59485" name="Rectangle 93"/>
          <p:cNvSpPr>
            <a:spLocks noChangeArrowheads="1"/>
          </p:cNvSpPr>
          <p:nvPr/>
        </p:nvSpPr>
        <p:spPr bwMode="auto">
          <a:xfrm>
            <a:off x="971550" y="58769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86" name="Rectangle 94"/>
          <p:cNvSpPr>
            <a:spLocks noChangeArrowheads="1"/>
          </p:cNvSpPr>
          <p:nvPr/>
        </p:nvSpPr>
        <p:spPr bwMode="auto">
          <a:xfrm>
            <a:off x="1619250" y="58769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87" name="Rectangle 95"/>
          <p:cNvSpPr>
            <a:spLocks noChangeArrowheads="1"/>
          </p:cNvSpPr>
          <p:nvPr/>
        </p:nvSpPr>
        <p:spPr bwMode="auto">
          <a:xfrm>
            <a:off x="2303463" y="58769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88" name="Rectangle 96"/>
          <p:cNvSpPr>
            <a:spLocks noChangeArrowheads="1"/>
          </p:cNvSpPr>
          <p:nvPr/>
        </p:nvSpPr>
        <p:spPr bwMode="auto">
          <a:xfrm>
            <a:off x="3241675" y="58769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-2</a:t>
            </a:r>
          </a:p>
        </p:txBody>
      </p:sp>
      <p:sp>
        <p:nvSpPr>
          <p:cNvPr id="59489" name="Rectangle 97"/>
          <p:cNvSpPr>
            <a:spLocks noChangeArrowheads="1"/>
          </p:cNvSpPr>
          <p:nvPr/>
        </p:nvSpPr>
        <p:spPr bwMode="auto">
          <a:xfrm>
            <a:off x="4319588" y="58769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90" name="Rectangle 98"/>
          <p:cNvSpPr>
            <a:spLocks noChangeArrowheads="1"/>
          </p:cNvSpPr>
          <p:nvPr/>
        </p:nvSpPr>
        <p:spPr bwMode="auto">
          <a:xfrm>
            <a:off x="5400675" y="58769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59491" name="Rectangle 99"/>
          <p:cNvSpPr>
            <a:spLocks noChangeArrowheads="1"/>
          </p:cNvSpPr>
          <p:nvPr/>
        </p:nvSpPr>
        <p:spPr bwMode="auto">
          <a:xfrm>
            <a:off x="6877050" y="58769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92" name="Rectangle 100"/>
          <p:cNvSpPr>
            <a:spLocks noChangeArrowheads="1"/>
          </p:cNvSpPr>
          <p:nvPr/>
        </p:nvSpPr>
        <p:spPr bwMode="auto">
          <a:xfrm>
            <a:off x="7524750" y="5876925"/>
            <a:ext cx="576263"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59493" name="Rectangle 101"/>
          <p:cNvSpPr>
            <a:spLocks noChangeArrowheads="1"/>
          </p:cNvSpPr>
          <p:nvPr/>
        </p:nvSpPr>
        <p:spPr bwMode="auto">
          <a:xfrm>
            <a:off x="8208963" y="5876925"/>
            <a:ext cx="576262" cy="3968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-2</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411"/>
                                        </p:tgtEl>
                                        <p:attrNameLst>
                                          <p:attrName>style.visibility</p:attrName>
                                        </p:attrNameLst>
                                      </p:cBhvr>
                                      <p:to>
                                        <p:strVal val="visible"/>
                                      </p:to>
                                    </p:set>
                                    <p:animEffect transition="in" filter="dissolve">
                                      <p:cBhvr>
                                        <p:cTn id="17" dur="500"/>
                                        <p:tgtEl>
                                          <p:spTgt spid="5941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9412"/>
                                        </p:tgtEl>
                                        <p:attrNameLst>
                                          <p:attrName>style.visibility</p:attrName>
                                        </p:attrNameLst>
                                      </p:cBhvr>
                                      <p:to>
                                        <p:strVal val="visible"/>
                                      </p:to>
                                    </p:set>
                                    <p:animEffect transition="in" filter="dissolve">
                                      <p:cBhvr>
                                        <p:cTn id="20" dur="500"/>
                                        <p:tgtEl>
                                          <p:spTgt spid="594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9448"/>
                                        </p:tgtEl>
                                        <p:attrNameLst>
                                          <p:attrName>style.visibility</p:attrName>
                                        </p:attrNameLst>
                                      </p:cBhvr>
                                      <p:to>
                                        <p:strVal val="visible"/>
                                      </p:to>
                                    </p:set>
                                    <p:animEffect transition="in" filter="dissolve">
                                      <p:cBhvr>
                                        <p:cTn id="23" dur="500"/>
                                        <p:tgtEl>
                                          <p:spTgt spid="5944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9449"/>
                                        </p:tgtEl>
                                        <p:attrNameLst>
                                          <p:attrName>style.visibility</p:attrName>
                                        </p:attrNameLst>
                                      </p:cBhvr>
                                      <p:to>
                                        <p:strVal val="visible"/>
                                      </p:to>
                                    </p:set>
                                    <p:animEffect transition="in" filter="dissolve">
                                      <p:cBhvr>
                                        <p:cTn id="26" dur="500"/>
                                        <p:tgtEl>
                                          <p:spTgt spid="5944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9450"/>
                                        </p:tgtEl>
                                        <p:attrNameLst>
                                          <p:attrName>style.visibility</p:attrName>
                                        </p:attrNameLst>
                                      </p:cBhvr>
                                      <p:to>
                                        <p:strVal val="visible"/>
                                      </p:to>
                                    </p:set>
                                    <p:animEffect transition="in" filter="dissolve">
                                      <p:cBhvr>
                                        <p:cTn id="29" dur="500"/>
                                        <p:tgtEl>
                                          <p:spTgt spid="5945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9451"/>
                                        </p:tgtEl>
                                        <p:attrNameLst>
                                          <p:attrName>style.visibility</p:attrName>
                                        </p:attrNameLst>
                                      </p:cBhvr>
                                      <p:to>
                                        <p:strVal val="visible"/>
                                      </p:to>
                                    </p:set>
                                    <p:animEffect transition="in" filter="dissolve">
                                      <p:cBhvr>
                                        <p:cTn id="32" dur="500"/>
                                        <p:tgtEl>
                                          <p:spTgt spid="594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9416"/>
                                        </p:tgtEl>
                                        <p:attrNameLst>
                                          <p:attrName>style.visibility</p:attrName>
                                        </p:attrNameLst>
                                      </p:cBhvr>
                                      <p:to>
                                        <p:strVal val="visible"/>
                                      </p:to>
                                    </p:set>
                                    <p:animEffect transition="in" filter="dissolve">
                                      <p:cBhvr>
                                        <p:cTn id="37" dur="500"/>
                                        <p:tgtEl>
                                          <p:spTgt spid="594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9417"/>
                                        </p:tgtEl>
                                        <p:attrNameLst>
                                          <p:attrName>style.visibility</p:attrName>
                                        </p:attrNameLst>
                                      </p:cBhvr>
                                      <p:to>
                                        <p:strVal val="visible"/>
                                      </p:to>
                                    </p:set>
                                    <p:animEffect transition="in" filter="dissolve">
                                      <p:cBhvr>
                                        <p:cTn id="40" dur="500"/>
                                        <p:tgtEl>
                                          <p:spTgt spid="594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9413"/>
                                        </p:tgtEl>
                                        <p:attrNameLst>
                                          <p:attrName>style.visibility</p:attrName>
                                        </p:attrNameLst>
                                      </p:cBhvr>
                                      <p:to>
                                        <p:strVal val="visible"/>
                                      </p:to>
                                    </p:set>
                                    <p:animEffect transition="in" filter="dissolve">
                                      <p:cBhvr>
                                        <p:cTn id="43" dur="500"/>
                                        <p:tgtEl>
                                          <p:spTgt spid="5941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9414"/>
                                        </p:tgtEl>
                                        <p:attrNameLst>
                                          <p:attrName>style.visibility</p:attrName>
                                        </p:attrNameLst>
                                      </p:cBhvr>
                                      <p:to>
                                        <p:strVal val="visible"/>
                                      </p:to>
                                    </p:set>
                                    <p:animEffect transition="in" filter="dissolve">
                                      <p:cBhvr>
                                        <p:cTn id="46" dur="500"/>
                                        <p:tgtEl>
                                          <p:spTgt spid="5941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9415"/>
                                        </p:tgtEl>
                                        <p:attrNameLst>
                                          <p:attrName>style.visibility</p:attrName>
                                        </p:attrNameLst>
                                      </p:cBhvr>
                                      <p:to>
                                        <p:strVal val="visible"/>
                                      </p:to>
                                    </p:set>
                                    <p:animEffect transition="in" filter="dissolve">
                                      <p:cBhvr>
                                        <p:cTn id="49" dur="500"/>
                                        <p:tgtEl>
                                          <p:spTgt spid="59415"/>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9418"/>
                                        </p:tgtEl>
                                        <p:attrNameLst>
                                          <p:attrName>style.visibility</p:attrName>
                                        </p:attrNameLst>
                                      </p:cBhvr>
                                      <p:to>
                                        <p:strVal val="visible"/>
                                      </p:to>
                                    </p:set>
                                    <p:animEffect transition="in" filter="dissolve">
                                      <p:cBhvr>
                                        <p:cTn id="52" dur="500"/>
                                        <p:tgtEl>
                                          <p:spTgt spid="5941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9419"/>
                                        </p:tgtEl>
                                        <p:attrNameLst>
                                          <p:attrName>style.visibility</p:attrName>
                                        </p:attrNameLst>
                                      </p:cBhvr>
                                      <p:to>
                                        <p:strVal val="visible"/>
                                      </p:to>
                                    </p:set>
                                    <p:animEffect transition="in" filter="dissolve">
                                      <p:cBhvr>
                                        <p:cTn id="55" dur="500"/>
                                        <p:tgtEl>
                                          <p:spTgt spid="5941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420"/>
                                        </p:tgtEl>
                                        <p:attrNameLst>
                                          <p:attrName>style.visibility</p:attrName>
                                        </p:attrNameLst>
                                      </p:cBhvr>
                                      <p:to>
                                        <p:strVal val="visible"/>
                                      </p:to>
                                    </p:set>
                                    <p:animEffect transition="in" filter="dissolve">
                                      <p:cBhvr>
                                        <p:cTn id="58" dur="500"/>
                                        <p:tgtEl>
                                          <p:spTgt spid="59420"/>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9452"/>
                                        </p:tgtEl>
                                        <p:attrNameLst>
                                          <p:attrName>style.visibility</p:attrName>
                                        </p:attrNameLst>
                                      </p:cBhvr>
                                      <p:to>
                                        <p:strVal val="visible"/>
                                      </p:to>
                                    </p:set>
                                    <p:animEffect transition="in" filter="dissolve">
                                      <p:cBhvr>
                                        <p:cTn id="63" dur="500"/>
                                        <p:tgtEl>
                                          <p:spTgt spid="5945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9453"/>
                                        </p:tgtEl>
                                        <p:attrNameLst>
                                          <p:attrName>style.visibility</p:attrName>
                                        </p:attrNameLst>
                                      </p:cBhvr>
                                      <p:to>
                                        <p:strVal val="visible"/>
                                      </p:to>
                                    </p:set>
                                    <p:animEffect transition="in" filter="dissolve">
                                      <p:cBhvr>
                                        <p:cTn id="66" dur="500"/>
                                        <p:tgtEl>
                                          <p:spTgt spid="59453"/>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59454"/>
                                        </p:tgtEl>
                                        <p:attrNameLst>
                                          <p:attrName>style.visibility</p:attrName>
                                        </p:attrNameLst>
                                      </p:cBhvr>
                                      <p:to>
                                        <p:strVal val="visible"/>
                                      </p:to>
                                    </p:set>
                                    <p:animEffect transition="in" filter="dissolve">
                                      <p:cBhvr>
                                        <p:cTn id="69" dur="500"/>
                                        <p:tgtEl>
                                          <p:spTgt spid="59454"/>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9402"/>
                                        </p:tgtEl>
                                        <p:attrNameLst>
                                          <p:attrName>style.visibility</p:attrName>
                                        </p:attrNameLst>
                                      </p:cBhvr>
                                      <p:to>
                                        <p:strVal val="visible"/>
                                      </p:to>
                                    </p:set>
                                    <p:animEffect transition="in" filter="dissolve">
                                      <p:cBhvr>
                                        <p:cTn id="74" dur="500"/>
                                        <p:tgtEl>
                                          <p:spTgt spid="5940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59403"/>
                                        </p:tgtEl>
                                        <p:attrNameLst>
                                          <p:attrName>style.visibility</p:attrName>
                                        </p:attrNameLst>
                                      </p:cBhvr>
                                      <p:to>
                                        <p:strVal val="visible"/>
                                      </p:to>
                                    </p:set>
                                    <p:animEffect transition="in" filter="dissolve">
                                      <p:cBhvr>
                                        <p:cTn id="77" dur="500"/>
                                        <p:tgtEl>
                                          <p:spTgt spid="5940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59404"/>
                                        </p:tgtEl>
                                        <p:attrNameLst>
                                          <p:attrName>style.visibility</p:attrName>
                                        </p:attrNameLst>
                                      </p:cBhvr>
                                      <p:to>
                                        <p:strVal val="visible"/>
                                      </p:to>
                                    </p:set>
                                    <p:animEffect transition="in" filter="dissolve">
                                      <p:cBhvr>
                                        <p:cTn id="80" dur="500"/>
                                        <p:tgtEl>
                                          <p:spTgt spid="5940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9405"/>
                                        </p:tgtEl>
                                        <p:attrNameLst>
                                          <p:attrName>style.visibility</p:attrName>
                                        </p:attrNameLst>
                                      </p:cBhvr>
                                      <p:to>
                                        <p:strVal val="visible"/>
                                      </p:to>
                                    </p:set>
                                    <p:animEffect transition="in" filter="dissolve">
                                      <p:cBhvr>
                                        <p:cTn id="85" dur="500"/>
                                        <p:tgtEl>
                                          <p:spTgt spid="59405"/>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9406"/>
                                        </p:tgtEl>
                                        <p:attrNameLst>
                                          <p:attrName>style.visibility</p:attrName>
                                        </p:attrNameLst>
                                      </p:cBhvr>
                                      <p:to>
                                        <p:strVal val="visible"/>
                                      </p:to>
                                    </p:set>
                                    <p:animEffect transition="in" filter="dissolve">
                                      <p:cBhvr>
                                        <p:cTn id="90" dur="500"/>
                                        <p:tgtEl>
                                          <p:spTgt spid="5940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9407"/>
                                        </p:tgtEl>
                                        <p:attrNameLst>
                                          <p:attrName>style.visibility</p:attrName>
                                        </p:attrNameLst>
                                      </p:cBhvr>
                                      <p:to>
                                        <p:strVal val="visible"/>
                                      </p:to>
                                    </p:set>
                                    <p:animEffect transition="in" filter="dissolve">
                                      <p:cBhvr>
                                        <p:cTn id="93" dur="500"/>
                                        <p:tgtEl>
                                          <p:spTgt spid="5940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1" nodeType="clickEffect">
                                  <p:stCondLst>
                                    <p:cond delay="0"/>
                                  </p:stCondLst>
                                  <p:childTnLst>
                                    <p:set>
                                      <p:cBhvr>
                                        <p:cTn id="97" dur="1" fill="hold">
                                          <p:stCondLst>
                                            <p:cond delay="0"/>
                                          </p:stCondLst>
                                        </p:cTn>
                                        <p:tgtEl>
                                          <p:spTgt spid="59406"/>
                                        </p:tgtEl>
                                        <p:attrNameLst>
                                          <p:attrName>style.visibility</p:attrName>
                                        </p:attrNameLst>
                                      </p:cBhvr>
                                      <p:to>
                                        <p:strVal val="visible"/>
                                      </p:to>
                                    </p:set>
                                    <p:animEffect transition="in" filter="dissolve">
                                      <p:cBhvr>
                                        <p:cTn id="98" dur="500"/>
                                        <p:tgtEl>
                                          <p:spTgt spid="59406"/>
                                        </p:tgtEl>
                                      </p:cBhvr>
                                    </p:animEffect>
                                  </p:childTnLst>
                                </p:cTn>
                              </p:par>
                              <p:par>
                                <p:cTn id="99" presetID="9" presetClass="entr" presetSubtype="0" fill="hold" grpId="1" nodeType="withEffect">
                                  <p:stCondLst>
                                    <p:cond delay="0"/>
                                  </p:stCondLst>
                                  <p:childTnLst>
                                    <p:set>
                                      <p:cBhvr>
                                        <p:cTn id="100" dur="1" fill="hold">
                                          <p:stCondLst>
                                            <p:cond delay="0"/>
                                          </p:stCondLst>
                                        </p:cTn>
                                        <p:tgtEl>
                                          <p:spTgt spid="59407"/>
                                        </p:tgtEl>
                                        <p:attrNameLst>
                                          <p:attrName>style.visibility</p:attrName>
                                        </p:attrNameLst>
                                      </p:cBhvr>
                                      <p:to>
                                        <p:strVal val="visible"/>
                                      </p:to>
                                    </p:set>
                                    <p:animEffect transition="in" filter="dissolve">
                                      <p:cBhvr>
                                        <p:cTn id="101" dur="500"/>
                                        <p:tgtEl>
                                          <p:spTgt spid="59407"/>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9408"/>
                                        </p:tgtEl>
                                        <p:attrNameLst>
                                          <p:attrName>style.visibility</p:attrName>
                                        </p:attrNameLst>
                                      </p:cBhvr>
                                      <p:to>
                                        <p:strVal val="visible"/>
                                      </p:to>
                                    </p:set>
                                    <p:animEffect transition="in" filter="dissolve">
                                      <p:cBhvr>
                                        <p:cTn id="104" dur="500"/>
                                        <p:tgtEl>
                                          <p:spTgt spid="59408"/>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59409"/>
                                        </p:tgtEl>
                                        <p:attrNameLst>
                                          <p:attrName>style.visibility</p:attrName>
                                        </p:attrNameLst>
                                      </p:cBhvr>
                                      <p:to>
                                        <p:strVal val="visible"/>
                                      </p:to>
                                    </p:set>
                                    <p:animEffect transition="in" filter="dissolve">
                                      <p:cBhvr>
                                        <p:cTn id="107" dur="500"/>
                                        <p:tgtEl>
                                          <p:spTgt spid="59409"/>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59410"/>
                                        </p:tgtEl>
                                        <p:attrNameLst>
                                          <p:attrName>style.visibility</p:attrName>
                                        </p:attrNameLst>
                                      </p:cBhvr>
                                      <p:to>
                                        <p:strVal val="visible"/>
                                      </p:to>
                                    </p:set>
                                    <p:animEffect transition="in" filter="dissolve">
                                      <p:cBhvr>
                                        <p:cTn id="110" dur="500"/>
                                        <p:tgtEl>
                                          <p:spTgt spid="59410"/>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59421"/>
                                        </p:tgtEl>
                                        <p:attrNameLst>
                                          <p:attrName>style.visibility</p:attrName>
                                        </p:attrNameLst>
                                      </p:cBhvr>
                                      <p:to>
                                        <p:strVal val="visible"/>
                                      </p:to>
                                    </p:set>
                                    <p:animEffect transition="in" filter="dissolve">
                                      <p:cBhvr>
                                        <p:cTn id="115" dur="500"/>
                                        <p:tgtEl>
                                          <p:spTgt spid="59421"/>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59422"/>
                                        </p:tgtEl>
                                        <p:attrNameLst>
                                          <p:attrName>style.visibility</p:attrName>
                                        </p:attrNameLst>
                                      </p:cBhvr>
                                      <p:to>
                                        <p:strVal val="visible"/>
                                      </p:to>
                                    </p:set>
                                    <p:animEffect transition="in" filter="dissolve">
                                      <p:cBhvr>
                                        <p:cTn id="118" dur="500"/>
                                        <p:tgtEl>
                                          <p:spTgt spid="59422"/>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9423"/>
                                        </p:tgtEl>
                                        <p:attrNameLst>
                                          <p:attrName>style.visibility</p:attrName>
                                        </p:attrNameLst>
                                      </p:cBhvr>
                                      <p:to>
                                        <p:strVal val="visible"/>
                                      </p:to>
                                    </p:set>
                                    <p:animEffect transition="in" filter="dissolve">
                                      <p:cBhvr>
                                        <p:cTn id="121" dur="500"/>
                                        <p:tgtEl>
                                          <p:spTgt spid="59423"/>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59424"/>
                                        </p:tgtEl>
                                        <p:attrNameLst>
                                          <p:attrName>style.visibility</p:attrName>
                                        </p:attrNameLst>
                                      </p:cBhvr>
                                      <p:to>
                                        <p:strVal val="visible"/>
                                      </p:to>
                                    </p:set>
                                    <p:animEffect transition="in" filter="dissolve">
                                      <p:cBhvr>
                                        <p:cTn id="126" dur="500"/>
                                        <p:tgtEl>
                                          <p:spTgt spid="5942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425"/>
                                        </p:tgtEl>
                                        <p:attrNameLst>
                                          <p:attrName>style.visibility</p:attrName>
                                        </p:attrNameLst>
                                      </p:cBhvr>
                                      <p:to>
                                        <p:strVal val="visible"/>
                                      </p:to>
                                    </p:set>
                                    <p:animEffect transition="in" filter="dissolve">
                                      <p:cBhvr>
                                        <p:cTn id="131" dur="500"/>
                                        <p:tgtEl>
                                          <p:spTgt spid="59425"/>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59426"/>
                                        </p:tgtEl>
                                        <p:attrNameLst>
                                          <p:attrName>style.visibility</p:attrName>
                                        </p:attrNameLst>
                                      </p:cBhvr>
                                      <p:to>
                                        <p:strVal val="visible"/>
                                      </p:to>
                                    </p:set>
                                    <p:animEffect transition="in" filter="dissolve">
                                      <p:cBhvr>
                                        <p:cTn id="134" dur="500"/>
                                        <p:tgtEl>
                                          <p:spTgt spid="59426"/>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59427"/>
                                        </p:tgtEl>
                                        <p:attrNameLst>
                                          <p:attrName>style.visibility</p:attrName>
                                        </p:attrNameLst>
                                      </p:cBhvr>
                                      <p:to>
                                        <p:strVal val="visible"/>
                                      </p:to>
                                    </p:set>
                                    <p:animEffect transition="in" filter="dissolve">
                                      <p:cBhvr>
                                        <p:cTn id="139" dur="500"/>
                                        <p:tgtEl>
                                          <p:spTgt spid="59427"/>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59428"/>
                                        </p:tgtEl>
                                        <p:attrNameLst>
                                          <p:attrName>style.visibility</p:attrName>
                                        </p:attrNameLst>
                                      </p:cBhvr>
                                      <p:to>
                                        <p:strVal val="visible"/>
                                      </p:to>
                                    </p:set>
                                    <p:animEffect transition="in" filter="dissolve">
                                      <p:cBhvr>
                                        <p:cTn id="142" dur="500"/>
                                        <p:tgtEl>
                                          <p:spTgt spid="5942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59429"/>
                                        </p:tgtEl>
                                        <p:attrNameLst>
                                          <p:attrName>style.visibility</p:attrName>
                                        </p:attrNameLst>
                                      </p:cBhvr>
                                      <p:to>
                                        <p:strVal val="visible"/>
                                      </p:to>
                                    </p:set>
                                    <p:animEffect transition="in" filter="dissolve">
                                      <p:cBhvr>
                                        <p:cTn id="145" dur="500"/>
                                        <p:tgtEl>
                                          <p:spTgt spid="59429"/>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9430"/>
                                        </p:tgtEl>
                                        <p:attrNameLst>
                                          <p:attrName>style.visibility</p:attrName>
                                        </p:attrNameLst>
                                      </p:cBhvr>
                                      <p:to>
                                        <p:strVal val="visible"/>
                                      </p:to>
                                    </p:set>
                                    <p:animEffect transition="in" filter="dissolve">
                                      <p:cBhvr>
                                        <p:cTn id="150" dur="500"/>
                                        <p:tgtEl>
                                          <p:spTgt spid="5943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9431"/>
                                        </p:tgtEl>
                                        <p:attrNameLst>
                                          <p:attrName>style.visibility</p:attrName>
                                        </p:attrNameLst>
                                      </p:cBhvr>
                                      <p:to>
                                        <p:strVal val="visible"/>
                                      </p:to>
                                    </p:set>
                                    <p:animEffect transition="in" filter="dissolve">
                                      <p:cBhvr>
                                        <p:cTn id="153" dur="500"/>
                                        <p:tgtEl>
                                          <p:spTgt spid="5943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9432"/>
                                        </p:tgtEl>
                                        <p:attrNameLst>
                                          <p:attrName>style.visibility</p:attrName>
                                        </p:attrNameLst>
                                      </p:cBhvr>
                                      <p:to>
                                        <p:strVal val="visible"/>
                                      </p:to>
                                    </p:set>
                                    <p:animEffect transition="in" filter="dissolve">
                                      <p:cBhvr>
                                        <p:cTn id="156" dur="500"/>
                                        <p:tgtEl>
                                          <p:spTgt spid="59432"/>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59433"/>
                                        </p:tgtEl>
                                        <p:attrNameLst>
                                          <p:attrName>style.visibility</p:attrName>
                                        </p:attrNameLst>
                                      </p:cBhvr>
                                      <p:to>
                                        <p:strVal val="visible"/>
                                      </p:to>
                                    </p:set>
                                    <p:animEffect transition="in" filter="dissolve">
                                      <p:cBhvr>
                                        <p:cTn id="161" dur="500"/>
                                        <p:tgtEl>
                                          <p:spTgt spid="5943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59434"/>
                                        </p:tgtEl>
                                        <p:attrNameLst>
                                          <p:attrName>style.visibility</p:attrName>
                                        </p:attrNameLst>
                                      </p:cBhvr>
                                      <p:to>
                                        <p:strVal val="visible"/>
                                      </p:to>
                                    </p:set>
                                    <p:animEffect transition="in" filter="dissolve">
                                      <p:cBhvr>
                                        <p:cTn id="166" dur="500"/>
                                        <p:tgtEl>
                                          <p:spTgt spid="59434"/>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59435"/>
                                        </p:tgtEl>
                                        <p:attrNameLst>
                                          <p:attrName>style.visibility</p:attrName>
                                        </p:attrNameLst>
                                      </p:cBhvr>
                                      <p:to>
                                        <p:strVal val="visible"/>
                                      </p:to>
                                    </p:set>
                                    <p:animEffect transition="in" filter="dissolve">
                                      <p:cBhvr>
                                        <p:cTn id="169" dur="500"/>
                                        <p:tgtEl>
                                          <p:spTgt spid="59435"/>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59436"/>
                                        </p:tgtEl>
                                        <p:attrNameLst>
                                          <p:attrName>style.visibility</p:attrName>
                                        </p:attrNameLst>
                                      </p:cBhvr>
                                      <p:to>
                                        <p:strVal val="visible"/>
                                      </p:to>
                                    </p:set>
                                    <p:animEffect transition="in" filter="dissolve">
                                      <p:cBhvr>
                                        <p:cTn id="174" dur="500"/>
                                        <p:tgtEl>
                                          <p:spTgt spid="5943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437"/>
                                        </p:tgtEl>
                                        <p:attrNameLst>
                                          <p:attrName>style.visibility</p:attrName>
                                        </p:attrNameLst>
                                      </p:cBhvr>
                                      <p:to>
                                        <p:strVal val="visible"/>
                                      </p:to>
                                    </p:set>
                                    <p:animEffect transition="in" filter="dissolve">
                                      <p:cBhvr>
                                        <p:cTn id="177" dur="500"/>
                                        <p:tgtEl>
                                          <p:spTgt spid="5943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59438"/>
                                        </p:tgtEl>
                                        <p:attrNameLst>
                                          <p:attrName>style.visibility</p:attrName>
                                        </p:attrNameLst>
                                      </p:cBhvr>
                                      <p:to>
                                        <p:strVal val="visible"/>
                                      </p:to>
                                    </p:set>
                                    <p:animEffect transition="in" filter="dissolve">
                                      <p:cBhvr>
                                        <p:cTn id="180" dur="500"/>
                                        <p:tgtEl>
                                          <p:spTgt spid="59438"/>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9439"/>
                                        </p:tgtEl>
                                        <p:attrNameLst>
                                          <p:attrName>style.visibility</p:attrName>
                                        </p:attrNameLst>
                                      </p:cBhvr>
                                      <p:to>
                                        <p:strVal val="visible"/>
                                      </p:to>
                                    </p:set>
                                    <p:animEffect transition="in" filter="dissolve">
                                      <p:cBhvr>
                                        <p:cTn id="185" dur="500"/>
                                        <p:tgtEl>
                                          <p:spTgt spid="59439"/>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9440"/>
                                        </p:tgtEl>
                                        <p:attrNameLst>
                                          <p:attrName>style.visibility</p:attrName>
                                        </p:attrNameLst>
                                      </p:cBhvr>
                                      <p:to>
                                        <p:strVal val="visible"/>
                                      </p:to>
                                    </p:set>
                                    <p:animEffect transition="in" filter="dissolve">
                                      <p:cBhvr>
                                        <p:cTn id="188" dur="500"/>
                                        <p:tgtEl>
                                          <p:spTgt spid="59440"/>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441"/>
                                        </p:tgtEl>
                                        <p:attrNameLst>
                                          <p:attrName>style.visibility</p:attrName>
                                        </p:attrNameLst>
                                      </p:cBhvr>
                                      <p:to>
                                        <p:strVal val="visible"/>
                                      </p:to>
                                    </p:set>
                                    <p:animEffect transition="in" filter="dissolve">
                                      <p:cBhvr>
                                        <p:cTn id="191" dur="500"/>
                                        <p:tgtEl>
                                          <p:spTgt spid="59441"/>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59442"/>
                                        </p:tgtEl>
                                        <p:attrNameLst>
                                          <p:attrName>style.visibility</p:attrName>
                                        </p:attrNameLst>
                                      </p:cBhvr>
                                      <p:to>
                                        <p:strVal val="visible"/>
                                      </p:to>
                                    </p:set>
                                    <p:animEffect transition="in" filter="dissolve">
                                      <p:cBhvr>
                                        <p:cTn id="196" dur="500"/>
                                        <p:tgtEl>
                                          <p:spTgt spid="59442"/>
                                        </p:tgtEl>
                                      </p:cBhvr>
                                    </p:animEffect>
                                  </p:child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59443"/>
                                        </p:tgtEl>
                                        <p:attrNameLst>
                                          <p:attrName>style.visibility</p:attrName>
                                        </p:attrNameLst>
                                      </p:cBhvr>
                                      <p:to>
                                        <p:strVal val="visible"/>
                                      </p:to>
                                    </p:set>
                                    <p:animEffect transition="in" filter="dissolve">
                                      <p:cBhvr>
                                        <p:cTn id="201" dur="500"/>
                                        <p:tgtEl>
                                          <p:spTgt spid="59443"/>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59444"/>
                                        </p:tgtEl>
                                        <p:attrNameLst>
                                          <p:attrName>style.visibility</p:attrName>
                                        </p:attrNameLst>
                                      </p:cBhvr>
                                      <p:to>
                                        <p:strVal val="visible"/>
                                      </p:to>
                                    </p:set>
                                    <p:animEffect transition="in" filter="dissolve">
                                      <p:cBhvr>
                                        <p:cTn id="204" dur="500"/>
                                        <p:tgtEl>
                                          <p:spTgt spid="59444"/>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59445"/>
                                        </p:tgtEl>
                                        <p:attrNameLst>
                                          <p:attrName>style.visibility</p:attrName>
                                        </p:attrNameLst>
                                      </p:cBhvr>
                                      <p:to>
                                        <p:strVal val="visible"/>
                                      </p:to>
                                    </p:set>
                                    <p:animEffect transition="in" filter="dissolve">
                                      <p:cBhvr>
                                        <p:cTn id="209" dur="500"/>
                                        <p:tgtEl>
                                          <p:spTgt spid="5944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59446"/>
                                        </p:tgtEl>
                                        <p:attrNameLst>
                                          <p:attrName>style.visibility</p:attrName>
                                        </p:attrNameLst>
                                      </p:cBhvr>
                                      <p:to>
                                        <p:strVal val="visible"/>
                                      </p:to>
                                    </p:set>
                                    <p:animEffect transition="in" filter="dissolve">
                                      <p:cBhvr>
                                        <p:cTn id="212" dur="500"/>
                                        <p:tgtEl>
                                          <p:spTgt spid="5944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59447"/>
                                        </p:tgtEl>
                                        <p:attrNameLst>
                                          <p:attrName>style.visibility</p:attrName>
                                        </p:attrNameLst>
                                      </p:cBhvr>
                                      <p:to>
                                        <p:strVal val="visible"/>
                                      </p:to>
                                    </p:set>
                                    <p:animEffect transition="in" filter="dissolve">
                                      <p:cBhvr>
                                        <p:cTn id="215" dur="500"/>
                                        <p:tgtEl>
                                          <p:spTgt spid="594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4"/>
                                        </p:tgtEl>
                                        <p:attrNameLst>
                                          <p:attrName>style.visibility</p:attrName>
                                        </p:attrNameLst>
                                      </p:cBhvr>
                                      <p:to>
                                        <p:strVal val="visible"/>
                                      </p:to>
                                    </p:set>
                                    <p:animEffect transition="in" filter="dissolve">
                                      <p:cBhvr>
                                        <p:cTn id="220" dur="500"/>
                                        <p:tgtEl>
                                          <p:spTgt spid="4"/>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59458"/>
                                        </p:tgtEl>
                                        <p:attrNameLst>
                                          <p:attrName>style.visibility</p:attrName>
                                        </p:attrNameLst>
                                      </p:cBhvr>
                                      <p:to>
                                        <p:strVal val="visible"/>
                                      </p:to>
                                    </p:set>
                                    <p:animEffect transition="in" filter="dissolve">
                                      <p:cBhvr>
                                        <p:cTn id="225" dur="500"/>
                                        <p:tgtEl>
                                          <p:spTgt spid="59458"/>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59459"/>
                                        </p:tgtEl>
                                        <p:attrNameLst>
                                          <p:attrName>style.visibility</p:attrName>
                                        </p:attrNameLst>
                                      </p:cBhvr>
                                      <p:to>
                                        <p:strVal val="visible"/>
                                      </p:to>
                                    </p:set>
                                    <p:animEffect transition="in" filter="dissolve">
                                      <p:cBhvr>
                                        <p:cTn id="228" dur="500"/>
                                        <p:tgtEl>
                                          <p:spTgt spid="59459"/>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59460"/>
                                        </p:tgtEl>
                                        <p:attrNameLst>
                                          <p:attrName>style.visibility</p:attrName>
                                        </p:attrNameLst>
                                      </p:cBhvr>
                                      <p:to>
                                        <p:strVal val="visible"/>
                                      </p:to>
                                    </p:set>
                                    <p:animEffect transition="in" filter="dissolve">
                                      <p:cBhvr>
                                        <p:cTn id="231" dur="500"/>
                                        <p:tgtEl>
                                          <p:spTgt spid="59460"/>
                                        </p:tgtEl>
                                      </p:cBhvr>
                                    </p:animEffec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59461"/>
                                        </p:tgtEl>
                                        <p:attrNameLst>
                                          <p:attrName>style.visibility</p:attrName>
                                        </p:attrNameLst>
                                      </p:cBhvr>
                                      <p:to>
                                        <p:strVal val="visible"/>
                                      </p:to>
                                    </p:set>
                                    <p:animEffect transition="in" filter="dissolve">
                                      <p:cBhvr>
                                        <p:cTn id="236" dur="500"/>
                                        <p:tgtEl>
                                          <p:spTgt spid="59461"/>
                                        </p:tgtEl>
                                      </p:cBhvr>
                                    </p:animEffect>
                                  </p:childTnLst>
                                </p:cTn>
                              </p:par>
                            </p:childTnLst>
                          </p:cTn>
                        </p:par>
                      </p:childTnLst>
                    </p:cTn>
                  </p:par>
                  <p:par>
                    <p:cTn id="237" fill="hold">
                      <p:stCondLst>
                        <p:cond delay="indefinite"/>
                      </p:stCondLst>
                      <p:childTnLst>
                        <p:par>
                          <p:cTn id="238" fill="hold">
                            <p:stCondLst>
                              <p:cond delay="0"/>
                            </p:stCondLst>
                            <p:childTnLst>
                              <p:par>
                                <p:cTn id="239" presetID="9" presetClass="entr" presetSubtype="0" fill="hold" grpId="0" nodeType="clickEffect">
                                  <p:stCondLst>
                                    <p:cond delay="0"/>
                                  </p:stCondLst>
                                  <p:childTnLst>
                                    <p:set>
                                      <p:cBhvr>
                                        <p:cTn id="240" dur="1" fill="hold">
                                          <p:stCondLst>
                                            <p:cond delay="0"/>
                                          </p:stCondLst>
                                        </p:cTn>
                                        <p:tgtEl>
                                          <p:spTgt spid="59462"/>
                                        </p:tgtEl>
                                        <p:attrNameLst>
                                          <p:attrName>style.visibility</p:attrName>
                                        </p:attrNameLst>
                                      </p:cBhvr>
                                      <p:to>
                                        <p:strVal val="visible"/>
                                      </p:to>
                                    </p:set>
                                    <p:animEffect transition="in" filter="dissolve">
                                      <p:cBhvr>
                                        <p:cTn id="241" dur="500"/>
                                        <p:tgtEl>
                                          <p:spTgt spid="59462"/>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59463"/>
                                        </p:tgtEl>
                                        <p:attrNameLst>
                                          <p:attrName>style.visibility</p:attrName>
                                        </p:attrNameLst>
                                      </p:cBhvr>
                                      <p:to>
                                        <p:strVal val="visible"/>
                                      </p:to>
                                    </p:set>
                                    <p:animEffect transition="in" filter="dissolve">
                                      <p:cBhvr>
                                        <p:cTn id="244" dur="500"/>
                                        <p:tgtEl>
                                          <p:spTgt spid="59463"/>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grpId="0" nodeType="clickEffect">
                                  <p:stCondLst>
                                    <p:cond delay="0"/>
                                  </p:stCondLst>
                                  <p:childTnLst>
                                    <p:set>
                                      <p:cBhvr>
                                        <p:cTn id="248" dur="1" fill="hold">
                                          <p:stCondLst>
                                            <p:cond delay="0"/>
                                          </p:stCondLst>
                                        </p:cTn>
                                        <p:tgtEl>
                                          <p:spTgt spid="59464"/>
                                        </p:tgtEl>
                                        <p:attrNameLst>
                                          <p:attrName>style.visibility</p:attrName>
                                        </p:attrNameLst>
                                      </p:cBhvr>
                                      <p:to>
                                        <p:strVal val="visible"/>
                                      </p:to>
                                    </p:set>
                                    <p:animEffect transition="in" filter="dissolve">
                                      <p:cBhvr>
                                        <p:cTn id="249" dur="500"/>
                                        <p:tgtEl>
                                          <p:spTgt spid="59464"/>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59465"/>
                                        </p:tgtEl>
                                        <p:attrNameLst>
                                          <p:attrName>style.visibility</p:attrName>
                                        </p:attrNameLst>
                                      </p:cBhvr>
                                      <p:to>
                                        <p:strVal val="visible"/>
                                      </p:to>
                                    </p:set>
                                    <p:animEffect transition="in" filter="dissolve">
                                      <p:cBhvr>
                                        <p:cTn id="252" dur="500"/>
                                        <p:tgtEl>
                                          <p:spTgt spid="59465"/>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59466"/>
                                        </p:tgtEl>
                                        <p:attrNameLst>
                                          <p:attrName>style.visibility</p:attrName>
                                        </p:attrNameLst>
                                      </p:cBhvr>
                                      <p:to>
                                        <p:strVal val="visible"/>
                                      </p:to>
                                    </p:set>
                                    <p:animEffect transition="in" filter="dissolve">
                                      <p:cBhvr>
                                        <p:cTn id="255" dur="500"/>
                                        <p:tgtEl>
                                          <p:spTgt spid="5946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grpId="0" nodeType="clickEffect">
                                  <p:stCondLst>
                                    <p:cond delay="0"/>
                                  </p:stCondLst>
                                  <p:childTnLst>
                                    <p:set>
                                      <p:cBhvr>
                                        <p:cTn id="259" dur="1" fill="hold">
                                          <p:stCondLst>
                                            <p:cond delay="0"/>
                                          </p:stCondLst>
                                        </p:cTn>
                                        <p:tgtEl>
                                          <p:spTgt spid="59467"/>
                                        </p:tgtEl>
                                        <p:attrNameLst>
                                          <p:attrName>style.visibility</p:attrName>
                                        </p:attrNameLst>
                                      </p:cBhvr>
                                      <p:to>
                                        <p:strVal val="visible"/>
                                      </p:to>
                                    </p:set>
                                    <p:animEffect transition="in" filter="dissolve">
                                      <p:cBhvr>
                                        <p:cTn id="260" dur="500"/>
                                        <p:tgtEl>
                                          <p:spTgt spid="59467"/>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59468"/>
                                        </p:tgtEl>
                                        <p:attrNameLst>
                                          <p:attrName>style.visibility</p:attrName>
                                        </p:attrNameLst>
                                      </p:cBhvr>
                                      <p:to>
                                        <p:strVal val="visible"/>
                                      </p:to>
                                    </p:set>
                                    <p:animEffect transition="in" filter="dissolve">
                                      <p:cBhvr>
                                        <p:cTn id="263" dur="500"/>
                                        <p:tgtEl>
                                          <p:spTgt spid="59468"/>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59469"/>
                                        </p:tgtEl>
                                        <p:attrNameLst>
                                          <p:attrName>style.visibility</p:attrName>
                                        </p:attrNameLst>
                                      </p:cBhvr>
                                      <p:to>
                                        <p:strVal val="visible"/>
                                      </p:to>
                                    </p:set>
                                    <p:animEffect transition="in" filter="dissolve">
                                      <p:cBhvr>
                                        <p:cTn id="266" dur="500"/>
                                        <p:tgtEl>
                                          <p:spTgt spid="59469"/>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59470"/>
                                        </p:tgtEl>
                                        <p:attrNameLst>
                                          <p:attrName>style.visibility</p:attrName>
                                        </p:attrNameLst>
                                      </p:cBhvr>
                                      <p:to>
                                        <p:strVal val="visible"/>
                                      </p:to>
                                    </p:set>
                                    <p:animEffect transition="in" filter="dissolve">
                                      <p:cBhvr>
                                        <p:cTn id="269" dur="500"/>
                                        <p:tgtEl>
                                          <p:spTgt spid="59470"/>
                                        </p:tgtEl>
                                      </p:cBhvr>
                                    </p:animEffect>
                                  </p:childTnLst>
                                </p:cTn>
                              </p:par>
                              <p:par>
                                <p:cTn id="270" presetID="9" presetClass="entr" presetSubtype="0" fill="hold" grpId="0" nodeType="withEffect">
                                  <p:stCondLst>
                                    <p:cond delay="0"/>
                                  </p:stCondLst>
                                  <p:childTnLst>
                                    <p:set>
                                      <p:cBhvr>
                                        <p:cTn id="271" dur="1" fill="hold">
                                          <p:stCondLst>
                                            <p:cond delay="0"/>
                                          </p:stCondLst>
                                        </p:cTn>
                                        <p:tgtEl>
                                          <p:spTgt spid="59471"/>
                                        </p:tgtEl>
                                        <p:attrNameLst>
                                          <p:attrName>style.visibility</p:attrName>
                                        </p:attrNameLst>
                                      </p:cBhvr>
                                      <p:to>
                                        <p:strVal val="visible"/>
                                      </p:to>
                                    </p:set>
                                    <p:animEffect transition="in" filter="dissolve">
                                      <p:cBhvr>
                                        <p:cTn id="272" dur="500"/>
                                        <p:tgtEl>
                                          <p:spTgt spid="59471"/>
                                        </p:tgtEl>
                                      </p:cBhvr>
                                    </p:animEffect>
                                  </p:childTnLst>
                                </p:cTn>
                              </p:par>
                              <p:par>
                                <p:cTn id="273" presetID="9" presetClass="entr" presetSubtype="0" fill="hold" grpId="0" nodeType="withEffect">
                                  <p:stCondLst>
                                    <p:cond delay="0"/>
                                  </p:stCondLst>
                                  <p:childTnLst>
                                    <p:set>
                                      <p:cBhvr>
                                        <p:cTn id="274" dur="1" fill="hold">
                                          <p:stCondLst>
                                            <p:cond delay="0"/>
                                          </p:stCondLst>
                                        </p:cTn>
                                        <p:tgtEl>
                                          <p:spTgt spid="59472"/>
                                        </p:tgtEl>
                                        <p:attrNameLst>
                                          <p:attrName>style.visibility</p:attrName>
                                        </p:attrNameLst>
                                      </p:cBhvr>
                                      <p:to>
                                        <p:strVal val="visible"/>
                                      </p:to>
                                    </p:set>
                                    <p:animEffect transition="in" filter="dissolve">
                                      <p:cBhvr>
                                        <p:cTn id="275" dur="500"/>
                                        <p:tgtEl>
                                          <p:spTgt spid="5947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59473"/>
                                        </p:tgtEl>
                                        <p:attrNameLst>
                                          <p:attrName>style.visibility</p:attrName>
                                        </p:attrNameLst>
                                      </p:cBhvr>
                                      <p:to>
                                        <p:strVal val="visible"/>
                                      </p:to>
                                    </p:set>
                                    <p:animEffect transition="in" filter="dissolve">
                                      <p:cBhvr>
                                        <p:cTn id="278" dur="500"/>
                                        <p:tgtEl>
                                          <p:spTgt spid="5947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59474"/>
                                        </p:tgtEl>
                                        <p:attrNameLst>
                                          <p:attrName>style.visibility</p:attrName>
                                        </p:attrNameLst>
                                      </p:cBhvr>
                                      <p:to>
                                        <p:strVal val="visible"/>
                                      </p:to>
                                    </p:set>
                                    <p:animEffect transition="in" filter="dissolve">
                                      <p:cBhvr>
                                        <p:cTn id="281" dur="500"/>
                                        <p:tgtEl>
                                          <p:spTgt spid="5947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59475"/>
                                        </p:tgtEl>
                                        <p:attrNameLst>
                                          <p:attrName>style.visibility</p:attrName>
                                        </p:attrNameLst>
                                      </p:cBhvr>
                                      <p:to>
                                        <p:strVal val="visible"/>
                                      </p:to>
                                    </p:set>
                                    <p:animEffect transition="in" filter="dissolve">
                                      <p:cBhvr>
                                        <p:cTn id="284" dur="500"/>
                                        <p:tgtEl>
                                          <p:spTgt spid="59475"/>
                                        </p:tgtEl>
                                      </p:cBhvr>
                                    </p:animEffect>
                                  </p:childTnLst>
                                </p:cTn>
                              </p:par>
                            </p:childTnLst>
                          </p:cTn>
                        </p:par>
                      </p:childTnLst>
                    </p:cTn>
                  </p:par>
                  <p:par>
                    <p:cTn id="285" fill="hold">
                      <p:stCondLst>
                        <p:cond delay="indefinite"/>
                      </p:stCondLst>
                      <p:childTnLst>
                        <p:par>
                          <p:cTn id="286" fill="hold">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59476"/>
                                        </p:tgtEl>
                                        <p:attrNameLst>
                                          <p:attrName>style.visibility</p:attrName>
                                        </p:attrNameLst>
                                      </p:cBhvr>
                                      <p:to>
                                        <p:strVal val="visible"/>
                                      </p:to>
                                    </p:set>
                                    <p:animEffect transition="in" filter="dissolve">
                                      <p:cBhvr>
                                        <p:cTn id="289" dur="500"/>
                                        <p:tgtEl>
                                          <p:spTgt spid="59476"/>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59477"/>
                                        </p:tgtEl>
                                        <p:attrNameLst>
                                          <p:attrName>style.visibility</p:attrName>
                                        </p:attrNameLst>
                                      </p:cBhvr>
                                      <p:to>
                                        <p:strVal val="visible"/>
                                      </p:to>
                                    </p:set>
                                    <p:animEffect transition="in" filter="dissolve">
                                      <p:cBhvr>
                                        <p:cTn id="292" dur="500"/>
                                        <p:tgtEl>
                                          <p:spTgt spid="59477"/>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59478"/>
                                        </p:tgtEl>
                                        <p:attrNameLst>
                                          <p:attrName>style.visibility</p:attrName>
                                        </p:attrNameLst>
                                      </p:cBhvr>
                                      <p:to>
                                        <p:strVal val="visible"/>
                                      </p:to>
                                    </p:set>
                                    <p:animEffect transition="in" filter="dissolve">
                                      <p:cBhvr>
                                        <p:cTn id="295" dur="500"/>
                                        <p:tgtEl>
                                          <p:spTgt spid="59478"/>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59479"/>
                                        </p:tgtEl>
                                        <p:attrNameLst>
                                          <p:attrName>style.visibility</p:attrName>
                                        </p:attrNameLst>
                                      </p:cBhvr>
                                      <p:to>
                                        <p:strVal val="visible"/>
                                      </p:to>
                                    </p:set>
                                    <p:animEffect transition="in" filter="dissolve">
                                      <p:cBhvr>
                                        <p:cTn id="298" dur="500"/>
                                        <p:tgtEl>
                                          <p:spTgt spid="59479"/>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59480"/>
                                        </p:tgtEl>
                                        <p:attrNameLst>
                                          <p:attrName>style.visibility</p:attrName>
                                        </p:attrNameLst>
                                      </p:cBhvr>
                                      <p:to>
                                        <p:strVal val="visible"/>
                                      </p:to>
                                    </p:set>
                                    <p:animEffect transition="in" filter="dissolve">
                                      <p:cBhvr>
                                        <p:cTn id="301" dur="500"/>
                                        <p:tgtEl>
                                          <p:spTgt spid="59480"/>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59481"/>
                                        </p:tgtEl>
                                        <p:attrNameLst>
                                          <p:attrName>style.visibility</p:attrName>
                                        </p:attrNameLst>
                                      </p:cBhvr>
                                      <p:to>
                                        <p:strVal val="visible"/>
                                      </p:to>
                                    </p:set>
                                    <p:animEffect transition="in" filter="dissolve">
                                      <p:cBhvr>
                                        <p:cTn id="304" dur="500"/>
                                        <p:tgtEl>
                                          <p:spTgt spid="59481"/>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59482"/>
                                        </p:tgtEl>
                                        <p:attrNameLst>
                                          <p:attrName>style.visibility</p:attrName>
                                        </p:attrNameLst>
                                      </p:cBhvr>
                                      <p:to>
                                        <p:strVal val="visible"/>
                                      </p:to>
                                    </p:set>
                                    <p:animEffect transition="in" filter="dissolve">
                                      <p:cBhvr>
                                        <p:cTn id="307" dur="500"/>
                                        <p:tgtEl>
                                          <p:spTgt spid="59482"/>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59483"/>
                                        </p:tgtEl>
                                        <p:attrNameLst>
                                          <p:attrName>style.visibility</p:attrName>
                                        </p:attrNameLst>
                                      </p:cBhvr>
                                      <p:to>
                                        <p:strVal val="visible"/>
                                      </p:to>
                                    </p:set>
                                    <p:animEffect transition="in" filter="dissolve">
                                      <p:cBhvr>
                                        <p:cTn id="310" dur="500"/>
                                        <p:tgtEl>
                                          <p:spTgt spid="59483"/>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59484"/>
                                        </p:tgtEl>
                                        <p:attrNameLst>
                                          <p:attrName>style.visibility</p:attrName>
                                        </p:attrNameLst>
                                      </p:cBhvr>
                                      <p:to>
                                        <p:strVal val="visible"/>
                                      </p:to>
                                    </p:set>
                                    <p:animEffect transition="in" filter="dissolve">
                                      <p:cBhvr>
                                        <p:cTn id="313" dur="500"/>
                                        <p:tgtEl>
                                          <p:spTgt spid="59484"/>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59485"/>
                                        </p:tgtEl>
                                        <p:attrNameLst>
                                          <p:attrName>style.visibility</p:attrName>
                                        </p:attrNameLst>
                                      </p:cBhvr>
                                      <p:to>
                                        <p:strVal val="visible"/>
                                      </p:to>
                                    </p:set>
                                    <p:animEffect transition="in" filter="dissolve">
                                      <p:cBhvr>
                                        <p:cTn id="318" dur="500"/>
                                        <p:tgtEl>
                                          <p:spTgt spid="59485"/>
                                        </p:tgtEl>
                                      </p:cBhvr>
                                    </p:animEffect>
                                  </p:childTnLst>
                                </p:cTn>
                              </p:par>
                              <p:par>
                                <p:cTn id="319" presetID="9" presetClass="entr" presetSubtype="0" fill="hold" grpId="0" nodeType="withEffect">
                                  <p:stCondLst>
                                    <p:cond delay="0"/>
                                  </p:stCondLst>
                                  <p:childTnLst>
                                    <p:set>
                                      <p:cBhvr>
                                        <p:cTn id="320" dur="1" fill="hold">
                                          <p:stCondLst>
                                            <p:cond delay="0"/>
                                          </p:stCondLst>
                                        </p:cTn>
                                        <p:tgtEl>
                                          <p:spTgt spid="59486"/>
                                        </p:tgtEl>
                                        <p:attrNameLst>
                                          <p:attrName>style.visibility</p:attrName>
                                        </p:attrNameLst>
                                      </p:cBhvr>
                                      <p:to>
                                        <p:strVal val="visible"/>
                                      </p:to>
                                    </p:set>
                                    <p:animEffect transition="in" filter="dissolve">
                                      <p:cBhvr>
                                        <p:cTn id="321" dur="500"/>
                                        <p:tgtEl>
                                          <p:spTgt spid="59486"/>
                                        </p:tgtEl>
                                      </p:cBhvr>
                                    </p:animEffect>
                                  </p:childTnLst>
                                </p:cTn>
                              </p:par>
                              <p:par>
                                <p:cTn id="322" presetID="9" presetClass="entr" presetSubtype="0" fill="hold" grpId="0" nodeType="withEffect">
                                  <p:stCondLst>
                                    <p:cond delay="0"/>
                                  </p:stCondLst>
                                  <p:childTnLst>
                                    <p:set>
                                      <p:cBhvr>
                                        <p:cTn id="323" dur="1" fill="hold">
                                          <p:stCondLst>
                                            <p:cond delay="0"/>
                                          </p:stCondLst>
                                        </p:cTn>
                                        <p:tgtEl>
                                          <p:spTgt spid="59487"/>
                                        </p:tgtEl>
                                        <p:attrNameLst>
                                          <p:attrName>style.visibility</p:attrName>
                                        </p:attrNameLst>
                                      </p:cBhvr>
                                      <p:to>
                                        <p:strVal val="visible"/>
                                      </p:to>
                                    </p:set>
                                    <p:animEffect transition="in" filter="dissolve">
                                      <p:cBhvr>
                                        <p:cTn id="324" dur="500"/>
                                        <p:tgtEl>
                                          <p:spTgt spid="59487"/>
                                        </p:tgtEl>
                                      </p:cBhvr>
                                    </p:animEffect>
                                  </p:childTnLst>
                                </p:cTn>
                              </p:par>
                              <p:par>
                                <p:cTn id="325" presetID="9" presetClass="entr" presetSubtype="0" fill="hold" grpId="0" nodeType="withEffect">
                                  <p:stCondLst>
                                    <p:cond delay="0"/>
                                  </p:stCondLst>
                                  <p:childTnLst>
                                    <p:set>
                                      <p:cBhvr>
                                        <p:cTn id="326" dur="1" fill="hold">
                                          <p:stCondLst>
                                            <p:cond delay="0"/>
                                          </p:stCondLst>
                                        </p:cTn>
                                        <p:tgtEl>
                                          <p:spTgt spid="59488"/>
                                        </p:tgtEl>
                                        <p:attrNameLst>
                                          <p:attrName>style.visibility</p:attrName>
                                        </p:attrNameLst>
                                      </p:cBhvr>
                                      <p:to>
                                        <p:strVal val="visible"/>
                                      </p:to>
                                    </p:set>
                                    <p:animEffect transition="in" filter="dissolve">
                                      <p:cBhvr>
                                        <p:cTn id="327" dur="500"/>
                                        <p:tgtEl>
                                          <p:spTgt spid="59488"/>
                                        </p:tgtEl>
                                      </p:cBhvr>
                                    </p:animEffect>
                                  </p:childTnLst>
                                </p:cTn>
                              </p:par>
                              <p:par>
                                <p:cTn id="328" presetID="9" presetClass="entr" presetSubtype="0" fill="hold" grpId="0" nodeType="withEffect">
                                  <p:stCondLst>
                                    <p:cond delay="0"/>
                                  </p:stCondLst>
                                  <p:childTnLst>
                                    <p:set>
                                      <p:cBhvr>
                                        <p:cTn id="329" dur="1" fill="hold">
                                          <p:stCondLst>
                                            <p:cond delay="0"/>
                                          </p:stCondLst>
                                        </p:cTn>
                                        <p:tgtEl>
                                          <p:spTgt spid="59489"/>
                                        </p:tgtEl>
                                        <p:attrNameLst>
                                          <p:attrName>style.visibility</p:attrName>
                                        </p:attrNameLst>
                                      </p:cBhvr>
                                      <p:to>
                                        <p:strVal val="visible"/>
                                      </p:to>
                                    </p:set>
                                    <p:animEffect transition="in" filter="dissolve">
                                      <p:cBhvr>
                                        <p:cTn id="330" dur="500"/>
                                        <p:tgtEl>
                                          <p:spTgt spid="59489"/>
                                        </p:tgtEl>
                                      </p:cBhvr>
                                    </p:animEffect>
                                  </p:childTnLst>
                                </p:cTn>
                              </p:par>
                              <p:par>
                                <p:cTn id="331" presetID="9" presetClass="entr" presetSubtype="0" fill="hold" grpId="0" nodeType="withEffect">
                                  <p:stCondLst>
                                    <p:cond delay="0"/>
                                  </p:stCondLst>
                                  <p:childTnLst>
                                    <p:set>
                                      <p:cBhvr>
                                        <p:cTn id="332" dur="1" fill="hold">
                                          <p:stCondLst>
                                            <p:cond delay="0"/>
                                          </p:stCondLst>
                                        </p:cTn>
                                        <p:tgtEl>
                                          <p:spTgt spid="59490"/>
                                        </p:tgtEl>
                                        <p:attrNameLst>
                                          <p:attrName>style.visibility</p:attrName>
                                        </p:attrNameLst>
                                      </p:cBhvr>
                                      <p:to>
                                        <p:strVal val="visible"/>
                                      </p:to>
                                    </p:set>
                                    <p:animEffect transition="in" filter="dissolve">
                                      <p:cBhvr>
                                        <p:cTn id="333" dur="500"/>
                                        <p:tgtEl>
                                          <p:spTgt spid="59490"/>
                                        </p:tgtEl>
                                      </p:cBhvr>
                                    </p:animEffect>
                                  </p:childTnLst>
                                </p:cTn>
                              </p:par>
                              <p:par>
                                <p:cTn id="334" presetID="9" presetClass="entr" presetSubtype="0" fill="hold" grpId="0" nodeType="withEffect">
                                  <p:stCondLst>
                                    <p:cond delay="0"/>
                                  </p:stCondLst>
                                  <p:childTnLst>
                                    <p:set>
                                      <p:cBhvr>
                                        <p:cTn id="335" dur="1" fill="hold">
                                          <p:stCondLst>
                                            <p:cond delay="0"/>
                                          </p:stCondLst>
                                        </p:cTn>
                                        <p:tgtEl>
                                          <p:spTgt spid="59491"/>
                                        </p:tgtEl>
                                        <p:attrNameLst>
                                          <p:attrName>style.visibility</p:attrName>
                                        </p:attrNameLst>
                                      </p:cBhvr>
                                      <p:to>
                                        <p:strVal val="visible"/>
                                      </p:to>
                                    </p:set>
                                    <p:animEffect transition="in" filter="dissolve">
                                      <p:cBhvr>
                                        <p:cTn id="336" dur="500"/>
                                        <p:tgtEl>
                                          <p:spTgt spid="59491"/>
                                        </p:tgtEl>
                                      </p:cBhvr>
                                    </p:animEffect>
                                  </p:childTnLst>
                                </p:cTn>
                              </p:par>
                              <p:par>
                                <p:cTn id="337" presetID="9" presetClass="entr" presetSubtype="0" fill="hold" grpId="0" nodeType="withEffect">
                                  <p:stCondLst>
                                    <p:cond delay="0"/>
                                  </p:stCondLst>
                                  <p:childTnLst>
                                    <p:set>
                                      <p:cBhvr>
                                        <p:cTn id="338" dur="1" fill="hold">
                                          <p:stCondLst>
                                            <p:cond delay="0"/>
                                          </p:stCondLst>
                                        </p:cTn>
                                        <p:tgtEl>
                                          <p:spTgt spid="59492"/>
                                        </p:tgtEl>
                                        <p:attrNameLst>
                                          <p:attrName>style.visibility</p:attrName>
                                        </p:attrNameLst>
                                      </p:cBhvr>
                                      <p:to>
                                        <p:strVal val="visible"/>
                                      </p:to>
                                    </p:set>
                                    <p:animEffect transition="in" filter="dissolve">
                                      <p:cBhvr>
                                        <p:cTn id="339" dur="500"/>
                                        <p:tgtEl>
                                          <p:spTgt spid="59492"/>
                                        </p:tgtEl>
                                      </p:cBhvr>
                                    </p:animEffect>
                                  </p:childTnLst>
                                </p:cTn>
                              </p:par>
                              <p:par>
                                <p:cTn id="340" presetID="9" presetClass="entr" presetSubtype="0" fill="hold" grpId="0" nodeType="withEffect">
                                  <p:stCondLst>
                                    <p:cond delay="0"/>
                                  </p:stCondLst>
                                  <p:childTnLst>
                                    <p:set>
                                      <p:cBhvr>
                                        <p:cTn id="341" dur="1" fill="hold">
                                          <p:stCondLst>
                                            <p:cond delay="0"/>
                                          </p:stCondLst>
                                        </p:cTn>
                                        <p:tgtEl>
                                          <p:spTgt spid="59493"/>
                                        </p:tgtEl>
                                        <p:attrNameLst>
                                          <p:attrName>style.visibility</p:attrName>
                                        </p:attrNameLst>
                                      </p:cBhvr>
                                      <p:to>
                                        <p:strVal val="visible"/>
                                      </p:to>
                                    </p:set>
                                    <p:animEffect transition="in" filter="dissolve">
                                      <p:cBhvr>
                                        <p:cTn id="342" dur="500"/>
                                        <p:tgtEl>
                                          <p:spTgt spid="59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2" grpId="0" animBg="1"/>
      <p:bldP spid="59403" grpId="0" animBg="1"/>
      <p:bldP spid="59404" grpId="0" animBg="1"/>
      <p:bldP spid="59405" grpId="0" animBg="1"/>
      <p:bldP spid="59406" grpId="0" animBg="1"/>
      <p:bldP spid="59406" grpId="1" animBg="1"/>
      <p:bldP spid="59407" grpId="0" animBg="1"/>
      <p:bldP spid="59407" grpId="1" animBg="1"/>
      <p:bldP spid="59408" grpId="0" animBg="1"/>
      <p:bldP spid="59409" grpId="0" animBg="1"/>
      <p:bldP spid="59410" grpId="0" animBg="1"/>
      <p:bldP spid="59411" grpId="0"/>
      <p:bldP spid="59412" grpId="0"/>
      <p:bldP spid="59413" grpId="0"/>
      <p:bldP spid="59414" grpId="0"/>
      <p:bldP spid="59415" grpId="0"/>
      <p:bldP spid="59416" grpId="0"/>
      <p:bldP spid="59417" grpId="0"/>
      <p:bldP spid="59418" grpId="0"/>
      <p:bldP spid="59419" grpId="0"/>
      <p:bldP spid="59420" grpId="0"/>
      <p:bldP spid="59421" grpId="0" animBg="1"/>
      <p:bldP spid="59422" grpId="0" animBg="1"/>
      <p:bldP spid="59423" grpId="0" animBg="1"/>
      <p:bldP spid="59424" grpId="0" animBg="1"/>
      <p:bldP spid="59425" grpId="0" animBg="1"/>
      <p:bldP spid="59426" grpId="0" animBg="1"/>
      <p:bldP spid="59427" grpId="0" animBg="1"/>
      <p:bldP spid="59428" grpId="0" animBg="1"/>
      <p:bldP spid="59429" grpId="0" animBg="1"/>
      <p:bldP spid="59430" grpId="0" animBg="1"/>
      <p:bldP spid="59431" grpId="0" animBg="1"/>
      <p:bldP spid="59432" grpId="0" animBg="1"/>
      <p:bldP spid="59433" grpId="0" animBg="1"/>
      <p:bldP spid="59434" grpId="0" animBg="1"/>
      <p:bldP spid="59435" grpId="0" animBg="1"/>
      <p:bldP spid="59436" grpId="0" animBg="1"/>
      <p:bldP spid="59437" grpId="0" animBg="1"/>
      <p:bldP spid="59438" grpId="0" animBg="1"/>
      <p:bldP spid="59439" grpId="0" animBg="1"/>
      <p:bldP spid="59440" grpId="0" animBg="1"/>
      <p:bldP spid="59441" grpId="0" animBg="1"/>
      <p:bldP spid="59442" grpId="0" animBg="1"/>
      <p:bldP spid="59443" grpId="0" animBg="1"/>
      <p:bldP spid="59444" grpId="0" animBg="1"/>
      <p:bldP spid="59445" grpId="0" animBg="1"/>
      <p:bldP spid="59446" grpId="0" animBg="1"/>
      <p:bldP spid="59447" grpId="0" animBg="1"/>
      <p:bldP spid="59448" grpId="0"/>
      <p:bldP spid="59449" grpId="0"/>
      <p:bldP spid="59450" grpId="0"/>
      <p:bldP spid="59451" grpId="0"/>
      <p:bldP spid="59452" grpId="0" animBg="1"/>
      <p:bldP spid="59453" grpId="0" animBg="1"/>
      <p:bldP spid="59454" grpId="0" animBg="1"/>
      <p:bldP spid="59458" grpId="0" animBg="1"/>
      <p:bldP spid="59459" grpId="0" animBg="1"/>
      <p:bldP spid="59460" grpId="0" animBg="1"/>
      <p:bldP spid="59461" grpId="0" animBg="1"/>
      <p:bldP spid="59462" grpId="0" animBg="1"/>
      <p:bldP spid="59463" grpId="0" animBg="1"/>
      <p:bldP spid="59464" grpId="0" animBg="1"/>
      <p:bldP spid="59465" grpId="0" animBg="1"/>
      <p:bldP spid="59466" grpId="0" animBg="1"/>
      <p:bldP spid="59467" grpId="0" animBg="1"/>
      <p:bldP spid="59468" grpId="0" animBg="1"/>
      <p:bldP spid="59469" grpId="0" animBg="1"/>
      <p:bldP spid="59470" grpId="0" animBg="1"/>
      <p:bldP spid="59471" grpId="0" animBg="1"/>
      <p:bldP spid="59472" grpId="0" animBg="1"/>
      <p:bldP spid="59473" grpId="0" animBg="1"/>
      <p:bldP spid="59474" grpId="0" animBg="1"/>
      <p:bldP spid="59475" grpId="0" animBg="1"/>
      <p:bldP spid="59476" grpId="0" animBg="1"/>
      <p:bldP spid="59477" grpId="0" animBg="1"/>
      <p:bldP spid="59478" grpId="0" animBg="1"/>
      <p:bldP spid="59479" grpId="0" animBg="1"/>
      <p:bldP spid="59480" grpId="0" animBg="1"/>
      <p:bldP spid="59481" grpId="0" animBg="1"/>
      <p:bldP spid="59482" grpId="0" animBg="1"/>
      <p:bldP spid="59483" grpId="0" animBg="1"/>
      <p:bldP spid="59484" grpId="0" animBg="1"/>
      <p:bldP spid="59485" grpId="0" animBg="1"/>
      <p:bldP spid="59486" grpId="0" animBg="1"/>
      <p:bldP spid="59487" grpId="0" animBg="1"/>
      <p:bldP spid="59488" grpId="0" animBg="1"/>
      <p:bldP spid="59489" grpId="0" animBg="1"/>
      <p:bldP spid="59490" grpId="0" animBg="1"/>
      <p:bldP spid="59491" grpId="0" animBg="1"/>
      <p:bldP spid="59492" grpId="0" animBg="1"/>
      <p:bldP spid="5949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087563" y="152400"/>
            <a:ext cx="5437187" cy="800100"/>
            <a:chOff x="1315" y="96"/>
            <a:chExt cx="3425" cy="504"/>
          </a:xfrm>
        </p:grpSpPr>
        <p:sp>
          <p:nvSpPr>
            <p:cNvPr id="2110" name="AutoShape 3"/>
            <p:cNvSpPr>
              <a:spLocks noChangeArrowheads="1"/>
            </p:cNvSpPr>
            <p:nvPr/>
          </p:nvSpPr>
          <p:spPr bwMode="auto">
            <a:xfrm>
              <a:off x="1315" y="96"/>
              <a:ext cx="3425" cy="504"/>
            </a:xfrm>
            <a:prstGeom prst="roundRect">
              <a:avLst>
                <a:gd name="adj" fmla="val 16667"/>
              </a:avLst>
            </a:prstGeom>
            <a:solidFill>
              <a:srgbClr val="000000"/>
            </a:solidFill>
            <a:ln w="12700">
              <a:solidFill>
                <a:schemeClr val="tx1"/>
              </a:solidFill>
              <a:round/>
              <a:headEnd type="none" w="sm" len="sm"/>
              <a:tailEnd type="none" w="sm" len="sm"/>
            </a:ln>
          </p:spPr>
          <p:txBody>
            <a:bodyPr wrap="none" anchor="ctr"/>
            <a:lstStyle/>
            <a:p>
              <a:endParaRPr lang="en-US"/>
            </a:p>
          </p:txBody>
        </p:sp>
        <p:sp>
          <p:nvSpPr>
            <p:cNvPr id="2111" name="WordArt 4"/>
            <p:cNvSpPr>
              <a:spLocks noChangeArrowheads="1" noChangeShapeType="1" noTextEdit="1"/>
            </p:cNvSpPr>
            <p:nvPr/>
          </p:nvSpPr>
          <p:spPr bwMode="auto">
            <a:xfrm>
              <a:off x="1429" y="151"/>
              <a:ext cx="3220" cy="360"/>
            </a:xfrm>
            <a:prstGeom prst="rect">
              <a:avLst/>
            </a:prstGeom>
          </p:spPr>
          <p:txBody>
            <a:bodyPr wrap="none" fromWordArt="1">
              <a:prstTxWarp prst="textPlain">
                <a:avLst>
                  <a:gd name="adj" fmla="val 50000"/>
                </a:avLst>
              </a:prstTxWarp>
            </a:bodyPr>
            <a:lstStyle/>
            <a:p>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Perceptron: Example</a:t>
              </a:r>
            </a:p>
          </p:txBody>
        </p:sp>
      </p:grpSp>
      <p:grpSp>
        <p:nvGrpSpPr>
          <p:cNvPr id="3" name="Group 5"/>
          <p:cNvGrpSpPr>
            <a:grpSpLocks/>
          </p:cNvGrpSpPr>
          <p:nvPr/>
        </p:nvGrpSpPr>
        <p:grpSpPr bwMode="auto">
          <a:xfrm>
            <a:off x="323850" y="1052513"/>
            <a:ext cx="8569325" cy="3024187"/>
            <a:chOff x="204" y="663"/>
            <a:chExt cx="5398" cy="1905"/>
          </a:xfrm>
        </p:grpSpPr>
        <p:sp>
          <p:nvSpPr>
            <p:cNvPr id="60422" name="AutoShape 6"/>
            <p:cNvSpPr>
              <a:spLocks noChangeArrowheads="1"/>
            </p:cNvSpPr>
            <p:nvPr/>
          </p:nvSpPr>
          <p:spPr bwMode="auto">
            <a:xfrm>
              <a:off x="204" y="1321"/>
              <a:ext cx="430" cy="318"/>
            </a:xfrm>
            <a:prstGeom prst="roundRect">
              <a:avLst>
                <a:gd name="adj" fmla="val 31449"/>
              </a:avLst>
            </a:prstGeom>
            <a:solidFill>
              <a:srgbClr val="6600CC"/>
            </a:solidFill>
            <a:ln w="12700">
              <a:solidFill>
                <a:schemeClr val="tx1"/>
              </a:solidFill>
              <a:round/>
              <a:headEnd type="none" w="sm" len="sm"/>
              <a:tailEnd type="none" w="sm" len="sm"/>
            </a:ln>
            <a:effectLst/>
          </p:spPr>
          <p:txBody>
            <a:bodyPr wrap="none" anchor="ctr"/>
            <a:lstStyle/>
            <a:p>
              <a:pPr>
                <a:defRPr/>
              </a:pPr>
              <a:r>
                <a:rPr lang="en-US" sz="3200" b="1">
                  <a:effectLst>
                    <a:outerShdw blurRad="38100" dist="38100" dir="2700000" algn="tl">
                      <a:srgbClr val="000000"/>
                    </a:outerShdw>
                  </a:effectLst>
                  <a:latin typeface="Arial" charset="0"/>
                </a:rPr>
                <a:t>10 </a:t>
              </a:r>
            </a:p>
          </p:txBody>
        </p:sp>
        <p:sp>
          <p:nvSpPr>
            <p:cNvPr id="2057" name="AutoShape 7"/>
            <p:cNvSpPr>
              <a:spLocks noChangeArrowheads="1"/>
            </p:cNvSpPr>
            <p:nvPr/>
          </p:nvSpPr>
          <p:spPr bwMode="auto">
            <a:xfrm>
              <a:off x="567" y="663"/>
              <a:ext cx="5035" cy="522"/>
            </a:xfrm>
            <a:prstGeom prst="roundRect">
              <a:avLst>
                <a:gd name="adj" fmla="val 16667"/>
              </a:avLst>
            </a:prstGeom>
            <a:solidFill>
              <a:srgbClr val="6600CC"/>
            </a:solidFill>
            <a:ln w="12700">
              <a:solidFill>
                <a:schemeClr val="tx1"/>
              </a:solidFill>
              <a:round/>
              <a:headEnd type="none" w="sm" len="sm"/>
              <a:tailEnd type="none" w="sm" len="sm"/>
            </a:ln>
          </p:spPr>
          <p:txBody>
            <a:bodyPr wrap="none" anchor="ctr"/>
            <a:lstStyle/>
            <a:p>
              <a:endParaRPr lang="en-US"/>
            </a:p>
          </p:txBody>
        </p:sp>
        <p:sp>
          <p:nvSpPr>
            <p:cNvPr id="2058" name="Rectangle 8"/>
            <p:cNvSpPr>
              <a:spLocks noChangeArrowheads="1"/>
            </p:cNvSpPr>
            <p:nvPr/>
          </p:nvSpPr>
          <p:spPr bwMode="auto">
            <a:xfrm>
              <a:off x="567" y="1072"/>
              <a:ext cx="5035" cy="521"/>
            </a:xfrm>
            <a:prstGeom prst="rect">
              <a:avLst/>
            </a:prstGeom>
            <a:solidFill>
              <a:srgbClr val="6600CC"/>
            </a:solidFill>
            <a:ln w="12700">
              <a:solidFill>
                <a:schemeClr val="tx1"/>
              </a:solidFill>
              <a:miter lim="800000"/>
              <a:headEnd type="none" w="sm" len="sm"/>
              <a:tailEnd type="none" w="sm" len="sm"/>
            </a:ln>
          </p:spPr>
          <p:txBody>
            <a:bodyPr wrap="none" anchor="ctr"/>
            <a:lstStyle/>
            <a:p>
              <a:endParaRPr lang="en-US"/>
            </a:p>
          </p:txBody>
        </p:sp>
        <p:sp>
          <p:nvSpPr>
            <p:cNvPr id="2059" name="Rectangle 9"/>
            <p:cNvSpPr>
              <a:spLocks noChangeArrowheads="1"/>
            </p:cNvSpPr>
            <p:nvPr/>
          </p:nvSpPr>
          <p:spPr bwMode="auto">
            <a:xfrm>
              <a:off x="567" y="1321"/>
              <a:ext cx="5035" cy="1247"/>
            </a:xfrm>
            <a:prstGeom prst="rect">
              <a:avLst/>
            </a:prstGeom>
            <a:solidFill>
              <a:srgbClr val="6600CC"/>
            </a:solidFill>
            <a:ln w="12700">
              <a:solidFill>
                <a:schemeClr val="tx1"/>
              </a:solidFill>
              <a:miter lim="800000"/>
              <a:headEnd type="none" w="sm" len="sm"/>
              <a:tailEnd type="none" w="sm" len="sm"/>
            </a:ln>
          </p:spPr>
          <p:txBody>
            <a:bodyPr wrap="none" anchor="ctr"/>
            <a:lstStyle/>
            <a:p>
              <a:endParaRPr lang="en-US"/>
            </a:p>
          </p:txBody>
        </p:sp>
        <p:sp>
          <p:nvSpPr>
            <p:cNvPr id="60426" name="Rectangle 10"/>
            <p:cNvSpPr>
              <a:spLocks noChangeArrowheads="1"/>
            </p:cNvSpPr>
            <p:nvPr/>
          </p:nvSpPr>
          <p:spPr bwMode="auto">
            <a:xfrm>
              <a:off x="612" y="1434"/>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27" name="Rectangle 11"/>
            <p:cNvSpPr>
              <a:spLocks noChangeArrowheads="1"/>
            </p:cNvSpPr>
            <p:nvPr/>
          </p:nvSpPr>
          <p:spPr bwMode="auto">
            <a:xfrm>
              <a:off x="1020" y="1434"/>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28" name="Rectangle 12"/>
            <p:cNvSpPr>
              <a:spLocks noChangeArrowheads="1"/>
            </p:cNvSpPr>
            <p:nvPr/>
          </p:nvSpPr>
          <p:spPr bwMode="auto">
            <a:xfrm>
              <a:off x="1451" y="1434"/>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29" name="Rectangle 13"/>
            <p:cNvSpPr>
              <a:spLocks noChangeArrowheads="1"/>
            </p:cNvSpPr>
            <p:nvPr/>
          </p:nvSpPr>
          <p:spPr bwMode="auto">
            <a:xfrm>
              <a:off x="2042" y="1434"/>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30" name="Rectangle 14"/>
            <p:cNvSpPr>
              <a:spLocks noChangeArrowheads="1"/>
            </p:cNvSpPr>
            <p:nvPr/>
          </p:nvSpPr>
          <p:spPr bwMode="auto">
            <a:xfrm>
              <a:off x="2721" y="1434"/>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31" name="Rectangle 15"/>
            <p:cNvSpPr>
              <a:spLocks noChangeArrowheads="1"/>
            </p:cNvSpPr>
            <p:nvPr/>
          </p:nvSpPr>
          <p:spPr bwMode="auto">
            <a:xfrm>
              <a:off x="3402" y="1434"/>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32" name="Rectangle 16"/>
            <p:cNvSpPr>
              <a:spLocks noChangeArrowheads="1"/>
            </p:cNvSpPr>
            <p:nvPr/>
          </p:nvSpPr>
          <p:spPr bwMode="auto">
            <a:xfrm>
              <a:off x="4332" y="1434"/>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2</a:t>
              </a:r>
            </a:p>
          </p:txBody>
        </p:sp>
        <p:sp>
          <p:nvSpPr>
            <p:cNvPr id="60433" name="Rectangle 17"/>
            <p:cNvSpPr>
              <a:spLocks noChangeArrowheads="1"/>
            </p:cNvSpPr>
            <p:nvPr/>
          </p:nvSpPr>
          <p:spPr bwMode="auto">
            <a:xfrm>
              <a:off x="4740" y="1434"/>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3</a:t>
              </a:r>
            </a:p>
          </p:txBody>
        </p:sp>
        <p:sp>
          <p:nvSpPr>
            <p:cNvPr id="60434" name="Rectangle 18"/>
            <p:cNvSpPr>
              <a:spLocks noChangeArrowheads="1"/>
            </p:cNvSpPr>
            <p:nvPr/>
          </p:nvSpPr>
          <p:spPr bwMode="auto">
            <a:xfrm>
              <a:off x="5171" y="1434"/>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-4</a:t>
              </a:r>
            </a:p>
          </p:txBody>
        </p:sp>
        <p:sp>
          <p:nvSpPr>
            <p:cNvPr id="60435" name="Rectangle 19"/>
            <p:cNvSpPr>
              <a:spLocks noChangeArrowheads="1"/>
            </p:cNvSpPr>
            <p:nvPr/>
          </p:nvSpPr>
          <p:spPr bwMode="auto">
            <a:xfrm>
              <a:off x="725" y="731"/>
              <a:ext cx="545"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Input</a:t>
              </a:r>
            </a:p>
          </p:txBody>
        </p:sp>
        <p:sp>
          <p:nvSpPr>
            <p:cNvPr id="60436" name="Rectangle 20"/>
            <p:cNvSpPr>
              <a:spLocks noChangeArrowheads="1"/>
            </p:cNvSpPr>
            <p:nvPr/>
          </p:nvSpPr>
          <p:spPr bwMode="auto">
            <a:xfrm>
              <a:off x="1451" y="731"/>
              <a:ext cx="363"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Bias</a:t>
              </a:r>
            </a:p>
          </p:txBody>
        </p:sp>
        <p:sp>
          <p:nvSpPr>
            <p:cNvPr id="60437" name="Rectangle 21"/>
            <p:cNvSpPr>
              <a:spLocks noChangeArrowheads="1"/>
            </p:cNvSpPr>
            <p:nvPr/>
          </p:nvSpPr>
          <p:spPr bwMode="auto">
            <a:xfrm>
              <a:off x="2041" y="1048"/>
              <a:ext cx="364"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y</a:t>
              </a:r>
              <a:r>
                <a:rPr lang="en-US" sz="2400" b="1" baseline="-25000">
                  <a:effectLst>
                    <a:outerShdw blurRad="38100" dist="38100" dir="2700000" algn="tl">
                      <a:srgbClr val="FFFFFF"/>
                    </a:outerShdw>
                  </a:effectLst>
                  <a:latin typeface="Arial" charset="0"/>
                </a:rPr>
                <a:t>in</a:t>
              </a:r>
            </a:p>
          </p:txBody>
        </p:sp>
        <p:sp>
          <p:nvSpPr>
            <p:cNvPr id="60438" name="Rectangle 22"/>
            <p:cNvSpPr>
              <a:spLocks noChangeArrowheads="1"/>
            </p:cNvSpPr>
            <p:nvPr/>
          </p:nvSpPr>
          <p:spPr bwMode="auto">
            <a:xfrm>
              <a:off x="2721" y="1048"/>
              <a:ext cx="363"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y</a:t>
              </a:r>
            </a:p>
          </p:txBody>
        </p:sp>
        <p:sp>
          <p:nvSpPr>
            <p:cNvPr id="60439" name="Rectangle 23"/>
            <p:cNvSpPr>
              <a:spLocks noChangeArrowheads="1"/>
            </p:cNvSpPr>
            <p:nvPr/>
          </p:nvSpPr>
          <p:spPr bwMode="auto">
            <a:xfrm>
              <a:off x="3402" y="1048"/>
              <a:ext cx="363"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t</a:t>
              </a:r>
            </a:p>
          </p:txBody>
        </p:sp>
        <p:sp>
          <p:nvSpPr>
            <p:cNvPr id="60440" name="Rectangle 24"/>
            <p:cNvSpPr>
              <a:spLocks noChangeArrowheads="1"/>
            </p:cNvSpPr>
            <p:nvPr/>
          </p:nvSpPr>
          <p:spPr bwMode="auto">
            <a:xfrm>
              <a:off x="612" y="1049"/>
              <a:ext cx="363"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x</a:t>
              </a:r>
              <a:r>
                <a:rPr lang="en-US" sz="2400" b="1" baseline="-25000">
                  <a:effectLst>
                    <a:outerShdw blurRad="38100" dist="38100" dir="2700000" algn="tl">
                      <a:srgbClr val="FFFFFF"/>
                    </a:outerShdw>
                  </a:effectLst>
                  <a:latin typeface="Arial" charset="0"/>
                </a:rPr>
                <a:t>1</a:t>
              </a:r>
            </a:p>
          </p:txBody>
        </p:sp>
        <p:sp>
          <p:nvSpPr>
            <p:cNvPr id="60441" name="Rectangle 25"/>
            <p:cNvSpPr>
              <a:spLocks noChangeArrowheads="1"/>
            </p:cNvSpPr>
            <p:nvPr/>
          </p:nvSpPr>
          <p:spPr bwMode="auto">
            <a:xfrm>
              <a:off x="1020" y="1049"/>
              <a:ext cx="363"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x</a:t>
              </a:r>
              <a:r>
                <a:rPr lang="en-US" sz="2400" b="1" baseline="-25000">
                  <a:effectLst>
                    <a:outerShdw blurRad="38100" dist="38100" dir="2700000" algn="tl">
                      <a:srgbClr val="FFFFFF"/>
                    </a:outerShdw>
                  </a:effectLst>
                  <a:latin typeface="Arial" charset="0"/>
                </a:rPr>
                <a:t>2</a:t>
              </a:r>
            </a:p>
          </p:txBody>
        </p:sp>
        <p:sp>
          <p:nvSpPr>
            <p:cNvPr id="60442" name="Rectangle 26"/>
            <p:cNvSpPr>
              <a:spLocks noChangeArrowheads="1"/>
            </p:cNvSpPr>
            <p:nvPr/>
          </p:nvSpPr>
          <p:spPr bwMode="auto">
            <a:xfrm>
              <a:off x="4332" y="1049"/>
              <a:ext cx="363"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w</a:t>
              </a:r>
              <a:r>
                <a:rPr lang="en-US" sz="2400" b="1" baseline="-25000">
                  <a:effectLst>
                    <a:outerShdw blurRad="38100" dist="38100" dir="2700000" algn="tl">
                      <a:srgbClr val="FFFFFF"/>
                    </a:outerShdw>
                  </a:effectLst>
                  <a:latin typeface="Arial" charset="0"/>
                </a:rPr>
                <a:t>1</a:t>
              </a:r>
            </a:p>
          </p:txBody>
        </p:sp>
        <p:sp>
          <p:nvSpPr>
            <p:cNvPr id="60443" name="Rectangle 27"/>
            <p:cNvSpPr>
              <a:spLocks noChangeArrowheads="1"/>
            </p:cNvSpPr>
            <p:nvPr/>
          </p:nvSpPr>
          <p:spPr bwMode="auto">
            <a:xfrm>
              <a:off x="4740" y="1049"/>
              <a:ext cx="363"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w</a:t>
              </a:r>
              <a:r>
                <a:rPr lang="en-US" sz="2400" b="1" baseline="-25000">
                  <a:effectLst>
                    <a:outerShdw blurRad="38100" dist="38100" dir="2700000" algn="tl">
                      <a:srgbClr val="FFFFFF"/>
                    </a:outerShdw>
                  </a:effectLst>
                  <a:latin typeface="Arial" charset="0"/>
                </a:rPr>
                <a:t>2</a:t>
              </a:r>
            </a:p>
          </p:txBody>
        </p:sp>
        <p:sp>
          <p:nvSpPr>
            <p:cNvPr id="60444" name="Rectangle 28"/>
            <p:cNvSpPr>
              <a:spLocks noChangeArrowheads="1"/>
            </p:cNvSpPr>
            <p:nvPr/>
          </p:nvSpPr>
          <p:spPr bwMode="auto">
            <a:xfrm>
              <a:off x="5171" y="1049"/>
              <a:ext cx="363" cy="250"/>
            </a:xfrm>
            <a:prstGeom prst="rect">
              <a:avLst/>
            </a:prstGeom>
            <a:noFill/>
            <a:ln w="12700">
              <a:noFill/>
              <a:miter lim="800000"/>
              <a:headEnd type="none" w="sm" len="sm"/>
              <a:tailEnd type="none" w="sm" len="sm"/>
            </a:ln>
            <a:effectLst/>
          </p:spPr>
          <p:txBody>
            <a:bodyPr wrap="none" anchor="ctr"/>
            <a:lstStyle/>
            <a:p>
              <a:pPr>
                <a:defRPr/>
              </a:pPr>
              <a:r>
                <a:rPr lang="en-US" sz="2400" b="1">
                  <a:effectLst>
                    <a:outerShdw blurRad="38100" dist="38100" dir="2700000" algn="tl">
                      <a:srgbClr val="FFFFFF"/>
                    </a:outerShdw>
                  </a:effectLst>
                  <a:latin typeface="Arial" charset="0"/>
                </a:rPr>
                <a:t>b</a:t>
              </a:r>
            </a:p>
          </p:txBody>
        </p:sp>
        <p:sp>
          <p:nvSpPr>
            <p:cNvPr id="60445" name="Rectangle 29"/>
            <p:cNvSpPr>
              <a:spLocks noChangeArrowheads="1"/>
            </p:cNvSpPr>
            <p:nvPr/>
          </p:nvSpPr>
          <p:spPr bwMode="auto">
            <a:xfrm>
              <a:off x="612" y="1706"/>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46" name="Rectangle 30"/>
            <p:cNvSpPr>
              <a:spLocks noChangeArrowheads="1"/>
            </p:cNvSpPr>
            <p:nvPr/>
          </p:nvSpPr>
          <p:spPr bwMode="auto">
            <a:xfrm>
              <a:off x="1020" y="1706"/>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60447" name="Rectangle 31"/>
            <p:cNvSpPr>
              <a:spLocks noChangeArrowheads="1"/>
            </p:cNvSpPr>
            <p:nvPr/>
          </p:nvSpPr>
          <p:spPr bwMode="auto">
            <a:xfrm>
              <a:off x="1451" y="1706"/>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48" name="Rectangle 32"/>
            <p:cNvSpPr>
              <a:spLocks noChangeArrowheads="1"/>
            </p:cNvSpPr>
            <p:nvPr/>
          </p:nvSpPr>
          <p:spPr bwMode="auto">
            <a:xfrm>
              <a:off x="2042" y="1706"/>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-2</a:t>
              </a:r>
            </a:p>
          </p:txBody>
        </p:sp>
        <p:sp>
          <p:nvSpPr>
            <p:cNvPr id="60449" name="Rectangle 33"/>
            <p:cNvSpPr>
              <a:spLocks noChangeArrowheads="1"/>
            </p:cNvSpPr>
            <p:nvPr/>
          </p:nvSpPr>
          <p:spPr bwMode="auto">
            <a:xfrm>
              <a:off x="2721" y="1706"/>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50" name="Rectangle 34"/>
            <p:cNvSpPr>
              <a:spLocks noChangeArrowheads="1"/>
            </p:cNvSpPr>
            <p:nvPr/>
          </p:nvSpPr>
          <p:spPr bwMode="auto">
            <a:xfrm>
              <a:off x="3402" y="1706"/>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51" name="Rectangle 35"/>
            <p:cNvSpPr>
              <a:spLocks noChangeArrowheads="1"/>
            </p:cNvSpPr>
            <p:nvPr/>
          </p:nvSpPr>
          <p:spPr bwMode="auto">
            <a:xfrm>
              <a:off x="4332" y="1706"/>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2</a:t>
              </a:r>
            </a:p>
          </p:txBody>
        </p:sp>
        <p:sp>
          <p:nvSpPr>
            <p:cNvPr id="60452" name="Rectangle 36"/>
            <p:cNvSpPr>
              <a:spLocks noChangeArrowheads="1"/>
            </p:cNvSpPr>
            <p:nvPr/>
          </p:nvSpPr>
          <p:spPr bwMode="auto">
            <a:xfrm>
              <a:off x="4740" y="1706"/>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3</a:t>
              </a:r>
            </a:p>
          </p:txBody>
        </p:sp>
        <p:sp>
          <p:nvSpPr>
            <p:cNvPr id="60453" name="Rectangle 37"/>
            <p:cNvSpPr>
              <a:spLocks noChangeArrowheads="1"/>
            </p:cNvSpPr>
            <p:nvPr/>
          </p:nvSpPr>
          <p:spPr bwMode="auto">
            <a:xfrm>
              <a:off x="5171" y="1706"/>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-4</a:t>
              </a:r>
            </a:p>
          </p:txBody>
        </p:sp>
        <p:sp>
          <p:nvSpPr>
            <p:cNvPr id="60454" name="Rectangle 38"/>
            <p:cNvSpPr>
              <a:spLocks noChangeArrowheads="1"/>
            </p:cNvSpPr>
            <p:nvPr/>
          </p:nvSpPr>
          <p:spPr bwMode="auto">
            <a:xfrm>
              <a:off x="612" y="1978"/>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60455" name="Rectangle 39"/>
            <p:cNvSpPr>
              <a:spLocks noChangeArrowheads="1"/>
            </p:cNvSpPr>
            <p:nvPr/>
          </p:nvSpPr>
          <p:spPr bwMode="auto">
            <a:xfrm>
              <a:off x="1020" y="1978"/>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56" name="Rectangle 40"/>
            <p:cNvSpPr>
              <a:spLocks noChangeArrowheads="1"/>
            </p:cNvSpPr>
            <p:nvPr/>
          </p:nvSpPr>
          <p:spPr bwMode="auto">
            <a:xfrm>
              <a:off x="1451" y="1978"/>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57" name="Rectangle 41"/>
            <p:cNvSpPr>
              <a:spLocks noChangeArrowheads="1"/>
            </p:cNvSpPr>
            <p:nvPr/>
          </p:nvSpPr>
          <p:spPr bwMode="auto">
            <a:xfrm>
              <a:off x="2042" y="1978"/>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58" name="Rectangle 42"/>
            <p:cNvSpPr>
              <a:spLocks noChangeArrowheads="1"/>
            </p:cNvSpPr>
            <p:nvPr/>
          </p:nvSpPr>
          <p:spPr bwMode="auto">
            <a:xfrm>
              <a:off x="2721" y="1978"/>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59" name="Rectangle 43"/>
            <p:cNvSpPr>
              <a:spLocks noChangeArrowheads="1"/>
            </p:cNvSpPr>
            <p:nvPr/>
          </p:nvSpPr>
          <p:spPr bwMode="auto">
            <a:xfrm>
              <a:off x="3402" y="1978"/>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60" name="Rectangle 44"/>
            <p:cNvSpPr>
              <a:spLocks noChangeArrowheads="1"/>
            </p:cNvSpPr>
            <p:nvPr/>
          </p:nvSpPr>
          <p:spPr bwMode="auto">
            <a:xfrm>
              <a:off x="4332" y="1978"/>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2</a:t>
              </a:r>
            </a:p>
          </p:txBody>
        </p:sp>
        <p:sp>
          <p:nvSpPr>
            <p:cNvPr id="60461" name="Rectangle 45"/>
            <p:cNvSpPr>
              <a:spLocks noChangeArrowheads="1"/>
            </p:cNvSpPr>
            <p:nvPr/>
          </p:nvSpPr>
          <p:spPr bwMode="auto">
            <a:xfrm>
              <a:off x="4740" y="1978"/>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3</a:t>
              </a:r>
            </a:p>
          </p:txBody>
        </p:sp>
        <p:sp>
          <p:nvSpPr>
            <p:cNvPr id="60462" name="Rectangle 46"/>
            <p:cNvSpPr>
              <a:spLocks noChangeArrowheads="1"/>
            </p:cNvSpPr>
            <p:nvPr/>
          </p:nvSpPr>
          <p:spPr bwMode="auto">
            <a:xfrm>
              <a:off x="5171" y="1978"/>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-4</a:t>
              </a:r>
            </a:p>
          </p:txBody>
        </p:sp>
        <p:sp>
          <p:nvSpPr>
            <p:cNvPr id="60463" name="Rectangle 47"/>
            <p:cNvSpPr>
              <a:spLocks noChangeArrowheads="1"/>
            </p:cNvSpPr>
            <p:nvPr/>
          </p:nvSpPr>
          <p:spPr bwMode="auto">
            <a:xfrm>
              <a:off x="612" y="2250"/>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60464" name="Rectangle 48"/>
            <p:cNvSpPr>
              <a:spLocks noChangeArrowheads="1"/>
            </p:cNvSpPr>
            <p:nvPr/>
          </p:nvSpPr>
          <p:spPr bwMode="auto">
            <a:xfrm>
              <a:off x="1020" y="2250"/>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0</a:t>
              </a:r>
            </a:p>
          </p:txBody>
        </p:sp>
        <p:sp>
          <p:nvSpPr>
            <p:cNvPr id="60465" name="Rectangle 49"/>
            <p:cNvSpPr>
              <a:spLocks noChangeArrowheads="1"/>
            </p:cNvSpPr>
            <p:nvPr/>
          </p:nvSpPr>
          <p:spPr bwMode="auto">
            <a:xfrm>
              <a:off x="1451" y="2250"/>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66" name="Rectangle 50"/>
            <p:cNvSpPr>
              <a:spLocks noChangeArrowheads="1"/>
            </p:cNvSpPr>
            <p:nvPr/>
          </p:nvSpPr>
          <p:spPr bwMode="auto">
            <a:xfrm>
              <a:off x="2042" y="2250"/>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-4</a:t>
              </a:r>
            </a:p>
          </p:txBody>
        </p:sp>
        <p:sp>
          <p:nvSpPr>
            <p:cNvPr id="60467" name="Rectangle 51"/>
            <p:cNvSpPr>
              <a:spLocks noChangeArrowheads="1"/>
            </p:cNvSpPr>
            <p:nvPr/>
          </p:nvSpPr>
          <p:spPr bwMode="auto">
            <a:xfrm>
              <a:off x="2721" y="2250"/>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68" name="Rectangle 52"/>
            <p:cNvSpPr>
              <a:spLocks noChangeArrowheads="1"/>
            </p:cNvSpPr>
            <p:nvPr/>
          </p:nvSpPr>
          <p:spPr bwMode="auto">
            <a:xfrm>
              <a:off x="3402" y="2250"/>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-1</a:t>
              </a:r>
            </a:p>
          </p:txBody>
        </p:sp>
        <p:sp>
          <p:nvSpPr>
            <p:cNvPr id="60469" name="Rectangle 53"/>
            <p:cNvSpPr>
              <a:spLocks noChangeArrowheads="1"/>
            </p:cNvSpPr>
            <p:nvPr/>
          </p:nvSpPr>
          <p:spPr bwMode="auto">
            <a:xfrm>
              <a:off x="4332" y="2250"/>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2</a:t>
              </a:r>
            </a:p>
          </p:txBody>
        </p:sp>
        <p:sp>
          <p:nvSpPr>
            <p:cNvPr id="60470" name="Rectangle 54"/>
            <p:cNvSpPr>
              <a:spLocks noChangeArrowheads="1"/>
            </p:cNvSpPr>
            <p:nvPr/>
          </p:nvSpPr>
          <p:spPr bwMode="auto">
            <a:xfrm>
              <a:off x="4740" y="2250"/>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3</a:t>
              </a:r>
            </a:p>
          </p:txBody>
        </p:sp>
        <p:sp>
          <p:nvSpPr>
            <p:cNvPr id="60471" name="Rectangle 55"/>
            <p:cNvSpPr>
              <a:spLocks noChangeArrowheads="1"/>
            </p:cNvSpPr>
            <p:nvPr/>
          </p:nvSpPr>
          <p:spPr bwMode="auto">
            <a:xfrm>
              <a:off x="5171" y="2250"/>
              <a:ext cx="363" cy="25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r>
                <a:rPr lang="en-US" sz="2400" b="1">
                  <a:effectLst>
                    <a:outerShdw blurRad="38100" dist="38100" dir="2700000" algn="tl">
                      <a:srgbClr val="000000"/>
                    </a:outerShdw>
                  </a:effectLst>
                  <a:latin typeface="Arial" charset="0"/>
                </a:rPr>
                <a:t>-4</a:t>
              </a:r>
            </a:p>
          </p:txBody>
        </p:sp>
        <p:sp>
          <p:nvSpPr>
            <p:cNvPr id="60472" name="Rectangle 56"/>
            <p:cNvSpPr>
              <a:spLocks noChangeArrowheads="1"/>
            </p:cNvSpPr>
            <p:nvPr/>
          </p:nvSpPr>
          <p:spPr bwMode="auto">
            <a:xfrm>
              <a:off x="1973" y="732"/>
              <a:ext cx="545" cy="250"/>
            </a:xfrm>
            <a:prstGeom prst="rect">
              <a:avLst/>
            </a:prstGeom>
            <a:noFill/>
            <a:ln w="12700">
              <a:noFill/>
              <a:miter lim="800000"/>
              <a:headEnd type="none" w="sm" len="sm"/>
              <a:tailEnd type="none" w="sm" len="sm"/>
            </a:ln>
            <a:effectLst/>
          </p:spPr>
          <p:txBody>
            <a:bodyPr wrap="none" anchor="ctr"/>
            <a:lstStyle/>
            <a:p>
              <a:pPr>
                <a:defRPr/>
              </a:pPr>
              <a:r>
                <a:rPr lang="en-US" b="1">
                  <a:effectLst>
                    <a:outerShdw blurRad="38100" dist="38100" dir="2700000" algn="tl">
                      <a:srgbClr val="FFFFFF"/>
                    </a:outerShdw>
                  </a:effectLst>
                  <a:latin typeface="Arial" charset="0"/>
                </a:rPr>
                <a:t>Net </a:t>
              </a:r>
            </a:p>
            <a:p>
              <a:pPr>
                <a:defRPr/>
              </a:pPr>
              <a:r>
                <a:rPr lang="en-US" b="1">
                  <a:effectLst>
                    <a:outerShdw blurRad="38100" dist="38100" dir="2700000" algn="tl">
                      <a:srgbClr val="FFFFFF"/>
                    </a:outerShdw>
                  </a:effectLst>
                  <a:latin typeface="Arial" charset="0"/>
                </a:rPr>
                <a:t>Input</a:t>
              </a:r>
            </a:p>
          </p:txBody>
        </p:sp>
        <p:sp>
          <p:nvSpPr>
            <p:cNvPr id="60473" name="Rectangle 57"/>
            <p:cNvSpPr>
              <a:spLocks noChangeArrowheads="1"/>
            </p:cNvSpPr>
            <p:nvPr/>
          </p:nvSpPr>
          <p:spPr bwMode="auto">
            <a:xfrm>
              <a:off x="2607" y="732"/>
              <a:ext cx="545" cy="250"/>
            </a:xfrm>
            <a:prstGeom prst="rect">
              <a:avLst/>
            </a:prstGeom>
            <a:noFill/>
            <a:ln w="12700">
              <a:noFill/>
              <a:miter lim="800000"/>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Output</a:t>
              </a:r>
            </a:p>
          </p:txBody>
        </p:sp>
        <p:sp>
          <p:nvSpPr>
            <p:cNvPr id="60474" name="Rectangle 58"/>
            <p:cNvSpPr>
              <a:spLocks noChangeArrowheads="1"/>
            </p:cNvSpPr>
            <p:nvPr/>
          </p:nvSpPr>
          <p:spPr bwMode="auto">
            <a:xfrm>
              <a:off x="3288" y="732"/>
              <a:ext cx="545" cy="250"/>
            </a:xfrm>
            <a:prstGeom prst="rect">
              <a:avLst/>
            </a:prstGeom>
            <a:noFill/>
            <a:ln w="12700">
              <a:noFill/>
              <a:miter lim="800000"/>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Target</a:t>
              </a:r>
            </a:p>
          </p:txBody>
        </p:sp>
        <p:sp>
          <p:nvSpPr>
            <p:cNvPr id="60475" name="Rectangle 59"/>
            <p:cNvSpPr>
              <a:spLocks noChangeArrowheads="1"/>
            </p:cNvSpPr>
            <p:nvPr/>
          </p:nvSpPr>
          <p:spPr bwMode="auto">
            <a:xfrm>
              <a:off x="4580" y="732"/>
              <a:ext cx="545" cy="250"/>
            </a:xfrm>
            <a:prstGeom prst="rect">
              <a:avLst/>
            </a:prstGeom>
            <a:noFill/>
            <a:ln w="12700">
              <a:noFill/>
              <a:miter lim="800000"/>
              <a:headEnd type="none" w="sm" len="sm"/>
              <a:tailEnd type="none" w="sm" len="sm"/>
            </a:ln>
            <a:effectLst/>
          </p:spPr>
          <p:txBody>
            <a:bodyPr wrap="none" anchor="ctr"/>
            <a:lstStyle/>
            <a:p>
              <a:pPr>
                <a:defRPr/>
              </a:pPr>
              <a:r>
                <a:rPr lang="en-US" sz="2000" b="1">
                  <a:effectLst>
                    <a:outerShdw blurRad="38100" dist="38100" dir="2700000" algn="tl">
                      <a:srgbClr val="FFFFFF"/>
                    </a:outerShdw>
                  </a:effectLst>
                  <a:latin typeface="Arial" charset="0"/>
                </a:rPr>
                <a:t>Weights</a:t>
              </a:r>
            </a:p>
          </p:txBody>
        </p:sp>
      </p:grpSp>
      <p:sp>
        <p:nvSpPr>
          <p:cNvPr id="60476" name="Text Box 60"/>
          <p:cNvSpPr txBox="1">
            <a:spLocks noChangeArrowheads="1"/>
          </p:cNvSpPr>
          <p:nvPr/>
        </p:nvSpPr>
        <p:spPr bwMode="auto">
          <a:xfrm>
            <a:off x="468313" y="4473575"/>
            <a:ext cx="7745412" cy="822325"/>
          </a:xfrm>
          <a:prstGeom prst="rect">
            <a:avLst/>
          </a:prstGeom>
          <a:noFill/>
          <a:ln w="12700">
            <a:noFill/>
            <a:miter lim="800000"/>
            <a:headEnd type="none" w="sm" len="sm"/>
            <a:tailEnd type="none" w="sm" len="sm"/>
          </a:ln>
          <a:effectLst/>
        </p:spPr>
        <p:txBody>
          <a:bodyPr wrap="none">
            <a:spAutoFit/>
          </a:bodyPr>
          <a:lstStyle/>
          <a:p>
            <a:pPr algn="l">
              <a:defRPr/>
            </a:pPr>
            <a:r>
              <a:rPr lang="en-US" sz="2400" b="1">
                <a:effectLst>
                  <a:outerShdw blurRad="38100" dist="38100" dir="2700000" algn="tl">
                    <a:srgbClr val="FFFFFF"/>
                  </a:outerShdw>
                </a:effectLst>
                <a:latin typeface="Arial" charset="0"/>
              </a:rPr>
              <a:t>Thus the positive response is given by all the points</a:t>
            </a:r>
          </a:p>
          <a:p>
            <a:pPr algn="l">
              <a:defRPr/>
            </a:pPr>
            <a:r>
              <a:rPr lang="en-US" sz="2400" b="1">
                <a:effectLst>
                  <a:outerShdw blurRad="38100" dist="38100" dir="2700000" algn="tl">
                    <a:srgbClr val="FFFFFF"/>
                  </a:outerShdw>
                </a:effectLst>
                <a:latin typeface="Arial" charset="0"/>
              </a:rPr>
              <a:t>such that</a:t>
            </a:r>
          </a:p>
        </p:txBody>
      </p:sp>
      <p:sp>
        <p:nvSpPr>
          <p:cNvPr id="60477" name="Text Box 61"/>
          <p:cNvSpPr txBox="1">
            <a:spLocks noChangeArrowheads="1"/>
          </p:cNvSpPr>
          <p:nvPr/>
        </p:nvSpPr>
        <p:spPr bwMode="auto">
          <a:xfrm>
            <a:off x="468313" y="5667375"/>
            <a:ext cx="7696200" cy="822325"/>
          </a:xfrm>
          <a:prstGeom prst="rect">
            <a:avLst/>
          </a:prstGeom>
          <a:noFill/>
          <a:ln w="12700">
            <a:noFill/>
            <a:miter lim="800000"/>
            <a:headEnd type="none" w="sm" len="sm"/>
            <a:tailEnd type="none" w="sm" len="sm"/>
          </a:ln>
          <a:effectLst/>
        </p:spPr>
        <p:txBody>
          <a:bodyPr wrap="none">
            <a:spAutoFit/>
          </a:bodyPr>
          <a:lstStyle/>
          <a:p>
            <a:pPr algn="l">
              <a:defRPr/>
            </a:pPr>
            <a:r>
              <a:rPr lang="en-US" sz="2400" b="1">
                <a:effectLst>
                  <a:outerShdw blurRad="38100" dist="38100" dir="2700000" algn="tl">
                    <a:srgbClr val="FFFFFF"/>
                  </a:outerShdw>
                </a:effectLst>
                <a:latin typeface="Arial" charset="0"/>
              </a:rPr>
              <a:t>And the negative response is given by all the points</a:t>
            </a:r>
          </a:p>
          <a:p>
            <a:pPr algn="l">
              <a:defRPr/>
            </a:pPr>
            <a:r>
              <a:rPr lang="en-US" sz="2400" b="1">
                <a:effectLst>
                  <a:outerShdw blurRad="38100" dist="38100" dir="2700000" algn="tl">
                    <a:srgbClr val="FFFFFF"/>
                  </a:outerShdw>
                </a:effectLst>
                <a:latin typeface="Arial" charset="0"/>
              </a:rPr>
              <a:t>such that</a:t>
            </a:r>
          </a:p>
        </p:txBody>
      </p:sp>
      <p:graphicFrame>
        <p:nvGraphicFramePr>
          <p:cNvPr id="60478" name="Object 62"/>
          <p:cNvGraphicFramePr>
            <a:graphicFrameLocks noGrp="1" noChangeAspect="1"/>
          </p:cNvGraphicFramePr>
          <p:nvPr>
            <p:ph sz="half" idx="1"/>
          </p:nvPr>
        </p:nvGraphicFramePr>
        <p:xfrm>
          <a:off x="1866900" y="4030663"/>
          <a:ext cx="1219200" cy="215900"/>
        </p:xfrm>
        <a:graphic>
          <a:graphicData uri="http://schemas.openxmlformats.org/presentationml/2006/ole">
            <mc:AlternateContent xmlns:mc="http://schemas.openxmlformats.org/markup-compatibility/2006">
              <mc:Choice xmlns:v="urn:schemas-microsoft-com:vml" Requires="v">
                <p:oleObj spid="_x0000_s33800" name="Equation" r:id="rId3" imgW="1218960" imgH="215640" progId="Equation.3">
                  <p:embed/>
                </p:oleObj>
              </mc:Choice>
              <mc:Fallback>
                <p:oleObj name="Equation" r:id="rId3" imgW="1218960" imgH="215640" progId="Equation.3">
                  <p:embed/>
                  <p:pic>
                    <p:nvPicPr>
                      <p:cNvPr id="0" name="Object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4030663"/>
                        <a:ext cx="1219200" cy="2159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0479" name="Object 63"/>
          <p:cNvGraphicFramePr>
            <a:graphicFrameLocks noGrp="1" noChangeAspect="1"/>
          </p:cNvGraphicFramePr>
          <p:nvPr>
            <p:ph sz="half" idx="2"/>
          </p:nvPr>
        </p:nvGraphicFramePr>
        <p:xfrm>
          <a:off x="2857500" y="5016500"/>
          <a:ext cx="2647950" cy="500063"/>
        </p:xfrm>
        <a:graphic>
          <a:graphicData uri="http://schemas.openxmlformats.org/presentationml/2006/ole">
            <mc:AlternateContent xmlns:mc="http://schemas.openxmlformats.org/markup-compatibility/2006">
              <mc:Choice xmlns:v="urn:schemas-microsoft-com:vml" Requires="v">
                <p:oleObj spid="_x0000_s33801" name="Equation" r:id="rId5" imgW="1143000" imgH="215640" progId="Equation.3">
                  <p:embed/>
                </p:oleObj>
              </mc:Choice>
              <mc:Fallback>
                <p:oleObj name="Equation" r:id="rId5" imgW="1143000" imgH="215640" progId="Equation.3">
                  <p:embed/>
                  <p:pic>
                    <p:nvPicPr>
                      <p:cNvPr id="0"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5016500"/>
                        <a:ext cx="2647950" cy="500063"/>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0476"/>
                                        </p:tgtEl>
                                        <p:attrNameLst>
                                          <p:attrName>style.visibility</p:attrName>
                                        </p:attrNameLst>
                                      </p:cBhvr>
                                      <p:to>
                                        <p:strVal val="visible"/>
                                      </p:to>
                                    </p:set>
                                    <p:animEffect transition="in" filter="dissolve">
                                      <p:cBhvr>
                                        <p:cTn id="18" dur="500"/>
                                        <p:tgtEl>
                                          <p:spTgt spid="6047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0479"/>
                                        </p:tgtEl>
                                        <p:attrNameLst>
                                          <p:attrName>style.visibility</p:attrName>
                                        </p:attrNameLst>
                                      </p:cBhvr>
                                      <p:to>
                                        <p:strVal val="visible"/>
                                      </p:to>
                                    </p:set>
                                    <p:animEffect transition="in" filter="dissolve">
                                      <p:cBhvr>
                                        <p:cTn id="23" dur="500"/>
                                        <p:tgtEl>
                                          <p:spTgt spid="6047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0477"/>
                                        </p:tgtEl>
                                        <p:attrNameLst>
                                          <p:attrName>style.visibility</p:attrName>
                                        </p:attrNameLst>
                                      </p:cBhvr>
                                      <p:to>
                                        <p:strVal val="visible"/>
                                      </p:to>
                                    </p:set>
                                    <p:animEffect transition="in" filter="dissolve">
                                      <p:cBhvr>
                                        <p:cTn id="28" dur="500"/>
                                        <p:tgtEl>
                                          <p:spTgt spid="6047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0478"/>
                                        </p:tgtEl>
                                        <p:attrNameLst>
                                          <p:attrName>style.visibility</p:attrName>
                                        </p:attrNameLst>
                                      </p:cBhvr>
                                      <p:to>
                                        <p:strVal val="visible"/>
                                      </p:to>
                                    </p:set>
                                    <p:animEffect transition="in" filter="dissolve">
                                      <p:cBhvr>
                                        <p:cTn id="33" dur="500"/>
                                        <p:tgtEl>
                                          <p:spTgt spid="60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76" grpId="0"/>
      <p:bldP spid="6047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0" y="838200"/>
            <a:ext cx="9144000" cy="6019800"/>
          </a:xfrm>
        </p:spPr>
        <p:txBody>
          <a:bodyPr/>
          <a:lstStyle/>
          <a:p>
            <a:pPr eaLnBrk="1" hangingPunct="1">
              <a:lnSpc>
                <a:spcPct val="80000"/>
              </a:lnSpc>
            </a:pPr>
            <a:r>
              <a:rPr lang="en-US" sz="2800" smtClean="0">
                <a:latin typeface="Tahoma" pitchFamily="34" charset="0"/>
              </a:rPr>
              <a:t>We note that the output of the Perceptron is 1(positive), if the net input ‘yin’ is greater than </a:t>
            </a:r>
            <a:r>
              <a:rPr lang="en-US" sz="2800" smtClean="0">
                <a:latin typeface="Symbol" pitchFamily="18" charset="2"/>
              </a:rPr>
              <a:t>q</a:t>
            </a:r>
            <a:r>
              <a:rPr lang="en-US" sz="2800" smtClean="0">
                <a:latin typeface="Tahoma" pitchFamily="34" charset="0"/>
              </a:rPr>
              <a:t>.</a:t>
            </a:r>
          </a:p>
          <a:p>
            <a:pPr eaLnBrk="1" hangingPunct="1">
              <a:lnSpc>
                <a:spcPct val="80000"/>
              </a:lnSpc>
            </a:pPr>
            <a:r>
              <a:rPr lang="en-US" sz="2800" smtClean="0">
                <a:latin typeface="Tahoma" pitchFamily="34" charset="0"/>
              </a:rPr>
              <a:t>Also that the output is -1(negative), if the net input ‘yin’ is less than –</a:t>
            </a:r>
            <a:r>
              <a:rPr lang="en-US" sz="2800" smtClean="0">
                <a:latin typeface="Symbol" pitchFamily="18" charset="2"/>
              </a:rPr>
              <a:t>q</a:t>
            </a:r>
            <a:r>
              <a:rPr lang="en-US" sz="2800" smtClean="0">
                <a:latin typeface="Tahoma" pitchFamily="34" charset="0"/>
              </a:rPr>
              <a:t>.</a:t>
            </a:r>
          </a:p>
          <a:p>
            <a:pPr eaLnBrk="1" hangingPunct="1">
              <a:lnSpc>
                <a:spcPct val="80000"/>
              </a:lnSpc>
            </a:pPr>
            <a:r>
              <a:rPr lang="en-US" sz="2800" smtClean="0">
                <a:latin typeface="Tahoma" pitchFamily="34" charset="0"/>
              </a:rPr>
              <a:t>We also know that</a:t>
            </a:r>
          </a:p>
          <a:p>
            <a:pPr eaLnBrk="1" hangingPunct="1">
              <a:lnSpc>
                <a:spcPct val="80000"/>
              </a:lnSpc>
              <a:buFontTx/>
              <a:buNone/>
            </a:pPr>
            <a:r>
              <a:rPr lang="en-US" sz="2800" smtClean="0">
                <a:latin typeface="Tahoma" pitchFamily="34" charset="0"/>
              </a:rPr>
              <a:t>		yin = b + x1*w1 + x2*w2</a:t>
            </a:r>
          </a:p>
          <a:p>
            <a:pPr eaLnBrk="1" hangingPunct="1">
              <a:lnSpc>
                <a:spcPct val="80000"/>
              </a:lnSpc>
              <a:buFontTx/>
              <a:buNone/>
            </a:pPr>
            <a:r>
              <a:rPr lang="en-US" sz="2800" smtClean="0">
                <a:latin typeface="Tahoma" pitchFamily="34" charset="0"/>
              </a:rPr>
              <a:t>	in this case</a:t>
            </a:r>
          </a:p>
          <a:p>
            <a:pPr eaLnBrk="1" hangingPunct="1">
              <a:lnSpc>
                <a:spcPct val="80000"/>
              </a:lnSpc>
            </a:pPr>
            <a:r>
              <a:rPr lang="en-US" sz="2800" smtClean="0">
                <a:latin typeface="Tahoma" pitchFamily="34" charset="0"/>
              </a:rPr>
              <a:t>Thus we have</a:t>
            </a:r>
          </a:p>
          <a:p>
            <a:pPr eaLnBrk="1" hangingPunct="1">
              <a:lnSpc>
                <a:spcPct val="80000"/>
              </a:lnSpc>
              <a:buFontTx/>
              <a:buNone/>
            </a:pPr>
            <a:r>
              <a:rPr lang="en-US" sz="2800" smtClean="0">
                <a:latin typeface="Tahoma" pitchFamily="34" charset="0"/>
              </a:rPr>
              <a:t>		2*x1 + 3*x2 – 4 &gt; 0.2		(+ve output)</a:t>
            </a:r>
          </a:p>
          <a:p>
            <a:pPr eaLnBrk="1" hangingPunct="1">
              <a:lnSpc>
                <a:spcPct val="80000"/>
              </a:lnSpc>
              <a:buFontTx/>
              <a:buNone/>
            </a:pPr>
            <a:r>
              <a:rPr lang="en-US" sz="2800" smtClean="0">
                <a:latin typeface="Tahoma" pitchFamily="34" charset="0"/>
              </a:rPr>
              <a:t>		2*x1 + 3*x2 – 4 &lt; -0.2	(-ve output)</a:t>
            </a:r>
          </a:p>
          <a:p>
            <a:pPr eaLnBrk="1" hangingPunct="1">
              <a:lnSpc>
                <a:spcPct val="80000"/>
              </a:lnSpc>
            </a:pPr>
            <a:r>
              <a:rPr lang="en-US" sz="2800" smtClean="0">
                <a:latin typeface="Tahoma" pitchFamily="34" charset="0"/>
              </a:rPr>
              <a:t>Removing the inequalities and simplifying them gives us the following two equations:</a:t>
            </a:r>
          </a:p>
          <a:p>
            <a:pPr eaLnBrk="1" hangingPunct="1">
              <a:lnSpc>
                <a:spcPct val="80000"/>
              </a:lnSpc>
              <a:buFontTx/>
              <a:buNone/>
            </a:pPr>
            <a:r>
              <a:rPr lang="en-US" sz="2800" smtClean="0">
                <a:latin typeface="Tahoma" pitchFamily="34" charset="0"/>
              </a:rPr>
              <a:t>		2*x1 + 3*x2 = 4.2</a:t>
            </a:r>
          </a:p>
          <a:p>
            <a:pPr eaLnBrk="1" hangingPunct="1">
              <a:lnSpc>
                <a:spcPct val="80000"/>
              </a:lnSpc>
              <a:buFontTx/>
              <a:buNone/>
            </a:pPr>
            <a:r>
              <a:rPr lang="en-US" sz="2800" smtClean="0">
                <a:latin typeface="Tahoma" pitchFamily="34" charset="0"/>
              </a:rPr>
              <a:t>		2*x1 + 3*x2 = 3.8</a:t>
            </a:r>
          </a:p>
        </p:txBody>
      </p:sp>
      <p:sp>
        <p:nvSpPr>
          <p:cNvPr id="14339" name="WordArt 4"/>
          <p:cNvSpPr>
            <a:spLocks noChangeArrowheads="1" noChangeShapeType="1" noTextEdit="1"/>
          </p:cNvSpPr>
          <p:nvPr/>
        </p:nvSpPr>
        <p:spPr bwMode="auto">
          <a:xfrm>
            <a:off x="1295400" y="76200"/>
            <a:ext cx="3924300" cy="5715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Decision Boundaries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0" y="838200"/>
            <a:ext cx="9144000" cy="6019800"/>
          </a:xfrm>
        </p:spPr>
        <p:txBody>
          <a:bodyPr/>
          <a:lstStyle/>
          <a:p>
            <a:pPr eaLnBrk="1" hangingPunct="1"/>
            <a:r>
              <a:rPr lang="en-US" sz="2800" smtClean="0">
                <a:latin typeface="Tahoma" pitchFamily="34" charset="0"/>
              </a:rPr>
              <a:t>These two equations are equations of straight lines in x1,x2-plane.</a:t>
            </a:r>
          </a:p>
          <a:p>
            <a:pPr eaLnBrk="1" hangingPunct="1"/>
            <a:r>
              <a:rPr lang="en-US" sz="2800" smtClean="0">
                <a:latin typeface="Tahoma" pitchFamily="34" charset="0"/>
              </a:rPr>
              <a:t>These lines geometrically separate out the input training data into two classes. </a:t>
            </a:r>
          </a:p>
          <a:p>
            <a:pPr eaLnBrk="1" hangingPunct="1"/>
            <a:r>
              <a:rPr lang="en-US" sz="2800" smtClean="0">
                <a:latin typeface="Tahoma" pitchFamily="34" charset="0"/>
              </a:rPr>
              <a:t>Hence they serve as acting like decision boundaries.</a:t>
            </a:r>
          </a:p>
          <a:p>
            <a:pPr eaLnBrk="1" hangingPunct="1"/>
            <a:r>
              <a:rPr lang="en-US" sz="2800" smtClean="0">
                <a:latin typeface="Tahoma" pitchFamily="34" charset="0"/>
              </a:rPr>
              <a:t>The two lines have the same slope, but their y-intercepts are different. So essentially, we have two parallel straight lines acting line decision boundaries for out input data.</a:t>
            </a:r>
          </a:p>
          <a:p>
            <a:pPr eaLnBrk="1" hangingPunct="1"/>
            <a:r>
              <a:rPr lang="en-US" sz="2800" smtClean="0">
                <a:latin typeface="Tahoma" pitchFamily="34" charset="0"/>
              </a:rPr>
              <a:t>The parameter </a:t>
            </a:r>
            <a:r>
              <a:rPr lang="en-US" sz="2800" smtClean="0">
                <a:latin typeface="Symbol" pitchFamily="18" charset="2"/>
              </a:rPr>
              <a:t>q</a:t>
            </a:r>
            <a:r>
              <a:rPr lang="en-US" sz="2800" smtClean="0">
                <a:latin typeface="Tahoma" pitchFamily="34" charset="0"/>
              </a:rPr>
              <a:t>, determines the separation between two lines (and hence the width of the indecisive region).</a:t>
            </a:r>
          </a:p>
        </p:txBody>
      </p:sp>
      <p:sp>
        <p:nvSpPr>
          <p:cNvPr id="15363" name="WordArt 3"/>
          <p:cNvSpPr>
            <a:spLocks noChangeArrowheads="1" noChangeShapeType="1" noTextEdit="1"/>
          </p:cNvSpPr>
          <p:nvPr/>
        </p:nvSpPr>
        <p:spPr bwMode="auto">
          <a:xfrm>
            <a:off x="1295400" y="76200"/>
            <a:ext cx="3924300" cy="5715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Decision Boundaries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304800" y="1371600"/>
            <a:ext cx="8610600" cy="5181600"/>
          </a:xfrm>
        </p:spPr>
        <p:txBody>
          <a:bodyPr/>
          <a:lstStyle/>
          <a:p>
            <a:r>
              <a:rPr lang="en-US" b="1" smtClean="0">
                <a:latin typeface="Tahoma" pitchFamily="34" charset="0"/>
              </a:rPr>
              <a:t>Introduction</a:t>
            </a:r>
          </a:p>
          <a:p>
            <a:r>
              <a:rPr lang="en-US" b="1" smtClean="0">
                <a:latin typeface="Tahoma" pitchFamily="34" charset="0"/>
              </a:rPr>
              <a:t>What is a Neural Network?</a:t>
            </a:r>
          </a:p>
          <a:p>
            <a:r>
              <a:rPr lang="en-US" b="1" smtClean="0">
                <a:latin typeface="Tahoma" pitchFamily="34" charset="0"/>
              </a:rPr>
              <a:t>Mathematical Model of a Neuron</a:t>
            </a:r>
          </a:p>
          <a:p>
            <a:r>
              <a:rPr lang="en-US" b="1" smtClean="0">
                <a:latin typeface="Tahoma" pitchFamily="34" charset="0"/>
              </a:rPr>
              <a:t>Network Architectures</a:t>
            </a:r>
          </a:p>
          <a:p>
            <a:r>
              <a:rPr lang="en-US" b="1" smtClean="0">
                <a:latin typeface="Tahoma" pitchFamily="34" charset="0"/>
              </a:rPr>
              <a:t>Training</a:t>
            </a:r>
          </a:p>
          <a:p>
            <a:r>
              <a:rPr lang="en-US" b="1" smtClean="0">
                <a:latin typeface="Tahoma" pitchFamily="34" charset="0"/>
              </a:rPr>
              <a:t>Commonly Used Activation Functions</a:t>
            </a:r>
          </a:p>
          <a:p>
            <a:r>
              <a:rPr lang="en-US" b="1" smtClean="0">
                <a:latin typeface="Tahoma" pitchFamily="34" charset="0"/>
              </a:rPr>
              <a:t>Typical Problem Areas</a:t>
            </a:r>
          </a:p>
        </p:txBody>
      </p:sp>
      <p:sp>
        <p:nvSpPr>
          <p:cNvPr id="20483" name="WordArt 3"/>
          <p:cNvSpPr>
            <a:spLocks noChangeArrowheads="1" noChangeShapeType="1" noTextEdit="1"/>
          </p:cNvSpPr>
          <p:nvPr/>
        </p:nvSpPr>
        <p:spPr bwMode="auto">
          <a:xfrm>
            <a:off x="685800" y="304800"/>
            <a:ext cx="5791200" cy="9906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In Today's Lecture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blinds(horizontal)">
                                      <p:cBhvr>
                                        <p:cTn id="7" dur="500"/>
                                        <p:tgtEl>
                                          <p:spTgt spid="204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482">
                                            <p:txEl>
                                              <p:pRg st="0" end="0"/>
                                            </p:txEl>
                                          </p:spTgt>
                                        </p:tgtEl>
                                        <p:attrNameLst>
                                          <p:attrName>style.visibility</p:attrName>
                                        </p:attrNameLst>
                                      </p:cBhvr>
                                      <p:to>
                                        <p:strVal val="visible"/>
                                      </p:to>
                                    </p:set>
                                    <p:animEffect transition="in" filter="dissolve">
                                      <p:cBhvr>
                                        <p:cTn id="12" dur="500"/>
                                        <p:tgtEl>
                                          <p:spTgt spid="204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482">
                                            <p:txEl>
                                              <p:pRg st="1" end="1"/>
                                            </p:txEl>
                                          </p:spTgt>
                                        </p:tgtEl>
                                        <p:attrNameLst>
                                          <p:attrName>style.visibility</p:attrName>
                                        </p:attrNameLst>
                                      </p:cBhvr>
                                      <p:to>
                                        <p:strVal val="visible"/>
                                      </p:to>
                                    </p:set>
                                    <p:animEffect transition="in" filter="dissolve">
                                      <p:cBhvr>
                                        <p:cTn id="17" dur="500"/>
                                        <p:tgtEl>
                                          <p:spTgt spid="204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482">
                                            <p:txEl>
                                              <p:pRg st="2" end="2"/>
                                            </p:txEl>
                                          </p:spTgt>
                                        </p:tgtEl>
                                        <p:attrNameLst>
                                          <p:attrName>style.visibility</p:attrName>
                                        </p:attrNameLst>
                                      </p:cBhvr>
                                      <p:to>
                                        <p:strVal val="visible"/>
                                      </p:to>
                                    </p:set>
                                    <p:animEffect transition="in" filter="dissolve">
                                      <p:cBhvr>
                                        <p:cTn id="22" dur="500"/>
                                        <p:tgtEl>
                                          <p:spTgt spid="2048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482">
                                            <p:txEl>
                                              <p:pRg st="3" end="3"/>
                                            </p:txEl>
                                          </p:spTgt>
                                        </p:tgtEl>
                                        <p:attrNameLst>
                                          <p:attrName>style.visibility</p:attrName>
                                        </p:attrNameLst>
                                      </p:cBhvr>
                                      <p:to>
                                        <p:strVal val="visible"/>
                                      </p:to>
                                    </p:set>
                                    <p:animEffect transition="in" filter="dissolve">
                                      <p:cBhvr>
                                        <p:cTn id="27" dur="500"/>
                                        <p:tgtEl>
                                          <p:spTgt spid="2048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482">
                                            <p:txEl>
                                              <p:pRg st="4" end="4"/>
                                            </p:txEl>
                                          </p:spTgt>
                                        </p:tgtEl>
                                        <p:attrNameLst>
                                          <p:attrName>style.visibility</p:attrName>
                                        </p:attrNameLst>
                                      </p:cBhvr>
                                      <p:to>
                                        <p:strVal val="visible"/>
                                      </p:to>
                                    </p:set>
                                    <p:animEffect transition="in" filter="dissolve">
                                      <p:cBhvr>
                                        <p:cTn id="32" dur="500"/>
                                        <p:tgtEl>
                                          <p:spTgt spid="2048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0482">
                                            <p:txEl>
                                              <p:pRg st="5" end="5"/>
                                            </p:txEl>
                                          </p:spTgt>
                                        </p:tgtEl>
                                        <p:attrNameLst>
                                          <p:attrName>style.visibility</p:attrName>
                                        </p:attrNameLst>
                                      </p:cBhvr>
                                      <p:to>
                                        <p:strVal val="visible"/>
                                      </p:to>
                                    </p:set>
                                    <p:animEffect transition="in" filter="dissolve">
                                      <p:cBhvr>
                                        <p:cTn id="37" dur="500"/>
                                        <p:tgtEl>
                                          <p:spTgt spid="2048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0482">
                                            <p:txEl>
                                              <p:pRg st="6" end="6"/>
                                            </p:txEl>
                                          </p:spTgt>
                                        </p:tgtEl>
                                        <p:attrNameLst>
                                          <p:attrName>style.visibility</p:attrName>
                                        </p:attrNameLst>
                                      </p:cBhvr>
                                      <p:to>
                                        <p:strVal val="visible"/>
                                      </p:to>
                                    </p:set>
                                    <p:animEffect transition="in" filter="dissolve">
                                      <p:cBhvr>
                                        <p:cTn id="42" dur="500"/>
                                        <p:tgtEl>
                                          <p:spTgt spid="204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087563" y="152400"/>
            <a:ext cx="5437187" cy="800100"/>
            <a:chOff x="1315" y="96"/>
            <a:chExt cx="3425" cy="504"/>
          </a:xfrm>
        </p:grpSpPr>
        <p:sp>
          <p:nvSpPr>
            <p:cNvPr id="3098" name="AutoShape 3"/>
            <p:cNvSpPr>
              <a:spLocks noChangeArrowheads="1"/>
            </p:cNvSpPr>
            <p:nvPr/>
          </p:nvSpPr>
          <p:spPr bwMode="auto">
            <a:xfrm>
              <a:off x="1315" y="96"/>
              <a:ext cx="3425" cy="504"/>
            </a:xfrm>
            <a:prstGeom prst="roundRect">
              <a:avLst>
                <a:gd name="adj" fmla="val 16667"/>
              </a:avLst>
            </a:prstGeom>
            <a:solidFill>
              <a:srgbClr val="000000"/>
            </a:solidFill>
            <a:ln w="12700">
              <a:solidFill>
                <a:schemeClr val="tx1"/>
              </a:solidFill>
              <a:round/>
              <a:headEnd type="none" w="sm" len="sm"/>
              <a:tailEnd type="none" w="sm" len="sm"/>
            </a:ln>
          </p:spPr>
          <p:txBody>
            <a:bodyPr wrap="none" anchor="ctr"/>
            <a:lstStyle/>
            <a:p>
              <a:endParaRPr lang="en-US"/>
            </a:p>
          </p:txBody>
        </p:sp>
        <p:sp>
          <p:nvSpPr>
            <p:cNvPr id="3099" name="WordArt 4"/>
            <p:cNvSpPr>
              <a:spLocks noChangeArrowheads="1" noChangeShapeType="1" noTextEdit="1"/>
            </p:cNvSpPr>
            <p:nvPr/>
          </p:nvSpPr>
          <p:spPr bwMode="auto">
            <a:xfrm>
              <a:off x="1429" y="151"/>
              <a:ext cx="3220" cy="360"/>
            </a:xfrm>
            <a:prstGeom prst="rect">
              <a:avLst/>
            </a:prstGeom>
          </p:spPr>
          <p:txBody>
            <a:bodyPr wrap="none" fromWordArt="1">
              <a:prstTxWarp prst="textPlain">
                <a:avLst>
                  <a:gd name="adj" fmla="val 50000"/>
                </a:avLst>
              </a:prstTxWarp>
            </a:bodyPr>
            <a:lstStyle/>
            <a:p>
              <a:r>
                <a:rPr lang="en-US" sz="3600" kern="10">
                  <a:ln w="9525">
                    <a:noFill/>
                    <a:round/>
                    <a:headEnd type="none" w="sm" len="sm"/>
                    <a:tailEnd type="none" w="sm" len="sm"/>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Perceptron: Example</a:t>
              </a:r>
            </a:p>
          </p:txBody>
        </p:sp>
      </p:grpSp>
      <p:sp>
        <p:nvSpPr>
          <p:cNvPr id="61445" name="Rectangle 5"/>
          <p:cNvSpPr>
            <a:spLocks noGrp="1" noChangeArrowheads="1"/>
          </p:cNvSpPr>
          <p:nvPr>
            <p:ph type="body" sz="half" idx="1"/>
          </p:nvPr>
        </p:nvSpPr>
        <p:spPr>
          <a:xfrm>
            <a:off x="395288" y="992188"/>
            <a:ext cx="4038600" cy="531812"/>
          </a:xfrm>
        </p:spPr>
        <p:txBody>
          <a:bodyPr/>
          <a:lstStyle/>
          <a:p>
            <a:pPr eaLnBrk="1" hangingPunct="1">
              <a:lnSpc>
                <a:spcPct val="80000"/>
              </a:lnSpc>
            </a:pPr>
            <a:r>
              <a:rPr lang="en-US" sz="2800" b="1" smtClean="0">
                <a:solidFill>
                  <a:schemeClr val="tx2"/>
                </a:solidFill>
                <a:latin typeface="Tahoma" pitchFamily="34" charset="0"/>
              </a:rPr>
              <a:t>Graphically</a:t>
            </a:r>
          </a:p>
        </p:txBody>
      </p:sp>
      <p:graphicFrame>
        <p:nvGraphicFramePr>
          <p:cNvPr id="61449" name="Object 9"/>
          <p:cNvGraphicFramePr>
            <a:graphicFrameLocks noGrp="1" noChangeAspect="1"/>
          </p:cNvGraphicFramePr>
          <p:nvPr>
            <p:ph sz="quarter" idx="2"/>
          </p:nvPr>
        </p:nvGraphicFramePr>
        <p:xfrm>
          <a:off x="4070350" y="5878513"/>
          <a:ext cx="2085975" cy="485775"/>
        </p:xfrm>
        <a:graphic>
          <a:graphicData uri="http://schemas.openxmlformats.org/presentationml/2006/ole">
            <mc:AlternateContent xmlns:mc="http://schemas.openxmlformats.org/markup-compatibility/2006">
              <mc:Choice xmlns:v="urn:schemas-microsoft-com:vml" Requires="v">
                <p:oleObj spid="_x0000_s34824" name="Equation" r:id="rId3" imgW="927000" imgH="215640" progId="Equation.3">
                  <p:embed/>
                </p:oleObj>
              </mc:Choice>
              <mc:Fallback>
                <p:oleObj name="Equation" r:id="rId3" imgW="927000" imgH="2156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350" y="5878513"/>
                        <a:ext cx="2085975" cy="485775"/>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457" name="Object 17"/>
          <p:cNvGraphicFramePr>
            <a:graphicFrameLocks noGrp="1" noChangeAspect="1"/>
          </p:cNvGraphicFramePr>
          <p:nvPr>
            <p:ph sz="quarter" idx="3"/>
          </p:nvPr>
        </p:nvGraphicFramePr>
        <p:xfrm>
          <a:off x="5665788" y="4167188"/>
          <a:ext cx="1928812" cy="449262"/>
        </p:xfrm>
        <a:graphic>
          <a:graphicData uri="http://schemas.openxmlformats.org/presentationml/2006/ole">
            <mc:AlternateContent xmlns:mc="http://schemas.openxmlformats.org/markup-compatibility/2006">
              <mc:Choice xmlns:v="urn:schemas-microsoft-com:vml" Requires="v">
                <p:oleObj spid="_x0000_s34825" name="Equation" r:id="rId5" imgW="927000" imgH="215640" progId="Equation.3">
                  <p:embed/>
                </p:oleObj>
              </mc:Choice>
              <mc:Fallback>
                <p:oleObj name="Equation" r:id="rId5" imgW="927000" imgH="21564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5788" y="4167188"/>
                        <a:ext cx="1928812" cy="449262"/>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1446" name="Rectangle 6"/>
          <p:cNvSpPr>
            <a:spLocks noChangeArrowheads="1"/>
          </p:cNvSpPr>
          <p:nvPr/>
        </p:nvSpPr>
        <p:spPr bwMode="auto">
          <a:xfrm>
            <a:off x="7092950" y="6167438"/>
            <a:ext cx="1979613" cy="620712"/>
          </a:xfrm>
          <a:prstGeom prst="rect">
            <a:avLst/>
          </a:prstGeom>
          <a:noFill/>
          <a:ln w="12700">
            <a:noFill/>
            <a:miter lim="800000"/>
            <a:headEnd type="none" w="sm" len="sm"/>
            <a:tailEnd type="none" w="sm" len="sm"/>
          </a:ln>
          <a:effectLst/>
        </p:spPr>
        <p:txBody>
          <a:bodyPr wrap="none" anchor="ctr"/>
          <a:lstStyle/>
          <a:p>
            <a:pPr>
              <a:defRPr/>
            </a:pPr>
            <a:r>
              <a:rPr lang="en-US" sz="2400" b="1">
                <a:solidFill>
                  <a:schemeClr val="tx2"/>
                </a:solidFill>
                <a:effectLst>
                  <a:outerShdw blurRad="38100" dist="38100" dir="2700000" algn="tl">
                    <a:srgbClr val="AF273E"/>
                  </a:outerShdw>
                </a:effectLst>
                <a:latin typeface="Arial" charset="0"/>
              </a:rPr>
              <a:t>Undecided</a:t>
            </a:r>
          </a:p>
          <a:p>
            <a:pPr>
              <a:defRPr/>
            </a:pPr>
            <a:r>
              <a:rPr lang="en-US" sz="2400" b="1">
                <a:solidFill>
                  <a:schemeClr val="tx2"/>
                </a:solidFill>
                <a:effectLst>
                  <a:outerShdw blurRad="38100" dist="38100" dir="2700000" algn="tl">
                    <a:srgbClr val="AF273E"/>
                  </a:outerShdw>
                </a:effectLst>
                <a:latin typeface="Arial" charset="0"/>
              </a:rPr>
              <a:t>Region</a:t>
            </a:r>
          </a:p>
        </p:txBody>
      </p:sp>
      <p:sp>
        <p:nvSpPr>
          <p:cNvPr id="61447" name="Freeform 7" descr="Wide upward diagonal"/>
          <p:cNvSpPr>
            <a:spLocks/>
          </p:cNvSpPr>
          <p:nvPr/>
        </p:nvSpPr>
        <p:spPr bwMode="auto">
          <a:xfrm>
            <a:off x="900113" y="1882775"/>
            <a:ext cx="6767512" cy="4176713"/>
          </a:xfrm>
          <a:custGeom>
            <a:avLst/>
            <a:gdLst>
              <a:gd name="T0" fmla="*/ 171370583 w 4263"/>
              <a:gd name="T1" fmla="*/ 0 h 2631"/>
              <a:gd name="T2" fmla="*/ 2147483647 w 4263"/>
              <a:gd name="T3" fmla="*/ 2147483647 h 2631"/>
              <a:gd name="T4" fmla="*/ 2147483647 w 4263"/>
              <a:gd name="T5" fmla="*/ 57964398 h 2631"/>
              <a:gd name="T6" fmla="*/ 0 w 4263"/>
              <a:gd name="T7" fmla="*/ 57964398 h 2631"/>
              <a:gd name="T8" fmla="*/ 0 60000 65536"/>
              <a:gd name="T9" fmla="*/ 0 60000 65536"/>
              <a:gd name="T10" fmla="*/ 0 60000 65536"/>
              <a:gd name="T11" fmla="*/ 0 60000 65536"/>
              <a:gd name="T12" fmla="*/ 0 w 4263"/>
              <a:gd name="T13" fmla="*/ 0 h 2631"/>
              <a:gd name="T14" fmla="*/ 4263 w 4263"/>
              <a:gd name="T15" fmla="*/ 2631 h 2631"/>
            </a:gdLst>
            <a:ahLst/>
            <a:cxnLst>
              <a:cxn ang="T8">
                <a:pos x="T0" y="T1"/>
              </a:cxn>
              <a:cxn ang="T9">
                <a:pos x="T2" y="T3"/>
              </a:cxn>
              <a:cxn ang="T10">
                <a:pos x="T4" y="T5"/>
              </a:cxn>
              <a:cxn ang="T11">
                <a:pos x="T6" y="T7"/>
              </a:cxn>
            </a:cxnLst>
            <a:rect l="T12" t="T13" r="T14" b="T15"/>
            <a:pathLst>
              <a:path w="4263" h="2631">
                <a:moveTo>
                  <a:pt x="68" y="0"/>
                </a:moveTo>
                <a:lnTo>
                  <a:pt x="4263" y="2631"/>
                </a:lnTo>
                <a:lnTo>
                  <a:pt x="4263" y="23"/>
                </a:lnTo>
                <a:lnTo>
                  <a:pt x="0" y="23"/>
                </a:lnTo>
              </a:path>
            </a:pathLst>
          </a:custGeom>
          <a:pattFill prst="wdUpDiag">
            <a:fgClr>
              <a:schemeClr val="hlink"/>
            </a:fgClr>
            <a:bgClr>
              <a:srgbClr val="000000"/>
            </a:bgClr>
          </a:pattFill>
          <a:ln w="12700">
            <a:noFill/>
            <a:round/>
            <a:headEnd type="none" w="sm" len="sm"/>
            <a:tailEnd type="none" w="sm" len="sm"/>
          </a:ln>
        </p:spPr>
        <p:txBody>
          <a:bodyPr/>
          <a:lstStyle/>
          <a:p>
            <a:endParaRPr lang="en-US"/>
          </a:p>
        </p:txBody>
      </p:sp>
      <p:sp>
        <p:nvSpPr>
          <p:cNvPr id="61448" name="Freeform 8" descr="Wide upward diagonal"/>
          <p:cNvSpPr>
            <a:spLocks/>
          </p:cNvSpPr>
          <p:nvPr/>
        </p:nvSpPr>
        <p:spPr bwMode="auto">
          <a:xfrm>
            <a:off x="468313" y="2243138"/>
            <a:ext cx="6262687" cy="3887787"/>
          </a:xfrm>
          <a:custGeom>
            <a:avLst/>
            <a:gdLst>
              <a:gd name="T0" fmla="*/ 0 w 3696"/>
              <a:gd name="T1" fmla="*/ 0 h 2495"/>
              <a:gd name="T2" fmla="*/ 2147483647 w 3696"/>
              <a:gd name="T3" fmla="*/ 2147483647 h 2495"/>
              <a:gd name="T4" fmla="*/ 195239607 w 3696"/>
              <a:gd name="T5" fmla="*/ 2147483647 h 2495"/>
              <a:gd name="T6" fmla="*/ 195239607 w 3696"/>
              <a:gd name="T7" fmla="*/ 111692464 h 2495"/>
              <a:gd name="T8" fmla="*/ 0 60000 65536"/>
              <a:gd name="T9" fmla="*/ 0 60000 65536"/>
              <a:gd name="T10" fmla="*/ 0 60000 65536"/>
              <a:gd name="T11" fmla="*/ 0 60000 65536"/>
              <a:gd name="T12" fmla="*/ 0 w 3696"/>
              <a:gd name="T13" fmla="*/ 0 h 2495"/>
              <a:gd name="T14" fmla="*/ 3696 w 3696"/>
              <a:gd name="T15" fmla="*/ 2495 h 2495"/>
            </a:gdLst>
            <a:ahLst/>
            <a:cxnLst>
              <a:cxn ang="T8">
                <a:pos x="T0" y="T1"/>
              </a:cxn>
              <a:cxn ang="T9">
                <a:pos x="T2" y="T3"/>
              </a:cxn>
              <a:cxn ang="T10">
                <a:pos x="T4" y="T5"/>
              </a:cxn>
              <a:cxn ang="T11">
                <a:pos x="T6" y="T7"/>
              </a:cxn>
            </a:cxnLst>
            <a:rect l="T12" t="T13" r="T14" b="T15"/>
            <a:pathLst>
              <a:path w="3696" h="2495">
                <a:moveTo>
                  <a:pt x="0" y="0"/>
                </a:moveTo>
                <a:lnTo>
                  <a:pt x="3696" y="2495"/>
                </a:lnTo>
                <a:lnTo>
                  <a:pt x="68" y="2495"/>
                </a:lnTo>
                <a:lnTo>
                  <a:pt x="68" y="46"/>
                </a:lnTo>
              </a:path>
            </a:pathLst>
          </a:custGeom>
          <a:pattFill prst="wdUpDiag">
            <a:fgClr>
              <a:schemeClr val="hlink"/>
            </a:fgClr>
            <a:bgClr>
              <a:srgbClr val="000000"/>
            </a:bgClr>
          </a:pattFill>
          <a:ln w="12700">
            <a:noFill/>
            <a:round/>
            <a:headEnd type="none" w="sm" len="sm"/>
            <a:tailEnd type="none" w="sm" len="sm"/>
          </a:ln>
        </p:spPr>
        <p:txBody>
          <a:bodyPr/>
          <a:lstStyle/>
          <a:p>
            <a:endParaRPr lang="en-US"/>
          </a:p>
        </p:txBody>
      </p:sp>
      <p:grpSp>
        <p:nvGrpSpPr>
          <p:cNvPr id="3" name="Group 10"/>
          <p:cNvGrpSpPr>
            <a:grpSpLocks/>
          </p:cNvGrpSpPr>
          <p:nvPr/>
        </p:nvGrpSpPr>
        <p:grpSpPr bwMode="auto">
          <a:xfrm>
            <a:off x="898525" y="1449388"/>
            <a:ext cx="7418388" cy="4681537"/>
            <a:chOff x="566" y="913"/>
            <a:chExt cx="4673" cy="2949"/>
          </a:xfrm>
        </p:grpSpPr>
        <p:sp>
          <p:nvSpPr>
            <p:cNvPr id="3094" name="Line 11"/>
            <p:cNvSpPr>
              <a:spLocks noChangeShapeType="1"/>
            </p:cNvSpPr>
            <p:nvPr/>
          </p:nvSpPr>
          <p:spPr bwMode="auto">
            <a:xfrm flipH="1">
              <a:off x="975" y="1209"/>
              <a:ext cx="0" cy="2653"/>
            </a:xfrm>
            <a:prstGeom prst="line">
              <a:avLst/>
            </a:prstGeom>
            <a:noFill/>
            <a:ln w="57150">
              <a:solidFill>
                <a:schemeClr val="tx1"/>
              </a:solidFill>
              <a:round/>
              <a:headEnd type="triangle" w="med" len="med"/>
              <a:tailEnd type="triangle" w="med" len="med"/>
            </a:ln>
          </p:spPr>
          <p:txBody>
            <a:bodyPr/>
            <a:lstStyle/>
            <a:p>
              <a:endParaRPr lang="en-US"/>
            </a:p>
          </p:txBody>
        </p:sp>
        <p:sp>
          <p:nvSpPr>
            <p:cNvPr id="3095" name="Line 12"/>
            <p:cNvSpPr>
              <a:spLocks noChangeShapeType="1"/>
            </p:cNvSpPr>
            <p:nvPr/>
          </p:nvSpPr>
          <p:spPr bwMode="auto">
            <a:xfrm rot="-5400000">
              <a:off x="2687" y="1220"/>
              <a:ext cx="0" cy="4242"/>
            </a:xfrm>
            <a:prstGeom prst="line">
              <a:avLst/>
            </a:prstGeom>
            <a:noFill/>
            <a:ln w="57150">
              <a:solidFill>
                <a:schemeClr val="tx1"/>
              </a:solidFill>
              <a:round/>
              <a:headEnd type="triangle" w="med" len="med"/>
              <a:tailEnd type="triangle" w="med" len="med"/>
            </a:ln>
          </p:spPr>
          <p:txBody>
            <a:bodyPr/>
            <a:lstStyle/>
            <a:p>
              <a:endParaRPr lang="en-US"/>
            </a:p>
          </p:txBody>
        </p:sp>
        <p:sp>
          <p:nvSpPr>
            <p:cNvPr id="61453" name="Rectangle 13"/>
            <p:cNvSpPr>
              <a:spLocks noChangeArrowheads="1"/>
            </p:cNvSpPr>
            <p:nvPr/>
          </p:nvSpPr>
          <p:spPr bwMode="auto">
            <a:xfrm>
              <a:off x="4717" y="3160"/>
              <a:ext cx="522" cy="295"/>
            </a:xfrm>
            <a:prstGeom prst="rect">
              <a:avLst/>
            </a:prstGeom>
            <a:noFill/>
            <a:ln w="12700">
              <a:noFill/>
              <a:miter lim="800000"/>
              <a:headEnd type="none" w="sm" len="sm"/>
              <a:tailEnd type="none" w="sm" len="sm"/>
            </a:ln>
            <a:effectLst/>
          </p:spPr>
          <p:txBody>
            <a:bodyPr wrap="none" anchor="ctr"/>
            <a:lstStyle/>
            <a:p>
              <a:pPr>
                <a:defRPr/>
              </a:pPr>
              <a:r>
                <a:rPr lang="en-US" sz="2400" b="1">
                  <a:solidFill>
                    <a:schemeClr val="tx2"/>
                  </a:solidFill>
                  <a:effectLst>
                    <a:outerShdw blurRad="38100" dist="38100" dir="2700000" algn="tl">
                      <a:srgbClr val="AF273E"/>
                    </a:outerShdw>
                  </a:effectLst>
                  <a:latin typeface="Arial" charset="0"/>
                </a:rPr>
                <a:t>x</a:t>
              </a:r>
              <a:r>
                <a:rPr lang="en-US" sz="2400" b="1" baseline="-25000">
                  <a:solidFill>
                    <a:schemeClr val="tx2"/>
                  </a:solidFill>
                  <a:effectLst>
                    <a:outerShdw blurRad="38100" dist="38100" dir="2700000" algn="tl">
                      <a:srgbClr val="AF273E"/>
                    </a:outerShdw>
                  </a:effectLst>
                  <a:latin typeface="Arial" charset="0"/>
                </a:rPr>
                <a:t>1</a:t>
              </a:r>
            </a:p>
          </p:txBody>
        </p:sp>
        <p:sp>
          <p:nvSpPr>
            <p:cNvPr id="61454" name="Rectangle 14"/>
            <p:cNvSpPr>
              <a:spLocks noChangeArrowheads="1"/>
            </p:cNvSpPr>
            <p:nvPr/>
          </p:nvSpPr>
          <p:spPr bwMode="auto">
            <a:xfrm>
              <a:off x="726" y="913"/>
              <a:ext cx="522" cy="295"/>
            </a:xfrm>
            <a:prstGeom prst="rect">
              <a:avLst/>
            </a:prstGeom>
            <a:noFill/>
            <a:ln w="12700">
              <a:noFill/>
              <a:miter lim="800000"/>
              <a:headEnd type="none" w="sm" len="sm"/>
              <a:tailEnd type="none" w="sm" len="sm"/>
            </a:ln>
            <a:effectLst/>
          </p:spPr>
          <p:txBody>
            <a:bodyPr wrap="none" anchor="ctr"/>
            <a:lstStyle/>
            <a:p>
              <a:pPr>
                <a:defRPr/>
              </a:pPr>
              <a:r>
                <a:rPr lang="en-US" sz="2400" b="1">
                  <a:solidFill>
                    <a:schemeClr val="tx2"/>
                  </a:solidFill>
                  <a:effectLst>
                    <a:outerShdw blurRad="38100" dist="38100" dir="2700000" algn="tl">
                      <a:srgbClr val="AF273E"/>
                    </a:outerShdw>
                  </a:effectLst>
                  <a:latin typeface="Arial" charset="0"/>
                </a:rPr>
                <a:t>x</a:t>
              </a:r>
              <a:r>
                <a:rPr lang="en-US" sz="2400" b="1" baseline="-25000">
                  <a:solidFill>
                    <a:schemeClr val="tx2"/>
                  </a:solidFill>
                  <a:effectLst>
                    <a:outerShdw blurRad="38100" dist="38100" dir="2700000" algn="tl">
                      <a:srgbClr val="AF273E"/>
                    </a:outerShdw>
                  </a:effectLst>
                  <a:latin typeface="Arial" charset="0"/>
                </a:rPr>
                <a:t>2</a:t>
              </a:r>
            </a:p>
          </p:txBody>
        </p:sp>
      </p:grpSp>
      <p:sp>
        <p:nvSpPr>
          <p:cNvPr id="61455" name="Line 15"/>
          <p:cNvSpPr>
            <a:spLocks noChangeShapeType="1"/>
          </p:cNvSpPr>
          <p:nvPr/>
        </p:nvSpPr>
        <p:spPr bwMode="auto">
          <a:xfrm>
            <a:off x="1079500" y="1882775"/>
            <a:ext cx="6588125" cy="4140200"/>
          </a:xfrm>
          <a:prstGeom prst="line">
            <a:avLst/>
          </a:prstGeom>
          <a:noFill/>
          <a:ln w="38100">
            <a:solidFill>
              <a:schemeClr val="tx1"/>
            </a:solidFill>
            <a:round/>
            <a:headEnd type="none" w="sm" len="sm"/>
            <a:tailEnd type="none" w="sm" len="sm"/>
          </a:ln>
        </p:spPr>
        <p:txBody>
          <a:bodyPr/>
          <a:lstStyle/>
          <a:p>
            <a:endParaRPr lang="en-US"/>
          </a:p>
        </p:txBody>
      </p:sp>
      <p:sp>
        <p:nvSpPr>
          <p:cNvPr id="61456" name="Line 16"/>
          <p:cNvSpPr>
            <a:spLocks noChangeShapeType="1"/>
          </p:cNvSpPr>
          <p:nvPr/>
        </p:nvSpPr>
        <p:spPr bwMode="auto">
          <a:xfrm>
            <a:off x="611188" y="2276475"/>
            <a:ext cx="6156325" cy="3854450"/>
          </a:xfrm>
          <a:prstGeom prst="line">
            <a:avLst/>
          </a:prstGeom>
          <a:noFill/>
          <a:ln w="38100">
            <a:solidFill>
              <a:schemeClr val="tx1"/>
            </a:solidFill>
            <a:round/>
            <a:headEnd type="none" w="sm" len="sm"/>
            <a:tailEnd type="none" w="sm" len="sm"/>
          </a:ln>
        </p:spPr>
        <p:txBody>
          <a:bodyPr/>
          <a:lstStyle/>
          <a:p>
            <a:endParaRPr lang="en-US"/>
          </a:p>
        </p:txBody>
      </p:sp>
      <p:sp>
        <p:nvSpPr>
          <p:cNvPr id="61458" name="Freeform 18"/>
          <p:cNvSpPr>
            <a:spLocks/>
          </p:cNvSpPr>
          <p:nvPr/>
        </p:nvSpPr>
        <p:spPr bwMode="auto">
          <a:xfrm>
            <a:off x="6804025" y="5880100"/>
            <a:ext cx="649288" cy="719138"/>
          </a:xfrm>
          <a:custGeom>
            <a:avLst/>
            <a:gdLst>
              <a:gd name="T0" fmla="*/ 1030745583 w 409"/>
              <a:gd name="T1" fmla="*/ 1141632458 h 453"/>
              <a:gd name="T2" fmla="*/ 630039558 w 409"/>
              <a:gd name="T3" fmla="*/ 856853887 h 453"/>
              <a:gd name="T4" fmla="*/ 572076731 w 409"/>
              <a:gd name="T5" fmla="*/ 514112292 h 453"/>
              <a:gd name="T6" fmla="*/ 342741511 w 409"/>
              <a:gd name="T7" fmla="*/ 171370748 h 453"/>
              <a:gd name="T8" fmla="*/ 0 w 409"/>
              <a:gd name="T9" fmla="*/ 0 h 453"/>
              <a:gd name="T10" fmla="*/ 0 60000 65536"/>
              <a:gd name="T11" fmla="*/ 0 60000 65536"/>
              <a:gd name="T12" fmla="*/ 0 60000 65536"/>
              <a:gd name="T13" fmla="*/ 0 60000 65536"/>
              <a:gd name="T14" fmla="*/ 0 60000 65536"/>
              <a:gd name="T15" fmla="*/ 0 w 409"/>
              <a:gd name="T16" fmla="*/ 0 h 453"/>
              <a:gd name="T17" fmla="*/ 409 w 409"/>
              <a:gd name="T18" fmla="*/ 453 h 453"/>
            </a:gdLst>
            <a:ahLst/>
            <a:cxnLst>
              <a:cxn ang="T10">
                <a:pos x="T0" y="T1"/>
              </a:cxn>
              <a:cxn ang="T11">
                <a:pos x="T2" y="T3"/>
              </a:cxn>
              <a:cxn ang="T12">
                <a:pos x="T4" y="T5"/>
              </a:cxn>
              <a:cxn ang="T13">
                <a:pos x="T6" y="T7"/>
              </a:cxn>
              <a:cxn ang="T14">
                <a:pos x="T8" y="T9"/>
              </a:cxn>
            </a:cxnLst>
            <a:rect l="T15" t="T16" r="T17" b="T18"/>
            <a:pathLst>
              <a:path w="409" h="453">
                <a:moveTo>
                  <a:pt x="409" y="453"/>
                </a:moveTo>
                <a:cubicBezTo>
                  <a:pt x="344" y="417"/>
                  <a:pt x="280" y="381"/>
                  <a:pt x="250" y="340"/>
                </a:cubicBezTo>
                <a:cubicBezTo>
                  <a:pt x="220" y="299"/>
                  <a:pt x="246" y="249"/>
                  <a:pt x="227" y="204"/>
                </a:cubicBezTo>
                <a:cubicBezTo>
                  <a:pt x="208" y="159"/>
                  <a:pt x="174" y="102"/>
                  <a:pt x="136" y="68"/>
                </a:cubicBezTo>
                <a:cubicBezTo>
                  <a:pt x="98" y="34"/>
                  <a:pt x="49" y="17"/>
                  <a:pt x="0" y="0"/>
                </a:cubicBezTo>
              </a:path>
            </a:pathLst>
          </a:custGeom>
          <a:noFill/>
          <a:ln w="38100">
            <a:solidFill>
              <a:schemeClr val="tx1"/>
            </a:solidFill>
            <a:round/>
            <a:headEnd type="none" w="sm" len="sm"/>
            <a:tailEnd type="triangle" w="med" len="lg"/>
          </a:ln>
        </p:spPr>
        <p:txBody>
          <a:bodyPr/>
          <a:lstStyle/>
          <a:p>
            <a:endParaRPr lang="en-US"/>
          </a:p>
        </p:txBody>
      </p:sp>
      <p:grpSp>
        <p:nvGrpSpPr>
          <p:cNvPr id="4" name="Group 19"/>
          <p:cNvGrpSpPr>
            <a:grpSpLocks/>
          </p:cNvGrpSpPr>
          <p:nvPr/>
        </p:nvGrpSpPr>
        <p:grpSpPr bwMode="auto">
          <a:xfrm>
            <a:off x="611188" y="2963863"/>
            <a:ext cx="4033837" cy="2843212"/>
            <a:chOff x="385" y="1867"/>
            <a:chExt cx="2541" cy="1791"/>
          </a:xfrm>
        </p:grpSpPr>
        <p:sp>
          <p:nvSpPr>
            <p:cNvPr id="3086" name="Oval 20"/>
            <p:cNvSpPr>
              <a:spLocks noChangeArrowheads="1"/>
            </p:cNvSpPr>
            <p:nvPr/>
          </p:nvSpPr>
          <p:spPr bwMode="auto">
            <a:xfrm>
              <a:off x="884" y="3250"/>
              <a:ext cx="181" cy="181"/>
            </a:xfrm>
            <a:prstGeom prst="ellipse">
              <a:avLst/>
            </a:prstGeom>
            <a:solidFill>
              <a:srgbClr val="0000FF"/>
            </a:solidFill>
            <a:ln w="12700">
              <a:solidFill>
                <a:schemeClr val="folHlink"/>
              </a:solidFill>
              <a:round/>
              <a:headEnd type="none" w="sm" len="sm"/>
              <a:tailEnd type="none" w="sm" len="sm"/>
            </a:ln>
          </p:spPr>
          <p:txBody>
            <a:bodyPr wrap="none" anchor="ctr"/>
            <a:lstStyle/>
            <a:p>
              <a:endParaRPr lang="en-US"/>
            </a:p>
          </p:txBody>
        </p:sp>
        <p:sp>
          <p:nvSpPr>
            <p:cNvPr id="3087" name="Oval 21"/>
            <p:cNvSpPr>
              <a:spLocks noChangeArrowheads="1"/>
            </p:cNvSpPr>
            <p:nvPr/>
          </p:nvSpPr>
          <p:spPr bwMode="auto">
            <a:xfrm>
              <a:off x="2178" y="1912"/>
              <a:ext cx="181" cy="181"/>
            </a:xfrm>
            <a:prstGeom prst="ellipse">
              <a:avLst/>
            </a:prstGeom>
            <a:solidFill>
              <a:srgbClr val="0000FF"/>
            </a:solidFill>
            <a:ln w="12700">
              <a:solidFill>
                <a:schemeClr val="folHlink"/>
              </a:solidFill>
              <a:round/>
              <a:headEnd type="none" w="sm" len="sm"/>
              <a:tailEnd type="none" w="sm" len="sm"/>
            </a:ln>
          </p:spPr>
          <p:txBody>
            <a:bodyPr wrap="none" anchor="ctr"/>
            <a:lstStyle/>
            <a:p>
              <a:endParaRPr lang="en-US"/>
            </a:p>
          </p:txBody>
        </p:sp>
        <p:sp>
          <p:nvSpPr>
            <p:cNvPr id="3088" name="Oval 22"/>
            <p:cNvSpPr>
              <a:spLocks noChangeArrowheads="1"/>
            </p:cNvSpPr>
            <p:nvPr/>
          </p:nvSpPr>
          <p:spPr bwMode="auto">
            <a:xfrm>
              <a:off x="2178" y="3250"/>
              <a:ext cx="181" cy="181"/>
            </a:xfrm>
            <a:prstGeom prst="ellipse">
              <a:avLst/>
            </a:prstGeom>
            <a:solidFill>
              <a:srgbClr val="0000FF"/>
            </a:solidFill>
            <a:ln w="12700">
              <a:solidFill>
                <a:schemeClr val="folHlink"/>
              </a:solidFill>
              <a:round/>
              <a:headEnd type="none" w="sm" len="sm"/>
              <a:tailEnd type="none" w="sm" len="sm"/>
            </a:ln>
          </p:spPr>
          <p:txBody>
            <a:bodyPr wrap="none" anchor="ctr"/>
            <a:lstStyle/>
            <a:p>
              <a:endParaRPr lang="en-US"/>
            </a:p>
          </p:txBody>
        </p:sp>
        <p:sp>
          <p:nvSpPr>
            <p:cNvPr id="61463" name="Rectangle 23"/>
            <p:cNvSpPr>
              <a:spLocks noChangeArrowheads="1"/>
            </p:cNvSpPr>
            <p:nvPr/>
          </p:nvSpPr>
          <p:spPr bwMode="auto">
            <a:xfrm>
              <a:off x="2404" y="1867"/>
              <a:ext cx="522" cy="249"/>
            </a:xfrm>
            <a:prstGeom prst="rect">
              <a:avLst/>
            </a:prstGeom>
            <a:solidFill>
              <a:schemeClr val="hlink"/>
            </a:solidFill>
            <a:ln w="12700">
              <a:noFill/>
              <a:miter lim="800000"/>
              <a:headEnd type="none" w="sm" len="sm"/>
              <a:tailEnd type="none" w="sm" len="sm"/>
            </a:ln>
            <a:effectLst/>
          </p:spPr>
          <p:txBody>
            <a:bodyPr wrap="none" anchor="ctr"/>
            <a:lstStyle/>
            <a:p>
              <a:pPr>
                <a:defRPr/>
              </a:pPr>
              <a:r>
                <a:rPr lang="en-US" sz="2400" b="1">
                  <a:solidFill>
                    <a:schemeClr val="tx2"/>
                  </a:solidFill>
                  <a:effectLst>
                    <a:outerShdw blurRad="38100" dist="38100" dir="2700000" algn="tl">
                      <a:srgbClr val="000000"/>
                    </a:outerShdw>
                  </a:effectLst>
                  <a:latin typeface="Arial" charset="0"/>
                </a:rPr>
                <a:t>(1, 1)</a:t>
              </a:r>
            </a:p>
          </p:txBody>
        </p:sp>
        <p:sp>
          <p:nvSpPr>
            <p:cNvPr id="61464" name="Rectangle 24"/>
            <p:cNvSpPr>
              <a:spLocks noChangeArrowheads="1"/>
            </p:cNvSpPr>
            <p:nvPr/>
          </p:nvSpPr>
          <p:spPr bwMode="auto">
            <a:xfrm>
              <a:off x="385" y="1867"/>
              <a:ext cx="522" cy="249"/>
            </a:xfrm>
            <a:prstGeom prst="rect">
              <a:avLst/>
            </a:prstGeom>
            <a:solidFill>
              <a:schemeClr val="hlink"/>
            </a:solidFill>
            <a:ln w="12700">
              <a:noFill/>
              <a:miter lim="800000"/>
              <a:headEnd type="none" w="sm" len="sm"/>
              <a:tailEnd type="none" w="sm" len="sm"/>
            </a:ln>
            <a:effectLst/>
          </p:spPr>
          <p:txBody>
            <a:bodyPr wrap="none" anchor="ctr"/>
            <a:lstStyle/>
            <a:p>
              <a:pPr>
                <a:defRPr/>
              </a:pPr>
              <a:r>
                <a:rPr lang="en-US" sz="2400" b="1">
                  <a:solidFill>
                    <a:schemeClr val="tx2"/>
                  </a:solidFill>
                  <a:effectLst>
                    <a:outerShdw blurRad="38100" dist="38100" dir="2700000" algn="tl">
                      <a:srgbClr val="000000"/>
                    </a:outerShdw>
                  </a:effectLst>
                  <a:latin typeface="Arial" charset="0"/>
                </a:rPr>
                <a:t>(0, 1)</a:t>
              </a:r>
            </a:p>
          </p:txBody>
        </p:sp>
        <p:sp>
          <p:nvSpPr>
            <p:cNvPr id="3091" name="Oval 25"/>
            <p:cNvSpPr>
              <a:spLocks noChangeArrowheads="1"/>
            </p:cNvSpPr>
            <p:nvPr/>
          </p:nvSpPr>
          <p:spPr bwMode="auto">
            <a:xfrm>
              <a:off x="885" y="1911"/>
              <a:ext cx="181" cy="181"/>
            </a:xfrm>
            <a:prstGeom prst="ellipse">
              <a:avLst/>
            </a:prstGeom>
            <a:solidFill>
              <a:srgbClr val="0000FF"/>
            </a:solidFill>
            <a:ln w="12700">
              <a:solidFill>
                <a:schemeClr val="folHlink"/>
              </a:solidFill>
              <a:round/>
              <a:headEnd type="none" w="sm" len="sm"/>
              <a:tailEnd type="none" w="sm" len="sm"/>
            </a:ln>
          </p:spPr>
          <p:txBody>
            <a:bodyPr wrap="none" anchor="ctr"/>
            <a:lstStyle/>
            <a:p>
              <a:endParaRPr lang="en-US"/>
            </a:p>
          </p:txBody>
        </p:sp>
        <p:sp>
          <p:nvSpPr>
            <p:cNvPr id="61466" name="Rectangle 26"/>
            <p:cNvSpPr>
              <a:spLocks noChangeArrowheads="1"/>
            </p:cNvSpPr>
            <p:nvPr/>
          </p:nvSpPr>
          <p:spPr bwMode="auto">
            <a:xfrm>
              <a:off x="385" y="3409"/>
              <a:ext cx="522" cy="249"/>
            </a:xfrm>
            <a:prstGeom prst="rect">
              <a:avLst/>
            </a:prstGeom>
            <a:solidFill>
              <a:schemeClr val="hlink"/>
            </a:solidFill>
            <a:ln w="12700">
              <a:noFill/>
              <a:miter lim="800000"/>
              <a:headEnd type="none" w="sm" len="sm"/>
              <a:tailEnd type="none" w="sm" len="sm"/>
            </a:ln>
            <a:effectLst/>
          </p:spPr>
          <p:txBody>
            <a:bodyPr wrap="none" anchor="ctr"/>
            <a:lstStyle/>
            <a:p>
              <a:pPr>
                <a:defRPr/>
              </a:pPr>
              <a:r>
                <a:rPr lang="en-US" sz="2400" b="1">
                  <a:solidFill>
                    <a:schemeClr val="tx2"/>
                  </a:solidFill>
                  <a:effectLst>
                    <a:outerShdw blurRad="38100" dist="38100" dir="2700000" algn="tl">
                      <a:srgbClr val="000000"/>
                    </a:outerShdw>
                  </a:effectLst>
                  <a:latin typeface="Arial" charset="0"/>
                </a:rPr>
                <a:t>(0, 0)</a:t>
              </a:r>
            </a:p>
          </p:txBody>
        </p:sp>
        <p:sp>
          <p:nvSpPr>
            <p:cNvPr id="61467" name="Rectangle 27"/>
            <p:cNvSpPr>
              <a:spLocks noChangeArrowheads="1"/>
            </p:cNvSpPr>
            <p:nvPr/>
          </p:nvSpPr>
          <p:spPr bwMode="auto">
            <a:xfrm>
              <a:off x="2381" y="3409"/>
              <a:ext cx="522" cy="249"/>
            </a:xfrm>
            <a:prstGeom prst="rect">
              <a:avLst/>
            </a:prstGeom>
            <a:solidFill>
              <a:schemeClr val="hlink"/>
            </a:solidFill>
            <a:ln w="12700">
              <a:noFill/>
              <a:miter lim="800000"/>
              <a:headEnd type="none" w="sm" len="sm"/>
              <a:tailEnd type="none" w="sm" len="sm"/>
            </a:ln>
            <a:effectLst/>
          </p:spPr>
          <p:txBody>
            <a:bodyPr wrap="none" anchor="ctr"/>
            <a:lstStyle/>
            <a:p>
              <a:pPr>
                <a:defRPr/>
              </a:pPr>
              <a:r>
                <a:rPr lang="en-US" sz="2400" b="1">
                  <a:solidFill>
                    <a:schemeClr val="tx2"/>
                  </a:solidFill>
                  <a:effectLst>
                    <a:outerShdw blurRad="38100" dist="38100" dir="2700000" algn="tl">
                      <a:srgbClr val="000000"/>
                    </a:outerShdw>
                  </a:effectLst>
                  <a:latin typeface="Arial" charset="0"/>
                </a:rPr>
                <a:t>(1, 0)</a:t>
              </a: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45">
                                            <p:txEl>
                                              <p:pRg st="0" end="0"/>
                                            </p:txEl>
                                          </p:spTgt>
                                        </p:tgtEl>
                                        <p:attrNameLst>
                                          <p:attrName>style.visibility</p:attrName>
                                        </p:attrNameLst>
                                      </p:cBhvr>
                                      <p:to>
                                        <p:strVal val="visible"/>
                                      </p:to>
                                    </p:set>
                                    <p:animEffect transition="in" filter="dissolve">
                                      <p:cBhvr>
                                        <p:cTn id="12" dur="500"/>
                                        <p:tgtEl>
                                          <p:spTgt spid="614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456"/>
                                        </p:tgtEl>
                                        <p:attrNameLst>
                                          <p:attrName>style.visibility</p:attrName>
                                        </p:attrNameLst>
                                      </p:cBhvr>
                                      <p:to>
                                        <p:strVal val="visible"/>
                                      </p:to>
                                    </p:set>
                                    <p:animEffect transition="in" filter="dissolve">
                                      <p:cBhvr>
                                        <p:cTn id="27" dur="500"/>
                                        <p:tgtEl>
                                          <p:spTgt spid="61456"/>
                                        </p:tgtEl>
                                      </p:cBhvr>
                                    </p:animEffect>
                                  </p:childTnLst>
                                </p:cTn>
                              </p:par>
                              <p:par>
                                <p:cTn id="28" presetID="9" presetClass="entr" presetSubtype="0" fill="hold" nodeType="withEffect">
                                  <p:stCondLst>
                                    <p:cond delay="0"/>
                                  </p:stCondLst>
                                  <p:childTnLst>
                                    <p:set>
                                      <p:cBhvr>
                                        <p:cTn id="29" dur="1" fill="hold">
                                          <p:stCondLst>
                                            <p:cond delay="0"/>
                                          </p:stCondLst>
                                        </p:cTn>
                                        <p:tgtEl>
                                          <p:spTgt spid="61449"/>
                                        </p:tgtEl>
                                        <p:attrNameLst>
                                          <p:attrName>style.visibility</p:attrName>
                                        </p:attrNameLst>
                                      </p:cBhvr>
                                      <p:to>
                                        <p:strVal val="visible"/>
                                      </p:to>
                                    </p:set>
                                    <p:animEffect transition="in" filter="dissolve">
                                      <p:cBhvr>
                                        <p:cTn id="30" dur="500"/>
                                        <p:tgtEl>
                                          <p:spTgt spid="6144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1457"/>
                                        </p:tgtEl>
                                        <p:attrNameLst>
                                          <p:attrName>style.visibility</p:attrName>
                                        </p:attrNameLst>
                                      </p:cBhvr>
                                      <p:to>
                                        <p:strVal val="visible"/>
                                      </p:to>
                                    </p:set>
                                    <p:animEffect transition="in" filter="dissolve">
                                      <p:cBhvr>
                                        <p:cTn id="35" dur="500"/>
                                        <p:tgtEl>
                                          <p:spTgt spid="6145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1455"/>
                                        </p:tgtEl>
                                        <p:attrNameLst>
                                          <p:attrName>style.visibility</p:attrName>
                                        </p:attrNameLst>
                                      </p:cBhvr>
                                      <p:to>
                                        <p:strVal val="visible"/>
                                      </p:to>
                                    </p:set>
                                    <p:animEffect transition="in" filter="dissolve">
                                      <p:cBhvr>
                                        <p:cTn id="38" dur="500"/>
                                        <p:tgtEl>
                                          <p:spTgt spid="6145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1447"/>
                                        </p:tgtEl>
                                        <p:attrNameLst>
                                          <p:attrName>style.visibility</p:attrName>
                                        </p:attrNameLst>
                                      </p:cBhvr>
                                      <p:to>
                                        <p:strVal val="visible"/>
                                      </p:to>
                                    </p:set>
                                    <p:animEffect transition="in" filter="dissolve">
                                      <p:cBhvr>
                                        <p:cTn id="43" dur="500"/>
                                        <p:tgtEl>
                                          <p:spTgt spid="6144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1448"/>
                                        </p:tgtEl>
                                        <p:attrNameLst>
                                          <p:attrName>style.visibility</p:attrName>
                                        </p:attrNameLst>
                                      </p:cBhvr>
                                      <p:to>
                                        <p:strVal val="visible"/>
                                      </p:to>
                                    </p:set>
                                    <p:animEffect transition="in" filter="dissolve">
                                      <p:cBhvr>
                                        <p:cTn id="46" dur="500"/>
                                        <p:tgtEl>
                                          <p:spTgt spid="6144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1446"/>
                                        </p:tgtEl>
                                        <p:attrNameLst>
                                          <p:attrName>style.visibility</p:attrName>
                                        </p:attrNameLst>
                                      </p:cBhvr>
                                      <p:to>
                                        <p:strVal val="visible"/>
                                      </p:to>
                                    </p:set>
                                    <p:animEffect transition="in" filter="dissolve">
                                      <p:cBhvr>
                                        <p:cTn id="51" dur="500"/>
                                        <p:tgtEl>
                                          <p:spTgt spid="6144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1458"/>
                                        </p:tgtEl>
                                        <p:attrNameLst>
                                          <p:attrName>style.visibility</p:attrName>
                                        </p:attrNameLst>
                                      </p:cBhvr>
                                      <p:to>
                                        <p:strVal val="visible"/>
                                      </p:to>
                                    </p:set>
                                    <p:animEffect transition="in" filter="dissolve">
                                      <p:cBhvr>
                                        <p:cTn id="54" dur="500"/>
                                        <p:tgtEl>
                                          <p:spTgt spid="6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build="p"/>
      <p:bldP spid="61446" grpId="0"/>
      <p:bldP spid="61447" grpId="0" animBg="1"/>
      <p:bldP spid="61448" grpId="0" animBg="1"/>
      <p:bldP spid="61455" grpId="0" animBg="1"/>
      <p:bldP spid="61456" grpId="0" animBg="1"/>
      <p:bldP spid="614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2"/>
          <p:cNvSpPr>
            <a:spLocks noChangeArrowheads="1" noChangeShapeType="1" noTextEdit="1"/>
          </p:cNvSpPr>
          <p:nvPr/>
        </p:nvSpPr>
        <p:spPr bwMode="auto">
          <a:xfrm rot="-388947">
            <a:off x="609600" y="2790825"/>
            <a:ext cx="7239000" cy="26955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760000" scaled="1"/>
                </a:gradFill>
                <a:effectLst>
                  <a:outerShdw dist="53882" dir="2700000" algn="ctr" rotWithShape="0">
                    <a:srgbClr val="9999FF">
                      <a:alpha val="79999"/>
                    </a:srgbClr>
                  </a:outerShdw>
                </a:effectLst>
                <a:latin typeface="Impact"/>
              </a:rPr>
              <a:t>That's it for today!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brainrt"/>
          <p:cNvPicPr>
            <a:picLocks noGrp="1" noChangeAspect="1" noChangeArrowheads="1"/>
          </p:cNvPicPr>
          <p:nvPr>
            <p:ph idx="1"/>
          </p:nvPr>
        </p:nvPicPr>
        <p:blipFill>
          <a:blip r:embed="rId2">
            <a:clrChange>
              <a:clrFrom>
                <a:srgbClr val="000000"/>
              </a:clrFrom>
              <a:clrTo>
                <a:srgbClr val="000000">
                  <a:alpha val="0"/>
                </a:srgbClr>
              </a:clrTo>
            </a:clrChange>
          </a:blip>
          <a:srcRect/>
          <a:stretch>
            <a:fillRect/>
          </a:stretch>
        </p:blipFill>
        <p:spPr>
          <a:xfrm>
            <a:off x="4754563" y="1981200"/>
            <a:ext cx="4389437" cy="4389438"/>
          </a:xfrm>
          <a:noFill/>
        </p:spPr>
      </p:pic>
      <p:sp>
        <p:nvSpPr>
          <p:cNvPr id="21507" name="WordArt 3"/>
          <p:cNvSpPr>
            <a:spLocks noChangeArrowheads="1" noChangeShapeType="1" noTextEdit="1"/>
          </p:cNvSpPr>
          <p:nvPr/>
        </p:nvSpPr>
        <p:spPr bwMode="auto">
          <a:xfrm>
            <a:off x="1066800" y="304800"/>
            <a:ext cx="6553200" cy="12192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Welcome to the World of </a:t>
            </a:r>
          </a:p>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Artificial Neural Networks</a:t>
            </a:r>
          </a:p>
        </p:txBody>
      </p:sp>
      <p:sp>
        <p:nvSpPr>
          <p:cNvPr id="21508" name="Rectangle 4"/>
          <p:cNvSpPr>
            <a:spLocks noChangeArrowheads="1"/>
          </p:cNvSpPr>
          <p:nvPr/>
        </p:nvSpPr>
        <p:spPr bwMode="auto">
          <a:xfrm>
            <a:off x="0" y="1828800"/>
            <a:ext cx="4876800" cy="5029200"/>
          </a:xfrm>
          <a:prstGeom prst="rect">
            <a:avLst/>
          </a:prstGeom>
          <a:noFill/>
          <a:ln w="9525">
            <a:noFill/>
            <a:miter lim="800000"/>
            <a:headEnd/>
            <a:tailEnd/>
          </a:ln>
          <a:effectLst/>
        </p:spPr>
        <p:txBody>
          <a:bodyPr/>
          <a:lstStyle/>
          <a:p>
            <a:pPr marL="609600" indent="-609600" eaLnBrk="1" hangingPunct="1">
              <a:spcBef>
                <a:spcPct val="20000"/>
              </a:spcBef>
              <a:buClr>
                <a:schemeClr val="hlink"/>
              </a:buClr>
              <a:buSzPct val="70000"/>
              <a:buFont typeface="Wingdings" pitchFamily="2" charset="2"/>
              <a:buChar char="n"/>
              <a:defRPr/>
            </a:pPr>
            <a:r>
              <a:rPr lang="en-US" sz="2800">
                <a:effectLst>
                  <a:outerShdw blurRad="38100" dist="38100" dir="2700000" algn="tl">
                    <a:srgbClr val="000000"/>
                  </a:outerShdw>
                </a:effectLst>
                <a:latin typeface="Tahoma" pitchFamily="34" charset="0"/>
              </a:rPr>
              <a:t>Brain</a:t>
            </a:r>
          </a:p>
          <a:p>
            <a:pPr marL="609600" indent="-609600" eaLnBrk="1" hangingPunct="1">
              <a:spcBef>
                <a:spcPct val="20000"/>
              </a:spcBef>
              <a:buClr>
                <a:schemeClr val="hlink"/>
              </a:buClr>
              <a:buSzPct val="70000"/>
              <a:buFont typeface="Wingdings" pitchFamily="2" charset="2"/>
              <a:buChar char="n"/>
              <a:defRPr/>
            </a:pPr>
            <a:r>
              <a:rPr lang="en-US" sz="2800">
                <a:effectLst>
                  <a:outerShdw blurRad="38100" dist="38100" dir="2700000" algn="tl">
                    <a:srgbClr val="000000"/>
                  </a:outerShdw>
                </a:effectLst>
                <a:latin typeface="Tahoma" pitchFamily="34" charset="0"/>
              </a:rPr>
              <a:t>A marvelous piece of architecture and design.</a:t>
            </a:r>
          </a:p>
          <a:p>
            <a:pPr marL="609600" indent="-609600" eaLnBrk="1" hangingPunct="1">
              <a:spcBef>
                <a:spcPct val="20000"/>
              </a:spcBef>
              <a:buClr>
                <a:schemeClr val="hlink"/>
              </a:buClr>
              <a:buSzPct val="70000"/>
              <a:buFont typeface="Wingdings" pitchFamily="2" charset="2"/>
              <a:buChar char="n"/>
              <a:defRPr/>
            </a:pPr>
            <a:r>
              <a:rPr lang="en-US" sz="2800">
                <a:effectLst>
                  <a:outerShdw blurRad="38100" dist="38100" dir="2700000" algn="tl">
                    <a:srgbClr val="000000"/>
                  </a:outerShdw>
                </a:effectLst>
                <a:latin typeface="Tahoma" pitchFamily="34" charset="0"/>
              </a:rPr>
              <a:t>In association with a nervous system, it controls the life patterns, communications, interactions, growth and development of hundreds of million of life forms.</a:t>
            </a:r>
          </a:p>
          <a:p>
            <a:pPr marL="609600" indent="-609600" eaLnBrk="1" hangingPunct="1">
              <a:spcBef>
                <a:spcPct val="20000"/>
              </a:spcBef>
              <a:buClr>
                <a:schemeClr val="hlink"/>
              </a:buClr>
              <a:buSzPct val="70000"/>
              <a:buFont typeface="Wingdings" pitchFamily="2" charset="2"/>
              <a:buChar char="n"/>
              <a:defRPr/>
            </a:pPr>
            <a:endParaRPr lang="en-US" sz="2800">
              <a:effectLst>
                <a:outerShdw blurRad="38100" dist="38100" dir="2700000" algn="tl">
                  <a:srgbClr val="000000"/>
                </a:outerShdw>
              </a:effectLst>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checkerboard(across)">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508">
                                            <p:txEl>
                                              <p:pRg st="0" end="0"/>
                                            </p:txEl>
                                          </p:spTgt>
                                        </p:tgtEl>
                                        <p:attrNameLst>
                                          <p:attrName>style.visibility</p:attrName>
                                        </p:attrNameLst>
                                      </p:cBhvr>
                                      <p:to>
                                        <p:strVal val="visible"/>
                                      </p:to>
                                    </p:set>
                                    <p:animEffect transition="in" filter="dissolve">
                                      <p:cBhvr>
                                        <p:cTn id="12" dur="500"/>
                                        <p:tgtEl>
                                          <p:spTgt spid="21508">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1506"/>
                                        </p:tgtEl>
                                        <p:attrNameLst>
                                          <p:attrName>style.visibility</p:attrName>
                                        </p:attrNameLst>
                                      </p:cBhvr>
                                      <p:to>
                                        <p:strVal val="visible"/>
                                      </p:to>
                                    </p:set>
                                    <p:animEffect transition="in" filter="dissolve">
                                      <p:cBhvr>
                                        <p:cTn id="15" dur="500"/>
                                        <p:tgtEl>
                                          <p:spTgt spid="2150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1508">
                                            <p:txEl>
                                              <p:pRg st="1" end="1"/>
                                            </p:txEl>
                                          </p:spTgt>
                                        </p:tgtEl>
                                        <p:attrNameLst>
                                          <p:attrName>style.visibility</p:attrName>
                                        </p:attrNameLst>
                                      </p:cBhvr>
                                      <p:to>
                                        <p:strVal val="visible"/>
                                      </p:to>
                                    </p:set>
                                    <p:animEffect transition="in" filter="dissolve">
                                      <p:cBhvr>
                                        <p:cTn id="20" dur="500"/>
                                        <p:tgtEl>
                                          <p:spTgt spid="2150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1508">
                                            <p:txEl>
                                              <p:pRg st="2" end="2"/>
                                            </p:txEl>
                                          </p:spTgt>
                                        </p:tgtEl>
                                        <p:attrNameLst>
                                          <p:attrName>style.visibility</p:attrName>
                                        </p:attrNameLst>
                                      </p:cBhvr>
                                      <p:to>
                                        <p:strVal val="visible"/>
                                      </p:to>
                                    </p:set>
                                    <p:animEffect transition="in" filter="dissolve">
                                      <p:cBhvr>
                                        <p:cTn id="25" dur="500"/>
                                        <p:tgtEl>
                                          <p:spTgt spid="215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685800" y="990600"/>
            <a:ext cx="7772400" cy="5105400"/>
          </a:xfrm>
        </p:spPr>
        <p:txBody>
          <a:bodyPr/>
          <a:lstStyle/>
          <a:p>
            <a:r>
              <a:rPr lang="en-US" sz="2800" smtClean="0">
                <a:latin typeface="Tahoma" pitchFamily="34" charset="0"/>
              </a:rPr>
              <a:t>There are about 10</a:t>
            </a:r>
            <a:r>
              <a:rPr lang="en-US" sz="2800" baseline="30000" smtClean="0">
                <a:latin typeface="Tahoma" pitchFamily="34" charset="0"/>
              </a:rPr>
              <a:t>10</a:t>
            </a:r>
            <a:r>
              <a:rPr lang="en-US" sz="2800" smtClean="0">
                <a:latin typeface="Tahoma" pitchFamily="34" charset="0"/>
              </a:rPr>
              <a:t> to 10</a:t>
            </a:r>
            <a:r>
              <a:rPr lang="en-US" sz="2800" baseline="30000" smtClean="0">
                <a:latin typeface="Tahoma" pitchFamily="34" charset="0"/>
              </a:rPr>
              <a:t>14</a:t>
            </a:r>
            <a:r>
              <a:rPr lang="en-US" sz="2800" smtClean="0">
                <a:latin typeface="Tahoma" pitchFamily="34" charset="0"/>
              </a:rPr>
              <a:t> nerve cells (called neurons) in an adult human brain. </a:t>
            </a:r>
          </a:p>
          <a:p>
            <a:r>
              <a:rPr lang="en-US" sz="2800" smtClean="0">
                <a:latin typeface="Tahoma" pitchFamily="34" charset="0"/>
              </a:rPr>
              <a:t>Neurons are highly connected with each other. Each nerve cell is connected to hundreds of thousands of other nerve cells.</a:t>
            </a:r>
          </a:p>
          <a:p>
            <a:r>
              <a:rPr lang="en-US" sz="2800" smtClean="0">
                <a:latin typeface="Tahoma" pitchFamily="34" charset="0"/>
              </a:rPr>
              <a:t>Passage of information between neurons is slow (in comparison to transistors in an IC). It takes place in the form of electrochemical signals between two neurons in milliseconds.</a:t>
            </a:r>
          </a:p>
          <a:p>
            <a:r>
              <a:rPr lang="en-US" sz="2800" smtClean="0">
                <a:latin typeface="Tahoma" pitchFamily="34" charset="0"/>
              </a:rPr>
              <a:t>Energy consumption per neuron is low (approximately 10</a:t>
            </a:r>
            <a:r>
              <a:rPr lang="en-US" sz="2800" baseline="30000" smtClean="0">
                <a:latin typeface="Tahoma" pitchFamily="34" charset="0"/>
              </a:rPr>
              <a:t>-6</a:t>
            </a:r>
            <a:r>
              <a:rPr lang="en-US" sz="2800" smtClean="0">
                <a:latin typeface="Tahoma" pitchFamily="34" charset="0"/>
              </a:rPr>
              <a:t> Watts).</a:t>
            </a:r>
          </a:p>
        </p:txBody>
      </p:sp>
      <p:sp>
        <p:nvSpPr>
          <p:cNvPr id="22531" name="WordArt 3"/>
          <p:cNvSpPr>
            <a:spLocks noChangeArrowheads="1" noChangeShapeType="1" noTextEdit="1"/>
          </p:cNvSpPr>
          <p:nvPr/>
        </p:nvSpPr>
        <p:spPr bwMode="auto">
          <a:xfrm>
            <a:off x="3124200" y="228600"/>
            <a:ext cx="2952750" cy="5715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Some Statistics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530">
                                            <p:txEl>
                                              <p:pRg st="0" end="0"/>
                                            </p:txEl>
                                          </p:spTgt>
                                        </p:tgtEl>
                                        <p:attrNameLst>
                                          <p:attrName>style.visibility</p:attrName>
                                        </p:attrNameLst>
                                      </p:cBhvr>
                                      <p:to>
                                        <p:strVal val="visible"/>
                                      </p:to>
                                    </p:set>
                                    <p:animEffect transition="in" filter="dissolve">
                                      <p:cBhvr>
                                        <p:cTn id="12" dur="500"/>
                                        <p:tgtEl>
                                          <p:spTgt spid="225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530">
                                            <p:txEl>
                                              <p:pRg st="1" end="1"/>
                                            </p:txEl>
                                          </p:spTgt>
                                        </p:tgtEl>
                                        <p:attrNameLst>
                                          <p:attrName>style.visibility</p:attrName>
                                        </p:attrNameLst>
                                      </p:cBhvr>
                                      <p:to>
                                        <p:strVal val="visible"/>
                                      </p:to>
                                    </p:set>
                                    <p:animEffect transition="in" filter="dissolve">
                                      <p:cBhvr>
                                        <p:cTn id="17" dur="500"/>
                                        <p:tgtEl>
                                          <p:spTgt spid="225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530">
                                            <p:txEl>
                                              <p:pRg st="2" end="2"/>
                                            </p:txEl>
                                          </p:spTgt>
                                        </p:tgtEl>
                                        <p:attrNameLst>
                                          <p:attrName>style.visibility</p:attrName>
                                        </p:attrNameLst>
                                      </p:cBhvr>
                                      <p:to>
                                        <p:strVal val="visible"/>
                                      </p:to>
                                    </p:set>
                                    <p:animEffect transition="in" filter="dissolve">
                                      <p:cBhvr>
                                        <p:cTn id="22" dur="500"/>
                                        <p:tgtEl>
                                          <p:spTgt spid="225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530">
                                            <p:txEl>
                                              <p:pRg st="3" end="3"/>
                                            </p:txEl>
                                          </p:spTgt>
                                        </p:tgtEl>
                                        <p:attrNameLst>
                                          <p:attrName>style.visibility</p:attrName>
                                        </p:attrNameLst>
                                      </p:cBhvr>
                                      <p:to>
                                        <p:strVal val="visible"/>
                                      </p:to>
                                    </p:set>
                                    <p:animEffect transition="in" filter="dissolve">
                                      <p:cBhvr>
                                        <p:cTn id="27" dur="500"/>
                                        <p:tgtEl>
                                          <p:spTgt spid="225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ellvhs"/>
          <p:cNvPicPr>
            <a:picLocks noGrp="1" noChangeAspect="1" noChangeArrowheads="1"/>
          </p:cNvPicPr>
          <p:nvPr>
            <p:ph idx="1"/>
          </p:nvPr>
        </p:nvPicPr>
        <p:blipFill>
          <a:blip r:embed="rId2"/>
          <a:srcRect/>
          <a:stretch>
            <a:fillRect/>
          </a:stretch>
        </p:blipFill>
        <p:spPr>
          <a:xfrm>
            <a:off x="152400" y="2209800"/>
            <a:ext cx="4267200" cy="3867150"/>
          </a:xfrm>
          <a:noFill/>
        </p:spPr>
      </p:pic>
      <p:sp>
        <p:nvSpPr>
          <p:cNvPr id="23555" name="WordArt 3"/>
          <p:cNvSpPr>
            <a:spLocks noChangeArrowheads="1" noChangeShapeType="1" noTextEdit="1"/>
          </p:cNvSpPr>
          <p:nvPr/>
        </p:nvSpPr>
        <p:spPr bwMode="auto">
          <a:xfrm>
            <a:off x="457200" y="304800"/>
            <a:ext cx="5181600" cy="9906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How do the actual </a:t>
            </a:r>
          </a:p>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neurons look like?</a:t>
            </a:r>
          </a:p>
        </p:txBody>
      </p:sp>
      <p:sp>
        <p:nvSpPr>
          <p:cNvPr id="12292" name="Rectangle 4"/>
          <p:cNvSpPr>
            <a:spLocks noChangeArrowheads="1"/>
          </p:cNvSpPr>
          <p:nvPr/>
        </p:nvSpPr>
        <p:spPr bwMode="auto">
          <a:xfrm>
            <a:off x="4800600" y="1828800"/>
            <a:ext cx="4343400" cy="5029200"/>
          </a:xfrm>
          <a:prstGeom prst="rect">
            <a:avLst/>
          </a:prstGeom>
          <a:noFill/>
          <a:ln w="9525" algn="ctr">
            <a:noFill/>
            <a:miter lim="800000"/>
            <a:headEnd/>
            <a:tailEnd/>
          </a:ln>
        </p:spPr>
        <p:txBody>
          <a:bodyPr wrap="none" anchor="ctr"/>
          <a:lstStyle/>
          <a:p>
            <a:r>
              <a:rPr lang="en-US" sz="2400">
                <a:latin typeface="Tahoma" pitchFamily="34" charset="0"/>
              </a:rPr>
              <a:t>Look more like some </a:t>
            </a:r>
          </a:p>
          <a:p>
            <a:r>
              <a:rPr lang="en-US" sz="2400">
                <a:latin typeface="Tahoma" pitchFamily="34" charset="0"/>
              </a:rPr>
              <a:t>blobs of ink… aren’t they!</a:t>
            </a:r>
          </a:p>
          <a:p>
            <a:endParaRPr lang="en-US" sz="2400">
              <a:latin typeface="Tahoma" pitchFamily="34" charset="0"/>
            </a:endParaRPr>
          </a:p>
          <a:p>
            <a:r>
              <a:rPr lang="en-US" sz="2400">
                <a:latin typeface="Tahoma" pitchFamily="34" charset="0"/>
              </a:rPr>
              <a:t>Taking a more closer look </a:t>
            </a:r>
          </a:p>
          <a:p>
            <a:r>
              <a:rPr lang="en-US" sz="2400">
                <a:latin typeface="Tahoma" pitchFamily="34" charset="0"/>
              </a:rPr>
              <a:t>reveals that there is a</a:t>
            </a:r>
          </a:p>
          <a:p>
            <a:r>
              <a:rPr lang="en-US" sz="2400">
                <a:latin typeface="Tahoma" pitchFamily="34" charset="0"/>
              </a:rPr>
              <a:t>large collection of different</a:t>
            </a:r>
          </a:p>
          <a:p>
            <a:r>
              <a:rPr lang="en-US" sz="2400">
                <a:latin typeface="Tahoma" pitchFamily="34" charset="0"/>
              </a:rPr>
              <a:t>molecules, working together</a:t>
            </a:r>
          </a:p>
          <a:p>
            <a:r>
              <a:rPr lang="en-US" sz="2400">
                <a:latin typeface="Tahoma" pitchFamily="34" charset="0"/>
              </a:rPr>
              <a:t>coherently, in an organized</a:t>
            </a:r>
          </a:p>
          <a:p>
            <a:r>
              <a:rPr lang="en-US" sz="2400">
                <a:latin typeface="Tahoma" pitchFamily="34" charset="0"/>
              </a:rPr>
              <a:t>manner.</a:t>
            </a:r>
          </a:p>
          <a:p>
            <a:endParaRPr lang="en-US" sz="2400">
              <a:latin typeface="Tahoma" pitchFamily="34" charset="0"/>
            </a:endParaRPr>
          </a:p>
          <a:p>
            <a:r>
              <a:rPr lang="en-US" sz="2400">
                <a:latin typeface="Tahoma" pitchFamily="34" charset="0"/>
              </a:rPr>
              <a:t>Put together, they form the </a:t>
            </a:r>
          </a:p>
          <a:p>
            <a:r>
              <a:rPr lang="en-US" sz="2400">
                <a:latin typeface="Tahoma" pitchFamily="34" charset="0"/>
              </a:rPr>
              <a:t>best information processing </a:t>
            </a:r>
          </a:p>
          <a:p>
            <a:r>
              <a:rPr lang="en-US" sz="2400">
                <a:latin typeface="Tahoma" pitchFamily="34" charset="0"/>
              </a:rPr>
              <a:t>system in the known universe.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dissolve">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dissolve">
                                      <p:cBhvr>
                                        <p:cTn id="12"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0" y="2057400"/>
            <a:ext cx="6553200" cy="3975100"/>
            <a:chOff x="768" y="1488"/>
            <a:chExt cx="4128" cy="2504"/>
          </a:xfrm>
        </p:grpSpPr>
        <p:sp>
          <p:nvSpPr>
            <p:cNvPr id="13342" name="Freeform 3"/>
            <p:cNvSpPr>
              <a:spLocks/>
            </p:cNvSpPr>
            <p:nvPr/>
          </p:nvSpPr>
          <p:spPr bwMode="auto">
            <a:xfrm>
              <a:off x="768" y="1488"/>
              <a:ext cx="4128" cy="2504"/>
            </a:xfrm>
            <a:custGeom>
              <a:avLst/>
              <a:gdLst>
                <a:gd name="T0" fmla="*/ 2103 w 3816"/>
                <a:gd name="T1" fmla="*/ 1757 h 2280"/>
                <a:gd name="T2" fmla="*/ 2103 w 3816"/>
                <a:gd name="T3" fmla="*/ 2442 h 2280"/>
                <a:gd name="T4" fmla="*/ 2207 w 3816"/>
                <a:gd name="T5" fmla="*/ 1810 h 2280"/>
                <a:gd name="T6" fmla="*/ 2778 w 3816"/>
                <a:gd name="T7" fmla="*/ 1388 h 2280"/>
                <a:gd name="T8" fmla="*/ 3090 w 3816"/>
                <a:gd name="T9" fmla="*/ 2021 h 2280"/>
                <a:gd name="T10" fmla="*/ 2882 w 3816"/>
                <a:gd name="T11" fmla="*/ 1230 h 2280"/>
                <a:gd name="T12" fmla="*/ 3141 w 3816"/>
                <a:gd name="T13" fmla="*/ 1335 h 2280"/>
                <a:gd name="T14" fmla="*/ 3297 w 3816"/>
                <a:gd name="T15" fmla="*/ 966 h 2280"/>
                <a:gd name="T16" fmla="*/ 4128 w 3816"/>
                <a:gd name="T17" fmla="*/ 1388 h 2280"/>
                <a:gd name="T18" fmla="*/ 3349 w 3816"/>
                <a:gd name="T19" fmla="*/ 861 h 2280"/>
                <a:gd name="T20" fmla="*/ 3297 w 3816"/>
                <a:gd name="T21" fmla="*/ 492 h 2280"/>
                <a:gd name="T22" fmla="*/ 3765 w 3816"/>
                <a:gd name="T23" fmla="*/ 650 h 2280"/>
                <a:gd name="T24" fmla="*/ 3713 w 3816"/>
                <a:gd name="T25" fmla="*/ 387 h 2280"/>
                <a:gd name="T26" fmla="*/ 3816 w 3816"/>
                <a:gd name="T27" fmla="*/ 334 h 2280"/>
                <a:gd name="T28" fmla="*/ 2986 w 3816"/>
                <a:gd name="T29" fmla="*/ 492 h 2280"/>
                <a:gd name="T30" fmla="*/ 2934 w 3816"/>
                <a:gd name="T31" fmla="*/ 18 h 2280"/>
                <a:gd name="T32" fmla="*/ 2726 w 3816"/>
                <a:gd name="T33" fmla="*/ 387 h 2280"/>
                <a:gd name="T34" fmla="*/ 2259 w 3816"/>
                <a:gd name="T35" fmla="*/ 334 h 2280"/>
                <a:gd name="T36" fmla="*/ 338 w 3816"/>
                <a:gd name="T37" fmla="*/ 597 h 2280"/>
                <a:gd name="T38" fmla="*/ 130 w 3816"/>
                <a:gd name="T39" fmla="*/ 545 h 2280"/>
                <a:gd name="T40" fmla="*/ 78 w 3816"/>
                <a:gd name="T41" fmla="*/ 650 h 2280"/>
                <a:gd name="T42" fmla="*/ 26 w 3816"/>
                <a:gd name="T43" fmla="*/ 703 h 2280"/>
                <a:gd name="T44" fmla="*/ 130 w 3816"/>
                <a:gd name="T45" fmla="*/ 703 h 2280"/>
                <a:gd name="T46" fmla="*/ 182 w 3816"/>
                <a:gd name="T47" fmla="*/ 808 h 2280"/>
                <a:gd name="T48" fmla="*/ 234 w 3816"/>
                <a:gd name="T49" fmla="*/ 703 h 2280"/>
                <a:gd name="T50" fmla="*/ 1428 w 3816"/>
                <a:gd name="T51" fmla="*/ 387 h 2280"/>
                <a:gd name="T52" fmla="*/ 2259 w 3816"/>
                <a:gd name="T53" fmla="*/ 387 h 2280"/>
                <a:gd name="T54" fmla="*/ 2207 w 3816"/>
                <a:gd name="T55" fmla="*/ 703 h 2280"/>
                <a:gd name="T56" fmla="*/ 1376 w 3816"/>
                <a:gd name="T57" fmla="*/ 756 h 2280"/>
                <a:gd name="T58" fmla="*/ 1947 w 3816"/>
                <a:gd name="T59" fmla="*/ 808 h 2280"/>
                <a:gd name="T60" fmla="*/ 1376 w 3816"/>
                <a:gd name="T61" fmla="*/ 966 h 2280"/>
                <a:gd name="T62" fmla="*/ 2259 w 3816"/>
                <a:gd name="T63" fmla="*/ 966 h 2280"/>
                <a:gd name="T64" fmla="*/ 1376 w 3816"/>
                <a:gd name="T65" fmla="*/ 1283 h 2280"/>
                <a:gd name="T66" fmla="*/ 1376 w 3816"/>
                <a:gd name="T67" fmla="*/ 1388 h 2280"/>
                <a:gd name="T68" fmla="*/ 1739 w 3816"/>
                <a:gd name="T69" fmla="*/ 1125 h 2280"/>
                <a:gd name="T70" fmla="*/ 2414 w 3816"/>
                <a:gd name="T71" fmla="*/ 1335 h 2280"/>
                <a:gd name="T72" fmla="*/ 2155 w 3816"/>
                <a:gd name="T73" fmla="*/ 1652 h 2280"/>
                <a:gd name="T74" fmla="*/ 1843 w 3816"/>
                <a:gd name="T75" fmla="*/ 1704 h 2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816"/>
                <a:gd name="T115" fmla="*/ 0 h 2280"/>
                <a:gd name="T116" fmla="*/ 3816 w 3816"/>
                <a:gd name="T117" fmla="*/ 2280 h 22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816" h="2280">
                  <a:moveTo>
                    <a:pt x="1416" y="1696"/>
                  </a:moveTo>
                  <a:cubicBezTo>
                    <a:pt x="1456" y="1704"/>
                    <a:pt x="1856" y="1520"/>
                    <a:pt x="1944" y="1600"/>
                  </a:cubicBezTo>
                  <a:cubicBezTo>
                    <a:pt x="2032" y="1680"/>
                    <a:pt x="1944" y="2072"/>
                    <a:pt x="1944" y="2176"/>
                  </a:cubicBezTo>
                  <a:cubicBezTo>
                    <a:pt x="1944" y="2280"/>
                    <a:pt x="1936" y="2224"/>
                    <a:pt x="1944" y="2224"/>
                  </a:cubicBezTo>
                  <a:cubicBezTo>
                    <a:pt x="1952" y="2224"/>
                    <a:pt x="1976" y="2272"/>
                    <a:pt x="1992" y="2176"/>
                  </a:cubicBezTo>
                  <a:cubicBezTo>
                    <a:pt x="2008" y="2080"/>
                    <a:pt x="2000" y="1784"/>
                    <a:pt x="2040" y="1648"/>
                  </a:cubicBezTo>
                  <a:cubicBezTo>
                    <a:pt x="2080" y="1512"/>
                    <a:pt x="2144" y="1424"/>
                    <a:pt x="2232" y="1360"/>
                  </a:cubicBezTo>
                  <a:cubicBezTo>
                    <a:pt x="2320" y="1296"/>
                    <a:pt x="2488" y="1216"/>
                    <a:pt x="2568" y="1264"/>
                  </a:cubicBezTo>
                  <a:cubicBezTo>
                    <a:pt x="2648" y="1312"/>
                    <a:pt x="2664" y="1552"/>
                    <a:pt x="2712" y="1648"/>
                  </a:cubicBezTo>
                  <a:cubicBezTo>
                    <a:pt x="2760" y="1744"/>
                    <a:pt x="2856" y="1864"/>
                    <a:pt x="2856" y="1840"/>
                  </a:cubicBezTo>
                  <a:cubicBezTo>
                    <a:pt x="2856" y="1816"/>
                    <a:pt x="2744" y="1624"/>
                    <a:pt x="2712" y="1504"/>
                  </a:cubicBezTo>
                  <a:cubicBezTo>
                    <a:pt x="2680" y="1384"/>
                    <a:pt x="2648" y="1200"/>
                    <a:pt x="2664" y="1120"/>
                  </a:cubicBezTo>
                  <a:cubicBezTo>
                    <a:pt x="2680" y="1040"/>
                    <a:pt x="2768" y="1008"/>
                    <a:pt x="2808" y="1024"/>
                  </a:cubicBezTo>
                  <a:cubicBezTo>
                    <a:pt x="2848" y="1040"/>
                    <a:pt x="2888" y="1248"/>
                    <a:pt x="2904" y="1216"/>
                  </a:cubicBezTo>
                  <a:cubicBezTo>
                    <a:pt x="2920" y="1184"/>
                    <a:pt x="2880" y="888"/>
                    <a:pt x="2904" y="832"/>
                  </a:cubicBezTo>
                  <a:cubicBezTo>
                    <a:pt x="2928" y="776"/>
                    <a:pt x="2936" y="848"/>
                    <a:pt x="3048" y="880"/>
                  </a:cubicBezTo>
                  <a:cubicBezTo>
                    <a:pt x="3160" y="912"/>
                    <a:pt x="3448" y="960"/>
                    <a:pt x="3576" y="1024"/>
                  </a:cubicBezTo>
                  <a:cubicBezTo>
                    <a:pt x="3704" y="1088"/>
                    <a:pt x="3816" y="1280"/>
                    <a:pt x="3816" y="1264"/>
                  </a:cubicBezTo>
                  <a:cubicBezTo>
                    <a:pt x="3816" y="1248"/>
                    <a:pt x="3696" y="1008"/>
                    <a:pt x="3576" y="928"/>
                  </a:cubicBezTo>
                  <a:cubicBezTo>
                    <a:pt x="3456" y="848"/>
                    <a:pt x="3224" y="848"/>
                    <a:pt x="3096" y="784"/>
                  </a:cubicBezTo>
                  <a:cubicBezTo>
                    <a:pt x="2968" y="720"/>
                    <a:pt x="2816" y="600"/>
                    <a:pt x="2808" y="544"/>
                  </a:cubicBezTo>
                  <a:cubicBezTo>
                    <a:pt x="2800" y="488"/>
                    <a:pt x="2960" y="464"/>
                    <a:pt x="3048" y="448"/>
                  </a:cubicBezTo>
                  <a:cubicBezTo>
                    <a:pt x="3136" y="432"/>
                    <a:pt x="3264" y="424"/>
                    <a:pt x="3336" y="448"/>
                  </a:cubicBezTo>
                  <a:cubicBezTo>
                    <a:pt x="3408" y="472"/>
                    <a:pt x="3472" y="600"/>
                    <a:pt x="3480" y="592"/>
                  </a:cubicBezTo>
                  <a:cubicBezTo>
                    <a:pt x="3488" y="584"/>
                    <a:pt x="3392" y="440"/>
                    <a:pt x="3384" y="400"/>
                  </a:cubicBezTo>
                  <a:cubicBezTo>
                    <a:pt x="3376" y="360"/>
                    <a:pt x="3376" y="368"/>
                    <a:pt x="3432" y="352"/>
                  </a:cubicBezTo>
                  <a:cubicBezTo>
                    <a:pt x="3488" y="336"/>
                    <a:pt x="3704" y="312"/>
                    <a:pt x="3720" y="304"/>
                  </a:cubicBezTo>
                  <a:cubicBezTo>
                    <a:pt x="3736" y="296"/>
                    <a:pt x="3600" y="296"/>
                    <a:pt x="3528" y="304"/>
                  </a:cubicBezTo>
                  <a:cubicBezTo>
                    <a:pt x="3456" y="312"/>
                    <a:pt x="3416" y="328"/>
                    <a:pt x="3288" y="352"/>
                  </a:cubicBezTo>
                  <a:cubicBezTo>
                    <a:pt x="3160" y="376"/>
                    <a:pt x="2880" y="456"/>
                    <a:pt x="2760" y="448"/>
                  </a:cubicBezTo>
                  <a:cubicBezTo>
                    <a:pt x="2640" y="440"/>
                    <a:pt x="2576" y="376"/>
                    <a:pt x="2568" y="304"/>
                  </a:cubicBezTo>
                  <a:cubicBezTo>
                    <a:pt x="2560" y="232"/>
                    <a:pt x="2712" y="32"/>
                    <a:pt x="2712" y="16"/>
                  </a:cubicBezTo>
                  <a:cubicBezTo>
                    <a:pt x="2712" y="0"/>
                    <a:pt x="2600" y="152"/>
                    <a:pt x="2568" y="208"/>
                  </a:cubicBezTo>
                  <a:cubicBezTo>
                    <a:pt x="2536" y="264"/>
                    <a:pt x="2560" y="312"/>
                    <a:pt x="2520" y="352"/>
                  </a:cubicBezTo>
                  <a:cubicBezTo>
                    <a:pt x="2480" y="392"/>
                    <a:pt x="2400" y="456"/>
                    <a:pt x="2328" y="448"/>
                  </a:cubicBezTo>
                  <a:cubicBezTo>
                    <a:pt x="2256" y="440"/>
                    <a:pt x="2216" y="336"/>
                    <a:pt x="2088" y="304"/>
                  </a:cubicBezTo>
                  <a:cubicBezTo>
                    <a:pt x="1960" y="272"/>
                    <a:pt x="1856" y="216"/>
                    <a:pt x="1560" y="256"/>
                  </a:cubicBezTo>
                  <a:cubicBezTo>
                    <a:pt x="1264" y="296"/>
                    <a:pt x="552" y="496"/>
                    <a:pt x="312" y="544"/>
                  </a:cubicBezTo>
                  <a:cubicBezTo>
                    <a:pt x="72" y="592"/>
                    <a:pt x="152" y="552"/>
                    <a:pt x="120" y="544"/>
                  </a:cubicBezTo>
                  <a:cubicBezTo>
                    <a:pt x="88" y="536"/>
                    <a:pt x="128" y="504"/>
                    <a:pt x="120" y="496"/>
                  </a:cubicBezTo>
                  <a:cubicBezTo>
                    <a:pt x="112" y="488"/>
                    <a:pt x="80" y="480"/>
                    <a:pt x="72" y="496"/>
                  </a:cubicBezTo>
                  <a:cubicBezTo>
                    <a:pt x="64" y="512"/>
                    <a:pt x="56" y="576"/>
                    <a:pt x="72" y="592"/>
                  </a:cubicBezTo>
                  <a:cubicBezTo>
                    <a:pt x="88" y="608"/>
                    <a:pt x="176" y="584"/>
                    <a:pt x="168" y="592"/>
                  </a:cubicBezTo>
                  <a:cubicBezTo>
                    <a:pt x="160" y="600"/>
                    <a:pt x="48" y="624"/>
                    <a:pt x="24" y="640"/>
                  </a:cubicBezTo>
                  <a:cubicBezTo>
                    <a:pt x="0" y="656"/>
                    <a:pt x="8" y="688"/>
                    <a:pt x="24" y="688"/>
                  </a:cubicBezTo>
                  <a:cubicBezTo>
                    <a:pt x="40" y="688"/>
                    <a:pt x="96" y="648"/>
                    <a:pt x="120" y="640"/>
                  </a:cubicBezTo>
                  <a:cubicBezTo>
                    <a:pt x="144" y="632"/>
                    <a:pt x="160" y="624"/>
                    <a:pt x="168" y="640"/>
                  </a:cubicBezTo>
                  <a:cubicBezTo>
                    <a:pt x="176" y="656"/>
                    <a:pt x="160" y="720"/>
                    <a:pt x="168" y="736"/>
                  </a:cubicBezTo>
                  <a:cubicBezTo>
                    <a:pt x="176" y="752"/>
                    <a:pt x="208" y="752"/>
                    <a:pt x="216" y="736"/>
                  </a:cubicBezTo>
                  <a:cubicBezTo>
                    <a:pt x="224" y="720"/>
                    <a:pt x="200" y="664"/>
                    <a:pt x="216" y="640"/>
                  </a:cubicBezTo>
                  <a:cubicBezTo>
                    <a:pt x="232" y="616"/>
                    <a:pt x="128" y="640"/>
                    <a:pt x="312" y="592"/>
                  </a:cubicBezTo>
                  <a:cubicBezTo>
                    <a:pt x="496" y="544"/>
                    <a:pt x="1080" y="400"/>
                    <a:pt x="1320" y="352"/>
                  </a:cubicBezTo>
                  <a:cubicBezTo>
                    <a:pt x="1560" y="304"/>
                    <a:pt x="1624" y="304"/>
                    <a:pt x="1752" y="304"/>
                  </a:cubicBezTo>
                  <a:cubicBezTo>
                    <a:pt x="1880" y="304"/>
                    <a:pt x="2008" y="320"/>
                    <a:pt x="2088" y="352"/>
                  </a:cubicBezTo>
                  <a:cubicBezTo>
                    <a:pt x="2168" y="384"/>
                    <a:pt x="2240" y="448"/>
                    <a:pt x="2232" y="496"/>
                  </a:cubicBezTo>
                  <a:cubicBezTo>
                    <a:pt x="2224" y="544"/>
                    <a:pt x="2176" y="608"/>
                    <a:pt x="2040" y="640"/>
                  </a:cubicBezTo>
                  <a:cubicBezTo>
                    <a:pt x="1904" y="672"/>
                    <a:pt x="1544" y="680"/>
                    <a:pt x="1416" y="688"/>
                  </a:cubicBezTo>
                  <a:cubicBezTo>
                    <a:pt x="1288" y="696"/>
                    <a:pt x="1216" y="688"/>
                    <a:pt x="1272" y="688"/>
                  </a:cubicBezTo>
                  <a:cubicBezTo>
                    <a:pt x="1328" y="688"/>
                    <a:pt x="1664" y="680"/>
                    <a:pt x="1752" y="688"/>
                  </a:cubicBezTo>
                  <a:cubicBezTo>
                    <a:pt x="1840" y="696"/>
                    <a:pt x="1864" y="712"/>
                    <a:pt x="1800" y="736"/>
                  </a:cubicBezTo>
                  <a:cubicBezTo>
                    <a:pt x="1736" y="760"/>
                    <a:pt x="1456" y="808"/>
                    <a:pt x="1368" y="832"/>
                  </a:cubicBezTo>
                  <a:cubicBezTo>
                    <a:pt x="1280" y="856"/>
                    <a:pt x="1168" y="896"/>
                    <a:pt x="1272" y="880"/>
                  </a:cubicBezTo>
                  <a:cubicBezTo>
                    <a:pt x="1376" y="864"/>
                    <a:pt x="1856" y="736"/>
                    <a:pt x="1992" y="736"/>
                  </a:cubicBezTo>
                  <a:cubicBezTo>
                    <a:pt x="2128" y="736"/>
                    <a:pt x="2152" y="840"/>
                    <a:pt x="2088" y="880"/>
                  </a:cubicBezTo>
                  <a:cubicBezTo>
                    <a:pt x="2024" y="920"/>
                    <a:pt x="1744" y="928"/>
                    <a:pt x="1608" y="976"/>
                  </a:cubicBezTo>
                  <a:cubicBezTo>
                    <a:pt x="1472" y="1024"/>
                    <a:pt x="1336" y="1096"/>
                    <a:pt x="1272" y="1168"/>
                  </a:cubicBezTo>
                  <a:cubicBezTo>
                    <a:pt x="1208" y="1240"/>
                    <a:pt x="1224" y="1392"/>
                    <a:pt x="1224" y="1408"/>
                  </a:cubicBezTo>
                  <a:cubicBezTo>
                    <a:pt x="1224" y="1424"/>
                    <a:pt x="1256" y="1304"/>
                    <a:pt x="1272" y="1264"/>
                  </a:cubicBezTo>
                  <a:cubicBezTo>
                    <a:pt x="1288" y="1224"/>
                    <a:pt x="1264" y="1208"/>
                    <a:pt x="1320" y="1168"/>
                  </a:cubicBezTo>
                  <a:cubicBezTo>
                    <a:pt x="1376" y="1128"/>
                    <a:pt x="1488" y="1056"/>
                    <a:pt x="1608" y="1024"/>
                  </a:cubicBezTo>
                  <a:cubicBezTo>
                    <a:pt x="1728" y="992"/>
                    <a:pt x="1936" y="944"/>
                    <a:pt x="2040" y="976"/>
                  </a:cubicBezTo>
                  <a:cubicBezTo>
                    <a:pt x="2144" y="1008"/>
                    <a:pt x="2216" y="1152"/>
                    <a:pt x="2232" y="1216"/>
                  </a:cubicBezTo>
                  <a:cubicBezTo>
                    <a:pt x="2248" y="1280"/>
                    <a:pt x="2176" y="1312"/>
                    <a:pt x="2136" y="1360"/>
                  </a:cubicBezTo>
                  <a:cubicBezTo>
                    <a:pt x="2096" y="1408"/>
                    <a:pt x="2040" y="1480"/>
                    <a:pt x="1992" y="1504"/>
                  </a:cubicBezTo>
                  <a:cubicBezTo>
                    <a:pt x="1944" y="1528"/>
                    <a:pt x="1896" y="1496"/>
                    <a:pt x="1848" y="1504"/>
                  </a:cubicBezTo>
                  <a:cubicBezTo>
                    <a:pt x="1800" y="1512"/>
                    <a:pt x="1776" y="1520"/>
                    <a:pt x="1704" y="1552"/>
                  </a:cubicBezTo>
                  <a:cubicBezTo>
                    <a:pt x="1632" y="1584"/>
                    <a:pt x="1376" y="1688"/>
                    <a:pt x="1416" y="1696"/>
                  </a:cubicBezTo>
                  <a:close/>
                </a:path>
              </a:pathLst>
            </a:custGeom>
            <a:solidFill>
              <a:srgbClr val="666699"/>
            </a:solidFill>
            <a:ln w="28575">
              <a:solidFill>
                <a:schemeClr val="tx1"/>
              </a:solidFill>
              <a:round/>
              <a:headEnd/>
              <a:tailEnd/>
            </a:ln>
          </p:spPr>
          <p:txBody>
            <a:bodyPr wrap="none" anchor="ctr"/>
            <a:lstStyle/>
            <a:p>
              <a:endParaRPr lang="en-US"/>
            </a:p>
          </p:txBody>
        </p:sp>
        <p:sp>
          <p:nvSpPr>
            <p:cNvPr id="13343" name="Oval 4"/>
            <p:cNvSpPr>
              <a:spLocks noChangeArrowheads="1"/>
            </p:cNvSpPr>
            <p:nvPr/>
          </p:nvSpPr>
          <p:spPr bwMode="auto">
            <a:xfrm>
              <a:off x="3360" y="2256"/>
              <a:ext cx="240" cy="144"/>
            </a:xfrm>
            <a:prstGeom prst="ellipse">
              <a:avLst/>
            </a:prstGeom>
            <a:solidFill>
              <a:schemeClr val="bg2"/>
            </a:solidFill>
            <a:ln w="9525" algn="ctr">
              <a:solidFill>
                <a:schemeClr val="folHlink"/>
              </a:solidFill>
              <a:round/>
              <a:headEnd/>
              <a:tailEnd/>
            </a:ln>
          </p:spPr>
          <p:txBody>
            <a:bodyPr wrap="none" anchor="ctr"/>
            <a:lstStyle/>
            <a:p>
              <a:endParaRPr lang="en-US"/>
            </a:p>
          </p:txBody>
        </p:sp>
      </p:grpSp>
      <p:sp>
        <p:nvSpPr>
          <p:cNvPr id="24581" name="AutoShape 5"/>
          <p:cNvSpPr>
            <a:spLocks noChangeArrowheads="1"/>
          </p:cNvSpPr>
          <p:nvPr/>
        </p:nvSpPr>
        <p:spPr bwMode="auto">
          <a:xfrm>
            <a:off x="6858000" y="4495800"/>
            <a:ext cx="1447800" cy="457200"/>
          </a:xfrm>
          <a:prstGeom prst="roundRect">
            <a:avLst>
              <a:gd name="adj" fmla="val 16667"/>
            </a:avLst>
          </a:prstGeom>
          <a:solidFill>
            <a:srgbClr val="FFCC66"/>
          </a:solidFill>
          <a:ln w="9525" algn="ctr">
            <a:solidFill>
              <a:schemeClr val="tx1"/>
            </a:solidFill>
            <a:round/>
            <a:headEnd/>
            <a:tailEnd/>
          </a:ln>
        </p:spPr>
        <p:txBody>
          <a:bodyPr wrap="none" anchor="ctr"/>
          <a:lstStyle/>
          <a:p>
            <a:pPr algn="ctr"/>
            <a:r>
              <a:rPr lang="en-US">
                <a:solidFill>
                  <a:schemeClr val="bg2"/>
                </a:solidFill>
                <a:latin typeface="Arial Black" pitchFamily="34" charset="0"/>
              </a:rPr>
              <a:t>Cell Body</a:t>
            </a:r>
          </a:p>
        </p:txBody>
      </p:sp>
      <p:sp>
        <p:nvSpPr>
          <p:cNvPr id="24582" name="AutoShape 6"/>
          <p:cNvSpPr>
            <a:spLocks noChangeArrowheads="1"/>
          </p:cNvSpPr>
          <p:nvPr/>
        </p:nvSpPr>
        <p:spPr bwMode="auto">
          <a:xfrm>
            <a:off x="2590800" y="1905000"/>
            <a:ext cx="1219200" cy="457200"/>
          </a:xfrm>
          <a:prstGeom prst="roundRect">
            <a:avLst>
              <a:gd name="adj" fmla="val 16667"/>
            </a:avLst>
          </a:prstGeom>
          <a:solidFill>
            <a:srgbClr val="FFCC66"/>
          </a:solidFill>
          <a:ln w="9525" algn="ctr">
            <a:solidFill>
              <a:schemeClr val="tx1"/>
            </a:solidFill>
            <a:round/>
            <a:headEnd/>
            <a:tailEnd/>
          </a:ln>
        </p:spPr>
        <p:txBody>
          <a:bodyPr wrap="none" anchor="ctr"/>
          <a:lstStyle/>
          <a:p>
            <a:pPr algn="ctr"/>
            <a:r>
              <a:rPr lang="en-US">
                <a:solidFill>
                  <a:schemeClr val="bg2"/>
                </a:solidFill>
                <a:latin typeface="Arial Black" pitchFamily="34" charset="0"/>
              </a:rPr>
              <a:t>Axon</a:t>
            </a:r>
          </a:p>
        </p:txBody>
      </p:sp>
      <p:sp>
        <p:nvSpPr>
          <p:cNvPr id="24583" name="AutoShape 7"/>
          <p:cNvSpPr>
            <a:spLocks noChangeArrowheads="1"/>
          </p:cNvSpPr>
          <p:nvPr/>
        </p:nvSpPr>
        <p:spPr bwMode="auto">
          <a:xfrm>
            <a:off x="5486400" y="5715000"/>
            <a:ext cx="1447800" cy="457200"/>
          </a:xfrm>
          <a:prstGeom prst="roundRect">
            <a:avLst>
              <a:gd name="adj" fmla="val 16667"/>
            </a:avLst>
          </a:prstGeom>
          <a:solidFill>
            <a:srgbClr val="FFCC66"/>
          </a:solidFill>
          <a:ln w="9525" algn="ctr">
            <a:solidFill>
              <a:schemeClr val="tx1"/>
            </a:solidFill>
            <a:round/>
            <a:headEnd/>
            <a:tailEnd/>
          </a:ln>
        </p:spPr>
        <p:txBody>
          <a:bodyPr wrap="none" anchor="ctr"/>
          <a:lstStyle/>
          <a:p>
            <a:pPr algn="ctr"/>
            <a:r>
              <a:rPr lang="en-US">
                <a:solidFill>
                  <a:schemeClr val="bg2"/>
                </a:solidFill>
                <a:latin typeface="Arial Black" pitchFamily="34" charset="0"/>
              </a:rPr>
              <a:t>Dendrites</a:t>
            </a:r>
          </a:p>
        </p:txBody>
      </p:sp>
      <p:sp>
        <p:nvSpPr>
          <p:cNvPr id="24584" name="AutoShape 8"/>
          <p:cNvSpPr>
            <a:spLocks noChangeArrowheads="1"/>
          </p:cNvSpPr>
          <p:nvPr/>
        </p:nvSpPr>
        <p:spPr bwMode="auto">
          <a:xfrm>
            <a:off x="4648200" y="1524000"/>
            <a:ext cx="1219200" cy="457200"/>
          </a:xfrm>
          <a:prstGeom prst="roundRect">
            <a:avLst>
              <a:gd name="adj" fmla="val 16667"/>
            </a:avLst>
          </a:prstGeom>
          <a:solidFill>
            <a:srgbClr val="FFCC66"/>
          </a:solidFill>
          <a:ln w="9525" algn="ctr">
            <a:solidFill>
              <a:schemeClr val="tx1"/>
            </a:solidFill>
            <a:round/>
            <a:headEnd/>
            <a:tailEnd/>
          </a:ln>
        </p:spPr>
        <p:txBody>
          <a:bodyPr wrap="none" anchor="ctr"/>
          <a:lstStyle/>
          <a:p>
            <a:pPr algn="ctr"/>
            <a:r>
              <a:rPr lang="en-US">
                <a:solidFill>
                  <a:schemeClr val="bg2"/>
                </a:solidFill>
                <a:latin typeface="Arial Black" pitchFamily="34" charset="0"/>
              </a:rPr>
              <a:t>Nucleus</a:t>
            </a:r>
          </a:p>
        </p:txBody>
      </p:sp>
      <p:grpSp>
        <p:nvGrpSpPr>
          <p:cNvPr id="3" name="Group 9"/>
          <p:cNvGrpSpPr>
            <a:grpSpLocks/>
          </p:cNvGrpSpPr>
          <p:nvPr/>
        </p:nvGrpSpPr>
        <p:grpSpPr bwMode="auto">
          <a:xfrm rot="-1241727">
            <a:off x="609600" y="3352800"/>
            <a:ext cx="914400" cy="152400"/>
            <a:chOff x="864" y="768"/>
            <a:chExt cx="600" cy="160"/>
          </a:xfrm>
        </p:grpSpPr>
        <p:sp>
          <p:nvSpPr>
            <p:cNvPr id="13340" name="Freeform 10"/>
            <p:cNvSpPr>
              <a:spLocks/>
            </p:cNvSpPr>
            <p:nvPr/>
          </p:nvSpPr>
          <p:spPr bwMode="auto">
            <a:xfrm>
              <a:off x="864" y="768"/>
              <a:ext cx="600" cy="160"/>
            </a:xfrm>
            <a:custGeom>
              <a:avLst/>
              <a:gdLst>
                <a:gd name="T0" fmla="*/ 0 w 600"/>
                <a:gd name="T1" fmla="*/ 160 h 160"/>
                <a:gd name="T2" fmla="*/ 240 w 600"/>
                <a:gd name="T3" fmla="*/ 112 h 160"/>
                <a:gd name="T4" fmla="*/ 528 w 600"/>
                <a:gd name="T5" fmla="*/ 112 h 160"/>
                <a:gd name="T6" fmla="*/ 576 w 600"/>
                <a:gd name="T7" fmla="*/ 16 h 160"/>
                <a:gd name="T8" fmla="*/ 384 w 600"/>
                <a:gd name="T9" fmla="*/ 16 h 160"/>
                <a:gd name="T10" fmla="*/ 240 w 600"/>
                <a:gd name="T11" fmla="*/ 16 h 160"/>
                <a:gd name="T12" fmla="*/ 48 w 600"/>
                <a:gd name="T13" fmla="*/ 64 h 160"/>
                <a:gd name="T14" fmla="*/ 0 60000 65536"/>
                <a:gd name="T15" fmla="*/ 0 60000 65536"/>
                <a:gd name="T16" fmla="*/ 0 60000 65536"/>
                <a:gd name="T17" fmla="*/ 0 60000 65536"/>
                <a:gd name="T18" fmla="*/ 0 60000 65536"/>
                <a:gd name="T19" fmla="*/ 0 60000 65536"/>
                <a:gd name="T20" fmla="*/ 0 60000 65536"/>
                <a:gd name="T21" fmla="*/ 0 w 600"/>
                <a:gd name="T22" fmla="*/ 0 h 160"/>
                <a:gd name="T23" fmla="*/ 600 w 600"/>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0" h="160">
                  <a:moveTo>
                    <a:pt x="0" y="160"/>
                  </a:moveTo>
                  <a:cubicBezTo>
                    <a:pt x="76" y="140"/>
                    <a:pt x="152" y="120"/>
                    <a:pt x="240" y="112"/>
                  </a:cubicBezTo>
                  <a:cubicBezTo>
                    <a:pt x="328" y="104"/>
                    <a:pt x="472" y="128"/>
                    <a:pt x="528" y="112"/>
                  </a:cubicBezTo>
                  <a:cubicBezTo>
                    <a:pt x="584" y="96"/>
                    <a:pt x="600" y="32"/>
                    <a:pt x="576" y="16"/>
                  </a:cubicBezTo>
                  <a:cubicBezTo>
                    <a:pt x="552" y="0"/>
                    <a:pt x="440" y="16"/>
                    <a:pt x="384" y="16"/>
                  </a:cubicBezTo>
                  <a:cubicBezTo>
                    <a:pt x="328" y="16"/>
                    <a:pt x="296" y="8"/>
                    <a:pt x="240" y="16"/>
                  </a:cubicBezTo>
                  <a:cubicBezTo>
                    <a:pt x="184" y="24"/>
                    <a:pt x="80" y="48"/>
                    <a:pt x="48" y="64"/>
                  </a:cubicBezTo>
                </a:path>
              </a:pathLst>
            </a:custGeom>
            <a:solidFill>
              <a:schemeClr val="accent2"/>
            </a:solidFill>
            <a:ln w="9525">
              <a:solidFill>
                <a:schemeClr val="tx1"/>
              </a:solidFill>
              <a:round/>
              <a:headEnd/>
              <a:tailEnd/>
            </a:ln>
          </p:spPr>
          <p:txBody>
            <a:bodyPr wrap="none" anchor="ctr"/>
            <a:lstStyle/>
            <a:p>
              <a:endParaRPr lang="en-US"/>
            </a:p>
          </p:txBody>
        </p:sp>
        <p:sp>
          <p:nvSpPr>
            <p:cNvPr id="13341" name="Line 11"/>
            <p:cNvSpPr>
              <a:spLocks noChangeShapeType="1"/>
            </p:cNvSpPr>
            <p:nvPr/>
          </p:nvSpPr>
          <p:spPr bwMode="auto">
            <a:xfrm flipH="1">
              <a:off x="864" y="816"/>
              <a:ext cx="48" cy="96"/>
            </a:xfrm>
            <a:prstGeom prst="line">
              <a:avLst/>
            </a:prstGeom>
            <a:noFill/>
            <a:ln w="9525">
              <a:solidFill>
                <a:schemeClr val="tx1"/>
              </a:solidFill>
              <a:round/>
              <a:headEnd/>
              <a:tailEnd/>
            </a:ln>
          </p:spPr>
          <p:txBody>
            <a:bodyPr wrap="none" anchor="ctr"/>
            <a:lstStyle/>
            <a:p>
              <a:endParaRPr lang="en-US"/>
            </a:p>
          </p:txBody>
        </p:sp>
      </p:grpSp>
      <p:sp>
        <p:nvSpPr>
          <p:cNvPr id="24588" name="Oval 12"/>
          <p:cNvSpPr>
            <a:spLocks noChangeArrowheads="1"/>
          </p:cNvSpPr>
          <p:nvPr/>
        </p:nvSpPr>
        <p:spPr bwMode="auto">
          <a:xfrm>
            <a:off x="1219200" y="2971800"/>
            <a:ext cx="457200" cy="609600"/>
          </a:xfrm>
          <a:prstGeom prst="ellipse">
            <a:avLst/>
          </a:prstGeom>
          <a:noFill/>
          <a:ln w="9525" algn="ctr">
            <a:solidFill>
              <a:schemeClr val="tx1"/>
            </a:solidFill>
            <a:round/>
            <a:headEnd/>
            <a:tailEnd/>
          </a:ln>
        </p:spPr>
        <p:txBody>
          <a:bodyPr wrap="none" anchor="ctr"/>
          <a:lstStyle/>
          <a:p>
            <a:endParaRPr lang="en-US"/>
          </a:p>
        </p:txBody>
      </p:sp>
      <p:sp>
        <p:nvSpPr>
          <p:cNvPr id="24589" name="AutoShape 13"/>
          <p:cNvSpPr>
            <a:spLocks noChangeArrowheads="1"/>
          </p:cNvSpPr>
          <p:nvPr/>
        </p:nvSpPr>
        <p:spPr bwMode="auto">
          <a:xfrm>
            <a:off x="381000" y="4038600"/>
            <a:ext cx="1676400" cy="914400"/>
          </a:xfrm>
          <a:prstGeom prst="roundRect">
            <a:avLst>
              <a:gd name="adj" fmla="val 16667"/>
            </a:avLst>
          </a:prstGeom>
          <a:solidFill>
            <a:srgbClr val="FFCC66"/>
          </a:solidFill>
          <a:ln w="9525" algn="ctr">
            <a:solidFill>
              <a:schemeClr val="tx1"/>
            </a:solidFill>
            <a:round/>
            <a:headEnd/>
            <a:tailEnd/>
          </a:ln>
        </p:spPr>
        <p:txBody>
          <a:bodyPr wrap="none" anchor="ctr"/>
          <a:lstStyle/>
          <a:p>
            <a:pPr algn="ctr"/>
            <a:r>
              <a:rPr lang="en-US">
                <a:solidFill>
                  <a:schemeClr val="bg2"/>
                </a:solidFill>
                <a:latin typeface="Arial Black" pitchFamily="34" charset="0"/>
              </a:rPr>
              <a:t>Axons from </a:t>
            </a:r>
          </a:p>
          <a:p>
            <a:pPr algn="ctr"/>
            <a:r>
              <a:rPr lang="en-US">
                <a:solidFill>
                  <a:schemeClr val="bg2"/>
                </a:solidFill>
                <a:latin typeface="Arial Black" pitchFamily="34" charset="0"/>
              </a:rPr>
              <a:t>another </a:t>
            </a:r>
          </a:p>
          <a:p>
            <a:pPr algn="ctr"/>
            <a:r>
              <a:rPr lang="en-US">
                <a:solidFill>
                  <a:schemeClr val="bg2"/>
                </a:solidFill>
                <a:latin typeface="Arial Black" pitchFamily="34" charset="0"/>
              </a:rPr>
              <a:t>neurons</a:t>
            </a:r>
          </a:p>
        </p:txBody>
      </p:sp>
      <p:sp>
        <p:nvSpPr>
          <p:cNvPr id="24590" name="AutoShape 14"/>
          <p:cNvSpPr>
            <a:spLocks noChangeArrowheads="1"/>
          </p:cNvSpPr>
          <p:nvPr/>
        </p:nvSpPr>
        <p:spPr bwMode="auto">
          <a:xfrm>
            <a:off x="685800" y="2057400"/>
            <a:ext cx="1524000" cy="457200"/>
          </a:xfrm>
          <a:prstGeom prst="roundRect">
            <a:avLst>
              <a:gd name="adj" fmla="val 16667"/>
            </a:avLst>
          </a:prstGeom>
          <a:solidFill>
            <a:srgbClr val="FFCC66"/>
          </a:solidFill>
          <a:ln w="9525" algn="ctr">
            <a:solidFill>
              <a:schemeClr val="tx1"/>
            </a:solidFill>
            <a:round/>
            <a:headEnd/>
            <a:tailEnd/>
          </a:ln>
        </p:spPr>
        <p:txBody>
          <a:bodyPr wrap="none" anchor="ctr"/>
          <a:lstStyle/>
          <a:p>
            <a:pPr algn="ctr"/>
            <a:r>
              <a:rPr lang="en-US">
                <a:solidFill>
                  <a:schemeClr val="bg2"/>
                </a:solidFill>
                <a:latin typeface="Arial Black" pitchFamily="34" charset="0"/>
              </a:rPr>
              <a:t>Synapse</a:t>
            </a:r>
          </a:p>
        </p:txBody>
      </p:sp>
      <p:grpSp>
        <p:nvGrpSpPr>
          <p:cNvPr id="4" name="Group 15"/>
          <p:cNvGrpSpPr>
            <a:grpSpLocks/>
          </p:cNvGrpSpPr>
          <p:nvPr/>
        </p:nvGrpSpPr>
        <p:grpSpPr bwMode="auto">
          <a:xfrm rot="-604547">
            <a:off x="1524000" y="5181600"/>
            <a:ext cx="2438400" cy="152400"/>
            <a:chOff x="864" y="768"/>
            <a:chExt cx="600" cy="160"/>
          </a:xfrm>
        </p:grpSpPr>
        <p:sp>
          <p:nvSpPr>
            <p:cNvPr id="13338" name="Freeform 16"/>
            <p:cNvSpPr>
              <a:spLocks/>
            </p:cNvSpPr>
            <p:nvPr/>
          </p:nvSpPr>
          <p:spPr bwMode="auto">
            <a:xfrm>
              <a:off x="864" y="768"/>
              <a:ext cx="600" cy="160"/>
            </a:xfrm>
            <a:custGeom>
              <a:avLst/>
              <a:gdLst>
                <a:gd name="T0" fmla="*/ 0 w 600"/>
                <a:gd name="T1" fmla="*/ 160 h 160"/>
                <a:gd name="T2" fmla="*/ 240 w 600"/>
                <a:gd name="T3" fmla="*/ 112 h 160"/>
                <a:gd name="T4" fmla="*/ 528 w 600"/>
                <a:gd name="T5" fmla="*/ 112 h 160"/>
                <a:gd name="T6" fmla="*/ 576 w 600"/>
                <a:gd name="T7" fmla="*/ 16 h 160"/>
                <a:gd name="T8" fmla="*/ 384 w 600"/>
                <a:gd name="T9" fmla="*/ 16 h 160"/>
                <a:gd name="T10" fmla="*/ 240 w 600"/>
                <a:gd name="T11" fmla="*/ 16 h 160"/>
                <a:gd name="T12" fmla="*/ 48 w 600"/>
                <a:gd name="T13" fmla="*/ 64 h 160"/>
                <a:gd name="T14" fmla="*/ 0 60000 65536"/>
                <a:gd name="T15" fmla="*/ 0 60000 65536"/>
                <a:gd name="T16" fmla="*/ 0 60000 65536"/>
                <a:gd name="T17" fmla="*/ 0 60000 65536"/>
                <a:gd name="T18" fmla="*/ 0 60000 65536"/>
                <a:gd name="T19" fmla="*/ 0 60000 65536"/>
                <a:gd name="T20" fmla="*/ 0 60000 65536"/>
                <a:gd name="T21" fmla="*/ 0 w 600"/>
                <a:gd name="T22" fmla="*/ 0 h 160"/>
                <a:gd name="T23" fmla="*/ 600 w 600"/>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0" h="160">
                  <a:moveTo>
                    <a:pt x="0" y="160"/>
                  </a:moveTo>
                  <a:cubicBezTo>
                    <a:pt x="76" y="140"/>
                    <a:pt x="152" y="120"/>
                    <a:pt x="240" y="112"/>
                  </a:cubicBezTo>
                  <a:cubicBezTo>
                    <a:pt x="328" y="104"/>
                    <a:pt x="472" y="128"/>
                    <a:pt x="528" y="112"/>
                  </a:cubicBezTo>
                  <a:cubicBezTo>
                    <a:pt x="584" y="96"/>
                    <a:pt x="600" y="32"/>
                    <a:pt x="576" y="16"/>
                  </a:cubicBezTo>
                  <a:cubicBezTo>
                    <a:pt x="552" y="0"/>
                    <a:pt x="440" y="16"/>
                    <a:pt x="384" y="16"/>
                  </a:cubicBezTo>
                  <a:cubicBezTo>
                    <a:pt x="328" y="16"/>
                    <a:pt x="296" y="8"/>
                    <a:pt x="240" y="16"/>
                  </a:cubicBezTo>
                  <a:cubicBezTo>
                    <a:pt x="184" y="24"/>
                    <a:pt x="80" y="48"/>
                    <a:pt x="48" y="64"/>
                  </a:cubicBezTo>
                </a:path>
              </a:pathLst>
            </a:custGeom>
            <a:solidFill>
              <a:schemeClr val="accent2"/>
            </a:solidFill>
            <a:ln w="9525">
              <a:solidFill>
                <a:schemeClr val="tx1"/>
              </a:solidFill>
              <a:round/>
              <a:headEnd/>
              <a:tailEnd/>
            </a:ln>
          </p:spPr>
          <p:txBody>
            <a:bodyPr wrap="none" anchor="ctr"/>
            <a:lstStyle/>
            <a:p>
              <a:endParaRPr lang="en-US"/>
            </a:p>
          </p:txBody>
        </p:sp>
        <p:sp>
          <p:nvSpPr>
            <p:cNvPr id="13339" name="Line 17"/>
            <p:cNvSpPr>
              <a:spLocks noChangeShapeType="1"/>
            </p:cNvSpPr>
            <p:nvPr/>
          </p:nvSpPr>
          <p:spPr bwMode="auto">
            <a:xfrm flipH="1">
              <a:off x="864" y="816"/>
              <a:ext cx="48" cy="96"/>
            </a:xfrm>
            <a:prstGeom prst="line">
              <a:avLst/>
            </a:prstGeom>
            <a:noFill/>
            <a:ln w="9525">
              <a:solidFill>
                <a:schemeClr val="tx1"/>
              </a:solidFill>
              <a:round/>
              <a:headEnd/>
              <a:tailEnd/>
            </a:ln>
          </p:spPr>
          <p:txBody>
            <a:bodyPr wrap="none" anchor="ctr"/>
            <a:lstStyle/>
            <a:p>
              <a:endParaRPr lang="en-US"/>
            </a:p>
          </p:txBody>
        </p:sp>
      </p:grpSp>
      <p:sp>
        <p:nvSpPr>
          <p:cNvPr id="24594" name="Oval 18"/>
          <p:cNvSpPr>
            <a:spLocks noChangeArrowheads="1"/>
          </p:cNvSpPr>
          <p:nvPr/>
        </p:nvSpPr>
        <p:spPr bwMode="auto">
          <a:xfrm>
            <a:off x="3657600" y="4800600"/>
            <a:ext cx="457200" cy="609600"/>
          </a:xfrm>
          <a:prstGeom prst="ellipse">
            <a:avLst/>
          </a:prstGeom>
          <a:noFill/>
          <a:ln w="9525" algn="ctr">
            <a:solidFill>
              <a:schemeClr val="tx1"/>
            </a:solidFill>
            <a:round/>
            <a:headEnd/>
            <a:tailEnd/>
          </a:ln>
        </p:spPr>
        <p:txBody>
          <a:bodyPr wrap="none" anchor="ctr"/>
          <a:lstStyle/>
          <a:p>
            <a:endParaRPr lang="en-US"/>
          </a:p>
        </p:txBody>
      </p:sp>
      <p:sp>
        <p:nvSpPr>
          <p:cNvPr id="24595" name="AutoShape 19"/>
          <p:cNvSpPr>
            <a:spLocks noChangeArrowheads="1"/>
          </p:cNvSpPr>
          <p:nvPr/>
        </p:nvSpPr>
        <p:spPr bwMode="auto">
          <a:xfrm>
            <a:off x="2667000" y="5638800"/>
            <a:ext cx="1524000" cy="457200"/>
          </a:xfrm>
          <a:prstGeom prst="roundRect">
            <a:avLst>
              <a:gd name="adj" fmla="val 16667"/>
            </a:avLst>
          </a:prstGeom>
          <a:solidFill>
            <a:srgbClr val="FFCC66"/>
          </a:solidFill>
          <a:ln w="9525" algn="ctr">
            <a:solidFill>
              <a:schemeClr val="tx1"/>
            </a:solidFill>
            <a:round/>
            <a:headEnd/>
            <a:tailEnd/>
          </a:ln>
        </p:spPr>
        <p:txBody>
          <a:bodyPr wrap="none" anchor="ctr"/>
          <a:lstStyle/>
          <a:p>
            <a:pPr algn="ctr"/>
            <a:r>
              <a:rPr lang="en-US">
                <a:solidFill>
                  <a:schemeClr val="bg2"/>
                </a:solidFill>
                <a:latin typeface="Arial Black" pitchFamily="34" charset="0"/>
              </a:rPr>
              <a:t>Synapse</a:t>
            </a:r>
          </a:p>
        </p:txBody>
      </p:sp>
      <p:sp>
        <p:nvSpPr>
          <p:cNvPr id="24596" name="Line 20"/>
          <p:cNvSpPr>
            <a:spLocks noChangeShapeType="1"/>
          </p:cNvSpPr>
          <p:nvPr/>
        </p:nvSpPr>
        <p:spPr bwMode="auto">
          <a:xfrm flipH="1" flipV="1">
            <a:off x="914400" y="3581400"/>
            <a:ext cx="152400" cy="381000"/>
          </a:xfrm>
          <a:prstGeom prst="line">
            <a:avLst/>
          </a:prstGeom>
          <a:noFill/>
          <a:ln w="57150">
            <a:solidFill>
              <a:schemeClr val="tx2"/>
            </a:solidFill>
            <a:round/>
            <a:headEnd/>
            <a:tailEnd type="triangle" w="med" len="med"/>
          </a:ln>
        </p:spPr>
        <p:txBody>
          <a:bodyPr wrap="none" anchor="ctr"/>
          <a:lstStyle/>
          <a:p>
            <a:endParaRPr lang="en-US"/>
          </a:p>
        </p:txBody>
      </p:sp>
      <p:sp>
        <p:nvSpPr>
          <p:cNvPr id="24597" name="Line 21"/>
          <p:cNvSpPr>
            <a:spLocks noChangeShapeType="1"/>
          </p:cNvSpPr>
          <p:nvPr/>
        </p:nvSpPr>
        <p:spPr bwMode="auto">
          <a:xfrm flipH="1" flipV="1">
            <a:off x="1143000" y="2590800"/>
            <a:ext cx="152400" cy="381000"/>
          </a:xfrm>
          <a:prstGeom prst="line">
            <a:avLst/>
          </a:prstGeom>
          <a:noFill/>
          <a:ln w="57150">
            <a:solidFill>
              <a:schemeClr val="tx2"/>
            </a:solidFill>
            <a:round/>
            <a:headEnd type="triangle" w="med" len="med"/>
            <a:tailEnd/>
          </a:ln>
        </p:spPr>
        <p:txBody>
          <a:bodyPr wrap="none" anchor="ctr"/>
          <a:lstStyle/>
          <a:p>
            <a:endParaRPr lang="en-US"/>
          </a:p>
        </p:txBody>
      </p:sp>
      <p:sp>
        <p:nvSpPr>
          <p:cNvPr id="24598" name="Line 22"/>
          <p:cNvSpPr>
            <a:spLocks noChangeShapeType="1"/>
          </p:cNvSpPr>
          <p:nvPr/>
        </p:nvSpPr>
        <p:spPr bwMode="auto">
          <a:xfrm flipH="1" flipV="1">
            <a:off x="2133600" y="4495800"/>
            <a:ext cx="533400" cy="685800"/>
          </a:xfrm>
          <a:prstGeom prst="line">
            <a:avLst/>
          </a:prstGeom>
          <a:noFill/>
          <a:ln w="57150">
            <a:solidFill>
              <a:schemeClr val="tx2"/>
            </a:solidFill>
            <a:round/>
            <a:headEnd type="triangle" w="med" len="med"/>
            <a:tailEnd/>
          </a:ln>
        </p:spPr>
        <p:txBody>
          <a:bodyPr wrap="none" anchor="ctr"/>
          <a:lstStyle/>
          <a:p>
            <a:endParaRPr lang="en-US"/>
          </a:p>
        </p:txBody>
      </p:sp>
      <p:sp>
        <p:nvSpPr>
          <p:cNvPr id="24599" name="Line 23"/>
          <p:cNvSpPr>
            <a:spLocks noChangeShapeType="1"/>
          </p:cNvSpPr>
          <p:nvPr/>
        </p:nvSpPr>
        <p:spPr bwMode="auto">
          <a:xfrm flipV="1">
            <a:off x="3429000" y="5105400"/>
            <a:ext cx="533400" cy="457200"/>
          </a:xfrm>
          <a:prstGeom prst="line">
            <a:avLst/>
          </a:prstGeom>
          <a:noFill/>
          <a:ln w="57150">
            <a:solidFill>
              <a:schemeClr val="tx2"/>
            </a:solidFill>
            <a:round/>
            <a:headEnd type="triangle" w="med" len="med"/>
            <a:tailEnd/>
          </a:ln>
        </p:spPr>
        <p:txBody>
          <a:bodyPr wrap="none" anchor="ctr"/>
          <a:lstStyle/>
          <a:p>
            <a:endParaRPr lang="en-US"/>
          </a:p>
        </p:txBody>
      </p:sp>
      <p:sp>
        <p:nvSpPr>
          <p:cNvPr id="24600" name="Line 24"/>
          <p:cNvSpPr>
            <a:spLocks noChangeShapeType="1"/>
          </p:cNvSpPr>
          <p:nvPr/>
        </p:nvSpPr>
        <p:spPr bwMode="auto">
          <a:xfrm flipH="1" flipV="1">
            <a:off x="3200400" y="2286000"/>
            <a:ext cx="152400" cy="381000"/>
          </a:xfrm>
          <a:prstGeom prst="line">
            <a:avLst/>
          </a:prstGeom>
          <a:noFill/>
          <a:ln w="57150">
            <a:solidFill>
              <a:schemeClr val="tx2"/>
            </a:solidFill>
            <a:round/>
            <a:headEnd type="triangle" w="med" len="med"/>
            <a:tailEnd/>
          </a:ln>
        </p:spPr>
        <p:txBody>
          <a:bodyPr wrap="none" anchor="ctr"/>
          <a:lstStyle/>
          <a:p>
            <a:endParaRPr lang="en-US"/>
          </a:p>
        </p:txBody>
      </p:sp>
      <p:sp>
        <p:nvSpPr>
          <p:cNvPr id="24601" name="Line 25"/>
          <p:cNvSpPr>
            <a:spLocks noChangeShapeType="1"/>
          </p:cNvSpPr>
          <p:nvPr/>
        </p:nvSpPr>
        <p:spPr bwMode="auto">
          <a:xfrm flipH="1" flipV="1">
            <a:off x="5715000" y="1981200"/>
            <a:ext cx="76200" cy="1371600"/>
          </a:xfrm>
          <a:prstGeom prst="line">
            <a:avLst/>
          </a:prstGeom>
          <a:noFill/>
          <a:ln w="57150">
            <a:solidFill>
              <a:schemeClr val="tx2"/>
            </a:solidFill>
            <a:round/>
            <a:headEnd type="triangle" w="med" len="med"/>
            <a:tailEnd/>
          </a:ln>
        </p:spPr>
        <p:txBody>
          <a:bodyPr wrap="none" anchor="ctr"/>
          <a:lstStyle/>
          <a:p>
            <a:endParaRPr lang="en-US"/>
          </a:p>
        </p:txBody>
      </p:sp>
      <p:sp>
        <p:nvSpPr>
          <p:cNvPr id="24602" name="Line 26"/>
          <p:cNvSpPr>
            <a:spLocks noChangeShapeType="1"/>
          </p:cNvSpPr>
          <p:nvPr/>
        </p:nvSpPr>
        <p:spPr bwMode="auto">
          <a:xfrm flipH="1" flipV="1">
            <a:off x="5943600" y="4038600"/>
            <a:ext cx="1524000" cy="457200"/>
          </a:xfrm>
          <a:prstGeom prst="line">
            <a:avLst/>
          </a:prstGeom>
          <a:noFill/>
          <a:ln w="57150">
            <a:solidFill>
              <a:schemeClr val="tx2"/>
            </a:solidFill>
            <a:round/>
            <a:headEnd/>
            <a:tailEnd type="triangle" w="med" len="med"/>
          </a:ln>
        </p:spPr>
        <p:txBody>
          <a:bodyPr wrap="none" anchor="ctr"/>
          <a:lstStyle/>
          <a:p>
            <a:endParaRPr lang="en-US"/>
          </a:p>
        </p:txBody>
      </p:sp>
      <p:sp>
        <p:nvSpPr>
          <p:cNvPr id="24603" name="Line 27"/>
          <p:cNvSpPr>
            <a:spLocks noChangeShapeType="1"/>
          </p:cNvSpPr>
          <p:nvPr/>
        </p:nvSpPr>
        <p:spPr bwMode="auto">
          <a:xfrm flipH="1" flipV="1">
            <a:off x="4267200" y="3886200"/>
            <a:ext cx="1828800" cy="1752600"/>
          </a:xfrm>
          <a:prstGeom prst="line">
            <a:avLst/>
          </a:prstGeom>
          <a:noFill/>
          <a:ln w="57150">
            <a:solidFill>
              <a:schemeClr val="tx2"/>
            </a:solidFill>
            <a:round/>
            <a:headEnd/>
            <a:tailEnd type="triangle" w="med" len="med"/>
          </a:ln>
        </p:spPr>
        <p:txBody>
          <a:bodyPr wrap="none" anchor="ctr"/>
          <a:lstStyle/>
          <a:p>
            <a:endParaRPr lang="en-US"/>
          </a:p>
        </p:txBody>
      </p:sp>
      <p:sp>
        <p:nvSpPr>
          <p:cNvPr id="24604" name="Line 28"/>
          <p:cNvSpPr>
            <a:spLocks noChangeShapeType="1"/>
          </p:cNvSpPr>
          <p:nvPr/>
        </p:nvSpPr>
        <p:spPr bwMode="auto">
          <a:xfrm flipH="1" flipV="1">
            <a:off x="4953000" y="5486400"/>
            <a:ext cx="533400" cy="228600"/>
          </a:xfrm>
          <a:prstGeom prst="line">
            <a:avLst/>
          </a:prstGeom>
          <a:noFill/>
          <a:ln w="57150">
            <a:solidFill>
              <a:schemeClr val="tx2"/>
            </a:solidFill>
            <a:round/>
            <a:headEnd/>
            <a:tailEnd type="triangle" w="med" len="med"/>
          </a:ln>
        </p:spPr>
        <p:txBody>
          <a:bodyPr wrap="none" anchor="ctr"/>
          <a:lstStyle/>
          <a:p>
            <a:endParaRPr lang="en-US"/>
          </a:p>
        </p:txBody>
      </p:sp>
      <p:sp>
        <p:nvSpPr>
          <p:cNvPr id="24605" name="Line 29"/>
          <p:cNvSpPr>
            <a:spLocks noChangeShapeType="1"/>
          </p:cNvSpPr>
          <p:nvPr/>
        </p:nvSpPr>
        <p:spPr bwMode="auto">
          <a:xfrm flipH="1" flipV="1">
            <a:off x="6248400" y="5105400"/>
            <a:ext cx="76200" cy="533400"/>
          </a:xfrm>
          <a:prstGeom prst="line">
            <a:avLst/>
          </a:prstGeom>
          <a:noFill/>
          <a:ln w="57150">
            <a:solidFill>
              <a:schemeClr val="tx2"/>
            </a:solidFill>
            <a:round/>
            <a:headEnd/>
            <a:tailEnd type="triangle" w="med" len="med"/>
          </a:ln>
        </p:spPr>
        <p:txBody>
          <a:bodyPr wrap="none" anchor="ctr"/>
          <a:lstStyle/>
          <a:p>
            <a:endParaRPr lang="en-US"/>
          </a:p>
        </p:txBody>
      </p:sp>
      <p:sp>
        <p:nvSpPr>
          <p:cNvPr id="24606" name="WordArt 30"/>
          <p:cNvSpPr>
            <a:spLocks noChangeArrowheads="1" noChangeShapeType="1" noTextEdit="1"/>
          </p:cNvSpPr>
          <p:nvPr/>
        </p:nvSpPr>
        <p:spPr bwMode="auto">
          <a:xfrm>
            <a:off x="381000" y="304800"/>
            <a:ext cx="5638800" cy="6858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Salient Features of a Neuron</a:t>
            </a:r>
          </a:p>
        </p:txBody>
      </p:sp>
      <p:sp>
        <p:nvSpPr>
          <p:cNvPr id="24607" name="AutoShape 31"/>
          <p:cNvSpPr>
            <a:spLocks noChangeArrowheads="1"/>
          </p:cNvSpPr>
          <p:nvPr/>
        </p:nvSpPr>
        <p:spPr bwMode="auto">
          <a:xfrm>
            <a:off x="609600" y="6400800"/>
            <a:ext cx="7924800" cy="457200"/>
          </a:xfrm>
          <a:prstGeom prst="roundRect">
            <a:avLst>
              <a:gd name="adj" fmla="val 16667"/>
            </a:avLst>
          </a:prstGeom>
          <a:solidFill>
            <a:schemeClr val="bg1"/>
          </a:solidFill>
          <a:ln w="9525" algn="ctr">
            <a:noFill/>
            <a:round/>
            <a:headEnd/>
            <a:tailEnd/>
          </a:ln>
        </p:spPr>
        <p:txBody>
          <a:bodyPr wrap="none" anchor="ctr"/>
          <a:lstStyle/>
          <a:p>
            <a:pPr algn="ctr"/>
            <a:r>
              <a:rPr lang="en-US">
                <a:latin typeface="Arial Black" pitchFamily="34" charset="0"/>
              </a:rPr>
              <a:t>Mind you, a neuron is a three dimensional entity!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06"/>
                                        </p:tgtEl>
                                        <p:attrNameLst>
                                          <p:attrName>style.visibility</p:attrName>
                                        </p:attrNameLst>
                                      </p:cBhvr>
                                      <p:to>
                                        <p:strVal val="visible"/>
                                      </p:to>
                                    </p:set>
                                    <p:animEffect transition="in" filter="dissolve">
                                      <p:cBhvr>
                                        <p:cTn id="7" dur="500"/>
                                        <p:tgtEl>
                                          <p:spTgt spid="246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dissolve">
                                      <p:cBhvr>
                                        <p:cTn id="17" dur="500"/>
                                        <p:tgtEl>
                                          <p:spTgt spid="2458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4602"/>
                                        </p:tgtEl>
                                        <p:attrNameLst>
                                          <p:attrName>style.visibility</p:attrName>
                                        </p:attrNameLst>
                                      </p:cBhvr>
                                      <p:to>
                                        <p:strVal val="visible"/>
                                      </p:to>
                                    </p:set>
                                    <p:animEffect transition="in" filter="dissolve">
                                      <p:cBhvr>
                                        <p:cTn id="20" dur="500"/>
                                        <p:tgtEl>
                                          <p:spTgt spid="2460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animEffect transition="in" filter="dissolve">
                                      <p:cBhvr>
                                        <p:cTn id="25" dur="500"/>
                                        <p:tgtEl>
                                          <p:spTgt spid="2458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01"/>
                                        </p:tgtEl>
                                        <p:attrNameLst>
                                          <p:attrName>style.visibility</p:attrName>
                                        </p:attrNameLst>
                                      </p:cBhvr>
                                      <p:to>
                                        <p:strVal val="visible"/>
                                      </p:to>
                                    </p:set>
                                    <p:animEffect transition="in" filter="dissolve">
                                      <p:cBhvr>
                                        <p:cTn id="28" dur="500"/>
                                        <p:tgtEl>
                                          <p:spTgt spid="2460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4583"/>
                                        </p:tgtEl>
                                        <p:attrNameLst>
                                          <p:attrName>style.visibility</p:attrName>
                                        </p:attrNameLst>
                                      </p:cBhvr>
                                      <p:to>
                                        <p:strVal val="visible"/>
                                      </p:to>
                                    </p:set>
                                    <p:animEffect transition="in" filter="dissolve">
                                      <p:cBhvr>
                                        <p:cTn id="33" dur="500"/>
                                        <p:tgtEl>
                                          <p:spTgt spid="2458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4604"/>
                                        </p:tgtEl>
                                        <p:attrNameLst>
                                          <p:attrName>style.visibility</p:attrName>
                                        </p:attrNameLst>
                                      </p:cBhvr>
                                      <p:to>
                                        <p:strVal val="visible"/>
                                      </p:to>
                                    </p:set>
                                    <p:animEffect transition="in" filter="dissolve">
                                      <p:cBhvr>
                                        <p:cTn id="36" dur="500"/>
                                        <p:tgtEl>
                                          <p:spTgt spid="2460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603"/>
                                        </p:tgtEl>
                                        <p:attrNameLst>
                                          <p:attrName>style.visibility</p:attrName>
                                        </p:attrNameLst>
                                      </p:cBhvr>
                                      <p:to>
                                        <p:strVal val="visible"/>
                                      </p:to>
                                    </p:set>
                                    <p:animEffect transition="in" filter="dissolve">
                                      <p:cBhvr>
                                        <p:cTn id="39" dur="500"/>
                                        <p:tgtEl>
                                          <p:spTgt spid="2460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605"/>
                                        </p:tgtEl>
                                        <p:attrNameLst>
                                          <p:attrName>style.visibility</p:attrName>
                                        </p:attrNameLst>
                                      </p:cBhvr>
                                      <p:to>
                                        <p:strVal val="visible"/>
                                      </p:to>
                                    </p:set>
                                    <p:animEffect transition="in" filter="dissolve">
                                      <p:cBhvr>
                                        <p:cTn id="42" dur="500"/>
                                        <p:tgtEl>
                                          <p:spTgt spid="2460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582"/>
                                        </p:tgtEl>
                                        <p:attrNameLst>
                                          <p:attrName>style.visibility</p:attrName>
                                        </p:attrNameLst>
                                      </p:cBhvr>
                                      <p:to>
                                        <p:strVal val="visible"/>
                                      </p:to>
                                    </p:set>
                                    <p:animEffect transition="in" filter="dissolve">
                                      <p:cBhvr>
                                        <p:cTn id="47" dur="500"/>
                                        <p:tgtEl>
                                          <p:spTgt spid="24582"/>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600"/>
                                        </p:tgtEl>
                                        <p:attrNameLst>
                                          <p:attrName>style.visibility</p:attrName>
                                        </p:attrNameLst>
                                      </p:cBhvr>
                                      <p:to>
                                        <p:strVal val="visible"/>
                                      </p:to>
                                    </p:set>
                                    <p:animEffect transition="in" filter="dissolve">
                                      <p:cBhvr>
                                        <p:cTn id="50" dur="500"/>
                                        <p:tgtEl>
                                          <p:spTgt spid="2460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4589"/>
                                        </p:tgtEl>
                                        <p:attrNameLst>
                                          <p:attrName>style.visibility</p:attrName>
                                        </p:attrNameLst>
                                      </p:cBhvr>
                                      <p:to>
                                        <p:strVal val="visible"/>
                                      </p:to>
                                    </p:set>
                                    <p:animEffect transition="in" filter="dissolve">
                                      <p:cBhvr>
                                        <p:cTn id="55" dur="500"/>
                                        <p:tgtEl>
                                          <p:spTgt spid="2458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596"/>
                                        </p:tgtEl>
                                        <p:attrNameLst>
                                          <p:attrName>style.visibility</p:attrName>
                                        </p:attrNameLst>
                                      </p:cBhvr>
                                      <p:to>
                                        <p:strVal val="visible"/>
                                      </p:to>
                                    </p:set>
                                    <p:animEffect transition="in" filter="dissolve">
                                      <p:cBhvr>
                                        <p:cTn id="58" dur="500"/>
                                        <p:tgtEl>
                                          <p:spTgt spid="2459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598"/>
                                        </p:tgtEl>
                                        <p:attrNameLst>
                                          <p:attrName>style.visibility</p:attrName>
                                        </p:attrNameLst>
                                      </p:cBhvr>
                                      <p:to>
                                        <p:strVal val="visible"/>
                                      </p:to>
                                    </p:set>
                                    <p:animEffect transition="in" filter="dissolve">
                                      <p:cBhvr>
                                        <p:cTn id="61" dur="500"/>
                                        <p:tgtEl>
                                          <p:spTgt spid="24598"/>
                                        </p:tgtEl>
                                      </p:cBhvr>
                                    </p:animEffect>
                                  </p:childTnLst>
                                </p:cTn>
                              </p:par>
                              <p:par>
                                <p:cTn id="62" presetID="9" presetClass="entr" presetSubtype="0"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par>
                                <p:cTn id="65" presetID="9"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dissolve">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4590"/>
                                        </p:tgtEl>
                                        <p:attrNameLst>
                                          <p:attrName>style.visibility</p:attrName>
                                        </p:attrNameLst>
                                      </p:cBhvr>
                                      <p:to>
                                        <p:strVal val="visible"/>
                                      </p:to>
                                    </p:set>
                                    <p:animEffect transition="in" filter="dissolve">
                                      <p:cBhvr>
                                        <p:cTn id="72" dur="500"/>
                                        <p:tgtEl>
                                          <p:spTgt spid="2459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597"/>
                                        </p:tgtEl>
                                        <p:attrNameLst>
                                          <p:attrName>style.visibility</p:attrName>
                                        </p:attrNameLst>
                                      </p:cBhvr>
                                      <p:to>
                                        <p:strVal val="visible"/>
                                      </p:to>
                                    </p:set>
                                    <p:animEffect transition="in" filter="dissolve">
                                      <p:cBhvr>
                                        <p:cTn id="75" dur="500"/>
                                        <p:tgtEl>
                                          <p:spTgt spid="2459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4588"/>
                                        </p:tgtEl>
                                        <p:attrNameLst>
                                          <p:attrName>style.visibility</p:attrName>
                                        </p:attrNameLst>
                                      </p:cBhvr>
                                      <p:to>
                                        <p:strVal val="visible"/>
                                      </p:to>
                                    </p:set>
                                    <p:animEffect transition="in" filter="dissolve">
                                      <p:cBhvr>
                                        <p:cTn id="78" dur="500"/>
                                        <p:tgtEl>
                                          <p:spTgt spid="2458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4594"/>
                                        </p:tgtEl>
                                        <p:attrNameLst>
                                          <p:attrName>style.visibility</p:attrName>
                                        </p:attrNameLst>
                                      </p:cBhvr>
                                      <p:to>
                                        <p:strVal val="visible"/>
                                      </p:to>
                                    </p:set>
                                    <p:animEffect transition="in" filter="dissolve">
                                      <p:cBhvr>
                                        <p:cTn id="81" dur="500"/>
                                        <p:tgtEl>
                                          <p:spTgt spid="2459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4599"/>
                                        </p:tgtEl>
                                        <p:attrNameLst>
                                          <p:attrName>style.visibility</p:attrName>
                                        </p:attrNameLst>
                                      </p:cBhvr>
                                      <p:to>
                                        <p:strVal val="visible"/>
                                      </p:to>
                                    </p:set>
                                    <p:animEffect transition="in" filter="dissolve">
                                      <p:cBhvr>
                                        <p:cTn id="84" dur="500"/>
                                        <p:tgtEl>
                                          <p:spTgt spid="2459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4595"/>
                                        </p:tgtEl>
                                        <p:attrNameLst>
                                          <p:attrName>style.visibility</p:attrName>
                                        </p:attrNameLst>
                                      </p:cBhvr>
                                      <p:to>
                                        <p:strVal val="visible"/>
                                      </p:to>
                                    </p:set>
                                    <p:animEffect transition="in" filter="dissolve">
                                      <p:cBhvr>
                                        <p:cTn id="87" dur="500"/>
                                        <p:tgtEl>
                                          <p:spTgt spid="2459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4607"/>
                                        </p:tgtEl>
                                        <p:attrNameLst>
                                          <p:attrName>style.visibility</p:attrName>
                                        </p:attrNameLst>
                                      </p:cBhvr>
                                      <p:to>
                                        <p:strVal val="visible"/>
                                      </p:to>
                                    </p:set>
                                    <p:animEffect transition="in" filter="dissolve">
                                      <p:cBhvr>
                                        <p:cTn id="92" dur="500"/>
                                        <p:tgtEl>
                                          <p:spTgt spid="24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82" grpId="0" animBg="1"/>
      <p:bldP spid="24583" grpId="0" animBg="1"/>
      <p:bldP spid="24584" grpId="0" animBg="1"/>
      <p:bldP spid="24588" grpId="0" animBg="1"/>
      <p:bldP spid="24589" grpId="0" animBg="1"/>
      <p:bldP spid="24590" grpId="0" animBg="1"/>
      <p:bldP spid="24594" grpId="0" animBg="1"/>
      <p:bldP spid="24595" grpId="0" animBg="1"/>
      <p:bldP spid="24596" grpId="0" animBg="1"/>
      <p:bldP spid="24597" grpId="0" animBg="1"/>
      <p:bldP spid="24598" grpId="0" animBg="1"/>
      <p:bldP spid="24599" grpId="0" animBg="1"/>
      <p:bldP spid="24600" grpId="0" animBg="1"/>
      <p:bldP spid="24601" grpId="0" animBg="1"/>
      <p:bldP spid="24602" grpId="0" animBg="1"/>
      <p:bldP spid="24603" grpId="0" animBg="1"/>
      <p:bldP spid="24604" grpId="0" animBg="1"/>
      <p:bldP spid="24605" grpId="0" animBg="1"/>
      <p:bldP spid="24606" grpId="0" animBg="1"/>
      <p:bldP spid="2460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brainrt"/>
          <p:cNvPicPr>
            <a:picLocks noGrp="1" noChangeAspect="1" noChangeArrowheads="1"/>
          </p:cNvPicPr>
          <p:nvPr>
            <p:ph/>
          </p:nvPr>
        </p:nvPicPr>
        <p:blipFill>
          <a:blip r:embed="rId2">
            <a:clrChange>
              <a:clrFrom>
                <a:srgbClr val="000000"/>
              </a:clrFrom>
              <a:clrTo>
                <a:srgbClr val="000000">
                  <a:alpha val="0"/>
                </a:srgbClr>
              </a:clrTo>
            </a:clrChange>
            <a:lum bright="-20000"/>
          </a:blip>
          <a:srcRect/>
          <a:stretch>
            <a:fillRect/>
          </a:stretch>
        </p:blipFill>
        <p:spPr>
          <a:xfrm>
            <a:off x="0" y="0"/>
            <a:ext cx="7715250" cy="6877050"/>
          </a:xfrm>
          <a:noFill/>
        </p:spPr>
      </p:pic>
      <p:sp>
        <p:nvSpPr>
          <p:cNvPr id="25603" name="Freeform 3"/>
          <p:cNvSpPr>
            <a:spLocks/>
          </p:cNvSpPr>
          <p:nvPr/>
        </p:nvSpPr>
        <p:spPr bwMode="auto">
          <a:xfrm>
            <a:off x="231775" y="1295400"/>
            <a:ext cx="2971800" cy="2057400"/>
          </a:xfrm>
          <a:custGeom>
            <a:avLst/>
            <a:gdLst>
              <a:gd name="T0" fmla="*/ 1133215 w 2056"/>
              <a:gd name="T1" fmla="*/ 533759 h 1696"/>
              <a:gd name="T2" fmla="*/ 1410737 w 2056"/>
              <a:gd name="T3" fmla="*/ 708444 h 1696"/>
              <a:gd name="T4" fmla="*/ 1827021 w 2056"/>
              <a:gd name="T5" fmla="*/ 650216 h 1696"/>
              <a:gd name="T6" fmla="*/ 1896401 w 2056"/>
              <a:gd name="T7" fmla="*/ 300846 h 1696"/>
              <a:gd name="T8" fmla="*/ 1688260 w 2056"/>
              <a:gd name="T9" fmla="*/ 9705 h 1696"/>
              <a:gd name="T10" fmla="*/ 1965782 w 2056"/>
              <a:gd name="T11" fmla="*/ 242618 h 1696"/>
              <a:gd name="T12" fmla="*/ 1965782 w 2056"/>
              <a:gd name="T13" fmla="*/ 533759 h 1696"/>
              <a:gd name="T14" fmla="*/ 2104543 w 2056"/>
              <a:gd name="T15" fmla="*/ 591988 h 1696"/>
              <a:gd name="T16" fmla="*/ 2312684 w 2056"/>
              <a:gd name="T17" fmla="*/ 359075 h 1696"/>
              <a:gd name="T18" fmla="*/ 2798348 w 2056"/>
              <a:gd name="T19" fmla="*/ 300846 h 1696"/>
              <a:gd name="T20" fmla="*/ 2590206 w 2056"/>
              <a:gd name="T21" fmla="*/ 359075 h 1696"/>
              <a:gd name="T22" fmla="*/ 2382065 w 2056"/>
              <a:gd name="T23" fmla="*/ 417303 h 1696"/>
              <a:gd name="T24" fmla="*/ 2312684 w 2056"/>
              <a:gd name="T25" fmla="*/ 591988 h 1696"/>
              <a:gd name="T26" fmla="*/ 2451445 w 2056"/>
              <a:gd name="T27" fmla="*/ 708444 h 1696"/>
              <a:gd name="T28" fmla="*/ 2728968 w 2056"/>
              <a:gd name="T29" fmla="*/ 708444 h 1696"/>
              <a:gd name="T30" fmla="*/ 2937109 w 2056"/>
              <a:gd name="T31" fmla="*/ 824901 h 1696"/>
              <a:gd name="T32" fmla="*/ 2937109 w 2056"/>
              <a:gd name="T33" fmla="*/ 941358 h 1696"/>
              <a:gd name="T34" fmla="*/ 2867729 w 2056"/>
              <a:gd name="T35" fmla="*/ 824901 h 1696"/>
              <a:gd name="T36" fmla="*/ 2659587 w 2056"/>
              <a:gd name="T37" fmla="*/ 766673 h 1696"/>
              <a:gd name="T38" fmla="*/ 2312684 w 2056"/>
              <a:gd name="T39" fmla="*/ 824901 h 1696"/>
              <a:gd name="T40" fmla="*/ 2173923 w 2056"/>
              <a:gd name="T41" fmla="*/ 941358 h 1696"/>
              <a:gd name="T42" fmla="*/ 2173923 w 2056"/>
              <a:gd name="T43" fmla="*/ 1174271 h 1696"/>
              <a:gd name="T44" fmla="*/ 2312684 w 2056"/>
              <a:gd name="T45" fmla="*/ 1290728 h 1696"/>
              <a:gd name="T46" fmla="*/ 2104543 w 2056"/>
              <a:gd name="T47" fmla="*/ 1232499 h 1696"/>
              <a:gd name="T48" fmla="*/ 2035162 w 2056"/>
              <a:gd name="T49" fmla="*/ 1057814 h 1696"/>
              <a:gd name="T50" fmla="*/ 1965782 w 2056"/>
              <a:gd name="T51" fmla="*/ 1174271 h 1696"/>
              <a:gd name="T52" fmla="*/ 1965782 w 2056"/>
              <a:gd name="T53" fmla="*/ 1290728 h 1696"/>
              <a:gd name="T54" fmla="*/ 1827021 w 2056"/>
              <a:gd name="T55" fmla="*/ 1465412 h 1696"/>
              <a:gd name="T56" fmla="*/ 1480118 w 2056"/>
              <a:gd name="T57" fmla="*/ 1523641 h 1696"/>
              <a:gd name="T58" fmla="*/ 994454 w 2056"/>
              <a:gd name="T59" fmla="*/ 1698326 h 1696"/>
              <a:gd name="T60" fmla="*/ 578171 w 2056"/>
              <a:gd name="T61" fmla="*/ 2047695 h 1696"/>
              <a:gd name="T62" fmla="*/ 786313 w 2056"/>
              <a:gd name="T63" fmla="*/ 1756554 h 1696"/>
              <a:gd name="T64" fmla="*/ 1271976 w 2056"/>
              <a:gd name="T65" fmla="*/ 1465412 h 1696"/>
              <a:gd name="T66" fmla="*/ 1757640 w 2056"/>
              <a:gd name="T67" fmla="*/ 1407184 h 1696"/>
              <a:gd name="T68" fmla="*/ 1896401 w 2056"/>
              <a:gd name="T69" fmla="*/ 1232499 h 1696"/>
              <a:gd name="T70" fmla="*/ 1896401 w 2056"/>
              <a:gd name="T71" fmla="*/ 1057814 h 1696"/>
              <a:gd name="T72" fmla="*/ 1896401 w 2056"/>
              <a:gd name="T73" fmla="*/ 941358 h 1696"/>
              <a:gd name="T74" fmla="*/ 1688260 w 2056"/>
              <a:gd name="T75" fmla="*/ 941358 h 1696"/>
              <a:gd name="T76" fmla="*/ 1549499 w 2056"/>
              <a:gd name="T77" fmla="*/ 1057814 h 1696"/>
              <a:gd name="T78" fmla="*/ 1133215 w 2056"/>
              <a:gd name="T79" fmla="*/ 1116042 h 1696"/>
              <a:gd name="T80" fmla="*/ 370030 w 2056"/>
              <a:gd name="T81" fmla="*/ 1057814 h 1696"/>
              <a:gd name="T82" fmla="*/ 647552 w 2056"/>
              <a:gd name="T83" fmla="*/ 999586 h 1696"/>
              <a:gd name="T84" fmla="*/ 1341357 w 2056"/>
              <a:gd name="T85" fmla="*/ 1057814 h 1696"/>
              <a:gd name="T86" fmla="*/ 1618879 w 2056"/>
              <a:gd name="T87" fmla="*/ 883129 h 1696"/>
              <a:gd name="T88" fmla="*/ 1480118 w 2056"/>
              <a:gd name="T89" fmla="*/ 824901 h 1696"/>
              <a:gd name="T90" fmla="*/ 1271976 w 2056"/>
              <a:gd name="T91" fmla="*/ 766673 h 1696"/>
              <a:gd name="T92" fmla="*/ 1133215 w 2056"/>
              <a:gd name="T93" fmla="*/ 708444 h 1696"/>
              <a:gd name="T94" fmla="*/ 578171 w 2056"/>
              <a:gd name="T95" fmla="*/ 591988 h 1696"/>
              <a:gd name="T96" fmla="*/ 23127 w 2056"/>
              <a:gd name="T97" fmla="*/ 650216 h 1696"/>
              <a:gd name="T98" fmla="*/ 716932 w 2056"/>
              <a:gd name="T99" fmla="*/ 533759 h 1696"/>
              <a:gd name="T100" fmla="*/ 925074 w 2056"/>
              <a:gd name="T101" fmla="*/ 591988 h 1696"/>
              <a:gd name="T102" fmla="*/ 1133215 w 2056"/>
              <a:gd name="T103" fmla="*/ 533759 h 16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56"/>
              <a:gd name="T157" fmla="*/ 0 h 1696"/>
              <a:gd name="T158" fmla="*/ 2056 w 2056"/>
              <a:gd name="T159" fmla="*/ 1696 h 16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56" h="1696">
                <a:moveTo>
                  <a:pt x="784" y="440"/>
                </a:moveTo>
                <a:cubicBezTo>
                  <a:pt x="840" y="456"/>
                  <a:pt x="896" y="568"/>
                  <a:pt x="976" y="584"/>
                </a:cubicBezTo>
                <a:cubicBezTo>
                  <a:pt x="1056" y="600"/>
                  <a:pt x="1208" y="592"/>
                  <a:pt x="1264" y="536"/>
                </a:cubicBezTo>
                <a:cubicBezTo>
                  <a:pt x="1320" y="480"/>
                  <a:pt x="1328" y="336"/>
                  <a:pt x="1312" y="248"/>
                </a:cubicBezTo>
                <a:cubicBezTo>
                  <a:pt x="1296" y="160"/>
                  <a:pt x="1160" y="16"/>
                  <a:pt x="1168" y="8"/>
                </a:cubicBezTo>
                <a:cubicBezTo>
                  <a:pt x="1176" y="0"/>
                  <a:pt x="1328" y="128"/>
                  <a:pt x="1360" y="200"/>
                </a:cubicBezTo>
                <a:cubicBezTo>
                  <a:pt x="1392" y="272"/>
                  <a:pt x="1344" y="392"/>
                  <a:pt x="1360" y="440"/>
                </a:cubicBezTo>
                <a:cubicBezTo>
                  <a:pt x="1376" y="488"/>
                  <a:pt x="1416" y="512"/>
                  <a:pt x="1456" y="488"/>
                </a:cubicBezTo>
                <a:cubicBezTo>
                  <a:pt x="1496" y="464"/>
                  <a:pt x="1520" y="336"/>
                  <a:pt x="1600" y="296"/>
                </a:cubicBezTo>
                <a:cubicBezTo>
                  <a:pt x="1680" y="256"/>
                  <a:pt x="1904" y="248"/>
                  <a:pt x="1936" y="248"/>
                </a:cubicBezTo>
                <a:cubicBezTo>
                  <a:pt x="1968" y="248"/>
                  <a:pt x="1840" y="280"/>
                  <a:pt x="1792" y="296"/>
                </a:cubicBezTo>
                <a:cubicBezTo>
                  <a:pt x="1744" y="312"/>
                  <a:pt x="1680" y="312"/>
                  <a:pt x="1648" y="344"/>
                </a:cubicBezTo>
                <a:cubicBezTo>
                  <a:pt x="1616" y="376"/>
                  <a:pt x="1592" y="448"/>
                  <a:pt x="1600" y="488"/>
                </a:cubicBezTo>
                <a:cubicBezTo>
                  <a:pt x="1608" y="528"/>
                  <a:pt x="1648" y="568"/>
                  <a:pt x="1696" y="584"/>
                </a:cubicBezTo>
                <a:cubicBezTo>
                  <a:pt x="1744" y="600"/>
                  <a:pt x="1832" y="568"/>
                  <a:pt x="1888" y="584"/>
                </a:cubicBezTo>
                <a:cubicBezTo>
                  <a:pt x="1944" y="600"/>
                  <a:pt x="2008" y="648"/>
                  <a:pt x="2032" y="680"/>
                </a:cubicBezTo>
                <a:cubicBezTo>
                  <a:pt x="2056" y="712"/>
                  <a:pt x="2040" y="776"/>
                  <a:pt x="2032" y="776"/>
                </a:cubicBezTo>
                <a:cubicBezTo>
                  <a:pt x="2024" y="776"/>
                  <a:pt x="2016" y="704"/>
                  <a:pt x="1984" y="680"/>
                </a:cubicBezTo>
                <a:cubicBezTo>
                  <a:pt x="1952" y="656"/>
                  <a:pt x="1904" y="632"/>
                  <a:pt x="1840" y="632"/>
                </a:cubicBezTo>
                <a:cubicBezTo>
                  <a:pt x="1776" y="632"/>
                  <a:pt x="1656" y="656"/>
                  <a:pt x="1600" y="680"/>
                </a:cubicBezTo>
                <a:cubicBezTo>
                  <a:pt x="1544" y="704"/>
                  <a:pt x="1520" y="728"/>
                  <a:pt x="1504" y="776"/>
                </a:cubicBezTo>
                <a:cubicBezTo>
                  <a:pt x="1488" y="824"/>
                  <a:pt x="1488" y="920"/>
                  <a:pt x="1504" y="968"/>
                </a:cubicBezTo>
                <a:cubicBezTo>
                  <a:pt x="1520" y="1016"/>
                  <a:pt x="1608" y="1056"/>
                  <a:pt x="1600" y="1064"/>
                </a:cubicBezTo>
                <a:cubicBezTo>
                  <a:pt x="1592" y="1072"/>
                  <a:pt x="1488" y="1048"/>
                  <a:pt x="1456" y="1016"/>
                </a:cubicBezTo>
                <a:cubicBezTo>
                  <a:pt x="1424" y="984"/>
                  <a:pt x="1424" y="880"/>
                  <a:pt x="1408" y="872"/>
                </a:cubicBezTo>
                <a:cubicBezTo>
                  <a:pt x="1392" y="864"/>
                  <a:pt x="1368" y="936"/>
                  <a:pt x="1360" y="968"/>
                </a:cubicBezTo>
                <a:cubicBezTo>
                  <a:pt x="1352" y="1000"/>
                  <a:pt x="1376" y="1024"/>
                  <a:pt x="1360" y="1064"/>
                </a:cubicBezTo>
                <a:cubicBezTo>
                  <a:pt x="1344" y="1104"/>
                  <a:pt x="1320" y="1176"/>
                  <a:pt x="1264" y="1208"/>
                </a:cubicBezTo>
                <a:cubicBezTo>
                  <a:pt x="1208" y="1240"/>
                  <a:pt x="1120" y="1224"/>
                  <a:pt x="1024" y="1256"/>
                </a:cubicBezTo>
                <a:cubicBezTo>
                  <a:pt x="928" y="1288"/>
                  <a:pt x="792" y="1328"/>
                  <a:pt x="688" y="1400"/>
                </a:cubicBezTo>
                <a:cubicBezTo>
                  <a:pt x="584" y="1472"/>
                  <a:pt x="424" y="1680"/>
                  <a:pt x="400" y="1688"/>
                </a:cubicBezTo>
                <a:cubicBezTo>
                  <a:pt x="376" y="1696"/>
                  <a:pt x="464" y="1528"/>
                  <a:pt x="544" y="1448"/>
                </a:cubicBezTo>
                <a:cubicBezTo>
                  <a:pt x="624" y="1368"/>
                  <a:pt x="768" y="1256"/>
                  <a:pt x="880" y="1208"/>
                </a:cubicBezTo>
                <a:cubicBezTo>
                  <a:pt x="992" y="1160"/>
                  <a:pt x="1144" y="1192"/>
                  <a:pt x="1216" y="1160"/>
                </a:cubicBezTo>
                <a:cubicBezTo>
                  <a:pt x="1288" y="1128"/>
                  <a:pt x="1296" y="1064"/>
                  <a:pt x="1312" y="1016"/>
                </a:cubicBezTo>
                <a:cubicBezTo>
                  <a:pt x="1328" y="968"/>
                  <a:pt x="1312" y="912"/>
                  <a:pt x="1312" y="872"/>
                </a:cubicBezTo>
                <a:cubicBezTo>
                  <a:pt x="1312" y="832"/>
                  <a:pt x="1336" y="792"/>
                  <a:pt x="1312" y="776"/>
                </a:cubicBezTo>
                <a:cubicBezTo>
                  <a:pt x="1288" y="760"/>
                  <a:pt x="1208" y="760"/>
                  <a:pt x="1168" y="776"/>
                </a:cubicBezTo>
                <a:cubicBezTo>
                  <a:pt x="1128" y="792"/>
                  <a:pt x="1136" y="848"/>
                  <a:pt x="1072" y="872"/>
                </a:cubicBezTo>
                <a:cubicBezTo>
                  <a:pt x="1008" y="896"/>
                  <a:pt x="920" y="920"/>
                  <a:pt x="784" y="920"/>
                </a:cubicBezTo>
                <a:cubicBezTo>
                  <a:pt x="648" y="920"/>
                  <a:pt x="312" y="888"/>
                  <a:pt x="256" y="872"/>
                </a:cubicBezTo>
                <a:cubicBezTo>
                  <a:pt x="200" y="856"/>
                  <a:pt x="336" y="824"/>
                  <a:pt x="448" y="824"/>
                </a:cubicBezTo>
                <a:cubicBezTo>
                  <a:pt x="560" y="824"/>
                  <a:pt x="816" y="888"/>
                  <a:pt x="928" y="872"/>
                </a:cubicBezTo>
                <a:cubicBezTo>
                  <a:pt x="1040" y="856"/>
                  <a:pt x="1104" y="760"/>
                  <a:pt x="1120" y="728"/>
                </a:cubicBezTo>
                <a:cubicBezTo>
                  <a:pt x="1136" y="696"/>
                  <a:pt x="1064" y="696"/>
                  <a:pt x="1024" y="680"/>
                </a:cubicBezTo>
                <a:cubicBezTo>
                  <a:pt x="984" y="664"/>
                  <a:pt x="920" y="648"/>
                  <a:pt x="880" y="632"/>
                </a:cubicBezTo>
                <a:cubicBezTo>
                  <a:pt x="840" y="616"/>
                  <a:pt x="864" y="608"/>
                  <a:pt x="784" y="584"/>
                </a:cubicBezTo>
                <a:cubicBezTo>
                  <a:pt x="704" y="560"/>
                  <a:pt x="528" y="496"/>
                  <a:pt x="400" y="488"/>
                </a:cubicBezTo>
                <a:cubicBezTo>
                  <a:pt x="272" y="480"/>
                  <a:pt x="0" y="544"/>
                  <a:pt x="16" y="536"/>
                </a:cubicBezTo>
                <a:cubicBezTo>
                  <a:pt x="32" y="528"/>
                  <a:pt x="392" y="448"/>
                  <a:pt x="496" y="440"/>
                </a:cubicBezTo>
                <a:cubicBezTo>
                  <a:pt x="600" y="432"/>
                  <a:pt x="600" y="480"/>
                  <a:pt x="640" y="488"/>
                </a:cubicBezTo>
                <a:cubicBezTo>
                  <a:pt x="680" y="496"/>
                  <a:pt x="728" y="424"/>
                  <a:pt x="784" y="44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25604" name="Freeform 4"/>
          <p:cNvSpPr>
            <a:spLocks/>
          </p:cNvSpPr>
          <p:nvPr/>
        </p:nvSpPr>
        <p:spPr bwMode="auto">
          <a:xfrm rot="-5594934">
            <a:off x="3098006" y="2008982"/>
            <a:ext cx="2263775" cy="2665412"/>
          </a:xfrm>
          <a:custGeom>
            <a:avLst/>
            <a:gdLst>
              <a:gd name="T0" fmla="*/ 863229 w 2056"/>
              <a:gd name="T1" fmla="*/ 691498 h 1696"/>
              <a:gd name="T2" fmla="*/ 1074632 w 2056"/>
              <a:gd name="T3" fmla="*/ 917807 h 1696"/>
              <a:gd name="T4" fmla="*/ 1391737 w 2056"/>
              <a:gd name="T5" fmla="*/ 842371 h 1696"/>
              <a:gd name="T6" fmla="*/ 1444588 w 2056"/>
              <a:gd name="T7" fmla="*/ 389754 h 1696"/>
              <a:gd name="T8" fmla="*/ 1286036 w 2056"/>
              <a:gd name="T9" fmla="*/ 12573 h 1696"/>
              <a:gd name="T10" fmla="*/ 1497439 w 2056"/>
              <a:gd name="T11" fmla="*/ 314317 h 1696"/>
              <a:gd name="T12" fmla="*/ 1497439 w 2056"/>
              <a:gd name="T13" fmla="*/ 691498 h 1696"/>
              <a:gd name="T14" fmla="*/ 1603140 w 2056"/>
              <a:gd name="T15" fmla="*/ 766935 h 1696"/>
              <a:gd name="T16" fmla="*/ 1761692 w 2056"/>
              <a:gd name="T17" fmla="*/ 465190 h 1696"/>
              <a:gd name="T18" fmla="*/ 2131648 w 2056"/>
              <a:gd name="T19" fmla="*/ 389754 h 1696"/>
              <a:gd name="T20" fmla="*/ 1973095 w 2056"/>
              <a:gd name="T21" fmla="*/ 465190 h 1696"/>
              <a:gd name="T22" fmla="*/ 1814543 w 2056"/>
              <a:gd name="T23" fmla="*/ 540626 h 1696"/>
              <a:gd name="T24" fmla="*/ 1761692 w 2056"/>
              <a:gd name="T25" fmla="*/ 766935 h 1696"/>
              <a:gd name="T26" fmla="*/ 1867394 w 2056"/>
              <a:gd name="T27" fmla="*/ 917807 h 1696"/>
              <a:gd name="T28" fmla="*/ 2078797 w 2056"/>
              <a:gd name="T29" fmla="*/ 917807 h 1696"/>
              <a:gd name="T30" fmla="*/ 2237349 w 2056"/>
              <a:gd name="T31" fmla="*/ 1068679 h 1696"/>
              <a:gd name="T32" fmla="*/ 2237349 w 2056"/>
              <a:gd name="T33" fmla="*/ 1219552 h 1696"/>
              <a:gd name="T34" fmla="*/ 2184498 w 2056"/>
              <a:gd name="T35" fmla="*/ 1068679 h 1696"/>
              <a:gd name="T36" fmla="*/ 2025946 w 2056"/>
              <a:gd name="T37" fmla="*/ 993243 h 1696"/>
              <a:gd name="T38" fmla="*/ 1761692 w 2056"/>
              <a:gd name="T39" fmla="*/ 1068679 h 1696"/>
              <a:gd name="T40" fmla="*/ 1655991 w 2056"/>
              <a:gd name="T41" fmla="*/ 1219552 h 1696"/>
              <a:gd name="T42" fmla="*/ 1655991 w 2056"/>
              <a:gd name="T43" fmla="*/ 1521296 h 1696"/>
              <a:gd name="T44" fmla="*/ 1761692 w 2056"/>
              <a:gd name="T45" fmla="*/ 1672169 h 1696"/>
              <a:gd name="T46" fmla="*/ 1603140 w 2056"/>
              <a:gd name="T47" fmla="*/ 1596733 h 1696"/>
              <a:gd name="T48" fmla="*/ 1550289 w 2056"/>
              <a:gd name="T49" fmla="*/ 1370424 h 1696"/>
              <a:gd name="T50" fmla="*/ 1497439 w 2056"/>
              <a:gd name="T51" fmla="*/ 1521296 h 1696"/>
              <a:gd name="T52" fmla="*/ 1497439 w 2056"/>
              <a:gd name="T53" fmla="*/ 1672169 h 1696"/>
              <a:gd name="T54" fmla="*/ 1391737 w 2056"/>
              <a:gd name="T55" fmla="*/ 1898478 h 1696"/>
              <a:gd name="T56" fmla="*/ 1127483 w 2056"/>
              <a:gd name="T57" fmla="*/ 1973914 h 1696"/>
              <a:gd name="T58" fmla="*/ 757528 w 2056"/>
              <a:gd name="T59" fmla="*/ 2200222 h 1696"/>
              <a:gd name="T60" fmla="*/ 440423 w 2056"/>
              <a:gd name="T61" fmla="*/ 2652839 h 1696"/>
              <a:gd name="T62" fmla="*/ 598975 w 2056"/>
              <a:gd name="T63" fmla="*/ 2275658 h 1696"/>
              <a:gd name="T64" fmla="*/ 968931 w 2056"/>
              <a:gd name="T65" fmla="*/ 1898478 h 1696"/>
              <a:gd name="T66" fmla="*/ 1338886 w 2056"/>
              <a:gd name="T67" fmla="*/ 1823041 h 1696"/>
              <a:gd name="T68" fmla="*/ 1444588 w 2056"/>
              <a:gd name="T69" fmla="*/ 1596733 h 1696"/>
              <a:gd name="T70" fmla="*/ 1444588 w 2056"/>
              <a:gd name="T71" fmla="*/ 1370424 h 1696"/>
              <a:gd name="T72" fmla="*/ 1444588 w 2056"/>
              <a:gd name="T73" fmla="*/ 1219552 h 1696"/>
              <a:gd name="T74" fmla="*/ 1286036 w 2056"/>
              <a:gd name="T75" fmla="*/ 1219552 h 1696"/>
              <a:gd name="T76" fmla="*/ 1180334 w 2056"/>
              <a:gd name="T77" fmla="*/ 1370424 h 1696"/>
              <a:gd name="T78" fmla="*/ 863229 w 2056"/>
              <a:gd name="T79" fmla="*/ 1445860 h 1696"/>
              <a:gd name="T80" fmla="*/ 281871 w 2056"/>
              <a:gd name="T81" fmla="*/ 1370424 h 1696"/>
              <a:gd name="T82" fmla="*/ 493274 w 2056"/>
              <a:gd name="T83" fmla="*/ 1294988 h 1696"/>
              <a:gd name="T84" fmla="*/ 1021781 w 2056"/>
              <a:gd name="T85" fmla="*/ 1370424 h 1696"/>
              <a:gd name="T86" fmla="*/ 1233185 w 2056"/>
              <a:gd name="T87" fmla="*/ 1144116 h 1696"/>
              <a:gd name="T88" fmla="*/ 1127483 w 2056"/>
              <a:gd name="T89" fmla="*/ 1068679 h 1696"/>
              <a:gd name="T90" fmla="*/ 968931 w 2056"/>
              <a:gd name="T91" fmla="*/ 993243 h 1696"/>
              <a:gd name="T92" fmla="*/ 863229 w 2056"/>
              <a:gd name="T93" fmla="*/ 917807 h 1696"/>
              <a:gd name="T94" fmla="*/ 440423 w 2056"/>
              <a:gd name="T95" fmla="*/ 766935 h 1696"/>
              <a:gd name="T96" fmla="*/ 17617 w 2056"/>
              <a:gd name="T97" fmla="*/ 842371 h 1696"/>
              <a:gd name="T98" fmla="*/ 546125 w 2056"/>
              <a:gd name="T99" fmla="*/ 691498 h 1696"/>
              <a:gd name="T100" fmla="*/ 704677 w 2056"/>
              <a:gd name="T101" fmla="*/ 766935 h 1696"/>
              <a:gd name="T102" fmla="*/ 863229 w 2056"/>
              <a:gd name="T103" fmla="*/ 691498 h 16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56"/>
              <a:gd name="T157" fmla="*/ 0 h 1696"/>
              <a:gd name="T158" fmla="*/ 2056 w 2056"/>
              <a:gd name="T159" fmla="*/ 1696 h 16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56" h="1696">
                <a:moveTo>
                  <a:pt x="784" y="440"/>
                </a:moveTo>
                <a:cubicBezTo>
                  <a:pt x="840" y="456"/>
                  <a:pt x="896" y="568"/>
                  <a:pt x="976" y="584"/>
                </a:cubicBezTo>
                <a:cubicBezTo>
                  <a:pt x="1056" y="600"/>
                  <a:pt x="1208" y="592"/>
                  <a:pt x="1264" y="536"/>
                </a:cubicBezTo>
                <a:cubicBezTo>
                  <a:pt x="1320" y="480"/>
                  <a:pt x="1328" y="336"/>
                  <a:pt x="1312" y="248"/>
                </a:cubicBezTo>
                <a:cubicBezTo>
                  <a:pt x="1296" y="160"/>
                  <a:pt x="1160" y="16"/>
                  <a:pt x="1168" y="8"/>
                </a:cubicBezTo>
                <a:cubicBezTo>
                  <a:pt x="1176" y="0"/>
                  <a:pt x="1328" y="128"/>
                  <a:pt x="1360" y="200"/>
                </a:cubicBezTo>
                <a:cubicBezTo>
                  <a:pt x="1392" y="272"/>
                  <a:pt x="1344" y="392"/>
                  <a:pt x="1360" y="440"/>
                </a:cubicBezTo>
                <a:cubicBezTo>
                  <a:pt x="1376" y="488"/>
                  <a:pt x="1416" y="512"/>
                  <a:pt x="1456" y="488"/>
                </a:cubicBezTo>
                <a:cubicBezTo>
                  <a:pt x="1496" y="464"/>
                  <a:pt x="1520" y="336"/>
                  <a:pt x="1600" y="296"/>
                </a:cubicBezTo>
                <a:cubicBezTo>
                  <a:pt x="1680" y="256"/>
                  <a:pt x="1904" y="248"/>
                  <a:pt x="1936" y="248"/>
                </a:cubicBezTo>
                <a:cubicBezTo>
                  <a:pt x="1968" y="248"/>
                  <a:pt x="1840" y="280"/>
                  <a:pt x="1792" y="296"/>
                </a:cubicBezTo>
                <a:cubicBezTo>
                  <a:pt x="1744" y="312"/>
                  <a:pt x="1680" y="312"/>
                  <a:pt x="1648" y="344"/>
                </a:cubicBezTo>
                <a:cubicBezTo>
                  <a:pt x="1616" y="376"/>
                  <a:pt x="1592" y="448"/>
                  <a:pt x="1600" y="488"/>
                </a:cubicBezTo>
                <a:cubicBezTo>
                  <a:pt x="1608" y="528"/>
                  <a:pt x="1648" y="568"/>
                  <a:pt x="1696" y="584"/>
                </a:cubicBezTo>
                <a:cubicBezTo>
                  <a:pt x="1744" y="600"/>
                  <a:pt x="1832" y="568"/>
                  <a:pt x="1888" y="584"/>
                </a:cubicBezTo>
                <a:cubicBezTo>
                  <a:pt x="1944" y="600"/>
                  <a:pt x="2008" y="648"/>
                  <a:pt x="2032" y="680"/>
                </a:cubicBezTo>
                <a:cubicBezTo>
                  <a:pt x="2056" y="712"/>
                  <a:pt x="2040" y="776"/>
                  <a:pt x="2032" y="776"/>
                </a:cubicBezTo>
                <a:cubicBezTo>
                  <a:pt x="2024" y="776"/>
                  <a:pt x="2016" y="704"/>
                  <a:pt x="1984" y="680"/>
                </a:cubicBezTo>
                <a:cubicBezTo>
                  <a:pt x="1952" y="656"/>
                  <a:pt x="1904" y="632"/>
                  <a:pt x="1840" y="632"/>
                </a:cubicBezTo>
                <a:cubicBezTo>
                  <a:pt x="1776" y="632"/>
                  <a:pt x="1656" y="656"/>
                  <a:pt x="1600" y="680"/>
                </a:cubicBezTo>
                <a:cubicBezTo>
                  <a:pt x="1544" y="704"/>
                  <a:pt x="1520" y="728"/>
                  <a:pt x="1504" y="776"/>
                </a:cubicBezTo>
                <a:cubicBezTo>
                  <a:pt x="1488" y="824"/>
                  <a:pt x="1488" y="920"/>
                  <a:pt x="1504" y="968"/>
                </a:cubicBezTo>
                <a:cubicBezTo>
                  <a:pt x="1520" y="1016"/>
                  <a:pt x="1608" y="1056"/>
                  <a:pt x="1600" y="1064"/>
                </a:cubicBezTo>
                <a:cubicBezTo>
                  <a:pt x="1592" y="1072"/>
                  <a:pt x="1488" y="1048"/>
                  <a:pt x="1456" y="1016"/>
                </a:cubicBezTo>
                <a:cubicBezTo>
                  <a:pt x="1424" y="984"/>
                  <a:pt x="1424" y="880"/>
                  <a:pt x="1408" y="872"/>
                </a:cubicBezTo>
                <a:cubicBezTo>
                  <a:pt x="1392" y="864"/>
                  <a:pt x="1368" y="936"/>
                  <a:pt x="1360" y="968"/>
                </a:cubicBezTo>
                <a:cubicBezTo>
                  <a:pt x="1352" y="1000"/>
                  <a:pt x="1376" y="1024"/>
                  <a:pt x="1360" y="1064"/>
                </a:cubicBezTo>
                <a:cubicBezTo>
                  <a:pt x="1344" y="1104"/>
                  <a:pt x="1320" y="1176"/>
                  <a:pt x="1264" y="1208"/>
                </a:cubicBezTo>
                <a:cubicBezTo>
                  <a:pt x="1208" y="1240"/>
                  <a:pt x="1120" y="1224"/>
                  <a:pt x="1024" y="1256"/>
                </a:cubicBezTo>
                <a:cubicBezTo>
                  <a:pt x="928" y="1288"/>
                  <a:pt x="792" y="1328"/>
                  <a:pt x="688" y="1400"/>
                </a:cubicBezTo>
                <a:cubicBezTo>
                  <a:pt x="584" y="1472"/>
                  <a:pt x="424" y="1680"/>
                  <a:pt x="400" y="1688"/>
                </a:cubicBezTo>
                <a:cubicBezTo>
                  <a:pt x="376" y="1696"/>
                  <a:pt x="464" y="1528"/>
                  <a:pt x="544" y="1448"/>
                </a:cubicBezTo>
                <a:cubicBezTo>
                  <a:pt x="624" y="1368"/>
                  <a:pt x="768" y="1256"/>
                  <a:pt x="880" y="1208"/>
                </a:cubicBezTo>
                <a:cubicBezTo>
                  <a:pt x="992" y="1160"/>
                  <a:pt x="1144" y="1192"/>
                  <a:pt x="1216" y="1160"/>
                </a:cubicBezTo>
                <a:cubicBezTo>
                  <a:pt x="1288" y="1128"/>
                  <a:pt x="1296" y="1064"/>
                  <a:pt x="1312" y="1016"/>
                </a:cubicBezTo>
                <a:cubicBezTo>
                  <a:pt x="1328" y="968"/>
                  <a:pt x="1312" y="912"/>
                  <a:pt x="1312" y="872"/>
                </a:cubicBezTo>
                <a:cubicBezTo>
                  <a:pt x="1312" y="832"/>
                  <a:pt x="1336" y="792"/>
                  <a:pt x="1312" y="776"/>
                </a:cubicBezTo>
                <a:cubicBezTo>
                  <a:pt x="1288" y="760"/>
                  <a:pt x="1208" y="760"/>
                  <a:pt x="1168" y="776"/>
                </a:cubicBezTo>
                <a:cubicBezTo>
                  <a:pt x="1128" y="792"/>
                  <a:pt x="1136" y="848"/>
                  <a:pt x="1072" y="872"/>
                </a:cubicBezTo>
                <a:cubicBezTo>
                  <a:pt x="1008" y="896"/>
                  <a:pt x="920" y="920"/>
                  <a:pt x="784" y="920"/>
                </a:cubicBezTo>
                <a:cubicBezTo>
                  <a:pt x="648" y="920"/>
                  <a:pt x="312" y="888"/>
                  <a:pt x="256" y="872"/>
                </a:cubicBezTo>
                <a:cubicBezTo>
                  <a:pt x="200" y="856"/>
                  <a:pt x="336" y="824"/>
                  <a:pt x="448" y="824"/>
                </a:cubicBezTo>
                <a:cubicBezTo>
                  <a:pt x="560" y="824"/>
                  <a:pt x="816" y="888"/>
                  <a:pt x="928" y="872"/>
                </a:cubicBezTo>
                <a:cubicBezTo>
                  <a:pt x="1040" y="856"/>
                  <a:pt x="1104" y="760"/>
                  <a:pt x="1120" y="728"/>
                </a:cubicBezTo>
                <a:cubicBezTo>
                  <a:pt x="1136" y="696"/>
                  <a:pt x="1064" y="696"/>
                  <a:pt x="1024" y="680"/>
                </a:cubicBezTo>
                <a:cubicBezTo>
                  <a:pt x="984" y="664"/>
                  <a:pt x="920" y="648"/>
                  <a:pt x="880" y="632"/>
                </a:cubicBezTo>
                <a:cubicBezTo>
                  <a:pt x="840" y="616"/>
                  <a:pt x="864" y="608"/>
                  <a:pt x="784" y="584"/>
                </a:cubicBezTo>
                <a:cubicBezTo>
                  <a:pt x="704" y="560"/>
                  <a:pt x="528" y="496"/>
                  <a:pt x="400" y="488"/>
                </a:cubicBezTo>
                <a:cubicBezTo>
                  <a:pt x="272" y="480"/>
                  <a:pt x="0" y="544"/>
                  <a:pt x="16" y="536"/>
                </a:cubicBezTo>
                <a:cubicBezTo>
                  <a:pt x="32" y="528"/>
                  <a:pt x="392" y="448"/>
                  <a:pt x="496" y="440"/>
                </a:cubicBezTo>
                <a:cubicBezTo>
                  <a:pt x="600" y="432"/>
                  <a:pt x="600" y="480"/>
                  <a:pt x="640" y="488"/>
                </a:cubicBezTo>
                <a:cubicBezTo>
                  <a:pt x="680" y="496"/>
                  <a:pt x="728" y="424"/>
                  <a:pt x="784" y="44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25605" name="Freeform 5"/>
          <p:cNvSpPr>
            <a:spLocks/>
          </p:cNvSpPr>
          <p:nvPr/>
        </p:nvSpPr>
        <p:spPr bwMode="auto">
          <a:xfrm rot="19620287" flipV="1">
            <a:off x="460375" y="3124200"/>
            <a:ext cx="2590800" cy="1752600"/>
          </a:xfrm>
          <a:custGeom>
            <a:avLst/>
            <a:gdLst>
              <a:gd name="T0" fmla="*/ 987931 w 2056"/>
              <a:gd name="T1" fmla="*/ 454684 h 1696"/>
              <a:gd name="T2" fmla="*/ 1229874 w 2056"/>
              <a:gd name="T3" fmla="*/ 603490 h 1696"/>
              <a:gd name="T4" fmla="*/ 1592787 w 2056"/>
              <a:gd name="T5" fmla="*/ 553888 h 1696"/>
              <a:gd name="T6" fmla="*/ 1653273 w 2056"/>
              <a:gd name="T7" fmla="*/ 256276 h 1696"/>
              <a:gd name="T8" fmla="*/ 1471816 w 2056"/>
              <a:gd name="T9" fmla="*/ 8267 h 1696"/>
              <a:gd name="T10" fmla="*/ 1713759 w 2056"/>
              <a:gd name="T11" fmla="*/ 206675 h 1696"/>
              <a:gd name="T12" fmla="*/ 1713759 w 2056"/>
              <a:gd name="T13" fmla="*/ 454684 h 1696"/>
              <a:gd name="T14" fmla="*/ 1834730 w 2056"/>
              <a:gd name="T15" fmla="*/ 504286 h 1696"/>
              <a:gd name="T16" fmla="*/ 2016186 w 2056"/>
              <a:gd name="T17" fmla="*/ 305878 h 1696"/>
              <a:gd name="T18" fmla="*/ 2439585 w 2056"/>
              <a:gd name="T19" fmla="*/ 256276 h 1696"/>
              <a:gd name="T20" fmla="*/ 2258129 w 2056"/>
              <a:gd name="T21" fmla="*/ 305878 h 1696"/>
              <a:gd name="T22" fmla="*/ 2076672 w 2056"/>
              <a:gd name="T23" fmla="*/ 355480 h 1696"/>
              <a:gd name="T24" fmla="*/ 2016186 w 2056"/>
              <a:gd name="T25" fmla="*/ 504286 h 1696"/>
              <a:gd name="T26" fmla="*/ 2137158 w 2056"/>
              <a:gd name="T27" fmla="*/ 603490 h 1696"/>
              <a:gd name="T28" fmla="*/ 2379100 w 2056"/>
              <a:gd name="T29" fmla="*/ 603490 h 1696"/>
              <a:gd name="T30" fmla="*/ 2560557 w 2056"/>
              <a:gd name="T31" fmla="*/ 702693 h 1696"/>
              <a:gd name="T32" fmla="*/ 2560557 w 2056"/>
              <a:gd name="T33" fmla="*/ 801897 h 1696"/>
              <a:gd name="T34" fmla="*/ 2500071 w 2056"/>
              <a:gd name="T35" fmla="*/ 702693 h 1696"/>
              <a:gd name="T36" fmla="*/ 2318614 w 2056"/>
              <a:gd name="T37" fmla="*/ 653092 h 1696"/>
              <a:gd name="T38" fmla="*/ 2016186 w 2056"/>
              <a:gd name="T39" fmla="*/ 702693 h 1696"/>
              <a:gd name="T40" fmla="*/ 1895215 w 2056"/>
              <a:gd name="T41" fmla="*/ 801897 h 1696"/>
              <a:gd name="T42" fmla="*/ 1895215 w 2056"/>
              <a:gd name="T43" fmla="*/ 1000305 h 1696"/>
              <a:gd name="T44" fmla="*/ 2016186 w 2056"/>
              <a:gd name="T45" fmla="*/ 1099509 h 1696"/>
              <a:gd name="T46" fmla="*/ 1834730 w 2056"/>
              <a:gd name="T47" fmla="*/ 1049907 h 1696"/>
              <a:gd name="T48" fmla="*/ 1774244 w 2056"/>
              <a:gd name="T49" fmla="*/ 901101 h 1696"/>
              <a:gd name="T50" fmla="*/ 1713759 w 2056"/>
              <a:gd name="T51" fmla="*/ 1000305 h 1696"/>
              <a:gd name="T52" fmla="*/ 1713759 w 2056"/>
              <a:gd name="T53" fmla="*/ 1099509 h 1696"/>
              <a:gd name="T54" fmla="*/ 1592787 w 2056"/>
              <a:gd name="T55" fmla="*/ 1248314 h 1696"/>
              <a:gd name="T56" fmla="*/ 1290360 w 2056"/>
              <a:gd name="T57" fmla="*/ 1297916 h 1696"/>
              <a:gd name="T58" fmla="*/ 866960 w 2056"/>
              <a:gd name="T59" fmla="*/ 1446722 h 1696"/>
              <a:gd name="T60" fmla="*/ 504047 w 2056"/>
              <a:gd name="T61" fmla="*/ 1744333 h 1696"/>
              <a:gd name="T62" fmla="*/ 685503 w 2056"/>
              <a:gd name="T63" fmla="*/ 1496324 h 1696"/>
              <a:gd name="T64" fmla="*/ 1108903 w 2056"/>
              <a:gd name="T65" fmla="*/ 1248314 h 1696"/>
              <a:gd name="T66" fmla="*/ 1532302 w 2056"/>
              <a:gd name="T67" fmla="*/ 1198712 h 1696"/>
              <a:gd name="T68" fmla="*/ 1653273 w 2056"/>
              <a:gd name="T69" fmla="*/ 1049907 h 1696"/>
              <a:gd name="T70" fmla="*/ 1653273 w 2056"/>
              <a:gd name="T71" fmla="*/ 901101 h 1696"/>
              <a:gd name="T72" fmla="*/ 1653273 w 2056"/>
              <a:gd name="T73" fmla="*/ 801897 h 1696"/>
              <a:gd name="T74" fmla="*/ 1471816 w 2056"/>
              <a:gd name="T75" fmla="*/ 801897 h 1696"/>
              <a:gd name="T76" fmla="*/ 1350845 w 2056"/>
              <a:gd name="T77" fmla="*/ 901101 h 1696"/>
              <a:gd name="T78" fmla="*/ 987931 w 2056"/>
              <a:gd name="T79" fmla="*/ 950703 h 1696"/>
              <a:gd name="T80" fmla="*/ 322590 w 2056"/>
              <a:gd name="T81" fmla="*/ 901101 h 1696"/>
              <a:gd name="T82" fmla="*/ 564532 w 2056"/>
              <a:gd name="T83" fmla="*/ 851499 h 1696"/>
              <a:gd name="T84" fmla="*/ 1169388 w 2056"/>
              <a:gd name="T85" fmla="*/ 901101 h 1696"/>
              <a:gd name="T86" fmla="*/ 1411331 w 2056"/>
              <a:gd name="T87" fmla="*/ 752295 h 1696"/>
              <a:gd name="T88" fmla="*/ 1290360 w 2056"/>
              <a:gd name="T89" fmla="*/ 702693 h 1696"/>
              <a:gd name="T90" fmla="*/ 1108903 w 2056"/>
              <a:gd name="T91" fmla="*/ 653092 h 1696"/>
              <a:gd name="T92" fmla="*/ 987931 w 2056"/>
              <a:gd name="T93" fmla="*/ 603490 h 1696"/>
              <a:gd name="T94" fmla="*/ 504047 w 2056"/>
              <a:gd name="T95" fmla="*/ 504286 h 1696"/>
              <a:gd name="T96" fmla="*/ 20162 w 2056"/>
              <a:gd name="T97" fmla="*/ 553888 h 1696"/>
              <a:gd name="T98" fmla="*/ 625018 w 2056"/>
              <a:gd name="T99" fmla="*/ 454684 h 1696"/>
              <a:gd name="T100" fmla="*/ 806475 w 2056"/>
              <a:gd name="T101" fmla="*/ 504286 h 1696"/>
              <a:gd name="T102" fmla="*/ 987931 w 2056"/>
              <a:gd name="T103" fmla="*/ 454684 h 16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56"/>
              <a:gd name="T157" fmla="*/ 0 h 1696"/>
              <a:gd name="T158" fmla="*/ 2056 w 2056"/>
              <a:gd name="T159" fmla="*/ 1696 h 16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56" h="1696">
                <a:moveTo>
                  <a:pt x="784" y="440"/>
                </a:moveTo>
                <a:cubicBezTo>
                  <a:pt x="840" y="456"/>
                  <a:pt x="896" y="568"/>
                  <a:pt x="976" y="584"/>
                </a:cubicBezTo>
                <a:cubicBezTo>
                  <a:pt x="1056" y="600"/>
                  <a:pt x="1208" y="592"/>
                  <a:pt x="1264" y="536"/>
                </a:cubicBezTo>
                <a:cubicBezTo>
                  <a:pt x="1320" y="480"/>
                  <a:pt x="1328" y="336"/>
                  <a:pt x="1312" y="248"/>
                </a:cubicBezTo>
                <a:cubicBezTo>
                  <a:pt x="1296" y="160"/>
                  <a:pt x="1160" y="16"/>
                  <a:pt x="1168" y="8"/>
                </a:cubicBezTo>
                <a:cubicBezTo>
                  <a:pt x="1176" y="0"/>
                  <a:pt x="1328" y="128"/>
                  <a:pt x="1360" y="200"/>
                </a:cubicBezTo>
                <a:cubicBezTo>
                  <a:pt x="1392" y="272"/>
                  <a:pt x="1344" y="392"/>
                  <a:pt x="1360" y="440"/>
                </a:cubicBezTo>
                <a:cubicBezTo>
                  <a:pt x="1376" y="488"/>
                  <a:pt x="1416" y="512"/>
                  <a:pt x="1456" y="488"/>
                </a:cubicBezTo>
                <a:cubicBezTo>
                  <a:pt x="1496" y="464"/>
                  <a:pt x="1520" y="336"/>
                  <a:pt x="1600" y="296"/>
                </a:cubicBezTo>
                <a:cubicBezTo>
                  <a:pt x="1680" y="256"/>
                  <a:pt x="1904" y="248"/>
                  <a:pt x="1936" y="248"/>
                </a:cubicBezTo>
                <a:cubicBezTo>
                  <a:pt x="1968" y="248"/>
                  <a:pt x="1840" y="280"/>
                  <a:pt x="1792" y="296"/>
                </a:cubicBezTo>
                <a:cubicBezTo>
                  <a:pt x="1744" y="312"/>
                  <a:pt x="1680" y="312"/>
                  <a:pt x="1648" y="344"/>
                </a:cubicBezTo>
                <a:cubicBezTo>
                  <a:pt x="1616" y="376"/>
                  <a:pt x="1592" y="448"/>
                  <a:pt x="1600" y="488"/>
                </a:cubicBezTo>
                <a:cubicBezTo>
                  <a:pt x="1608" y="528"/>
                  <a:pt x="1648" y="568"/>
                  <a:pt x="1696" y="584"/>
                </a:cubicBezTo>
                <a:cubicBezTo>
                  <a:pt x="1744" y="600"/>
                  <a:pt x="1832" y="568"/>
                  <a:pt x="1888" y="584"/>
                </a:cubicBezTo>
                <a:cubicBezTo>
                  <a:pt x="1944" y="600"/>
                  <a:pt x="2008" y="648"/>
                  <a:pt x="2032" y="680"/>
                </a:cubicBezTo>
                <a:cubicBezTo>
                  <a:pt x="2056" y="712"/>
                  <a:pt x="2040" y="776"/>
                  <a:pt x="2032" y="776"/>
                </a:cubicBezTo>
                <a:cubicBezTo>
                  <a:pt x="2024" y="776"/>
                  <a:pt x="2016" y="704"/>
                  <a:pt x="1984" y="680"/>
                </a:cubicBezTo>
                <a:cubicBezTo>
                  <a:pt x="1952" y="656"/>
                  <a:pt x="1904" y="632"/>
                  <a:pt x="1840" y="632"/>
                </a:cubicBezTo>
                <a:cubicBezTo>
                  <a:pt x="1776" y="632"/>
                  <a:pt x="1656" y="656"/>
                  <a:pt x="1600" y="680"/>
                </a:cubicBezTo>
                <a:cubicBezTo>
                  <a:pt x="1544" y="704"/>
                  <a:pt x="1520" y="728"/>
                  <a:pt x="1504" y="776"/>
                </a:cubicBezTo>
                <a:cubicBezTo>
                  <a:pt x="1488" y="824"/>
                  <a:pt x="1488" y="920"/>
                  <a:pt x="1504" y="968"/>
                </a:cubicBezTo>
                <a:cubicBezTo>
                  <a:pt x="1520" y="1016"/>
                  <a:pt x="1608" y="1056"/>
                  <a:pt x="1600" y="1064"/>
                </a:cubicBezTo>
                <a:cubicBezTo>
                  <a:pt x="1592" y="1072"/>
                  <a:pt x="1488" y="1048"/>
                  <a:pt x="1456" y="1016"/>
                </a:cubicBezTo>
                <a:cubicBezTo>
                  <a:pt x="1424" y="984"/>
                  <a:pt x="1424" y="880"/>
                  <a:pt x="1408" y="872"/>
                </a:cubicBezTo>
                <a:cubicBezTo>
                  <a:pt x="1392" y="864"/>
                  <a:pt x="1368" y="936"/>
                  <a:pt x="1360" y="968"/>
                </a:cubicBezTo>
                <a:cubicBezTo>
                  <a:pt x="1352" y="1000"/>
                  <a:pt x="1376" y="1024"/>
                  <a:pt x="1360" y="1064"/>
                </a:cubicBezTo>
                <a:cubicBezTo>
                  <a:pt x="1344" y="1104"/>
                  <a:pt x="1320" y="1176"/>
                  <a:pt x="1264" y="1208"/>
                </a:cubicBezTo>
                <a:cubicBezTo>
                  <a:pt x="1208" y="1240"/>
                  <a:pt x="1120" y="1224"/>
                  <a:pt x="1024" y="1256"/>
                </a:cubicBezTo>
                <a:cubicBezTo>
                  <a:pt x="928" y="1288"/>
                  <a:pt x="792" y="1328"/>
                  <a:pt x="688" y="1400"/>
                </a:cubicBezTo>
                <a:cubicBezTo>
                  <a:pt x="584" y="1472"/>
                  <a:pt x="424" y="1680"/>
                  <a:pt x="400" y="1688"/>
                </a:cubicBezTo>
                <a:cubicBezTo>
                  <a:pt x="376" y="1696"/>
                  <a:pt x="464" y="1528"/>
                  <a:pt x="544" y="1448"/>
                </a:cubicBezTo>
                <a:cubicBezTo>
                  <a:pt x="624" y="1368"/>
                  <a:pt x="768" y="1256"/>
                  <a:pt x="880" y="1208"/>
                </a:cubicBezTo>
                <a:cubicBezTo>
                  <a:pt x="992" y="1160"/>
                  <a:pt x="1144" y="1192"/>
                  <a:pt x="1216" y="1160"/>
                </a:cubicBezTo>
                <a:cubicBezTo>
                  <a:pt x="1288" y="1128"/>
                  <a:pt x="1296" y="1064"/>
                  <a:pt x="1312" y="1016"/>
                </a:cubicBezTo>
                <a:cubicBezTo>
                  <a:pt x="1328" y="968"/>
                  <a:pt x="1312" y="912"/>
                  <a:pt x="1312" y="872"/>
                </a:cubicBezTo>
                <a:cubicBezTo>
                  <a:pt x="1312" y="832"/>
                  <a:pt x="1336" y="792"/>
                  <a:pt x="1312" y="776"/>
                </a:cubicBezTo>
                <a:cubicBezTo>
                  <a:pt x="1288" y="760"/>
                  <a:pt x="1208" y="760"/>
                  <a:pt x="1168" y="776"/>
                </a:cubicBezTo>
                <a:cubicBezTo>
                  <a:pt x="1128" y="792"/>
                  <a:pt x="1136" y="848"/>
                  <a:pt x="1072" y="872"/>
                </a:cubicBezTo>
                <a:cubicBezTo>
                  <a:pt x="1008" y="896"/>
                  <a:pt x="920" y="920"/>
                  <a:pt x="784" y="920"/>
                </a:cubicBezTo>
                <a:cubicBezTo>
                  <a:pt x="648" y="920"/>
                  <a:pt x="312" y="888"/>
                  <a:pt x="256" y="872"/>
                </a:cubicBezTo>
                <a:cubicBezTo>
                  <a:pt x="200" y="856"/>
                  <a:pt x="336" y="824"/>
                  <a:pt x="448" y="824"/>
                </a:cubicBezTo>
                <a:cubicBezTo>
                  <a:pt x="560" y="824"/>
                  <a:pt x="816" y="888"/>
                  <a:pt x="928" y="872"/>
                </a:cubicBezTo>
                <a:cubicBezTo>
                  <a:pt x="1040" y="856"/>
                  <a:pt x="1104" y="760"/>
                  <a:pt x="1120" y="728"/>
                </a:cubicBezTo>
                <a:cubicBezTo>
                  <a:pt x="1136" y="696"/>
                  <a:pt x="1064" y="696"/>
                  <a:pt x="1024" y="680"/>
                </a:cubicBezTo>
                <a:cubicBezTo>
                  <a:pt x="984" y="664"/>
                  <a:pt x="920" y="648"/>
                  <a:pt x="880" y="632"/>
                </a:cubicBezTo>
                <a:cubicBezTo>
                  <a:pt x="840" y="616"/>
                  <a:pt x="864" y="608"/>
                  <a:pt x="784" y="584"/>
                </a:cubicBezTo>
                <a:cubicBezTo>
                  <a:pt x="704" y="560"/>
                  <a:pt x="528" y="496"/>
                  <a:pt x="400" y="488"/>
                </a:cubicBezTo>
                <a:cubicBezTo>
                  <a:pt x="272" y="480"/>
                  <a:pt x="0" y="544"/>
                  <a:pt x="16" y="536"/>
                </a:cubicBezTo>
                <a:cubicBezTo>
                  <a:pt x="32" y="528"/>
                  <a:pt x="392" y="448"/>
                  <a:pt x="496" y="440"/>
                </a:cubicBezTo>
                <a:cubicBezTo>
                  <a:pt x="600" y="432"/>
                  <a:pt x="600" y="480"/>
                  <a:pt x="640" y="488"/>
                </a:cubicBezTo>
                <a:cubicBezTo>
                  <a:pt x="680" y="496"/>
                  <a:pt x="728" y="424"/>
                  <a:pt x="784" y="44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25606" name="Oval 6"/>
          <p:cNvSpPr>
            <a:spLocks noChangeArrowheads="1"/>
          </p:cNvSpPr>
          <p:nvPr/>
        </p:nvSpPr>
        <p:spPr bwMode="auto">
          <a:xfrm>
            <a:off x="2974975" y="2133600"/>
            <a:ext cx="457200" cy="457200"/>
          </a:xfrm>
          <a:prstGeom prst="ellipse">
            <a:avLst/>
          </a:prstGeom>
          <a:noFill/>
          <a:ln w="9525" algn="ctr">
            <a:solidFill>
              <a:schemeClr val="tx1"/>
            </a:solidFill>
            <a:round/>
            <a:headEnd/>
            <a:tailEnd/>
          </a:ln>
        </p:spPr>
        <p:txBody>
          <a:bodyPr wrap="none" anchor="ctr"/>
          <a:lstStyle/>
          <a:p>
            <a:endParaRPr lang="en-US"/>
          </a:p>
        </p:txBody>
      </p:sp>
      <p:sp>
        <p:nvSpPr>
          <p:cNvPr id="25607" name="Oval 7"/>
          <p:cNvSpPr>
            <a:spLocks noChangeArrowheads="1"/>
          </p:cNvSpPr>
          <p:nvPr/>
        </p:nvSpPr>
        <p:spPr bwMode="auto">
          <a:xfrm>
            <a:off x="2670175" y="3124200"/>
            <a:ext cx="457200" cy="457200"/>
          </a:xfrm>
          <a:prstGeom prst="ellipse">
            <a:avLst/>
          </a:prstGeom>
          <a:noFill/>
          <a:ln w="9525" algn="ctr">
            <a:solidFill>
              <a:schemeClr val="tx1"/>
            </a:solidFill>
            <a:round/>
            <a:headEnd/>
            <a:tailEnd/>
          </a:ln>
        </p:spPr>
        <p:txBody>
          <a:bodyPr wrap="none" anchor="ctr"/>
          <a:lstStyle/>
          <a:p>
            <a:endParaRPr lang="en-US"/>
          </a:p>
        </p:txBody>
      </p:sp>
      <p:sp>
        <p:nvSpPr>
          <p:cNvPr id="25608" name="Oval 8"/>
          <p:cNvSpPr>
            <a:spLocks noChangeArrowheads="1"/>
          </p:cNvSpPr>
          <p:nvPr/>
        </p:nvSpPr>
        <p:spPr bwMode="auto">
          <a:xfrm>
            <a:off x="2971800" y="2133600"/>
            <a:ext cx="457200" cy="457200"/>
          </a:xfrm>
          <a:prstGeom prst="ellipse">
            <a:avLst/>
          </a:prstGeom>
          <a:gradFill rotWithShape="1">
            <a:gsLst>
              <a:gs pos="0">
                <a:srgbClr val="FFE103">
                  <a:alpha val="60001"/>
                </a:srgbClr>
              </a:gs>
              <a:gs pos="100000">
                <a:schemeClr val="bg1">
                  <a:alpha val="60001"/>
                </a:scheme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609" name="Oval 9"/>
          <p:cNvSpPr>
            <a:spLocks noChangeArrowheads="1"/>
          </p:cNvSpPr>
          <p:nvPr/>
        </p:nvSpPr>
        <p:spPr bwMode="auto">
          <a:xfrm>
            <a:off x="2667000" y="3124200"/>
            <a:ext cx="457200" cy="457200"/>
          </a:xfrm>
          <a:prstGeom prst="ellipse">
            <a:avLst/>
          </a:prstGeom>
          <a:gradFill rotWithShape="1">
            <a:gsLst>
              <a:gs pos="0">
                <a:srgbClr val="FFE103">
                  <a:alpha val="60001"/>
                </a:srgbClr>
              </a:gs>
              <a:gs pos="100000">
                <a:schemeClr val="bg1">
                  <a:alpha val="60001"/>
                </a:scheme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610" name="Freeform 10"/>
          <p:cNvSpPr>
            <a:spLocks/>
          </p:cNvSpPr>
          <p:nvPr/>
        </p:nvSpPr>
        <p:spPr bwMode="auto">
          <a:xfrm rot="-9553928">
            <a:off x="4187825" y="3738563"/>
            <a:ext cx="3505200" cy="2132012"/>
          </a:xfrm>
          <a:custGeom>
            <a:avLst/>
            <a:gdLst>
              <a:gd name="T0" fmla="*/ 1336613 w 2056"/>
              <a:gd name="T1" fmla="*/ 553116 h 1696"/>
              <a:gd name="T2" fmla="*/ 1663947 w 2056"/>
              <a:gd name="T3" fmla="*/ 734136 h 1696"/>
              <a:gd name="T4" fmla="*/ 2154948 w 2056"/>
              <a:gd name="T5" fmla="*/ 673796 h 1696"/>
              <a:gd name="T6" fmla="*/ 2236781 w 2056"/>
              <a:gd name="T7" fmla="*/ 311756 h 1696"/>
              <a:gd name="T8" fmla="*/ 1991281 w 2056"/>
              <a:gd name="T9" fmla="*/ 10057 h 1696"/>
              <a:gd name="T10" fmla="*/ 2318615 w 2056"/>
              <a:gd name="T11" fmla="*/ 251417 h 1696"/>
              <a:gd name="T12" fmla="*/ 2318615 w 2056"/>
              <a:gd name="T13" fmla="*/ 553116 h 1696"/>
              <a:gd name="T14" fmla="*/ 2482281 w 2056"/>
              <a:gd name="T15" fmla="*/ 613456 h 1696"/>
              <a:gd name="T16" fmla="*/ 2727782 w 2056"/>
              <a:gd name="T17" fmla="*/ 372096 h 1696"/>
              <a:gd name="T18" fmla="*/ 3300616 w 2056"/>
              <a:gd name="T19" fmla="*/ 311756 h 1696"/>
              <a:gd name="T20" fmla="*/ 3055115 w 2056"/>
              <a:gd name="T21" fmla="*/ 372096 h 1696"/>
              <a:gd name="T22" fmla="*/ 2809615 w 2056"/>
              <a:gd name="T23" fmla="*/ 432436 h 1696"/>
              <a:gd name="T24" fmla="*/ 2727782 w 2056"/>
              <a:gd name="T25" fmla="*/ 613456 h 1696"/>
              <a:gd name="T26" fmla="*/ 2891448 w 2056"/>
              <a:gd name="T27" fmla="*/ 734136 h 1696"/>
              <a:gd name="T28" fmla="*/ 3218782 w 2056"/>
              <a:gd name="T29" fmla="*/ 734136 h 1696"/>
              <a:gd name="T30" fmla="*/ 3464282 w 2056"/>
              <a:gd name="T31" fmla="*/ 854816 h 1696"/>
              <a:gd name="T32" fmla="*/ 3464282 w 2056"/>
              <a:gd name="T33" fmla="*/ 975496 h 1696"/>
              <a:gd name="T34" fmla="*/ 3382449 w 2056"/>
              <a:gd name="T35" fmla="*/ 854816 h 1696"/>
              <a:gd name="T36" fmla="*/ 3136949 w 2056"/>
              <a:gd name="T37" fmla="*/ 794476 h 1696"/>
              <a:gd name="T38" fmla="*/ 2727782 w 2056"/>
              <a:gd name="T39" fmla="*/ 854816 h 1696"/>
              <a:gd name="T40" fmla="*/ 2564115 w 2056"/>
              <a:gd name="T41" fmla="*/ 975496 h 1696"/>
              <a:gd name="T42" fmla="*/ 2564115 w 2056"/>
              <a:gd name="T43" fmla="*/ 1216856 h 1696"/>
              <a:gd name="T44" fmla="*/ 2727782 w 2056"/>
              <a:gd name="T45" fmla="*/ 1337536 h 1696"/>
              <a:gd name="T46" fmla="*/ 2482281 w 2056"/>
              <a:gd name="T47" fmla="*/ 1277196 h 1696"/>
              <a:gd name="T48" fmla="*/ 2400448 w 2056"/>
              <a:gd name="T49" fmla="*/ 1096176 h 1696"/>
              <a:gd name="T50" fmla="*/ 2318615 w 2056"/>
              <a:gd name="T51" fmla="*/ 1216856 h 1696"/>
              <a:gd name="T52" fmla="*/ 2318615 w 2056"/>
              <a:gd name="T53" fmla="*/ 1337536 h 1696"/>
              <a:gd name="T54" fmla="*/ 2154948 w 2056"/>
              <a:gd name="T55" fmla="*/ 1518556 h 1696"/>
              <a:gd name="T56" fmla="*/ 1745781 w 2056"/>
              <a:gd name="T57" fmla="*/ 1578896 h 1696"/>
              <a:gd name="T58" fmla="*/ 1172946 w 2056"/>
              <a:gd name="T59" fmla="*/ 1759916 h 1696"/>
              <a:gd name="T60" fmla="*/ 681945 w 2056"/>
              <a:gd name="T61" fmla="*/ 2121955 h 1696"/>
              <a:gd name="T62" fmla="*/ 927446 w 2056"/>
              <a:gd name="T63" fmla="*/ 1820256 h 1696"/>
              <a:gd name="T64" fmla="*/ 1500280 w 2056"/>
              <a:gd name="T65" fmla="*/ 1518556 h 1696"/>
              <a:gd name="T66" fmla="*/ 2073114 w 2056"/>
              <a:gd name="T67" fmla="*/ 1458216 h 1696"/>
              <a:gd name="T68" fmla="*/ 2236781 w 2056"/>
              <a:gd name="T69" fmla="*/ 1277196 h 1696"/>
              <a:gd name="T70" fmla="*/ 2236781 w 2056"/>
              <a:gd name="T71" fmla="*/ 1096176 h 1696"/>
              <a:gd name="T72" fmla="*/ 2236781 w 2056"/>
              <a:gd name="T73" fmla="*/ 975496 h 1696"/>
              <a:gd name="T74" fmla="*/ 1991281 w 2056"/>
              <a:gd name="T75" fmla="*/ 975496 h 1696"/>
              <a:gd name="T76" fmla="*/ 1827614 w 2056"/>
              <a:gd name="T77" fmla="*/ 1096176 h 1696"/>
              <a:gd name="T78" fmla="*/ 1336613 w 2056"/>
              <a:gd name="T79" fmla="*/ 1156516 h 1696"/>
              <a:gd name="T80" fmla="*/ 436445 w 2056"/>
              <a:gd name="T81" fmla="*/ 1096176 h 1696"/>
              <a:gd name="T82" fmla="*/ 763779 w 2056"/>
              <a:gd name="T83" fmla="*/ 1035836 h 1696"/>
              <a:gd name="T84" fmla="*/ 1582113 w 2056"/>
              <a:gd name="T85" fmla="*/ 1096176 h 1696"/>
              <a:gd name="T86" fmla="*/ 1909447 w 2056"/>
              <a:gd name="T87" fmla="*/ 915156 h 1696"/>
              <a:gd name="T88" fmla="*/ 1745781 w 2056"/>
              <a:gd name="T89" fmla="*/ 854816 h 1696"/>
              <a:gd name="T90" fmla="*/ 1500280 w 2056"/>
              <a:gd name="T91" fmla="*/ 794476 h 1696"/>
              <a:gd name="T92" fmla="*/ 1336613 w 2056"/>
              <a:gd name="T93" fmla="*/ 734136 h 1696"/>
              <a:gd name="T94" fmla="*/ 681945 w 2056"/>
              <a:gd name="T95" fmla="*/ 613456 h 1696"/>
              <a:gd name="T96" fmla="*/ 27278 w 2056"/>
              <a:gd name="T97" fmla="*/ 673796 h 1696"/>
              <a:gd name="T98" fmla="*/ 845612 w 2056"/>
              <a:gd name="T99" fmla="*/ 553116 h 1696"/>
              <a:gd name="T100" fmla="*/ 1091113 w 2056"/>
              <a:gd name="T101" fmla="*/ 613456 h 1696"/>
              <a:gd name="T102" fmla="*/ 1336613 w 2056"/>
              <a:gd name="T103" fmla="*/ 553116 h 16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56"/>
              <a:gd name="T157" fmla="*/ 0 h 1696"/>
              <a:gd name="T158" fmla="*/ 2056 w 2056"/>
              <a:gd name="T159" fmla="*/ 1696 h 16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56" h="1696">
                <a:moveTo>
                  <a:pt x="784" y="440"/>
                </a:moveTo>
                <a:cubicBezTo>
                  <a:pt x="840" y="456"/>
                  <a:pt x="896" y="568"/>
                  <a:pt x="976" y="584"/>
                </a:cubicBezTo>
                <a:cubicBezTo>
                  <a:pt x="1056" y="600"/>
                  <a:pt x="1208" y="592"/>
                  <a:pt x="1264" y="536"/>
                </a:cubicBezTo>
                <a:cubicBezTo>
                  <a:pt x="1320" y="480"/>
                  <a:pt x="1328" y="336"/>
                  <a:pt x="1312" y="248"/>
                </a:cubicBezTo>
                <a:cubicBezTo>
                  <a:pt x="1296" y="160"/>
                  <a:pt x="1160" y="16"/>
                  <a:pt x="1168" y="8"/>
                </a:cubicBezTo>
                <a:cubicBezTo>
                  <a:pt x="1176" y="0"/>
                  <a:pt x="1328" y="128"/>
                  <a:pt x="1360" y="200"/>
                </a:cubicBezTo>
                <a:cubicBezTo>
                  <a:pt x="1392" y="272"/>
                  <a:pt x="1344" y="392"/>
                  <a:pt x="1360" y="440"/>
                </a:cubicBezTo>
                <a:cubicBezTo>
                  <a:pt x="1376" y="488"/>
                  <a:pt x="1416" y="512"/>
                  <a:pt x="1456" y="488"/>
                </a:cubicBezTo>
                <a:cubicBezTo>
                  <a:pt x="1496" y="464"/>
                  <a:pt x="1520" y="336"/>
                  <a:pt x="1600" y="296"/>
                </a:cubicBezTo>
                <a:cubicBezTo>
                  <a:pt x="1680" y="256"/>
                  <a:pt x="1904" y="248"/>
                  <a:pt x="1936" y="248"/>
                </a:cubicBezTo>
                <a:cubicBezTo>
                  <a:pt x="1968" y="248"/>
                  <a:pt x="1840" y="280"/>
                  <a:pt x="1792" y="296"/>
                </a:cubicBezTo>
                <a:cubicBezTo>
                  <a:pt x="1744" y="312"/>
                  <a:pt x="1680" y="312"/>
                  <a:pt x="1648" y="344"/>
                </a:cubicBezTo>
                <a:cubicBezTo>
                  <a:pt x="1616" y="376"/>
                  <a:pt x="1592" y="448"/>
                  <a:pt x="1600" y="488"/>
                </a:cubicBezTo>
                <a:cubicBezTo>
                  <a:pt x="1608" y="528"/>
                  <a:pt x="1648" y="568"/>
                  <a:pt x="1696" y="584"/>
                </a:cubicBezTo>
                <a:cubicBezTo>
                  <a:pt x="1744" y="600"/>
                  <a:pt x="1832" y="568"/>
                  <a:pt x="1888" y="584"/>
                </a:cubicBezTo>
                <a:cubicBezTo>
                  <a:pt x="1944" y="600"/>
                  <a:pt x="2008" y="648"/>
                  <a:pt x="2032" y="680"/>
                </a:cubicBezTo>
                <a:cubicBezTo>
                  <a:pt x="2056" y="712"/>
                  <a:pt x="2040" y="776"/>
                  <a:pt x="2032" y="776"/>
                </a:cubicBezTo>
                <a:cubicBezTo>
                  <a:pt x="2024" y="776"/>
                  <a:pt x="2016" y="704"/>
                  <a:pt x="1984" y="680"/>
                </a:cubicBezTo>
                <a:cubicBezTo>
                  <a:pt x="1952" y="656"/>
                  <a:pt x="1904" y="632"/>
                  <a:pt x="1840" y="632"/>
                </a:cubicBezTo>
                <a:cubicBezTo>
                  <a:pt x="1776" y="632"/>
                  <a:pt x="1656" y="656"/>
                  <a:pt x="1600" y="680"/>
                </a:cubicBezTo>
                <a:cubicBezTo>
                  <a:pt x="1544" y="704"/>
                  <a:pt x="1520" y="728"/>
                  <a:pt x="1504" y="776"/>
                </a:cubicBezTo>
                <a:cubicBezTo>
                  <a:pt x="1488" y="824"/>
                  <a:pt x="1488" y="920"/>
                  <a:pt x="1504" y="968"/>
                </a:cubicBezTo>
                <a:cubicBezTo>
                  <a:pt x="1520" y="1016"/>
                  <a:pt x="1608" y="1056"/>
                  <a:pt x="1600" y="1064"/>
                </a:cubicBezTo>
                <a:cubicBezTo>
                  <a:pt x="1592" y="1072"/>
                  <a:pt x="1488" y="1048"/>
                  <a:pt x="1456" y="1016"/>
                </a:cubicBezTo>
                <a:cubicBezTo>
                  <a:pt x="1424" y="984"/>
                  <a:pt x="1424" y="880"/>
                  <a:pt x="1408" y="872"/>
                </a:cubicBezTo>
                <a:cubicBezTo>
                  <a:pt x="1392" y="864"/>
                  <a:pt x="1368" y="936"/>
                  <a:pt x="1360" y="968"/>
                </a:cubicBezTo>
                <a:cubicBezTo>
                  <a:pt x="1352" y="1000"/>
                  <a:pt x="1376" y="1024"/>
                  <a:pt x="1360" y="1064"/>
                </a:cubicBezTo>
                <a:cubicBezTo>
                  <a:pt x="1344" y="1104"/>
                  <a:pt x="1320" y="1176"/>
                  <a:pt x="1264" y="1208"/>
                </a:cubicBezTo>
                <a:cubicBezTo>
                  <a:pt x="1208" y="1240"/>
                  <a:pt x="1120" y="1224"/>
                  <a:pt x="1024" y="1256"/>
                </a:cubicBezTo>
                <a:cubicBezTo>
                  <a:pt x="928" y="1288"/>
                  <a:pt x="792" y="1328"/>
                  <a:pt x="688" y="1400"/>
                </a:cubicBezTo>
                <a:cubicBezTo>
                  <a:pt x="584" y="1472"/>
                  <a:pt x="424" y="1680"/>
                  <a:pt x="400" y="1688"/>
                </a:cubicBezTo>
                <a:cubicBezTo>
                  <a:pt x="376" y="1696"/>
                  <a:pt x="464" y="1528"/>
                  <a:pt x="544" y="1448"/>
                </a:cubicBezTo>
                <a:cubicBezTo>
                  <a:pt x="624" y="1368"/>
                  <a:pt x="768" y="1256"/>
                  <a:pt x="880" y="1208"/>
                </a:cubicBezTo>
                <a:cubicBezTo>
                  <a:pt x="992" y="1160"/>
                  <a:pt x="1144" y="1192"/>
                  <a:pt x="1216" y="1160"/>
                </a:cubicBezTo>
                <a:cubicBezTo>
                  <a:pt x="1288" y="1128"/>
                  <a:pt x="1296" y="1064"/>
                  <a:pt x="1312" y="1016"/>
                </a:cubicBezTo>
                <a:cubicBezTo>
                  <a:pt x="1328" y="968"/>
                  <a:pt x="1312" y="912"/>
                  <a:pt x="1312" y="872"/>
                </a:cubicBezTo>
                <a:cubicBezTo>
                  <a:pt x="1312" y="832"/>
                  <a:pt x="1336" y="792"/>
                  <a:pt x="1312" y="776"/>
                </a:cubicBezTo>
                <a:cubicBezTo>
                  <a:pt x="1288" y="760"/>
                  <a:pt x="1208" y="760"/>
                  <a:pt x="1168" y="776"/>
                </a:cubicBezTo>
                <a:cubicBezTo>
                  <a:pt x="1128" y="792"/>
                  <a:pt x="1136" y="848"/>
                  <a:pt x="1072" y="872"/>
                </a:cubicBezTo>
                <a:cubicBezTo>
                  <a:pt x="1008" y="896"/>
                  <a:pt x="920" y="920"/>
                  <a:pt x="784" y="920"/>
                </a:cubicBezTo>
                <a:cubicBezTo>
                  <a:pt x="648" y="920"/>
                  <a:pt x="312" y="888"/>
                  <a:pt x="256" y="872"/>
                </a:cubicBezTo>
                <a:cubicBezTo>
                  <a:pt x="200" y="856"/>
                  <a:pt x="336" y="824"/>
                  <a:pt x="448" y="824"/>
                </a:cubicBezTo>
                <a:cubicBezTo>
                  <a:pt x="560" y="824"/>
                  <a:pt x="816" y="888"/>
                  <a:pt x="928" y="872"/>
                </a:cubicBezTo>
                <a:cubicBezTo>
                  <a:pt x="1040" y="856"/>
                  <a:pt x="1104" y="760"/>
                  <a:pt x="1120" y="728"/>
                </a:cubicBezTo>
                <a:cubicBezTo>
                  <a:pt x="1136" y="696"/>
                  <a:pt x="1064" y="696"/>
                  <a:pt x="1024" y="680"/>
                </a:cubicBezTo>
                <a:cubicBezTo>
                  <a:pt x="984" y="664"/>
                  <a:pt x="920" y="648"/>
                  <a:pt x="880" y="632"/>
                </a:cubicBezTo>
                <a:cubicBezTo>
                  <a:pt x="840" y="616"/>
                  <a:pt x="864" y="608"/>
                  <a:pt x="784" y="584"/>
                </a:cubicBezTo>
                <a:cubicBezTo>
                  <a:pt x="704" y="560"/>
                  <a:pt x="528" y="496"/>
                  <a:pt x="400" y="488"/>
                </a:cubicBezTo>
                <a:cubicBezTo>
                  <a:pt x="272" y="480"/>
                  <a:pt x="0" y="544"/>
                  <a:pt x="16" y="536"/>
                </a:cubicBezTo>
                <a:cubicBezTo>
                  <a:pt x="32" y="528"/>
                  <a:pt x="392" y="448"/>
                  <a:pt x="496" y="440"/>
                </a:cubicBezTo>
                <a:cubicBezTo>
                  <a:pt x="600" y="432"/>
                  <a:pt x="600" y="480"/>
                  <a:pt x="640" y="488"/>
                </a:cubicBezTo>
                <a:cubicBezTo>
                  <a:pt x="680" y="496"/>
                  <a:pt x="728" y="424"/>
                  <a:pt x="784" y="44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25611" name="Freeform 11"/>
          <p:cNvSpPr>
            <a:spLocks/>
          </p:cNvSpPr>
          <p:nvPr/>
        </p:nvSpPr>
        <p:spPr bwMode="auto">
          <a:xfrm rot="697573">
            <a:off x="5410200" y="2157413"/>
            <a:ext cx="2328863" cy="1957387"/>
          </a:xfrm>
          <a:custGeom>
            <a:avLst/>
            <a:gdLst>
              <a:gd name="T0" fmla="*/ 888049 w 2056"/>
              <a:gd name="T1" fmla="*/ 507813 h 1696"/>
              <a:gd name="T2" fmla="*/ 1105530 w 2056"/>
              <a:gd name="T3" fmla="*/ 674006 h 1696"/>
              <a:gd name="T4" fmla="*/ 1431752 w 2056"/>
              <a:gd name="T5" fmla="*/ 618608 h 1696"/>
              <a:gd name="T6" fmla="*/ 1486123 w 2056"/>
              <a:gd name="T7" fmla="*/ 286222 h 1696"/>
              <a:gd name="T8" fmla="*/ 1323012 w 2056"/>
              <a:gd name="T9" fmla="*/ 9233 h 1696"/>
              <a:gd name="T10" fmla="*/ 1540493 w 2056"/>
              <a:gd name="T11" fmla="*/ 230824 h 1696"/>
              <a:gd name="T12" fmla="*/ 1540493 w 2056"/>
              <a:gd name="T13" fmla="*/ 507813 h 1696"/>
              <a:gd name="T14" fmla="*/ 1649233 w 2056"/>
              <a:gd name="T15" fmla="*/ 563210 h 1696"/>
              <a:gd name="T16" fmla="*/ 1812344 w 2056"/>
              <a:gd name="T17" fmla="*/ 341619 h 1696"/>
              <a:gd name="T18" fmla="*/ 2192937 w 2056"/>
              <a:gd name="T19" fmla="*/ 286222 h 1696"/>
              <a:gd name="T20" fmla="*/ 2029826 w 2056"/>
              <a:gd name="T21" fmla="*/ 341619 h 1696"/>
              <a:gd name="T22" fmla="*/ 1866715 w 2056"/>
              <a:gd name="T23" fmla="*/ 397017 h 1696"/>
              <a:gd name="T24" fmla="*/ 1812344 w 2056"/>
              <a:gd name="T25" fmla="*/ 563210 h 1696"/>
              <a:gd name="T26" fmla="*/ 1921085 w 2056"/>
              <a:gd name="T27" fmla="*/ 674006 h 1696"/>
              <a:gd name="T28" fmla="*/ 2138566 w 2056"/>
              <a:gd name="T29" fmla="*/ 674006 h 1696"/>
              <a:gd name="T30" fmla="*/ 2301677 w 2056"/>
              <a:gd name="T31" fmla="*/ 784801 h 1696"/>
              <a:gd name="T32" fmla="*/ 2301677 w 2056"/>
              <a:gd name="T33" fmla="*/ 895597 h 1696"/>
              <a:gd name="T34" fmla="*/ 2247307 w 2056"/>
              <a:gd name="T35" fmla="*/ 784801 h 1696"/>
              <a:gd name="T36" fmla="*/ 2084196 w 2056"/>
              <a:gd name="T37" fmla="*/ 729404 h 1696"/>
              <a:gd name="T38" fmla="*/ 1812344 w 2056"/>
              <a:gd name="T39" fmla="*/ 784801 h 1696"/>
              <a:gd name="T40" fmla="*/ 1703604 w 2056"/>
              <a:gd name="T41" fmla="*/ 895597 h 1696"/>
              <a:gd name="T42" fmla="*/ 1703604 w 2056"/>
              <a:gd name="T43" fmla="*/ 1117188 h 1696"/>
              <a:gd name="T44" fmla="*/ 1812344 w 2056"/>
              <a:gd name="T45" fmla="*/ 1227984 h 1696"/>
              <a:gd name="T46" fmla="*/ 1649233 w 2056"/>
              <a:gd name="T47" fmla="*/ 1172586 h 1696"/>
              <a:gd name="T48" fmla="*/ 1594863 w 2056"/>
              <a:gd name="T49" fmla="*/ 1006392 h 1696"/>
              <a:gd name="T50" fmla="*/ 1540493 w 2056"/>
              <a:gd name="T51" fmla="*/ 1117188 h 1696"/>
              <a:gd name="T52" fmla="*/ 1540493 w 2056"/>
              <a:gd name="T53" fmla="*/ 1227984 h 1696"/>
              <a:gd name="T54" fmla="*/ 1431752 w 2056"/>
              <a:gd name="T55" fmla="*/ 1394177 h 1696"/>
              <a:gd name="T56" fmla="*/ 1159901 w 2056"/>
              <a:gd name="T57" fmla="*/ 1449574 h 1696"/>
              <a:gd name="T58" fmla="*/ 779308 w 2056"/>
              <a:gd name="T59" fmla="*/ 1615768 h 1696"/>
              <a:gd name="T60" fmla="*/ 453086 w 2056"/>
              <a:gd name="T61" fmla="*/ 1948154 h 1696"/>
              <a:gd name="T62" fmla="*/ 616197 w 2056"/>
              <a:gd name="T63" fmla="*/ 1671165 h 1696"/>
              <a:gd name="T64" fmla="*/ 996789 w 2056"/>
              <a:gd name="T65" fmla="*/ 1394177 h 1696"/>
              <a:gd name="T66" fmla="*/ 1377382 w 2056"/>
              <a:gd name="T67" fmla="*/ 1338779 h 1696"/>
              <a:gd name="T68" fmla="*/ 1486123 w 2056"/>
              <a:gd name="T69" fmla="*/ 1172586 h 1696"/>
              <a:gd name="T70" fmla="*/ 1486123 w 2056"/>
              <a:gd name="T71" fmla="*/ 1006392 h 1696"/>
              <a:gd name="T72" fmla="*/ 1486123 w 2056"/>
              <a:gd name="T73" fmla="*/ 895597 h 1696"/>
              <a:gd name="T74" fmla="*/ 1323012 w 2056"/>
              <a:gd name="T75" fmla="*/ 895597 h 1696"/>
              <a:gd name="T76" fmla="*/ 1214271 w 2056"/>
              <a:gd name="T77" fmla="*/ 1006392 h 1696"/>
              <a:gd name="T78" fmla="*/ 888049 w 2056"/>
              <a:gd name="T79" fmla="*/ 1061790 h 1696"/>
              <a:gd name="T80" fmla="*/ 289975 w 2056"/>
              <a:gd name="T81" fmla="*/ 1006392 h 1696"/>
              <a:gd name="T82" fmla="*/ 507456 w 2056"/>
              <a:gd name="T83" fmla="*/ 950995 h 1696"/>
              <a:gd name="T84" fmla="*/ 1051160 w 2056"/>
              <a:gd name="T85" fmla="*/ 1006392 h 1696"/>
              <a:gd name="T86" fmla="*/ 1268641 w 2056"/>
              <a:gd name="T87" fmla="*/ 840199 h 1696"/>
              <a:gd name="T88" fmla="*/ 1159901 w 2056"/>
              <a:gd name="T89" fmla="*/ 784801 h 1696"/>
              <a:gd name="T90" fmla="*/ 996789 w 2056"/>
              <a:gd name="T91" fmla="*/ 729404 h 1696"/>
              <a:gd name="T92" fmla="*/ 888049 w 2056"/>
              <a:gd name="T93" fmla="*/ 674006 h 1696"/>
              <a:gd name="T94" fmla="*/ 453086 w 2056"/>
              <a:gd name="T95" fmla="*/ 563210 h 1696"/>
              <a:gd name="T96" fmla="*/ 18123 w 2056"/>
              <a:gd name="T97" fmla="*/ 618608 h 1696"/>
              <a:gd name="T98" fmla="*/ 561827 w 2056"/>
              <a:gd name="T99" fmla="*/ 507813 h 1696"/>
              <a:gd name="T100" fmla="*/ 724938 w 2056"/>
              <a:gd name="T101" fmla="*/ 563210 h 1696"/>
              <a:gd name="T102" fmla="*/ 888049 w 2056"/>
              <a:gd name="T103" fmla="*/ 507813 h 16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56"/>
              <a:gd name="T157" fmla="*/ 0 h 1696"/>
              <a:gd name="T158" fmla="*/ 2056 w 2056"/>
              <a:gd name="T159" fmla="*/ 1696 h 16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56" h="1696">
                <a:moveTo>
                  <a:pt x="784" y="440"/>
                </a:moveTo>
                <a:cubicBezTo>
                  <a:pt x="840" y="456"/>
                  <a:pt x="896" y="568"/>
                  <a:pt x="976" y="584"/>
                </a:cubicBezTo>
                <a:cubicBezTo>
                  <a:pt x="1056" y="600"/>
                  <a:pt x="1208" y="592"/>
                  <a:pt x="1264" y="536"/>
                </a:cubicBezTo>
                <a:cubicBezTo>
                  <a:pt x="1320" y="480"/>
                  <a:pt x="1328" y="336"/>
                  <a:pt x="1312" y="248"/>
                </a:cubicBezTo>
                <a:cubicBezTo>
                  <a:pt x="1296" y="160"/>
                  <a:pt x="1160" y="16"/>
                  <a:pt x="1168" y="8"/>
                </a:cubicBezTo>
                <a:cubicBezTo>
                  <a:pt x="1176" y="0"/>
                  <a:pt x="1328" y="128"/>
                  <a:pt x="1360" y="200"/>
                </a:cubicBezTo>
                <a:cubicBezTo>
                  <a:pt x="1392" y="272"/>
                  <a:pt x="1344" y="392"/>
                  <a:pt x="1360" y="440"/>
                </a:cubicBezTo>
                <a:cubicBezTo>
                  <a:pt x="1376" y="488"/>
                  <a:pt x="1416" y="512"/>
                  <a:pt x="1456" y="488"/>
                </a:cubicBezTo>
                <a:cubicBezTo>
                  <a:pt x="1496" y="464"/>
                  <a:pt x="1520" y="336"/>
                  <a:pt x="1600" y="296"/>
                </a:cubicBezTo>
                <a:cubicBezTo>
                  <a:pt x="1680" y="256"/>
                  <a:pt x="1904" y="248"/>
                  <a:pt x="1936" y="248"/>
                </a:cubicBezTo>
                <a:cubicBezTo>
                  <a:pt x="1968" y="248"/>
                  <a:pt x="1840" y="280"/>
                  <a:pt x="1792" y="296"/>
                </a:cubicBezTo>
                <a:cubicBezTo>
                  <a:pt x="1744" y="312"/>
                  <a:pt x="1680" y="312"/>
                  <a:pt x="1648" y="344"/>
                </a:cubicBezTo>
                <a:cubicBezTo>
                  <a:pt x="1616" y="376"/>
                  <a:pt x="1592" y="448"/>
                  <a:pt x="1600" y="488"/>
                </a:cubicBezTo>
                <a:cubicBezTo>
                  <a:pt x="1608" y="528"/>
                  <a:pt x="1648" y="568"/>
                  <a:pt x="1696" y="584"/>
                </a:cubicBezTo>
                <a:cubicBezTo>
                  <a:pt x="1744" y="600"/>
                  <a:pt x="1832" y="568"/>
                  <a:pt x="1888" y="584"/>
                </a:cubicBezTo>
                <a:cubicBezTo>
                  <a:pt x="1944" y="600"/>
                  <a:pt x="2008" y="648"/>
                  <a:pt x="2032" y="680"/>
                </a:cubicBezTo>
                <a:cubicBezTo>
                  <a:pt x="2056" y="712"/>
                  <a:pt x="2040" y="776"/>
                  <a:pt x="2032" y="776"/>
                </a:cubicBezTo>
                <a:cubicBezTo>
                  <a:pt x="2024" y="776"/>
                  <a:pt x="2016" y="704"/>
                  <a:pt x="1984" y="680"/>
                </a:cubicBezTo>
                <a:cubicBezTo>
                  <a:pt x="1952" y="656"/>
                  <a:pt x="1904" y="632"/>
                  <a:pt x="1840" y="632"/>
                </a:cubicBezTo>
                <a:cubicBezTo>
                  <a:pt x="1776" y="632"/>
                  <a:pt x="1656" y="656"/>
                  <a:pt x="1600" y="680"/>
                </a:cubicBezTo>
                <a:cubicBezTo>
                  <a:pt x="1544" y="704"/>
                  <a:pt x="1520" y="728"/>
                  <a:pt x="1504" y="776"/>
                </a:cubicBezTo>
                <a:cubicBezTo>
                  <a:pt x="1488" y="824"/>
                  <a:pt x="1488" y="920"/>
                  <a:pt x="1504" y="968"/>
                </a:cubicBezTo>
                <a:cubicBezTo>
                  <a:pt x="1520" y="1016"/>
                  <a:pt x="1608" y="1056"/>
                  <a:pt x="1600" y="1064"/>
                </a:cubicBezTo>
                <a:cubicBezTo>
                  <a:pt x="1592" y="1072"/>
                  <a:pt x="1488" y="1048"/>
                  <a:pt x="1456" y="1016"/>
                </a:cubicBezTo>
                <a:cubicBezTo>
                  <a:pt x="1424" y="984"/>
                  <a:pt x="1424" y="880"/>
                  <a:pt x="1408" y="872"/>
                </a:cubicBezTo>
                <a:cubicBezTo>
                  <a:pt x="1392" y="864"/>
                  <a:pt x="1368" y="936"/>
                  <a:pt x="1360" y="968"/>
                </a:cubicBezTo>
                <a:cubicBezTo>
                  <a:pt x="1352" y="1000"/>
                  <a:pt x="1376" y="1024"/>
                  <a:pt x="1360" y="1064"/>
                </a:cubicBezTo>
                <a:cubicBezTo>
                  <a:pt x="1344" y="1104"/>
                  <a:pt x="1320" y="1176"/>
                  <a:pt x="1264" y="1208"/>
                </a:cubicBezTo>
                <a:cubicBezTo>
                  <a:pt x="1208" y="1240"/>
                  <a:pt x="1120" y="1224"/>
                  <a:pt x="1024" y="1256"/>
                </a:cubicBezTo>
                <a:cubicBezTo>
                  <a:pt x="928" y="1288"/>
                  <a:pt x="792" y="1328"/>
                  <a:pt x="688" y="1400"/>
                </a:cubicBezTo>
                <a:cubicBezTo>
                  <a:pt x="584" y="1472"/>
                  <a:pt x="424" y="1680"/>
                  <a:pt x="400" y="1688"/>
                </a:cubicBezTo>
                <a:cubicBezTo>
                  <a:pt x="376" y="1696"/>
                  <a:pt x="464" y="1528"/>
                  <a:pt x="544" y="1448"/>
                </a:cubicBezTo>
                <a:cubicBezTo>
                  <a:pt x="624" y="1368"/>
                  <a:pt x="768" y="1256"/>
                  <a:pt x="880" y="1208"/>
                </a:cubicBezTo>
                <a:cubicBezTo>
                  <a:pt x="992" y="1160"/>
                  <a:pt x="1144" y="1192"/>
                  <a:pt x="1216" y="1160"/>
                </a:cubicBezTo>
                <a:cubicBezTo>
                  <a:pt x="1288" y="1128"/>
                  <a:pt x="1296" y="1064"/>
                  <a:pt x="1312" y="1016"/>
                </a:cubicBezTo>
                <a:cubicBezTo>
                  <a:pt x="1328" y="968"/>
                  <a:pt x="1312" y="912"/>
                  <a:pt x="1312" y="872"/>
                </a:cubicBezTo>
                <a:cubicBezTo>
                  <a:pt x="1312" y="832"/>
                  <a:pt x="1336" y="792"/>
                  <a:pt x="1312" y="776"/>
                </a:cubicBezTo>
                <a:cubicBezTo>
                  <a:pt x="1288" y="760"/>
                  <a:pt x="1208" y="760"/>
                  <a:pt x="1168" y="776"/>
                </a:cubicBezTo>
                <a:cubicBezTo>
                  <a:pt x="1128" y="792"/>
                  <a:pt x="1136" y="848"/>
                  <a:pt x="1072" y="872"/>
                </a:cubicBezTo>
                <a:cubicBezTo>
                  <a:pt x="1008" y="896"/>
                  <a:pt x="920" y="920"/>
                  <a:pt x="784" y="920"/>
                </a:cubicBezTo>
                <a:cubicBezTo>
                  <a:pt x="648" y="920"/>
                  <a:pt x="312" y="888"/>
                  <a:pt x="256" y="872"/>
                </a:cubicBezTo>
                <a:cubicBezTo>
                  <a:pt x="200" y="856"/>
                  <a:pt x="336" y="824"/>
                  <a:pt x="448" y="824"/>
                </a:cubicBezTo>
                <a:cubicBezTo>
                  <a:pt x="560" y="824"/>
                  <a:pt x="816" y="888"/>
                  <a:pt x="928" y="872"/>
                </a:cubicBezTo>
                <a:cubicBezTo>
                  <a:pt x="1040" y="856"/>
                  <a:pt x="1104" y="760"/>
                  <a:pt x="1120" y="728"/>
                </a:cubicBezTo>
                <a:cubicBezTo>
                  <a:pt x="1136" y="696"/>
                  <a:pt x="1064" y="696"/>
                  <a:pt x="1024" y="680"/>
                </a:cubicBezTo>
                <a:cubicBezTo>
                  <a:pt x="984" y="664"/>
                  <a:pt x="920" y="648"/>
                  <a:pt x="880" y="632"/>
                </a:cubicBezTo>
                <a:cubicBezTo>
                  <a:pt x="840" y="616"/>
                  <a:pt x="864" y="608"/>
                  <a:pt x="784" y="584"/>
                </a:cubicBezTo>
                <a:cubicBezTo>
                  <a:pt x="704" y="560"/>
                  <a:pt x="528" y="496"/>
                  <a:pt x="400" y="488"/>
                </a:cubicBezTo>
                <a:cubicBezTo>
                  <a:pt x="272" y="480"/>
                  <a:pt x="0" y="544"/>
                  <a:pt x="16" y="536"/>
                </a:cubicBezTo>
                <a:cubicBezTo>
                  <a:pt x="32" y="528"/>
                  <a:pt x="392" y="448"/>
                  <a:pt x="496" y="440"/>
                </a:cubicBezTo>
                <a:cubicBezTo>
                  <a:pt x="600" y="432"/>
                  <a:pt x="600" y="480"/>
                  <a:pt x="640" y="488"/>
                </a:cubicBezTo>
                <a:cubicBezTo>
                  <a:pt x="680" y="496"/>
                  <a:pt x="728" y="424"/>
                  <a:pt x="784" y="44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25612" name="Oval 12"/>
          <p:cNvSpPr>
            <a:spLocks noChangeArrowheads="1"/>
          </p:cNvSpPr>
          <p:nvPr/>
        </p:nvSpPr>
        <p:spPr bwMode="auto">
          <a:xfrm>
            <a:off x="5410200" y="3657600"/>
            <a:ext cx="457200" cy="457200"/>
          </a:xfrm>
          <a:prstGeom prst="ellipse">
            <a:avLst/>
          </a:prstGeom>
          <a:noFill/>
          <a:ln w="9525" algn="ctr">
            <a:solidFill>
              <a:schemeClr val="tx1"/>
            </a:solidFill>
            <a:round/>
            <a:headEnd/>
            <a:tailEnd/>
          </a:ln>
        </p:spPr>
        <p:txBody>
          <a:bodyPr wrap="none" anchor="ctr"/>
          <a:lstStyle/>
          <a:p>
            <a:endParaRPr lang="en-US"/>
          </a:p>
        </p:txBody>
      </p:sp>
      <p:sp>
        <p:nvSpPr>
          <p:cNvPr id="25613" name="Oval 13"/>
          <p:cNvSpPr>
            <a:spLocks noChangeArrowheads="1"/>
          </p:cNvSpPr>
          <p:nvPr/>
        </p:nvSpPr>
        <p:spPr bwMode="auto">
          <a:xfrm>
            <a:off x="4038600" y="4038600"/>
            <a:ext cx="457200" cy="457200"/>
          </a:xfrm>
          <a:prstGeom prst="ellipse">
            <a:avLst/>
          </a:prstGeom>
          <a:noFill/>
          <a:ln w="9525" algn="ctr">
            <a:solidFill>
              <a:schemeClr val="tx1"/>
            </a:solidFill>
            <a:round/>
            <a:headEnd/>
            <a:tailEnd/>
          </a:ln>
        </p:spPr>
        <p:txBody>
          <a:bodyPr wrap="none" anchor="ctr"/>
          <a:lstStyle/>
          <a:p>
            <a:endParaRPr lang="en-US"/>
          </a:p>
        </p:txBody>
      </p:sp>
      <p:sp>
        <p:nvSpPr>
          <p:cNvPr id="25614" name="Oval 14"/>
          <p:cNvSpPr>
            <a:spLocks noChangeArrowheads="1"/>
          </p:cNvSpPr>
          <p:nvPr/>
        </p:nvSpPr>
        <p:spPr bwMode="auto">
          <a:xfrm>
            <a:off x="5410200" y="3657600"/>
            <a:ext cx="457200" cy="457200"/>
          </a:xfrm>
          <a:prstGeom prst="ellipse">
            <a:avLst/>
          </a:prstGeom>
          <a:gradFill rotWithShape="1">
            <a:gsLst>
              <a:gs pos="0">
                <a:srgbClr val="FFE103">
                  <a:alpha val="60001"/>
                </a:srgbClr>
              </a:gs>
              <a:gs pos="100000">
                <a:schemeClr val="bg1">
                  <a:alpha val="60001"/>
                </a:scheme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615" name="Oval 15"/>
          <p:cNvSpPr>
            <a:spLocks noChangeArrowheads="1"/>
          </p:cNvSpPr>
          <p:nvPr/>
        </p:nvSpPr>
        <p:spPr bwMode="auto">
          <a:xfrm>
            <a:off x="4038600" y="4038600"/>
            <a:ext cx="457200" cy="457200"/>
          </a:xfrm>
          <a:prstGeom prst="ellipse">
            <a:avLst/>
          </a:prstGeom>
          <a:gradFill rotWithShape="1">
            <a:gsLst>
              <a:gs pos="0">
                <a:srgbClr val="FFE103">
                  <a:alpha val="60001"/>
                </a:srgbClr>
              </a:gs>
              <a:gs pos="100000">
                <a:schemeClr val="bg1">
                  <a:alpha val="60001"/>
                </a:scheme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616" name="WordArt 16"/>
          <p:cNvSpPr>
            <a:spLocks noChangeArrowheads="1" noChangeShapeType="1" noTextEdit="1"/>
          </p:cNvSpPr>
          <p:nvPr/>
        </p:nvSpPr>
        <p:spPr bwMode="auto">
          <a:xfrm>
            <a:off x="514350" y="152400"/>
            <a:ext cx="8115300" cy="5715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Information Processing in a Neural Network</a:t>
            </a:r>
          </a:p>
        </p:txBody>
      </p:sp>
      <p:sp>
        <p:nvSpPr>
          <p:cNvPr id="25617" name="AutoShape 17"/>
          <p:cNvSpPr>
            <a:spLocks noChangeArrowheads="1"/>
          </p:cNvSpPr>
          <p:nvPr/>
        </p:nvSpPr>
        <p:spPr bwMode="auto">
          <a:xfrm>
            <a:off x="990600" y="6019800"/>
            <a:ext cx="6858000" cy="533400"/>
          </a:xfrm>
          <a:prstGeom prst="roundRect">
            <a:avLst>
              <a:gd name="adj" fmla="val 16667"/>
            </a:avLst>
          </a:prstGeom>
          <a:solidFill>
            <a:srgbClr val="0000FF"/>
          </a:solidFill>
          <a:ln w="9525" algn="ctr">
            <a:solidFill>
              <a:schemeClr val="tx1"/>
            </a:solidFill>
            <a:round/>
            <a:headEnd/>
            <a:tailEnd/>
          </a:ln>
        </p:spPr>
        <p:txBody>
          <a:bodyPr wrap="none" anchor="ctr"/>
          <a:lstStyle/>
          <a:p>
            <a:pPr algn="ctr"/>
            <a:r>
              <a:rPr lang="en-US" sz="2000">
                <a:solidFill>
                  <a:srgbClr val="FFE103"/>
                </a:solidFill>
                <a:latin typeface="Arial Black" pitchFamily="34" charset="0"/>
              </a:rPr>
              <a:t>A few Neurons and their synaptic junctions</a:t>
            </a:r>
            <a:endParaRPr lang="en-US" sz="2000">
              <a:solidFill>
                <a:schemeClr val="folHlink"/>
              </a:solidFill>
              <a:latin typeface="Arial Black" pitchFamily="34" charset="0"/>
            </a:endParaRPr>
          </a:p>
        </p:txBody>
      </p:sp>
      <p:grpSp>
        <p:nvGrpSpPr>
          <p:cNvPr id="14354" name="Group 21"/>
          <p:cNvGrpSpPr>
            <a:grpSpLocks/>
          </p:cNvGrpSpPr>
          <p:nvPr/>
        </p:nvGrpSpPr>
        <p:grpSpPr bwMode="auto">
          <a:xfrm>
            <a:off x="304800" y="4953000"/>
            <a:ext cx="3581400" cy="914400"/>
            <a:chOff x="192" y="3120"/>
            <a:chExt cx="2256" cy="576"/>
          </a:xfrm>
        </p:grpSpPr>
        <p:sp>
          <p:nvSpPr>
            <p:cNvPr id="14355" name="AutoShape 18"/>
            <p:cNvSpPr>
              <a:spLocks noChangeArrowheads="1"/>
            </p:cNvSpPr>
            <p:nvPr/>
          </p:nvSpPr>
          <p:spPr bwMode="auto">
            <a:xfrm>
              <a:off x="192" y="3216"/>
              <a:ext cx="2208" cy="384"/>
            </a:xfrm>
            <a:prstGeom prst="roundRect">
              <a:avLst>
                <a:gd name="adj" fmla="val 16667"/>
              </a:avLst>
            </a:prstGeom>
            <a:noFill/>
            <a:ln w="9525" algn="ctr">
              <a:noFill/>
              <a:round/>
              <a:headEnd/>
              <a:tailEnd/>
            </a:ln>
          </p:spPr>
          <p:txBody>
            <a:bodyPr wrap="none" anchor="ctr"/>
            <a:lstStyle/>
            <a:p>
              <a:pPr algn="ctr"/>
              <a:r>
                <a:rPr lang="en-US" sz="2000">
                  <a:solidFill>
                    <a:srgbClr val="FFE103"/>
                  </a:solidFill>
                  <a:latin typeface="Arial Black" pitchFamily="34" charset="0"/>
                </a:rPr>
                <a:t>Flow of Information</a:t>
              </a:r>
              <a:endParaRPr lang="en-US" sz="2000">
                <a:solidFill>
                  <a:schemeClr val="folHlink"/>
                </a:solidFill>
                <a:latin typeface="Arial Black" pitchFamily="34" charset="0"/>
              </a:endParaRPr>
            </a:p>
          </p:txBody>
        </p:sp>
        <p:sp>
          <p:nvSpPr>
            <p:cNvPr id="14356" name="AutoShape 20"/>
            <p:cNvSpPr>
              <a:spLocks noChangeArrowheads="1"/>
            </p:cNvSpPr>
            <p:nvPr/>
          </p:nvSpPr>
          <p:spPr bwMode="auto">
            <a:xfrm>
              <a:off x="336" y="3120"/>
              <a:ext cx="2112" cy="576"/>
            </a:xfrm>
            <a:prstGeom prst="rightArrow">
              <a:avLst>
                <a:gd name="adj1" fmla="val 50000"/>
                <a:gd name="adj2" fmla="val 91667"/>
              </a:avLst>
            </a:prstGeom>
            <a:noFill/>
            <a:ln w="38100">
              <a:solidFill>
                <a:schemeClr val="tx1"/>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16"/>
                                        </p:tgtEl>
                                        <p:attrNameLst>
                                          <p:attrName>style.visibility</p:attrName>
                                        </p:attrNameLst>
                                      </p:cBhvr>
                                      <p:to>
                                        <p:strVal val="visible"/>
                                      </p:to>
                                    </p:set>
                                    <p:animEffect transition="in" filter="dissolve">
                                      <p:cBhvr>
                                        <p:cTn id="7" dur="500"/>
                                        <p:tgtEl>
                                          <p:spTgt spid="256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dissolve">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17"/>
                                        </p:tgtEl>
                                        <p:attrNameLst>
                                          <p:attrName>style.visibility</p:attrName>
                                        </p:attrNameLst>
                                      </p:cBhvr>
                                      <p:to>
                                        <p:strVal val="visible"/>
                                      </p:to>
                                    </p:set>
                                    <p:animEffect transition="in" filter="dissolve">
                                      <p:cBhvr>
                                        <p:cTn id="17" dur="500"/>
                                        <p:tgtEl>
                                          <p:spTgt spid="2561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5605"/>
                                        </p:tgtEl>
                                        <p:attrNameLst>
                                          <p:attrName>style.visibility</p:attrName>
                                        </p:attrNameLst>
                                      </p:cBhvr>
                                      <p:to>
                                        <p:strVal val="visible"/>
                                      </p:to>
                                    </p:set>
                                    <p:animEffect transition="in" filter="dissolve">
                                      <p:cBhvr>
                                        <p:cTn id="20" dur="500"/>
                                        <p:tgtEl>
                                          <p:spTgt spid="2560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5603"/>
                                        </p:tgtEl>
                                        <p:attrNameLst>
                                          <p:attrName>style.visibility</p:attrName>
                                        </p:attrNameLst>
                                      </p:cBhvr>
                                      <p:to>
                                        <p:strVal val="visible"/>
                                      </p:to>
                                    </p:set>
                                    <p:animEffect transition="in" filter="dissolve">
                                      <p:cBhvr>
                                        <p:cTn id="23" dur="500"/>
                                        <p:tgtEl>
                                          <p:spTgt spid="2560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5604"/>
                                        </p:tgtEl>
                                        <p:attrNameLst>
                                          <p:attrName>style.visibility</p:attrName>
                                        </p:attrNameLst>
                                      </p:cBhvr>
                                      <p:to>
                                        <p:strVal val="visible"/>
                                      </p:to>
                                    </p:set>
                                    <p:animEffect transition="in" filter="dissolve">
                                      <p:cBhvr>
                                        <p:cTn id="26" dur="500"/>
                                        <p:tgtEl>
                                          <p:spTgt spid="2560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5611"/>
                                        </p:tgtEl>
                                        <p:attrNameLst>
                                          <p:attrName>style.visibility</p:attrName>
                                        </p:attrNameLst>
                                      </p:cBhvr>
                                      <p:to>
                                        <p:strVal val="visible"/>
                                      </p:to>
                                    </p:set>
                                    <p:animEffect transition="in" filter="dissolve">
                                      <p:cBhvr>
                                        <p:cTn id="29" dur="500"/>
                                        <p:tgtEl>
                                          <p:spTgt spid="2561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5610"/>
                                        </p:tgtEl>
                                        <p:attrNameLst>
                                          <p:attrName>style.visibility</p:attrName>
                                        </p:attrNameLst>
                                      </p:cBhvr>
                                      <p:to>
                                        <p:strVal val="visible"/>
                                      </p:to>
                                    </p:set>
                                    <p:animEffect transition="in" filter="dissolve">
                                      <p:cBhvr>
                                        <p:cTn id="32" dur="500"/>
                                        <p:tgtEl>
                                          <p:spTgt spid="2561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606"/>
                                        </p:tgtEl>
                                        <p:attrNameLst>
                                          <p:attrName>style.visibility</p:attrName>
                                        </p:attrNameLst>
                                      </p:cBhvr>
                                      <p:to>
                                        <p:strVal val="visible"/>
                                      </p:to>
                                    </p:set>
                                    <p:animEffect transition="in" filter="dissolve">
                                      <p:cBhvr>
                                        <p:cTn id="37" dur="500"/>
                                        <p:tgtEl>
                                          <p:spTgt spid="2560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07"/>
                                        </p:tgtEl>
                                        <p:attrNameLst>
                                          <p:attrName>style.visibility</p:attrName>
                                        </p:attrNameLst>
                                      </p:cBhvr>
                                      <p:to>
                                        <p:strVal val="visible"/>
                                      </p:to>
                                    </p:set>
                                    <p:animEffect transition="in" filter="dissolve">
                                      <p:cBhvr>
                                        <p:cTn id="40" dur="500"/>
                                        <p:tgtEl>
                                          <p:spTgt spid="2560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612"/>
                                        </p:tgtEl>
                                        <p:attrNameLst>
                                          <p:attrName>style.visibility</p:attrName>
                                        </p:attrNameLst>
                                      </p:cBhvr>
                                      <p:to>
                                        <p:strVal val="visible"/>
                                      </p:to>
                                    </p:set>
                                    <p:animEffect transition="in" filter="dissolve">
                                      <p:cBhvr>
                                        <p:cTn id="43" dur="500"/>
                                        <p:tgtEl>
                                          <p:spTgt spid="2561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613"/>
                                        </p:tgtEl>
                                        <p:attrNameLst>
                                          <p:attrName>style.visibility</p:attrName>
                                        </p:attrNameLst>
                                      </p:cBhvr>
                                      <p:to>
                                        <p:strVal val="visible"/>
                                      </p:to>
                                    </p:set>
                                    <p:animEffect transition="in" filter="dissolve">
                                      <p:cBhvr>
                                        <p:cTn id="46" dur="500"/>
                                        <p:tgtEl>
                                          <p:spTgt spid="256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mph" presetSubtype="0" fill="hold" grpId="1" nodeType="clickEffect">
                                  <p:stCondLst>
                                    <p:cond delay="0"/>
                                  </p:stCondLst>
                                  <p:childTnLst>
                                    <p:animClr clrSpc="hsl" dir="cw">
                                      <p:cBhvr override="childStyle">
                                        <p:cTn id="50" dur="500" fill="hold"/>
                                        <p:tgtEl>
                                          <p:spTgt spid="25605"/>
                                        </p:tgtEl>
                                        <p:attrNameLst>
                                          <p:attrName>style.color</p:attrName>
                                        </p:attrNameLst>
                                      </p:cBhvr>
                                      <p:by>
                                        <p:hsl h="-7200000" s="0" l="0"/>
                                      </p:by>
                                    </p:animClr>
                                    <p:animClr clrSpc="hsl" dir="cw">
                                      <p:cBhvr>
                                        <p:cTn id="51" dur="500" fill="hold"/>
                                        <p:tgtEl>
                                          <p:spTgt spid="25605"/>
                                        </p:tgtEl>
                                        <p:attrNameLst>
                                          <p:attrName>fillcolor</p:attrName>
                                        </p:attrNameLst>
                                      </p:cBhvr>
                                      <p:by>
                                        <p:hsl h="-7200000" s="0" l="0"/>
                                      </p:by>
                                    </p:animClr>
                                    <p:animClr clrSpc="hsl" dir="cw">
                                      <p:cBhvr>
                                        <p:cTn id="52" dur="500" fill="hold"/>
                                        <p:tgtEl>
                                          <p:spTgt spid="25605"/>
                                        </p:tgtEl>
                                        <p:attrNameLst>
                                          <p:attrName>stroke.color</p:attrName>
                                        </p:attrNameLst>
                                      </p:cBhvr>
                                      <p:by>
                                        <p:hsl h="-7200000" s="0" l="0"/>
                                      </p:by>
                                    </p:animClr>
                                    <p:set>
                                      <p:cBhvr>
                                        <p:cTn id="53" dur="500" fill="hold"/>
                                        <p:tgtEl>
                                          <p:spTgt spid="25605"/>
                                        </p:tgtEl>
                                        <p:attrNameLst>
                                          <p:attrName>fill.type</p:attrName>
                                        </p:attrNameLst>
                                      </p:cBhvr>
                                      <p:to>
                                        <p:strVal val="solid"/>
                                      </p:to>
                                    </p:set>
                                  </p:childTnLst>
                                </p:cTn>
                              </p:par>
                              <p:par>
                                <p:cTn id="54" presetID="22" presetClass="emph" presetSubtype="0" fill="hold" grpId="1" nodeType="withEffect">
                                  <p:stCondLst>
                                    <p:cond delay="0"/>
                                  </p:stCondLst>
                                  <p:childTnLst>
                                    <p:animClr clrSpc="hsl" dir="cw">
                                      <p:cBhvr override="childStyle">
                                        <p:cTn id="55" dur="500" fill="hold"/>
                                        <p:tgtEl>
                                          <p:spTgt spid="25603"/>
                                        </p:tgtEl>
                                        <p:attrNameLst>
                                          <p:attrName>style.color</p:attrName>
                                        </p:attrNameLst>
                                      </p:cBhvr>
                                      <p:by>
                                        <p:hsl h="-7200000" s="0" l="0"/>
                                      </p:by>
                                    </p:animClr>
                                    <p:animClr clrSpc="hsl" dir="cw">
                                      <p:cBhvr>
                                        <p:cTn id="56" dur="500" fill="hold"/>
                                        <p:tgtEl>
                                          <p:spTgt spid="25603"/>
                                        </p:tgtEl>
                                        <p:attrNameLst>
                                          <p:attrName>fillcolor</p:attrName>
                                        </p:attrNameLst>
                                      </p:cBhvr>
                                      <p:by>
                                        <p:hsl h="-7200000" s="0" l="0"/>
                                      </p:by>
                                    </p:animClr>
                                    <p:animClr clrSpc="hsl" dir="cw">
                                      <p:cBhvr>
                                        <p:cTn id="57" dur="500" fill="hold"/>
                                        <p:tgtEl>
                                          <p:spTgt spid="25603"/>
                                        </p:tgtEl>
                                        <p:attrNameLst>
                                          <p:attrName>stroke.color</p:attrName>
                                        </p:attrNameLst>
                                      </p:cBhvr>
                                      <p:by>
                                        <p:hsl h="-7200000" s="0" l="0"/>
                                      </p:by>
                                    </p:animClr>
                                    <p:set>
                                      <p:cBhvr>
                                        <p:cTn id="58" dur="500" fill="hold"/>
                                        <p:tgtEl>
                                          <p:spTgt spid="25603"/>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5608"/>
                                        </p:tgtEl>
                                        <p:attrNameLst>
                                          <p:attrName>style.visibility</p:attrName>
                                        </p:attrNameLst>
                                      </p:cBhvr>
                                      <p:to>
                                        <p:strVal val="visible"/>
                                      </p:to>
                                    </p:set>
                                    <p:animEffect transition="in" filter="dissolve">
                                      <p:cBhvr>
                                        <p:cTn id="63" dur="500"/>
                                        <p:tgtEl>
                                          <p:spTgt spid="2560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5609"/>
                                        </p:tgtEl>
                                        <p:attrNameLst>
                                          <p:attrName>style.visibility</p:attrName>
                                        </p:attrNameLst>
                                      </p:cBhvr>
                                      <p:to>
                                        <p:strVal val="visible"/>
                                      </p:to>
                                    </p:set>
                                    <p:animEffect transition="in" filter="dissolve">
                                      <p:cBhvr>
                                        <p:cTn id="66" dur="500"/>
                                        <p:tgtEl>
                                          <p:spTgt spid="2560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mph" presetSubtype="0" fill="hold" grpId="1" nodeType="clickEffect">
                                  <p:stCondLst>
                                    <p:cond delay="0"/>
                                  </p:stCondLst>
                                  <p:childTnLst>
                                    <p:animClr clrSpc="hsl" dir="cw">
                                      <p:cBhvr override="childStyle">
                                        <p:cTn id="70" dur="500" fill="hold"/>
                                        <p:tgtEl>
                                          <p:spTgt spid="25608"/>
                                        </p:tgtEl>
                                        <p:attrNameLst>
                                          <p:attrName>style.color</p:attrName>
                                        </p:attrNameLst>
                                      </p:cBhvr>
                                      <p:by>
                                        <p:hsl h="-7200000" s="0" l="0"/>
                                      </p:by>
                                    </p:animClr>
                                    <p:animClr clrSpc="hsl" dir="cw">
                                      <p:cBhvr>
                                        <p:cTn id="71" dur="500" fill="hold"/>
                                        <p:tgtEl>
                                          <p:spTgt spid="25608"/>
                                        </p:tgtEl>
                                        <p:attrNameLst>
                                          <p:attrName>fillcolor</p:attrName>
                                        </p:attrNameLst>
                                      </p:cBhvr>
                                      <p:by>
                                        <p:hsl h="-7200000" s="0" l="0"/>
                                      </p:by>
                                    </p:animClr>
                                    <p:animClr clrSpc="hsl" dir="cw">
                                      <p:cBhvr>
                                        <p:cTn id="72" dur="500" fill="hold"/>
                                        <p:tgtEl>
                                          <p:spTgt spid="25608"/>
                                        </p:tgtEl>
                                        <p:attrNameLst>
                                          <p:attrName>stroke.color</p:attrName>
                                        </p:attrNameLst>
                                      </p:cBhvr>
                                      <p:by>
                                        <p:hsl h="-7200000" s="0" l="0"/>
                                      </p:by>
                                    </p:animClr>
                                    <p:set>
                                      <p:cBhvr>
                                        <p:cTn id="73" dur="500" fill="hold"/>
                                        <p:tgtEl>
                                          <p:spTgt spid="25608"/>
                                        </p:tgtEl>
                                        <p:attrNameLst>
                                          <p:attrName>fill.type</p:attrName>
                                        </p:attrNameLst>
                                      </p:cBhvr>
                                      <p:to>
                                        <p:strVal val="solid"/>
                                      </p:to>
                                    </p:set>
                                  </p:childTnLst>
                                </p:cTn>
                              </p:par>
                              <p:par>
                                <p:cTn id="74" presetID="22" presetClass="emph" presetSubtype="0" fill="hold" grpId="1" nodeType="withEffect">
                                  <p:stCondLst>
                                    <p:cond delay="0"/>
                                  </p:stCondLst>
                                  <p:childTnLst>
                                    <p:animClr clrSpc="hsl" dir="cw">
                                      <p:cBhvr override="childStyle">
                                        <p:cTn id="75" dur="500" fill="hold"/>
                                        <p:tgtEl>
                                          <p:spTgt spid="25609"/>
                                        </p:tgtEl>
                                        <p:attrNameLst>
                                          <p:attrName>style.color</p:attrName>
                                        </p:attrNameLst>
                                      </p:cBhvr>
                                      <p:by>
                                        <p:hsl h="-7200000" s="0" l="0"/>
                                      </p:by>
                                    </p:animClr>
                                    <p:animClr clrSpc="hsl" dir="cw">
                                      <p:cBhvr>
                                        <p:cTn id="76" dur="500" fill="hold"/>
                                        <p:tgtEl>
                                          <p:spTgt spid="25609"/>
                                        </p:tgtEl>
                                        <p:attrNameLst>
                                          <p:attrName>fillcolor</p:attrName>
                                        </p:attrNameLst>
                                      </p:cBhvr>
                                      <p:by>
                                        <p:hsl h="-7200000" s="0" l="0"/>
                                      </p:by>
                                    </p:animClr>
                                    <p:animClr clrSpc="hsl" dir="cw">
                                      <p:cBhvr>
                                        <p:cTn id="77" dur="500" fill="hold"/>
                                        <p:tgtEl>
                                          <p:spTgt spid="25609"/>
                                        </p:tgtEl>
                                        <p:attrNameLst>
                                          <p:attrName>stroke.color</p:attrName>
                                        </p:attrNameLst>
                                      </p:cBhvr>
                                      <p:by>
                                        <p:hsl h="-7200000" s="0" l="0"/>
                                      </p:by>
                                    </p:animClr>
                                    <p:set>
                                      <p:cBhvr>
                                        <p:cTn id="78" dur="500" fill="hold"/>
                                        <p:tgtEl>
                                          <p:spTgt spid="25609"/>
                                        </p:tgtEl>
                                        <p:attrNameLst>
                                          <p:attrName>fill.type</p:attrName>
                                        </p:attrNameLst>
                                      </p:cBhvr>
                                      <p:to>
                                        <p:strVal val="solid"/>
                                      </p:to>
                                    </p:se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grpId="2" nodeType="clickEffect">
                                  <p:stCondLst>
                                    <p:cond delay="0"/>
                                  </p:stCondLst>
                                  <p:childTnLst>
                                    <p:animEffect transition="out" filter="dissolve">
                                      <p:cBhvr>
                                        <p:cTn id="82" dur="500"/>
                                        <p:tgtEl>
                                          <p:spTgt spid="25608"/>
                                        </p:tgtEl>
                                      </p:cBhvr>
                                    </p:animEffect>
                                    <p:set>
                                      <p:cBhvr>
                                        <p:cTn id="83" dur="1" fill="hold">
                                          <p:stCondLst>
                                            <p:cond delay="499"/>
                                          </p:stCondLst>
                                        </p:cTn>
                                        <p:tgtEl>
                                          <p:spTgt spid="25608"/>
                                        </p:tgtEl>
                                        <p:attrNameLst>
                                          <p:attrName>style.visibility</p:attrName>
                                        </p:attrNameLst>
                                      </p:cBhvr>
                                      <p:to>
                                        <p:strVal val="hidden"/>
                                      </p:to>
                                    </p:set>
                                  </p:childTnLst>
                                </p:cTn>
                              </p:par>
                              <p:par>
                                <p:cTn id="84" presetID="9" presetClass="exit" presetSubtype="0" fill="hold" grpId="2" nodeType="withEffect">
                                  <p:stCondLst>
                                    <p:cond delay="0"/>
                                  </p:stCondLst>
                                  <p:childTnLst>
                                    <p:animEffect transition="out" filter="dissolve">
                                      <p:cBhvr>
                                        <p:cTn id="85" dur="500"/>
                                        <p:tgtEl>
                                          <p:spTgt spid="25609"/>
                                        </p:tgtEl>
                                      </p:cBhvr>
                                    </p:animEffect>
                                    <p:set>
                                      <p:cBhvr>
                                        <p:cTn id="86" dur="1" fill="hold">
                                          <p:stCondLst>
                                            <p:cond delay="499"/>
                                          </p:stCondLst>
                                        </p:cTn>
                                        <p:tgtEl>
                                          <p:spTgt spid="2560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mph" presetSubtype="0" fill="hold" grpId="1" nodeType="clickEffect">
                                  <p:stCondLst>
                                    <p:cond delay="0"/>
                                  </p:stCondLst>
                                  <p:childTnLst>
                                    <p:animClr clrSpc="hsl" dir="cw">
                                      <p:cBhvr override="childStyle">
                                        <p:cTn id="90" dur="500" fill="hold"/>
                                        <p:tgtEl>
                                          <p:spTgt spid="25604"/>
                                        </p:tgtEl>
                                        <p:attrNameLst>
                                          <p:attrName>style.color</p:attrName>
                                        </p:attrNameLst>
                                      </p:cBhvr>
                                      <p:by>
                                        <p:hsl h="-7200000" s="0" l="0"/>
                                      </p:by>
                                    </p:animClr>
                                    <p:animClr clrSpc="hsl" dir="cw">
                                      <p:cBhvr>
                                        <p:cTn id="91" dur="500" fill="hold"/>
                                        <p:tgtEl>
                                          <p:spTgt spid="25604"/>
                                        </p:tgtEl>
                                        <p:attrNameLst>
                                          <p:attrName>fillcolor</p:attrName>
                                        </p:attrNameLst>
                                      </p:cBhvr>
                                      <p:by>
                                        <p:hsl h="-7200000" s="0" l="0"/>
                                      </p:by>
                                    </p:animClr>
                                    <p:animClr clrSpc="hsl" dir="cw">
                                      <p:cBhvr>
                                        <p:cTn id="92" dur="500" fill="hold"/>
                                        <p:tgtEl>
                                          <p:spTgt spid="25604"/>
                                        </p:tgtEl>
                                        <p:attrNameLst>
                                          <p:attrName>stroke.color</p:attrName>
                                        </p:attrNameLst>
                                      </p:cBhvr>
                                      <p:by>
                                        <p:hsl h="-7200000" s="0" l="0"/>
                                      </p:by>
                                    </p:animClr>
                                    <p:set>
                                      <p:cBhvr>
                                        <p:cTn id="93" dur="500" fill="hold"/>
                                        <p:tgtEl>
                                          <p:spTgt spid="25604"/>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25615"/>
                                        </p:tgtEl>
                                        <p:attrNameLst>
                                          <p:attrName>style.visibility</p:attrName>
                                        </p:attrNameLst>
                                      </p:cBhvr>
                                      <p:to>
                                        <p:strVal val="visible"/>
                                      </p:to>
                                    </p:set>
                                    <p:animEffect transition="in" filter="dissolve">
                                      <p:cBhvr>
                                        <p:cTn id="98" dur="500"/>
                                        <p:tgtEl>
                                          <p:spTgt spid="25615"/>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5614"/>
                                        </p:tgtEl>
                                        <p:attrNameLst>
                                          <p:attrName>style.visibility</p:attrName>
                                        </p:attrNameLst>
                                      </p:cBhvr>
                                      <p:to>
                                        <p:strVal val="visible"/>
                                      </p:to>
                                    </p:set>
                                    <p:animEffect transition="in" filter="dissolve">
                                      <p:cBhvr>
                                        <p:cTn id="101" dur="500"/>
                                        <p:tgtEl>
                                          <p:spTgt spid="2561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mph" presetSubtype="0" fill="hold" grpId="1" nodeType="clickEffect">
                                  <p:stCondLst>
                                    <p:cond delay="0"/>
                                  </p:stCondLst>
                                  <p:childTnLst>
                                    <p:animClr clrSpc="hsl" dir="cw">
                                      <p:cBhvr override="childStyle">
                                        <p:cTn id="105" dur="500" fill="hold"/>
                                        <p:tgtEl>
                                          <p:spTgt spid="25615"/>
                                        </p:tgtEl>
                                        <p:attrNameLst>
                                          <p:attrName>style.color</p:attrName>
                                        </p:attrNameLst>
                                      </p:cBhvr>
                                      <p:by>
                                        <p:hsl h="-7200000" s="0" l="0"/>
                                      </p:by>
                                    </p:animClr>
                                    <p:animClr clrSpc="hsl" dir="cw">
                                      <p:cBhvr>
                                        <p:cTn id="106" dur="500" fill="hold"/>
                                        <p:tgtEl>
                                          <p:spTgt spid="25615"/>
                                        </p:tgtEl>
                                        <p:attrNameLst>
                                          <p:attrName>fillcolor</p:attrName>
                                        </p:attrNameLst>
                                      </p:cBhvr>
                                      <p:by>
                                        <p:hsl h="-7200000" s="0" l="0"/>
                                      </p:by>
                                    </p:animClr>
                                    <p:animClr clrSpc="hsl" dir="cw">
                                      <p:cBhvr>
                                        <p:cTn id="107" dur="500" fill="hold"/>
                                        <p:tgtEl>
                                          <p:spTgt spid="25615"/>
                                        </p:tgtEl>
                                        <p:attrNameLst>
                                          <p:attrName>stroke.color</p:attrName>
                                        </p:attrNameLst>
                                      </p:cBhvr>
                                      <p:by>
                                        <p:hsl h="-7200000" s="0" l="0"/>
                                      </p:by>
                                    </p:animClr>
                                    <p:set>
                                      <p:cBhvr>
                                        <p:cTn id="108" dur="500" fill="hold"/>
                                        <p:tgtEl>
                                          <p:spTgt spid="25615"/>
                                        </p:tgtEl>
                                        <p:attrNameLst>
                                          <p:attrName>fill.type</p:attrName>
                                        </p:attrNameLst>
                                      </p:cBhvr>
                                      <p:to>
                                        <p:strVal val="solid"/>
                                      </p:to>
                                    </p:set>
                                  </p:childTnLst>
                                </p:cTn>
                              </p:par>
                              <p:par>
                                <p:cTn id="109" presetID="22" presetClass="emph" presetSubtype="0" fill="hold" grpId="1" nodeType="withEffect">
                                  <p:stCondLst>
                                    <p:cond delay="0"/>
                                  </p:stCondLst>
                                  <p:childTnLst>
                                    <p:animClr clrSpc="hsl" dir="cw">
                                      <p:cBhvr override="childStyle">
                                        <p:cTn id="110" dur="500" fill="hold"/>
                                        <p:tgtEl>
                                          <p:spTgt spid="25614"/>
                                        </p:tgtEl>
                                        <p:attrNameLst>
                                          <p:attrName>style.color</p:attrName>
                                        </p:attrNameLst>
                                      </p:cBhvr>
                                      <p:by>
                                        <p:hsl h="-7200000" s="0" l="0"/>
                                      </p:by>
                                    </p:animClr>
                                    <p:animClr clrSpc="hsl" dir="cw">
                                      <p:cBhvr>
                                        <p:cTn id="111" dur="500" fill="hold"/>
                                        <p:tgtEl>
                                          <p:spTgt spid="25614"/>
                                        </p:tgtEl>
                                        <p:attrNameLst>
                                          <p:attrName>fillcolor</p:attrName>
                                        </p:attrNameLst>
                                      </p:cBhvr>
                                      <p:by>
                                        <p:hsl h="-7200000" s="0" l="0"/>
                                      </p:by>
                                    </p:animClr>
                                    <p:animClr clrSpc="hsl" dir="cw">
                                      <p:cBhvr>
                                        <p:cTn id="112" dur="500" fill="hold"/>
                                        <p:tgtEl>
                                          <p:spTgt spid="25614"/>
                                        </p:tgtEl>
                                        <p:attrNameLst>
                                          <p:attrName>stroke.color</p:attrName>
                                        </p:attrNameLst>
                                      </p:cBhvr>
                                      <p:by>
                                        <p:hsl h="-7200000" s="0" l="0"/>
                                      </p:by>
                                    </p:animClr>
                                    <p:set>
                                      <p:cBhvr>
                                        <p:cTn id="113" dur="500" fill="hold"/>
                                        <p:tgtEl>
                                          <p:spTgt spid="25614"/>
                                        </p:tgtEl>
                                        <p:attrNameLst>
                                          <p:attrName>fill.type</p:attrName>
                                        </p:attrNameLst>
                                      </p:cBhvr>
                                      <p:to>
                                        <p:strVal val="solid"/>
                                      </p:to>
                                    </p:set>
                                  </p:childTnLst>
                                </p:cTn>
                              </p:par>
                            </p:childTnLst>
                          </p:cTn>
                        </p:par>
                      </p:childTnLst>
                    </p:cTn>
                  </p:par>
                  <p:par>
                    <p:cTn id="114" fill="hold">
                      <p:stCondLst>
                        <p:cond delay="indefinite"/>
                      </p:stCondLst>
                      <p:childTnLst>
                        <p:par>
                          <p:cTn id="115" fill="hold">
                            <p:stCondLst>
                              <p:cond delay="0"/>
                            </p:stCondLst>
                            <p:childTnLst>
                              <p:par>
                                <p:cTn id="116" presetID="9" presetClass="exit" presetSubtype="0" fill="hold" grpId="2" nodeType="clickEffect">
                                  <p:stCondLst>
                                    <p:cond delay="0"/>
                                  </p:stCondLst>
                                  <p:childTnLst>
                                    <p:animEffect transition="out" filter="dissolve">
                                      <p:cBhvr>
                                        <p:cTn id="117" dur="500"/>
                                        <p:tgtEl>
                                          <p:spTgt spid="25615"/>
                                        </p:tgtEl>
                                      </p:cBhvr>
                                    </p:animEffect>
                                    <p:set>
                                      <p:cBhvr>
                                        <p:cTn id="118" dur="1" fill="hold">
                                          <p:stCondLst>
                                            <p:cond delay="499"/>
                                          </p:stCondLst>
                                        </p:cTn>
                                        <p:tgtEl>
                                          <p:spTgt spid="25615"/>
                                        </p:tgtEl>
                                        <p:attrNameLst>
                                          <p:attrName>style.visibility</p:attrName>
                                        </p:attrNameLst>
                                      </p:cBhvr>
                                      <p:to>
                                        <p:strVal val="hidden"/>
                                      </p:to>
                                    </p:set>
                                  </p:childTnLst>
                                </p:cTn>
                              </p:par>
                              <p:par>
                                <p:cTn id="119" presetID="9" presetClass="exit" presetSubtype="0" fill="hold" grpId="2" nodeType="withEffect">
                                  <p:stCondLst>
                                    <p:cond delay="0"/>
                                  </p:stCondLst>
                                  <p:childTnLst>
                                    <p:animEffect transition="out" filter="dissolve">
                                      <p:cBhvr>
                                        <p:cTn id="120" dur="500"/>
                                        <p:tgtEl>
                                          <p:spTgt spid="25614"/>
                                        </p:tgtEl>
                                      </p:cBhvr>
                                    </p:animEffect>
                                    <p:set>
                                      <p:cBhvr>
                                        <p:cTn id="121" dur="1" fill="hold">
                                          <p:stCondLst>
                                            <p:cond delay="499"/>
                                          </p:stCondLst>
                                        </p:cTn>
                                        <p:tgtEl>
                                          <p:spTgt spid="25614"/>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2" presetClass="emph" presetSubtype="0" fill="hold" grpId="1" nodeType="clickEffect">
                                  <p:stCondLst>
                                    <p:cond delay="0"/>
                                  </p:stCondLst>
                                  <p:childTnLst>
                                    <p:animClr clrSpc="hsl" dir="cw">
                                      <p:cBhvr override="childStyle">
                                        <p:cTn id="125" dur="500" fill="hold"/>
                                        <p:tgtEl>
                                          <p:spTgt spid="25610"/>
                                        </p:tgtEl>
                                        <p:attrNameLst>
                                          <p:attrName>style.color</p:attrName>
                                        </p:attrNameLst>
                                      </p:cBhvr>
                                      <p:by>
                                        <p:hsl h="-7200000" s="0" l="0"/>
                                      </p:by>
                                    </p:animClr>
                                    <p:animClr clrSpc="hsl" dir="cw">
                                      <p:cBhvr>
                                        <p:cTn id="126" dur="500" fill="hold"/>
                                        <p:tgtEl>
                                          <p:spTgt spid="25610"/>
                                        </p:tgtEl>
                                        <p:attrNameLst>
                                          <p:attrName>fillcolor</p:attrName>
                                        </p:attrNameLst>
                                      </p:cBhvr>
                                      <p:by>
                                        <p:hsl h="-7200000" s="0" l="0"/>
                                      </p:by>
                                    </p:animClr>
                                    <p:animClr clrSpc="hsl" dir="cw">
                                      <p:cBhvr>
                                        <p:cTn id="127" dur="500" fill="hold"/>
                                        <p:tgtEl>
                                          <p:spTgt spid="25610"/>
                                        </p:tgtEl>
                                        <p:attrNameLst>
                                          <p:attrName>stroke.color</p:attrName>
                                        </p:attrNameLst>
                                      </p:cBhvr>
                                      <p:by>
                                        <p:hsl h="-7200000" s="0" l="0"/>
                                      </p:by>
                                    </p:animClr>
                                    <p:set>
                                      <p:cBhvr>
                                        <p:cTn id="128" dur="500" fill="hold"/>
                                        <p:tgtEl>
                                          <p:spTgt spid="25610"/>
                                        </p:tgtEl>
                                        <p:attrNameLst>
                                          <p:attrName>fill.type</p:attrName>
                                        </p:attrNameLst>
                                      </p:cBhvr>
                                      <p:to>
                                        <p:strVal val="solid"/>
                                      </p:to>
                                    </p:set>
                                  </p:childTnLst>
                                </p:cTn>
                              </p:par>
                              <p:par>
                                <p:cTn id="129" presetID="22" presetClass="emph" presetSubtype="0" fill="hold" grpId="1" nodeType="withEffect">
                                  <p:stCondLst>
                                    <p:cond delay="0"/>
                                  </p:stCondLst>
                                  <p:childTnLst>
                                    <p:animClr clrSpc="hsl" dir="cw">
                                      <p:cBhvr override="childStyle">
                                        <p:cTn id="130" dur="500" fill="hold"/>
                                        <p:tgtEl>
                                          <p:spTgt spid="25611"/>
                                        </p:tgtEl>
                                        <p:attrNameLst>
                                          <p:attrName>style.color</p:attrName>
                                        </p:attrNameLst>
                                      </p:cBhvr>
                                      <p:by>
                                        <p:hsl h="-7200000" s="0" l="0"/>
                                      </p:by>
                                    </p:animClr>
                                    <p:animClr clrSpc="hsl" dir="cw">
                                      <p:cBhvr>
                                        <p:cTn id="131" dur="500" fill="hold"/>
                                        <p:tgtEl>
                                          <p:spTgt spid="25611"/>
                                        </p:tgtEl>
                                        <p:attrNameLst>
                                          <p:attrName>fillcolor</p:attrName>
                                        </p:attrNameLst>
                                      </p:cBhvr>
                                      <p:by>
                                        <p:hsl h="-7200000" s="0" l="0"/>
                                      </p:by>
                                    </p:animClr>
                                    <p:animClr clrSpc="hsl" dir="cw">
                                      <p:cBhvr>
                                        <p:cTn id="132" dur="500" fill="hold"/>
                                        <p:tgtEl>
                                          <p:spTgt spid="25611"/>
                                        </p:tgtEl>
                                        <p:attrNameLst>
                                          <p:attrName>stroke.color</p:attrName>
                                        </p:attrNameLst>
                                      </p:cBhvr>
                                      <p:by>
                                        <p:hsl h="-7200000" s="0" l="0"/>
                                      </p:by>
                                    </p:animClr>
                                    <p:set>
                                      <p:cBhvr>
                                        <p:cTn id="133" dur="500" fill="hold"/>
                                        <p:tgtEl>
                                          <p:spTgt spid="256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P spid="25603" grpId="1" animBg="1"/>
      <p:bldP spid="25604" grpId="0" animBg="1"/>
      <p:bldP spid="25604" grpId="1" animBg="1"/>
      <p:bldP spid="25605" grpId="0" animBg="1"/>
      <p:bldP spid="25605" grpId="1" animBg="1"/>
      <p:bldP spid="25606" grpId="0" animBg="1"/>
      <p:bldP spid="25607" grpId="0" animBg="1"/>
      <p:bldP spid="25608" grpId="0" animBg="1"/>
      <p:bldP spid="25608" grpId="1" animBg="1"/>
      <p:bldP spid="25608" grpId="2" animBg="1"/>
      <p:bldP spid="25609" grpId="0" animBg="1"/>
      <p:bldP spid="25609" grpId="1" animBg="1"/>
      <p:bldP spid="25609" grpId="2" animBg="1"/>
      <p:bldP spid="25610" grpId="0" animBg="1"/>
      <p:bldP spid="25610" grpId="1" animBg="1"/>
      <p:bldP spid="25611" grpId="0" animBg="1"/>
      <p:bldP spid="25611" grpId="1" animBg="1"/>
      <p:bldP spid="25612" grpId="0" animBg="1"/>
      <p:bldP spid="25613" grpId="0" animBg="1"/>
      <p:bldP spid="25614" grpId="0" animBg="1"/>
      <p:bldP spid="25614" grpId="1" animBg="1"/>
      <p:bldP spid="25614" grpId="2" animBg="1"/>
      <p:bldP spid="25615" grpId="0" animBg="1"/>
      <p:bldP spid="25615" grpId="1" animBg="1"/>
      <p:bldP spid="25615" grpId="2" animBg="1"/>
      <p:bldP spid="25616" grpId="0" animBg="1"/>
      <p:bldP spid="256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no7"/>
          <p:cNvPicPr>
            <a:picLocks noChangeAspect="1" noChangeArrowheads="1"/>
          </p:cNvPicPr>
          <p:nvPr/>
        </p:nvPicPr>
        <p:blipFill>
          <a:blip r:embed="rId2"/>
          <a:srcRect/>
          <a:stretch>
            <a:fillRect/>
          </a:stretch>
        </p:blipFill>
        <p:spPr bwMode="auto">
          <a:xfrm>
            <a:off x="179388" y="1520825"/>
            <a:ext cx="8856662" cy="5111750"/>
          </a:xfrm>
          <a:prstGeom prst="rect">
            <a:avLst/>
          </a:prstGeom>
          <a:noFill/>
          <a:ln w="76200">
            <a:solidFill>
              <a:srgbClr val="FF0000"/>
            </a:solidFill>
            <a:miter lim="800000"/>
            <a:headEnd/>
            <a:tailEnd/>
          </a:ln>
        </p:spPr>
      </p:pic>
      <p:sp>
        <p:nvSpPr>
          <p:cNvPr id="26627" name="WordArt 3"/>
          <p:cNvSpPr>
            <a:spLocks noChangeArrowheads="1" noChangeShapeType="1" noTextEdit="1"/>
          </p:cNvSpPr>
          <p:nvPr/>
        </p:nvSpPr>
        <p:spPr bwMode="auto">
          <a:xfrm>
            <a:off x="457200" y="152400"/>
            <a:ext cx="7772400" cy="11430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Mathematical Model of</a:t>
            </a:r>
          </a:p>
          <a:p>
            <a:pPr algn="ctr"/>
            <a:r>
              <a:rPr 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A Typical Neuron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626"/>
                                        </p:tgtEl>
                                        <p:attrNameLst>
                                          <p:attrName>style.visibility</p:attrName>
                                        </p:attrNameLst>
                                      </p:cBhvr>
                                      <p:to>
                                        <p:strVal val="visible"/>
                                      </p:to>
                                    </p:set>
                                    <p:animEffect transition="in" filter="checkerboard(across)">
                                      <p:cBhvr>
                                        <p:cTn id="12"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322</TotalTime>
  <Words>1823</Words>
  <Application>Microsoft Office PowerPoint</Application>
  <PresentationFormat>On-screen Show (4:3)</PresentationFormat>
  <Paragraphs>435</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Flow</vt:lpstr>
      <vt:lpstr>Equation</vt:lpstr>
      <vt:lpstr>Artificial Intelligence</vt:lpstr>
      <vt:lpstr> Artificial Neural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CSE452 – Artificial Neural Networks CSE5.. – Advanced Neural Networks</dc:title>
  <dc:creator>Suresh</dc:creator>
  <cp:lastModifiedBy>Waqas Bangyal</cp:lastModifiedBy>
  <cp:revision>29</cp:revision>
  <dcterms:created xsi:type="dcterms:W3CDTF">2002-01-07T05:12:35Z</dcterms:created>
  <dcterms:modified xsi:type="dcterms:W3CDTF">2020-11-12T08:21:52Z</dcterms:modified>
</cp:coreProperties>
</file>