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8" r:id="rId3"/>
    <p:sldId id="259" r:id="rId4"/>
    <p:sldId id="260" r:id="rId5"/>
    <p:sldId id="261" r:id="rId6"/>
    <p:sldId id="262" r:id="rId7"/>
    <p:sldId id="263" r:id="rId8"/>
    <p:sldId id="264" r:id="rId9"/>
    <p:sldId id="265" r:id="rId10"/>
    <p:sldId id="266" r:id="rId11"/>
    <p:sldId id="267" r:id="rId12"/>
    <p:sldId id="339" r:id="rId13"/>
    <p:sldId id="308" r:id="rId14"/>
    <p:sldId id="309" r:id="rId15"/>
    <p:sldId id="314" r:id="rId16"/>
    <p:sldId id="311" r:id="rId17"/>
    <p:sldId id="315" r:id="rId18"/>
    <p:sldId id="318" r:id="rId19"/>
    <p:sldId id="319" r:id="rId20"/>
    <p:sldId id="337" r:id="rId21"/>
    <p:sldId id="324" r:id="rId22"/>
    <p:sldId id="325" r:id="rId23"/>
    <p:sldId id="326" r:id="rId24"/>
    <p:sldId id="327" r:id="rId25"/>
    <p:sldId id="329" r:id="rId26"/>
    <p:sldId id="330" r:id="rId27"/>
    <p:sldId id="331" r:id="rId28"/>
    <p:sldId id="332" r:id="rId29"/>
    <p:sldId id="335" r:id="rId30"/>
    <p:sldId id="336" r:id="rId31"/>
    <p:sldId id="268" r:id="rId32"/>
    <p:sldId id="269" r:id="rId33"/>
    <p:sldId id="321" r:id="rId34"/>
    <p:sldId id="322" r:id="rId35"/>
    <p:sldId id="270" r:id="rId36"/>
    <p:sldId id="30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058000-00CA-44CD-8E81-D0D94E7259BA}" type="datetimeFigureOut">
              <a:rPr lang="en-US" smtClean="0"/>
              <a:t>8/14/2017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AEA400-7C99-4DAA-84EC-CDA4A22B4B67}" type="slidenum">
              <a:rPr lang="en-US" smtClean="0"/>
              <a:t>‹#›</a:t>
            </a:fld>
            <a:endParaRPr lang="en-US"/>
          </a:p>
        </p:txBody>
      </p:sp>
    </p:spTree>
    <p:extLst>
      <p:ext uri="{BB962C8B-B14F-4D97-AF65-F5344CB8AC3E}">
        <p14:creationId xmlns:p14="http://schemas.microsoft.com/office/powerpoint/2010/main" val="4161875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E12DC60B-41F8-403F-8B2D-1FC766D90A88}" type="slidenum">
              <a:rPr lang="en-US" smtClean="0">
                <a:latin typeface="Arial" pitchFamily="34" charset="0"/>
              </a:rPr>
              <a:pPr/>
              <a:t>13</a:t>
            </a:fld>
            <a:endParaRPr lang="en-US" smtClean="0">
              <a:latin typeface="Arial" pitchFamily="34" charset="0"/>
            </a:endParaRPr>
          </a:p>
        </p:txBody>
      </p:sp>
      <p:sp>
        <p:nvSpPr>
          <p:cNvPr id="148483" name="Rectangle 2"/>
          <p:cNvSpPr>
            <a:spLocks noGrp="1" noRot="1" noChangeAspect="1" noChangeArrowheads="1" noTextEdit="1"/>
          </p:cNvSpPr>
          <p:nvPr>
            <p:ph type="sldImg"/>
          </p:nvPr>
        </p:nvSpPr>
        <p:spPr>
          <a:xfrm>
            <a:off x="1152525" y="692150"/>
            <a:ext cx="4552950" cy="3416300"/>
          </a:xfrm>
          <a:ln w="12700" cap="flat">
            <a:solidFill>
              <a:schemeClr val="tx1"/>
            </a:solidFill>
          </a:ln>
        </p:spPr>
      </p:sp>
      <p:sp>
        <p:nvSpPr>
          <p:cNvPr id="148484" name="Rectangle 3"/>
          <p:cNvSpPr>
            <a:spLocks noGrp="1" noChangeArrowheads="1"/>
          </p:cNvSpPr>
          <p:nvPr>
            <p:ph type="body" idx="1"/>
          </p:nvPr>
        </p:nvSpPr>
        <p:spPr>
          <a:xfrm>
            <a:off x="914400" y="4343519"/>
            <a:ext cx="5029200" cy="4114243"/>
          </a:xfrm>
          <a:noFill/>
          <a:ln/>
        </p:spPr>
        <p:txBody>
          <a:bodyPr lIns="90488" tIns="44450" rIns="90488" bIns="44450"/>
          <a:lstStyle/>
          <a:p>
            <a:pPr eaLnBrk="1" hangingPunct="1"/>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Rot="1" noChangeAspect="1" noChangeArrowheads="1"/>
          </p:cNvSpPr>
          <p:nvPr>
            <p:ph type="sldImg"/>
          </p:nvPr>
        </p:nvSpPr>
        <p:spPr bwMode="auto">
          <a:xfrm>
            <a:off x="1150938" y="692150"/>
            <a:ext cx="4554537" cy="3416300"/>
          </a:xfrm>
          <a:prstGeom prst="rect">
            <a:avLst/>
          </a:prstGeom>
          <a:solidFill>
            <a:srgbClr val="FFFFFF"/>
          </a:solidFill>
          <a:ln>
            <a:solidFill>
              <a:srgbClr val="000000"/>
            </a:solidFill>
            <a:miter lim="800000"/>
            <a:headEnd/>
            <a:tailEnd/>
          </a:ln>
        </p:spPr>
      </p:sp>
      <p:sp>
        <p:nvSpPr>
          <p:cNvPr id="352259" name="Rectangle 3"/>
          <p:cNvSpPr>
            <a:spLocks noGrp="1" noChangeArrowheads="1"/>
          </p:cNvSpPr>
          <p:nvPr>
            <p:ph type="body" idx="1"/>
          </p:nvPr>
        </p:nvSpPr>
        <p:spPr bwMode="auto">
          <a:xfrm>
            <a:off x="912936" y="4343401"/>
            <a:ext cx="5030560" cy="4113201"/>
          </a:xfrm>
          <a:prstGeom prst="rect">
            <a:avLst/>
          </a:prstGeom>
          <a:solidFill>
            <a:srgbClr val="FFFFFF"/>
          </a:solidFill>
          <a:ln>
            <a:solidFill>
              <a:srgbClr val="000000"/>
            </a:solidFill>
            <a:miter lim="800000"/>
            <a:headEnd/>
            <a:tailEnd/>
          </a:ln>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Rot="1" noChangeAspect="1" noChangeArrowheads="1"/>
          </p:cNvSpPr>
          <p:nvPr>
            <p:ph type="sldImg"/>
          </p:nvPr>
        </p:nvSpPr>
        <p:spPr bwMode="auto">
          <a:xfrm>
            <a:off x="1150938" y="692150"/>
            <a:ext cx="4554537" cy="3416300"/>
          </a:xfrm>
          <a:prstGeom prst="rect">
            <a:avLst/>
          </a:prstGeom>
          <a:solidFill>
            <a:srgbClr val="FFFFFF"/>
          </a:solidFill>
          <a:ln>
            <a:solidFill>
              <a:srgbClr val="000000"/>
            </a:solidFill>
            <a:miter lim="800000"/>
            <a:headEnd/>
            <a:tailEnd/>
          </a:ln>
        </p:spPr>
      </p:sp>
      <p:sp>
        <p:nvSpPr>
          <p:cNvPr id="352259" name="Rectangle 3"/>
          <p:cNvSpPr>
            <a:spLocks noGrp="1" noChangeArrowheads="1"/>
          </p:cNvSpPr>
          <p:nvPr>
            <p:ph type="body" idx="1"/>
          </p:nvPr>
        </p:nvSpPr>
        <p:spPr bwMode="auto">
          <a:xfrm>
            <a:off x="912936" y="4343401"/>
            <a:ext cx="5030560" cy="4113201"/>
          </a:xfrm>
          <a:prstGeom prst="rect">
            <a:avLst/>
          </a:prstGeom>
          <a:solidFill>
            <a:srgbClr val="FFFFFF"/>
          </a:solidFill>
          <a:ln>
            <a:solidFill>
              <a:srgbClr val="000000"/>
            </a:solidFill>
            <a:miter lim="800000"/>
            <a:headEnd/>
            <a:tailEnd/>
          </a:ln>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BB80C62F-F387-4EBF-95E2-C2C2D74E8DD1}" type="slidenum">
              <a:rPr lang="en-US" smtClean="0">
                <a:latin typeface="Arial" pitchFamily="34" charset="0"/>
              </a:rPr>
              <a:pPr/>
              <a:t>25</a:t>
            </a:fld>
            <a:endParaRPr lang="en-US" smtClean="0">
              <a:latin typeface="Arial" pitchFamily="34" charset="0"/>
            </a:endParaRPr>
          </a:p>
        </p:txBody>
      </p:sp>
      <p:sp>
        <p:nvSpPr>
          <p:cNvPr id="146435" name="Rectangle 2"/>
          <p:cNvSpPr>
            <a:spLocks noGrp="1" noChangeArrowheads="1"/>
          </p:cNvSpPr>
          <p:nvPr>
            <p:ph type="body" idx="1"/>
          </p:nvPr>
        </p:nvSpPr>
        <p:spPr>
          <a:xfrm>
            <a:off x="914400" y="4343519"/>
            <a:ext cx="5029200" cy="4114243"/>
          </a:xfrm>
          <a:noFill/>
          <a:ln/>
        </p:spPr>
        <p:txBody>
          <a:bodyPr lIns="90488" tIns="44450" rIns="90488" bIns="44450"/>
          <a:lstStyle/>
          <a:p>
            <a:pPr eaLnBrk="1" hangingPunct="1"/>
            <a:endParaRPr lang="en-US" smtClean="0">
              <a:latin typeface="Arial" pitchFamily="34" charset="0"/>
            </a:endParaRPr>
          </a:p>
        </p:txBody>
      </p:sp>
      <p:sp>
        <p:nvSpPr>
          <p:cNvPr id="146436" name="Rectangle 3"/>
          <p:cNvSpPr>
            <a:spLocks noGrp="1" noRot="1" noChangeAspect="1" noChangeArrowheads="1" noTextEdit="1"/>
          </p:cNvSpPr>
          <p:nvPr>
            <p:ph type="sldImg"/>
          </p:nvPr>
        </p:nvSpPr>
        <p:spPr>
          <a:xfrm>
            <a:off x="1152525" y="692150"/>
            <a:ext cx="4552950" cy="3416300"/>
          </a:xfrm>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E12DC60B-41F8-403F-8B2D-1FC766D90A88}" type="slidenum">
              <a:rPr lang="en-US" smtClean="0">
                <a:latin typeface="Arial" pitchFamily="34" charset="0"/>
              </a:rPr>
              <a:pPr/>
              <a:t>26</a:t>
            </a:fld>
            <a:endParaRPr lang="en-US" smtClean="0">
              <a:latin typeface="Arial" pitchFamily="34" charset="0"/>
            </a:endParaRPr>
          </a:p>
        </p:txBody>
      </p:sp>
      <p:sp>
        <p:nvSpPr>
          <p:cNvPr id="148483" name="Rectangle 2"/>
          <p:cNvSpPr>
            <a:spLocks noGrp="1" noRot="1" noChangeAspect="1" noChangeArrowheads="1" noTextEdit="1"/>
          </p:cNvSpPr>
          <p:nvPr>
            <p:ph type="sldImg"/>
          </p:nvPr>
        </p:nvSpPr>
        <p:spPr>
          <a:xfrm>
            <a:off x="1152525" y="692150"/>
            <a:ext cx="4552950" cy="3416300"/>
          </a:xfrm>
          <a:ln w="12700" cap="flat">
            <a:solidFill>
              <a:schemeClr val="tx1"/>
            </a:solidFill>
          </a:ln>
        </p:spPr>
      </p:sp>
      <p:sp>
        <p:nvSpPr>
          <p:cNvPr id="148484" name="Rectangle 3"/>
          <p:cNvSpPr>
            <a:spLocks noGrp="1" noChangeArrowheads="1"/>
          </p:cNvSpPr>
          <p:nvPr>
            <p:ph type="body" idx="1"/>
          </p:nvPr>
        </p:nvSpPr>
        <p:spPr>
          <a:xfrm>
            <a:off x="914400" y="4343519"/>
            <a:ext cx="5029200" cy="4114243"/>
          </a:xfrm>
          <a:noFill/>
          <a:ln/>
        </p:spPr>
        <p:txBody>
          <a:bodyPr lIns="90488" tIns="44450" rIns="90488" bIns="44450"/>
          <a:lstStyle/>
          <a:p>
            <a:pPr eaLnBrk="1" hangingPunct="1"/>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0C2CBA42-096D-4060-95D0-E7F73B41D968}" type="slidenum">
              <a:rPr lang="en-US" smtClean="0">
                <a:latin typeface="Arial" pitchFamily="34" charset="0"/>
              </a:rPr>
              <a:pPr/>
              <a:t>29</a:t>
            </a:fld>
            <a:endParaRPr lang="en-US" smtClean="0">
              <a:latin typeface="Arial" pitchFamily="34" charset="0"/>
            </a:endParaRPr>
          </a:p>
        </p:txBody>
      </p:sp>
      <p:sp>
        <p:nvSpPr>
          <p:cNvPr id="150531" name="Rectangle 2"/>
          <p:cNvSpPr>
            <a:spLocks noGrp="1" noRot="1" noChangeAspect="1" noChangeArrowheads="1" noTextEdit="1"/>
          </p:cNvSpPr>
          <p:nvPr>
            <p:ph type="sldImg"/>
          </p:nvPr>
        </p:nvSpPr>
        <p:spPr>
          <a:xfrm>
            <a:off x="1152525" y="692150"/>
            <a:ext cx="4552950" cy="3416300"/>
          </a:xfrm>
          <a:ln w="12700" cap="flat">
            <a:solidFill>
              <a:schemeClr val="tx1"/>
            </a:solidFill>
          </a:ln>
        </p:spPr>
      </p:sp>
      <p:sp>
        <p:nvSpPr>
          <p:cNvPr id="150532" name="Rectangle 3"/>
          <p:cNvSpPr>
            <a:spLocks noGrp="1" noChangeArrowheads="1"/>
          </p:cNvSpPr>
          <p:nvPr>
            <p:ph type="body" idx="1"/>
          </p:nvPr>
        </p:nvSpPr>
        <p:spPr>
          <a:xfrm>
            <a:off x="914400" y="4343519"/>
            <a:ext cx="5029200" cy="4114243"/>
          </a:xfrm>
          <a:noFill/>
          <a:ln/>
        </p:spPr>
        <p:txBody>
          <a:bodyPr lIns="90488" tIns="44450" rIns="90488" bIns="44450"/>
          <a:lstStyle/>
          <a:p>
            <a:pPr eaLnBrk="1" hangingPunct="1"/>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03112DAB-4DC3-4141-97AE-8F824FE01FEA}" type="slidenum">
              <a:rPr lang="en-US" smtClean="0">
                <a:latin typeface="Arial" pitchFamily="34" charset="0"/>
              </a:rPr>
              <a:pPr/>
              <a:t>30</a:t>
            </a:fld>
            <a:endParaRPr lang="en-US" smtClean="0">
              <a:latin typeface="Arial" pitchFamily="34" charset="0"/>
            </a:endParaRPr>
          </a:p>
        </p:txBody>
      </p:sp>
      <p:sp>
        <p:nvSpPr>
          <p:cNvPr id="154627" name="Rectangle 2"/>
          <p:cNvSpPr>
            <a:spLocks noGrp="1" noRot="1" noChangeAspect="1" noChangeArrowheads="1" noTextEdit="1"/>
          </p:cNvSpPr>
          <p:nvPr>
            <p:ph type="sldImg"/>
          </p:nvPr>
        </p:nvSpPr>
        <p:spPr>
          <a:xfrm>
            <a:off x="1152525" y="692150"/>
            <a:ext cx="4552950" cy="3416300"/>
          </a:xfrm>
          <a:ln w="12700" cap="flat">
            <a:solidFill>
              <a:schemeClr val="tx1"/>
            </a:solidFill>
          </a:ln>
        </p:spPr>
      </p:sp>
      <p:sp>
        <p:nvSpPr>
          <p:cNvPr id="154628" name="Rectangle 3"/>
          <p:cNvSpPr>
            <a:spLocks noGrp="1" noChangeArrowheads="1"/>
          </p:cNvSpPr>
          <p:nvPr>
            <p:ph type="body" idx="1"/>
          </p:nvPr>
        </p:nvSpPr>
        <p:spPr>
          <a:xfrm>
            <a:off x="914400" y="4343519"/>
            <a:ext cx="5029200" cy="4114243"/>
          </a:xfrm>
          <a:noFill/>
          <a:ln/>
        </p:spPr>
        <p:txBody>
          <a:bodyPr lIns="90488" tIns="44450" rIns="90488" bIns="44450"/>
          <a:lstStyle/>
          <a:p>
            <a:pPr eaLnBrk="1" hangingPunct="1"/>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BCAEA22-DF3B-40CA-9024-D13691B70232}" type="datetimeFigureOut">
              <a:rPr lang="en-US" smtClean="0"/>
              <a:t>8/14/2017</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D9B69023-F9DE-45F9-995A-9E830A32664D}"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CAEA22-DF3B-40CA-9024-D13691B70232}" type="datetimeFigureOut">
              <a:rPr lang="en-US" smtClean="0"/>
              <a:t>8/14/2017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B69023-F9DE-45F9-995A-9E830A32664D}"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CAEA22-DF3B-40CA-9024-D13691B70232}" type="datetimeFigureOut">
              <a:rPr lang="en-US" smtClean="0"/>
              <a:t>8/14/2017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B69023-F9DE-45F9-995A-9E830A32664D}"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CAEA22-DF3B-40CA-9024-D13691B70232}" type="datetimeFigureOut">
              <a:rPr lang="en-US" smtClean="0"/>
              <a:t>8/14/2017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B69023-F9DE-45F9-995A-9E830A32664D}"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BCAEA22-DF3B-40CA-9024-D13691B70232}" type="datetimeFigureOut">
              <a:rPr lang="en-US" smtClean="0"/>
              <a:t>8/14/2017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9B69023-F9DE-45F9-995A-9E830A32664D}"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BCAEA22-DF3B-40CA-9024-D13691B70232}" type="datetimeFigureOut">
              <a:rPr lang="en-US" smtClean="0"/>
              <a:t>8/14/2017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9B69023-F9DE-45F9-995A-9E830A32664D}"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BCAEA22-DF3B-40CA-9024-D13691B70232}" type="datetimeFigureOut">
              <a:rPr lang="en-US" smtClean="0"/>
              <a:t>8/14/2017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9B69023-F9DE-45F9-995A-9E830A32664D}"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BCAEA22-DF3B-40CA-9024-D13691B70232}" type="datetimeFigureOut">
              <a:rPr lang="en-US" smtClean="0"/>
              <a:t>8/14/2017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9B69023-F9DE-45F9-995A-9E830A32664D}"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CAEA22-DF3B-40CA-9024-D13691B70232}" type="datetimeFigureOut">
              <a:rPr lang="en-US" smtClean="0"/>
              <a:t>8/14/2017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9B69023-F9DE-45F9-995A-9E830A32664D}"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BCAEA22-DF3B-40CA-9024-D13691B70232}" type="datetimeFigureOut">
              <a:rPr lang="en-US" smtClean="0"/>
              <a:t>8/14/2017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9B69023-F9DE-45F9-995A-9E830A32664D}"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BCAEA22-DF3B-40CA-9024-D13691B70232}" type="datetimeFigureOut">
              <a:rPr lang="en-US" smtClean="0"/>
              <a:t>8/14/2017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D9B69023-F9DE-45F9-995A-9E830A32664D}" type="slidenum">
              <a:rPr lang="en-US" smtClean="0"/>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BCAEA22-DF3B-40CA-9024-D13691B70232}" type="datetimeFigureOut">
              <a:rPr lang="en-US" smtClean="0"/>
              <a:t>8/14/2017</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9B69023-F9DE-45F9-995A-9E830A32664D}" type="slidenum">
              <a:rPr lang="en-US" smtClean="0"/>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3.wmf"/><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6000" dirty="0"/>
              <a:t>Artificial Intelligence</a:t>
            </a:r>
            <a:endParaRPr lang="en-US" dirty="0"/>
          </a:p>
        </p:txBody>
      </p:sp>
      <p:sp>
        <p:nvSpPr>
          <p:cNvPr id="3" name="Subtitle 2"/>
          <p:cNvSpPr>
            <a:spLocks noGrp="1"/>
          </p:cNvSpPr>
          <p:nvPr>
            <p:ph type="subTitle" idx="1"/>
          </p:nvPr>
        </p:nvSpPr>
        <p:spPr>
          <a:xfrm>
            <a:off x="609600" y="4191000"/>
            <a:ext cx="7854696" cy="1752600"/>
          </a:xfrm>
        </p:spPr>
        <p:txBody>
          <a:bodyPr/>
          <a:lstStyle/>
          <a:p>
            <a:pPr algn="ctr"/>
            <a:r>
              <a:rPr lang="en-US" dirty="0" smtClean="0"/>
              <a:t>Waqas Haider Khan Bangyal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80288"/>
          </a:xfrm>
        </p:spPr>
        <p:txBody>
          <a:bodyPr>
            <a:normAutofit/>
          </a:bodyPr>
          <a:lstStyle/>
          <a:p>
            <a:pPr algn="ctr"/>
            <a:r>
              <a:rPr lang="en-US" sz="2800" b="1" dirty="0" smtClean="0">
                <a:latin typeface="Times New Roman" pitchFamily="18" charset="0"/>
                <a:cs typeface="Times New Roman" pitchFamily="18" charset="0"/>
              </a:rPr>
              <a:t>Human Brain</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181600"/>
          </a:xfrm>
        </p:spPr>
        <p:txBody>
          <a:bodyPr>
            <a:normAutofit fontScale="85000" lnSpcReduction="10000"/>
          </a:bodyPr>
          <a:lstStyle/>
          <a:p>
            <a:pPr algn="just"/>
            <a:r>
              <a:rPr lang="en-US" dirty="0" smtClean="0">
                <a:latin typeface="Times New Roman" pitchFamily="18" charset="0"/>
                <a:cs typeface="Times New Roman" pitchFamily="18" charset="0"/>
              </a:rPr>
              <a:t>The brain is a highly complex, non-linear, and parallel computer, composed of some 10</a:t>
            </a:r>
            <a:r>
              <a:rPr lang="en-US" baseline="30000" dirty="0" smtClean="0">
                <a:latin typeface="Times New Roman" pitchFamily="18" charset="0"/>
                <a:cs typeface="Times New Roman" pitchFamily="18" charset="0"/>
              </a:rPr>
              <a:t>11 </a:t>
            </a:r>
            <a:r>
              <a:rPr lang="en-US" dirty="0" smtClean="0">
                <a:latin typeface="Times New Roman" pitchFamily="18" charset="0"/>
                <a:cs typeface="Times New Roman" pitchFamily="18" charset="0"/>
              </a:rPr>
              <a:t>neurons that are densely connected (~10</a:t>
            </a:r>
            <a:r>
              <a:rPr lang="en-US" baseline="30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 connection per neuron). We have just begun to understand how the brain works...</a:t>
            </a:r>
          </a:p>
          <a:p>
            <a:pPr algn="just"/>
            <a:r>
              <a:rPr lang="en-US" dirty="0" smtClean="0">
                <a:latin typeface="Times New Roman" pitchFamily="18" charset="0"/>
                <a:cs typeface="Times New Roman" pitchFamily="18" charset="0"/>
              </a:rPr>
              <a:t>A neuron is much slower (10</a:t>
            </a:r>
            <a:r>
              <a:rPr lang="en-US" baseline="30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sec) compared to a silicon logic gate (10</a:t>
            </a:r>
            <a:r>
              <a:rPr lang="en-US" baseline="30000" dirty="0" smtClean="0">
                <a:latin typeface="Times New Roman" pitchFamily="18" charset="0"/>
                <a:cs typeface="Times New Roman" pitchFamily="18" charset="0"/>
              </a:rPr>
              <a:t>-9</a:t>
            </a:r>
            <a:r>
              <a:rPr lang="en-US" dirty="0" smtClean="0">
                <a:latin typeface="Times New Roman" pitchFamily="18" charset="0"/>
                <a:cs typeface="Times New Roman" pitchFamily="18" charset="0"/>
              </a:rPr>
              <a:t>sec), however the massive interconnection between neurons make up for the comparably slow rate.</a:t>
            </a:r>
          </a:p>
          <a:p>
            <a:pPr lvl="2" algn="just">
              <a:buNone/>
            </a:pPr>
            <a:r>
              <a:rPr lang="en-US" dirty="0" smtClean="0">
                <a:latin typeface="Times New Roman" pitchFamily="18" charset="0"/>
                <a:cs typeface="Times New Roman" pitchFamily="18" charset="0"/>
              </a:rPr>
              <a:t>– Complex perceptual decisions are arrived at quickly (within a few hundred milliseconds)</a:t>
            </a:r>
          </a:p>
          <a:p>
            <a:pPr algn="just"/>
            <a:r>
              <a:rPr lang="en-US" dirty="0" smtClean="0">
                <a:latin typeface="Times New Roman" pitchFamily="18" charset="0"/>
                <a:cs typeface="Times New Roman" pitchFamily="18" charset="0"/>
              </a:rPr>
              <a:t>100-Steps rule: Since individual neurons operate in a few milliseconds, calculations do not involve more than about 100 serial steps and the information sent from one neuron to another is very small (a few bits)</a:t>
            </a:r>
          </a:p>
          <a:p>
            <a:pPr algn="just"/>
            <a:r>
              <a:rPr lang="en-US" dirty="0" smtClean="0">
                <a:latin typeface="Times New Roman" pitchFamily="18" charset="0"/>
                <a:cs typeface="Times New Roman" pitchFamily="18" charset="0"/>
              </a:rPr>
              <a:t>Plasticity: Some of the neural structure of the brain is present at birth, while other parts are developed through learning, especially in early stages of life, to adapt to the environment (new inputs).</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008888"/>
          </a:xfrm>
        </p:spPr>
        <p:txBody>
          <a:bodyPr>
            <a:normAutofit/>
          </a:bodyPr>
          <a:lstStyle/>
          <a:p>
            <a:pPr algn="ctr"/>
            <a:r>
              <a:rPr lang="en-US" sz="2800" b="1" dirty="0" smtClean="0">
                <a:latin typeface="Times New Roman" pitchFamily="18" charset="0"/>
                <a:cs typeface="Times New Roman" pitchFamily="18" charset="0"/>
              </a:rPr>
              <a:t>The Artificial Neuron</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(Mc </a:t>
            </a:r>
            <a:r>
              <a:rPr lang="en-US" sz="2800" b="1" dirty="0" err="1" smtClean="0">
                <a:latin typeface="Times New Roman" pitchFamily="18" charset="0"/>
                <a:cs typeface="Times New Roman" pitchFamily="18" charset="0"/>
              </a:rPr>
              <a:t>Culloch</a:t>
            </a:r>
            <a:r>
              <a:rPr lang="en-US" sz="2800" b="1" dirty="0" smtClean="0">
                <a:latin typeface="Times New Roman" pitchFamily="18" charset="0"/>
                <a:cs typeface="Times New Roman" pitchFamily="18" charset="0"/>
              </a:rPr>
              <a:t> and Pitt, 1943)</a:t>
            </a:r>
            <a:endParaRPr lang="en-US" sz="2800"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srcRect/>
          <a:stretch>
            <a:fillRect/>
          </a:stretch>
        </p:blipFill>
        <p:spPr bwMode="auto">
          <a:xfrm>
            <a:off x="990600" y="2285999"/>
            <a:ext cx="7162800" cy="3371961"/>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856488"/>
          </a:xfrm>
        </p:spPr>
        <p:txBody>
          <a:bodyPr>
            <a:normAutofit/>
          </a:bodyPr>
          <a:lstStyle/>
          <a:p>
            <a:pPr algn="ctr"/>
            <a:r>
              <a:rPr lang="en-US" sz="2800" b="1" dirty="0" smtClean="0">
                <a:latin typeface="Times New Roman" pitchFamily="18" charset="0"/>
                <a:cs typeface="Times New Roman" pitchFamily="18" charset="0"/>
              </a:rPr>
              <a:t>Activation Functions</a:t>
            </a:r>
            <a:endParaRPr lang="en-US" sz="2800" b="1"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609600" y="1524000"/>
            <a:ext cx="8263096" cy="4672012"/>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228600"/>
            <a:ext cx="8229600" cy="1143000"/>
          </a:xfrm>
          <a:noFill/>
        </p:spPr>
        <p:txBody>
          <a:bodyPr lIns="90488" tIns="44450" rIns="90488" bIns="44450">
            <a:normAutofit/>
          </a:bodyPr>
          <a:lstStyle/>
          <a:p>
            <a:pPr algn="ctr"/>
            <a:r>
              <a:rPr lang="en-US" sz="2800" b="1" dirty="0" smtClean="0">
                <a:latin typeface="Times New Roman" pitchFamily="18" charset="0"/>
                <a:cs typeface="Times New Roman" pitchFamily="18" charset="0"/>
              </a:rPr>
              <a:t> Activation Function</a:t>
            </a:r>
            <a:endParaRPr lang="en-US" sz="2800" dirty="0" smtClean="0">
              <a:latin typeface="Times New Roman" pitchFamily="18" charset="0"/>
              <a:cs typeface="Times New Roman" pitchFamily="18" charset="0"/>
            </a:endParaRPr>
          </a:p>
        </p:txBody>
      </p:sp>
      <p:sp>
        <p:nvSpPr>
          <p:cNvPr id="69635" name="Rectangle 3"/>
          <p:cNvSpPr>
            <a:spLocks noGrp="1" noChangeArrowheads="1"/>
          </p:cNvSpPr>
          <p:nvPr>
            <p:ph type="body" idx="1"/>
          </p:nvPr>
        </p:nvSpPr>
        <p:spPr>
          <a:xfrm>
            <a:off x="304800" y="1409697"/>
            <a:ext cx="8534400" cy="1028703"/>
          </a:xfrm>
          <a:noFill/>
        </p:spPr>
        <p:txBody>
          <a:bodyPr lIns="90488" tIns="44450" rIns="90488" bIns="44450">
            <a:normAutofit/>
          </a:bodyPr>
          <a:lstStyle/>
          <a:p>
            <a:pPr eaLnBrk="1" hangingPunct="1"/>
            <a:r>
              <a:rPr lang="en-US" dirty="0" smtClean="0">
                <a:solidFill>
                  <a:schemeClr val="tx2"/>
                </a:solidFill>
                <a:latin typeface="Times New Roman" pitchFamily="18" charset="0"/>
                <a:cs typeface="Times New Roman" pitchFamily="18" charset="0"/>
              </a:rPr>
              <a:t>Choice of activation (transfer) function:</a:t>
            </a:r>
          </a:p>
          <a:p>
            <a:pPr eaLnBrk="1" hangingPunct="1">
              <a:buNone/>
            </a:pPr>
            <a:endParaRPr lang="en-US" dirty="0" smtClean="0">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3"/>
          <a:srcRect/>
          <a:stretch>
            <a:fillRect/>
          </a:stretch>
        </p:blipFill>
        <p:spPr bwMode="auto">
          <a:xfrm>
            <a:off x="304800" y="2286000"/>
            <a:ext cx="8229600" cy="4591264"/>
          </a:xfrm>
          <a:prstGeom prst="rect">
            <a:avLst/>
          </a:prstGeom>
          <a:noFill/>
          <a:ln w="9525">
            <a:noFill/>
            <a:miter lim="800000"/>
            <a:headEnd/>
            <a:tailEnd/>
          </a:ln>
          <a:effec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80288"/>
          </a:xfrm>
        </p:spPr>
        <p:txBody>
          <a:bodyPr>
            <a:normAutofit/>
          </a:bodyPr>
          <a:lstStyle/>
          <a:p>
            <a:pPr algn="ctr"/>
            <a:r>
              <a:rPr lang="en-US" sz="2800" b="1" dirty="0" smtClean="0">
                <a:latin typeface="Times New Roman" pitchFamily="18" charset="0"/>
                <a:cs typeface="Times New Roman" pitchFamily="18" charset="0"/>
              </a:rPr>
              <a:t> Activation Function</a:t>
            </a:r>
            <a:endParaRPr lang="en-US" sz="2800" dirty="0"/>
          </a:p>
        </p:txBody>
      </p:sp>
      <p:pic>
        <p:nvPicPr>
          <p:cNvPr id="10242" name="Picture 2"/>
          <p:cNvPicPr>
            <a:picLocks noChangeAspect="1" noChangeArrowheads="1"/>
          </p:cNvPicPr>
          <p:nvPr/>
        </p:nvPicPr>
        <p:blipFill>
          <a:blip r:embed="rId2"/>
          <a:srcRect/>
          <a:stretch>
            <a:fillRect/>
          </a:stretch>
        </p:blipFill>
        <p:spPr bwMode="auto">
          <a:xfrm>
            <a:off x="762000" y="1752600"/>
            <a:ext cx="7467600" cy="472839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780288"/>
          </a:xfrm>
        </p:spPr>
        <p:txBody>
          <a:bodyPr>
            <a:normAutofit/>
          </a:bodyPr>
          <a:lstStyle/>
          <a:p>
            <a:pPr algn="ctr"/>
            <a:r>
              <a:rPr lang="en-US" sz="2800" b="1" dirty="0" smtClean="0">
                <a:latin typeface="Times New Roman" pitchFamily="18" charset="0"/>
                <a:cs typeface="Times New Roman" pitchFamily="18" charset="0"/>
              </a:rPr>
              <a:t>Topologies of Neural Networks</a:t>
            </a:r>
            <a:endParaRPr lang="en-US" sz="2800" dirty="0"/>
          </a:p>
        </p:txBody>
      </p:sp>
      <p:sp>
        <p:nvSpPr>
          <p:cNvPr id="3" name="Content Placeholder 2"/>
          <p:cNvSpPr>
            <a:spLocks noGrp="1"/>
          </p:cNvSpPr>
          <p:nvPr>
            <p:ph idx="1"/>
          </p:nvPr>
        </p:nvSpPr>
        <p:spPr>
          <a:xfrm>
            <a:off x="457200" y="1524000"/>
            <a:ext cx="8229600" cy="2667000"/>
          </a:xfrm>
        </p:spPr>
        <p:txBody>
          <a:bodyPr>
            <a:normAutofit/>
          </a:bodyPr>
          <a:lstStyle/>
          <a:p>
            <a:r>
              <a:rPr lang="en-US" b="1" dirty="0" smtClean="0"/>
              <a:t>Feed Forward Neural Networks</a:t>
            </a:r>
          </a:p>
          <a:p>
            <a:r>
              <a:rPr lang="en-US" dirty="0" smtClean="0"/>
              <a:t>The information is propagated from the inputs to the outputs</a:t>
            </a:r>
          </a:p>
          <a:p>
            <a:r>
              <a:rPr lang="en-US" dirty="0" smtClean="0"/>
              <a:t>NO cycle between outputs and inputs</a:t>
            </a:r>
          </a:p>
          <a:p>
            <a:pPr marL="274320" lvl="1" indent="-274320">
              <a:buClr>
                <a:schemeClr val="accent3"/>
              </a:buClr>
              <a:buSzPct val="95000"/>
            </a:pPr>
            <a:r>
              <a:rPr lang="en-US" dirty="0" smtClean="0">
                <a:sym typeface="Symbol" pitchFamily="18" charset="2"/>
              </a:rPr>
              <a:t>Feedforward: No loops, input </a:t>
            </a:r>
            <a:r>
              <a:rPr lang="en-US" dirty="0" smtClean="0">
                <a:sym typeface="Wingdings" pitchFamily="2" charset="2"/>
              </a:rPr>
              <a:t> hidden layers  output</a:t>
            </a:r>
            <a:endParaRPr lang="en-US" dirty="0" smtClean="0">
              <a:sym typeface="Symbol" pitchFamily="18" charset="2"/>
            </a:endParaRPr>
          </a:p>
          <a:p>
            <a:endParaRPr lang="en-US" dirty="0" smtClean="0"/>
          </a:p>
          <a:p>
            <a:endParaRPr lang="en-US" dirty="0"/>
          </a:p>
        </p:txBody>
      </p:sp>
      <p:pic>
        <p:nvPicPr>
          <p:cNvPr id="5" name="Picture 2"/>
          <p:cNvPicPr>
            <a:picLocks noChangeAspect="1" noChangeArrowheads="1"/>
          </p:cNvPicPr>
          <p:nvPr/>
        </p:nvPicPr>
        <p:blipFill>
          <a:blip r:embed="rId2"/>
          <a:srcRect/>
          <a:stretch>
            <a:fillRect/>
          </a:stretch>
        </p:blipFill>
        <p:spPr bwMode="auto">
          <a:xfrm>
            <a:off x="1600200" y="3810000"/>
            <a:ext cx="4572000" cy="2690091"/>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856488"/>
          </a:xfrm>
        </p:spPr>
        <p:txBody>
          <a:bodyPr>
            <a:normAutofit/>
          </a:bodyPr>
          <a:lstStyle/>
          <a:p>
            <a:pPr algn="ctr"/>
            <a:r>
              <a:rPr lang="en-US" sz="2800" b="1" dirty="0" smtClean="0">
                <a:latin typeface="Times New Roman" pitchFamily="18" charset="0"/>
                <a:cs typeface="Times New Roman" pitchFamily="18" charset="0"/>
              </a:rPr>
              <a:t>Topologies of Neural Networks</a:t>
            </a:r>
            <a:endParaRPr lang="en-US" sz="2800" dirty="0"/>
          </a:p>
        </p:txBody>
      </p:sp>
      <p:sp>
        <p:nvSpPr>
          <p:cNvPr id="3" name="Content Placeholder 2"/>
          <p:cNvSpPr>
            <a:spLocks noGrp="1"/>
          </p:cNvSpPr>
          <p:nvPr>
            <p:ph idx="1"/>
          </p:nvPr>
        </p:nvSpPr>
        <p:spPr>
          <a:xfrm>
            <a:off x="457200" y="1524000"/>
            <a:ext cx="8229600" cy="2209800"/>
          </a:xfrm>
        </p:spPr>
        <p:txBody>
          <a:bodyPr>
            <a:normAutofit/>
          </a:bodyPr>
          <a:lstStyle/>
          <a:p>
            <a:r>
              <a:rPr lang="en-US" b="1" dirty="0" smtClean="0">
                <a:latin typeface="Times New Roman" pitchFamily="18" charset="0"/>
                <a:cs typeface="Times New Roman" pitchFamily="18" charset="0"/>
              </a:rPr>
              <a:t>Recurrent Neural Networks</a:t>
            </a:r>
          </a:p>
          <a:p>
            <a:pPr lvl="1"/>
            <a:r>
              <a:rPr lang="en-US" sz="2600" dirty="0" smtClean="0">
                <a:latin typeface="Times New Roman" pitchFamily="18" charset="0"/>
                <a:cs typeface="Times New Roman" pitchFamily="18" charset="0"/>
                <a:sym typeface="Symbol" pitchFamily="18" charset="2"/>
              </a:rPr>
              <a:t>Use feedback</a:t>
            </a:r>
          </a:p>
          <a:p>
            <a:pPr lvl="1"/>
            <a:r>
              <a:rPr lang="en-US" sz="2600" dirty="0" smtClean="0">
                <a:latin typeface="Times New Roman" pitchFamily="18" charset="0"/>
                <a:cs typeface="Times New Roman" pitchFamily="18" charset="0"/>
              </a:rPr>
              <a:t>Can have arbitrary topologies</a:t>
            </a:r>
          </a:p>
          <a:p>
            <a:pPr lvl="1"/>
            <a:r>
              <a:rPr lang="en-US" sz="2600" dirty="0" smtClean="0">
                <a:latin typeface="Times New Roman" pitchFamily="18" charset="0"/>
                <a:cs typeface="Times New Roman" pitchFamily="18" charset="0"/>
              </a:rPr>
              <a:t>Training is more difficult</a:t>
            </a:r>
            <a:endParaRPr lang="en-US" sz="2600"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srcRect/>
          <a:stretch>
            <a:fillRect/>
          </a:stretch>
        </p:blipFill>
        <p:spPr bwMode="auto">
          <a:xfrm>
            <a:off x="2438400" y="3810000"/>
            <a:ext cx="2667000" cy="27622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xfrm>
            <a:off x="304800" y="228600"/>
            <a:ext cx="8077200" cy="838200"/>
          </a:xfrm>
        </p:spPr>
        <p:txBody>
          <a:bodyPr>
            <a:normAutofit/>
          </a:bodyPr>
          <a:lstStyle/>
          <a:p>
            <a:pPr algn="ctr"/>
            <a:r>
              <a:rPr lang="en-US" sz="2800" b="1" dirty="0" smtClean="0">
                <a:latin typeface="Times New Roman" pitchFamily="18" charset="0"/>
                <a:cs typeface="Times New Roman" pitchFamily="18" charset="0"/>
              </a:rPr>
              <a:t>Topologies </a:t>
            </a:r>
            <a:r>
              <a:rPr lang="en-US" sz="2800" b="1" dirty="0">
                <a:latin typeface="Times New Roman" pitchFamily="18" charset="0"/>
                <a:cs typeface="Times New Roman" pitchFamily="18" charset="0"/>
              </a:rPr>
              <a:t>of Neural Networks</a:t>
            </a:r>
          </a:p>
        </p:txBody>
      </p:sp>
      <p:grpSp>
        <p:nvGrpSpPr>
          <p:cNvPr id="2" name="Group 33"/>
          <p:cNvGrpSpPr>
            <a:grpSpLocks/>
          </p:cNvGrpSpPr>
          <p:nvPr/>
        </p:nvGrpSpPr>
        <p:grpSpPr bwMode="auto">
          <a:xfrm>
            <a:off x="990600" y="1295400"/>
            <a:ext cx="2635250" cy="4327525"/>
            <a:chOff x="1652" y="1296"/>
            <a:chExt cx="1660" cy="2726"/>
          </a:xfrm>
        </p:grpSpPr>
        <p:sp>
          <p:nvSpPr>
            <p:cNvPr id="351266" name="Oval 34"/>
            <p:cNvSpPr>
              <a:spLocks noChangeArrowheads="1"/>
            </p:cNvSpPr>
            <p:nvPr/>
          </p:nvSpPr>
          <p:spPr bwMode="auto">
            <a:xfrm>
              <a:off x="2160" y="2544"/>
              <a:ext cx="192" cy="19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351267" name="Line 35"/>
            <p:cNvSpPr>
              <a:spLocks noChangeShapeType="1"/>
            </p:cNvSpPr>
            <p:nvPr/>
          </p:nvSpPr>
          <p:spPr bwMode="auto">
            <a:xfrm flipV="1">
              <a:off x="2256" y="2112"/>
              <a:ext cx="288"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268" name="Oval 36"/>
            <p:cNvSpPr>
              <a:spLocks noChangeArrowheads="1"/>
            </p:cNvSpPr>
            <p:nvPr/>
          </p:nvSpPr>
          <p:spPr bwMode="auto">
            <a:xfrm>
              <a:off x="2448" y="1920"/>
              <a:ext cx="192" cy="19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351269" name="Oval 37"/>
            <p:cNvSpPr>
              <a:spLocks noChangeArrowheads="1"/>
            </p:cNvSpPr>
            <p:nvPr/>
          </p:nvSpPr>
          <p:spPr bwMode="auto">
            <a:xfrm>
              <a:off x="2544" y="2544"/>
              <a:ext cx="192" cy="19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351270" name="Oval 38"/>
            <p:cNvSpPr>
              <a:spLocks noChangeArrowheads="1"/>
            </p:cNvSpPr>
            <p:nvPr/>
          </p:nvSpPr>
          <p:spPr bwMode="auto">
            <a:xfrm>
              <a:off x="2976" y="2544"/>
              <a:ext cx="192" cy="19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351271" name="Oval 39"/>
            <p:cNvSpPr>
              <a:spLocks noChangeArrowheads="1"/>
            </p:cNvSpPr>
            <p:nvPr/>
          </p:nvSpPr>
          <p:spPr bwMode="auto">
            <a:xfrm>
              <a:off x="2832" y="1920"/>
              <a:ext cx="192" cy="19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351272" name="Oval 40"/>
            <p:cNvSpPr>
              <a:spLocks noChangeArrowheads="1"/>
            </p:cNvSpPr>
            <p:nvPr/>
          </p:nvSpPr>
          <p:spPr bwMode="auto">
            <a:xfrm>
              <a:off x="2304" y="1296"/>
              <a:ext cx="192" cy="19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351273" name="Oval 41"/>
            <p:cNvSpPr>
              <a:spLocks noChangeArrowheads="1"/>
            </p:cNvSpPr>
            <p:nvPr/>
          </p:nvSpPr>
          <p:spPr bwMode="auto">
            <a:xfrm>
              <a:off x="2688" y="1296"/>
              <a:ext cx="192" cy="19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351274" name="Oval 42"/>
            <p:cNvSpPr>
              <a:spLocks noChangeArrowheads="1"/>
            </p:cNvSpPr>
            <p:nvPr/>
          </p:nvSpPr>
          <p:spPr bwMode="auto">
            <a:xfrm>
              <a:off x="3120" y="1296"/>
              <a:ext cx="192" cy="19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351275" name="Line 43"/>
            <p:cNvSpPr>
              <a:spLocks noChangeShapeType="1"/>
            </p:cNvSpPr>
            <p:nvPr/>
          </p:nvSpPr>
          <p:spPr bwMode="auto">
            <a:xfrm flipH="1" flipV="1">
              <a:off x="2544" y="2112"/>
              <a:ext cx="96"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276" name="Line 44"/>
            <p:cNvSpPr>
              <a:spLocks noChangeShapeType="1"/>
            </p:cNvSpPr>
            <p:nvPr/>
          </p:nvSpPr>
          <p:spPr bwMode="auto">
            <a:xfrm flipV="1">
              <a:off x="2640" y="2112"/>
              <a:ext cx="288"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277" name="Line 45"/>
            <p:cNvSpPr>
              <a:spLocks noChangeShapeType="1"/>
            </p:cNvSpPr>
            <p:nvPr/>
          </p:nvSpPr>
          <p:spPr bwMode="auto">
            <a:xfrm flipH="1" flipV="1">
              <a:off x="2928" y="2112"/>
              <a:ext cx="144"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278" name="Line 46"/>
            <p:cNvSpPr>
              <a:spLocks noChangeShapeType="1"/>
            </p:cNvSpPr>
            <p:nvPr/>
          </p:nvSpPr>
          <p:spPr bwMode="auto">
            <a:xfrm flipH="1" flipV="1">
              <a:off x="2544" y="2112"/>
              <a:ext cx="528"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279" name="Line 47"/>
            <p:cNvSpPr>
              <a:spLocks noChangeShapeType="1"/>
            </p:cNvSpPr>
            <p:nvPr/>
          </p:nvSpPr>
          <p:spPr bwMode="auto">
            <a:xfrm flipV="1">
              <a:off x="2256" y="2112"/>
              <a:ext cx="672"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280" name="Line 48"/>
            <p:cNvSpPr>
              <a:spLocks noChangeShapeType="1"/>
            </p:cNvSpPr>
            <p:nvPr/>
          </p:nvSpPr>
          <p:spPr bwMode="auto">
            <a:xfrm flipH="1" flipV="1">
              <a:off x="2400" y="1488"/>
              <a:ext cx="144"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281" name="Line 49"/>
            <p:cNvSpPr>
              <a:spLocks noChangeShapeType="1"/>
            </p:cNvSpPr>
            <p:nvPr/>
          </p:nvSpPr>
          <p:spPr bwMode="auto">
            <a:xfrm flipV="1">
              <a:off x="2544" y="1488"/>
              <a:ext cx="240"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282" name="Line 50"/>
            <p:cNvSpPr>
              <a:spLocks noChangeShapeType="1"/>
            </p:cNvSpPr>
            <p:nvPr/>
          </p:nvSpPr>
          <p:spPr bwMode="auto">
            <a:xfrm flipV="1">
              <a:off x="2544" y="1488"/>
              <a:ext cx="672"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283" name="Line 51"/>
            <p:cNvSpPr>
              <a:spLocks noChangeShapeType="1"/>
            </p:cNvSpPr>
            <p:nvPr/>
          </p:nvSpPr>
          <p:spPr bwMode="auto">
            <a:xfrm flipV="1">
              <a:off x="2928" y="1488"/>
              <a:ext cx="288"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284" name="Line 52"/>
            <p:cNvSpPr>
              <a:spLocks noChangeShapeType="1"/>
            </p:cNvSpPr>
            <p:nvPr/>
          </p:nvSpPr>
          <p:spPr bwMode="auto">
            <a:xfrm flipH="1" flipV="1">
              <a:off x="2784" y="1488"/>
              <a:ext cx="144"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285" name="Line 53"/>
            <p:cNvSpPr>
              <a:spLocks noChangeShapeType="1"/>
            </p:cNvSpPr>
            <p:nvPr/>
          </p:nvSpPr>
          <p:spPr bwMode="auto">
            <a:xfrm flipH="1" flipV="1">
              <a:off x="2400" y="1488"/>
              <a:ext cx="528"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286" name="Text Box 54"/>
            <p:cNvSpPr txBox="1">
              <a:spLocks noChangeArrowheads="1"/>
            </p:cNvSpPr>
            <p:nvPr/>
          </p:nvSpPr>
          <p:spPr bwMode="auto">
            <a:xfrm>
              <a:off x="1652" y="3504"/>
              <a:ext cx="1574" cy="518"/>
            </a:xfrm>
            <a:prstGeom prst="rect">
              <a:avLst/>
            </a:prstGeom>
            <a:noFill/>
            <a:ln w="12700">
              <a:noFill/>
              <a:miter lim="800000"/>
              <a:headEnd type="none" w="sm" len="sm"/>
              <a:tailEnd type="none" w="sm" len="sm"/>
            </a:ln>
            <a:effectLst/>
          </p:spPr>
          <p:txBody>
            <a:bodyPr wrap="none">
              <a:spAutoFit/>
            </a:bodyPr>
            <a:lstStyle/>
            <a:p>
              <a:pPr algn="ctr" defTabSz="762000"/>
              <a:r>
                <a:rPr lang="en-US" i="1" dirty="0" err="1"/>
                <a:t>feedforward</a:t>
              </a:r>
              <a:endParaRPr lang="en-US" i="1" dirty="0"/>
            </a:p>
            <a:p>
              <a:pPr algn="ctr" defTabSz="762000"/>
              <a:r>
                <a:rPr lang="en-US" i="1" dirty="0"/>
                <a:t>(directed, a-cyclic)</a:t>
              </a:r>
            </a:p>
          </p:txBody>
        </p:sp>
      </p:grpSp>
      <p:grpSp>
        <p:nvGrpSpPr>
          <p:cNvPr id="3" name="Group 55"/>
          <p:cNvGrpSpPr>
            <a:grpSpLocks/>
          </p:cNvGrpSpPr>
          <p:nvPr/>
        </p:nvGrpSpPr>
        <p:grpSpPr bwMode="auto">
          <a:xfrm>
            <a:off x="5029199" y="1600200"/>
            <a:ext cx="3124199" cy="3717925"/>
            <a:chOff x="3168" y="1296"/>
            <a:chExt cx="1968" cy="2342"/>
          </a:xfrm>
        </p:grpSpPr>
        <p:sp>
          <p:nvSpPr>
            <p:cNvPr id="351288" name="Line 56"/>
            <p:cNvSpPr>
              <a:spLocks noChangeShapeType="1"/>
            </p:cNvSpPr>
            <p:nvPr/>
          </p:nvSpPr>
          <p:spPr bwMode="auto">
            <a:xfrm flipV="1">
              <a:off x="4464" y="2112"/>
              <a:ext cx="288"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289" name="Line 57"/>
            <p:cNvSpPr>
              <a:spLocks noChangeShapeType="1"/>
            </p:cNvSpPr>
            <p:nvPr/>
          </p:nvSpPr>
          <p:spPr bwMode="auto">
            <a:xfrm flipH="1" flipV="1">
              <a:off x="4752" y="2112"/>
              <a:ext cx="144"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290" name="Line 58"/>
            <p:cNvSpPr>
              <a:spLocks noChangeShapeType="1"/>
            </p:cNvSpPr>
            <p:nvPr/>
          </p:nvSpPr>
          <p:spPr bwMode="auto">
            <a:xfrm flipV="1">
              <a:off x="4080" y="2112"/>
              <a:ext cx="672"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291" name="Line 59"/>
            <p:cNvSpPr>
              <a:spLocks noChangeShapeType="1"/>
            </p:cNvSpPr>
            <p:nvPr/>
          </p:nvSpPr>
          <p:spPr bwMode="auto">
            <a:xfrm flipV="1">
              <a:off x="4368" y="1488"/>
              <a:ext cx="240"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292" name="Line 60"/>
            <p:cNvSpPr>
              <a:spLocks noChangeShapeType="1"/>
            </p:cNvSpPr>
            <p:nvPr/>
          </p:nvSpPr>
          <p:spPr bwMode="auto">
            <a:xfrm flipV="1">
              <a:off x="4368" y="1488"/>
              <a:ext cx="672"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293" name="Line 61"/>
            <p:cNvSpPr>
              <a:spLocks noChangeShapeType="1"/>
            </p:cNvSpPr>
            <p:nvPr/>
          </p:nvSpPr>
          <p:spPr bwMode="auto">
            <a:xfrm flipV="1">
              <a:off x="4752" y="1488"/>
              <a:ext cx="288"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294" name="Line 62"/>
            <p:cNvSpPr>
              <a:spLocks noChangeShapeType="1"/>
            </p:cNvSpPr>
            <p:nvPr/>
          </p:nvSpPr>
          <p:spPr bwMode="auto">
            <a:xfrm flipH="1" flipV="1">
              <a:off x="4608" y="1488"/>
              <a:ext cx="144"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295" name="AutoShape 63"/>
            <p:cNvSpPr>
              <a:spLocks noChangeArrowheads="1"/>
            </p:cNvSpPr>
            <p:nvPr/>
          </p:nvSpPr>
          <p:spPr bwMode="auto">
            <a:xfrm rot="-3218701">
              <a:off x="4308" y="1308"/>
              <a:ext cx="240" cy="216"/>
            </a:xfrm>
            <a:custGeom>
              <a:avLst/>
              <a:gdLst>
                <a:gd name="G0" fmla="+- 0 0 0"/>
                <a:gd name="G1" fmla="+- 1955710 0 0"/>
                <a:gd name="G2" fmla="+- 0 0 1955710"/>
                <a:gd name="G3" fmla="+- 10800 0 0"/>
                <a:gd name="G4" fmla="+- 0 0 0"/>
                <a:gd name="T0" fmla="*/ 360 256 1"/>
                <a:gd name="T1" fmla="*/ 0 256 1"/>
                <a:gd name="G5" fmla="+- G2 T0 T1"/>
                <a:gd name="G6" fmla="?: G2 G2 G5"/>
                <a:gd name="G7" fmla="+- 0 0 G6"/>
                <a:gd name="G8" fmla="+- 10683 0 0"/>
                <a:gd name="G9" fmla="+- 0 0 1955710"/>
                <a:gd name="G10" fmla="+- 10683 0 2700"/>
                <a:gd name="G11" fmla="cos G10 0"/>
                <a:gd name="G12" fmla="sin G10 0"/>
                <a:gd name="G13" fmla="cos 13500 0"/>
                <a:gd name="G14" fmla="sin 13500 0"/>
                <a:gd name="G15" fmla="+- G11 10800 0"/>
                <a:gd name="G16" fmla="+- G12 10800 0"/>
                <a:gd name="G17" fmla="+- G13 10800 0"/>
                <a:gd name="G18" fmla="+- G14 10800 0"/>
                <a:gd name="G19" fmla="*/ 10683 1 2"/>
                <a:gd name="G20" fmla="+- G19 5400 0"/>
                <a:gd name="G21" fmla="cos G20 0"/>
                <a:gd name="G22" fmla="sin G20 0"/>
                <a:gd name="G23" fmla="+- G21 10800 0"/>
                <a:gd name="G24" fmla="+- G12 G23 G22"/>
                <a:gd name="G25" fmla="+- G22 G23 G11"/>
                <a:gd name="G26" fmla="cos 10800 0"/>
                <a:gd name="G27" fmla="sin 10800 0"/>
                <a:gd name="G28" fmla="cos 10683 0"/>
                <a:gd name="G29" fmla="sin 10683 0"/>
                <a:gd name="G30" fmla="+- G26 10800 0"/>
                <a:gd name="G31" fmla="+- G27 10800 0"/>
                <a:gd name="G32" fmla="+- G28 10800 0"/>
                <a:gd name="G33" fmla="+- G29 10800 0"/>
                <a:gd name="G34" fmla="+- G19 5400 0"/>
                <a:gd name="G35" fmla="cos G34 1955710"/>
                <a:gd name="G36" fmla="sin G34 1955710"/>
                <a:gd name="G37" fmla="+/ 1955710 0 2"/>
                <a:gd name="T2" fmla="*/ 180 256 1"/>
                <a:gd name="T3" fmla="*/ 0 256 1"/>
                <a:gd name="G38" fmla="+- G37 T2 T3"/>
                <a:gd name="G39" fmla="?: G2 G37 G38"/>
                <a:gd name="G40" fmla="cos 10800 G39"/>
                <a:gd name="G41" fmla="sin 10800 G39"/>
                <a:gd name="G42" fmla="cos 10683 G39"/>
                <a:gd name="G43" fmla="sin 10683 G39"/>
                <a:gd name="G44" fmla="+- G40 10800 0"/>
                <a:gd name="G45" fmla="+- G41 10800 0"/>
                <a:gd name="G46" fmla="+- G42 10800 0"/>
                <a:gd name="G47" fmla="+- G43 10800 0"/>
                <a:gd name="G48" fmla="+- G35 10800 0"/>
                <a:gd name="G49" fmla="+- G36 10800 0"/>
                <a:gd name="T4" fmla="*/ 364 w 21600"/>
                <a:gd name="T5" fmla="*/ 8019 h 21600"/>
                <a:gd name="T6" fmla="*/ 20117 w 21600"/>
                <a:gd name="T7" fmla="*/ 16145 h 21600"/>
                <a:gd name="T8" fmla="*/ 477 w 21600"/>
                <a:gd name="T9" fmla="*/ 8049 h 21600"/>
                <a:gd name="T10" fmla="*/ 24300 w 21600"/>
                <a:gd name="T11" fmla="*/ 10800 h 21600"/>
                <a:gd name="T12" fmla="*/ 21542 w 21600"/>
                <a:gd name="T13" fmla="*/ 13559 h 21600"/>
                <a:gd name="T14" fmla="*/ 18783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483" y="10800"/>
                  </a:moveTo>
                  <a:cubicBezTo>
                    <a:pt x="21483" y="4899"/>
                    <a:pt x="16700" y="117"/>
                    <a:pt x="10800" y="117"/>
                  </a:cubicBezTo>
                  <a:cubicBezTo>
                    <a:pt x="4899" y="117"/>
                    <a:pt x="117" y="4899"/>
                    <a:pt x="117" y="10800"/>
                  </a:cubicBezTo>
                  <a:cubicBezTo>
                    <a:pt x="117" y="16700"/>
                    <a:pt x="4899" y="21483"/>
                    <a:pt x="10800" y="21483"/>
                  </a:cubicBezTo>
                  <a:cubicBezTo>
                    <a:pt x="14627" y="21483"/>
                    <a:pt x="18162" y="19435"/>
                    <a:pt x="20066" y="16115"/>
                  </a:cubicBezTo>
                  <a:lnTo>
                    <a:pt x="20167" y="16174"/>
                  </a:lnTo>
                  <a:cubicBezTo>
                    <a:pt x="18242" y="19530"/>
                    <a:pt x="14669"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21542" y="13559"/>
                  </a:lnTo>
                  <a:lnTo>
                    <a:pt x="18783" y="10800"/>
                  </a:lnTo>
                  <a:lnTo>
                    <a:pt x="21483" y="10800"/>
                  </a:lnTo>
                  <a:close/>
                </a:path>
              </a:pathLst>
            </a:custGeom>
            <a:solidFill>
              <a:schemeClr val="tx1"/>
            </a:solidFill>
            <a:ln w="12700">
              <a:solidFill>
                <a:schemeClr val="tx1"/>
              </a:solidFill>
              <a:miter lim="800000"/>
              <a:headEnd type="none" w="sm" len="sm"/>
              <a:tailEnd type="none" w="sm" len="sm"/>
            </a:ln>
            <a:effectLst/>
          </p:spPr>
          <p:txBody>
            <a:bodyPr wrap="none" anchor="ctr"/>
            <a:lstStyle/>
            <a:p>
              <a:endParaRPr lang="en-US"/>
            </a:p>
          </p:txBody>
        </p:sp>
        <p:sp>
          <p:nvSpPr>
            <p:cNvPr id="351296" name="AutoShape 64"/>
            <p:cNvSpPr>
              <a:spLocks noChangeArrowheads="1"/>
            </p:cNvSpPr>
            <p:nvPr/>
          </p:nvSpPr>
          <p:spPr bwMode="auto">
            <a:xfrm rot="-3218701">
              <a:off x="4740" y="1308"/>
              <a:ext cx="240" cy="216"/>
            </a:xfrm>
            <a:custGeom>
              <a:avLst/>
              <a:gdLst>
                <a:gd name="G0" fmla="+- 0 0 0"/>
                <a:gd name="G1" fmla="+- 1955710 0 0"/>
                <a:gd name="G2" fmla="+- 0 0 1955710"/>
                <a:gd name="G3" fmla="+- 10800 0 0"/>
                <a:gd name="G4" fmla="+- 0 0 0"/>
                <a:gd name="T0" fmla="*/ 360 256 1"/>
                <a:gd name="T1" fmla="*/ 0 256 1"/>
                <a:gd name="G5" fmla="+- G2 T0 T1"/>
                <a:gd name="G6" fmla="?: G2 G2 G5"/>
                <a:gd name="G7" fmla="+- 0 0 G6"/>
                <a:gd name="G8" fmla="+- 10683 0 0"/>
                <a:gd name="G9" fmla="+- 0 0 1955710"/>
                <a:gd name="G10" fmla="+- 10683 0 2700"/>
                <a:gd name="G11" fmla="cos G10 0"/>
                <a:gd name="G12" fmla="sin G10 0"/>
                <a:gd name="G13" fmla="cos 13500 0"/>
                <a:gd name="G14" fmla="sin 13500 0"/>
                <a:gd name="G15" fmla="+- G11 10800 0"/>
                <a:gd name="G16" fmla="+- G12 10800 0"/>
                <a:gd name="G17" fmla="+- G13 10800 0"/>
                <a:gd name="G18" fmla="+- G14 10800 0"/>
                <a:gd name="G19" fmla="*/ 10683 1 2"/>
                <a:gd name="G20" fmla="+- G19 5400 0"/>
                <a:gd name="G21" fmla="cos G20 0"/>
                <a:gd name="G22" fmla="sin G20 0"/>
                <a:gd name="G23" fmla="+- G21 10800 0"/>
                <a:gd name="G24" fmla="+- G12 G23 G22"/>
                <a:gd name="G25" fmla="+- G22 G23 G11"/>
                <a:gd name="G26" fmla="cos 10800 0"/>
                <a:gd name="G27" fmla="sin 10800 0"/>
                <a:gd name="G28" fmla="cos 10683 0"/>
                <a:gd name="G29" fmla="sin 10683 0"/>
                <a:gd name="G30" fmla="+- G26 10800 0"/>
                <a:gd name="G31" fmla="+- G27 10800 0"/>
                <a:gd name="G32" fmla="+- G28 10800 0"/>
                <a:gd name="G33" fmla="+- G29 10800 0"/>
                <a:gd name="G34" fmla="+- G19 5400 0"/>
                <a:gd name="G35" fmla="cos G34 1955710"/>
                <a:gd name="G36" fmla="sin G34 1955710"/>
                <a:gd name="G37" fmla="+/ 1955710 0 2"/>
                <a:gd name="T2" fmla="*/ 180 256 1"/>
                <a:gd name="T3" fmla="*/ 0 256 1"/>
                <a:gd name="G38" fmla="+- G37 T2 T3"/>
                <a:gd name="G39" fmla="?: G2 G37 G38"/>
                <a:gd name="G40" fmla="cos 10800 G39"/>
                <a:gd name="G41" fmla="sin 10800 G39"/>
                <a:gd name="G42" fmla="cos 10683 G39"/>
                <a:gd name="G43" fmla="sin 10683 G39"/>
                <a:gd name="G44" fmla="+- G40 10800 0"/>
                <a:gd name="G45" fmla="+- G41 10800 0"/>
                <a:gd name="G46" fmla="+- G42 10800 0"/>
                <a:gd name="G47" fmla="+- G43 10800 0"/>
                <a:gd name="G48" fmla="+- G35 10800 0"/>
                <a:gd name="G49" fmla="+- G36 10800 0"/>
                <a:gd name="T4" fmla="*/ 364 w 21600"/>
                <a:gd name="T5" fmla="*/ 8019 h 21600"/>
                <a:gd name="T6" fmla="*/ 20117 w 21600"/>
                <a:gd name="T7" fmla="*/ 16145 h 21600"/>
                <a:gd name="T8" fmla="*/ 477 w 21600"/>
                <a:gd name="T9" fmla="*/ 8049 h 21600"/>
                <a:gd name="T10" fmla="*/ 24300 w 21600"/>
                <a:gd name="T11" fmla="*/ 10800 h 21600"/>
                <a:gd name="T12" fmla="*/ 21542 w 21600"/>
                <a:gd name="T13" fmla="*/ 13559 h 21600"/>
                <a:gd name="T14" fmla="*/ 18783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483" y="10800"/>
                  </a:moveTo>
                  <a:cubicBezTo>
                    <a:pt x="21483" y="4899"/>
                    <a:pt x="16700" y="117"/>
                    <a:pt x="10800" y="117"/>
                  </a:cubicBezTo>
                  <a:cubicBezTo>
                    <a:pt x="4899" y="117"/>
                    <a:pt x="117" y="4899"/>
                    <a:pt x="117" y="10800"/>
                  </a:cubicBezTo>
                  <a:cubicBezTo>
                    <a:pt x="117" y="16700"/>
                    <a:pt x="4899" y="21483"/>
                    <a:pt x="10800" y="21483"/>
                  </a:cubicBezTo>
                  <a:cubicBezTo>
                    <a:pt x="14627" y="21483"/>
                    <a:pt x="18162" y="19435"/>
                    <a:pt x="20066" y="16115"/>
                  </a:cubicBezTo>
                  <a:lnTo>
                    <a:pt x="20167" y="16174"/>
                  </a:lnTo>
                  <a:cubicBezTo>
                    <a:pt x="18242" y="19530"/>
                    <a:pt x="14669"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21542" y="13559"/>
                  </a:lnTo>
                  <a:lnTo>
                    <a:pt x="18783" y="10800"/>
                  </a:lnTo>
                  <a:lnTo>
                    <a:pt x="21483" y="10800"/>
                  </a:lnTo>
                  <a:close/>
                </a:path>
              </a:pathLst>
            </a:custGeom>
            <a:solidFill>
              <a:schemeClr val="tx1"/>
            </a:solidFill>
            <a:ln w="12700">
              <a:solidFill>
                <a:schemeClr val="tx1"/>
              </a:solidFill>
              <a:miter lim="800000"/>
              <a:headEnd type="none" w="sm" len="sm"/>
              <a:tailEnd type="none" w="sm" len="sm"/>
            </a:ln>
            <a:effectLst/>
          </p:spPr>
          <p:txBody>
            <a:bodyPr wrap="none" anchor="ctr"/>
            <a:lstStyle/>
            <a:p>
              <a:endParaRPr lang="en-US"/>
            </a:p>
          </p:txBody>
        </p:sp>
        <p:sp>
          <p:nvSpPr>
            <p:cNvPr id="351297" name="AutoShape 65"/>
            <p:cNvSpPr>
              <a:spLocks noChangeArrowheads="1"/>
            </p:cNvSpPr>
            <p:nvPr/>
          </p:nvSpPr>
          <p:spPr bwMode="auto">
            <a:xfrm rot="-3218701">
              <a:off x="4452" y="1932"/>
              <a:ext cx="240" cy="216"/>
            </a:xfrm>
            <a:custGeom>
              <a:avLst/>
              <a:gdLst>
                <a:gd name="G0" fmla="+- 0 0 0"/>
                <a:gd name="G1" fmla="+- 1955710 0 0"/>
                <a:gd name="G2" fmla="+- 0 0 1955710"/>
                <a:gd name="G3" fmla="+- 10800 0 0"/>
                <a:gd name="G4" fmla="+- 0 0 0"/>
                <a:gd name="T0" fmla="*/ 360 256 1"/>
                <a:gd name="T1" fmla="*/ 0 256 1"/>
                <a:gd name="G5" fmla="+- G2 T0 T1"/>
                <a:gd name="G6" fmla="?: G2 G2 G5"/>
                <a:gd name="G7" fmla="+- 0 0 G6"/>
                <a:gd name="G8" fmla="+- 10683 0 0"/>
                <a:gd name="G9" fmla="+- 0 0 1955710"/>
                <a:gd name="G10" fmla="+- 10683 0 2700"/>
                <a:gd name="G11" fmla="cos G10 0"/>
                <a:gd name="G12" fmla="sin G10 0"/>
                <a:gd name="G13" fmla="cos 13500 0"/>
                <a:gd name="G14" fmla="sin 13500 0"/>
                <a:gd name="G15" fmla="+- G11 10800 0"/>
                <a:gd name="G16" fmla="+- G12 10800 0"/>
                <a:gd name="G17" fmla="+- G13 10800 0"/>
                <a:gd name="G18" fmla="+- G14 10800 0"/>
                <a:gd name="G19" fmla="*/ 10683 1 2"/>
                <a:gd name="G20" fmla="+- G19 5400 0"/>
                <a:gd name="G21" fmla="cos G20 0"/>
                <a:gd name="G22" fmla="sin G20 0"/>
                <a:gd name="G23" fmla="+- G21 10800 0"/>
                <a:gd name="G24" fmla="+- G12 G23 G22"/>
                <a:gd name="G25" fmla="+- G22 G23 G11"/>
                <a:gd name="G26" fmla="cos 10800 0"/>
                <a:gd name="G27" fmla="sin 10800 0"/>
                <a:gd name="G28" fmla="cos 10683 0"/>
                <a:gd name="G29" fmla="sin 10683 0"/>
                <a:gd name="G30" fmla="+- G26 10800 0"/>
                <a:gd name="G31" fmla="+- G27 10800 0"/>
                <a:gd name="G32" fmla="+- G28 10800 0"/>
                <a:gd name="G33" fmla="+- G29 10800 0"/>
                <a:gd name="G34" fmla="+- G19 5400 0"/>
                <a:gd name="G35" fmla="cos G34 1955710"/>
                <a:gd name="G36" fmla="sin G34 1955710"/>
                <a:gd name="G37" fmla="+/ 1955710 0 2"/>
                <a:gd name="T2" fmla="*/ 180 256 1"/>
                <a:gd name="T3" fmla="*/ 0 256 1"/>
                <a:gd name="G38" fmla="+- G37 T2 T3"/>
                <a:gd name="G39" fmla="?: G2 G37 G38"/>
                <a:gd name="G40" fmla="cos 10800 G39"/>
                <a:gd name="G41" fmla="sin 10800 G39"/>
                <a:gd name="G42" fmla="cos 10683 G39"/>
                <a:gd name="G43" fmla="sin 10683 G39"/>
                <a:gd name="G44" fmla="+- G40 10800 0"/>
                <a:gd name="G45" fmla="+- G41 10800 0"/>
                <a:gd name="G46" fmla="+- G42 10800 0"/>
                <a:gd name="G47" fmla="+- G43 10800 0"/>
                <a:gd name="G48" fmla="+- G35 10800 0"/>
                <a:gd name="G49" fmla="+- G36 10800 0"/>
                <a:gd name="T4" fmla="*/ 364 w 21600"/>
                <a:gd name="T5" fmla="*/ 8019 h 21600"/>
                <a:gd name="T6" fmla="*/ 20117 w 21600"/>
                <a:gd name="T7" fmla="*/ 16145 h 21600"/>
                <a:gd name="T8" fmla="*/ 477 w 21600"/>
                <a:gd name="T9" fmla="*/ 8049 h 21600"/>
                <a:gd name="T10" fmla="*/ 24300 w 21600"/>
                <a:gd name="T11" fmla="*/ 10800 h 21600"/>
                <a:gd name="T12" fmla="*/ 21542 w 21600"/>
                <a:gd name="T13" fmla="*/ 13559 h 21600"/>
                <a:gd name="T14" fmla="*/ 18783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483" y="10800"/>
                  </a:moveTo>
                  <a:cubicBezTo>
                    <a:pt x="21483" y="4899"/>
                    <a:pt x="16700" y="117"/>
                    <a:pt x="10800" y="117"/>
                  </a:cubicBezTo>
                  <a:cubicBezTo>
                    <a:pt x="4899" y="117"/>
                    <a:pt x="117" y="4899"/>
                    <a:pt x="117" y="10800"/>
                  </a:cubicBezTo>
                  <a:cubicBezTo>
                    <a:pt x="117" y="16700"/>
                    <a:pt x="4899" y="21483"/>
                    <a:pt x="10800" y="21483"/>
                  </a:cubicBezTo>
                  <a:cubicBezTo>
                    <a:pt x="14627" y="21483"/>
                    <a:pt x="18162" y="19435"/>
                    <a:pt x="20066" y="16115"/>
                  </a:cubicBezTo>
                  <a:lnTo>
                    <a:pt x="20167" y="16174"/>
                  </a:lnTo>
                  <a:cubicBezTo>
                    <a:pt x="18242" y="19530"/>
                    <a:pt x="14669"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21542" y="13559"/>
                  </a:lnTo>
                  <a:lnTo>
                    <a:pt x="18783" y="10800"/>
                  </a:lnTo>
                  <a:lnTo>
                    <a:pt x="21483" y="10800"/>
                  </a:lnTo>
                  <a:close/>
                </a:path>
              </a:pathLst>
            </a:custGeom>
            <a:solidFill>
              <a:schemeClr val="tx1"/>
            </a:solidFill>
            <a:ln w="12700">
              <a:solidFill>
                <a:schemeClr val="tx1"/>
              </a:solidFill>
              <a:miter lim="800000"/>
              <a:headEnd type="none" w="sm" len="sm"/>
              <a:tailEnd type="none" w="sm" len="sm"/>
            </a:ln>
            <a:effectLst/>
          </p:spPr>
          <p:txBody>
            <a:bodyPr wrap="none" anchor="ctr"/>
            <a:lstStyle/>
            <a:p>
              <a:endParaRPr lang="en-US"/>
            </a:p>
          </p:txBody>
        </p:sp>
        <p:sp>
          <p:nvSpPr>
            <p:cNvPr id="351298" name="AutoShape 66"/>
            <p:cNvSpPr>
              <a:spLocks noChangeArrowheads="1"/>
            </p:cNvSpPr>
            <p:nvPr/>
          </p:nvSpPr>
          <p:spPr bwMode="auto">
            <a:xfrm rot="-3218701">
              <a:off x="3876" y="1308"/>
              <a:ext cx="240" cy="216"/>
            </a:xfrm>
            <a:custGeom>
              <a:avLst/>
              <a:gdLst>
                <a:gd name="G0" fmla="+- 0 0 0"/>
                <a:gd name="G1" fmla="+- 1955710 0 0"/>
                <a:gd name="G2" fmla="+- 0 0 1955710"/>
                <a:gd name="G3" fmla="+- 10800 0 0"/>
                <a:gd name="G4" fmla="+- 0 0 0"/>
                <a:gd name="T0" fmla="*/ 360 256 1"/>
                <a:gd name="T1" fmla="*/ 0 256 1"/>
                <a:gd name="G5" fmla="+- G2 T0 T1"/>
                <a:gd name="G6" fmla="?: G2 G2 G5"/>
                <a:gd name="G7" fmla="+- 0 0 G6"/>
                <a:gd name="G8" fmla="+- 10683 0 0"/>
                <a:gd name="G9" fmla="+- 0 0 1955710"/>
                <a:gd name="G10" fmla="+- 10683 0 2700"/>
                <a:gd name="G11" fmla="cos G10 0"/>
                <a:gd name="G12" fmla="sin G10 0"/>
                <a:gd name="G13" fmla="cos 13500 0"/>
                <a:gd name="G14" fmla="sin 13500 0"/>
                <a:gd name="G15" fmla="+- G11 10800 0"/>
                <a:gd name="G16" fmla="+- G12 10800 0"/>
                <a:gd name="G17" fmla="+- G13 10800 0"/>
                <a:gd name="G18" fmla="+- G14 10800 0"/>
                <a:gd name="G19" fmla="*/ 10683 1 2"/>
                <a:gd name="G20" fmla="+- G19 5400 0"/>
                <a:gd name="G21" fmla="cos G20 0"/>
                <a:gd name="G22" fmla="sin G20 0"/>
                <a:gd name="G23" fmla="+- G21 10800 0"/>
                <a:gd name="G24" fmla="+- G12 G23 G22"/>
                <a:gd name="G25" fmla="+- G22 G23 G11"/>
                <a:gd name="G26" fmla="cos 10800 0"/>
                <a:gd name="G27" fmla="sin 10800 0"/>
                <a:gd name="G28" fmla="cos 10683 0"/>
                <a:gd name="G29" fmla="sin 10683 0"/>
                <a:gd name="G30" fmla="+- G26 10800 0"/>
                <a:gd name="G31" fmla="+- G27 10800 0"/>
                <a:gd name="G32" fmla="+- G28 10800 0"/>
                <a:gd name="G33" fmla="+- G29 10800 0"/>
                <a:gd name="G34" fmla="+- G19 5400 0"/>
                <a:gd name="G35" fmla="cos G34 1955710"/>
                <a:gd name="G36" fmla="sin G34 1955710"/>
                <a:gd name="G37" fmla="+/ 1955710 0 2"/>
                <a:gd name="T2" fmla="*/ 180 256 1"/>
                <a:gd name="T3" fmla="*/ 0 256 1"/>
                <a:gd name="G38" fmla="+- G37 T2 T3"/>
                <a:gd name="G39" fmla="?: G2 G37 G38"/>
                <a:gd name="G40" fmla="cos 10800 G39"/>
                <a:gd name="G41" fmla="sin 10800 G39"/>
                <a:gd name="G42" fmla="cos 10683 G39"/>
                <a:gd name="G43" fmla="sin 10683 G39"/>
                <a:gd name="G44" fmla="+- G40 10800 0"/>
                <a:gd name="G45" fmla="+- G41 10800 0"/>
                <a:gd name="G46" fmla="+- G42 10800 0"/>
                <a:gd name="G47" fmla="+- G43 10800 0"/>
                <a:gd name="G48" fmla="+- G35 10800 0"/>
                <a:gd name="G49" fmla="+- G36 10800 0"/>
                <a:gd name="T4" fmla="*/ 364 w 21600"/>
                <a:gd name="T5" fmla="*/ 8019 h 21600"/>
                <a:gd name="T6" fmla="*/ 20117 w 21600"/>
                <a:gd name="T7" fmla="*/ 16145 h 21600"/>
                <a:gd name="T8" fmla="*/ 477 w 21600"/>
                <a:gd name="T9" fmla="*/ 8049 h 21600"/>
                <a:gd name="T10" fmla="*/ 24300 w 21600"/>
                <a:gd name="T11" fmla="*/ 10800 h 21600"/>
                <a:gd name="T12" fmla="*/ 21542 w 21600"/>
                <a:gd name="T13" fmla="*/ 13559 h 21600"/>
                <a:gd name="T14" fmla="*/ 18783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483" y="10800"/>
                  </a:moveTo>
                  <a:cubicBezTo>
                    <a:pt x="21483" y="4899"/>
                    <a:pt x="16700" y="117"/>
                    <a:pt x="10800" y="117"/>
                  </a:cubicBezTo>
                  <a:cubicBezTo>
                    <a:pt x="4899" y="117"/>
                    <a:pt x="117" y="4899"/>
                    <a:pt x="117" y="10800"/>
                  </a:cubicBezTo>
                  <a:cubicBezTo>
                    <a:pt x="117" y="16700"/>
                    <a:pt x="4899" y="21483"/>
                    <a:pt x="10800" y="21483"/>
                  </a:cubicBezTo>
                  <a:cubicBezTo>
                    <a:pt x="14627" y="21483"/>
                    <a:pt x="18162" y="19435"/>
                    <a:pt x="20066" y="16115"/>
                  </a:cubicBezTo>
                  <a:lnTo>
                    <a:pt x="20167" y="16174"/>
                  </a:lnTo>
                  <a:cubicBezTo>
                    <a:pt x="18242" y="19530"/>
                    <a:pt x="14669"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21542" y="13559"/>
                  </a:lnTo>
                  <a:lnTo>
                    <a:pt x="18783" y="10800"/>
                  </a:lnTo>
                  <a:lnTo>
                    <a:pt x="21483" y="10800"/>
                  </a:lnTo>
                  <a:close/>
                </a:path>
              </a:pathLst>
            </a:custGeom>
            <a:solidFill>
              <a:schemeClr val="tx1"/>
            </a:solidFill>
            <a:ln w="12700">
              <a:solidFill>
                <a:schemeClr val="tx1"/>
              </a:solidFill>
              <a:miter lim="800000"/>
              <a:headEnd type="none" w="sm" len="sm"/>
              <a:tailEnd type="none" w="sm" len="sm"/>
            </a:ln>
            <a:effectLst/>
          </p:spPr>
          <p:txBody>
            <a:bodyPr wrap="none" anchor="ctr"/>
            <a:lstStyle/>
            <a:p>
              <a:endParaRPr lang="en-US"/>
            </a:p>
          </p:txBody>
        </p:sp>
        <p:sp>
          <p:nvSpPr>
            <p:cNvPr id="351299" name="AutoShape 67"/>
            <p:cNvSpPr>
              <a:spLocks noChangeArrowheads="1"/>
            </p:cNvSpPr>
            <p:nvPr/>
          </p:nvSpPr>
          <p:spPr bwMode="auto">
            <a:xfrm rot="-3218701">
              <a:off x="4020" y="1932"/>
              <a:ext cx="240" cy="216"/>
            </a:xfrm>
            <a:custGeom>
              <a:avLst/>
              <a:gdLst>
                <a:gd name="G0" fmla="+- 0 0 0"/>
                <a:gd name="G1" fmla="+- 1955710 0 0"/>
                <a:gd name="G2" fmla="+- 0 0 1955710"/>
                <a:gd name="G3" fmla="+- 10800 0 0"/>
                <a:gd name="G4" fmla="+- 0 0 0"/>
                <a:gd name="T0" fmla="*/ 360 256 1"/>
                <a:gd name="T1" fmla="*/ 0 256 1"/>
                <a:gd name="G5" fmla="+- G2 T0 T1"/>
                <a:gd name="G6" fmla="?: G2 G2 G5"/>
                <a:gd name="G7" fmla="+- 0 0 G6"/>
                <a:gd name="G8" fmla="+- 10683 0 0"/>
                <a:gd name="G9" fmla="+- 0 0 1955710"/>
                <a:gd name="G10" fmla="+- 10683 0 2700"/>
                <a:gd name="G11" fmla="cos G10 0"/>
                <a:gd name="G12" fmla="sin G10 0"/>
                <a:gd name="G13" fmla="cos 13500 0"/>
                <a:gd name="G14" fmla="sin 13500 0"/>
                <a:gd name="G15" fmla="+- G11 10800 0"/>
                <a:gd name="G16" fmla="+- G12 10800 0"/>
                <a:gd name="G17" fmla="+- G13 10800 0"/>
                <a:gd name="G18" fmla="+- G14 10800 0"/>
                <a:gd name="G19" fmla="*/ 10683 1 2"/>
                <a:gd name="G20" fmla="+- G19 5400 0"/>
                <a:gd name="G21" fmla="cos G20 0"/>
                <a:gd name="G22" fmla="sin G20 0"/>
                <a:gd name="G23" fmla="+- G21 10800 0"/>
                <a:gd name="G24" fmla="+- G12 G23 G22"/>
                <a:gd name="G25" fmla="+- G22 G23 G11"/>
                <a:gd name="G26" fmla="cos 10800 0"/>
                <a:gd name="G27" fmla="sin 10800 0"/>
                <a:gd name="G28" fmla="cos 10683 0"/>
                <a:gd name="G29" fmla="sin 10683 0"/>
                <a:gd name="G30" fmla="+- G26 10800 0"/>
                <a:gd name="G31" fmla="+- G27 10800 0"/>
                <a:gd name="G32" fmla="+- G28 10800 0"/>
                <a:gd name="G33" fmla="+- G29 10800 0"/>
                <a:gd name="G34" fmla="+- G19 5400 0"/>
                <a:gd name="G35" fmla="cos G34 1955710"/>
                <a:gd name="G36" fmla="sin G34 1955710"/>
                <a:gd name="G37" fmla="+/ 1955710 0 2"/>
                <a:gd name="T2" fmla="*/ 180 256 1"/>
                <a:gd name="T3" fmla="*/ 0 256 1"/>
                <a:gd name="G38" fmla="+- G37 T2 T3"/>
                <a:gd name="G39" fmla="?: G2 G37 G38"/>
                <a:gd name="G40" fmla="cos 10800 G39"/>
                <a:gd name="G41" fmla="sin 10800 G39"/>
                <a:gd name="G42" fmla="cos 10683 G39"/>
                <a:gd name="G43" fmla="sin 10683 G39"/>
                <a:gd name="G44" fmla="+- G40 10800 0"/>
                <a:gd name="G45" fmla="+- G41 10800 0"/>
                <a:gd name="G46" fmla="+- G42 10800 0"/>
                <a:gd name="G47" fmla="+- G43 10800 0"/>
                <a:gd name="G48" fmla="+- G35 10800 0"/>
                <a:gd name="G49" fmla="+- G36 10800 0"/>
                <a:gd name="T4" fmla="*/ 364 w 21600"/>
                <a:gd name="T5" fmla="*/ 8019 h 21600"/>
                <a:gd name="T6" fmla="*/ 20117 w 21600"/>
                <a:gd name="T7" fmla="*/ 16145 h 21600"/>
                <a:gd name="T8" fmla="*/ 477 w 21600"/>
                <a:gd name="T9" fmla="*/ 8049 h 21600"/>
                <a:gd name="T10" fmla="*/ 24300 w 21600"/>
                <a:gd name="T11" fmla="*/ 10800 h 21600"/>
                <a:gd name="T12" fmla="*/ 21542 w 21600"/>
                <a:gd name="T13" fmla="*/ 13559 h 21600"/>
                <a:gd name="T14" fmla="*/ 18783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483" y="10800"/>
                  </a:moveTo>
                  <a:cubicBezTo>
                    <a:pt x="21483" y="4899"/>
                    <a:pt x="16700" y="117"/>
                    <a:pt x="10800" y="117"/>
                  </a:cubicBezTo>
                  <a:cubicBezTo>
                    <a:pt x="4899" y="117"/>
                    <a:pt x="117" y="4899"/>
                    <a:pt x="117" y="10800"/>
                  </a:cubicBezTo>
                  <a:cubicBezTo>
                    <a:pt x="117" y="16700"/>
                    <a:pt x="4899" y="21483"/>
                    <a:pt x="10800" y="21483"/>
                  </a:cubicBezTo>
                  <a:cubicBezTo>
                    <a:pt x="14627" y="21483"/>
                    <a:pt x="18162" y="19435"/>
                    <a:pt x="20066" y="16115"/>
                  </a:cubicBezTo>
                  <a:lnTo>
                    <a:pt x="20167" y="16174"/>
                  </a:lnTo>
                  <a:cubicBezTo>
                    <a:pt x="18242" y="19530"/>
                    <a:pt x="14669"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21542" y="13559"/>
                  </a:lnTo>
                  <a:lnTo>
                    <a:pt x="18783" y="10800"/>
                  </a:lnTo>
                  <a:lnTo>
                    <a:pt x="21483" y="10800"/>
                  </a:lnTo>
                  <a:close/>
                </a:path>
              </a:pathLst>
            </a:custGeom>
            <a:solidFill>
              <a:schemeClr val="tx1"/>
            </a:solidFill>
            <a:ln w="12700">
              <a:solidFill>
                <a:schemeClr val="tx1"/>
              </a:solidFill>
              <a:miter lim="800000"/>
              <a:headEnd type="none" w="sm" len="sm"/>
              <a:tailEnd type="none" w="sm" len="sm"/>
            </a:ln>
            <a:effectLst/>
          </p:spPr>
          <p:txBody>
            <a:bodyPr wrap="none" anchor="ctr"/>
            <a:lstStyle/>
            <a:p>
              <a:endParaRPr lang="en-US"/>
            </a:p>
          </p:txBody>
        </p:sp>
        <p:sp>
          <p:nvSpPr>
            <p:cNvPr id="351300" name="Line 68"/>
            <p:cNvSpPr>
              <a:spLocks noChangeShapeType="1"/>
            </p:cNvSpPr>
            <p:nvPr/>
          </p:nvSpPr>
          <p:spPr bwMode="auto">
            <a:xfrm flipH="1" flipV="1">
              <a:off x="4320" y="2112"/>
              <a:ext cx="576"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301" name="Line 69"/>
            <p:cNvSpPr>
              <a:spLocks noChangeShapeType="1"/>
            </p:cNvSpPr>
            <p:nvPr/>
          </p:nvSpPr>
          <p:spPr bwMode="auto">
            <a:xfrm flipH="1" flipV="1">
              <a:off x="4320" y="2112"/>
              <a:ext cx="144"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302" name="Line 70"/>
            <p:cNvSpPr>
              <a:spLocks noChangeShapeType="1"/>
            </p:cNvSpPr>
            <p:nvPr/>
          </p:nvSpPr>
          <p:spPr bwMode="auto">
            <a:xfrm flipV="1">
              <a:off x="4080" y="2112"/>
              <a:ext cx="240"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303" name="Line 71"/>
            <p:cNvSpPr>
              <a:spLocks noChangeShapeType="1"/>
            </p:cNvSpPr>
            <p:nvPr/>
          </p:nvSpPr>
          <p:spPr bwMode="auto">
            <a:xfrm flipH="1" flipV="1">
              <a:off x="4176" y="1488"/>
              <a:ext cx="144"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304" name="Line 72"/>
            <p:cNvSpPr>
              <a:spLocks noChangeShapeType="1"/>
            </p:cNvSpPr>
            <p:nvPr/>
          </p:nvSpPr>
          <p:spPr bwMode="auto">
            <a:xfrm flipH="1" flipV="1">
              <a:off x="4176" y="1488"/>
              <a:ext cx="576"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305" name="Oval 73"/>
            <p:cNvSpPr>
              <a:spLocks noChangeArrowheads="1"/>
            </p:cNvSpPr>
            <p:nvPr/>
          </p:nvSpPr>
          <p:spPr bwMode="auto">
            <a:xfrm>
              <a:off x="3984" y="2544"/>
              <a:ext cx="192" cy="19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351306" name="Oval 74"/>
            <p:cNvSpPr>
              <a:spLocks noChangeArrowheads="1"/>
            </p:cNvSpPr>
            <p:nvPr/>
          </p:nvSpPr>
          <p:spPr bwMode="auto">
            <a:xfrm>
              <a:off x="4224" y="1920"/>
              <a:ext cx="192" cy="19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351307" name="Oval 75"/>
            <p:cNvSpPr>
              <a:spLocks noChangeArrowheads="1"/>
            </p:cNvSpPr>
            <p:nvPr/>
          </p:nvSpPr>
          <p:spPr bwMode="auto">
            <a:xfrm>
              <a:off x="4368" y="2544"/>
              <a:ext cx="192" cy="19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351308" name="Oval 76"/>
            <p:cNvSpPr>
              <a:spLocks noChangeArrowheads="1"/>
            </p:cNvSpPr>
            <p:nvPr/>
          </p:nvSpPr>
          <p:spPr bwMode="auto">
            <a:xfrm>
              <a:off x="4800" y="2544"/>
              <a:ext cx="192" cy="19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351309" name="Oval 77"/>
            <p:cNvSpPr>
              <a:spLocks noChangeArrowheads="1"/>
            </p:cNvSpPr>
            <p:nvPr/>
          </p:nvSpPr>
          <p:spPr bwMode="auto">
            <a:xfrm>
              <a:off x="4656" y="1920"/>
              <a:ext cx="192" cy="19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351310" name="Oval 78"/>
            <p:cNvSpPr>
              <a:spLocks noChangeArrowheads="1"/>
            </p:cNvSpPr>
            <p:nvPr/>
          </p:nvSpPr>
          <p:spPr bwMode="auto">
            <a:xfrm>
              <a:off x="4080" y="1296"/>
              <a:ext cx="192" cy="19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351311" name="Oval 79"/>
            <p:cNvSpPr>
              <a:spLocks noChangeArrowheads="1"/>
            </p:cNvSpPr>
            <p:nvPr/>
          </p:nvSpPr>
          <p:spPr bwMode="auto">
            <a:xfrm>
              <a:off x="4512" y="1296"/>
              <a:ext cx="192" cy="19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351312" name="Oval 80"/>
            <p:cNvSpPr>
              <a:spLocks noChangeArrowheads="1"/>
            </p:cNvSpPr>
            <p:nvPr/>
          </p:nvSpPr>
          <p:spPr bwMode="auto">
            <a:xfrm>
              <a:off x="4944" y="1296"/>
              <a:ext cx="192" cy="19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351313" name="Text Box 81"/>
            <p:cNvSpPr txBox="1">
              <a:spLocks noChangeArrowheads="1"/>
            </p:cNvSpPr>
            <p:nvPr/>
          </p:nvSpPr>
          <p:spPr bwMode="auto">
            <a:xfrm>
              <a:off x="3168" y="3120"/>
              <a:ext cx="1889" cy="518"/>
            </a:xfrm>
            <a:prstGeom prst="rect">
              <a:avLst/>
            </a:prstGeom>
            <a:noFill/>
            <a:ln w="12700">
              <a:noFill/>
              <a:miter lim="800000"/>
              <a:headEnd type="none" w="sm" len="sm"/>
              <a:tailEnd type="none" w="sm" len="sm"/>
            </a:ln>
            <a:effectLst/>
          </p:spPr>
          <p:txBody>
            <a:bodyPr wrap="none">
              <a:spAutoFit/>
            </a:bodyPr>
            <a:lstStyle/>
            <a:p>
              <a:pPr algn="ctr" defTabSz="762000"/>
              <a:r>
                <a:rPr lang="en-US" i="1" dirty="0"/>
                <a:t>recurrent</a:t>
              </a:r>
            </a:p>
            <a:p>
              <a:pPr algn="ctr" defTabSz="762000"/>
              <a:r>
                <a:rPr lang="en-US" i="1" dirty="0"/>
                <a:t>(feedback connections)</a:t>
              </a:r>
            </a:p>
          </p:txBody>
        </p:sp>
      </p:grpSp>
      <p:pic>
        <p:nvPicPr>
          <p:cNvPr id="351314" name="Picture 82" descr="E:\Classes\CSE 599\Spring99\Slides\Week6\Figures\elmannew.gif"/>
          <p:cNvPicPr>
            <a:picLocks noChangeAspect="1" noChangeArrowheads="1"/>
          </p:cNvPicPr>
          <p:nvPr/>
        </p:nvPicPr>
        <p:blipFill>
          <a:blip r:embed="rId3"/>
          <a:srcRect/>
          <a:stretch>
            <a:fillRect/>
          </a:stretch>
        </p:blipFill>
        <p:spPr bwMode="auto">
          <a:xfrm>
            <a:off x="4876800" y="1295400"/>
            <a:ext cx="3248025" cy="3200400"/>
          </a:xfrm>
          <a:prstGeom prst="rect">
            <a:avLst/>
          </a:prstGeom>
          <a:noFill/>
        </p:spPr>
      </p:pic>
      <p:sp>
        <p:nvSpPr>
          <p:cNvPr id="53" name="Content Placeholder 2"/>
          <p:cNvSpPr txBox="1">
            <a:spLocks/>
          </p:cNvSpPr>
          <p:nvPr/>
        </p:nvSpPr>
        <p:spPr>
          <a:xfrm>
            <a:off x="609600" y="5486400"/>
            <a:ext cx="8229600" cy="1371600"/>
          </a:xfrm>
          <a:prstGeom prst="rect">
            <a:avLst/>
          </a:prstGeom>
        </p:spPr>
        <p:txBody>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Feedforward  Vs  Recurrent networks</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Feedforward: No loops, input </a:t>
            </a:r>
            <a:r>
              <a:rPr kumimoji="0" lang="en-US" sz="2400" b="0" i="0" u="none" strike="noStrike" kern="1200" cap="none" spc="0" normalizeH="0" baseline="0" noProof="0" dirty="0" smtClean="0">
                <a:ln>
                  <a:noFill/>
                </a:ln>
                <a:solidFill>
                  <a:schemeClr val="tx1"/>
                </a:solidFill>
                <a:effectLst/>
                <a:uLnTx/>
                <a:uFillTx/>
                <a:latin typeface="+mn-lt"/>
                <a:ea typeface="+mn-ea"/>
                <a:cs typeface="+mn-cs"/>
                <a:sym typeface="Wingdings" pitchFamily="2" charset="2"/>
              </a:rPr>
              <a:t> hidden layers  output</a:t>
            </a:r>
            <a:endParaRPr kumimoji="0" lang="en-US" sz="24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Recurrent: Use feedback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780288"/>
          </a:xfrm>
        </p:spPr>
        <p:txBody>
          <a:bodyPr>
            <a:normAutofit/>
          </a:bodyPr>
          <a:lstStyle/>
          <a:p>
            <a:pPr algn="ctr"/>
            <a:r>
              <a:rPr lang="en-US" sz="2800" b="1" dirty="0" smtClean="0">
                <a:latin typeface="Times New Roman" pitchFamily="18" charset="0"/>
                <a:cs typeface="Times New Roman" pitchFamily="18" charset="0"/>
              </a:rPr>
              <a:t>Learning neural networks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371600"/>
            <a:ext cx="8610600" cy="5257800"/>
          </a:xfrm>
        </p:spPr>
        <p:txBody>
          <a:bodyPr>
            <a:noAutofit/>
          </a:bodyPr>
          <a:lstStyle/>
          <a:p>
            <a:pPr algn="just"/>
            <a:r>
              <a:rPr lang="en-US" dirty="0" smtClean="0">
                <a:latin typeface="Times New Roman" pitchFamily="18" charset="0"/>
                <a:cs typeface="Times New Roman" pitchFamily="18" charset="0"/>
              </a:rPr>
              <a:t>The procedure that consists in estimating the parameters of neurons (</a:t>
            </a:r>
            <a:r>
              <a:rPr lang="en-US" b="1" dirty="0" smtClean="0">
                <a:latin typeface="Times New Roman" pitchFamily="18" charset="0"/>
                <a:cs typeface="Times New Roman" pitchFamily="18" charset="0"/>
              </a:rPr>
              <a:t>usually weights) </a:t>
            </a:r>
            <a:r>
              <a:rPr lang="en-US" dirty="0" smtClean="0">
                <a:latin typeface="Times New Roman" pitchFamily="18" charset="0"/>
                <a:cs typeface="Times New Roman" pitchFamily="18" charset="0"/>
              </a:rPr>
              <a:t>so that the whole network can perform a specific task</a:t>
            </a:r>
          </a:p>
          <a:p>
            <a:pPr algn="just"/>
            <a:r>
              <a:rPr lang="en-US" b="1" dirty="0" smtClean="0">
                <a:latin typeface="Times New Roman" pitchFamily="18" charset="0"/>
                <a:cs typeface="Times New Roman" pitchFamily="18" charset="0"/>
              </a:rPr>
              <a:t>Basic types of learning</a:t>
            </a:r>
          </a:p>
          <a:p>
            <a:pPr lvl="2" algn="just">
              <a:buNone/>
            </a:pPr>
            <a:r>
              <a:rPr lang="en-US" dirty="0" smtClean="0">
                <a:latin typeface="Times New Roman" pitchFamily="18" charset="0"/>
                <a:cs typeface="Times New Roman" pitchFamily="18" charset="0"/>
              </a:rPr>
              <a:t>– The supervised learning</a:t>
            </a:r>
          </a:p>
          <a:p>
            <a:pPr lvl="2" algn="just">
              <a:buNone/>
            </a:pPr>
            <a:r>
              <a:rPr lang="en-US" dirty="0" smtClean="0">
                <a:latin typeface="Times New Roman" pitchFamily="18" charset="0"/>
                <a:cs typeface="Times New Roman" pitchFamily="18" charset="0"/>
              </a:rPr>
              <a:t>– The unsupervised learning</a:t>
            </a:r>
          </a:p>
          <a:p>
            <a:pPr algn="just">
              <a:buNone/>
            </a:pPr>
            <a:r>
              <a:rPr lang="en-US" dirty="0" smtClean="0">
                <a:latin typeface="Times New Roman" pitchFamily="18" charset="0"/>
                <a:cs typeface="Times New Roman" pitchFamily="18" charset="0"/>
              </a:rPr>
              <a:t>• The Learning process (supervised)</a:t>
            </a:r>
          </a:p>
          <a:p>
            <a:pPr lvl="1" algn="just">
              <a:buNone/>
            </a:pPr>
            <a:r>
              <a:rPr lang="en-US" dirty="0" smtClean="0">
                <a:latin typeface="Times New Roman" pitchFamily="18" charset="0"/>
                <a:cs typeface="Times New Roman" pitchFamily="18" charset="0"/>
              </a:rPr>
              <a:t>– Present the network a number of inputs and their corresponding outputs</a:t>
            </a:r>
          </a:p>
          <a:p>
            <a:pPr lvl="1" algn="just">
              <a:buNone/>
            </a:pPr>
            <a:r>
              <a:rPr lang="en-US" dirty="0" smtClean="0">
                <a:latin typeface="Times New Roman" pitchFamily="18" charset="0"/>
                <a:cs typeface="Times New Roman" pitchFamily="18" charset="0"/>
              </a:rPr>
              <a:t>– See how closely the actual outputs match the desired ones</a:t>
            </a:r>
          </a:p>
          <a:p>
            <a:pPr lvl="1" algn="just">
              <a:buNone/>
            </a:pPr>
            <a:r>
              <a:rPr lang="en-US" dirty="0" smtClean="0">
                <a:latin typeface="Times New Roman" pitchFamily="18" charset="0"/>
                <a:cs typeface="Times New Roman" pitchFamily="18" charset="0"/>
              </a:rPr>
              <a:t>– Modify the parameters to better approximate the desired outputs</a:t>
            </a:r>
            <a:endParaRPr lang="en-US"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56488"/>
          </a:xfrm>
        </p:spPr>
        <p:txBody>
          <a:bodyPr>
            <a:normAutofit/>
          </a:bodyPr>
          <a:lstStyle/>
          <a:p>
            <a:pPr algn="ctr"/>
            <a:r>
              <a:rPr lang="en-US" sz="2800" b="1" dirty="0" smtClean="0">
                <a:latin typeface="Times New Roman" pitchFamily="18" charset="0"/>
                <a:cs typeface="Times New Roman" pitchFamily="18" charset="0"/>
              </a:rPr>
              <a:t>Learning neural networks</a:t>
            </a:r>
            <a:endParaRPr lang="en-US" sz="2800" dirty="0"/>
          </a:p>
        </p:txBody>
      </p:sp>
      <p:sp>
        <p:nvSpPr>
          <p:cNvPr id="3" name="Content Placeholder 2"/>
          <p:cNvSpPr>
            <a:spLocks noGrp="1"/>
          </p:cNvSpPr>
          <p:nvPr>
            <p:ph idx="1"/>
          </p:nvPr>
        </p:nvSpPr>
        <p:spPr>
          <a:xfrm>
            <a:off x="457200" y="1676400"/>
            <a:ext cx="8229600" cy="4389120"/>
          </a:xfrm>
        </p:spPr>
        <p:txBody>
          <a:bodyPr/>
          <a:lstStyle/>
          <a:p>
            <a:r>
              <a:rPr lang="en-US" b="1" dirty="0" smtClean="0">
                <a:sym typeface="Symbol" pitchFamily="18" charset="2"/>
              </a:rPr>
              <a:t>Supervised versus unsupervised learning</a:t>
            </a:r>
          </a:p>
          <a:p>
            <a:pPr>
              <a:buNone/>
            </a:pPr>
            <a:endParaRPr lang="en-US" b="1" dirty="0" smtClean="0">
              <a:sym typeface="Symbol" pitchFamily="18" charset="2"/>
            </a:endParaRPr>
          </a:p>
          <a:p>
            <a:pPr lvl="1"/>
            <a:r>
              <a:rPr lang="en-US" dirty="0" smtClean="0">
                <a:sym typeface="Symbol" pitchFamily="18" charset="2"/>
              </a:rPr>
              <a:t>Supervised networks use a “teacher”</a:t>
            </a:r>
          </a:p>
          <a:p>
            <a:pPr lvl="2"/>
            <a:r>
              <a:rPr lang="en-US" dirty="0" smtClean="0">
                <a:sym typeface="Symbol" pitchFamily="18" charset="2"/>
              </a:rPr>
              <a:t>The desired output for each input is provided by user</a:t>
            </a:r>
          </a:p>
          <a:p>
            <a:pPr lvl="2">
              <a:buNone/>
            </a:pPr>
            <a:endParaRPr lang="en-US" dirty="0" smtClean="0">
              <a:sym typeface="Symbol" pitchFamily="18" charset="2"/>
            </a:endParaRPr>
          </a:p>
          <a:p>
            <a:pPr lvl="1"/>
            <a:r>
              <a:rPr lang="en-US" dirty="0" smtClean="0">
                <a:sym typeface="Symbol" pitchFamily="18" charset="2"/>
              </a:rPr>
              <a:t>Unsupervised networks find hidden statistical patterns in input data</a:t>
            </a:r>
          </a:p>
          <a:p>
            <a:pPr lvl="2"/>
            <a:r>
              <a:rPr lang="en-US" dirty="0" smtClean="0">
                <a:sym typeface="Symbol" pitchFamily="18" charset="2"/>
              </a:rPr>
              <a:t>Clustering, principal component analysis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56488"/>
          </a:xfrm>
        </p:spPr>
        <p:txBody>
          <a:bodyPr>
            <a:normAutofit/>
          </a:bodyPr>
          <a:lstStyle/>
          <a:p>
            <a:pPr algn="ctr"/>
            <a:r>
              <a:rPr lang="en-US" sz="2800" b="1" dirty="0" smtClean="0">
                <a:latin typeface="Times New Roman" pitchFamily="18" charset="0"/>
                <a:cs typeface="Times New Roman" pitchFamily="18" charset="0"/>
              </a:rPr>
              <a:t>Introduction</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953000"/>
          </a:xfrm>
        </p:spPr>
        <p:txBody>
          <a:bodyPr>
            <a:normAutofit lnSpcReduction="10000"/>
          </a:bodyPr>
          <a:lstStyle/>
          <a:p>
            <a:pPr algn="just"/>
            <a:r>
              <a:rPr lang="en-US" dirty="0" smtClean="0"/>
              <a:t>Some definitions</a:t>
            </a:r>
          </a:p>
          <a:p>
            <a:pPr algn="just"/>
            <a:r>
              <a:rPr lang="en-US" dirty="0" smtClean="0"/>
              <a:t>“a system composed of many simple processing elements operating in parallel whose function is determined by network structure, connection strengths, and the processing performed at computing elements or nodes.” - DARPA (1988)</a:t>
            </a:r>
          </a:p>
          <a:p>
            <a:pPr lvl="1" algn="just"/>
            <a:r>
              <a:rPr lang="en-US" b="1" dirty="0" smtClean="0"/>
              <a:t>A neural network: A set of connected input/output units where each connection has a weight associated with it</a:t>
            </a:r>
          </a:p>
          <a:p>
            <a:pPr algn="just"/>
            <a:r>
              <a:rPr lang="en-US" dirty="0" smtClean="0"/>
              <a:t>During the learning phase, the network learns by adjusting the weights so as to be able to predict the correct class output of the input signals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229600" cy="4389120"/>
          </a:xfrm>
        </p:spPr>
        <p:txBody>
          <a:bodyPr/>
          <a:lstStyle/>
          <a:p>
            <a:endParaRPr lang="en-US" dirty="0" smtClean="0"/>
          </a:p>
          <a:p>
            <a:endParaRPr lang="en-US" dirty="0" smtClean="0"/>
          </a:p>
          <a:p>
            <a:endParaRPr lang="en-US" dirty="0" smtClean="0"/>
          </a:p>
          <a:p>
            <a:endParaRPr lang="en-US" dirty="0" smtClean="0"/>
          </a:p>
          <a:p>
            <a:pPr algn="ctr"/>
            <a:r>
              <a:rPr lang="en-US" sz="4000" b="1" dirty="0" smtClean="0">
                <a:solidFill>
                  <a:schemeClr val="tx2"/>
                </a:solidFill>
                <a:latin typeface="Times New Roman" pitchFamily="18" charset="0"/>
                <a:cs typeface="Times New Roman" pitchFamily="18" charset="0"/>
              </a:rPr>
              <a:t>Neural Network Design </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xfrm>
            <a:off x="304800" y="1752600"/>
            <a:ext cx="8229600" cy="4495800"/>
          </a:xfrm>
          <a:ln>
            <a:solidFill>
              <a:schemeClr val="bg1"/>
            </a:solidFill>
          </a:ln>
        </p:spPr>
        <p:txBody>
          <a:bodyPr/>
          <a:lstStyle/>
          <a:p>
            <a:pPr>
              <a:buClr>
                <a:schemeClr val="tx1"/>
              </a:buClr>
            </a:pPr>
            <a:r>
              <a:rPr lang="en-US" dirty="0">
                <a:latin typeface="Times New Roman" pitchFamily="18" charset="0"/>
                <a:cs typeface="Times New Roman" pitchFamily="18" charset="0"/>
              </a:rPr>
              <a:t>Data </a:t>
            </a:r>
            <a:r>
              <a:rPr lang="en-US" dirty="0" smtClean="0">
                <a:latin typeface="Times New Roman" pitchFamily="18" charset="0"/>
                <a:cs typeface="Times New Roman" pitchFamily="18" charset="0"/>
              </a:rPr>
              <a:t>Representation</a:t>
            </a:r>
          </a:p>
          <a:p>
            <a:pPr>
              <a:buClr>
                <a:schemeClr val="tx1"/>
              </a:buClr>
              <a:buNone/>
            </a:pPr>
            <a:endParaRPr lang="en-US" sz="1600" dirty="0" smtClean="0">
              <a:latin typeface="Times New Roman" pitchFamily="18" charset="0"/>
              <a:cs typeface="Times New Roman" pitchFamily="18" charset="0"/>
            </a:endParaRPr>
          </a:p>
          <a:p>
            <a:pPr>
              <a:buClr>
                <a:schemeClr val="tx1"/>
              </a:buClr>
            </a:pPr>
            <a:r>
              <a:rPr lang="en-US" dirty="0" smtClean="0">
                <a:latin typeface="Times New Roman" pitchFamily="18" charset="0"/>
                <a:cs typeface="Times New Roman" pitchFamily="18" charset="0"/>
              </a:rPr>
              <a:t>Network Topology</a:t>
            </a:r>
          </a:p>
          <a:p>
            <a:pPr>
              <a:buClr>
                <a:schemeClr val="tx1"/>
              </a:buClr>
              <a:buNone/>
            </a:pPr>
            <a:endParaRPr lang="en-US" sz="1600" dirty="0">
              <a:latin typeface="Times New Roman" pitchFamily="18" charset="0"/>
              <a:cs typeface="Times New Roman" pitchFamily="18" charset="0"/>
              <a:sym typeface="Symbol" pitchFamily="18" charset="2"/>
            </a:endParaRPr>
          </a:p>
          <a:p>
            <a:pPr>
              <a:buClr>
                <a:schemeClr val="tx1"/>
              </a:buClr>
            </a:pPr>
            <a:r>
              <a:rPr lang="en-US" dirty="0">
                <a:latin typeface="Times New Roman" pitchFamily="18" charset="0"/>
                <a:cs typeface="Times New Roman" pitchFamily="18" charset="0"/>
                <a:sym typeface="Symbol" pitchFamily="18" charset="2"/>
              </a:rPr>
              <a:t>Network </a:t>
            </a:r>
            <a:r>
              <a:rPr lang="en-US" dirty="0" smtClean="0">
                <a:latin typeface="Times New Roman" pitchFamily="18" charset="0"/>
                <a:cs typeface="Times New Roman" pitchFamily="18" charset="0"/>
                <a:sym typeface="Symbol" pitchFamily="18" charset="2"/>
              </a:rPr>
              <a:t>Parameters</a:t>
            </a:r>
          </a:p>
          <a:p>
            <a:pPr>
              <a:buClr>
                <a:schemeClr val="tx1"/>
              </a:buClr>
              <a:buNone/>
            </a:pPr>
            <a:endParaRPr lang="en-US" sz="1800" dirty="0">
              <a:latin typeface="Times New Roman" pitchFamily="18" charset="0"/>
              <a:cs typeface="Times New Roman" pitchFamily="18" charset="0"/>
              <a:sym typeface="Symbol" pitchFamily="18" charset="2"/>
            </a:endParaRPr>
          </a:p>
          <a:p>
            <a:pPr>
              <a:buClr>
                <a:schemeClr val="tx1"/>
              </a:buClr>
            </a:pPr>
            <a:r>
              <a:rPr lang="en-US" dirty="0">
                <a:latin typeface="Times New Roman" pitchFamily="18" charset="0"/>
                <a:cs typeface="Times New Roman" pitchFamily="18" charset="0"/>
                <a:sym typeface="Symbol" pitchFamily="18" charset="2"/>
              </a:rPr>
              <a:t>Training </a:t>
            </a:r>
            <a:endParaRPr lang="en-US" dirty="0" smtClean="0">
              <a:latin typeface="Times New Roman" pitchFamily="18" charset="0"/>
              <a:cs typeface="Times New Roman" pitchFamily="18" charset="0"/>
              <a:sym typeface="Symbol" pitchFamily="18" charset="2"/>
            </a:endParaRPr>
          </a:p>
          <a:p>
            <a:pPr>
              <a:buClr>
                <a:schemeClr val="tx1"/>
              </a:buClr>
              <a:buNone/>
            </a:pPr>
            <a:endParaRPr lang="en-US" sz="1600" dirty="0">
              <a:latin typeface="Times New Roman" pitchFamily="18" charset="0"/>
              <a:cs typeface="Times New Roman" pitchFamily="18" charset="0"/>
              <a:sym typeface="Symbol" pitchFamily="18" charset="2"/>
            </a:endParaRPr>
          </a:p>
          <a:p>
            <a:pPr>
              <a:buClr>
                <a:schemeClr val="tx1"/>
              </a:buClr>
            </a:pPr>
            <a:r>
              <a:rPr lang="en-US" dirty="0">
                <a:latin typeface="Times New Roman" pitchFamily="18" charset="0"/>
                <a:cs typeface="Times New Roman" pitchFamily="18" charset="0"/>
                <a:sym typeface="Symbol" pitchFamily="18" charset="2"/>
              </a:rPr>
              <a:t>Validation</a:t>
            </a:r>
          </a:p>
        </p:txBody>
      </p:sp>
      <p:sp>
        <p:nvSpPr>
          <p:cNvPr id="41987" name="Rectangle 3"/>
          <p:cNvSpPr>
            <a:spLocks noChangeArrowheads="1"/>
          </p:cNvSpPr>
          <p:nvPr/>
        </p:nvSpPr>
        <p:spPr bwMode="auto">
          <a:xfrm>
            <a:off x="609600" y="571500"/>
            <a:ext cx="7772400" cy="1143000"/>
          </a:xfrm>
          <a:prstGeom prst="rect">
            <a:avLst/>
          </a:prstGeom>
          <a:noFill/>
          <a:ln w="9525">
            <a:noFill/>
            <a:miter lim="800000"/>
            <a:headEnd/>
            <a:tailEnd/>
          </a:ln>
          <a:effectLst/>
        </p:spPr>
        <p:txBody>
          <a:bodyPr anchor="ctr"/>
          <a:lstStyle/>
          <a:p>
            <a:pPr algn="ctr"/>
            <a:r>
              <a:rPr lang="en-US" sz="2800" b="1" dirty="0">
                <a:solidFill>
                  <a:schemeClr val="tx2"/>
                </a:solidFill>
                <a:latin typeface="Times New Roman" pitchFamily="18" charset="0"/>
                <a:cs typeface="Times New Roman" pitchFamily="18" charset="0"/>
              </a:rPr>
              <a:t>NN DESIGN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932688"/>
          </a:xfrm>
        </p:spPr>
        <p:txBody>
          <a:bodyPr>
            <a:normAutofit/>
          </a:bodyPr>
          <a:lstStyle/>
          <a:p>
            <a:pPr algn="ctr"/>
            <a:r>
              <a:rPr lang="en-US" sz="2800" b="1" dirty="0" smtClean="0">
                <a:solidFill>
                  <a:schemeClr val="accent2"/>
                </a:solidFill>
                <a:latin typeface="Times New Roman" pitchFamily="18" charset="0"/>
                <a:cs typeface="Times New Roman" pitchFamily="18" charset="0"/>
              </a:rPr>
              <a:t>1) Data Representation</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pt-BR" b="1" dirty="0" smtClean="0"/>
              <a:t>Inputs normalisation:</a:t>
            </a:r>
          </a:p>
          <a:p>
            <a:pPr algn="just">
              <a:buNone/>
            </a:pPr>
            <a:endParaRPr lang="pt-BR" b="1" dirty="0" smtClean="0"/>
          </a:p>
          <a:p>
            <a:pPr lvl="1" algn="just"/>
            <a:r>
              <a:rPr lang="pt-BR" dirty="0" smtClean="0"/>
              <a:t>Each input variable should be processed so that the mean value is small or close to zero or at least very small when compared to the standard deviation.</a:t>
            </a:r>
          </a:p>
          <a:p>
            <a:pPr lvl="1" algn="just">
              <a:buNone/>
            </a:pPr>
            <a:endParaRPr lang="pt-BR" dirty="0" smtClean="0"/>
          </a:p>
          <a:p>
            <a:pPr algn="just">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008888"/>
          </a:xfrm>
        </p:spPr>
        <p:txBody>
          <a:bodyPr>
            <a:normAutofit/>
          </a:bodyPr>
          <a:lstStyle/>
          <a:p>
            <a:pPr algn="ctr"/>
            <a:r>
              <a:rPr lang="en-US" sz="2800" b="1" dirty="0" smtClean="0">
                <a:solidFill>
                  <a:schemeClr val="accent2"/>
                </a:solidFill>
                <a:latin typeface="Times New Roman" pitchFamily="18" charset="0"/>
                <a:cs typeface="Times New Roman" pitchFamily="18" charset="0"/>
              </a:rPr>
              <a:t>1) Data Representation</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pt-BR" b="1" dirty="0" smtClean="0"/>
              <a:t>Initialisation of weights:</a:t>
            </a:r>
          </a:p>
          <a:p>
            <a:pPr algn="just">
              <a:buNone/>
            </a:pPr>
            <a:endParaRPr lang="pt-BR" b="1" dirty="0" smtClean="0"/>
          </a:p>
          <a:p>
            <a:pPr lvl="1" algn="just"/>
            <a:r>
              <a:rPr lang="pt-BR" dirty="0" smtClean="0"/>
              <a:t>If synaptic weights are assigned large initial values neurons are driven into saturation. </a:t>
            </a:r>
          </a:p>
          <a:p>
            <a:pPr lvl="1" algn="just">
              <a:buNone/>
            </a:pPr>
            <a:endParaRPr lang="pt-BR" dirty="0" smtClean="0"/>
          </a:p>
          <a:p>
            <a:pPr lvl="1" algn="just"/>
            <a:r>
              <a:rPr lang="pt-BR" dirty="0" smtClean="0"/>
              <a:t>If synaptic weights are assigned small initial values algorithms operate around the origin.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xfrm>
            <a:off x="304800" y="228600"/>
            <a:ext cx="8077200" cy="838200"/>
          </a:xfrm>
        </p:spPr>
        <p:txBody>
          <a:bodyPr>
            <a:normAutofit/>
          </a:bodyPr>
          <a:lstStyle/>
          <a:p>
            <a:pPr algn="ctr"/>
            <a:r>
              <a:rPr lang="en-US" sz="2800" b="1" dirty="0" smtClean="0">
                <a:latin typeface="Times New Roman" pitchFamily="18" charset="0"/>
                <a:cs typeface="Times New Roman" pitchFamily="18" charset="0"/>
              </a:rPr>
              <a:t>2) Topologies </a:t>
            </a:r>
            <a:r>
              <a:rPr lang="en-US" sz="2800" b="1" dirty="0">
                <a:latin typeface="Times New Roman" pitchFamily="18" charset="0"/>
                <a:cs typeface="Times New Roman" pitchFamily="18" charset="0"/>
              </a:rPr>
              <a:t>of Neural Networks</a:t>
            </a:r>
          </a:p>
        </p:txBody>
      </p:sp>
      <p:grpSp>
        <p:nvGrpSpPr>
          <p:cNvPr id="2" name="Group 33"/>
          <p:cNvGrpSpPr>
            <a:grpSpLocks/>
          </p:cNvGrpSpPr>
          <p:nvPr/>
        </p:nvGrpSpPr>
        <p:grpSpPr bwMode="auto">
          <a:xfrm>
            <a:off x="990600" y="1295400"/>
            <a:ext cx="2635250" cy="4327525"/>
            <a:chOff x="1652" y="1296"/>
            <a:chExt cx="1660" cy="2726"/>
          </a:xfrm>
        </p:grpSpPr>
        <p:sp>
          <p:nvSpPr>
            <p:cNvPr id="351266" name="Oval 34"/>
            <p:cNvSpPr>
              <a:spLocks noChangeArrowheads="1"/>
            </p:cNvSpPr>
            <p:nvPr/>
          </p:nvSpPr>
          <p:spPr bwMode="auto">
            <a:xfrm>
              <a:off x="2160" y="2544"/>
              <a:ext cx="192" cy="19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351267" name="Line 35"/>
            <p:cNvSpPr>
              <a:spLocks noChangeShapeType="1"/>
            </p:cNvSpPr>
            <p:nvPr/>
          </p:nvSpPr>
          <p:spPr bwMode="auto">
            <a:xfrm flipV="1">
              <a:off x="2256" y="2112"/>
              <a:ext cx="288"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268" name="Oval 36"/>
            <p:cNvSpPr>
              <a:spLocks noChangeArrowheads="1"/>
            </p:cNvSpPr>
            <p:nvPr/>
          </p:nvSpPr>
          <p:spPr bwMode="auto">
            <a:xfrm>
              <a:off x="2448" y="1920"/>
              <a:ext cx="192" cy="19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351269" name="Oval 37"/>
            <p:cNvSpPr>
              <a:spLocks noChangeArrowheads="1"/>
            </p:cNvSpPr>
            <p:nvPr/>
          </p:nvSpPr>
          <p:spPr bwMode="auto">
            <a:xfrm>
              <a:off x="2544" y="2544"/>
              <a:ext cx="192" cy="19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351270" name="Oval 38"/>
            <p:cNvSpPr>
              <a:spLocks noChangeArrowheads="1"/>
            </p:cNvSpPr>
            <p:nvPr/>
          </p:nvSpPr>
          <p:spPr bwMode="auto">
            <a:xfrm>
              <a:off x="2976" y="2544"/>
              <a:ext cx="192" cy="19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351271" name="Oval 39"/>
            <p:cNvSpPr>
              <a:spLocks noChangeArrowheads="1"/>
            </p:cNvSpPr>
            <p:nvPr/>
          </p:nvSpPr>
          <p:spPr bwMode="auto">
            <a:xfrm>
              <a:off x="2832" y="1920"/>
              <a:ext cx="192" cy="19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351272" name="Oval 40"/>
            <p:cNvSpPr>
              <a:spLocks noChangeArrowheads="1"/>
            </p:cNvSpPr>
            <p:nvPr/>
          </p:nvSpPr>
          <p:spPr bwMode="auto">
            <a:xfrm>
              <a:off x="2304" y="1296"/>
              <a:ext cx="192" cy="19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351273" name="Oval 41"/>
            <p:cNvSpPr>
              <a:spLocks noChangeArrowheads="1"/>
            </p:cNvSpPr>
            <p:nvPr/>
          </p:nvSpPr>
          <p:spPr bwMode="auto">
            <a:xfrm>
              <a:off x="2688" y="1296"/>
              <a:ext cx="192" cy="19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351274" name="Oval 42"/>
            <p:cNvSpPr>
              <a:spLocks noChangeArrowheads="1"/>
            </p:cNvSpPr>
            <p:nvPr/>
          </p:nvSpPr>
          <p:spPr bwMode="auto">
            <a:xfrm>
              <a:off x="3120" y="1296"/>
              <a:ext cx="192" cy="19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351275" name="Line 43"/>
            <p:cNvSpPr>
              <a:spLocks noChangeShapeType="1"/>
            </p:cNvSpPr>
            <p:nvPr/>
          </p:nvSpPr>
          <p:spPr bwMode="auto">
            <a:xfrm flipH="1" flipV="1">
              <a:off x="2544" y="2112"/>
              <a:ext cx="96"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276" name="Line 44"/>
            <p:cNvSpPr>
              <a:spLocks noChangeShapeType="1"/>
            </p:cNvSpPr>
            <p:nvPr/>
          </p:nvSpPr>
          <p:spPr bwMode="auto">
            <a:xfrm flipV="1">
              <a:off x="2640" y="2112"/>
              <a:ext cx="288"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277" name="Line 45"/>
            <p:cNvSpPr>
              <a:spLocks noChangeShapeType="1"/>
            </p:cNvSpPr>
            <p:nvPr/>
          </p:nvSpPr>
          <p:spPr bwMode="auto">
            <a:xfrm flipH="1" flipV="1">
              <a:off x="2928" y="2112"/>
              <a:ext cx="144"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278" name="Line 46"/>
            <p:cNvSpPr>
              <a:spLocks noChangeShapeType="1"/>
            </p:cNvSpPr>
            <p:nvPr/>
          </p:nvSpPr>
          <p:spPr bwMode="auto">
            <a:xfrm flipH="1" flipV="1">
              <a:off x="2544" y="2112"/>
              <a:ext cx="528"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279" name="Line 47"/>
            <p:cNvSpPr>
              <a:spLocks noChangeShapeType="1"/>
            </p:cNvSpPr>
            <p:nvPr/>
          </p:nvSpPr>
          <p:spPr bwMode="auto">
            <a:xfrm flipV="1">
              <a:off x="2256" y="2112"/>
              <a:ext cx="672"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280" name="Line 48"/>
            <p:cNvSpPr>
              <a:spLocks noChangeShapeType="1"/>
            </p:cNvSpPr>
            <p:nvPr/>
          </p:nvSpPr>
          <p:spPr bwMode="auto">
            <a:xfrm flipH="1" flipV="1">
              <a:off x="2400" y="1488"/>
              <a:ext cx="144"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281" name="Line 49"/>
            <p:cNvSpPr>
              <a:spLocks noChangeShapeType="1"/>
            </p:cNvSpPr>
            <p:nvPr/>
          </p:nvSpPr>
          <p:spPr bwMode="auto">
            <a:xfrm flipV="1">
              <a:off x="2544" y="1488"/>
              <a:ext cx="240"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282" name="Line 50"/>
            <p:cNvSpPr>
              <a:spLocks noChangeShapeType="1"/>
            </p:cNvSpPr>
            <p:nvPr/>
          </p:nvSpPr>
          <p:spPr bwMode="auto">
            <a:xfrm flipV="1">
              <a:off x="2544" y="1488"/>
              <a:ext cx="672"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283" name="Line 51"/>
            <p:cNvSpPr>
              <a:spLocks noChangeShapeType="1"/>
            </p:cNvSpPr>
            <p:nvPr/>
          </p:nvSpPr>
          <p:spPr bwMode="auto">
            <a:xfrm flipV="1">
              <a:off x="2928" y="1488"/>
              <a:ext cx="288"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284" name="Line 52"/>
            <p:cNvSpPr>
              <a:spLocks noChangeShapeType="1"/>
            </p:cNvSpPr>
            <p:nvPr/>
          </p:nvSpPr>
          <p:spPr bwMode="auto">
            <a:xfrm flipH="1" flipV="1">
              <a:off x="2784" y="1488"/>
              <a:ext cx="144"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285" name="Line 53"/>
            <p:cNvSpPr>
              <a:spLocks noChangeShapeType="1"/>
            </p:cNvSpPr>
            <p:nvPr/>
          </p:nvSpPr>
          <p:spPr bwMode="auto">
            <a:xfrm flipH="1" flipV="1">
              <a:off x="2400" y="1488"/>
              <a:ext cx="528"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286" name="Text Box 54"/>
            <p:cNvSpPr txBox="1">
              <a:spLocks noChangeArrowheads="1"/>
            </p:cNvSpPr>
            <p:nvPr/>
          </p:nvSpPr>
          <p:spPr bwMode="auto">
            <a:xfrm>
              <a:off x="1652" y="3504"/>
              <a:ext cx="1574" cy="518"/>
            </a:xfrm>
            <a:prstGeom prst="rect">
              <a:avLst/>
            </a:prstGeom>
            <a:noFill/>
            <a:ln w="12700">
              <a:noFill/>
              <a:miter lim="800000"/>
              <a:headEnd type="none" w="sm" len="sm"/>
              <a:tailEnd type="none" w="sm" len="sm"/>
            </a:ln>
            <a:effectLst/>
          </p:spPr>
          <p:txBody>
            <a:bodyPr wrap="none">
              <a:spAutoFit/>
            </a:bodyPr>
            <a:lstStyle/>
            <a:p>
              <a:pPr algn="ctr" defTabSz="762000"/>
              <a:r>
                <a:rPr lang="en-US" i="1" dirty="0" err="1"/>
                <a:t>feedforward</a:t>
              </a:r>
              <a:endParaRPr lang="en-US" i="1" dirty="0"/>
            </a:p>
            <a:p>
              <a:pPr algn="ctr" defTabSz="762000"/>
              <a:r>
                <a:rPr lang="en-US" i="1" dirty="0"/>
                <a:t>(directed, a-cyclic)</a:t>
              </a:r>
            </a:p>
          </p:txBody>
        </p:sp>
      </p:grpSp>
      <p:grpSp>
        <p:nvGrpSpPr>
          <p:cNvPr id="3" name="Group 55"/>
          <p:cNvGrpSpPr>
            <a:grpSpLocks/>
          </p:cNvGrpSpPr>
          <p:nvPr/>
        </p:nvGrpSpPr>
        <p:grpSpPr bwMode="auto">
          <a:xfrm>
            <a:off x="5029199" y="1600200"/>
            <a:ext cx="3124199" cy="3717925"/>
            <a:chOff x="3168" y="1296"/>
            <a:chExt cx="1968" cy="2342"/>
          </a:xfrm>
        </p:grpSpPr>
        <p:sp>
          <p:nvSpPr>
            <p:cNvPr id="351288" name="Line 56"/>
            <p:cNvSpPr>
              <a:spLocks noChangeShapeType="1"/>
            </p:cNvSpPr>
            <p:nvPr/>
          </p:nvSpPr>
          <p:spPr bwMode="auto">
            <a:xfrm flipV="1">
              <a:off x="4464" y="2112"/>
              <a:ext cx="288"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289" name="Line 57"/>
            <p:cNvSpPr>
              <a:spLocks noChangeShapeType="1"/>
            </p:cNvSpPr>
            <p:nvPr/>
          </p:nvSpPr>
          <p:spPr bwMode="auto">
            <a:xfrm flipH="1" flipV="1">
              <a:off x="4752" y="2112"/>
              <a:ext cx="144"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290" name="Line 58"/>
            <p:cNvSpPr>
              <a:spLocks noChangeShapeType="1"/>
            </p:cNvSpPr>
            <p:nvPr/>
          </p:nvSpPr>
          <p:spPr bwMode="auto">
            <a:xfrm flipV="1">
              <a:off x="4080" y="2112"/>
              <a:ext cx="672"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291" name="Line 59"/>
            <p:cNvSpPr>
              <a:spLocks noChangeShapeType="1"/>
            </p:cNvSpPr>
            <p:nvPr/>
          </p:nvSpPr>
          <p:spPr bwMode="auto">
            <a:xfrm flipV="1">
              <a:off x="4368" y="1488"/>
              <a:ext cx="240"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292" name="Line 60"/>
            <p:cNvSpPr>
              <a:spLocks noChangeShapeType="1"/>
            </p:cNvSpPr>
            <p:nvPr/>
          </p:nvSpPr>
          <p:spPr bwMode="auto">
            <a:xfrm flipV="1">
              <a:off x="4368" y="1488"/>
              <a:ext cx="672"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293" name="Line 61"/>
            <p:cNvSpPr>
              <a:spLocks noChangeShapeType="1"/>
            </p:cNvSpPr>
            <p:nvPr/>
          </p:nvSpPr>
          <p:spPr bwMode="auto">
            <a:xfrm flipV="1">
              <a:off x="4752" y="1488"/>
              <a:ext cx="288"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294" name="Line 62"/>
            <p:cNvSpPr>
              <a:spLocks noChangeShapeType="1"/>
            </p:cNvSpPr>
            <p:nvPr/>
          </p:nvSpPr>
          <p:spPr bwMode="auto">
            <a:xfrm flipH="1" flipV="1">
              <a:off x="4608" y="1488"/>
              <a:ext cx="144"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295" name="AutoShape 63"/>
            <p:cNvSpPr>
              <a:spLocks noChangeArrowheads="1"/>
            </p:cNvSpPr>
            <p:nvPr/>
          </p:nvSpPr>
          <p:spPr bwMode="auto">
            <a:xfrm rot="-3218701">
              <a:off x="4308" y="1308"/>
              <a:ext cx="240" cy="216"/>
            </a:xfrm>
            <a:custGeom>
              <a:avLst/>
              <a:gdLst>
                <a:gd name="G0" fmla="+- 0 0 0"/>
                <a:gd name="G1" fmla="+- 1955710 0 0"/>
                <a:gd name="G2" fmla="+- 0 0 1955710"/>
                <a:gd name="G3" fmla="+- 10800 0 0"/>
                <a:gd name="G4" fmla="+- 0 0 0"/>
                <a:gd name="T0" fmla="*/ 360 256 1"/>
                <a:gd name="T1" fmla="*/ 0 256 1"/>
                <a:gd name="G5" fmla="+- G2 T0 T1"/>
                <a:gd name="G6" fmla="?: G2 G2 G5"/>
                <a:gd name="G7" fmla="+- 0 0 G6"/>
                <a:gd name="G8" fmla="+- 10683 0 0"/>
                <a:gd name="G9" fmla="+- 0 0 1955710"/>
                <a:gd name="G10" fmla="+- 10683 0 2700"/>
                <a:gd name="G11" fmla="cos G10 0"/>
                <a:gd name="G12" fmla="sin G10 0"/>
                <a:gd name="G13" fmla="cos 13500 0"/>
                <a:gd name="G14" fmla="sin 13500 0"/>
                <a:gd name="G15" fmla="+- G11 10800 0"/>
                <a:gd name="G16" fmla="+- G12 10800 0"/>
                <a:gd name="G17" fmla="+- G13 10800 0"/>
                <a:gd name="G18" fmla="+- G14 10800 0"/>
                <a:gd name="G19" fmla="*/ 10683 1 2"/>
                <a:gd name="G20" fmla="+- G19 5400 0"/>
                <a:gd name="G21" fmla="cos G20 0"/>
                <a:gd name="G22" fmla="sin G20 0"/>
                <a:gd name="G23" fmla="+- G21 10800 0"/>
                <a:gd name="G24" fmla="+- G12 G23 G22"/>
                <a:gd name="G25" fmla="+- G22 G23 G11"/>
                <a:gd name="G26" fmla="cos 10800 0"/>
                <a:gd name="G27" fmla="sin 10800 0"/>
                <a:gd name="G28" fmla="cos 10683 0"/>
                <a:gd name="G29" fmla="sin 10683 0"/>
                <a:gd name="G30" fmla="+- G26 10800 0"/>
                <a:gd name="G31" fmla="+- G27 10800 0"/>
                <a:gd name="G32" fmla="+- G28 10800 0"/>
                <a:gd name="G33" fmla="+- G29 10800 0"/>
                <a:gd name="G34" fmla="+- G19 5400 0"/>
                <a:gd name="G35" fmla="cos G34 1955710"/>
                <a:gd name="G36" fmla="sin G34 1955710"/>
                <a:gd name="G37" fmla="+/ 1955710 0 2"/>
                <a:gd name="T2" fmla="*/ 180 256 1"/>
                <a:gd name="T3" fmla="*/ 0 256 1"/>
                <a:gd name="G38" fmla="+- G37 T2 T3"/>
                <a:gd name="G39" fmla="?: G2 G37 G38"/>
                <a:gd name="G40" fmla="cos 10800 G39"/>
                <a:gd name="G41" fmla="sin 10800 G39"/>
                <a:gd name="G42" fmla="cos 10683 G39"/>
                <a:gd name="G43" fmla="sin 10683 G39"/>
                <a:gd name="G44" fmla="+- G40 10800 0"/>
                <a:gd name="G45" fmla="+- G41 10800 0"/>
                <a:gd name="G46" fmla="+- G42 10800 0"/>
                <a:gd name="G47" fmla="+- G43 10800 0"/>
                <a:gd name="G48" fmla="+- G35 10800 0"/>
                <a:gd name="G49" fmla="+- G36 10800 0"/>
                <a:gd name="T4" fmla="*/ 364 w 21600"/>
                <a:gd name="T5" fmla="*/ 8019 h 21600"/>
                <a:gd name="T6" fmla="*/ 20117 w 21600"/>
                <a:gd name="T7" fmla="*/ 16145 h 21600"/>
                <a:gd name="T8" fmla="*/ 477 w 21600"/>
                <a:gd name="T9" fmla="*/ 8049 h 21600"/>
                <a:gd name="T10" fmla="*/ 24300 w 21600"/>
                <a:gd name="T11" fmla="*/ 10800 h 21600"/>
                <a:gd name="T12" fmla="*/ 21542 w 21600"/>
                <a:gd name="T13" fmla="*/ 13559 h 21600"/>
                <a:gd name="T14" fmla="*/ 18783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483" y="10800"/>
                  </a:moveTo>
                  <a:cubicBezTo>
                    <a:pt x="21483" y="4899"/>
                    <a:pt x="16700" y="117"/>
                    <a:pt x="10800" y="117"/>
                  </a:cubicBezTo>
                  <a:cubicBezTo>
                    <a:pt x="4899" y="117"/>
                    <a:pt x="117" y="4899"/>
                    <a:pt x="117" y="10800"/>
                  </a:cubicBezTo>
                  <a:cubicBezTo>
                    <a:pt x="117" y="16700"/>
                    <a:pt x="4899" y="21483"/>
                    <a:pt x="10800" y="21483"/>
                  </a:cubicBezTo>
                  <a:cubicBezTo>
                    <a:pt x="14627" y="21483"/>
                    <a:pt x="18162" y="19435"/>
                    <a:pt x="20066" y="16115"/>
                  </a:cubicBezTo>
                  <a:lnTo>
                    <a:pt x="20167" y="16174"/>
                  </a:lnTo>
                  <a:cubicBezTo>
                    <a:pt x="18242" y="19530"/>
                    <a:pt x="14669"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21542" y="13559"/>
                  </a:lnTo>
                  <a:lnTo>
                    <a:pt x="18783" y="10800"/>
                  </a:lnTo>
                  <a:lnTo>
                    <a:pt x="21483" y="10800"/>
                  </a:lnTo>
                  <a:close/>
                </a:path>
              </a:pathLst>
            </a:custGeom>
            <a:solidFill>
              <a:schemeClr val="tx1"/>
            </a:solidFill>
            <a:ln w="12700">
              <a:solidFill>
                <a:schemeClr val="tx1"/>
              </a:solidFill>
              <a:miter lim="800000"/>
              <a:headEnd type="none" w="sm" len="sm"/>
              <a:tailEnd type="none" w="sm" len="sm"/>
            </a:ln>
            <a:effectLst/>
          </p:spPr>
          <p:txBody>
            <a:bodyPr wrap="none" anchor="ctr"/>
            <a:lstStyle/>
            <a:p>
              <a:endParaRPr lang="en-US"/>
            </a:p>
          </p:txBody>
        </p:sp>
        <p:sp>
          <p:nvSpPr>
            <p:cNvPr id="351296" name="AutoShape 64"/>
            <p:cNvSpPr>
              <a:spLocks noChangeArrowheads="1"/>
            </p:cNvSpPr>
            <p:nvPr/>
          </p:nvSpPr>
          <p:spPr bwMode="auto">
            <a:xfrm rot="-3218701">
              <a:off x="4740" y="1308"/>
              <a:ext cx="240" cy="216"/>
            </a:xfrm>
            <a:custGeom>
              <a:avLst/>
              <a:gdLst>
                <a:gd name="G0" fmla="+- 0 0 0"/>
                <a:gd name="G1" fmla="+- 1955710 0 0"/>
                <a:gd name="G2" fmla="+- 0 0 1955710"/>
                <a:gd name="G3" fmla="+- 10800 0 0"/>
                <a:gd name="G4" fmla="+- 0 0 0"/>
                <a:gd name="T0" fmla="*/ 360 256 1"/>
                <a:gd name="T1" fmla="*/ 0 256 1"/>
                <a:gd name="G5" fmla="+- G2 T0 T1"/>
                <a:gd name="G6" fmla="?: G2 G2 G5"/>
                <a:gd name="G7" fmla="+- 0 0 G6"/>
                <a:gd name="G8" fmla="+- 10683 0 0"/>
                <a:gd name="G9" fmla="+- 0 0 1955710"/>
                <a:gd name="G10" fmla="+- 10683 0 2700"/>
                <a:gd name="G11" fmla="cos G10 0"/>
                <a:gd name="G12" fmla="sin G10 0"/>
                <a:gd name="G13" fmla="cos 13500 0"/>
                <a:gd name="G14" fmla="sin 13500 0"/>
                <a:gd name="G15" fmla="+- G11 10800 0"/>
                <a:gd name="G16" fmla="+- G12 10800 0"/>
                <a:gd name="G17" fmla="+- G13 10800 0"/>
                <a:gd name="G18" fmla="+- G14 10800 0"/>
                <a:gd name="G19" fmla="*/ 10683 1 2"/>
                <a:gd name="G20" fmla="+- G19 5400 0"/>
                <a:gd name="G21" fmla="cos G20 0"/>
                <a:gd name="G22" fmla="sin G20 0"/>
                <a:gd name="G23" fmla="+- G21 10800 0"/>
                <a:gd name="G24" fmla="+- G12 G23 G22"/>
                <a:gd name="G25" fmla="+- G22 G23 G11"/>
                <a:gd name="G26" fmla="cos 10800 0"/>
                <a:gd name="G27" fmla="sin 10800 0"/>
                <a:gd name="G28" fmla="cos 10683 0"/>
                <a:gd name="G29" fmla="sin 10683 0"/>
                <a:gd name="G30" fmla="+- G26 10800 0"/>
                <a:gd name="G31" fmla="+- G27 10800 0"/>
                <a:gd name="G32" fmla="+- G28 10800 0"/>
                <a:gd name="G33" fmla="+- G29 10800 0"/>
                <a:gd name="G34" fmla="+- G19 5400 0"/>
                <a:gd name="G35" fmla="cos G34 1955710"/>
                <a:gd name="G36" fmla="sin G34 1955710"/>
                <a:gd name="G37" fmla="+/ 1955710 0 2"/>
                <a:gd name="T2" fmla="*/ 180 256 1"/>
                <a:gd name="T3" fmla="*/ 0 256 1"/>
                <a:gd name="G38" fmla="+- G37 T2 T3"/>
                <a:gd name="G39" fmla="?: G2 G37 G38"/>
                <a:gd name="G40" fmla="cos 10800 G39"/>
                <a:gd name="G41" fmla="sin 10800 G39"/>
                <a:gd name="G42" fmla="cos 10683 G39"/>
                <a:gd name="G43" fmla="sin 10683 G39"/>
                <a:gd name="G44" fmla="+- G40 10800 0"/>
                <a:gd name="G45" fmla="+- G41 10800 0"/>
                <a:gd name="G46" fmla="+- G42 10800 0"/>
                <a:gd name="G47" fmla="+- G43 10800 0"/>
                <a:gd name="G48" fmla="+- G35 10800 0"/>
                <a:gd name="G49" fmla="+- G36 10800 0"/>
                <a:gd name="T4" fmla="*/ 364 w 21600"/>
                <a:gd name="T5" fmla="*/ 8019 h 21600"/>
                <a:gd name="T6" fmla="*/ 20117 w 21600"/>
                <a:gd name="T7" fmla="*/ 16145 h 21600"/>
                <a:gd name="T8" fmla="*/ 477 w 21600"/>
                <a:gd name="T9" fmla="*/ 8049 h 21600"/>
                <a:gd name="T10" fmla="*/ 24300 w 21600"/>
                <a:gd name="T11" fmla="*/ 10800 h 21600"/>
                <a:gd name="T12" fmla="*/ 21542 w 21600"/>
                <a:gd name="T13" fmla="*/ 13559 h 21600"/>
                <a:gd name="T14" fmla="*/ 18783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483" y="10800"/>
                  </a:moveTo>
                  <a:cubicBezTo>
                    <a:pt x="21483" y="4899"/>
                    <a:pt x="16700" y="117"/>
                    <a:pt x="10800" y="117"/>
                  </a:cubicBezTo>
                  <a:cubicBezTo>
                    <a:pt x="4899" y="117"/>
                    <a:pt x="117" y="4899"/>
                    <a:pt x="117" y="10800"/>
                  </a:cubicBezTo>
                  <a:cubicBezTo>
                    <a:pt x="117" y="16700"/>
                    <a:pt x="4899" y="21483"/>
                    <a:pt x="10800" y="21483"/>
                  </a:cubicBezTo>
                  <a:cubicBezTo>
                    <a:pt x="14627" y="21483"/>
                    <a:pt x="18162" y="19435"/>
                    <a:pt x="20066" y="16115"/>
                  </a:cubicBezTo>
                  <a:lnTo>
                    <a:pt x="20167" y="16174"/>
                  </a:lnTo>
                  <a:cubicBezTo>
                    <a:pt x="18242" y="19530"/>
                    <a:pt x="14669"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21542" y="13559"/>
                  </a:lnTo>
                  <a:lnTo>
                    <a:pt x="18783" y="10800"/>
                  </a:lnTo>
                  <a:lnTo>
                    <a:pt x="21483" y="10800"/>
                  </a:lnTo>
                  <a:close/>
                </a:path>
              </a:pathLst>
            </a:custGeom>
            <a:solidFill>
              <a:schemeClr val="tx1"/>
            </a:solidFill>
            <a:ln w="12700">
              <a:solidFill>
                <a:schemeClr val="tx1"/>
              </a:solidFill>
              <a:miter lim="800000"/>
              <a:headEnd type="none" w="sm" len="sm"/>
              <a:tailEnd type="none" w="sm" len="sm"/>
            </a:ln>
            <a:effectLst/>
          </p:spPr>
          <p:txBody>
            <a:bodyPr wrap="none" anchor="ctr"/>
            <a:lstStyle/>
            <a:p>
              <a:endParaRPr lang="en-US"/>
            </a:p>
          </p:txBody>
        </p:sp>
        <p:sp>
          <p:nvSpPr>
            <p:cNvPr id="351297" name="AutoShape 65"/>
            <p:cNvSpPr>
              <a:spLocks noChangeArrowheads="1"/>
            </p:cNvSpPr>
            <p:nvPr/>
          </p:nvSpPr>
          <p:spPr bwMode="auto">
            <a:xfrm rot="-3218701">
              <a:off x="4452" y="1932"/>
              <a:ext cx="240" cy="216"/>
            </a:xfrm>
            <a:custGeom>
              <a:avLst/>
              <a:gdLst>
                <a:gd name="G0" fmla="+- 0 0 0"/>
                <a:gd name="G1" fmla="+- 1955710 0 0"/>
                <a:gd name="G2" fmla="+- 0 0 1955710"/>
                <a:gd name="G3" fmla="+- 10800 0 0"/>
                <a:gd name="G4" fmla="+- 0 0 0"/>
                <a:gd name="T0" fmla="*/ 360 256 1"/>
                <a:gd name="T1" fmla="*/ 0 256 1"/>
                <a:gd name="G5" fmla="+- G2 T0 T1"/>
                <a:gd name="G6" fmla="?: G2 G2 G5"/>
                <a:gd name="G7" fmla="+- 0 0 G6"/>
                <a:gd name="G8" fmla="+- 10683 0 0"/>
                <a:gd name="G9" fmla="+- 0 0 1955710"/>
                <a:gd name="G10" fmla="+- 10683 0 2700"/>
                <a:gd name="G11" fmla="cos G10 0"/>
                <a:gd name="G12" fmla="sin G10 0"/>
                <a:gd name="G13" fmla="cos 13500 0"/>
                <a:gd name="G14" fmla="sin 13500 0"/>
                <a:gd name="G15" fmla="+- G11 10800 0"/>
                <a:gd name="G16" fmla="+- G12 10800 0"/>
                <a:gd name="G17" fmla="+- G13 10800 0"/>
                <a:gd name="G18" fmla="+- G14 10800 0"/>
                <a:gd name="G19" fmla="*/ 10683 1 2"/>
                <a:gd name="G20" fmla="+- G19 5400 0"/>
                <a:gd name="G21" fmla="cos G20 0"/>
                <a:gd name="G22" fmla="sin G20 0"/>
                <a:gd name="G23" fmla="+- G21 10800 0"/>
                <a:gd name="G24" fmla="+- G12 G23 G22"/>
                <a:gd name="G25" fmla="+- G22 G23 G11"/>
                <a:gd name="G26" fmla="cos 10800 0"/>
                <a:gd name="G27" fmla="sin 10800 0"/>
                <a:gd name="G28" fmla="cos 10683 0"/>
                <a:gd name="G29" fmla="sin 10683 0"/>
                <a:gd name="G30" fmla="+- G26 10800 0"/>
                <a:gd name="G31" fmla="+- G27 10800 0"/>
                <a:gd name="G32" fmla="+- G28 10800 0"/>
                <a:gd name="G33" fmla="+- G29 10800 0"/>
                <a:gd name="G34" fmla="+- G19 5400 0"/>
                <a:gd name="G35" fmla="cos G34 1955710"/>
                <a:gd name="G36" fmla="sin G34 1955710"/>
                <a:gd name="G37" fmla="+/ 1955710 0 2"/>
                <a:gd name="T2" fmla="*/ 180 256 1"/>
                <a:gd name="T3" fmla="*/ 0 256 1"/>
                <a:gd name="G38" fmla="+- G37 T2 T3"/>
                <a:gd name="G39" fmla="?: G2 G37 G38"/>
                <a:gd name="G40" fmla="cos 10800 G39"/>
                <a:gd name="G41" fmla="sin 10800 G39"/>
                <a:gd name="G42" fmla="cos 10683 G39"/>
                <a:gd name="G43" fmla="sin 10683 G39"/>
                <a:gd name="G44" fmla="+- G40 10800 0"/>
                <a:gd name="G45" fmla="+- G41 10800 0"/>
                <a:gd name="G46" fmla="+- G42 10800 0"/>
                <a:gd name="G47" fmla="+- G43 10800 0"/>
                <a:gd name="G48" fmla="+- G35 10800 0"/>
                <a:gd name="G49" fmla="+- G36 10800 0"/>
                <a:gd name="T4" fmla="*/ 364 w 21600"/>
                <a:gd name="T5" fmla="*/ 8019 h 21600"/>
                <a:gd name="T6" fmla="*/ 20117 w 21600"/>
                <a:gd name="T7" fmla="*/ 16145 h 21600"/>
                <a:gd name="T8" fmla="*/ 477 w 21600"/>
                <a:gd name="T9" fmla="*/ 8049 h 21600"/>
                <a:gd name="T10" fmla="*/ 24300 w 21600"/>
                <a:gd name="T11" fmla="*/ 10800 h 21600"/>
                <a:gd name="T12" fmla="*/ 21542 w 21600"/>
                <a:gd name="T13" fmla="*/ 13559 h 21600"/>
                <a:gd name="T14" fmla="*/ 18783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483" y="10800"/>
                  </a:moveTo>
                  <a:cubicBezTo>
                    <a:pt x="21483" y="4899"/>
                    <a:pt x="16700" y="117"/>
                    <a:pt x="10800" y="117"/>
                  </a:cubicBezTo>
                  <a:cubicBezTo>
                    <a:pt x="4899" y="117"/>
                    <a:pt x="117" y="4899"/>
                    <a:pt x="117" y="10800"/>
                  </a:cubicBezTo>
                  <a:cubicBezTo>
                    <a:pt x="117" y="16700"/>
                    <a:pt x="4899" y="21483"/>
                    <a:pt x="10800" y="21483"/>
                  </a:cubicBezTo>
                  <a:cubicBezTo>
                    <a:pt x="14627" y="21483"/>
                    <a:pt x="18162" y="19435"/>
                    <a:pt x="20066" y="16115"/>
                  </a:cubicBezTo>
                  <a:lnTo>
                    <a:pt x="20167" y="16174"/>
                  </a:lnTo>
                  <a:cubicBezTo>
                    <a:pt x="18242" y="19530"/>
                    <a:pt x="14669"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21542" y="13559"/>
                  </a:lnTo>
                  <a:lnTo>
                    <a:pt x="18783" y="10800"/>
                  </a:lnTo>
                  <a:lnTo>
                    <a:pt x="21483" y="10800"/>
                  </a:lnTo>
                  <a:close/>
                </a:path>
              </a:pathLst>
            </a:custGeom>
            <a:solidFill>
              <a:schemeClr val="tx1"/>
            </a:solidFill>
            <a:ln w="12700">
              <a:solidFill>
                <a:schemeClr val="tx1"/>
              </a:solidFill>
              <a:miter lim="800000"/>
              <a:headEnd type="none" w="sm" len="sm"/>
              <a:tailEnd type="none" w="sm" len="sm"/>
            </a:ln>
            <a:effectLst/>
          </p:spPr>
          <p:txBody>
            <a:bodyPr wrap="none" anchor="ctr"/>
            <a:lstStyle/>
            <a:p>
              <a:endParaRPr lang="en-US"/>
            </a:p>
          </p:txBody>
        </p:sp>
        <p:sp>
          <p:nvSpPr>
            <p:cNvPr id="351298" name="AutoShape 66"/>
            <p:cNvSpPr>
              <a:spLocks noChangeArrowheads="1"/>
            </p:cNvSpPr>
            <p:nvPr/>
          </p:nvSpPr>
          <p:spPr bwMode="auto">
            <a:xfrm rot="-3218701">
              <a:off x="3876" y="1308"/>
              <a:ext cx="240" cy="216"/>
            </a:xfrm>
            <a:custGeom>
              <a:avLst/>
              <a:gdLst>
                <a:gd name="G0" fmla="+- 0 0 0"/>
                <a:gd name="G1" fmla="+- 1955710 0 0"/>
                <a:gd name="G2" fmla="+- 0 0 1955710"/>
                <a:gd name="G3" fmla="+- 10800 0 0"/>
                <a:gd name="G4" fmla="+- 0 0 0"/>
                <a:gd name="T0" fmla="*/ 360 256 1"/>
                <a:gd name="T1" fmla="*/ 0 256 1"/>
                <a:gd name="G5" fmla="+- G2 T0 T1"/>
                <a:gd name="G6" fmla="?: G2 G2 G5"/>
                <a:gd name="G7" fmla="+- 0 0 G6"/>
                <a:gd name="G8" fmla="+- 10683 0 0"/>
                <a:gd name="G9" fmla="+- 0 0 1955710"/>
                <a:gd name="G10" fmla="+- 10683 0 2700"/>
                <a:gd name="G11" fmla="cos G10 0"/>
                <a:gd name="G12" fmla="sin G10 0"/>
                <a:gd name="G13" fmla="cos 13500 0"/>
                <a:gd name="G14" fmla="sin 13500 0"/>
                <a:gd name="G15" fmla="+- G11 10800 0"/>
                <a:gd name="G16" fmla="+- G12 10800 0"/>
                <a:gd name="G17" fmla="+- G13 10800 0"/>
                <a:gd name="G18" fmla="+- G14 10800 0"/>
                <a:gd name="G19" fmla="*/ 10683 1 2"/>
                <a:gd name="G20" fmla="+- G19 5400 0"/>
                <a:gd name="G21" fmla="cos G20 0"/>
                <a:gd name="G22" fmla="sin G20 0"/>
                <a:gd name="G23" fmla="+- G21 10800 0"/>
                <a:gd name="G24" fmla="+- G12 G23 G22"/>
                <a:gd name="G25" fmla="+- G22 G23 G11"/>
                <a:gd name="G26" fmla="cos 10800 0"/>
                <a:gd name="G27" fmla="sin 10800 0"/>
                <a:gd name="G28" fmla="cos 10683 0"/>
                <a:gd name="G29" fmla="sin 10683 0"/>
                <a:gd name="G30" fmla="+- G26 10800 0"/>
                <a:gd name="G31" fmla="+- G27 10800 0"/>
                <a:gd name="G32" fmla="+- G28 10800 0"/>
                <a:gd name="G33" fmla="+- G29 10800 0"/>
                <a:gd name="G34" fmla="+- G19 5400 0"/>
                <a:gd name="G35" fmla="cos G34 1955710"/>
                <a:gd name="G36" fmla="sin G34 1955710"/>
                <a:gd name="G37" fmla="+/ 1955710 0 2"/>
                <a:gd name="T2" fmla="*/ 180 256 1"/>
                <a:gd name="T3" fmla="*/ 0 256 1"/>
                <a:gd name="G38" fmla="+- G37 T2 T3"/>
                <a:gd name="G39" fmla="?: G2 G37 G38"/>
                <a:gd name="G40" fmla="cos 10800 G39"/>
                <a:gd name="G41" fmla="sin 10800 G39"/>
                <a:gd name="G42" fmla="cos 10683 G39"/>
                <a:gd name="G43" fmla="sin 10683 G39"/>
                <a:gd name="G44" fmla="+- G40 10800 0"/>
                <a:gd name="G45" fmla="+- G41 10800 0"/>
                <a:gd name="G46" fmla="+- G42 10800 0"/>
                <a:gd name="G47" fmla="+- G43 10800 0"/>
                <a:gd name="G48" fmla="+- G35 10800 0"/>
                <a:gd name="G49" fmla="+- G36 10800 0"/>
                <a:gd name="T4" fmla="*/ 364 w 21600"/>
                <a:gd name="T5" fmla="*/ 8019 h 21600"/>
                <a:gd name="T6" fmla="*/ 20117 w 21600"/>
                <a:gd name="T7" fmla="*/ 16145 h 21600"/>
                <a:gd name="T8" fmla="*/ 477 w 21600"/>
                <a:gd name="T9" fmla="*/ 8049 h 21600"/>
                <a:gd name="T10" fmla="*/ 24300 w 21600"/>
                <a:gd name="T11" fmla="*/ 10800 h 21600"/>
                <a:gd name="T12" fmla="*/ 21542 w 21600"/>
                <a:gd name="T13" fmla="*/ 13559 h 21600"/>
                <a:gd name="T14" fmla="*/ 18783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483" y="10800"/>
                  </a:moveTo>
                  <a:cubicBezTo>
                    <a:pt x="21483" y="4899"/>
                    <a:pt x="16700" y="117"/>
                    <a:pt x="10800" y="117"/>
                  </a:cubicBezTo>
                  <a:cubicBezTo>
                    <a:pt x="4899" y="117"/>
                    <a:pt x="117" y="4899"/>
                    <a:pt x="117" y="10800"/>
                  </a:cubicBezTo>
                  <a:cubicBezTo>
                    <a:pt x="117" y="16700"/>
                    <a:pt x="4899" y="21483"/>
                    <a:pt x="10800" y="21483"/>
                  </a:cubicBezTo>
                  <a:cubicBezTo>
                    <a:pt x="14627" y="21483"/>
                    <a:pt x="18162" y="19435"/>
                    <a:pt x="20066" y="16115"/>
                  </a:cubicBezTo>
                  <a:lnTo>
                    <a:pt x="20167" y="16174"/>
                  </a:lnTo>
                  <a:cubicBezTo>
                    <a:pt x="18242" y="19530"/>
                    <a:pt x="14669"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21542" y="13559"/>
                  </a:lnTo>
                  <a:lnTo>
                    <a:pt x="18783" y="10800"/>
                  </a:lnTo>
                  <a:lnTo>
                    <a:pt x="21483" y="10800"/>
                  </a:lnTo>
                  <a:close/>
                </a:path>
              </a:pathLst>
            </a:custGeom>
            <a:solidFill>
              <a:schemeClr val="tx1"/>
            </a:solidFill>
            <a:ln w="12700">
              <a:solidFill>
                <a:schemeClr val="tx1"/>
              </a:solidFill>
              <a:miter lim="800000"/>
              <a:headEnd type="none" w="sm" len="sm"/>
              <a:tailEnd type="none" w="sm" len="sm"/>
            </a:ln>
            <a:effectLst/>
          </p:spPr>
          <p:txBody>
            <a:bodyPr wrap="none" anchor="ctr"/>
            <a:lstStyle/>
            <a:p>
              <a:endParaRPr lang="en-US"/>
            </a:p>
          </p:txBody>
        </p:sp>
        <p:sp>
          <p:nvSpPr>
            <p:cNvPr id="351299" name="AutoShape 67"/>
            <p:cNvSpPr>
              <a:spLocks noChangeArrowheads="1"/>
            </p:cNvSpPr>
            <p:nvPr/>
          </p:nvSpPr>
          <p:spPr bwMode="auto">
            <a:xfrm rot="-3218701">
              <a:off x="4020" y="1932"/>
              <a:ext cx="240" cy="216"/>
            </a:xfrm>
            <a:custGeom>
              <a:avLst/>
              <a:gdLst>
                <a:gd name="G0" fmla="+- 0 0 0"/>
                <a:gd name="G1" fmla="+- 1955710 0 0"/>
                <a:gd name="G2" fmla="+- 0 0 1955710"/>
                <a:gd name="G3" fmla="+- 10800 0 0"/>
                <a:gd name="G4" fmla="+- 0 0 0"/>
                <a:gd name="T0" fmla="*/ 360 256 1"/>
                <a:gd name="T1" fmla="*/ 0 256 1"/>
                <a:gd name="G5" fmla="+- G2 T0 T1"/>
                <a:gd name="G6" fmla="?: G2 G2 G5"/>
                <a:gd name="G7" fmla="+- 0 0 G6"/>
                <a:gd name="G8" fmla="+- 10683 0 0"/>
                <a:gd name="G9" fmla="+- 0 0 1955710"/>
                <a:gd name="G10" fmla="+- 10683 0 2700"/>
                <a:gd name="G11" fmla="cos G10 0"/>
                <a:gd name="G12" fmla="sin G10 0"/>
                <a:gd name="G13" fmla="cos 13500 0"/>
                <a:gd name="G14" fmla="sin 13500 0"/>
                <a:gd name="G15" fmla="+- G11 10800 0"/>
                <a:gd name="G16" fmla="+- G12 10800 0"/>
                <a:gd name="G17" fmla="+- G13 10800 0"/>
                <a:gd name="G18" fmla="+- G14 10800 0"/>
                <a:gd name="G19" fmla="*/ 10683 1 2"/>
                <a:gd name="G20" fmla="+- G19 5400 0"/>
                <a:gd name="G21" fmla="cos G20 0"/>
                <a:gd name="G22" fmla="sin G20 0"/>
                <a:gd name="G23" fmla="+- G21 10800 0"/>
                <a:gd name="G24" fmla="+- G12 G23 G22"/>
                <a:gd name="G25" fmla="+- G22 G23 G11"/>
                <a:gd name="G26" fmla="cos 10800 0"/>
                <a:gd name="G27" fmla="sin 10800 0"/>
                <a:gd name="G28" fmla="cos 10683 0"/>
                <a:gd name="G29" fmla="sin 10683 0"/>
                <a:gd name="G30" fmla="+- G26 10800 0"/>
                <a:gd name="G31" fmla="+- G27 10800 0"/>
                <a:gd name="G32" fmla="+- G28 10800 0"/>
                <a:gd name="G33" fmla="+- G29 10800 0"/>
                <a:gd name="G34" fmla="+- G19 5400 0"/>
                <a:gd name="G35" fmla="cos G34 1955710"/>
                <a:gd name="G36" fmla="sin G34 1955710"/>
                <a:gd name="G37" fmla="+/ 1955710 0 2"/>
                <a:gd name="T2" fmla="*/ 180 256 1"/>
                <a:gd name="T3" fmla="*/ 0 256 1"/>
                <a:gd name="G38" fmla="+- G37 T2 T3"/>
                <a:gd name="G39" fmla="?: G2 G37 G38"/>
                <a:gd name="G40" fmla="cos 10800 G39"/>
                <a:gd name="G41" fmla="sin 10800 G39"/>
                <a:gd name="G42" fmla="cos 10683 G39"/>
                <a:gd name="G43" fmla="sin 10683 G39"/>
                <a:gd name="G44" fmla="+- G40 10800 0"/>
                <a:gd name="G45" fmla="+- G41 10800 0"/>
                <a:gd name="G46" fmla="+- G42 10800 0"/>
                <a:gd name="G47" fmla="+- G43 10800 0"/>
                <a:gd name="G48" fmla="+- G35 10800 0"/>
                <a:gd name="G49" fmla="+- G36 10800 0"/>
                <a:gd name="T4" fmla="*/ 364 w 21600"/>
                <a:gd name="T5" fmla="*/ 8019 h 21600"/>
                <a:gd name="T6" fmla="*/ 20117 w 21600"/>
                <a:gd name="T7" fmla="*/ 16145 h 21600"/>
                <a:gd name="T8" fmla="*/ 477 w 21600"/>
                <a:gd name="T9" fmla="*/ 8049 h 21600"/>
                <a:gd name="T10" fmla="*/ 24300 w 21600"/>
                <a:gd name="T11" fmla="*/ 10800 h 21600"/>
                <a:gd name="T12" fmla="*/ 21542 w 21600"/>
                <a:gd name="T13" fmla="*/ 13559 h 21600"/>
                <a:gd name="T14" fmla="*/ 18783 w 21600"/>
                <a:gd name="T15" fmla="*/ 10800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21483" y="10800"/>
                  </a:moveTo>
                  <a:cubicBezTo>
                    <a:pt x="21483" y="4899"/>
                    <a:pt x="16700" y="117"/>
                    <a:pt x="10800" y="117"/>
                  </a:cubicBezTo>
                  <a:cubicBezTo>
                    <a:pt x="4899" y="117"/>
                    <a:pt x="117" y="4899"/>
                    <a:pt x="117" y="10800"/>
                  </a:cubicBezTo>
                  <a:cubicBezTo>
                    <a:pt x="117" y="16700"/>
                    <a:pt x="4899" y="21483"/>
                    <a:pt x="10800" y="21483"/>
                  </a:cubicBezTo>
                  <a:cubicBezTo>
                    <a:pt x="14627" y="21483"/>
                    <a:pt x="18162" y="19435"/>
                    <a:pt x="20066" y="16115"/>
                  </a:cubicBezTo>
                  <a:lnTo>
                    <a:pt x="20167" y="16174"/>
                  </a:lnTo>
                  <a:cubicBezTo>
                    <a:pt x="18242" y="19530"/>
                    <a:pt x="14669" y="21599"/>
                    <a:pt x="10800" y="21600"/>
                  </a:cubicBezTo>
                  <a:cubicBezTo>
                    <a:pt x="4835" y="21600"/>
                    <a:pt x="0" y="16764"/>
                    <a:pt x="0" y="10800"/>
                  </a:cubicBezTo>
                  <a:cubicBezTo>
                    <a:pt x="0" y="4835"/>
                    <a:pt x="4835" y="0"/>
                    <a:pt x="10800" y="0"/>
                  </a:cubicBezTo>
                  <a:cubicBezTo>
                    <a:pt x="16764" y="-1"/>
                    <a:pt x="21599" y="4835"/>
                    <a:pt x="21600" y="10799"/>
                  </a:cubicBezTo>
                  <a:lnTo>
                    <a:pt x="21600" y="10800"/>
                  </a:lnTo>
                  <a:lnTo>
                    <a:pt x="24300" y="10800"/>
                  </a:lnTo>
                  <a:lnTo>
                    <a:pt x="21542" y="13559"/>
                  </a:lnTo>
                  <a:lnTo>
                    <a:pt x="18783" y="10800"/>
                  </a:lnTo>
                  <a:lnTo>
                    <a:pt x="21483" y="10800"/>
                  </a:lnTo>
                  <a:close/>
                </a:path>
              </a:pathLst>
            </a:custGeom>
            <a:solidFill>
              <a:schemeClr val="tx1"/>
            </a:solidFill>
            <a:ln w="12700">
              <a:solidFill>
                <a:schemeClr val="tx1"/>
              </a:solidFill>
              <a:miter lim="800000"/>
              <a:headEnd type="none" w="sm" len="sm"/>
              <a:tailEnd type="none" w="sm" len="sm"/>
            </a:ln>
            <a:effectLst/>
          </p:spPr>
          <p:txBody>
            <a:bodyPr wrap="none" anchor="ctr"/>
            <a:lstStyle/>
            <a:p>
              <a:endParaRPr lang="en-US"/>
            </a:p>
          </p:txBody>
        </p:sp>
        <p:sp>
          <p:nvSpPr>
            <p:cNvPr id="351300" name="Line 68"/>
            <p:cNvSpPr>
              <a:spLocks noChangeShapeType="1"/>
            </p:cNvSpPr>
            <p:nvPr/>
          </p:nvSpPr>
          <p:spPr bwMode="auto">
            <a:xfrm flipH="1" flipV="1">
              <a:off x="4320" y="2112"/>
              <a:ext cx="576"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301" name="Line 69"/>
            <p:cNvSpPr>
              <a:spLocks noChangeShapeType="1"/>
            </p:cNvSpPr>
            <p:nvPr/>
          </p:nvSpPr>
          <p:spPr bwMode="auto">
            <a:xfrm flipH="1" flipV="1">
              <a:off x="4320" y="2112"/>
              <a:ext cx="144"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302" name="Line 70"/>
            <p:cNvSpPr>
              <a:spLocks noChangeShapeType="1"/>
            </p:cNvSpPr>
            <p:nvPr/>
          </p:nvSpPr>
          <p:spPr bwMode="auto">
            <a:xfrm flipV="1">
              <a:off x="4080" y="2112"/>
              <a:ext cx="240"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303" name="Line 71"/>
            <p:cNvSpPr>
              <a:spLocks noChangeShapeType="1"/>
            </p:cNvSpPr>
            <p:nvPr/>
          </p:nvSpPr>
          <p:spPr bwMode="auto">
            <a:xfrm flipH="1" flipV="1">
              <a:off x="4176" y="1488"/>
              <a:ext cx="144"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304" name="Line 72"/>
            <p:cNvSpPr>
              <a:spLocks noChangeShapeType="1"/>
            </p:cNvSpPr>
            <p:nvPr/>
          </p:nvSpPr>
          <p:spPr bwMode="auto">
            <a:xfrm flipH="1" flipV="1">
              <a:off x="4176" y="1488"/>
              <a:ext cx="576" cy="432"/>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351305" name="Oval 73"/>
            <p:cNvSpPr>
              <a:spLocks noChangeArrowheads="1"/>
            </p:cNvSpPr>
            <p:nvPr/>
          </p:nvSpPr>
          <p:spPr bwMode="auto">
            <a:xfrm>
              <a:off x="3984" y="2544"/>
              <a:ext cx="192" cy="19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351306" name="Oval 74"/>
            <p:cNvSpPr>
              <a:spLocks noChangeArrowheads="1"/>
            </p:cNvSpPr>
            <p:nvPr/>
          </p:nvSpPr>
          <p:spPr bwMode="auto">
            <a:xfrm>
              <a:off x="4224" y="1920"/>
              <a:ext cx="192" cy="19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351307" name="Oval 75"/>
            <p:cNvSpPr>
              <a:spLocks noChangeArrowheads="1"/>
            </p:cNvSpPr>
            <p:nvPr/>
          </p:nvSpPr>
          <p:spPr bwMode="auto">
            <a:xfrm>
              <a:off x="4368" y="2544"/>
              <a:ext cx="192" cy="19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351308" name="Oval 76"/>
            <p:cNvSpPr>
              <a:spLocks noChangeArrowheads="1"/>
            </p:cNvSpPr>
            <p:nvPr/>
          </p:nvSpPr>
          <p:spPr bwMode="auto">
            <a:xfrm>
              <a:off x="4800" y="2544"/>
              <a:ext cx="192" cy="19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351309" name="Oval 77"/>
            <p:cNvSpPr>
              <a:spLocks noChangeArrowheads="1"/>
            </p:cNvSpPr>
            <p:nvPr/>
          </p:nvSpPr>
          <p:spPr bwMode="auto">
            <a:xfrm>
              <a:off x="4656" y="1920"/>
              <a:ext cx="192" cy="19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351310" name="Oval 78"/>
            <p:cNvSpPr>
              <a:spLocks noChangeArrowheads="1"/>
            </p:cNvSpPr>
            <p:nvPr/>
          </p:nvSpPr>
          <p:spPr bwMode="auto">
            <a:xfrm>
              <a:off x="4080" y="1296"/>
              <a:ext cx="192" cy="19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351311" name="Oval 79"/>
            <p:cNvSpPr>
              <a:spLocks noChangeArrowheads="1"/>
            </p:cNvSpPr>
            <p:nvPr/>
          </p:nvSpPr>
          <p:spPr bwMode="auto">
            <a:xfrm>
              <a:off x="4512" y="1296"/>
              <a:ext cx="192" cy="19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351312" name="Oval 80"/>
            <p:cNvSpPr>
              <a:spLocks noChangeArrowheads="1"/>
            </p:cNvSpPr>
            <p:nvPr/>
          </p:nvSpPr>
          <p:spPr bwMode="auto">
            <a:xfrm>
              <a:off x="4944" y="1296"/>
              <a:ext cx="192" cy="192"/>
            </a:xfrm>
            <a:prstGeom prst="ellipse">
              <a:avLst/>
            </a:prstGeom>
            <a:solidFill>
              <a:schemeClr val="accent1"/>
            </a:solidFill>
            <a:ln w="12700">
              <a:solidFill>
                <a:schemeClr val="tx1"/>
              </a:solidFill>
              <a:round/>
              <a:headEnd type="none" w="sm" len="sm"/>
              <a:tailEnd type="none" w="sm" len="sm"/>
            </a:ln>
            <a:effectLst/>
          </p:spPr>
          <p:txBody>
            <a:bodyPr wrap="none" anchor="ctr"/>
            <a:lstStyle/>
            <a:p>
              <a:endParaRPr lang="en-US"/>
            </a:p>
          </p:txBody>
        </p:sp>
        <p:sp>
          <p:nvSpPr>
            <p:cNvPr id="351313" name="Text Box 81"/>
            <p:cNvSpPr txBox="1">
              <a:spLocks noChangeArrowheads="1"/>
            </p:cNvSpPr>
            <p:nvPr/>
          </p:nvSpPr>
          <p:spPr bwMode="auto">
            <a:xfrm>
              <a:off x="3168" y="3120"/>
              <a:ext cx="1889" cy="518"/>
            </a:xfrm>
            <a:prstGeom prst="rect">
              <a:avLst/>
            </a:prstGeom>
            <a:noFill/>
            <a:ln w="12700">
              <a:noFill/>
              <a:miter lim="800000"/>
              <a:headEnd type="none" w="sm" len="sm"/>
              <a:tailEnd type="none" w="sm" len="sm"/>
            </a:ln>
            <a:effectLst/>
          </p:spPr>
          <p:txBody>
            <a:bodyPr wrap="none">
              <a:spAutoFit/>
            </a:bodyPr>
            <a:lstStyle/>
            <a:p>
              <a:pPr algn="ctr" defTabSz="762000"/>
              <a:r>
                <a:rPr lang="en-US" i="1" dirty="0"/>
                <a:t>recurrent</a:t>
              </a:r>
            </a:p>
            <a:p>
              <a:pPr algn="ctr" defTabSz="762000"/>
              <a:r>
                <a:rPr lang="en-US" i="1" dirty="0"/>
                <a:t>(feedback connections)</a:t>
              </a:r>
            </a:p>
          </p:txBody>
        </p:sp>
      </p:grpSp>
      <p:pic>
        <p:nvPicPr>
          <p:cNvPr id="351314" name="Picture 82" descr="E:\Classes\CSE 599\Spring99\Slides\Week6\Figures\elmannew.gif"/>
          <p:cNvPicPr>
            <a:picLocks noChangeAspect="1" noChangeArrowheads="1"/>
          </p:cNvPicPr>
          <p:nvPr/>
        </p:nvPicPr>
        <p:blipFill>
          <a:blip r:embed="rId3"/>
          <a:srcRect/>
          <a:stretch>
            <a:fillRect/>
          </a:stretch>
        </p:blipFill>
        <p:spPr bwMode="auto">
          <a:xfrm>
            <a:off x="4876800" y="1295400"/>
            <a:ext cx="3248025" cy="3200400"/>
          </a:xfrm>
          <a:prstGeom prst="rect">
            <a:avLst/>
          </a:prstGeom>
          <a:noFill/>
        </p:spPr>
      </p:pic>
      <p:sp>
        <p:nvSpPr>
          <p:cNvPr id="53" name="Content Placeholder 2"/>
          <p:cNvSpPr txBox="1">
            <a:spLocks/>
          </p:cNvSpPr>
          <p:nvPr/>
        </p:nvSpPr>
        <p:spPr>
          <a:xfrm>
            <a:off x="609600" y="5486400"/>
            <a:ext cx="8229600" cy="1371600"/>
          </a:xfrm>
          <a:prstGeom prst="rect">
            <a:avLst/>
          </a:prstGeom>
        </p:spPr>
        <p:txBody>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Feedforward  Vs  Recurrent networks</a:t>
            </a: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Feedforward: No loops, input </a:t>
            </a:r>
            <a:r>
              <a:rPr kumimoji="0" lang="en-US" sz="2400" b="0" i="0" u="none" strike="noStrike" kern="1200" cap="none" spc="0" normalizeH="0" baseline="0" noProof="0" dirty="0" smtClean="0">
                <a:ln>
                  <a:noFill/>
                </a:ln>
                <a:solidFill>
                  <a:schemeClr val="tx1"/>
                </a:solidFill>
                <a:effectLst/>
                <a:uLnTx/>
                <a:uFillTx/>
                <a:latin typeface="+mn-lt"/>
                <a:ea typeface="+mn-ea"/>
                <a:cs typeface="+mn-cs"/>
                <a:sym typeface="Wingdings" pitchFamily="2" charset="2"/>
              </a:rPr>
              <a:t> hidden layers  output</a:t>
            </a:r>
            <a:endParaRPr kumimoji="0" lang="en-US" sz="24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endParaRPr>
          </a:p>
          <a:p>
            <a:pPr marL="640080" marR="0" lvl="1" indent="-246888" algn="l" defTabSz="914400" rtl="0" eaLnBrk="1" fontAlgn="auto" latinLnBrk="0" hangingPunct="1">
              <a:lnSpc>
                <a:spcPct val="100000"/>
              </a:lnSpc>
              <a:spcBef>
                <a:spcPct val="20000"/>
              </a:spcBef>
              <a:spcAft>
                <a:spcPts val="0"/>
              </a:spcAft>
              <a:buClr>
                <a:schemeClr val="accent1"/>
              </a:buClr>
              <a:buSzPct val="85000"/>
              <a:buFont typeface="Wingdings 2"/>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sym typeface="Symbol" pitchFamily="18" charset="2"/>
              </a:rPr>
              <a:t>Recurrent: Use feedback (positive or negative)</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81000" y="381000"/>
            <a:ext cx="8229600" cy="990600"/>
          </a:xfrm>
          <a:noFill/>
        </p:spPr>
        <p:txBody>
          <a:bodyPr lIns="90488" tIns="44450" rIns="90488" bIns="44450">
            <a:normAutofit/>
          </a:bodyPr>
          <a:lstStyle/>
          <a:p>
            <a:pPr algn="ctr"/>
            <a:r>
              <a:rPr lang="en-US" sz="2800" b="1" dirty="0" smtClean="0">
                <a:latin typeface="Times New Roman" pitchFamily="18" charset="0"/>
                <a:cs typeface="Times New Roman" pitchFamily="18" charset="0"/>
              </a:rPr>
              <a:t>2) Topologies of Neural Networks</a:t>
            </a:r>
            <a:endParaRPr lang="en-US" sz="2800" dirty="0" smtClean="0"/>
          </a:p>
        </p:txBody>
      </p:sp>
      <p:sp>
        <p:nvSpPr>
          <p:cNvPr id="67587" name="Rectangle 3"/>
          <p:cNvSpPr>
            <a:spLocks noGrp="1" noChangeArrowheads="1"/>
          </p:cNvSpPr>
          <p:nvPr>
            <p:ph type="body" idx="1"/>
          </p:nvPr>
        </p:nvSpPr>
        <p:spPr>
          <a:xfrm>
            <a:off x="457200" y="1447800"/>
            <a:ext cx="8305800" cy="2244725"/>
          </a:xfrm>
          <a:noFill/>
        </p:spPr>
        <p:txBody>
          <a:bodyPr lIns="90488" tIns="44450" rIns="90488" bIns="44450"/>
          <a:lstStyle/>
          <a:p>
            <a:pPr eaLnBrk="1" hangingPunct="1">
              <a:buFontTx/>
              <a:buNone/>
            </a:pPr>
            <a:r>
              <a:rPr lang="en-US" sz="2400" b="1" dirty="0" smtClean="0">
                <a:solidFill>
                  <a:schemeClr val="accent2"/>
                </a:solidFill>
                <a:latin typeface="Times New Roman" pitchFamily="18" charset="0"/>
                <a:cs typeface="Times New Roman" pitchFamily="18" charset="0"/>
              </a:rPr>
              <a:t>Architecture of the network: </a:t>
            </a:r>
          </a:p>
          <a:p>
            <a:pPr eaLnBrk="1" hangingPunct="1">
              <a:buFontTx/>
              <a:buNone/>
            </a:pPr>
            <a:endParaRPr lang="en-US" sz="2400" dirty="0" smtClean="0">
              <a:solidFill>
                <a:schemeClr val="accent2"/>
              </a:solidFill>
            </a:endParaRPr>
          </a:p>
          <a:p>
            <a:pPr eaLnBrk="1" hangingPunct="1"/>
            <a:r>
              <a:rPr lang="en-US" sz="2400" dirty="0" smtClean="0">
                <a:latin typeface="Times New Roman" pitchFamily="18" charset="0"/>
                <a:cs typeface="Times New Roman" pitchFamily="18" charset="0"/>
              </a:rPr>
              <a:t>How many layers? </a:t>
            </a:r>
          </a:p>
          <a:p>
            <a:r>
              <a:rPr lang="en-US" sz="2400" dirty="0" smtClean="0">
                <a:latin typeface="Times New Roman" pitchFamily="18" charset="0"/>
                <a:cs typeface="Times New Roman" pitchFamily="18" charset="0"/>
              </a:rPr>
              <a:t>How many nodes?</a:t>
            </a:r>
          </a:p>
          <a:p>
            <a:pPr eaLnBrk="1" hangingPunct="1"/>
            <a:r>
              <a:rPr lang="en-US" sz="2400" dirty="0" smtClean="0">
                <a:latin typeface="Times New Roman" pitchFamily="18" charset="0"/>
                <a:cs typeface="Times New Roman" pitchFamily="18" charset="0"/>
              </a:rPr>
              <a:t>How many nodes per layer?</a:t>
            </a:r>
          </a:p>
          <a:p>
            <a:pPr eaLnBrk="1" hangingPunct="1">
              <a:buNone/>
            </a:pPr>
            <a:endParaRPr lang="en-US" sz="2400" dirty="0" smtClean="0"/>
          </a:p>
        </p:txBody>
      </p:sp>
      <p:pic>
        <p:nvPicPr>
          <p:cNvPr id="7" name="Picture 2"/>
          <p:cNvPicPr>
            <a:picLocks noChangeAspect="1" noChangeArrowheads="1"/>
          </p:cNvPicPr>
          <p:nvPr/>
        </p:nvPicPr>
        <p:blipFill>
          <a:blip r:embed="rId3"/>
          <a:srcRect/>
          <a:stretch>
            <a:fillRect/>
          </a:stretch>
        </p:blipFill>
        <p:spPr bwMode="auto">
          <a:xfrm>
            <a:off x="1295400" y="3810000"/>
            <a:ext cx="4572000" cy="2690091"/>
          </a:xfrm>
          <a:prstGeom prst="rect">
            <a:avLst/>
          </a:prstGeom>
          <a:noFill/>
          <a:ln w="9525">
            <a:noFill/>
            <a:miter lim="800000"/>
            <a:headEnd/>
            <a:tailEnd/>
          </a:ln>
          <a:effec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228600"/>
            <a:ext cx="8229600" cy="1143000"/>
          </a:xfrm>
          <a:noFill/>
        </p:spPr>
        <p:txBody>
          <a:bodyPr lIns="90488" tIns="44450" rIns="90488" bIns="44450">
            <a:normAutofit/>
          </a:bodyPr>
          <a:lstStyle/>
          <a:p>
            <a:pPr algn="ctr"/>
            <a:r>
              <a:rPr lang="en-US" sz="2800" b="1" dirty="0" smtClean="0">
                <a:latin typeface="Times New Roman" pitchFamily="18" charset="0"/>
                <a:cs typeface="Times New Roman" pitchFamily="18" charset="0"/>
              </a:rPr>
              <a:t>2) Topologies of Neural Networks</a:t>
            </a:r>
            <a:endParaRPr lang="en-US" sz="2800" dirty="0" smtClean="0">
              <a:latin typeface="Times New Roman" pitchFamily="18" charset="0"/>
              <a:cs typeface="Times New Roman" pitchFamily="18" charset="0"/>
            </a:endParaRPr>
          </a:p>
        </p:txBody>
      </p:sp>
      <p:sp>
        <p:nvSpPr>
          <p:cNvPr id="69635" name="Rectangle 3"/>
          <p:cNvSpPr>
            <a:spLocks noGrp="1" noChangeArrowheads="1"/>
          </p:cNvSpPr>
          <p:nvPr>
            <p:ph type="body" idx="1"/>
          </p:nvPr>
        </p:nvSpPr>
        <p:spPr>
          <a:xfrm>
            <a:off x="304800" y="1409697"/>
            <a:ext cx="8534400" cy="1028703"/>
          </a:xfrm>
          <a:noFill/>
        </p:spPr>
        <p:txBody>
          <a:bodyPr lIns="90488" tIns="44450" rIns="90488" bIns="44450">
            <a:normAutofit/>
          </a:bodyPr>
          <a:lstStyle/>
          <a:p>
            <a:pPr eaLnBrk="1" hangingPunct="1">
              <a:buFontTx/>
              <a:buNone/>
            </a:pPr>
            <a:r>
              <a:rPr lang="en-US" b="1" dirty="0" smtClean="0">
                <a:solidFill>
                  <a:schemeClr val="accent2"/>
                </a:solidFill>
                <a:latin typeface="Times New Roman" pitchFamily="18" charset="0"/>
                <a:cs typeface="Times New Roman" pitchFamily="18" charset="0"/>
              </a:rPr>
              <a:t>Structure of artificial neuron nodes</a:t>
            </a:r>
            <a:endParaRPr lang="en-US" b="1" dirty="0" smtClean="0">
              <a:latin typeface="Times New Roman" pitchFamily="18" charset="0"/>
              <a:cs typeface="Times New Roman" pitchFamily="18" charset="0"/>
            </a:endParaRPr>
          </a:p>
          <a:p>
            <a:pPr eaLnBrk="1" hangingPunct="1"/>
            <a:r>
              <a:rPr lang="en-US" dirty="0" smtClean="0">
                <a:solidFill>
                  <a:schemeClr val="tx2"/>
                </a:solidFill>
                <a:latin typeface="Times New Roman" pitchFamily="18" charset="0"/>
                <a:cs typeface="Times New Roman" pitchFamily="18" charset="0"/>
              </a:rPr>
              <a:t>Choice of activation (transfer) function:</a:t>
            </a:r>
          </a:p>
          <a:p>
            <a:pPr eaLnBrk="1" hangingPunct="1">
              <a:buNone/>
            </a:pPr>
            <a:endParaRPr lang="en-US" dirty="0" smtClean="0">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3"/>
          <a:srcRect/>
          <a:stretch>
            <a:fillRect/>
          </a:stretch>
        </p:blipFill>
        <p:spPr bwMode="auto">
          <a:xfrm>
            <a:off x="304800" y="2286000"/>
            <a:ext cx="8229600" cy="4591264"/>
          </a:xfrm>
          <a:prstGeom prst="rect">
            <a:avLst/>
          </a:prstGeom>
          <a:noFill/>
          <a:ln w="9525">
            <a:noFill/>
            <a:miter lim="800000"/>
            <a:headEnd/>
            <a:tailEnd/>
          </a:ln>
          <a:effectLst/>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80288"/>
          </a:xfrm>
        </p:spPr>
        <p:txBody>
          <a:bodyPr>
            <a:normAutofit/>
          </a:bodyPr>
          <a:lstStyle/>
          <a:p>
            <a:pPr algn="ctr"/>
            <a:r>
              <a:rPr lang="en-US" sz="2800" b="1" dirty="0" smtClean="0">
                <a:latin typeface="Times New Roman" pitchFamily="18" charset="0"/>
                <a:cs typeface="Times New Roman" pitchFamily="18" charset="0"/>
              </a:rPr>
              <a:t>2) Topologies of Neural Networks</a:t>
            </a:r>
            <a:endParaRPr lang="en-US" sz="2800" dirty="0"/>
          </a:p>
        </p:txBody>
      </p:sp>
      <p:pic>
        <p:nvPicPr>
          <p:cNvPr id="10242" name="Picture 2"/>
          <p:cNvPicPr>
            <a:picLocks noChangeAspect="1" noChangeArrowheads="1"/>
          </p:cNvPicPr>
          <p:nvPr/>
        </p:nvPicPr>
        <p:blipFill>
          <a:blip r:embed="rId2"/>
          <a:srcRect/>
          <a:stretch>
            <a:fillRect/>
          </a:stretch>
        </p:blipFill>
        <p:spPr bwMode="auto">
          <a:xfrm>
            <a:off x="762000" y="1752600"/>
            <a:ext cx="7467600" cy="4728393"/>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304800" y="1676400"/>
            <a:ext cx="8534400" cy="4724400"/>
          </a:xfrm>
          <a:ln>
            <a:solidFill>
              <a:schemeClr val="bg1"/>
            </a:solidFill>
          </a:ln>
        </p:spPr>
        <p:txBody>
          <a:bodyPr>
            <a:normAutofit/>
          </a:bodyPr>
          <a:lstStyle/>
          <a:p>
            <a:pPr>
              <a:buClr>
                <a:schemeClr val="tx1"/>
              </a:buClr>
            </a:pPr>
            <a:r>
              <a:rPr lang="en-US" dirty="0">
                <a:latin typeface="Times New Roman" pitchFamily="18" charset="0"/>
                <a:cs typeface="Times New Roman" pitchFamily="18" charset="0"/>
              </a:rPr>
              <a:t>How are the weights </a:t>
            </a:r>
            <a:r>
              <a:rPr lang="en-US" dirty="0" err="1">
                <a:latin typeface="Times New Roman" pitchFamily="18" charset="0"/>
                <a:cs typeface="Times New Roman" pitchFamily="18" charset="0"/>
              </a:rPr>
              <a:t>initiali</a:t>
            </a:r>
            <a:r>
              <a:rPr lang="pt-BR" dirty="0">
                <a:latin typeface="Times New Roman" pitchFamily="18" charset="0"/>
                <a:cs typeface="Times New Roman" pitchFamily="18" charset="0"/>
              </a:rPr>
              <a:t>s</a:t>
            </a:r>
            <a:r>
              <a:rPr lang="en-US" dirty="0" err="1">
                <a:latin typeface="Times New Roman" pitchFamily="18" charset="0"/>
                <a:cs typeface="Times New Roman" pitchFamily="18" charset="0"/>
              </a:rPr>
              <a:t>ed</a:t>
            </a:r>
            <a:r>
              <a:rPr lang="en-US" dirty="0">
                <a:latin typeface="Times New Roman" pitchFamily="18" charset="0"/>
                <a:cs typeface="Times New Roman" pitchFamily="18" charset="0"/>
              </a:rPr>
              <a:t>?</a:t>
            </a:r>
          </a:p>
          <a:p>
            <a:pPr>
              <a:buClr>
                <a:schemeClr val="tx1"/>
              </a:buClr>
            </a:pPr>
            <a:r>
              <a:rPr lang="en-US" dirty="0">
                <a:latin typeface="Times New Roman" pitchFamily="18" charset="0"/>
                <a:cs typeface="Times New Roman" pitchFamily="18" charset="0"/>
              </a:rPr>
              <a:t>How is the learning rate chosen?</a:t>
            </a:r>
            <a:endParaRPr lang="en-US" dirty="0">
              <a:latin typeface="Times New Roman" pitchFamily="18" charset="0"/>
              <a:cs typeface="Times New Roman" pitchFamily="18" charset="0"/>
              <a:sym typeface="Symbol" pitchFamily="18" charset="2"/>
            </a:endParaRPr>
          </a:p>
          <a:p>
            <a:pPr>
              <a:buClr>
                <a:schemeClr val="tx1"/>
              </a:buClr>
            </a:pPr>
            <a:r>
              <a:rPr lang="en-US" dirty="0">
                <a:latin typeface="Times New Roman" pitchFamily="18" charset="0"/>
                <a:cs typeface="Times New Roman" pitchFamily="18" charset="0"/>
                <a:sym typeface="Symbol" pitchFamily="18" charset="2"/>
              </a:rPr>
              <a:t>How many hidden layers and how many neurons?</a:t>
            </a:r>
          </a:p>
          <a:p>
            <a:pPr>
              <a:buClr>
                <a:schemeClr val="tx1"/>
              </a:buClr>
            </a:pPr>
            <a:r>
              <a:rPr lang="pt-BR" dirty="0">
                <a:latin typeface="Times New Roman" pitchFamily="18" charset="0"/>
                <a:cs typeface="Times New Roman" pitchFamily="18" charset="0"/>
                <a:sym typeface="Symbol" pitchFamily="18" charset="2"/>
              </a:rPr>
              <a:t>Which activation function ?</a:t>
            </a:r>
          </a:p>
          <a:p>
            <a:pPr>
              <a:buClr>
                <a:schemeClr val="tx1"/>
              </a:buClr>
            </a:pPr>
            <a:r>
              <a:rPr lang="pt-BR" dirty="0">
                <a:latin typeface="Times New Roman" pitchFamily="18" charset="0"/>
                <a:cs typeface="Times New Roman" pitchFamily="18" charset="0"/>
                <a:sym typeface="Symbol" pitchFamily="18" charset="2"/>
              </a:rPr>
              <a:t>How to preprocess the data ?</a:t>
            </a:r>
          </a:p>
          <a:p>
            <a:pPr>
              <a:buClr>
                <a:schemeClr val="tx1"/>
              </a:buClr>
            </a:pPr>
            <a:r>
              <a:rPr lang="en-US" dirty="0">
                <a:latin typeface="Times New Roman" pitchFamily="18" charset="0"/>
                <a:cs typeface="Times New Roman" pitchFamily="18" charset="0"/>
                <a:sym typeface="Symbol" pitchFamily="18" charset="2"/>
              </a:rPr>
              <a:t>How many examples in the training </a:t>
            </a:r>
            <a:r>
              <a:rPr lang="pt-BR" dirty="0">
                <a:latin typeface="Times New Roman" pitchFamily="18" charset="0"/>
                <a:cs typeface="Times New Roman" pitchFamily="18" charset="0"/>
                <a:sym typeface="Symbol" pitchFamily="18" charset="2"/>
              </a:rPr>
              <a:t>data </a:t>
            </a:r>
            <a:r>
              <a:rPr lang="en-US" dirty="0">
                <a:latin typeface="Times New Roman" pitchFamily="18" charset="0"/>
                <a:cs typeface="Times New Roman" pitchFamily="18" charset="0"/>
                <a:sym typeface="Symbol" pitchFamily="18" charset="2"/>
              </a:rPr>
              <a:t>set? </a:t>
            </a:r>
          </a:p>
          <a:p>
            <a:pPr>
              <a:buClr>
                <a:schemeClr val="tx1"/>
              </a:buClr>
            </a:pPr>
            <a:endParaRPr lang="en-US" dirty="0">
              <a:latin typeface="Times New Roman" pitchFamily="18" charset="0"/>
              <a:cs typeface="Times New Roman" pitchFamily="18" charset="0"/>
              <a:sym typeface="Symbol" pitchFamily="18" charset="2"/>
            </a:endParaRPr>
          </a:p>
        </p:txBody>
      </p:sp>
      <p:sp>
        <p:nvSpPr>
          <p:cNvPr id="46083" name="Rectangle 3"/>
          <p:cNvSpPr>
            <a:spLocks noChangeArrowheads="1"/>
          </p:cNvSpPr>
          <p:nvPr/>
        </p:nvSpPr>
        <p:spPr bwMode="auto">
          <a:xfrm>
            <a:off x="609600" y="514350"/>
            <a:ext cx="7772400" cy="895350"/>
          </a:xfrm>
          <a:prstGeom prst="rect">
            <a:avLst/>
          </a:prstGeom>
          <a:noFill/>
          <a:ln w="9525">
            <a:noFill/>
            <a:miter lim="800000"/>
            <a:headEnd/>
            <a:tailEnd/>
          </a:ln>
          <a:effectLst/>
        </p:spPr>
        <p:txBody>
          <a:bodyPr anchor="ctr"/>
          <a:lstStyle/>
          <a:p>
            <a:pPr algn="ctr"/>
            <a:r>
              <a:rPr lang="en-US" sz="2800" b="1" dirty="0" smtClean="0">
                <a:solidFill>
                  <a:schemeClr val="tx2"/>
                </a:solidFill>
                <a:latin typeface="Times New Roman" pitchFamily="18" charset="0"/>
                <a:cs typeface="Times New Roman" pitchFamily="18" charset="0"/>
              </a:rPr>
              <a:t>3) Setting </a:t>
            </a:r>
            <a:r>
              <a:rPr lang="en-US" sz="2800" b="1" dirty="0">
                <a:solidFill>
                  <a:schemeClr val="tx2"/>
                </a:solidFill>
                <a:latin typeface="Times New Roman" pitchFamily="18" charset="0"/>
                <a:cs typeface="Times New Roman" pitchFamily="18" charset="0"/>
              </a:rPr>
              <a:t>the parameters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57200" y="228600"/>
            <a:ext cx="8229600" cy="1143000"/>
          </a:xfrm>
          <a:noFill/>
        </p:spPr>
        <p:txBody>
          <a:bodyPr lIns="90488" tIns="44450" rIns="90488" bIns="44450">
            <a:normAutofit/>
          </a:bodyPr>
          <a:lstStyle/>
          <a:p>
            <a:pPr algn="ctr" eaLnBrk="1" hangingPunct="1"/>
            <a:r>
              <a:rPr lang="en-US" sz="2800" b="1" dirty="0" smtClean="0">
                <a:latin typeface="Times New Roman" pitchFamily="18" charset="0"/>
                <a:cs typeface="Times New Roman" pitchFamily="18" charset="0"/>
              </a:rPr>
              <a:t>4) Network Training</a:t>
            </a:r>
          </a:p>
        </p:txBody>
      </p:sp>
      <p:sp>
        <p:nvSpPr>
          <p:cNvPr id="71683" name="Rectangle 3"/>
          <p:cNvSpPr>
            <a:spLocks noGrp="1" noChangeArrowheads="1"/>
          </p:cNvSpPr>
          <p:nvPr>
            <p:ph type="body" idx="1"/>
          </p:nvPr>
        </p:nvSpPr>
        <p:spPr>
          <a:xfrm>
            <a:off x="304800" y="1463674"/>
            <a:ext cx="8534400" cy="5089526"/>
          </a:xfrm>
          <a:noFill/>
        </p:spPr>
        <p:txBody>
          <a:bodyPr lIns="90488" tIns="44450" rIns="90488" bIns="44450">
            <a:normAutofit/>
          </a:bodyPr>
          <a:lstStyle/>
          <a:p>
            <a:pPr eaLnBrk="1" hangingPunct="1">
              <a:buFontTx/>
              <a:buNone/>
            </a:pPr>
            <a:r>
              <a:rPr lang="en-US" b="1" dirty="0" smtClean="0">
                <a:latin typeface="Times New Roman" pitchFamily="18" charset="0"/>
                <a:cs typeface="Times New Roman" pitchFamily="18" charset="0"/>
              </a:rPr>
              <a:t>How do you ensure that a network has been well trained?</a:t>
            </a:r>
          </a:p>
          <a:p>
            <a:pPr eaLnBrk="1" hangingPunct="1"/>
            <a:r>
              <a:rPr lang="en-US" b="1" dirty="0" smtClean="0">
                <a:solidFill>
                  <a:schemeClr val="tx2"/>
                </a:solidFill>
                <a:latin typeface="Times New Roman" pitchFamily="18" charset="0"/>
                <a:cs typeface="Times New Roman" pitchFamily="18" charset="0"/>
              </a:rPr>
              <a:t>Objective:  </a:t>
            </a:r>
          </a:p>
          <a:p>
            <a:pPr eaLnBrk="1" hangingPunct="1">
              <a:buNone/>
            </a:pPr>
            <a:r>
              <a:rPr lang="en-US" dirty="0" smtClean="0">
                <a:solidFill>
                  <a:schemeClr val="tx2"/>
                </a:solidFill>
                <a:latin typeface="Times New Roman" pitchFamily="18" charset="0"/>
                <a:cs typeface="Times New Roman" pitchFamily="18" charset="0"/>
              </a:rPr>
              <a:t>    </a:t>
            </a:r>
            <a:r>
              <a:rPr lang="en-US" dirty="0" smtClean="0">
                <a:latin typeface="Times New Roman" pitchFamily="18" charset="0"/>
                <a:cs typeface="Times New Roman" pitchFamily="18" charset="0"/>
              </a:rPr>
              <a:t>To achieve good generalization accuracy</a:t>
            </a:r>
          </a:p>
          <a:p>
            <a:pPr eaLnBrk="1" hangingPunct="1">
              <a:buFontTx/>
              <a:buNone/>
            </a:pPr>
            <a:endParaRPr lang="en-US" dirty="0" smtClean="0">
              <a:latin typeface="Times New Roman" pitchFamily="18" charset="0"/>
              <a:cs typeface="Times New Roman" pitchFamily="18" charset="0"/>
            </a:endParaRPr>
          </a:p>
          <a:p>
            <a:pPr eaLnBrk="1" hangingPunct="1"/>
            <a:r>
              <a:rPr lang="en-US" dirty="0" smtClean="0">
                <a:latin typeface="Times New Roman" pitchFamily="18" charset="0"/>
                <a:cs typeface="Times New Roman" pitchFamily="18" charset="0"/>
              </a:rPr>
              <a:t>Establish a maximum acceptable error rate </a:t>
            </a:r>
          </a:p>
          <a:p>
            <a:pPr eaLnBrk="1" hangingPunct="1"/>
            <a:endParaRPr lang="en-US" dirty="0" smtClean="0">
              <a:latin typeface="Times New Roman" pitchFamily="18" charset="0"/>
              <a:cs typeface="Times New Roman" pitchFamily="18" charset="0"/>
            </a:endParaRPr>
          </a:p>
          <a:p>
            <a:pPr eaLnBrk="1" hangingPunct="1"/>
            <a:r>
              <a:rPr lang="en-US" dirty="0" smtClean="0">
                <a:latin typeface="Times New Roman" pitchFamily="18" charset="0"/>
                <a:cs typeface="Times New Roman" pitchFamily="18" charset="0"/>
              </a:rPr>
              <a:t>Train the network</a:t>
            </a:r>
          </a:p>
          <a:p>
            <a:pPr eaLnBrk="1" hangingPunct="1">
              <a:buNone/>
            </a:pPr>
            <a:endParaRPr lang="en-US" dirty="0" smtClean="0">
              <a:latin typeface="Times New Roman" pitchFamily="18" charset="0"/>
              <a:cs typeface="Times New Roman" pitchFamily="18" charset="0"/>
            </a:endParaRPr>
          </a:p>
          <a:p>
            <a:pPr eaLnBrk="1" hangingPunct="1"/>
            <a:r>
              <a:rPr lang="en-US" dirty="0" smtClean="0">
                <a:latin typeface="Times New Roman" pitchFamily="18" charset="0"/>
                <a:cs typeface="Times New Roman" pitchFamily="18" charset="0"/>
              </a:rPr>
              <a:t>Validate the trained network against a separate test set which is usually referred to as a </a:t>
            </a:r>
            <a:r>
              <a:rPr lang="en-US" i="1" dirty="0" smtClean="0">
                <a:solidFill>
                  <a:schemeClr val="tx2"/>
                </a:solidFill>
                <a:latin typeface="Times New Roman" pitchFamily="18" charset="0"/>
                <a:cs typeface="Times New Roman" pitchFamily="18" charset="0"/>
              </a:rPr>
              <a:t>test set</a:t>
            </a:r>
            <a:endParaRPr lang="en-US" i="1" dirty="0" smtClean="0">
              <a:latin typeface="Times New Roman" pitchFamily="18" charset="0"/>
              <a:cs typeface="Times New Roman" pitchFamily="18"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762000"/>
          </a:xfrm>
        </p:spPr>
        <p:txBody>
          <a:bodyPr>
            <a:normAutofit/>
          </a:bodyPr>
          <a:lstStyle/>
          <a:p>
            <a:pPr algn="ctr"/>
            <a:r>
              <a:rPr lang="en-US" sz="2800" b="1" dirty="0" smtClean="0">
                <a:latin typeface="Times New Roman" pitchFamily="18" charset="0"/>
                <a:cs typeface="Times New Roman" pitchFamily="18" charset="0"/>
              </a:rPr>
              <a:t>When to Consider Neural Networks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295400"/>
            <a:ext cx="8534400" cy="5334000"/>
          </a:xfrm>
        </p:spPr>
        <p:txBody>
          <a:bodyPr>
            <a:normAutofit fontScale="85000" lnSpcReduction="10000"/>
          </a:bodyPr>
          <a:lstStyle/>
          <a:p>
            <a:r>
              <a:rPr lang="en-US" b="1" dirty="0" smtClean="0"/>
              <a:t>Input:</a:t>
            </a:r>
            <a:r>
              <a:rPr lang="en-US" dirty="0" smtClean="0"/>
              <a:t> High-Dimensional and Discrete or Real-Valued</a:t>
            </a:r>
          </a:p>
          <a:p>
            <a:pPr lvl="1">
              <a:buNone/>
            </a:pPr>
            <a:r>
              <a:rPr lang="en-US" dirty="0" smtClean="0"/>
              <a:t>– e.g., raw sensor input</a:t>
            </a:r>
          </a:p>
          <a:p>
            <a:pPr lvl="1">
              <a:buNone/>
            </a:pPr>
            <a:r>
              <a:rPr lang="en-US" dirty="0" smtClean="0"/>
              <a:t>– Conversion of symbolic data to numerical representations </a:t>
            </a:r>
          </a:p>
          <a:p>
            <a:r>
              <a:rPr lang="en-US" b="1" dirty="0" smtClean="0"/>
              <a:t>Output</a:t>
            </a:r>
            <a:r>
              <a:rPr lang="en-US" dirty="0" smtClean="0"/>
              <a:t>: Discrete or Real Vector-Valued</a:t>
            </a:r>
          </a:p>
          <a:p>
            <a:pPr lvl="1">
              <a:buNone/>
            </a:pPr>
            <a:r>
              <a:rPr lang="en-US" dirty="0" smtClean="0"/>
              <a:t>– e.g., low-level control policy for a robot actuator</a:t>
            </a:r>
          </a:p>
          <a:p>
            <a:pPr lvl="1">
              <a:buNone/>
            </a:pPr>
            <a:r>
              <a:rPr lang="en-US" dirty="0" smtClean="0"/>
              <a:t>– Similar qualitative/quantitative (symbolic/numerical) conversions may apply</a:t>
            </a:r>
          </a:p>
          <a:p>
            <a:r>
              <a:rPr lang="en-US" b="1" dirty="0" smtClean="0"/>
              <a:t>Data: </a:t>
            </a:r>
            <a:r>
              <a:rPr lang="en-US" dirty="0" smtClean="0"/>
              <a:t>Possibly Noisy</a:t>
            </a:r>
          </a:p>
          <a:p>
            <a:r>
              <a:rPr lang="en-US" b="1" dirty="0" smtClean="0"/>
              <a:t>Result</a:t>
            </a:r>
            <a:r>
              <a:rPr lang="en-US" dirty="0" smtClean="0"/>
              <a:t>: Human Readability Less Important Than Performance</a:t>
            </a:r>
          </a:p>
          <a:p>
            <a:pPr lvl="1">
              <a:buNone/>
            </a:pPr>
            <a:r>
              <a:rPr lang="en-US" dirty="0" smtClean="0"/>
              <a:t> -Performance measured purely in terms of accuracy and efficiency</a:t>
            </a:r>
          </a:p>
          <a:p>
            <a:r>
              <a:rPr lang="en-US" b="1" dirty="0" smtClean="0"/>
              <a:t>Examples</a:t>
            </a:r>
          </a:p>
          <a:p>
            <a:pPr lvl="1">
              <a:buNone/>
            </a:pPr>
            <a:r>
              <a:rPr lang="en-US" dirty="0" smtClean="0"/>
              <a:t>– Speech phoneme recognition</a:t>
            </a:r>
          </a:p>
          <a:p>
            <a:pPr lvl="1">
              <a:buNone/>
            </a:pPr>
            <a:r>
              <a:rPr lang="en-US" dirty="0" smtClean="0"/>
              <a:t>– Image classification</a:t>
            </a:r>
          </a:p>
          <a:p>
            <a:pPr lvl="1">
              <a:buNone/>
            </a:pPr>
            <a:r>
              <a:rPr lang="en-US" dirty="0" smtClean="0"/>
              <a:t>– Time signal prediction, Robotics, and many others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a:xfrm>
            <a:off x="381000" y="304800"/>
            <a:ext cx="8229600" cy="1143000"/>
          </a:xfrm>
          <a:noFill/>
        </p:spPr>
        <p:txBody>
          <a:bodyPr lIns="90488" tIns="44450" rIns="90488" bIns="44450">
            <a:normAutofit/>
          </a:bodyPr>
          <a:lstStyle/>
          <a:p>
            <a:pPr algn="ctr" eaLnBrk="1" hangingPunct="1"/>
            <a:r>
              <a:rPr lang="en-US" sz="2800" b="1" dirty="0" smtClean="0">
                <a:latin typeface="Times New Roman" pitchFamily="18" charset="0"/>
                <a:cs typeface="Times New Roman" pitchFamily="18" charset="0"/>
              </a:rPr>
              <a:t>4) Network Training</a:t>
            </a:r>
          </a:p>
        </p:txBody>
      </p:sp>
      <p:sp>
        <p:nvSpPr>
          <p:cNvPr id="4102" name="Rectangle 3"/>
          <p:cNvSpPr>
            <a:spLocks noGrp="1" noChangeArrowheads="1"/>
          </p:cNvSpPr>
          <p:nvPr>
            <p:ph type="body" idx="1"/>
          </p:nvPr>
        </p:nvSpPr>
        <p:spPr>
          <a:xfrm>
            <a:off x="381000" y="1638300"/>
            <a:ext cx="8458200" cy="4610100"/>
          </a:xfrm>
          <a:noFill/>
        </p:spPr>
        <p:txBody>
          <a:bodyPr lIns="90488" tIns="44450" rIns="90488" bIns="44450">
            <a:normAutofit/>
          </a:bodyPr>
          <a:lstStyle/>
          <a:p>
            <a:pPr eaLnBrk="1" hangingPunct="1">
              <a:buFontTx/>
              <a:buNone/>
            </a:pPr>
            <a:r>
              <a:rPr lang="en-US" dirty="0" smtClean="0">
                <a:solidFill>
                  <a:schemeClr val="accent2"/>
                </a:solidFill>
                <a:latin typeface="Times New Roman" pitchFamily="18" charset="0"/>
                <a:cs typeface="Times New Roman" pitchFamily="18" charset="0"/>
              </a:rPr>
              <a:t>Mastering ANN Parameters</a:t>
            </a:r>
          </a:p>
          <a:p>
            <a:pPr eaLnBrk="1" hangingPunct="1">
              <a:buFontTx/>
              <a:buNone/>
            </a:pPr>
            <a:r>
              <a:rPr lang="en-US" dirty="0" smtClean="0">
                <a:solidFill>
                  <a:schemeClr val="accent2"/>
                </a:solidFill>
                <a:latin typeface="Times New Roman" pitchFamily="18" charset="0"/>
                <a:cs typeface="Times New Roman" pitchFamily="18" charset="0"/>
              </a:rPr>
              <a:t>                                   </a:t>
            </a:r>
            <a:r>
              <a:rPr lang="en-US" u="sng" dirty="0" smtClean="0">
                <a:solidFill>
                  <a:schemeClr val="tx2"/>
                </a:solidFill>
                <a:latin typeface="Times New Roman" pitchFamily="18" charset="0"/>
                <a:cs typeface="Times New Roman" pitchFamily="18" charset="0"/>
              </a:rPr>
              <a:t>Typical</a:t>
            </a:r>
            <a:r>
              <a:rPr lang="en-US" dirty="0" smtClean="0">
                <a:solidFill>
                  <a:schemeClr val="tx2"/>
                </a:solidFill>
                <a:latin typeface="Times New Roman" pitchFamily="18" charset="0"/>
                <a:cs typeface="Times New Roman" pitchFamily="18" charset="0"/>
              </a:rPr>
              <a:t>           </a:t>
            </a:r>
            <a:r>
              <a:rPr lang="en-US" u="sng" dirty="0" smtClean="0">
                <a:solidFill>
                  <a:schemeClr val="tx2"/>
                </a:solidFill>
                <a:latin typeface="Times New Roman" pitchFamily="18" charset="0"/>
                <a:cs typeface="Times New Roman" pitchFamily="18" charset="0"/>
              </a:rPr>
              <a:t>Range</a:t>
            </a:r>
            <a:endParaRPr lang="en-US" dirty="0" smtClean="0">
              <a:solidFill>
                <a:schemeClr val="accent2"/>
              </a:solidFill>
              <a:latin typeface="Times New Roman" pitchFamily="18" charset="0"/>
              <a:cs typeface="Times New Roman" pitchFamily="18" charset="0"/>
            </a:endParaRPr>
          </a:p>
          <a:p>
            <a:pPr eaLnBrk="1" hangingPunct="1">
              <a:buFontTx/>
              <a:buNone/>
            </a:pPr>
            <a:r>
              <a:rPr lang="en-US" dirty="0" smtClean="0">
                <a:latin typeface="Times New Roman" pitchFamily="18" charset="0"/>
                <a:cs typeface="Times New Roman" pitchFamily="18" charset="0"/>
              </a:rPr>
              <a:t>learning rate -            0.1                  0.01 - 0.99</a:t>
            </a:r>
          </a:p>
          <a:p>
            <a:pPr eaLnBrk="1" hangingPunct="1">
              <a:buFontTx/>
              <a:buNone/>
            </a:pPr>
            <a:r>
              <a:rPr lang="en-US" dirty="0" smtClean="0">
                <a:latin typeface="Times New Roman" pitchFamily="18" charset="0"/>
                <a:cs typeface="Times New Roman" pitchFamily="18" charset="0"/>
              </a:rPr>
              <a:t>momentum -              0.8                   0.1 - 0.9</a:t>
            </a:r>
          </a:p>
          <a:p>
            <a:pPr eaLnBrk="1" hangingPunct="1">
              <a:buFontTx/>
              <a:buNone/>
            </a:pPr>
            <a:endParaRPr lang="en-US" dirty="0" smtClean="0">
              <a:latin typeface="Times New Roman" pitchFamily="18" charset="0"/>
              <a:cs typeface="Times New Roman" pitchFamily="18" charset="0"/>
            </a:endParaRPr>
          </a:p>
          <a:p>
            <a:pPr eaLnBrk="1" hangingPunct="1">
              <a:buFontTx/>
              <a:buNone/>
            </a:pPr>
            <a:r>
              <a:rPr lang="en-US" dirty="0" smtClean="0">
                <a:solidFill>
                  <a:schemeClr val="tx2"/>
                </a:solidFill>
                <a:latin typeface="Times New Roman" pitchFamily="18" charset="0"/>
                <a:cs typeface="Times New Roman" pitchFamily="18" charset="0"/>
              </a:rPr>
              <a:t>Fine tuning :  </a:t>
            </a:r>
          </a:p>
          <a:p>
            <a:pPr eaLnBrk="1" hangingPunct="1">
              <a:buFont typeface="Arial" pitchFamily="34" charset="0"/>
              <a:buChar char="•"/>
            </a:pPr>
            <a:r>
              <a:rPr lang="en-US" dirty="0" smtClean="0">
                <a:latin typeface="Times New Roman" pitchFamily="18" charset="0"/>
                <a:cs typeface="Times New Roman" pitchFamily="18" charset="0"/>
              </a:rPr>
              <a:t>adjust individual parameters at each node  and/or connection weight</a:t>
            </a:r>
          </a:p>
          <a:p>
            <a:pPr eaLnBrk="1" hangingPunct="1">
              <a:buFont typeface="Arial" pitchFamily="34" charset="0"/>
              <a:buChar char="•"/>
            </a:pPr>
            <a:r>
              <a:rPr lang="en-US" sz="2600" dirty="0" smtClean="0">
                <a:latin typeface="Times New Roman" pitchFamily="18" charset="0"/>
                <a:cs typeface="Times New Roman" pitchFamily="18" charset="0"/>
              </a:rPr>
              <a:t>automatic adjustment during training</a:t>
            </a:r>
          </a:p>
          <a:p>
            <a:pPr eaLnBrk="1" hangingPunct="1">
              <a:buClr>
                <a:schemeClr val="accent1"/>
              </a:buClr>
              <a:buFontTx/>
              <a:buChar char="–"/>
            </a:pPr>
            <a:endParaRPr lang="en-US" dirty="0" smtClean="0">
              <a:latin typeface="Times New Roman" pitchFamily="18" charset="0"/>
              <a:cs typeface="Times New Roman" pitchFamily="18" charset="0"/>
            </a:endParaRPr>
          </a:p>
        </p:txBody>
      </p:sp>
      <p:graphicFrame>
        <p:nvGraphicFramePr>
          <p:cNvPr id="4098" name="Object 4">
            <a:hlinkClick r:id="" action="ppaction://ole?verb=0"/>
          </p:cNvPr>
          <p:cNvGraphicFramePr>
            <a:graphicFrameLocks/>
          </p:cNvGraphicFramePr>
          <p:nvPr/>
        </p:nvGraphicFramePr>
        <p:xfrm>
          <a:off x="2514601" y="2667000"/>
          <a:ext cx="533400" cy="457200"/>
        </p:xfrm>
        <a:graphic>
          <a:graphicData uri="http://schemas.openxmlformats.org/presentationml/2006/ole">
            <mc:AlternateContent xmlns:mc="http://schemas.openxmlformats.org/markup-compatibility/2006">
              <mc:Choice xmlns:v="urn:schemas-microsoft-com:vml" Requires="v">
                <p:oleObj spid="_x0000_s8196" name="Equation" r:id="rId4" imgW="1817640" imgH="920520" progId="Equation.3">
                  <p:embed/>
                </p:oleObj>
              </mc:Choice>
              <mc:Fallback>
                <p:oleObj name="Equation" r:id="rId4" imgW="1817640" imgH="920520" progId="Equation.3">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1" y="266700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9" name="Object 5">
            <a:hlinkClick r:id="" action="ppaction://ole?verb=0"/>
          </p:cNvPr>
          <p:cNvGraphicFramePr>
            <a:graphicFrameLocks/>
          </p:cNvGraphicFramePr>
          <p:nvPr/>
        </p:nvGraphicFramePr>
        <p:xfrm>
          <a:off x="2438400" y="3200401"/>
          <a:ext cx="685800" cy="533400"/>
        </p:xfrm>
        <a:graphic>
          <a:graphicData uri="http://schemas.openxmlformats.org/presentationml/2006/ole">
            <mc:AlternateContent xmlns:mc="http://schemas.openxmlformats.org/markup-compatibility/2006">
              <mc:Choice xmlns:v="urn:schemas-microsoft-com:vml" Requires="v">
                <p:oleObj spid="_x0000_s8197" name="Equation" r:id="rId6" imgW="1655640" imgH="846000" progId="Equation.3">
                  <p:embed/>
                </p:oleObj>
              </mc:Choice>
              <mc:Fallback>
                <p:oleObj name="Equation" r:id="rId6" imgW="1655640" imgH="846000" progId="Equation.3">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3200401"/>
                        <a:ext cx="685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458200" cy="780288"/>
          </a:xfrm>
        </p:spPr>
        <p:txBody>
          <a:bodyPr>
            <a:normAutofit/>
          </a:bodyPr>
          <a:lstStyle/>
          <a:p>
            <a:pPr algn="ctr"/>
            <a:r>
              <a:rPr lang="en-US" sz="2800" b="1" dirty="0" smtClean="0">
                <a:latin typeface="Times New Roman" pitchFamily="18" charset="0"/>
                <a:cs typeface="Times New Roman" pitchFamily="18" charset="0"/>
              </a:rPr>
              <a:t>Applications of ANN</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876800"/>
          </a:xfrm>
        </p:spPr>
        <p:txBody>
          <a:bodyPr>
            <a:normAutofit fontScale="77500" lnSpcReduction="20000"/>
          </a:bodyPr>
          <a:lstStyle/>
          <a:p>
            <a:pPr algn="just"/>
            <a:r>
              <a:rPr lang="en-US" b="1" dirty="0" smtClean="0"/>
              <a:t>Aerospace</a:t>
            </a:r>
          </a:p>
          <a:p>
            <a:pPr algn="just">
              <a:buNone/>
            </a:pPr>
            <a:r>
              <a:rPr lang="en-US" dirty="0" smtClean="0"/>
              <a:t>– High performance aircraft autopilots, flight path simulations, aircraft control systems, autopilot enhancements, aircraft component simulations, aircraft component fault detectors</a:t>
            </a:r>
          </a:p>
          <a:p>
            <a:pPr algn="just"/>
            <a:r>
              <a:rPr lang="en-US" b="1" dirty="0" smtClean="0"/>
              <a:t>Automotive</a:t>
            </a:r>
          </a:p>
          <a:p>
            <a:pPr algn="just">
              <a:buNone/>
            </a:pPr>
            <a:r>
              <a:rPr lang="en-US" dirty="0" smtClean="0"/>
              <a:t>– Automobile automatic guidance systems, warranty activity analyzers</a:t>
            </a:r>
          </a:p>
          <a:p>
            <a:pPr algn="just"/>
            <a:r>
              <a:rPr lang="en-US" b="1" dirty="0" smtClean="0"/>
              <a:t>Banking</a:t>
            </a:r>
          </a:p>
          <a:p>
            <a:pPr algn="just">
              <a:buNone/>
            </a:pPr>
            <a:r>
              <a:rPr lang="en-US" dirty="0" smtClean="0"/>
              <a:t>– Check and other document readers, credit application evaluators</a:t>
            </a:r>
          </a:p>
          <a:p>
            <a:pPr algn="just"/>
            <a:r>
              <a:rPr lang="en-US" b="1" dirty="0" smtClean="0"/>
              <a:t>Defense</a:t>
            </a:r>
          </a:p>
          <a:p>
            <a:pPr algn="just">
              <a:buNone/>
            </a:pPr>
            <a:r>
              <a:rPr lang="en-US" dirty="0" smtClean="0"/>
              <a:t>– Weapon steering, target tracking, object discrimination, facial recognition, new kinds of sensors, sonar, radar and image signal processing including data compression, feature extraction and noise suppression, signal/image identification</a:t>
            </a:r>
          </a:p>
          <a:p>
            <a:pPr algn="just"/>
            <a:r>
              <a:rPr lang="en-US" b="1" dirty="0" smtClean="0"/>
              <a:t>Electronics</a:t>
            </a:r>
          </a:p>
          <a:p>
            <a:pPr algn="just">
              <a:buNone/>
            </a:pPr>
            <a:r>
              <a:rPr lang="en-US" dirty="0" smtClean="0"/>
              <a:t>– Code sequence prediction, integrated circuit chip layout, process control, chip failure analysis, machine vision, voice synthesis, nonlinear modeling</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856488"/>
          </a:xfrm>
        </p:spPr>
        <p:txBody>
          <a:bodyPr>
            <a:normAutofit/>
          </a:bodyPr>
          <a:lstStyle/>
          <a:p>
            <a:pPr algn="ctr"/>
            <a:r>
              <a:rPr lang="en-US" sz="2800" b="1" dirty="0" smtClean="0">
                <a:latin typeface="Times New Roman" pitchFamily="18" charset="0"/>
                <a:cs typeface="Times New Roman" pitchFamily="18" charset="0"/>
              </a:rPr>
              <a:t>Applications of ANN</a:t>
            </a:r>
            <a:endParaRPr lang="en-US" sz="2800" dirty="0"/>
          </a:p>
        </p:txBody>
      </p:sp>
      <p:sp>
        <p:nvSpPr>
          <p:cNvPr id="3" name="Content Placeholder 2"/>
          <p:cNvSpPr>
            <a:spLocks noGrp="1"/>
          </p:cNvSpPr>
          <p:nvPr>
            <p:ph idx="1"/>
          </p:nvPr>
        </p:nvSpPr>
        <p:spPr>
          <a:xfrm>
            <a:off x="457200" y="1600200"/>
            <a:ext cx="8229600" cy="4724400"/>
          </a:xfrm>
        </p:spPr>
        <p:txBody>
          <a:bodyPr>
            <a:normAutofit fontScale="85000" lnSpcReduction="10000"/>
          </a:bodyPr>
          <a:lstStyle/>
          <a:p>
            <a:r>
              <a:rPr lang="en-US" dirty="0" smtClean="0">
                <a:latin typeface="Times New Roman" pitchFamily="18" charset="0"/>
                <a:cs typeface="Times New Roman" pitchFamily="18" charset="0"/>
              </a:rPr>
              <a:t>Robotics</a:t>
            </a:r>
          </a:p>
          <a:p>
            <a:pPr lvl="1">
              <a:buNone/>
            </a:pPr>
            <a:r>
              <a:rPr lang="en-US" dirty="0" smtClean="0">
                <a:latin typeface="Times New Roman" pitchFamily="18" charset="0"/>
                <a:cs typeface="Times New Roman" pitchFamily="18" charset="0"/>
              </a:rPr>
              <a:t>– Trajectory control, forklift robot, manipulator controllers, vision systems</a:t>
            </a:r>
          </a:p>
          <a:p>
            <a:r>
              <a:rPr lang="en-US" dirty="0" smtClean="0">
                <a:latin typeface="Times New Roman" pitchFamily="18" charset="0"/>
                <a:cs typeface="Times New Roman" pitchFamily="18" charset="0"/>
              </a:rPr>
              <a:t>• Speech</a:t>
            </a:r>
          </a:p>
          <a:p>
            <a:pPr lvl="1">
              <a:buNone/>
            </a:pPr>
            <a:r>
              <a:rPr lang="en-US" dirty="0" smtClean="0">
                <a:latin typeface="Times New Roman" pitchFamily="18" charset="0"/>
                <a:cs typeface="Times New Roman" pitchFamily="18" charset="0"/>
              </a:rPr>
              <a:t>– Speech recognition, speech compression, vowel classification, text to speech synthesis</a:t>
            </a:r>
          </a:p>
          <a:p>
            <a:r>
              <a:rPr lang="en-US" dirty="0" smtClean="0">
                <a:latin typeface="Times New Roman" pitchFamily="18" charset="0"/>
                <a:cs typeface="Times New Roman" pitchFamily="18" charset="0"/>
              </a:rPr>
              <a:t> Securities</a:t>
            </a:r>
          </a:p>
          <a:p>
            <a:pPr lvl="1">
              <a:buNone/>
            </a:pPr>
            <a:r>
              <a:rPr lang="en-US" dirty="0" smtClean="0">
                <a:latin typeface="Times New Roman" pitchFamily="18" charset="0"/>
                <a:cs typeface="Times New Roman" pitchFamily="18" charset="0"/>
              </a:rPr>
              <a:t>– Market analysis, automatic bond rating, stock trading advisory systems</a:t>
            </a:r>
          </a:p>
          <a:p>
            <a:r>
              <a:rPr lang="en-US" dirty="0" smtClean="0">
                <a:latin typeface="Times New Roman" pitchFamily="18" charset="0"/>
                <a:cs typeface="Times New Roman" pitchFamily="18" charset="0"/>
              </a:rPr>
              <a:t>Telecommunications</a:t>
            </a:r>
          </a:p>
          <a:p>
            <a:pPr lvl="1">
              <a:buNone/>
            </a:pPr>
            <a:r>
              <a:rPr lang="en-US" dirty="0" smtClean="0">
                <a:latin typeface="Times New Roman" pitchFamily="18" charset="0"/>
                <a:cs typeface="Times New Roman" pitchFamily="18" charset="0"/>
              </a:rPr>
              <a:t>– Image and data compression, automated information services, real-time translation of spoken language, customer payment processing systems</a:t>
            </a:r>
          </a:p>
          <a:p>
            <a:r>
              <a:rPr lang="en-US" dirty="0" smtClean="0">
                <a:latin typeface="Times New Roman" pitchFamily="18" charset="0"/>
                <a:cs typeface="Times New Roman" pitchFamily="18" charset="0"/>
              </a:rPr>
              <a:t> Transportation</a:t>
            </a:r>
          </a:p>
          <a:p>
            <a:pPr lvl="1">
              <a:buNone/>
            </a:pPr>
            <a:r>
              <a:rPr lang="en-US" dirty="0" smtClean="0">
                <a:latin typeface="Times New Roman" pitchFamily="18" charset="0"/>
                <a:cs typeface="Times New Roman" pitchFamily="18" charset="0"/>
              </a:rPr>
              <a:t>– Truck brake diagnosis systems, vehicle scheduling, routing system</a:t>
            </a:r>
            <a:endParaRPr lang="en-US"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latin typeface="Times New Roman" pitchFamily="18" charset="0"/>
                <a:cs typeface="Times New Roman" pitchFamily="18" charset="0"/>
              </a:rPr>
              <a:t>Neural Network as a Classifier</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algn="just"/>
            <a:r>
              <a:rPr lang="en-US" b="1" dirty="0" smtClean="0"/>
              <a:t>Weakness</a:t>
            </a:r>
          </a:p>
          <a:p>
            <a:pPr algn="just">
              <a:buNone/>
            </a:pPr>
            <a:endParaRPr lang="en-US" dirty="0" smtClean="0"/>
          </a:p>
          <a:p>
            <a:pPr algn="just"/>
            <a:r>
              <a:rPr lang="en-US" dirty="0" smtClean="0"/>
              <a:t>Long training time</a:t>
            </a:r>
          </a:p>
          <a:p>
            <a:pPr algn="just">
              <a:buNone/>
            </a:pPr>
            <a:endParaRPr lang="en-US" dirty="0" smtClean="0"/>
          </a:p>
          <a:p>
            <a:pPr algn="just"/>
            <a:r>
              <a:rPr lang="en-US" dirty="0" smtClean="0"/>
              <a:t>Require a number of parameters typically best determined empirically, e.g., the network topology or ``structure.“</a:t>
            </a:r>
          </a:p>
          <a:p>
            <a:pPr algn="just">
              <a:buNone/>
            </a:pPr>
            <a:endParaRPr lang="en-US" dirty="0" smtClean="0"/>
          </a:p>
          <a:p>
            <a:pPr algn="just"/>
            <a:r>
              <a:rPr lang="en-US" dirty="0" smtClean="0"/>
              <a:t>Poor interpretability: Difficult to interpret the symbolic meaning behind the learned weights and of ``hidden units" in the network</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latin typeface="Times New Roman" pitchFamily="18" charset="0"/>
                <a:cs typeface="Times New Roman" pitchFamily="18" charset="0"/>
              </a:rPr>
              <a:t>Neural Network as a Classifier</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US" b="1" dirty="0" smtClean="0"/>
              <a:t>Strength</a:t>
            </a:r>
          </a:p>
          <a:p>
            <a:pPr algn="just"/>
            <a:r>
              <a:rPr lang="en-US" dirty="0" smtClean="0"/>
              <a:t>High tolerance to noisy data</a:t>
            </a:r>
          </a:p>
          <a:p>
            <a:pPr algn="just">
              <a:buNone/>
            </a:pPr>
            <a:endParaRPr lang="en-US" dirty="0" smtClean="0"/>
          </a:p>
          <a:p>
            <a:pPr algn="just"/>
            <a:r>
              <a:rPr lang="en-US" dirty="0" smtClean="0"/>
              <a:t>Ability to classify untrained patterns</a:t>
            </a:r>
          </a:p>
          <a:p>
            <a:pPr algn="just">
              <a:buNone/>
            </a:pPr>
            <a:endParaRPr lang="en-US" dirty="0" smtClean="0"/>
          </a:p>
          <a:p>
            <a:pPr algn="just"/>
            <a:r>
              <a:rPr lang="en-US" dirty="0" smtClean="0"/>
              <a:t>Well-suited for continuous-valued inputs and outputs</a:t>
            </a:r>
          </a:p>
          <a:p>
            <a:pPr algn="just">
              <a:buNone/>
            </a:pPr>
            <a:endParaRPr lang="en-US" dirty="0" smtClean="0"/>
          </a:p>
          <a:p>
            <a:pPr algn="just"/>
            <a:r>
              <a:rPr lang="en-US" dirty="0" smtClean="0"/>
              <a:t>Successful on a wide array of real-world data</a:t>
            </a:r>
          </a:p>
          <a:p>
            <a:pPr algn="just">
              <a:buNone/>
            </a:pPr>
            <a:endParaRPr lang="en-US" dirty="0" smtClean="0"/>
          </a:p>
          <a:p>
            <a:pPr algn="just"/>
            <a:r>
              <a:rPr lang="en-US" dirty="0" smtClean="0"/>
              <a:t>Techniques have recently been developed for the extraction of rules from trained neural networks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458200" cy="932688"/>
          </a:xfrm>
        </p:spPr>
        <p:txBody>
          <a:bodyPr>
            <a:normAutofit/>
          </a:bodyPr>
          <a:lstStyle/>
          <a:p>
            <a:pPr algn="ctr"/>
            <a:r>
              <a:rPr lang="en-US" sz="2800" b="1" dirty="0" smtClean="0"/>
              <a:t>Drawbacks of ANN</a:t>
            </a:r>
            <a:endParaRPr lang="en-US" sz="2800" b="1" dirty="0"/>
          </a:p>
        </p:txBody>
      </p:sp>
      <p:sp>
        <p:nvSpPr>
          <p:cNvPr id="3" name="Content Placeholder 2"/>
          <p:cNvSpPr>
            <a:spLocks noGrp="1"/>
          </p:cNvSpPr>
          <p:nvPr>
            <p:ph idx="1"/>
          </p:nvPr>
        </p:nvSpPr>
        <p:spPr>
          <a:xfrm>
            <a:off x="457200" y="1600200"/>
            <a:ext cx="8229600" cy="4724400"/>
          </a:xfrm>
        </p:spPr>
        <p:txBody>
          <a:bodyPr/>
          <a:lstStyle/>
          <a:p>
            <a:r>
              <a:rPr lang="en-US" b="1" dirty="0" smtClean="0"/>
              <a:t>ANNs drawbacks:</a:t>
            </a:r>
          </a:p>
          <a:p>
            <a:endParaRPr lang="en-US" dirty="0" smtClean="0"/>
          </a:p>
          <a:p>
            <a:r>
              <a:rPr lang="en-US" dirty="0" smtClean="0"/>
              <a:t>Lack of criteria to define the optimal network size =&gt; genetic algorithms?</a:t>
            </a:r>
          </a:p>
          <a:p>
            <a:pPr>
              <a:buNone/>
            </a:pPr>
            <a:endParaRPr lang="en-US" dirty="0" smtClean="0"/>
          </a:p>
          <a:p>
            <a:r>
              <a:rPr lang="en-US" dirty="0" smtClean="0"/>
              <a:t>Many parameters to tune</a:t>
            </a:r>
          </a:p>
          <a:p>
            <a:pPr>
              <a:buNone/>
            </a:pPr>
            <a:endParaRPr lang="en-US" dirty="0" smtClean="0"/>
          </a:p>
          <a:p>
            <a:r>
              <a:rPr lang="en-US" dirty="0" smtClean="0"/>
              <a:t>Time and cost computational requirements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1866900" y="1809750"/>
            <a:ext cx="5410200" cy="32385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9144000" cy="856488"/>
          </a:xfrm>
        </p:spPr>
        <p:txBody>
          <a:bodyPr>
            <a:normAutofit/>
          </a:bodyPr>
          <a:lstStyle/>
          <a:p>
            <a:pPr algn="ctr"/>
            <a:r>
              <a:rPr lang="en-US" sz="2800" b="1" dirty="0" smtClean="0">
                <a:latin typeface="Times New Roman" pitchFamily="18" charset="0"/>
                <a:cs typeface="Times New Roman" pitchFamily="18" charset="0"/>
              </a:rPr>
              <a:t>Autonomous Learning Vehicle in a Neural Net (ALVINN)</a:t>
            </a:r>
            <a:endParaRPr lang="en-US" sz="28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609600" y="2057400"/>
            <a:ext cx="7848600" cy="4092098"/>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1143000"/>
          </a:xfrm>
        </p:spPr>
        <p:txBody>
          <a:bodyPr>
            <a:normAutofit/>
          </a:bodyPr>
          <a:lstStyle/>
          <a:p>
            <a:pPr algn="ctr"/>
            <a:r>
              <a:rPr lang="en-US" sz="2800" b="1" dirty="0" smtClean="0">
                <a:latin typeface="Times New Roman" pitchFamily="18" charset="0"/>
                <a:cs typeface="Times New Roman" pitchFamily="18" charset="0"/>
              </a:rPr>
              <a:t>Image Recognition and Classification of Postal Codes</a:t>
            </a:r>
            <a:endParaRPr lang="en-US" sz="2800"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271946" y="1595438"/>
            <a:ext cx="8262453" cy="497816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80288"/>
          </a:xfrm>
        </p:spPr>
        <p:txBody>
          <a:bodyPr>
            <a:normAutofit/>
          </a:bodyPr>
          <a:lstStyle/>
          <a:p>
            <a:pPr algn="ctr"/>
            <a:r>
              <a:rPr lang="en-US" sz="2800" b="1" dirty="0" smtClean="0">
                <a:latin typeface="Times New Roman" pitchFamily="18" charset="0"/>
                <a:cs typeface="Times New Roman" pitchFamily="18" charset="0"/>
              </a:rPr>
              <a:t>Example: Neural Nets for Face Recognition</a:t>
            </a:r>
            <a:endParaRPr lang="en-US" sz="28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609600" y="1447800"/>
            <a:ext cx="8077200" cy="4956463"/>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932688"/>
          </a:xfrm>
        </p:spPr>
        <p:txBody>
          <a:bodyPr>
            <a:normAutofit/>
          </a:bodyPr>
          <a:lstStyle/>
          <a:p>
            <a:pPr algn="ctr"/>
            <a:r>
              <a:rPr lang="en-US" sz="2800" b="1" dirty="0" smtClean="0">
                <a:latin typeface="Times New Roman" pitchFamily="18" charset="0"/>
                <a:cs typeface="Times New Roman" pitchFamily="18" charset="0"/>
              </a:rPr>
              <a:t>Biological Inspirations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smtClean="0"/>
              <a:t>Humans perform complex tasks like vision, motor control, or language understanding very well</a:t>
            </a:r>
          </a:p>
          <a:p>
            <a:pPr algn="just">
              <a:buNone/>
            </a:pPr>
            <a:endParaRPr lang="en-US" dirty="0" smtClean="0"/>
          </a:p>
          <a:p>
            <a:pPr algn="just"/>
            <a:r>
              <a:rPr lang="en-US" dirty="0" smtClean="0"/>
              <a:t>One way to build intelligent machines is to try to imitate the (organizational principles of) human brain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56488"/>
          </a:xfrm>
        </p:spPr>
        <p:txBody>
          <a:bodyPr>
            <a:normAutofit/>
          </a:bodyPr>
          <a:lstStyle/>
          <a:p>
            <a:pPr algn="ctr"/>
            <a:r>
              <a:rPr lang="en-US" sz="2800" b="1" dirty="0" smtClean="0">
                <a:latin typeface="Times New Roman" pitchFamily="18" charset="0"/>
                <a:cs typeface="Times New Roman" pitchFamily="18" charset="0"/>
              </a:rPr>
              <a:t>Biological Inspirations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t> Some numbers…</a:t>
            </a:r>
          </a:p>
          <a:p>
            <a:pPr lvl="1">
              <a:buNone/>
            </a:pPr>
            <a:r>
              <a:rPr lang="en-US" dirty="0" smtClean="0"/>
              <a:t>– The human brain contains about (or over) 10 billion nerve cells (neurons)</a:t>
            </a:r>
          </a:p>
          <a:p>
            <a:pPr lvl="1">
              <a:buNone/>
            </a:pPr>
            <a:r>
              <a:rPr lang="en-US" dirty="0" smtClean="0"/>
              <a:t>– Each neuron is connected to the others through 10000 synapses</a:t>
            </a:r>
          </a:p>
          <a:p>
            <a:r>
              <a:rPr lang="en-US" dirty="0" smtClean="0"/>
              <a:t>Properties of the brain</a:t>
            </a:r>
          </a:p>
          <a:p>
            <a:pPr lvl="1">
              <a:buNone/>
            </a:pPr>
            <a:r>
              <a:rPr lang="en-US" dirty="0" smtClean="0"/>
              <a:t>– It can learn, reorganize itself from experience</a:t>
            </a:r>
          </a:p>
          <a:p>
            <a:pPr lvl="1">
              <a:buNone/>
            </a:pPr>
            <a:r>
              <a:rPr lang="en-US" dirty="0" smtClean="0"/>
              <a:t>– It adapts to the environment</a:t>
            </a:r>
          </a:p>
          <a:p>
            <a:pPr lvl="1">
              <a:buNone/>
            </a:pPr>
            <a:r>
              <a:rPr lang="en-US" dirty="0" smtClean="0"/>
              <a:t>– It is robust and fault tolerant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627888"/>
          </a:xfrm>
        </p:spPr>
        <p:txBody>
          <a:bodyPr>
            <a:normAutofit/>
          </a:bodyPr>
          <a:lstStyle/>
          <a:p>
            <a:pPr algn="ctr"/>
            <a:r>
              <a:rPr lang="en-US" sz="2800" b="1" dirty="0" smtClean="0">
                <a:latin typeface="Times New Roman" pitchFamily="18" charset="0"/>
                <a:cs typeface="Times New Roman" pitchFamily="18" charset="0"/>
              </a:rPr>
              <a:t>Biological neuron</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3505200"/>
          </a:xfrm>
        </p:spPr>
        <p:txBody>
          <a:bodyPr/>
          <a:lstStyle/>
          <a:p>
            <a:r>
              <a:rPr lang="en-US" dirty="0" smtClean="0"/>
              <a:t>A neuron has</a:t>
            </a:r>
          </a:p>
          <a:p>
            <a:pPr lvl="2">
              <a:buNone/>
            </a:pPr>
            <a:r>
              <a:rPr lang="en-US" dirty="0" smtClean="0"/>
              <a:t>– A branching input (dendrites)</a:t>
            </a:r>
          </a:p>
          <a:p>
            <a:pPr lvl="2">
              <a:buNone/>
            </a:pPr>
            <a:r>
              <a:rPr lang="en-US" dirty="0" smtClean="0"/>
              <a:t>– A branching output (the axon)</a:t>
            </a:r>
          </a:p>
          <a:p>
            <a:r>
              <a:rPr lang="en-US" dirty="0" smtClean="0"/>
              <a:t> The information circulates from the dendrites to the axon via the cell body</a:t>
            </a:r>
          </a:p>
          <a:p>
            <a:r>
              <a:rPr lang="en-US" dirty="0" smtClean="0"/>
              <a:t>•Axon connects to dendrites via synapses</a:t>
            </a:r>
          </a:p>
          <a:p>
            <a:pPr lvl="2">
              <a:buNone/>
            </a:pPr>
            <a:r>
              <a:rPr lang="en-US" dirty="0" smtClean="0"/>
              <a:t>– Synapses vary in strength</a:t>
            </a:r>
          </a:p>
          <a:p>
            <a:pPr lvl="2">
              <a:buNone/>
            </a:pPr>
            <a:r>
              <a:rPr lang="en-US" dirty="0" smtClean="0"/>
              <a:t>– Synapses may be excitatory or inhibitory</a:t>
            </a:r>
            <a:endParaRPr lang="en-US" dirty="0"/>
          </a:p>
        </p:txBody>
      </p:sp>
      <p:pic>
        <p:nvPicPr>
          <p:cNvPr id="4098" name="Picture 2"/>
          <p:cNvPicPr>
            <a:picLocks noChangeAspect="1" noChangeArrowheads="1"/>
          </p:cNvPicPr>
          <p:nvPr/>
        </p:nvPicPr>
        <p:blipFill>
          <a:blip r:embed="rId2"/>
          <a:srcRect/>
          <a:stretch>
            <a:fillRect/>
          </a:stretch>
        </p:blipFill>
        <p:spPr bwMode="auto">
          <a:xfrm>
            <a:off x="1371600" y="4724400"/>
            <a:ext cx="4962525" cy="196215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132</TotalTime>
  <Words>1380</Words>
  <Application>Microsoft Office PowerPoint</Application>
  <PresentationFormat>On-screen Show (4:3)</PresentationFormat>
  <Paragraphs>213</Paragraphs>
  <Slides>36</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38" baseType="lpstr">
      <vt:lpstr>Flow</vt:lpstr>
      <vt:lpstr>Equation</vt:lpstr>
      <vt:lpstr>Artificial Intelligence</vt:lpstr>
      <vt:lpstr>Introduction</vt:lpstr>
      <vt:lpstr>When to Consider Neural Networks</vt:lpstr>
      <vt:lpstr>Autonomous Learning Vehicle in a Neural Net (ALVINN)</vt:lpstr>
      <vt:lpstr>Image Recognition and Classification of Postal Codes</vt:lpstr>
      <vt:lpstr>Example: Neural Nets for Face Recognition</vt:lpstr>
      <vt:lpstr>Biological Inspirations</vt:lpstr>
      <vt:lpstr>Biological Inspirations</vt:lpstr>
      <vt:lpstr>Biological neuron</vt:lpstr>
      <vt:lpstr>Human Brain</vt:lpstr>
      <vt:lpstr>The Artificial Neuron (Mc Culloch and Pitt, 1943)</vt:lpstr>
      <vt:lpstr>Activation Functions</vt:lpstr>
      <vt:lpstr> Activation Function</vt:lpstr>
      <vt:lpstr> Activation Function</vt:lpstr>
      <vt:lpstr>Topologies of Neural Networks</vt:lpstr>
      <vt:lpstr>Topologies of Neural Networks</vt:lpstr>
      <vt:lpstr>Topologies of Neural Networks</vt:lpstr>
      <vt:lpstr>Learning neural networks</vt:lpstr>
      <vt:lpstr>Learning neural networks</vt:lpstr>
      <vt:lpstr>PowerPoint Presentation</vt:lpstr>
      <vt:lpstr>PowerPoint Presentation</vt:lpstr>
      <vt:lpstr>1) Data Representation</vt:lpstr>
      <vt:lpstr>1) Data Representation</vt:lpstr>
      <vt:lpstr>2) Topologies of Neural Networks</vt:lpstr>
      <vt:lpstr>2) Topologies of Neural Networks</vt:lpstr>
      <vt:lpstr>2) Topologies of Neural Networks</vt:lpstr>
      <vt:lpstr>2) Topologies of Neural Networks</vt:lpstr>
      <vt:lpstr>PowerPoint Presentation</vt:lpstr>
      <vt:lpstr>4) Network Training</vt:lpstr>
      <vt:lpstr>4) Network Training</vt:lpstr>
      <vt:lpstr>Applications of ANN</vt:lpstr>
      <vt:lpstr>Applications of ANN</vt:lpstr>
      <vt:lpstr>Neural Network as a Classifier</vt:lpstr>
      <vt:lpstr>Neural Network as a Classifier</vt:lpstr>
      <vt:lpstr>Drawbacks of ANN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Waqas Bangyal</dc:creator>
  <cp:lastModifiedBy>Waqas Bangyal</cp:lastModifiedBy>
  <cp:revision>5</cp:revision>
  <dcterms:created xsi:type="dcterms:W3CDTF">2015-05-30T11:51:01Z</dcterms:created>
  <dcterms:modified xsi:type="dcterms:W3CDTF">2017-08-14T11:19:56Z</dcterms:modified>
</cp:coreProperties>
</file>