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322" r:id="rId4"/>
    <p:sldId id="336" r:id="rId5"/>
    <p:sldId id="323" r:id="rId6"/>
    <p:sldId id="345" r:id="rId7"/>
    <p:sldId id="346" r:id="rId8"/>
    <p:sldId id="351" r:id="rId9"/>
    <p:sldId id="347" r:id="rId10"/>
    <p:sldId id="348" r:id="rId11"/>
    <p:sldId id="355" r:id="rId12"/>
    <p:sldId id="356" r:id="rId13"/>
    <p:sldId id="324" r:id="rId14"/>
    <p:sldId id="326" r:id="rId15"/>
    <p:sldId id="327" r:id="rId16"/>
    <p:sldId id="329" r:id="rId17"/>
    <p:sldId id="357" r:id="rId18"/>
    <p:sldId id="330" r:id="rId19"/>
    <p:sldId id="332" r:id="rId20"/>
    <p:sldId id="333" r:id="rId21"/>
    <p:sldId id="341" r:id="rId22"/>
    <p:sldId id="339"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466" autoAdjust="0"/>
  </p:normalViewPr>
  <p:slideViewPr>
    <p:cSldViewPr>
      <p:cViewPr varScale="1">
        <p:scale>
          <a:sx n="59" d="100"/>
          <a:sy n="59" d="100"/>
        </p:scale>
        <p:origin x="-16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17149D-2EC4-4143-9341-FAAFC7388A33}" type="datetimeFigureOut">
              <a:rPr lang="en-US" smtClean="0"/>
              <a:pPr/>
              <a:t>8/14/2017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669297-ABEA-4347-A36D-AC29060A142D}" type="slidenum">
              <a:rPr lang="en-US" smtClean="0"/>
              <a:pPr/>
              <a:t>‹#›</a:t>
            </a:fld>
            <a:endParaRPr lang="en-US"/>
          </a:p>
        </p:txBody>
      </p:sp>
    </p:spTree>
    <p:extLst>
      <p:ext uri="{BB962C8B-B14F-4D97-AF65-F5344CB8AC3E}">
        <p14:creationId xmlns:p14="http://schemas.microsoft.com/office/powerpoint/2010/main" val="33153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975CC01-E9DD-4CDA-80EB-34D32ACCC470}" type="datetimeFigureOut">
              <a:rPr lang="en-US" smtClean="0"/>
              <a:pPr/>
              <a:t>8/14/2017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1A63642-8D33-46B1-B296-959365527B6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975CC01-E9DD-4CDA-80EB-34D32ACCC470}" type="datetimeFigureOut">
              <a:rPr lang="en-US" smtClean="0"/>
              <a:pPr/>
              <a:t>8/14/2017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A63642-8D33-46B1-B296-959365527B6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975CC01-E9DD-4CDA-80EB-34D32ACCC470}" type="datetimeFigureOut">
              <a:rPr lang="en-US" smtClean="0"/>
              <a:pPr/>
              <a:t>8/14/2017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A63642-8D33-46B1-B296-959365527B6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1625" y="1600200"/>
            <a:ext cx="4194175" cy="4498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600200"/>
            <a:ext cx="4194175" cy="4498975"/>
          </a:xfrm>
        </p:spPr>
        <p:txBody>
          <a:bodyPr/>
          <a:lstStyle/>
          <a:p>
            <a:endParaRPr lang="en-US"/>
          </a:p>
        </p:txBody>
      </p:sp>
      <p:sp>
        <p:nvSpPr>
          <p:cNvPr id="5" name="Date Placeholder 4"/>
          <p:cNvSpPr>
            <a:spLocks noGrp="1"/>
          </p:cNvSpPr>
          <p:nvPr>
            <p:ph type="dt" sz="half" idx="10"/>
          </p:nvPr>
        </p:nvSpPr>
        <p:spPr>
          <a:xfrm>
            <a:off x="301625" y="6245225"/>
            <a:ext cx="2289175" cy="476250"/>
          </a:xfrm>
        </p:spPr>
        <p:txBody>
          <a:bodyPr/>
          <a:lstStyle>
            <a:lvl1pPr>
              <a:defRPr/>
            </a:lvl1pPr>
          </a:lstStyle>
          <a:p>
            <a:endParaRPr lang="en-US" altLang="zh-TW"/>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ltLang="zh-TW"/>
          </a:p>
        </p:txBody>
      </p:sp>
      <p:sp>
        <p:nvSpPr>
          <p:cNvPr id="7" name="Slide Number Placeholder 6"/>
          <p:cNvSpPr>
            <a:spLocks noGrp="1"/>
          </p:cNvSpPr>
          <p:nvPr>
            <p:ph type="sldNum" sz="quarter" idx="12"/>
          </p:nvPr>
        </p:nvSpPr>
        <p:spPr>
          <a:xfrm>
            <a:off x="6553200" y="6245225"/>
            <a:ext cx="2289175" cy="476250"/>
          </a:xfrm>
        </p:spPr>
        <p:txBody>
          <a:bodyPr/>
          <a:lstStyle>
            <a:lvl1pPr>
              <a:defRPr/>
            </a:lvl1pPr>
          </a:lstStyle>
          <a:p>
            <a:fld id="{5F4679F3-9BC6-45B0-8DAE-E8880E79D641}" type="slidenum">
              <a:rPr lang="en-US" altLang="zh-TW"/>
              <a:pPr/>
              <a:t>‹#›</a:t>
            </a:fld>
            <a:endParaRPr lang="en-US" alt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975CC01-E9DD-4CDA-80EB-34D32ACCC470}" type="datetimeFigureOut">
              <a:rPr lang="en-US" smtClean="0"/>
              <a:pPr/>
              <a:t>8/14/2017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A63642-8D33-46B1-B296-959365527B6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975CC01-E9DD-4CDA-80EB-34D32ACCC470}" type="datetimeFigureOut">
              <a:rPr lang="en-US" smtClean="0"/>
              <a:pPr/>
              <a:t>8/14/2017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A63642-8D33-46B1-B296-959365527B6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975CC01-E9DD-4CDA-80EB-34D32ACCC470}" type="datetimeFigureOut">
              <a:rPr lang="en-US" smtClean="0"/>
              <a:pPr/>
              <a:t>8/14/2017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A63642-8D33-46B1-B296-959365527B6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975CC01-E9DD-4CDA-80EB-34D32ACCC470}" type="datetimeFigureOut">
              <a:rPr lang="en-US" smtClean="0"/>
              <a:pPr/>
              <a:t>8/14/2017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A63642-8D33-46B1-B296-959365527B6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975CC01-E9DD-4CDA-80EB-34D32ACCC470}" type="datetimeFigureOut">
              <a:rPr lang="en-US" smtClean="0"/>
              <a:pPr/>
              <a:t>8/14/2017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A63642-8D33-46B1-B296-959365527B6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75CC01-E9DD-4CDA-80EB-34D32ACCC470}" type="datetimeFigureOut">
              <a:rPr lang="en-US" smtClean="0"/>
              <a:pPr/>
              <a:t>8/14/2017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A63642-8D33-46B1-B296-959365527B6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975CC01-E9DD-4CDA-80EB-34D32ACCC470}" type="datetimeFigureOut">
              <a:rPr lang="en-US" smtClean="0"/>
              <a:pPr/>
              <a:t>8/14/2017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A63642-8D33-46B1-B296-959365527B6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975CC01-E9DD-4CDA-80EB-34D32ACCC470}" type="datetimeFigureOut">
              <a:rPr lang="en-US" smtClean="0"/>
              <a:pPr/>
              <a:t>8/14/2017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1A63642-8D33-46B1-B296-959365527B6D}"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975CC01-E9DD-4CDA-80EB-34D32ACCC470}" type="datetimeFigureOut">
              <a:rPr lang="en-US" smtClean="0"/>
              <a:pPr/>
              <a:t>8/14/2017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1A63642-8D33-46B1-B296-959365527B6D}"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wmf"/></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6000" dirty="0"/>
              <a:t>Artificial Intelligence</a:t>
            </a:r>
            <a:endParaRPr lang="en-US" dirty="0"/>
          </a:p>
        </p:txBody>
      </p:sp>
      <p:sp>
        <p:nvSpPr>
          <p:cNvPr id="3" name="Subtitle 2"/>
          <p:cNvSpPr>
            <a:spLocks noGrp="1"/>
          </p:cNvSpPr>
          <p:nvPr>
            <p:ph type="subTitle" idx="1"/>
          </p:nvPr>
        </p:nvSpPr>
        <p:spPr>
          <a:xfrm>
            <a:off x="762000" y="4343400"/>
            <a:ext cx="7854696" cy="1752600"/>
          </a:xfrm>
        </p:spPr>
        <p:txBody>
          <a:bodyPr/>
          <a:lstStyle/>
          <a:p>
            <a:pPr algn="ctr"/>
            <a:r>
              <a:rPr lang="en-US" dirty="0" smtClean="0"/>
              <a:t>Waqas Haider Khan Bangyal</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457200" y="609600"/>
            <a:ext cx="8382000" cy="685800"/>
          </a:xfrm>
          <a:prstGeom prst="rect">
            <a:avLst/>
          </a:prstGeom>
          <a:noFill/>
          <a:ln w="12700">
            <a:noFill/>
            <a:miter lim="800000"/>
            <a:headEnd/>
            <a:tailEnd/>
          </a:ln>
          <a:effectLst/>
        </p:spPr>
        <p:txBody>
          <a:bodyPr lIns="90488" tIns="44450" rIns="90488" bIns="44450" anchor="ctr"/>
          <a:lstStyle/>
          <a:p>
            <a:pPr algn="ctr" eaLnBrk="0" hangingPunct="0"/>
            <a:r>
              <a:rPr kumimoji="0" lang="en-GB" sz="2800" b="1" dirty="0">
                <a:solidFill>
                  <a:schemeClr val="tx2"/>
                </a:solidFill>
                <a:latin typeface="Times New Roman" pitchFamily="18" charset="0"/>
              </a:rPr>
              <a:t>What does the middle layer hide?</a:t>
            </a:r>
            <a:endParaRPr kumimoji="0" lang="en-US" altLang="zh-TW" sz="2800" b="1" i="1" dirty="0">
              <a:latin typeface="Times New Roman" pitchFamily="18" charset="0"/>
            </a:endParaRPr>
          </a:p>
        </p:txBody>
      </p:sp>
      <p:sp>
        <p:nvSpPr>
          <p:cNvPr id="24579" name="Rectangle 3"/>
          <p:cNvSpPr>
            <a:spLocks noChangeArrowheads="1"/>
          </p:cNvSpPr>
          <p:nvPr/>
        </p:nvSpPr>
        <p:spPr bwMode="auto">
          <a:xfrm>
            <a:off x="304800" y="1600200"/>
            <a:ext cx="8610600" cy="5029200"/>
          </a:xfrm>
          <a:prstGeom prst="rect">
            <a:avLst/>
          </a:prstGeom>
          <a:noFill/>
          <a:ln w="12700">
            <a:noFill/>
            <a:miter lim="800000"/>
            <a:headEnd/>
            <a:tailEnd/>
          </a:ln>
          <a:effectLst/>
        </p:spPr>
        <p:txBody>
          <a:bodyPr lIns="90488" tIns="44450" rIns="90488" bIns="44450"/>
          <a:lstStyle/>
          <a:p>
            <a:pPr marL="342900" indent="-342900" algn="just" eaLnBrk="0" hangingPunct="0">
              <a:spcBef>
                <a:spcPct val="20000"/>
              </a:spcBef>
              <a:buClr>
                <a:schemeClr val="tx2"/>
              </a:buClr>
              <a:buSzPct val="75000"/>
              <a:buFont typeface="Monotype Sorts" pitchFamily="2" charset="2"/>
              <a:buChar char="n"/>
            </a:pPr>
            <a:r>
              <a:rPr kumimoji="0" lang="en-GB" sz="2600" dirty="0">
                <a:latin typeface="Times New Roman" pitchFamily="18" charset="0"/>
              </a:rPr>
              <a:t>A hidden layer “hides” its desired output.  Neurons in the hidden layer cannot be observed through the input/output behaviour of the network.  There is no obvious way to know what the desired output of the hidden layer should be. </a:t>
            </a:r>
            <a:endParaRPr kumimoji="0" lang="en-GB" sz="2600" dirty="0" smtClean="0">
              <a:latin typeface="Times New Roman" pitchFamily="18" charset="0"/>
            </a:endParaRPr>
          </a:p>
          <a:p>
            <a:pPr marL="342900" indent="-342900" algn="just" eaLnBrk="0" hangingPunct="0">
              <a:spcBef>
                <a:spcPct val="20000"/>
              </a:spcBef>
              <a:buClr>
                <a:schemeClr val="tx2"/>
              </a:buClr>
              <a:buSzPct val="75000"/>
            </a:pPr>
            <a:endParaRPr kumimoji="0" lang="en-GB" sz="2600" dirty="0">
              <a:latin typeface="Times New Roman" pitchFamily="18" charset="0"/>
            </a:endParaRPr>
          </a:p>
          <a:p>
            <a:pPr marL="342900" indent="-342900" algn="just" eaLnBrk="0" hangingPunct="0">
              <a:spcBef>
                <a:spcPct val="20000"/>
              </a:spcBef>
              <a:buClr>
                <a:schemeClr val="tx2"/>
              </a:buClr>
              <a:buSzPct val="75000"/>
              <a:buFont typeface="Monotype Sorts" pitchFamily="2" charset="2"/>
              <a:buChar char="n"/>
            </a:pPr>
            <a:r>
              <a:rPr kumimoji="0" lang="en-GB" sz="2600" dirty="0">
                <a:latin typeface="Times New Roman" pitchFamily="18" charset="0"/>
              </a:rPr>
              <a:t>Commercial ANNs incorporate three and sometimes four layers, including one or two hidden layers.  Each layer can contain from 10 to 1000 neurons.  Experimental neural networks may have five or even six layers, including three or four hidden layers, and utilise millions of neurons.</a:t>
            </a:r>
            <a:endParaRPr kumimoji="0" lang="en-US" altLang="zh-TW" sz="2600" dirty="0">
              <a:latin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80288"/>
          </a:xfrm>
        </p:spPr>
        <p:txBody>
          <a:bodyPr>
            <a:normAutofit/>
          </a:bodyPr>
          <a:lstStyle/>
          <a:p>
            <a:pPr algn="ctr"/>
            <a:r>
              <a:rPr lang="en-GB" sz="2800" b="1" dirty="0" smtClean="0">
                <a:latin typeface="Times New Roman" pitchFamily="18" charset="0"/>
              </a:rPr>
              <a:t>Back-propagation neural network</a:t>
            </a:r>
            <a:endParaRPr lang="en-US" sz="2800" dirty="0"/>
          </a:p>
        </p:txBody>
      </p:sp>
      <p:sp>
        <p:nvSpPr>
          <p:cNvPr id="3" name="Content Placeholder 2"/>
          <p:cNvSpPr>
            <a:spLocks noGrp="1"/>
          </p:cNvSpPr>
          <p:nvPr>
            <p:ph idx="1"/>
          </p:nvPr>
        </p:nvSpPr>
        <p:spPr>
          <a:xfrm>
            <a:off x="457200" y="1524000"/>
            <a:ext cx="8229600" cy="4800600"/>
          </a:xfrm>
        </p:spPr>
        <p:txBody>
          <a:bodyPr>
            <a:normAutofit/>
          </a:bodyPr>
          <a:lstStyle/>
          <a:p>
            <a:pPr marL="342900" indent="-342900" algn="just" eaLnBrk="0" hangingPunct="0">
              <a:buClr>
                <a:schemeClr val="tx2"/>
              </a:buClr>
              <a:buSzPct val="75000"/>
              <a:buFont typeface="Monotype Sorts" pitchFamily="2" charset="2"/>
              <a:buChar char="n"/>
            </a:pPr>
            <a:r>
              <a:rPr lang="en-GB" dirty="0" smtClean="0">
                <a:latin typeface="Times New Roman" pitchFamily="18" charset="0"/>
              </a:rPr>
              <a:t>Learning in a multilayer network proceeds the same way as for a perceptron.  </a:t>
            </a:r>
          </a:p>
          <a:p>
            <a:pPr marL="342900" indent="-342900" algn="just" eaLnBrk="0" hangingPunct="0">
              <a:buClr>
                <a:schemeClr val="tx2"/>
              </a:buClr>
              <a:buSzPct val="75000"/>
              <a:buNone/>
            </a:pPr>
            <a:endParaRPr lang="en-GB" dirty="0" smtClean="0">
              <a:latin typeface="Times New Roman" pitchFamily="18" charset="0"/>
            </a:endParaRPr>
          </a:p>
          <a:p>
            <a:pPr marL="342900" indent="-342900" algn="just" eaLnBrk="0" hangingPunct="0">
              <a:buClr>
                <a:schemeClr val="tx2"/>
              </a:buClr>
              <a:buSzPct val="75000"/>
              <a:buFont typeface="Monotype Sorts" pitchFamily="2" charset="2"/>
              <a:buChar char="n"/>
            </a:pPr>
            <a:r>
              <a:rPr lang="en-GB" dirty="0" smtClean="0">
                <a:latin typeface="Times New Roman" pitchFamily="18" charset="0"/>
              </a:rPr>
              <a:t>A training set of input patterns is presented to the network.  </a:t>
            </a:r>
          </a:p>
          <a:p>
            <a:pPr marL="342900" indent="-342900" algn="just" eaLnBrk="0" hangingPunct="0">
              <a:buClr>
                <a:schemeClr val="tx2"/>
              </a:buClr>
              <a:buSzPct val="75000"/>
              <a:buNone/>
            </a:pPr>
            <a:endParaRPr lang="en-GB" dirty="0" smtClean="0">
              <a:latin typeface="Times New Roman" pitchFamily="18" charset="0"/>
            </a:endParaRPr>
          </a:p>
          <a:p>
            <a:pPr marL="342900" indent="-342900" algn="just" eaLnBrk="0" hangingPunct="0">
              <a:buClr>
                <a:schemeClr val="tx2"/>
              </a:buClr>
              <a:buSzPct val="75000"/>
              <a:buFont typeface="Monotype Sorts" pitchFamily="2" charset="2"/>
              <a:buChar char="n"/>
            </a:pPr>
            <a:r>
              <a:rPr lang="en-GB" dirty="0" smtClean="0">
                <a:latin typeface="Times New Roman" pitchFamily="18" charset="0"/>
              </a:rPr>
              <a:t>The network computes its output pattern, and if there is an error </a:t>
            </a:r>
            <a:r>
              <a:rPr lang="en-GB" dirty="0" smtClean="0">
                <a:latin typeface="Times New Roman" pitchFamily="18" charset="0"/>
                <a:sym typeface="Symbol" pitchFamily="18" charset="2"/>
              </a:rPr>
              <a:t></a:t>
            </a:r>
            <a:r>
              <a:rPr lang="en-GB" dirty="0" smtClean="0">
                <a:latin typeface="Times New Roman" pitchFamily="18" charset="0"/>
              </a:rPr>
              <a:t> or in other words a difference between actual and desired output patterns </a:t>
            </a:r>
            <a:r>
              <a:rPr lang="en-GB" dirty="0" smtClean="0">
                <a:latin typeface="Times New Roman" pitchFamily="18" charset="0"/>
                <a:sym typeface="Symbol" pitchFamily="18" charset="2"/>
              </a:rPr>
              <a:t></a:t>
            </a:r>
            <a:r>
              <a:rPr lang="en-GB" dirty="0" smtClean="0">
                <a:latin typeface="Times New Roman" pitchFamily="18" charset="0"/>
              </a:rPr>
              <a:t> the weights are adjusted to reduce this error.</a:t>
            </a:r>
            <a:endParaRPr lang="en-US" altLang="zh-TW" dirty="0" smtClean="0">
              <a:latin typeface="Times New Roman" pitchFamily="18" charset="0"/>
            </a:endParaRPr>
          </a:p>
          <a:p>
            <a:pPr algn="just"/>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80288"/>
          </a:xfrm>
        </p:spPr>
        <p:txBody>
          <a:bodyPr>
            <a:normAutofit/>
          </a:bodyPr>
          <a:lstStyle/>
          <a:p>
            <a:pPr algn="ctr"/>
            <a:r>
              <a:rPr lang="en-GB" sz="2800" b="1" dirty="0" smtClean="0">
                <a:latin typeface="Times New Roman" pitchFamily="18" charset="0"/>
              </a:rPr>
              <a:t>Back-propagation neural network</a:t>
            </a:r>
            <a:endParaRPr lang="en-US" sz="2800" dirty="0"/>
          </a:p>
        </p:txBody>
      </p:sp>
      <p:sp>
        <p:nvSpPr>
          <p:cNvPr id="3" name="Content Placeholder 2"/>
          <p:cNvSpPr>
            <a:spLocks noGrp="1"/>
          </p:cNvSpPr>
          <p:nvPr>
            <p:ph idx="1"/>
          </p:nvPr>
        </p:nvSpPr>
        <p:spPr>
          <a:xfrm>
            <a:off x="457200" y="1600200"/>
            <a:ext cx="8458200" cy="4724400"/>
          </a:xfrm>
        </p:spPr>
        <p:txBody>
          <a:bodyPr>
            <a:normAutofit lnSpcReduction="10000"/>
          </a:bodyPr>
          <a:lstStyle/>
          <a:p>
            <a:pPr marL="342900" indent="-342900" algn="just" eaLnBrk="0" hangingPunct="0">
              <a:buClr>
                <a:schemeClr val="tx2"/>
              </a:buClr>
              <a:buSzPct val="75000"/>
              <a:buFont typeface="Monotype Sorts" pitchFamily="2" charset="2"/>
              <a:buChar char="n"/>
            </a:pPr>
            <a:r>
              <a:rPr lang="en-GB" sz="2800" dirty="0" smtClean="0">
                <a:latin typeface="Times New Roman" pitchFamily="18" charset="0"/>
              </a:rPr>
              <a:t>In a back-propagation neural network, the learning algorithm has two phases.  </a:t>
            </a:r>
          </a:p>
          <a:p>
            <a:pPr marL="342900" indent="-342900" algn="just" eaLnBrk="0" hangingPunct="0">
              <a:buClr>
                <a:schemeClr val="tx2"/>
              </a:buClr>
              <a:buSzPct val="75000"/>
              <a:buFont typeface="Monotype Sorts" pitchFamily="2" charset="2"/>
              <a:buChar char="n"/>
            </a:pPr>
            <a:r>
              <a:rPr lang="en-GB" sz="2800" b="1" dirty="0" smtClean="0">
                <a:latin typeface="Times New Roman" pitchFamily="18" charset="0"/>
              </a:rPr>
              <a:t>Forward Pass: </a:t>
            </a:r>
            <a:r>
              <a:rPr lang="en-GB" sz="2800" dirty="0" smtClean="0">
                <a:latin typeface="Times New Roman" pitchFamily="18" charset="0"/>
              </a:rPr>
              <a:t>First, a training input pattern is presented to the network input layer.  The network propagates the input pattern from layer to layer until the output pattern is generated by the output layer.  </a:t>
            </a:r>
          </a:p>
          <a:p>
            <a:pPr marL="342900" indent="-342900" algn="just" eaLnBrk="0" hangingPunct="0">
              <a:buClr>
                <a:schemeClr val="tx2"/>
              </a:buClr>
              <a:buSzPct val="75000"/>
              <a:buFont typeface="Monotype Sorts" pitchFamily="2" charset="2"/>
              <a:buChar char="n"/>
            </a:pPr>
            <a:r>
              <a:rPr lang="en-GB" sz="2800" b="1" dirty="0" smtClean="0">
                <a:latin typeface="Times New Roman" pitchFamily="18" charset="0"/>
              </a:rPr>
              <a:t>Backward Pass:</a:t>
            </a:r>
            <a:r>
              <a:rPr lang="en-GB" sz="2800" dirty="0" smtClean="0">
                <a:latin typeface="Times New Roman" pitchFamily="18" charset="0"/>
              </a:rPr>
              <a:t> If this pattern is different from the desired output, an error is calculated and then propagated backwards through the network from the output layer to the input layer.  The weights are modified as the error is propagated.</a:t>
            </a:r>
            <a:endParaRPr lang="en-US" altLang="zh-TW" sz="2800" dirty="0">
              <a:latin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932688"/>
          </a:xfrm>
        </p:spPr>
        <p:txBody>
          <a:bodyPr>
            <a:normAutofit/>
          </a:bodyPr>
          <a:lstStyle/>
          <a:p>
            <a:pPr algn="ctr"/>
            <a:r>
              <a:rPr lang="en-US" sz="2800" b="1" dirty="0" smtClean="0">
                <a:latin typeface="Times New Roman" pitchFamily="18" charset="0"/>
                <a:cs typeface="Times New Roman" pitchFamily="18" charset="0"/>
              </a:rPr>
              <a:t>Multilayer Perceptrons (MLPs)</a:t>
            </a:r>
            <a:endParaRPr lang="en-US" sz="28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228600" y="1371600"/>
            <a:ext cx="8610600" cy="5224309"/>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80288"/>
          </a:xfrm>
        </p:spPr>
        <p:txBody>
          <a:bodyPr>
            <a:normAutofit/>
          </a:bodyPr>
          <a:lstStyle/>
          <a:p>
            <a:pPr algn="ctr"/>
            <a:r>
              <a:rPr lang="en-US" sz="2800" b="1" dirty="0" smtClean="0">
                <a:latin typeface="Times New Roman" pitchFamily="18" charset="0"/>
                <a:cs typeface="Times New Roman" pitchFamily="18" charset="0"/>
              </a:rPr>
              <a:t>Applications of MLPs</a:t>
            </a:r>
            <a:endParaRPr lang="en-US" sz="28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srcRect/>
          <a:stretch>
            <a:fillRect/>
          </a:stretch>
        </p:blipFill>
        <p:spPr bwMode="auto">
          <a:xfrm>
            <a:off x="381000" y="1327530"/>
            <a:ext cx="8476834" cy="553047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229600" cy="704088"/>
          </a:xfrm>
        </p:spPr>
        <p:txBody>
          <a:bodyPr>
            <a:normAutofit/>
          </a:bodyPr>
          <a:lstStyle/>
          <a:p>
            <a:pPr algn="ctr"/>
            <a:r>
              <a:rPr lang="en-US" sz="2800" b="1" dirty="0" smtClean="0">
                <a:latin typeface="Times New Roman" pitchFamily="18" charset="0"/>
                <a:cs typeface="Times New Roman" pitchFamily="18" charset="0"/>
              </a:rPr>
              <a:t>Learning with MLPs</a:t>
            </a:r>
            <a:endParaRPr lang="en-US" sz="2800" b="1" dirty="0">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a:srcRect/>
          <a:stretch>
            <a:fillRect/>
          </a:stretch>
        </p:blipFill>
        <p:spPr bwMode="auto">
          <a:xfrm>
            <a:off x="2209800" y="1371599"/>
            <a:ext cx="4572000" cy="2690091"/>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914400" y="4343400"/>
            <a:ext cx="7475080" cy="19812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856488"/>
          </a:xfrm>
        </p:spPr>
        <p:txBody>
          <a:bodyPr>
            <a:normAutofit/>
          </a:bodyPr>
          <a:lstStyle/>
          <a:p>
            <a:pPr algn="ctr"/>
            <a:r>
              <a:rPr lang="en-US" sz="2800" b="1" dirty="0" smtClean="0">
                <a:latin typeface="Times New Roman" pitchFamily="18" charset="0"/>
                <a:cs typeface="Times New Roman" pitchFamily="18" charset="0"/>
              </a:rPr>
              <a:t>Backpropagation</a:t>
            </a:r>
            <a:endParaRPr lang="en-US" sz="2800" dirty="0"/>
          </a:p>
        </p:txBody>
      </p:sp>
      <p:pic>
        <p:nvPicPr>
          <p:cNvPr id="7170" name="Picture 2"/>
          <p:cNvPicPr>
            <a:picLocks noChangeAspect="1" noChangeArrowheads="1"/>
          </p:cNvPicPr>
          <p:nvPr/>
        </p:nvPicPr>
        <p:blipFill>
          <a:blip r:embed="rId2"/>
          <a:srcRect/>
          <a:stretch>
            <a:fillRect/>
          </a:stretch>
        </p:blipFill>
        <p:spPr bwMode="auto">
          <a:xfrm>
            <a:off x="381000" y="1828800"/>
            <a:ext cx="8376308" cy="427672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pPr algn="ctr"/>
            <a:r>
              <a:rPr lang="en-GB" sz="2800" b="1" dirty="0" smtClean="0">
                <a:latin typeface="Times New Roman" pitchFamily="18" charset="0"/>
              </a:rPr>
              <a:t>Three-layer back-propagation neural network</a:t>
            </a:r>
            <a:r>
              <a:rPr lang="en-US" altLang="zh-TW" sz="2800" b="1" dirty="0" smtClean="0">
                <a:latin typeface="Times New Roman" pitchFamily="18" charset="0"/>
              </a:rPr>
              <a:t/>
            </a:r>
            <a:br>
              <a:rPr lang="en-US" altLang="zh-TW" sz="2800" b="1" dirty="0" smtClean="0">
                <a:latin typeface="Times New Roman" pitchFamily="18" charset="0"/>
              </a:rPr>
            </a:br>
            <a:endParaRPr lang="en-US" sz="2800" b="1" dirty="0"/>
          </a:p>
        </p:txBody>
      </p:sp>
      <p:graphicFrame>
        <p:nvGraphicFramePr>
          <p:cNvPr id="45058" name="Object 2"/>
          <p:cNvGraphicFramePr>
            <a:graphicFrameLocks noChangeAspect="1"/>
          </p:cNvGraphicFramePr>
          <p:nvPr/>
        </p:nvGraphicFramePr>
        <p:xfrm>
          <a:off x="762000" y="1600200"/>
          <a:ext cx="7010400" cy="4902320"/>
        </p:xfrm>
        <a:graphic>
          <a:graphicData uri="http://schemas.openxmlformats.org/presentationml/2006/ole">
            <mc:AlternateContent xmlns:mc="http://schemas.openxmlformats.org/markup-compatibility/2006">
              <mc:Choice xmlns:v="urn:schemas-microsoft-com:vml" Requires="v">
                <p:oleObj spid="_x0000_s45059" name="Picture" r:id="rId3" imgW="4743360" imgH="3371760" progId="Word.Picture.8">
                  <p:embed/>
                </p:oleObj>
              </mc:Choice>
              <mc:Fallback>
                <p:oleObj name="Picture" r:id="rId3" imgW="4743360" imgH="3371760" progId="Word.Picture.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600200"/>
                        <a:ext cx="7010400" cy="4902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04088"/>
          </a:xfrm>
        </p:spPr>
        <p:txBody>
          <a:bodyPr>
            <a:normAutofit/>
          </a:bodyPr>
          <a:lstStyle/>
          <a:p>
            <a:pPr algn="ctr"/>
            <a:r>
              <a:rPr lang="en-US" sz="2800" b="1" dirty="0" smtClean="0"/>
              <a:t>Backpropagation</a:t>
            </a:r>
            <a:endParaRPr lang="en-US" sz="2800" b="1" dirty="0"/>
          </a:p>
        </p:txBody>
      </p:sp>
      <p:pic>
        <p:nvPicPr>
          <p:cNvPr id="8194" name="Picture 2"/>
          <p:cNvPicPr>
            <a:picLocks noChangeAspect="1" noChangeArrowheads="1"/>
          </p:cNvPicPr>
          <p:nvPr/>
        </p:nvPicPr>
        <p:blipFill>
          <a:blip r:embed="rId2"/>
          <a:srcRect/>
          <a:stretch>
            <a:fillRect/>
          </a:stretch>
        </p:blipFill>
        <p:spPr bwMode="auto">
          <a:xfrm>
            <a:off x="40607" y="1600200"/>
            <a:ext cx="8646193" cy="41910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780288"/>
          </a:xfrm>
        </p:spPr>
        <p:txBody>
          <a:bodyPr>
            <a:normAutofit/>
          </a:bodyPr>
          <a:lstStyle/>
          <a:p>
            <a:pPr algn="ctr"/>
            <a:r>
              <a:rPr lang="en-US" sz="2800" b="1" dirty="0" smtClean="0">
                <a:solidFill>
                  <a:schemeClr val="accent1"/>
                </a:solidFill>
                <a:latin typeface="Times New Roman" pitchFamily="18" charset="0"/>
                <a:cs typeface="Times New Roman" pitchFamily="18" charset="0"/>
              </a:rPr>
              <a:t>Types of problems</a:t>
            </a:r>
            <a:endParaRPr lang="en-US" sz="2800" b="1" dirty="0">
              <a:solidFill>
                <a:schemeClr val="accent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5029200"/>
          </a:xfrm>
        </p:spPr>
        <p:txBody>
          <a:bodyPr>
            <a:normAutofit lnSpcReduction="10000"/>
          </a:bodyPr>
          <a:lstStyle/>
          <a:p>
            <a:pPr>
              <a:buClr>
                <a:schemeClr val="accent2"/>
              </a:buClr>
              <a:buFontTx/>
              <a:buChar char="•"/>
            </a:pPr>
            <a:r>
              <a:rPr lang="en-US" sz="2200" b="1" dirty="0" smtClean="0">
                <a:latin typeface="Tahoma" pitchFamily="34" charset="0"/>
              </a:rPr>
              <a:t>The BP algorithm is used in a great variety of problems:</a:t>
            </a:r>
          </a:p>
          <a:p>
            <a:pPr>
              <a:buClr>
                <a:schemeClr val="accent2"/>
              </a:buClr>
              <a:buNone/>
            </a:pPr>
            <a:endParaRPr lang="en-US" sz="2200" dirty="0" smtClean="0">
              <a:latin typeface="Tahoma" pitchFamily="34" charset="0"/>
            </a:endParaRPr>
          </a:p>
          <a:p>
            <a:pPr lvl="1">
              <a:buClr>
                <a:schemeClr val="accent2"/>
              </a:buClr>
              <a:buSzPct val="75000"/>
              <a:buFontTx/>
              <a:buChar char="•"/>
            </a:pPr>
            <a:r>
              <a:rPr lang="en-US" sz="2200" dirty="0" smtClean="0">
                <a:latin typeface="Tahoma" pitchFamily="34" charset="0"/>
              </a:rPr>
              <a:t>Time series predictions</a:t>
            </a:r>
          </a:p>
          <a:p>
            <a:pPr lvl="1">
              <a:buClr>
                <a:schemeClr val="accent2"/>
              </a:buClr>
              <a:buSzPct val="75000"/>
              <a:buFontTx/>
              <a:buChar char="•"/>
            </a:pPr>
            <a:r>
              <a:rPr lang="en-US" sz="2200" dirty="0" smtClean="0">
                <a:latin typeface="Tahoma" pitchFamily="34" charset="0"/>
              </a:rPr>
              <a:t>Credit risk assessment</a:t>
            </a:r>
          </a:p>
          <a:p>
            <a:pPr lvl="1">
              <a:buClr>
                <a:schemeClr val="accent2"/>
              </a:buClr>
              <a:buSzPct val="75000"/>
              <a:buFontTx/>
              <a:buChar char="•"/>
            </a:pPr>
            <a:r>
              <a:rPr lang="en-US" sz="2200" dirty="0" smtClean="0">
                <a:latin typeface="Tahoma" pitchFamily="34" charset="0"/>
              </a:rPr>
              <a:t>Pattern recognition</a:t>
            </a:r>
          </a:p>
          <a:p>
            <a:pPr lvl="1">
              <a:buClr>
                <a:schemeClr val="accent2"/>
              </a:buClr>
              <a:buSzPct val="75000"/>
              <a:buFontTx/>
              <a:buChar char="•"/>
            </a:pPr>
            <a:r>
              <a:rPr lang="en-US" sz="2200" dirty="0" smtClean="0">
                <a:latin typeface="Tahoma" pitchFamily="34" charset="0"/>
              </a:rPr>
              <a:t>Speech processing</a:t>
            </a:r>
          </a:p>
          <a:p>
            <a:pPr lvl="1">
              <a:buClr>
                <a:schemeClr val="accent2"/>
              </a:buClr>
              <a:buSzPct val="75000"/>
              <a:buFontTx/>
              <a:buChar char="•"/>
            </a:pPr>
            <a:r>
              <a:rPr lang="en-US" sz="2200" dirty="0" smtClean="0">
                <a:latin typeface="Tahoma" pitchFamily="34" charset="0"/>
              </a:rPr>
              <a:t>Cognitive </a:t>
            </a:r>
            <a:r>
              <a:rPr lang="en-US" sz="2200" dirty="0" err="1" smtClean="0">
                <a:latin typeface="Tahoma" pitchFamily="34" charset="0"/>
              </a:rPr>
              <a:t>modelling</a:t>
            </a:r>
            <a:endParaRPr lang="en-US" sz="2200" dirty="0" smtClean="0">
              <a:latin typeface="Tahoma" pitchFamily="34" charset="0"/>
            </a:endParaRPr>
          </a:p>
          <a:p>
            <a:pPr lvl="1">
              <a:buClr>
                <a:schemeClr val="accent2"/>
              </a:buClr>
              <a:buSzPct val="75000"/>
              <a:buFontTx/>
              <a:buChar char="•"/>
            </a:pPr>
            <a:r>
              <a:rPr lang="en-US" sz="2200" dirty="0" smtClean="0">
                <a:latin typeface="Tahoma" pitchFamily="34" charset="0"/>
              </a:rPr>
              <a:t>Image processing</a:t>
            </a:r>
          </a:p>
          <a:p>
            <a:pPr lvl="1">
              <a:buClr>
                <a:schemeClr val="accent2"/>
              </a:buClr>
              <a:buSzPct val="75000"/>
              <a:buFontTx/>
              <a:buChar char="•"/>
            </a:pPr>
            <a:r>
              <a:rPr lang="en-US" sz="2200" dirty="0" smtClean="0">
                <a:latin typeface="Tahoma" pitchFamily="34" charset="0"/>
              </a:rPr>
              <a:t>Control</a:t>
            </a:r>
          </a:p>
          <a:p>
            <a:pPr lvl="1">
              <a:buClr>
                <a:schemeClr val="accent2"/>
              </a:buClr>
              <a:buSzPct val="75000"/>
              <a:buNone/>
            </a:pPr>
            <a:endParaRPr lang="en-US" sz="2200" dirty="0" smtClean="0">
              <a:latin typeface="Tahoma" pitchFamily="34" charset="0"/>
            </a:endParaRPr>
          </a:p>
          <a:p>
            <a:pPr>
              <a:buClr>
                <a:schemeClr val="accent2"/>
              </a:buClr>
              <a:buFontTx/>
              <a:buChar char="•"/>
            </a:pPr>
            <a:r>
              <a:rPr lang="en-US" sz="2200" dirty="0" smtClean="0">
                <a:latin typeface="Tahoma" pitchFamily="34" charset="0"/>
              </a:rPr>
              <a:t>BP is the </a:t>
            </a:r>
            <a:r>
              <a:rPr lang="en-US" sz="2200" b="1" dirty="0" smtClean="0">
                <a:latin typeface="Tahoma" pitchFamily="34" charset="0"/>
              </a:rPr>
              <a:t>standard</a:t>
            </a:r>
            <a:r>
              <a:rPr lang="en-US" sz="2200" dirty="0" smtClean="0">
                <a:latin typeface="Tahoma" pitchFamily="34" charset="0"/>
              </a:rPr>
              <a:t> algorithm against which all other NN algorithms are compared!!</a:t>
            </a:r>
            <a:endParaRPr lang="en-US" sz="2200" b="1" dirty="0" smtClean="0">
              <a:latin typeface="Tahoma"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600200"/>
            <a:ext cx="8229600" cy="4389120"/>
          </a:xfrm>
        </p:spPr>
        <p:txBody>
          <a:bodyPr/>
          <a:lstStyle/>
          <a:p>
            <a:pPr algn="ctr"/>
            <a:endParaRPr lang="en-GB" dirty="0" smtClean="0"/>
          </a:p>
          <a:p>
            <a:pPr algn="ctr"/>
            <a:endParaRPr lang="en-GB" dirty="0" smtClean="0"/>
          </a:p>
          <a:p>
            <a:pPr algn="ctr"/>
            <a:endParaRPr lang="en-GB" dirty="0" smtClean="0"/>
          </a:p>
          <a:p>
            <a:pPr algn="ctr"/>
            <a:r>
              <a:rPr lang="en-GB" sz="3600" dirty="0" smtClean="0"/>
              <a:t>Multi-Layer Perceptron (MLP)</a:t>
            </a:r>
            <a:endParaRPr lang="en-US" sz="3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80288"/>
          </a:xfrm>
        </p:spPr>
        <p:txBody>
          <a:bodyPr>
            <a:normAutofit/>
          </a:bodyPr>
          <a:lstStyle/>
          <a:p>
            <a:pPr algn="ctr"/>
            <a:r>
              <a:rPr lang="en-US" sz="2800" b="1" dirty="0" smtClean="0">
                <a:solidFill>
                  <a:schemeClr val="accent1"/>
                </a:solidFill>
                <a:latin typeface="Times New Roman" pitchFamily="18" charset="0"/>
                <a:cs typeface="Times New Roman" pitchFamily="18" charset="0"/>
              </a:rPr>
              <a:t>Advantages &amp; Disadvantages</a:t>
            </a:r>
            <a:endParaRPr lang="en-US" sz="2800" b="1" dirty="0">
              <a:solidFill>
                <a:schemeClr val="accent1"/>
              </a:solidFill>
              <a:latin typeface="Times New Roman" pitchFamily="18" charset="0"/>
              <a:cs typeface="Times New Roman" pitchFamily="18" charset="0"/>
            </a:endParaRPr>
          </a:p>
        </p:txBody>
      </p:sp>
      <p:sp>
        <p:nvSpPr>
          <p:cNvPr id="3" name="Content Placeholder 2"/>
          <p:cNvSpPr>
            <a:spLocks noGrp="1"/>
          </p:cNvSpPr>
          <p:nvPr>
            <p:ph idx="1"/>
          </p:nvPr>
        </p:nvSpPr>
        <p:spPr>
          <a:xfrm>
            <a:off x="304800" y="1295400"/>
            <a:ext cx="8610600" cy="5334000"/>
          </a:xfrm>
        </p:spPr>
        <p:txBody>
          <a:bodyPr>
            <a:noAutofit/>
          </a:bodyPr>
          <a:lstStyle/>
          <a:p>
            <a:pPr algn="just">
              <a:buClr>
                <a:schemeClr val="accent2"/>
              </a:buClr>
              <a:buFontTx/>
              <a:buChar char="•"/>
            </a:pPr>
            <a:r>
              <a:rPr lang="en-US" dirty="0" smtClean="0">
                <a:latin typeface="Times New Roman" pitchFamily="18" charset="0"/>
                <a:cs typeface="Times New Roman" pitchFamily="18" charset="0"/>
              </a:rPr>
              <a:t>The MLP trained with the BP algorithm is a universal </a:t>
            </a:r>
            <a:r>
              <a:rPr lang="en-US" dirty="0" err="1" smtClean="0">
                <a:latin typeface="Times New Roman" pitchFamily="18" charset="0"/>
                <a:cs typeface="Times New Roman" pitchFamily="18" charset="0"/>
              </a:rPr>
              <a:t>approximator</a:t>
            </a:r>
            <a:r>
              <a:rPr lang="en-US" dirty="0" smtClean="0">
                <a:latin typeface="Times New Roman" pitchFamily="18" charset="0"/>
                <a:cs typeface="Times New Roman" pitchFamily="18" charset="0"/>
              </a:rPr>
              <a:t> of functions</a:t>
            </a:r>
          </a:p>
          <a:p>
            <a:pPr algn="just">
              <a:buClr>
                <a:schemeClr val="accent2"/>
              </a:buClr>
              <a:buNone/>
            </a:pPr>
            <a:endParaRPr lang="en-US" dirty="0" smtClean="0">
              <a:latin typeface="Times New Roman" pitchFamily="18" charset="0"/>
              <a:cs typeface="Times New Roman" pitchFamily="18" charset="0"/>
            </a:endParaRPr>
          </a:p>
          <a:p>
            <a:pPr algn="just">
              <a:buClr>
                <a:schemeClr val="accent2"/>
              </a:buClr>
              <a:buFontTx/>
              <a:buChar char="•"/>
            </a:pPr>
            <a:r>
              <a:rPr lang="en-US" dirty="0" smtClean="0">
                <a:latin typeface="Times New Roman" pitchFamily="18" charset="0"/>
                <a:cs typeface="Times New Roman" pitchFamily="18" charset="0"/>
              </a:rPr>
              <a:t>The BP algorithm is computationally efficient</a:t>
            </a:r>
          </a:p>
          <a:p>
            <a:pPr algn="just">
              <a:buClr>
                <a:schemeClr val="accent2"/>
              </a:buClr>
              <a:buNone/>
            </a:pPr>
            <a:endParaRPr lang="en-US" dirty="0" smtClean="0">
              <a:latin typeface="Times New Roman" pitchFamily="18" charset="0"/>
              <a:cs typeface="Times New Roman" pitchFamily="18" charset="0"/>
            </a:endParaRPr>
          </a:p>
          <a:p>
            <a:pPr algn="just">
              <a:buClr>
                <a:schemeClr val="accent2"/>
              </a:buClr>
              <a:buFontTx/>
              <a:buChar char="•"/>
            </a:pPr>
            <a:r>
              <a:rPr lang="en-US" dirty="0" smtClean="0">
                <a:latin typeface="Times New Roman" pitchFamily="18" charset="0"/>
                <a:cs typeface="Times New Roman" pitchFamily="18" charset="0"/>
              </a:rPr>
              <a:t>The BP algorithm has  </a:t>
            </a:r>
            <a:r>
              <a:rPr lang="en-US" b="1" dirty="0" smtClean="0">
                <a:latin typeface="Times New Roman" pitchFamily="18" charset="0"/>
                <a:cs typeface="Times New Roman" pitchFamily="18" charset="0"/>
              </a:rPr>
              <a:t>robustness</a:t>
            </a:r>
          </a:p>
          <a:p>
            <a:pPr algn="just">
              <a:buClr>
                <a:schemeClr val="accent2"/>
              </a:buClr>
              <a:buNone/>
            </a:pPr>
            <a:endParaRPr lang="en-US" dirty="0" smtClean="0">
              <a:latin typeface="Times New Roman" pitchFamily="18" charset="0"/>
              <a:cs typeface="Times New Roman" pitchFamily="18" charset="0"/>
            </a:endParaRPr>
          </a:p>
          <a:p>
            <a:pPr algn="just">
              <a:buClr>
                <a:schemeClr val="accent2"/>
              </a:buClr>
              <a:buFontTx/>
              <a:buChar char="•"/>
            </a:pPr>
            <a:r>
              <a:rPr lang="en-US" dirty="0" smtClean="0">
                <a:latin typeface="Times New Roman" pitchFamily="18" charset="0"/>
                <a:cs typeface="Times New Roman" pitchFamily="18" charset="0"/>
              </a:rPr>
              <a:t>The convergence of the BP can be very slow, especially in large problems, depending on the method</a:t>
            </a:r>
          </a:p>
          <a:p>
            <a:pPr algn="just">
              <a:buClr>
                <a:schemeClr val="accent2"/>
              </a:buClr>
              <a:buFontTx/>
              <a:buChar char="•"/>
            </a:pPr>
            <a:endParaRPr lang="en-US" dirty="0" smtClean="0">
              <a:latin typeface="Times New Roman" pitchFamily="18" charset="0"/>
              <a:cs typeface="Times New Roman" pitchFamily="18" charset="0"/>
            </a:endParaRPr>
          </a:p>
          <a:p>
            <a:pPr algn="just">
              <a:buClr>
                <a:schemeClr val="accent2"/>
              </a:buClr>
              <a:buFontTx/>
              <a:buChar char="•"/>
            </a:pPr>
            <a:r>
              <a:rPr lang="en-US" dirty="0" smtClean="0">
                <a:latin typeface="Times New Roman" pitchFamily="18" charset="0"/>
                <a:cs typeface="Times New Roman" pitchFamily="18" charset="0"/>
              </a:rPr>
              <a:t>The BP algorithm suffers from the problem of local minima</a:t>
            </a:r>
            <a:endParaRPr lang="en-US" b="1" dirty="0" smtClean="0">
              <a:latin typeface="Times New Roman" pitchFamily="18" charset="0"/>
              <a:cs typeface="Times New Roman" pitchFamily="18" charset="0"/>
            </a:endParaRPr>
          </a:p>
          <a:p>
            <a:pPr algn="just">
              <a:buClr>
                <a:schemeClr val="accent2"/>
              </a:buClr>
              <a:buFontTx/>
              <a:buChar char="•"/>
            </a:pPr>
            <a:endParaRPr lang="en-US" dirty="0" smtClean="0">
              <a:latin typeface="Times New Roman" pitchFamily="18" charset="0"/>
              <a:cs typeface="Times New Roman" pitchFamily="18" charset="0"/>
            </a:endParaRPr>
          </a:p>
          <a:p>
            <a:pPr algn="just">
              <a:buClr>
                <a:schemeClr val="accent2"/>
              </a:buClr>
              <a:buNone/>
            </a:pPr>
            <a:endParaRPr lang="en-US" b="1"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4389120"/>
          </a:xfrm>
        </p:spPr>
        <p:txBody>
          <a:bodyPr/>
          <a:lstStyle/>
          <a:p>
            <a:endParaRPr lang="en-US" dirty="0" smtClean="0"/>
          </a:p>
          <a:p>
            <a:endParaRPr lang="en-US" dirty="0" smtClean="0"/>
          </a:p>
          <a:p>
            <a:endParaRPr lang="en-US" dirty="0" smtClean="0"/>
          </a:p>
          <a:p>
            <a:r>
              <a:rPr lang="en-US" dirty="0" smtClean="0"/>
              <a:t> B.P Algorithm and its solved examples are attached in MS Word File.</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1866900" y="1809750"/>
            <a:ext cx="5410200" cy="32385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smtClean="0">
                <a:latin typeface="Times New Roman" pitchFamily="18" charset="0"/>
                <a:cs typeface="Times New Roman" pitchFamily="18" charset="0"/>
              </a:rPr>
              <a:t>Overview of the Lecture</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t>Why multilayer perceptrons?</a:t>
            </a:r>
          </a:p>
          <a:p>
            <a:pPr>
              <a:buNone/>
            </a:pPr>
            <a:endParaRPr lang="en-US" sz="1600" dirty="0" smtClean="0"/>
          </a:p>
          <a:p>
            <a:r>
              <a:rPr lang="en-US" dirty="0" smtClean="0"/>
              <a:t>Some applications of multilayer perceptrons.</a:t>
            </a:r>
          </a:p>
          <a:p>
            <a:pPr>
              <a:buNone/>
            </a:pPr>
            <a:endParaRPr lang="en-US" sz="1600" dirty="0" smtClean="0"/>
          </a:p>
          <a:p>
            <a:r>
              <a:rPr lang="en-US" dirty="0" smtClean="0"/>
              <a:t>Learning with multilayer perceptrons:</a:t>
            </a:r>
          </a:p>
          <a:p>
            <a:pPr>
              <a:buNone/>
            </a:pPr>
            <a:endParaRPr lang="en-US" sz="1400" dirty="0" smtClean="0"/>
          </a:p>
          <a:p>
            <a:pPr lvl="1"/>
            <a:r>
              <a:rPr lang="en-US" dirty="0" smtClean="0"/>
              <a:t>The backpropagation learning algorithm.</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a:xfrm>
            <a:off x="381000" y="457200"/>
            <a:ext cx="8229600" cy="932688"/>
          </a:xfrm>
        </p:spPr>
        <p:txBody>
          <a:bodyPr>
            <a:normAutofit/>
          </a:bodyPr>
          <a:lstStyle/>
          <a:p>
            <a:pPr algn="ctr"/>
            <a:r>
              <a:rPr lang="en-US" sz="2800" b="1" dirty="0">
                <a:latin typeface="Times New Roman" pitchFamily="18" charset="0"/>
                <a:cs typeface="Times New Roman" pitchFamily="18" charset="0"/>
              </a:rPr>
              <a:t>History</a:t>
            </a:r>
          </a:p>
        </p:txBody>
      </p:sp>
      <p:sp>
        <p:nvSpPr>
          <p:cNvPr id="330755" name="Rectangle 3"/>
          <p:cNvSpPr>
            <a:spLocks noGrp="1" noChangeArrowheads="1"/>
          </p:cNvSpPr>
          <p:nvPr>
            <p:ph type="body" idx="1"/>
          </p:nvPr>
        </p:nvSpPr>
        <p:spPr/>
        <p:txBody>
          <a:bodyPr/>
          <a:lstStyle/>
          <a:p>
            <a:r>
              <a:rPr lang="en-US" sz="2000" dirty="0"/>
              <a:t>1943: McCulloch–Pitts “neuron”</a:t>
            </a:r>
          </a:p>
          <a:p>
            <a:pPr lvl="1"/>
            <a:r>
              <a:rPr lang="en-US" sz="1800" dirty="0"/>
              <a:t>Started the field</a:t>
            </a:r>
          </a:p>
          <a:p>
            <a:r>
              <a:rPr lang="en-US" sz="2000" dirty="0"/>
              <a:t>1962: Rosenblatt’s </a:t>
            </a:r>
            <a:r>
              <a:rPr lang="en-US" sz="2000" dirty="0" err="1"/>
              <a:t>perceptron</a:t>
            </a:r>
            <a:endParaRPr lang="en-US" sz="2000" dirty="0"/>
          </a:p>
          <a:p>
            <a:pPr lvl="1"/>
            <a:r>
              <a:rPr lang="en-US" sz="1800" dirty="0"/>
              <a:t>Learned its own weight values; convergence proof</a:t>
            </a:r>
          </a:p>
          <a:p>
            <a:r>
              <a:rPr lang="en-US" sz="2000" dirty="0"/>
              <a:t>1969: </a:t>
            </a:r>
            <a:r>
              <a:rPr lang="en-US" sz="2000" dirty="0" err="1"/>
              <a:t>Minsky</a:t>
            </a:r>
            <a:r>
              <a:rPr lang="en-US" sz="2000" dirty="0"/>
              <a:t> &amp; </a:t>
            </a:r>
            <a:r>
              <a:rPr lang="en-US" sz="2000" dirty="0" err="1"/>
              <a:t>Papert</a:t>
            </a:r>
            <a:r>
              <a:rPr lang="en-US" sz="2000" dirty="0"/>
              <a:t> book on perceptrons</a:t>
            </a:r>
          </a:p>
          <a:p>
            <a:pPr lvl="1"/>
            <a:r>
              <a:rPr lang="en-US" sz="1800" dirty="0"/>
              <a:t>Proved limitations of single-layer </a:t>
            </a:r>
            <a:r>
              <a:rPr lang="en-US" sz="1800" dirty="0" err="1"/>
              <a:t>perceptron</a:t>
            </a:r>
            <a:r>
              <a:rPr lang="en-US" sz="1800" dirty="0"/>
              <a:t> networks</a:t>
            </a:r>
          </a:p>
          <a:p>
            <a:r>
              <a:rPr lang="en-US" sz="2000" dirty="0"/>
              <a:t>1982: Hopfield and convergence in symmetric networks</a:t>
            </a:r>
          </a:p>
          <a:p>
            <a:pPr lvl="1"/>
            <a:r>
              <a:rPr lang="en-US" sz="1800" dirty="0"/>
              <a:t>Introduced energy-function concept</a:t>
            </a:r>
          </a:p>
          <a:p>
            <a:r>
              <a:rPr lang="en-US" sz="2000" dirty="0"/>
              <a:t>1986: Backpropagation of errors</a:t>
            </a:r>
          </a:p>
          <a:p>
            <a:pPr lvl="1"/>
            <a:r>
              <a:rPr lang="en-US" sz="1800" dirty="0"/>
              <a:t>Method for training multilayer </a:t>
            </a:r>
            <a:r>
              <a:rPr lang="en-US" sz="1800" dirty="0" smtClean="0"/>
              <a:t>networks</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229600" cy="856488"/>
          </a:xfrm>
        </p:spPr>
        <p:txBody>
          <a:bodyPr>
            <a:normAutofit/>
          </a:bodyPr>
          <a:lstStyle/>
          <a:p>
            <a:pPr algn="ctr"/>
            <a:r>
              <a:rPr lang="en-US" sz="2800" b="1" dirty="0" smtClean="0">
                <a:latin typeface="Times New Roman" pitchFamily="18" charset="0"/>
                <a:cs typeface="Times New Roman" pitchFamily="18" charset="0"/>
              </a:rPr>
              <a:t>Recap: Perceptrons</a:t>
            </a:r>
            <a:endParaRPr lang="en-US" sz="2800" b="1"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762000" y="1524000"/>
            <a:ext cx="7620000" cy="4930588"/>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228600" y="609600"/>
            <a:ext cx="8610600" cy="609600"/>
          </a:xfrm>
          <a:prstGeom prst="rect">
            <a:avLst/>
          </a:prstGeom>
          <a:noFill/>
          <a:ln w="12700">
            <a:noFill/>
            <a:miter lim="800000"/>
            <a:headEnd/>
            <a:tailEnd/>
          </a:ln>
          <a:effectLst/>
        </p:spPr>
        <p:txBody>
          <a:bodyPr lIns="90488" tIns="44450" rIns="90488" bIns="44450" anchor="ctr"/>
          <a:lstStyle/>
          <a:p>
            <a:pPr algn="ctr" eaLnBrk="0" hangingPunct="0"/>
            <a:r>
              <a:rPr kumimoji="0" lang="en-GB" sz="2800" b="1" dirty="0">
                <a:solidFill>
                  <a:schemeClr val="tx2"/>
                </a:solidFill>
                <a:latin typeface="Times New Roman" pitchFamily="18" charset="0"/>
              </a:rPr>
              <a:t>Two-dimensional plots of basic logical operations</a:t>
            </a:r>
            <a:endParaRPr kumimoji="0" lang="en-US" altLang="zh-TW" sz="2800" b="1" dirty="0">
              <a:solidFill>
                <a:schemeClr val="tx2"/>
              </a:solidFill>
              <a:latin typeface="Times New Roman" pitchFamily="18" charset="0"/>
            </a:endParaRPr>
          </a:p>
        </p:txBody>
      </p:sp>
      <p:sp>
        <p:nvSpPr>
          <p:cNvPr id="21507" name="Rectangle 3"/>
          <p:cNvSpPr>
            <a:spLocks noChangeArrowheads="1"/>
          </p:cNvSpPr>
          <p:nvPr/>
        </p:nvSpPr>
        <p:spPr bwMode="auto">
          <a:xfrm>
            <a:off x="228600" y="1371600"/>
            <a:ext cx="8610600" cy="3581400"/>
          </a:xfrm>
          <a:prstGeom prst="rect">
            <a:avLst/>
          </a:prstGeom>
          <a:solidFill>
            <a:srgbClr val="FFFFFF"/>
          </a:solidFill>
          <a:ln w="12700">
            <a:solidFill>
              <a:schemeClr val="tx1"/>
            </a:solidFill>
            <a:miter lim="800000"/>
            <a:headEnd/>
            <a:tailEnd/>
          </a:ln>
          <a:effectLst/>
        </p:spPr>
        <p:txBody>
          <a:bodyPr wrap="none" anchor="ctr"/>
          <a:lstStyle/>
          <a:p>
            <a:endParaRPr lang="en-US"/>
          </a:p>
        </p:txBody>
      </p:sp>
      <p:graphicFrame>
        <p:nvGraphicFramePr>
          <p:cNvPr id="21508" name="Object 4"/>
          <p:cNvGraphicFramePr>
            <a:graphicFrameLocks noChangeAspect="1"/>
          </p:cNvGraphicFramePr>
          <p:nvPr/>
        </p:nvGraphicFramePr>
        <p:xfrm>
          <a:off x="304800" y="1524000"/>
          <a:ext cx="8534400" cy="3276600"/>
        </p:xfrm>
        <a:graphic>
          <a:graphicData uri="http://schemas.openxmlformats.org/presentationml/2006/ole">
            <mc:AlternateContent xmlns:mc="http://schemas.openxmlformats.org/markup-compatibility/2006">
              <mc:Choice xmlns:v="urn:schemas-microsoft-com:vml" Requires="v">
                <p:oleObj spid="_x0000_s43011" name="Picture" r:id="rId3" imgW="4800600" imgH="2057400" progId="Word.Picture.8">
                  <p:embed/>
                </p:oleObj>
              </mc:Choice>
              <mc:Fallback>
                <p:oleObj name="Picture" r:id="rId3" imgW="4800600" imgH="2057400" progId="Word.Picture.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524000"/>
                        <a:ext cx="85344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09" name="Rectangle 5"/>
          <p:cNvSpPr>
            <a:spLocks noChangeArrowheads="1"/>
          </p:cNvSpPr>
          <p:nvPr/>
        </p:nvSpPr>
        <p:spPr bwMode="auto">
          <a:xfrm>
            <a:off x="228600" y="5257800"/>
            <a:ext cx="8458200" cy="1219200"/>
          </a:xfrm>
          <a:prstGeom prst="rect">
            <a:avLst/>
          </a:prstGeom>
          <a:noFill/>
          <a:ln w="12700">
            <a:noFill/>
            <a:miter lim="800000"/>
            <a:headEnd/>
            <a:tailEnd/>
          </a:ln>
          <a:effectLst/>
        </p:spPr>
        <p:txBody>
          <a:bodyPr lIns="90488" tIns="44450" rIns="90488" bIns="44450"/>
          <a:lstStyle/>
          <a:p>
            <a:pPr marL="342900" indent="-342900" eaLnBrk="0" hangingPunct="0">
              <a:spcBef>
                <a:spcPct val="20000"/>
              </a:spcBef>
              <a:buClr>
                <a:schemeClr val="tx2"/>
              </a:buClr>
              <a:buSzPct val="75000"/>
              <a:buFont typeface="Monotype Sorts" pitchFamily="2" charset="2"/>
              <a:buNone/>
            </a:pPr>
            <a:r>
              <a:rPr kumimoji="0" lang="en-GB" sz="2600" dirty="0">
                <a:effectLst>
                  <a:outerShdw blurRad="38100" dist="38100" dir="2700000" algn="tl">
                    <a:srgbClr val="000000">
                      <a:alpha val="43137"/>
                    </a:srgbClr>
                  </a:outerShdw>
                </a:effectLst>
                <a:latin typeface="Times New Roman" pitchFamily="18" charset="0"/>
              </a:rPr>
              <a:t>	A perceptron can learn the operations </a:t>
            </a:r>
            <a:r>
              <a:rPr kumimoji="0" lang="en-GB" sz="2600" i="1" dirty="0">
                <a:effectLst>
                  <a:outerShdw blurRad="38100" dist="38100" dir="2700000" algn="tl">
                    <a:srgbClr val="000000">
                      <a:alpha val="43137"/>
                    </a:srgbClr>
                  </a:outerShdw>
                </a:effectLst>
                <a:latin typeface="Times New Roman" pitchFamily="18" charset="0"/>
              </a:rPr>
              <a:t>AND</a:t>
            </a:r>
            <a:r>
              <a:rPr kumimoji="0" lang="en-GB" sz="2600" dirty="0">
                <a:effectLst>
                  <a:outerShdw blurRad="38100" dist="38100" dir="2700000" algn="tl">
                    <a:srgbClr val="000000">
                      <a:alpha val="43137"/>
                    </a:srgbClr>
                  </a:outerShdw>
                </a:effectLst>
                <a:latin typeface="Times New Roman" pitchFamily="18" charset="0"/>
              </a:rPr>
              <a:t> </a:t>
            </a:r>
            <a:r>
              <a:rPr kumimoji="0" lang="en-GB" sz="2600" dirty="0" err="1">
                <a:effectLst>
                  <a:outerShdw blurRad="38100" dist="38100" dir="2700000" algn="tl">
                    <a:srgbClr val="000000">
                      <a:alpha val="43137"/>
                    </a:srgbClr>
                  </a:outerShdw>
                </a:effectLst>
                <a:latin typeface="Times New Roman" pitchFamily="18" charset="0"/>
              </a:rPr>
              <a:t>and</a:t>
            </a:r>
            <a:r>
              <a:rPr kumimoji="0" lang="en-GB" sz="2600" dirty="0">
                <a:effectLst>
                  <a:outerShdw blurRad="38100" dist="38100" dir="2700000" algn="tl">
                    <a:srgbClr val="000000">
                      <a:alpha val="43137"/>
                    </a:srgbClr>
                  </a:outerShdw>
                </a:effectLst>
                <a:latin typeface="Times New Roman" pitchFamily="18" charset="0"/>
              </a:rPr>
              <a:t> </a:t>
            </a:r>
            <a:r>
              <a:rPr kumimoji="0" lang="en-GB" sz="2600" i="1" dirty="0">
                <a:effectLst>
                  <a:outerShdw blurRad="38100" dist="38100" dir="2700000" algn="tl">
                    <a:srgbClr val="000000">
                      <a:alpha val="43137"/>
                    </a:srgbClr>
                  </a:outerShdw>
                </a:effectLst>
                <a:latin typeface="Times New Roman" pitchFamily="18" charset="0"/>
              </a:rPr>
              <a:t>OR</a:t>
            </a:r>
            <a:r>
              <a:rPr kumimoji="0" lang="en-GB" sz="2600" dirty="0">
                <a:effectLst>
                  <a:outerShdw blurRad="38100" dist="38100" dir="2700000" algn="tl">
                    <a:srgbClr val="000000">
                      <a:alpha val="43137"/>
                    </a:srgbClr>
                  </a:outerShdw>
                </a:effectLst>
                <a:latin typeface="Times New Roman" pitchFamily="18" charset="0"/>
              </a:rPr>
              <a:t>, but not </a:t>
            </a:r>
            <a:r>
              <a:rPr kumimoji="0" lang="en-GB" sz="2600" i="1" dirty="0">
                <a:effectLst>
                  <a:outerShdw blurRad="38100" dist="38100" dir="2700000" algn="tl">
                    <a:srgbClr val="000000">
                      <a:alpha val="43137"/>
                    </a:srgbClr>
                  </a:outerShdw>
                </a:effectLst>
                <a:latin typeface="Times New Roman" pitchFamily="18" charset="0"/>
              </a:rPr>
              <a:t>Exclusive-OR</a:t>
            </a:r>
            <a:r>
              <a:rPr kumimoji="0" lang="en-GB" sz="2600" dirty="0">
                <a:effectLst>
                  <a:outerShdw blurRad="38100" dist="38100" dir="2700000" algn="tl">
                    <a:srgbClr val="000000">
                      <a:alpha val="43137"/>
                    </a:srgbClr>
                  </a:outerShdw>
                </a:effectLst>
                <a:latin typeface="Times New Roman" pitchFamily="18" charset="0"/>
              </a:rPr>
              <a:t>. </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381000" y="762000"/>
            <a:ext cx="8534400" cy="685800"/>
          </a:xfrm>
          <a:prstGeom prst="rect">
            <a:avLst/>
          </a:prstGeom>
          <a:noFill/>
          <a:ln w="12700">
            <a:noFill/>
            <a:miter lim="800000"/>
            <a:headEnd/>
            <a:tailEnd/>
          </a:ln>
          <a:effectLst/>
        </p:spPr>
        <p:txBody>
          <a:bodyPr lIns="90488" tIns="44450" rIns="90488" bIns="44450" anchor="ctr"/>
          <a:lstStyle/>
          <a:p>
            <a:pPr algn="ctr" eaLnBrk="0" hangingPunct="0"/>
            <a:r>
              <a:rPr kumimoji="0" lang="en-GB" sz="2800" b="1" dirty="0">
                <a:solidFill>
                  <a:schemeClr val="tx2"/>
                </a:solidFill>
                <a:latin typeface="Times New Roman" pitchFamily="18" charset="0"/>
              </a:rPr>
              <a:t>Multilayer neural networks</a:t>
            </a:r>
            <a:endParaRPr kumimoji="0" lang="en-US" altLang="zh-TW" sz="2800" b="1" dirty="0">
              <a:solidFill>
                <a:schemeClr val="tx2"/>
              </a:solidFill>
              <a:latin typeface="Times New Roman" pitchFamily="18" charset="0"/>
            </a:endParaRPr>
          </a:p>
        </p:txBody>
      </p:sp>
      <p:sp>
        <p:nvSpPr>
          <p:cNvPr id="22531" name="Rectangle 3"/>
          <p:cNvSpPr>
            <a:spLocks noChangeArrowheads="1"/>
          </p:cNvSpPr>
          <p:nvPr/>
        </p:nvSpPr>
        <p:spPr bwMode="auto">
          <a:xfrm>
            <a:off x="228600" y="1600200"/>
            <a:ext cx="8915400" cy="5029200"/>
          </a:xfrm>
          <a:prstGeom prst="rect">
            <a:avLst/>
          </a:prstGeom>
          <a:noFill/>
          <a:ln w="12700">
            <a:noFill/>
            <a:miter lim="800000"/>
            <a:headEnd/>
            <a:tailEnd/>
          </a:ln>
          <a:effectLst/>
        </p:spPr>
        <p:txBody>
          <a:bodyPr lIns="90488" tIns="44450" rIns="90488" bIns="44450"/>
          <a:lstStyle/>
          <a:p>
            <a:pPr marL="342900" indent="-342900" algn="just" eaLnBrk="0" hangingPunct="0">
              <a:spcBef>
                <a:spcPct val="20000"/>
              </a:spcBef>
              <a:buClr>
                <a:schemeClr val="tx2"/>
              </a:buClr>
              <a:buSzPct val="75000"/>
              <a:buFont typeface="Monotype Sorts" pitchFamily="2" charset="2"/>
              <a:buChar char="n"/>
            </a:pPr>
            <a:r>
              <a:rPr kumimoji="0" lang="en-GB" sz="2600" dirty="0">
                <a:latin typeface="Times New Roman" pitchFamily="18" charset="0"/>
              </a:rPr>
              <a:t>A multilayer perceptron</a:t>
            </a:r>
            <a:r>
              <a:rPr kumimoji="0" lang="en-GB" altLang="zh-TW" sz="2600" dirty="0">
                <a:latin typeface="Times New Roman" pitchFamily="18" charset="0"/>
              </a:rPr>
              <a:t> (MLP)</a:t>
            </a:r>
            <a:r>
              <a:rPr kumimoji="0" lang="en-GB" sz="2600" dirty="0">
                <a:latin typeface="Times New Roman" pitchFamily="18" charset="0"/>
              </a:rPr>
              <a:t> is a </a:t>
            </a:r>
            <a:r>
              <a:rPr kumimoji="0" lang="en-GB" sz="2600" dirty="0" smtClean="0">
                <a:latin typeface="Times New Roman" pitchFamily="18" charset="0"/>
              </a:rPr>
              <a:t>feed forward </a:t>
            </a:r>
            <a:r>
              <a:rPr kumimoji="0" lang="en-GB" sz="2600" dirty="0">
                <a:latin typeface="Times New Roman" pitchFamily="18" charset="0"/>
              </a:rPr>
              <a:t>neural network with one or more hidden layers.  </a:t>
            </a:r>
            <a:endParaRPr kumimoji="0" lang="en-GB" sz="2600" dirty="0" smtClean="0">
              <a:latin typeface="Times New Roman" pitchFamily="18" charset="0"/>
            </a:endParaRPr>
          </a:p>
          <a:p>
            <a:pPr marL="342900" indent="-342900" algn="just" eaLnBrk="0" hangingPunct="0">
              <a:spcBef>
                <a:spcPct val="20000"/>
              </a:spcBef>
              <a:buClr>
                <a:schemeClr val="tx2"/>
              </a:buClr>
              <a:buSzPct val="75000"/>
            </a:pPr>
            <a:endParaRPr kumimoji="0" lang="en-GB" sz="2600" dirty="0">
              <a:latin typeface="Times New Roman" pitchFamily="18" charset="0"/>
            </a:endParaRPr>
          </a:p>
          <a:p>
            <a:pPr marL="342900" indent="-342900" algn="just" eaLnBrk="0" hangingPunct="0">
              <a:spcBef>
                <a:spcPct val="20000"/>
              </a:spcBef>
              <a:buClr>
                <a:schemeClr val="tx2"/>
              </a:buClr>
              <a:buSzPct val="75000"/>
              <a:buFont typeface="Monotype Sorts" pitchFamily="2" charset="2"/>
              <a:buChar char="n"/>
            </a:pPr>
            <a:r>
              <a:rPr kumimoji="0" lang="en-GB" sz="2600" dirty="0">
                <a:latin typeface="Times New Roman" pitchFamily="18" charset="0"/>
              </a:rPr>
              <a:t>The network consists of an </a:t>
            </a:r>
            <a:r>
              <a:rPr kumimoji="0" lang="en-GB" sz="2600" b="1" dirty="0">
                <a:solidFill>
                  <a:schemeClr val="tx2"/>
                </a:solidFill>
                <a:latin typeface="Times New Roman" pitchFamily="18" charset="0"/>
              </a:rPr>
              <a:t>input layer</a:t>
            </a:r>
            <a:r>
              <a:rPr kumimoji="0" lang="en-GB" sz="2600" dirty="0">
                <a:latin typeface="Times New Roman" pitchFamily="18" charset="0"/>
              </a:rPr>
              <a:t> of source neurons, at least one middle or </a:t>
            </a:r>
            <a:r>
              <a:rPr kumimoji="0" lang="en-GB" sz="2600" b="1" dirty="0">
                <a:solidFill>
                  <a:schemeClr val="tx2"/>
                </a:solidFill>
                <a:latin typeface="Times New Roman" pitchFamily="18" charset="0"/>
              </a:rPr>
              <a:t>hidden layer</a:t>
            </a:r>
            <a:r>
              <a:rPr kumimoji="0" lang="en-GB" sz="2600" dirty="0">
                <a:latin typeface="Times New Roman" pitchFamily="18" charset="0"/>
              </a:rPr>
              <a:t> of computational neurons, and an </a:t>
            </a:r>
            <a:r>
              <a:rPr kumimoji="0" lang="en-GB" sz="2600" b="1" dirty="0">
                <a:solidFill>
                  <a:schemeClr val="tx2"/>
                </a:solidFill>
                <a:latin typeface="Times New Roman" pitchFamily="18" charset="0"/>
              </a:rPr>
              <a:t>output layer</a:t>
            </a:r>
            <a:r>
              <a:rPr kumimoji="0" lang="en-GB" sz="2600" dirty="0">
                <a:latin typeface="Times New Roman" pitchFamily="18" charset="0"/>
              </a:rPr>
              <a:t> of computational neurons.  </a:t>
            </a:r>
            <a:endParaRPr kumimoji="0" lang="en-GB" sz="2600" dirty="0" smtClean="0">
              <a:latin typeface="Times New Roman" pitchFamily="18" charset="0"/>
            </a:endParaRPr>
          </a:p>
          <a:p>
            <a:pPr marL="342900" indent="-342900" algn="just" eaLnBrk="0" hangingPunct="0">
              <a:spcBef>
                <a:spcPct val="20000"/>
              </a:spcBef>
              <a:buClr>
                <a:schemeClr val="tx2"/>
              </a:buClr>
              <a:buSzPct val="75000"/>
            </a:pPr>
            <a:endParaRPr kumimoji="0" lang="en-GB" sz="2600" dirty="0">
              <a:latin typeface="Times New Roman" pitchFamily="18" charset="0"/>
            </a:endParaRPr>
          </a:p>
          <a:p>
            <a:pPr marL="342900" indent="-342900" algn="just" eaLnBrk="0" hangingPunct="0">
              <a:spcBef>
                <a:spcPct val="20000"/>
              </a:spcBef>
              <a:buClr>
                <a:schemeClr val="tx2"/>
              </a:buClr>
              <a:buSzPct val="75000"/>
              <a:buFont typeface="Monotype Sorts" pitchFamily="2" charset="2"/>
              <a:buChar char="n"/>
            </a:pPr>
            <a:r>
              <a:rPr kumimoji="0" lang="en-GB" sz="2600" dirty="0">
                <a:latin typeface="Times New Roman" pitchFamily="18" charset="0"/>
              </a:rPr>
              <a:t>The input signals are propagated in a forward direction on a layer-by-layer basis.</a:t>
            </a:r>
            <a:endParaRPr kumimoji="0" lang="en-US" altLang="zh-TW" sz="2600" dirty="0">
              <a:latin typeface="Times New Roman" pitchFamily="18"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008888"/>
          </a:xfrm>
        </p:spPr>
        <p:txBody>
          <a:bodyPr>
            <a:normAutofit/>
          </a:bodyPr>
          <a:lstStyle/>
          <a:p>
            <a:pPr algn="ctr"/>
            <a:r>
              <a:rPr lang="en-GB" sz="2800" b="1" dirty="0" smtClean="0">
                <a:latin typeface="Times New Roman" pitchFamily="18" charset="0"/>
              </a:rPr>
              <a:t>Multilayer Perceptron with Single hidden layers</a:t>
            </a:r>
            <a:endParaRPr lang="en-US" sz="2800" dirty="0"/>
          </a:p>
        </p:txBody>
      </p:sp>
      <p:pic>
        <p:nvPicPr>
          <p:cNvPr id="4" name="Picture 2"/>
          <p:cNvPicPr>
            <a:picLocks noChangeAspect="1" noChangeArrowheads="1"/>
          </p:cNvPicPr>
          <p:nvPr/>
        </p:nvPicPr>
        <p:blipFill>
          <a:blip r:embed="rId2"/>
          <a:srcRect/>
          <a:stretch>
            <a:fillRect/>
          </a:stretch>
        </p:blipFill>
        <p:spPr bwMode="auto">
          <a:xfrm>
            <a:off x="1752600" y="2209800"/>
            <a:ext cx="5568814" cy="32766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304800" y="304800"/>
            <a:ext cx="8534400" cy="609600"/>
          </a:xfrm>
          <a:prstGeom prst="rect">
            <a:avLst/>
          </a:prstGeom>
          <a:noFill/>
          <a:ln w="12700">
            <a:noFill/>
            <a:miter lim="800000"/>
            <a:headEnd/>
            <a:tailEnd/>
          </a:ln>
          <a:effectLst/>
        </p:spPr>
        <p:txBody>
          <a:bodyPr lIns="90488" tIns="44450" rIns="90488" bIns="44450" anchor="ctr"/>
          <a:lstStyle/>
          <a:p>
            <a:pPr algn="ctr" eaLnBrk="0" hangingPunct="0"/>
            <a:r>
              <a:rPr kumimoji="0" lang="en-GB" sz="2800" b="1" dirty="0">
                <a:solidFill>
                  <a:schemeClr val="tx2"/>
                </a:solidFill>
                <a:latin typeface="Times New Roman" pitchFamily="18" charset="0"/>
              </a:rPr>
              <a:t>Multilayer </a:t>
            </a:r>
            <a:r>
              <a:rPr kumimoji="0" lang="en-GB" sz="2800" b="1" dirty="0" smtClean="0">
                <a:solidFill>
                  <a:schemeClr val="tx2"/>
                </a:solidFill>
                <a:latin typeface="Times New Roman" pitchFamily="18" charset="0"/>
              </a:rPr>
              <a:t>Perceptron </a:t>
            </a:r>
            <a:r>
              <a:rPr kumimoji="0" lang="en-GB" sz="2800" b="1" dirty="0">
                <a:solidFill>
                  <a:schemeClr val="tx2"/>
                </a:solidFill>
                <a:latin typeface="Times New Roman" pitchFamily="18" charset="0"/>
              </a:rPr>
              <a:t>with </a:t>
            </a:r>
            <a:r>
              <a:rPr kumimoji="0" lang="en-GB" sz="2800" b="1" dirty="0" smtClean="0">
                <a:solidFill>
                  <a:schemeClr val="tx2"/>
                </a:solidFill>
                <a:latin typeface="Times New Roman" pitchFamily="18" charset="0"/>
              </a:rPr>
              <a:t>Single </a:t>
            </a:r>
            <a:r>
              <a:rPr kumimoji="0" lang="en-GB" sz="2800" b="1" dirty="0">
                <a:solidFill>
                  <a:schemeClr val="tx2"/>
                </a:solidFill>
                <a:latin typeface="Times New Roman" pitchFamily="18" charset="0"/>
              </a:rPr>
              <a:t>hidden layers</a:t>
            </a:r>
            <a:endParaRPr kumimoji="0" lang="en-US" altLang="zh-TW" sz="2800" b="1" dirty="0">
              <a:solidFill>
                <a:schemeClr val="tx2"/>
              </a:solidFill>
              <a:latin typeface="Times New Roman" pitchFamily="18" charset="0"/>
            </a:endParaRPr>
          </a:p>
        </p:txBody>
      </p:sp>
      <p:graphicFrame>
        <p:nvGraphicFramePr>
          <p:cNvPr id="23556" name="Object 4"/>
          <p:cNvGraphicFramePr>
            <a:graphicFrameLocks noChangeAspect="1"/>
          </p:cNvGraphicFramePr>
          <p:nvPr/>
        </p:nvGraphicFramePr>
        <p:xfrm>
          <a:off x="304800" y="1649413"/>
          <a:ext cx="8534400" cy="3863975"/>
        </p:xfrm>
        <a:graphic>
          <a:graphicData uri="http://schemas.openxmlformats.org/presentationml/2006/ole">
            <mc:AlternateContent xmlns:mc="http://schemas.openxmlformats.org/markup-compatibility/2006">
              <mc:Choice xmlns:v="urn:schemas-microsoft-com:vml" Requires="v">
                <p:oleObj spid="_x0000_s44035" name="Picture" r:id="rId3" imgW="4743360" imgH="2171880" progId="Word.Picture.8">
                  <p:embed/>
                </p:oleObj>
              </mc:Choice>
              <mc:Fallback>
                <p:oleObj name="Picture" r:id="rId3" imgW="4743360" imgH="2171880" progId="Word.Picture.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649413"/>
                        <a:ext cx="8534400" cy="386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324</TotalTime>
  <Words>573</Words>
  <Application>Microsoft Office PowerPoint</Application>
  <PresentationFormat>On-screen Show (4:3)</PresentationFormat>
  <Paragraphs>83</Paragraphs>
  <Slides>22</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4" baseType="lpstr">
      <vt:lpstr>Flow</vt:lpstr>
      <vt:lpstr>Picture</vt:lpstr>
      <vt:lpstr>Artificial Intelligence</vt:lpstr>
      <vt:lpstr>PowerPoint Presentation</vt:lpstr>
      <vt:lpstr>Overview of the Lecture</vt:lpstr>
      <vt:lpstr>History</vt:lpstr>
      <vt:lpstr>Recap: Perceptrons</vt:lpstr>
      <vt:lpstr>PowerPoint Presentation</vt:lpstr>
      <vt:lpstr>PowerPoint Presentation</vt:lpstr>
      <vt:lpstr>Multilayer Perceptron with Single hidden layers</vt:lpstr>
      <vt:lpstr>PowerPoint Presentation</vt:lpstr>
      <vt:lpstr>PowerPoint Presentation</vt:lpstr>
      <vt:lpstr>Back-propagation neural network</vt:lpstr>
      <vt:lpstr>Back-propagation neural network</vt:lpstr>
      <vt:lpstr>Multilayer Perceptrons (MLPs)</vt:lpstr>
      <vt:lpstr>Applications of MLPs</vt:lpstr>
      <vt:lpstr>Learning with MLPs</vt:lpstr>
      <vt:lpstr>Backpropagation</vt:lpstr>
      <vt:lpstr>Three-layer back-propagation neural network </vt:lpstr>
      <vt:lpstr>Backpropagation</vt:lpstr>
      <vt:lpstr>Types of problems</vt:lpstr>
      <vt:lpstr>Advantages &amp; Disadvantages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Waqas Bangyal</dc:creator>
  <cp:lastModifiedBy>Waqas Bangyal</cp:lastModifiedBy>
  <cp:revision>11</cp:revision>
  <dcterms:created xsi:type="dcterms:W3CDTF">2015-05-30T07:33:16Z</dcterms:created>
  <dcterms:modified xsi:type="dcterms:W3CDTF">2017-08-14T11:19:42Z</dcterms:modified>
</cp:coreProperties>
</file>