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74" r:id="rId2"/>
    <p:sldId id="275" r:id="rId3"/>
    <p:sldId id="258" r:id="rId4"/>
    <p:sldId id="260" r:id="rId5"/>
    <p:sldId id="261" r:id="rId6"/>
    <p:sldId id="278" r:id="rId7"/>
    <p:sldId id="279" r:id="rId8"/>
    <p:sldId id="280" r:id="rId9"/>
    <p:sldId id="281" r:id="rId10"/>
    <p:sldId id="282" r:id="rId11"/>
    <p:sldId id="283"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66" d="100"/>
          <a:sy n="66" d="100"/>
        </p:scale>
        <p:origin x="-126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146" name="Rectangle 2" descr="Canvas"/>
          <p:cNvSpPr>
            <a:spLocks noChangeArrowheads="1"/>
          </p:cNvSpPr>
          <p:nvPr/>
        </p:nvSpPr>
        <p:spPr bwMode="white">
          <a:xfrm>
            <a:off x="528638" y="201613"/>
            <a:ext cx="8397875" cy="6467475"/>
          </a:xfrm>
          <a:prstGeom prst="rect">
            <a:avLst/>
          </a:prstGeom>
          <a:blipFill dpi="0" rotWithShape="0">
            <a:blip r:embed="rId2"/>
            <a:srcRect/>
            <a:tile tx="0" ty="0" sx="100000" sy="100000" flip="none" algn="tl"/>
          </a:blipFill>
          <a:ln w="9525">
            <a:noFill/>
            <a:miter lim="800000"/>
            <a:headEnd/>
            <a:tailEnd/>
          </a:ln>
        </p:spPr>
        <p:txBody>
          <a:bodyPr wrap="none" anchor="ctr"/>
          <a:lstStyle/>
          <a:p>
            <a:pPr algn="ctr"/>
            <a:endParaRPr kumimoji="1" lang="en-US"/>
          </a:p>
        </p:txBody>
      </p:sp>
      <p:pic>
        <p:nvPicPr>
          <p:cNvPr id="6147" name="Picture 3" descr="minispir"/>
          <p:cNvPicPr>
            <a:picLocks noChangeAspect="1" noChangeArrowheads="1"/>
          </p:cNvPicPr>
          <p:nvPr/>
        </p:nvPicPr>
        <p:blipFill>
          <a:blip r:embed="rId3"/>
          <a:srcRect/>
          <a:stretch>
            <a:fillRect/>
          </a:stretch>
        </p:blipFill>
        <p:spPr bwMode="ltGray">
          <a:xfrm>
            <a:off x="0" y="50800"/>
            <a:ext cx="1181100" cy="4286250"/>
          </a:xfrm>
          <a:prstGeom prst="rect">
            <a:avLst/>
          </a:prstGeom>
          <a:noFill/>
        </p:spPr>
      </p:pic>
      <p:sp>
        <p:nvSpPr>
          <p:cNvPr id="6148" name="Rectangle 4" descr="Canvas"/>
          <p:cNvSpPr>
            <a:spLocks noChangeArrowheads="1"/>
          </p:cNvSpPr>
          <p:nvPr/>
        </p:nvSpPr>
        <p:spPr bwMode="white">
          <a:xfrm>
            <a:off x="596900" y="4130675"/>
            <a:ext cx="1041400" cy="457200"/>
          </a:xfrm>
          <a:prstGeom prst="rect">
            <a:avLst/>
          </a:prstGeom>
          <a:blipFill dpi="0" rotWithShape="0">
            <a:blip r:embed="rId2"/>
            <a:srcRect/>
            <a:tile tx="0" ty="0" sx="100000" sy="100000" flip="none" algn="tl"/>
          </a:blipFill>
          <a:ln w="9525">
            <a:noFill/>
            <a:miter lim="800000"/>
            <a:headEnd/>
            <a:tailEnd/>
          </a:ln>
          <a:effectLst/>
        </p:spPr>
        <p:txBody>
          <a:bodyPr wrap="none" anchor="ctr"/>
          <a:lstStyle/>
          <a:p>
            <a:pPr algn="ctr"/>
            <a:endParaRPr kumimoji="1" lang="en-US"/>
          </a:p>
        </p:txBody>
      </p:sp>
      <p:pic>
        <p:nvPicPr>
          <p:cNvPr id="6149" name="Picture 5" descr="minispir"/>
          <p:cNvPicPr>
            <a:picLocks noChangeAspect="1" noChangeArrowheads="1"/>
          </p:cNvPicPr>
          <p:nvPr/>
        </p:nvPicPr>
        <p:blipFill>
          <a:blip r:embed="rId3"/>
          <a:srcRect t="39999"/>
          <a:stretch>
            <a:fillRect/>
          </a:stretch>
        </p:blipFill>
        <p:spPr bwMode="ltGray">
          <a:xfrm>
            <a:off x="0" y="4222750"/>
            <a:ext cx="1181100" cy="2571750"/>
          </a:xfrm>
          <a:prstGeom prst="rect">
            <a:avLst/>
          </a:prstGeom>
          <a:noFill/>
        </p:spPr>
      </p:pic>
      <p:sp>
        <p:nvSpPr>
          <p:cNvPr id="6150" name="Rectangle 6"/>
          <p:cNvSpPr>
            <a:spLocks noGrp="1" noChangeArrowheads="1"/>
          </p:cNvSpPr>
          <p:nvPr>
            <p:ph type="ctrTitle"/>
          </p:nvPr>
        </p:nvSpPr>
        <p:spPr>
          <a:xfrm>
            <a:off x="914400" y="2057400"/>
            <a:ext cx="7721600" cy="1143000"/>
          </a:xfrm>
        </p:spPr>
        <p:txBody>
          <a:bodyPr/>
          <a:lstStyle>
            <a:lvl1pPr>
              <a:defRPr/>
            </a:lvl1pPr>
          </a:lstStyle>
          <a:p>
            <a:r>
              <a:rPr lang="en-US"/>
              <a:t>Click to edit Master title style</a:t>
            </a:r>
          </a:p>
        </p:txBody>
      </p:sp>
      <p:sp>
        <p:nvSpPr>
          <p:cNvPr id="6151" name="Rectangle 7"/>
          <p:cNvSpPr>
            <a:spLocks noGrp="1" noChangeArrowheads="1"/>
          </p:cNvSpPr>
          <p:nvPr>
            <p:ph type="subTitle" idx="1"/>
          </p:nvPr>
        </p:nvSpPr>
        <p:spPr>
          <a:xfrm>
            <a:off x="1625600" y="3886200"/>
            <a:ext cx="6400800" cy="1771650"/>
          </a:xfrm>
        </p:spPr>
        <p:txBody>
          <a:bodyPr/>
          <a:lstStyle>
            <a:lvl1pPr marL="0" indent="0" algn="ctr">
              <a:buFontTx/>
              <a:buNone/>
              <a:defRPr/>
            </a:lvl1pPr>
          </a:lstStyle>
          <a:p>
            <a:r>
              <a:rPr lang="en-US"/>
              <a:t>Click to edit Master subtitle style</a:t>
            </a:r>
          </a:p>
        </p:txBody>
      </p:sp>
      <p:sp>
        <p:nvSpPr>
          <p:cNvPr id="6152" name="Rectangle 8"/>
          <p:cNvSpPr>
            <a:spLocks noGrp="1" noChangeArrowheads="1"/>
          </p:cNvSpPr>
          <p:nvPr>
            <p:ph type="dt" sz="quarter" idx="2"/>
          </p:nvPr>
        </p:nvSpPr>
        <p:spPr>
          <a:xfrm>
            <a:off x="1084263" y="6096000"/>
            <a:ext cx="1905000" cy="457200"/>
          </a:xfrm>
        </p:spPr>
        <p:txBody>
          <a:bodyPr/>
          <a:lstStyle>
            <a:lvl1pPr>
              <a:defRPr/>
            </a:lvl1pPr>
          </a:lstStyle>
          <a:p>
            <a:endParaRPr lang="en-US"/>
          </a:p>
        </p:txBody>
      </p:sp>
      <p:sp>
        <p:nvSpPr>
          <p:cNvPr id="6153" name="Rectangle 9"/>
          <p:cNvSpPr>
            <a:spLocks noGrp="1" noChangeArrowheads="1"/>
          </p:cNvSpPr>
          <p:nvPr>
            <p:ph type="ftr" sz="quarter" idx="3"/>
          </p:nvPr>
        </p:nvSpPr>
        <p:spPr>
          <a:xfrm>
            <a:off x="3522663" y="6096000"/>
            <a:ext cx="2895600" cy="457200"/>
          </a:xfrm>
        </p:spPr>
        <p:txBody>
          <a:bodyPr/>
          <a:lstStyle>
            <a:lvl1pPr>
              <a:defRPr/>
            </a:lvl1pPr>
          </a:lstStyle>
          <a:p>
            <a:endParaRPr lang="en-US"/>
          </a:p>
        </p:txBody>
      </p:sp>
      <p:sp>
        <p:nvSpPr>
          <p:cNvPr id="6154" name="Rectangle 10"/>
          <p:cNvSpPr>
            <a:spLocks noGrp="1" noChangeArrowheads="1"/>
          </p:cNvSpPr>
          <p:nvPr>
            <p:ph type="sldNum" sz="quarter" idx="4"/>
          </p:nvPr>
        </p:nvSpPr>
        <p:spPr>
          <a:xfrm>
            <a:off x="6951663" y="6096000"/>
            <a:ext cx="1905000" cy="457200"/>
          </a:xfrm>
        </p:spPr>
        <p:txBody>
          <a:bodyPr/>
          <a:lstStyle>
            <a:lvl1pPr>
              <a:defRPr/>
            </a:lvl1pPr>
          </a:lstStyle>
          <a:p>
            <a:fld id="{12C972F4-C1DB-4081-8EAE-ECF9BBE4380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08E1527-23D2-4297-8791-C6B55AD24AE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381000"/>
            <a:ext cx="55626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4A3A8BF-301B-49FD-AD9D-A2ABF50F31C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1066800" y="1752600"/>
            <a:ext cx="7620000" cy="4114800"/>
          </a:xfrm>
        </p:spPr>
        <p:txBody>
          <a:bodyPr/>
          <a:lstStyle/>
          <a:p>
            <a:endParaRPr lang="en-US"/>
          </a:p>
        </p:txBody>
      </p:sp>
      <p:sp>
        <p:nvSpPr>
          <p:cNvPr id="4" name="Date Placeholder 3"/>
          <p:cNvSpPr>
            <a:spLocks noGrp="1"/>
          </p:cNvSpPr>
          <p:nvPr>
            <p:ph type="dt" sz="half" idx="10"/>
          </p:nvPr>
        </p:nvSpPr>
        <p:spPr>
          <a:xfrm>
            <a:off x="1014413" y="6107113"/>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452813" y="6107113"/>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881813" y="6107113"/>
            <a:ext cx="1905000" cy="457200"/>
          </a:xfrm>
        </p:spPr>
        <p:txBody>
          <a:bodyPr/>
          <a:lstStyle>
            <a:lvl1pPr>
              <a:defRPr/>
            </a:lvl1pPr>
          </a:lstStyle>
          <a:p>
            <a:fld id="{66A66447-F668-4249-990A-DDD36BCE3FD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28D4EB2-C6D0-409A-AC92-66E4AE42B42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ADDE63-35B0-4A98-996E-27693DED13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53000" y="1752600"/>
            <a:ext cx="3733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ABE0220-3CFF-4358-9596-9DF88D4E057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434A165-C734-4A69-802F-B1412B1875F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A204A4B-C12A-49A6-AB02-4B605765C3D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F20027C-74FD-4025-AAB4-58BE7565062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825909-AD42-45D4-AF05-EC3006E1BD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7608B7D-5135-4066-BD74-FB23F12B061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609600" y="228600"/>
            <a:ext cx="8239125" cy="6391275"/>
          </a:xfrm>
          <a:prstGeom prst="rect">
            <a:avLst/>
          </a:prstGeom>
          <a:solidFill>
            <a:srgbClr val="EDE7E3"/>
          </a:solidFill>
          <a:ln w="9525">
            <a:noFill/>
            <a:miter lim="800000"/>
            <a:headEnd/>
            <a:tailEnd/>
          </a:ln>
        </p:spPr>
        <p:txBody>
          <a:bodyPr wrap="none" anchor="ctr"/>
          <a:lstStyle/>
          <a:p>
            <a:pPr algn="ctr"/>
            <a:endParaRPr kumimoji="1" lang="en-US"/>
          </a:p>
        </p:txBody>
      </p:sp>
      <p:sp>
        <p:nvSpPr>
          <p:cNvPr id="5123" name="Line 3"/>
          <p:cNvSpPr>
            <a:spLocks noChangeShapeType="1"/>
          </p:cNvSpPr>
          <p:nvPr/>
        </p:nvSpPr>
        <p:spPr bwMode="ltGray">
          <a:xfrm>
            <a:off x="1016000" y="1600200"/>
            <a:ext cx="7670800" cy="0"/>
          </a:xfrm>
          <a:prstGeom prst="line">
            <a:avLst/>
          </a:prstGeom>
          <a:noFill/>
          <a:ln w="3175">
            <a:solidFill>
              <a:schemeClr val="bg2"/>
            </a:solidFill>
            <a:round/>
            <a:headEnd/>
            <a:tailEnd/>
          </a:ln>
        </p:spPr>
        <p:txBody>
          <a:bodyPr wrap="none" anchor="ctr"/>
          <a:lstStyle/>
          <a:p>
            <a:endParaRPr lang="en-US"/>
          </a:p>
        </p:txBody>
      </p:sp>
      <p:pic>
        <p:nvPicPr>
          <p:cNvPr id="5124" name="Picture 4" descr="minispir"/>
          <p:cNvPicPr>
            <a:picLocks noChangeAspect="1" noChangeArrowheads="1"/>
          </p:cNvPicPr>
          <p:nvPr/>
        </p:nvPicPr>
        <p:blipFill>
          <a:blip r:embed="rId14"/>
          <a:srcRect b="5333"/>
          <a:stretch>
            <a:fillRect/>
          </a:stretch>
        </p:blipFill>
        <p:spPr bwMode="ltGray">
          <a:xfrm>
            <a:off x="0" y="50800"/>
            <a:ext cx="1181100" cy="4057650"/>
          </a:xfrm>
          <a:prstGeom prst="rect">
            <a:avLst/>
          </a:prstGeom>
          <a:noFill/>
        </p:spPr>
      </p:pic>
      <p:pic>
        <p:nvPicPr>
          <p:cNvPr id="5125" name="Picture 5" descr="minispir"/>
          <p:cNvPicPr>
            <a:picLocks noChangeAspect="1" noChangeArrowheads="1"/>
          </p:cNvPicPr>
          <p:nvPr/>
        </p:nvPicPr>
        <p:blipFill>
          <a:blip r:embed="rId14"/>
          <a:srcRect t="39999"/>
          <a:stretch>
            <a:fillRect/>
          </a:stretch>
        </p:blipFill>
        <p:spPr bwMode="ltGray">
          <a:xfrm>
            <a:off x="0" y="4222750"/>
            <a:ext cx="1181100" cy="2571750"/>
          </a:xfrm>
          <a:prstGeom prst="rect">
            <a:avLst/>
          </a:prstGeom>
          <a:noFill/>
        </p:spPr>
      </p:pic>
      <p:sp>
        <p:nvSpPr>
          <p:cNvPr id="5126" name="Rectangle 6"/>
          <p:cNvSpPr>
            <a:spLocks noGrp="1" noChangeArrowheads="1"/>
          </p:cNvSpPr>
          <p:nvPr>
            <p:ph type="title"/>
          </p:nvPr>
        </p:nvSpPr>
        <p:spPr bwMode="auto">
          <a:xfrm>
            <a:off x="1066800" y="381000"/>
            <a:ext cx="7620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7" name="Rectangle 7"/>
          <p:cNvSpPr>
            <a:spLocks noGrp="1" noChangeArrowheads="1"/>
          </p:cNvSpPr>
          <p:nvPr>
            <p:ph type="body" idx="1"/>
          </p:nvPr>
        </p:nvSpPr>
        <p:spPr bwMode="auto">
          <a:xfrm>
            <a:off x="1066800" y="1752600"/>
            <a:ext cx="7620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8" name="Rectangle 8"/>
          <p:cNvSpPr>
            <a:spLocks noGrp="1" noChangeArrowheads="1"/>
          </p:cNvSpPr>
          <p:nvPr>
            <p:ph type="dt" sz="half" idx="2"/>
          </p:nvPr>
        </p:nvSpPr>
        <p:spPr bwMode="auto">
          <a:xfrm>
            <a:off x="10144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5129" name="Rectangle 9"/>
          <p:cNvSpPr>
            <a:spLocks noGrp="1" noChangeArrowheads="1"/>
          </p:cNvSpPr>
          <p:nvPr>
            <p:ph type="ftr" sz="quarter" idx="3"/>
          </p:nvPr>
        </p:nvSpPr>
        <p:spPr bwMode="auto">
          <a:xfrm>
            <a:off x="3452813" y="6107113"/>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5130" name="Rectangle 10"/>
          <p:cNvSpPr>
            <a:spLocks noGrp="1" noChangeArrowheads="1"/>
          </p:cNvSpPr>
          <p:nvPr>
            <p:ph type="sldNum" sz="quarter" idx="4"/>
          </p:nvPr>
        </p:nvSpPr>
        <p:spPr bwMode="auto">
          <a:xfrm>
            <a:off x="6881813" y="610711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2590CFA-C4A1-4210-A927-0ADDA0A2B46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85800"/>
            <a:ext cx="7620000" cy="4114800"/>
          </a:xfrm>
        </p:spPr>
        <p:txBody>
          <a:bodyPr/>
          <a:lstStyle/>
          <a:p>
            <a:pPr>
              <a:buNone/>
            </a:pPr>
            <a:r>
              <a:rPr lang="en-US" dirty="0" smtClean="0"/>
              <a:t>  </a:t>
            </a:r>
          </a:p>
          <a:p>
            <a:pPr>
              <a:buNone/>
            </a:pPr>
            <a:endParaRPr lang="en-US" dirty="0"/>
          </a:p>
          <a:p>
            <a:pPr algn="ctr">
              <a:buNone/>
            </a:pPr>
            <a:r>
              <a:rPr lang="en-US" sz="4800" dirty="0" smtClean="0"/>
              <a:t>Artificial Intelligence</a:t>
            </a:r>
            <a:endParaRPr lang="en-US" sz="4800" dirty="0" smtClean="0"/>
          </a:p>
          <a:p>
            <a:pPr>
              <a:buNone/>
            </a:pPr>
            <a:endParaRPr lang="en-US" dirty="0"/>
          </a:p>
          <a:p>
            <a:pPr>
              <a:buNone/>
            </a:pPr>
            <a:endParaRPr lang="en-US" dirty="0" smtClean="0"/>
          </a:p>
          <a:p>
            <a:pPr algn="r">
              <a:buNone/>
            </a:pPr>
            <a:r>
              <a:rPr lang="en-US" dirty="0"/>
              <a:t> </a:t>
            </a:r>
            <a:r>
              <a:rPr lang="en-US" dirty="0" smtClean="0"/>
              <a:t>  Waqas </a:t>
            </a:r>
            <a:r>
              <a:rPr lang="en-US" dirty="0"/>
              <a:t>H</a:t>
            </a:r>
            <a:r>
              <a:rPr lang="en-US" dirty="0" smtClean="0"/>
              <a:t>aider </a:t>
            </a:r>
            <a:r>
              <a:rPr lang="en-US" dirty="0" smtClean="0"/>
              <a:t> Khan Bangyal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Gain</a:t>
            </a:r>
            <a:endParaRPr lang="en-US" b="1" dirty="0"/>
          </a:p>
        </p:txBody>
      </p:sp>
      <p:sp>
        <p:nvSpPr>
          <p:cNvPr id="3" name="Content Placeholder 2"/>
          <p:cNvSpPr>
            <a:spLocks noGrp="1"/>
          </p:cNvSpPr>
          <p:nvPr>
            <p:ph idx="1"/>
          </p:nvPr>
        </p:nvSpPr>
        <p:spPr>
          <a:xfrm>
            <a:off x="1066800" y="1600200"/>
            <a:ext cx="7620000" cy="4800600"/>
          </a:xfrm>
        </p:spPr>
        <p:txBody>
          <a:bodyPr/>
          <a:lstStyle/>
          <a:p>
            <a:pPr algn="just"/>
            <a:r>
              <a:rPr lang="en-US" b="1" dirty="0" smtClean="0"/>
              <a:t>Information Gain</a:t>
            </a:r>
          </a:p>
          <a:p>
            <a:pPr algn="just"/>
            <a:r>
              <a:rPr lang="en-US" dirty="0" smtClean="0"/>
              <a:t>We want to determine which attribute in a given set of training feature vectors is most useful for discriminating between the classes to be learned.</a:t>
            </a:r>
          </a:p>
          <a:p>
            <a:pPr algn="just"/>
            <a:r>
              <a:rPr lang="en-US" dirty="0" smtClean="0"/>
              <a:t>Information gain tells us how important a given attribute of the feature vectors is.</a:t>
            </a:r>
          </a:p>
          <a:p>
            <a:pPr algn="just"/>
            <a:r>
              <a:rPr lang="en-US" dirty="0" smtClean="0"/>
              <a:t>We will use it to decide the ordering of attributes in the nodes of a decision tree.</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Calculating Information Gain</a:t>
            </a:r>
            <a:endParaRPr lang="en-US" b="1" dirty="0"/>
          </a:p>
        </p:txBody>
      </p:sp>
      <p:sp>
        <p:nvSpPr>
          <p:cNvPr id="3" name="Content Placeholder 2"/>
          <p:cNvSpPr>
            <a:spLocks noGrp="1"/>
          </p:cNvSpPr>
          <p:nvPr>
            <p:ph idx="1"/>
          </p:nvPr>
        </p:nvSpPr>
        <p:spPr>
          <a:xfrm>
            <a:off x="1066800" y="1600200"/>
            <a:ext cx="7620000" cy="533400"/>
          </a:xfrm>
        </p:spPr>
        <p:txBody>
          <a:bodyPr/>
          <a:lstStyle/>
          <a:p>
            <a:pPr>
              <a:buNone/>
            </a:pPr>
            <a:r>
              <a:rPr lang="en-US" sz="2000" dirty="0" smtClean="0"/>
              <a:t>Information Gain= entropy(parent) –[average entropy(children)]</a:t>
            </a:r>
            <a:endParaRPr lang="en-US" sz="2000" dirty="0"/>
          </a:p>
        </p:txBody>
      </p:sp>
      <p:pic>
        <p:nvPicPr>
          <p:cNvPr id="5122" name="Picture 2"/>
          <p:cNvPicPr>
            <a:picLocks noChangeAspect="1" noChangeArrowheads="1"/>
          </p:cNvPicPr>
          <p:nvPr/>
        </p:nvPicPr>
        <p:blipFill>
          <a:blip r:embed="rId2"/>
          <a:srcRect/>
          <a:stretch>
            <a:fillRect/>
          </a:stretch>
        </p:blipFill>
        <p:spPr bwMode="auto">
          <a:xfrm>
            <a:off x="990600" y="2133600"/>
            <a:ext cx="7905750" cy="4495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2800"/>
              <a:t>Decision Tree Learning</a:t>
            </a:r>
          </a:p>
        </p:txBody>
      </p:sp>
      <p:sp>
        <p:nvSpPr>
          <p:cNvPr id="11267" name="Rectangle 3"/>
          <p:cNvSpPr>
            <a:spLocks noGrp="1" noChangeArrowheads="1"/>
          </p:cNvSpPr>
          <p:nvPr>
            <p:ph type="body" idx="1"/>
          </p:nvPr>
        </p:nvSpPr>
        <p:spPr/>
        <p:txBody>
          <a:bodyPr/>
          <a:lstStyle/>
          <a:p>
            <a:pPr algn="just"/>
            <a:r>
              <a:rPr lang="en-US" sz="2400" u="sng" dirty="0">
                <a:cs typeface="Times New Roman" pitchFamily="18" charset="0"/>
              </a:rPr>
              <a:t>Determining which attribute is best (Entropy &amp; Gain)</a:t>
            </a:r>
            <a:endParaRPr lang="en-US" sz="2400" dirty="0">
              <a:cs typeface="Times New Roman" pitchFamily="18" charset="0"/>
            </a:endParaRPr>
          </a:p>
          <a:p>
            <a:pPr algn="just"/>
            <a:r>
              <a:rPr lang="en-US" sz="2400" dirty="0">
                <a:cs typeface="Times New Roman" pitchFamily="18" charset="0"/>
              </a:rPr>
              <a:t>Entropy (E) is the minimum number of bits needed in order to classify an arbitrary example as yes or no</a:t>
            </a:r>
          </a:p>
          <a:p>
            <a:pPr algn="just"/>
            <a:r>
              <a:rPr lang="en-US" sz="2400" dirty="0">
                <a:cs typeface="Times New Roman" pitchFamily="18" charset="0"/>
              </a:rPr>
              <a:t>E(S) = </a:t>
            </a:r>
            <a:r>
              <a:rPr lang="en-US" sz="2400" dirty="0">
                <a:cs typeface="Times New Roman" pitchFamily="18" charset="0"/>
                <a:sym typeface="Symbol" pitchFamily="18" charset="2"/>
              </a:rPr>
              <a:t></a:t>
            </a:r>
            <a:r>
              <a:rPr lang="en-US" sz="2400" baseline="30000" dirty="0" err="1">
                <a:cs typeface="Times New Roman" pitchFamily="18" charset="0"/>
              </a:rPr>
              <a:t>c</a:t>
            </a:r>
            <a:r>
              <a:rPr lang="en-US" sz="2400" baseline="-30000" dirty="0" err="1">
                <a:cs typeface="Times New Roman" pitchFamily="18" charset="0"/>
              </a:rPr>
              <a:t>i</a:t>
            </a:r>
            <a:r>
              <a:rPr lang="en-US" sz="2400" baseline="-30000" dirty="0">
                <a:cs typeface="Times New Roman" pitchFamily="18" charset="0"/>
              </a:rPr>
              <a:t>=1</a:t>
            </a:r>
            <a:r>
              <a:rPr lang="en-US" sz="2400" dirty="0">
                <a:cs typeface="Times New Roman" pitchFamily="18" charset="0"/>
              </a:rPr>
              <a:t> –p</a:t>
            </a:r>
            <a:r>
              <a:rPr lang="en-US" sz="2400" baseline="-30000" dirty="0">
                <a:cs typeface="Times New Roman" pitchFamily="18" charset="0"/>
              </a:rPr>
              <a:t>i</a:t>
            </a:r>
            <a:r>
              <a:rPr lang="en-US" sz="2400" dirty="0">
                <a:cs typeface="Times New Roman" pitchFamily="18" charset="0"/>
              </a:rPr>
              <a:t> log</a:t>
            </a:r>
            <a:r>
              <a:rPr lang="en-US" sz="2400" baseline="-30000" dirty="0">
                <a:cs typeface="Times New Roman" pitchFamily="18" charset="0"/>
              </a:rPr>
              <a:t>2</a:t>
            </a:r>
            <a:r>
              <a:rPr lang="en-US" sz="2400" dirty="0">
                <a:cs typeface="Times New Roman" pitchFamily="18" charset="0"/>
              </a:rPr>
              <a:t> p</a:t>
            </a:r>
            <a:r>
              <a:rPr lang="en-US" sz="2400" baseline="-30000" dirty="0">
                <a:cs typeface="Times New Roman" pitchFamily="18" charset="0"/>
              </a:rPr>
              <a:t>i ,</a:t>
            </a:r>
          </a:p>
          <a:p>
            <a:pPr lvl="1" algn="just"/>
            <a:r>
              <a:rPr lang="en-US" sz="2000" dirty="0">
                <a:cs typeface="Times New Roman" pitchFamily="18" charset="0"/>
              </a:rPr>
              <a:t>Where S is a set of training examples,</a:t>
            </a:r>
          </a:p>
          <a:p>
            <a:pPr lvl="1" algn="just"/>
            <a:r>
              <a:rPr lang="en-US" sz="2000" dirty="0">
                <a:cs typeface="Times New Roman" pitchFamily="18" charset="0"/>
              </a:rPr>
              <a:t>c is the number of classes, and</a:t>
            </a:r>
          </a:p>
          <a:p>
            <a:pPr lvl="1" algn="just"/>
            <a:r>
              <a:rPr lang="en-US" sz="2000" dirty="0">
                <a:cs typeface="Times New Roman" pitchFamily="18" charset="0"/>
              </a:rPr>
              <a:t>p</a:t>
            </a:r>
            <a:r>
              <a:rPr lang="en-US" sz="2000" baseline="-25000" dirty="0">
                <a:cs typeface="Times New Roman" pitchFamily="18" charset="0"/>
              </a:rPr>
              <a:t>i</a:t>
            </a:r>
            <a:r>
              <a:rPr lang="en-US" sz="2000" dirty="0">
                <a:cs typeface="Times New Roman" pitchFamily="18" charset="0"/>
              </a:rPr>
              <a:t> is the proportion of the training set that is of class </a:t>
            </a:r>
            <a:r>
              <a:rPr lang="en-US" sz="2000" dirty="0" err="1">
                <a:cs typeface="Times New Roman" pitchFamily="18" charset="0"/>
              </a:rPr>
              <a:t>i</a:t>
            </a:r>
            <a:endParaRPr lang="en-US" sz="2000" dirty="0">
              <a:cs typeface="Times New Roman" pitchFamily="18" charset="0"/>
            </a:endParaRPr>
          </a:p>
          <a:p>
            <a:pPr algn="just"/>
            <a:r>
              <a:rPr lang="en-US" sz="2400" dirty="0">
                <a:cs typeface="Times New Roman" pitchFamily="18" charset="0"/>
              </a:rPr>
              <a:t>For our entropy equation 0 log</a:t>
            </a:r>
            <a:r>
              <a:rPr lang="en-US" sz="2400" baseline="-30000" dirty="0">
                <a:cs typeface="Times New Roman" pitchFamily="18" charset="0"/>
              </a:rPr>
              <a:t>2</a:t>
            </a:r>
            <a:r>
              <a:rPr lang="en-US" sz="2400" dirty="0">
                <a:cs typeface="Times New Roman" pitchFamily="18" charset="0"/>
              </a:rPr>
              <a:t> 0 = 0</a:t>
            </a:r>
          </a:p>
          <a:p>
            <a:pPr algn="just"/>
            <a:r>
              <a:rPr lang="en-US" sz="2400" dirty="0">
                <a:cs typeface="Times New Roman" pitchFamily="18" charset="0"/>
              </a:rPr>
              <a:t>The information gain G(S,A) where A is an attribute</a:t>
            </a:r>
          </a:p>
          <a:p>
            <a:pPr algn="just"/>
            <a:r>
              <a:rPr lang="en-US" sz="2400" dirty="0">
                <a:cs typeface="Times New Roman" pitchFamily="18" charset="0"/>
              </a:rPr>
              <a:t>G(S,A) </a:t>
            </a:r>
            <a:r>
              <a:rPr lang="en-US" sz="2400" dirty="0">
                <a:cs typeface="Times New Roman" pitchFamily="18" charset="0"/>
                <a:sym typeface="Symbol" pitchFamily="18" charset="2"/>
              </a:rPr>
              <a:t></a:t>
            </a:r>
            <a:r>
              <a:rPr lang="en-US" sz="2400" dirty="0">
                <a:cs typeface="Times New Roman" pitchFamily="18" charset="0"/>
              </a:rPr>
              <a:t> E(S) - </a:t>
            </a:r>
            <a:r>
              <a:rPr lang="en-US" sz="2400" dirty="0">
                <a:cs typeface="Times New Roman" pitchFamily="18" charset="0"/>
                <a:sym typeface="Symbol" pitchFamily="18" charset="2"/>
              </a:rPr>
              <a:t></a:t>
            </a:r>
            <a:r>
              <a:rPr lang="en-US" sz="2400" baseline="-30000" dirty="0">
                <a:cs typeface="Times New Roman" pitchFamily="18" charset="0"/>
              </a:rPr>
              <a:t>v in Values(A)     </a:t>
            </a:r>
            <a:r>
              <a:rPr lang="en-US" sz="2400" dirty="0">
                <a:cs typeface="Times New Roman" pitchFamily="18" charset="0"/>
              </a:rPr>
              <a:t>(|</a:t>
            </a:r>
            <a:r>
              <a:rPr lang="en-US" sz="2400" dirty="0" err="1">
                <a:cs typeface="Times New Roman" pitchFamily="18" charset="0"/>
              </a:rPr>
              <a:t>S</a:t>
            </a:r>
            <a:r>
              <a:rPr lang="en-US" sz="2400" baseline="-30000" dirty="0" err="1">
                <a:cs typeface="Times New Roman" pitchFamily="18" charset="0"/>
              </a:rPr>
              <a:t>v</a:t>
            </a:r>
            <a:r>
              <a:rPr lang="en-US" sz="2400" dirty="0">
                <a:cs typeface="Times New Roman" pitchFamily="18" charset="0"/>
              </a:rPr>
              <a:t>|  /  |S|)  * E(</a:t>
            </a:r>
            <a:r>
              <a:rPr lang="en-US" sz="2400" dirty="0" err="1">
                <a:cs typeface="Times New Roman" pitchFamily="18" charset="0"/>
              </a:rPr>
              <a:t>Sv</a:t>
            </a:r>
            <a:r>
              <a:rPr lang="en-US" sz="2400" dirty="0">
                <a:cs typeface="Times New Roman" pitchFamily="18" charset="0"/>
              </a:rPr>
              <a:t>) </a:t>
            </a:r>
          </a:p>
          <a:p>
            <a:endParaRPr lang="en-US" sz="2400" dirty="0"/>
          </a:p>
          <a:p>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2800"/>
              <a:t>Decision Tree Learning</a:t>
            </a:r>
          </a:p>
        </p:txBody>
      </p:sp>
      <p:sp>
        <p:nvSpPr>
          <p:cNvPr id="12291" name="Rectangle 3"/>
          <p:cNvSpPr>
            <a:spLocks noGrp="1" noChangeArrowheads="1"/>
          </p:cNvSpPr>
          <p:nvPr>
            <p:ph type="body" idx="1"/>
          </p:nvPr>
        </p:nvSpPr>
        <p:spPr/>
        <p:txBody>
          <a:bodyPr/>
          <a:lstStyle/>
          <a:p>
            <a:r>
              <a:rPr lang="en-US" sz="2400" dirty="0"/>
              <a:t>Let’s Try an Example!</a:t>
            </a:r>
          </a:p>
          <a:p>
            <a:r>
              <a:rPr lang="en-US" sz="2400" dirty="0"/>
              <a:t>Let</a:t>
            </a:r>
          </a:p>
          <a:p>
            <a:pPr lvl="1"/>
            <a:r>
              <a:rPr lang="en-US" sz="2000" dirty="0"/>
              <a:t>E([X+,Y-]) represent that there are X positive training elements and Y negative elements.</a:t>
            </a:r>
          </a:p>
          <a:p>
            <a:r>
              <a:rPr lang="en-US" sz="2400" dirty="0"/>
              <a:t>Therefore the Entropy for the training data, E(S), can be represented as E([9+,5-]) because of the 14 training examples 9 of them are </a:t>
            </a:r>
            <a:r>
              <a:rPr lang="en-US" sz="2400" b="1" dirty="0"/>
              <a:t>yes </a:t>
            </a:r>
            <a:r>
              <a:rPr lang="en-US" sz="2400" dirty="0"/>
              <a:t>and 5 of them are </a:t>
            </a:r>
            <a:r>
              <a:rPr lang="en-US" sz="2400" b="1" dirty="0"/>
              <a:t>no</a:t>
            </a:r>
            <a:r>
              <a:rPr lang="en-US" sz="2400" dirty="0"/>
              <a:t>.</a:t>
            </a:r>
          </a:p>
          <a:p>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2800"/>
              <a:t>Decision Tree Learning:</a:t>
            </a:r>
            <a:br>
              <a:rPr lang="en-US" sz="2800"/>
            </a:br>
            <a:r>
              <a:rPr lang="en-US" sz="2800"/>
              <a:t>A Simple Example</a:t>
            </a:r>
          </a:p>
        </p:txBody>
      </p:sp>
      <p:sp>
        <p:nvSpPr>
          <p:cNvPr id="13315" name="Rectangle 3"/>
          <p:cNvSpPr>
            <a:spLocks noGrp="1" noChangeArrowheads="1"/>
          </p:cNvSpPr>
          <p:nvPr>
            <p:ph type="body" idx="1"/>
          </p:nvPr>
        </p:nvSpPr>
        <p:spPr/>
        <p:txBody>
          <a:bodyPr/>
          <a:lstStyle/>
          <a:p>
            <a:r>
              <a:rPr lang="en-US" sz="2400" dirty="0"/>
              <a:t>Let’s start off by calculating the Entropy of the Training Set.</a:t>
            </a:r>
          </a:p>
          <a:p>
            <a:r>
              <a:rPr lang="en-US" sz="2400" dirty="0"/>
              <a:t>E(S) = E([9+,5-]) = (-9/14 log</a:t>
            </a:r>
            <a:r>
              <a:rPr lang="en-US" sz="2400" baseline="-25000" dirty="0"/>
              <a:t>2</a:t>
            </a:r>
            <a:r>
              <a:rPr lang="en-US" sz="2400" dirty="0"/>
              <a:t> 9/14) + (-5/14 log</a:t>
            </a:r>
            <a:r>
              <a:rPr lang="en-US" sz="2400" baseline="-25000" dirty="0"/>
              <a:t>2</a:t>
            </a:r>
            <a:r>
              <a:rPr lang="en-US" sz="2400" dirty="0"/>
              <a:t> 5/14)</a:t>
            </a:r>
          </a:p>
          <a:p>
            <a:r>
              <a:rPr lang="en-US" sz="2400" dirty="0"/>
              <a:t>= 0.94</a:t>
            </a:r>
          </a:p>
          <a:p>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2800"/>
              <a:t>Decision Tree Learning:</a:t>
            </a:r>
            <a:br>
              <a:rPr lang="en-US" sz="2800"/>
            </a:br>
            <a:r>
              <a:rPr lang="en-US" sz="2800"/>
              <a:t>A Simple Example</a:t>
            </a:r>
          </a:p>
        </p:txBody>
      </p:sp>
      <p:sp>
        <p:nvSpPr>
          <p:cNvPr id="14339" name="Rectangle 3"/>
          <p:cNvSpPr>
            <a:spLocks noGrp="1" noChangeArrowheads="1"/>
          </p:cNvSpPr>
          <p:nvPr>
            <p:ph type="body" idx="1"/>
          </p:nvPr>
        </p:nvSpPr>
        <p:spPr/>
        <p:txBody>
          <a:bodyPr/>
          <a:lstStyle/>
          <a:p>
            <a:r>
              <a:rPr lang="en-US" sz="2400" dirty="0"/>
              <a:t>Next we will need to calculate the information gain G(S,A) for each attribute A where A is taken from the set {Outlook, Temperature, Humidity, Wind}.</a:t>
            </a:r>
          </a:p>
          <a:p>
            <a:pPr>
              <a:buFontTx/>
              <a:buNone/>
            </a:pP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2800"/>
              <a:t>Decision Tree Learning:</a:t>
            </a:r>
            <a:br>
              <a:rPr lang="en-US" sz="2800"/>
            </a:br>
            <a:r>
              <a:rPr lang="en-US" sz="2800"/>
              <a:t>A Simple Example</a:t>
            </a:r>
          </a:p>
        </p:txBody>
      </p:sp>
      <p:sp>
        <p:nvSpPr>
          <p:cNvPr id="15363" name="Rectangle 3"/>
          <p:cNvSpPr>
            <a:spLocks noGrp="1" noChangeArrowheads="1"/>
          </p:cNvSpPr>
          <p:nvPr>
            <p:ph type="body" idx="1"/>
          </p:nvPr>
        </p:nvSpPr>
        <p:spPr/>
        <p:txBody>
          <a:bodyPr/>
          <a:lstStyle/>
          <a:p>
            <a:r>
              <a:rPr lang="en-US" sz="2400" dirty="0"/>
              <a:t>The information gain for Outlook is:</a:t>
            </a:r>
          </a:p>
          <a:p>
            <a:pPr lvl="1"/>
            <a:r>
              <a:rPr lang="en-US" sz="2000" dirty="0"/>
              <a:t>G(</a:t>
            </a:r>
            <a:r>
              <a:rPr lang="en-US" sz="2000" dirty="0" err="1"/>
              <a:t>S,Outlook</a:t>
            </a:r>
            <a:r>
              <a:rPr lang="en-US" sz="2000" dirty="0"/>
              <a:t>) = E(S) – [5/14 * E(Outlook=sunny) + 4/14 * E(Outlook = overcast) + 5/14 * E(Outlook=rain)]</a:t>
            </a:r>
          </a:p>
          <a:p>
            <a:pPr lvl="1"/>
            <a:r>
              <a:rPr lang="en-US" sz="2000" dirty="0"/>
              <a:t>G(</a:t>
            </a:r>
            <a:r>
              <a:rPr lang="en-US" sz="2000" dirty="0" err="1"/>
              <a:t>S,Outlook</a:t>
            </a:r>
            <a:r>
              <a:rPr lang="en-US" sz="2000" dirty="0"/>
              <a:t>) = E([9+,5-]) – [5/14*E(2+,3-) + 4/14*E([4+,0-]) + 5/14*E([3+,2-])]</a:t>
            </a:r>
          </a:p>
          <a:p>
            <a:pPr lvl="1"/>
            <a:r>
              <a:rPr lang="en-US" sz="2000" dirty="0"/>
              <a:t>G(</a:t>
            </a:r>
            <a:r>
              <a:rPr lang="en-US" sz="2000" dirty="0" err="1"/>
              <a:t>S,Outlook</a:t>
            </a:r>
            <a:r>
              <a:rPr lang="en-US" sz="2000" dirty="0"/>
              <a:t>) = 0.94 – [5/14*0.971 + 4/14*0.0 + 5/14*0.971]</a:t>
            </a:r>
          </a:p>
          <a:p>
            <a:pPr lvl="1"/>
            <a:r>
              <a:rPr lang="en-US" sz="2000" b="1" dirty="0"/>
              <a:t>G(</a:t>
            </a:r>
            <a:r>
              <a:rPr lang="en-US" sz="2000" b="1" dirty="0" err="1"/>
              <a:t>S,Outlook</a:t>
            </a:r>
            <a:r>
              <a:rPr lang="en-US" sz="2000" b="1" dirty="0"/>
              <a:t>) = 0.246</a:t>
            </a:r>
          </a:p>
          <a:p>
            <a:pPr lvl="1"/>
            <a:endParaRPr lang="en-US"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2800"/>
              <a:t>Decision Tree Learning:</a:t>
            </a:r>
            <a:br>
              <a:rPr lang="en-US" sz="2800"/>
            </a:br>
            <a:r>
              <a:rPr lang="en-US" sz="2800"/>
              <a:t>A Simple Example</a:t>
            </a:r>
          </a:p>
        </p:txBody>
      </p:sp>
      <p:sp>
        <p:nvSpPr>
          <p:cNvPr id="16387" name="Rectangle 3"/>
          <p:cNvSpPr>
            <a:spLocks noGrp="1" noChangeArrowheads="1"/>
          </p:cNvSpPr>
          <p:nvPr>
            <p:ph type="body" idx="1"/>
          </p:nvPr>
        </p:nvSpPr>
        <p:spPr/>
        <p:txBody>
          <a:bodyPr/>
          <a:lstStyle/>
          <a:p>
            <a:r>
              <a:rPr lang="en-US" sz="2400" dirty="0"/>
              <a:t>G(</a:t>
            </a:r>
            <a:r>
              <a:rPr lang="en-US" sz="2400" dirty="0" err="1"/>
              <a:t>S,Temperature</a:t>
            </a:r>
            <a:r>
              <a:rPr lang="en-US" sz="2400" dirty="0"/>
              <a:t>) = 0.94 – [4/14*E(Temperature=hot) + 				6/14*E(Temperature=mild) + 				4/14*E(Temperature=cool)]</a:t>
            </a:r>
          </a:p>
          <a:p>
            <a:r>
              <a:rPr lang="en-US" sz="2400" dirty="0"/>
              <a:t>G(</a:t>
            </a:r>
            <a:r>
              <a:rPr lang="en-US" sz="2400" dirty="0" err="1"/>
              <a:t>S,Temperature</a:t>
            </a:r>
            <a:r>
              <a:rPr lang="en-US" sz="2400" dirty="0"/>
              <a:t>) = 0.94 – [4/14*E([2+,2-]) +     6/14*E([4+,2-]) + 4/14*E([3+,1-])]</a:t>
            </a:r>
          </a:p>
          <a:p>
            <a:r>
              <a:rPr lang="en-US" sz="2400" dirty="0"/>
              <a:t>G(</a:t>
            </a:r>
            <a:r>
              <a:rPr lang="en-US" sz="2400" dirty="0" err="1"/>
              <a:t>S,Temperature</a:t>
            </a:r>
            <a:r>
              <a:rPr lang="en-US" sz="2400" dirty="0"/>
              <a:t>) = 0.94 – [4/14 + 6/14*0.918 + 4/14*0.811]  </a:t>
            </a:r>
          </a:p>
          <a:p>
            <a:r>
              <a:rPr lang="en-US" sz="2400" b="1" dirty="0"/>
              <a:t>G(</a:t>
            </a:r>
            <a:r>
              <a:rPr lang="en-US" sz="2400" b="1" dirty="0" err="1"/>
              <a:t>S,Temperature</a:t>
            </a:r>
            <a:r>
              <a:rPr lang="en-US" sz="2400" b="1" dirty="0"/>
              <a:t>) = 0.029</a:t>
            </a:r>
          </a:p>
          <a:p>
            <a:endParaRPr lang="en-US" sz="2400" b="1" dirty="0"/>
          </a:p>
          <a:p>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2800"/>
              <a:t>Decision Tree Learning:</a:t>
            </a:r>
            <a:br>
              <a:rPr lang="en-US" sz="2800"/>
            </a:br>
            <a:r>
              <a:rPr lang="en-US" sz="2800"/>
              <a:t>A Simple Example</a:t>
            </a:r>
          </a:p>
        </p:txBody>
      </p:sp>
      <p:sp>
        <p:nvSpPr>
          <p:cNvPr id="17411" name="Rectangle 3"/>
          <p:cNvSpPr>
            <a:spLocks noGrp="1" noChangeArrowheads="1"/>
          </p:cNvSpPr>
          <p:nvPr>
            <p:ph type="body" idx="1"/>
          </p:nvPr>
        </p:nvSpPr>
        <p:spPr/>
        <p:txBody>
          <a:bodyPr/>
          <a:lstStyle/>
          <a:p>
            <a:r>
              <a:rPr lang="en-US" sz="2400" dirty="0"/>
              <a:t>G(</a:t>
            </a:r>
            <a:r>
              <a:rPr lang="en-US" sz="2400" dirty="0" err="1"/>
              <a:t>S,Humidity</a:t>
            </a:r>
            <a:r>
              <a:rPr lang="en-US" sz="2400" dirty="0"/>
              <a:t>) = 0.94 – [7/14*E(Humidity=high) + 7/14*E(Humidity=normal)]</a:t>
            </a:r>
          </a:p>
          <a:p>
            <a:r>
              <a:rPr lang="en-US" sz="2400" dirty="0"/>
              <a:t>G(</a:t>
            </a:r>
            <a:r>
              <a:rPr lang="en-US" sz="2400" dirty="0" err="1"/>
              <a:t>S,Humidity</a:t>
            </a:r>
            <a:r>
              <a:rPr lang="en-US" sz="2400" dirty="0"/>
              <a:t> = 0.94 – [7/14*E([3+,4-]) + 7/14*E([6+,1-])]</a:t>
            </a:r>
          </a:p>
          <a:p>
            <a:r>
              <a:rPr lang="en-US" sz="2400" dirty="0"/>
              <a:t>G(</a:t>
            </a:r>
            <a:r>
              <a:rPr lang="en-US" sz="2400" dirty="0" err="1"/>
              <a:t>S,Humidity</a:t>
            </a:r>
            <a:r>
              <a:rPr lang="en-US" sz="2400" dirty="0"/>
              <a:t> = 0.94 – [7/14*0.985 + 7/14*0.592]</a:t>
            </a:r>
          </a:p>
          <a:p>
            <a:r>
              <a:rPr lang="en-US" sz="2400" b="1" dirty="0"/>
              <a:t>G(</a:t>
            </a:r>
            <a:r>
              <a:rPr lang="en-US" sz="2400" b="1" dirty="0" err="1"/>
              <a:t>S,Humidity</a:t>
            </a:r>
            <a:r>
              <a:rPr lang="en-US" sz="2400" b="1" dirty="0"/>
              <a:t>) = 0.1515</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2800"/>
              <a:t>Decision Tree Learning:</a:t>
            </a:r>
            <a:br>
              <a:rPr lang="en-US" sz="2800"/>
            </a:br>
            <a:r>
              <a:rPr lang="en-US" sz="2800"/>
              <a:t>A Simple Example</a:t>
            </a:r>
          </a:p>
        </p:txBody>
      </p:sp>
      <p:sp>
        <p:nvSpPr>
          <p:cNvPr id="18435" name="Rectangle 3"/>
          <p:cNvSpPr>
            <a:spLocks noGrp="1" noChangeArrowheads="1"/>
          </p:cNvSpPr>
          <p:nvPr>
            <p:ph type="body" idx="1"/>
          </p:nvPr>
        </p:nvSpPr>
        <p:spPr/>
        <p:txBody>
          <a:bodyPr/>
          <a:lstStyle/>
          <a:p>
            <a:r>
              <a:rPr lang="en-US" sz="2400" dirty="0"/>
              <a:t>G(</a:t>
            </a:r>
            <a:r>
              <a:rPr lang="en-US" sz="2400" dirty="0" err="1"/>
              <a:t>S,Wind</a:t>
            </a:r>
            <a:r>
              <a:rPr lang="en-US" sz="2400" dirty="0"/>
              <a:t>) = 0.94 – [8/14*0.811 + 6/14*1.00]</a:t>
            </a:r>
          </a:p>
          <a:p>
            <a:r>
              <a:rPr lang="en-US" sz="2400" b="1" dirty="0"/>
              <a:t>G(</a:t>
            </a:r>
            <a:r>
              <a:rPr lang="en-US" sz="2400" b="1" dirty="0" err="1"/>
              <a:t>S,Wind</a:t>
            </a:r>
            <a:r>
              <a:rPr lang="en-US" sz="2400" b="1" dirty="0"/>
              <a:t>) = 0.048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2800"/>
              <a:t>Decision Tree Learning</a:t>
            </a:r>
          </a:p>
        </p:txBody>
      </p:sp>
      <p:sp>
        <p:nvSpPr>
          <p:cNvPr id="7171" name="Rectangle 3"/>
          <p:cNvSpPr>
            <a:spLocks noGrp="1" noChangeArrowheads="1"/>
          </p:cNvSpPr>
          <p:nvPr>
            <p:ph type="body" idx="1"/>
          </p:nvPr>
        </p:nvSpPr>
        <p:spPr/>
        <p:txBody>
          <a:bodyPr/>
          <a:lstStyle/>
          <a:p>
            <a:pPr algn="just">
              <a:lnSpc>
                <a:spcPct val="90000"/>
              </a:lnSpc>
            </a:pPr>
            <a:r>
              <a:rPr lang="en-US" sz="2000" b="1" u="sng">
                <a:cs typeface="Times New Roman" pitchFamily="18" charset="0"/>
              </a:rPr>
              <a:t>Learning Decision Trees</a:t>
            </a:r>
          </a:p>
          <a:p>
            <a:pPr lvl="1" algn="just">
              <a:lnSpc>
                <a:spcPct val="90000"/>
              </a:lnSpc>
            </a:pPr>
            <a:r>
              <a:rPr lang="en-US" sz="1800">
                <a:cs typeface="Times New Roman" pitchFamily="18" charset="0"/>
              </a:rPr>
              <a:t>Decision tree induction is a simple but powerful learning paradigm. In this method a set of training examples is broken down into smaller and smaller subsets while at the same time an associated decision tree get incrementally developed. At the end of the learning process, a decision tree covering the training set is returned.</a:t>
            </a:r>
          </a:p>
          <a:p>
            <a:pPr lvl="1" algn="just">
              <a:lnSpc>
                <a:spcPct val="90000"/>
              </a:lnSpc>
            </a:pPr>
            <a:r>
              <a:rPr lang="en-US" sz="1800">
                <a:cs typeface="Times New Roman" pitchFamily="18" charset="0"/>
              </a:rPr>
              <a:t>The decision tree can be thought of as  a set sentences (in Disjunctive Normal Form) written propositional logic.</a:t>
            </a:r>
          </a:p>
          <a:p>
            <a:pPr lvl="1" algn="just">
              <a:lnSpc>
                <a:spcPct val="90000"/>
              </a:lnSpc>
            </a:pPr>
            <a:r>
              <a:rPr lang="en-US" sz="1800">
                <a:cs typeface="Times New Roman" pitchFamily="18" charset="0"/>
              </a:rPr>
              <a:t>Some characteristics of problems that are well suited to Decision Tree Learning are:</a:t>
            </a:r>
          </a:p>
          <a:p>
            <a:pPr lvl="2" algn="just">
              <a:lnSpc>
                <a:spcPct val="90000"/>
              </a:lnSpc>
            </a:pPr>
            <a:r>
              <a:rPr lang="en-US" sz="1600">
                <a:cs typeface="Times New Roman" pitchFamily="18" charset="0"/>
              </a:rPr>
              <a:t>Attribute-value paired elements</a:t>
            </a:r>
          </a:p>
          <a:p>
            <a:pPr lvl="2" algn="just">
              <a:lnSpc>
                <a:spcPct val="90000"/>
              </a:lnSpc>
            </a:pPr>
            <a:r>
              <a:rPr lang="en-US" sz="1600">
                <a:cs typeface="Times New Roman" pitchFamily="18" charset="0"/>
              </a:rPr>
              <a:t>Discrete target function</a:t>
            </a:r>
          </a:p>
          <a:p>
            <a:pPr lvl="2" algn="just">
              <a:lnSpc>
                <a:spcPct val="90000"/>
              </a:lnSpc>
            </a:pPr>
            <a:r>
              <a:rPr lang="en-US" sz="1600">
                <a:cs typeface="Times New Roman" pitchFamily="18" charset="0"/>
              </a:rPr>
              <a:t>Disjunctive descriptions (of target function)</a:t>
            </a:r>
          </a:p>
          <a:p>
            <a:pPr lvl="2" algn="just">
              <a:lnSpc>
                <a:spcPct val="90000"/>
              </a:lnSpc>
            </a:pPr>
            <a:r>
              <a:rPr lang="en-US" sz="1600">
                <a:cs typeface="Times New Roman" pitchFamily="18" charset="0"/>
              </a:rPr>
              <a:t>Works well with missing or erroneous training data</a:t>
            </a:r>
          </a:p>
          <a:p>
            <a:pPr>
              <a:lnSpc>
                <a:spcPct val="90000"/>
              </a:lnSpc>
            </a:pPr>
            <a:endParaRPr lang="en-US" sz="20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2800"/>
              <a:t>Decision Tree Learning:</a:t>
            </a:r>
            <a:br>
              <a:rPr lang="en-US" sz="2800"/>
            </a:br>
            <a:r>
              <a:rPr lang="en-US" sz="2800"/>
              <a:t>A Simple Example</a:t>
            </a:r>
          </a:p>
        </p:txBody>
      </p:sp>
      <p:sp>
        <p:nvSpPr>
          <p:cNvPr id="19459" name="Rectangle 3"/>
          <p:cNvSpPr>
            <a:spLocks noGrp="1" noChangeArrowheads="1"/>
          </p:cNvSpPr>
          <p:nvPr>
            <p:ph type="body" idx="1"/>
          </p:nvPr>
        </p:nvSpPr>
        <p:spPr/>
        <p:txBody>
          <a:bodyPr/>
          <a:lstStyle/>
          <a:p>
            <a:r>
              <a:rPr lang="en-US" sz="2400" dirty="0"/>
              <a:t>Outlook is our winner!</a:t>
            </a:r>
          </a:p>
          <a:p>
            <a:endParaRPr lang="en-US" sz="2400" dirty="0"/>
          </a:p>
        </p:txBody>
      </p:sp>
      <p:pic>
        <p:nvPicPr>
          <p:cNvPr id="19460" name="Picture 4" descr="chart"/>
          <p:cNvPicPr>
            <a:picLocks noChangeAspect="1" noChangeArrowheads="1"/>
          </p:cNvPicPr>
          <p:nvPr/>
        </p:nvPicPr>
        <p:blipFill>
          <a:blip r:embed="rId2"/>
          <a:srcRect/>
          <a:stretch>
            <a:fillRect/>
          </a:stretch>
        </p:blipFill>
        <p:spPr bwMode="auto">
          <a:xfrm>
            <a:off x="2514600" y="2090738"/>
            <a:ext cx="5491163" cy="35718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z="2800"/>
              <a:t>Decision Tree Learning:</a:t>
            </a:r>
            <a:br>
              <a:rPr lang="en-US" sz="2800"/>
            </a:br>
            <a:r>
              <a:rPr lang="en-US" sz="2800"/>
              <a:t>A Simple Example</a:t>
            </a:r>
          </a:p>
        </p:txBody>
      </p:sp>
      <p:sp>
        <p:nvSpPr>
          <p:cNvPr id="20483" name="Rectangle 3"/>
          <p:cNvSpPr>
            <a:spLocks noGrp="1" noChangeArrowheads="1"/>
          </p:cNvSpPr>
          <p:nvPr>
            <p:ph type="body" idx="1"/>
          </p:nvPr>
        </p:nvSpPr>
        <p:spPr/>
        <p:txBody>
          <a:bodyPr/>
          <a:lstStyle/>
          <a:p>
            <a:r>
              <a:rPr lang="en-US" sz="2400"/>
              <a:t>Now that we have discovered the root of our decision tree we must now recursively find the nodes that should go below Sunny, Overcast, and Rain.</a:t>
            </a:r>
          </a:p>
          <a:p>
            <a:endParaRPr 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2800"/>
              <a:t>Decision Tree Learning:</a:t>
            </a:r>
            <a:br>
              <a:rPr lang="en-US" sz="2800"/>
            </a:br>
            <a:r>
              <a:rPr lang="en-US" sz="2800"/>
              <a:t>A Simple Example</a:t>
            </a:r>
          </a:p>
        </p:txBody>
      </p:sp>
      <p:sp>
        <p:nvSpPr>
          <p:cNvPr id="21507" name="Rectangle 3"/>
          <p:cNvSpPr>
            <a:spLocks noGrp="1" noChangeArrowheads="1"/>
          </p:cNvSpPr>
          <p:nvPr>
            <p:ph type="body" idx="1"/>
          </p:nvPr>
        </p:nvSpPr>
        <p:spPr/>
        <p:txBody>
          <a:bodyPr/>
          <a:lstStyle/>
          <a:p>
            <a:r>
              <a:rPr lang="en-US" sz="2400" dirty="0"/>
              <a:t>G(Outlook=Rain, Humidity) = 0.971 – [2/5*E(Outlook=Rain ^ Humidity=high) + 3/5*E(Outlook=Rain ^Humidity=normal]</a:t>
            </a:r>
          </a:p>
          <a:p>
            <a:r>
              <a:rPr lang="en-US" sz="2400" b="1" dirty="0"/>
              <a:t>G(Outlook=Rain, Humidity) = 0.02</a:t>
            </a:r>
          </a:p>
          <a:p>
            <a:r>
              <a:rPr lang="en-US" sz="2400" dirty="0"/>
              <a:t>G(Outlook=</a:t>
            </a:r>
            <a:r>
              <a:rPr lang="en-US" sz="2400" dirty="0" err="1"/>
              <a:t>Rain,Wind</a:t>
            </a:r>
            <a:r>
              <a:rPr lang="en-US" sz="2400" dirty="0"/>
              <a:t>) = 0.971- [3/5*0 + 2/5*0]</a:t>
            </a:r>
          </a:p>
          <a:p>
            <a:r>
              <a:rPr lang="en-US" sz="2400" b="1" dirty="0"/>
              <a:t>G(Outlook=</a:t>
            </a:r>
            <a:r>
              <a:rPr lang="en-US" sz="2400" b="1" dirty="0" err="1"/>
              <a:t>Rain,Wind</a:t>
            </a:r>
            <a:r>
              <a:rPr lang="en-US" sz="2400" b="1" dirty="0"/>
              <a:t>) = 0.971</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2800"/>
              <a:t>Decision Tree Learning:</a:t>
            </a:r>
            <a:br>
              <a:rPr lang="en-US" sz="2800"/>
            </a:br>
            <a:r>
              <a:rPr lang="en-US" sz="2800"/>
              <a:t>A Simple Example</a:t>
            </a:r>
          </a:p>
        </p:txBody>
      </p:sp>
      <p:sp>
        <p:nvSpPr>
          <p:cNvPr id="22531" name="Rectangle 3"/>
          <p:cNvSpPr>
            <a:spLocks noGrp="1" noChangeArrowheads="1"/>
          </p:cNvSpPr>
          <p:nvPr>
            <p:ph type="body" idx="1"/>
          </p:nvPr>
        </p:nvSpPr>
        <p:spPr/>
        <p:txBody>
          <a:bodyPr/>
          <a:lstStyle/>
          <a:p>
            <a:r>
              <a:rPr lang="en-US" sz="2400"/>
              <a:t>Now our decision tree looks like:</a:t>
            </a:r>
          </a:p>
          <a:p>
            <a:pPr>
              <a:buFontTx/>
              <a:buNone/>
            </a:pPr>
            <a:endParaRPr lang="en-US" sz="2400"/>
          </a:p>
        </p:txBody>
      </p:sp>
      <p:pic>
        <p:nvPicPr>
          <p:cNvPr id="22532" name="Picture 4" descr="chart2"/>
          <p:cNvPicPr>
            <a:picLocks noChangeAspect="1" noChangeArrowheads="1"/>
          </p:cNvPicPr>
          <p:nvPr/>
        </p:nvPicPr>
        <p:blipFill>
          <a:blip r:embed="rId2"/>
          <a:srcRect/>
          <a:stretch>
            <a:fillRect/>
          </a:stretch>
        </p:blipFill>
        <p:spPr bwMode="auto">
          <a:xfrm>
            <a:off x="2514600" y="2209800"/>
            <a:ext cx="4852988" cy="409098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2800"/>
              <a:t>Decision Tree Learning</a:t>
            </a:r>
          </a:p>
        </p:txBody>
      </p:sp>
      <p:sp>
        <p:nvSpPr>
          <p:cNvPr id="8197" name="Rectangle 5"/>
          <p:cNvSpPr>
            <a:spLocks noChangeArrowheads="1"/>
          </p:cNvSpPr>
          <p:nvPr/>
        </p:nvSpPr>
        <p:spPr bwMode="auto">
          <a:xfrm>
            <a:off x="1776413" y="1381125"/>
            <a:ext cx="9144000" cy="0"/>
          </a:xfrm>
          <a:prstGeom prst="rect">
            <a:avLst/>
          </a:prstGeom>
          <a:noFill/>
          <a:ln w="9525">
            <a:noFill/>
            <a:miter lim="800000"/>
            <a:headEnd/>
            <a:tailEnd/>
          </a:ln>
          <a:effectLst/>
        </p:spPr>
        <p:txBody>
          <a:bodyPr>
            <a:spAutoFit/>
          </a:bodyPr>
          <a:lstStyle/>
          <a:p>
            <a:endParaRPr lang="en-US"/>
          </a:p>
        </p:txBody>
      </p:sp>
      <p:pic>
        <p:nvPicPr>
          <p:cNvPr id="8196" name="Picture 4" descr="decisionTree"/>
          <p:cNvPicPr>
            <a:picLocks noChangeAspect="1" noChangeArrowheads="1"/>
          </p:cNvPicPr>
          <p:nvPr/>
        </p:nvPicPr>
        <p:blipFill>
          <a:blip r:embed="rId2"/>
          <a:srcRect/>
          <a:stretch>
            <a:fillRect/>
          </a:stretch>
        </p:blipFill>
        <p:spPr bwMode="auto">
          <a:xfrm>
            <a:off x="2362200" y="1817688"/>
            <a:ext cx="4981575" cy="3649662"/>
          </a:xfrm>
          <a:prstGeom prst="rect">
            <a:avLst/>
          </a:prstGeom>
          <a:noFill/>
        </p:spPr>
      </p:pic>
      <p:sp>
        <p:nvSpPr>
          <p:cNvPr id="8198" name="Rectangle 6"/>
          <p:cNvSpPr>
            <a:spLocks noChangeArrowheads="1"/>
          </p:cNvSpPr>
          <p:nvPr/>
        </p:nvSpPr>
        <p:spPr bwMode="auto">
          <a:xfrm>
            <a:off x="228600" y="5562600"/>
            <a:ext cx="9144000" cy="892552"/>
          </a:xfrm>
          <a:prstGeom prst="rect">
            <a:avLst/>
          </a:prstGeom>
          <a:noFill/>
          <a:ln w="9525">
            <a:noFill/>
            <a:miter lim="800000"/>
            <a:headEnd/>
            <a:tailEnd/>
          </a:ln>
          <a:effectLst/>
        </p:spPr>
        <p:txBody>
          <a:bodyPr>
            <a:spAutoFit/>
          </a:bodyPr>
          <a:lstStyle/>
          <a:p>
            <a:pPr algn="ctr" eaLnBrk="0" hangingPunct="0"/>
            <a:r>
              <a:rPr lang="en-US" sz="1400" dirty="0">
                <a:cs typeface="Times New Roman" pitchFamily="18" charset="0"/>
              </a:rPr>
              <a:t>          (Outlook = Sunny </a:t>
            </a:r>
            <a:r>
              <a:rPr lang="en-US" sz="1400" dirty="0">
                <a:cs typeface="Times New Roman" pitchFamily="18" charset="0"/>
                <a:sym typeface="Symbol" pitchFamily="18" charset="2"/>
              </a:rPr>
              <a:t></a:t>
            </a:r>
            <a:r>
              <a:rPr lang="en-US" sz="1400" dirty="0">
                <a:cs typeface="Times New Roman" pitchFamily="18" charset="0"/>
              </a:rPr>
              <a:t> Humidity = Normal) </a:t>
            </a:r>
            <a:r>
              <a:rPr lang="en-US" sz="1400" dirty="0">
                <a:cs typeface="Times New Roman" pitchFamily="18" charset="0"/>
                <a:sym typeface="Symbol" pitchFamily="18" charset="2"/>
              </a:rPr>
              <a:t></a:t>
            </a:r>
            <a:r>
              <a:rPr lang="en-US" sz="1400" dirty="0">
                <a:cs typeface="Times New Roman" pitchFamily="18" charset="0"/>
              </a:rPr>
              <a:t> (Outlook = Overcast) </a:t>
            </a:r>
            <a:r>
              <a:rPr lang="en-US" sz="1400" dirty="0">
                <a:cs typeface="Times New Roman" pitchFamily="18" charset="0"/>
                <a:sym typeface="Symbol" pitchFamily="18" charset="2"/>
              </a:rPr>
              <a:t></a:t>
            </a:r>
            <a:r>
              <a:rPr lang="en-US" sz="1400" dirty="0">
                <a:cs typeface="Times New Roman" pitchFamily="18" charset="0"/>
              </a:rPr>
              <a:t> (Outlook = Rain </a:t>
            </a:r>
            <a:r>
              <a:rPr lang="en-US" sz="1400" dirty="0">
                <a:cs typeface="Times New Roman" pitchFamily="18" charset="0"/>
                <a:sym typeface="Symbol" pitchFamily="18" charset="2"/>
              </a:rPr>
              <a:t></a:t>
            </a:r>
            <a:r>
              <a:rPr lang="en-US" sz="1400" dirty="0">
                <a:cs typeface="Times New Roman" pitchFamily="18" charset="0"/>
              </a:rPr>
              <a:t> Wind = </a:t>
            </a:r>
            <a:r>
              <a:rPr lang="en-US" sz="1400" dirty="0" smtClean="0">
                <a:cs typeface="Times New Roman" pitchFamily="18" charset="0"/>
              </a:rPr>
              <a:t>strong)</a:t>
            </a:r>
            <a:endParaRPr lang="en-US" sz="1000" dirty="0">
              <a:cs typeface="Times New Roman" pitchFamily="18" charset="0"/>
              <a:sym typeface="Symbol" pitchFamily="18" charset="2"/>
            </a:endParaRPr>
          </a:p>
          <a:p>
            <a:pPr algn="ctr" eaLnBrk="0" hangingPunct="0"/>
            <a:r>
              <a:rPr lang="en-US" sz="1400" dirty="0">
                <a:cs typeface="Times New Roman" pitchFamily="18" charset="0"/>
                <a:sym typeface="Symbol" pitchFamily="18" charset="2"/>
              </a:rPr>
              <a:t> </a:t>
            </a:r>
            <a:endParaRPr lang="en-US" sz="1000" dirty="0">
              <a:cs typeface="Times New Roman" pitchFamily="18" charset="0"/>
              <a:sym typeface="Symbol" pitchFamily="18" charset="2"/>
            </a:endParaRPr>
          </a:p>
          <a:p>
            <a:pPr algn="ctr" eaLnBrk="0" hangingPunct="0"/>
            <a:endParaRPr lang="en-US" sz="1000" dirty="0">
              <a:cs typeface="Times New Roman" pitchFamily="18" charset="0"/>
              <a:sym typeface="Symbol" pitchFamily="18" charset="2"/>
            </a:endParaRPr>
          </a:p>
          <a:p>
            <a:pPr eaLnBrk="0" hangingPunct="0"/>
            <a:endParaRPr lang="en-US" sz="1400" dirty="0">
              <a:cs typeface="Times New Roman" pitchFamily="18" charset="0"/>
              <a:sym typeface="Symbol" pitchFamily="18"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2800"/>
              <a:t>Decision Tree Learning</a:t>
            </a:r>
          </a:p>
        </p:txBody>
      </p:sp>
      <p:grpSp>
        <p:nvGrpSpPr>
          <p:cNvPr id="10515" name="Group 275"/>
          <p:cNvGrpSpPr>
            <a:grpSpLocks/>
          </p:cNvGrpSpPr>
          <p:nvPr/>
        </p:nvGrpSpPr>
        <p:grpSpPr bwMode="auto">
          <a:xfrm>
            <a:off x="1219200" y="1676400"/>
            <a:ext cx="7315200" cy="4267200"/>
            <a:chOff x="-3" y="-3"/>
            <a:chExt cx="4634" cy="7959"/>
          </a:xfrm>
        </p:grpSpPr>
        <p:grpSp>
          <p:nvGrpSpPr>
            <p:cNvPr id="10513" name="Group 273"/>
            <p:cNvGrpSpPr>
              <a:grpSpLocks/>
            </p:cNvGrpSpPr>
            <p:nvPr/>
          </p:nvGrpSpPr>
          <p:grpSpPr bwMode="auto">
            <a:xfrm>
              <a:off x="0" y="0"/>
              <a:ext cx="4628" cy="7953"/>
              <a:chOff x="0" y="0"/>
              <a:chExt cx="4628" cy="7953"/>
            </a:xfrm>
          </p:grpSpPr>
          <p:grpSp>
            <p:nvGrpSpPr>
              <p:cNvPr id="10334" name="Group 94"/>
              <p:cNvGrpSpPr>
                <a:grpSpLocks/>
              </p:cNvGrpSpPr>
              <p:nvPr/>
            </p:nvGrpSpPr>
            <p:grpSpPr bwMode="auto">
              <a:xfrm>
                <a:off x="0" y="0"/>
                <a:ext cx="422" cy="634"/>
                <a:chOff x="0" y="0"/>
                <a:chExt cx="422" cy="634"/>
              </a:xfrm>
            </p:grpSpPr>
            <p:sp>
              <p:nvSpPr>
                <p:cNvPr id="10243" name="Rectangle 3"/>
                <p:cNvSpPr>
                  <a:spLocks noChangeArrowheads="1"/>
                </p:cNvSpPr>
                <p:nvPr/>
              </p:nvSpPr>
              <p:spPr bwMode="auto">
                <a:xfrm>
                  <a:off x="43" y="0"/>
                  <a:ext cx="336" cy="634"/>
                </a:xfrm>
                <a:prstGeom prst="rect">
                  <a:avLst/>
                </a:prstGeom>
                <a:noFill/>
                <a:ln w="9525">
                  <a:noFill/>
                  <a:miter lim="800000"/>
                  <a:headEnd/>
                  <a:tailEnd/>
                </a:ln>
                <a:effectLst/>
              </p:spPr>
              <p:txBody>
                <a:bodyPr/>
                <a:lstStyle/>
                <a:p>
                  <a:pPr algn="ctr" eaLnBrk="0" hangingPunct="0"/>
                  <a:r>
                    <a:rPr lang="en-US" sz="1400">
                      <a:cs typeface="Times New Roman" pitchFamily="18" charset="0"/>
                    </a:rPr>
                    <a:t>Day</a:t>
                  </a:r>
                </a:p>
                <a:p>
                  <a:pPr algn="ctr" eaLnBrk="0" hangingPunct="0"/>
                  <a:endParaRPr lang="en-US" sz="1400"/>
                </a:p>
              </p:txBody>
            </p:sp>
            <p:sp>
              <p:nvSpPr>
                <p:cNvPr id="10333" name="Rectangle 93"/>
                <p:cNvSpPr>
                  <a:spLocks noChangeArrowheads="1"/>
                </p:cNvSpPr>
                <p:nvPr/>
              </p:nvSpPr>
              <p:spPr bwMode="auto">
                <a:xfrm>
                  <a:off x="0" y="0"/>
                  <a:ext cx="422" cy="634"/>
                </a:xfrm>
                <a:prstGeom prst="rect">
                  <a:avLst/>
                </a:prstGeom>
                <a:noFill/>
                <a:ln w="7">
                  <a:solidFill>
                    <a:srgbClr val="A0A0A0"/>
                  </a:solidFill>
                  <a:miter lim="800000"/>
                  <a:headEnd/>
                  <a:tailEnd/>
                </a:ln>
                <a:effectLst/>
              </p:spPr>
              <p:txBody>
                <a:bodyPr wrap="none"/>
                <a:lstStyle/>
                <a:p>
                  <a:endParaRPr lang="en-US"/>
                </a:p>
              </p:txBody>
            </p:sp>
          </p:grpSp>
          <p:grpSp>
            <p:nvGrpSpPr>
              <p:cNvPr id="10336" name="Group 96"/>
              <p:cNvGrpSpPr>
                <a:grpSpLocks/>
              </p:cNvGrpSpPr>
              <p:nvPr/>
            </p:nvGrpSpPr>
            <p:grpSpPr bwMode="auto">
              <a:xfrm>
                <a:off x="422" y="0"/>
                <a:ext cx="802" cy="634"/>
                <a:chOff x="422" y="0"/>
                <a:chExt cx="802" cy="634"/>
              </a:xfrm>
            </p:grpSpPr>
            <p:sp>
              <p:nvSpPr>
                <p:cNvPr id="10244" name="Rectangle 4"/>
                <p:cNvSpPr>
                  <a:spLocks noChangeArrowheads="1"/>
                </p:cNvSpPr>
                <p:nvPr/>
              </p:nvSpPr>
              <p:spPr bwMode="auto">
                <a:xfrm>
                  <a:off x="465" y="0"/>
                  <a:ext cx="716" cy="634"/>
                </a:xfrm>
                <a:prstGeom prst="rect">
                  <a:avLst/>
                </a:prstGeom>
                <a:noFill/>
                <a:ln w="9525">
                  <a:noFill/>
                  <a:miter lim="800000"/>
                  <a:headEnd/>
                  <a:tailEnd/>
                </a:ln>
                <a:effectLst/>
              </p:spPr>
              <p:txBody>
                <a:bodyPr/>
                <a:lstStyle/>
                <a:p>
                  <a:pPr algn="ctr" eaLnBrk="0" hangingPunct="0"/>
                  <a:r>
                    <a:rPr lang="en-US" sz="1400">
                      <a:cs typeface="Times New Roman" pitchFamily="18" charset="0"/>
                    </a:rPr>
                    <a:t>Outlook</a:t>
                  </a:r>
                </a:p>
                <a:p>
                  <a:pPr algn="ctr" eaLnBrk="0" hangingPunct="0"/>
                  <a:endParaRPr lang="en-US" sz="1400"/>
                </a:p>
              </p:txBody>
            </p:sp>
            <p:sp>
              <p:nvSpPr>
                <p:cNvPr id="10335" name="Rectangle 95"/>
                <p:cNvSpPr>
                  <a:spLocks noChangeArrowheads="1"/>
                </p:cNvSpPr>
                <p:nvPr/>
              </p:nvSpPr>
              <p:spPr bwMode="auto">
                <a:xfrm>
                  <a:off x="422" y="0"/>
                  <a:ext cx="802" cy="634"/>
                </a:xfrm>
                <a:prstGeom prst="rect">
                  <a:avLst/>
                </a:prstGeom>
                <a:noFill/>
                <a:ln w="7">
                  <a:solidFill>
                    <a:srgbClr val="A0A0A0"/>
                  </a:solidFill>
                  <a:miter lim="800000"/>
                  <a:headEnd/>
                  <a:tailEnd/>
                </a:ln>
                <a:effectLst/>
              </p:spPr>
              <p:txBody>
                <a:bodyPr wrap="none"/>
                <a:lstStyle/>
                <a:p>
                  <a:endParaRPr lang="en-US"/>
                </a:p>
              </p:txBody>
            </p:sp>
          </p:grpSp>
          <p:grpSp>
            <p:nvGrpSpPr>
              <p:cNvPr id="10338" name="Group 98"/>
              <p:cNvGrpSpPr>
                <a:grpSpLocks/>
              </p:cNvGrpSpPr>
              <p:nvPr/>
            </p:nvGrpSpPr>
            <p:grpSpPr bwMode="auto">
              <a:xfrm>
                <a:off x="1224" y="0"/>
                <a:ext cx="950" cy="634"/>
                <a:chOff x="1224" y="0"/>
                <a:chExt cx="950" cy="634"/>
              </a:xfrm>
            </p:grpSpPr>
            <p:sp>
              <p:nvSpPr>
                <p:cNvPr id="10245" name="Rectangle 5"/>
                <p:cNvSpPr>
                  <a:spLocks noChangeArrowheads="1"/>
                </p:cNvSpPr>
                <p:nvPr/>
              </p:nvSpPr>
              <p:spPr bwMode="auto">
                <a:xfrm>
                  <a:off x="1267" y="0"/>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Temperature</a:t>
                  </a:r>
                </a:p>
                <a:p>
                  <a:pPr algn="ctr" eaLnBrk="0" hangingPunct="0"/>
                  <a:endParaRPr lang="en-US" sz="1400"/>
                </a:p>
              </p:txBody>
            </p:sp>
            <p:sp>
              <p:nvSpPr>
                <p:cNvPr id="10337" name="Rectangle 97"/>
                <p:cNvSpPr>
                  <a:spLocks noChangeArrowheads="1"/>
                </p:cNvSpPr>
                <p:nvPr/>
              </p:nvSpPr>
              <p:spPr bwMode="auto">
                <a:xfrm>
                  <a:off x="1224" y="0"/>
                  <a:ext cx="950" cy="634"/>
                </a:xfrm>
                <a:prstGeom prst="rect">
                  <a:avLst/>
                </a:prstGeom>
                <a:noFill/>
                <a:ln w="7">
                  <a:solidFill>
                    <a:srgbClr val="A0A0A0"/>
                  </a:solidFill>
                  <a:miter lim="800000"/>
                  <a:headEnd/>
                  <a:tailEnd/>
                </a:ln>
                <a:effectLst/>
              </p:spPr>
              <p:txBody>
                <a:bodyPr wrap="none"/>
                <a:lstStyle/>
                <a:p>
                  <a:endParaRPr lang="en-US"/>
                </a:p>
              </p:txBody>
            </p:sp>
          </p:grpSp>
          <p:grpSp>
            <p:nvGrpSpPr>
              <p:cNvPr id="10340" name="Group 100"/>
              <p:cNvGrpSpPr>
                <a:grpSpLocks/>
              </p:cNvGrpSpPr>
              <p:nvPr/>
            </p:nvGrpSpPr>
            <p:grpSpPr bwMode="auto">
              <a:xfrm>
                <a:off x="2174" y="0"/>
                <a:ext cx="770" cy="634"/>
                <a:chOff x="2174" y="0"/>
                <a:chExt cx="770" cy="634"/>
              </a:xfrm>
            </p:grpSpPr>
            <p:sp>
              <p:nvSpPr>
                <p:cNvPr id="10246" name="Rectangle 6"/>
                <p:cNvSpPr>
                  <a:spLocks noChangeArrowheads="1"/>
                </p:cNvSpPr>
                <p:nvPr/>
              </p:nvSpPr>
              <p:spPr bwMode="auto">
                <a:xfrm>
                  <a:off x="2217" y="0"/>
                  <a:ext cx="684" cy="634"/>
                </a:xfrm>
                <a:prstGeom prst="rect">
                  <a:avLst/>
                </a:prstGeom>
                <a:noFill/>
                <a:ln w="9525">
                  <a:noFill/>
                  <a:miter lim="800000"/>
                  <a:headEnd/>
                  <a:tailEnd/>
                </a:ln>
                <a:effectLst/>
              </p:spPr>
              <p:txBody>
                <a:bodyPr/>
                <a:lstStyle/>
                <a:p>
                  <a:pPr algn="ctr" eaLnBrk="0" hangingPunct="0"/>
                  <a:r>
                    <a:rPr lang="en-US" sz="1400">
                      <a:cs typeface="Times New Roman" pitchFamily="18" charset="0"/>
                    </a:rPr>
                    <a:t>Humidity</a:t>
                  </a:r>
                </a:p>
                <a:p>
                  <a:pPr algn="ctr" eaLnBrk="0" hangingPunct="0"/>
                  <a:endParaRPr lang="en-US" sz="1400"/>
                </a:p>
              </p:txBody>
            </p:sp>
            <p:sp>
              <p:nvSpPr>
                <p:cNvPr id="10339" name="Rectangle 99"/>
                <p:cNvSpPr>
                  <a:spLocks noChangeArrowheads="1"/>
                </p:cNvSpPr>
                <p:nvPr/>
              </p:nvSpPr>
              <p:spPr bwMode="auto">
                <a:xfrm>
                  <a:off x="2174" y="0"/>
                  <a:ext cx="770" cy="634"/>
                </a:xfrm>
                <a:prstGeom prst="rect">
                  <a:avLst/>
                </a:prstGeom>
                <a:noFill/>
                <a:ln w="7">
                  <a:solidFill>
                    <a:srgbClr val="A0A0A0"/>
                  </a:solidFill>
                  <a:miter lim="800000"/>
                  <a:headEnd/>
                  <a:tailEnd/>
                </a:ln>
                <a:effectLst/>
              </p:spPr>
              <p:txBody>
                <a:bodyPr wrap="none"/>
                <a:lstStyle/>
                <a:p>
                  <a:endParaRPr lang="en-US"/>
                </a:p>
              </p:txBody>
            </p:sp>
          </p:grpSp>
          <p:grpSp>
            <p:nvGrpSpPr>
              <p:cNvPr id="10342" name="Group 102"/>
              <p:cNvGrpSpPr>
                <a:grpSpLocks/>
              </p:cNvGrpSpPr>
              <p:nvPr/>
            </p:nvGrpSpPr>
            <p:grpSpPr bwMode="auto">
              <a:xfrm>
                <a:off x="2944" y="0"/>
                <a:ext cx="734" cy="634"/>
                <a:chOff x="2944" y="0"/>
                <a:chExt cx="734" cy="634"/>
              </a:xfrm>
            </p:grpSpPr>
            <p:sp>
              <p:nvSpPr>
                <p:cNvPr id="10247" name="Rectangle 7"/>
                <p:cNvSpPr>
                  <a:spLocks noChangeArrowheads="1"/>
                </p:cNvSpPr>
                <p:nvPr/>
              </p:nvSpPr>
              <p:spPr bwMode="auto">
                <a:xfrm>
                  <a:off x="2987" y="0"/>
                  <a:ext cx="648" cy="634"/>
                </a:xfrm>
                <a:prstGeom prst="rect">
                  <a:avLst/>
                </a:prstGeom>
                <a:noFill/>
                <a:ln w="9525">
                  <a:noFill/>
                  <a:miter lim="800000"/>
                  <a:headEnd/>
                  <a:tailEnd/>
                </a:ln>
                <a:effectLst/>
              </p:spPr>
              <p:txBody>
                <a:bodyPr/>
                <a:lstStyle/>
                <a:p>
                  <a:pPr algn="ctr" eaLnBrk="0" hangingPunct="0"/>
                  <a:r>
                    <a:rPr lang="en-US" sz="1400">
                      <a:cs typeface="Times New Roman" pitchFamily="18" charset="0"/>
                    </a:rPr>
                    <a:t>Wind</a:t>
                  </a:r>
                </a:p>
                <a:p>
                  <a:pPr algn="ctr" eaLnBrk="0" hangingPunct="0"/>
                  <a:endParaRPr lang="en-US" sz="1400"/>
                </a:p>
              </p:txBody>
            </p:sp>
            <p:sp>
              <p:nvSpPr>
                <p:cNvPr id="10341" name="Rectangle 101"/>
                <p:cNvSpPr>
                  <a:spLocks noChangeArrowheads="1"/>
                </p:cNvSpPr>
                <p:nvPr/>
              </p:nvSpPr>
              <p:spPr bwMode="auto">
                <a:xfrm>
                  <a:off x="2944" y="0"/>
                  <a:ext cx="734" cy="634"/>
                </a:xfrm>
                <a:prstGeom prst="rect">
                  <a:avLst/>
                </a:prstGeom>
                <a:noFill/>
                <a:ln w="7">
                  <a:solidFill>
                    <a:srgbClr val="A0A0A0"/>
                  </a:solidFill>
                  <a:miter lim="800000"/>
                  <a:headEnd/>
                  <a:tailEnd/>
                </a:ln>
                <a:effectLst/>
              </p:spPr>
              <p:txBody>
                <a:bodyPr wrap="none"/>
                <a:lstStyle/>
                <a:p>
                  <a:endParaRPr lang="en-US"/>
                </a:p>
              </p:txBody>
            </p:sp>
          </p:grpSp>
          <p:grpSp>
            <p:nvGrpSpPr>
              <p:cNvPr id="10344" name="Group 104"/>
              <p:cNvGrpSpPr>
                <a:grpSpLocks/>
              </p:cNvGrpSpPr>
              <p:nvPr/>
            </p:nvGrpSpPr>
            <p:grpSpPr bwMode="auto">
              <a:xfrm>
                <a:off x="3678" y="0"/>
                <a:ext cx="950" cy="634"/>
                <a:chOff x="3678" y="0"/>
                <a:chExt cx="950" cy="634"/>
              </a:xfrm>
            </p:grpSpPr>
            <p:sp>
              <p:nvSpPr>
                <p:cNvPr id="10248" name="Rectangle 8"/>
                <p:cNvSpPr>
                  <a:spLocks noChangeArrowheads="1"/>
                </p:cNvSpPr>
                <p:nvPr/>
              </p:nvSpPr>
              <p:spPr bwMode="auto">
                <a:xfrm>
                  <a:off x="3721" y="0"/>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PlayTennis</a:t>
                  </a:r>
                </a:p>
                <a:p>
                  <a:pPr algn="ctr" eaLnBrk="0" hangingPunct="0"/>
                  <a:endParaRPr lang="en-US" sz="1400"/>
                </a:p>
              </p:txBody>
            </p:sp>
            <p:sp>
              <p:nvSpPr>
                <p:cNvPr id="10343" name="Rectangle 103"/>
                <p:cNvSpPr>
                  <a:spLocks noChangeArrowheads="1"/>
                </p:cNvSpPr>
                <p:nvPr/>
              </p:nvSpPr>
              <p:spPr bwMode="auto">
                <a:xfrm>
                  <a:off x="3678" y="0"/>
                  <a:ext cx="950" cy="634"/>
                </a:xfrm>
                <a:prstGeom prst="rect">
                  <a:avLst/>
                </a:prstGeom>
                <a:noFill/>
                <a:ln w="7">
                  <a:solidFill>
                    <a:srgbClr val="A0A0A0"/>
                  </a:solidFill>
                  <a:miter lim="800000"/>
                  <a:headEnd/>
                  <a:tailEnd/>
                </a:ln>
                <a:effectLst/>
              </p:spPr>
              <p:txBody>
                <a:bodyPr wrap="none"/>
                <a:lstStyle/>
                <a:p>
                  <a:endParaRPr lang="en-US"/>
                </a:p>
              </p:txBody>
            </p:sp>
          </p:grpSp>
          <p:grpSp>
            <p:nvGrpSpPr>
              <p:cNvPr id="10346" name="Group 106"/>
              <p:cNvGrpSpPr>
                <a:grpSpLocks/>
              </p:cNvGrpSpPr>
              <p:nvPr/>
            </p:nvGrpSpPr>
            <p:grpSpPr bwMode="auto">
              <a:xfrm>
                <a:off x="0" y="634"/>
                <a:ext cx="422" cy="461"/>
                <a:chOff x="0" y="634"/>
                <a:chExt cx="422" cy="461"/>
              </a:xfrm>
            </p:grpSpPr>
            <p:sp>
              <p:nvSpPr>
                <p:cNvPr id="10249" name="Rectangle 9"/>
                <p:cNvSpPr>
                  <a:spLocks noChangeArrowheads="1"/>
                </p:cNvSpPr>
                <p:nvPr/>
              </p:nvSpPr>
              <p:spPr bwMode="auto">
                <a:xfrm>
                  <a:off x="43" y="634"/>
                  <a:ext cx="336" cy="461"/>
                </a:xfrm>
                <a:prstGeom prst="rect">
                  <a:avLst/>
                </a:prstGeom>
                <a:noFill/>
                <a:ln w="9525">
                  <a:noFill/>
                  <a:miter lim="800000"/>
                  <a:headEnd/>
                  <a:tailEnd/>
                </a:ln>
                <a:effectLst/>
              </p:spPr>
              <p:txBody>
                <a:bodyPr/>
                <a:lstStyle/>
                <a:p>
                  <a:pPr algn="ctr" eaLnBrk="0" hangingPunct="0"/>
                  <a:r>
                    <a:rPr lang="en-US" sz="1400">
                      <a:cs typeface="Times New Roman" pitchFamily="18" charset="0"/>
                    </a:rPr>
                    <a:t>D1 </a:t>
                  </a:r>
                </a:p>
                <a:p>
                  <a:pPr algn="ctr" eaLnBrk="0" hangingPunct="0"/>
                  <a:endParaRPr lang="en-US" sz="1400"/>
                </a:p>
              </p:txBody>
            </p:sp>
            <p:sp>
              <p:nvSpPr>
                <p:cNvPr id="10345" name="Rectangle 105"/>
                <p:cNvSpPr>
                  <a:spLocks noChangeArrowheads="1"/>
                </p:cNvSpPr>
                <p:nvPr/>
              </p:nvSpPr>
              <p:spPr bwMode="auto">
                <a:xfrm>
                  <a:off x="0" y="634"/>
                  <a:ext cx="422" cy="461"/>
                </a:xfrm>
                <a:prstGeom prst="rect">
                  <a:avLst/>
                </a:prstGeom>
                <a:noFill/>
                <a:ln w="7">
                  <a:solidFill>
                    <a:srgbClr val="A0A0A0"/>
                  </a:solidFill>
                  <a:miter lim="800000"/>
                  <a:headEnd/>
                  <a:tailEnd/>
                </a:ln>
                <a:effectLst/>
              </p:spPr>
              <p:txBody>
                <a:bodyPr wrap="none"/>
                <a:lstStyle/>
                <a:p>
                  <a:endParaRPr lang="en-US"/>
                </a:p>
              </p:txBody>
            </p:sp>
          </p:grpSp>
          <p:grpSp>
            <p:nvGrpSpPr>
              <p:cNvPr id="10348" name="Group 108"/>
              <p:cNvGrpSpPr>
                <a:grpSpLocks/>
              </p:cNvGrpSpPr>
              <p:nvPr/>
            </p:nvGrpSpPr>
            <p:grpSpPr bwMode="auto">
              <a:xfrm>
                <a:off x="422" y="634"/>
                <a:ext cx="802" cy="461"/>
                <a:chOff x="422" y="634"/>
                <a:chExt cx="802" cy="461"/>
              </a:xfrm>
            </p:grpSpPr>
            <p:sp>
              <p:nvSpPr>
                <p:cNvPr id="10250" name="Rectangle 10"/>
                <p:cNvSpPr>
                  <a:spLocks noChangeArrowheads="1"/>
                </p:cNvSpPr>
                <p:nvPr/>
              </p:nvSpPr>
              <p:spPr bwMode="auto">
                <a:xfrm>
                  <a:off x="465" y="634"/>
                  <a:ext cx="716" cy="461"/>
                </a:xfrm>
                <a:prstGeom prst="rect">
                  <a:avLst/>
                </a:prstGeom>
                <a:noFill/>
                <a:ln w="9525">
                  <a:noFill/>
                  <a:miter lim="800000"/>
                  <a:headEnd/>
                  <a:tailEnd/>
                </a:ln>
                <a:effectLst/>
              </p:spPr>
              <p:txBody>
                <a:bodyPr/>
                <a:lstStyle/>
                <a:p>
                  <a:pPr algn="ctr" eaLnBrk="0" hangingPunct="0"/>
                  <a:r>
                    <a:rPr lang="en-US" sz="1400">
                      <a:cs typeface="Times New Roman" pitchFamily="18" charset="0"/>
                    </a:rPr>
                    <a:t>Sunny</a:t>
                  </a:r>
                </a:p>
                <a:p>
                  <a:pPr algn="ctr" eaLnBrk="0" hangingPunct="0"/>
                  <a:endParaRPr lang="en-US" sz="1400"/>
                </a:p>
              </p:txBody>
            </p:sp>
            <p:sp>
              <p:nvSpPr>
                <p:cNvPr id="10347" name="Rectangle 107"/>
                <p:cNvSpPr>
                  <a:spLocks noChangeArrowheads="1"/>
                </p:cNvSpPr>
                <p:nvPr/>
              </p:nvSpPr>
              <p:spPr bwMode="auto">
                <a:xfrm>
                  <a:off x="422" y="634"/>
                  <a:ext cx="802" cy="461"/>
                </a:xfrm>
                <a:prstGeom prst="rect">
                  <a:avLst/>
                </a:prstGeom>
                <a:noFill/>
                <a:ln w="7">
                  <a:solidFill>
                    <a:srgbClr val="A0A0A0"/>
                  </a:solidFill>
                  <a:miter lim="800000"/>
                  <a:headEnd/>
                  <a:tailEnd/>
                </a:ln>
                <a:effectLst/>
              </p:spPr>
              <p:txBody>
                <a:bodyPr wrap="none"/>
                <a:lstStyle/>
                <a:p>
                  <a:endParaRPr lang="en-US"/>
                </a:p>
              </p:txBody>
            </p:sp>
          </p:grpSp>
          <p:grpSp>
            <p:nvGrpSpPr>
              <p:cNvPr id="10350" name="Group 110"/>
              <p:cNvGrpSpPr>
                <a:grpSpLocks/>
              </p:cNvGrpSpPr>
              <p:nvPr/>
            </p:nvGrpSpPr>
            <p:grpSpPr bwMode="auto">
              <a:xfrm>
                <a:off x="1224" y="634"/>
                <a:ext cx="950" cy="461"/>
                <a:chOff x="1224" y="634"/>
                <a:chExt cx="950" cy="461"/>
              </a:xfrm>
            </p:grpSpPr>
            <p:sp>
              <p:nvSpPr>
                <p:cNvPr id="10251" name="Rectangle 11"/>
                <p:cNvSpPr>
                  <a:spLocks noChangeArrowheads="1"/>
                </p:cNvSpPr>
                <p:nvPr/>
              </p:nvSpPr>
              <p:spPr bwMode="auto">
                <a:xfrm>
                  <a:off x="1267" y="634"/>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Hot</a:t>
                  </a:r>
                </a:p>
                <a:p>
                  <a:pPr algn="ctr" eaLnBrk="0" hangingPunct="0"/>
                  <a:endParaRPr lang="en-US" sz="1400"/>
                </a:p>
              </p:txBody>
            </p:sp>
            <p:sp>
              <p:nvSpPr>
                <p:cNvPr id="10349" name="Rectangle 109"/>
                <p:cNvSpPr>
                  <a:spLocks noChangeArrowheads="1"/>
                </p:cNvSpPr>
                <p:nvPr/>
              </p:nvSpPr>
              <p:spPr bwMode="auto">
                <a:xfrm>
                  <a:off x="1224" y="634"/>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352" name="Group 112"/>
              <p:cNvGrpSpPr>
                <a:grpSpLocks/>
              </p:cNvGrpSpPr>
              <p:nvPr/>
            </p:nvGrpSpPr>
            <p:grpSpPr bwMode="auto">
              <a:xfrm>
                <a:off x="2174" y="634"/>
                <a:ext cx="770" cy="461"/>
                <a:chOff x="2174" y="634"/>
                <a:chExt cx="770" cy="461"/>
              </a:xfrm>
            </p:grpSpPr>
            <p:sp>
              <p:nvSpPr>
                <p:cNvPr id="10252" name="Rectangle 12"/>
                <p:cNvSpPr>
                  <a:spLocks noChangeArrowheads="1"/>
                </p:cNvSpPr>
                <p:nvPr/>
              </p:nvSpPr>
              <p:spPr bwMode="auto">
                <a:xfrm>
                  <a:off x="2217" y="634"/>
                  <a:ext cx="684" cy="461"/>
                </a:xfrm>
                <a:prstGeom prst="rect">
                  <a:avLst/>
                </a:prstGeom>
                <a:noFill/>
                <a:ln w="9525">
                  <a:noFill/>
                  <a:miter lim="800000"/>
                  <a:headEnd/>
                  <a:tailEnd/>
                </a:ln>
                <a:effectLst/>
              </p:spPr>
              <p:txBody>
                <a:bodyPr/>
                <a:lstStyle/>
                <a:p>
                  <a:pPr algn="ctr" eaLnBrk="0" hangingPunct="0"/>
                  <a:r>
                    <a:rPr lang="en-US" sz="1400">
                      <a:cs typeface="Times New Roman" pitchFamily="18" charset="0"/>
                    </a:rPr>
                    <a:t>High</a:t>
                  </a:r>
                </a:p>
                <a:p>
                  <a:pPr algn="ctr" eaLnBrk="0" hangingPunct="0"/>
                  <a:endParaRPr lang="en-US" sz="1400"/>
                </a:p>
              </p:txBody>
            </p:sp>
            <p:sp>
              <p:nvSpPr>
                <p:cNvPr id="10351" name="Rectangle 111"/>
                <p:cNvSpPr>
                  <a:spLocks noChangeArrowheads="1"/>
                </p:cNvSpPr>
                <p:nvPr/>
              </p:nvSpPr>
              <p:spPr bwMode="auto">
                <a:xfrm>
                  <a:off x="2174" y="634"/>
                  <a:ext cx="770" cy="461"/>
                </a:xfrm>
                <a:prstGeom prst="rect">
                  <a:avLst/>
                </a:prstGeom>
                <a:noFill/>
                <a:ln w="7">
                  <a:solidFill>
                    <a:srgbClr val="A0A0A0"/>
                  </a:solidFill>
                  <a:miter lim="800000"/>
                  <a:headEnd/>
                  <a:tailEnd/>
                </a:ln>
                <a:effectLst/>
              </p:spPr>
              <p:txBody>
                <a:bodyPr wrap="none"/>
                <a:lstStyle/>
                <a:p>
                  <a:endParaRPr lang="en-US"/>
                </a:p>
              </p:txBody>
            </p:sp>
          </p:grpSp>
          <p:grpSp>
            <p:nvGrpSpPr>
              <p:cNvPr id="10354" name="Group 114"/>
              <p:cNvGrpSpPr>
                <a:grpSpLocks/>
              </p:cNvGrpSpPr>
              <p:nvPr/>
            </p:nvGrpSpPr>
            <p:grpSpPr bwMode="auto">
              <a:xfrm>
                <a:off x="2944" y="634"/>
                <a:ext cx="734" cy="461"/>
                <a:chOff x="2944" y="634"/>
                <a:chExt cx="734" cy="461"/>
              </a:xfrm>
            </p:grpSpPr>
            <p:sp>
              <p:nvSpPr>
                <p:cNvPr id="10253" name="Rectangle 13"/>
                <p:cNvSpPr>
                  <a:spLocks noChangeArrowheads="1"/>
                </p:cNvSpPr>
                <p:nvPr/>
              </p:nvSpPr>
              <p:spPr bwMode="auto">
                <a:xfrm>
                  <a:off x="2987" y="634"/>
                  <a:ext cx="648" cy="461"/>
                </a:xfrm>
                <a:prstGeom prst="rect">
                  <a:avLst/>
                </a:prstGeom>
                <a:noFill/>
                <a:ln w="9525">
                  <a:noFill/>
                  <a:miter lim="800000"/>
                  <a:headEnd/>
                  <a:tailEnd/>
                </a:ln>
                <a:effectLst/>
              </p:spPr>
              <p:txBody>
                <a:bodyPr/>
                <a:lstStyle/>
                <a:p>
                  <a:pPr algn="ctr" eaLnBrk="0" hangingPunct="0"/>
                  <a:r>
                    <a:rPr lang="en-US" sz="1400">
                      <a:cs typeface="Times New Roman" pitchFamily="18" charset="0"/>
                    </a:rPr>
                    <a:t>Weak</a:t>
                  </a:r>
                </a:p>
                <a:p>
                  <a:pPr algn="ctr" eaLnBrk="0" hangingPunct="0"/>
                  <a:endParaRPr lang="en-US" sz="1400"/>
                </a:p>
              </p:txBody>
            </p:sp>
            <p:sp>
              <p:nvSpPr>
                <p:cNvPr id="10353" name="Rectangle 113"/>
                <p:cNvSpPr>
                  <a:spLocks noChangeArrowheads="1"/>
                </p:cNvSpPr>
                <p:nvPr/>
              </p:nvSpPr>
              <p:spPr bwMode="auto">
                <a:xfrm>
                  <a:off x="2944" y="634"/>
                  <a:ext cx="734" cy="461"/>
                </a:xfrm>
                <a:prstGeom prst="rect">
                  <a:avLst/>
                </a:prstGeom>
                <a:noFill/>
                <a:ln w="7">
                  <a:solidFill>
                    <a:srgbClr val="A0A0A0"/>
                  </a:solidFill>
                  <a:miter lim="800000"/>
                  <a:headEnd/>
                  <a:tailEnd/>
                </a:ln>
                <a:effectLst/>
              </p:spPr>
              <p:txBody>
                <a:bodyPr wrap="none"/>
                <a:lstStyle/>
                <a:p>
                  <a:endParaRPr lang="en-US"/>
                </a:p>
              </p:txBody>
            </p:sp>
          </p:grpSp>
          <p:grpSp>
            <p:nvGrpSpPr>
              <p:cNvPr id="10356" name="Group 116"/>
              <p:cNvGrpSpPr>
                <a:grpSpLocks/>
              </p:cNvGrpSpPr>
              <p:nvPr/>
            </p:nvGrpSpPr>
            <p:grpSpPr bwMode="auto">
              <a:xfrm>
                <a:off x="3678" y="634"/>
                <a:ext cx="950" cy="461"/>
                <a:chOff x="3678" y="634"/>
                <a:chExt cx="950" cy="461"/>
              </a:xfrm>
            </p:grpSpPr>
            <p:sp>
              <p:nvSpPr>
                <p:cNvPr id="10254" name="Rectangle 14"/>
                <p:cNvSpPr>
                  <a:spLocks noChangeArrowheads="1"/>
                </p:cNvSpPr>
                <p:nvPr/>
              </p:nvSpPr>
              <p:spPr bwMode="auto">
                <a:xfrm>
                  <a:off x="3721" y="634"/>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No</a:t>
                  </a:r>
                </a:p>
                <a:p>
                  <a:pPr algn="ctr" eaLnBrk="0" hangingPunct="0"/>
                  <a:endParaRPr lang="en-US" sz="1400"/>
                </a:p>
              </p:txBody>
            </p:sp>
            <p:sp>
              <p:nvSpPr>
                <p:cNvPr id="10355" name="Rectangle 115"/>
                <p:cNvSpPr>
                  <a:spLocks noChangeArrowheads="1"/>
                </p:cNvSpPr>
                <p:nvPr/>
              </p:nvSpPr>
              <p:spPr bwMode="auto">
                <a:xfrm>
                  <a:off x="3678" y="634"/>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358" name="Group 118"/>
              <p:cNvGrpSpPr>
                <a:grpSpLocks/>
              </p:cNvGrpSpPr>
              <p:nvPr/>
            </p:nvGrpSpPr>
            <p:grpSpPr bwMode="auto">
              <a:xfrm>
                <a:off x="0" y="1095"/>
                <a:ext cx="422" cy="461"/>
                <a:chOff x="0" y="1095"/>
                <a:chExt cx="422" cy="461"/>
              </a:xfrm>
            </p:grpSpPr>
            <p:sp>
              <p:nvSpPr>
                <p:cNvPr id="10255" name="Rectangle 15"/>
                <p:cNvSpPr>
                  <a:spLocks noChangeArrowheads="1"/>
                </p:cNvSpPr>
                <p:nvPr/>
              </p:nvSpPr>
              <p:spPr bwMode="auto">
                <a:xfrm>
                  <a:off x="43" y="1095"/>
                  <a:ext cx="336" cy="461"/>
                </a:xfrm>
                <a:prstGeom prst="rect">
                  <a:avLst/>
                </a:prstGeom>
                <a:noFill/>
                <a:ln w="9525">
                  <a:noFill/>
                  <a:miter lim="800000"/>
                  <a:headEnd/>
                  <a:tailEnd/>
                </a:ln>
                <a:effectLst/>
              </p:spPr>
              <p:txBody>
                <a:bodyPr lIns="0" tIns="0" rIns="0" bIns="0"/>
                <a:lstStyle/>
                <a:p>
                  <a:pPr algn="ctr" eaLnBrk="0" hangingPunct="0"/>
                  <a:r>
                    <a:rPr lang="en-US" sz="1400">
                      <a:cs typeface="Times New Roman" pitchFamily="18" charset="0"/>
                    </a:rPr>
                    <a:t>D2</a:t>
                  </a:r>
                </a:p>
                <a:p>
                  <a:pPr algn="ctr" eaLnBrk="0" hangingPunct="0"/>
                  <a:endParaRPr lang="en-US" sz="1400"/>
                </a:p>
              </p:txBody>
            </p:sp>
            <p:sp>
              <p:nvSpPr>
                <p:cNvPr id="10357" name="Rectangle 117"/>
                <p:cNvSpPr>
                  <a:spLocks noChangeArrowheads="1"/>
                </p:cNvSpPr>
                <p:nvPr/>
              </p:nvSpPr>
              <p:spPr bwMode="auto">
                <a:xfrm>
                  <a:off x="0" y="1095"/>
                  <a:ext cx="422" cy="461"/>
                </a:xfrm>
                <a:prstGeom prst="rect">
                  <a:avLst/>
                </a:prstGeom>
                <a:noFill/>
                <a:ln w="7">
                  <a:solidFill>
                    <a:srgbClr val="A0A0A0"/>
                  </a:solidFill>
                  <a:miter lim="800000"/>
                  <a:headEnd/>
                  <a:tailEnd/>
                </a:ln>
                <a:effectLst/>
              </p:spPr>
              <p:txBody>
                <a:bodyPr wrap="none"/>
                <a:lstStyle/>
                <a:p>
                  <a:endParaRPr lang="en-US"/>
                </a:p>
              </p:txBody>
            </p:sp>
          </p:grpSp>
          <p:grpSp>
            <p:nvGrpSpPr>
              <p:cNvPr id="10360" name="Group 120"/>
              <p:cNvGrpSpPr>
                <a:grpSpLocks/>
              </p:cNvGrpSpPr>
              <p:nvPr/>
            </p:nvGrpSpPr>
            <p:grpSpPr bwMode="auto">
              <a:xfrm>
                <a:off x="422" y="1095"/>
                <a:ext cx="802" cy="461"/>
                <a:chOff x="422" y="1095"/>
                <a:chExt cx="802" cy="461"/>
              </a:xfrm>
            </p:grpSpPr>
            <p:sp>
              <p:nvSpPr>
                <p:cNvPr id="10256" name="Rectangle 16"/>
                <p:cNvSpPr>
                  <a:spLocks noChangeArrowheads="1"/>
                </p:cNvSpPr>
                <p:nvPr/>
              </p:nvSpPr>
              <p:spPr bwMode="auto">
                <a:xfrm>
                  <a:off x="465" y="1095"/>
                  <a:ext cx="716" cy="461"/>
                </a:xfrm>
                <a:prstGeom prst="rect">
                  <a:avLst/>
                </a:prstGeom>
                <a:noFill/>
                <a:ln w="9525">
                  <a:noFill/>
                  <a:miter lim="800000"/>
                  <a:headEnd/>
                  <a:tailEnd/>
                </a:ln>
                <a:effectLst/>
              </p:spPr>
              <p:txBody>
                <a:bodyPr/>
                <a:lstStyle/>
                <a:p>
                  <a:pPr algn="ctr" eaLnBrk="0" hangingPunct="0"/>
                  <a:r>
                    <a:rPr lang="en-US" sz="1400">
                      <a:cs typeface="Times New Roman" pitchFamily="18" charset="0"/>
                    </a:rPr>
                    <a:t>Sunny</a:t>
                  </a:r>
                </a:p>
                <a:p>
                  <a:pPr algn="ctr" eaLnBrk="0" hangingPunct="0"/>
                  <a:endParaRPr lang="en-US" sz="1400"/>
                </a:p>
              </p:txBody>
            </p:sp>
            <p:sp>
              <p:nvSpPr>
                <p:cNvPr id="10359" name="Rectangle 119"/>
                <p:cNvSpPr>
                  <a:spLocks noChangeArrowheads="1"/>
                </p:cNvSpPr>
                <p:nvPr/>
              </p:nvSpPr>
              <p:spPr bwMode="auto">
                <a:xfrm>
                  <a:off x="422" y="1095"/>
                  <a:ext cx="802" cy="461"/>
                </a:xfrm>
                <a:prstGeom prst="rect">
                  <a:avLst/>
                </a:prstGeom>
                <a:noFill/>
                <a:ln w="7">
                  <a:solidFill>
                    <a:srgbClr val="A0A0A0"/>
                  </a:solidFill>
                  <a:miter lim="800000"/>
                  <a:headEnd/>
                  <a:tailEnd/>
                </a:ln>
                <a:effectLst/>
              </p:spPr>
              <p:txBody>
                <a:bodyPr wrap="none"/>
                <a:lstStyle/>
                <a:p>
                  <a:endParaRPr lang="en-US"/>
                </a:p>
              </p:txBody>
            </p:sp>
          </p:grpSp>
          <p:grpSp>
            <p:nvGrpSpPr>
              <p:cNvPr id="10362" name="Group 122"/>
              <p:cNvGrpSpPr>
                <a:grpSpLocks/>
              </p:cNvGrpSpPr>
              <p:nvPr/>
            </p:nvGrpSpPr>
            <p:grpSpPr bwMode="auto">
              <a:xfrm>
                <a:off x="1224" y="1095"/>
                <a:ext cx="950" cy="461"/>
                <a:chOff x="1224" y="1095"/>
                <a:chExt cx="950" cy="461"/>
              </a:xfrm>
            </p:grpSpPr>
            <p:sp>
              <p:nvSpPr>
                <p:cNvPr id="10257" name="Rectangle 17"/>
                <p:cNvSpPr>
                  <a:spLocks noChangeArrowheads="1"/>
                </p:cNvSpPr>
                <p:nvPr/>
              </p:nvSpPr>
              <p:spPr bwMode="auto">
                <a:xfrm>
                  <a:off x="1267" y="1095"/>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Hot</a:t>
                  </a:r>
                </a:p>
                <a:p>
                  <a:pPr algn="ctr" eaLnBrk="0" hangingPunct="0"/>
                  <a:endParaRPr lang="en-US" sz="1400"/>
                </a:p>
              </p:txBody>
            </p:sp>
            <p:sp>
              <p:nvSpPr>
                <p:cNvPr id="10361" name="Rectangle 121"/>
                <p:cNvSpPr>
                  <a:spLocks noChangeArrowheads="1"/>
                </p:cNvSpPr>
                <p:nvPr/>
              </p:nvSpPr>
              <p:spPr bwMode="auto">
                <a:xfrm>
                  <a:off x="1224" y="1095"/>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364" name="Group 124"/>
              <p:cNvGrpSpPr>
                <a:grpSpLocks/>
              </p:cNvGrpSpPr>
              <p:nvPr/>
            </p:nvGrpSpPr>
            <p:grpSpPr bwMode="auto">
              <a:xfrm>
                <a:off x="2174" y="1095"/>
                <a:ext cx="770" cy="461"/>
                <a:chOff x="2174" y="1095"/>
                <a:chExt cx="770" cy="461"/>
              </a:xfrm>
            </p:grpSpPr>
            <p:sp>
              <p:nvSpPr>
                <p:cNvPr id="10258" name="Rectangle 18"/>
                <p:cNvSpPr>
                  <a:spLocks noChangeArrowheads="1"/>
                </p:cNvSpPr>
                <p:nvPr/>
              </p:nvSpPr>
              <p:spPr bwMode="auto">
                <a:xfrm>
                  <a:off x="2217" y="1095"/>
                  <a:ext cx="684" cy="461"/>
                </a:xfrm>
                <a:prstGeom prst="rect">
                  <a:avLst/>
                </a:prstGeom>
                <a:noFill/>
                <a:ln w="9525">
                  <a:noFill/>
                  <a:miter lim="800000"/>
                  <a:headEnd/>
                  <a:tailEnd/>
                </a:ln>
                <a:effectLst/>
              </p:spPr>
              <p:txBody>
                <a:bodyPr/>
                <a:lstStyle/>
                <a:p>
                  <a:pPr algn="ctr" eaLnBrk="0" hangingPunct="0"/>
                  <a:r>
                    <a:rPr lang="en-US" sz="1400">
                      <a:cs typeface="Times New Roman" pitchFamily="18" charset="0"/>
                    </a:rPr>
                    <a:t>High</a:t>
                  </a:r>
                </a:p>
                <a:p>
                  <a:pPr algn="ctr" eaLnBrk="0" hangingPunct="0"/>
                  <a:endParaRPr lang="en-US" sz="1400"/>
                </a:p>
              </p:txBody>
            </p:sp>
            <p:sp>
              <p:nvSpPr>
                <p:cNvPr id="10363" name="Rectangle 123"/>
                <p:cNvSpPr>
                  <a:spLocks noChangeArrowheads="1"/>
                </p:cNvSpPr>
                <p:nvPr/>
              </p:nvSpPr>
              <p:spPr bwMode="auto">
                <a:xfrm>
                  <a:off x="2174" y="1095"/>
                  <a:ext cx="770" cy="461"/>
                </a:xfrm>
                <a:prstGeom prst="rect">
                  <a:avLst/>
                </a:prstGeom>
                <a:noFill/>
                <a:ln w="7">
                  <a:solidFill>
                    <a:srgbClr val="A0A0A0"/>
                  </a:solidFill>
                  <a:miter lim="800000"/>
                  <a:headEnd/>
                  <a:tailEnd/>
                </a:ln>
                <a:effectLst/>
              </p:spPr>
              <p:txBody>
                <a:bodyPr wrap="none"/>
                <a:lstStyle/>
                <a:p>
                  <a:endParaRPr lang="en-US"/>
                </a:p>
              </p:txBody>
            </p:sp>
          </p:grpSp>
          <p:grpSp>
            <p:nvGrpSpPr>
              <p:cNvPr id="10366" name="Group 126"/>
              <p:cNvGrpSpPr>
                <a:grpSpLocks/>
              </p:cNvGrpSpPr>
              <p:nvPr/>
            </p:nvGrpSpPr>
            <p:grpSpPr bwMode="auto">
              <a:xfrm>
                <a:off x="2944" y="1095"/>
                <a:ext cx="734" cy="461"/>
                <a:chOff x="2944" y="1095"/>
                <a:chExt cx="734" cy="461"/>
              </a:xfrm>
            </p:grpSpPr>
            <p:sp>
              <p:nvSpPr>
                <p:cNvPr id="10259" name="Rectangle 19"/>
                <p:cNvSpPr>
                  <a:spLocks noChangeArrowheads="1"/>
                </p:cNvSpPr>
                <p:nvPr/>
              </p:nvSpPr>
              <p:spPr bwMode="auto">
                <a:xfrm>
                  <a:off x="2987" y="1095"/>
                  <a:ext cx="648" cy="461"/>
                </a:xfrm>
                <a:prstGeom prst="rect">
                  <a:avLst/>
                </a:prstGeom>
                <a:noFill/>
                <a:ln w="9525">
                  <a:noFill/>
                  <a:miter lim="800000"/>
                  <a:headEnd/>
                  <a:tailEnd/>
                </a:ln>
                <a:effectLst/>
              </p:spPr>
              <p:txBody>
                <a:bodyPr/>
                <a:lstStyle/>
                <a:p>
                  <a:pPr algn="ctr" eaLnBrk="0" hangingPunct="0"/>
                  <a:r>
                    <a:rPr lang="en-US" sz="1400">
                      <a:cs typeface="Times New Roman" pitchFamily="18" charset="0"/>
                    </a:rPr>
                    <a:t>Strong</a:t>
                  </a:r>
                </a:p>
                <a:p>
                  <a:pPr algn="ctr" eaLnBrk="0" hangingPunct="0"/>
                  <a:endParaRPr lang="en-US" sz="1400"/>
                </a:p>
              </p:txBody>
            </p:sp>
            <p:sp>
              <p:nvSpPr>
                <p:cNvPr id="10365" name="Rectangle 125"/>
                <p:cNvSpPr>
                  <a:spLocks noChangeArrowheads="1"/>
                </p:cNvSpPr>
                <p:nvPr/>
              </p:nvSpPr>
              <p:spPr bwMode="auto">
                <a:xfrm>
                  <a:off x="2944" y="1095"/>
                  <a:ext cx="734" cy="461"/>
                </a:xfrm>
                <a:prstGeom prst="rect">
                  <a:avLst/>
                </a:prstGeom>
                <a:noFill/>
                <a:ln w="7">
                  <a:solidFill>
                    <a:srgbClr val="A0A0A0"/>
                  </a:solidFill>
                  <a:miter lim="800000"/>
                  <a:headEnd/>
                  <a:tailEnd/>
                </a:ln>
                <a:effectLst/>
              </p:spPr>
              <p:txBody>
                <a:bodyPr wrap="none"/>
                <a:lstStyle/>
                <a:p>
                  <a:endParaRPr lang="en-US"/>
                </a:p>
              </p:txBody>
            </p:sp>
          </p:grpSp>
          <p:grpSp>
            <p:nvGrpSpPr>
              <p:cNvPr id="10368" name="Group 128"/>
              <p:cNvGrpSpPr>
                <a:grpSpLocks/>
              </p:cNvGrpSpPr>
              <p:nvPr/>
            </p:nvGrpSpPr>
            <p:grpSpPr bwMode="auto">
              <a:xfrm>
                <a:off x="3678" y="1095"/>
                <a:ext cx="950" cy="461"/>
                <a:chOff x="3678" y="1095"/>
                <a:chExt cx="950" cy="461"/>
              </a:xfrm>
            </p:grpSpPr>
            <p:sp>
              <p:nvSpPr>
                <p:cNvPr id="10260" name="Rectangle 20"/>
                <p:cNvSpPr>
                  <a:spLocks noChangeArrowheads="1"/>
                </p:cNvSpPr>
                <p:nvPr/>
              </p:nvSpPr>
              <p:spPr bwMode="auto">
                <a:xfrm>
                  <a:off x="3721" y="1095"/>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No</a:t>
                  </a:r>
                </a:p>
                <a:p>
                  <a:pPr algn="ctr" eaLnBrk="0" hangingPunct="0"/>
                  <a:endParaRPr lang="en-US" sz="1400"/>
                </a:p>
              </p:txBody>
            </p:sp>
            <p:sp>
              <p:nvSpPr>
                <p:cNvPr id="10367" name="Rectangle 127"/>
                <p:cNvSpPr>
                  <a:spLocks noChangeArrowheads="1"/>
                </p:cNvSpPr>
                <p:nvPr/>
              </p:nvSpPr>
              <p:spPr bwMode="auto">
                <a:xfrm>
                  <a:off x="3678" y="1095"/>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370" name="Group 130"/>
              <p:cNvGrpSpPr>
                <a:grpSpLocks/>
              </p:cNvGrpSpPr>
              <p:nvPr/>
            </p:nvGrpSpPr>
            <p:grpSpPr bwMode="auto">
              <a:xfrm>
                <a:off x="0" y="1556"/>
                <a:ext cx="422" cy="461"/>
                <a:chOff x="0" y="1556"/>
                <a:chExt cx="422" cy="461"/>
              </a:xfrm>
            </p:grpSpPr>
            <p:sp>
              <p:nvSpPr>
                <p:cNvPr id="10261" name="Rectangle 21"/>
                <p:cNvSpPr>
                  <a:spLocks noChangeArrowheads="1"/>
                </p:cNvSpPr>
                <p:nvPr/>
              </p:nvSpPr>
              <p:spPr bwMode="auto">
                <a:xfrm>
                  <a:off x="43" y="1556"/>
                  <a:ext cx="336" cy="461"/>
                </a:xfrm>
                <a:prstGeom prst="rect">
                  <a:avLst/>
                </a:prstGeom>
                <a:noFill/>
                <a:ln w="9525">
                  <a:noFill/>
                  <a:miter lim="800000"/>
                  <a:headEnd/>
                  <a:tailEnd/>
                </a:ln>
                <a:effectLst/>
              </p:spPr>
              <p:txBody>
                <a:bodyPr/>
                <a:lstStyle/>
                <a:p>
                  <a:pPr algn="ctr" eaLnBrk="0" hangingPunct="0"/>
                  <a:r>
                    <a:rPr lang="en-US" sz="1400">
                      <a:cs typeface="Times New Roman" pitchFamily="18" charset="0"/>
                    </a:rPr>
                    <a:t>D3</a:t>
                  </a:r>
                </a:p>
                <a:p>
                  <a:pPr algn="ctr" eaLnBrk="0" hangingPunct="0"/>
                  <a:endParaRPr lang="en-US" sz="1400"/>
                </a:p>
              </p:txBody>
            </p:sp>
            <p:sp>
              <p:nvSpPr>
                <p:cNvPr id="10369" name="Rectangle 129"/>
                <p:cNvSpPr>
                  <a:spLocks noChangeArrowheads="1"/>
                </p:cNvSpPr>
                <p:nvPr/>
              </p:nvSpPr>
              <p:spPr bwMode="auto">
                <a:xfrm>
                  <a:off x="0" y="1556"/>
                  <a:ext cx="422" cy="461"/>
                </a:xfrm>
                <a:prstGeom prst="rect">
                  <a:avLst/>
                </a:prstGeom>
                <a:noFill/>
                <a:ln w="7">
                  <a:solidFill>
                    <a:srgbClr val="A0A0A0"/>
                  </a:solidFill>
                  <a:miter lim="800000"/>
                  <a:headEnd/>
                  <a:tailEnd/>
                </a:ln>
                <a:effectLst/>
              </p:spPr>
              <p:txBody>
                <a:bodyPr wrap="none"/>
                <a:lstStyle/>
                <a:p>
                  <a:endParaRPr lang="en-US"/>
                </a:p>
              </p:txBody>
            </p:sp>
          </p:grpSp>
          <p:grpSp>
            <p:nvGrpSpPr>
              <p:cNvPr id="10372" name="Group 132"/>
              <p:cNvGrpSpPr>
                <a:grpSpLocks/>
              </p:cNvGrpSpPr>
              <p:nvPr/>
            </p:nvGrpSpPr>
            <p:grpSpPr bwMode="auto">
              <a:xfrm>
                <a:off x="422" y="1556"/>
                <a:ext cx="802" cy="461"/>
                <a:chOff x="422" y="1556"/>
                <a:chExt cx="802" cy="461"/>
              </a:xfrm>
            </p:grpSpPr>
            <p:sp>
              <p:nvSpPr>
                <p:cNvPr id="10262" name="Rectangle 22"/>
                <p:cNvSpPr>
                  <a:spLocks noChangeArrowheads="1"/>
                </p:cNvSpPr>
                <p:nvPr/>
              </p:nvSpPr>
              <p:spPr bwMode="auto">
                <a:xfrm>
                  <a:off x="465" y="1556"/>
                  <a:ext cx="716" cy="461"/>
                </a:xfrm>
                <a:prstGeom prst="rect">
                  <a:avLst/>
                </a:prstGeom>
                <a:noFill/>
                <a:ln w="9525">
                  <a:noFill/>
                  <a:miter lim="800000"/>
                  <a:headEnd/>
                  <a:tailEnd/>
                </a:ln>
                <a:effectLst/>
              </p:spPr>
              <p:txBody>
                <a:bodyPr/>
                <a:lstStyle/>
                <a:p>
                  <a:pPr algn="ctr" eaLnBrk="0" hangingPunct="0"/>
                  <a:r>
                    <a:rPr lang="en-US" sz="1400">
                      <a:cs typeface="Times New Roman" pitchFamily="18" charset="0"/>
                    </a:rPr>
                    <a:t>Overcast</a:t>
                  </a:r>
                </a:p>
                <a:p>
                  <a:pPr algn="ctr" eaLnBrk="0" hangingPunct="0"/>
                  <a:endParaRPr lang="en-US" sz="1400"/>
                </a:p>
              </p:txBody>
            </p:sp>
            <p:sp>
              <p:nvSpPr>
                <p:cNvPr id="10371" name="Rectangle 131"/>
                <p:cNvSpPr>
                  <a:spLocks noChangeArrowheads="1"/>
                </p:cNvSpPr>
                <p:nvPr/>
              </p:nvSpPr>
              <p:spPr bwMode="auto">
                <a:xfrm>
                  <a:off x="422" y="1556"/>
                  <a:ext cx="802" cy="461"/>
                </a:xfrm>
                <a:prstGeom prst="rect">
                  <a:avLst/>
                </a:prstGeom>
                <a:noFill/>
                <a:ln w="7">
                  <a:solidFill>
                    <a:srgbClr val="A0A0A0"/>
                  </a:solidFill>
                  <a:miter lim="800000"/>
                  <a:headEnd/>
                  <a:tailEnd/>
                </a:ln>
                <a:effectLst/>
              </p:spPr>
              <p:txBody>
                <a:bodyPr wrap="none"/>
                <a:lstStyle/>
                <a:p>
                  <a:endParaRPr lang="en-US"/>
                </a:p>
              </p:txBody>
            </p:sp>
          </p:grpSp>
          <p:grpSp>
            <p:nvGrpSpPr>
              <p:cNvPr id="10374" name="Group 134"/>
              <p:cNvGrpSpPr>
                <a:grpSpLocks/>
              </p:cNvGrpSpPr>
              <p:nvPr/>
            </p:nvGrpSpPr>
            <p:grpSpPr bwMode="auto">
              <a:xfrm>
                <a:off x="1224" y="1556"/>
                <a:ext cx="950" cy="461"/>
                <a:chOff x="1224" y="1556"/>
                <a:chExt cx="950" cy="461"/>
              </a:xfrm>
            </p:grpSpPr>
            <p:sp>
              <p:nvSpPr>
                <p:cNvPr id="10263" name="Rectangle 23"/>
                <p:cNvSpPr>
                  <a:spLocks noChangeArrowheads="1"/>
                </p:cNvSpPr>
                <p:nvPr/>
              </p:nvSpPr>
              <p:spPr bwMode="auto">
                <a:xfrm>
                  <a:off x="1267" y="1556"/>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Hot</a:t>
                  </a:r>
                </a:p>
                <a:p>
                  <a:pPr algn="ctr" eaLnBrk="0" hangingPunct="0"/>
                  <a:endParaRPr lang="en-US" sz="1400"/>
                </a:p>
              </p:txBody>
            </p:sp>
            <p:sp>
              <p:nvSpPr>
                <p:cNvPr id="10373" name="Rectangle 133"/>
                <p:cNvSpPr>
                  <a:spLocks noChangeArrowheads="1"/>
                </p:cNvSpPr>
                <p:nvPr/>
              </p:nvSpPr>
              <p:spPr bwMode="auto">
                <a:xfrm>
                  <a:off x="1224" y="1556"/>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376" name="Group 136"/>
              <p:cNvGrpSpPr>
                <a:grpSpLocks/>
              </p:cNvGrpSpPr>
              <p:nvPr/>
            </p:nvGrpSpPr>
            <p:grpSpPr bwMode="auto">
              <a:xfrm>
                <a:off x="2174" y="1556"/>
                <a:ext cx="770" cy="461"/>
                <a:chOff x="2174" y="1556"/>
                <a:chExt cx="770" cy="461"/>
              </a:xfrm>
            </p:grpSpPr>
            <p:sp>
              <p:nvSpPr>
                <p:cNvPr id="10264" name="Rectangle 24"/>
                <p:cNvSpPr>
                  <a:spLocks noChangeArrowheads="1"/>
                </p:cNvSpPr>
                <p:nvPr/>
              </p:nvSpPr>
              <p:spPr bwMode="auto">
                <a:xfrm>
                  <a:off x="2217" y="1556"/>
                  <a:ext cx="684" cy="461"/>
                </a:xfrm>
                <a:prstGeom prst="rect">
                  <a:avLst/>
                </a:prstGeom>
                <a:noFill/>
                <a:ln w="9525">
                  <a:noFill/>
                  <a:miter lim="800000"/>
                  <a:headEnd/>
                  <a:tailEnd/>
                </a:ln>
                <a:effectLst/>
              </p:spPr>
              <p:txBody>
                <a:bodyPr/>
                <a:lstStyle/>
                <a:p>
                  <a:pPr algn="ctr" eaLnBrk="0" hangingPunct="0"/>
                  <a:r>
                    <a:rPr lang="en-US" sz="1400">
                      <a:cs typeface="Times New Roman" pitchFamily="18" charset="0"/>
                    </a:rPr>
                    <a:t>High</a:t>
                  </a:r>
                </a:p>
                <a:p>
                  <a:pPr algn="ctr" eaLnBrk="0" hangingPunct="0"/>
                  <a:endParaRPr lang="en-US" sz="1400"/>
                </a:p>
              </p:txBody>
            </p:sp>
            <p:sp>
              <p:nvSpPr>
                <p:cNvPr id="10375" name="Rectangle 135"/>
                <p:cNvSpPr>
                  <a:spLocks noChangeArrowheads="1"/>
                </p:cNvSpPr>
                <p:nvPr/>
              </p:nvSpPr>
              <p:spPr bwMode="auto">
                <a:xfrm>
                  <a:off x="2174" y="1556"/>
                  <a:ext cx="770" cy="461"/>
                </a:xfrm>
                <a:prstGeom prst="rect">
                  <a:avLst/>
                </a:prstGeom>
                <a:noFill/>
                <a:ln w="7">
                  <a:solidFill>
                    <a:srgbClr val="A0A0A0"/>
                  </a:solidFill>
                  <a:miter lim="800000"/>
                  <a:headEnd/>
                  <a:tailEnd/>
                </a:ln>
                <a:effectLst/>
              </p:spPr>
              <p:txBody>
                <a:bodyPr wrap="none"/>
                <a:lstStyle/>
                <a:p>
                  <a:endParaRPr lang="en-US"/>
                </a:p>
              </p:txBody>
            </p:sp>
          </p:grpSp>
          <p:grpSp>
            <p:nvGrpSpPr>
              <p:cNvPr id="10378" name="Group 138"/>
              <p:cNvGrpSpPr>
                <a:grpSpLocks/>
              </p:cNvGrpSpPr>
              <p:nvPr/>
            </p:nvGrpSpPr>
            <p:grpSpPr bwMode="auto">
              <a:xfrm>
                <a:off x="2944" y="1556"/>
                <a:ext cx="734" cy="461"/>
                <a:chOff x="2944" y="1556"/>
                <a:chExt cx="734" cy="461"/>
              </a:xfrm>
            </p:grpSpPr>
            <p:sp>
              <p:nvSpPr>
                <p:cNvPr id="10265" name="Rectangle 25"/>
                <p:cNvSpPr>
                  <a:spLocks noChangeArrowheads="1"/>
                </p:cNvSpPr>
                <p:nvPr/>
              </p:nvSpPr>
              <p:spPr bwMode="auto">
                <a:xfrm>
                  <a:off x="2987" y="1556"/>
                  <a:ext cx="648" cy="461"/>
                </a:xfrm>
                <a:prstGeom prst="rect">
                  <a:avLst/>
                </a:prstGeom>
                <a:noFill/>
                <a:ln w="9525">
                  <a:noFill/>
                  <a:miter lim="800000"/>
                  <a:headEnd/>
                  <a:tailEnd/>
                </a:ln>
                <a:effectLst/>
              </p:spPr>
              <p:txBody>
                <a:bodyPr/>
                <a:lstStyle/>
                <a:p>
                  <a:pPr algn="ctr" eaLnBrk="0" hangingPunct="0"/>
                  <a:r>
                    <a:rPr lang="en-US" sz="1400">
                      <a:cs typeface="Times New Roman" pitchFamily="18" charset="0"/>
                    </a:rPr>
                    <a:t>Weak</a:t>
                  </a:r>
                </a:p>
                <a:p>
                  <a:pPr algn="ctr" eaLnBrk="0" hangingPunct="0"/>
                  <a:endParaRPr lang="en-US" sz="1400"/>
                </a:p>
              </p:txBody>
            </p:sp>
            <p:sp>
              <p:nvSpPr>
                <p:cNvPr id="10377" name="Rectangle 137"/>
                <p:cNvSpPr>
                  <a:spLocks noChangeArrowheads="1"/>
                </p:cNvSpPr>
                <p:nvPr/>
              </p:nvSpPr>
              <p:spPr bwMode="auto">
                <a:xfrm>
                  <a:off x="2944" y="1556"/>
                  <a:ext cx="734" cy="461"/>
                </a:xfrm>
                <a:prstGeom prst="rect">
                  <a:avLst/>
                </a:prstGeom>
                <a:noFill/>
                <a:ln w="7">
                  <a:solidFill>
                    <a:srgbClr val="A0A0A0"/>
                  </a:solidFill>
                  <a:miter lim="800000"/>
                  <a:headEnd/>
                  <a:tailEnd/>
                </a:ln>
                <a:effectLst/>
              </p:spPr>
              <p:txBody>
                <a:bodyPr wrap="none"/>
                <a:lstStyle/>
                <a:p>
                  <a:endParaRPr lang="en-US"/>
                </a:p>
              </p:txBody>
            </p:sp>
          </p:grpSp>
          <p:grpSp>
            <p:nvGrpSpPr>
              <p:cNvPr id="10380" name="Group 140"/>
              <p:cNvGrpSpPr>
                <a:grpSpLocks/>
              </p:cNvGrpSpPr>
              <p:nvPr/>
            </p:nvGrpSpPr>
            <p:grpSpPr bwMode="auto">
              <a:xfrm>
                <a:off x="3678" y="1556"/>
                <a:ext cx="950" cy="461"/>
                <a:chOff x="3678" y="1556"/>
                <a:chExt cx="950" cy="461"/>
              </a:xfrm>
            </p:grpSpPr>
            <p:sp>
              <p:nvSpPr>
                <p:cNvPr id="10266" name="Rectangle 26"/>
                <p:cNvSpPr>
                  <a:spLocks noChangeArrowheads="1"/>
                </p:cNvSpPr>
                <p:nvPr/>
              </p:nvSpPr>
              <p:spPr bwMode="auto">
                <a:xfrm>
                  <a:off x="3721" y="1556"/>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Yes</a:t>
                  </a:r>
                </a:p>
                <a:p>
                  <a:pPr algn="ctr" eaLnBrk="0" hangingPunct="0"/>
                  <a:endParaRPr lang="en-US" sz="1400"/>
                </a:p>
              </p:txBody>
            </p:sp>
            <p:sp>
              <p:nvSpPr>
                <p:cNvPr id="10379" name="Rectangle 139"/>
                <p:cNvSpPr>
                  <a:spLocks noChangeArrowheads="1"/>
                </p:cNvSpPr>
                <p:nvPr/>
              </p:nvSpPr>
              <p:spPr bwMode="auto">
                <a:xfrm>
                  <a:off x="3678" y="1556"/>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382" name="Group 142"/>
              <p:cNvGrpSpPr>
                <a:grpSpLocks/>
              </p:cNvGrpSpPr>
              <p:nvPr/>
            </p:nvGrpSpPr>
            <p:grpSpPr bwMode="auto">
              <a:xfrm>
                <a:off x="0" y="2017"/>
                <a:ext cx="422" cy="461"/>
                <a:chOff x="0" y="2017"/>
                <a:chExt cx="422" cy="461"/>
              </a:xfrm>
            </p:grpSpPr>
            <p:sp>
              <p:nvSpPr>
                <p:cNvPr id="10267" name="Rectangle 27"/>
                <p:cNvSpPr>
                  <a:spLocks noChangeArrowheads="1"/>
                </p:cNvSpPr>
                <p:nvPr/>
              </p:nvSpPr>
              <p:spPr bwMode="auto">
                <a:xfrm>
                  <a:off x="43" y="2017"/>
                  <a:ext cx="336" cy="461"/>
                </a:xfrm>
                <a:prstGeom prst="rect">
                  <a:avLst/>
                </a:prstGeom>
                <a:noFill/>
                <a:ln w="9525">
                  <a:noFill/>
                  <a:miter lim="800000"/>
                  <a:headEnd/>
                  <a:tailEnd/>
                </a:ln>
                <a:effectLst/>
              </p:spPr>
              <p:txBody>
                <a:bodyPr/>
                <a:lstStyle/>
                <a:p>
                  <a:pPr algn="ctr" eaLnBrk="0" hangingPunct="0"/>
                  <a:r>
                    <a:rPr lang="en-US" sz="1400">
                      <a:cs typeface="Times New Roman" pitchFamily="18" charset="0"/>
                    </a:rPr>
                    <a:t>D4</a:t>
                  </a:r>
                </a:p>
                <a:p>
                  <a:pPr algn="ctr" eaLnBrk="0" hangingPunct="0"/>
                  <a:endParaRPr lang="en-US" sz="1400"/>
                </a:p>
              </p:txBody>
            </p:sp>
            <p:sp>
              <p:nvSpPr>
                <p:cNvPr id="10381" name="Rectangle 141"/>
                <p:cNvSpPr>
                  <a:spLocks noChangeArrowheads="1"/>
                </p:cNvSpPr>
                <p:nvPr/>
              </p:nvSpPr>
              <p:spPr bwMode="auto">
                <a:xfrm>
                  <a:off x="0" y="2017"/>
                  <a:ext cx="422" cy="461"/>
                </a:xfrm>
                <a:prstGeom prst="rect">
                  <a:avLst/>
                </a:prstGeom>
                <a:noFill/>
                <a:ln w="7">
                  <a:solidFill>
                    <a:srgbClr val="A0A0A0"/>
                  </a:solidFill>
                  <a:miter lim="800000"/>
                  <a:headEnd/>
                  <a:tailEnd/>
                </a:ln>
                <a:effectLst/>
              </p:spPr>
              <p:txBody>
                <a:bodyPr wrap="none"/>
                <a:lstStyle/>
                <a:p>
                  <a:endParaRPr lang="en-US"/>
                </a:p>
              </p:txBody>
            </p:sp>
          </p:grpSp>
          <p:grpSp>
            <p:nvGrpSpPr>
              <p:cNvPr id="10384" name="Group 144"/>
              <p:cNvGrpSpPr>
                <a:grpSpLocks/>
              </p:cNvGrpSpPr>
              <p:nvPr/>
            </p:nvGrpSpPr>
            <p:grpSpPr bwMode="auto">
              <a:xfrm>
                <a:off x="422" y="2017"/>
                <a:ext cx="802" cy="461"/>
                <a:chOff x="422" y="2017"/>
                <a:chExt cx="802" cy="461"/>
              </a:xfrm>
            </p:grpSpPr>
            <p:sp>
              <p:nvSpPr>
                <p:cNvPr id="10268" name="Rectangle 28"/>
                <p:cNvSpPr>
                  <a:spLocks noChangeArrowheads="1"/>
                </p:cNvSpPr>
                <p:nvPr/>
              </p:nvSpPr>
              <p:spPr bwMode="auto">
                <a:xfrm>
                  <a:off x="465" y="2017"/>
                  <a:ext cx="716" cy="461"/>
                </a:xfrm>
                <a:prstGeom prst="rect">
                  <a:avLst/>
                </a:prstGeom>
                <a:noFill/>
                <a:ln w="9525">
                  <a:noFill/>
                  <a:miter lim="800000"/>
                  <a:headEnd/>
                  <a:tailEnd/>
                </a:ln>
                <a:effectLst/>
              </p:spPr>
              <p:txBody>
                <a:bodyPr/>
                <a:lstStyle/>
                <a:p>
                  <a:pPr algn="ctr" eaLnBrk="0" hangingPunct="0"/>
                  <a:r>
                    <a:rPr lang="en-US" sz="1400">
                      <a:cs typeface="Times New Roman" pitchFamily="18" charset="0"/>
                    </a:rPr>
                    <a:t>Rain</a:t>
                  </a:r>
                </a:p>
                <a:p>
                  <a:pPr algn="ctr" eaLnBrk="0" hangingPunct="0"/>
                  <a:endParaRPr lang="en-US" sz="1400"/>
                </a:p>
              </p:txBody>
            </p:sp>
            <p:sp>
              <p:nvSpPr>
                <p:cNvPr id="10383" name="Rectangle 143"/>
                <p:cNvSpPr>
                  <a:spLocks noChangeArrowheads="1"/>
                </p:cNvSpPr>
                <p:nvPr/>
              </p:nvSpPr>
              <p:spPr bwMode="auto">
                <a:xfrm>
                  <a:off x="422" y="2017"/>
                  <a:ext cx="802" cy="461"/>
                </a:xfrm>
                <a:prstGeom prst="rect">
                  <a:avLst/>
                </a:prstGeom>
                <a:noFill/>
                <a:ln w="7">
                  <a:solidFill>
                    <a:srgbClr val="A0A0A0"/>
                  </a:solidFill>
                  <a:miter lim="800000"/>
                  <a:headEnd/>
                  <a:tailEnd/>
                </a:ln>
                <a:effectLst/>
              </p:spPr>
              <p:txBody>
                <a:bodyPr wrap="none"/>
                <a:lstStyle/>
                <a:p>
                  <a:endParaRPr lang="en-US"/>
                </a:p>
              </p:txBody>
            </p:sp>
          </p:grpSp>
          <p:grpSp>
            <p:nvGrpSpPr>
              <p:cNvPr id="10386" name="Group 146"/>
              <p:cNvGrpSpPr>
                <a:grpSpLocks/>
              </p:cNvGrpSpPr>
              <p:nvPr/>
            </p:nvGrpSpPr>
            <p:grpSpPr bwMode="auto">
              <a:xfrm>
                <a:off x="1224" y="2017"/>
                <a:ext cx="950" cy="461"/>
                <a:chOff x="1224" y="2017"/>
                <a:chExt cx="950" cy="461"/>
              </a:xfrm>
            </p:grpSpPr>
            <p:sp>
              <p:nvSpPr>
                <p:cNvPr id="10269" name="Rectangle 29"/>
                <p:cNvSpPr>
                  <a:spLocks noChangeArrowheads="1"/>
                </p:cNvSpPr>
                <p:nvPr/>
              </p:nvSpPr>
              <p:spPr bwMode="auto">
                <a:xfrm>
                  <a:off x="1267" y="2017"/>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Mild</a:t>
                  </a:r>
                </a:p>
                <a:p>
                  <a:pPr algn="ctr" eaLnBrk="0" hangingPunct="0"/>
                  <a:endParaRPr lang="en-US" sz="1400"/>
                </a:p>
              </p:txBody>
            </p:sp>
            <p:sp>
              <p:nvSpPr>
                <p:cNvPr id="10385" name="Rectangle 145"/>
                <p:cNvSpPr>
                  <a:spLocks noChangeArrowheads="1"/>
                </p:cNvSpPr>
                <p:nvPr/>
              </p:nvSpPr>
              <p:spPr bwMode="auto">
                <a:xfrm>
                  <a:off x="1224" y="2017"/>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388" name="Group 148"/>
              <p:cNvGrpSpPr>
                <a:grpSpLocks/>
              </p:cNvGrpSpPr>
              <p:nvPr/>
            </p:nvGrpSpPr>
            <p:grpSpPr bwMode="auto">
              <a:xfrm>
                <a:off x="2174" y="2017"/>
                <a:ext cx="770" cy="461"/>
                <a:chOff x="2174" y="2017"/>
                <a:chExt cx="770" cy="461"/>
              </a:xfrm>
            </p:grpSpPr>
            <p:sp>
              <p:nvSpPr>
                <p:cNvPr id="10270" name="Rectangle 30"/>
                <p:cNvSpPr>
                  <a:spLocks noChangeArrowheads="1"/>
                </p:cNvSpPr>
                <p:nvPr/>
              </p:nvSpPr>
              <p:spPr bwMode="auto">
                <a:xfrm>
                  <a:off x="2217" y="2017"/>
                  <a:ext cx="684" cy="461"/>
                </a:xfrm>
                <a:prstGeom prst="rect">
                  <a:avLst/>
                </a:prstGeom>
                <a:noFill/>
                <a:ln w="9525">
                  <a:noFill/>
                  <a:miter lim="800000"/>
                  <a:headEnd/>
                  <a:tailEnd/>
                </a:ln>
                <a:effectLst/>
              </p:spPr>
              <p:txBody>
                <a:bodyPr/>
                <a:lstStyle/>
                <a:p>
                  <a:pPr algn="ctr" eaLnBrk="0" hangingPunct="0"/>
                  <a:r>
                    <a:rPr lang="en-US" sz="1400">
                      <a:cs typeface="Times New Roman" pitchFamily="18" charset="0"/>
                    </a:rPr>
                    <a:t>High</a:t>
                  </a:r>
                </a:p>
                <a:p>
                  <a:pPr algn="ctr" eaLnBrk="0" hangingPunct="0"/>
                  <a:endParaRPr lang="en-US" sz="1400"/>
                </a:p>
              </p:txBody>
            </p:sp>
            <p:sp>
              <p:nvSpPr>
                <p:cNvPr id="10387" name="Rectangle 147"/>
                <p:cNvSpPr>
                  <a:spLocks noChangeArrowheads="1"/>
                </p:cNvSpPr>
                <p:nvPr/>
              </p:nvSpPr>
              <p:spPr bwMode="auto">
                <a:xfrm>
                  <a:off x="2174" y="2017"/>
                  <a:ext cx="770" cy="461"/>
                </a:xfrm>
                <a:prstGeom prst="rect">
                  <a:avLst/>
                </a:prstGeom>
                <a:noFill/>
                <a:ln w="7">
                  <a:solidFill>
                    <a:srgbClr val="A0A0A0"/>
                  </a:solidFill>
                  <a:miter lim="800000"/>
                  <a:headEnd/>
                  <a:tailEnd/>
                </a:ln>
                <a:effectLst/>
              </p:spPr>
              <p:txBody>
                <a:bodyPr wrap="none"/>
                <a:lstStyle/>
                <a:p>
                  <a:endParaRPr lang="en-US"/>
                </a:p>
              </p:txBody>
            </p:sp>
          </p:grpSp>
          <p:grpSp>
            <p:nvGrpSpPr>
              <p:cNvPr id="10390" name="Group 150"/>
              <p:cNvGrpSpPr>
                <a:grpSpLocks/>
              </p:cNvGrpSpPr>
              <p:nvPr/>
            </p:nvGrpSpPr>
            <p:grpSpPr bwMode="auto">
              <a:xfrm>
                <a:off x="2944" y="2017"/>
                <a:ext cx="734" cy="461"/>
                <a:chOff x="2944" y="2017"/>
                <a:chExt cx="734" cy="461"/>
              </a:xfrm>
            </p:grpSpPr>
            <p:sp>
              <p:nvSpPr>
                <p:cNvPr id="10271" name="Rectangle 31"/>
                <p:cNvSpPr>
                  <a:spLocks noChangeArrowheads="1"/>
                </p:cNvSpPr>
                <p:nvPr/>
              </p:nvSpPr>
              <p:spPr bwMode="auto">
                <a:xfrm>
                  <a:off x="2987" y="2017"/>
                  <a:ext cx="648" cy="461"/>
                </a:xfrm>
                <a:prstGeom prst="rect">
                  <a:avLst/>
                </a:prstGeom>
                <a:noFill/>
                <a:ln w="9525">
                  <a:noFill/>
                  <a:miter lim="800000"/>
                  <a:headEnd/>
                  <a:tailEnd/>
                </a:ln>
                <a:effectLst/>
              </p:spPr>
              <p:txBody>
                <a:bodyPr/>
                <a:lstStyle/>
                <a:p>
                  <a:pPr algn="ctr" eaLnBrk="0" hangingPunct="0"/>
                  <a:r>
                    <a:rPr lang="en-US" sz="1400">
                      <a:cs typeface="Times New Roman" pitchFamily="18" charset="0"/>
                    </a:rPr>
                    <a:t>Weak</a:t>
                  </a:r>
                </a:p>
                <a:p>
                  <a:pPr algn="ctr" eaLnBrk="0" hangingPunct="0"/>
                  <a:endParaRPr lang="en-US" sz="1400"/>
                </a:p>
              </p:txBody>
            </p:sp>
            <p:sp>
              <p:nvSpPr>
                <p:cNvPr id="10389" name="Rectangle 149"/>
                <p:cNvSpPr>
                  <a:spLocks noChangeArrowheads="1"/>
                </p:cNvSpPr>
                <p:nvPr/>
              </p:nvSpPr>
              <p:spPr bwMode="auto">
                <a:xfrm>
                  <a:off x="2944" y="2017"/>
                  <a:ext cx="734" cy="461"/>
                </a:xfrm>
                <a:prstGeom prst="rect">
                  <a:avLst/>
                </a:prstGeom>
                <a:noFill/>
                <a:ln w="7">
                  <a:solidFill>
                    <a:srgbClr val="A0A0A0"/>
                  </a:solidFill>
                  <a:miter lim="800000"/>
                  <a:headEnd/>
                  <a:tailEnd/>
                </a:ln>
                <a:effectLst/>
              </p:spPr>
              <p:txBody>
                <a:bodyPr wrap="none"/>
                <a:lstStyle/>
                <a:p>
                  <a:endParaRPr lang="en-US"/>
                </a:p>
              </p:txBody>
            </p:sp>
          </p:grpSp>
          <p:grpSp>
            <p:nvGrpSpPr>
              <p:cNvPr id="10392" name="Group 152"/>
              <p:cNvGrpSpPr>
                <a:grpSpLocks/>
              </p:cNvGrpSpPr>
              <p:nvPr/>
            </p:nvGrpSpPr>
            <p:grpSpPr bwMode="auto">
              <a:xfrm>
                <a:off x="3678" y="2017"/>
                <a:ext cx="950" cy="461"/>
                <a:chOff x="3678" y="2017"/>
                <a:chExt cx="950" cy="461"/>
              </a:xfrm>
            </p:grpSpPr>
            <p:sp>
              <p:nvSpPr>
                <p:cNvPr id="10272" name="Rectangle 32"/>
                <p:cNvSpPr>
                  <a:spLocks noChangeArrowheads="1"/>
                </p:cNvSpPr>
                <p:nvPr/>
              </p:nvSpPr>
              <p:spPr bwMode="auto">
                <a:xfrm>
                  <a:off x="3721" y="2017"/>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Yes</a:t>
                  </a:r>
                </a:p>
                <a:p>
                  <a:pPr algn="ctr" eaLnBrk="0" hangingPunct="0"/>
                  <a:endParaRPr lang="en-US" sz="1400"/>
                </a:p>
              </p:txBody>
            </p:sp>
            <p:sp>
              <p:nvSpPr>
                <p:cNvPr id="10391" name="Rectangle 151"/>
                <p:cNvSpPr>
                  <a:spLocks noChangeArrowheads="1"/>
                </p:cNvSpPr>
                <p:nvPr/>
              </p:nvSpPr>
              <p:spPr bwMode="auto">
                <a:xfrm>
                  <a:off x="3678" y="2017"/>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394" name="Group 154"/>
              <p:cNvGrpSpPr>
                <a:grpSpLocks/>
              </p:cNvGrpSpPr>
              <p:nvPr/>
            </p:nvGrpSpPr>
            <p:grpSpPr bwMode="auto">
              <a:xfrm>
                <a:off x="0" y="2478"/>
                <a:ext cx="422" cy="461"/>
                <a:chOff x="0" y="2478"/>
                <a:chExt cx="422" cy="461"/>
              </a:xfrm>
            </p:grpSpPr>
            <p:sp>
              <p:nvSpPr>
                <p:cNvPr id="10273" name="Rectangle 33"/>
                <p:cNvSpPr>
                  <a:spLocks noChangeArrowheads="1"/>
                </p:cNvSpPr>
                <p:nvPr/>
              </p:nvSpPr>
              <p:spPr bwMode="auto">
                <a:xfrm>
                  <a:off x="43" y="2478"/>
                  <a:ext cx="336" cy="461"/>
                </a:xfrm>
                <a:prstGeom prst="rect">
                  <a:avLst/>
                </a:prstGeom>
                <a:noFill/>
                <a:ln w="9525">
                  <a:noFill/>
                  <a:miter lim="800000"/>
                  <a:headEnd/>
                  <a:tailEnd/>
                </a:ln>
                <a:effectLst/>
              </p:spPr>
              <p:txBody>
                <a:bodyPr/>
                <a:lstStyle/>
                <a:p>
                  <a:pPr algn="ctr" eaLnBrk="0" hangingPunct="0"/>
                  <a:r>
                    <a:rPr lang="en-US" sz="1400">
                      <a:cs typeface="Times New Roman" pitchFamily="18" charset="0"/>
                    </a:rPr>
                    <a:t>D5</a:t>
                  </a:r>
                </a:p>
                <a:p>
                  <a:pPr algn="ctr" eaLnBrk="0" hangingPunct="0"/>
                  <a:endParaRPr lang="en-US" sz="1400"/>
                </a:p>
              </p:txBody>
            </p:sp>
            <p:sp>
              <p:nvSpPr>
                <p:cNvPr id="10393" name="Rectangle 153"/>
                <p:cNvSpPr>
                  <a:spLocks noChangeArrowheads="1"/>
                </p:cNvSpPr>
                <p:nvPr/>
              </p:nvSpPr>
              <p:spPr bwMode="auto">
                <a:xfrm>
                  <a:off x="0" y="2478"/>
                  <a:ext cx="422" cy="461"/>
                </a:xfrm>
                <a:prstGeom prst="rect">
                  <a:avLst/>
                </a:prstGeom>
                <a:noFill/>
                <a:ln w="7">
                  <a:solidFill>
                    <a:srgbClr val="A0A0A0"/>
                  </a:solidFill>
                  <a:miter lim="800000"/>
                  <a:headEnd/>
                  <a:tailEnd/>
                </a:ln>
                <a:effectLst/>
              </p:spPr>
              <p:txBody>
                <a:bodyPr wrap="none"/>
                <a:lstStyle/>
                <a:p>
                  <a:endParaRPr lang="en-US"/>
                </a:p>
              </p:txBody>
            </p:sp>
          </p:grpSp>
          <p:grpSp>
            <p:nvGrpSpPr>
              <p:cNvPr id="10396" name="Group 156"/>
              <p:cNvGrpSpPr>
                <a:grpSpLocks/>
              </p:cNvGrpSpPr>
              <p:nvPr/>
            </p:nvGrpSpPr>
            <p:grpSpPr bwMode="auto">
              <a:xfrm>
                <a:off x="422" y="2478"/>
                <a:ext cx="802" cy="461"/>
                <a:chOff x="422" y="2478"/>
                <a:chExt cx="802" cy="461"/>
              </a:xfrm>
            </p:grpSpPr>
            <p:sp>
              <p:nvSpPr>
                <p:cNvPr id="10274" name="Rectangle 34"/>
                <p:cNvSpPr>
                  <a:spLocks noChangeArrowheads="1"/>
                </p:cNvSpPr>
                <p:nvPr/>
              </p:nvSpPr>
              <p:spPr bwMode="auto">
                <a:xfrm>
                  <a:off x="465" y="2478"/>
                  <a:ext cx="716" cy="461"/>
                </a:xfrm>
                <a:prstGeom prst="rect">
                  <a:avLst/>
                </a:prstGeom>
                <a:noFill/>
                <a:ln w="9525">
                  <a:noFill/>
                  <a:miter lim="800000"/>
                  <a:headEnd/>
                  <a:tailEnd/>
                </a:ln>
                <a:effectLst/>
              </p:spPr>
              <p:txBody>
                <a:bodyPr/>
                <a:lstStyle/>
                <a:p>
                  <a:pPr algn="ctr" eaLnBrk="0" hangingPunct="0"/>
                  <a:r>
                    <a:rPr lang="en-US" sz="1400">
                      <a:cs typeface="Times New Roman" pitchFamily="18" charset="0"/>
                    </a:rPr>
                    <a:t>Rain</a:t>
                  </a:r>
                </a:p>
                <a:p>
                  <a:pPr algn="ctr" eaLnBrk="0" hangingPunct="0"/>
                  <a:endParaRPr lang="en-US" sz="1400"/>
                </a:p>
              </p:txBody>
            </p:sp>
            <p:sp>
              <p:nvSpPr>
                <p:cNvPr id="10395" name="Rectangle 155"/>
                <p:cNvSpPr>
                  <a:spLocks noChangeArrowheads="1"/>
                </p:cNvSpPr>
                <p:nvPr/>
              </p:nvSpPr>
              <p:spPr bwMode="auto">
                <a:xfrm>
                  <a:off x="422" y="2478"/>
                  <a:ext cx="802" cy="461"/>
                </a:xfrm>
                <a:prstGeom prst="rect">
                  <a:avLst/>
                </a:prstGeom>
                <a:noFill/>
                <a:ln w="7">
                  <a:solidFill>
                    <a:srgbClr val="A0A0A0"/>
                  </a:solidFill>
                  <a:miter lim="800000"/>
                  <a:headEnd/>
                  <a:tailEnd/>
                </a:ln>
                <a:effectLst/>
              </p:spPr>
              <p:txBody>
                <a:bodyPr wrap="none"/>
                <a:lstStyle/>
                <a:p>
                  <a:endParaRPr lang="en-US"/>
                </a:p>
              </p:txBody>
            </p:sp>
          </p:grpSp>
          <p:grpSp>
            <p:nvGrpSpPr>
              <p:cNvPr id="10398" name="Group 158"/>
              <p:cNvGrpSpPr>
                <a:grpSpLocks/>
              </p:cNvGrpSpPr>
              <p:nvPr/>
            </p:nvGrpSpPr>
            <p:grpSpPr bwMode="auto">
              <a:xfrm>
                <a:off x="1224" y="2478"/>
                <a:ext cx="950" cy="461"/>
                <a:chOff x="1224" y="2478"/>
                <a:chExt cx="950" cy="461"/>
              </a:xfrm>
            </p:grpSpPr>
            <p:sp>
              <p:nvSpPr>
                <p:cNvPr id="10275" name="Rectangle 35"/>
                <p:cNvSpPr>
                  <a:spLocks noChangeArrowheads="1"/>
                </p:cNvSpPr>
                <p:nvPr/>
              </p:nvSpPr>
              <p:spPr bwMode="auto">
                <a:xfrm>
                  <a:off x="1267" y="2478"/>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Cool</a:t>
                  </a:r>
                </a:p>
                <a:p>
                  <a:pPr algn="ctr" eaLnBrk="0" hangingPunct="0"/>
                  <a:endParaRPr lang="en-US" sz="1400"/>
                </a:p>
              </p:txBody>
            </p:sp>
            <p:sp>
              <p:nvSpPr>
                <p:cNvPr id="10397" name="Rectangle 157"/>
                <p:cNvSpPr>
                  <a:spLocks noChangeArrowheads="1"/>
                </p:cNvSpPr>
                <p:nvPr/>
              </p:nvSpPr>
              <p:spPr bwMode="auto">
                <a:xfrm>
                  <a:off x="1224" y="2478"/>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400" name="Group 160"/>
              <p:cNvGrpSpPr>
                <a:grpSpLocks/>
              </p:cNvGrpSpPr>
              <p:nvPr/>
            </p:nvGrpSpPr>
            <p:grpSpPr bwMode="auto">
              <a:xfrm>
                <a:off x="2174" y="2478"/>
                <a:ext cx="770" cy="461"/>
                <a:chOff x="2174" y="2478"/>
                <a:chExt cx="770" cy="461"/>
              </a:xfrm>
            </p:grpSpPr>
            <p:sp>
              <p:nvSpPr>
                <p:cNvPr id="10276" name="Rectangle 36"/>
                <p:cNvSpPr>
                  <a:spLocks noChangeArrowheads="1"/>
                </p:cNvSpPr>
                <p:nvPr/>
              </p:nvSpPr>
              <p:spPr bwMode="auto">
                <a:xfrm>
                  <a:off x="2217" y="2478"/>
                  <a:ext cx="684" cy="461"/>
                </a:xfrm>
                <a:prstGeom prst="rect">
                  <a:avLst/>
                </a:prstGeom>
                <a:noFill/>
                <a:ln w="9525">
                  <a:noFill/>
                  <a:miter lim="800000"/>
                  <a:headEnd/>
                  <a:tailEnd/>
                </a:ln>
                <a:effectLst/>
              </p:spPr>
              <p:txBody>
                <a:bodyPr/>
                <a:lstStyle/>
                <a:p>
                  <a:pPr algn="ctr" eaLnBrk="0" hangingPunct="0"/>
                  <a:r>
                    <a:rPr lang="en-US" sz="1400">
                      <a:cs typeface="Times New Roman" pitchFamily="18" charset="0"/>
                    </a:rPr>
                    <a:t>Normal</a:t>
                  </a:r>
                </a:p>
                <a:p>
                  <a:pPr algn="ctr" eaLnBrk="0" hangingPunct="0"/>
                  <a:endParaRPr lang="en-US" sz="1400"/>
                </a:p>
              </p:txBody>
            </p:sp>
            <p:sp>
              <p:nvSpPr>
                <p:cNvPr id="10399" name="Rectangle 159"/>
                <p:cNvSpPr>
                  <a:spLocks noChangeArrowheads="1"/>
                </p:cNvSpPr>
                <p:nvPr/>
              </p:nvSpPr>
              <p:spPr bwMode="auto">
                <a:xfrm>
                  <a:off x="2174" y="2478"/>
                  <a:ext cx="770" cy="461"/>
                </a:xfrm>
                <a:prstGeom prst="rect">
                  <a:avLst/>
                </a:prstGeom>
                <a:noFill/>
                <a:ln w="7">
                  <a:solidFill>
                    <a:srgbClr val="A0A0A0"/>
                  </a:solidFill>
                  <a:miter lim="800000"/>
                  <a:headEnd/>
                  <a:tailEnd/>
                </a:ln>
                <a:effectLst/>
              </p:spPr>
              <p:txBody>
                <a:bodyPr wrap="none"/>
                <a:lstStyle/>
                <a:p>
                  <a:endParaRPr lang="en-US"/>
                </a:p>
              </p:txBody>
            </p:sp>
          </p:grpSp>
          <p:grpSp>
            <p:nvGrpSpPr>
              <p:cNvPr id="10402" name="Group 162"/>
              <p:cNvGrpSpPr>
                <a:grpSpLocks/>
              </p:cNvGrpSpPr>
              <p:nvPr/>
            </p:nvGrpSpPr>
            <p:grpSpPr bwMode="auto">
              <a:xfrm>
                <a:off x="2944" y="2478"/>
                <a:ext cx="734" cy="461"/>
                <a:chOff x="2944" y="2478"/>
                <a:chExt cx="734" cy="461"/>
              </a:xfrm>
            </p:grpSpPr>
            <p:sp>
              <p:nvSpPr>
                <p:cNvPr id="10277" name="Rectangle 37"/>
                <p:cNvSpPr>
                  <a:spLocks noChangeArrowheads="1"/>
                </p:cNvSpPr>
                <p:nvPr/>
              </p:nvSpPr>
              <p:spPr bwMode="auto">
                <a:xfrm>
                  <a:off x="2987" y="2478"/>
                  <a:ext cx="648" cy="461"/>
                </a:xfrm>
                <a:prstGeom prst="rect">
                  <a:avLst/>
                </a:prstGeom>
                <a:noFill/>
                <a:ln w="9525">
                  <a:noFill/>
                  <a:miter lim="800000"/>
                  <a:headEnd/>
                  <a:tailEnd/>
                </a:ln>
                <a:effectLst/>
              </p:spPr>
              <p:txBody>
                <a:bodyPr/>
                <a:lstStyle/>
                <a:p>
                  <a:pPr algn="ctr" eaLnBrk="0" hangingPunct="0"/>
                  <a:r>
                    <a:rPr lang="en-US" sz="1400">
                      <a:cs typeface="Times New Roman" pitchFamily="18" charset="0"/>
                    </a:rPr>
                    <a:t>Weak</a:t>
                  </a:r>
                </a:p>
                <a:p>
                  <a:pPr algn="ctr" eaLnBrk="0" hangingPunct="0"/>
                  <a:endParaRPr lang="en-US" sz="1400"/>
                </a:p>
              </p:txBody>
            </p:sp>
            <p:sp>
              <p:nvSpPr>
                <p:cNvPr id="10401" name="Rectangle 161"/>
                <p:cNvSpPr>
                  <a:spLocks noChangeArrowheads="1"/>
                </p:cNvSpPr>
                <p:nvPr/>
              </p:nvSpPr>
              <p:spPr bwMode="auto">
                <a:xfrm>
                  <a:off x="2944" y="2478"/>
                  <a:ext cx="734" cy="461"/>
                </a:xfrm>
                <a:prstGeom prst="rect">
                  <a:avLst/>
                </a:prstGeom>
                <a:noFill/>
                <a:ln w="7">
                  <a:solidFill>
                    <a:srgbClr val="A0A0A0"/>
                  </a:solidFill>
                  <a:miter lim="800000"/>
                  <a:headEnd/>
                  <a:tailEnd/>
                </a:ln>
                <a:effectLst/>
              </p:spPr>
              <p:txBody>
                <a:bodyPr wrap="none"/>
                <a:lstStyle/>
                <a:p>
                  <a:endParaRPr lang="en-US"/>
                </a:p>
              </p:txBody>
            </p:sp>
          </p:grpSp>
          <p:grpSp>
            <p:nvGrpSpPr>
              <p:cNvPr id="10404" name="Group 164"/>
              <p:cNvGrpSpPr>
                <a:grpSpLocks/>
              </p:cNvGrpSpPr>
              <p:nvPr/>
            </p:nvGrpSpPr>
            <p:grpSpPr bwMode="auto">
              <a:xfrm>
                <a:off x="3678" y="2478"/>
                <a:ext cx="950" cy="461"/>
                <a:chOff x="3678" y="2478"/>
                <a:chExt cx="950" cy="461"/>
              </a:xfrm>
            </p:grpSpPr>
            <p:sp>
              <p:nvSpPr>
                <p:cNvPr id="10278" name="Rectangle 38"/>
                <p:cNvSpPr>
                  <a:spLocks noChangeArrowheads="1"/>
                </p:cNvSpPr>
                <p:nvPr/>
              </p:nvSpPr>
              <p:spPr bwMode="auto">
                <a:xfrm>
                  <a:off x="3721" y="2478"/>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Yes</a:t>
                  </a:r>
                </a:p>
                <a:p>
                  <a:pPr algn="ctr" eaLnBrk="0" hangingPunct="0"/>
                  <a:endParaRPr lang="en-US" sz="1400"/>
                </a:p>
              </p:txBody>
            </p:sp>
            <p:sp>
              <p:nvSpPr>
                <p:cNvPr id="10403" name="Rectangle 163"/>
                <p:cNvSpPr>
                  <a:spLocks noChangeArrowheads="1"/>
                </p:cNvSpPr>
                <p:nvPr/>
              </p:nvSpPr>
              <p:spPr bwMode="auto">
                <a:xfrm>
                  <a:off x="3678" y="2478"/>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406" name="Group 166"/>
              <p:cNvGrpSpPr>
                <a:grpSpLocks/>
              </p:cNvGrpSpPr>
              <p:nvPr/>
            </p:nvGrpSpPr>
            <p:grpSpPr bwMode="auto">
              <a:xfrm>
                <a:off x="0" y="2939"/>
                <a:ext cx="422" cy="461"/>
                <a:chOff x="0" y="2939"/>
                <a:chExt cx="422" cy="461"/>
              </a:xfrm>
            </p:grpSpPr>
            <p:sp>
              <p:nvSpPr>
                <p:cNvPr id="10279" name="Rectangle 39"/>
                <p:cNvSpPr>
                  <a:spLocks noChangeArrowheads="1"/>
                </p:cNvSpPr>
                <p:nvPr/>
              </p:nvSpPr>
              <p:spPr bwMode="auto">
                <a:xfrm>
                  <a:off x="43" y="2939"/>
                  <a:ext cx="336" cy="461"/>
                </a:xfrm>
                <a:prstGeom prst="rect">
                  <a:avLst/>
                </a:prstGeom>
                <a:noFill/>
                <a:ln w="9525">
                  <a:noFill/>
                  <a:miter lim="800000"/>
                  <a:headEnd/>
                  <a:tailEnd/>
                </a:ln>
                <a:effectLst/>
              </p:spPr>
              <p:txBody>
                <a:bodyPr/>
                <a:lstStyle/>
                <a:p>
                  <a:pPr algn="ctr" eaLnBrk="0" hangingPunct="0"/>
                  <a:r>
                    <a:rPr lang="en-US" sz="1400">
                      <a:cs typeface="Times New Roman" pitchFamily="18" charset="0"/>
                    </a:rPr>
                    <a:t>D6</a:t>
                  </a:r>
                </a:p>
                <a:p>
                  <a:pPr algn="ctr" eaLnBrk="0" hangingPunct="0"/>
                  <a:endParaRPr lang="en-US" sz="1400"/>
                </a:p>
              </p:txBody>
            </p:sp>
            <p:sp>
              <p:nvSpPr>
                <p:cNvPr id="10405" name="Rectangle 165"/>
                <p:cNvSpPr>
                  <a:spLocks noChangeArrowheads="1"/>
                </p:cNvSpPr>
                <p:nvPr/>
              </p:nvSpPr>
              <p:spPr bwMode="auto">
                <a:xfrm>
                  <a:off x="0" y="2939"/>
                  <a:ext cx="422" cy="461"/>
                </a:xfrm>
                <a:prstGeom prst="rect">
                  <a:avLst/>
                </a:prstGeom>
                <a:noFill/>
                <a:ln w="7">
                  <a:solidFill>
                    <a:srgbClr val="A0A0A0"/>
                  </a:solidFill>
                  <a:miter lim="800000"/>
                  <a:headEnd/>
                  <a:tailEnd/>
                </a:ln>
                <a:effectLst/>
              </p:spPr>
              <p:txBody>
                <a:bodyPr wrap="none"/>
                <a:lstStyle/>
                <a:p>
                  <a:endParaRPr lang="en-US"/>
                </a:p>
              </p:txBody>
            </p:sp>
          </p:grpSp>
          <p:grpSp>
            <p:nvGrpSpPr>
              <p:cNvPr id="10408" name="Group 168"/>
              <p:cNvGrpSpPr>
                <a:grpSpLocks/>
              </p:cNvGrpSpPr>
              <p:nvPr/>
            </p:nvGrpSpPr>
            <p:grpSpPr bwMode="auto">
              <a:xfrm>
                <a:off x="422" y="2939"/>
                <a:ext cx="802" cy="461"/>
                <a:chOff x="422" y="2939"/>
                <a:chExt cx="802" cy="461"/>
              </a:xfrm>
            </p:grpSpPr>
            <p:sp>
              <p:nvSpPr>
                <p:cNvPr id="10280" name="Rectangle 40"/>
                <p:cNvSpPr>
                  <a:spLocks noChangeArrowheads="1"/>
                </p:cNvSpPr>
                <p:nvPr/>
              </p:nvSpPr>
              <p:spPr bwMode="auto">
                <a:xfrm>
                  <a:off x="465" y="2939"/>
                  <a:ext cx="716" cy="461"/>
                </a:xfrm>
                <a:prstGeom prst="rect">
                  <a:avLst/>
                </a:prstGeom>
                <a:noFill/>
                <a:ln w="9525">
                  <a:noFill/>
                  <a:miter lim="800000"/>
                  <a:headEnd/>
                  <a:tailEnd/>
                </a:ln>
                <a:effectLst/>
              </p:spPr>
              <p:txBody>
                <a:bodyPr/>
                <a:lstStyle/>
                <a:p>
                  <a:pPr algn="ctr" eaLnBrk="0" hangingPunct="0"/>
                  <a:r>
                    <a:rPr lang="en-US" sz="1400">
                      <a:cs typeface="Times New Roman" pitchFamily="18" charset="0"/>
                    </a:rPr>
                    <a:t>Rain</a:t>
                  </a:r>
                </a:p>
                <a:p>
                  <a:pPr algn="ctr" eaLnBrk="0" hangingPunct="0"/>
                  <a:endParaRPr lang="en-US" sz="1400"/>
                </a:p>
              </p:txBody>
            </p:sp>
            <p:sp>
              <p:nvSpPr>
                <p:cNvPr id="10407" name="Rectangle 167"/>
                <p:cNvSpPr>
                  <a:spLocks noChangeArrowheads="1"/>
                </p:cNvSpPr>
                <p:nvPr/>
              </p:nvSpPr>
              <p:spPr bwMode="auto">
                <a:xfrm>
                  <a:off x="422" y="2939"/>
                  <a:ext cx="802" cy="461"/>
                </a:xfrm>
                <a:prstGeom prst="rect">
                  <a:avLst/>
                </a:prstGeom>
                <a:noFill/>
                <a:ln w="7">
                  <a:solidFill>
                    <a:srgbClr val="A0A0A0"/>
                  </a:solidFill>
                  <a:miter lim="800000"/>
                  <a:headEnd/>
                  <a:tailEnd/>
                </a:ln>
                <a:effectLst/>
              </p:spPr>
              <p:txBody>
                <a:bodyPr wrap="none"/>
                <a:lstStyle/>
                <a:p>
                  <a:endParaRPr lang="en-US"/>
                </a:p>
              </p:txBody>
            </p:sp>
          </p:grpSp>
          <p:grpSp>
            <p:nvGrpSpPr>
              <p:cNvPr id="10410" name="Group 170"/>
              <p:cNvGrpSpPr>
                <a:grpSpLocks/>
              </p:cNvGrpSpPr>
              <p:nvPr/>
            </p:nvGrpSpPr>
            <p:grpSpPr bwMode="auto">
              <a:xfrm>
                <a:off x="1224" y="2939"/>
                <a:ext cx="950" cy="461"/>
                <a:chOff x="1224" y="2939"/>
                <a:chExt cx="950" cy="461"/>
              </a:xfrm>
            </p:grpSpPr>
            <p:sp>
              <p:nvSpPr>
                <p:cNvPr id="10281" name="Rectangle 41"/>
                <p:cNvSpPr>
                  <a:spLocks noChangeArrowheads="1"/>
                </p:cNvSpPr>
                <p:nvPr/>
              </p:nvSpPr>
              <p:spPr bwMode="auto">
                <a:xfrm>
                  <a:off x="1267" y="2939"/>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Cool </a:t>
                  </a:r>
                </a:p>
                <a:p>
                  <a:pPr algn="ctr" eaLnBrk="0" hangingPunct="0"/>
                  <a:endParaRPr lang="en-US" sz="1400"/>
                </a:p>
              </p:txBody>
            </p:sp>
            <p:sp>
              <p:nvSpPr>
                <p:cNvPr id="10409" name="Rectangle 169"/>
                <p:cNvSpPr>
                  <a:spLocks noChangeArrowheads="1"/>
                </p:cNvSpPr>
                <p:nvPr/>
              </p:nvSpPr>
              <p:spPr bwMode="auto">
                <a:xfrm>
                  <a:off x="1224" y="2939"/>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412" name="Group 172"/>
              <p:cNvGrpSpPr>
                <a:grpSpLocks/>
              </p:cNvGrpSpPr>
              <p:nvPr/>
            </p:nvGrpSpPr>
            <p:grpSpPr bwMode="auto">
              <a:xfrm>
                <a:off x="2174" y="2939"/>
                <a:ext cx="770" cy="461"/>
                <a:chOff x="2174" y="2939"/>
                <a:chExt cx="770" cy="461"/>
              </a:xfrm>
            </p:grpSpPr>
            <p:sp>
              <p:nvSpPr>
                <p:cNvPr id="10282" name="Rectangle 42"/>
                <p:cNvSpPr>
                  <a:spLocks noChangeArrowheads="1"/>
                </p:cNvSpPr>
                <p:nvPr/>
              </p:nvSpPr>
              <p:spPr bwMode="auto">
                <a:xfrm>
                  <a:off x="2217" y="2939"/>
                  <a:ext cx="684" cy="461"/>
                </a:xfrm>
                <a:prstGeom prst="rect">
                  <a:avLst/>
                </a:prstGeom>
                <a:noFill/>
                <a:ln w="9525">
                  <a:noFill/>
                  <a:miter lim="800000"/>
                  <a:headEnd/>
                  <a:tailEnd/>
                </a:ln>
                <a:effectLst/>
              </p:spPr>
              <p:txBody>
                <a:bodyPr/>
                <a:lstStyle/>
                <a:p>
                  <a:pPr algn="ctr" eaLnBrk="0" hangingPunct="0"/>
                  <a:r>
                    <a:rPr lang="en-US" sz="1400">
                      <a:cs typeface="Times New Roman" pitchFamily="18" charset="0"/>
                    </a:rPr>
                    <a:t>Normal</a:t>
                  </a:r>
                </a:p>
                <a:p>
                  <a:pPr algn="ctr" eaLnBrk="0" hangingPunct="0"/>
                  <a:endParaRPr lang="en-US" sz="1400"/>
                </a:p>
              </p:txBody>
            </p:sp>
            <p:sp>
              <p:nvSpPr>
                <p:cNvPr id="10411" name="Rectangle 171"/>
                <p:cNvSpPr>
                  <a:spLocks noChangeArrowheads="1"/>
                </p:cNvSpPr>
                <p:nvPr/>
              </p:nvSpPr>
              <p:spPr bwMode="auto">
                <a:xfrm>
                  <a:off x="2174" y="2939"/>
                  <a:ext cx="770" cy="461"/>
                </a:xfrm>
                <a:prstGeom prst="rect">
                  <a:avLst/>
                </a:prstGeom>
                <a:noFill/>
                <a:ln w="7">
                  <a:solidFill>
                    <a:srgbClr val="A0A0A0"/>
                  </a:solidFill>
                  <a:miter lim="800000"/>
                  <a:headEnd/>
                  <a:tailEnd/>
                </a:ln>
                <a:effectLst/>
              </p:spPr>
              <p:txBody>
                <a:bodyPr wrap="none"/>
                <a:lstStyle/>
                <a:p>
                  <a:endParaRPr lang="en-US"/>
                </a:p>
              </p:txBody>
            </p:sp>
          </p:grpSp>
          <p:grpSp>
            <p:nvGrpSpPr>
              <p:cNvPr id="10414" name="Group 174"/>
              <p:cNvGrpSpPr>
                <a:grpSpLocks/>
              </p:cNvGrpSpPr>
              <p:nvPr/>
            </p:nvGrpSpPr>
            <p:grpSpPr bwMode="auto">
              <a:xfrm>
                <a:off x="2944" y="2939"/>
                <a:ext cx="734" cy="461"/>
                <a:chOff x="2944" y="2939"/>
                <a:chExt cx="734" cy="461"/>
              </a:xfrm>
            </p:grpSpPr>
            <p:sp>
              <p:nvSpPr>
                <p:cNvPr id="10283" name="Rectangle 43"/>
                <p:cNvSpPr>
                  <a:spLocks noChangeArrowheads="1"/>
                </p:cNvSpPr>
                <p:nvPr/>
              </p:nvSpPr>
              <p:spPr bwMode="auto">
                <a:xfrm>
                  <a:off x="2987" y="2939"/>
                  <a:ext cx="648" cy="461"/>
                </a:xfrm>
                <a:prstGeom prst="rect">
                  <a:avLst/>
                </a:prstGeom>
                <a:noFill/>
                <a:ln w="9525">
                  <a:noFill/>
                  <a:miter lim="800000"/>
                  <a:headEnd/>
                  <a:tailEnd/>
                </a:ln>
                <a:effectLst/>
              </p:spPr>
              <p:txBody>
                <a:bodyPr/>
                <a:lstStyle/>
                <a:p>
                  <a:pPr algn="ctr" eaLnBrk="0" hangingPunct="0"/>
                  <a:r>
                    <a:rPr lang="en-US" sz="1400">
                      <a:cs typeface="Times New Roman" pitchFamily="18" charset="0"/>
                    </a:rPr>
                    <a:t>Strong</a:t>
                  </a:r>
                </a:p>
                <a:p>
                  <a:pPr algn="ctr" eaLnBrk="0" hangingPunct="0"/>
                  <a:endParaRPr lang="en-US" sz="1400"/>
                </a:p>
              </p:txBody>
            </p:sp>
            <p:sp>
              <p:nvSpPr>
                <p:cNvPr id="10413" name="Rectangle 173"/>
                <p:cNvSpPr>
                  <a:spLocks noChangeArrowheads="1"/>
                </p:cNvSpPr>
                <p:nvPr/>
              </p:nvSpPr>
              <p:spPr bwMode="auto">
                <a:xfrm>
                  <a:off x="2944" y="2939"/>
                  <a:ext cx="734" cy="461"/>
                </a:xfrm>
                <a:prstGeom prst="rect">
                  <a:avLst/>
                </a:prstGeom>
                <a:noFill/>
                <a:ln w="7">
                  <a:solidFill>
                    <a:srgbClr val="A0A0A0"/>
                  </a:solidFill>
                  <a:miter lim="800000"/>
                  <a:headEnd/>
                  <a:tailEnd/>
                </a:ln>
                <a:effectLst/>
              </p:spPr>
              <p:txBody>
                <a:bodyPr wrap="none"/>
                <a:lstStyle/>
                <a:p>
                  <a:endParaRPr lang="en-US"/>
                </a:p>
              </p:txBody>
            </p:sp>
          </p:grpSp>
          <p:grpSp>
            <p:nvGrpSpPr>
              <p:cNvPr id="10416" name="Group 176"/>
              <p:cNvGrpSpPr>
                <a:grpSpLocks/>
              </p:cNvGrpSpPr>
              <p:nvPr/>
            </p:nvGrpSpPr>
            <p:grpSpPr bwMode="auto">
              <a:xfrm>
                <a:off x="3678" y="2939"/>
                <a:ext cx="950" cy="461"/>
                <a:chOff x="3678" y="2939"/>
                <a:chExt cx="950" cy="461"/>
              </a:xfrm>
            </p:grpSpPr>
            <p:sp>
              <p:nvSpPr>
                <p:cNvPr id="10284" name="Rectangle 44"/>
                <p:cNvSpPr>
                  <a:spLocks noChangeArrowheads="1"/>
                </p:cNvSpPr>
                <p:nvPr/>
              </p:nvSpPr>
              <p:spPr bwMode="auto">
                <a:xfrm>
                  <a:off x="3721" y="2939"/>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No</a:t>
                  </a:r>
                </a:p>
                <a:p>
                  <a:pPr algn="ctr" eaLnBrk="0" hangingPunct="0"/>
                  <a:endParaRPr lang="en-US" sz="1400"/>
                </a:p>
              </p:txBody>
            </p:sp>
            <p:sp>
              <p:nvSpPr>
                <p:cNvPr id="10415" name="Rectangle 175"/>
                <p:cNvSpPr>
                  <a:spLocks noChangeArrowheads="1"/>
                </p:cNvSpPr>
                <p:nvPr/>
              </p:nvSpPr>
              <p:spPr bwMode="auto">
                <a:xfrm>
                  <a:off x="3678" y="2939"/>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418" name="Group 178"/>
              <p:cNvGrpSpPr>
                <a:grpSpLocks/>
              </p:cNvGrpSpPr>
              <p:nvPr/>
            </p:nvGrpSpPr>
            <p:grpSpPr bwMode="auto">
              <a:xfrm>
                <a:off x="0" y="3400"/>
                <a:ext cx="422" cy="461"/>
                <a:chOff x="0" y="3400"/>
                <a:chExt cx="422" cy="461"/>
              </a:xfrm>
            </p:grpSpPr>
            <p:sp>
              <p:nvSpPr>
                <p:cNvPr id="10285" name="Rectangle 45"/>
                <p:cNvSpPr>
                  <a:spLocks noChangeArrowheads="1"/>
                </p:cNvSpPr>
                <p:nvPr/>
              </p:nvSpPr>
              <p:spPr bwMode="auto">
                <a:xfrm>
                  <a:off x="43" y="3400"/>
                  <a:ext cx="336" cy="461"/>
                </a:xfrm>
                <a:prstGeom prst="rect">
                  <a:avLst/>
                </a:prstGeom>
                <a:noFill/>
                <a:ln w="9525">
                  <a:noFill/>
                  <a:miter lim="800000"/>
                  <a:headEnd/>
                  <a:tailEnd/>
                </a:ln>
                <a:effectLst/>
              </p:spPr>
              <p:txBody>
                <a:bodyPr/>
                <a:lstStyle/>
                <a:p>
                  <a:pPr algn="ctr" eaLnBrk="0" hangingPunct="0"/>
                  <a:r>
                    <a:rPr lang="en-US" sz="1400">
                      <a:cs typeface="Times New Roman" pitchFamily="18" charset="0"/>
                    </a:rPr>
                    <a:t>D7</a:t>
                  </a:r>
                </a:p>
                <a:p>
                  <a:pPr algn="ctr" eaLnBrk="0" hangingPunct="0"/>
                  <a:endParaRPr lang="en-US" sz="1400"/>
                </a:p>
              </p:txBody>
            </p:sp>
            <p:sp>
              <p:nvSpPr>
                <p:cNvPr id="10417" name="Rectangle 177"/>
                <p:cNvSpPr>
                  <a:spLocks noChangeArrowheads="1"/>
                </p:cNvSpPr>
                <p:nvPr/>
              </p:nvSpPr>
              <p:spPr bwMode="auto">
                <a:xfrm>
                  <a:off x="0" y="3400"/>
                  <a:ext cx="422" cy="461"/>
                </a:xfrm>
                <a:prstGeom prst="rect">
                  <a:avLst/>
                </a:prstGeom>
                <a:noFill/>
                <a:ln w="7">
                  <a:solidFill>
                    <a:srgbClr val="A0A0A0"/>
                  </a:solidFill>
                  <a:miter lim="800000"/>
                  <a:headEnd/>
                  <a:tailEnd/>
                </a:ln>
                <a:effectLst/>
              </p:spPr>
              <p:txBody>
                <a:bodyPr wrap="none"/>
                <a:lstStyle/>
                <a:p>
                  <a:endParaRPr lang="en-US"/>
                </a:p>
              </p:txBody>
            </p:sp>
          </p:grpSp>
          <p:grpSp>
            <p:nvGrpSpPr>
              <p:cNvPr id="10420" name="Group 180"/>
              <p:cNvGrpSpPr>
                <a:grpSpLocks/>
              </p:cNvGrpSpPr>
              <p:nvPr/>
            </p:nvGrpSpPr>
            <p:grpSpPr bwMode="auto">
              <a:xfrm>
                <a:off x="422" y="3400"/>
                <a:ext cx="802" cy="461"/>
                <a:chOff x="422" y="3400"/>
                <a:chExt cx="802" cy="461"/>
              </a:xfrm>
            </p:grpSpPr>
            <p:sp>
              <p:nvSpPr>
                <p:cNvPr id="10286" name="Rectangle 46"/>
                <p:cNvSpPr>
                  <a:spLocks noChangeArrowheads="1"/>
                </p:cNvSpPr>
                <p:nvPr/>
              </p:nvSpPr>
              <p:spPr bwMode="auto">
                <a:xfrm>
                  <a:off x="465" y="3400"/>
                  <a:ext cx="716" cy="461"/>
                </a:xfrm>
                <a:prstGeom prst="rect">
                  <a:avLst/>
                </a:prstGeom>
                <a:noFill/>
                <a:ln w="9525">
                  <a:noFill/>
                  <a:miter lim="800000"/>
                  <a:headEnd/>
                  <a:tailEnd/>
                </a:ln>
                <a:effectLst/>
              </p:spPr>
              <p:txBody>
                <a:bodyPr/>
                <a:lstStyle/>
                <a:p>
                  <a:pPr algn="ctr" eaLnBrk="0" hangingPunct="0"/>
                  <a:r>
                    <a:rPr lang="en-US" sz="1400">
                      <a:cs typeface="Times New Roman" pitchFamily="18" charset="0"/>
                    </a:rPr>
                    <a:t>Overcast</a:t>
                  </a:r>
                </a:p>
                <a:p>
                  <a:pPr algn="ctr" eaLnBrk="0" hangingPunct="0"/>
                  <a:endParaRPr lang="en-US" sz="1400"/>
                </a:p>
              </p:txBody>
            </p:sp>
            <p:sp>
              <p:nvSpPr>
                <p:cNvPr id="10419" name="Rectangle 179"/>
                <p:cNvSpPr>
                  <a:spLocks noChangeArrowheads="1"/>
                </p:cNvSpPr>
                <p:nvPr/>
              </p:nvSpPr>
              <p:spPr bwMode="auto">
                <a:xfrm>
                  <a:off x="422" y="3400"/>
                  <a:ext cx="802" cy="461"/>
                </a:xfrm>
                <a:prstGeom prst="rect">
                  <a:avLst/>
                </a:prstGeom>
                <a:noFill/>
                <a:ln w="7">
                  <a:solidFill>
                    <a:srgbClr val="A0A0A0"/>
                  </a:solidFill>
                  <a:miter lim="800000"/>
                  <a:headEnd/>
                  <a:tailEnd/>
                </a:ln>
                <a:effectLst/>
              </p:spPr>
              <p:txBody>
                <a:bodyPr wrap="none"/>
                <a:lstStyle/>
                <a:p>
                  <a:endParaRPr lang="en-US"/>
                </a:p>
              </p:txBody>
            </p:sp>
          </p:grpSp>
          <p:grpSp>
            <p:nvGrpSpPr>
              <p:cNvPr id="10422" name="Group 182"/>
              <p:cNvGrpSpPr>
                <a:grpSpLocks/>
              </p:cNvGrpSpPr>
              <p:nvPr/>
            </p:nvGrpSpPr>
            <p:grpSpPr bwMode="auto">
              <a:xfrm>
                <a:off x="1224" y="3400"/>
                <a:ext cx="950" cy="461"/>
                <a:chOff x="1224" y="3400"/>
                <a:chExt cx="950" cy="461"/>
              </a:xfrm>
            </p:grpSpPr>
            <p:sp>
              <p:nvSpPr>
                <p:cNvPr id="10287" name="Rectangle 47"/>
                <p:cNvSpPr>
                  <a:spLocks noChangeArrowheads="1"/>
                </p:cNvSpPr>
                <p:nvPr/>
              </p:nvSpPr>
              <p:spPr bwMode="auto">
                <a:xfrm>
                  <a:off x="1267" y="3400"/>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Cool</a:t>
                  </a:r>
                </a:p>
                <a:p>
                  <a:pPr algn="ctr" eaLnBrk="0" hangingPunct="0"/>
                  <a:endParaRPr lang="en-US" sz="1400"/>
                </a:p>
              </p:txBody>
            </p:sp>
            <p:sp>
              <p:nvSpPr>
                <p:cNvPr id="10421" name="Rectangle 181"/>
                <p:cNvSpPr>
                  <a:spLocks noChangeArrowheads="1"/>
                </p:cNvSpPr>
                <p:nvPr/>
              </p:nvSpPr>
              <p:spPr bwMode="auto">
                <a:xfrm>
                  <a:off x="1224" y="3400"/>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424" name="Group 184"/>
              <p:cNvGrpSpPr>
                <a:grpSpLocks/>
              </p:cNvGrpSpPr>
              <p:nvPr/>
            </p:nvGrpSpPr>
            <p:grpSpPr bwMode="auto">
              <a:xfrm>
                <a:off x="2174" y="3400"/>
                <a:ext cx="770" cy="461"/>
                <a:chOff x="2174" y="3400"/>
                <a:chExt cx="770" cy="461"/>
              </a:xfrm>
            </p:grpSpPr>
            <p:sp>
              <p:nvSpPr>
                <p:cNvPr id="10288" name="Rectangle 48"/>
                <p:cNvSpPr>
                  <a:spLocks noChangeArrowheads="1"/>
                </p:cNvSpPr>
                <p:nvPr/>
              </p:nvSpPr>
              <p:spPr bwMode="auto">
                <a:xfrm>
                  <a:off x="2217" y="3400"/>
                  <a:ext cx="684" cy="461"/>
                </a:xfrm>
                <a:prstGeom prst="rect">
                  <a:avLst/>
                </a:prstGeom>
                <a:noFill/>
                <a:ln w="9525">
                  <a:noFill/>
                  <a:miter lim="800000"/>
                  <a:headEnd/>
                  <a:tailEnd/>
                </a:ln>
                <a:effectLst/>
              </p:spPr>
              <p:txBody>
                <a:bodyPr/>
                <a:lstStyle/>
                <a:p>
                  <a:pPr algn="ctr" eaLnBrk="0" hangingPunct="0"/>
                  <a:r>
                    <a:rPr lang="en-US" sz="1400">
                      <a:cs typeface="Times New Roman" pitchFamily="18" charset="0"/>
                    </a:rPr>
                    <a:t>Normal</a:t>
                  </a:r>
                </a:p>
                <a:p>
                  <a:pPr algn="ctr" eaLnBrk="0" hangingPunct="0"/>
                  <a:endParaRPr lang="en-US" sz="1400"/>
                </a:p>
              </p:txBody>
            </p:sp>
            <p:sp>
              <p:nvSpPr>
                <p:cNvPr id="10423" name="Rectangle 183"/>
                <p:cNvSpPr>
                  <a:spLocks noChangeArrowheads="1"/>
                </p:cNvSpPr>
                <p:nvPr/>
              </p:nvSpPr>
              <p:spPr bwMode="auto">
                <a:xfrm>
                  <a:off x="2174" y="3400"/>
                  <a:ext cx="770" cy="461"/>
                </a:xfrm>
                <a:prstGeom prst="rect">
                  <a:avLst/>
                </a:prstGeom>
                <a:noFill/>
                <a:ln w="7">
                  <a:solidFill>
                    <a:srgbClr val="A0A0A0"/>
                  </a:solidFill>
                  <a:miter lim="800000"/>
                  <a:headEnd/>
                  <a:tailEnd/>
                </a:ln>
                <a:effectLst/>
              </p:spPr>
              <p:txBody>
                <a:bodyPr wrap="none"/>
                <a:lstStyle/>
                <a:p>
                  <a:endParaRPr lang="en-US"/>
                </a:p>
              </p:txBody>
            </p:sp>
          </p:grpSp>
          <p:grpSp>
            <p:nvGrpSpPr>
              <p:cNvPr id="10426" name="Group 186"/>
              <p:cNvGrpSpPr>
                <a:grpSpLocks/>
              </p:cNvGrpSpPr>
              <p:nvPr/>
            </p:nvGrpSpPr>
            <p:grpSpPr bwMode="auto">
              <a:xfrm>
                <a:off x="2944" y="3400"/>
                <a:ext cx="734" cy="461"/>
                <a:chOff x="2944" y="3400"/>
                <a:chExt cx="734" cy="461"/>
              </a:xfrm>
            </p:grpSpPr>
            <p:sp>
              <p:nvSpPr>
                <p:cNvPr id="10289" name="Rectangle 49"/>
                <p:cNvSpPr>
                  <a:spLocks noChangeArrowheads="1"/>
                </p:cNvSpPr>
                <p:nvPr/>
              </p:nvSpPr>
              <p:spPr bwMode="auto">
                <a:xfrm>
                  <a:off x="2987" y="3400"/>
                  <a:ext cx="648" cy="461"/>
                </a:xfrm>
                <a:prstGeom prst="rect">
                  <a:avLst/>
                </a:prstGeom>
                <a:noFill/>
                <a:ln w="9525">
                  <a:noFill/>
                  <a:miter lim="800000"/>
                  <a:headEnd/>
                  <a:tailEnd/>
                </a:ln>
                <a:effectLst/>
              </p:spPr>
              <p:txBody>
                <a:bodyPr/>
                <a:lstStyle/>
                <a:p>
                  <a:pPr algn="ctr" eaLnBrk="0" hangingPunct="0"/>
                  <a:r>
                    <a:rPr lang="en-US" sz="1400">
                      <a:cs typeface="Times New Roman" pitchFamily="18" charset="0"/>
                    </a:rPr>
                    <a:t>Strong</a:t>
                  </a:r>
                </a:p>
                <a:p>
                  <a:pPr algn="ctr" eaLnBrk="0" hangingPunct="0"/>
                  <a:endParaRPr lang="en-US" sz="1400"/>
                </a:p>
              </p:txBody>
            </p:sp>
            <p:sp>
              <p:nvSpPr>
                <p:cNvPr id="10425" name="Rectangle 185"/>
                <p:cNvSpPr>
                  <a:spLocks noChangeArrowheads="1"/>
                </p:cNvSpPr>
                <p:nvPr/>
              </p:nvSpPr>
              <p:spPr bwMode="auto">
                <a:xfrm>
                  <a:off x="2944" y="3400"/>
                  <a:ext cx="734" cy="461"/>
                </a:xfrm>
                <a:prstGeom prst="rect">
                  <a:avLst/>
                </a:prstGeom>
                <a:noFill/>
                <a:ln w="7">
                  <a:solidFill>
                    <a:srgbClr val="A0A0A0"/>
                  </a:solidFill>
                  <a:miter lim="800000"/>
                  <a:headEnd/>
                  <a:tailEnd/>
                </a:ln>
                <a:effectLst/>
              </p:spPr>
              <p:txBody>
                <a:bodyPr wrap="none"/>
                <a:lstStyle/>
                <a:p>
                  <a:endParaRPr lang="en-US"/>
                </a:p>
              </p:txBody>
            </p:sp>
          </p:grpSp>
          <p:grpSp>
            <p:nvGrpSpPr>
              <p:cNvPr id="10428" name="Group 188"/>
              <p:cNvGrpSpPr>
                <a:grpSpLocks/>
              </p:cNvGrpSpPr>
              <p:nvPr/>
            </p:nvGrpSpPr>
            <p:grpSpPr bwMode="auto">
              <a:xfrm>
                <a:off x="3678" y="3400"/>
                <a:ext cx="950" cy="461"/>
                <a:chOff x="3678" y="3400"/>
                <a:chExt cx="950" cy="461"/>
              </a:xfrm>
            </p:grpSpPr>
            <p:sp>
              <p:nvSpPr>
                <p:cNvPr id="10290" name="Rectangle 50"/>
                <p:cNvSpPr>
                  <a:spLocks noChangeArrowheads="1"/>
                </p:cNvSpPr>
                <p:nvPr/>
              </p:nvSpPr>
              <p:spPr bwMode="auto">
                <a:xfrm>
                  <a:off x="3721" y="3400"/>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Yes</a:t>
                  </a:r>
                </a:p>
                <a:p>
                  <a:pPr algn="ctr" eaLnBrk="0" hangingPunct="0"/>
                  <a:endParaRPr lang="en-US" sz="1400"/>
                </a:p>
              </p:txBody>
            </p:sp>
            <p:sp>
              <p:nvSpPr>
                <p:cNvPr id="10427" name="Rectangle 187"/>
                <p:cNvSpPr>
                  <a:spLocks noChangeArrowheads="1"/>
                </p:cNvSpPr>
                <p:nvPr/>
              </p:nvSpPr>
              <p:spPr bwMode="auto">
                <a:xfrm>
                  <a:off x="3678" y="3400"/>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430" name="Group 190"/>
              <p:cNvGrpSpPr>
                <a:grpSpLocks/>
              </p:cNvGrpSpPr>
              <p:nvPr/>
            </p:nvGrpSpPr>
            <p:grpSpPr bwMode="auto">
              <a:xfrm>
                <a:off x="0" y="3861"/>
                <a:ext cx="422" cy="461"/>
                <a:chOff x="0" y="3861"/>
                <a:chExt cx="422" cy="461"/>
              </a:xfrm>
            </p:grpSpPr>
            <p:sp>
              <p:nvSpPr>
                <p:cNvPr id="10291" name="Rectangle 51"/>
                <p:cNvSpPr>
                  <a:spLocks noChangeArrowheads="1"/>
                </p:cNvSpPr>
                <p:nvPr/>
              </p:nvSpPr>
              <p:spPr bwMode="auto">
                <a:xfrm>
                  <a:off x="43" y="3861"/>
                  <a:ext cx="336" cy="461"/>
                </a:xfrm>
                <a:prstGeom prst="rect">
                  <a:avLst/>
                </a:prstGeom>
                <a:noFill/>
                <a:ln w="9525">
                  <a:noFill/>
                  <a:miter lim="800000"/>
                  <a:headEnd/>
                  <a:tailEnd/>
                </a:ln>
                <a:effectLst/>
              </p:spPr>
              <p:txBody>
                <a:bodyPr/>
                <a:lstStyle/>
                <a:p>
                  <a:pPr algn="ctr" eaLnBrk="0" hangingPunct="0"/>
                  <a:r>
                    <a:rPr lang="en-US" sz="1400">
                      <a:cs typeface="Times New Roman" pitchFamily="18" charset="0"/>
                    </a:rPr>
                    <a:t>D8</a:t>
                  </a:r>
                </a:p>
                <a:p>
                  <a:pPr algn="ctr" eaLnBrk="0" hangingPunct="0"/>
                  <a:endParaRPr lang="en-US" sz="1400"/>
                </a:p>
              </p:txBody>
            </p:sp>
            <p:sp>
              <p:nvSpPr>
                <p:cNvPr id="10429" name="Rectangle 189"/>
                <p:cNvSpPr>
                  <a:spLocks noChangeArrowheads="1"/>
                </p:cNvSpPr>
                <p:nvPr/>
              </p:nvSpPr>
              <p:spPr bwMode="auto">
                <a:xfrm>
                  <a:off x="0" y="3861"/>
                  <a:ext cx="422" cy="461"/>
                </a:xfrm>
                <a:prstGeom prst="rect">
                  <a:avLst/>
                </a:prstGeom>
                <a:noFill/>
                <a:ln w="7">
                  <a:solidFill>
                    <a:srgbClr val="A0A0A0"/>
                  </a:solidFill>
                  <a:miter lim="800000"/>
                  <a:headEnd/>
                  <a:tailEnd/>
                </a:ln>
                <a:effectLst/>
              </p:spPr>
              <p:txBody>
                <a:bodyPr wrap="none"/>
                <a:lstStyle/>
                <a:p>
                  <a:endParaRPr lang="en-US"/>
                </a:p>
              </p:txBody>
            </p:sp>
          </p:grpSp>
          <p:grpSp>
            <p:nvGrpSpPr>
              <p:cNvPr id="10432" name="Group 192"/>
              <p:cNvGrpSpPr>
                <a:grpSpLocks/>
              </p:cNvGrpSpPr>
              <p:nvPr/>
            </p:nvGrpSpPr>
            <p:grpSpPr bwMode="auto">
              <a:xfrm>
                <a:off x="422" y="3861"/>
                <a:ext cx="802" cy="461"/>
                <a:chOff x="422" y="3861"/>
                <a:chExt cx="802" cy="461"/>
              </a:xfrm>
            </p:grpSpPr>
            <p:sp>
              <p:nvSpPr>
                <p:cNvPr id="10292" name="Rectangle 52"/>
                <p:cNvSpPr>
                  <a:spLocks noChangeArrowheads="1"/>
                </p:cNvSpPr>
                <p:nvPr/>
              </p:nvSpPr>
              <p:spPr bwMode="auto">
                <a:xfrm>
                  <a:off x="465" y="3861"/>
                  <a:ext cx="716" cy="461"/>
                </a:xfrm>
                <a:prstGeom prst="rect">
                  <a:avLst/>
                </a:prstGeom>
                <a:noFill/>
                <a:ln w="9525">
                  <a:noFill/>
                  <a:miter lim="800000"/>
                  <a:headEnd/>
                  <a:tailEnd/>
                </a:ln>
                <a:effectLst/>
              </p:spPr>
              <p:txBody>
                <a:bodyPr/>
                <a:lstStyle/>
                <a:p>
                  <a:pPr algn="ctr" eaLnBrk="0" hangingPunct="0"/>
                  <a:r>
                    <a:rPr lang="en-US" sz="1400">
                      <a:cs typeface="Times New Roman" pitchFamily="18" charset="0"/>
                    </a:rPr>
                    <a:t>Sunny</a:t>
                  </a:r>
                </a:p>
                <a:p>
                  <a:pPr algn="ctr" eaLnBrk="0" hangingPunct="0"/>
                  <a:endParaRPr lang="en-US" sz="1400"/>
                </a:p>
              </p:txBody>
            </p:sp>
            <p:sp>
              <p:nvSpPr>
                <p:cNvPr id="10431" name="Rectangle 191"/>
                <p:cNvSpPr>
                  <a:spLocks noChangeArrowheads="1"/>
                </p:cNvSpPr>
                <p:nvPr/>
              </p:nvSpPr>
              <p:spPr bwMode="auto">
                <a:xfrm>
                  <a:off x="422" y="3861"/>
                  <a:ext cx="802" cy="461"/>
                </a:xfrm>
                <a:prstGeom prst="rect">
                  <a:avLst/>
                </a:prstGeom>
                <a:noFill/>
                <a:ln w="7">
                  <a:solidFill>
                    <a:srgbClr val="A0A0A0"/>
                  </a:solidFill>
                  <a:miter lim="800000"/>
                  <a:headEnd/>
                  <a:tailEnd/>
                </a:ln>
                <a:effectLst/>
              </p:spPr>
              <p:txBody>
                <a:bodyPr wrap="none"/>
                <a:lstStyle/>
                <a:p>
                  <a:endParaRPr lang="en-US"/>
                </a:p>
              </p:txBody>
            </p:sp>
          </p:grpSp>
          <p:grpSp>
            <p:nvGrpSpPr>
              <p:cNvPr id="10434" name="Group 194"/>
              <p:cNvGrpSpPr>
                <a:grpSpLocks/>
              </p:cNvGrpSpPr>
              <p:nvPr/>
            </p:nvGrpSpPr>
            <p:grpSpPr bwMode="auto">
              <a:xfrm>
                <a:off x="1224" y="3861"/>
                <a:ext cx="950" cy="461"/>
                <a:chOff x="1224" y="3861"/>
                <a:chExt cx="950" cy="461"/>
              </a:xfrm>
            </p:grpSpPr>
            <p:sp>
              <p:nvSpPr>
                <p:cNvPr id="10293" name="Rectangle 53"/>
                <p:cNvSpPr>
                  <a:spLocks noChangeArrowheads="1"/>
                </p:cNvSpPr>
                <p:nvPr/>
              </p:nvSpPr>
              <p:spPr bwMode="auto">
                <a:xfrm>
                  <a:off x="1267" y="3861"/>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Mild</a:t>
                  </a:r>
                </a:p>
                <a:p>
                  <a:pPr algn="ctr" eaLnBrk="0" hangingPunct="0"/>
                  <a:endParaRPr lang="en-US" sz="1400"/>
                </a:p>
              </p:txBody>
            </p:sp>
            <p:sp>
              <p:nvSpPr>
                <p:cNvPr id="10433" name="Rectangle 193"/>
                <p:cNvSpPr>
                  <a:spLocks noChangeArrowheads="1"/>
                </p:cNvSpPr>
                <p:nvPr/>
              </p:nvSpPr>
              <p:spPr bwMode="auto">
                <a:xfrm>
                  <a:off x="1224" y="3861"/>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436" name="Group 196"/>
              <p:cNvGrpSpPr>
                <a:grpSpLocks/>
              </p:cNvGrpSpPr>
              <p:nvPr/>
            </p:nvGrpSpPr>
            <p:grpSpPr bwMode="auto">
              <a:xfrm>
                <a:off x="2174" y="3861"/>
                <a:ext cx="770" cy="461"/>
                <a:chOff x="2174" y="3861"/>
                <a:chExt cx="770" cy="461"/>
              </a:xfrm>
            </p:grpSpPr>
            <p:sp>
              <p:nvSpPr>
                <p:cNvPr id="10294" name="Rectangle 54"/>
                <p:cNvSpPr>
                  <a:spLocks noChangeArrowheads="1"/>
                </p:cNvSpPr>
                <p:nvPr/>
              </p:nvSpPr>
              <p:spPr bwMode="auto">
                <a:xfrm>
                  <a:off x="2217" y="3861"/>
                  <a:ext cx="684" cy="461"/>
                </a:xfrm>
                <a:prstGeom prst="rect">
                  <a:avLst/>
                </a:prstGeom>
                <a:noFill/>
                <a:ln w="9525">
                  <a:noFill/>
                  <a:miter lim="800000"/>
                  <a:headEnd/>
                  <a:tailEnd/>
                </a:ln>
                <a:effectLst/>
              </p:spPr>
              <p:txBody>
                <a:bodyPr/>
                <a:lstStyle/>
                <a:p>
                  <a:pPr algn="ctr" eaLnBrk="0" hangingPunct="0"/>
                  <a:r>
                    <a:rPr lang="en-US" sz="1400">
                      <a:cs typeface="Times New Roman" pitchFamily="18" charset="0"/>
                    </a:rPr>
                    <a:t>High</a:t>
                  </a:r>
                </a:p>
                <a:p>
                  <a:pPr algn="ctr" eaLnBrk="0" hangingPunct="0"/>
                  <a:endParaRPr lang="en-US" sz="1400"/>
                </a:p>
              </p:txBody>
            </p:sp>
            <p:sp>
              <p:nvSpPr>
                <p:cNvPr id="10435" name="Rectangle 195"/>
                <p:cNvSpPr>
                  <a:spLocks noChangeArrowheads="1"/>
                </p:cNvSpPr>
                <p:nvPr/>
              </p:nvSpPr>
              <p:spPr bwMode="auto">
                <a:xfrm>
                  <a:off x="2174" y="3861"/>
                  <a:ext cx="770" cy="461"/>
                </a:xfrm>
                <a:prstGeom prst="rect">
                  <a:avLst/>
                </a:prstGeom>
                <a:noFill/>
                <a:ln w="7">
                  <a:solidFill>
                    <a:srgbClr val="A0A0A0"/>
                  </a:solidFill>
                  <a:miter lim="800000"/>
                  <a:headEnd/>
                  <a:tailEnd/>
                </a:ln>
                <a:effectLst/>
              </p:spPr>
              <p:txBody>
                <a:bodyPr wrap="none"/>
                <a:lstStyle/>
                <a:p>
                  <a:endParaRPr lang="en-US"/>
                </a:p>
              </p:txBody>
            </p:sp>
          </p:grpSp>
          <p:grpSp>
            <p:nvGrpSpPr>
              <p:cNvPr id="10438" name="Group 198"/>
              <p:cNvGrpSpPr>
                <a:grpSpLocks/>
              </p:cNvGrpSpPr>
              <p:nvPr/>
            </p:nvGrpSpPr>
            <p:grpSpPr bwMode="auto">
              <a:xfrm>
                <a:off x="2944" y="3861"/>
                <a:ext cx="734" cy="461"/>
                <a:chOff x="2944" y="3861"/>
                <a:chExt cx="734" cy="461"/>
              </a:xfrm>
            </p:grpSpPr>
            <p:sp>
              <p:nvSpPr>
                <p:cNvPr id="10295" name="Rectangle 55"/>
                <p:cNvSpPr>
                  <a:spLocks noChangeArrowheads="1"/>
                </p:cNvSpPr>
                <p:nvPr/>
              </p:nvSpPr>
              <p:spPr bwMode="auto">
                <a:xfrm>
                  <a:off x="2987" y="3861"/>
                  <a:ext cx="648" cy="461"/>
                </a:xfrm>
                <a:prstGeom prst="rect">
                  <a:avLst/>
                </a:prstGeom>
                <a:noFill/>
                <a:ln w="9525">
                  <a:noFill/>
                  <a:miter lim="800000"/>
                  <a:headEnd/>
                  <a:tailEnd/>
                </a:ln>
                <a:effectLst/>
              </p:spPr>
              <p:txBody>
                <a:bodyPr/>
                <a:lstStyle/>
                <a:p>
                  <a:pPr algn="ctr" eaLnBrk="0" hangingPunct="0"/>
                  <a:r>
                    <a:rPr lang="en-US" sz="1400">
                      <a:cs typeface="Times New Roman" pitchFamily="18" charset="0"/>
                    </a:rPr>
                    <a:t>Weak</a:t>
                  </a:r>
                </a:p>
                <a:p>
                  <a:pPr algn="ctr" eaLnBrk="0" hangingPunct="0"/>
                  <a:endParaRPr lang="en-US" sz="1400"/>
                </a:p>
              </p:txBody>
            </p:sp>
            <p:sp>
              <p:nvSpPr>
                <p:cNvPr id="10437" name="Rectangle 197"/>
                <p:cNvSpPr>
                  <a:spLocks noChangeArrowheads="1"/>
                </p:cNvSpPr>
                <p:nvPr/>
              </p:nvSpPr>
              <p:spPr bwMode="auto">
                <a:xfrm>
                  <a:off x="2944" y="3861"/>
                  <a:ext cx="734" cy="461"/>
                </a:xfrm>
                <a:prstGeom prst="rect">
                  <a:avLst/>
                </a:prstGeom>
                <a:noFill/>
                <a:ln w="7">
                  <a:solidFill>
                    <a:srgbClr val="A0A0A0"/>
                  </a:solidFill>
                  <a:miter lim="800000"/>
                  <a:headEnd/>
                  <a:tailEnd/>
                </a:ln>
                <a:effectLst/>
              </p:spPr>
              <p:txBody>
                <a:bodyPr wrap="none"/>
                <a:lstStyle/>
                <a:p>
                  <a:endParaRPr lang="en-US"/>
                </a:p>
              </p:txBody>
            </p:sp>
          </p:grpSp>
          <p:grpSp>
            <p:nvGrpSpPr>
              <p:cNvPr id="10440" name="Group 200"/>
              <p:cNvGrpSpPr>
                <a:grpSpLocks/>
              </p:cNvGrpSpPr>
              <p:nvPr/>
            </p:nvGrpSpPr>
            <p:grpSpPr bwMode="auto">
              <a:xfrm>
                <a:off x="3678" y="3861"/>
                <a:ext cx="950" cy="461"/>
                <a:chOff x="3678" y="3861"/>
                <a:chExt cx="950" cy="461"/>
              </a:xfrm>
            </p:grpSpPr>
            <p:sp>
              <p:nvSpPr>
                <p:cNvPr id="10296" name="Rectangle 56"/>
                <p:cNvSpPr>
                  <a:spLocks noChangeArrowheads="1"/>
                </p:cNvSpPr>
                <p:nvPr/>
              </p:nvSpPr>
              <p:spPr bwMode="auto">
                <a:xfrm>
                  <a:off x="3721" y="3861"/>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No</a:t>
                  </a:r>
                </a:p>
                <a:p>
                  <a:pPr algn="ctr" eaLnBrk="0" hangingPunct="0"/>
                  <a:endParaRPr lang="en-US" sz="1400"/>
                </a:p>
              </p:txBody>
            </p:sp>
            <p:sp>
              <p:nvSpPr>
                <p:cNvPr id="10439" name="Rectangle 199"/>
                <p:cNvSpPr>
                  <a:spLocks noChangeArrowheads="1"/>
                </p:cNvSpPr>
                <p:nvPr/>
              </p:nvSpPr>
              <p:spPr bwMode="auto">
                <a:xfrm>
                  <a:off x="3678" y="3861"/>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442" name="Group 202"/>
              <p:cNvGrpSpPr>
                <a:grpSpLocks/>
              </p:cNvGrpSpPr>
              <p:nvPr/>
            </p:nvGrpSpPr>
            <p:grpSpPr bwMode="auto">
              <a:xfrm>
                <a:off x="0" y="4322"/>
                <a:ext cx="422" cy="461"/>
                <a:chOff x="0" y="4322"/>
                <a:chExt cx="422" cy="461"/>
              </a:xfrm>
            </p:grpSpPr>
            <p:sp>
              <p:nvSpPr>
                <p:cNvPr id="10297" name="Rectangle 57"/>
                <p:cNvSpPr>
                  <a:spLocks noChangeArrowheads="1"/>
                </p:cNvSpPr>
                <p:nvPr/>
              </p:nvSpPr>
              <p:spPr bwMode="auto">
                <a:xfrm>
                  <a:off x="43" y="4322"/>
                  <a:ext cx="336" cy="461"/>
                </a:xfrm>
                <a:prstGeom prst="rect">
                  <a:avLst/>
                </a:prstGeom>
                <a:noFill/>
                <a:ln w="9525">
                  <a:noFill/>
                  <a:miter lim="800000"/>
                  <a:headEnd/>
                  <a:tailEnd/>
                </a:ln>
                <a:effectLst/>
              </p:spPr>
              <p:txBody>
                <a:bodyPr/>
                <a:lstStyle/>
                <a:p>
                  <a:pPr algn="ctr" eaLnBrk="0" hangingPunct="0"/>
                  <a:r>
                    <a:rPr lang="en-US" sz="1400">
                      <a:cs typeface="Times New Roman" pitchFamily="18" charset="0"/>
                    </a:rPr>
                    <a:t>D9</a:t>
                  </a:r>
                </a:p>
                <a:p>
                  <a:pPr algn="ctr" eaLnBrk="0" hangingPunct="0"/>
                  <a:endParaRPr lang="en-US" sz="1400"/>
                </a:p>
              </p:txBody>
            </p:sp>
            <p:sp>
              <p:nvSpPr>
                <p:cNvPr id="10441" name="Rectangle 201"/>
                <p:cNvSpPr>
                  <a:spLocks noChangeArrowheads="1"/>
                </p:cNvSpPr>
                <p:nvPr/>
              </p:nvSpPr>
              <p:spPr bwMode="auto">
                <a:xfrm>
                  <a:off x="0" y="4322"/>
                  <a:ext cx="422" cy="461"/>
                </a:xfrm>
                <a:prstGeom prst="rect">
                  <a:avLst/>
                </a:prstGeom>
                <a:noFill/>
                <a:ln w="7">
                  <a:solidFill>
                    <a:srgbClr val="A0A0A0"/>
                  </a:solidFill>
                  <a:miter lim="800000"/>
                  <a:headEnd/>
                  <a:tailEnd/>
                </a:ln>
                <a:effectLst/>
              </p:spPr>
              <p:txBody>
                <a:bodyPr wrap="none"/>
                <a:lstStyle/>
                <a:p>
                  <a:endParaRPr lang="en-US"/>
                </a:p>
              </p:txBody>
            </p:sp>
          </p:grpSp>
          <p:grpSp>
            <p:nvGrpSpPr>
              <p:cNvPr id="10444" name="Group 204"/>
              <p:cNvGrpSpPr>
                <a:grpSpLocks/>
              </p:cNvGrpSpPr>
              <p:nvPr/>
            </p:nvGrpSpPr>
            <p:grpSpPr bwMode="auto">
              <a:xfrm>
                <a:off x="422" y="4322"/>
                <a:ext cx="802" cy="461"/>
                <a:chOff x="422" y="4322"/>
                <a:chExt cx="802" cy="461"/>
              </a:xfrm>
            </p:grpSpPr>
            <p:sp>
              <p:nvSpPr>
                <p:cNvPr id="10298" name="Rectangle 58"/>
                <p:cNvSpPr>
                  <a:spLocks noChangeArrowheads="1"/>
                </p:cNvSpPr>
                <p:nvPr/>
              </p:nvSpPr>
              <p:spPr bwMode="auto">
                <a:xfrm>
                  <a:off x="465" y="4322"/>
                  <a:ext cx="716" cy="461"/>
                </a:xfrm>
                <a:prstGeom prst="rect">
                  <a:avLst/>
                </a:prstGeom>
                <a:noFill/>
                <a:ln w="9525">
                  <a:noFill/>
                  <a:miter lim="800000"/>
                  <a:headEnd/>
                  <a:tailEnd/>
                </a:ln>
                <a:effectLst/>
              </p:spPr>
              <p:txBody>
                <a:bodyPr/>
                <a:lstStyle/>
                <a:p>
                  <a:pPr algn="ctr" eaLnBrk="0" hangingPunct="0"/>
                  <a:r>
                    <a:rPr lang="en-US" sz="1400">
                      <a:cs typeface="Times New Roman" pitchFamily="18" charset="0"/>
                    </a:rPr>
                    <a:t>Sunny</a:t>
                  </a:r>
                </a:p>
                <a:p>
                  <a:pPr algn="ctr" eaLnBrk="0" hangingPunct="0"/>
                  <a:endParaRPr lang="en-US" sz="1400"/>
                </a:p>
              </p:txBody>
            </p:sp>
            <p:sp>
              <p:nvSpPr>
                <p:cNvPr id="10443" name="Rectangle 203"/>
                <p:cNvSpPr>
                  <a:spLocks noChangeArrowheads="1"/>
                </p:cNvSpPr>
                <p:nvPr/>
              </p:nvSpPr>
              <p:spPr bwMode="auto">
                <a:xfrm>
                  <a:off x="422" y="4322"/>
                  <a:ext cx="802" cy="461"/>
                </a:xfrm>
                <a:prstGeom prst="rect">
                  <a:avLst/>
                </a:prstGeom>
                <a:noFill/>
                <a:ln w="7">
                  <a:solidFill>
                    <a:srgbClr val="A0A0A0"/>
                  </a:solidFill>
                  <a:miter lim="800000"/>
                  <a:headEnd/>
                  <a:tailEnd/>
                </a:ln>
                <a:effectLst/>
              </p:spPr>
              <p:txBody>
                <a:bodyPr wrap="none"/>
                <a:lstStyle/>
                <a:p>
                  <a:endParaRPr lang="en-US"/>
                </a:p>
              </p:txBody>
            </p:sp>
          </p:grpSp>
          <p:grpSp>
            <p:nvGrpSpPr>
              <p:cNvPr id="10446" name="Group 206"/>
              <p:cNvGrpSpPr>
                <a:grpSpLocks/>
              </p:cNvGrpSpPr>
              <p:nvPr/>
            </p:nvGrpSpPr>
            <p:grpSpPr bwMode="auto">
              <a:xfrm>
                <a:off x="1224" y="4322"/>
                <a:ext cx="950" cy="461"/>
                <a:chOff x="1224" y="4322"/>
                <a:chExt cx="950" cy="461"/>
              </a:xfrm>
            </p:grpSpPr>
            <p:sp>
              <p:nvSpPr>
                <p:cNvPr id="10299" name="Rectangle 59"/>
                <p:cNvSpPr>
                  <a:spLocks noChangeArrowheads="1"/>
                </p:cNvSpPr>
                <p:nvPr/>
              </p:nvSpPr>
              <p:spPr bwMode="auto">
                <a:xfrm>
                  <a:off x="1267" y="4322"/>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Cool</a:t>
                  </a:r>
                </a:p>
                <a:p>
                  <a:pPr algn="ctr" eaLnBrk="0" hangingPunct="0"/>
                  <a:endParaRPr lang="en-US" sz="1400"/>
                </a:p>
              </p:txBody>
            </p:sp>
            <p:sp>
              <p:nvSpPr>
                <p:cNvPr id="10445" name="Rectangle 205"/>
                <p:cNvSpPr>
                  <a:spLocks noChangeArrowheads="1"/>
                </p:cNvSpPr>
                <p:nvPr/>
              </p:nvSpPr>
              <p:spPr bwMode="auto">
                <a:xfrm>
                  <a:off x="1224" y="4322"/>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448" name="Group 208"/>
              <p:cNvGrpSpPr>
                <a:grpSpLocks/>
              </p:cNvGrpSpPr>
              <p:nvPr/>
            </p:nvGrpSpPr>
            <p:grpSpPr bwMode="auto">
              <a:xfrm>
                <a:off x="2174" y="4322"/>
                <a:ext cx="770" cy="461"/>
                <a:chOff x="2174" y="4322"/>
                <a:chExt cx="770" cy="461"/>
              </a:xfrm>
            </p:grpSpPr>
            <p:sp>
              <p:nvSpPr>
                <p:cNvPr id="10300" name="Rectangle 60"/>
                <p:cNvSpPr>
                  <a:spLocks noChangeArrowheads="1"/>
                </p:cNvSpPr>
                <p:nvPr/>
              </p:nvSpPr>
              <p:spPr bwMode="auto">
                <a:xfrm>
                  <a:off x="2217" y="4322"/>
                  <a:ext cx="684" cy="461"/>
                </a:xfrm>
                <a:prstGeom prst="rect">
                  <a:avLst/>
                </a:prstGeom>
                <a:noFill/>
                <a:ln w="9525">
                  <a:noFill/>
                  <a:miter lim="800000"/>
                  <a:headEnd/>
                  <a:tailEnd/>
                </a:ln>
                <a:effectLst/>
              </p:spPr>
              <p:txBody>
                <a:bodyPr/>
                <a:lstStyle/>
                <a:p>
                  <a:pPr algn="ctr" eaLnBrk="0" hangingPunct="0"/>
                  <a:r>
                    <a:rPr lang="en-US" sz="1400">
                      <a:cs typeface="Times New Roman" pitchFamily="18" charset="0"/>
                    </a:rPr>
                    <a:t>Normal</a:t>
                  </a:r>
                </a:p>
                <a:p>
                  <a:pPr algn="ctr" eaLnBrk="0" hangingPunct="0"/>
                  <a:endParaRPr lang="en-US" sz="1400"/>
                </a:p>
              </p:txBody>
            </p:sp>
            <p:sp>
              <p:nvSpPr>
                <p:cNvPr id="10447" name="Rectangle 207"/>
                <p:cNvSpPr>
                  <a:spLocks noChangeArrowheads="1"/>
                </p:cNvSpPr>
                <p:nvPr/>
              </p:nvSpPr>
              <p:spPr bwMode="auto">
                <a:xfrm>
                  <a:off x="2174" y="4322"/>
                  <a:ext cx="770" cy="461"/>
                </a:xfrm>
                <a:prstGeom prst="rect">
                  <a:avLst/>
                </a:prstGeom>
                <a:noFill/>
                <a:ln w="7">
                  <a:solidFill>
                    <a:srgbClr val="A0A0A0"/>
                  </a:solidFill>
                  <a:miter lim="800000"/>
                  <a:headEnd/>
                  <a:tailEnd/>
                </a:ln>
                <a:effectLst/>
              </p:spPr>
              <p:txBody>
                <a:bodyPr wrap="none"/>
                <a:lstStyle/>
                <a:p>
                  <a:endParaRPr lang="en-US"/>
                </a:p>
              </p:txBody>
            </p:sp>
          </p:grpSp>
          <p:grpSp>
            <p:nvGrpSpPr>
              <p:cNvPr id="10450" name="Group 210"/>
              <p:cNvGrpSpPr>
                <a:grpSpLocks/>
              </p:cNvGrpSpPr>
              <p:nvPr/>
            </p:nvGrpSpPr>
            <p:grpSpPr bwMode="auto">
              <a:xfrm>
                <a:off x="2944" y="4322"/>
                <a:ext cx="734" cy="461"/>
                <a:chOff x="2944" y="4322"/>
                <a:chExt cx="734" cy="461"/>
              </a:xfrm>
            </p:grpSpPr>
            <p:sp>
              <p:nvSpPr>
                <p:cNvPr id="10301" name="Rectangle 61"/>
                <p:cNvSpPr>
                  <a:spLocks noChangeArrowheads="1"/>
                </p:cNvSpPr>
                <p:nvPr/>
              </p:nvSpPr>
              <p:spPr bwMode="auto">
                <a:xfrm>
                  <a:off x="2987" y="4322"/>
                  <a:ext cx="648" cy="461"/>
                </a:xfrm>
                <a:prstGeom prst="rect">
                  <a:avLst/>
                </a:prstGeom>
                <a:noFill/>
                <a:ln w="9525">
                  <a:noFill/>
                  <a:miter lim="800000"/>
                  <a:headEnd/>
                  <a:tailEnd/>
                </a:ln>
                <a:effectLst/>
              </p:spPr>
              <p:txBody>
                <a:bodyPr/>
                <a:lstStyle/>
                <a:p>
                  <a:pPr algn="ctr" eaLnBrk="0" hangingPunct="0"/>
                  <a:r>
                    <a:rPr lang="en-US" sz="1400">
                      <a:cs typeface="Times New Roman" pitchFamily="18" charset="0"/>
                    </a:rPr>
                    <a:t>Weak</a:t>
                  </a:r>
                </a:p>
                <a:p>
                  <a:pPr algn="ctr" eaLnBrk="0" hangingPunct="0"/>
                  <a:endParaRPr lang="en-US" sz="1400"/>
                </a:p>
              </p:txBody>
            </p:sp>
            <p:sp>
              <p:nvSpPr>
                <p:cNvPr id="10449" name="Rectangle 209"/>
                <p:cNvSpPr>
                  <a:spLocks noChangeArrowheads="1"/>
                </p:cNvSpPr>
                <p:nvPr/>
              </p:nvSpPr>
              <p:spPr bwMode="auto">
                <a:xfrm>
                  <a:off x="2944" y="4322"/>
                  <a:ext cx="734" cy="461"/>
                </a:xfrm>
                <a:prstGeom prst="rect">
                  <a:avLst/>
                </a:prstGeom>
                <a:noFill/>
                <a:ln w="7">
                  <a:solidFill>
                    <a:srgbClr val="A0A0A0"/>
                  </a:solidFill>
                  <a:miter lim="800000"/>
                  <a:headEnd/>
                  <a:tailEnd/>
                </a:ln>
                <a:effectLst/>
              </p:spPr>
              <p:txBody>
                <a:bodyPr wrap="none"/>
                <a:lstStyle/>
                <a:p>
                  <a:endParaRPr lang="en-US"/>
                </a:p>
              </p:txBody>
            </p:sp>
          </p:grpSp>
          <p:grpSp>
            <p:nvGrpSpPr>
              <p:cNvPr id="10452" name="Group 212"/>
              <p:cNvGrpSpPr>
                <a:grpSpLocks/>
              </p:cNvGrpSpPr>
              <p:nvPr/>
            </p:nvGrpSpPr>
            <p:grpSpPr bwMode="auto">
              <a:xfrm>
                <a:off x="3678" y="4322"/>
                <a:ext cx="950" cy="461"/>
                <a:chOff x="3678" y="4322"/>
                <a:chExt cx="950" cy="461"/>
              </a:xfrm>
            </p:grpSpPr>
            <p:sp>
              <p:nvSpPr>
                <p:cNvPr id="10302" name="Rectangle 62"/>
                <p:cNvSpPr>
                  <a:spLocks noChangeArrowheads="1"/>
                </p:cNvSpPr>
                <p:nvPr/>
              </p:nvSpPr>
              <p:spPr bwMode="auto">
                <a:xfrm>
                  <a:off x="3721" y="4322"/>
                  <a:ext cx="864" cy="461"/>
                </a:xfrm>
                <a:prstGeom prst="rect">
                  <a:avLst/>
                </a:prstGeom>
                <a:noFill/>
                <a:ln w="9525">
                  <a:noFill/>
                  <a:miter lim="800000"/>
                  <a:headEnd/>
                  <a:tailEnd/>
                </a:ln>
                <a:effectLst/>
              </p:spPr>
              <p:txBody>
                <a:bodyPr/>
                <a:lstStyle/>
                <a:p>
                  <a:pPr algn="ctr" eaLnBrk="0" hangingPunct="0"/>
                  <a:r>
                    <a:rPr lang="en-US" sz="1400">
                      <a:cs typeface="Times New Roman" pitchFamily="18" charset="0"/>
                    </a:rPr>
                    <a:t>Yes</a:t>
                  </a:r>
                </a:p>
                <a:p>
                  <a:pPr algn="ctr" eaLnBrk="0" hangingPunct="0"/>
                  <a:endParaRPr lang="en-US" sz="1400"/>
                </a:p>
              </p:txBody>
            </p:sp>
            <p:sp>
              <p:nvSpPr>
                <p:cNvPr id="10451" name="Rectangle 211"/>
                <p:cNvSpPr>
                  <a:spLocks noChangeArrowheads="1"/>
                </p:cNvSpPr>
                <p:nvPr/>
              </p:nvSpPr>
              <p:spPr bwMode="auto">
                <a:xfrm>
                  <a:off x="3678" y="4322"/>
                  <a:ext cx="950" cy="461"/>
                </a:xfrm>
                <a:prstGeom prst="rect">
                  <a:avLst/>
                </a:prstGeom>
                <a:noFill/>
                <a:ln w="7">
                  <a:solidFill>
                    <a:srgbClr val="A0A0A0"/>
                  </a:solidFill>
                  <a:miter lim="800000"/>
                  <a:headEnd/>
                  <a:tailEnd/>
                </a:ln>
                <a:effectLst/>
              </p:spPr>
              <p:txBody>
                <a:bodyPr wrap="none"/>
                <a:lstStyle/>
                <a:p>
                  <a:endParaRPr lang="en-US"/>
                </a:p>
              </p:txBody>
            </p:sp>
          </p:grpSp>
          <p:grpSp>
            <p:nvGrpSpPr>
              <p:cNvPr id="10454" name="Group 214"/>
              <p:cNvGrpSpPr>
                <a:grpSpLocks/>
              </p:cNvGrpSpPr>
              <p:nvPr/>
            </p:nvGrpSpPr>
            <p:grpSpPr bwMode="auto">
              <a:xfrm>
                <a:off x="0" y="4783"/>
                <a:ext cx="422" cy="634"/>
                <a:chOff x="0" y="4783"/>
                <a:chExt cx="422" cy="634"/>
              </a:xfrm>
            </p:grpSpPr>
            <p:sp>
              <p:nvSpPr>
                <p:cNvPr id="10303" name="Rectangle 63"/>
                <p:cNvSpPr>
                  <a:spLocks noChangeArrowheads="1"/>
                </p:cNvSpPr>
                <p:nvPr/>
              </p:nvSpPr>
              <p:spPr bwMode="auto">
                <a:xfrm>
                  <a:off x="43" y="4783"/>
                  <a:ext cx="336" cy="634"/>
                </a:xfrm>
                <a:prstGeom prst="rect">
                  <a:avLst/>
                </a:prstGeom>
                <a:noFill/>
                <a:ln w="9525">
                  <a:noFill/>
                  <a:miter lim="800000"/>
                  <a:headEnd/>
                  <a:tailEnd/>
                </a:ln>
                <a:effectLst/>
              </p:spPr>
              <p:txBody>
                <a:bodyPr/>
                <a:lstStyle/>
                <a:p>
                  <a:pPr algn="ctr" eaLnBrk="0" hangingPunct="0"/>
                  <a:r>
                    <a:rPr lang="en-US" sz="1400">
                      <a:cs typeface="Times New Roman" pitchFamily="18" charset="0"/>
                    </a:rPr>
                    <a:t>D10</a:t>
                  </a:r>
                </a:p>
                <a:p>
                  <a:pPr algn="ctr" eaLnBrk="0" hangingPunct="0"/>
                  <a:endParaRPr lang="en-US" sz="1400"/>
                </a:p>
              </p:txBody>
            </p:sp>
            <p:sp>
              <p:nvSpPr>
                <p:cNvPr id="10453" name="Rectangle 213"/>
                <p:cNvSpPr>
                  <a:spLocks noChangeArrowheads="1"/>
                </p:cNvSpPr>
                <p:nvPr/>
              </p:nvSpPr>
              <p:spPr bwMode="auto">
                <a:xfrm>
                  <a:off x="0" y="4783"/>
                  <a:ext cx="422" cy="634"/>
                </a:xfrm>
                <a:prstGeom prst="rect">
                  <a:avLst/>
                </a:prstGeom>
                <a:noFill/>
                <a:ln w="7">
                  <a:solidFill>
                    <a:srgbClr val="A0A0A0"/>
                  </a:solidFill>
                  <a:miter lim="800000"/>
                  <a:headEnd/>
                  <a:tailEnd/>
                </a:ln>
                <a:effectLst/>
              </p:spPr>
              <p:txBody>
                <a:bodyPr wrap="none"/>
                <a:lstStyle/>
                <a:p>
                  <a:endParaRPr lang="en-US"/>
                </a:p>
              </p:txBody>
            </p:sp>
          </p:grpSp>
          <p:grpSp>
            <p:nvGrpSpPr>
              <p:cNvPr id="10456" name="Group 216"/>
              <p:cNvGrpSpPr>
                <a:grpSpLocks/>
              </p:cNvGrpSpPr>
              <p:nvPr/>
            </p:nvGrpSpPr>
            <p:grpSpPr bwMode="auto">
              <a:xfrm>
                <a:off x="422" y="4783"/>
                <a:ext cx="802" cy="634"/>
                <a:chOff x="422" y="4783"/>
                <a:chExt cx="802" cy="634"/>
              </a:xfrm>
            </p:grpSpPr>
            <p:sp>
              <p:nvSpPr>
                <p:cNvPr id="10304" name="Rectangle 64"/>
                <p:cNvSpPr>
                  <a:spLocks noChangeArrowheads="1"/>
                </p:cNvSpPr>
                <p:nvPr/>
              </p:nvSpPr>
              <p:spPr bwMode="auto">
                <a:xfrm>
                  <a:off x="465" y="4783"/>
                  <a:ext cx="716" cy="634"/>
                </a:xfrm>
                <a:prstGeom prst="rect">
                  <a:avLst/>
                </a:prstGeom>
                <a:noFill/>
                <a:ln w="9525">
                  <a:noFill/>
                  <a:miter lim="800000"/>
                  <a:headEnd/>
                  <a:tailEnd/>
                </a:ln>
                <a:effectLst/>
              </p:spPr>
              <p:txBody>
                <a:bodyPr/>
                <a:lstStyle/>
                <a:p>
                  <a:pPr algn="ctr" eaLnBrk="0" hangingPunct="0"/>
                  <a:r>
                    <a:rPr lang="en-US" sz="1400">
                      <a:cs typeface="Times New Roman" pitchFamily="18" charset="0"/>
                    </a:rPr>
                    <a:t>Rain</a:t>
                  </a:r>
                </a:p>
                <a:p>
                  <a:pPr algn="ctr" eaLnBrk="0" hangingPunct="0"/>
                  <a:endParaRPr lang="en-US" sz="1400"/>
                </a:p>
              </p:txBody>
            </p:sp>
            <p:sp>
              <p:nvSpPr>
                <p:cNvPr id="10455" name="Rectangle 215"/>
                <p:cNvSpPr>
                  <a:spLocks noChangeArrowheads="1"/>
                </p:cNvSpPr>
                <p:nvPr/>
              </p:nvSpPr>
              <p:spPr bwMode="auto">
                <a:xfrm>
                  <a:off x="422" y="4783"/>
                  <a:ext cx="802" cy="634"/>
                </a:xfrm>
                <a:prstGeom prst="rect">
                  <a:avLst/>
                </a:prstGeom>
                <a:noFill/>
                <a:ln w="7">
                  <a:solidFill>
                    <a:srgbClr val="A0A0A0"/>
                  </a:solidFill>
                  <a:miter lim="800000"/>
                  <a:headEnd/>
                  <a:tailEnd/>
                </a:ln>
                <a:effectLst/>
              </p:spPr>
              <p:txBody>
                <a:bodyPr wrap="none"/>
                <a:lstStyle/>
                <a:p>
                  <a:endParaRPr lang="en-US"/>
                </a:p>
              </p:txBody>
            </p:sp>
          </p:grpSp>
          <p:grpSp>
            <p:nvGrpSpPr>
              <p:cNvPr id="10458" name="Group 218"/>
              <p:cNvGrpSpPr>
                <a:grpSpLocks/>
              </p:cNvGrpSpPr>
              <p:nvPr/>
            </p:nvGrpSpPr>
            <p:grpSpPr bwMode="auto">
              <a:xfrm>
                <a:off x="1224" y="4783"/>
                <a:ext cx="950" cy="634"/>
                <a:chOff x="1224" y="4783"/>
                <a:chExt cx="950" cy="634"/>
              </a:xfrm>
            </p:grpSpPr>
            <p:sp>
              <p:nvSpPr>
                <p:cNvPr id="10305" name="Rectangle 65"/>
                <p:cNvSpPr>
                  <a:spLocks noChangeArrowheads="1"/>
                </p:cNvSpPr>
                <p:nvPr/>
              </p:nvSpPr>
              <p:spPr bwMode="auto">
                <a:xfrm>
                  <a:off x="1267" y="4783"/>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Mild</a:t>
                  </a:r>
                </a:p>
                <a:p>
                  <a:pPr algn="ctr" eaLnBrk="0" hangingPunct="0"/>
                  <a:endParaRPr lang="en-US" sz="1400"/>
                </a:p>
              </p:txBody>
            </p:sp>
            <p:sp>
              <p:nvSpPr>
                <p:cNvPr id="10457" name="Rectangle 217"/>
                <p:cNvSpPr>
                  <a:spLocks noChangeArrowheads="1"/>
                </p:cNvSpPr>
                <p:nvPr/>
              </p:nvSpPr>
              <p:spPr bwMode="auto">
                <a:xfrm>
                  <a:off x="1224" y="4783"/>
                  <a:ext cx="950" cy="634"/>
                </a:xfrm>
                <a:prstGeom prst="rect">
                  <a:avLst/>
                </a:prstGeom>
                <a:noFill/>
                <a:ln w="7">
                  <a:solidFill>
                    <a:srgbClr val="A0A0A0"/>
                  </a:solidFill>
                  <a:miter lim="800000"/>
                  <a:headEnd/>
                  <a:tailEnd/>
                </a:ln>
                <a:effectLst/>
              </p:spPr>
              <p:txBody>
                <a:bodyPr wrap="none"/>
                <a:lstStyle/>
                <a:p>
                  <a:endParaRPr lang="en-US"/>
                </a:p>
              </p:txBody>
            </p:sp>
          </p:grpSp>
          <p:grpSp>
            <p:nvGrpSpPr>
              <p:cNvPr id="10460" name="Group 220"/>
              <p:cNvGrpSpPr>
                <a:grpSpLocks/>
              </p:cNvGrpSpPr>
              <p:nvPr/>
            </p:nvGrpSpPr>
            <p:grpSpPr bwMode="auto">
              <a:xfrm>
                <a:off x="2174" y="4783"/>
                <a:ext cx="770" cy="634"/>
                <a:chOff x="2174" y="4783"/>
                <a:chExt cx="770" cy="634"/>
              </a:xfrm>
            </p:grpSpPr>
            <p:sp>
              <p:nvSpPr>
                <p:cNvPr id="10306" name="Rectangle 66"/>
                <p:cNvSpPr>
                  <a:spLocks noChangeArrowheads="1"/>
                </p:cNvSpPr>
                <p:nvPr/>
              </p:nvSpPr>
              <p:spPr bwMode="auto">
                <a:xfrm>
                  <a:off x="2217" y="4783"/>
                  <a:ext cx="684" cy="634"/>
                </a:xfrm>
                <a:prstGeom prst="rect">
                  <a:avLst/>
                </a:prstGeom>
                <a:noFill/>
                <a:ln w="9525">
                  <a:noFill/>
                  <a:miter lim="800000"/>
                  <a:headEnd/>
                  <a:tailEnd/>
                </a:ln>
                <a:effectLst/>
              </p:spPr>
              <p:txBody>
                <a:bodyPr/>
                <a:lstStyle/>
                <a:p>
                  <a:pPr algn="ctr" eaLnBrk="0" hangingPunct="0"/>
                  <a:r>
                    <a:rPr lang="en-US" sz="1400">
                      <a:cs typeface="Times New Roman" pitchFamily="18" charset="0"/>
                    </a:rPr>
                    <a:t>Normal</a:t>
                  </a:r>
                </a:p>
                <a:p>
                  <a:pPr algn="ctr" eaLnBrk="0" hangingPunct="0"/>
                  <a:endParaRPr lang="en-US" sz="1400"/>
                </a:p>
              </p:txBody>
            </p:sp>
            <p:sp>
              <p:nvSpPr>
                <p:cNvPr id="10459" name="Rectangle 219"/>
                <p:cNvSpPr>
                  <a:spLocks noChangeArrowheads="1"/>
                </p:cNvSpPr>
                <p:nvPr/>
              </p:nvSpPr>
              <p:spPr bwMode="auto">
                <a:xfrm>
                  <a:off x="2174" y="4783"/>
                  <a:ext cx="770" cy="634"/>
                </a:xfrm>
                <a:prstGeom prst="rect">
                  <a:avLst/>
                </a:prstGeom>
                <a:noFill/>
                <a:ln w="7">
                  <a:solidFill>
                    <a:srgbClr val="A0A0A0"/>
                  </a:solidFill>
                  <a:miter lim="800000"/>
                  <a:headEnd/>
                  <a:tailEnd/>
                </a:ln>
                <a:effectLst/>
              </p:spPr>
              <p:txBody>
                <a:bodyPr wrap="none"/>
                <a:lstStyle/>
                <a:p>
                  <a:endParaRPr lang="en-US"/>
                </a:p>
              </p:txBody>
            </p:sp>
          </p:grpSp>
          <p:grpSp>
            <p:nvGrpSpPr>
              <p:cNvPr id="10462" name="Group 222"/>
              <p:cNvGrpSpPr>
                <a:grpSpLocks/>
              </p:cNvGrpSpPr>
              <p:nvPr/>
            </p:nvGrpSpPr>
            <p:grpSpPr bwMode="auto">
              <a:xfrm>
                <a:off x="2944" y="4783"/>
                <a:ext cx="734" cy="634"/>
                <a:chOff x="2944" y="4783"/>
                <a:chExt cx="734" cy="634"/>
              </a:xfrm>
            </p:grpSpPr>
            <p:sp>
              <p:nvSpPr>
                <p:cNvPr id="10307" name="Rectangle 67"/>
                <p:cNvSpPr>
                  <a:spLocks noChangeArrowheads="1"/>
                </p:cNvSpPr>
                <p:nvPr/>
              </p:nvSpPr>
              <p:spPr bwMode="auto">
                <a:xfrm>
                  <a:off x="2987" y="4783"/>
                  <a:ext cx="648" cy="634"/>
                </a:xfrm>
                <a:prstGeom prst="rect">
                  <a:avLst/>
                </a:prstGeom>
                <a:noFill/>
                <a:ln w="9525">
                  <a:noFill/>
                  <a:miter lim="800000"/>
                  <a:headEnd/>
                  <a:tailEnd/>
                </a:ln>
                <a:effectLst/>
              </p:spPr>
              <p:txBody>
                <a:bodyPr/>
                <a:lstStyle/>
                <a:p>
                  <a:pPr algn="ctr" eaLnBrk="0" hangingPunct="0"/>
                  <a:r>
                    <a:rPr lang="en-US" sz="1400">
                      <a:cs typeface="Times New Roman" pitchFamily="18" charset="0"/>
                    </a:rPr>
                    <a:t>Weak</a:t>
                  </a:r>
                </a:p>
                <a:p>
                  <a:pPr algn="ctr" eaLnBrk="0" hangingPunct="0"/>
                  <a:endParaRPr lang="en-US" sz="1400"/>
                </a:p>
              </p:txBody>
            </p:sp>
            <p:sp>
              <p:nvSpPr>
                <p:cNvPr id="10461" name="Rectangle 221"/>
                <p:cNvSpPr>
                  <a:spLocks noChangeArrowheads="1"/>
                </p:cNvSpPr>
                <p:nvPr/>
              </p:nvSpPr>
              <p:spPr bwMode="auto">
                <a:xfrm>
                  <a:off x="2944" y="4783"/>
                  <a:ext cx="734" cy="634"/>
                </a:xfrm>
                <a:prstGeom prst="rect">
                  <a:avLst/>
                </a:prstGeom>
                <a:noFill/>
                <a:ln w="7">
                  <a:solidFill>
                    <a:srgbClr val="A0A0A0"/>
                  </a:solidFill>
                  <a:miter lim="800000"/>
                  <a:headEnd/>
                  <a:tailEnd/>
                </a:ln>
                <a:effectLst/>
              </p:spPr>
              <p:txBody>
                <a:bodyPr wrap="none"/>
                <a:lstStyle/>
                <a:p>
                  <a:endParaRPr lang="en-US"/>
                </a:p>
              </p:txBody>
            </p:sp>
          </p:grpSp>
          <p:grpSp>
            <p:nvGrpSpPr>
              <p:cNvPr id="10464" name="Group 224"/>
              <p:cNvGrpSpPr>
                <a:grpSpLocks/>
              </p:cNvGrpSpPr>
              <p:nvPr/>
            </p:nvGrpSpPr>
            <p:grpSpPr bwMode="auto">
              <a:xfrm>
                <a:off x="3678" y="4783"/>
                <a:ext cx="950" cy="634"/>
                <a:chOff x="3678" y="4783"/>
                <a:chExt cx="950" cy="634"/>
              </a:xfrm>
            </p:grpSpPr>
            <p:sp>
              <p:nvSpPr>
                <p:cNvPr id="10308" name="Rectangle 68"/>
                <p:cNvSpPr>
                  <a:spLocks noChangeArrowheads="1"/>
                </p:cNvSpPr>
                <p:nvPr/>
              </p:nvSpPr>
              <p:spPr bwMode="auto">
                <a:xfrm>
                  <a:off x="3721" y="4783"/>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Yes</a:t>
                  </a:r>
                </a:p>
                <a:p>
                  <a:pPr algn="ctr" eaLnBrk="0" hangingPunct="0"/>
                  <a:endParaRPr lang="en-US" sz="1400"/>
                </a:p>
              </p:txBody>
            </p:sp>
            <p:sp>
              <p:nvSpPr>
                <p:cNvPr id="10463" name="Rectangle 223"/>
                <p:cNvSpPr>
                  <a:spLocks noChangeArrowheads="1"/>
                </p:cNvSpPr>
                <p:nvPr/>
              </p:nvSpPr>
              <p:spPr bwMode="auto">
                <a:xfrm>
                  <a:off x="3678" y="4783"/>
                  <a:ext cx="950" cy="634"/>
                </a:xfrm>
                <a:prstGeom prst="rect">
                  <a:avLst/>
                </a:prstGeom>
                <a:noFill/>
                <a:ln w="7">
                  <a:solidFill>
                    <a:srgbClr val="A0A0A0"/>
                  </a:solidFill>
                  <a:miter lim="800000"/>
                  <a:headEnd/>
                  <a:tailEnd/>
                </a:ln>
                <a:effectLst/>
              </p:spPr>
              <p:txBody>
                <a:bodyPr wrap="none"/>
                <a:lstStyle/>
                <a:p>
                  <a:endParaRPr lang="en-US"/>
                </a:p>
              </p:txBody>
            </p:sp>
          </p:grpSp>
          <p:grpSp>
            <p:nvGrpSpPr>
              <p:cNvPr id="10466" name="Group 226"/>
              <p:cNvGrpSpPr>
                <a:grpSpLocks/>
              </p:cNvGrpSpPr>
              <p:nvPr/>
            </p:nvGrpSpPr>
            <p:grpSpPr bwMode="auto">
              <a:xfrm>
                <a:off x="0" y="5417"/>
                <a:ext cx="422" cy="634"/>
                <a:chOff x="0" y="5417"/>
                <a:chExt cx="422" cy="634"/>
              </a:xfrm>
            </p:grpSpPr>
            <p:sp>
              <p:nvSpPr>
                <p:cNvPr id="10309" name="Rectangle 69"/>
                <p:cNvSpPr>
                  <a:spLocks noChangeArrowheads="1"/>
                </p:cNvSpPr>
                <p:nvPr/>
              </p:nvSpPr>
              <p:spPr bwMode="auto">
                <a:xfrm>
                  <a:off x="43" y="5417"/>
                  <a:ext cx="336" cy="634"/>
                </a:xfrm>
                <a:prstGeom prst="rect">
                  <a:avLst/>
                </a:prstGeom>
                <a:noFill/>
                <a:ln w="9525">
                  <a:noFill/>
                  <a:miter lim="800000"/>
                  <a:headEnd/>
                  <a:tailEnd/>
                </a:ln>
                <a:effectLst/>
              </p:spPr>
              <p:txBody>
                <a:bodyPr/>
                <a:lstStyle/>
                <a:p>
                  <a:pPr algn="ctr" eaLnBrk="0" hangingPunct="0"/>
                  <a:r>
                    <a:rPr lang="en-US" sz="1400">
                      <a:cs typeface="Times New Roman" pitchFamily="18" charset="0"/>
                    </a:rPr>
                    <a:t>D11</a:t>
                  </a:r>
                </a:p>
                <a:p>
                  <a:pPr algn="ctr" eaLnBrk="0" hangingPunct="0"/>
                  <a:endParaRPr lang="en-US" sz="1400"/>
                </a:p>
              </p:txBody>
            </p:sp>
            <p:sp>
              <p:nvSpPr>
                <p:cNvPr id="10465" name="Rectangle 225"/>
                <p:cNvSpPr>
                  <a:spLocks noChangeArrowheads="1"/>
                </p:cNvSpPr>
                <p:nvPr/>
              </p:nvSpPr>
              <p:spPr bwMode="auto">
                <a:xfrm>
                  <a:off x="0" y="5417"/>
                  <a:ext cx="422" cy="634"/>
                </a:xfrm>
                <a:prstGeom prst="rect">
                  <a:avLst/>
                </a:prstGeom>
                <a:noFill/>
                <a:ln w="7">
                  <a:solidFill>
                    <a:srgbClr val="A0A0A0"/>
                  </a:solidFill>
                  <a:miter lim="800000"/>
                  <a:headEnd/>
                  <a:tailEnd/>
                </a:ln>
                <a:effectLst/>
              </p:spPr>
              <p:txBody>
                <a:bodyPr wrap="none"/>
                <a:lstStyle/>
                <a:p>
                  <a:endParaRPr lang="en-US"/>
                </a:p>
              </p:txBody>
            </p:sp>
          </p:grpSp>
          <p:grpSp>
            <p:nvGrpSpPr>
              <p:cNvPr id="10468" name="Group 228"/>
              <p:cNvGrpSpPr>
                <a:grpSpLocks/>
              </p:cNvGrpSpPr>
              <p:nvPr/>
            </p:nvGrpSpPr>
            <p:grpSpPr bwMode="auto">
              <a:xfrm>
                <a:off x="422" y="5417"/>
                <a:ext cx="802" cy="634"/>
                <a:chOff x="422" y="5417"/>
                <a:chExt cx="802" cy="634"/>
              </a:xfrm>
            </p:grpSpPr>
            <p:sp>
              <p:nvSpPr>
                <p:cNvPr id="10310" name="Rectangle 70"/>
                <p:cNvSpPr>
                  <a:spLocks noChangeArrowheads="1"/>
                </p:cNvSpPr>
                <p:nvPr/>
              </p:nvSpPr>
              <p:spPr bwMode="auto">
                <a:xfrm>
                  <a:off x="465" y="5417"/>
                  <a:ext cx="716" cy="634"/>
                </a:xfrm>
                <a:prstGeom prst="rect">
                  <a:avLst/>
                </a:prstGeom>
                <a:noFill/>
                <a:ln w="9525">
                  <a:noFill/>
                  <a:miter lim="800000"/>
                  <a:headEnd/>
                  <a:tailEnd/>
                </a:ln>
                <a:effectLst/>
              </p:spPr>
              <p:txBody>
                <a:bodyPr/>
                <a:lstStyle/>
                <a:p>
                  <a:pPr algn="ctr" eaLnBrk="0" hangingPunct="0"/>
                  <a:r>
                    <a:rPr lang="en-US" sz="1400">
                      <a:cs typeface="Times New Roman" pitchFamily="18" charset="0"/>
                    </a:rPr>
                    <a:t>Sunny</a:t>
                  </a:r>
                </a:p>
                <a:p>
                  <a:pPr algn="ctr" eaLnBrk="0" hangingPunct="0"/>
                  <a:endParaRPr lang="en-US" sz="1400"/>
                </a:p>
              </p:txBody>
            </p:sp>
            <p:sp>
              <p:nvSpPr>
                <p:cNvPr id="10467" name="Rectangle 227"/>
                <p:cNvSpPr>
                  <a:spLocks noChangeArrowheads="1"/>
                </p:cNvSpPr>
                <p:nvPr/>
              </p:nvSpPr>
              <p:spPr bwMode="auto">
                <a:xfrm>
                  <a:off x="422" y="5417"/>
                  <a:ext cx="802" cy="634"/>
                </a:xfrm>
                <a:prstGeom prst="rect">
                  <a:avLst/>
                </a:prstGeom>
                <a:noFill/>
                <a:ln w="7">
                  <a:solidFill>
                    <a:srgbClr val="A0A0A0"/>
                  </a:solidFill>
                  <a:miter lim="800000"/>
                  <a:headEnd/>
                  <a:tailEnd/>
                </a:ln>
                <a:effectLst/>
              </p:spPr>
              <p:txBody>
                <a:bodyPr wrap="none"/>
                <a:lstStyle/>
                <a:p>
                  <a:endParaRPr lang="en-US"/>
                </a:p>
              </p:txBody>
            </p:sp>
          </p:grpSp>
          <p:grpSp>
            <p:nvGrpSpPr>
              <p:cNvPr id="10470" name="Group 230"/>
              <p:cNvGrpSpPr>
                <a:grpSpLocks/>
              </p:cNvGrpSpPr>
              <p:nvPr/>
            </p:nvGrpSpPr>
            <p:grpSpPr bwMode="auto">
              <a:xfrm>
                <a:off x="1224" y="5417"/>
                <a:ext cx="950" cy="634"/>
                <a:chOff x="1224" y="5417"/>
                <a:chExt cx="950" cy="634"/>
              </a:xfrm>
            </p:grpSpPr>
            <p:sp>
              <p:nvSpPr>
                <p:cNvPr id="10311" name="Rectangle 71"/>
                <p:cNvSpPr>
                  <a:spLocks noChangeArrowheads="1"/>
                </p:cNvSpPr>
                <p:nvPr/>
              </p:nvSpPr>
              <p:spPr bwMode="auto">
                <a:xfrm>
                  <a:off x="1267" y="5417"/>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Mild</a:t>
                  </a:r>
                </a:p>
                <a:p>
                  <a:pPr algn="ctr" eaLnBrk="0" hangingPunct="0"/>
                  <a:endParaRPr lang="en-US" sz="1400"/>
                </a:p>
              </p:txBody>
            </p:sp>
            <p:sp>
              <p:nvSpPr>
                <p:cNvPr id="10469" name="Rectangle 229"/>
                <p:cNvSpPr>
                  <a:spLocks noChangeArrowheads="1"/>
                </p:cNvSpPr>
                <p:nvPr/>
              </p:nvSpPr>
              <p:spPr bwMode="auto">
                <a:xfrm>
                  <a:off x="1224" y="5417"/>
                  <a:ext cx="950" cy="634"/>
                </a:xfrm>
                <a:prstGeom prst="rect">
                  <a:avLst/>
                </a:prstGeom>
                <a:noFill/>
                <a:ln w="7">
                  <a:solidFill>
                    <a:srgbClr val="A0A0A0"/>
                  </a:solidFill>
                  <a:miter lim="800000"/>
                  <a:headEnd/>
                  <a:tailEnd/>
                </a:ln>
                <a:effectLst/>
              </p:spPr>
              <p:txBody>
                <a:bodyPr wrap="none"/>
                <a:lstStyle/>
                <a:p>
                  <a:endParaRPr lang="en-US"/>
                </a:p>
              </p:txBody>
            </p:sp>
          </p:grpSp>
          <p:grpSp>
            <p:nvGrpSpPr>
              <p:cNvPr id="10472" name="Group 232"/>
              <p:cNvGrpSpPr>
                <a:grpSpLocks/>
              </p:cNvGrpSpPr>
              <p:nvPr/>
            </p:nvGrpSpPr>
            <p:grpSpPr bwMode="auto">
              <a:xfrm>
                <a:off x="2174" y="5417"/>
                <a:ext cx="770" cy="634"/>
                <a:chOff x="2174" y="5417"/>
                <a:chExt cx="770" cy="634"/>
              </a:xfrm>
            </p:grpSpPr>
            <p:sp>
              <p:nvSpPr>
                <p:cNvPr id="10312" name="Rectangle 72"/>
                <p:cNvSpPr>
                  <a:spLocks noChangeArrowheads="1"/>
                </p:cNvSpPr>
                <p:nvPr/>
              </p:nvSpPr>
              <p:spPr bwMode="auto">
                <a:xfrm>
                  <a:off x="2217" y="5417"/>
                  <a:ext cx="684" cy="634"/>
                </a:xfrm>
                <a:prstGeom prst="rect">
                  <a:avLst/>
                </a:prstGeom>
                <a:noFill/>
                <a:ln w="9525">
                  <a:noFill/>
                  <a:miter lim="800000"/>
                  <a:headEnd/>
                  <a:tailEnd/>
                </a:ln>
                <a:effectLst/>
              </p:spPr>
              <p:txBody>
                <a:bodyPr/>
                <a:lstStyle/>
                <a:p>
                  <a:pPr algn="ctr" eaLnBrk="0" hangingPunct="0"/>
                  <a:r>
                    <a:rPr lang="en-US" sz="1400">
                      <a:cs typeface="Times New Roman" pitchFamily="18" charset="0"/>
                    </a:rPr>
                    <a:t>Normal</a:t>
                  </a:r>
                </a:p>
                <a:p>
                  <a:pPr algn="ctr" eaLnBrk="0" hangingPunct="0"/>
                  <a:endParaRPr lang="en-US" sz="1400"/>
                </a:p>
              </p:txBody>
            </p:sp>
            <p:sp>
              <p:nvSpPr>
                <p:cNvPr id="10471" name="Rectangle 231"/>
                <p:cNvSpPr>
                  <a:spLocks noChangeArrowheads="1"/>
                </p:cNvSpPr>
                <p:nvPr/>
              </p:nvSpPr>
              <p:spPr bwMode="auto">
                <a:xfrm>
                  <a:off x="2174" y="5417"/>
                  <a:ext cx="770" cy="634"/>
                </a:xfrm>
                <a:prstGeom prst="rect">
                  <a:avLst/>
                </a:prstGeom>
                <a:noFill/>
                <a:ln w="7">
                  <a:solidFill>
                    <a:srgbClr val="A0A0A0"/>
                  </a:solidFill>
                  <a:miter lim="800000"/>
                  <a:headEnd/>
                  <a:tailEnd/>
                </a:ln>
                <a:effectLst/>
              </p:spPr>
              <p:txBody>
                <a:bodyPr wrap="none"/>
                <a:lstStyle/>
                <a:p>
                  <a:endParaRPr lang="en-US"/>
                </a:p>
              </p:txBody>
            </p:sp>
          </p:grpSp>
          <p:grpSp>
            <p:nvGrpSpPr>
              <p:cNvPr id="10474" name="Group 234"/>
              <p:cNvGrpSpPr>
                <a:grpSpLocks/>
              </p:cNvGrpSpPr>
              <p:nvPr/>
            </p:nvGrpSpPr>
            <p:grpSpPr bwMode="auto">
              <a:xfrm>
                <a:off x="2944" y="5417"/>
                <a:ext cx="734" cy="634"/>
                <a:chOff x="2944" y="5417"/>
                <a:chExt cx="734" cy="634"/>
              </a:xfrm>
            </p:grpSpPr>
            <p:sp>
              <p:nvSpPr>
                <p:cNvPr id="10313" name="Rectangle 73"/>
                <p:cNvSpPr>
                  <a:spLocks noChangeArrowheads="1"/>
                </p:cNvSpPr>
                <p:nvPr/>
              </p:nvSpPr>
              <p:spPr bwMode="auto">
                <a:xfrm>
                  <a:off x="2987" y="5417"/>
                  <a:ext cx="648" cy="634"/>
                </a:xfrm>
                <a:prstGeom prst="rect">
                  <a:avLst/>
                </a:prstGeom>
                <a:noFill/>
                <a:ln w="9525">
                  <a:noFill/>
                  <a:miter lim="800000"/>
                  <a:headEnd/>
                  <a:tailEnd/>
                </a:ln>
                <a:effectLst/>
              </p:spPr>
              <p:txBody>
                <a:bodyPr/>
                <a:lstStyle/>
                <a:p>
                  <a:pPr algn="ctr" eaLnBrk="0" hangingPunct="0"/>
                  <a:r>
                    <a:rPr lang="en-US" sz="1400">
                      <a:cs typeface="Times New Roman" pitchFamily="18" charset="0"/>
                    </a:rPr>
                    <a:t>Strong</a:t>
                  </a:r>
                </a:p>
                <a:p>
                  <a:pPr algn="ctr" eaLnBrk="0" hangingPunct="0"/>
                  <a:endParaRPr lang="en-US" sz="1400"/>
                </a:p>
              </p:txBody>
            </p:sp>
            <p:sp>
              <p:nvSpPr>
                <p:cNvPr id="10473" name="Rectangle 233"/>
                <p:cNvSpPr>
                  <a:spLocks noChangeArrowheads="1"/>
                </p:cNvSpPr>
                <p:nvPr/>
              </p:nvSpPr>
              <p:spPr bwMode="auto">
                <a:xfrm>
                  <a:off x="2944" y="5417"/>
                  <a:ext cx="734" cy="634"/>
                </a:xfrm>
                <a:prstGeom prst="rect">
                  <a:avLst/>
                </a:prstGeom>
                <a:noFill/>
                <a:ln w="7">
                  <a:solidFill>
                    <a:srgbClr val="A0A0A0"/>
                  </a:solidFill>
                  <a:miter lim="800000"/>
                  <a:headEnd/>
                  <a:tailEnd/>
                </a:ln>
                <a:effectLst/>
              </p:spPr>
              <p:txBody>
                <a:bodyPr wrap="none"/>
                <a:lstStyle/>
                <a:p>
                  <a:endParaRPr lang="en-US"/>
                </a:p>
              </p:txBody>
            </p:sp>
          </p:grpSp>
          <p:grpSp>
            <p:nvGrpSpPr>
              <p:cNvPr id="10476" name="Group 236"/>
              <p:cNvGrpSpPr>
                <a:grpSpLocks/>
              </p:cNvGrpSpPr>
              <p:nvPr/>
            </p:nvGrpSpPr>
            <p:grpSpPr bwMode="auto">
              <a:xfrm>
                <a:off x="3678" y="5417"/>
                <a:ext cx="950" cy="634"/>
                <a:chOff x="3678" y="5417"/>
                <a:chExt cx="950" cy="634"/>
              </a:xfrm>
            </p:grpSpPr>
            <p:sp>
              <p:nvSpPr>
                <p:cNvPr id="10314" name="Rectangle 74"/>
                <p:cNvSpPr>
                  <a:spLocks noChangeArrowheads="1"/>
                </p:cNvSpPr>
                <p:nvPr/>
              </p:nvSpPr>
              <p:spPr bwMode="auto">
                <a:xfrm>
                  <a:off x="3721" y="5417"/>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Yes</a:t>
                  </a:r>
                </a:p>
                <a:p>
                  <a:pPr algn="ctr" eaLnBrk="0" hangingPunct="0"/>
                  <a:endParaRPr lang="en-US" sz="1400"/>
                </a:p>
              </p:txBody>
            </p:sp>
            <p:sp>
              <p:nvSpPr>
                <p:cNvPr id="10475" name="Rectangle 235"/>
                <p:cNvSpPr>
                  <a:spLocks noChangeArrowheads="1"/>
                </p:cNvSpPr>
                <p:nvPr/>
              </p:nvSpPr>
              <p:spPr bwMode="auto">
                <a:xfrm>
                  <a:off x="3678" y="5417"/>
                  <a:ext cx="950" cy="634"/>
                </a:xfrm>
                <a:prstGeom prst="rect">
                  <a:avLst/>
                </a:prstGeom>
                <a:noFill/>
                <a:ln w="7">
                  <a:solidFill>
                    <a:srgbClr val="A0A0A0"/>
                  </a:solidFill>
                  <a:miter lim="800000"/>
                  <a:headEnd/>
                  <a:tailEnd/>
                </a:ln>
                <a:effectLst/>
              </p:spPr>
              <p:txBody>
                <a:bodyPr wrap="none"/>
                <a:lstStyle/>
                <a:p>
                  <a:endParaRPr lang="en-US"/>
                </a:p>
              </p:txBody>
            </p:sp>
          </p:grpSp>
          <p:grpSp>
            <p:nvGrpSpPr>
              <p:cNvPr id="10478" name="Group 238"/>
              <p:cNvGrpSpPr>
                <a:grpSpLocks/>
              </p:cNvGrpSpPr>
              <p:nvPr/>
            </p:nvGrpSpPr>
            <p:grpSpPr bwMode="auto">
              <a:xfrm>
                <a:off x="0" y="6051"/>
                <a:ext cx="422" cy="634"/>
                <a:chOff x="0" y="6051"/>
                <a:chExt cx="422" cy="634"/>
              </a:xfrm>
            </p:grpSpPr>
            <p:sp>
              <p:nvSpPr>
                <p:cNvPr id="10315" name="Rectangle 75"/>
                <p:cNvSpPr>
                  <a:spLocks noChangeArrowheads="1"/>
                </p:cNvSpPr>
                <p:nvPr/>
              </p:nvSpPr>
              <p:spPr bwMode="auto">
                <a:xfrm>
                  <a:off x="43" y="6051"/>
                  <a:ext cx="336" cy="634"/>
                </a:xfrm>
                <a:prstGeom prst="rect">
                  <a:avLst/>
                </a:prstGeom>
                <a:noFill/>
                <a:ln w="9525">
                  <a:noFill/>
                  <a:miter lim="800000"/>
                  <a:headEnd/>
                  <a:tailEnd/>
                </a:ln>
                <a:effectLst/>
              </p:spPr>
              <p:txBody>
                <a:bodyPr/>
                <a:lstStyle/>
                <a:p>
                  <a:pPr algn="ctr" eaLnBrk="0" hangingPunct="0"/>
                  <a:r>
                    <a:rPr lang="en-US" sz="1400">
                      <a:cs typeface="Times New Roman" pitchFamily="18" charset="0"/>
                    </a:rPr>
                    <a:t>D12</a:t>
                  </a:r>
                </a:p>
                <a:p>
                  <a:pPr algn="ctr" eaLnBrk="0" hangingPunct="0"/>
                  <a:endParaRPr lang="en-US" sz="1400"/>
                </a:p>
              </p:txBody>
            </p:sp>
            <p:sp>
              <p:nvSpPr>
                <p:cNvPr id="10477" name="Rectangle 237"/>
                <p:cNvSpPr>
                  <a:spLocks noChangeArrowheads="1"/>
                </p:cNvSpPr>
                <p:nvPr/>
              </p:nvSpPr>
              <p:spPr bwMode="auto">
                <a:xfrm>
                  <a:off x="0" y="6051"/>
                  <a:ext cx="422" cy="634"/>
                </a:xfrm>
                <a:prstGeom prst="rect">
                  <a:avLst/>
                </a:prstGeom>
                <a:noFill/>
                <a:ln w="7">
                  <a:solidFill>
                    <a:srgbClr val="A0A0A0"/>
                  </a:solidFill>
                  <a:miter lim="800000"/>
                  <a:headEnd/>
                  <a:tailEnd/>
                </a:ln>
                <a:effectLst/>
              </p:spPr>
              <p:txBody>
                <a:bodyPr wrap="none"/>
                <a:lstStyle/>
                <a:p>
                  <a:endParaRPr lang="en-US"/>
                </a:p>
              </p:txBody>
            </p:sp>
          </p:grpSp>
          <p:grpSp>
            <p:nvGrpSpPr>
              <p:cNvPr id="10480" name="Group 240"/>
              <p:cNvGrpSpPr>
                <a:grpSpLocks/>
              </p:cNvGrpSpPr>
              <p:nvPr/>
            </p:nvGrpSpPr>
            <p:grpSpPr bwMode="auto">
              <a:xfrm>
                <a:off x="422" y="6051"/>
                <a:ext cx="802" cy="634"/>
                <a:chOff x="422" y="6051"/>
                <a:chExt cx="802" cy="634"/>
              </a:xfrm>
            </p:grpSpPr>
            <p:sp>
              <p:nvSpPr>
                <p:cNvPr id="10316" name="Rectangle 76"/>
                <p:cNvSpPr>
                  <a:spLocks noChangeArrowheads="1"/>
                </p:cNvSpPr>
                <p:nvPr/>
              </p:nvSpPr>
              <p:spPr bwMode="auto">
                <a:xfrm>
                  <a:off x="465" y="6051"/>
                  <a:ext cx="716" cy="634"/>
                </a:xfrm>
                <a:prstGeom prst="rect">
                  <a:avLst/>
                </a:prstGeom>
                <a:noFill/>
                <a:ln w="9525">
                  <a:noFill/>
                  <a:miter lim="800000"/>
                  <a:headEnd/>
                  <a:tailEnd/>
                </a:ln>
                <a:effectLst/>
              </p:spPr>
              <p:txBody>
                <a:bodyPr/>
                <a:lstStyle/>
                <a:p>
                  <a:pPr algn="ctr" eaLnBrk="0" hangingPunct="0"/>
                  <a:r>
                    <a:rPr lang="en-US" sz="1400">
                      <a:cs typeface="Times New Roman" pitchFamily="18" charset="0"/>
                    </a:rPr>
                    <a:t>Overcast</a:t>
                  </a:r>
                </a:p>
                <a:p>
                  <a:pPr algn="ctr" eaLnBrk="0" hangingPunct="0"/>
                  <a:endParaRPr lang="en-US" sz="1400"/>
                </a:p>
              </p:txBody>
            </p:sp>
            <p:sp>
              <p:nvSpPr>
                <p:cNvPr id="10479" name="Rectangle 239"/>
                <p:cNvSpPr>
                  <a:spLocks noChangeArrowheads="1"/>
                </p:cNvSpPr>
                <p:nvPr/>
              </p:nvSpPr>
              <p:spPr bwMode="auto">
                <a:xfrm>
                  <a:off x="422" y="6051"/>
                  <a:ext cx="802" cy="634"/>
                </a:xfrm>
                <a:prstGeom prst="rect">
                  <a:avLst/>
                </a:prstGeom>
                <a:noFill/>
                <a:ln w="7">
                  <a:solidFill>
                    <a:srgbClr val="A0A0A0"/>
                  </a:solidFill>
                  <a:miter lim="800000"/>
                  <a:headEnd/>
                  <a:tailEnd/>
                </a:ln>
                <a:effectLst/>
              </p:spPr>
              <p:txBody>
                <a:bodyPr wrap="none"/>
                <a:lstStyle/>
                <a:p>
                  <a:endParaRPr lang="en-US"/>
                </a:p>
              </p:txBody>
            </p:sp>
          </p:grpSp>
          <p:grpSp>
            <p:nvGrpSpPr>
              <p:cNvPr id="10482" name="Group 242"/>
              <p:cNvGrpSpPr>
                <a:grpSpLocks/>
              </p:cNvGrpSpPr>
              <p:nvPr/>
            </p:nvGrpSpPr>
            <p:grpSpPr bwMode="auto">
              <a:xfrm>
                <a:off x="1224" y="6051"/>
                <a:ext cx="950" cy="634"/>
                <a:chOff x="1224" y="6051"/>
                <a:chExt cx="950" cy="634"/>
              </a:xfrm>
            </p:grpSpPr>
            <p:sp>
              <p:nvSpPr>
                <p:cNvPr id="10317" name="Rectangle 77"/>
                <p:cNvSpPr>
                  <a:spLocks noChangeArrowheads="1"/>
                </p:cNvSpPr>
                <p:nvPr/>
              </p:nvSpPr>
              <p:spPr bwMode="auto">
                <a:xfrm>
                  <a:off x="1267" y="6051"/>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Mild</a:t>
                  </a:r>
                </a:p>
                <a:p>
                  <a:pPr algn="ctr" eaLnBrk="0" hangingPunct="0"/>
                  <a:endParaRPr lang="en-US" sz="1400"/>
                </a:p>
              </p:txBody>
            </p:sp>
            <p:sp>
              <p:nvSpPr>
                <p:cNvPr id="10481" name="Rectangle 241"/>
                <p:cNvSpPr>
                  <a:spLocks noChangeArrowheads="1"/>
                </p:cNvSpPr>
                <p:nvPr/>
              </p:nvSpPr>
              <p:spPr bwMode="auto">
                <a:xfrm>
                  <a:off x="1224" y="6051"/>
                  <a:ext cx="950" cy="634"/>
                </a:xfrm>
                <a:prstGeom prst="rect">
                  <a:avLst/>
                </a:prstGeom>
                <a:noFill/>
                <a:ln w="7">
                  <a:solidFill>
                    <a:srgbClr val="A0A0A0"/>
                  </a:solidFill>
                  <a:miter lim="800000"/>
                  <a:headEnd/>
                  <a:tailEnd/>
                </a:ln>
                <a:effectLst/>
              </p:spPr>
              <p:txBody>
                <a:bodyPr wrap="none"/>
                <a:lstStyle/>
                <a:p>
                  <a:endParaRPr lang="en-US"/>
                </a:p>
              </p:txBody>
            </p:sp>
          </p:grpSp>
          <p:grpSp>
            <p:nvGrpSpPr>
              <p:cNvPr id="10484" name="Group 244"/>
              <p:cNvGrpSpPr>
                <a:grpSpLocks/>
              </p:cNvGrpSpPr>
              <p:nvPr/>
            </p:nvGrpSpPr>
            <p:grpSpPr bwMode="auto">
              <a:xfrm>
                <a:off x="2174" y="6051"/>
                <a:ext cx="770" cy="634"/>
                <a:chOff x="2174" y="6051"/>
                <a:chExt cx="770" cy="634"/>
              </a:xfrm>
            </p:grpSpPr>
            <p:sp>
              <p:nvSpPr>
                <p:cNvPr id="10318" name="Rectangle 78"/>
                <p:cNvSpPr>
                  <a:spLocks noChangeArrowheads="1"/>
                </p:cNvSpPr>
                <p:nvPr/>
              </p:nvSpPr>
              <p:spPr bwMode="auto">
                <a:xfrm>
                  <a:off x="2217" y="6051"/>
                  <a:ext cx="684" cy="634"/>
                </a:xfrm>
                <a:prstGeom prst="rect">
                  <a:avLst/>
                </a:prstGeom>
                <a:noFill/>
                <a:ln w="9525">
                  <a:noFill/>
                  <a:miter lim="800000"/>
                  <a:headEnd/>
                  <a:tailEnd/>
                </a:ln>
                <a:effectLst/>
              </p:spPr>
              <p:txBody>
                <a:bodyPr/>
                <a:lstStyle/>
                <a:p>
                  <a:pPr algn="ctr" eaLnBrk="0" hangingPunct="0"/>
                  <a:r>
                    <a:rPr lang="en-US" sz="1400">
                      <a:cs typeface="Times New Roman" pitchFamily="18" charset="0"/>
                    </a:rPr>
                    <a:t>High</a:t>
                  </a:r>
                </a:p>
                <a:p>
                  <a:pPr algn="ctr" eaLnBrk="0" hangingPunct="0"/>
                  <a:endParaRPr lang="en-US" sz="1400"/>
                </a:p>
              </p:txBody>
            </p:sp>
            <p:sp>
              <p:nvSpPr>
                <p:cNvPr id="10483" name="Rectangle 243"/>
                <p:cNvSpPr>
                  <a:spLocks noChangeArrowheads="1"/>
                </p:cNvSpPr>
                <p:nvPr/>
              </p:nvSpPr>
              <p:spPr bwMode="auto">
                <a:xfrm>
                  <a:off x="2174" y="6051"/>
                  <a:ext cx="770" cy="634"/>
                </a:xfrm>
                <a:prstGeom prst="rect">
                  <a:avLst/>
                </a:prstGeom>
                <a:noFill/>
                <a:ln w="7">
                  <a:solidFill>
                    <a:srgbClr val="A0A0A0"/>
                  </a:solidFill>
                  <a:miter lim="800000"/>
                  <a:headEnd/>
                  <a:tailEnd/>
                </a:ln>
                <a:effectLst/>
              </p:spPr>
              <p:txBody>
                <a:bodyPr wrap="none"/>
                <a:lstStyle/>
                <a:p>
                  <a:endParaRPr lang="en-US"/>
                </a:p>
              </p:txBody>
            </p:sp>
          </p:grpSp>
          <p:grpSp>
            <p:nvGrpSpPr>
              <p:cNvPr id="10486" name="Group 246"/>
              <p:cNvGrpSpPr>
                <a:grpSpLocks/>
              </p:cNvGrpSpPr>
              <p:nvPr/>
            </p:nvGrpSpPr>
            <p:grpSpPr bwMode="auto">
              <a:xfrm>
                <a:off x="2944" y="6051"/>
                <a:ext cx="734" cy="634"/>
                <a:chOff x="2944" y="6051"/>
                <a:chExt cx="734" cy="634"/>
              </a:xfrm>
            </p:grpSpPr>
            <p:sp>
              <p:nvSpPr>
                <p:cNvPr id="10319" name="Rectangle 79"/>
                <p:cNvSpPr>
                  <a:spLocks noChangeArrowheads="1"/>
                </p:cNvSpPr>
                <p:nvPr/>
              </p:nvSpPr>
              <p:spPr bwMode="auto">
                <a:xfrm>
                  <a:off x="2987" y="6051"/>
                  <a:ext cx="648" cy="634"/>
                </a:xfrm>
                <a:prstGeom prst="rect">
                  <a:avLst/>
                </a:prstGeom>
                <a:noFill/>
                <a:ln w="9525">
                  <a:noFill/>
                  <a:miter lim="800000"/>
                  <a:headEnd/>
                  <a:tailEnd/>
                </a:ln>
                <a:effectLst/>
              </p:spPr>
              <p:txBody>
                <a:bodyPr/>
                <a:lstStyle/>
                <a:p>
                  <a:pPr algn="ctr" eaLnBrk="0" hangingPunct="0"/>
                  <a:r>
                    <a:rPr lang="en-US" sz="1400">
                      <a:cs typeface="Times New Roman" pitchFamily="18" charset="0"/>
                    </a:rPr>
                    <a:t>Strong</a:t>
                  </a:r>
                </a:p>
                <a:p>
                  <a:pPr algn="ctr" eaLnBrk="0" hangingPunct="0"/>
                  <a:endParaRPr lang="en-US" sz="1400"/>
                </a:p>
              </p:txBody>
            </p:sp>
            <p:sp>
              <p:nvSpPr>
                <p:cNvPr id="10485" name="Rectangle 245"/>
                <p:cNvSpPr>
                  <a:spLocks noChangeArrowheads="1"/>
                </p:cNvSpPr>
                <p:nvPr/>
              </p:nvSpPr>
              <p:spPr bwMode="auto">
                <a:xfrm>
                  <a:off x="2944" y="6051"/>
                  <a:ext cx="734" cy="634"/>
                </a:xfrm>
                <a:prstGeom prst="rect">
                  <a:avLst/>
                </a:prstGeom>
                <a:noFill/>
                <a:ln w="7">
                  <a:solidFill>
                    <a:srgbClr val="A0A0A0"/>
                  </a:solidFill>
                  <a:miter lim="800000"/>
                  <a:headEnd/>
                  <a:tailEnd/>
                </a:ln>
                <a:effectLst/>
              </p:spPr>
              <p:txBody>
                <a:bodyPr wrap="none"/>
                <a:lstStyle/>
                <a:p>
                  <a:endParaRPr lang="en-US"/>
                </a:p>
              </p:txBody>
            </p:sp>
          </p:grpSp>
          <p:grpSp>
            <p:nvGrpSpPr>
              <p:cNvPr id="10488" name="Group 248"/>
              <p:cNvGrpSpPr>
                <a:grpSpLocks/>
              </p:cNvGrpSpPr>
              <p:nvPr/>
            </p:nvGrpSpPr>
            <p:grpSpPr bwMode="auto">
              <a:xfrm>
                <a:off x="3678" y="6051"/>
                <a:ext cx="950" cy="634"/>
                <a:chOff x="3678" y="6051"/>
                <a:chExt cx="950" cy="634"/>
              </a:xfrm>
            </p:grpSpPr>
            <p:sp>
              <p:nvSpPr>
                <p:cNvPr id="10320" name="Rectangle 80"/>
                <p:cNvSpPr>
                  <a:spLocks noChangeArrowheads="1"/>
                </p:cNvSpPr>
                <p:nvPr/>
              </p:nvSpPr>
              <p:spPr bwMode="auto">
                <a:xfrm>
                  <a:off x="3721" y="6051"/>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Yes</a:t>
                  </a:r>
                </a:p>
                <a:p>
                  <a:pPr algn="ctr" eaLnBrk="0" hangingPunct="0"/>
                  <a:endParaRPr lang="en-US" sz="1400"/>
                </a:p>
              </p:txBody>
            </p:sp>
            <p:sp>
              <p:nvSpPr>
                <p:cNvPr id="10487" name="Rectangle 247"/>
                <p:cNvSpPr>
                  <a:spLocks noChangeArrowheads="1"/>
                </p:cNvSpPr>
                <p:nvPr/>
              </p:nvSpPr>
              <p:spPr bwMode="auto">
                <a:xfrm>
                  <a:off x="3678" y="6051"/>
                  <a:ext cx="950" cy="634"/>
                </a:xfrm>
                <a:prstGeom prst="rect">
                  <a:avLst/>
                </a:prstGeom>
                <a:noFill/>
                <a:ln w="7">
                  <a:solidFill>
                    <a:srgbClr val="A0A0A0"/>
                  </a:solidFill>
                  <a:miter lim="800000"/>
                  <a:headEnd/>
                  <a:tailEnd/>
                </a:ln>
                <a:effectLst/>
              </p:spPr>
              <p:txBody>
                <a:bodyPr wrap="none"/>
                <a:lstStyle/>
                <a:p>
                  <a:endParaRPr lang="en-US"/>
                </a:p>
              </p:txBody>
            </p:sp>
          </p:grpSp>
          <p:grpSp>
            <p:nvGrpSpPr>
              <p:cNvPr id="10490" name="Group 250"/>
              <p:cNvGrpSpPr>
                <a:grpSpLocks/>
              </p:cNvGrpSpPr>
              <p:nvPr/>
            </p:nvGrpSpPr>
            <p:grpSpPr bwMode="auto">
              <a:xfrm>
                <a:off x="0" y="6685"/>
                <a:ext cx="422" cy="634"/>
                <a:chOff x="0" y="6685"/>
                <a:chExt cx="422" cy="634"/>
              </a:xfrm>
            </p:grpSpPr>
            <p:sp>
              <p:nvSpPr>
                <p:cNvPr id="10321" name="Rectangle 81"/>
                <p:cNvSpPr>
                  <a:spLocks noChangeArrowheads="1"/>
                </p:cNvSpPr>
                <p:nvPr/>
              </p:nvSpPr>
              <p:spPr bwMode="auto">
                <a:xfrm>
                  <a:off x="43" y="6685"/>
                  <a:ext cx="336" cy="634"/>
                </a:xfrm>
                <a:prstGeom prst="rect">
                  <a:avLst/>
                </a:prstGeom>
                <a:noFill/>
                <a:ln w="9525">
                  <a:noFill/>
                  <a:miter lim="800000"/>
                  <a:headEnd/>
                  <a:tailEnd/>
                </a:ln>
                <a:effectLst/>
              </p:spPr>
              <p:txBody>
                <a:bodyPr/>
                <a:lstStyle/>
                <a:p>
                  <a:pPr algn="ctr" eaLnBrk="0" hangingPunct="0"/>
                  <a:r>
                    <a:rPr lang="en-US" sz="1400">
                      <a:cs typeface="Times New Roman" pitchFamily="18" charset="0"/>
                    </a:rPr>
                    <a:t>D13</a:t>
                  </a:r>
                </a:p>
                <a:p>
                  <a:pPr algn="ctr" eaLnBrk="0" hangingPunct="0"/>
                  <a:endParaRPr lang="en-US" sz="1400"/>
                </a:p>
              </p:txBody>
            </p:sp>
            <p:sp>
              <p:nvSpPr>
                <p:cNvPr id="10489" name="Rectangle 249"/>
                <p:cNvSpPr>
                  <a:spLocks noChangeArrowheads="1"/>
                </p:cNvSpPr>
                <p:nvPr/>
              </p:nvSpPr>
              <p:spPr bwMode="auto">
                <a:xfrm>
                  <a:off x="0" y="6685"/>
                  <a:ext cx="422" cy="634"/>
                </a:xfrm>
                <a:prstGeom prst="rect">
                  <a:avLst/>
                </a:prstGeom>
                <a:noFill/>
                <a:ln w="7">
                  <a:solidFill>
                    <a:srgbClr val="A0A0A0"/>
                  </a:solidFill>
                  <a:miter lim="800000"/>
                  <a:headEnd/>
                  <a:tailEnd/>
                </a:ln>
                <a:effectLst/>
              </p:spPr>
              <p:txBody>
                <a:bodyPr wrap="none"/>
                <a:lstStyle/>
                <a:p>
                  <a:endParaRPr lang="en-US"/>
                </a:p>
              </p:txBody>
            </p:sp>
          </p:grpSp>
          <p:grpSp>
            <p:nvGrpSpPr>
              <p:cNvPr id="10492" name="Group 252"/>
              <p:cNvGrpSpPr>
                <a:grpSpLocks/>
              </p:cNvGrpSpPr>
              <p:nvPr/>
            </p:nvGrpSpPr>
            <p:grpSpPr bwMode="auto">
              <a:xfrm>
                <a:off x="422" y="6685"/>
                <a:ext cx="802" cy="634"/>
                <a:chOff x="422" y="6685"/>
                <a:chExt cx="802" cy="634"/>
              </a:xfrm>
            </p:grpSpPr>
            <p:sp>
              <p:nvSpPr>
                <p:cNvPr id="10322" name="Rectangle 82"/>
                <p:cNvSpPr>
                  <a:spLocks noChangeArrowheads="1"/>
                </p:cNvSpPr>
                <p:nvPr/>
              </p:nvSpPr>
              <p:spPr bwMode="auto">
                <a:xfrm>
                  <a:off x="465" y="6685"/>
                  <a:ext cx="716" cy="634"/>
                </a:xfrm>
                <a:prstGeom prst="rect">
                  <a:avLst/>
                </a:prstGeom>
                <a:noFill/>
                <a:ln w="9525">
                  <a:noFill/>
                  <a:miter lim="800000"/>
                  <a:headEnd/>
                  <a:tailEnd/>
                </a:ln>
                <a:effectLst/>
              </p:spPr>
              <p:txBody>
                <a:bodyPr/>
                <a:lstStyle/>
                <a:p>
                  <a:pPr algn="ctr" eaLnBrk="0" hangingPunct="0"/>
                  <a:r>
                    <a:rPr lang="en-US" sz="1400">
                      <a:cs typeface="Times New Roman" pitchFamily="18" charset="0"/>
                    </a:rPr>
                    <a:t>Overcast</a:t>
                  </a:r>
                </a:p>
                <a:p>
                  <a:pPr algn="ctr" eaLnBrk="0" hangingPunct="0"/>
                  <a:endParaRPr lang="en-US" sz="1400"/>
                </a:p>
              </p:txBody>
            </p:sp>
            <p:sp>
              <p:nvSpPr>
                <p:cNvPr id="10491" name="Rectangle 251"/>
                <p:cNvSpPr>
                  <a:spLocks noChangeArrowheads="1"/>
                </p:cNvSpPr>
                <p:nvPr/>
              </p:nvSpPr>
              <p:spPr bwMode="auto">
                <a:xfrm>
                  <a:off x="422" y="6685"/>
                  <a:ext cx="802" cy="634"/>
                </a:xfrm>
                <a:prstGeom prst="rect">
                  <a:avLst/>
                </a:prstGeom>
                <a:noFill/>
                <a:ln w="7">
                  <a:solidFill>
                    <a:srgbClr val="A0A0A0"/>
                  </a:solidFill>
                  <a:miter lim="800000"/>
                  <a:headEnd/>
                  <a:tailEnd/>
                </a:ln>
                <a:effectLst/>
              </p:spPr>
              <p:txBody>
                <a:bodyPr wrap="none"/>
                <a:lstStyle/>
                <a:p>
                  <a:endParaRPr lang="en-US"/>
                </a:p>
              </p:txBody>
            </p:sp>
          </p:grpSp>
          <p:grpSp>
            <p:nvGrpSpPr>
              <p:cNvPr id="10494" name="Group 254"/>
              <p:cNvGrpSpPr>
                <a:grpSpLocks/>
              </p:cNvGrpSpPr>
              <p:nvPr/>
            </p:nvGrpSpPr>
            <p:grpSpPr bwMode="auto">
              <a:xfrm>
                <a:off x="1224" y="6685"/>
                <a:ext cx="950" cy="634"/>
                <a:chOff x="1224" y="6685"/>
                <a:chExt cx="950" cy="634"/>
              </a:xfrm>
            </p:grpSpPr>
            <p:sp>
              <p:nvSpPr>
                <p:cNvPr id="10323" name="Rectangle 83"/>
                <p:cNvSpPr>
                  <a:spLocks noChangeArrowheads="1"/>
                </p:cNvSpPr>
                <p:nvPr/>
              </p:nvSpPr>
              <p:spPr bwMode="auto">
                <a:xfrm>
                  <a:off x="1267" y="6685"/>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Hot</a:t>
                  </a:r>
                </a:p>
                <a:p>
                  <a:pPr algn="ctr" eaLnBrk="0" hangingPunct="0"/>
                  <a:endParaRPr lang="en-US" sz="1400"/>
                </a:p>
              </p:txBody>
            </p:sp>
            <p:sp>
              <p:nvSpPr>
                <p:cNvPr id="10493" name="Rectangle 253"/>
                <p:cNvSpPr>
                  <a:spLocks noChangeArrowheads="1"/>
                </p:cNvSpPr>
                <p:nvPr/>
              </p:nvSpPr>
              <p:spPr bwMode="auto">
                <a:xfrm>
                  <a:off x="1224" y="6685"/>
                  <a:ext cx="950" cy="634"/>
                </a:xfrm>
                <a:prstGeom prst="rect">
                  <a:avLst/>
                </a:prstGeom>
                <a:noFill/>
                <a:ln w="7">
                  <a:solidFill>
                    <a:srgbClr val="A0A0A0"/>
                  </a:solidFill>
                  <a:miter lim="800000"/>
                  <a:headEnd/>
                  <a:tailEnd/>
                </a:ln>
                <a:effectLst/>
              </p:spPr>
              <p:txBody>
                <a:bodyPr wrap="none"/>
                <a:lstStyle/>
                <a:p>
                  <a:endParaRPr lang="en-US"/>
                </a:p>
              </p:txBody>
            </p:sp>
          </p:grpSp>
          <p:grpSp>
            <p:nvGrpSpPr>
              <p:cNvPr id="10496" name="Group 256"/>
              <p:cNvGrpSpPr>
                <a:grpSpLocks/>
              </p:cNvGrpSpPr>
              <p:nvPr/>
            </p:nvGrpSpPr>
            <p:grpSpPr bwMode="auto">
              <a:xfrm>
                <a:off x="2174" y="6685"/>
                <a:ext cx="770" cy="634"/>
                <a:chOff x="2174" y="6685"/>
                <a:chExt cx="770" cy="634"/>
              </a:xfrm>
            </p:grpSpPr>
            <p:sp>
              <p:nvSpPr>
                <p:cNvPr id="10324" name="Rectangle 84"/>
                <p:cNvSpPr>
                  <a:spLocks noChangeArrowheads="1"/>
                </p:cNvSpPr>
                <p:nvPr/>
              </p:nvSpPr>
              <p:spPr bwMode="auto">
                <a:xfrm>
                  <a:off x="2217" y="6685"/>
                  <a:ext cx="684" cy="634"/>
                </a:xfrm>
                <a:prstGeom prst="rect">
                  <a:avLst/>
                </a:prstGeom>
                <a:noFill/>
                <a:ln w="9525">
                  <a:noFill/>
                  <a:miter lim="800000"/>
                  <a:headEnd/>
                  <a:tailEnd/>
                </a:ln>
                <a:effectLst/>
              </p:spPr>
              <p:txBody>
                <a:bodyPr/>
                <a:lstStyle/>
                <a:p>
                  <a:pPr algn="ctr" eaLnBrk="0" hangingPunct="0"/>
                  <a:r>
                    <a:rPr lang="en-US" sz="1400">
                      <a:cs typeface="Times New Roman" pitchFamily="18" charset="0"/>
                    </a:rPr>
                    <a:t>Normal </a:t>
                  </a:r>
                </a:p>
                <a:p>
                  <a:pPr algn="ctr" eaLnBrk="0" hangingPunct="0"/>
                  <a:endParaRPr lang="en-US" sz="1400"/>
                </a:p>
              </p:txBody>
            </p:sp>
            <p:sp>
              <p:nvSpPr>
                <p:cNvPr id="10495" name="Rectangle 255"/>
                <p:cNvSpPr>
                  <a:spLocks noChangeArrowheads="1"/>
                </p:cNvSpPr>
                <p:nvPr/>
              </p:nvSpPr>
              <p:spPr bwMode="auto">
                <a:xfrm>
                  <a:off x="2174" y="6685"/>
                  <a:ext cx="770" cy="634"/>
                </a:xfrm>
                <a:prstGeom prst="rect">
                  <a:avLst/>
                </a:prstGeom>
                <a:noFill/>
                <a:ln w="7">
                  <a:solidFill>
                    <a:srgbClr val="A0A0A0"/>
                  </a:solidFill>
                  <a:miter lim="800000"/>
                  <a:headEnd/>
                  <a:tailEnd/>
                </a:ln>
                <a:effectLst/>
              </p:spPr>
              <p:txBody>
                <a:bodyPr wrap="none"/>
                <a:lstStyle/>
                <a:p>
                  <a:endParaRPr lang="en-US"/>
                </a:p>
              </p:txBody>
            </p:sp>
          </p:grpSp>
          <p:grpSp>
            <p:nvGrpSpPr>
              <p:cNvPr id="10498" name="Group 258"/>
              <p:cNvGrpSpPr>
                <a:grpSpLocks/>
              </p:cNvGrpSpPr>
              <p:nvPr/>
            </p:nvGrpSpPr>
            <p:grpSpPr bwMode="auto">
              <a:xfrm>
                <a:off x="2944" y="6685"/>
                <a:ext cx="734" cy="634"/>
                <a:chOff x="2944" y="6685"/>
                <a:chExt cx="734" cy="634"/>
              </a:xfrm>
            </p:grpSpPr>
            <p:sp>
              <p:nvSpPr>
                <p:cNvPr id="10325" name="Rectangle 85"/>
                <p:cNvSpPr>
                  <a:spLocks noChangeArrowheads="1"/>
                </p:cNvSpPr>
                <p:nvPr/>
              </p:nvSpPr>
              <p:spPr bwMode="auto">
                <a:xfrm>
                  <a:off x="2987" y="6685"/>
                  <a:ext cx="648" cy="634"/>
                </a:xfrm>
                <a:prstGeom prst="rect">
                  <a:avLst/>
                </a:prstGeom>
                <a:noFill/>
                <a:ln w="9525">
                  <a:noFill/>
                  <a:miter lim="800000"/>
                  <a:headEnd/>
                  <a:tailEnd/>
                </a:ln>
                <a:effectLst/>
              </p:spPr>
              <p:txBody>
                <a:bodyPr/>
                <a:lstStyle/>
                <a:p>
                  <a:pPr algn="ctr" eaLnBrk="0" hangingPunct="0"/>
                  <a:r>
                    <a:rPr lang="en-US" sz="1400">
                      <a:cs typeface="Times New Roman" pitchFamily="18" charset="0"/>
                    </a:rPr>
                    <a:t>Weak</a:t>
                  </a:r>
                </a:p>
                <a:p>
                  <a:pPr algn="ctr" eaLnBrk="0" hangingPunct="0"/>
                  <a:endParaRPr lang="en-US" sz="1400"/>
                </a:p>
              </p:txBody>
            </p:sp>
            <p:sp>
              <p:nvSpPr>
                <p:cNvPr id="10497" name="Rectangle 257"/>
                <p:cNvSpPr>
                  <a:spLocks noChangeArrowheads="1"/>
                </p:cNvSpPr>
                <p:nvPr/>
              </p:nvSpPr>
              <p:spPr bwMode="auto">
                <a:xfrm>
                  <a:off x="2944" y="6685"/>
                  <a:ext cx="734" cy="634"/>
                </a:xfrm>
                <a:prstGeom prst="rect">
                  <a:avLst/>
                </a:prstGeom>
                <a:noFill/>
                <a:ln w="7">
                  <a:solidFill>
                    <a:srgbClr val="A0A0A0"/>
                  </a:solidFill>
                  <a:miter lim="800000"/>
                  <a:headEnd/>
                  <a:tailEnd/>
                </a:ln>
                <a:effectLst/>
              </p:spPr>
              <p:txBody>
                <a:bodyPr wrap="none"/>
                <a:lstStyle/>
                <a:p>
                  <a:endParaRPr lang="en-US"/>
                </a:p>
              </p:txBody>
            </p:sp>
          </p:grpSp>
          <p:grpSp>
            <p:nvGrpSpPr>
              <p:cNvPr id="10500" name="Group 260"/>
              <p:cNvGrpSpPr>
                <a:grpSpLocks/>
              </p:cNvGrpSpPr>
              <p:nvPr/>
            </p:nvGrpSpPr>
            <p:grpSpPr bwMode="auto">
              <a:xfrm>
                <a:off x="3678" y="6685"/>
                <a:ext cx="950" cy="634"/>
                <a:chOff x="3678" y="6685"/>
                <a:chExt cx="950" cy="634"/>
              </a:xfrm>
            </p:grpSpPr>
            <p:sp>
              <p:nvSpPr>
                <p:cNvPr id="10326" name="Rectangle 86"/>
                <p:cNvSpPr>
                  <a:spLocks noChangeArrowheads="1"/>
                </p:cNvSpPr>
                <p:nvPr/>
              </p:nvSpPr>
              <p:spPr bwMode="auto">
                <a:xfrm>
                  <a:off x="3721" y="6685"/>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Yes</a:t>
                  </a:r>
                </a:p>
                <a:p>
                  <a:pPr algn="ctr" eaLnBrk="0" hangingPunct="0"/>
                  <a:endParaRPr lang="en-US" sz="1400"/>
                </a:p>
              </p:txBody>
            </p:sp>
            <p:sp>
              <p:nvSpPr>
                <p:cNvPr id="10499" name="Rectangle 259"/>
                <p:cNvSpPr>
                  <a:spLocks noChangeArrowheads="1"/>
                </p:cNvSpPr>
                <p:nvPr/>
              </p:nvSpPr>
              <p:spPr bwMode="auto">
                <a:xfrm>
                  <a:off x="3678" y="6685"/>
                  <a:ext cx="950" cy="634"/>
                </a:xfrm>
                <a:prstGeom prst="rect">
                  <a:avLst/>
                </a:prstGeom>
                <a:noFill/>
                <a:ln w="7">
                  <a:solidFill>
                    <a:srgbClr val="A0A0A0"/>
                  </a:solidFill>
                  <a:miter lim="800000"/>
                  <a:headEnd/>
                  <a:tailEnd/>
                </a:ln>
                <a:effectLst/>
              </p:spPr>
              <p:txBody>
                <a:bodyPr wrap="none"/>
                <a:lstStyle/>
                <a:p>
                  <a:endParaRPr lang="en-US"/>
                </a:p>
              </p:txBody>
            </p:sp>
          </p:grpSp>
          <p:grpSp>
            <p:nvGrpSpPr>
              <p:cNvPr id="10502" name="Group 262"/>
              <p:cNvGrpSpPr>
                <a:grpSpLocks/>
              </p:cNvGrpSpPr>
              <p:nvPr/>
            </p:nvGrpSpPr>
            <p:grpSpPr bwMode="auto">
              <a:xfrm>
                <a:off x="0" y="7319"/>
                <a:ext cx="422" cy="634"/>
                <a:chOff x="0" y="7319"/>
                <a:chExt cx="422" cy="634"/>
              </a:xfrm>
            </p:grpSpPr>
            <p:sp>
              <p:nvSpPr>
                <p:cNvPr id="10327" name="Rectangle 87"/>
                <p:cNvSpPr>
                  <a:spLocks noChangeArrowheads="1"/>
                </p:cNvSpPr>
                <p:nvPr/>
              </p:nvSpPr>
              <p:spPr bwMode="auto">
                <a:xfrm>
                  <a:off x="43" y="7319"/>
                  <a:ext cx="336" cy="634"/>
                </a:xfrm>
                <a:prstGeom prst="rect">
                  <a:avLst/>
                </a:prstGeom>
                <a:noFill/>
                <a:ln w="9525">
                  <a:noFill/>
                  <a:miter lim="800000"/>
                  <a:headEnd/>
                  <a:tailEnd/>
                </a:ln>
                <a:effectLst/>
              </p:spPr>
              <p:txBody>
                <a:bodyPr/>
                <a:lstStyle/>
                <a:p>
                  <a:pPr algn="ctr" eaLnBrk="0" hangingPunct="0"/>
                  <a:r>
                    <a:rPr lang="en-US" sz="1400">
                      <a:cs typeface="Times New Roman" pitchFamily="18" charset="0"/>
                    </a:rPr>
                    <a:t>D14</a:t>
                  </a:r>
                </a:p>
                <a:p>
                  <a:pPr algn="ctr" eaLnBrk="0" hangingPunct="0"/>
                  <a:endParaRPr lang="en-US" sz="1400"/>
                </a:p>
              </p:txBody>
            </p:sp>
            <p:sp>
              <p:nvSpPr>
                <p:cNvPr id="10501" name="Rectangle 261"/>
                <p:cNvSpPr>
                  <a:spLocks noChangeArrowheads="1"/>
                </p:cNvSpPr>
                <p:nvPr/>
              </p:nvSpPr>
              <p:spPr bwMode="auto">
                <a:xfrm>
                  <a:off x="0" y="7319"/>
                  <a:ext cx="422" cy="634"/>
                </a:xfrm>
                <a:prstGeom prst="rect">
                  <a:avLst/>
                </a:prstGeom>
                <a:noFill/>
                <a:ln w="7">
                  <a:solidFill>
                    <a:srgbClr val="A0A0A0"/>
                  </a:solidFill>
                  <a:miter lim="800000"/>
                  <a:headEnd/>
                  <a:tailEnd/>
                </a:ln>
                <a:effectLst/>
              </p:spPr>
              <p:txBody>
                <a:bodyPr wrap="none"/>
                <a:lstStyle/>
                <a:p>
                  <a:endParaRPr lang="en-US"/>
                </a:p>
              </p:txBody>
            </p:sp>
          </p:grpSp>
          <p:grpSp>
            <p:nvGrpSpPr>
              <p:cNvPr id="10504" name="Group 264"/>
              <p:cNvGrpSpPr>
                <a:grpSpLocks/>
              </p:cNvGrpSpPr>
              <p:nvPr/>
            </p:nvGrpSpPr>
            <p:grpSpPr bwMode="auto">
              <a:xfrm>
                <a:off x="422" y="7319"/>
                <a:ext cx="802" cy="634"/>
                <a:chOff x="422" y="7319"/>
                <a:chExt cx="802" cy="634"/>
              </a:xfrm>
            </p:grpSpPr>
            <p:sp>
              <p:nvSpPr>
                <p:cNvPr id="10328" name="Rectangle 88"/>
                <p:cNvSpPr>
                  <a:spLocks noChangeArrowheads="1"/>
                </p:cNvSpPr>
                <p:nvPr/>
              </p:nvSpPr>
              <p:spPr bwMode="auto">
                <a:xfrm>
                  <a:off x="465" y="7319"/>
                  <a:ext cx="716" cy="634"/>
                </a:xfrm>
                <a:prstGeom prst="rect">
                  <a:avLst/>
                </a:prstGeom>
                <a:noFill/>
                <a:ln w="9525">
                  <a:noFill/>
                  <a:miter lim="800000"/>
                  <a:headEnd/>
                  <a:tailEnd/>
                </a:ln>
                <a:effectLst/>
              </p:spPr>
              <p:txBody>
                <a:bodyPr/>
                <a:lstStyle/>
                <a:p>
                  <a:pPr algn="ctr" eaLnBrk="0" hangingPunct="0"/>
                  <a:r>
                    <a:rPr lang="en-US" sz="1400">
                      <a:cs typeface="Times New Roman" pitchFamily="18" charset="0"/>
                    </a:rPr>
                    <a:t>Rain</a:t>
                  </a:r>
                </a:p>
                <a:p>
                  <a:pPr algn="ctr" eaLnBrk="0" hangingPunct="0"/>
                  <a:endParaRPr lang="en-US" sz="1400"/>
                </a:p>
              </p:txBody>
            </p:sp>
            <p:sp>
              <p:nvSpPr>
                <p:cNvPr id="10503" name="Rectangle 263"/>
                <p:cNvSpPr>
                  <a:spLocks noChangeArrowheads="1"/>
                </p:cNvSpPr>
                <p:nvPr/>
              </p:nvSpPr>
              <p:spPr bwMode="auto">
                <a:xfrm>
                  <a:off x="422" y="7319"/>
                  <a:ext cx="802" cy="634"/>
                </a:xfrm>
                <a:prstGeom prst="rect">
                  <a:avLst/>
                </a:prstGeom>
                <a:noFill/>
                <a:ln w="7">
                  <a:solidFill>
                    <a:srgbClr val="A0A0A0"/>
                  </a:solidFill>
                  <a:miter lim="800000"/>
                  <a:headEnd/>
                  <a:tailEnd/>
                </a:ln>
                <a:effectLst/>
              </p:spPr>
              <p:txBody>
                <a:bodyPr wrap="none"/>
                <a:lstStyle/>
                <a:p>
                  <a:endParaRPr lang="en-US"/>
                </a:p>
              </p:txBody>
            </p:sp>
          </p:grpSp>
          <p:grpSp>
            <p:nvGrpSpPr>
              <p:cNvPr id="10506" name="Group 266"/>
              <p:cNvGrpSpPr>
                <a:grpSpLocks/>
              </p:cNvGrpSpPr>
              <p:nvPr/>
            </p:nvGrpSpPr>
            <p:grpSpPr bwMode="auto">
              <a:xfrm>
                <a:off x="1224" y="7319"/>
                <a:ext cx="950" cy="634"/>
                <a:chOff x="1224" y="7319"/>
                <a:chExt cx="950" cy="634"/>
              </a:xfrm>
            </p:grpSpPr>
            <p:sp>
              <p:nvSpPr>
                <p:cNvPr id="10329" name="Rectangle 89"/>
                <p:cNvSpPr>
                  <a:spLocks noChangeArrowheads="1"/>
                </p:cNvSpPr>
                <p:nvPr/>
              </p:nvSpPr>
              <p:spPr bwMode="auto">
                <a:xfrm>
                  <a:off x="1267" y="7319"/>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Mild</a:t>
                  </a:r>
                </a:p>
                <a:p>
                  <a:pPr algn="ctr" eaLnBrk="0" hangingPunct="0"/>
                  <a:endParaRPr lang="en-US" sz="1400"/>
                </a:p>
              </p:txBody>
            </p:sp>
            <p:sp>
              <p:nvSpPr>
                <p:cNvPr id="10505" name="Rectangle 265"/>
                <p:cNvSpPr>
                  <a:spLocks noChangeArrowheads="1"/>
                </p:cNvSpPr>
                <p:nvPr/>
              </p:nvSpPr>
              <p:spPr bwMode="auto">
                <a:xfrm>
                  <a:off x="1224" y="7319"/>
                  <a:ext cx="950" cy="634"/>
                </a:xfrm>
                <a:prstGeom prst="rect">
                  <a:avLst/>
                </a:prstGeom>
                <a:noFill/>
                <a:ln w="7">
                  <a:solidFill>
                    <a:srgbClr val="A0A0A0"/>
                  </a:solidFill>
                  <a:miter lim="800000"/>
                  <a:headEnd/>
                  <a:tailEnd/>
                </a:ln>
                <a:effectLst/>
              </p:spPr>
              <p:txBody>
                <a:bodyPr wrap="none"/>
                <a:lstStyle/>
                <a:p>
                  <a:endParaRPr lang="en-US"/>
                </a:p>
              </p:txBody>
            </p:sp>
          </p:grpSp>
          <p:grpSp>
            <p:nvGrpSpPr>
              <p:cNvPr id="10508" name="Group 268"/>
              <p:cNvGrpSpPr>
                <a:grpSpLocks/>
              </p:cNvGrpSpPr>
              <p:nvPr/>
            </p:nvGrpSpPr>
            <p:grpSpPr bwMode="auto">
              <a:xfrm>
                <a:off x="2174" y="7319"/>
                <a:ext cx="770" cy="634"/>
                <a:chOff x="2174" y="7319"/>
                <a:chExt cx="770" cy="634"/>
              </a:xfrm>
            </p:grpSpPr>
            <p:sp>
              <p:nvSpPr>
                <p:cNvPr id="10330" name="Rectangle 90"/>
                <p:cNvSpPr>
                  <a:spLocks noChangeArrowheads="1"/>
                </p:cNvSpPr>
                <p:nvPr/>
              </p:nvSpPr>
              <p:spPr bwMode="auto">
                <a:xfrm>
                  <a:off x="2217" y="7319"/>
                  <a:ext cx="684" cy="634"/>
                </a:xfrm>
                <a:prstGeom prst="rect">
                  <a:avLst/>
                </a:prstGeom>
                <a:noFill/>
                <a:ln w="9525">
                  <a:noFill/>
                  <a:miter lim="800000"/>
                  <a:headEnd/>
                  <a:tailEnd/>
                </a:ln>
                <a:effectLst/>
              </p:spPr>
              <p:txBody>
                <a:bodyPr/>
                <a:lstStyle/>
                <a:p>
                  <a:pPr algn="ctr" eaLnBrk="0" hangingPunct="0"/>
                  <a:r>
                    <a:rPr lang="en-US" sz="1400">
                      <a:cs typeface="Times New Roman" pitchFamily="18" charset="0"/>
                    </a:rPr>
                    <a:t>High</a:t>
                  </a:r>
                </a:p>
                <a:p>
                  <a:pPr algn="ctr" eaLnBrk="0" hangingPunct="0"/>
                  <a:endParaRPr lang="en-US" sz="1400"/>
                </a:p>
              </p:txBody>
            </p:sp>
            <p:sp>
              <p:nvSpPr>
                <p:cNvPr id="10507" name="Rectangle 267"/>
                <p:cNvSpPr>
                  <a:spLocks noChangeArrowheads="1"/>
                </p:cNvSpPr>
                <p:nvPr/>
              </p:nvSpPr>
              <p:spPr bwMode="auto">
                <a:xfrm>
                  <a:off x="2174" y="7319"/>
                  <a:ext cx="770" cy="634"/>
                </a:xfrm>
                <a:prstGeom prst="rect">
                  <a:avLst/>
                </a:prstGeom>
                <a:noFill/>
                <a:ln w="7">
                  <a:solidFill>
                    <a:srgbClr val="A0A0A0"/>
                  </a:solidFill>
                  <a:miter lim="800000"/>
                  <a:headEnd/>
                  <a:tailEnd/>
                </a:ln>
                <a:effectLst/>
              </p:spPr>
              <p:txBody>
                <a:bodyPr wrap="none"/>
                <a:lstStyle/>
                <a:p>
                  <a:endParaRPr lang="en-US"/>
                </a:p>
              </p:txBody>
            </p:sp>
          </p:grpSp>
          <p:grpSp>
            <p:nvGrpSpPr>
              <p:cNvPr id="10510" name="Group 270"/>
              <p:cNvGrpSpPr>
                <a:grpSpLocks/>
              </p:cNvGrpSpPr>
              <p:nvPr/>
            </p:nvGrpSpPr>
            <p:grpSpPr bwMode="auto">
              <a:xfrm>
                <a:off x="2944" y="7319"/>
                <a:ext cx="734" cy="634"/>
                <a:chOff x="2944" y="7319"/>
                <a:chExt cx="734" cy="634"/>
              </a:xfrm>
            </p:grpSpPr>
            <p:sp>
              <p:nvSpPr>
                <p:cNvPr id="10331" name="Rectangle 91"/>
                <p:cNvSpPr>
                  <a:spLocks noChangeArrowheads="1"/>
                </p:cNvSpPr>
                <p:nvPr/>
              </p:nvSpPr>
              <p:spPr bwMode="auto">
                <a:xfrm>
                  <a:off x="2987" y="7319"/>
                  <a:ext cx="648" cy="634"/>
                </a:xfrm>
                <a:prstGeom prst="rect">
                  <a:avLst/>
                </a:prstGeom>
                <a:noFill/>
                <a:ln w="9525">
                  <a:noFill/>
                  <a:miter lim="800000"/>
                  <a:headEnd/>
                  <a:tailEnd/>
                </a:ln>
                <a:effectLst/>
              </p:spPr>
              <p:txBody>
                <a:bodyPr/>
                <a:lstStyle/>
                <a:p>
                  <a:pPr algn="ctr" eaLnBrk="0" hangingPunct="0"/>
                  <a:r>
                    <a:rPr lang="en-US" sz="1400">
                      <a:cs typeface="Times New Roman" pitchFamily="18" charset="0"/>
                    </a:rPr>
                    <a:t>Strong</a:t>
                  </a:r>
                </a:p>
                <a:p>
                  <a:pPr algn="ctr" eaLnBrk="0" hangingPunct="0"/>
                  <a:endParaRPr lang="en-US" sz="1400"/>
                </a:p>
              </p:txBody>
            </p:sp>
            <p:sp>
              <p:nvSpPr>
                <p:cNvPr id="10509" name="Rectangle 269"/>
                <p:cNvSpPr>
                  <a:spLocks noChangeArrowheads="1"/>
                </p:cNvSpPr>
                <p:nvPr/>
              </p:nvSpPr>
              <p:spPr bwMode="auto">
                <a:xfrm>
                  <a:off x="2944" y="7319"/>
                  <a:ext cx="734" cy="634"/>
                </a:xfrm>
                <a:prstGeom prst="rect">
                  <a:avLst/>
                </a:prstGeom>
                <a:noFill/>
                <a:ln w="7">
                  <a:solidFill>
                    <a:srgbClr val="A0A0A0"/>
                  </a:solidFill>
                  <a:miter lim="800000"/>
                  <a:headEnd/>
                  <a:tailEnd/>
                </a:ln>
                <a:effectLst/>
              </p:spPr>
              <p:txBody>
                <a:bodyPr wrap="none"/>
                <a:lstStyle/>
                <a:p>
                  <a:endParaRPr lang="en-US"/>
                </a:p>
              </p:txBody>
            </p:sp>
          </p:grpSp>
          <p:grpSp>
            <p:nvGrpSpPr>
              <p:cNvPr id="10512" name="Group 272"/>
              <p:cNvGrpSpPr>
                <a:grpSpLocks/>
              </p:cNvGrpSpPr>
              <p:nvPr/>
            </p:nvGrpSpPr>
            <p:grpSpPr bwMode="auto">
              <a:xfrm>
                <a:off x="3678" y="7319"/>
                <a:ext cx="950" cy="634"/>
                <a:chOff x="3678" y="7319"/>
                <a:chExt cx="950" cy="634"/>
              </a:xfrm>
            </p:grpSpPr>
            <p:sp>
              <p:nvSpPr>
                <p:cNvPr id="10332" name="Rectangle 92"/>
                <p:cNvSpPr>
                  <a:spLocks noChangeArrowheads="1"/>
                </p:cNvSpPr>
                <p:nvPr/>
              </p:nvSpPr>
              <p:spPr bwMode="auto">
                <a:xfrm>
                  <a:off x="3721" y="7319"/>
                  <a:ext cx="864" cy="634"/>
                </a:xfrm>
                <a:prstGeom prst="rect">
                  <a:avLst/>
                </a:prstGeom>
                <a:noFill/>
                <a:ln w="9525">
                  <a:noFill/>
                  <a:miter lim="800000"/>
                  <a:headEnd/>
                  <a:tailEnd/>
                </a:ln>
                <a:effectLst/>
              </p:spPr>
              <p:txBody>
                <a:bodyPr/>
                <a:lstStyle/>
                <a:p>
                  <a:pPr algn="ctr" eaLnBrk="0" hangingPunct="0"/>
                  <a:r>
                    <a:rPr lang="en-US" sz="1400">
                      <a:cs typeface="Times New Roman" pitchFamily="18" charset="0"/>
                    </a:rPr>
                    <a:t>No</a:t>
                  </a:r>
                </a:p>
                <a:p>
                  <a:pPr algn="ctr" eaLnBrk="0" hangingPunct="0"/>
                  <a:endParaRPr lang="en-US" sz="1400"/>
                </a:p>
              </p:txBody>
            </p:sp>
            <p:sp>
              <p:nvSpPr>
                <p:cNvPr id="10511" name="Rectangle 271"/>
                <p:cNvSpPr>
                  <a:spLocks noChangeArrowheads="1"/>
                </p:cNvSpPr>
                <p:nvPr/>
              </p:nvSpPr>
              <p:spPr bwMode="auto">
                <a:xfrm>
                  <a:off x="3678" y="7319"/>
                  <a:ext cx="950" cy="634"/>
                </a:xfrm>
                <a:prstGeom prst="rect">
                  <a:avLst/>
                </a:prstGeom>
                <a:noFill/>
                <a:ln w="7">
                  <a:solidFill>
                    <a:srgbClr val="A0A0A0"/>
                  </a:solidFill>
                  <a:miter lim="800000"/>
                  <a:headEnd/>
                  <a:tailEnd/>
                </a:ln>
                <a:effectLst/>
              </p:spPr>
              <p:txBody>
                <a:bodyPr wrap="none"/>
                <a:lstStyle/>
                <a:p>
                  <a:endParaRPr lang="en-US"/>
                </a:p>
              </p:txBody>
            </p:sp>
          </p:grpSp>
        </p:grpSp>
        <p:sp>
          <p:nvSpPr>
            <p:cNvPr id="10514" name="Rectangle 274"/>
            <p:cNvSpPr>
              <a:spLocks noChangeArrowheads="1"/>
            </p:cNvSpPr>
            <p:nvPr/>
          </p:nvSpPr>
          <p:spPr bwMode="auto">
            <a:xfrm>
              <a:off x="-3" y="-3"/>
              <a:ext cx="4634" cy="7959"/>
            </a:xfrm>
            <a:prstGeom prst="rect">
              <a:avLst/>
            </a:prstGeom>
            <a:noFill/>
            <a:ln w="9525">
              <a:solidFill>
                <a:srgbClr val="A0A0A0"/>
              </a:solidFill>
              <a:miter lim="800000"/>
              <a:headEnd/>
              <a:tailEnd/>
            </a:ln>
            <a:effectLst/>
          </p:spPr>
          <p:txBody>
            <a:bodyPr wrap="none"/>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z="2800"/>
              <a:t>Decision Tree Learning</a:t>
            </a:r>
          </a:p>
        </p:txBody>
      </p:sp>
      <p:sp>
        <p:nvSpPr>
          <p:cNvPr id="1027" name="Rectangle 3"/>
          <p:cNvSpPr>
            <a:spLocks noGrp="1" noChangeArrowheads="1"/>
          </p:cNvSpPr>
          <p:nvPr>
            <p:ph type="body" idx="1"/>
          </p:nvPr>
        </p:nvSpPr>
        <p:spPr/>
        <p:txBody>
          <a:bodyPr/>
          <a:lstStyle/>
          <a:p>
            <a:pPr marL="533400" indent="-533400" algn="just">
              <a:lnSpc>
                <a:spcPct val="90000"/>
              </a:lnSpc>
            </a:pPr>
            <a:r>
              <a:rPr lang="en-US" sz="2000" b="1" u="sng">
                <a:cs typeface="Times New Roman" pitchFamily="18" charset="0"/>
              </a:rPr>
              <a:t>Building a Decision Tree</a:t>
            </a:r>
          </a:p>
          <a:p>
            <a:pPr marL="533400" indent="-533400" algn="just">
              <a:lnSpc>
                <a:spcPct val="90000"/>
              </a:lnSpc>
              <a:buFontTx/>
              <a:buNone/>
            </a:pPr>
            <a:endParaRPr lang="en-US" sz="2000">
              <a:cs typeface="Times New Roman" pitchFamily="18" charset="0"/>
            </a:endParaRPr>
          </a:p>
          <a:p>
            <a:pPr marL="914400" lvl="1" indent="-457200">
              <a:lnSpc>
                <a:spcPct val="90000"/>
              </a:lnSpc>
              <a:buFontTx/>
              <a:buAutoNum type="arabicPeriod"/>
            </a:pPr>
            <a:r>
              <a:rPr lang="en-US" sz="1800">
                <a:cs typeface="Times New Roman" pitchFamily="18" charset="0"/>
              </a:rPr>
              <a:t>First test all attributes and select the on that would function as the best root;</a:t>
            </a:r>
          </a:p>
          <a:p>
            <a:pPr marL="914400" lvl="1" indent="-457200">
              <a:lnSpc>
                <a:spcPct val="90000"/>
              </a:lnSpc>
              <a:buFontTx/>
              <a:buAutoNum type="arabicPeriod"/>
            </a:pPr>
            <a:r>
              <a:rPr lang="en-US" sz="1800">
                <a:cs typeface="Times New Roman" pitchFamily="18" charset="0"/>
              </a:rPr>
              <a:t>Break-up the training set into subsets based on the branches of the root node;</a:t>
            </a:r>
          </a:p>
          <a:p>
            <a:pPr marL="914400" lvl="1" indent="-457200">
              <a:lnSpc>
                <a:spcPct val="90000"/>
              </a:lnSpc>
              <a:buFontTx/>
              <a:buAutoNum type="arabicPeriod"/>
            </a:pPr>
            <a:r>
              <a:rPr lang="en-US" sz="1800">
                <a:cs typeface="Times New Roman" pitchFamily="18" charset="0"/>
              </a:rPr>
              <a:t>Test the remaining attributes to see which ones fit best underneath the branches of the root node;</a:t>
            </a:r>
          </a:p>
          <a:p>
            <a:pPr marL="914400" lvl="1" indent="-457200">
              <a:lnSpc>
                <a:spcPct val="90000"/>
              </a:lnSpc>
              <a:buFontTx/>
              <a:buAutoNum type="arabicPeriod"/>
            </a:pPr>
            <a:r>
              <a:rPr lang="en-US" sz="1800">
                <a:cs typeface="Times New Roman" pitchFamily="18" charset="0"/>
              </a:rPr>
              <a:t>Continue this process for all other branches until</a:t>
            </a:r>
          </a:p>
          <a:p>
            <a:pPr marL="1295400" lvl="2" indent="-381000">
              <a:lnSpc>
                <a:spcPct val="90000"/>
              </a:lnSpc>
              <a:buFontTx/>
              <a:buAutoNum type="alphaLcPeriod"/>
            </a:pPr>
            <a:r>
              <a:rPr lang="en-US" sz="1600">
                <a:cs typeface="Times New Roman" pitchFamily="18" charset="0"/>
              </a:rPr>
              <a:t>all examples of a subset are of one type</a:t>
            </a:r>
          </a:p>
          <a:p>
            <a:pPr marL="1295400" lvl="2" indent="-381000">
              <a:lnSpc>
                <a:spcPct val="90000"/>
              </a:lnSpc>
              <a:buFontTx/>
              <a:buAutoNum type="alphaLcPeriod"/>
            </a:pPr>
            <a:r>
              <a:rPr lang="en-US" sz="1600">
                <a:cs typeface="Times New Roman" pitchFamily="18" charset="0"/>
              </a:rPr>
              <a:t>there are no examples left (return majority classification of the parent)</a:t>
            </a:r>
          </a:p>
          <a:p>
            <a:pPr marL="1295400" lvl="2" indent="-381000">
              <a:lnSpc>
                <a:spcPct val="90000"/>
              </a:lnSpc>
              <a:buFontTx/>
              <a:buAutoNum type="alphaLcPeriod"/>
            </a:pPr>
            <a:r>
              <a:rPr lang="en-US" sz="1600">
                <a:cs typeface="Times New Roman" pitchFamily="18" charset="0"/>
              </a:rPr>
              <a:t>there are no more attributes left (default value should be majority classification)</a:t>
            </a:r>
          </a:p>
          <a:p>
            <a:pPr marL="533400" indent="-533400">
              <a:lnSpc>
                <a:spcPct val="90000"/>
              </a:lnSpc>
              <a:buFontTx/>
              <a:buNone/>
            </a:pPr>
            <a:r>
              <a:rPr lang="en-US" sz="2000">
                <a:cs typeface="Times New Roman" pitchFamily="18" charset="0"/>
              </a:rPr>
              <a:t> </a:t>
            </a:r>
          </a:p>
          <a:p>
            <a:pPr marL="533400" indent="-533400">
              <a:lnSpc>
                <a:spcPct val="90000"/>
              </a:lnSpc>
            </a:pPr>
            <a:endParaRPr lang="en-US"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Impurity/Entropy(informal)</a:t>
            </a:r>
            <a:endParaRPr lang="en-US" dirty="0"/>
          </a:p>
        </p:txBody>
      </p:sp>
      <p:pic>
        <p:nvPicPr>
          <p:cNvPr id="1026" name="Picture 2"/>
          <p:cNvPicPr>
            <a:picLocks noChangeAspect="1" noChangeArrowheads="1"/>
          </p:cNvPicPr>
          <p:nvPr/>
        </p:nvPicPr>
        <p:blipFill>
          <a:blip r:embed="rId2"/>
          <a:srcRect/>
          <a:stretch>
            <a:fillRect/>
          </a:stretch>
        </p:blipFill>
        <p:spPr bwMode="auto">
          <a:xfrm>
            <a:off x="1090613" y="1838324"/>
            <a:ext cx="7596187" cy="410527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Impurity</a:t>
            </a:r>
            <a:endParaRPr lang="en-US" b="1" dirty="0"/>
          </a:p>
        </p:txBody>
      </p:sp>
      <p:pic>
        <p:nvPicPr>
          <p:cNvPr id="2050" name="Picture 2"/>
          <p:cNvPicPr>
            <a:picLocks noChangeAspect="1" noChangeArrowheads="1"/>
          </p:cNvPicPr>
          <p:nvPr/>
        </p:nvPicPr>
        <p:blipFill>
          <a:blip r:embed="rId2"/>
          <a:srcRect/>
          <a:stretch>
            <a:fillRect/>
          </a:stretch>
        </p:blipFill>
        <p:spPr bwMode="auto">
          <a:xfrm>
            <a:off x="981075" y="1962150"/>
            <a:ext cx="7781925" cy="42100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620000" cy="914400"/>
          </a:xfrm>
        </p:spPr>
        <p:txBody>
          <a:bodyPr/>
          <a:lstStyle/>
          <a:p>
            <a:r>
              <a:rPr lang="en-US" b="1" dirty="0" smtClean="0"/>
              <a:t>Entropy</a:t>
            </a:r>
            <a:endParaRPr lang="en-US" b="1" dirty="0"/>
          </a:p>
        </p:txBody>
      </p:sp>
      <p:sp>
        <p:nvSpPr>
          <p:cNvPr id="3" name="Content Placeholder 2"/>
          <p:cNvSpPr>
            <a:spLocks noGrp="1"/>
          </p:cNvSpPr>
          <p:nvPr>
            <p:ph idx="1"/>
          </p:nvPr>
        </p:nvSpPr>
        <p:spPr>
          <a:xfrm>
            <a:off x="990600" y="1524000"/>
            <a:ext cx="7620000" cy="990600"/>
          </a:xfrm>
        </p:spPr>
        <p:txBody>
          <a:bodyPr/>
          <a:lstStyle/>
          <a:p>
            <a:pPr algn="just"/>
            <a:r>
              <a:rPr lang="en-US" dirty="0" smtClean="0"/>
              <a:t>Entropy: a common way to measure impurity</a:t>
            </a:r>
            <a:endParaRPr lang="en-US" dirty="0"/>
          </a:p>
        </p:txBody>
      </p:sp>
      <p:pic>
        <p:nvPicPr>
          <p:cNvPr id="3074" name="Picture 2"/>
          <p:cNvPicPr>
            <a:picLocks noChangeAspect="1" noChangeArrowheads="1"/>
          </p:cNvPicPr>
          <p:nvPr/>
        </p:nvPicPr>
        <p:blipFill>
          <a:blip r:embed="rId2"/>
          <a:srcRect/>
          <a:stretch>
            <a:fillRect/>
          </a:stretch>
        </p:blipFill>
        <p:spPr bwMode="auto">
          <a:xfrm>
            <a:off x="1219200" y="2438400"/>
            <a:ext cx="7543800" cy="4191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2-Class Cases:</a:t>
            </a:r>
            <a:endParaRPr lang="en-US" b="1" dirty="0"/>
          </a:p>
        </p:txBody>
      </p:sp>
      <p:pic>
        <p:nvPicPr>
          <p:cNvPr id="4098" name="Picture 2"/>
          <p:cNvPicPr>
            <a:picLocks noChangeAspect="1" noChangeArrowheads="1"/>
          </p:cNvPicPr>
          <p:nvPr/>
        </p:nvPicPr>
        <p:blipFill>
          <a:blip r:embed="rId2"/>
          <a:srcRect/>
          <a:stretch>
            <a:fillRect/>
          </a:stretch>
        </p:blipFill>
        <p:spPr bwMode="auto">
          <a:xfrm>
            <a:off x="1066800" y="1752600"/>
            <a:ext cx="7610475" cy="44481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537</TotalTime>
  <Words>945</Words>
  <Application>Microsoft Office PowerPoint</Application>
  <PresentationFormat>On-screen Show (4:3)</PresentationFormat>
  <Paragraphs>183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Notebook</vt:lpstr>
      <vt:lpstr>PowerPoint Presentation</vt:lpstr>
      <vt:lpstr>Decision Tree Learning</vt:lpstr>
      <vt:lpstr>Decision Tree Learning</vt:lpstr>
      <vt:lpstr>Decision Tree Learning</vt:lpstr>
      <vt:lpstr>Decision Tree Learning</vt:lpstr>
      <vt:lpstr>Impurity/Entropy(informal)</vt:lpstr>
      <vt:lpstr>Impurity</vt:lpstr>
      <vt:lpstr>Entropy</vt:lpstr>
      <vt:lpstr>2-Class Cases:</vt:lpstr>
      <vt:lpstr>Information Gain</vt:lpstr>
      <vt:lpstr>Calculating Information Gain</vt:lpstr>
      <vt:lpstr>Decision Tree Learning</vt:lpstr>
      <vt:lpstr>Decision Tree Learning</vt:lpstr>
      <vt:lpstr>Decision Tree Learning: A Simple Example</vt:lpstr>
      <vt:lpstr>Decision Tree Learning: A Simple Example</vt:lpstr>
      <vt:lpstr>Decision Tree Learning: A Simple Example</vt:lpstr>
      <vt:lpstr>Decision Tree Learning: A Simple Example</vt:lpstr>
      <vt:lpstr>Decision Tree Learning: A Simple Example</vt:lpstr>
      <vt:lpstr>Decision Tree Learning: A Simple Example</vt:lpstr>
      <vt:lpstr>Decision Tree Learning: A Simple Example</vt:lpstr>
      <vt:lpstr>Decision Tree Learning: A Simple Example</vt:lpstr>
      <vt:lpstr>Decision Tree Learning: A Simple Example</vt:lpstr>
      <vt:lpstr>Decision Tree Learning: A Simple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WAQASBANGYAL</dc:creator>
  <cp:lastModifiedBy>Waqas Bangyal</cp:lastModifiedBy>
  <cp:revision>59</cp:revision>
  <dcterms:created xsi:type="dcterms:W3CDTF">1601-01-01T00:00:00Z</dcterms:created>
  <dcterms:modified xsi:type="dcterms:W3CDTF">2017-08-16T08:46:45Z</dcterms:modified>
</cp:coreProperties>
</file>