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340" r:id="rId3"/>
    <p:sldId id="396" r:id="rId4"/>
    <p:sldId id="397" r:id="rId5"/>
    <p:sldId id="413" r:id="rId6"/>
    <p:sldId id="362" r:id="rId7"/>
    <p:sldId id="335" r:id="rId8"/>
    <p:sldId id="344" r:id="rId9"/>
    <p:sldId id="300" r:id="rId10"/>
    <p:sldId id="401" r:id="rId11"/>
    <p:sldId id="301" r:id="rId12"/>
    <p:sldId id="347" r:id="rId13"/>
    <p:sldId id="350" r:id="rId14"/>
    <p:sldId id="415" r:id="rId15"/>
    <p:sldId id="417" r:id="rId16"/>
    <p:sldId id="371" r:id="rId17"/>
    <p:sldId id="366" r:id="rId18"/>
    <p:sldId id="367" r:id="rId19"/>
    <p:sldId id="354" r:id="rId20"/>
    <p:sldId id="374" r:id="rId21"/>
    <p:sldId id="375" r:id="rId22"/>
    <p:sldId id="376" r:id="rId23"/>
    <p:sldId id="338" r:id="rId24"/>
    <p:sldId id="381" r:id="rId25"/>
    <p:sldId id="382" r:id="rId26"/>
    <p:sldId id="383" r:id="rId27"/>
    <p:sldId id="385" r:id="rId28"/>
    <p:sldId id="386" r:id="rId29"/>
    <p:sldId id="387" r:id="rId30"/>
    <p:sldId id="388" r:id="rId31"/>
    <p:sldId id="389" r:id="rId32"/>
    <p:sldId id="3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D4FE0-91B7-4139-A2F5-F31B6B5C6198}" type="datetimeFigureOut">
              <a:rPr lang="en-US" smtClean="0"/>
              <a:pPr/>
              <a:t>8/16/2017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C1661-A329-4751-8490-F996F4A7CB7E}" type="slidenum">
              <a:rPr lang="en-US" smtClean="0"/>
              <a:pPr/>
              <a:t>‹#›</a:t>
            </a:fld>
            <a:endParaRPr lang="en-US"/>
          </a:p>
        </p:txBody>
      </p:sp>
    </p:spTree>
    <p:extLst>
      <p:ext uri="{BB962C8B-B14F-4D97-AF65-F5344CB8AC3E}">
        <p14:creationId xmlns:p14="http://schemas.microsoft.com/office/powerpoint/2010/main" val="296518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A679E9F-A8C4-4D3B-9A68-1AF97A52FAAA}" type="slidenum">
              <a:rPr lang="en-US"/>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0B245AB-A848-479B-89ED-0D6C2D77ACF3}" type="slidenum">
              <a:rPr lang="en-US"/>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BDF07B8-D677-4967-AA24-46492571635A}"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54BCD9E-853A-4650-83D1-72C6813EECDC}" type="datetimeFigureOut">
              <a:rPr lang="en-US" smtClean="0"/>
              <a:pPr/>
              <a:t>8/16/2017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81FEDB3-6117-4299-9D39-3EA0C2CFE1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4BCD9E-853A-4650-83D1-72C6813EECDC}" type="datetimeFigureOut">
              <a:rPr lang="en-US" smtClean="0"/>
              <a:pPr/>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FEDB3-6117-4299-9D39-3EA0C2CFE1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4BCD9E-853A-4650-83D1-72C6813EECDC}" type="datetimeFigureOut">
              <a:rPr lang="en-US" smtClean="0"/>
              <a:pPr/>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FEDB3-6117-4299-9D39-3EA0C2CFE12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3ACC077B-3BFA-488E-A907-B574BC93C10E}"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C88BC738-33D7-46E0-81C3-C4E287055729}"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4BCD9E-853A-4650-83D1-72C6813EECDC}" type="datetimeFigureOut">
              <a:rPr lang="en-US" smtClean="0"/>
              <a:pPr/>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FEDB3-6117-4299-9D39-3EA0C2CFE1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54BCD9E-853A-4650-83D1-72C6813EECDC}" type="datetimeFigureOut">
              <a:rPr lang="en-US" smtClean="0"/>
              <a:pPr/>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FEDB3-6117-4299-9D39-3EA0C2CFE1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4BCD9E-853A-4650-83D1-72C6813EECDC}" type="datetimeFigureOut">
              <a:rPr lang="en-US" smtClean="0"/>
              <a:pPr/>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FEDB3-6117-4299-9D39-3EA0C2CFE1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54BCD9E-853A-4650-83D1-72C6813EECDC}" type="datetimeFigureOut">
              <a:rPr lang="en-US" smtClean="0"/>
              <a:pPr/>
              <a:t>8/16/2017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FEDB3-6117-4299-9D39-3EA0C2CFE1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4BCD9E-853A-4650-83D1-72C6813EECDC}" type="datetimeFigureOut">
              <a:rPr lang="en-US" smtClean="0"/>
              <a:pPr/>
              <a:t>8/16/2017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FEDB3-6117-4299-9D39-3EA0C2CFE1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BCD9E-853A-4650-83D1-72C6813EECDC}" type="datetimeFigureOut">
              <a:rPr lang="en-US" smtClean="0"/>
              <a:pPr/>
              <a:t>8/16/2017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FEDB3-6117-4299-9D39-3EA0C2CFE1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4BCD9E-853A-4650-83D1-72C6813EECDC}" type="datetimeFigureOut">
              <a:rPr lang="en-US" smtClean="0"/>
              <a:pPr/>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FEDB3-6117-4299-9D39-3EA0C2CFE1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4BCD9E-853A-4650-83D1-72C6813EECDC}" type="datetimeFigureOut">
              <a:rPr lang="en-US" smtClean="0"/>
              <a:pPr/>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81FEDB3-6117-4299-9D39-3EA0C2CFE1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54BCD9E-853A-4650-83D1-72C6813EECDC}" type="datetimeFigureOut">
              <a:rPr lang="en-US" smtClean="0"/>
              <a:pPr/>
              <a:t>8/16/2017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81FEDB3-6117-4299-9D39-3EA0C2CFE1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Artificial Intelligence</a:t>
            </a:r>
            <a:endParaRPr lang="en-US" dirty="0"/>
          </a:p>
        </p:txBody>
      </p:sp>
      <p:sp>
        <p:nvSpPr>
          <p:cNvPr id="3" name="Subtitle 2"/>
          <p:cNvSpPr>
            <a:spLocks noGrp="1"/>
          </p:cNvSpPr>
          <p:nvPr>
            <p:ph type="subTitle" idx="1"/>
          </p:nvPr>
        </p:nvSpPr>
        <p:spPr>
          <a:xfrm>
            <a:off x="609600" y="4343400"/>
            <a:ext cx="7854696" cy="1752600"/>
          </a:xfrm>
        </p:spPr>
        <p:txBody>
          <a:bodyPr/>
          <a:lstStyle/>
          <a:p>
            <a:pPr algn="ctr"/>
            <a:r>
              <a:rPr lang="en-US" dirty="0" smtClean="0"/>
              <a:t>Waqas Haider Khan Bangyal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0" y="457200"/>
            <a:ext cx="9144000" cy="685800"/>
          </a:xfrm>
        </p:spPr>
        <p:txBody>
          <a:bodyPr>
            <a:normAutofit/>
          </a:bodyPr>
          <a:lstStyle/>
          <a:p>
            <a:pPr algn="ctr"/>
            <a:r>
              <a:rPr lang="en-US" sz="2800" b="1" dirty="0">
                <a:latin typeface="Times New Roman" pitchFamily="18" charset="0"/>
                <a:cs typeface="Times New Roman" pitchFamily="18" charset="0"/>
              </a:rPr>
              <a:t>Desirable Properties of a Clustering Algorithm</a:t>
            </a:r>
          </a:p>
        </p:txBody>
      </p:sp>
      <p:sp>
        <p:nvSpPr>
          <p:cNvPr id="236547" name="Rectangle 3"/>
          <p:cNvSpPr>
            <a:spLocks noChangeArrowheads="1"/>
          </p:cNvSpPr>
          <p:nvPr/>
        </p:nvSpPr>
        <p:spPr bwMode="auto">
          <a:xfrm>
            <a:off x="371475" y="1484312"/>
            <a:ext cx="8429625" cy="4493538"/>
          </a:xfrm>
          <a:prstGeom prst="rect">
            <a:avLst/>
          </a:prstGeom>
          <a:noFill/>
          <a:ln w="9525">
            <a:noFill/>
            <a:miter lim="800000"/>
            <a:headEnd/>
            <a:tailEnd/>
          </a:ln>
          <a:effectLst/>
        </p:spPr>
        <p:txBody>
          <a:bodyPr wrap="square">
            <a:spAutoFit/>
          </a:bodyPr>
          <a:lstStyle/>
          <a:p>
            <a:pPr algn="just">
              <a:spcBef>
                <a:spcPct val="50000"/>
              </a:spcBef>
              <a:buFontTx/>
              <a:buChar char="•"/>
            </a:pPr>
            <a:r>
              <a:rPr lang="en-US" sz="2600" dirty="0">
                <a:latin typeface="Times New Roman" pitchFamily="18" charset="0"/>
                <a:cs typeface="Times New Roman" pitchFamily="18" charset="0"/>
              </a:rPr>
              <a:t> Scalability (in terms of both time and space)</a:t>
            </a:r>
          </a:p>
          <a:p>
            <a:pPr algn="just">
              <a:spcBef>
                <a:spcPct val="50000"/>
              </a:spcBef>
              <a:buFontTx/>
              <a:buChar char="•"/>
            </a:pPr>
            <a:r>
              <a:rPr lang="en-US" sz="2600" dirty="0">
                <a:latin typeface="Times New Roman" pitchFamily="18" charset="0"/>
                <a:cs typeface="Times New Roman" pitchFamily="18" charset="0"/>
              </a:rPr>
              <a:t> Ability to deal with different data types </a:t>
            </a:r>
          </a:p>
          <a:p>
            <a:pPr algn="just">
              <a:spcBef>
                <a:spcPct val="50000"/>
              </a:spcBef>
              <a:buFontTx/>
              <a:buChar char="•"/>
            </a:pPr>
            <a:r>
              <a:rPr lang="en-US" sz="2600" dirty="0">
                <a:latin typeface="Times New Roman" pitchFamily="18" charset="0"/>
                <a:cs typeface="Times New Roman" pitchFamily="18" charset="0"/>
              </a:rPr>
              <a:t> Minimal requirements for domain knowledge to determine input parameters</a:t>
            </a:r>
          </a:p>
          <a:p>
            <a:pPr algn="just">
              <a:spcBef>
                <a:spcPct val="50000"/>
              </a:spcBef>
              <a:buFontTx/>
              <a:buChar char="•"/>
            </a:pPr>
            <a:r>
              <a:rPr lang="en-US" sz="2600" dirty="0">
                <a:latin typeface="Times New Roman" pitchFamily="18" charset="0"/>
                <a:cs typeface="Times New Roman" pitchFamily="18" charset="0"/>
              </a:rPr>
              <a:t> Able to deal with noise and outliers</a:t>
            </a:r>
          </a:p>
          <a:p>
            <a:pPr algn="just">
              <a:spcBef>
                <a:spcPct val="50000"/>
              </a:spcBef>
              <a:buFontTx/>
              <a:buChar char="•"/>
            </a:pPr>
            <a:r>
              <a:rPr lang="en-US" sz="2600" dirty="0">
                <a:latin typeface="Times New Roman" pitchFamily="18" charset="0"/>
                <a:cs typeface="Times New Roman" pitchFamily="18" charset="0"/>
              </a:rPr>
              <a:t> Insensitive to order of input records</a:t>
            </a:r>
          </a:p>
          <a:p>
            <a:pPr algn="just">
              <a:spcBef>
                <a:spcPct val="50000"/>
              </a:spcBef>
              <a:buFontTx/>
              <a:buChar char="•"/>
            </a:pPr>
            <a:r>
              <a:rPr lang="en-US" sz="2600" dirty="0">
                <a:latin typeface="Times New Roman" pitchFamily="18" charset="0"/>
                <a:cs typeface="Times New Roman" pitchFamily="18" charset="0"/>
              </a:rPr>
              <a:t> Incorporation of user-specified constraints</a:t>
            </a:r>
          </a:p>
          <a:p>
            <a:pPr algn="just">
              <a:spcBef>
                <a:spcPct val="50000"/>
              </a:spcBef>
              <a:buFontTx/>
              <a:buChar char="•"/>
            </a:pPr>
            <a:r>
              <a:rPr lang="en-US" sz="2600" dirty="0">
                <a:latin typeface="Times New Roman" pitchFamily="18" charset="0"/>
                <a:cs typeface="Times New Roman" pitchFamily="18" charset="0"/>
              </a:rPr>
              <a:t> Interpretability and usability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379413"/>
            <a:ext cx="8458200" cy="933450"/>
          </a:xfrm>
          <a:noFill/>
          <a:ln/>
        </p:spPr>
        <p:txBody>
          <a:bodyPr lIns="92075" tIns="46038" rIns="92075" bIns="46038">
            <a:normAutofit/>
          </a:bodyPr>
          <a:lstStyle/>
          <a:p>
            <a:pPr algn="ctr"/>
            <a:r>
              <a:rPr lang="en-US" sz="2800" b="1" dirty="0">
                <a:latin typeface="Times New Roman" pitchFamily="18" charset="0"/>
                <a:cs typeface="Times New Roman" pitchFamily="18" charset="0"/>
              </a:rPr>
              <a:t>Examples of Clustering Applications</a:t>
            </a:r>
          </a:p>
        </p:txBody>
      </p:sp>
      <p:sp>
        <p:nvSpPr>
          <p:cNvPr id="26627" name="Rectangle 3"/>
          <p:cNvSpPr>
            <a:spLocks noGrp="1" noChangeArrowheads="1"/>
          </p:cNvSpPr>
          <p:nvPr>
            <p:ph type="body" idx="1"/>
          </p:nvPr>
        </p:nvSpPr>
        <p:spPr>
          <a:xfrm>
            <a:off x="381000" y="1447800"/>
            <a:ext cx="8610600" cy="5181600"/>
          </a:xfrm>
          <a:noFill/>
          <a:ln/>
        </p:spPr>
        <p:txBody>
          <a:bodyPr lIns="92075" tIns="46038" rIns="92075" bIns="46038">
            <a:noAutofit/>
          </a:bodyPr>
          <a:lstStyle/>
          <a:p>
            <a:pPr algn="just">
              <a:lnSpc>
                <a:spcPct val="110000"/>
              </a:lnSpc>
            </a:pPr>
            <a:r>
              <a:rPr lang="en-US" u="sng" dirty="0">
                <a:latin typeface="Times New Roman" pitchFamily="18" charset="0"/>
                <a:cs typeface="Times New Roman" pitchFamily="18" charset="0"/>
              </a:rPr>
              <a:t>Marketing:</a:t>
            </a:r>
            <a:r>
              <a:rPr lang="en-US" dirty="0">
                <a:latin typeface="Times New Roman" pitchFamily="18" charset="0"/>
                <a:cs typeface="Times New Roman" pitchFamily="18" charset="0"/>
              </a:rPr>
              <a:t> Help marketers discover distinct groups in their customer bases, and then use this knowledge to develop targeted marketing programs</a:t>
            </a:r>
          </a:p>
          <a:p>
            <a:pPr algn="just">
              <a:lnSpc>
                <a:spcPct val="110000"/>
              </a:lnSpc>
            </a:pPr>
            <a:r>
              <a:rPr lang="en-US" u="sng" dirty="0">
                <a:latin typeface="Times New Roman" pitchFamily="18" charset="0"/>
                <a:cs typeface="Times New Roman" pitchFamily="18" charset="0"/>
              </a:rPr>
              <a:t>Land use:</a:t>
            </a:r>
            <a:r>
              <a:rPr lang="en-US" dirty="0">
                <a:latin typeface="Times New Roman" pitchFamily="18" charset="0"/>
                <a:cs typeface="Times New Roman" pitchFamily="18" charset="0"/>
              </a:rPr>
              <a:t> Identification of areas of similar land use in an earth observation database</a:t>
            </a:r>
          </a:p>
          <a:p>
            <a:pPr algn="just">
              <a:lnSpc>
                <a:spcPct val="110000"/>
              </a:lnSpc>
            </a:pPr>
            <a:r>
              <a:rPr lang="en-US" u="sng" dirty="0">
                <a:latin typeface="Times New Roman" pitchFamily="18" charset="0"/>
                <a:cs typeface="Times New Roman" pitchFamily="18" charset="0"/>
              </a:rPr>
              <a:t>Insurance:</a:t>
            </a:r>
            <a:r>
              <a:rPr lang="en-US" dirty="0">
                <a:latin typeface="Times New Roman" pitchFamily="18" charset="0"/>
                <a:cs typeface="Times New Roman" pitchFamily="18" charset="0"/>
              </a:rPr>
              <a:t> Identifying groups of motor insurance policy holders with a high average claim cost</a:t>
            </a:r>
          </a:p>
          <a:p>
            <a:pPr algn="just">
              <a:lnSpc>
                <a:spcPct val="110000"/>
              </a:lnSpc>
            </a:pPr>
            <a:r>
              <a:rPr lang="en-US" u="sng" dirty="0">
                <a:latin typeface="Times New Roman" pitchFamily="18" charset="0"/>
                <a:cs typeface="Times New Roman" pitchFamily="18" charset="0"/>
              </a:rPr>
              <a:t>City-planning:</a:t>
            </a:r>
            <a:r>
              <a:rPr lang="en-US" dirty="0">
                <a:latin typeface="Times New Roman" pitchFamily="18" charset="0"/>
                <a:cs typeface="Times New Roman" pitchFamily="18" charset="0"/>
              </a:rPr>
              <a:t> Identifying groups of houses according to their house type, value, and geographical location</a:t>
            </a:r>
          </a:p>
          <a:p>
            <a:pPr algn="just">
              <a:lnSpc>
                <a:spcPct val="110000"/>
              </a:lnSpc>
            </a:pPr>
            <a:r>
              <a:rPr lang="en-US" u="sng" dirty="0">
                <a:latin typeface="Times New Roman" pitchFamily="18" charset="0"/>
                <a:cs typeface="Times New Roman" pitchFamily="18" charset="0"/>
              </a:rPr>
              <a:t>Earth-quake studies:</a:t>
            </a:r>
            <a:r>
              <a:rPr lang="en-US" dirty="0">
                <a:latin typeface="Times New Roman" pitchFamily="18" charset="0"/>
                <a:cs typeface="Times New Roman" pitchFamily="18" charset="0"/>
              </a:rPr>
              <a:t> Observed earth quake epicenters should be clustered along continent faults</a:t>
            </a:r>
          </a:p>
        </p:txBody>
      </p:sp>
    </p:spTree>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a:xfrm>
            <a:off x="533400" y="152400"/>
            <a:ext cx="7772400" cy="609600"/>
          </a:xfrm>
        </p:spPr>
        <p:txBody>
          <a:bodyPr>
            <a:normAutofit/>
          </a:bodyPr>
          <a:lstStyle/>
          <a:p>
            <a:pPr algn="ctr"/>
            <a:r>
              <a:rPr lang="en-US" sz="2800" b="1" dirty="0">
                <a:latin typeface="Times New Roman" pitchFamily="18" charset="0"/>
                <a:cs typeface="Times New Roman" pitchFamily="18" charset="0"/>
              </a:rPr>
              <a:t>Concepts in Clustering</a:t>
            </a:r>
          </a:p>
        </p:txBody>
      </p:sp>
      <p:sp>
        <p:nvSpPr>
          <p:cNvPr id="1170435" name="Rectangle 3"/>
          <p:cNvSpPr>
            <a:spLocks noGrp="1" noChangeArrowheads="1"/>
          </p:cNvSpPr>
          <p:nvPr>
            <p:ph type="body" idx="1"/>
          </p:nvPr>
        </p:nvSpPr>
        <p:spPr>
          <a:xfrm>
            <a:off x="228600" y="990600"/>
            <a:ext cx="8686800" cy="5715000"/>
          </a:xfrm>
        </p:spPr>
        <p:txBody>
          <a:bodyPr>
            <a:noAutofit/>
          </a:bodyPr>
          <a:lstStyle/>
          <a:p>
            <a:pPr lvl="1" algn="just">
              <a:lnSpc>
                <a:spcPct val="90000"/>
              </a:lnSpc>
            </a:pPr>
            <a:endParaRPr lang="en-US" dirty="0" smtClean="0">
              <a:latin typeface="Times New Roman" pitchFamily="18" charset="0"/>
              <a:cs typeface="Times New Roman" pitchFamily="18" charset="0"/>
            </a:endParaRPr>
          </a:p>
          <a:p>
            <a:pPr lvl="1" algn="just">
              <a:lnSpc>
                <a:spcPct val="90000"/>
              </a:lnSpc>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Defining distance between </a:t>
            </a:r>
            <a:r>
              <a:rPr lang="en-US" dirty="0" smtClean="0">
                <a:latin typeface="Times New Roman" pitchFamily="18" charset="0"/>
                <a:cs typeface="Times New Roman" pitchFamily="18" charset="0"/>
              </a:rPr>
              <a:t>points</a:t>
            </a:r>
          </a:p>
          <a:p>
            <a:pPr lvl="1" algn="just">
              <a:lnSpc>
                <a:spcPct val="90000"/>
              </a:lnSpc>
              <a:buNone/>
            </a:pPr>
            <a:endParaRPr lang="en-US" dirty="0">
              <a:latin typeface="Times New Roman" pitchFamily="18" charset="0"/>
              <a:cs typeface="Times New Roman" pitchFamily="18" charset="0"/>
            </a:endParaRPr>
          </a:p>
          <a:p>
            <a:pPr lvl="1" algn="just">
              <a:lnSpc>
                <a:spcPct val="90000"/>
              </a:lnSpc>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good clustering is one where </a:t>
            </a:r>
            <a:endParaRPr lang="en-US" dirty="0" smtClean="0">
              <a:latin typeface="Times New Roman" pitchFamily="18" charset="0"/>
              <a:cs typeface="Times New Roman" pitchFamily="18" charset="0"/>
            </a:endParaRPr>
          </a:p>
          <a:p>
            <a:pPr lvl="1" algn="just">
              <a:lnSpc>
                <a:spcPct val="90000"/>
              </a:lnSpc>
              <a:buNone/>
            </a:pPr>
            <a:endParaRPr lang="en-US" dirty="0">
              <a:latin typeface="Times New Roman" pitchFamily="18" charset="0"/>
              <a:cs typeface="Times New Roman" pitchFamily="18" charset="0"/>
            </a:endParaRPr>
          </a:p>
          <a:p>
            <a:pPr lvl="2" algn="just">
              <a:lnSpc>
                <a:spcPct val="90000"/>
              </a:lnSpc>
            </a:pPr>
            <a:r>
              <a:rPr lang="en-US" sz="2400" dirty="0">
                <a:solidFill>
                  <a:srgbClr val="FF0000"/>
                </a:solidFill>
                <a:latin typeface="Times New Roman" pitchFamily="18" charset="0"/>
                <a:cs typeface="Times New Roman" pitchFamily="18" charset="0"/>
              </a:rPr>
              <a:t>(Intra-cluster distance)</a:t>
            </a:r>
            <a:r>
              <a:rPr lang="en-US" sz="2400" dirty="0">
                <a:latin typeface="Times New Roman" pitchFamily="18" charset="0"/>
                <a:cs typeface="Times New Roman" pitchFamily="18" charset="0"/>
              </a:rPr>
              <a:t> the sum of distances between objects in the same cluster are minimized, </a:t>
            </a:r>
            <a:endParaRPr lang="en-US" sz="2400" dirty="0" smtClean="0">
              <a:latin typeface="Times New Roman" pitchFamily="18" charset="0"/>
              <a:cs typeface="Times New Roman" pitchFamily="18" charset="0"/>
            </a:endParaRPr>
          </a:p>
          <a:p>
            <a:pPr lvl="2" algn="just">
              <a:lnSpc>
                <a:spcPct val="90000"/>
              </a:lnSpc>
              <a:buNone/>
            </a:pPr>
            <a:endParaRPr lang="en-US" sz="2400" dirty="0">
              <a:latin typeface="Times New Roman" pitchFamily="18" charset="0"/>
              <a:cs typeface="Times New Roman" pitchFamily="18" charset="0"/>
            </a:endParaRPr>
          </a:p>
          <a:p>
            <a:pPr lvl="2" algn="just">
              <a:lnSpc>
                <a:spcPct val="90000"/>
              </a:lnSpc>
            </a:pPr>
            <a:r>
              <a:rPr lang="en-US" sz="2400" dirty="0">
                <a:latin typeface="Times New Roman" pitchFamily="18" charset="0"/>
                <a:cs typeface="Times New Roman" pitchFamily="18" charset="0"/>
              </a:rPr>
              <a:t>(</a:t>
            </a:r>
            <a:r>
              <a:rPr lang="en-US" sz="2400" dirty="0">
                <a:solidFill>
                  <a:srgbClr val="FF0000"/>
                </a:solidFill>
                <a:latin typeface="Times New Roman" pitchFamily="18" charset="0"/>
                <a:cs typeface="Times New Roman" pitchFamily="18" charset="0"/>
              </a:rPr>
              <a:t>Inter-cluster distance)</a:t>
            </a:r>
            <a:r>
              <a:rPr lang="en-US" sz="2400" dirty="0">
                <a:latin typeface="Times New Roman" pitchFamily="18" charset="0"/>
                <a:cs typeface="Times New Roman" pitchFamily="18" charset="0"/>
              </a:rPr>
              <a:t> while the distances between different clusters are </a:t>
            </a:r>
            <a:r>
              <a:rPr lang="en-US" sz="2400" dirty="0" smtClean="0">
                <a:latin typeface="Times New Roman" pitchFamily="18" charset="0"/>
                <a:cs typeface="Times New Roman" pitchFamily="18" charset="0"/>
              </a:rPr>
              <a:t>maximized</a:t>
            </a:r>
          </a:p>
          <a:p>
            <a:pPr lvl="2" algn="just">
              <a:lnSpc>
                <a:spcPct val="90000"/>
              </a:lnSpc>
              <a:buNone/>
            </a:pPr>
            <a:endParaRPr lang="en-US" sz="2400" dirty="0">
              <a:latin typeface="Times New Roman" pitchFamily="18" charset="0"/>
              <a:cs typeface="Times New Roman" pitchFamily="18" charset="0"/>
            </a:endParaRPr>
          </a:p>
          <a:p>
            <a:pPr lvl="2" algn="just">
              <a:lnSpc>
                <a:spcPct val="90000"/>
              </a:lnSpc>
            </a:pPr>
            <a:r>
              <a:rPr lang="en-US" sz="2400" dirty="0">
                <a:latin typeface="Times New Roman" pitchFamily="18" charset="0"/>
                <a:cs typeface="Times New Roman" pitchFamily="18" charset="0"/>
              </a:rPr>
              <a:t>Objective to minimize: F(</a:t>
            </a:r>
            <a:r>
              <a:rPr lang="en-US" sz="2400" dirty="0" err="1">
                <a:latin typeface="Times New Roman" pitchFamily="18" charset="0"/>
                <a:cs typeface="Times New Roman" pitchFamily="18" charset="0"/>
              </a:rPr>
              <a:t>Intra,Inter</a:t>
            </a:r>
            <a:r>
              <a:rPr lang="en-US" sz="2400" dirty="0">
                <a:latin typeface="Times New Roman" pitchFamily="18" charset="0"/>
                <a:cs typeface="Times New Roman" pitchFamily="18" charset="0"/>
              </a:rPr>
              <a:t>)</a:t>
            </a:r>
          </a:p>
          <a:p>
            <a:pPr lvl="1" algn="just">
              <a:lnSpc>
                <a:spcPct val="90000"/>
              </a:lnSpc>
            </a:pP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609600"/>
            <a:ext cx="8042275" cy="630238"/>
          </a:xfrm>
          <a:noFill/>
          <a:ln/>
        </p:spPr>
        <p:txBody>
          <a:bodyPr lIns="92075" tIns="46038" rIns="92075" bIns="46038">
            <a:normAutofit/>
          </a:bodyPr>
          <a:lstStyle/>
          <a:p>
            <a:pPr algn="ctr"/>
            <a:r>
              <a:rPr lang="en-US" sz="2800" b="1" dirty="0">
                <a:latin typeface="Times New Roman" pitchFamily="18" charset="0"/>
                <a:cs typeface="Times New Roman" pitchFamily="18" charset="0"/>
              </a:rPr>
              <a:t>What Is Good Clustering?</a:t>
            </a:r>
          </a:p>
        </p:txBody>
      </p:sp>
      <p:sp>
        <p:nvSpPr>
          <p:cNvPr id="27651" name="Rectangle 3"/>
          <p:cNvSpPr>
            <a:spLocks noGrp="1" noChangeArrowheads="1"/>
          </p:cNvSpPr>
          <p:nvPr>
            <p:ph type="body" idx="1"/>
          </p:nvPr>
        </p:nvSpPr>
        <p:spPr>
          <a:xfrm>
            <a:off x="533400" y="1371600"/>
            <a:ext cx="8305800" cy="5181600"/>
          </a:xfrm>
          <a:noFill/>
          <a:ln/>
        </p:spPr>
        <p:txBody>
          <a:bodyPr lIns="92075" tIns="46038" rIns="92075" bIns="46038">
            <a:noAutofit/>
          </a:bodyPr>
          <a:lstStyle/>
          <a:p>
            <a:pPr algn="just">
              <a:lnSpc>
                <a:spcPct val="120000"/>
              </a:lnSpc>
            </a:pPr>
            <a:r>
              <a:rPr lang="en-US" dirty="0">
                <a:latin typeface="Times New Roman" pitchFamily="18" charset="0"/>
                <a:cs typeface="Times New Roman" pitchFamily="18" charset="0"/>
              </a:rPr>
              <a:t>A </a:t>
            </a:r>
            <a:r>
              <a:rPr lang="en-US" u="sng" dirty="0">
                <a:latin typeface="Times New Roman" pitchFamily="18" charset="0"/>
                <a:cs typeface="Times New Roman" pitchFamily="18" charset="0"/>
              </a:rPr>
              <a:t>good clustering</a:t>
            </a:r>
            <a:r>
              <a:rPr lang="en-US" dirty="0">
                <a:latin typeface="Times New Roman" pitchFamily="18" charset="0"/>
                <a:cs typeface="Times New Roman" pitchFamily="18" charset="0"/>
              </a:rPr>
              <a:t> method will produce high quality clusters with</a:t>
            </a:r>
          </a:p>
          <a:p>
            <a:pPr lvl="1" algn="just">
              <a:lnSpc>
                <a:spcPct val="120000"/>
              </a:lnSpc>
            </a:pPr>
            <a:r>
              <a:rPr lang="en-US" sz="2600" dirty="0">
                <a:latin typeface="Times New Roman" pitchFamily="18" charset="0"/>
                <a:cs typeface="Times New Roman" pitchFamily="18" charset="0"/>
              </a:rPr>
              <a:t>high </a:t>
            </a:r>
            <a:r>
              <a:rPr lang="en-US" sz="2600" u="sng" dirty="0">
                <a:latin typeface="Times New Roman" pitchFamily="18" charset="0"/>
                <a:cs typeface="Times New Roman" pitchFamily="18" charset="0"/>
              </a:rPr>
              <a:t>intra-class</a:t>
            </a:r>
            <a:r>
              <a:rPr lang="en-US" sz="2600" dirty="0">
                <a:latin typeface="Times New Roman" pitchFamily="18" charset="0"/>
                <a:cs typeface="Times New Roman" pitchFamily="18" charset="0"/>
              </a:rPr>
              <a:t> similarity</a:t>
            </a:r>
          </a:p>
          <a:p>
            <a:pPr lvl="1" algn="just">
              <a:lnSpc>
                <a:spcPct val="120000"/>
              </a:lnSpc>
            </a:pPr>
            <a:r>
              <a:rPr lang="en-US" sz="2600" dirty="0">
                <a:latin typeface="Times New Roman" pitchFamily="18" charset="0"/>
                <a:cs typeface="Times New Roman" pitchFamily="18" charset="0"/>
              </a:rPr>
              <a:t>low </a:t>
            </a:r>
            <a:r>
              <a:rPr lang="en-US" sz="2600" u="sng" dirty="0">
                <a:latin typeface="Times New Roman" pitchFamily="18" charset="0"/>
                <a:cs typeface="Times New Roman" pitchFamily="18" charset="0"/>
              </a:rPr>
              <a:t>inter-class</a:t>
            </a:r>
            <a:r>
              <a:rPr lang="en-US" sz="2600" dirty="0">
                <a:latin typeface="Times New Roman" pitchFamily="18" charset="0"/>
                <a:cs typeface="Times New Roman" pitchFamily="18" charset="0"/>
              </a:rPr>
              <a:t> similarity </a:t>
            </a:r>
          </a:p>
          <a:p>
            <a:pPr algn="just">
              <a:lnSpc>
                <a:spcPct val="120000"/>
              </a:lnSpc>
            </a:pPr>
            <a:r>
              <a:rPr lang="en-US" dirty="0">
                <a:latin typeface="Times New Roman" pitchFamily="18" charset="0"/>
                <a:cs typeface="Times New Roman" pitchFamily="18" charset="0"/>
              </a:rPr>
              <a:t>The </a:t>
            </a:r>
            <a:r>
              <a:rPr lang="en-US" u="sng" dirty="0">
                <a:latin typeface="Times New Roman" pitchFamily="18" charset="0"/>
                <a:cs typeface="Times New Roman" pitchFamily="18" charset="0"/>
              </a:rPr>
              <a:t>quality</a:t>
            </a:r>
            <a:r>
              <a:rPr lang="en-US" dirty="0">
                <a:latin typeface="Times New Roman" pitchFamily="18" charset="0"/>
                <a:cs typeface="Times New Roman" pitchFamily="18" charset="0"/>
              </a:rPr>
              <a:t> of a clustering result depends on both the similarity measure used by the method and its implementation.</a:t>
            </a:r>
          </a:p>
          <a:p>
            <a:pPr algn="just">
              <a:lnSpc>
                <a:spcPct val="120000"/>
              </a:lnSpc>
            </a:pPr>
            <a:r>
              <a:rPr lang="en-US" dirty="0">
                <a:latin typeface="Times New Roman" pitchFamily="18" charset="0"/>
                <a:cs typeface="Times New Roman" pitchFamily="18" charset="0"/>
              </a:rPr>
              <a:t>The </a:t>
            </a:r>
            <a:r>
              <a:rPr lang="en-US" u="sng" dirty="0">
                <a:latin typeface="Times New Roman" pitchFamily="18" charset="0"/>
                <a:cs typeface="Times New Roman" pitchFamily="18" charset="0"/>
              </a:rPr>
              <a:t>quality</a:t>
            </a:r>
            <a:r>
              <a:rPr lang="en-US" dirty="0">
                <a:latin typeface="Times New Roman" pitchFamily="18" charset="0"/>
                <a:cs typeface="Times New Roman" pitchFamily="18" charset="0"/>
              </a:rPr>
              <a:t> of a clustering method is also measured by its ability to discover some or all of the </a:t>
            </a:r>
            <a:r>
              <a:rPr lang="en-US" u="sng" dirty="0">
                <a:latin typeface="Times New Roman" pitchFamily="18" charset="0"/>
                <a:cs typeface="Times New Roman" pitchFamily="18" charset="0"/>
              </a:rPr>
              <a:t>hidden</a:t>
            </a:r>
            <a:r>
              <a:rPr lang="en-US" dirty="0">
                <a:latin typeface="Times New Roman" pitchFamily="18" charset="0"/>
                <a:cs typeface="Times New Roman" pitchFamily="18" charset="0"/>
              </a:rPr>
              <a:t> patterns.</a:t>
            </a:r>
          </a:p>
        </p:txBody>
      </p:sp>
    </p:spTree>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457200"/>
            <a:ext cx="8534400" cy="609600"/>
          </a:xfrm>
        </p:spPr>
        <p:txBody>
          <a:bodyPr>
            <a:normAutofit/>
          </a:bodyPr>
          <a:lstStyle/>
          <a:p>
            <a:pPr algn="ctr" eaLnBrk="1" hangingPunct="1"/>
            <a:r>
              <a:rPr lang="en-US" sz="2800" b="1" dirty="0" smtClean="0">
                <a:latin typeface="Times New Roman" pitchFamily="18" charset="0"/>
                <a:cs typeface="Times New Roman" pitchFamily="18" charset="0"/>
              </a:rPr>
              <a:t>Types of clustering</a:t>
            </a:r>
          </a:p>
        </p:txBody>
      </p:sp>
      <p:sp>
        <p:nvSpPr>
          <p:cNvPr id="6147" name="Rectangle 3"/>
          <p:cNvSpPr>
            <a:spLocks noGrp="1" noChangeArrowheads="1"/>
          </p:cNvSpPr>
          <p:nvPr>
            <p:ph type="body" idx="1"/>
          </p:nvPr>
        </p:nvSpPr>
        <p:spPr>
          <a:xfrm>
            <a:off x="0" y="990600"/>
            <a:ext cx="9144000" cy="5867400"/>
          </a:xfrm>
        </p:spPr>
        <p:txBody>
          <a:bodyPr>
            <a:noAutofit/>
          </a:bodyPr>
          <a:lstStyle/>
          <a:p>
            <a:pPr marL="571500" indent="-571500" algn="just" eaLnBrk="1" hangingPunct="1">
              <a:buFont typeface="Wingdings" pitchFamily="2" charset="2"/>
              <a:buAutoNum type="arabicPeriod"/>
            </a:pPr>
            <a:r>
              <a:rPr lang="en-US" b="1" u="sng" dirty="0" smtClean="0">
                <a:latin typeface="Times New Roman" pitchFamily="18" charset="0"/>
                <a:cs typeface="Times New Roman" pitchFamily="18" charset="0"/>
              </a:rPr>
              <a:t>Hierarchical algorithms</a:t>
            </a:r>
            <a:r>
              <a:rPr lang="en-US" dirty="0" smtClean="0">
                <a:latin typeface="Times New Roman" pitchFamily="18" charset="0"/>
                <a:cs typeface="Times New Roman" pitchFamily="18" charset="0"/>
              </a:rPr>
              <a:t>: these find successive clusters     </a:t>
            </a:r>
          </a:p>
          <a:p>
            <a:pPr marL="571500" indent="-571500" algn="just" eaLnBrk="1" hangingPunct="1">
              <a:buFont typeface="Wingdings" pitchFamily="2" charset="2"/>
              <a:buNone/>
            </a:pPr>
            <a:r>
              <a:rPr lang="en-US" dirty="0" smtClean="0">
                <a:latin typeface="Times New Roman" pitchFamily="18" charset="0"/>
                <a:cs typeface="Times New Roman" pitchFamily="18" charset="0"/>
              </a:rPr>
              <a:t>	using previously established clusters.                                               </a:t>
            </a:r>
          </a:p>
          <a:p>
            <a:pPr marL="571500" indent="-571500" algn="just" eaLnBrk="1" hangingPunct="1">
              <a:buFont typeface="Wingdings" pitchFamily="2" charset="2"/>
              <a:buNone/>
            </a:pPr>
            <a:r>
              <a:rPr lang="en-US" dirty="0" smtClean="0">
                <a:latin typeface="Times New Roman" pitchFamily="18" charset="0"/>
                <a:cs typeface="Times New Roman" pitchFamily="18" charset="0"/>
              </a:rPr>
              <a:t>	1. </a:t>
            </a:r>
            <a:r>
              <a:rPr lang="en-US" u="sng" dirty="0" smtClean="0">
                <a:latin typeface="Times New Roman" pitchFamily="18" charset="0"/>
                <a:cs typeface="Times New Roman" pitchFamily="18" charset="0"/>
              </a:rPr>
              <a:t>Agglomerative ("bottom-up")</a:t>
            </a:r>
            <a:r>
              <a:rPr lang="en-US" dirty="0" smtClean="0">
                <a:latin typeface="Times New Roman" pitchFamily="18" charset="0"/>
                <a:cs typeface="Times New Roman" pitchFamily="18" charset="0"/>
              </a:rPr>
              <a:t>: Agglomerative 	algorithms 	begin with each element as a separate cluster and 	merge them into successively larger clusters. </a:t>
            </a:r>
            <a:endParaRPr lang="en-US" i="1" dirty="0" smtClean="0">
              <a:latin typeface="Times New Roman" pitchFamily="18" charset="0"/>
              <a:cs typeface="Times New Roman" pitchFamily="18" charset="0"/>
            </a:endParaRPr>
          </a:p>
          <a:p>
            <a:pPr marL="571500" indent="-571500" algn="just" eaLnBrk="1" hangingPunct="1">
              <a:buFont typeface="Wingdings" pitchFamily="2" charset="2"/>
              <a:buNone/>
            </a:pP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2. </a:t>
            </a:r>
            <a:r>
              <a:rPr lang="en-US" u="sng" dirty="0" smtClean="0">
                <a:latin typeface="Times New Roman" pitchFamily="18" charset="0"/>
                <a:cs typeface="Times New Roman" pitchFamily="18" charset="0"/>
              </a:rPr>
              <a:t>Divisive ("top-down")</a:t>
            </a:r>
            <a:r>
              <a:rPr lang="en-US" dirty="0" smtClean="0">
                <a:latin typeface="Times New Roman" pitchFamily="18" charset="0"/>
                <a:cs typeface="Times New Roman" pitchFamily="18" charset="0"/>
              </a:rPr>
              <a:t>: Divisive algorithms 	begin with 	the whole set and proceed to divide it into successively 	smaller clusters.</a:t>
            </a:r>
          </a:p>
          <a:p>
            <a:pPr marL="571500" indent="-571500" algn="just" eaLnBrk="1" hangingPunct="1">
              <a:buFont typeface="Wingdings" pitchFamily="2" charset="2"/>
              <a:buNone/>
            </a:pPr>
            <a:r>
              <a:rPr lang="en-US" b="1" dirty="0" smtClean="0">
                <a:latin typeface="Times New Roman" pitchFamily="18" charset="0"/>
                <a:cs typeface="Times New Roman" pitchFamily="18" charset="0"/>
              </a:rPr>
              <a:t>2. </a:t>
            </a:r>
            <a:r>
              <a:rPr lang="en-US" b="1" u="sng" dirty="0" err="1" smtClean="0">
                <a:latin typeface="Times New Roman" pitchFamily="18" charset="0"/>
                <a:cs typeface="Times New Roman" pitchFamily="18" charset="0"/>
              </a:rPr>
              <a:t>Partitional</a:t>
            </a:r>
            <a:r>
              <a:rPr lang="en-US" b="1" u="sng" dirty="0" smtClean="0">
                <a:latin typeface="Times New Roman" pitchFamily="18" charset="0"/>
                <a:cs typeface="Times New Roman" pitchFamily="18" charset="0"/>
              </a:rPr>
              <a:t> clustering</a:t>
            </a: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Partitional</a:t>
            </a:r>
            <a:r>
              <a:rPr lang="en-US" dirty="0" smtClean="0">
                <a:latin typeface="Times New Roman" pitchFamily="18" charset="0"/>
                <a:cs typeface="Times New Roman" pitchFamily="18" charset="0"/>
              </a:rPr>
              <a:t> algorithms determine all clusters at once.  They include:</a:t>
            </a:r>
          </a:p>
          <a:p>
            <a:pPr marL="914400" lvl="1" indent="-569913" algn="just" eaLnBrk="1" hangingPunct="1"/>
            <a:r>
              <a:rPr lang="en-US" sz="2600" b="1" i="1" dirty="0" smtClean="0">
                <a:latin typeface="Times New Roman" pitchFamily="18" charset="0"/>
                <a:cs typeface="Times New Roman" pitchFamily="18" charset="0"/>
              </a:rPr>
              <a:t>K</a:t>
            </a:r>
            <a:r>
              <a:rPr lang="en-US" sz="2600" b="1" dirty="0" smtClean="0">
                <a:latin typeface="Times New Roman" pitchFamily="18" charset="0"/>
                <a:cs typeface="Times New Roman" pitchFamily="18" charset="0"/>
              </a:rPr>
              <a:t>-means and derivatives</a:t>
            </a:r>
          </a:p>
          <a:p>
            <a:pPr marL="914400" lvl="1" indent="-569913" algn="just" eaLnBrk="1" hangingPunct="1"/>
            <a:r>
              <a:rPr lang="en-US" sz="2600" dirty="0" smtClean="0">
                <a:latin typeface="Times New Roman" pitchFamily="18" charset="0"/>
                <a:cs typeface="Times New Roman" pitchFamily="18" charset="0"/>
              </a:rPr>
              <a:t>Fuzzy </a:t>
            </a:r>
            <a:r>
              <a:rPr lang="en-US" sz="2600" i="1" dirty="0" smtClean="0">
                <a:latin typeface="Times New Roman" pitchFamily="18" charset="0"/>
                <a:cs typeface="Times New Roman" pitchFamily="18" charset="0"/>
              </a:rPr>
              <a:t>c</a:t>
            </a:r>
            <a:r>
              <a:rPr lang="en-US" sz="2600" dirty="0" smtClean="0">
                <a:latin typeface="Times New Roman" pitchFamily="18" charset="0"/>
                <a:cs typeface="Times New Roman" pitchFamily="18" charset="0"/>
              </a:rPr>
              <a:t>-means clustering</a:t>
            </a:r>
          </a:p>
          <a:p>
            <a:pPr marL="914400" lvl="1" indent="-569913" algn="just" eaLnBrk="1" hangingPunct="1"/>
            <a:r>
              <a:rPr lang="en-US" sz="2600" dirty="0" smtClean="0">
                <a:latin typeface="Times New Roman" pitchFamily="18" charset="0"/>
                <a:cs typeface="Times New Roman" pitchFamily="18" charset="0"/>
              </a:rPr>
              <a:t>QT clustering algorithm</a:t>
            </a:r>
          </a:p>
          <a:p>
            <a:pPr marL="571500" indent="-571500" algn="just" eaLnBrk="1" hangingPunct="1">
              <a:buFont typeface="Symbol" pitchFamily="18" charset="2"/>
              <a:buNone/>
            </a:pPr>
            <a:endParaRPr lang="en-US" dirty="0" smtClean="0">
              <a:latin typeface="Times New Roman" pitchFamily="18" charset="0"/>
              <a:cs typeface="Times New Roman" pitchFamily="18" charset="0"/>
            </a:endParaRPr>
          </a:p>
          <a:p>
            <a:pPr marL="571500" indent="-571500" algn="just" eaLnBrk="1" hangingPunct="1">
              <a:buFont typeface="Wingdings" pitchFamily="2" charset="2"/>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a:xfrm>
            <a:off x="381000" y="762000"/>
            <a:ext cx="8229600" cy="704088"/>
          </a:xfrm>
        </p:spPr>
        <p:txBody>
          <a:bodyPr>
            <a:normAutofit/>
          </a:bodyPr>
          <a:lstStyle/>
          <a:p>
            <a:pPr algn="ctr"/>
            <a:r>
              <a:rPr lang="en-US" sz="2800" b="1" dirty="0">
                <a:latin typeface="Times New Roman" pitchFamily="18" charset="0"/>
                <a:cs typeface="Times New Roman" pitchFamily="18" charset="0"/>
              </a:rPr>
              <a:t>Classical clustering methods</a:t>
            </a:r>
          </a:p>
        </p:txBody>
      </p:sp>
      <p:sp>
        <p:nvSpPr>
          <p:cNvPr id="1157123" name="Rectangle 3"/>
          <p:cNvSpPr>
            <a:spLocks noGrp="1" noChangeArrowheads="1"/>
          </p:cNvSpPr>
          <p:nvPr>
            <p:ph type="body" idx="1"/>
          </p:nvPr>
        </p:nvSpPr>
        <p:spPr/>
        <p:txBody>
          <a:bodyPr>
            <a:normAutofit/>
          </a:bodyPr>
          <a:lstStyle/>
          <a:p>
            <a:pPr algn="just"/>
            <a:r>
              <a:rPr lang="en-US" dirty="0">
                <a:latin typeface="Times New Roman" pitchFamily="18" charset="0"/>
                <a:cs typeface="Times New Roman" pitchFamily="18" charset="0"/>
              </a:rPr>
              <a:t>Partitioning methods</a:t>
            </a:r>
          </a:p>
          <a:p>
            <a:pPr lvl="1" algn="just"/>
            <a:r>
              <a:rPr lang="en-US" sz="2600" dirty="0">
                <a:latin typeface="Times New Roman" pitchFamily="18" charset="0"/>
                <a:cs typeface="Times New Roman" pitchFamily="18" charset="0"/>
              </a:rPr>
              <a:t>k-Means (and EM), k-</a:t>
            </a:r>
            <a:r>
              <a:rPr lang="en-US" sz="2600" dirty="0" err="1">
                <a:latin typeface="Times New Roman" pitchFamily="18" charset="0"/>
                <a:cs typeface="Times New Roman" pitchFamily="18" charset="0"/>
              </a:rPr>
              <a:t>Medoids</a:t>
            </a:r>
            <a:endParaRPr lang="en-US" sz="26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Hierarchical methods</a:t>
            </a:r>
          </a:p>
          <a:p>
            <a:pPr lvl="1" algn="just"/>
            <a:r>
              <a:rPr lang="en-US" sz="2600" dirty="0">
                <a:latin typeface="Times New Roman" pitchFamily="18" charset="0"/>
                <a:cs typeface="Times New Roman" pitchFamily="18" charset="0"/>
              </a:rPr>
              <a:t>agglomerative, divisive, BIRCH</a:t>
            </a:r>
          </a:p>
          <a:p>
            <a:pPr algn="just"/>
            <a:r>
              <a:rPr lang="en-US" dirty="0">
                <a:latin typeface="Times New Roman" pitchFamily="18" charset="0"/>
                <a:cs typeface="Times New Roman" pitchFamily="18" charset="0"/>
              </a:rPr>
              <a:t>Model-based clustering methods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lgn="ctr"/>
            <a:r>
              <a:rPr lang="en-US" sz="2800" b="1" dirty="0" smtClean="0">
                <a:latin typeface="Times New Roman" pitchFamily="18" charset="0"/>
                <a:cs typeface="Times New Roman" pitchFamily="18" charset="0"/>
              </a:rPr>
              <a:t>K-MEANS CLUSTERING</a:t>
            </a:r>
            <a:endParaRPr lang="en-US" sz="2800" dirty="0" smtClean="0"/>
          </a:p>
        </p:txBody>
      </p:sp>
      <p:sp>
        <p:nvSpPr>
          <p:cNvPr id="11267" name="Rectangle 3"/>
          <p:cNvSpPr>
            <a:spLocks noGrp="1" noChangeArrowheads="1"/>
          </p:cNvSpPr>
          <p:nvPr>
            <p:ph type="body" idx="1"/>
          </p:nvPr>
        </p:nvSpPr>
        <p:spPr/>
        <p:txBody>
          <a:bodyPr/>
          <a:lstStyle/>
          <a:p>
            <a:pPr algn="just" eaLnBrk="1" hangingPunct="1"/>
            <a:r>
              <a:rPr lang="en-US" dirty="0" smtClean="0"/>
              <a:t>Simply speaking k-means clustering is an algorithm to classify or to group the objects based on attributes/features into K number of group. </a:t>
            </a:r>
          </a:p>
          <a:p>
            <a:pPr algn="just" eaLnBrk="1" hangingPunct="1"/>
            <a:r>
              <a:rPr lang="en-US" dirty="0" smtClean="0"/>
              <a:t>K is positive integer number. </a:t>
            </a:r>
          </a:p>
          <a:p>
            <a:pPr algn="just" eaLnBrk="1" hangingPunct="1"/>
            <a:r>
              <a:rPr lang="en-US" dirty="0" smtClean="0"/>
              <a:t>The grouping is done by minimizing the sum of squares of distances between data and the corresponding cluster </a:t>
            </a:r>
            <a:r>
              <a:rPr lang="en-US" dirty="0" err="1" smtClean="0"/>
              <a:t>centroid</a:t>
            </a:r>
            <a:r>
              <a:rPr lang="en-US" dirty="0" smtClean="0"/>
              <a:t>.</a:t>
            </a:r>
          </a:p>
          <a:p>
            <a:pPr algn="just"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04800"/>
            <a:ext cx="8229600" cy="1143000"/>
          </a:xfrm>
        </p:spPr>
        <p:txBody>
          <a:bodyPr>
            <a:normAutofit/>
          </a:bodyPr>
          <a:lstStyle/>
          <a:p>
            <a:pPr algn="ctr" eaLnBrk="1" hangingPunct="1"/>
            <a:r>
              <a:rPr lang="en-US" sz="2800" b="1" dirty="0" smtClean="0">
                <a:latin typeface="Times New Roman" pitchFamily="18" charset="0"/>
                <a:cs typeface="Times New Roman" pitchFamily="18" charset="0"/>
              </a:rPr>
              <a:t>Common Distance measures:</a:t>
            </a:r>
            <a:br>
              <a:rPr lang="en-US" sz="2800" b="1" dirty="0" smtClean="0">
                <a:latin typeface="Times New Roman" pitchFamily="18" charset="0"/>
                <a:cs typeface="Times New Roman" pitchFamily="18" charset="0"/>
              </a:rPr>
            </a:br>
            <a:endParaRPr lang="en-US" sz="2800" b="1" dirty="0" smtClean="0">
              <a:latin typeface="Times New Roman" pitchFamily="18" charset="0"/>
              <a:cs typeface="Times New Roman" pitchFamily="18" charset="0"/>
            </a:endParaRPr>
          </a:p>
        </p:txBody>
      </p:sp>
      <p:sp>
        <p:nvSpPr>
          <p:cNvPr id="7171" name="Rectangle 3"/>
          <p:cNvSpPr>
            <a:spLocks noGrp="1" noChangeArrowheads="1"/>
          </p:cNvSpPr>
          <p:nvPr>
            <p:ph type="body" idx="1"/>
          </p:nvPr>
        </p:nvSpPr>
        <p:spPr>
          <a:xfrm>
            <a:off x="0" y="1219200"/>
            <a:ext cx="9144000" cy="5257800"/>
          </a:xfrm>
        </p:spPr>
        <p:txBody>
          <a:bodyPr/>
          <a:lstStyle/>
          <a:p>
            <a:pPr algn="just" eaLnBrk="1" hangingPunct="1">
              <a:lnSpc>
                <a:spcPct val="90000"/>
              </a:lnSpc>
            </a:pPr>
            <a:r>
              <a:rPr lang="en-US" sz="2600" i="1" dirty="0" smtClean="0">
                <a:latin typeface="Times New Roman" pitchFamily="18" charset="0"/>
                <a:cs typeface="Times New Roman" pitchFamily="18" charset="0"/>
              </a:rPr>
              <a:t>Distance measure</a:t>
            </a:r>
            <a:r>
              <a:rPr lang="en-US" sz="2600" dirty="0" smtClean="0">
                <a:latin typeface="Times New Roman" pitchFamily="18" charset="0"/>
                <a:cs typeface="Times New Roman" pitchFamily="18" charset="0"/>
              </a:rPr>
              <a:t> will determine how the </a:t>
            </a:r>
            <a:r>
              <a:rPr lang="en-US" sz="2600" i="1" dirty="0" smtClean="0">
                <a:latin typeface="Times New Roman" pitchFamily="18" charset="0"/>
                <a:cs typeface="Times New Roman" pitchFamily="18" charset="0"/>
              </a:rPr>
              <a:t>similarity</a:t>
            </a:r>
            <a:r>
              <a:rPr lang="en-US" sz="2600" dirty="0" smtClean="0">
                <a:latin typeface="Times New Roman" pitchFamily="18" charset="0"/>
                <a:cs typeface="Times New Roman" pitchFamily="18" charset="0"/>
              </a:rPr>
              <a:t> of two elements is calculated and it will influence the shape of the clusters.</a:t>
            </a:r>
          </a:p>
          <a:p>
            <a:pPr algn="just" eaLnBrk="1" hangingPunct="1">
              <a:lnSpc>
                <a:spcPct val="90000"/>
              </a:lnSpc>
              <a:buFont typeface="Wingdings" pitchFamily="2" charset="2"/>
              <a:buNone/>
            </a:pPr>
            <a:r>
              <a:rPr lang="en-US" sz="2600" dirty="0" smtClean="0">
                <a:latin typeface="Times New Roman" pitchFamily="18" charset="0"/>
                <a:cs typeface="Times New Roman" pitchFamily="18" charset="0"/>
              </a:rPr>
              <a:t>	They include:</a:t>
            </a:r>
          </a:p>
          <a:p>
            <a:pPr algn="just" eaLnBrk="1" hangingPunct="1">
              <a:lnSpc>
                <a:spcPct val="90000"/>
              </a:lnSpc>
              <a:buFont typeface="Wingdings" pitchFamily="2" charset="2"/>
              <a:buNone/>
            </a:pPr>
            <a:r>
              <a:rPr lang="en-US" sz="2600" dirty="0" smtClean="0">
                <a:latin typeface="Times New Roman" pitchFamily="18" charset="0"/>
                <a:cs typeface="Times New Roman" pitchFamily="18" charset="0"/>
              </a:rPr>
              <a:t>1. The </a:t>
            </a:r>
            <a:r>
              <a:rPr lang="en-US" sz="2600" u="sng" dirty="0" smtClean="0">
                <a:latin typeface="Times New Roman" pitchFamily="18" charset="0"/>
                <a:cs typeface="Times New Roman" pitchFamily="18" charset="0"/>
                <a:hlinkClick r:id="rId2" tooltip="Euclidean distance"/>
              </a:rPr>
              <a:t>Euclidean distance</a:t>
            </a:r>
            <a:r>
              <a:rPr lang="en-US" sz="2600" dirty="0" smtClean="0">
                <a:latin typeface="Times New Roman" pitchFamily="18" charset="0"/>
                <a:cs typeface="Times New Roman" pitchFamily="18" charset="0"/>
              </a:rPr>
              <a:t> (also called 2-norm distance) is given by: </a:t>
            </a:r>
          </a:p>
          <a:p>
            <a:pPr algn="just" eaLnBrk="1" hangingPunct="1">
              <a:lnSpc>
                <a:spcPct val="90000"/>
              </a:lnSpc>
              <a:buFont typeface="Wingdings" pitchFamily="2" charset="2"/>
              <a:buNone/>
            </a:pPr>
            <a:endParaRPr lang="en-US" sz="2600" dirty="0" smtClean="0">
              <a:latin typeface="Times New Roman" pitchFamily="18" charset="0"/>
              <a:cs typeface="Times New Roman" pitchFamily="18" charset="0"/>
            </a:endParaRPr>
          </a:p>
          <a:p>
            <a:pPr algn="just" eaLnBrk="1" hangingPunct="1">
              <a:lnSpc>
                <a:spcPct val="90000"/>
              </a:lnSpc>
              <a:buFont typeface="Wingdings" pitchFamily="2" charset="2"/>
              <a:buNone/>
            </a:pPr>
            <a:endParaRPr lang="en-US" sz="2600" dirty="0" smtClean="0">
              <a:latin typeface="Times New Roman" pitchFamily="18" charset="0"/>
              <a:cs typeface="Times New Roman" pitchFamily="18" charset="0"/>
            </a:endParaRPr>
          </a:p>
          <a:p>
            <a:pPr algn="just" eaLnBrk="1" hangingPunct="1">
              <a:lnSpc>
                <a:spcPct val="90000"/>
              </a:lnSpc>
              <a:buFont typeface="Wingdings" pitchFamily="2" charset="2"/>
              <a:buNone/>
            </a:pPr>
            <a:r>
              <a:rPr lang="en-US" sz="2600" dirty="0" smtClean="0">
                <a:latin typeface="Times New Roman" pitchFamily="18" charset="0"/>
                <a:cs typeface="Times New Roman" pitchFamily="18" charset="0"/>
              </a:rPr>
              <a:t>2. The </a:t>
            </a:r>
            <a:r>
              <a:rPr lang="en-US" sz="2600" u="sng" dirty="0" smtClean="0">
                <a:latin typeface="Times New Roman" pitchFamily="18" charset="0"/>
                <a:cs typeface="Times New Roman" pitchFamily="18" charset="0"/>
                <a:hlinkClick r:id="rId3" tooltip="Manhattan distance"/>
              </a:rPr>
              <a:t>Manhattan distance</a:t>
            </a:r>
            <a:r>
              <a:rPr lang="en-US" sz="2600" dirty="0" smtClean="0">
                <a:latin typeface="Times New Roman" pitchFamily="18" charset="0"/>
                <a:cs typeface="Times New Roman" pitchFamily="18" charset="0"/>
              </a:rPr>
              <a:t> (also called taxicab norm or 1-norm) is given by:</a:t>
            </a:r>
          </a:p>
          <a:p>
            <a:pPr algn="just" eaLnBrk="1" hangingPunct="1">
              <a:lnSpc>
                <a:spcPct val="90000"/>
              </a:lnSpc>
              <a:buFont typeface="Wingdings" pitchFamily="2" charset="2"/>
              <a:buNone/>
            </a:pPr>
            <a:endParaRPr lang="en-US" sz="2600" dirty="0" smtClean="0">
              <a:latin typeface="Times New Roman" pitchFamily="18" charset="0"/>
              <a:cs typeface="Times New Roman" pitchFamily="18" charset="0"/>
            </a:endParaRPr>
          </a:p>
          <a:p>
            <a:pPr algn="just" eaLnBrk="1" hangingPunct="1">
              <a:lnSpc>
                <a:spcPct val="90000"/>
              </a:lnSpc>
              <a:buFont typeface="Wingdings" pitchFamily="2" charset="2"/>
              <a:buNone/>
            </a:pPr>
            <a:r>
              <a:rPr lang="en-US" sz="2600" dirty="0" smtClean="0">
                <a:latin typeface="Times New Roman" pitchFamily="18" charset="0"/>
                <a:cs typeface="Times New Roman" pitchFamily="18" charset="0"/>
              </a:rPr>
              <a:t> </a:t>
            </a:r>
          </a:p>
        </p:txBody>
      </p:sp>
      <p:pic>
        <p:nvPicPr>
          <p:cNvPr id="7172" name="Picture 4"/>
          <p:cNvPicPr>
            <a:picLocks noChangeAspect="1" noChangeArrowheads="1"/>
          </p:cNvPicPr>
          <p:nvPr/>
        </p:nvPicPr>
        <p:blipFill>
          <a:blip r:embed="rId4"/>
          <a:srcRect/>
          <a:stretch>
            <a:fillRect/>
          </a:stretch>
        </p:blipFill>
        <p:spPr bwMode="auto">
          <a:xfrm>
            <a:off x="2286000" y="5181600"/>
            <a:ext cx="3200400" cy="838200"/>
          </a:xfrm>
          <a:prstGeom prst="rect">
            <a:avLst/>
          </a:prstGeom>
          <a:noFill/>
          <a:ln w="9525">
            <a:noFill/>
            <a:miter lim="800000"/>
            <a:headEnd/>
            <a:tailEnd/>
          </a:ln>
        </p:spPr>
      </p:pic>
      <p:pic>
        <p:nvPicPr>
          <p:cNvPr id="7173" name="Picture 5"/>
          <p:cNvPicPr>
            <a:picLocks noChangeAspect="1" noChangeArrowheads="1"/>
          </p:cNvPicPr>
          <p:nvPr/>
        </p:nvPicPr>
        <p:blipFill>
          <a:blip r:embed="rId5"/>
          <a:srcRect/>
          <a:stretch>
            <a:fillRect/>
          </a:stretch>
        </p:blipFill>
        <p:spPr bwMode="auto">
          <a:xfrm>
            <a:off x="3124200" y="3200400"/>
            <a:ext cx="25908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0" y="1219200"/>
            <a:ext cx="9144000" cy="5638800"/>
          </a:xfrm>
        </p:spPr>
        <p:txBody>
          <a:bodyPr/>
          <a:lstStyle/>
          <a:p>
            <a:pPr algn="just" eaLnBrk="1" hangingPunct="1">
              <a:buSzTx/>
              <a:buFont typeface="Symbol" pitchFamily="18" charset="2"/>
              <a:buNone/>
            </a:pPr>
            <a:r>
              <a:rPr lang="en-US" dirty="0" smtClean="0">
                <a:latin typeface="Times New Roman" pitchFamily="18" charset="0"/>
                <a:cs typeface="Times New Roman" pitchFamily="18" charset="0"/>
              </a:rPr>
              <a:t>3.The</a:t>
            </a:r>
            <a:r>
              <a:rPr lang="en-US" u="sng"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hlinkClick r:id="rId2" tooltip="Maximum norm"/>
              </a:rPr>
              <a:t>maximum norm</a:t>
            </a:r>
            <a:r>
              <a:rPr lang="en-US" dirty="0" smtClean="0">
                <a:latin typeface="Times New Roman" pitchFamily="18" charset="0"/>
                <a:cs typeface="Times New Roman" pitchFamily="18" charset="0"/>
              </a:rPr>
              <a:t> is given by:</a:t>
            </a:r>
          </a:p>
          <a:p>
            <a:pPr algn="just" eaLnBrk="1" hangingPunct="1">
              <a:buFont typeface="Wingdings" pitchFamily="2" charset="2"/>
              <a:buNone/>
            </a:pPr>
            <a:endParaRPr lang="en-US" dirty="0" smtClean="0">
              <a:latin typeface="Times New Roman" pitchFamily="18" charset="0"/>
              <a:cs typeface="Times New Roman" pitchFamily="18" charset="0"/>
            </a:endParaRPr>
          </a:p>
          <a:p>
            <a:pPr algn="just" eaLnBrk="1" hangingPunct="1">
              <a:buFont typeface="Wingdings" pitchFamily="2" charset="2"/>
              <a:buNone/>
            </a:pPr>
            <a:endParaRPr lang="en-US" dirty="0" smtClean="0">
              <a:latin typeface="Times New Roman" pitchFamily="18" charset="0"/>
              <a:cs typeface="Times New Roman" pitchFamily="18" charset="0"/>
            </a:endParaRPr>
          </a:p>
          <a:p>
            <a:pPr algn="just" eaLnBrk="1" hangingPunct="1">
              <a:buFont typeface="Wingdings" pitchFamily="2" charset="2"/>
              <a:buNone/>
            </a:pPr>
            <a:r>
              <a:rPr lang="en-US" dirty="0" smtClean="0">
                <a:latin typeface="Times New Roman" pitchFamily="18" charset="0"/>
                <a:cs typeface="Times New Roman" pitchFamily="18" charset="0"/>
              </a:rPr>
              <a:t>4. The</a:t>
            </a:r>
            <a:r>
              <a:rPr lang="en-US" u="sng" dirty="0" smtClean="0">
                <a:latin typeface="Times New Roman" pitchFamily="18" charset="0"/>
                <a:cs typeface="Times New Roman" pitchFamily="18" charset="0"/>
              </a:rPr>
              <a:t> </a:t>
            </a:r>
            <a:r>
              <a:rPr lang="en-US" u="sng" dirty="0" err="1" smtClean="0">
                <a:latin typeface="Times New Roman" pitchFamily="18" charset="0"/>
                <a:cs typeface="Times New Roman" pitchFamily="18" charset="0"/>
                <a:hlinkClick r:id="rId3" tooltip="Mahalanobis distance"/>
              </a:rPr>
              <a:t>Mahalanobis</a:t>
            </a:r>
            <a:r>
              <a:rPr lang="en-US" u="sng" dirty="0" smtClean="0">
                <a:latin typeface="Times New Roman" pitchFamily="18" charset="0"/>
                <a:cs typeface="Times New Roman" pitchFamily="18" charset="0"/>
                <a:hlinkClick r:id="rId3" tooltip="Mahalanobis distance"/>
              </a:rPr>
              <a:t> distance</a:t>
            </a:r>
            <a:r>
              <a:rPr lang="en-US" dirty="0" smtClean="0">
                <a:latin typeface="Times New Roman" pitchFamily="18" charset="0"/>
                <a:cs typeface="Times New Roman" pitchFamily="18" charset="0"/>
              </a:rPr>
              <a:t> corrects data for different scales and correlations in the variables. </a:t>
            </a:r>
          </a:p>
          <a:p>
            <a:pPr algn="just" eaLnBrk="1" hangingPunct="1">
              <a:buFont typeface="Wingdings" pitchFamily="2" charset="2"/>
              <a:buNone/>
            </a:pPr>
            <a:r>
              <a:rPr lang="en-US" dirty="0" smtClean="0">
                <a:latin typeface="Times New Roman" pitchFamily="18" charset="0"/>
                <a:cs typeface="Times New Roman" pitchFamily="18" charset="0"/>
              </a:rPr>
              <a:t>5. </a:t>
            </a:r>
            <a:r>
              <a:rPr lang="en-US" u="sng" dirty="0" smtClean="0">
                <a:latin typeface="Times New Roman" pitchFamily="18" charset="0"/>
                <a:cs typeface="Times New Roman" pitchFamily="18" charset="0"/>
                <a:hlinkClick r:id="rId4" tooltip="Inner product space"/>
              </a:rPr>
              <a:t>Inner product space</a:t>
            </a:r>
            <a:r>
              <a:rPr lang="en-US" dirty="0" smtClean="0">
                <a:latin typeface="Times New Roman" pitchFamily="18" charset="0"/>
                <a:cs typeface="Times New Roman" pitchFamily="18" charset="0"/>
              </a:rPr>
              <a:t>: The angle between two vectors can be used as a distance measure when clustering high dimensional data </a:t>
            </a:r>
          </a:p>
          <a:p>
            <a:pPr algn="just" eaLnBrk="1" hangingPunct="1">
              <a:buFont typeface="Wingdings" pitchFamily="2" charset="2"/>
              <a:buNone/>
            </a:pPr>
            <a:r>
              <a:rPr lang="en-US" dirty="0" smtClean="0">
                <a:latin typeface="Times New Roman" pitchFamily="18" charset="0"/>
                <a:cs typeface="Times New Roman" pitchFamily="18" charset="0"/>
              </a:rPr>
              <a:t>6. </a:t>
            </a:r>
            <a:r>
              <a:rPr lang="en-US" u="sng" dirty="0" smtClean="0">
                <a:latin typeface="Times New Roman" pitchFamily="18" charset="0"/>
                <a:cs typeface="Times New Roman" pitchFamily="18" charset="0"/>
                <a:hlinkClick r:id="rId5" tooltip="Hamming distance"/>
              </a:rPr>
              <a:t>Hamming distance</a:t>
            </a:r>
            <a:r>
              <a:rPr lang="en-US" dirty="0" smtClean="0">
                <a:latin typeface="Times New Roman" pitchFamily="18" charset="0"/>
                <a:cs typeface="Times New Roman" pitchFamily="18" charset="0"/>
              </a:rPr>
              <a:t> (sometimes edit distance) measures the minimum number of substitutions required to change one member into another. </a:t>
            </a:r>
          </a:p>
          <a:p>
            <a:pPr algn="just" eaLnBrk="1" hangingPunct="1">
              <a:buSzTx/>
              <a:buFont typeface="Symbol" pitchFamily="18" charset="2"/>
              <a:buChar char=""/>
            </a:pPr>
            <a:endParaRPr lang="en-US" dirty="0" smtClean="0">
              <a:latin typeface="Times New Roman" pitchFamily="18" charset="0"/>
              <a:cs typeface="Times New Roman" pitchFamily="18" charset="0"/>
            </a:endParaRPr>
          </a:p>
        </p:txBody>
      </p:sp>
      <p:pic>
        <p:nvPicPr>
          <p:cNvPr id="8196" name="Picture 4"/>
          <p:cNvPicPr>
            <a:picLocks noChangeAspect="1" noChangeArrowheads="1"/>
          </p:cNvPicPr>
          <p:nvPr/>
        </p:nvPicPr>
        <p:blipFill>
          <a:blip r:embed="rId6"/>
          <a:srcRect/>
          <a:stretch>
            <a:fillRect/>
          </a:stretch>
        </p:blipFill>
        <p:spPr bwMode="auto">
          <a:xfrm>
            <a:off x="1295400" y="1828800"/>
            <a:ext cx="2590800" cy="762000"/>
          </a:xfrm>
          <a:prstGeom prst="rect">
            <a:avLst/>
          </a:prstGeom>
          <a:noFill/>
          <a:ln w="9525">
            <a:noFill/>
            <a:miter lim="800000"/>
            <a:headEnd/>
            <a:tailEnd/>
          </a:ln>
        </p:spPr>
      </p:pic>
      <p:sp>
        <p:nvSpPr>
          <p:cNvPr id="5" name="Rectangle 2"/>
          <p:cNvSpPr>
            <a:spLocks noGrp="1" noChangeArrowheads="1"/>
          </p:cNvSpPr>
          <p:nvPr>
            <p:ph type="title"/>
          </p:nvPr>
        </p:nvSpPr>
        <p:spPr>
          <a:xfrm>
            <a:off x="381000" y="152400"/>
            <a:ext cx="8229600" cy="1143000"/>
          </a:xfrm>
        </p:spPr>
        <p:txBody>
          <a:bodyPr>
            <a:normAutofit/>
          </a:bodyPr>
          <a:lstStyle/>
          <a:p>
            <a:pPr algn="ctr" eaLnBrk="1" hangingPunct="1"/>
            <a:r>
              <a:rPr lang="en-US" sz="2800" b="1" dirty="0" smtClean="0">
                <a:latin typeface="Times New Roman" pitchFamily="18" charset="0"/>
                <a:cs typeface="Times New Roman" pitchFamily="18" charset="0"/>
              </a:rPr>
              <a:t>Common Distance measures:</a:t>
            </a:r>
            <a:br>
              <a:rPr lang="en-US" sz="2800" b="1" dirty="0" smtClean="0">
                <a:latin typeface="Times New Roman" pitchFamily="18" charset="0"/>
                <a:cs typeface="Times New Roman" pitchFamily="18" charset="0"/>
              </a:rPr>
            </a:br>
            <a:endParaRPr lang="en-US" sz="2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a:xfrm>
            <a:off x="381000" y="228600"/>
            <a:ext cx="8229600" cy="838200"/>
          </a:xfrm>
        </p:spPr>
        <p:txBody>
          <a:bodyPr>
            <a:normAutofit/>
          </a:bodyPr>
          <a:lstStyle/>
          <a:p>
            <a:pPr algn="ctr"/>
            <a:r>
              <a:rPr lang="en-US" sz="2800" b="1" dirty="0">
                <a:latin typeface="Times New Roman" pitchFamily="18" charset="0"/>
                <a:cs typeface="Times New Roman" pitchFamily="18" charset="0"/>
              </a:rPr>
              <a:t>K-means</a:t>
            </a:r>
          </a:p>
        </p:txBody>
      </p:sp>
      <p:sp>
        <p:nvSpPr>
          <p:cNvPr id="1174531" name="Rectangle 3"/>
          <p:cNvSpPr>
            <a:spLocks noGrp="1" noChangeArrowheads="1"/>
          </p:cNvSpPr>
          <p:nvPr>
            <p:ph type="body" idx="1"/>
          </p:nvPr>
        </p:nvSpPr>
        <p:spPr>
          <a:xfrm>
            <a:off x="228600" y="1143000"/>
            <a:ext cx="8763000" cy="4343400"/>
          </a:xfrm>
        </p:spPr>
        <p:txBody>
          <a:bodyPr>
            <a:noAutofit/>
          </a:bodyPr>
          <a:lstStyle/>
          <a:p>
            <a:pPr algn="just">
              <a:lnSpc>
                <a:spcPct val="90000"/>
              </a:lnSpc>
            </a:pPr>
            <a:r>
              <a:rPr lang="en-US" dirty="0">
                <a:latin typeface="Times New Roman" pitchFamily="18" charset="0"/>
                <a:cs typeface="Times New Roman" pitchFamily="18" charset="0"/>
              </a:rPr>
              <a:t>Works when we know k, the number of clusters we want to find</a:t>
            </a:r>
          </a:p>
          <a:p>
            <a:pPr algn="just">
              <a:lnSpc>
                <a:spcPct val="90000"/>
              </a:lnSpc>
            </a:pPr>
            <a:r>
              <a:rPr lang="en-US" dirty="0">
                <a:latin typeface="Times New Roman" pitchFamily="18" charset="0"/>
                <a:cs typeface="Times New Roman" pitchFamily="18" charset="0"/>
              </a:rPr>
              <a:t>Idea:</a:t>
            </a:r>
          </a:p>
          <a:p>
            <a:pPr lvl="1" algn="just">
              <a:lnSpc>
                <a:spcPct val="90000"/>
              </a:lnSpc>
            </a:pPr>
            <a:r>
              <a:rPr lang="en-US" sz="2600" dirty="0">
                <a:latin typeface="Times New Roman" pitchFamily="18" charset="0"/>
                <a:cs typeface="Times New Roman" pitchFamily="18" charset="0"/>
              </a:rPr>
              <a:t>Randomly pick k points as the “</a:t>
            </a:r>
            <a:r>
              <a:rPr lang="en-US" sz="2600" dirty="0" err="1">
                <a:latin typeface="Times New Roman" pitchFamily="18" charset="0"/>
                <a:cs typeface="Times New Roman" pitchFamily="18" charset="0"/>
              </a:rPr>
              <a:t>centroids</a:t>
            </a:r>
            <a:r>
              <a:rPr lang="en-US" sz="2600" dirty="0">
                <a:latin typeface="Times New Roman" pitchFamily="18" charset="0"/>
                <a:cs typeface="Times New Roman" pitchFamily="18" charset="0"/>
              </a:rPr>
              <a:t>” of the k clusters</a:t>
            </a:r>
          </a:p>
          <a:p>
            <a:pPr lvl="1" algn="just">
              <a:lnSpc>
                <a:spcPct val="90000"/>
              </a:lnSpc>
            </a:pPr>
            <a:r>
              <a:rPr lang="en-US" sz="2600" dirty="0">
                <a:latin typeface="Times New Roman" pitchFamily="18" charset="0"/>
                <a:cs typeface="Times New Roman" pitchFamily="18" charset="0"/>
              </a:rPr>
              <a:t>Loop:</a:t>
            </a:r>
          </a:p>
          <a:p>
            <a:pPr lvl="2" algn="just">
              <a:lnSpc>
                <a:spcPct val="90000"/>
              </a:lnSpc>
            </a:pPr>
            <a:r>
              <a:rPr lang="en-US" sz="2600" dirty="0">
                <a:latin typeface="Times New Roman" pitchFamily="18" charset="0"/>
                <a:cs typeface="Times New Roman" pitchFamily="18" charset="0"/>
              </a:rPr>
              <a:t> For each point, put the point in the cluster to whose </a:t>
            </a:r>
            <a:r>
              <a:rPr lang="en-US" sz="2600" dirty="0" err="1">
                <a:latin typeface="Times New Roman" pitchFamily="18" charset="0"/>
                <a:cs typeface="Times New Roman" pitchFamily="18" charset="0"/>
              </a:rPr>
              <a:t>centroid</a:t>
            </a:r>
            <a:r>
              <a:rPr lang="en-US" sz="2600" dirty="0">
                <a:latin typeface="Times New Roman" pitchFamily="18" charset="0"/>
                <a:cs typeface="Times New Roman" pitchFamily="18" charset="0"/>
              </a:rPr>
              <a:t> it is closest</a:t>
            </a:r>
          </a:p>
          <a:p>
            <a:pPr lvl="2" algn="just">
              <a:lnSpc>
                <a:spcPct val="90000"/>
              </a:lnSpc>
            </a:pPr>
            <a:r>
              <a:rPr lang="en-US" sz="2600" dirty="0" err="1">
                <a:latin typeface="Times New Roman" pitchFamily="18" charset="0"/>
                <a:cs typeface="Times New Roman" pitchFamily="18" charset="0"/>
              </a:rPr>
              <a:t>Recompute</a:t>
            </a:r>
            <a:r>
              <a:rPr lang="en-US" sz="2600" dirty="0">
                <a:latin typeface="Times New Roman" pitchFamily="18" charset="0"/>
                <a:cs typeface="Times New Roman" pitchFamily="18" charset="0"/>
              </a:rPr>
              <a:t> the cluster </a:t>
            </a:r>
            <a:r>
              <a:rPr lang="en-US" sz="2600" dirty="0" err="1">
                <a:latin typeface="Times New Roman" pitchFamily="18" charset="0"/>
                <a:cs typeface="Times New Roman" pitchFamily="18" charset="0"/>
              </a:rPr>
              <a:t>centroids</a:t>
            </a:r>
            <a:endParaRPr lang="en-US" sz="2600" dirty="0">
              <a:latin typeface="Times New Roman" pitchFamily="18" charset="0"/>
              <a:cs typeface="Times New Roman" pitchFamily="18" charset="0"/>
            </a:endParaRPr>
          </a:p>
          <a:p>
            <a:pPr lvl="2" algn="just">
              <a:lnSpc>
                <a:spcPct val="90000"/>
              </a:lnSpc>
            </a:pPr>
            <a:r>
              <a:rPr lang="en-US" sz="2600" dirty="0">
                <a:latin typeface="Times New Roman" pitchFamily="18" charset="0"/>
                <a:cs typeface="Times New Roman" pitchFamily="18" charset="0"/>
              </a:rPr>
              <a:t>Repeat loop (until there is no change in clusters between two consecutive iterations.)</a:t>
            </a:r>
          </a:p>
        </p:txBody>
      </p:sp>
      <p:sp>
        <p:nvSpPr>
          <p:cNvPr id="1174532" name="Text Box 4"/>
          <p:cNvSpPr txBox="1">
            <a:spLocks noChangeArrowheads="1"/>
          </p:cNvSpPr>
          <p:nvPr/>
        </p:nvSpPr>
        <p:spPr bwMode="auto">
          <a:xfrm>
            <a:off x="0" y="5410200"/>
            <a:ext cx="9144000" cy="1292662"/>
          </a:xfrm>
          <a:prstGeom prst="rect">
            <a:avLst/>
          </a:prstGeom>
          <a:noFill/>
          <a:ln w="9525">
            <a:noFill/>
            <a:miter lim="800000"/>
            <a:headEnd/>
            <a:tailEnd/>
          </a:ln>
          <a:effectLst/>
        </p:spPr>
        <p:txBody>
          <a:bodyPr wrap="square">
            <a:spAutoFit/>
          </a:bodyPr>
          <a:lstStyle/>
          <a:p>
            <a:pPr algn="just"/>
            <a:r>
              <a:rPr lang="en-US" sz="2600" dirty="0" smtClean="0">
                <a:latin typeface="Times New Roman" pitchFamily="18" charset="0"/>
                <a:cs typeface="Times New Roman" pitchFamily="18" charset="0"/>
              </a:rPr>
              <a:t>    Iterative </a:t>
            </a:r>
            <a:r>
              <a:rPr lang="en-US" sz="2600" dirty="0">
                <a:latin typeface="Times New Roman" pitchFamily="18" charset="0"/>
                <a:cs typeface="Times New Roman" pitchFamily="18" charset="0"/>
              </a:rPr>
              <a:t>improvement of the objective function:</a:t>
            </a:r>
          </a:p>
          <a:p>
            <a:pPr algn="just"/>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Sum </a:t>
            </a:r>
            <a:r>
              <a:rPr lang="en-US" sz="2600" dirty="0">
                <a:latin typeface="Times New Roman" pitchFamily="18" charset="0"/>
                <a:cs typeface="Times New Roman" pitchFamily="18" charset="0"/>
              </a:rPr>
              <a:t>of the squared distance from each point to </a:t>
            </a:r>
            <a:r>
              <a:rPr lang="en-US" sz="2600" dirty="0" smtClean="0">
                <a:latin typeface="Times New Roman" pitchFamily="18" charset="0"/>
                <a:cs typeface="Times New Roman" pitchFamily="18" charset="0"/>
              </a:rPr>
              <a:t>the </a:t>
            </a:r>
            <a:r>
              <a:rPr lang="en-US" sz="2600" dirty="0" err="1" smtClean="0">
                <a:latin typeface="Times New Roman" pitchFamily="18" charset="0"/>
                <a:cs typeface="Times New Roman" pitchFamily="18" charset="0"/>
              </a:rPr>
              <a:t>centroid</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of </a:t>
            </a:r>
            <a:r>
              <a:rPr lang="en-US" sz="2600" dirty="0" smtClean="0">
                <a:latin typeface="Times New Roman" pitchFamily="18" charset="0"/>
                <a:cs typeface="Times New Roman" pitchFamily="18" charset="0"/>
              </a:rPr>
              <a:t>   </a:t>
            </a:r>
          </a:p>
          <a:p>
            <a:pPr algn="just"/>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its </a:t>
            </a:r>
            <a:r>
              <a:rPr lang="en-US" sz="2600" dirty="0">
                <a:latin typeface="Times New Roman" pitchFamily="18" charset="0"/>
                <a:cs typeface="Times New Roman" pitchFamily="18" charset="0"/>
              </a:rPr>
              <a:t>cluster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ctr"/>
            <a:r>
              <a:rPr lang="en-US" sz="2800" b="1" dirty="0">
                <a:latin typeface="Times New Roman" pitchFamily="18" charset="0"/>
                <a:cs typeface="Times New Roman" pitchFamily="18" charset="0"/>
              </a:rPr>
              <a:t>Data Mining Overview</a:t>
            </a:r>
          </a:p>
        </p:txBody>
      </p:sp>
      <p:sp>
        <p:nvSpPr>
          <p:cNvPr id="4099" name="Rectangle 3"/>
          <p:cNvSpPr>
            <a:spLocks noGrp="1" noChangeArrowheads="1"/>
          </p:cNvSpPr>
          <p:nvPr>
            <p:ph type="body" idx="1"/>
          </p:nvPr>
        </p:nvSpPr>
        <p:spPr/>
        <p:txBody>
          <a:bodyPr>
            <a:normAutofit/>
          </a:bodyPr>
          <a:lstStyle/>
          <a:p>
            <a:r>
              <a:rPr lang="en-US" dirty="0">
                <a:latin typeface="Times New Roman" pitchFamily="18" charset="0"/>
                <a:cs typeface="Times New Roman" pitchFamily="18" charset="0"/>
              </a:rPr>
              <a:t>Data Mining</a:t>
            </a:r>
          </a:p>
          <a:p>
            <a:pPr lvl="1"/>
            <a:r>
              <a:rPr lang="en-US" sz="2600" dirty="0">
                <a:latin typeface="Times New Roman" pitchFamily="18" charset="0"/>
                <a:cs typeface="Times New Roman" pitchFamily="18" charset="0"/>
              </a:rPr>
              <a:t>Data warehouses and OLAP (On Line Analytical Processing.)</a:t>
            </a:r>
          </a:p>
          <a:p>
            <a:pPr lvl="1"/>
            <a:r>
              <a:rPr lang="en-US" sz="2600" dirty="0" smtClean="0">
                <a:latin typeface="Times New Roman" pitchFamily="18" charset="0"/>
                <a:cs typeface="Times New Roman" pitchFamily="18" charset="0"/>
              </a:rPr>
              <a:t>Clustering</a:t>
            </a:r>
            <a:r>
              <a:rPr lang="en-US" sz="2600" dirty="0">
                <a:latin typeface="Times New Roman" pitchFamily="18" charset="0"/>
                <a:cs typeface="Times New Roman" pitchFamily="18" charset="0"/>
              </a:rPr>
              <a:t>: Hierarchical and </a:t>
            </a:r>
            <a:r>
              <a:rPr lang="en-US" sz="2600" dirty="0" smtClean="0">
                <a:latin typeface="Times New Roman" pitchFamily="18" charset="0"/>
                <a:cs typeface="Times New Roman" pitchFamily="18" charset="0"/>
              </a:rPr>
              <a:t>Partitioned </a:t>
            </a:r>
            <a:r>
              <a:rPr lang="en-US" sz="2600" dirty="0">
                <a:latin typeface="Times New Roman" pitchFamily="18" charset="0"/>
                <a:cs typeface="Times New Roman" pitchFamily="18" charset="0"/>
              </a:rPr>
              <a:t>approaches</a:t>
            </a:r>
          </a:p>
          <a:p>
            <a:pPr lvl="1"/>
            <a:r>
              <a:rPr lang="en-US" sz="2600" dirty="0">
                <a:latin typeface="Times New Roman" pitchFamily="18" charset="0"/>
                <a:cs typeface="Times New Roman" pitchFamily="18" charset="0"/>
              </a:rPr>
              <a:t>Classification: Decision Trees </a:t>
            </a:r>
            <a:r>
              <a:rPr lang="en-US" sz="2600" dirty="0" smtClean="0">
                <a:latin typeface="Times New Roman" pitchFamily="18" charset="0"/>
                <a:cs typeface="Times New Roman" pitchFamily="18" charset="0"/>
              </a:rPr>
              <a:t>, ANN, Bayesian classifiers and G.A</a:t>
            </a:r>
          </a:p>
          <a:p>
            <a:pPr lvl="1"/>
            <a:r>
              <a:rPr lang="en-US" sz="2600" dirty="0" smtClean="0">
                <a:latin typeface="Times New Roman" pitchFamily="18" charset="0"/>
                <a:cs typeface="Times New Roman" pitchFamily="18" charset="0"/>
              </a:rPr>
              <a:t>Association Rules Mining</a:t>
            </a:r>
            <a:endParaRPr lang="en-US" sz="2600" dirty="0">
              <a:latin typeface="Times New Roman" pitchFamily="18" charset="0"/>
              <a:cs typeface="Times New Roman" pitchFamily="18" charset="0"/>
            </a:endParaRPr>
          </a:p>
          <a:p>
            <a:pPr lvl="1"/>
            <a:r>
              <a:rPr lang="en-US" sz="2600" dirty="0" smtClean="0">
                <a:latin typeface="Times New Roman" pitchFamily="18" charset="0"/>
                <a:cs typeface="Times New Roman" pitchFamily="18" charset="0"/>
              </a:rPr>
              <a:t>Advanced </a:t>
            </a:r>
            <a:r>
              <a:rPr lang="en-US" sz="2600" dirty="0">
                <a:latin typeface="Times New Roman" pitchFamily="18" charset="0"/>
                <a:cs typeface="Times New Roman" pitchFamily="18" charset="0"/>
              </a:rPr>
              <a:t>topics: outlier detection, web mining</a:t>
            </a:r>
          </a:p>
          <a:p>
            <a:endParaRPr lang="en-US" dirty="0">
              <a:latin typeface="Times New Roman" pitchFamily="18" charset="0"/>
              <a:cs typeface="Times New Roman" pitchFamily="18" charset="0"/>
            </a:endParaRPr>
          </a:p>
        </p:txBody>
      </p:sp>
      <p:sp>
        <p:nvSpPr>
          <p:cNvPr id="4100" name="Line 4"/>
          <p:cNvSpPr>
            <a:spLocks noChangeShapeType="1"/>
          </p:cNvSpPr>
          <p:nvPr/>
        </p:nvSpPr>
        <p:spPr bwMode="auto">
          <a:xfrm>
            <a:off x="381000" y="3505200"/>
            <a:ext cx="533400" cy="0"/>
          </a:xfrm>
          <a:prstGeom prst="line">
            <a:avLst/>
          </a:prstGeom>
          <a:noFill/>
          <a:ln w="76200">
            <a:solidFill>
              <a:schemeClr val="hlink"/>
            </a:solidFill>
            <a:miter lim="800000"/>
            <a:headEnd/>
            <a:tailEnd type="triangle" w="med" len="med"/>
          </a:ln>
          <a:effectLst/>
        </p:spPr>
        <p:txBody>
          <a:bodyPr wrap="none"/>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533400"/>
            <a:ext cx="8229600" cy="932688"/>
          </a:xfrm>
        </p:spPr>
        <p:txBody>
          <a:bodyPr>
            <a:normAutofit/>
          </a:bodyPr>
          <a:lstStyle/>
          <a:p>
            <a:pPr algn="ctr" eaLnBrk="1" hangingPunct="1"/>
            <a:r>
              <a:rPr lang="en-US" sz="2800" b="1" dirty="0" smtClean="0">
                <a:latin typeface="Times New Roman" pitchFamily="18" charset="0"/>
                <a:cs typeface="Times New Roman" pitchFamily="18" charset="0"/>
              </a:rPr>
              <a:t>How the K-Mean Clustering algorithm works?</a:t>
            </a:r>
          </a:p>
        </p:txBody>
      </p:sp>
      <p:pic>
        <p:nvPicPr>
          <p:cNvPr id="12291" name="Picture 5" descr="K means clustering algorithm"/>
          <p:cNvPicPr>
            <a:picLocks noGrp="1" noChangeAspect="1" noChangeArrowheads="1"/>
          </p:cNvPicPr>
          <p:nvPr>
            <p:ph idx="1"/>
          </p:nvPr>
        </p:nvPicPr>
        <p:blipFill>
          <a:blip r:embed="rId2"/>
          <a:srcRect/>
          <a:stretch>
            <a:fillRect/>
          </a:stretch>
        </p:blipFill>
        <p:spPr>
          <a:xfrm>
            <a:off x="1447800" y="1676400"/>
            <a:ext cx="5791200" cy="5181600"/>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52400" y="3438525"/>
            <a:ext cx="8991600" cy="457200"/>
          </a:xfrm>
          <a:prstGeom prst="rect">
            <a:avLst/>
          </a:prstGeom>
          <a:noFill/>
          <a:ln w="9525">
            <a:noFill/>
            <a:miter lim="800000"/>
            <a:headEnd/>
            <a:tailEnd/>
          </a:ln>
        </p:spPr>
        <p:txBody>
          <a:bodyPr anchor="ctr">
            <a:spAutoFit/>
          </a:bodyPr>
          <a:lstStyle/>
          <a:p>
            <a:pPr marL="342900" indent="-342900" algn="just"/>
            <a:endParaRPr lang="en-US" sz="2400"/>
          </a:p>
        </p:txBody>
      </p:sp>
      <p:sp>
        <p:nvSpPr>
          <p:cNvPr id="13315" name="Rectangle 9"/>
          <p:cNvSpPr>
            <a:spLocks noGrp="1" noChangeArrowheads="1"/>
          </p:cNvSpPr>
          <p:nvPr>
            <p:ph type="title"/>
          </p:nvPr>
        </p:nvSpPr>
        <p:spPr>
          <a:xfrm>
            <a:off x="304800" y="228600"/>
            <a:ext cx="8229600" cy="932688"/>
          </a:xfrm>
        </p:spPr>
        <p:txBody>
          <a:bodyPr>
            <a:normAutofit/>
          </a:bodyPr>
          <a:lstStyle/>
          <a:p>
            <a:pPr algn="ctr"/>
            <a:r>
              <a:rPr lang="en-US" sz="2800" b="1" dirty="0" smtClean="0">
                <a:latin typeface="Times New Roman" pitchFamily="18" charset="0"/>
                <a:cs typeface="Times New Roman" pitchFamily="18" charset="0"/>
              </a:rPr>
              <a:t>How the K-Mean Clustering algorithm works?</a:t>
            </a:r>
            <a:endParaRPr lang="en-US" sz="2800" dirty="0" smtClean="0">
              <a:latin typeface="Times New Roman" pitchFamily="18" charset="0"/>
              <a:cs typeface="Times New Roman" pitchFamily="18" charset="0"/>
            </a:endParaRPr>
          </a:p>
        </p:txBody>
      </p:sp>
      <p:sp>
        <p:nvSpPr>
          <p:cNvPr id="13316" name="Rectangle 10"/>
          <p:cNvSpPr>
            <a:spLocks noGrp="1" noChangeArrowheads="1"/>
          </p:cNvSpPr>
          <p:nvPr>
            <p:ph type="body" idx="1"/>
          </p:nvPr>
        </p:nvSpPr>
        <p:spPr>
          <a:xfrm>
            <a:off x="457200" y="1447800"/>
            <a:ext cx="8229600" cy="4876800"/>
          </a:xfrm>
        </p:spPr>
        <p:txBody>
          <a:bodyPr>
            <a:normAutofit/>
          </a:bodyPr>
          <a:lstStyle/>
          <a:p>
            <a:pPr algn="just" eaLnBrk="1" hangingPunct="1">
              <a:lnSpc>
                <a:spcPct val="80000"/>
              </a:lnSpc>
            </a:pPr>
            <a:r>
              <a:rPr lang="en-US" b="1" u="sng" dirty="0" smtClean="0">
                <a:latin typeface="Times New Roman" pitchFamily="18" charset="0"/>
                <a:cs typeface="Times New Roman" pitchFamily="18" charset="0"/>
              </a:rPr>
              <a:t>Step 1:</a:t>
            </a:r>
            <a:r>
              <a:rPr lang="en-US" dirty="0" smtClean="0">
                <a:latin typeface="Times New Roman" pitchFamily="18" charset="0"/>
                <a:cs typeface="Times New Roman" pitchFamily="18" charset="0"/>
              </a:rPr>
              <a:t> Begin with a decision on the value of k = 	       number of clusters .</a:t>
            </a:r>
          </a:p>
          <a:p>
            <a:pPr algn="just" eaLnBrk="1" hangingPunct="1">
              <a:lnSpc>
                <a:spcPct val="80000"/>
              </a:lnSpc>
            </a:pPr>
            <a:r>
              <a:rPr lang="en-US" b="1" u="sng" dirty="0" smtClean="0">
                <a:latin typeface="Times New Roman" pitchFamily="18" charset="0"/>
                <a:cs typeface="Times New Roman" pitchFamily="18" charset="0"/>
              </a:rPr>
              <a:t>Step 2</a:t>
            </a:r>
            <a:r>
              <a:rPr lang="en-US" dirty="0" smtClean="0">
                <a:latin typeface="Times New Roman" pitchFamily="18" charset="0"/>
                <a:cs typeface="Times New Roman" pitchFamily="18" charset="0"/>
              </a:rPr>
              <a:t>: </a:t>
            </a:r>
          </a:p>
          <a:p>
            <a:pPr eaLnBrk="1" hangingPunct="1">
              <a:lnSpc>
                <a:spcPct val="80000"/>
              </a:lnSpc>
              <a:buNone/>
            </a:pPr>
            <a:r>
              <a:rPr lang="en-US" dirty="0" smtClean="0">
                <a:latin typeface="Times New Roman" pitchFamily="18" charset="0"/>
                <a:cs typeface="Times New Roman" pitchFamily="18" charset="0"/>
              </a:rPr>
              <a:t>    Put any initial partition that classifies the 	       data into k  clusters. You may  assign the 	       training samples randomly, or systematically 	       as the following: </a:t>
            </a:r>
          </a:p>
          <a:p>
            <a:pPr eaLnBrk="1" hangingPunct="1">
              <a:lnSpc>
                <a:spcPct val="80000"/>
              </a:lnSpc>
              <a:buFont typeface="Wingdings" pitchFamily="2" charset="2"/>
              <a:buNone/>
            </a:pPr>
            <a:r>
              <a:rPr lang="en-US" dirty="0" smtClean="0">
                <a:latin typeface="Times New Roman" pitchFamily="18" charset="0"/>
                <a:cs typeface="Times New Roman" pitchFamily="18" charset="0"/>
              </a:rPr>
              <a:t>       1.Take the first k training sample as single-	element clusters      </a:t>
            </a:r>
          </a:p>
          <a:p>
            <a:pPr algn="just" eaLnBrk="1" hangingPunct="1">
              <a:lnSpc>
                <a:spcPct val="80000"/>
              </a:lnSpc>
              <a:buFont typeface="Wingdings" pitchFamily="2" charset="2"/>
              <a:buNone/>
            </a:pPr>
            <a:r>
              <a:rPr lang="en-US" dirty="0" smtClean="0">
                <a:latin typeface="Times New Roman" pitchFamily="18" charset="0"/>
                <a:cs typeface="Times New Roman" pitchFamily="18" charset="0"/>
              </a:rPr>
              <a:t>       2. Assign each of the remaining (N-k) training 	sample to 	the 	cluster with the nearest 	</a:t>
            </a:r>
            <a:r>
              <a:rPr lang="en-US" dirty="0" err="1" smtClean="0">
                <a:latin typeface="Times New Roman" pitchFamily="18" charset="0"/>
                <a:cs typeface="Times New Roman" pitchFamily="18" charset="0"/>
              </a:rPr>
              <a:t>centroid</a:t>
            </a:r>
            <a:r>
              <a:rPr lang="en-US" dirty="0" smtClean="0">
                <a:latin typeface="Times New Roman" pitchFamily="18" charset="0"/>
                <a:cs typeface="Times New Roman" pitchFamily="18" charset="0"/>
              </a:rPr>
              <a:t>. After each  assignment, </a:t>
            </a:r>
            <a:r>
              <a:rPr lang="en-US" dirty="0" err="1" smtClean="0">
                <a:latin typeface="Times New Roman" pitchFamily="18" charset="0"/>
                <a:cs typeface="Times New Roman" pitchFamily="18" charset="0"/>
              </a:rPr>
              <a:t>recompute</a:t>
            </a: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centroid</a:t>
            </a:r>
            <a:r>
              <a:rPr lang="en-US" dirty="0" smtClean="0">
                <a:latin typeface="Times New Roman" pitchFamily="18" charset="0"/>
                <a:cs typeface="Times New Roman" pitchFamily="18" charset="0"/>
              </a:rPr>
              <a:t> of the gaining  cluster. </a:t>
            </a:r>
          </a:p>
          <a:p>
            <a:pPr algn="just" eaLnBrk="1" hangingPunct="1">
              <a:lnSpc>
                <a:spcPct val="80000"/>
              </a:lnSpc>
              <a:buFont typeface="Wingdings" pitchFamily="2" charset="2"/>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381000"/>
            <a:ext cx="8229600" cy="914400"/>
          </a:xfrm>
        </p:spPr>
        <p:txBody>
          <a:bodyPr>
            <a:normAutofit/>
          </a:bodyPr>
          <a:lstStyle/>
          <a:p>
            <a:pPr algn="ctr"/>
            <a:r>
              <a:rPr lang="en-US" sz="2800" b="1" dirty="0" smtClean="0">
                <a:latin typeface="Times New Roman" pitchFamily="18" charset="0"/>
                <a:cs typeface="Times New Roman" pitchFamily="18" charset="0"/>
              </a:rPr>
              <a:t>How the K-Mean Clustering algorithm works?</a:t>
            </a:r>
          </a:p>
        </p:txBody>
      </p:sp>
      <p:sp>
        <p:nvSpPr>
          <p:cNvPr id="14339" name="Rectangle 3"/>
          <p:cNvSpPr>
            <a:spLocks noGrp="1" noChangeArrowheads="1"/>
          </p:cNvSpPr>
          <p:nvPr>
            <p:ph type="body" idx="1"/>
          </p:nvPr>
        </p:nvSpPr>
        <p:spPr>
          <a:xfrm>
            <a:off x="457200" y="1295400"/>
            <a:ext cx="8686800" cy="4835525"/>
          </a:xfrm>
        </p:spPr>
        <p:txBody>
          <a:bodyPr/>
          <a:lstStyle/>
          <a:p>
            <a:pPr algn="just" eaLnBrk="1" hangingPunct="1"/>
            <a:r>
              <a:rPr lang="en-US" sz="2600" b="1" u="sng" dirty="0" smtClean="0"/>
              <a:t>Step 3:</a:t>
            </a:r>
            <a:r>
              <a:rPr lang="en-US" sz="2600" dirty="0" smtClean="0"/>
              <a:t> Take each sample in sequence and 		        	     compute its </a:t>
            </a:r>
            <a:r>
              <a:rPr lang="en-US" sz="2600" dirty="0" smtClean="0">
                <a:hlinkClick r:id="rId2"/>
              </a:rPr>
              <a:t>distance</a:t>
            </a:r>
            <a:r>
              <a:rPr lang="en-US" sz="2600" dirty="0" smtClean="0"/>
              <a:t> from the </a:t>
            </a:r>
            <a:r>
              <a:rPr lang="en-US" sz="2600" dirty="0" err="1" smtClean="0"/>
              <a:t>centroid</a:t>
            </a:r>
            <a:r>
              <a:rPr lang="en-US" sz="2600" dirty="0" smtClean="0"/>
              <a:t> of   	        	       each of the clusters. If a sample is not 	              	       currently in the cluster with the closest 	        	 	       </a:t>
            </a:r>
            <a:r>
              <a:rPr lang="en-US" sz="2600" dirty="0" err="1" smtClean="0"/>
              <a:t>centroid</a:t>
            </a:r>
            <a:r>
              <a:rPr lang="en-US" sz="2600" dirty="0" smtClean="0"/>
              <a:t>, switch this sample to that cluster 	        	       and update the </a:t>
            </a:r>
            <a:r>
              <a:rPr lang="en-US" sz="2600" dirty="0" err="1" smtClean="0"/>
              <a:t>centroid</a:t>
            </a:r>
            <a:r>
              <a:rPr lang="en-US" sz="2600" dirty="0" smtClean="0"/>
              <a:t> of the cluster 		        	       gaining the new sample and the cluster 	        	       losing the sample. </a:t>
            </a:r>
          </a:p>
          <a:p>
            <a:pPr algn="just" eaLnBrk="1" hangingPunct="1"/>
            <a:r>
              <a:rPr lang="en-US" sz="2600" b="1" u="sng" dirty="0" smtClean="0"/>
              <a:t>Step 4 .</a:t>
            </a:r>
            <a:r>
              <a:rPr lang="en-US" sz="2600" dirty="0" smtClean="0"/>
              <a:t> Repeat step 3 until convergence is 	  	        	        achieved, that is until a pass through the 	        	        training sample causes no new assignments. </a:t>
            </a:r>
          </a:p>
          <a:p>
            <a:pPr algn="just" eaLnBrk="1" hangingPunct="1"/>
            <a:endParaRPr lang="en-US" sz="2600" dirty="0" smtClean="0"/>
          </a:p>
          <a:p>
            <a:pPr algn="just" eaLnBrk="1" hangingPunct="1">
              <a:buFont typeface="Wingdings" pitchFamily="2" charset="2"/>
              <a:buNone/>
            </a:pPr>
            <a:endParaRPr lang="en-US" sz="26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609600"/>
            <a:ext cx="8229600" cy="780288"/>
          </a:xfrm>
        </p:spPr>
        <p:txBody>
          <a:bodyPr>
            <a:normAutofit/>
          </a:bodyPr>
          <a:lstStyle/>
          <a:p>
            <a:pPr algn="ctr" eaLnBrk="1" hangingPunct="1"/>
            <a:r>
              <a:rPr lang="en-US" sz="2800" b="1" dirty="0" smtClean="0">
                <a:latin typeface="Times New Roman" pitchFamily="18" charset="0"/>
                <a:cs typeface="Times New Roman" pitchFamily="18" charset="0"/>
              </a:rPr>
              <a:t>K-means Overview</a:t>
            </a:r>
          </a:p>
        </p:txBody>
      </p:sp>
      <p:sp>
        <p:nvSpPr>
          <p:cNvPr id="20483" name="Rectangle 3"/>
          <p:cNvSpPr>
            <a:spLocks noGrp="1" noChangeArrowheads="1"/>
          </p:cNvSpPr>
          <p:nvPr>
            <p:ph type="body" idx="1"/>
          </p:nvPr>
        </p:nvSpPr>
        <p:spPr>
          <a:xfrm>
            <a:off x="457200" y="1676400"/>
            <a:ext cx="8382000" cy="4800600"/>
          </a:xfrm>
        </p:spPr>
        <p:txBody>
          <a:bodyPr>
            <a:noAutofit/>
          </a:bodyPr>
          <a:lstStyle/>
          <a:p>
            <a:pPr algn="just" eaLnBrk="1" hangingPunct="1"/>
            <a:r>
              <a:rPr lang="en-US" dirty="0" smtClean="0">
                <a:latin typeface="Times New Roman" pitchFamily="18" charset="0"/>
                <a:cs typeface="Times New Roman" pitchFamily="18" charset="0"/>
              </a:rPr>
              <a:t>An unsupervised clustering algorithm</a:t>
            </a:r>
          </a:p>
          <a:p>
            <a:pPr algn="just" eaLnBrk="1" hangingPunct="1"/>
            <a:r>
              <a:rPr lang="en-US" dirty="0" smtClean="0">
                <a:latin typeface="Times New Roman" pitchFamily="18" charset="0"/>
                <a:cs typeface="Times New Roman" pitchFamily="18" charset="0"/>
              </a:rPr>
              <a:t>“K” stands for number of clusters, it is typically a user input to the algorithm; some criteria can be used to automatically estimate K</a:t>
            </a:r>
          </a:p>
          <a:p>
            <a:pPr algn="just" eaLnBrk="1" hangingPunct="1"/>
            <a:r>
              <a:rPr lang="en-US" dirty="0" smtClean="0">
                <a:latin typeface="Times New Roman" pitchFamily="18" charset="0"/>
                <a:cs typeface="Times New Roman" pitchFamily="18" charset="0"/>
              </a:rPr>
              <a:t>It is an approximation to an NP-hard combinatorial optimization problem</a:t>
            </a:r>
          </a:p>
          <a:p>
            <a:pPr algn="just" eaLnBrk="1" hangingPunct="1"/>
            <a:r>
              <a:rPr lang="en-US" dirty="0" smtClean="0">
                <a:latin typeface="Times New Roman" pitchFamily="18" charset="0"/>
                <a:cs typeface="Times New Roman" pitchFamily="18" charset="0"/>
              </a:rPr>
              <a:t>K-means algorithm is iterative in nature</a:t>
            </a:r>
          </a:p>
          <a:p>
            <a:pPr algn="just" eaLnBrk="1" hangingPunct="1"/>
            <a:r>
              <a:rPr lang="en-US" dirty="0" smtClean="0">
                <a:latin typeface="Times New Roman" pitchFamily="18" charset="0"/>
                <a:cs typeface="Times New Roman" pitchFamily="18" charset="0"/>
              </a:rPr>
              <a:t>It converges, however only a local minimum is obtained</a:t>
            </a:r>
          </a:p>
          <a:p>
            <a:pPr algn="just" eaLnBrk="1" hangingPunct="1"/>
            <a:r>
              <a:rPr lang="en-US" dirty="0" smtClean="0">
                <a:latin typeface="Times New Roman" pitchFamily="18" charset="0"/>
                <a:cs typeface="Times New Roman" pitchFamily="18" charset="0"/>
              </a:rPr>
              <a:t>Works only for numerical data</a:t>
            </a:r>
          </a:p>
          <a:p>
            <a:pPr algn="just" eaLnBrk="1" hangingPunct="1"/>
            <a:r>
              <a:rPr lang="en-US" dirty="0" smtClean="0">
                <a:latin typeface="Times New Roman" pitchFamily="18" charset="0"/>
                <a:cs typeface="Times New Roman" pitchFamily="18" charset="0"/>
              </a:rPr>
              <a:t>Easy to implement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304800"/>
            <a:ext cx="8229600" cy="1143000"/>
          </a:xfrm>
        </p:spPr>
        <p:txBody>
          <a:bodyPr>
            <a:normAutofit/>
          </a:bodyPr>
          <a:lstStyle/>
          <a:p>
            <a:pPr algn="ctr" eaLnBrk="1" hangingPunct="1"/>
            <a:r>
              <a:rPr lang="en-US" sz="2800" b="1" dirty="0" smtClean="0">
                <a:latin typeface="Times New Roman" pitchFamily="18" charset="0"/>
                <a:cs typeface="Times New Roman" pitchFamily="18" charset="0"/>
              </a:rPr>
              <a:t>Weaknesses of K-Mean Clustering</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t>
            </a:r>
          </a:p>
        </p:txBody>
      </p:sp>
      <p:sp>
        <p:nvSpPr>
          <p:cNvPr id="33795" name="Rectangle 3"/>
          <p:cNvSpPr>
            <a:spLocks noGrp="1" noChangeArrowheads="1"/>
          </p:cNvSpPr>
          <p:nvPr>
            <p:ph type="body" idx="1"/>
          </p:nvPr>
        </p:nvSpPr>
        <p:spPr>
          <a:xfrm>
            <a:off x="0" y="1295400"/>
            <a:ext cx="9144000" cy="5562600"/>
          </a:xfrm>
        </p:spPr>
        <p:txBody>
          <a:bodyPr/>
          <a:lstStyle/>
          <a:p>
            <a:pPr marL="571500" indent="-571500" algn="just" eaLnBrk="1" hangingPunct="1">
              <a:buFont typeface="Wingdings" pitchFamily="2" charset="2"/>
              <a:buAutoNum type="arabicPeriod"/>
            </a:pPr>
            <a:r>
              <a:rPr lang="en-US" sz="2600" dirty="0" smtClean="0">
                <a:latin typeface="Times New Roman" pitchFamily="18" charset="0"/>
                <a:cs typeface="Times New Roman" pitchFamily="18" charset="0"/>
              </a:rPr>
              <a:t>When the numbers of data are not so many, initial grouping will determine the cluster significantly. </a:t>
            </a:r>
          </a:p>
          <a:p>
            <a:pPr marL="571500" indent="-571500" algn="just" eaLnBrk="1" hangingPunct="1">
              <a:buFont typeface="Wingdings" pitchFamily="2" charset="2"/>
              <a:buAutoNum type="arabicPeriod"/>
            </a:pPr>
            <a:r>
              <a:rPr lang="en-US" sz="2600" dirty="0" smtClean="0">
                <a:latin typeface="Times New Roman" pitchFamily="18" charset="0"/>
                <a:cs typeface="Times New Roman" pitchFamily="18" charset="0"/>
              </a:rPr>
              <a:t>The number of cluster, K, must be determined before hand. Its disadvantage is that it does not yield the same result with each run, since the resulting clusters depend on the initial random assignments.</a:t>
            </a:r>
          </a:p>
          <a:p>
            <a:pPr marL="571500" indent="-571500" algn="just" eaLnBrk="1" hangingPunct="1">
              <a:buFont typeface="Wingdings" pitchFamily="2" charset="2"/>
              <a:buAutoNum type="arabicPeriod"/>
            </a:pPr>
            <a:r>
              <a:rPr lang="en-US" sz="2600" dirty="0" smtClean="0">
                <a:latin typeface="Times New Roman" pitchFamily="18" charset="0"/>
                <a:cs typeface="Times New Roman" pitchFamily="18" charset="0"/>
              </a:rPr>
              <a:t>We never know the real cluster, using the same data, because if it is inputted in a different order it may produce different cluster if the number of data is few. </a:t>
            </a:r>
          </a:p>
          <a:p>
            <a:pPr marL="571500" indent="-571500" algn="just" eaLnBrk="1" hangingPunct="1">
              <a:buFont typeface="Wingdings" pitchFamily="2" charset="2"/>
              <a:buAutoNum type="arabicPeriod"/>
            </a:pPr>
            <a:r>
              <a:rPr lang="en-US" sz="2600" dirty="0" smtClean="0">
                <a:latin typeface="Times New Roman" pitchFamily="18" charset="0"/>
                <a:cs typeface="Times New Roman" pitchFamily="18" charset="0"/>
              </a:rPr>
              <a:t>It is sensitive to initial condition. Different initial condition may produce different result of cluster. The algorithm may be trapped in the </a:t>
            </a:r>
            <a:r>
              <a:rPr lang="en-US" sz="2600" i="1" u="sng" dirty="0" smtClean="0">
                <a:latin typeface="Times New Roman" pitchFamily="18" charset="0"/>
                <a:cs typeface="Times New Roman" pitchFamily="18" charset="0"/>
              </a:rPr>
              <a:t>local optimum</a:t>
            </a:r>
            <a:r>
              <a:rPr lang="en-US" sz="26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609600"/>
            <a:ext cx="8534400" cy="762000"/>
          </a:xfrm>
        </p:spPr>
        <p:txBody>
          <a:bodyPr>
            <a:normAutofit/>
          </a:bodyPr>
          <a:lstStyle/>
          <a:p>
            <a:pPr algn="ctr" eaLnBrk="1" hangingPunct="1"/>
            <a:r>
              <a:rPr lang="en-US" sz="2800" b="1" dirty="0" smtClean="0">
                <a:latin typeface="Times New Roman" pitchFamily="18" charset="0"/>
                <a:cs typeface="Times New Roman" pitchFamily="18" charset="0"/>
              </a:rPr>
              <a:t>Applications of K-Mean Clustering</a:t>
            </a:r>
          </a:p>
        </p:txBody>
      </p:sp>
      <p:sp>
        <p:nvSpPr>
          <p:cNvPr id="34819" name="Rectangle 3"/>
          <p:cNvSpPr>
            <a:spLocks noGrp="1" noChangeArrowheads="1"/>
          </p:cNvSpPr>
          <p:nvPr>
            <p:ph type="body" idx="1"/>
          </p:nvPr>
        </p:nvSpPr>
        <p:spPr>
          <a:xfrm>
            <a:off x="0" y="1447800"/>
            <a:ext cx="9144000" cy="5410200"/>
          </a:xfrm>
        </p:spPr>
        <p:txBody>
          <a:bodyPr>
            <a:normAutofit/>
          </a:bodyPr>
          <a:lstStyle/>
          <a:p>
            <a:pPr algn="just" eaLnBrk="1" hangingPunct="1"/>
            <a:r>
              <a:rPr lang="en-US" dirty="0" smtClean="0">
                <a:latin typeface="Times New Roman" pitchFamily="18" charset="0"/>
                <a:cs typeface="Times New Roman" pitchFamily="18" charset="0"/>
              </a:rPr>
              <a:t>It is relatively </a:t>
            </a:r>
            <a:r>
              <a:rPr lang="en-US" i="1" dirty="0" smtClean="0">
                <a:latin typeface="Times New Roman" pitchFamily="18" charset="0"/>
                <a:cs typeface="Times New Roman" pitchFamily="18" charset="0"/>
              </a:rPr>
              <a:t>efficient and fast.</a:t>
            </a:r>
            <a:r>
              <a:rPr lang="en-US" dirty="0" smtClean="0">
                <a:latin typeface="Times New Roman" pitchFamily="18" charset="0"/>
                <a:cs typeface="Times New Roman" pitchFamily="18" charset="0"/>
              </a:rPr>
              <a:t> It computes result at </a:t>
            </a:r>
            <a:r>
              <a:rPr lang="en-US" b="1" dirty="0" smtClean="0">
                <a:latin typeface="Times New Roman" pitchFamily="18" charset="0"/>
                <a:cs typeface="Times New Roman" pitchFamily="18" charset="0"/>
              </a:rPr>
              <a:t>O(</a:t>
            </a:r>
            <a:r>
              <a:rPr lang="en-US" b="1" dirty="0" err="1" smtClean="0">
                <a:latin typeface="Times New Roman" pitchFamily="18" charset="0"/>
                <a:cs typeface="Times New Roman" pitchFamily="18" charset="0"/>
              </a:rPr>
              <a:t>tkn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where n is number of objects or points, k is number of clusters and t is number of iterations. </a:t>
            </a:r>
          </a:p>
          <a:p>
            <a:pPr algn="just" eaLnBrk="1" hangingPunct="1"/>
            <a:r>
              <a:rPr lang="en-US" dirty="0" smtClean="0">
                <a:latin typeface="Times New Roman" pitchFamily="18" charset="0"/>
                <a:cs typeface="Times New Roman" pitchFamily="18" charset="0"/>
              </a:rPr>
              <a:t>k-means clustering can be applied to </a:t>
            </a:r>
            <a:r>
              <a:rPr lang="en-US" i="1" dirty="0" smtClean="0">
                <a:latin typeface="Times New Roman" pitchFamily="18" charset="0"/>
                <a:cs typeface="Times New Roman" pitchFamily="18" charset="0"/>
              </a:rPr>
              <a:t>machine learning or data mining</a:t>
            </a:r>
          </a:p>
          <a:p>
            <a:pPr algn="just" eaLnBrk="1" hangingPunct="1"/>
            <a:r>
              <a:rPr lang="en-US" i="1" dirty="0" smtClean="0">
                <a:latin typeface="Times New Roman" pitchFamily="18" charset="0"/>
                <a:cs typeface="Times New Roman" pitchFamily="18" charset="0"/>
              </a:rPr>
              <a:t>Used on acoustic data in speech understanding to convert waveforms into one of k categories (known as Vector Quantization or Image Segmentation).</a:t>
            </a:r>
          </a:p>
          <a:p>
            <a:pPr algn="just" eaLnBrk="1" hangingPunct="1"/>
            <a:r>
              <a:rPr lang="en-US" i="1" dirty="0" smtClean="0">
                <a:latin typeface="Times New Roman" pitchFamily="18" charset="0"/>
                <a:cs typeface="Times New Roman" pitchFamily="18" charset="0"/>
              </a:rPr>
              <a:t>Also used for choosing color palettes on old fashioned graphical display devices and Image Quantization.</a:t>
            </a:r>
            <a:r>
              <a:rPr lang="en-US"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990600"/>
            <a:ext cx="8229600" cy="856488"/>
          </a:xfrm>
        </p:spPr>
        <p:txBody>
          <a:bodyPr>
            <a:normAutofit/>
          </a:bodyPr>
          <a:lstStyle/>
          <a:p>
            <a:pPr algn="ctr" eaLnBrk="1" hangingPunct="1"/>
            <a:r>
              <a:rPr lang="en-US" sz="2800" b="1" dirty="0" smtClean="0">
                <a:latin typeface="Times New Roman" pitchFamily="18" charset="0"/>
                <a:cs typeface="Times New Roman" pitchFamily="18" charset="0"/>
              </a:rPr>
              <a:t>CONCLUSION</a:t>
            </a:r>
          </a:p>
        </p:txBody>
      </p:sp>
      <p:sp>
        <p:nvSpPr>
          <p:cNvPr id="35843" name="Rectangle 3"/>
          <p:cNvSpPr>
            <a:spLocks noGrp="1" noChangeArrowheads="1"/>
          </p:cNvSpPr>
          <p:nvPr>
            <p:ph type="body" idx="1"/>
          </p:nvPr>
        </p:nvSpPr>
        <p:spPr/>
        <p:txBody>
          <a:bodyPr/>
          <a:lstStyle/>
          <a:p>
            <a:pPr algn="just" eaLnBrk="1" hangingPunct="1"/>
            <a:r>
              <a:rPr lang="en-US" i="1" dirty="0" smtClean="0">
                <a:latin typeface="Times New Roman" pitchFamily="18" charset="0"/>
                <a:cs typeface="Times New Roman" pitchFamily="18" charset="0"/>
              </a:rPr>
              <a:t>K-means algorithm is </a:t>
            </a:r>
            <a:r>
              <a:rPr lang="en-US" dirty="0" smtClean="0">
                <a:latin typeface="Times New Roman" pitchFamily="18" charset="0"/>
                <a:cs typeface="Times New Roman" pitchFamily="18" charset="0"/>
              </a:rPr>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22238"/>
            <a:ext cx="8839200" cy="1295400"/>
          </a:xfrm>
        </p:spPr>
        <p:txBody>
          <a:bodyPr>
            <a:normAutofit/>
          </a:bodyPr>
          <a:lstStyle/>
          <a:p>
            <a:pPr algn="ctr" eaLnBrk="1" hangingPunct="1"/>
            <a:r>
              <a:rPr lang="en-US" sz="2800" b="1" dirty="0" smtClean="0">
                <a:latin typeface="Times New Roman" pitchFamily="18" charset="0"/>
                <a:cs typeface="Times New Roman" pitchFamily="18" charset="0"/>
              </a:rPr>
              <a:t>Real-Life Numerical Example of K-Means Clustering</a:t>
            </a:r>
          </a:p>
        </p:txBody>
      </p:sp>
      <p:sp>
        <p:nvSpPr>
          <p:cNvPr id="22531" name="Rectangle 4"/>
          <p:cNvSpPr>
            <a:spLocks noChangeArrowheads="1"/>
          </p:cNvSpPr>
          <p:nvPr/>
        </p:nvSpPr>
        <p:spPr bwMode="auto">
          <a:xfrm>
            <a:off x="0" y="1447800"/>
            <a:ext cx="8839200" cy="1938992"/>
          </a:xfrm>
          <a:prstGeom prst="rect">
            <a:avLst/>
          </a:prstGeom>
          <a:noFill/>
          <a:ln w="9525">
            <a:noFill/>
            <a:miter lim="800000"/>
            <a:headEnd/>
            <a:tailEnd/>
          </a:ln>
        </p:spPr>
        <p:txBody>
          <a:bodyPr wrap="square" anchor="ctr">
            <a:spAutoFit/>
          </a:bodyPr>
          <a:lstStyle/>
          <a:p>
            <a:pPr algn="just"/>
            <a:r>
              <a:rPr lang="en-US" sz="2400" dirty="0"/>
              <a:t>We have 4 medicines as our training data points object and each medicine has 2 attributes. Each attribute represents coordinate of the object. We have to determine which medicines belong to cluster 1 and which medicines belong to the other cluster. </a:t>
            </a:r>
          </a:p>
          <a:p>
            <a:pPr algn="just" eaLnBrk="0" hangingPunct="0"/>
            <a:endParaRPr lang="en-US" sz="2400" dirty="0"/>
          </a:p>
        </p:txBody>
      </p:sp>
      <p:graphicFrame>
        <p:nvGraphicFramePr>
          <p:cNvPr id="72822" name="Group 118"/>
          <p:cNvGraphicFramePr>
            <a:graphicFrameLocks noGrp="1"/>
          </p:cNvGraphicFramePr>
          <p:nvPr/>
        </p:nvGraphicFramePr>
        <p:xfrm>
          <a:off x="1295400" y="3733800"/>
          <a:ext cx="5867400" cy="2534921"/>
        </p:xfrm>
        <a:graphic>
          <a:graphicData uri="http://schemas.openxmlformats.org/drawingml/2006/table">
            <a:tbl>
              <a:tblPr/>
              <a:tblGrid>
                <a:gridCol w="1792288"/>
                <a:gridCol w="2081212"/>
                <a:gridCol w="1993900"/>
              </a:tblGrid>
              <a:tr h="538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Attribute1 (X): weight index</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Attribute 2 (Y): pH</a:t>
                      </a:r>
                      <a:endParaRPr kumimoji="0" lang="en-US" sz="1600" b="1"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28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A</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B</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C</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D</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sz="half" idx="1"/>
          </p:nvPr>
        </p:nvSpPr>
        <p:spPr>
          <a:xfrm>
            <a:off x="457200" y="838200"/>
            <a:ext cx="4038600" cy="5791200"/>
          </a:xfrm>
        </p:spPr>
        <p:txBody>
          <a:bodyPr/>
          <a:lstStyle/>
          <a:p>
            <a:pPr eaLnBrk="1" hangingPunct="1">
              <a:buFont typeface="Wingdings" pitchFamily="2" charset="2"/>
              <a:buNone/>
            </a:pPr>
            <a:r>
              <a:rPr lang="en-US" sz="2600" u="sng" smtClean="0"/>
              <a:t>Step 1:</a:t>
            </a:r>
          </a:p>
          <a:p>
            <a:pPr eaLnBrk="1" hangingPunct="1"/>
            <a:r>
              <a:rPr lang="en-US" sz="2600" smtClean="0"/>
              <a:t> </a:t>
            </a:r>
            <a:r>
              <a:rPr lang="en-US" sz="2600" b="1" u="sng" smtClean="0"/>
              <a:t>Initial value of centroids</a:t>
            </a:r>
            <a:r>
              <a:rPr lang="en-US" sz="2600" i="1" smtClean="0"/>
              <a:t> </a:t>
            </a:r>
            <a:r>
              <a:rPr lang="en-US" sz="2600" smtClean="0"/>
              <a:t>: Suppose we use medicine A and medicine B as the first centroids. </a:t>
            </a:r>
          </a:p>
          <a:p>
            <a:pPr eaLnBrk="1" hangingPunct="1"/>
            <a:r>
              <a:rPr lang="en-US" sz="2600" smtClean="0"/>
              <a:t>Let and c</a:t>
            </a:r>
            <a:r>
              <a:rPr lang="en-US" sz="2600" baseline="-25000" smtClean="0"/>
              <a:t>1</a:t>
            </a:r>
            <a:r>
              <a:rPr lang="en-US" sz="2600" smtClean="0"/>
              <a:t> and c</a:t>
            </a:r>
            <a:r>
              <a:rPr lang="en-US" sz="2600" baseline="-25000" smtClean="0"/>
              <a:t>2 </a:t>
            </a:r>
            <a:r>
              <a:rPr lang="en-US" sz="2600" smtClean="0"/>
              <a:t>denote the coordinate of the centroids, then c</a:t>
            </a:r>
            <a:r>
              <a:rPr lang="en-US" sz="2600" baseline="-25000" smtClean="0"/>
              <a:t>1</a:t>
            </a:r>
            <a:r>
              <a:rPr lang="en-US" sz="2600" smtClean="0"/>
              <a:t>=(1,1) and c</a:t>
            </a:r>
            <a:r>
              <a:rPr lang="en-US" sz="2600" baseline="-25000" smtClean="0"/>
              <a:t>2</a:t>
            </a:r>
            <a:r>
              <a:rPr lang="en-US" sz="2600" smtClean="0"/>
              <a:t>=(2,1) </a:t>
            </a:r>
          </a:p>
        </p:txBody>
      </p:sp>
      <p:pic>
        <p:nvPicPr>
          <p:cNvPr id="23555" name="Picture 7" descr="k means clustering iteration 0"/>
          <p:cNvPicPr>
            <a:picLocks noGrp="1" noChangeAspect="1" noChangeArrowheads="1"/>
          </p:cNvPicPr>
          <p:nvPr>
            <p:ph sz="half" idx="2"/>
          </p:nvPr>
        </p:nvPicPr>
        <p:blipFill>
          <a:blip r:embed="rId2"/>
          <a:srcRect/>
          <a:stretch>
            <a:fillRect/>
          </a:stretch>
        </p:blipFill>
        <p:spPr>
          <a:xfrm>
            <a:off x="4724400" y="838200"/>
            <a:ext cx="4419600" cy="5410200"/>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0" y="0"/>
            <a:ext cx="8915400" cy="1828800"/>
          </a:xfrm>
        </p:spPr>
        <p:txBody>
          <a:bodyPr>
            <a:normAutofit fontScale="55000" lnSpcReduction="20000"/>
          </a:bodyPr>
          <a:lstStyle/>
          <a:p>
            <a:pPr eaLnBrk="1" hangingPunct="1">
              <a:lnSpc>
                <a:spcPct val="90000"/>
              </a:lnSpc>
            </a:pPr>
            <a:r>
              <a:rPr lang="en-US" sz="2600" b="1" u="sng" dirty="0" smtClean="0"/>
              <a:t>Objects-</a:t>
            </a:r>
            <a:r>
              <a:rPr lang="en-US" sz="2600" b="1" u="sng" dirty="0" err="1" smtClean="0"/>
              <a:t>Centroids</a:t>
            </a:r>
            <a:r>
              <a:rPr lang="en-US" sz="2600" b="1" u="sng" dirty="0" smtClean="0"/>
              <a:t> distance</a:t>
            </a:r>
            <a:r>
              <a:rPr lang="en-US" sz="2600" i="1" dirty="0" smtClean="0"/>
              <a:t> </a:t>
            </a:r>
            <a:r>
              <a:rPr lang="en-US" sz="2600" dirty="0" smtClean="0"/>
              <a:t>: we calculate the   distance between cluster </a:t>
            </a:r>
            <a:r>
              <a:rPr lang="en-US" sz="2600" dirty="0" err="1" smtClean="0"/>
              <a:t>centroid</a:t>
            </a:r>
            <a:r>
              <a:rPr lang="en-US" sz="2600" dirty="0" smtClean="0"/>
              <a:t> to each object.   </a:t>
            </a:r>
          </a:p>
          <a:p>
            <a:pPr lvl="0">
              <a:lnSpc>
                <a:spcPct val="90000"/>
              </a:lnSpc>
            </a:pPr>
            <a:r>
              <a:rPr lang="en-US" sz="2600" dirty="0" smtClean="0"/>
              <a:t>Let us use </a:t>
            </a:r>
            <a:r>
              <a:rPr lang="en-US" sz="2800" i="1" dirty="0" smtClean="0">
                <a:latin typeface="Arial" pitchFamily="34" charset="0"/>
                <a:ea typeface="Times New Roman" pitchFamily="18" charset="0"/>
                <a:cs typeface="Arial" pitchFamily="34" charset="0"/>
              </a:rPr>
              <a:t> ρ(a, b) = |x2 – x1| + |y2 – y1|</a:t>
            </a:r>
            <a:endParaRPr lang="en-US" sz="1400" dirty="0" smtClean="0">
              <a:latin typeface="Arial" pitchFamily="34" charset="0"/>
              <a:cs typeface="Arial" pitchFamily="34" charset="0"/>
            </a:endParaRPr>
          </a:p>
          <a:p>
            <a:pPr eaLnBrk="1" hangingPunct="1">
              <a:lnSpc>
                <a:spcPct val="90000"/>
              </a:lnSpc>
            </a:pPr>
            <a:r>
              <a:rPr lang="en-US" sz="2600" dirty="0" smtClean="0"/>
              <a:t>distance matrix at iteration 0 is </a:t>
            </a:r>
          </a:p>
          <a:p>
            <a:pPr eaLnBrk="1" hangingPunct="1">
              <a:lnSpc>
                <a:spcPct val="90000"/>
              </a:lnSpc>
            </a:pPr>
            <a:endParaRPr lang="en-US" sz="2600" dirty="0" smtClean="0"/>
          </a:p>
          <a:p>
            <a:pPr eaLnBrk="1" hangingPunct="1">
              <a:lnSpc>
                <a:spcPct val="90000"/>
              </a:lnSpc>
            </a:pPr>
            <a:endParaRPr lang="en-US" sz="2600" dirty="0" smtClean="0"/>
          </a:p>
          <a:p>
            <a:pPr eaLnBrk="1" hangingPunct="1">
              <a:lnSpc>
                <a:spcPct val="90000"/>
              </a:lnSpc>
              <a:buFont typeface="Wingdings" pitchFamily="2" charset="2"/>
              <a:buNone/>
            </a:pPr>
            <a:endParaRPr lang="en-US" sz="2600" dirty="0" smtClean="0"/>
          </a:p>
          <a:p>
            <a:pPr eaLnBrk="1" hangingPunct="1">
              <a:lnSpc>
                <a:spcPct val="90000"/>
              </a:lnSpc>
            </a:pPr>
            <a:endParaRPr lang="en-US" sz="2600" dirty="0" smtClean="0"/>
          </a:p>
          <a:p>
            <a:pPr eaLnBrk="1" hangingPunct="1">
              <a:lnSpc>
                <a:spcPct val="90000"/>
              </a:lnSpc>
              <a:buNone/>
            </a:pPr>
            <a:r>
              <a:rPr lang="en-US" sz="2600" dirty="0" smtClean="0"/>
              <a:t> </a:t>
            </a:r>
          </a:p>
        </p:txBody>
      </p:sp>
      <p:graphicFrame>
        <p:nvGraphicFramePr>
          <p:cNvPr id="8" name="Group 118"/>
          <p:cNvGraphicFramePr>
            <a:graphicFrameLocks noGrp="1"/>
          </p:cNvGraphicFramePr>
          <p:nvPr/>
        </p:nvGraphicFramePr>
        <p:xfrm>
          <a:off x="1143000" y="1371600"/>
          <a:ext cx="5867399" cy="2224216"/>
        </p:xfrm>
        <a:graphic>
          <a:graphicData uri="http://schemas.openxmlformats.org/drawingml/2006/table">
            <a:tbl>
              <a:tblPr/>
              <a:tblGrid>
                <a:gridCol w="838200"/>
                <a:gridCol w="1676400"/>
                <a:gridCol w="1864622"/>
                <a:gridCol w="1488177"/>
              </a:tblGrid>
              <a:tr h="84199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Mean (</a:t>
                      </a: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Centroid</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Cluster-1</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600" b="1"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Mean (</a:t>
                      </a: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Centroid</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Cluster-2</a:t>
                      </a:r>
                      <a:endParaRPr kumimoji="0" lang="en-US" sz="1600" b="1" i="0" u="none" strike="noStrike" cap="none" normalizeH="0" baseline="0" dirty="0" smtClean="0">
                        <a:ln>
                          <a:noFill/>
                        </a:ln>
                        <a:solidFill>
                          <a:schemeClr val="tx1"/>
                        </a:solidFill>
                        <a:effectLst/>
                        <a:latin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(2,1)</a:t>
                      </a:r>
                      <a:endParaRPr kumimoji="0" lang="en-US" sz="1600" b="1"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Clusters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970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6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0</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Cluster-1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4195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(2,1)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0</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Cluster-2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(4,3)</a:t>
                      </a:r>
                      <a:endParaRPr kumimoji="0" lang="en-US" sz="16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5</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Arial" charset="0"/>
                        </a:rPr>
                        <a:t>Cluster-2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2640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(5,4)</a:t>
                      </a:r>
                      <a:endParaRPr kumimoji="0" lang="en-US" sz="16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7</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6</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Arial" charset="0"/>
                        </a:rPr>
                        <a:t>Cluster-2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7826" name="Rectangle 2"/>
          <p:cNvSpPr>
            <a:spLocks noChangeArrowheads="1"/>
          </p:cNvSpPr>
          <p:nvPr/>
        </p:nvSpPr>
        <p:spPr bwMode="auto">
          <a:xfrm>
            <a:off x="304800" y="3810000"/>
            <a:ext cx="38862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point		mean1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x1</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y1</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x2</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y2</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lang="en-US" sz="1200" dirty="0" smtClean="0">
                <a:solidFill>
                  <a:srgbClr val="993366"/>
                </a:solidFill>
                <a:latin typeface="Arial" pitchFamily="34" charset="0"/>
                <a:ea typeface="Times New Roman" pitchFamily="18" charset="0"/>
                <a:cs typeface="Arial" pitchFamily="34" charset="0"/>
              </a:rPr>
              <a:t>1</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a:ln>
                  <a:noFill/>
                </a:ln>
                <a:solidFill>
                  <a:srgbClr val="EE0077"/>
                </a:solidFill>
                <a:effectLst/>
                <a:latin typeface="Arial" pitchFamily="34" charset="0"/>
                <a:ea typeface="Times New Roman" pitchFamily="18" charset="0"/>
                <a:cs typeface="Arial" pitchFamily="34" charset="0"/>
              </a:rPr>
              <a:t>1</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lang="en-US" sz="1200" dirty="0" smtClean="0">
                <a:solidFill>
                  <a:srgbClr val="008000"/>
                </a:solidFill>
                <a:latin typeface="Arial" pitchFamily="34" charset="0"/>
                <a:ea typeface="Times New Roman" pitchFamily="18" charset="0"/>
                <a:cs typeface="Arial" pitchFamily="34" charset="0"/>
              </a:rPr>
              <a:t>1</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a:ln>
                  <a:noFill/>
                </a:ln>
                <a:solidFill>
                  <a:srgbClr val="32D000"/>
                </a:solidFill>
                <a:effectLst/>
                <a:latin typeface="Arial" pitchFamily="34" charset="0"/>
                <a:ea typeface="Times New Roman" pitchFamily="18" charset="0"/>
                <a:cs typeface="Arial" pitchFamily="34" charset="0"/>
              </a:rPr>
              <a:t>1</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ρ(a, b) = |x2 – x1| + |y2 – y1|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ρ(point, mean1) = |x2 – x1| + |y2 – y1|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lang="en-US" sz="1200" dirty="0" smtClean="0">
                <a:solidFill>
                  <a:srgbClr val="008000"/>
                </a:solidFill>
                <a:latin typeface="Arial" pitchFamily="34" charset="0"/>
                <a:ea typeface="Times New Roman" pitchFamily="18" charset="0"/>
                <a:cs typeface="Arial" pitchFamily="34" charset="0"/>
              </a:rPr>
              <a:t>1</a:t>
            </a: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lang="en-US" sz="1200" dirty="0" smtClean="0">
                <a:solidFill>
                  <a:srgbClr val="993366"/>
                </a:solidFill>
                <a:latin typeface="Arial" pitchFamily="34" charset="0"/>
                <a:ea typeface="Times New Roman" pitchFamily="18" charset="0"/>
                <a:cs typeface="Arial" pitchFamily="34" charset="0"/>
              </a:rPr>
              <a:t>1</a:t>
            </a: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n-US" sz="1200" b="0" i="0" u="none" strike="noStrike" cap="none" normalizeH="0" baseline="0" dirty="0" smtClean="0">
                <a:ln>
                  <a:noFill/>
                </a:ln>
                <a:solidFill>
                  <a:srgbClr val="32D000"/>
                </a:solidFill>
                <a:effectLst/>
                <a:latin typeface="Arial" pitchFamily="34" charset="0"/>
                <a:ea typeface="Times New Roman" pitchFamily="18" charset="0"/>
                <a:cs typeface="Arial" pitchFamily="34" charset="0"/>
              </a:rPr>
              <a:t>1</a:t>
            </a: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sz="1200" b="0" i="0" u="none" strike="noStrike" cap="none" normalizeH="0" baseline="0" dirty="0" smtClean="0">
                <a:ln>
                  <a:noFill/>
                </a:ln>
                <a:solidFill>
                  <a:srgbClr val="EE0077"/>
                </a:solidFill>
                <a:effectLst/>
                <a:latin typeface="Arial" pitchFamily="34" charset="0"/>
                <a:ea typeface="Times New Roman" pitchFamily="18" charset="0"/>
                <a:cs typeface="Arial" pitchFamily="34" charset="0"/>
              </a:rPr>
              <a:t>1</a:t>
            </a: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 + 0</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4267200" y="3810000"/>
            <a:ext cx="4572000" cy="1569660"/>
          </a:xfrm>
          <a:prstGeom prst="rect">
            <a:avLst/>
          </a:prstGeom>
        </p:spPr>
        <p:txBody>
          <a:bodyPr wrap="square">
            <a:spAutoFit/>
          </a:bodyPr>
          <a:lstStyle/>
          <a:p>
            <a:pPr lvl="0" fontAlgn="base">
              <a:spcBef>
                <a:spcPct val="0"/>
              </a:spcBef>
              <a:spcAft>
                <a:spcPct val="0"/>
              </a:spcAft>
            </a:pPr>
            <a:r>
              <a:rPr lang="en-US" sz="1200" dirty="0" smtClean="0">
                <a:latin typeface="Arial" pitchFamily="34" charset="0"/>
                <a:ea typeface="Times New Roman" pitchFamily="18" charset="0"/>
                <a:cs typeface="Arial" pitchFamily="34" charset="0"/>
              </a:rPr>
              <a:t>point		mean2</a:t>
            </a:r>
            <a:endParaRPr lang="en-US" sz="1200" dirty="0" smtClean="0">
              <a:latin typeface="Arial" pitchFamily="34" charset="0"/>
              <a:cs typeface="Arial" pitchFamily="34" charset="0"/>
            </a:endParaRPr>
          </a:p>
          <a:p>
            <a:pPr lvl="0" eaLnBrk="0" fontAlgn="base" hangingPunct="0">
              <a:spcBef>
                <a:spcPct val="0"/>
              </a:spcBef>
              <a:spcAft>
                <a:spcPct val="0"/>
              </a:spcAft>
            </a:pPr>
            <a:r>
              <a:rPr lang="en-US" sz="1200" i="1" dirty="0" smtClean="0">
                <a:latin typeface="Arial" pitchFamily="34" charset="0"/>
                <a:ea typeface="Times New Roman" pitchFamily="18" charset="0"/>
                <a:cs typeface="Arial" pitchFamily="34" charset="0"/>
              </a:rPr>
              <a:t>x1</a:t>
            </a:r>
            <a:r>
              <a:rPr lang="en-US" sz="1200" dirty="0" smtClean="0">
                <a:latin typeface="Arial" pitchFamily="34" charset="0"/>
                <a:ea typeface="Times New Roman" pitchFamily="18" charset="0"/>
                <a:cs typeface="Arial" pitchFamily="34" charset="0"/>
              </a:rPr>
              <a:t>, </a:t>
            </a:r>
            <a:r>
              <a:rPr lang="en-US" sz="1200" i="1" dirty="0" smtClean="0">
                <a:latin typeface="Arial" pitchFamily="34" charset="0"/>
                <a:ea typeface="Times New Roman" pitchFamily="18" charset="0"/>
                <a:cs typeface="Arial" pitchFamily="34" charset="0"/>
              </a:rPr>
              <a:t>y1</a:t>
            </a:r>
            <a:r>
              <a:rPr lang="en-US" sz="1200" dirty="0" smtClean="0">
                <a:latin typeface="Arial" pitchFamily="34" charset="0"/>
                <a:ea typeface="Times New Roman" pitchFamily="18" charset="0"/>
                <a:cs typeface="Arial" pitchFamily="34" charset="0"/>
              </a:rPr>
              <a:t>		</a:t>
            </a:r>
            <a:r>
              <a:rPr lang="en-US" sz="1200" i="1" dirty="0" smtClean="0">
                <a:latin typeface="Arial" pitchFamily="34" charset="0"/>
                <a:ea typeface="Times New Roman" pitchFamily="18" charset="0"/>
                <a:cs typeface="Arial" pitchFamily="34" charset="0"/>
              </a:rPr>
              <a:t>x2</a:t>
            </a:r>
            <a:r>
              <a:rPr lang="en-US" sz="1200" dirty="0" smtClean="0">
                <a:latin typeface="Arial" pitchFamily="34" charset="0"/>
                <a:ea typeface="Times New Roman" pitchFamily="18" charset="0"/>
                <a:cs typeface="Arial" pitchFamily="34" charset="0"/>
              </a:rPr>
              <a:t>, </a:t>
            </a:r>
            <a:r>
              <a:rPr lang="en-US" sz="1200" i="1" dirty="0" smtClean="0">
                <a:latin typeface="Arial" pitchFamily="34" charset="0"/>
                <a:ea typeface="Times New Roman" pitchFamily="18" charset="0"/>
                <a:cs typeface="Arial" pitchFamily="34" charset="0"/>
              </a:rPr>
              <a:t>y2</a:t>
            </a:r>
            <a:endParaRPr lang="en-US" sz="1200" dirty="0" smtClean="0">
              <a:latin typeface="Arial" pitchFamily="34" charset="0"/>
              <a:cs typeface="Arial" pitchFamily="34" charset="0"/>
            </a:endParaRPr>
          </a:p>
          <a:p>
            <a:pPr lvl="0" eaLnBrk="0" fontAlgn="base" hangingPunct="0">
              <a:spcBef>
                <a:spcPct val="0"/>
              </a:spcBef>
              <a:spcAft>
                <a:spcPct val="0"/>
              </a:spcAft>
            </a:pPr>
            <a:r>
              <a:rPr lang="en-US" sz="1200" dirty="0" smtClean="0">
                <a:latin typeface="Arial" pitchFamily="34" charset="0"/>
                <a:ea typeface="Times New Roman" pitchFamily="18" charset="0"/>
                <a:cs typeface="Arial" pitchFamily="34" charset="0"/>
              </a:rPr>
              <a:t>(</a:t>
            </a:r>
            <a:r>
              <a:rPr lang="en-US" sz="1200" dirty="0" smtClean="0">
                <a:solidFill>
                  <a:srgbClr val="993366"/>
                </a:solidFill>
                <a:latin typeface="Arial" pitchFamily="34" charset="0"/>
                <a:ea typeface="Times New Roman" pitchFamily="18" charset="0"/>
                <a:cs typeface="Arial" pitchFamily="34" charset="0"/>
              </a:rPr>
              <a:t>1</a:t>
            </a:r>
            <a:r>
              <a:rPr lang="en-US" sz="1200" dirty="0" smtClean="0">
                <a:latin typeface="Arial" pitchFamily="34" charset="0"/>
                <a:ea typeface="Times New Roman" pitchFamily="18" charset="0"/>
                <a:cs typeface="Arial" pitchFamily="34" charset="0"/>
              </a:rPr>
              <a:t>, </a:t>
            </a:r>
            <a:r>
              <a:rPr lang="en-US" sz="1200" dirty="0" smtClean="0">
                <a:solidFill>
                  <a:srgbClr val="EE0077"/>
                </a:solidFill>
                <a:latin typeface="Arial" pitchFamily="34" charset="0"/>
                <a:ea typeface="Times New Roman" pitchFamily="18" charset="0"/>
                <a:cs typeface="Arial" pitchFamily="34" charset="0"/>
              </a:rPr>
              <a:t>1</a:t>
            </a:r>
            <a:r>
              <a:rPr lang="en-US" sz="1200" dirty="0" smtClean="0">
                <a:latin typeface="Arial" pitchFamily="34" charset="0"/>
                <a:ea typeface="Times New Roman" pitchFamily="18" charset="0"/>
                <a:cs typeface="Arial" pitchFamily="34" charset="0"/>
              </a:rPr>
              <a:t>)  	              (</a:t>
            </a:r>
            <a:r>
              <a:rPr lang="en-US" sz="1200" dirty="0" smtClean="0">
                <a:solidFill>
                  <a:srgbClr val="008000"/>
                </a:solidFill>
                <a:latin typeface="Arial" pitchFamily="34" charset="0"/>
                <a:ea typeface="Times New Roman" pitchFamily="18" charset="0"/>
                <a:cs typeface="Arial" pitchFamily="34" charset="0"/>
              </a:rPr>
              <a:t>2</a:t>
            </a:r>
            <a:r>
              <a:rPr lang="en-US" sz="1200" dirty="0" smtClean="0">
                <a:latin typeface="Arial" pitchFamily="34" charset="0"/>
                <a:ea typeface="Times New Roman" pitchFamily="18" charset="0"/>
                <a:cs typeface="Arial" pitchFamily="34" charset="0"/>
              </a:rPr>
              <a:t>, </a:t>
            </a:r>
            <a:r>
              <a:rPr lang="en-US" sz="1200" dirty="0" smtClean="0">
                <a:solidFill>
                  <a:srgbClr val="32D000"/>
                </a:solidFill>
                <a:latin typeface="Arial" pitchFamily="34" charset="0"/>
                <a:ea typeface="Times New Roman" pitchFamily="18" charset="0"/>
                <a:cs typeface="Arial" pitchFamily="34" charset="0"/>
              </a:rPr>
              <a:t>1</a:t>
            </a:r>
            <a:r>
              <a:rPr lang="en-US" sz="1200" dirty="0" smtClean="0">
                <a:latin typeface="Arial" pitchFamily="34" charset="0"/>
                <a:ea typeface="Times New Roman" pitchFamily="18" charset="0"/>
                <a:cs typeface="Arial" pitchFamily="34" charset="0"/>
              </a:rPr>
              <a:t>)  </a:t>
            </a:r>
            <a:endParaRPr lang="en-US" sz="1200" dirty="0" smtClean="0">
              <a:latin typeface="Arial" pitchFamily="34" charset="0"/>
              <a:cs typeface="Arial" pitchFamily="34" charset="0"/>
            </a:endParaRPr>
          </a:p>
          <a:p>
            <a:pPr lvl="0" eaLnBrk="0" fontAlgn="base" hangingPunct="0">
              <a:spcBef>
                <a:spcPct val="0"/>
              </a:spcBef>
              <a:spcAft>
                <a:spcPct val="0"/>
              </a:spcAft>
            </a:pPr>
            <a:r>
              <a:rPr lang="en-US" sz="1200" i="1" dirty="0" smtClean="0">
                <a:latin typeface="Arial" pitchFamily="34" charset="0"/>
                <a:ea typeface="Times New Roman" pitchFamily="18" charset="0"/>
                <a:cs typeface="Arial" pitchFamily="34" charset="0"/>
              </a:rPr>
              <a:t>   ρ(a, b) = |x2 – x1| + |y2 – y1|</a:t>
            </a:r>
            <a:endParaRPr lang="en-US" sz="1200" dirty="0" smtClean="0">
              <a:latin typeface="Arial" pitchFamily="34" charset="0"/>
              <a:cs typeface="Arial" pitchFamily="34" charset="0"/>
            </a:endParaRPr>
          </a:p>
          <a:p>
            <a:pPr lvl="0" eaLnBrk="0" fontAlgn="base" hangingPunct="0">
              <a:spcBef>
                <a:spcPct val="0"/>
              </a:spcBef>
              <a:spcAft>
                <a:spcPct val="0"/>
              </a:spcAft>
            </a:pPr>
            <a:r>
              <a:rPr lang="en-US" sz="1200" i="1" dirty="0" smtClean="0">
                <a:latin typeface="Arial" pitchFamily="34" charset="0"/>
                <a:ea typeface="Times New Roman" pitchFamily="18" charset="0"/>
                <a:cs typeface="Arial" pitchFamily="34" charset="0"/>
              </a:rPr>
              <a:t>ρ(point, mean1) = |x2 – x1| + |y2 – y1|</a:t>
            </a:r>
            <a:endParaRPr lang="en-US" sz="1200" dirty="0" smtClean="0">
              <a:latin typeface="Arial" pitchFamily="34" charset="0"/>
              <a:cs typeface="Arial" pitchFamily="34" charset="0"/>
            </a:endParaRPr>
          </a:p>
          <a:p>
            <a:pPr lvl="0" eaLnBrk="0" fontAlgn="base" hangingPunct="0">
              <a:spcBef>
                <a:spcPct val="0"/>
              </a:spcBef>
              <a:spcAft>
                <a:spcPct val="0"/>
              </a:spcAft>
            </a:pPr>
            <a:r>
              <a:rPr lang="en-US" sz="1200" i="1" dirty="0" smtClean="0">
                <a:latin typeface="Arial" pitchFamily="34" charset="0"/>
                <a:ea typeface="Times New Roman" pitchFamily="18" charset="0"/>
                <a:cs typeface="Arial" pitchFamily="34" charset="0"/>
              </a:rPr>
              <a:t>		  = |</a:t>
            </a:r>
            <a:r>
              <a:rPr lang="en-US" sz="1200" i="1" dirty="0" smtClean="0">
                <a:solidFill>
                  <a:srgbClr val="008000"/>
                </a:solidFill>
                <a:latin typeface="Arial" pitchFamily="34" charset="0"/>
                <a:ea typeface="Times New Roman" pitchFamily="18" charset="0"/>
                <a:cs typeface="Arial" pitchFamily="34" charset="0"/>
              </a:rPr>
              <a:t>2</a:t>
            </a:r>
            <a:r>
              <a:rPr lang="en-US" sz="1200" i="1" dirty="0" smtClean="0">
                <a:latin typeface="Arial" pitchFamily="34" charset="0"/>
                <a:ea typeface="Times New Roman" pitchFamily="18" charset="0"/>
                <a:cs typeface="Arial" pitchFamily="34" charset="0"/>
              </a:rPr>
              <a:t> – </a:t>
            </a:r>
            <a:r>
              <a:rPr lang="en-US" sz="1200" dirty="0" smtClean="0">
                <a:solidFill>
                  <a:srgbClr val="993366"/>
                </a:solidFill>
                <a:latin typeface="Arial" pitchFamily="34" charset="0"/>
                <a:ea typeface="Times New Roman" pitchFamily="18" charset="0"/>
                <a:cs typeface="Arial" pitchFamily="34" charset="0"/>
              </a:rPr>
              <a:t>1</a:t>
            </a:r>
            <a:r>
              <a:rPr lang="en-US" sz="1200" i="1" dirty="0" smtClean="0">
                <a:latin typeface="Arial" pitchFamily="34" charset="0"/>
                <a:ea typeface="Times New Roman" pitchFamily="18" charset="0"/>
                <a:cs typeface="Arial" pitchFamily="34" charset="0"/>
              </a:rPr>
              <a:t>| + </a:t>
            </a:r>
            <a:r>
              <a:rPr lang="en-US" sz="1200" dirty="0" smtClean="0">
                <a:latin typeface="Arial" pitchFamily="34" charset="0"/>
                <a:ea typeface="Times New Roman" pitchFamily="18" charset="0"/>
                <a:cs typeface="Arial" pitchFamily="34" charset="0"/>
              </a:rPr>
              <a:t>|</a:t>
            </a:r>
            <a:r>
              <a:rPr lang="en-US" sz="1200" dirty="0" smtClean="0">
                <a:solidFill>
                  <a:srgbClr val="32D000"/>
                </a:solidFill>
                <a:latin typeface="Arial" pitchFamily="34" charset="0"/>
                <a:ea typeface="Times New Roman" pitchFamily="18" charset="0"/>
                <a:cs typeface="Arial" pitchFamily="34" charset="0"/>
              </a:rPr>
              <a:t>1</a:t>
            </a:r>
            <a:r>
              <a:rPr lang="en-US" sz="1200" i="1" dirty="0" smtClean="0">
                <a:latin typeface="Arial" pitchFamily="34" charset="0"/>
                <a:ea typeface="Times New Roman" pitchFamily="18" charset="0"/>
                <a:cs typeface="Arial" pitchFamily="34" charset="0"/>
              </a:rPr>
              <a:t> – </a:t>
            </a:r>
            <a:r>
              <a:rPr lang="en-US" sz="1200" dirty="0" smtClean="0">
                <a:solidFill>
                  <a:srgbClr val="EE0077"/>
                </a:solidFill>
                <a:latin typeface="Arial" pitchFamily="34" charset="0"/>
                <a:ea typeface="Times New Roman" pitchFamily="18" charset="0"/>
                <a:cs typeface="Arial" pitchFamily="34" charset="0"/>
              </a:rPr>
              <a:t>1</a:t>
            </a:r>
            <a:r>
              <a:rPr lang="en-US" sz="1200" i="1" dirty="0" smtClean="0">
                <a:latin typeface="Arial" pitchFamily="34" charset="0"/>
                <a:ea typeface="Times New Roman" pitchFamily="18" charset="0"/>
                <a:cs typeface="Arial" pitchFamily="34" charset="0"/>
              </a:rPr>
              <a:t>|</a:t>
            </a:r>
            <a:endParaRPr lang="en-US" sz="1200" dirty="0" smtClean="0">
              <a:latin typeface="Arial" pitchFamily="34" charset="0"/>
              <a:cs typeface="Arial" pitchFamily="34" charset="0"/>
            </a:endParaRPr>
          </a:p>
          <a:p>
            <a:pPr lvl="0" eaLnBrk="0" fontAlgn="base" hangingPunct="0">
              <a:spcBef>
                <a:spcPct val="0"/>
              </a:spcBef>
              <a:spcAft>
                <a:spcPct val="0"/>
              </a:spcAft>
            </a:pPr>
            <a:r>
              <a:rPr lang="en-US" sz="1200" i="1" dirty="0" smtClean="0">
                <a:latin typeface="Arial" pitchFamily="34" charset="0"/>
                <a:ea typeface="Times New Roman" pitchFamily="18" charset="0"/>
                <a:cs typeface="Arial" pitchFamily="34" charset="0"/>
              </a:rPr>
              <a:t>		  = 1</a:t>
            </a:r>
            <a:r>
              <a:rPr lang="en-US" sz="1200" dirty="0" smtClean="0">
                <a:latin typeface="Arial" pitchFamily="34" charset="0"/>
                <a:ea typeface="Times New Roman" pitchFamily="18" charset="0"/>
                <a:cs typeface="Arial" pitchFamily="34" charset="0"/>
              </a:rPr>
              <a:t> + 0</a:t>
            </a:r>
            <a:endParaRPr lang="en-US" sz="1200" dirty="0" smtClean="0">
              <a:latin typeface="Arial" pitchFamily="34" charset="0"/>
              <a:cs typeface="Arial" pitchFamily="34" charset="0"/>
            </a:endParaRPr>
          </a:p>
          <a:p>
            <a:pPr lvl="0" eaLnBrk="0" fontAlgn="base" hangingPunct="0">
              <a:spcBef>
                <a:spcPct val="0"/>
              </a:spcBef>
              <a:spcAft>
                <a:spcPct val="0"/>
              </a:spcAft>
            </a:pPr>
            <a:r>
              <a:rPr lang="en-US" sz="1200" i="1" dirty="0" smtClean="0">
                <a:latin typeface="Arial" pitchFamily="34" charset="0"/>
                <a:ea typeface="Times New Roman" pitchFamily="18" charset="0"/>
                <a:cs typeface="Arial" pitchFamily="34" charset="0"/>
              </a:rPr>
              <a:t>		  = </a:t>
            </a:r>
            <a:r>
              <a:rPr lang="en-US" sz="1200" dirty="0" smtClean="0">
                <a:latin typeface="Arial" pitchFamily="34" charset="0"/>
                <a:ea typeface="Times New Roman" pitchFamily="18" charset="0"/>
                <a:cs typeface="Arial" pitchFamily="34" charset="0"/>
              </a:rPr>
              <a:t>0</a:t>
            </a:r>
            <a:endParaRPr lang="en-US" sz="1200" dirty="0" smtClean="0">
              <a:latin typeface="Arial" pitchFamily="34" charset="0"/>
              <a:cs typeface="Arial" pitchFamily="34" charset="0"/>
            </a:endParaRPr>
          </a:p>
        </p:txBody>
      </p:sp>
      <p:sp>
        <p:nvSpPr>
          <p:cNvPr id="12" name="Rectangle 11"/>
          <p:cNvSpPr/>
          <p:nvPr/>
        </p:nvSpPr>
        <p:spPr>
          <a:xfrm>
            <a:off x="381000" y="5257800"/>
            <a:ext cx="8382000" cy="646331"/>
          </a:xfrm>
          <a:prstGeom prst="rect">
            <a:avLst/>
          </a:prstGeom>
        </p:spPr>
        <p:txBody>
          <a:bodyPr wrap="square">
            <a:spAutoFit/>
          </a:bodyPr>
          <a:lstStyle/>
          <a:p>
            <a:r>
              <a:rPr lang="en-US" dirty="0" smtClean="0"/>
              <a:t>So, which cluster should the point (1, 1) be placed in?  The one, where the point has the shortest distance to the mean – that is mean 1 (cluster 1), since the distance is 0.</a:t>
            </a:r>
            <a:endParaRPr lang="en-US" dirty="0"/>
          </a:p>
        </p:txBody>
      </p:sp>
      <p:sp>
        <p:nvSpPr>
          <p:cNvPr id="13" name="Rectangle 12"/>
          <p:cNvSpPr/>
          <p:nvPr/>
        </p:nvSpPr>
        <p:spPr>
          <a:xfrm>
            <a:off x="1828800" y="838200"/>
            <a:ext cx="3868110" cy="369332"/>
          </a:xfrm>
          <a:prstGeom prst="rect">
            <a:avLst/>
          </a:prstGeom>
        </p:spPr>
        <p:txBody>
          <a:bodyPr wrap="none">
            <a:spAutoFit/>
          </a:bodyPr>
          <a:lstStyle/>
          <a:p>
            <a:r>
              <a:rPr lang="en-US" dirty="0" smtClean="0"/>
              <a:t>So, we fill in these values in the table: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0" y="1935163"/>
            <a:ext cx="9144000" cy="0"/>
          </a:xfrm>
          <a:prstGeom prst="rect">
            <a:avLst/>
          </a:prstGeom>
          <a:noFill/>
          <a:ln w="9525">
            <a:noFill/>
            <a:miter lim="800000"/>
            <a:headEnd/>
            <a:tailEnd/>
          </a:ln>
          <a:effectLst/>
        </p:spPr>
        <p:txBody>
          <a:bodyPr>
            <a:spAutoFit/>
          </a:bodyPr>
          <a:lstStyle/>
          <a:p>
            <a:endParaRPr lang="en-US"/>
          </a:p>
        </p:txBody>
      </p:sp>
      <p:sp>
        <p:nvSpPr>
          <p:cNvPr id="157699" name="Rectangle 3"/>
          <p:cNvSpPr>
            <a:spLocks noChangeArrowheads="1"/>
          </p:cNvSpPr>
          <p:nvPr/>
        </p:nvSpPr>
        <p:spPr bwMode="auto">
          <a:xfrm>
            <a:off x="0" y="2171700"/>
            <a:ext cx="9144000" cy="0"/>
          </a:xfrm>
          <a:prstGeom prst="rect">
            <a:avLst/>
          </a:prstGeom>
          <a:noFill/>
          <a:ln w="9525">
            <a:noFill/>
            <a:miter lim="800000"/>
            <a:headEnd/>
            <a:tailEnd/>
          </a:ln>
          <a:effectLst/>
        </p:spPr>
        <p:txBody>
          <a:bodyPr>
            <a:spAutoFit/>
          </a:bodyPr>
          <a:lstStyle/>
          <a:p>
            <a:endParaRPr lang="en-US"/>
          </a:p>
        </p:txBody>
      </p:sp>
      <p:sp>
        <p:nvSpPr>
          <p:cNvPr id="157700" name="Rectangle 4"/>
          <p:cNvSpPr>
            <a:spLocks noChangeArrowheads="1"/>
          </p:cNvSpPr>
          <p:nvPr/>
        </p:nvSpPr>
        <p:spPr bwMode="auto">
          <a:xfrm>
            <a:off x="0" y="2200275"/>
            <a:ext cx="9144000" cy="0"/>
          </a:xfrm>
          <a:prstGeom prst="rect">
            <a:avLst/>
          </a:prstGeom>
          <a:noFill/>
          <a:ln w="9525">
            <a:noFill/>
            <a:miter lim="800000"/>
            <a:headEnd/>
            <a:tailEnd/>
          </a:ln>
          <a:effectLst/>
        </p:spPr>
        <p:txBody>
          <a:bodyPr>
            <a:spAutoFit/>
          </a:bodyPr>
          <a:lstStyle/>
          <a:p>
            <a:endParaRPr lang="en-US"/>
          </a:p>
        </p:txBody>
      </p:sp>
      <p:grpSp>
        <p:nvGrpSpPr>
          <p:cNvPr id="2" name="Group 5"/>
          <p:cNvGrpSpPr>
            <a:grpSpLocks/>
          </p:cNvGrpSpPr>
          <p:nvPr/>
        </p:nvGrpSpPr>
        <p:grpSpPr bwMode="auto">
          <a:xfrm>
            <a:off x="0" y="2514600"/>
            <a:ext cx="9144000" cy="2243138"/>
            <a:chOff x="36" y="642"/>
            <a:chExt cx="5760" cy="1413"/>
          </a:xfrm>
        </p:grpSpPr>
        <p:pic>
          <p:nvPicPr>
            <p:cNvPr id="157702" name="Picture 6" descr="Edna Krabappel"/>
            <p:cNvPicPr>
              <a:picLocks noChangeAspect="1" noChangeArrowheads="1"/>
            </p:cNvPicPr>
            <p:nvPr/>
          </p:nvPicPr>
          <p:blipFill>
            <a:blip r:embed="rId2"/>
            <a:srcRect/>
            <a:stretch>
              <a:fillRect/>
            </a:stretch>
          </p:blipFill>
          <p:spPr bwMode="auto">
            <a:xfrm>
              <a:off x="208" y="789"/>
              <a:ext cx="513" cy="1108"/>
            </a:xfrm>
            <a:prstGeom prst="rect">
              <a:avLst/>
            </a:prstGeom>
            <a:noFill/>
          </p:spPr>
        </p:pic>
        <p:pic>
          <p:nvPicPr>
            <p:cNvPr id="157703" name="Picture 7" descr="Principal Seymour  Skinner"/>
            <p:cNvPicPr>
              <a:picLocks noChangeAspect="1" noChangeArrowheads="1"/>
            </p:cNvPicPr>
            <p:nvPr/>
          </p:nvPicPr>
          <p:blipFill>
            <a:blip r:embed="rId3"/>
            <a:srcRect/>
            <a:stretch>
              <a:fillRect/>
            </a:stretch>
          </p:blipFill>
          <p:spPr bwMode="auto">
            <a:xfrm>
              <a:off x="2774" y="828"/>
              <a:ext cx="514" cy="1104"/>
            </a:xfrm>
            <a:prstGeom prst="rect">
              <a:avLst/>
            </a:prstGeom>
            <a:noFill/>
          </p:spPr>
        </p:pic>
        <p:sp>
          <p:nvSpPr>
            <p:cNvPr id="157704" name="Rectangle 8"/>
            <p:cNvSpPr>
              <a:spLocks noChangeArrowheads="1"/>
            </p:cNvSpPr>
            <p:nvPr/>
          </p:nvSpPr>
          <p:spPr bwMode="auto">
            <a:xfrm>
              <a:off x="36" y="1365"/>
              <a:ext cx="5760" cy="0"/>
            </a:xfrm>
            <a:prstGeom prst="rect">
              <a:avLst/>
            </a:prstGeom>
            <a:noFill/>
            <a:ln w="9525">
              <a:noFill/>
              <a:miter lim="800000"/>
              <a:headEnd/>
              <a:tailEnd/>
            </a:ln>
            <a:effectLst/>
          </p:spPr>
          <p:txBody>
            <a:bodyPr>
              <a:spAutoFit/>
            </a:bodyPr>
            <a:lstStyle/>
            <a:p>
              <a:endParaRPr lang="en-US"/>
            </a:p>
          </p:txBody>
        </p:sp>
        <p:pic>
          <p:nvPicPr>
            <p:cNvPr id="157705" name="Picture 9" descr="Groundskeeper Willie"/>
            <p:cNvPicPr>
              <a:picLocks noChangeAspect="1" noChangeArrowheads="1"/>
            </p:cNvPicPr>
            <p:nvPr/>
          </p:nvPicPr>
          <p:blipFill>
            <a:blip r:embed="rId4"/>
            <a:srcRect/>
            <a:stretch>
              <a:fillRect/>
            </a:stretch>
          </p:blipFill>
          <p:spPr bwMode="auto">
            <a:xfrm>
              <a:off x="3933" y="920"/>
              <a:ext cx="569" cy="868"/>
            </a:xfrm>
            <a:prstGeom prst="rect">
              <a:avLst/>
            </a:prstGeom>
            <a:noFill/>
          </p:spPr>
        </p:pic>
        <p:pic>
          <p:nvPicPr>
            <p:cNvPr id="157706" name="Picture 10"/>
            <p:cNvPicPr>
              <a:picLocks noChangeAspect="1" noChangeArrowheads="1"/>
            </p:cNvPicPr>
            <p:nvPr/>
          </p:nvPicPr>
          <p:blipFill>
            <a:blip r:embed="rId5"/>
            <a:srcRect/>
            <a:stretch>
              <a:fillRect/>
            </a:stretch>
          </p:blipFill>
          <p:spPr bwMode="auto">
            <a:xfrm>
              <a:off x="1499" y="865"/>
              <a:ext cx="635" cy="944"/>
            </a:xfrm>
            <a:prstGeom prst="rect">
              <a:avLst/>
            </a:prstGeom>
            <a:noFill/>
            <a:ln w="9525">
              <a:noFill/>
              <a:miter lim="800000"/>
              <a:headEnd/>
              <a:tailEnd/>
            </a:ln>
            <a:effectLst/>
          </p:spPr>
        </p:pic>
        <p:pic>
          <p:nvPicPr>
            <p:cNvPr id="157707" name="Picture 11"/>
            <p:cNvPicPr>
              <a:picLocks noChangeAspect="1" noChangeArrowheads="1"/>
            </p:cNvPicPr>
            <p:nvPr/>
          </p:nvPicPr>
          <p:blipFill>
            <a:blip r:embed="rId6"/>
            <a:srcRect/>
            <a:stretch>
              <a:fillRect/>
            </a:stretch>
          </p:blipFill>
          <p:spPr bwMode="auto">
            <a:xfrm>
              <a:off x="4995" y="753"/>
              <a:ext cx="580" cy="1047"/>
            </a:xfrm>
            <a:prstGeom prst="rect">
              <a:avLst/>
            </a:prstGeom>
            <a:noFill/>
            <a:ln w="9525">
              <a:noFill/>
              <a:miter lim="800000"/>
              <a:headEnd/>
              <a:tailEnd/>
            </a:ln>
            <a:effectLst/>
          </p:spPr>
        </p:pic>
        <p:pic>
          <p:nvPicPr>
            <p:cNvPr id="157708" name="Picture 12"/>
            <p:cNvPicPr>
              <a:picLocks noChangeAspect="1" noChangeArrowheads="1"/>
            </p:cNvPicPr>
            <p:nvPr/>
          </p:nvPicPr>
          <p:blipFill>
            <a:blip r:embed="rId7"/>
            <a:srcRect/>
            <a:stretch>
              <a:fillRect/>
            </a:stretch>
          </p:blipFill>
          <p:spPr bwMode="auto">
            <a:xfrm>
              <a:off x="814" y="806"/>
              <a:ext cx="592" cy="1024"/>
            </a:xfrm>
            <a:prstGeom prst="rect">
              <a:avLst/>
            </a:prstGeom>
            <a:noFill/>
            <a:ln w="9525">
              <a:noFill/>
              <a:miter lim="800000"/>
              <a:headEnd/>
              <a:tailEnd/>
            </a:ln>
            <a:effectLst/>
          </p:spPr>
        </p:pic>
        <p:pic>
          <p:nvPicPr>
            <p:cNvPr id="157709" name="Picture 13"/>
            <p:cNvPicPr>
              <a:picLocks noChangeAspect="1" noChangeArrowheads="1"/>
            </p:cNvPicPr>
            <p:nvPr/>
          </p:nvPicPr>
          <p:blipFill>
            <a:blip r:embed="rId8"/>
            <a:srcRect/>
            <a:stretch>
              <a:fillRect/>
            </a:stretch>
          </p:blipFill>
          <p:spPr bwMode="auto">
            <a:xfrm>
              <a:off x="2227" y="1090"/>
              <a:ext cx="454" cy="749"/>
            </a:xfrm>
            <a:prstGeom prst="rect">
              <a:avLst/>
            </a:prstGeom>
            <a:noFill/>
            <a:ln w="9525">
              <a:noFill/>
              <a:miter lim="800000"/>
              <a:headEnd/>
              <a:tailEnd/>
            </a:ln>
            <a:effectLst/>
          </p:spPr>
        </p:pic>
        <p:pic>
          <p:nvPicPr>
            <p:cNvPr id="157710" name="Picture 14"/>
            <p:cNvPicPr>
              <a:picLocks noChangeAspect="1" noChangeArrowheads="1"/>
            </p:cNvPicPr>
            <p:nvPr/>
          </p:nvPicPr>
          <p:blipFill>
            <a:blip r:embed="rId9"/>
            <a:srcRect/>
            <a:stretch>
              <a:fillRect/>
            </a:stretch>
          </p:blipFill>
          <p:spPr bwMode="auto">
            <a:xfrm>
              <a:off x="4595" y="1096"/>
              <a:ext cx="306" cy="695"/>
            </a:xfrm>
            <a:prstGeom prst="rect">
              <a:avLst/>
            </a:prstGeom>
            <a:noFill/>
            <a:ln w="9525">
              <a:noFill/>
              <a:miter lim="800000"/>
              <a:headEnd/>
              <a:tailEnd/>
            </a:ln>
            <a:effectLst/>
          </p:spPr>
        </p:pic>
        <p:pic>
          <p:nvPicPr>
            <p:cNvPr id="157711" name="Picture 15" descr="C:\Documents and Settings\eamonn\Desktop\bios_family_marge.gif"/>
            <p:cNvPicPr>
              <a:picLocks noChangeAspect="1" noChangeArrowheads="1"/>
            </p:cNvPicPr>
            <p:nvPr/>
          </p:nvPicPr>
          <p:blipFill>
            <a:blip r:embed="rId10"/>
            <a:srcRect/>
            <a:stretch>
              <a:fillRect/>
            </a:stretch>
          </p:blipFill>
          <p:spPr bwMode="auto">
            <a:xfrm>
              <a:off x="3381" y="642"/>
              <a:ext cx="459" cy="1413"/>
            </a:xfrm>
            <a:prstGeom prst="rect">
              <a:avLst/>
            </a:prstGeom>
            <a:noFill/>
          </p:spPr>
        </p:pic>
      </p:grpSp>
      <p:sp>
        <p:nvSpPr>
          <p:cNvPr id="157712" name="Rectangle 16"/>
          <p:cNvSpPr>
            <a:spLocks noChangeArrowheads="1"/>
          </p:cNvSpPr>
          <p:nvPr/>
        </p:nvSpPr>
        <p:spPr bwMode="auto">
          <a:xfrm>
            <a:off x="2400300" y="3776663"/>
            <a:ext cx="5410200" cy="0"/>
          </a:xfrm>
          <a:prstGeom prst="rect">
            <a:avLst/>
          </a:prstGeom>
          <a:noFill/>
          <a:ln w="9525">
            <a:noFill/>
            <a:miter lim="800000"/>
            <a:headEnd/>
            <a:tailEnd/>
          </a:ln>
          <a:effectLst/>
        </p:spPr>
        <p:txBody>
          <a:bodyPr>
            <a:spAutoFit/>
          </a:bodyPr>
          <a:lstStyle/>
          <a:p>
            <a:endParaRPr lang="en-US"/>
          </a:p>
        </p:txBody>
      </p:sp>
      <p:sp>
        <p:nvSpPr>
          <p:cNvPr id="157713" name="Text Box 17"/>
          <p:cNvSpPr txBox="1">
            <a:spLocks noChangeArrowheads="1"/>
          </p:cNvSpPr>
          <p:nvPr/>
        </p:nvSpPr>
        <p:spPr bwMode="auto">
          <a:xfrm>
            <a:off x="381000" y="914400"/>
            <a:ext cx="7693068" cy="523220"/>
          </a:xfrm>
          <a:prstGeom prst="rect">
            <a:avLst/>
          </a:prstGeom>
          <a:noFill/>
          <a:ln w="9525">
            <a:noFill/>
            <a:miter lim="800000"/>
            <a:headEnd/>
            <a:tailEnd/>
          </a:ln>
          <a:effectLst/>
        </p:spPr>
        <p:txBody>
          <a:bodyPr wrap="none">
            <a:spAutoFit/>
          </a:bodyPr>
          <a:lstStyle/>
          <a:p>
            <a:pPr algn="ctr"/>
            <a:r>
              <a:rPr lang="en-US" sz="2800" b="1" dirty="0">
                <a:solidFill>
                  <a:schemeClr val="tx2"/>
                </a:solidFill>
                <a:effectLst>
                  <a:outerShdw blurRad="38100" dist="38100" dir="2700000" algn="tl">
                    <a:srgbClr val="C0C0C0"/>
                  </a:outerShdw>
                </a:effectLst>
                <a:latin typeface="Times New Roman" pitchFamily="18" charset="0"/>
                <a:cs typeface="Times New Roman" pitchFamily="18" charset="0"/>
              </a:rPr>
              <a:t>What is a natural grouping among these objects?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body" sz="half" idx="1"/>
          </p:nvPr>
        </p:nvSpPr>
        <p:spPr>
          <a:xfrm>
            <a:off x="0" y="0"/>
            <a:ext cx="4495800" cy="6858000"/>
          </a:xfrm>
        </p:spPr>
        <p:txBody>
          <a:bodyPr/>
          <a:lstStyle/>
          <a:p>
            <a:pPr eaLnBrk="1" hangingPunct="1">
              <a:buFont typeface="Wingdings" pitchFamily="2" charset="2"/>
              <a:buNone/>
            </a:pPr>
            <a:r>
              <a:rPr lang="en-US" sz="2000" u="sng" smtClean="0"/>
              <a:t>Step 2:</a:t>
            </a:r>
          </a:p>
          <a:p>
            <a:pPr eaLnBrk="1" hangingPunct="1"/>
            <a:r>
              <a:rPr lang="en-US" sz="2600" b="1" u="sng" smtClean="0"/>
              <a:t>Objects clustering</a:t>
            </a:r>
            <a:r>
              <a:rPr lang="en-US" sz="2600" i="1" smtClean="0"/>
              <a:t> </a:t>
            </a:r>
            <a:r>
              <a:rPr lang="en-US" sz="2600" smtClean="0"/>
              <a:t>: We assign each object  based on the minimum distance. </a:t>
            </a:r>
          </a:p>
          <a:p>
            <a:pPr eaLnBrk="1" hangingPunct="1"/>
            <a:r>
              <a:rPr lang="en-US" sz="2600" smtClean="0"/>
              <a:t>Medicine A is assigned to group 1, medicine B to group 2, medicine C to group 2 and medicine D to group 2. </a:t>
            </a:r>
          </a:p>
          <a:p>
            <a:pPr eaLnBrk="1" hangingPunct="1"/>
            <a:r>
              <a:rPr lang="en-US" sz="2600" smtClean="0"/>
              <a:t>The elements of Group matrix below is 1 if and only if the object is assigned to that group. </a:t>
            </a:r>
          </a:p>
          <a:p>
            <a:pPr eaLnBrk="1" hangingPunct="1"/>
            <a:endParaRPr lang="en-US" sz="2600" smtClean="0"/>
          </a:p>
        </p:txBody>
      </p:sp>
      <p:pic>
        <p:nvPicPr>
          <p:cNvPr id="25603" name="Picture 7" descr="NumericalExample_clip_image002_0002"/>
          <p:cNvPicPr>
            <a:picLocks noGrp="1" noChangeAspect="1" noChangeArrowheads="1"/>
          </p:cNvPicPr>
          <p:nvPr>
            <p:ph sz="half" idx="2"/>
          </p:nvPr>
        </p:nvPicPr>
        <p:blipFill>
          <a:blip r:embed="rId2"/>
          <a:srcRect/>
          <a:stretch>
            <a:fillRect/>
          </a:stretch>
        </p:blipFill>
        <p:spPr>
          <a:xfrm>
            <a:off x="4852988" y="1371600"/>
            <a:ext cx="4291012" cy="4648200"/>
          </a:xfrm>
          <a:noFill/>
        </p:spPr>
      </p:pic>
      <p:pic>
        <p:nvPicPr>
          <p:cNvPr id="25604" name="Picture 8" descr="NumericalExample_clip_image018"/>
          <p:cNvPicPr>
            <a:picLocks noChangeAspect="1" noChangeArrowheads="1"/>
          </p:cNvPicPr>
          <p:nvPr/>
        </p:nvPicPr>
        <p:blipFill>
          <a:blip r:embed="rId3"/>
          <a:srcRect/>
          <a:stretch>
            <a:fillRect/>
          </a:stretch>
        </p:blipFill>
        <p:spPr bwMode="auto">
          <a:xfrm>
            <a:off x="685800" y="5486400"/>
            <a:ext cx="33528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0" y="0"/>
            <a:ext cx="9144000" cy="1905000"/>
          </a:xfrm>
        </p:spPr>
        <p:txBody>
          <a:bodyPr/>
          <a:lstStyle/>
          <a:p>
            <a:pPr eaLnBrk="1" hangingPunct="1"/>
            <a:r>
              <a:rPr lang="en-US" b="1" u="sng" dirty="0" smtClean="0"/>
              <a:t>Iteration-2, Objects-</a:t>
            </a:r>
            <a:r>
              <a:rPr lang="en-US" b="1" u="sng" dirty="0" err="1" smtClean="0"/>
              <a:t>Centroids</a:t>
            </a:r>
            <a:r>
              <a:rPr lang="en-US" b="1" u="sng" dirty="0" smtClean="0"/>
              <a:t> distances</a:t>
            </a:r>
            <a:r>
              <a:rPr lang="en-US" i="1" dirty="0" smtClean="0"/>
              <a:t> </a:t>
            </a:r>
            <a:r>
              <a:rPr lang="en-US" dirty="0" smtClean="0"/>
              <a:t>:     The next step is to compute the distance of          all objects to the new </a:t>
            </a:r>
            <a:r>
              <a:rPr lang="en-US" dirty="0" err="1" smtClean="0"/>
              <a:t>centroids</a:t>
            </a:r>
            <a:r>
              <a:rPr lang="en-US" dirty="0" smtClean="0"/>
              <a:t>. </a:t>
            </a:r>
          </a:p>
          <a:p>
            <a:pPr eaLnBrk="1" hangingPunct="1"/>
            <a:r>
              <a:rPr lang="en-US" dirty="0" smtClean="0"/>
              <a:t>Similar to step 2, we have distance matrix at iteration 1 is </a:t>
            </a:r>
          </a:p>
        </p:txBody>
      </p:sp>
      <p:graphicFrame>
        <p:nvGraphicFramePr>
          <p:cNvPr id="4" name="Group 118"/>
          <p:cNvGraphicFramePr>
            <a:graphicFrameLocks noGrp="1"/>
          </p:cNvGraphicFramePr>
          <p:nvPr/>
        </p:nvGraphicFramePr>
        <p:xfrm>
          <a:off x="2819400" y="4267200"/>
          <a:ext cx="5867399" cy="2164080"/>
        </p:xfrm>
        <a:graphic>
          <a:graphicData uri="http://schemas.openxmlformats.org/drawingml/2006/table">
            <a:tbl>
              <a:tblPr/>
              <a:tblGrid>
                <a:gridCol w="838200"/>
                <a:gridCol w="1676400"/>
                <a:gridCol w="1864622"/>
                <a:gridCol w="1488177"/>
              </a:tblGrid>
              <a:tr h="3516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Mean (</a:t>
                      </a: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Centroid</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Cluster-1</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600" b="1"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Mean (</a:t>
                      </a: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Centroid</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Cluster-2</a:t>
                      </a:r>
                      <a:endParaRPr kumimoji="0" lang="en-US" sz="1600" b="1" i="0" u="none" strike="noStrike" cap="none" normalizeH="0" baseline="0" dirty="0" smtClean="0">
                        <a:ln>
                          <a:noFill/>
                        </a:ln>
                        <a:solidFill>
                          <a:schemeClr val="tx1"/>
                        </a:solidFill>
                        <a:effectLst/>
                        <a:latin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(3.6,2.6)</a:t>
                      </a:r>
                      <a:endParaRPr kumimoji="0" lang="en-US" sz="1600" b="1"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Clusters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5438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6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0</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4.2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Cluster-1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4279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(2,1)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3.2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Cluster-1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4001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(4,3)</a:t>
                      </a:r>
                      <a:endParaRPr kumimoji="0" lang="en-US" sz="16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5</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4.2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Arial" charset="0"/>
                        </a:rPr>
                        <a:t>Cluster-2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4001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(5,4)</a:t>
                      </a:r>
                      <a:endParaRPr kumimoji="0" lang="en-US" sz="16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7</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Arial" charset="0"/>
                        </a:rPr>
                        <a:t>Cluster-2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609600" y="1676400"/>
            <a:ext cx="8915400" cy="1477328"/>
          </a:xfrm>
          <a:prstGeom prst="rect">
            <a:avLst/>
          </a:prstGeom>
        </p:spPr>
        <p:txBody>
          <a:bodyPr wrap="square">
            <a:spAutoFit/>
          </a:bodyPr>
          <a:lstStyle/>
          <a:p>
            <a:r>
              <a:rPr lang="en-US" dirty="0" smtClean="0"/>
              <a:t>Cluster 1		                Cluster 2		</a:t>
            </a:r>
          </a:p>
          <a:p>
            <a:r>
              <a:rPr lang="en-US" dirty="0" smtClean="0"/>
              <a:t>(1, 1)			(2, 1)			</a:t>
            </a:r>
          </a:p>
          <a:p>
            <a:r>
              <a:rPr lang="en-US" dirty="0" smtClean="0"/>
              <a:t>			(4, 3)			</a:t>
            </a:r>
          </a:p>
          <a:p>
            <a:r>
              <a:rPr lang="en-US" dirty="0" smtClean="0"/>
              <a:t>			(5, 4)</a:t>
            </a:r>
          </a:p>
          <a:p>
            <a:r>
              <a:rPr lang="en-US" dirty="0" smtClean="0"/>
              <a:t>			</a:t>
            </a:r>
            <a:endParaRPr lang="en-US" dirty="0"/>
          </a:p>
        </p:txBody>
      </p:sp>
      <p:sp>
        <p:nvSpPr>
          <p:cNvPr id="75777" name="Rectangle 1"/>
          <p:cNvSpPr>
            <a:spLocks noChangeArrowheads="1"/>
          </p:cNvSpPr>
          <p:nvPr/>
        </p:nvSpPr>
        <p:spPr bwMode="auto">
          <a:xfrm>
            <a:off x="228600" y="2895600"/>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Next, we need to re-compute the new cluster centers (means). We do so, by taking the mean of all points in each cluster.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For Cluster 1, we only have one point A1(1, 1), which was the old mean, so the cluster center remains the same.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For Cluster 2, we have ( (2+4+5)/</a:t>
            </a:r>
            <a:r>
              <a:rPr lang="en-US" sz="1200" dirty="0" smtClean="0">
                <a:latin typeface="Arial" pitchFamily="34" charset="0"/>
                <a:ea typeface="Times New Roman" pitchFamily="18" charset="0"/>
                <a:cs typeface="Arial" pitchFamily="34" charset="0"/>
              </a:rPr>
              <a:t>3</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(1+3+4)/3 ) = (3.6, 2.6)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228600" y="3505200"/>
            <a:ext cx="8915400" cy="646331"/>
          </a:xfrm>
          <a:prstGeom prst="rect">
            <a:avLst/>
          </a:prstGeom>
        </p:spPr>
        <p:txBody>
          <a:bodyPr wrap="square">
            <a:spAutoFit/>
          </a:bodyPr>
          <a:lstStyle/>
          <a:p>
            <a:r>
              <a:rPr lang="en-US" dirty="0" smtClean="0"/>
              <a:t>In Iteration2, we basically repeat the process from Iteration1 this time using the new means we computed.</a:t>
            </a:r>
            <a:endParaRPr lang="en-US" dirty="0"/>
          </a:p>
        </p:txBody>
      </p:sp>
      <p:sp>
        <p:nvSpPr>
          <p:cNvPr id="8" name="Rectangle 7"/>
          <p:cNvSpPr/>
          <p:nvPr/>
        </p:nvSpPr>
        <p:spPr>
          <a:xfrm>
            <a:off x="0" y="4267200"/>
            <a:ext cx="2819400" cy="1754326"/>
          </a:xfrm>
          <a:prstGeom prst="rect">
            <a:avLst/>
          </a:prstGeom>
        </p:spPr>
        <p:txBody>
          <a:bodyPr wrap="square">
            <a:spAutoFit/>
          </a:bodyPr>
          <a:lstStyle/>
          <a:p>
            <a:r>
              <a:rPr lang="en-US" dirty="0" smtClean="0"/>
              <a:t>That was Iteration1 (epoch1). Next, we go to Iteration3 (epoch3), Iteration4, and so on until the means do not change anymore.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41" name="Group 57"/>
          <p:cNvGraphicFramePr>
            <a:graphicFrameLocks noGrp="1"/>
          </p:cNvGraphicFramePr>
          <p:nvPr>
            <p:ph idx="1"/>
          </p:nvPr>
        </p:nvGraphicFramePr>
        <p:xfrm>
          <a:off x="1676400" y="2667000"/>
          <a:ext cx="6400800" cy="2145032"/>
        </p:xfrm>
        <a:graphic>
          <a:graphicData uri="http://schemas.openxmlformats.org/drawingml/2006/table">
            <a:tbl>
              <a:tblPr/>
              <a:tblGrid>
                <a:gridCol w="1670050"/>
                <a:gridCol w="1911350"/>
                <a:gridCol w="1325563"/>
                <a:gridCol w="1493837"/>
              </a:tblGrid>
              <a:tr h="6286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Object </a:t>
                      </a:r>
                      <a:endParaRPr kumimoji="0" lang="en-US" sz="1800" b="1" i="0" u="sng" strike="noStrike" cap="none" normalizeH="0" baseline="0" smtClean="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Feature1(X):</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weight index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Feature2</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(Y): pH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Group</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(result)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A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B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C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3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D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5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30744" name="Rectangle 59"/>
          <p:cNvSpPr>
            <a:spLocks noChangeArrowheads="1"/>
          </p:cNvSpPr>
          <p:nvPr/>
        </p:nvSpPr>
        <p:spPr bwMode="auto">
          <a:xfrm>
            <a:off x="457200" y="1905000"/>
            <a:ext cx="7315200" cy="396875"/>
          </a:xfrm>
          <a:prstGeom prst="rect">
            <a:avLst/>
          </a:prstGeom>
          <a:noFill/>
          <a:ln w="9525">
            <a:noFill/>
            <a:miter lim="800000"/>
            <a:headEnd/>
            <a:tailEnd/>
          </a:ln>
        </p:spPr>
        <p:txBody>
          <a:bodyPr>
            <a:spAutoFit/>
          </a:bodyPr>
          <a:lstStyle/>
          <a:p>
            <a:r>
              <a:rPr lang="en-US" sz="2000" b="1"/>
              <a:t>We get the final grouping as the results 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0" y="3530600"/>
            <a:ext cx="9144000" cy="3327400"/>
          </a:xfrm>
          <a:prstGeom prst="rect">
            <a:avLst/>
          </a:prstGeom>
          <a:solidFill>
            <a:srgbClr val="CCFFCC"/>
          </a:solidFill>
          <a:ln w="9525">
            <a:noFill/>
            <a:miter lim="800000"/>
            <a:headEnd/>
            <a:tailEnd/>
          </a:ln>
          <a:effectLst/>
        </p:spPr>
        <p:txBody>
          <a:bodyPr wrap="none" anchor="ctr"/>
          <a:lstStyle/>
          <a:p>
            <a:endParaRPr lang="en-US"/>
          </a:p>
        </p:txBody>
      </p:sp>
      <p:sp>
        <p:nvSpPr>
          <p:cNvPr id="158723" name="Rectangle 3"/>
          <p:cNvSpPr>
            <a:spLocks noChangeArrowheads="1"/>
          </p:cNvSpPr>
          <p:nvPr/>
        </p:nvSpPr>
        <p:spPr bwMode="auto">
          <a:xfrm>
            <a:off x="0" y="1935163"/>
            <a:ext cx="9144000" cy="0"/>
          </a:xfrm>
          <a:prstGeom prst="rect">
            <a:avLst/>
          </a:prstGeom>
          <a:noFill/>
          <a:ln w="9525">
            <a:noFill/>
            <a:miter lim="800000"/>
            <a:headEnd/>
            <a:tailEnd/>
          </a:ln>
          <a:effectLst/>
        </p:spPr>
        <p:txBody>
          <a:bodyPr>
            <a:spAutoFit/>
          </a:bodyPr>
          <a:lstStyle/>
          <a:p>
            <a:endParaRPr lang="en-US"/>
          </a:p>
        </p:txBody>
      </p:sp>
      <p:sp>
        <p:nvSpPr>
          <p:cNvPr id="158724" name="Rectangle 4"/>
          <p:cNvSpPr>
            <a:spLocks noChangeArrowheads="1"/>
          </p:cNvSpPr>
          <p:nvPr/>
        </p:nvSpPr>
        <p:spPr bwMode="auto">
          <a:xfrm>
            <a:off x="0" y="2171700"/>
            <a:ext cx="9144000" cy="0"/>
          </a:xfrm>
          <a:prstGeom prst="rect">
            <a:avLst/>
          </a:prstGeom>
          <a:noFill/>
          <a:ln w="9525">
            <a:noFill/>
            <a:miter lim="800000"/>
            <a:headEnd/>
            <a:tailEnd/>
          </a:ln>
          <a:effectLst/>
        </p:spPr>
        <p:txBody>
          <a:bodyPr>
            <a:spAutoFit/>
          </a:bodyPr>
          <a:lstStyle/>
          <a:p>
            <a:endParaRPr lang="en-US"/>
          </a:p>
        </p:txBody>
      </p:sp>
      <p:sp>
        <p:nvSpPr>
          <p:cNvPr id="158725" name="Rectangle 5"/>
          <p:cNvSpPr>
            <a:spLocks noChangeArrowheads="1"/>
          </p:cNvSpPr>
          <p:nvPr/>
        </p:nvSpPr>
        <p:spPr bwMode="auto">
          <a:xfrm>
            <a:off x="0" y="2200275"/>
            <a:ext cx="9144000" cy="0"/>
          </a:xfrm>
          <a:prstGeom prst="rect">
            <a:avLst/>
          </a:prstGeom>
          <a:noFill/>
          <a:ln w="9525">
            <a:noFill/>
            <a:miter lim="800000"/>
            <a:headEnd/>
            <a:tailEnd/>
          </a:ln>
          <a:effectLst/>
        </p:spPr>
        <p:txBody>
          <a:bodyPr>
            <a:spAutoFit/>
          </a:bodyPr>
          <a:lstStyle/>
          <a:p>
            <a:endParaRPr lang="en-US"/>
          </a:p>
        </p:txBody>
      </p:sp>
      <p:grpSp>
        <p:nvGrpSpPr>
          <p:cNvPr id="2" name="Group 6"/>
          <p:cNvGrpSpPr>
            <a:grpSpLocks/>
          </p:cNvGrpSpPr>
          <p:nvPr/>
        </p:nvGrpSpPr>
        <p:grpSpPr bwMode="auto">
          <a:xfrm>
            <a:off x="57150" y="1019175"/>
            <a:ext cx="9144000" cy="2243138"/>
            <a:chOff x="36" y="642"/>
            <a:chExt cx="5760" cy="1413"/>
          </a:xfrm>
        </p:grpSpPr>
        <p:pic>
          <p:nvPicPr>
            <p:cNvPr id="158727" name="Picture 7" descr="Edna Krabappel"/>
            <p:cNvPicPr>
              <a:picLocks noChangeAspect="1" noChangeArrowheads="1"/>
            </p:cNvPicPr>
            <p:nvPr/>
          </p:nvPicPr>
          <p:blipFill>
            <a:blip r:embed="rId2"/>
            <a:srcRect/>
            <a:stretch>
              <a:fillRect/>
            </a:stretch>
          </p:blipFill>
          <p:spPr bwMode="auto">
            <a:xfrm>
              <a:off x="208" y="789"/>
              <a:ext cx="513" cy="1108"/>
            </a:xfrm>
            <a:prstGeom prst="rect">
              <a:avLst/>
            </a:prstGeom>
            <a:noFill/>
          </p:spPr>
        </p:pic>
        <p:pic>
          <p:nvPicPr>
            <p:cNvPr id="158728" name="Picture 8" descr="Principal Seymour  Skinner"/>
            <p:cNvPicPr>
              <a:picLocks noChangeAspect="1" noChangeArrowheads="1"/>
            </p:cNvPicPr>
            <p:nvPr/>
          </p:nvPicPr>
          <p:blipFill>
            <a:blip r:embed="rId3"/>
            <a:srcRect/>
            <a:stretch>
              <a:fillRect/>
            </a:stretch>
          </p:blipFill>
          <p:spPr bwMode="auto">
            <a:xfrm>
              <a:off x="2774" y="828"/>
              <a:ext cx="514" cy="1104"/>
            </a:xfrm>
            <a:prstGeom prst="rect">
              <a:avLst/>
            </a:prstGeom>
            <a:noFill/>
          </p:spPr>
        </p:pic>
        <p:sp>
          <p:nvSpPr>
            <p:cNvPr id="158729" name="Rectangle 9"/>
            <p:cNvSpPr>
              <a:spLocks noChangeArrowheads="1"/>
            </p:cNvSpPr>
            <p:nvPr/>
          </p:nvSpPr>
          <p:spPr bwMode="auto">
            <a:xfrm>
              <a:off x="36" y="1365"/>
              <a:ext cx="5760" cy="0"/>
            </a:xfrm>
            <a:prstGeom prst="rect">
              <a:avLst/>
            </a:prstGeom>
            <a:noFill/>
            <a:ln w="9525">
              <a:noFill/>
              <a:miter lim="800000"/>
              <a:headEnd/>
              <a:tailEnd/>
            </a:ln>
            <a:effectLst/>
          </p:spPr>
          <p:txBody>
            <a:bodyPr>
              <a:spAutoFit/>
            </a:bodyPr>
            <a:lstStyle/>
            <a:p>
              <a:endParaRPr lang="en-US"/>
            </a:p>
          </p:txBody>
        </p:sp>
        <p:pic>
          <p:nvPicPr>
            <p:cNvPr id="158730" name="Picture 10" descr="Groundskeeper Willie"/>
            <p:cNvPicPr>
              <a:picLocks noChangeAspect="1" noChangeArrowheads="1"/>
            </p:cNvPicPr>
            <p:nvPr/>
          </p:nvPicPr>
          <p:blipFill>
            <a:blip r:embed="rId4"/>
            <a:srcRect/>
            <a:stretch>
              <a:fillRect/>
            </a:stretch>
          </p:blipFill>
          <p:spPr bwMode="auto">
            <a:xfrm>
              <a:off x="3933" y="920"/>
              <a:ext cx="569" cy="868"/>
            </a:xfrm>
            <a:prstGeom prst="rect">
              <a:avLst/>
            </a:prstGeom>
            <a:noFill/>
          </p:spPr>
        </p:pic>
        <p:pic>
          <p:nvPicPr>
            <p:cNvPr id="158731" name="Picture 11"/>
            <p:cNvPicPr>
              <a:picLocks noChangeAspect="1" noChangeArrowheads="1"/>
            </p:cNvPicPr>
            <p:nvPr/>
          </p:nvPicPr>
          <p:blipFill>
            <a:blip r:embed="rId5"/>
            <a:srcRect/>
            <a:stretch>
              <a:fillRect/>
            </a:stretch>
          </p:blipFill>
          <p:spPr bwMode="auto">
            <a:xfrm>
              <a:off x="1499" y="865"/>
              <a:ext cx="635" cy="944"/>
            </a:xfrm>
            <a:prstGeom prst="rect">
              <a:avLst/>
            </a:prstGeom>
            <a:noFill/>
            <a:ln w="9525">
              <a:noFill/>
              <a:miter lim="800000"/>
              <a:headEnd/>
              <a:tailEnd/>
            </a:ln>
            <a:effectLst/>
          </p:spPr>
        </p:pic>
        <p:pic>
          <p:nvPicPr>
            <p:cNvPr id="158732" name="Picture 12"/>
            <p:cNvPicPr>
              <a:picLocks noChangeAspect="1" noChangeArrowheads="1"/>
            </p:cNvPicPr>
            <p:nvPr/>
          </p:nvPicPr>
          <p:blipFill>
            <a:blip r:embed="rId6"/>
            <a:srcRect/>
            <a:stretch>
              <a:fillRect/>
            </a:stretch>
          </p:blipFill>
          <p:spPr bwMode="auto">
            <a:xfrm>
              <a:off x="4995" y="753"/>
              <a:ext cx="580" cy="1047"/>
            </a:xfrm>
            <a:prstGeom prst="rect">
              <a:avLst/>
            </a:prstGeom>
            <a:noFill/>
            <a:ln w="9525">
              <a:noFill/>
              <a:miter lim="800000"/>
              <a:headEnd/>
              <a:tailEnd/>
            </a:ln>
            <a:effectLst/>
          </p:spPr>
        </p:pic>
        <p:pic>
          <p:nvPicPr>
            <p:cNvPr id="158733" name="Picture 13"/>
            <p:cNvPicPr>
              <a:picLocks noChangeAspect="1" noChangeArrowheads="1"/>
            </p:cNvPicPr>
            <p:nvPr/>
          </p:nvPicPr>
          <p:blipFill>
            <a:blip r:embed="rId7"/>
            <a:srcRect/>
            <a:stretch>
              <a:fillRect/>
            </a:stretch>
          </p:blipFill>
          <p:spPr bwMode="auto">
            <a:xfrm>
              <a:off x="814" y="806"/>
              <a:ext cx="592" cy="1024"/>
            </a:xfrm>
            <a:prstGeom prst="rect">
              <a:avLst/>
            </a:prstGeom>
            <a:noFill/>
            <a:ln w="9525">
              <a:noFill/>
              <a:miter lim="800000"/>
              <a:headEnd/>
              <a:tailEnd/>
            </a:ln>
            <a:effectLst/>
          </p:spPr>
        </p:pic>
        <p:pic>
          <p:nvPicPr>
            <p:cNvPr id="158734" name="Picture 14"/>
            <p:cNvPicPr>
              <a:picLocks noChangeAspect="1" noChangeArrowheads="1"/>
            </p:cNvPicPr>
            <p:nvPr/>
          </p:nvPicPr>
          <p:blipFill>
            <a:blip r:embed="rId8"/>
            <a:srcRect/>
            <a:stretch>
              <a:fillRect/>
            </a:stretch>
          </p:blipFill>
          <p:spPr bwMode="auto">
            <a:xfrm>
              <a:off x="2227" y="1090"/>
              <a:ext cx="454" cy="749"/>
            </a:xfrm>
            <a:prstGeom prst="rect">
              <a:avLst/>
            </a:prstGeom>
            <a:noFill/>
            <a:ln w="9525">
              <a:noFill/>
              <a:miter lim="800000"/>
              <a:headEnd/>
              <a:tailEnd/>
            </a:ln>
            <a:effectLst/>
          </p:spPr>
        </p:pic>
        <p:pic>
          <p:nvPicPr>
            <p:cNvPr id="158735" name="Picture 15"/>
            <p:cNvPicPr>
              <a:picLocks noChangeAspect="1" noChangeArrowheads="1"/>
            </p:cNvPicPr>
            <p:nvPr/>
          </p:nvPicPr>
          <p:blipFill>
            <a:blip r:embed="rId9"/>
            <a:srcRect/>
            <a:stretch>
              <a:fillRect/>
            </a:stretch>
          </p:blipFill>
          <p:spPr bwMode="auto">
            <a:xfrm>
              <a:off x="4595" y="1096"/>
              <a:ext cx="306" cy="695"/>
            </a:xfrm>
            <a:prstGeom prst="rect">
              <a:avLst/>
            </a:prstGeom>
            <a:noFill/>
            <a:ln w="9525">
              <a:noFill/>
              <a:miter lim="800000"/>
              <a:headEnd/>
              <a:tailEnd/>
            </a:ln>
            <a:effectLst/>
          </p:spPr>
        </p:pic>
        <p:pic>
          <p:nvPicPr>
            <p:cNvPr id="158736" name="Picture 16" descr="C:\Documents and Settings\eamonn\Desktop\bios_family_marge.gif"/>
            <p:cNvPicPr>
              <a:picLocks noChangeAspect="1" noChangeArrowheads="1"/>
            </p:cNvPicPr>
            <p:nvPr/>
          </p:nvPicPr>
          <p:blipFill>
            <a:blip r:embed="rId10"/>
            <a:srcRect/>
            <a:stretch>
              <a:fillRect/>
            </a:stretch>
          </p:blipFill>
          <p:spPr bwMode="auto">
            <a:xfrm>
              <a:off x="3381" y="642"/>
              <a:ext cx="459" cy="1413"/>
            </a:xfrm>
            <a:prstGeom prst="rect">
              <a:avLst/>
            </a:prstGeom>
            <a:noFill/>
          </p:spPr>
        </p:pic>
      </p:grpSp>
      <p:sp>
        <p:nvSpPr>
          <p:cNvPr id="158738" name="Rectangle 18"/>
          <p:cNvSpPr>
            <a:spLocks noChangeArrowheads="1"/>
          </p:cNvSpPr>
          <p:nvPr/>
        </p:nvSpPr>
        <p:spPr bwMode="auto">
          <a:xfrm>
            <a:off x="2400300" y="3776663"/>
            <a:ext cx="5410200" cy="0"/>
          </a:xfrm>
          <a:prstGeom prst="rect">
            <a:avLst/>
          </a:prstGeom>
          <a:noFill/>
          <a:ln w="9525">
            <a:noFill/>
            <a:miter lim="800000"/>
            <a:headEnd/>
            <a:tailEnd/>
          </a:ln>
          <a:effectLst/>
        </p:spPr>
        <p:txBody>
          <a:bodyPr>
            <a:spAutoFit/>
          </a:bodyPr>
          <a:lstStyle/>
          <a:p>
            <a:endParaRPr lang="en-US"/>
          </a:p>
        </p:txBody>
      </p:sp>
      <p:grpSp>
        <p:nvGrpSpPr>
          <p:cNvPr id="3" name="Group 19"/>
          <p:cNvGrpSpPr>
            <a:grpSpLocks/>
          </p:cNvGrpSpPr>
          <p:nvPr/>
        </p:nvGrpSpPr>
        <p:grpSpPr bwMode="auto">
          <a:xfrm>
            <a:off x="150813" y="3910013"/>
            <a:ext cx="8743950" cy="2481262"/>
            <a:chOff x="96" y="2583"/>
            <a:chExt cx="5508" cy="1563"/>
          </a:xfrm>
        </p:grpSpPr>
        <p:grpSp>
          <p:nvGrpSpPr>
            <p:cNvPr id="4" name="Group 20"/>
            <p:cNvGrpSpPr>
              <a:grpSpLocks/>
            </p:cNvGrpSpPr>
            <p:nvPr/>
          </p:nvGrpSpPr>
          <p:grpSpPr bwMode="auto">
            <a:xfrm>
              <a:off x="120" y="2802"/>
              <a:ext cx="5484" cy="1344"/>
              <a:chOff x="120" y="2802"/>
              <a:chExt cx="5484" cy="1344"/>
            </a:xfrm>
          </p:grpSpPr>
          <p:grpSp>
            <p:nvGrpSpPr>
              <p:cNvPr id="5" name="Group 21"/>
              <p:cNvGrpSpPr>
                <a:grpSpLocks/>
              </p:cNvGrpSpPr>
              <p:nvPr/>
            </p:nvGrpSpPr>
            <p:grpSpPr bwMode="auto">
              <a:xfrm>
                <a:off x="120" y="2802"/>
                <a:ext cx="2286" cy="1344"/>
                <a:chOff x="156" y="2634"/>
                <a:chExt cx="2286" cy="1344"/>
              </a:xfrm>
            </p:grpSpPr>
            <p:sp>
              <p:nvSpPr>
                <p:cNvPr id="158742" name="Rectangle 22"/>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a:effectLst/>
              </p:spPr>
              <p:txBody>
                <a:bodyPr wrap="none" anchor="ctr"/>
                <a:lstStyle/>
                <a:p>
                  <a:endParaRPr lang="en-US"/>
                </a:p>
              </p:txBody>
            </p:sp>
            <p:sp>
              <p:nvSpPr>
                <p:cNvPr id="158743" name="Rectangle 23"/>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a:effectLst/>
              </p:spPr>
              <p:txBody>
                <a:bodyPr wrap="none" anchor="ctr"/>
                <a:lstStyle/>
                <a:p>
                  <a:endParaRPr lang="en-US"/>
                </a:p>
              </p:txBody>
            </p:sp>
          </p:grpSp>
          <p:grpSp>
            <p:nvGrpSpPr>
              <p:cNvPr id="6" name="Group 24"/>
              <p:cNvGrpSpPr>
                <a:grpSpLocks/>
              </p:cNvGrpSpPr>
              <p:nvPr/>
            </p:nvGrpSpPr>
            <p:grpSpPr bwMode="auto">
              <a:xfrm>
                <a:off x="3318" y="2802"/>
                <a:ext cx="2286" cy="1344"/>
                <a:chOff x="156" y="2634"/>
                <a:chExt cx="2286" cy="1344"/>
              </a:xfrm>
            </p:grpSpPr>
            <p:sp>
              <p:nvSpPr>
                <p:cNvPr id="158745" name="Rectangle 25"/>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a:effectLst/>
              </p:spPr>
              <p:txBody>
                <a:bodyPr wrap="none" anchor="ctr"/>
                <a:lstStyle/>
                <a:p>
                  <a:endParaRPr lang="en-US"/>
                </a:p>
              </p:txBody>
            </p:sp>
            <p:sp>
              <p:nvSpPr>
                <p:cNvPr id="158746" name="Rectangle 26"/>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a:effectLst/>
              </p:spPr>
              <p:txBody>
                <a:bodyPr wrap="none" anchor="ctr"/>
                <a:lstStyle/>
                <a:p>
                  <a:endParaRPr lang="en-US"/>
                </a:p>
              </p:txBody>
            </p:sp>
          </p:grpSp>
        </p:grpSp>
        <p:sp>
          <p:nvSpPr>
            <p:cNvPr id="158747" name="Rectangle 27"/>
            <p:cNvSpPr>
              <a:spLocks noChangeArrowheads="1"/>
            </p:cNvSpPr>
            <p:nvPr/>
          </p:nvSpPr>
          <p:spPr bwMode="auto">
            <a:xfrm>
              <a:off x="96" y="2583"/>
              <a:ext cx="3408" cy="0"/>
            </a:xfrm>
            <a:prstGeom prst="rect">
              <a:avLst/>
            </a:prstGeom>
            <a:solidFill>
              <a:srgbClr val="FFFFFF"/>
            </a:solidFill>
            <a:ln w="9525">
              <a:noFill/>
              <a:miter lim="800000"/>
              <a:headEnd/>
              <a:tailEnd/>
            </a:ln>
            <a:effectLst/>
          </p:spPr>
          <p:txBody>
            <a:bodyPr>
              <a:spAutoFit/>
            </a:bodyPr>
            <a:lstStyle/>
            <a:p>
              <a:endParaRPr lang="en-US"/>
            </a:p>
          </p:txBody>
        </p:sp>
        <p:pic>
          <p:nvPicPr>
            <p:cNvPr id="158748" name="Picture 28" descr="Edna Krabappel"/>
            <p:cNvPicPr>
              <a:picLocks noChangeAspect="1" noChangeArrowheads="1"/>
            </p:cNvPicPr>
            <p:nvPr/>
          </p:nvPicPr>
          <p:blipFill>
            <a:blip r:embed="rId2"/>
            <a:srcRect/>
            <a:stretch>
              <a:fillRect/>
            </a:stretch>
          </p:blipFill>
          <p:spPr bwMode="auto">
            <a:xfrm>
              <a:off x="1524" y="3460"/>
              <a:ext cx="303" cy="656"/>
            </a:xfrm>
            <a:prstGeom prst="rect">
              <a:avLst/>
            </a:prstGeom>
            <a:solidFill>
              <a:srgbClr val="FFFFFF"/>
            </a:solidFill>
          </p:spPr>
        </p:pic>
        <p:pic>
          <p:nvPicPr>
            <p:cNvPr id="158749" name="Picture 29" descr="Principal Seymour  Skinner"/>
            <p:cNvPicPr>
              <a:picLocks noChangeAspect="1" noChangeArrowheads="1"/>
            </p:cNvPicPr>
            <p:nvPr/>
          </p:nvPicPr>
          <p:blipFill>
            <a:blip r:embed="rId3"/>
            <a:srcRect/>
            <a:stretch>
              <a:fillRect/>
            </a:stretch>
          </p:blipFill>
          <p:spPr bwMode="auto">
            <a:xfrm>
              <a:off x="1968" y="2841"/>
              <a:ext cx="304" cy="653"/>
            </a:xfrm>
            <a:prstGeom prst="rect">
              <a:avLst/>
            </a:prstGeom>
            <a:solidFill>
              <a:srgbClr val="FFFFFF"/>
            </a:solidFill>
          </p:spPr>
        </p:pic>
        <p:pic>
          <p:nvPicPr>
            <p:cNvPr id="158750" name="Picture 30" descr="Groundskeeper Willie"/>
            <p:cNvPicPr>
              <a:picLocks noChangeAspect="1" noChangeArrowheads="1"/>
            </p:cNvPicPr>
            <p:nvPr/>
          </p:nvPicPr>
          <p:blipFill>
            <a:blip r:embed="rId4"/>
            <a:srcRect/>
            <a:stretch>
              <a:fillRect/>
            </a:stretch>
          </p:blipFill>
          <p:spPr bwMode="auto">
            <a:xfrm>
              <a:off x="1502" y="2859"/>
              <a:ext cx="336" cy="514"/>
            </a:xfrm>
            <a:prstGeom prst="rect">
              <a:avLst/>
            </a:prstGeom>
            <a:solidFill>
              <a:srgbClr val="FFFFFF"/>
            </a:solidFill>
          </p:spPr>
        </p:pic>
        <p:pic>
          <p:nvPicPr>
            <p:cNvPr id="158751" name="Picture 31"/>
            <p:cNvPicPr>
              <a:picLocks noChangeAspect="1" noChangeArrowheads="1"/>
            </p:cNvPicPr>
            <p:nvPr/>
          </p:nvPicPr>
          <p:blipFill>
            <a:blip r:embed="rId5"/>
            <a:srcRect/>
            <a:stretch>
              <a:fillRect/>
            </a:stretch>
          </p:blipFill>
          <p:spPr bwMode="auto">
            <a:xfrm>
              <a:off x="1970" y="3523"/>
              <a:ext cx="375" cy="558"/>
            </a:xfrm>
            <a:prstGeom prst="rect">
              <a:avLst/>
            </a:prstGeom>
            <a:solidFill>
              <a:srgbClr val="FFFFFF"/>
            </a:solidFill>
            <a:ln w="9525">
              <a:noFill/>
              <a:miter lim="800000"/>
              <a:headEnd/>
              <a:tailEnd/>
            </a:ln>
            <a:effectLst/>
          </p:spPr>
        </p:pic>
        <p:pic>
          <p:nvPicPr>
            <p:cNvPr id="158752" name="Picture 32"/>
            <p:cNvPicPr>
              <a:picLocks noChangeAspect="1" noChangeArrowheads="1"/>
            </p:cNvPicPr>
            <p:nvPr/>
          </p:nvPicPr>
          <p:blipFill>
            <a:blip r:embed="rId6"/>
            <a:srcRect/>
            <a:stretch>
              <a:fillRect/>
            </a:stretch>
          </p:blipFill>
          <p:spPr bwMode="auto">
            <a:xfrm>
              <a:off x="828" y="2821"/>
              <a:ext cx="343" cy="619"/>
            </a:xfrm>
            <a:prstGeom prst="rect">
              <a:avLst/>
            </a:prstGeom>
            <a:solidFill>
              <a:srgbClr val="FFFFFF"/>
            </a:solidFill>
            <a:ln w="9525">
              <a:noFill/>
              <a:miter lim="800000"/>
              <a:headEnd/>
              <a:tailEnd/>
            </a:ln>
            <a:effectLst/>
          </p:spPr>
        </p:pic>
        <p:pic>
          <p:nvPicPr>
            <p:cNvPr id="158753" name="Picture 33"/>
            <p:cNvPicPr>
              <a:picLocks noChangeAspect="1" noChangeArrowheads="1"/>
            </p:cNvPicPr>
            <p:nvPr/>
          </p:nvPicPr>
          <p:blipFill>
            <a:blip r:embed="rId7"/>
            <a:srcRect/>
            <a:stretch>
              <a:fillRect/>
            </a:stretch>
          </p:blipFill>
          <p:spPr bwMode="auto">
            <a:xfrm>
              <a:off x="472" y="3033"/>
              <a:ext cx="375" cy="647"/>
            </a:xfrm>
            <a:prstGeom prst="rect">
              <a:avLst/>
            </a:prstGeom>
            <a:solidFill>
              <a:srgbClr val="FFFFFF"/>
            </a:solidFill>
            <a:ln w="9525">
              <a:noFill/>
              <a:miter lim="800000"/>
              <a:headEnd/>
              <a:tailEnd/>
            </a:ln>
            <a:effectLst/>
          </p:spPr>
        </p:pic>
        <p:pic>
          <p:nvPicPr>
            <p:cNvPr id="158754" name="Picture 34"/>
            <p:cNvPicPr>
              <a:picLocks noChangeAspect="1" noChangeArrowheads="1"/>
            </p:cNvPicPr>
            <p:nvPr/>
          </p:nvPicPr>
          <p:blipFill>
            <a:blip r:embed="rId11" cstate="print"/>
            <a:srcRect/>
            <a:stretch>
              <a:fillRect/>
            </a:stretch>
          </p:blipFill>
          <p:spPr bwMode="auto">
            <a:xfrm>
              <a:off x="846" y="3608"/>
              <a:ext cx="269" cy="443"/>
            </a:xfrm>
            <a:prstGeom prst="rect">
              <a:avLst/>
            </a:prstGeom>
            <a:solidFill>
              <a:srgbClr val="FFFFFF"/>
            </a:solidFill>
            <a:ln w="9525">
              <a:noFill/>
              <a:miter lim="800000"/>
              <a:headEnd/>
              <a:tailEnd/>
            </a:ln>
            <a:effectLst/>
          </p:spPr>
        </p:pic>
        <p:pic>
          <p:nvPicPr>
            <p:cNvPr id="158755" name="Picture 35"/>
            <p:cNvPicPr>
              <a:picLocks noChangeAspect="1" noChangeArrowheads="1"/>
            </p:cNvPicPr>
            <p:nvPr/>
          </p:nvPicPr>
          <p:blipFill>
            <a:blip r:embed="rId9"/>
            <a:srcRect/>
            <a:stretch>
              <a:fillRect/>
            </a:stretch>
          </p:blipFill>
          <p:spPr bwMode="auto">
            <a:xfrm>
              <a:off x="459" y="3702"/>
              <a:ext cx="181" cy="411"/>
            </a:xfrm>
            <a:prstGeom prst="rect">
              <a:avLst/>
            </a:prstGeom>
            <a:solidFill>
              <a:srgbClr val="FFFFFF"/>
            </a:solidFill>
            <a:ln w="9525">
              <a:noFill/>
              <a:miter lim="800000"/>
              <a:headEnd/>
              <a:tailEnd/>
            </a:ln>
            <a:effectLst/>
          </p:spPr>
        </p:pic>
        <p:pic>
          <p:nvPicPr>
            <p:cNvPr id="158756" name="Picture 36" descr="C:\Documents and Settings\eamonn\Desktop\bios_family_marge.gif"/>
            <p:cNvPicPr>
              <a:picLocks noChangeAspect="1" noChangeArrowheads="1"/>
            </p:cNvPicPr>
            <p:nvPr/>
          </p:nvPicPr>
          <p:blipFill>
            <a:blip r:embed="rId10"/>
            <a:srcRect/>
            <a:stretch>
              <a:fillRect/>
            </a:stretch>
          </p:blipFill>
          <p:spPr bwMode="auto">
            <a:xfrm>
              <a:off x="155" y="2887"/>
              <a:ext cx="272" cy="836"/>
            </a:xfrm>
            <a:prstGeom prst="rect">
              <a:avLst/>
            </a:prstGeom>
            <a:solidFill>
              <a:srgbClr val="FFFFFF"/>
            </a:solidFill>
          </p:spPr>
        </p:pic>
        <p:pic>
          <p:nvPicPr>
            <p:cNvPr id="158757" name="Picture 37" descr="Edna Krabappel"/>
            <p:cNvPicPr>
              <a:picLocks noChangeAspect="1" noChangeArrowheads="1"/>
            </p:cNvPicPr>
            <p:nvPr/>
          </p:nvPicPr>
          <p:blipFill>
            <a:blip r:embed="rId2"/>
            <a:srcRect/>
            <a:stretch>
              <a:fillRect/>
            </a:stretch>
          </p:blipFill>
          <p:spPr bwMode="auto">
            <a:xfrm>
              <a:off x="3786" y="2878"/>
              <a:ext cx="303" cy="656"/>
            </a:xfrm>
            <a:prstGeom prst="rect">
              <a:avLst/>
            </a:prstGeom>
            <a:solidFill>
              <a:srgbClr val="FFFFFF"/>
            </a:solidFill>
          </p:spPr>
        </p:pic>
        <p:pic>
          <p:nvPicPr>
            <p:cNvPr id="158758" name="Picture 38" descr="Principal Seymour  Skinner"/>
            <p:cNvPicPr>
              <a:picLocks noChangeAspect="1" noChangeArrowheads="1"/>
            </p:cNvPicPr>
            <p:nvPr/>
          </p:nvPicPr>
          <p:blipFill>
            <a:blip r:embed="rId3"/>
            <a:srcRect/>
            <a:stretch>
              <a:fillRect/>
            </a:stretch>
          </p:blipFill>
          <p:spPr bwMode="auto">
            <a:xfrm>
              <a:off x="5268" y="3477"/>
              <a:ext cx="304" cy="653"/>
            </a:xfrm>
            <a:prstGeom prst="rect">
              <a:avLst/>
            </a:prstGeom>
            <a:solidFill>
              <a:srgbClr val="FFFFFF"/>
            </a:solidFill>
          </p:spPr>
        </p:pic>
        <p:pic>
          <p:nvPicPr>
            <p:cNvPr id="158759" name="Picture 39" descr="Groundskeeper Willie"/>
            <p:cNvPicPr>
              <a:picLocks noChangeAspect="1" noChangeArrowheads="1"/>
            </p:cNvPicPr>
            <p:nvPr/>
          </p:nvPicPr>
          <p:blipFill>
            <a:blip r:embed="rId4"/>
            <a:srcRect/>
            <a:stretch>
              <a:fillRect/>
            </a:stretch>
          </p:blipFill>
          <p:spPr bwMode="auto">
            <a:xfrm>
              <a:off x="4904" y="3561"/>
              <a:ext cx="336" cy="514"/>
            </a:xfrm>
            <a:prstGeom prst="rect">
              <a:avLst/>
            </a:prstGeom>
            <a:solidFill>
              <a:srgbClr val="FFFFFF"/>
            </a:solidFill>
          </p:spPr>
        </p:pic>
        <p:pic>
          <p:nvPicPr>
            <p:cNvPr id="158760" name="Picture 40"/>
            <p:cNvPicPr>
              <a:picLocks noChangeAspect="1" noChangeArrowheads="1"/>
            </p:cNvPicPr>
            <p:nvPr/>
          </p:nvPicPr>
          <p:blipFill>
            <a:blip r:embed="rId5"/>
            <a:srcRect/>
            <a:stretch>
              <a:fillRect/>
            </a:stretch>
          </p:blipFill>
          <p:spPr bwMode="auto">
            <a:xfrm>
              <a:off x="4814" y="2821"/>
              <a:ext cx="375" cy="558"/>
            </a:xfrm>
            <a:prstGeom prst="rect">
              <a:avLst/>
            </a:prstGeom>
            <a:solidFill>
              <a:srgbClr val="FFFFFF"/>
            </a:solidFill>
            <a:ln w="9525">
              <a:noFill/>
              <a:miter lim="800000"/>
              <a:headEnd/>
              <a:tailEnd/>
            </a:ln>
            <a:effectLst/>
          </p:spPr>
        </p:pic>
        <p:pic>
          <p:nvPicPr>
            <p:cNvPr id="158761" name="Picture 41"/>
            <p:cNvPicPr>
              <a:picLocks noChangeAspect="1" noChangeArrowheads="1"/>
            </p:cNvPicPr>
            <p:nvPr/>
          </p:nvPicPr>
          <p:blipFill>
            <a:blip r:embed="rId6"/>
            <a:srcRect/>
            <a:stretch>
              <a:fillRect/>
            </a:stretch>
          </p:blipFill>
          <p:spPr bwMode="auto">
            <a:xfrm>
              <a:off x="5226" y="2833"/>
              <a:ext cx="343" cy="619"/>
            </a:xfrm>
            <a:prstGeom prst="rect">
              <a:avLst/>
            </a:prstGeom>
            <a:solidFill>
              <a:srgbClr val="FFFFFF"/>
            </a:solidFill>
            <a:ln w="9525">
              <a:noFill/>
              <a:miter lim="800000"/>
              <a:headEnd/>
              <a:tailEnd/>
            </a:ln>
            <a:effectLst/>
          </p:spPr>
        </p:pic>
        <p:pic>
          <p:nvPicPr>
            <p:cNvPr id="158762" name="Picture 42"/>
            <p:cNvPicPr>
              <a:picLocks noChangeAspect="1" noChangeArrowheads="1"/>
            </p:cNvPicPr>
            <p:nvPr/>
          </p:nvPicPr>
          <p:blipFill>
            <a:blip r:embed="rId12" cstate="print"/>
            <a:srcRect/>
            <a:stretch>
              <a:fillRect/>
            </a:stretch>
          </p:blipFill>
          <p:spPr bwMode="auto">
            <a:xfrm>
              <a:off x="4540" y="3524"/>
              <a:ext cx="351" cy="606"/>
            </a:xfrm>
            <a:prstGeom prst="rect">
              <a:avLst/>
            </a:prstGeom>
            <a:solidFill>
              <a:srgbClr val="FFFFFF"/>
            </a:solidFill>
            <a:ln w="9525">
              <a:noFill/>
              <a:miter lim="800000"/>
              <a:headEnd/>
              <a:tailEnd/>
            </a:ln>
            <a:effectLst/>
          </p:spPr>
        </p:pic>
        <p:pic>
          <p:nvPicPr>
            <p:cNvPr id="158763" name="Picture 43"/>
            <p:cNvPicPr>
              <a:picLocks noChangeAspect="1" noChangeArrowheads="1"/>
            </p:cNvPicPr>
            <p:nvPr/>
          </p:nvPicPr>
          <p:blipFill>
            <a:blip r:embed="rId11" cstate="print"/>
            <a:srcRect/>
            <a:stretch>
              <a:fillRect/>
            </a:stretch>
          </p:blipFill>
          <p:spPr bwMode="auto">
            <a:xfrm>
              <a:off x="4590" y="3002"/>
              <a:ext cx="269" cy="443"/>
            </a:xfrm>
            <a:prstGeom prst="rect">
              <a:avLst/>
            </a:prstGeom>
            <a:solidFill>
              <a:srgbClr val="FFFFFF"/>
            </a:solidFill>
            <a:ln w="9525">
              <a:noFill/>
              <a:miter lim="800000"/>
              <a:headEnd/>
              <a:tailEnd/>
            </a:ln>
            <a:effectLst/>
          </p:spPr>
        </p:pic>
        <p:pic>
          <p:nvPicPr>
            <p:cNvPr id="158764" name="Picture 44"/>
            <p:cNvPicPr>
              <a:picLocks noChangeAspect="1" noChangeArrowheads="1"/>
            </p:cNvPicPr>
            <p:nvPr/>
          </p:nvPicPr>
          <p:blipFill>
            <a:blip r:embed="rId9"/>
            <a:srcRect/>
            <a:stretch>
              <a:fillRect/>
            </a:stretch>
          </p:blipFill>
          <p:spPr bwMode="auto">
            <a:xfrm>
              <a:off x="3699" y="3642"/>
              <a:ext cx="181" cy="411"/>
            </a:xfrm>
            <a:prstGeom prst="rect">
              <a:avLst/>
            </a:prstGeom>
            <a:solidFill>
              <a:srgbClr val="FFFFFF"/>
            </a:solidFill>
            <a:ln w="9525">
              <a:noFill/>
              <a:miter lim="800000"/>
              <a:headEnd/>
              <a:tailEnd/>
            </a:ln>
            <a:effectLst/>
          </p:spPr>
        </p:pic>
        <p:pic>
          <p:nvPicPr>
            <p:cNvPr id="158765" name="Picture 45" descr="C:\Documents and Settings\eamonn\Desktop\bios_family_marge.gif"/>
            <p:cNvPicPr>
              <a:picLocks noChangeAspect="1" noChangeArrowheads="1"/>
            </p:cNvPicPr>
            <p:nvPr/>
          </p:nvPicPr>
          <p:blipFill>
            <a:blip r:embed="rId10"/>
            <a:srcRect/>
            <a:stretch>
              <a:fillRect/>
            </a:stretch>
          </p:blipFill>
          <p:spPr bwMode="auto">
            <a:xfrm>
              <a:off x="3377" y="2845"/>
              <a:ext cx="272" cy="836"/>
            </a:xfrm>
            <a:prstGeom prst="rect">
              <a:avLst/>
            </a:prstGeom>
            <a:solidFill>
              <a:srgbClr val="FFFFFF"/>
            </a:solidFill>
          </p:spPr>
        </p:pic>
      </p:grpSp>
      <p:sp>
        <p:nvSpPr>
          <p:cNvPr id="158766" name="Text Box 46"/>
          <p:cNvSpPr txBox="1">
            <a:spLocks noChangeArrowheads="1"/>
          </p:cNvSpPr>
          <p:nvPr/>
        </p:nvSpPr>
        <p:spPr bwMode="auto">
          <a:xfrm>
            <a:off x="1839913" y="6389688"/>
            <a:ext cx="2276475" cy="366712"/>
          </a:xfrm>
          <a:prstGeom prst="rect">
            <a:avLst/>
          </a:prstGeom>
          <a:noFill/>
          <a:ln w="9525">
            <a:noFill/>
            <a:miter lim="800000"/>
            <a:headEnd/>
            <a:tailEnd/>
          </a:ln>
          <a:effectLst/>
        </p:spPr>
        <p:txBody>
          <a:bodyPr>
            <a:spAutoFit/>
          </a:bodyPr>
          <a:lstStyle/>
          <a:p>
            <a:r>
              <a:rPr lang="en-US" sz="1800"/>
              <a:t>School Employees</a:t>
            </a:r>
            <a:r>
              <a:rPr lang="en-US" sz="1600"/>
              <a:t> </a:t>
            </a:r>
          </a:p>
        </p:txBody>
      </p:sp>
      <p:sp>
        <p:nvSpPr>
          <p:cNvPr id="158767" name="Text Box 47"/>
          <p:cNvSpPr txBox="1">
            <a:spLocks noChangeArrowheads="1"/>
          </p:cNvSpPr>
          <p:nvPr/>
        </p:nvSpPr>
        <p:spPr bwMode="auto">
          <a:xfrm>
            <a:off x="0" y="6364288"/>
            <a:ext cx="2070100" cy="396875"/>
          </a:xfrm>
          <a:prstGeom prst="rect">
            <a:avLst/>
          </a:prstGeom>
          <a:noFill/>
          <a:ln w="9525">
            <a:noFill/>
            <a:miter lim="800000"/>
            <a:headEnd/>
            <a:tailEnd/>
          </a:ln>
          <a:effectLst/>
        </p:spPr>
        <p:txBody>
          <a:bodyPr>
            <a:spAutoFit/>
          </a:bodyPr>
          <a:lstStyle/>
          <a:p>
            <a:r>
              <a:rPr lang="en-US" sz="1600" dirty="0" err="1" smtClean="0"/>
              <a:t>Siaad's</a:t>
            </a:r>
            <a:r>
              <a:rPr lang="en-US" sz="1600" dirty="0" smtClean="0"/>
              <a:t> </a:t>
            </a:r>
            <a:r>
              <a:rPr lang="en-US" sz="1600" dirty="0"/>
              <a:t>Family</a:t>
            </a:r>
            <a:r>
              <a:rPr lang="en-US" sz="2000" dirty="0"/>
              <a:t> </a:t>
            </a:r>
          </a:p>
        </p:txBody>
      </p:sp>
      <p:sp>
        <p:nvSpPr>
          <p:cNvPr id="158768" name="Text Box 48"/>
          <p:cNvSpPr txBox="1">
            <a:spLocks noChangeArrowheads="1"/>
          </p:cNvSpPr>
          <p:nvPr/>
        </p:nvSpPr>
        <p:spPr bwMode="auto">
          <a:xfrm>
            <a:off x="7107238" y="6364288"/>
            <a:ext cx="1839912" cy="396875"/>
          </a:xfrm>
          <a:prstGeom prst="rect">
            <a:avLst/>
          </a:prstGeom>
          <a:noFill/>
          <a:ln w="9525">
            <a:noFill/>
            <a:miter lim="800000"/>
            <a:headEnd/>
            <a:tailEnd/>
          </a:ln>
          <a:effectLst/>
        </p:spPr>
        <p:txBody>
          <a:bodyPr>
            <a:spAutoFit/>
          </a:bodyPr>
          <a:lstStyle/>
          <a:p>
            <a:r>
              <a:rPr lang="en-US" sz="2000"/>
              <a:t>Males</a:t>
            </a:r>
            <a:r>
              <a:rPr lang="en-US" sz="1600"/>
              <a:t> </a:t>
            </a:r>
          </a:p>
        </p:txBody>
      </p:sp>
      <p:sp>
        <p:nvSpPr>
          <p:cNvPr id="158769" name="Text Box 49"/>
          <p:cNvSpPr txBox="1">
            <a:spLocks noChangeArrowheads="1"/>
          </p:cNvSpPr>
          <p:nvPr/>
        </p:nvSpPr>
        <p:spPr bwMode="auto">
          <a:xfrm>
            <a:off x="5173663" y="6364288"/>
            <a:ext cx="1839912" cy="396875"/>
          </a:xfrm>
          <a:prstGeom prst="rect">
            <a:avLst/>
          </a:prstGeom>
          <a:noFill/>
          <a:ln w="9525">
            <a:noFill/>
            <a:miter lim="800000"/>
            <a:headEnd/>
            <a:tailEnd/>
          </a:ln>
          <a:effectLst/>
        </p:spPr>
        <p:txBody>
          <a:bodyPr>
            <a:spAutoFit/>
          </a:bodyPr>
          <a:lstStyle/>
          <a:p>
            <a:r>
              <a:rPr lang="en-US" sz="2000"/>
              <a:t>Females</a:t>
            </a:r>
            <a:r>
              <a:rPr lang="en-US" sz="1600"/>
              <a:t> </a:t>
            </a:r>
          </a:p>
        </p:txBody>
      </p:sp>
      <p:sp>
        <p:nvSpPr>
          <p:cNvPr id="158770" name="Text Box 50"/>
          <p:cNvSpPr txBox="1">
            <a:spLocks noChangeArrowheads="1"/>
          </p:cNvSpPr>
          <p:nvPr/>
        </p:nvSpPr>
        <p:spPr bwMode="auto">
          <a:xfrm>
            <a:off x="2689225" y="3511550"/>
            <a:ext cx="3754553" cy="523220"/>
          </a:xfrm>
          <a:prstGeom prst="rect">
            <a:avLst/>
          </a:prstGeom>
          <a:noFill/>
          <a:ln w="9525">
            <a:noFill/>
            <a:miter lim="800000"/>
            <a:headEnd/>
            <a:tailEnd/>
          </a:ln>
          <a:effectLst/>
        </p:spPr>
        <p:txBody>
          <a:bodyPr wrap="none">
            <a:spAutoFit/>
          </a:bodyPr>
          <a:lstStyle/>
          <a:p>
            <a:pPr algn="ctr"/>
            <a:r>
              <a:rPr lang="en-US" sz="2800" b="1" dirty="0">
                <a:solidFill>
                  <a:schemeClr val="tx2"/>
                </a:solidFill>
                <a:latin typeface="Times New Roman" pitchFamily="18" charset="0"/>
                <a:cs typeface="Times New Roman" pitchFamily="18" charset="0"/>
              </a:rPr>
              <a:t>Clustering is subjective</a:t>
            </a:r>
          </a:p>
        </p:txBody>
      </p:sp>
      <p:sp>
        <p:nvSpPr>
          <p:cNvPr id="158771" name="Text Box 51"/>
          <p:cNvSpPr txBox="1">
            <a:spLocks noChangeArrowheads="1"/>
          </p:cNvSpPr>
          <p:nvPr/>
        </p:nvSpPr>
        <p:spPr bwMode="auto">
          <a:xfrm>
            <a:off x="304800" y="381000"/>
            <a:ext cx="7693067" cy="523220"/>
          </a:xfrm>
          <a:prstGeom prst="rect">
            <a:avLst/>
          </a:prstGeom>
          <a:noFill/>
          <a:ln w="9525">
            <a:noFill/>
            <a:miter lim="800000"/>
            <a:headEnd/>
            <a:tailEnd/>
          </a:ln>
          <a:effectLst/>
        </p:spPr>
        <p:txBody>
          <a:bodyPr wrap="none">
            <a:spAutoFit/>
          </a:bodyPr>
          <a:lstStyle/>
          <a:p>
            <a:pPr algn="ctr"/>
            <a:r>
              <a:rPr lang="en-US" sz="2800" b="1" dirty="0">
                <a:solidFill>
                  <a:schemeClr val="tx2"/>
                </a:solidFill>
                <a:latin typeface="Times New Roman" pitchFamily="18" charset="0"/>
                <a:cs typeface="Times New Roman" pitchFamily="18" charset="0"/>
              </a:rPr>
              <a:t>What is a natural grouping among these objects?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26"/>
          <p:cNvSpPr>
            <a:spLocks noChangeArrowheads="1"/>
          </p:cNvSpPr>
          <p:nvPr/>
        </p:nvSpPr>
        <p:spPr bwMode="auto">
          <a:xfrm>
            <a:off x="304800" y="2667000"/>
            <a:ext cx="8610600" cy="3293209"/>
          </a:xfrm>
          <a:prstGeom prst="rect">
            <a:avLst/>
          </a:prstGeom>
          <a:noFill/>
          <a:ln w="9525">
            <a:noFill/>
            <a:miter lim="800000"/>
            <a:headEnd/>
            <a:tailEnd/>
          </a:ln>
          <a:effectLst/>
        </p:spPr>
        <p:txBody>
          <a:bodyPr wrap="square">
            <a:spAutoFit/>
          </a:bodyPr>
          <a:lstStyle/>
          <a:p>
            <a:pPr algn="l">
              <a:spcBef>
                <a:spcPct val="50000"/>
              </a:spcBef>
              <a:buFontTx/>
              <a:buChar char="•"/>
            </a:pPr>
            <a:r>
              <a:rPr lang="en-US" sz="2600" dirty="0">
                <a:latin typeface="Times New Roman" pitchFamily="18" charset="0"/>
                <a:cs typeface="Times New Roman" pitchFamily="18" charset="0"/>
              </a:rPr>
              <a:t> Organizing data into classes such that there is</a:t>
            </a:r>
          </a:p>
          <a:p>
            <a:pPr lvl="1" algn="l">
              <a:spcBef>
                <a:spcPct val="50000"/>
              </a:spcBef>
              <a:buFontTx/>
              <a:buChar char="•"/>
            </a:pPr>
            <a:r>
              <a:rPr lang="en-US" sz="2600" dirty="0">
                <a:latin typeface="Times New Roman" pitchFamily="18" charset="0"/>
                <a:cs typeface="Times New Roman" pitchFamily="18" charset="0"/>
              </a:rPr>
              <a:t> high intra-class similarity</a:t>
            </a:r>
          </a:p>
          <a:p>
            <a:pPr lvl="1" algn="l">
              <a:spcBef>
                <a:spcPct val="50000"/>
              </a:spcBef>
              <a:buFontTx/>
              <a:buChar char="•"/>
            </a:pPr>
            <a:r>
              <a:rPr lang="en-US" sz="2600" dirty="0">
                <a:latin typeface="Times New Roman" pitchFamily="18" charset="0"/>
                <a:cs typeface="Times New Roman" pitchFamily="18" charset="0"/>
              </a:rPr>
              <a:t> low inter-class similarity </a:t>
            </a:r>
          </a:p>
          <a:p>
            <a:pPr algn="l">
              <a:spcBef>
                <a:spcPct val="50000"/>
              </a:spcBef>
              <a:buFontTx/>
              <a:buChar char="•"/>
            </a:pPr>
            <a:r>
              <a:rPr lang="en-US" sz="2600" dirty="0">
                <a:latin typeface="Times New Roman" pitchFamily="18" charset="0"/>
                <a:cs typeface="Times New Roman" pitchFamily="18" charset="0"/>
              </a:rPr>
              <a:t>  Finding the class labels and the number of classes directly from the data (in contrast to classification).</a:t>
            </a:r>
          </a:p>
          <a:p>
            <a:pPr algn="l">
              <a:spcBef>
                <a:spcPct val="50000"/>
              </a:spcBef>
              <a:buFontTx/>
              <a:buChar char="•"/>
            </a:pPr>
            <a:r>
              <a:rPr lang="en-US" sz="2600" dirty="0">
                <a:latin typeface="Times New Roman" pitchFamily="18" charset="0"/>
                <a:cs typeface="Times New Roman" pitchFamily="18" charset="0"/>
              </a:rPr>
              <a:t> More informally, finding natural groupings among objects. </a:t>
            </a:r>
          </a:p>
        </p:txBody>
      </p:sp>
      <p:sp>
        <p:nvSpPr>
          <p:cNvPr id="156675" name="Rectangle 1027"/>
          <p:cNvSpPr>
            <a:spLocks noChangeArrowheads="1"/>
          </p:cNvSpPr>
          <p:nvPr/>
        </p:nvSpPr>
        <p:spPr bwMode="auto">
          <a:xfrm>
            <a:off x="676275" y="152400"/>
            <a:ext cx="7772400" cy="1143000"/>
          </a:xfrm>
          <a:prstGeom prst="rect">
            <a:avLst/>
          </a:prstGeom>
          <a:noFill/>
          <a:ln w="9525">
            <a:noFill/>
            <a:miter lim="800000"/>
            <a:headEnd/>
            <a:tailEnd/>
          </a:ln>
          <a:effectLst/>
        </p:spPr>
        <p:txBody>
          <a:bodyPr anchor="ctr"/>
          <a:lstStyle/>
          <a:p>
            <a:pPr algn="ctr"/>
            <a:r>
              <a:rPr lang="en-US" sz="2800" b="1" dirty="0">
                <a:solidFill>
                  <a:schemeClr val="tx2"/>
                </a:solidFill>
                <a:latin typeface="Times New Roman" pitchFamily="18" charset="0"/>
                <a:cs typeface="Times New Roman" pitchFamily="18" charset="0"/>
              </a:rPr>
              <a:t>What is Clustering?</a:t>
            </a:r>
          </a:p>
        </p:txBody>
      </p:sp>
      <p:sp>
        <p:nvSpPr>
          <p:cNvPr id="156676" name="Text Box 1028"/>
          <p:cNvSpPr txBox="1">
            <a:spLocks noChangeArrowheads="1"/>
          </p:cNvSpPr>
          <p:nvPr/>
        </p:nvSpPr>
        <p:spPr bwMode="auto">
          <a:xfrm>
            <a:off x="1136650" y="1241425"/>
            <a:ext cx="184150" cy="457200"/>
          </a:xfrm>
          <a:prstGeom prst="rect">
            <a:avLst/>
          </a:prstGeom>
          <a:noFill/>
          <a:ln w="9525">
            <a:noFill/>
            <a:miter lim="800000"/>
            <a:headEnd/>
            <a:tailEnd/>
          </a:ln>
          <a:effectLst/>
        </p:spPr>
        <p:txBody>
          <a:bodyPr wrap="none">
            <a:spAutoFit/>
          </a:bodyPr>
          <a:lstStyle/>
          <a:p>
            <a:pPr algn="l"/>
            <a:endParaRPr lang="en-US"/>
          </a:p>
        </p:txBody>
      </p:sp>
      <p:sp>
        <p:nvSpPr>
          <p:cNvPr id="156677" name="Text Box 1029"/>
          <p:cNvSpPr txBox="1">
            <a:spLocks noChangeArrowheads="1"/>
          </p:cNvSpPr>
          <p:nvPr/>
        </p:nvSpPr>
        <p:spPr bwMode="auto">
          <a:xfrm>
            <a:off x="360363" y="1327150"/>
            <a:ext cx="8351837" cy="1292662"/>
          </a:xfrm>
          <a:prstGeom prst="rect">
            <a:avLst/>
          </a:prstGeom>
          <a:noFill/>
          <a:ln w="9525">
            <a:noFill/>
            <a:miter lim="800000"/>
            <a:headEnd/>
            <a:tailEnd/>
          </a:ln>
          <a:effectLst/>
        </p:spPr>
        <p:txBody>
          <a:bodyPr>
            <a:spAutoFit/>
          </a:bodyPr>
          <a:lstStyle/>
          <a:p>
            <a:pPr algn="just"/>
            <a:r>
              <a:rPr lang="en-US" sz="2600" dirty="0">
                <a:latin typeface="Times New Roman" pitchFamily="18" charset="0"/>
                <a:cs typeface="Times New Roman" pitchFamily="18" charset="0"/>
              </a:rPr>
              <a:t>Also called unsupervised learning, sometimes called classification by statisticians and sorting by psychologists and segmentation by people in marketing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990600"/>
            <a:ext cx="8229600" cy="856488"/>
          </a:xfrm>
        </p:spPr>
        <p:txBody>
          <a:bodyPr>
            <a:normAutofit fontScale="90000"/>
          </a:bodyPr>
          <a:lstStyle/>
          <a:p>
            <a:pPr algn="ctr" eaLnBrk="1" hangingPunct="1"/>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What is clustering?</a:t>
            </a:r>
          </a:p>
        </p:txBody>
      </p:sp>
      <p:sp>
        <p:nvSpPr>
          <p:cNvPr id="5123" name="Rectangle 3"/>
          <p:cNvSpPr>
            <a:spLocks noGrp="1" noChangeArrowheads="1"/>
          </p:cNvSpPr>
          <p:nvPr>
            <p:ph type="body" idx="1"/>
          </p:nvPr>
        </p:nvSpPr>
        <p:spPr/>
        <p:txBody>
          <a:bodyPr/>
          <a:lstStyle/>
          <a:p>
            <a:pPr algn="just" eaLnBrk="1" hangingPunct="1">
              <a:buFont typeface="Wingdings" pitchFamily="2" charset="2"/>
              <a:buNone/>
            </a:pPr>
            <a:endParaRPr lang="en-US" b="1" dirty="0" smtClean="0">
              <a:latin typeface="Times New Roman" pitchFamily="18" charset="0"/>
              <a:cs typeface="Times New Roman" pitchFamily="18" charset="0"/>
            </a:endParaRPr>
          </a:p>
          <a:p>
            <a:pPr algn="just" eaLnBrk="1" hangingPunct="1"/>
            <a:r>
              <a:rPr lang="en-US" b="1" dirty="0" smtClean="0">
                <a:latin typeface="Times New Roman" pitchFamily="18" charset="0"/>
                <a:cs typeface="Times New Roman" pitchFamily="18" charset="0"/>
              </a:rPr>
              <a:t>Clustering</a:t>
            </a:r>
            <a:r>
              <a:rPr lang="en-US" dirty="0" smtClean="0">
                <a:latin typeface="Times New Roman" pitchFamily="18" charset="0"/>
                <a:cs typeface="Times New Roman" pitchFamily="18" charset="0"/>
              </a:rPr>
              <a:t> is the </a:t>
            </a:r>
            <a:r>
              <a:rPr lang="en-US" dirty="0" smtClean="0">
                <a:latin typeface="Times New Roman" pitchFamily="18" charset="0"/>
                <a:cs typeface="Times New Roman" pitchFamily="18" charset="0"/>
                <a:hlinkClick r:id="rId2" tooltip="Statistical classification"/>
              </a:rPr>
              <a:t>classification</a:t>
            </a:r>
            <a:r>
              <a:rPr lang="en-US" dirty="0" smtClean="0">
                <a:latin typeface="Times New Roman" pitchFamily="18" charset="0"/>
                <a:cs typeface="Times New Roman" pitchFamily="18" charset="0"/>
              </a:rPr>
              <a:t> of objects into different groups, or more precisely, the </a:t>
            </a:r>
            <a:r>
              <a:rPr lang="en-US" dirty="0" smtClean="0">
                <a:latin typeface="Times New Roman" pitchFamily="18" charset="0"/>
                <a:cs typeface="Times New Roman" pitchFamily="18" charset="0"/>
                <a:hlinkClick r:id="rId3" tooltip="Partition of a set"/>
              </a:rPr>
              <a:t>partitioning</a:t>
            </a:r>
            <a:r>
              <a:rPr lang="en-US" dirty="0" smtClean="0">
                <a:latin typeface="Times New Roman" pitchFamily="18" charset="0"/>
                <a:cs typeface="Times New Roman" pitchFamily="18" charset="0"/>
              </a:rPr>
              <a:t> of a </a:t>
            </a:r>
            <a:r>
              <a:rPr lang="en-US" dirty="0" smtClean="0">
                <a:latin typeface="Times New Roman" pitchFamily="18" charset="0"/>
                <a:cs typeface="Times New Roman" pitchFamily="18" charset="0"/>
                <a:hlinkClick r:id="rId4" tooltip="Data set"/>
              </a:rPr>
              <a:t>data set</a:t>
            </a:r>
            <a:r>
              <a:rPr lang="en-US" dirty="0" smtClean="0">
                <a:latin typeface="Times New Roman" pitchFamily="18" charset="0"/>
                <a:cs typeface="Times New Roman" pitchFamily="18" charset="0"/>
              </a:rPr>
              <a:t> into </a:t>
            </a:r>
            <a:r>
              <a:rPr lang="en-US" dirty="0" smtClean="0">
                <a:latin typeface="Times New Roman" pitchFamily="18" charset="0"/>
                <a:cs typeface="Times New Roman" pitchFamily="18" charset="0"/>
                <a:hlinkClick r:id="rId5" tooltip="Subset"/>
              </a:rPr>
              <a:t>subsets</a:t>
            </a:r>
            <a:r>
              <a:rPr lang="en-US" dirty="0" smtClean="0">
                <a:latin typeface="Times New Roman" pitchFamily="18" charset="0"/>
                <a:cs typeface="Times New Roman" pitchFamily="18" charset="0"/>
              </a:rPr>
              <a:t> (clusters), so that the data in each subset (ideally) share some common trait - often according to some defined </a:t>
            </a:r>
            <a:r>
              <a:rPr lang="en-US" dirty="0" smtClean="0">
                <a:latin typeface="Times New Roman" pitchFamily="18" charset="0"/>
                <a:cs typeface="Times New Roman" pitchFamily="18" charset="0"/>
                <a:hlinkClick r:id="rId6" tooltip="Metric (mathematics)"/>
              </a:rPr>
              <a:t>distance measure</a:t>
            </a:r>
            <a:r>
              <a:rPr lang="en-US"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533400"/>
            <a:ext cx="8229600" cy="780288"/>
          </a:xfrm>
        </p:spPr>
        <p:txBody>
          <a:bodyPr>
            <a:normAutofit/>
          </a:bodyPr>
          <a:lstStyle/>
          <a:p>
            <a:pPr algn="ctr" eaLnBrk="1" hangingPunct="1"/>
            <a:r>
              <a:rPr lang="en-US" sz="2800" b="1" dirty="0" smtClean="0">
                <a:latin typeface="Times New Roman" pitchFamily="18" charset="0"/>
                <a:cs typeface="Times New Roman" pitchFamily="18" charset="0"/>
              </a:rPr>
              <a:t>What is Clustering?</a:t>
            </a:r>
          </a:p>
        </p:txBody>
      </p:sp>
      <p:sp>
        <p:nvSpPr>
          <p:cNvPr id="18435" name="Content Placeholder 2"/>
          <p:cNvSpPr>
            <a:spLocks noGrp="1"/>
          </p:cNvSpPr>
          <p:nvPr>
            <p:ph idx="1"/>
          </p:nvPr>
        </p:nvSpPr>
        <p:spPr>
          <a:xfrm>
            <a:off x="457200" y="1676400"/>
            <a:ext cx="8229600" cy="4648200"/>
          </a:xfrm>
        </p:spPr>
        <p:txBody>
          <a:bodyPr>
            <a:normAutofit/>
          </a:bodyPr>
          <a:lstStyle/>
          <a:p>
            <a:pPr eaLnBrk="1" hangingPunct="1"/>
            <a:r>
              <a:rPr lang="en-US" dirty="0" smtClean="0">
                <a:latin typeface="Times New Roman" pitchFamily="18" charset="0"/>
                <a:cs typeface="Times New Roman" pitchFamily="18" charset="0"/>
              </a:rPr>
              <a:t>You can say this </a:t>
            </a:r>
            <a:r>
              <a:rPr lang="en-US" dirty="0" smtClean="0">
                <a:solidFill>
                  <a:srgbClr val="FF0000"/>
                </a:solidFill>
                <a:latin typeface="Times New Roman" pitchFamily="18" charset="0"/>
                <a:cs typeface="Times New Roman" pitchFamily="18" charset="0"/>
              </a:rPr>
              <a:t>“unsupervised classification”</a:t>
            </a:r>
          </a:p>
          <a:p>
            <a:pPr eaLnBrk="1" hangingPunct="1"/>
            <a:r>
              <a:rPr lang="en-US" dirty="0" smtClean="0">
                <a:latin typeface="Times New Roman" pitchFamily="18" charset="0"/>
                <a:cs typeface="Times New Roman" pitchFamily="18" charset="0"/>
              </a:rPr>
              <a:t>Clustering is alternatively called as “grouping”</a:t>
            </a:r>
          </a:p>
          <a:p>
            <a:pPr eaLnBrk="1" hangingPunct="1"/>
            <a:r>
              <a:rPr lang="en-US" dirty="0" smtClean="0">
                <a:latin typeface="Times New Roman" pitchFamily="18" charset="0"/>
                <a:cs typeface="Times New Roman" pitchFamily="18" charset="0"/>
              </a:rPr>
              <a:t>Intuitively, if you would want to assign same label to a data points that are </a:t>
            </a:r>
            <a:r>
              <a:rPr lang="en-US" dirty="0" smtClean="0">
                <a:solidFill>
                  <a:srgbClr val="FF0000"/>
                </a:solidFill>
                <a:latin typeface="Times New Roman" pitchFamily="18" charset="0"/>
                <a:cs typeface="Times New Roman" pitchFamily="18" charset="0"/>
              </a:rPr>
              <a:t>“close”</a:t>
            </a:r>
            <a:r>
              <a:rPr lang="en-US" dirty="0" smtClean="0">
                <a:latin typeface="Times New Roman" pitchFamily="18" charset="0"/>
                <a:cs typeface="Times New Roman" pitchFamily="18" charset="0"/>
              </a:rPr>
              <a:t> to each other</a:t>
            </a:r>
          </a:p>
          <a:p>
            <a:pPr eaLnBrk="1" hangingPunct="1"/>
            <a:r>
              <a:rPr lang="en-US" dirty="0" smtClean="0">
                <a:latin typeface="Times New Roman" pitchFamily="18" charset="0"/>
                <a:cs typeface="Times New Roman" pitchFamily="18" charset="0"/>
              </a:rPr>
              <a:t>Thus, clustering algorithms rely on a distance metric between data points</a:t>
            </a:r>
          </a:p>
          <a:p>
            <a:pPr eaLnBrk="1" hangingPunct="1"/>
            <a:r>
              <a:rPr lang="en-US" dirty="0" smtClean="0">
                <a:latin typeface="Times New Roman" pitchFamily="18" charset="0"/>
                <a:cs typeface="Times New Roman" pitchFamily="18" charset="0"/>
              </a:rPr>
              <a:t>Sometimes, it is said that the for clustering, the </a:t>
            </a:r>
            <a:r>
              <a:rPr lang="en-US" dirty="0" smtClean="0">
                <a:solidFill>
                  <a:srgbClr val="0070C0"/>
                </a:solidFill>
                <a:latin typeface="Times New Roman" pitchFamily="18" charset="0"/>
                <a:cs typeface="Times New Roman" pitchFamily="18" charset="0"/>
              </a:rPr>
              <a:t>distance metric is more important than the clustering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p:cNvSpPr>
            <a:spLocks noGrp="1" noChangeArrowheads="1"/>
          </p:cNvSpPr>
          <p:nvPr>
            <p:ph type="title"/>
          </p:nvPr>
        </p:nvSpPr>
        <p:spPr>
          <a:xfrm>
            <a:off x="304800" y="533400"/>
            <a:ext cx="8229600" cy="914400"/>
          </a:xfrm>
        </p:spPr>
        <p:txBody>
          <a:bodyPr>
            <a:normAutofit/>
          </a:bodyPr>
          <a:lstStyle/>
          <a:p>
            <a:pPr algn="ctr"/>
            <a:r>
              <a:rPr lang="en-US" sz="2800" b="1" dirty="0">
                <a:latin typeface="Times New Roman" pitchFamily="18" charset="0"/>
                <a:cs typeface="Times New Roman" pitchFamily="18" charset="0"/>
              </a:rPr>
              <a:t>Idea and Applications</a:t>
            </a:r>
          </a:p>
        </p:txBody>
      </p:sp>
      <p:sp>
        <p:nvSpPr>
          <p:cNvPr id="1156099" name="Rectangle 3"/>
          <p:cNvSpPr>
            <a:spLocks noGrp="1" noChangeArrowheads="1"/>
          </p:cNvSpPr>
          <p:nvPr>
            <p:ph type="body" idx="1"/>
          </p:nvPr>
        </p:nvSpPr>
        <p:spPr>
          <a:xfrm>
            <a:off x="457200" y="1676400"/>
            <a:ext cx="8458200" cy="4572000"/>
          </a:xfrm>
        </p:spPr>
        <p:txBody>
          <a:bodyPr>
            <a:noAutofit/>
          </a:bodyPr>
          <a:lstStyle/>
          <a:p>
            <a:pPr algn="just">
              <a:lnSpc>
                <a:spcPct val="90000"/>
              </a:lnSpc>
            </a:pPr>
            <a:r>
              <a:rPr lang="en-US" dirty="0">
                <a:solidFill>
                  <a:srgbClr val="FF0000"/>
                </a:solidFill>
                <a:latin typeface="Times New Roman" pitchFamily="18" charset="0"/>
                <a:cs typeface="Times New Roman" pitchFamily="18" charset="0"/>
              </a:rPr>
              <a:t>Clustering</a:t>
            </a:r>
            <a:r>
              <a:rPr lang="en-US" dirty="0">
                <a:latin typeface="Times New Roman" pitchFamily="18" charset="0"/>
                <a:cs typeface="Times New Roman" pitchFamily="18" charset="0"/>
              </a:rPr>
              <a:t> is the process of grouping a set of physical or abstract objects into classes of similar objects.</a:t>
            </a:r>
          </a:p>
          <a:p>
            <a:pPr lvl="1" algn="just">
              <a:lnSpc>
                <a:spcPct val="90000"/>
              </a:lnSpc>
            </a:pPr>
            <a:r>
              <a:rPr lang="en-US" sz="2600" dirty="0">
                <a:latin typeface="Times New Roman" pitchFamily="18" charset="0"/>
                <a:cs typeface="Times New Roman" pitchFamily="18" charset="0"/>
              </a:rPr>
              <a:t>It is also called unsupervised learning.</a:t>
            </a:r>
          </a:p>
          <a:p>
            <a:pPr lvl="1" algn="just">
              <a:lnSpc>
                <a:spcPct val="90000"/>
              </a:lnSpc>
            </a:pPr>
            <a:r>
              <a:rPr lang="en-US" sz="2600" dirty="0">
                <a:latin typeface="Times New Roman" pitchFamily="18" charset="0"/>
                <a:cs typeface="Times New Roman" pitchFamily="18" charset="0"/>
              </a:rPr>
              <a:t>It is a common and important task that finds many applications.</a:t>
            </a:r>
          </a:p>
          <a:p>
            <a:pPr algn="just">
              <a:lnSpc>
                <a:spcPct val="90000"/>
              </a:lnSpc>
            </a:pPr>
            <a:r>
              <a:rPr lang="en-US" dirty="0">
                <a:latin typeface="Times New Roman" pitchFamily="18" charset="0"/>
                <a:cs typeface="Times New Roman" pitchFamily="18" charset="0"/>
              </a:rPr>
              <a:t>Applications in Search engines:</a:t>
            </a:r>
          </a:p>
          <a:p>
            <a:pPr lvl="1" algn="just">
              <a:lnSpc>
                <a:spcPct val="90000"/>
              </a:lnSpc>
            </a:pPr>
            <a:r>
              <a:rPr lang="en-US" sz="2600" dirty="0">
                <a:latin typeface="Times New Roman" pitchFamily="18" charset="0"/>
                <a:cs typeface="Times New Roman" pitchFamily="18" charset="0"/>
              </a:rPr>
              <a:t>Structuring search results</a:t>
            </a:r>
          </a:p>
          <a:p>
            <a:pPr lvl="1" algn="just">
              <a:lnSpc>
                <a:spcPct val="90000"/>
              </a:lnSpc>
            </a:pPr>
            <a:r>
              <a:rPr lang="en-US" sz="2600" dirty="0">
                <a:latin typeface="Times New Roman" pitchFamily="18" charset="0"/>
                <a:cs typeface="Times New Roman" pitchFamily="18" charset="0"/>
              </a:rPr>
              <a:t>Suggesting related pages</a:t>
            </a:r>
          </a:p>
          <a:p>
            <a:pPr lvl="1" algn="just">
              <a:lnSpc>
                <a:spcPct val="90000"/>
              </a:lnSpc>
            </a:pPr>
            <a:r>
              <a:rPr lang="en-US" sz="2600" dirty="0">
                <a:latin typeface="Times New Roman" pitchFamily="18" charset="0"/>
                <a:cs typeface="Times New Roman" pitchFamily="18" charset="0"/>
              </a:rPr>
              <a:t>Automatic directory construction/update</a:t>
            </a:r>
          </a:p>
          <a:p>
            <a:pPr lvl="1" algn="just">
              <a:lnSpc>
                <a:spcPct val="90000"/>
              </a:lnSpc>
            </a:pPr>
            <a:r>
              <a:rPr lang="en-US" sz="2600" dirty="0">
                <a:latin typeface="Times New Roman" pitchFamily="18" charset="0"/>
                <a:cs typeface="Times New Roman" pitchFamily="18" charset="0"/>
              </a:rPr>
              <a:t>Finding near identical/duplicate pages</a:t>
            </a:r>
          </a:p>
          <a:p>
            <a:pPr lvl="1" algn="just">
              <a:lnSpc>
                <a:spcPct val="90000"/>
              </a:lnSpc>
              <a:buFontTx/>
              <a:buNone/>
            </a:pPr>
            <a:endParaRPr lang="en-US" sz="2600" dirty="0">
              <a:latin typeface="Times New Roman" pitchFamily="18" charset="0"/>
              <a:cs typeface="Times New Roman"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457200"/>
            <a:ext cx="7896225" cy="782638"/>
          </a:xfrm>
          <a:noFill/>
          <a:ln/>
        </p:spPr>
        <p:txBody>
          <a:bodyPr lIns="92075" tIns="46038" rIns="92075" bIns="46038">
            <a:normAutofit/>
          </a:bodyPr>
          <a:lstStyle/>
          <a:p>
            <a:pPr algn="ctr"/>
            <a:r>
              <a:rPr lang="en-US" sz="2800" b="1" dirty="0">
                <a:latin typeface="Times New Roman" pitchFamily="18" charset="0"/>
                <a:cs typeface="Times New Roman" pitchFamily="18" charset="0"/>
              </a:rPr>
              <a:t>What is Cluster Analysis?</a:t>
            </a:r>
          </a:p>
        </p:txBody>
      </p:sp>
      <p:sp>
        <p:nvSpPr>
          <p:cNvPr id="23555" name="Rectangle 3"/>
          <p:cNvSpPr>
            <a:spLocks noGrp="1" noChangeArrowheads="1"/>
          </p:cNvSpPr>
          <p:nvPr>
            <p:ph type="body" idx="1"/>
          </p:nvPr>
        </p:nvSpPr>
        <p:spPr>
          <a:xfrm>
            <a:off x="381000" y="1295400"/>
            <a:ext cx="8458200" cy="5105400"/>
          </a:xfrm>
          <a:noFill/>
          <a:ln/>
        </p:spPr>
        <p:txBody>
          <a:bodyPr lIns="92075" tIns="46038" rIns="92075" bIns="46038">
            <a:normAutofit/>
          </a:bodyPr>
          <a:lstStyle/>
          <a:p>
            <a:pPr algn="just"/>
            <a:r>
              <a:rPr lang="en-US" dirty="0">
                <a:latin typeface="Times New Roman" pitchFamily="18" charset="0"/>
                <a:cs typeface="Times New Roman" pitchFamily="18" charset="0"/>
              </a:rPr>
              <a:t>Cluster: a collection of data objects</a:t>
            </a:r>
          </a:p>
          <a:p>
            <a:pPr lvl="1" algn="just"/>
            <a:r>
              <a:rPr lang="en-US" sz="2600" dirty="0">
                <a:latin typeface="Times New Roman" pitchFamily="18" charset="0"/>
                <a:cs typeface="Times New Roman" pitchFamily="18" charset="0"/>
              </a:rPr>
              <a:t>Similar to one another within the same cluster</a:t>
            </a:r>
          </a:p>
          <a:p>
            <a:pPr lvl="1" algn="just"/>
            <a:r>
              <a:rPr lang="en-US" sz="2600" dirty="0">
                <a:latin typeface="Times New Roman" pitchFamily="18" charset="0"/>
                <a:cs typeface="Times New Roman" pitchFamily="18" charset="0"/>
              </a:rPr>
              <a:t>Dissimilar to the objects in other clusters</a:t>
            </a:r>
          </a:p>
          <a:p>
            <a:pPr algn="just"/>
            <a:r>
              <a:rPr lang="en-US" dirty="0">
                <a:latin typeface="Times New Roman" pitchFamily="18" charset="0"/>
                <a:cs typeface="Times New Roman" pitchFamily="18" charset="0"/>
              </a:rPr>
              <a:t>Cluster analysis</a:t>
            </a:r>
          </a:p>
          <a:p>
            <a:pPr lvl="1" algn="just"/>
            <a:r>
              <a:rPr lang="en-US" sz="2600" dirty="0">
                <a:latin typeface="Times New Roman" pitchFamily="18" charset="0"/>
                <a:cs typeface="Times New Roman" pitchFamily="18" charset="0"/>
              </a:rPr>
              <a:t>Grouping a set of data objects into clusters</a:t>
            </a:r>
          </a:p>
          <a:p>
            <a:pPr algn="just"/>
            <a:r>
              <a:rPr lang="en-US" dirty="0">
                <a:latin typeface="Times New Roman" pitchFamily="18" charset="0"/>
                <a:cs typeface="Times New Roman" pitchFamily="18" charset="0"/>
              </a:rPr>
              <a:t>Clustering is </a:t>
            </a:r>
            <a:r>
              <a:rPr lang="en-US" dirty="0">
                <a:solidFill>
                  <a:schemeClr val="hlink"/>
                </a:solidFill>
                <a:latin typeface="Times New Roman" pitchFamily="18" charset="0"/>
                <a:cs typeface="Times New Roman" pitchFamily="18" charset="0"/>
              </a:rPr>
              <a:t>unsupervised classification</a:t>
            </a:r>
            <a:r>
              <a:rPr lang="en-US" dirty="0">
                <a:latin typeface="Times New Roman" pitchFamily="18" charset="0"/>
                <a:cs typeface="Times New Roman" pitchFamily="18" charset="0"/>
              </a:rPr>
              <a:t>: no predefined classes</a:t>
            </a:r>
          </a:p>
          <a:p>
            <a:pPr algn="just"/>
            <a:r>
              <a:rPr lang="en-US" dirty="0">
                <a:latin typeface="Times New Roman" pitchFamily="18" charset="0"/>
                <a:cs typeface="Times New Roman" pitchFamily="18" charset="0"/>
              </a:rPr>
              <a:t>Typical applications</a:t>
            </a:r>
          </a:p>
          <a:p>
            <a:pPr lvl="1" algn="just"/>
            <a:r>
              <a:rPr lang="en-US" sz="2600" dirty="0">
                <a:latin typeface="Times New Roman" pitchFamily="18" charset="0"/>
                <a:cs typeface="Times New Roman" pitchFamily="18" charset="0"/>
              </a:rPr>
              <a:t>As a </a:t>
            </a:r>
            <a:r>
              <a:rPr lang="en-US" sz="2600" dirty="0">
                <a:solidFill>
                  <a:schemeClr val="hlink"/>
                </a:solidFill>
                <a:latin typeface="Times New Roman" pitchFamily="18" charset="0"/>
                <a:cs typeface="Times New Roman" pitchFamily="18" charset="0"/>
              </a:rPr>
              <a:t>stand-alone tool</a:t>
            </a:r>
            <a:r>
              <a:rPr lang="en-US" sz="2600" dirty="0">
                <a:latin typeface="Times New Roman" pitchFamily="18" charset="0"/>
                <a:cs typeface="Times New Roman" pitchFamily="18" charset="0"/>
              </a:rPr>
              <a:t> to get insight into data distribution </a:t>
            </a:r>
          </a:p>
          <a:p>
            <a:pPr lvl="1" algn="just"/>
            <a:r>
              <a:rPr lang="en-US" sz="2600" dirty="0">
                <a:latin typeface="Times New Roman" pitchFamily="18" charset="0"/>
                <a:cs typeface="Times New Roman" pitchFamily="18" charset="0"/>
              </a:rPr>
              <a:t>As a </a:t>
            </a:r>
            <a:r>
              <a:rPr lang="en-US" sz="2600" dirty="0">
                <a:solidFill>
                  <a:schemeClr val="hlink"/>
                </a:solidFill>
                <a:latin typeface="Times New Roman" pitchFamily="18" charset="0"/>
                <a:cs typeface="Times New Roman" pitchFamily="18" charset="0"/>
              </a:rPr>
              <a:t>preprocessing step</a:t>
            </a:r>
            <a:r>
              <a:rPr lang="en-US" sz="2600" dirty="0">
                <a:latin typeface="Times New Roman" pitchFamily="18" charset="0"/>
                <a:cs typeface="Times New Roman" pitchFamily="18" charset="0"/>
              </a:rPr>
              <a:t> for other algorithms</a:t>
            </a:r>
          </a:p>
        </p:txBody>
      </p:sp>
    </p:spTree>
  </p:cSld>
  <p:clrMapOvr>
    <a:masterClrMapping/>
  </p:clrMapOvr>
  <p:transition>
    <p:check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183</TotalTime>
  <Words>1882</Words>
  <Application>Microsoft Office PowerPoint</Application>
  <PresentationFormat>On-screen Show (4:3)</PresentationFormat>
  <Paragraphs>295</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Artificial Intelligence</vt:lpstr>
      <vt:lpstr>Data Mining Overview</vt:lpstr>
      <vt:lpstr>PowerPoint Presentation</vt:lpstr>
      <vt:lpstr>PowerPoint Presentation</vt:lpstr>
      <vt:lpstr>PowerPoint Presentation</vt:lpstr>
      <vt:lpstr> What is clustering?</vt:lpstr>
      <vt:lpstr>What is Clustering?</vt:lpstr>
      <vt:lpstr>Idea and Applications</vt:lpstr>
      <vt:lpstr>What is Cluster Analysis?</vt:lpstr>
      <vt:lpstr>Desirable Properties of a Clustering Algorithm</vt:lpstr>
      <vt:lpstr>Examples of Clustering Applications</vt:lpstr>
      <vt:lpstr>Concepts in Clustering</vt:lpstr>
      <vt:lpstr>What Is Good Clustering?</vt:lpstr>
      <vt:lpstr>Types of clustering</vt:lpstr>
      <vt:lpstr>Classical clustering methods</vt:lpstr>
      <vt:lpstr>K-MEANS CLUSTERING</vt:lpstr>
      <vt:lpstr>Common Distance measures: </vt:lpstr>
      <vt:lpstr>Common Distance measures: </vt:lpstr>
      <vt:lpstr>K-means</vt:lpstr>
      <vt:lpstr>How the K-Mean Clustering algorithm works?</vt:lpstr>
      <vt:lpstr>How the K-Mean Clustering algorithm works?</vt:lpstr>
      <vt:lpstr>How the K-Mean Clustering algorithm works?</vt:lpstr>
      <vt:lpstr>K-means Overview</vt:lpstr>
      <vt:lpstr>Weaknesses of K-Mean Clustering  </vt:lpstr>
      <vt:lpstr>Applications of K-Mean Clustering</vt:lpstr>
      <vt:lpstr>CONCLUSION</vt:lpstr>
      <vt:lpstr>Real-Life Numerical Example of K-Means Clustering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Waqas Bangyal</dc:creator>
  <cp:lastModifiedBy>Waqas Bangyal</cp:lastModifiedBy>
  <cp:revision>17</cp:revision>
  <dcterms:created xsi:type="dcterms:W3CDTF">2015-06-07T08:02:56Z</dcterms:created>
  <dcterms:modified xsi:type="dcterms:W3CDTF">2017-08-16T08:48:43Z</dcterms:modified>
</cp:coreProperties>
</file>