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7.xml" ContentType="application/vnd.openxmlformats-officedocument.presentationml.slide+xml"/>
  <Override PartName="/ppt/slides/slide57.xml" ContentType="application/vnd.openxmlformats-officedocument.presentationml.slide+xml"/>
  <Override PartName="/ppt/slides/slide55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1.xml" ContentType="application/vnd.openxmlformats-officedocument.themeOverr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2" r:id="rId1"/>
  </p:sldMasterIdLst>
  <p:notesMasterIdLst>
    <p:notesMasterId r:id="rId75"/>
  </p:notesMasterIdLst>
  <p:handoutMasterIdLst>
    <p:handoutMasterId r:id="rId76"/>
  </p:handoutMasterIdLst>
  <p:sldIdLst>
    <p:sldId id="256" r:id="rId2"/>
    <p:sldId id="277" r:id="rId3"/>
    <p:sldId id="278" r:id="rId4"/>
    <p:sldId id="270" r:id="rId5"/>
    <p:sldId id="271" r:id="rId6"/>
    <p:sldId id="341" r:id="rId7"/>
    <p:sldId id="273" r:id="rId8"/>
    <p:sldId id="258" r:id="rId9"/>
    <p:sldId id="281" r:id="rId10"/>
    <p:sldId id="282" r:id="rId11"/>
    <p:sldId id="265" r:id="rId12"/>
    <p:sldId id="264" r:id="rId13"/>
    <p:sldId id="342" r:id="rId14"/>
    <p:sldId id="309" r:id="rId15"/>
    <p:sldId id="312" r:id="rId16"/>
    <p:sldId id="311" r:id="rId17"/>
    <p:sldId id="321" r:id="rId18"/>
    <p:sldId id="323" r:id="rId19"/>
    <p:sldId id="324" r:id="rId20"/>
    <p:sldId id="326" r:id="rId21"/>
    <p:sldId id="325" r:id="rId22"/>
    <p:sldId id="343" r:id="rId23"/>
    <p:sldId id="347" r:id="rId24"/>
    <p:sldId id="348" r:id="rId25"/>
    <p:sldId id="349" r:id="rId26"/>
    <p:sldId id="350" r:id="rId27"/>
    <p:sldId id="356" r:id="rId28"/>
    <p:sldId id="357" r:id="rId29"/>
    <p:sldId id="358" r:id="rId30"/>
    <p:sldId id="359" r:id="rId31"/>
    <p:sldId id="360" r:id="rId32"/>
    <p:sldId id="361" r:id="rId33"/>
    <p:sldId id="367" r:id="rId34"/>
    <p:sldId id="435" r:id="rId35"/>
    <p:sldId id="369" r:id="rId36"/>
    <p:sldId id="383" r:id="rId37"/>
    <p:sldId id="387" r:id="rId38"/>
    <p:sldId id="394" r:id="rId39"/>
    <p:sldId id="395" r:id="rId40"/>
    <p:sldId id="396" r:id="rId41"/>
    <p:sldId id="397" r:id="rId42"/>
    <p:sldId id="399" r:id="rId43"/>
    <p:sldId id="400" r:id="rId44"/>
    <p:sldId id="401" r:id="rId45"/>
    <p:sldId id="402" r:id="rId46"/>
    <p:sldId id="403" r:id="rId47"/>
    <p:sldId id="404" r:id="rId48"/>
    <p:sldId id="408" r:id="rId49"/>
    <p:sldId id="409" r:id="rId50"/>
    <p:sldId id="410" r:id="rId51"/>
    <p:sldId id="412" r:id="rId52"/>
    <p:sldId id="413" r:id="rId53"/>
    <p:sldId id="414" r:id="rId54"/>
    <p:sldId id="415" r:id="rId55"/>
    <p:sldId id="434" r:id="rId56"/>
    <p:sldId id="416" r:id="rId57"/>
    <p:sldId id="417" r:id="rId58"/>
    <p:sldId id="432" r:id="rId59"/>
    <p:sldId id="418" r:id="rId60"/>
    <p:sldId id="433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F5A12C65-C6CD-4123-BD1C-7CB08C6D70C2}" type="datetimeFigureOut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B73EB1C0-11C9-4170-BB4E-D987749E2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2267895-3CE2-442E-8CC8-9285092F24C6}" type="datetimeFigureOut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214A6703-010C-4ED9-AD4E-306CAC7F8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11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F7B98-7E0E-44A8-8924-030D4E3AF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1B80C-7693-407B-874B-8EA757D98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31135-7E08-40A1-97FD-85E1D51CA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4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242EB-5633-4DF5-8040-A7084E620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514600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1AF28-546E-45BE-BEAF-F02538E3F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C273-A3CA-41C1-9726-C2BE1D40A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76F57-5CCA-48F3-8B8E-BC860B745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B85D-04F4-4DBE-BCCC-399515B9F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314DA-3F47-423F-9533-E6BB2702E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6BD4-792D-4178-AD4E-E8AFA2664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F2294-B6A6-41D0-8944-0A1FE6B17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331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5/1/2011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F76B1A7-40FD-4285-A9A9-585183BC5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3321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9" r:id="rId1"/>
    <p:sldLayoutId id="2147485100" r:id="rId2"/>
    <p:sldLayoutId id="2147485101" r:id="rId3"/>
    <p:sldLayoutId id="2147485102" r:id="rId4"/>
    <p:sldLayoutId id="2147485103" r:id="rId5"/>
    <p:sldLayoutId id="2147485094" r:id="rId6"/>
    <p:sldLayoutId id="2147485095" r:id="rId7"/>
    <p:sldLayoutId id="2147485096" r:id="rId8"/>
    <p:sldLayoutId id="2147485104" r:id="rId9"/>
    <p:sldLayoutId id="2147485097" r:id="rId10"/>
    <p:sldLayoutId id="214748509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1828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Artificial Intelligence</a:t>
            </a:r>
            <a:endParaRPr sz="2400" dirty="0"/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952625"/>
          </a:xfrm>
        </p:spPr>
        <p:txBody>
          <a:bodyPr/>
          <a:lstStyle/>
          <a:p>
            <a:pPr marR="0" algn="ctr" eaLnBrk="1" hangingPunct="1"/>
            <a:endParaRPr lang="en-US" dirty="0" smtClean="0"/>
          </a:p>
          <a:p>
            <a:pPr marR="0" algn="ctr" eaLnBrk="1" hangingPunct="1"/>
            <a:r>
              <a:rPr lang="en-US" dirty="0" smtClean="0"/>
              <a:t>Dr. Waqas Haider  Khan Bangyal</a:t>
            </a:r>
          </a:p>
          <a:p>
            <a:pPr marR="0" algn="ctr" eaLnBrk="1" hangingPunct="1"/>
            <a:endParaRPr lang="en-US" dirty="0" smtClean="0"/>
          </a:p>
          <a:p>
            <a:pPr marR="0" algn="ctr" eaLnBrk="1" hangingPunct="1"/>
            <a:endParaRPr lang="en-US" dirty="0" smtClean="0"/>
          </a:p>
          <a:p>
            <a:pPr marR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Input-Output Mapping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286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What could go in the black box?</a:t>
            </a:r>
          </a:p>
          <a:p>
            <a:pPr lvl="1">
              <a:defRPr/>
            </a:pPr>
            <a:r>
              <a:rPr lang="en-US" dirty="0" smtClean="0"/>
              <a:t>Fuzzy system, linear system, expert system, neural network, differential equations, interpolated multidimensional lookup tables, or even a spiritual advisor.</a:t>
            </a:r>
          </a:p>
          <a:p>
            <a:pPr>
              <a:defRPr/>
            </a:pPr>
            <a:r>
              <a:rPr lang="en-US" dirty="0" smtClean="0"/>
              <a:t>In almost every case, you can build the same product without fuzzy logic, but fuzzy is faster and cheaper — </a:t>
            </a:r>
            <a:r>
              <a:rPr lang="en-US" dirty="0" err="1" smtClean="0">
                <a:solidFill>
                  <a:srgbClr val="FF0000"/>
                </a:solidFill>
              </a:rPr>
              <a:t>Lotfi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Zadeh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676400"/>
            <a:ext cx="4572000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710D6-5F84-41FC-9FD5-CD698390599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Fuzzy Logic?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It is conceptually easy to understand.</a:t>
            </a:r>
          </a:p>
          <a:p>
            <a:pPr lvl="1">
              <a:defRPr/>
            </a:pPr>
            <a:r>
              <a:rPr lang="en-US" dirty="0" smtClean="0"/>
              <a:t>The mathematical concepts behind fuzzy reasoning are very simple.</a:t>
            </a:r>
          </a:p>
          <a:p>
            <a:pPr>
              <a:defRPr/>
            </a:pPr>
            <a:r>
              <a:rPr lang="en-US" dirty="0" smtClean="0"/>
              <a:t>It is flexible.</a:t>
            </a:r>
          </a:p>
          <a:p>
            <a:pPr lvl="1">
              <a:defRPr/>
            </a:pPr>
            <a:r>
              <a:rPr lang="en-US" dirty="0" smtClean="0"/>
              <a:t>With any given system, it’s easy to layer more functionality on top of it without starting again from scratch.</a:t>
            </a:r>
          </a:p>
          <a:p>
            <a:pPr>
              <a:defRPr/>
            </a:pPr>
            <a:r>
              <a:rPr lang="en-US" dirty="0" smtClean="0"/>
              <a:t>It can easily model nonlinear functions.</a:t>
            </a:r>
          </a:p>
          <a:p>
            <a:pPr lvl="1">
              <a:defRPr/>
            </a:pPr>
            <a:r>
              <a:rPr lang="en-US" dirty="0" smtClean="0"/>
              <a:t>You can create a fuzzy system to match any set of input-output data.</a:t>
            </a:r>
          </a:p>
          <a:p>
            <a:pPr lvl="1">
              <a:defRPr/>
            </a:pPr>
            <a:r>
              <a:rPr lang="en-US" dirty="0" smtClean="0"/>
              <a:t>This process is made particularly easy by adaptive techniques like ANFIS (Adaptive </a:t>
            </a:r>
            <a:r>
              <a:rPr lang="en-US" dirty="0" err="1" smtClean="0"/>
              <a:t>Neuro</a:t>
            </a:r>
            <a:r>
              <a:rPr lang="en-US" dirty="0" smtClean="0"/>
              <a:t>-Fuzzy Inference Systems).</a:t>
            </a:r>
          </a:p>
          <a:p>
            <a:pPr lvl="1">
              <a:buNone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D3837-9883-4114-94F6-5FE670CCC31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is Fuzzy Logic Used?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The past few years have witnessed a rapid growth in the number and variety of applications of fuzzy logic.</a:t>
            </a:r>
          </a:p>
          <a:p>
            <a:pPr>
              <a:spcAft>
                <a:spcPct val="0"/>
              </a:spcAft>
            </a:pPr>
            <a:r>
              <a:rPr lang="en-US" smtClean="0"/>
              <a:t>It is being used in:</a:t>
            </a:r>
          </a:p>
          <a:p>
            <a:pPr lvl="1"/>
            <a:r>
              <a:rPr lang="en-US" smtClean="0"/>
              <a:t>Consumer products (e.g., cameras, camcorders, washing machines, and microwave ovens),</a:t>
            </a:r>
          </a:p>
          <a:p>
            <a:pPr lvl="1"/>
            <a:r>
              <a:rPr lang="en-US" smtClean="0"/>
              <a:t>Industrial process control,</a:t>
            </a:r>
          </a:p>
          <a:p>
            <a:pPr lvl="1"/>
            <a:r>
              <a:rPr lang="en-US" smtClean="0"/>
              <a:t>Medical instrumentation,</a:t>
            </a:r>
          </a:p>
          <a:p>
            <a:pPr lvl="1"/>
            <a:r>
              <a:rPr lang="en-US" smtClean="0"/>
              <a:t>Automobiles,</a:t>
            </a:r>
          </a:p>
          <a:p>
            <a:pPr lvl="1"/>
            <a:r>
              <a:rPr lang="en-US" smtClean="0"/>
              <a:t>And so 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00C22-D9E2-481F-ABAC-60CA45ECA7E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Progress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spcAft>
                <a:spcPct val="0"/>
              </a:spcAft>
              <a:buFont typeface="Wingdings 2" pitchFamily="18" charset="2"/>
              <a:buChar char=""/>
            </a:pPr>
            <a:r>
              <a:rPr lang="en-US" smtClean="0"/>
              <a:t>Introduction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Crisp / Classical Set Theory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Fuzzy Set Theory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Crisp Relations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Fuzzy Relations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Crisp Logic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Fuzzy Logic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Fuzzy Inference System (FIS)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8268E-9103-4C86-BB4E-D8A870B975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Classical Set Theory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046C1-C351-451B-845B-F84A2445D9B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Classical Set</a:t>
            </a:r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It is a well defined collection of objects (elements).</a:t>
            </a:r>
          </a:p>
          <a:p>
            <a:pPr>
              <a:spcAft>
                <a:spcPct val="0"/>
              </a:spcAft>
            </a:pPr>
            <a:r>
              <a:rPr lang="en-US" smtClean="0"/>
              <a:t>“Well defined” means “the object either belongs to or does not belong to the set”</a:t>
            </a:r>
          </a:p>
          <a:p>
            <a:pPr lvl="1"/>
            <a:r>
              <a:rPr lang="en-US" smtClean="0"/>
              <a:t>That is why it’s called a “crisp” set.</a:t>
            </a:r>
          </a:p>
          <a:p>
            <a:pPr>
              <a:spcAft>
                <a:spcPct val="0"/>
              </a:spcAft>
            </a:pPr>
            <a:r>
              <a:rPr lang="en-US" smtClean="0"/>
              <a:t>Examples:</a:t>
            </a:r>
          </a:p>
          <a:p>
            <a:pPr lvl="1"/>
            <a:r>
              <a:rPr lang="en-US" smtClean="0"/>
              <a:t>A = Set of positive integer numbers = {1, 2, 3, …}</a:t>
            </a:r>
          </a:p>
          <a:p>
            <a:pPr lvl="1"/>
            <a:r>
              <a:rPr lang="en-US" smtClean="0"/>
              <a:t>B = {Peacock, Swan, Dove}</a:t>
            </a:r>
          </a:p>
          <a:p>
            <a:pPr lvl="1"/>
            <a:r>
              <a:rPr lang="en-US" smtClean="0"/>
              <a:t>C = {x | (x &gt; 0) and (x mod 5 = 0)} = {5, 10, 15, …}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14189-D5EB-487A-A059-CE8ADD10DB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Universe of Discourse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It is a set which, with reference to a particular context, contains all possible elements having same characteristics and from which other sets can be formed.</a:t>
            </a:r>
          </a:p>
          <a:p>
            <a:pPr>
              <a:spcAft>
                <a:spcPct val="0"/>
              </a:spcAft>
            </a:pPr>
            <a:r>
              <a:rPr lang="en-US" smtClean="0"/>
              <a:t>It’s usually called a “universal set”.</a:t>
            </a:r>
          </a:p>
          <a:p>
            <a:pPr>
              <a:spcAft>
                <a:spcPct val="0"/>
              </a:spcAft>
            </a:pPr>
            <a:r>
              <a:rPr lang="en-US" smtClean="0"/>
              <a:t>Examples:</a:t>
            </a:r>
          </a:p>
          <a:p>
            <a:pPr lvl="1"/>
            <a:r>
              <a:rPr lang="en-US" smtClean="0"/>
              <a:t>The universal set of all students in a university.</a:t>
            </a:r>
          </a:p>
          <a:p>
            <a:pPr lvl="1"/>
            <a:r>
              <a:rPr lang="en-US" smtClean="0"/>
              <a:t>The universal set of all integer numbers.</a:t>
            </a:r>
          </a:p>
          <a:p>
            <a:pPr>
              <a:spcAft>
                <a:spcPct val="0"/>
              </a:spcAft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8E5E1-AE87-498F-9A3F-C7D10A4164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on Classical Sets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Union</a:t>
            </a:r>
          </a:p>
          <a:p>
            <a:pPr>
              <a:spcAft>
                <a:spcPct val="0"/>
              </a:spcAft>
            </a:pPr>
            <a:r>
              <a:rPr lang="en-US" smtClean="0"/>
              <a:t>Intersection</a:t>
            </a:r>
          </a:p>
          <a:p>
            <a:pPr>
              <a:spcAft>
                <a:spcPct val="0"/>
              </a:spcAft>
            </a:pPr>
            <a:r>
              <a:rPr lang="en-US" smtClean="0"/>
              <a:t>Difference</a:t>
            </a:r>
          </a:p>
          <a:p>
            <a:pPr>
              <a:spcAft>
                <a:spcPct val="0"/>
              </a:spcAft>
            </a:pPr>
            <a:r>
              <a:rPr lang="en-US" smtClean="0"/>
              <a:t>Complement</a:t>
            </a:r>
          </a:p>
          <a:p>
            <a:pPr>
              <a:spcAft>
                <a:spcPct val="0"/>
              </a:spcAft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E0DA5-587E-4790-A8DA-2C9880AEEB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771D5-687C-4436-B460-AB0788D638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687638" y="3124200"/>
          <a:ext cx="37750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1866600" imgH="203040" progId="Equation.DSMT4">
                  <p:embed/>
                </p:oleObj>
              </mc:Choice>
              <mc:Fallback>
                <p:oleObj name="Equation" r:id="rId4" imgW="18666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3124200"/>
                        <a:ext cx="37750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The union of two sets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 is the set of all elements that belong to </a:t>
            </a:r>
            <a:r>
              <a:rPr lang="en-US" i="1" smtClean="0"/>
              <a:t>A</a:t>
            </a:r>
            <a:r>
              <a:rPr lang="en-US" smtClean="0"/>
              <a:t> or </a:t>
            </a:r>
            <a:r>
              <a:rPr lang="en-US" i="1" smtClean="0"/>
              <a:t>B</a:t>
            </a:r>
            <a:r>
              <a:rPr lang="en-US" smtClean="0"/>
              <a:t> or both, without replication.</a:t>
            </a:r>
          </a:p>
          <a:p>
            <a:pPr>
              <a:spcAft>
                <a:spcPct val="0"/>
              </a:spcAft>
            </a:pPr>
            <a:endParaRPr lang="en-US" smtClean="0"/>
          </a:p>
          <a:p>
            <a:pPr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Exercise 1:</a:t>
            </a:r>
            <a:r>
              <a:rPr lang="en-US" smtClean="0"/>
              <a:t> Draw a Venn diagram for </a:t>
            </a:r>
            <a:r>
              <a:rPr lang="en-US" i="1" smtClean="0"/>
              <a:t>A</a:t>
            </a:r>
            <a:r>
              <a:rPr lang="en-US" smtClean="0">
                <a:latin typeface="Arial" charset="0"/>
                <a:cs typeface="Arial" charset="0"/>
              </a:rPr>
              <a:t>U</a:t>
            </a:r>
            <a:r>
              <a:rPr lang="en-US" i="1" smtClean="0"/>
              <a:t>B</a:t>
            </a:r>
            <a:r>
              <a:rPr lang="en-US" smtClean="0"/>
              <a:t>…</a:t>
            </a:r>
          </a:p>
          <a:p>
            <a:pPr>
              <a:spcAft>
                <a:spcPct val="0"/>
              </a:spcAft>
            </a:pPr>
            <a:r>
              <a:rPr lang="en-US" smtClean="0"/>
              <a:t>Example</a:t>
            </a:r>
          </a:p>
          <a:p>
            <a:pPr lvl="1"/>
            <a:r>
              <a:rPr lang="en-US" smtClean="0"/>
              <a:t>If A = {1, 2, 3} and B = {3, 4, 5}</a:t>
            </a:r>
          </a:p>
          <a:p>
            <a:pPr lvl="1"/>
            <a:r>
              <a:rPr lang="en-US" smtClean="0"/>
              <a:t>Then, </a:t>
            </a:r>
            <a:r>
              <a:rPr lang="en-US" i="1" smtClean="0"/>
              <a:t>A </a:t>
            </a:r>
            <a:r>
              <a:rPr lang="en-US" smtClean="0">
                <a:latin typeface="Arial" charset="0"/>
                <a:cs typeface="Arial" charset="0"/>
              </a:rPr>
              <a:t>U </a:t>
            </a:r>
            <a:r>
              <a:rPr lang="en-US" i="1" smtClean="0"/>
              <a:t>B</a:t>
            </a:r>
            <a:r>
              <a:rPr lang="en-US" smtClean="0"/>
              <a:t> = {1, 2, 3, 4, 5}</a:t>
            </a:r>
          </a:p>
          <a:p>
            <a:pPr>
              <a:spcAft>
                <a:spcPct val="0"/>
              </a:spcAft>
            </a:pPr>
            <a:endParaRPr lang="en-US" smtClean="0"/>
          </a:p>
          <a:p>
            <a:pPr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DDB77-0CA4-42F1-B24C-1C81D5B0CD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438400" y="2590800"/>
          <a:ext cx="41862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4" imgW="2070000" imgH="203040" progId="Equation.DSMT4">
                  <p:embed/>
                </p:oleObj>
              </mc:Choice>
              <mc:Fallback>
                <p:oleObj name="Equation" r:id="rId4" imgW="207000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41862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The intersection of two sets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is a set of the elements which belong to </a:t>
            </a:r>
            <a:r>
              <a:rPr lang="en-US" i="1" dirty="0" smtClean="0"/>
              <a:t>both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Exercise 2:</a:t>
            </a:r>
            <a:r>
              <a:rPr lang="en-US" dirty="0" smtClean="0"/>
              <a:t> Draw a Venn diagram for </a:t>
            </a:r>
            <a:r>
              <a:rPr lang="en-US" i="1" dirty="0" smtClean="0"/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∩</a:t>
            </a:r>
            <a:r>
              <a:rPr lang="en-US" i="1" dirty="0" smtClean="0"/>
              <a:t>B</a:t>
            </a: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/>
              <a:t>Example</a:t>
            </a:r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= {1, 2, 3} and </a:t>
            </a:r>
            <a:r>
              <a:rPr lang="en-US" i="1" dirty="0" smtClean="0"/>
              <a:t>B</a:t>
            </a:r>
            <a:r>
              <a:rPr lang="en-US" dirty="0" smtClean="0"/>
              <a:t> = {3, 4, 5}</a:t>
            </a:r>
          </a:p>
          <a:p>
            <a:pPr lvl="1">
              <a:defRPr/>
            </a:pPr>
            <a:r>
              <a:rPr lang="en-US" dirty="0" smtClean="0"/>
              <a:t>Then, </a:t>
            </a:r>
            <a:r>
              <a:rPr lang="en-US" i="1" dirty="0" smtClean="0"/>
              <a:t>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∩ </a:t>
            </a:r>
            <a:r>
              <a:rPr lang="en-US" i="1" dirty="0" smtClean="0"/>
              <a:t>B</a:t>
            </a:r>
            <a:r>
              <a:rPr lang="en-US" dirty="0" smtClean="0"/>
              <a:t> = {3}</a:t>
            </a:r>
          </a:p>
          <a:p>
            <a:pPr>
              <a:defRPr/>
            </a:pPr>
            <a:r>
              <a:rPr lang="en-US" dirty="0" smtClean="0"/>
              <a:t>If A</a:t>
            </a:r>
            <a:r>
              <a:rPr lang="en-US" dirty="0" smtClean="0">
                <a:latin typeface="Arial"/>
                <a:cs typeface="Arial"/>
              </a:rPr>
              <a:t>∩</a:t>
            </a:r>
            <a:r>
              <a:rPr lang="en-US" dirty="0" smtClean="0"/>
              <a:t>B = Ø, then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called </a:t>
            </a:r>
            <a:r>
              <a:rPr lang="en-US" i="1" dirty="0" smtClean="0"/>
              <a:t>“</a:t>
            </a:r>
            <a:r>
              <a:rPr lang="en-US" dirty="0" smtClean="0"/>
              <a:t>disjoint sets”.</a:t>
            </a:r>
          </a:p>
          <a:p>
            <a:pPr lvl="1">
              <a:defRPr/>
            </a:pPr>
            <a:r>
              <a:rPr lang="en-US" dirty="0" smtClean="0"/>
              <a:t>For example, if A = {1, 2} and B = {4, 5}, they are disjoints sets.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Contents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dirty="0" smtClean="0"/>
              <a:t>Introduction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Crisp / Classical Set Theory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Fuzzy Set Theory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Crisp Logic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Fuzzy Logic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Fuzzy Inference System (FIS)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71CBE-B4BC-469F-B2C8-5D12E25C34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CA73B-848D-413F-88CE-A4B20FFAD27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935288" y="3048000"/>
          <a:ext cx="35004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4" imgW="1726920" imgH="203040" progId="Equation.DSMT4">
                  <p:embed/>
                </p:oleObj>
              </mc:Choice>
              <mc:Fallback>
                <p:oleObj name="Equation" r:id="rId4" imgW="172692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048000"/>
                        <a:ext cx="3500437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The difference of sets A and B is a set A-B, which contains only those elements of A which are not in B.</a:t>
            </a:r>
          </a:p>
          <a:p>
            <a:pPr>
              <a:spcAft>
                <a:spcPct val="0"/>
              </a:spcAft>
            </a:pPr>
            <a:endParaRPr lang="en-US" smtClean="0"/>
          </a:p>
          <a:p>
            <a:pPr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Exercise 3:</a:t>
            </a:r>
            <a:r>
              <a:rPr lang="en-US" smtClean="0"/>
              <a:t> Draw a Venn diagram of a set </a:t>
            </a:r>
            <a:r>
              <a:rPr lang="en-US" i="1" smtClean="0"/>
              <a:t>A</a:t>
            </a:r>
            <a:r>
              <a:rPr lang="en-US" smtClean="0"/>
              <a:t> – </a:t>
            </a:r>
            <a:r>
              <a:rPr lang="en-US" i="1" smtClean="0"/>
              <a:t>B</a:t>
            </a:r>
            <a:r>
              <a:rPr lang="en-US" smtClean="0"/>
              <a:t>…</a:t>
            </a:r>
          </a:p>
          <a:p>
            <a:pPr>
              <a:spcAft>
                <a:spcPct val="0"/>
              </a:spcAft>
            </a:pPr>
            <a:r>
              <a:rPr lang="en-US" smtClean="0"/>
              <a:t>Example</a:t>
            </a:r>
          </a:p>
          <a:p>
            <a:pPr lvl="1"/>
            <a:r>
              <a:rPr lang="en-US" smtClean="0"/>
              <a:t>If </a:t>
            </a:r>
            <a:r>
              <a:rPr lang="en-US" i="1" smtClean="0"/>
              <a:t>A</a:t>
            </a:r>
            <a:r>
              <a:rPr lang="en-US" smtClean="0"/>
              <a:t> = {a, e, i, o, u} and </a:t>
            </a:r>
            <a:r>
              <a:rPr lang="en-US" i="1" smtClean="0"/>
              <a:t>B</a:t>
            </a:r>
            <a:r>
              <a:rPr lang="en-US" smtClean="0"/>
              <a:t> = {a, u}</a:t>
            </a:r>
          </a:p>
          <a:p>
            <a:pPr lvl="1"/>
            <a:r>
              <a:rPr lang="en-US" smtClean="0"/>
              <a:t>Then, </a:t>
            </a:r>
            <a:r>
              <a:rPr lang="en-US" i="1" smtClean="0"/>
              <a:t>A</a:t>
            </a:r>
            <a:r>
              <a:rPr lang="en-US" smtClean="0"/>
              <a:t> – </a:t>
            </a:r>
            <a:r>
              <a:rPr lang="en-US" i="1" smtClean="0"/>
              <a:t>B</a:t>
            </a:r>
            <a:r>
              <a:rPr lang="en-US" smtClean="0"/>
              <a:t> = {e, i, o}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E5E01-0631-4945-A902-BAB9D7AC172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782888" y="2616200"/>
          <a:ext cx="36560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4" imgW="1828800" imgH="672840" progId="Equation.DSMT4">
                  <p:embed/>
                </p:oleObj>
              </mc:Choice>
              <mc:Fallback>
                <p:oleObj name="Equation" r:id="rId4" imgW="1828800" imgH="672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616200"/>
                        <a:ext cx="365601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The complement of set </a:t>
            </a:r>
            <a:r>
              <a:rPr lang="en-US" i="1" dirty="0" smtClean="0"/>
              <a:t>A</a:t>
            </a:r>
            <a:r>
              <a:rPr lang="en-US" dirty="0" smtClean="0"/>
              <a:t> is the set of all elements which are in the universal set </a:t>
            </a:r>
            <a:r>
              <a:rPr lang="en-US" i="1" dirty="0" smtClean="0"/>
              <a:t>E</a:t>
            </a:r>
            <a:r>
              <a:rPr lang="en-US" dirty="0" smtClean="0"/>
              <a:t> but not in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Exercise 4:</a:t>
            </a:r>
            <a:r>
              <a:rPr lang="en-US" dirty="0" smtClean="0"/>
              <a:t> Draw a Venn diagram of a set </a:t>
            </a:r>
            <a:r>
              <a:rPr lang="en-US" i="1" dirty="0" smtClean="0"/>
              <a:t>A</a:t>
            </a:r>
            <a:r>
              <a:rPr lang="en-US" i="1" baseline="30000" dirty="0" smtClean="0"/>
              <a:t>c</a:t>
            </a:r>
            <a:r>
              <a:rPr lang="en-US" dirty="0" smtClean="0"/>
              <a:t>…</a:t>
            </a:r>
          </a:p>
          <a:p>
            <a:pPr>
              <a:defRPr/>
            </a:pPr>
            <a:r>
              <a:rPr lang="en-US" dirty="0" smtClean="0"/>
              <a:t>Example</a:t>
            </a:r>
          </a:p>
          <a:p>
            <a:pPr lvl="1">
              <a:defRPr/>
            </a:pPr>
            <a:r>
              <a:rPr lang="en-US" dirty="0" smtClean="0"/>
              <a:t>If a universal set </a:t>
            </a:r>
            <a:r>
              <a:rPr lang="en-US" i="1" dirty="0" smtClean="0"/>
              <a:t>E</a:t>
            </a:r>
            <a:r>
              <a:rPr lang="en-US" dirty="0" smtClean="0"/>
              <a:t> = {1, 2, 3, 4, 5} and </a:t>
            </a:r>
            <a:r>
              <a:rPr lang="en-US" i="1" dirty="0" smtClean="0"/>
              <a:t>A</a:t>
            </a:r>
            <a:r>
              <a:rPr lang="en-US" dirty="0" smtClean="0"/>
              <a:t> = {1, 3, 5}</a:t>
            </a:r>
          </a:p>
          <a:p>
            <a:pPr lvl="1">
              <a:defRPr/>
            </a:pPr>
            <a:r>
              <a:rPr lang="en-US" dirty="0" smtClean="0"/>
              <a:t>Then </a:t>
            </a:r>
            <a:r>
              <a:rPr lang="en-US" i="1" dirty="0" smtClean="0"/>
              <a:t>A</a:t>
            </a:r>
            <a:r>
              <a:rPr lang="en-US" i="1" baseline="30000" dirty="0" smtClean="0"/>
              <a:t>c</a:t>
            </a:r>
            <a:r>
              <a:rPr lang="en-US" dirty="0" smtClean="0"/>
              <a:t> = {2, 4}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Progress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spcAft>
                <a:spcPct val="0"/>
              </a:spcAft>
              <a:buFont typeface="Wingdings 2" pitchFamily="18" charset="2"/>
              <a:buChar char=""/>
            </a:pPr>
            <a:r>
              <a:rPr lang="en-US" dirty="0" smtClean="0"/>
              <a:t>Introduction</a:t>
            </a:r>
          </a:p>
          <a:p>
            <a:pPr eaLnBrk="1" hangingPunct="1">
              <a:spcAft>
                <a:spcPct val="0"/>
              </a:spcAft>
              <a:buFont typeface="Wingdings 2" pitchFamily="18" charset="2"/>
              <a:buChar char=""/>
            </a:pPr>
            <a:r>
              <a:rPr lang="en-US" dirty="0" smtClean="0"/>
              <a:t>Crisp / Classical Set Theory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Fuzzy Set Theory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Crisp Logic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Fuzzy Logic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Fuzzy Inference System (FIS)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E9AD6-9DE8-4165-B5C1-392C5682FD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Fuzzy Set Theory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D8CFA-A5E6-4C7C-B984-5233529A52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Fuzzy Sets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 a crisp / classical set, an element from the universal set is either absent or present.</a:t>
            </a:r>
          </a:p>
          <a:p>
            <a:pPr lvl="1">
              <a:defRPr/>
            </a:pPr>
            <a:r>
              <a:rPr lang="en-US" dirty="0" smtClean="0"/>
              <a:t>There is no in-between situation such as “partially present”.</a:t>
            </a:r>
          </a:p>
          <a:p>
            <a:pPr>
              <a:defRPr/>
            </a:pPr>
            <a:r>
              <a:rPr lang="en-US" dirty="0" smtClean="0"/>
              <a:t>But, in a fuzzy set, every element from the universe of discourse is present with a degree of membership in the range [0.0, 1.0].</a:t>
            </a:r>
          </a:p>
          <a:p>
            <a:pPr>
              <a:defRPr/>
            </a:pPr>
            <a:r>
              <a:rPr lang="en-US" dirty="0" smtClean="0"/>
              <a:t>The degree of membership is denoted by </a:t>
            </a:r>
            <a:r>
              <a:rPr lang="el-GR" i="1" dirty="0" smtClean="0"/>
              <a:t>μ</a:t>
            </a:r>
            <a:r>
              <a:rPr lang="en-US" i="1" dirty="0" smtClean="0"/>
              <a:t>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l-GR" i="1" dirty="0" smtClean="0"/>
              <a:t>μ </a:t>
            </a:r>
            <a:r>
              <a:rPr lang="en-US" dirty="0" smtClean="0"/>
              <a:t>= 0.0, the element is said to be “absent”.</a:t>
            </a:r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l-GR" i="1" dirty="0" smtClean="0"/>
              <a:t>μ </a:t>
            </a:r>
            <a:r>
              <a:rPr lang="en-US" i="1" dirty="0" smtClean="0"/>
              <a:t>= </a:t>
            </a:r>
            <a:r>
              <a:rPr lang="en-US" dirty="0" smtClean="0"/>
              <a:t>1.0, the element is said to be “completely present”.</a:t>
            </a:r>
          </a:p>
          <a:p>
            <a:pPr lvl="1">
              <a:defRPr/>
            </a:pPr>
            <a:r>
              <a:rPr lang="en-US" dirty="0" smtClean="0"/>
              <a:t>If 0.0 &lt; </a:t>
            </a:r>
            <a:r>
              <a:rPr lang="el-GR" i="1" dirty="0" smtClean="0"/>
              <a:t>μ </a:t>
            </a:r>
            <a:r>
              <a:rPr lang="en-US" i="1" dirty="0" smtClean="0"/>
              <a:t>&lt; </a:t>
            </a:r>
            <a:r>
              <a:rPr lang="en-US" dirty="0" smtClean="0"/>
              <a:t>1.0, the element is said to be “partially present”.</a:t>
            </a:r>
          </a:p>
          <a:p>
            <a:pPr>
              <a:defRPr/>
            </a:pPr>
            <a:r>
              <a:rPr lang="en-US" dirty="0" smtClean="0"/>
              <a:t>The more the membership value, the more the element belongs to the fuzzy set.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3855-0AE3-4696-8895-885389BE669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a Fuzzy Set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A fuzzy set, </a:t>
            </a:r>
            <a:r>
              <a:rPr lang="en-US" i="1" smtClean="0"/>
              <a:t>A</a:t>
            </a:r>
            <a:r>
              <a:rPr lang="en-US" smtClean="0"/>
              <a:t>, defined on a universe of discourse, </a:t>
            </a:r>
            <a:r>
              <a:rPr lang="en-US" i="1" smtClean="0"/>
              <a:t>Z</a:t>
            </a:r>
            <a:r>
              <a:rPr lang="en-US" smtClean="0"/>
              <a:t>, may be written as a collection of ordered pairs:</a:t>
            </a:r>
          </a:p>
          <a:p>
            <a:pPr>
              <a:spcAft>
                <a:spcPct val="0"/>
              </a:spcAft>
            </a:pPr>
            <a:endParaRPr lang="en-US" smtClean="0"/>
          </a:p>
          <a:p>
            <a:pPr>
              <a:spcAft>
                <a:spcPct val="0"/>
              </a:spcAft>
              <a:buFont typeface="Wingdings 2" pitchFamily="18" charset="2"/>
              <a:buNone/>
            </a:pPr>
            <a:r>
              <a:rPr lang="en-US" smtClean="0"/>
              <a:t>	where </a:t>
            </a:r>
            <a:r>
              <a:rPr lang="en-US" i="1" smtClean="0"/>
              <a:t>z</a:t>
            </a:r>
            <a:r>
              <a:rPr lang="en-US" smtClean="0"/>
              <a:t> is a particular element of </a:t>
            </a:r>
            <a:r>
              <a:rPr lang="en-US" i="1" smtClean="0"/>
              <a:t>Z</a:t>
            </a:r>
            <a:r>
              <a:rPr lang="en-US" smtClean="0"/>
              <a:t> and </a:t>
            </a:r>
            <a:r>
              <a:rPr lang="el-GR" i="1" smtClean="0"/>
              <a:t>μ</a:t>
            </a:r>
            <a:r>
              <a:rPr lang="en-US" i="1" baseline="-25000" smtClean="0"/>
              <a:t>A</a:t>
            </a:r>
            <a:r>
              <a:rPr lang="en-US" smtClean="0"/>
              <a:t>(</a:t>
            </a:r>
            <a:r>
              <a:rPr lang="en-US" i="1" smtClean="0"/>
              <a:t>z</a:t>
            </a:r>
            <a:r>
              <a:rPr lang="en-US" smtClean="0"/>
              <a:t>) is its membership value.</a:t>
            </a:r>
          </a:p>
          <a:p>
            <a:pPr>
              <a:spcAft>
                <a:spcPct val="0"/>
              </a:spcAft>
            </a:pPr>
            <a:r>
              <a:rPr lang="en-US" smtClean="0"/>
              <a:t>Note</a:t>
            </a:r>
          </a:p>
          <a:p>
            <a:pPr lvl="1"/>
            <a:r>
              <a:rPr lang="en-US" smtClean="0"/>
              <a:t>A crisp set can be considered as a special case of a fuzzy set, in which </a:t>
            </a:r>
            <a:r>
              <a:rPr lang="el-GR" i="1" smtClean="0"/>
              <a:t>μ</a:t>
            </a:r>
            <a:r>
              <a:rPr lang="en-US" smtClean="0"/>
              <a:t> is either 0 or 1.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34729-7D51-4C6C-9123-FECDABC4AAD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48000" y="2841625"/>
          <a:ext cx="28336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4" name="Equation" r:id="rId4" imgW="1409400" imgH="253800" progId="Equation.DSMT4">
                  <p:embed/>
                </p:oleObj>
              </mc:Choice>
              <mc:Fallback>
                <p:oleObj name="Equation" r:id="rId4" imgW="14094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41625"/>
                        <a:ext cx="28336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a Fuzzy Set </a:t>
            </a:r>
            <a:r>
              <a:rPr lang="en-US" sz="1800" smtClean="0"/>
              <a:t>(contd.)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Example</a:t>
            </a:r>
          </a:p>
          <a:p>
            <a:pPr lvl="1"/>
            <a:r>
              <a:rPr lang="en-US" smtClean="0"/>
              <a:t>Let </a:t>
            </a:r>
            <a:r>
              <a:rPr lang="en-US" i="1" smtClean="0"/>
              <a:t>Z</a:t>
            </a:r>
            <a:r>
              <a:rPr lang="en-US" smtClean="0"/>
              <a:t> = {g</a:t>
            </a:r>
            <a:r>
              <a:rPr lang="en-US" baseline="-10000" smtClean="0"/>
              <a:t>1</a:t>
            </a:r>
            <a:r>
              <a:rPr lang="en-US" smtClean="0"/>
              <a:t>, g</a:t>
            </a:r>
            <a:r>
              <a:rPr lang="en-US" baseline="-10000" smtClean="0"/>
              <a:t>2</a:t>
            </a:r>
            <a:r>
              <a:rPr lang="en-US" baseline="-25000" smtClean="0"/>
              <a:t> , </a:t>
            </a:r>
            <a:r>
              <a:rPr lang="en-US" smtClean="0"/>
              <a:t>g</a:t>
            </a:r>
            <a:r>
              <a:rPr lang="en-US" baseline="-10000" smtClean="0"/>
              <a:t>3</a:t>
            </a:r>
            <a:r>
              <a:rPr lang="en-US" baseline="-25000" smtClean="0"/>
              <a:t> , </a:t>
            </a:r>
            <a:r>
              <a:rPr lang="en-US" smtClean="0"/>
              <a:t>g</a:t>
            </a:r>
            <a:r>
              <a:rPr lang="en-US" baseline="-10000" smtClean="0"/>
              <a:t>4</a:t>
            </a:r>
            <a:r>
              <a:rPr lang="en-US" baseline="-25000" smtClean="0"/>
              <a:t> , </a:t>
            </a:r>
            <a:r>
              <a:rPr lang="en-US" smtClean="0"/>
              <a:t>g</a:t>
            </a:r>
            <a:r>
              <a:rPr lang="en-US" baseline="-10000" smtClean="0"/>
              <a:t>5</a:t>
            </a:r>
            <a:r>
              <a:rPr lang="en-US" smtClean="0"/>
              <a:t>} be a fuzzy reference set of students (i.e., universe of discourse)</a:t>
            </a:r>
          </a:p>
          <a:p>
            <a:pPr lvl="2"/>
            <a:r>
              <a:rPr lang="en-US" smtClean="0"/>
              <a:t>It is understood that every element in a universe of discourse has membership value of 1).</a:t>
            </a:r>
          </a:p>
          <a:p>
            <a:pPr lvl="1"/>
            <a:r>
              <a:rPr lang="en-US" smtClean="0"/>
              <a:t>On the universe of discourse </a:t>
            </a:r>
            <a:r>
              <a:rPr lang="en-US" i="1" smtClean="0"/>
              <a:t>Z</a:t>
            </a:r>
            <a:r>
              <a:rPr lang="en-US" smtClean="0"/>
              <a:t>, set </a:t>
            </a:r>
            <a:r>
              <a:rPr lang="en-US" i="1" smtClean="0"/>
              <a:t>A</a:t>
            </a:r>
            <a:r>
              <a:rPr lang="en-US" smtClean="0"/>
              <a:t> is a fuzzy set of “smart” students, as:</a:t>
            </a:r>
          </a:p>
          <a:p>
            <a:pPr lvl="1"/>
            <a:endParaRPr lang="en-US" smtClean="0"/>
          </a:p>
          <a:p>
            <a:pPr>
              <a:spcAft>
                <a:spcPct val="0"/>
              </a:spcAft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88745-E1B3-4C08-9B9A-51042F75614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403350" y="4495800"/>
          <a:ext cx="6216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8" name="Equation" r:id="rId4" imgW="3085920" imgH="253800" progId="Equation.DSMT4">
                  <p:embed/>
                </p:oleObj>
              </mc:Choice>
              <mc:Fallback>
                <p:oleObj name="Equation" r:id="rId4" imgW="30859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95800"/>
                        <a:ext cx="62166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Fuzzy Set Operations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dirty="0" smtClean="0"/>
              <a:t>The basic fuzzy set operations are:</a:t>
            </a:r>
          </a:p>
          <a:p>
            <a:pPr lvl="1"/>
            <a:r>
              <a:rPr lang="en-US" dirty="0" smtClean="0"/>
              <a:t>Union 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Complement</a:t>
            </a:r>
          </a:p>
          <a:p>
            <a:pPr lvl="1"/>
            <a:r>
              <a:rPr lang="en-US" dirty="0" smtClean="0"/>
              <a:t>Difference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E5110-6A30-4008-AF0D-5FE1EBAF776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 of Fuzzy 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EA034-A9CC-4910-AA0D-AE8D0149DE4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638300" y="3200400"/>
          <a:ext cx="57975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200400"/>
                        <a:ext cx="579755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The union of two fuzzy sets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 on a universe of discourse </a:t>
            </a:r>
            <a:r>
              <a:rPr lang="en-US" i="1" smtClean="0"/>
              <a:t>Z</a:t>
            </a:r>
            <a:r>
              <a:rPr lang="en-US" smtClean="0"/>
              <a:t> is a new fuzzy set </a:t>
            </a:r>
            <a:r>
              <a:rPr lang="en-US" i="1" smtClean="0"/>
              <a:t>C</a:t>
            </a:r>
            <a:r>
              <a:rPr lang="en-US" smtClean="0"/>
              <a:t> on </a:t>
            </a:r>
            <a:r>
              <a:rPr lang="en-US" i="1" smtClean="0"/>
              <a:t>Z</a:t>
            </a:r>
            <a:r>
              <a:rPr lang="en-US" smtClean="0"/>
              <a:t> with a membership function defined 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sz="180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i="1" smtClean="0"/>
              <a:t>Z</a:t>
            </a:r>
            <a:r>
              <a:rPr lang="en-US" smtClean="0"/>
              <a:t>: Universe of discourse</a:t>
            </a:r>
          </a:p>
          <a:p>
            <a:pPr lvl="2"/>
            <a:r>
              <a:rPr lang="en-US" smtClean="0"/>
              <a:t>Age of people</a:t>
            </a:r>
          </a:p>
          <a:p>
            <a:pPr>
              <a:spcAft>
                <a:spcPct val="0"/>
              </a:spcAft>
            </a:pPr>
            <a:r>
              <a:rPr lang="en-US" i="1" smtClean="0"/>
              <a:t>A</a:t>
            </a:r>
            <a:r>
              <a:rPr lang="en-US" smtClean="0"/>
              <a:t>: Fuzzy set of young people in </a:t>
            </a:r>
            <a:r>
              <a:rPr lang="en-US" i="1" smtClean="0"/>
              <a:t>Z</a:t>
            </a:r>
            <a:r>
              <a:rPr lang="en-US" smtClean="0"/>
              <a:t>, as:</a:t>
            </a:r>
          </a:p>
          <a:p>
            <a:pPr lvl="2"/>
            <a:r>
              <a:rPr lang="en-US" i="1" smtClean="0"/>
              <a:t>A </a:t>
            </a:r>
            <a:r>
              <a:rPr lang="en-US" smtClean="0"/>
              <a:t>= {(10, 1), (20, 1), (30, 0.5), (40, 0) , (50, 0), (60, 0)},</a:t>
            </a:r>
          </a:p>
          <a:p>
            <a:pPr>
              <a:spcAft>
                <a:spcPct val="0"/>
              </a:spcAft>
            </a:pPr>
            <a:r>
              <a:rPr lang="en-US" i="1" smtClean="0"/>
              <a:t>B</a:t>
            </a:r>
            <a:r>
              <a:rPr lang="en-US" smtClean="0"/>
              <a:t>: Fuzzy set of middle-aged people in </a:t>
            </a:r>
            <a:r>
              <a:rPr lang="en-US" i="1" smtClean="0"/>
              <a:t>Z</a:t>
            </a:r>
            <a:r>
              <a:rPr lang="en-US" smtClean="0"/>
              <a:t>, as:</a:t>
            </a:r>
          </a:p>
          <a:p>
            <a:pPr lvl="2"/>
            <a:r>
              <a:rPr lang="en-US" i="1" smtClean="0"/>
              <a:t>B </a:t>
            </a:r>
            <a:r>
              <a:rPr lang="en-US" smtClean="0"/>
              <a:t>= {(10, 0), (20, 0), (30, 0.5), (40, 1), (50, 0.5), (60, 0)}</a:t>
            </a:r>
          </a:p>
          <a:p>
            <a:pPr>
              <a:spcAft>
                <a:spcPct val="0"/>
              </a:spcAft>
            </a:pPr>
            <a:r>
              <a:rPr lang="en-US" smtClean="0"/>
              <a:t>Then, </a:t>
            </a:r>
            <a:r>
              <a:rPr lang="en-US" i="1" smtClean="0"/>
              <a:t>C</a:t>
            </a:r>
            <a:r>
              <a:rPr lang="en-US" smtClean="0"/>
              <a:t> =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latin typeface="Arial" charset="0"/>
                <a:cs typeface="Arial" charset="0"/>
              </a:rPr>
              <a:t>U</a:t>
            </a:r>
            <a:r>
              <a:rPr lang="en-US" smtClean="0"/>
              <a:t> </a:t>
            </a:r>
            <a:r>
              <a:rPr lang="en-US" i="1" smtClean="0"/>
              <a:t>B</a:t>
            </a:r>
            <a:r>
              <a:rPr lang="en-US" smtClean="0"/>
              <a:t> in </a:t>
            </a:r>
            <a:r>
              <a:rPr lang="en-US" i="1" smtClean="0"/>
              <a:t>Z</a:t>
            </a:r>
            <a:r>
              <a:rPr lang="en-US" smtClean="0"/>
              <a:t> is:</a:t>
            </a:r>
          </a:p>
          <a:p>
            <a:pPr lvl="2"/>
            <a:r>
              <a:rPr lang="en-US" i="1" smtClean="0"/>
              <a:t>C </a:t>
            </a:r>
            <a:r>
              <a:rPr lang="en-US" smtClean="0"/>
              <a:t>= {(10, 1), (20, 1), (30, 0.5), (40, 1), (50, 0.5), (60, 0)}</a:t>
            </a:r>
          </a:p>
          <a:p>
            <a:pPr>
              <a:spcAft>
                <a:spcPct val="0"/>
              </a:spcAft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3778D-2BF1-4C0A-BA94-540447B414B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Introduction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E96EE-3F75-4AC1-BED0-6C29784A6A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Intersection of Fuzzy 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D1BB0-D8BA-428B-9D37-65E72C3E3F2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54175" y="3124200"/>
          <a:ext cx="5762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6" name="Equation" r:id="rId4" imgW="2286000" imgH="228600" progId="Equation.DSMT4">
                  <p:embed/>
                </p:oleObj>
              </mc:Choice>
              <mc:Fallback>
                <p:oleObj name="Equation" r:id="rId4" imgW="22860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124200"/>
                        <a:ext cx="57626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The intersection of two fuzzy sets </a:t>
            </a:r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B</a:t>
            </a:r>
            <a:r>
              <a:rPr lang="en-US" smtClean="0"/>
              <a:t> on a universe of discourse </a:t>
            </a:r>
            <a:r>
              <a:rPr lang="en-US" i="1" smtClean="0"/>
              <a:t>Z</a:t>
            </a:r>
            <a:r>
              <a:rPr lang="en-US" smtClean="0"/>
              <a:t> is a new fuzzy set </a:t>
            </a:r>
            <a:r>
              <a:rPr lang="en-US" i="1" smtClean="0"/>
              <a:t>C</a:t>
            </a:r>
            <a:r>
              <a:rPr lang="en-US" smtClean="0"/>
              <a:t> on </a:t>
            </a:r>
            <a:r>
              <a:rPr lang="en-US" i="1" smtClean="0"/>
              <a:t>Z</a:t>
            </a:r>
            <a:r>
              <a:rPr lang="en-US" smtClean="0"/>
              <a:t> with a membership function defined as:</a:t>
            </a:r>
          </a:p>
          <a:p>
            <a:pPr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sz="180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i="1" smtClean="0"/>
              <a:t>Z</a:t>
            </a:r>
            <a:r>
              <a:rPr lang="en-US" smtClean="0"/>
              <a:t>: Universe of discourse</a:t>
            </a:r>
          </a:p>
          <a:p>
            <a:pPr lvl="2"/>
            <a:r>
              <a:rPr lang="en-US" smtClean="0"/>
              <a:t>Age of people</a:t>
            </a:r>
          </a:p>
          <a:p>
            <a:pPr>
              <a:spcAft>
                <a:spcPct val="0"/>
              </a:spcAft>
            </a:pPr>
            <a:r>
              <a:rPr lang="en-US" i="1" smtClean="0"/>
              <a:t>A</a:t>
            </a:r>
            <a:r>
              <a:rPr lang="en-US" smtClean="0"/>
              <a:t>: Fuzzy set of young people in </a:t>
            </a:r>
            <a:r>
              <a:rPr lang="en-US" i="1" smtClean="0"/>
              <a:t>Z</a:t>
            </a:r>
            <a:r>
              <a:rPr lang="en-US" smtClean="0"/>
              <a:t>, as:</a:t>
            </a:r>
          </a:p>
          <a:p>
            <a:pPr lvl="2"/>
            <a:r>
              <a:rPr lang="en-US" i="1" smtClean="0"/>
              <a:t>A </a:t>
            </a:r>
            <a:r>
              <a:rPr lang="en-US" smtClean="0"/>
              <a:t>= {(10, 1.0), (20, 1), (30, 0.5), (40, 0) , (50, 0), (60, 0)},</a:t>
            </a:r>
          </a:p>
          <a:p>
            <a:pPr>
              <a:spcAft>
                <a:spcPct val="0"/>
              </a:spcAft>
            </a:pPr>
            <a:r>
              <a:rPr lang="en-US" i="1" smtClean="0"/>
              <a:t>B</a:t>
            </a:r>
            <a:r>
              <a:rPr lang="en-US" smtClean="0"/>
              <a:t>: Fuzzy set of middle-aged people in </a:t>
            </a:r>
            <a:r>
              <a:rPr lang="en-US" i="1" smtClean="0"/>
              <a:t>Z</a:t>
            </a:r>
            <a:r>
              <a:rPr lang="en-US" smtClean="0"/>
              <a:t>, as:</a:t>
            </a:r>
          </a:p>
          <a:p>
            <a:pPr lvl="2"/>
            <a:r>
              <a:rPr lang="en-US" i="1" smtClean="0"/>
              <a:t>B </a:t>
            </a:r>
            <a:r>
              <a:rPr lang="en-US" smtClean="0"/>
              <a:t>= {(10, 0), (20, 0), (30, 0.5), (40, 1), (50, 0.5), (60, 0)}</a:t>
            </a:r>
          </a:p>
          <a:p>
            <a:pPr>
              <a:spcAft>
                <a:spcPct val="0"/>
              </a:spcAft>
            </a:pPr>
            <a:r>
              <a:rPr lang="en-US" smtClean="0"/>
              <a:t>Then, </a:t>
            </a:r>
            <a:r>
              <a:rPr lang="en-US" i="1" smtClean="0"/>
              <a:t>C</a:t>
            </a:r>
            <a:r>
              <a:rPr lang="en-US" smtClean="0"/>
              <a:t> =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latin typeface="Arial" charset="0"/>
                <a:cs typeface="Arial" charset="0"/>
              </a:rPr>
              <a:t>∩</a:t>
            </a:r>
            <a:r>
              <a:rPr lang="en-US" smtClean="0"/>
              <a:t> </a:t>
            </a:r>
            <a:r>
              <a:rPr lang="en-US" i="1" smtClean="0"/>
              <a:t>B</a:t>
            </a:r>
            <a:r>
              <a:rPr lang="en-US" smtClean="0"/>
              <a:t> in </a:t>
            </a:r>
            <a:r>
              <a:rPr lang="en-US" i="1" smtClean="0"/>
              <a:t>Z</a:t>
            </a:r>
            <a:r>
              <a:rPr lang="en-US" smtClean="0"/>
              <a:t> is:</a:t>
            </a:r>
          </a:p>
          <a:p>
            <a:pPr lvl="2"/>
            <a:r>
              <a:rPr lang="en-US" i="1" smtClean="0"/>
              <a:t>C </a:t>
            </a:r>
            <a:r>
              <a:rPr lang="en-US" smtClean="0"/>
              <a:t>= {(10, 0), (20, 0), (30, 0.5), (40, 0), (50, 0), (60, 0)}</a:t>
            </a:r>
          </a:p>
          <a:p>
            <a:pPr lvl="2"/>
            <a:r>
              <a:rPr lang="en-US" smtClean="0"/>
              <a:t>   = {(30, 0.5)} </a:t>
            </a:r>
            <a:r>
              <a:rPr lang="en-US" smtClean="0">
                <a:solidFill>
                  <a:srgbClr val="FF0000"/>
                </a:solidFill>
              </a:rPr>
              <a:t>(A singleton fuzzy set!)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BC56C-713E-4362-88F6-F608F7BB387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Complement of a Fuzzy Set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ct val="0"/>
              </a:spcAft>
              <a:defRPr/>
            </a:pPr>
            <a:r>
              <a:rPr lang="en-US" dirty="0" smtClean="0"/>
              <a:t>The complement of a fuzzy set </a:t>
            </a:r>
            <a:r>
              <a:rPr lang="en-US" i="1" dirty="0" smtClean="0"/>
              <a:t>A</a:t>
            </a:r>
            <a:r>
              <a:rPr lang="en-US" dirty="0" smtClean="0"/>
              <a:t>, denoted by </a:t>
            </a:r>
            <a:r>
              <a:rPr lang="en-US" i="1" dirty="0" smtClean="0"/>
              <a:t>Ā</a:t>
            </a:r>
            <a:r>
              <a:rPr lang="en-US" dirty="0" smtClean="0"/>
              <a:t> or </a:t>
            </a:r>
            <a:r>
              <a:rPr lang="en-US" i="1" dirty="0" smtClean="0"/>
              <a:t>A</a:t>
            </a:r>
            <a:r>
              <a:rPr lang="en-US" i="1" baseline="30000" dirty="0" smtClean="0"/>
              <a:t>c</a:t>
            </a:r>
            <a:r>
              <a:rPr lang="en-US" dirty="0" smtClean="0"/>
              <a:t>, on a universe of discourse </a:t>
            </a:r>
            <a:r>
              <a:rPr lang="en-US" i="1" dirty="0" smtClean="0"/>
              <a:t>Z </a:t>
            </a:r>
            <a:r>
              <a:rPr lang="en-US" dirty="0" smtClean="0"/>
              <a:t>is a set, of which membership function is </a:t>
            </a:r>
            <a:endParaRPr lang="en-US" dirty="0" smtClean="0"/>
          </a:p>
          <a:p>
            <a:pPr marL="0" indent="0">
              <a:spcAft>
                <a:spcPct val="0"/>
              </a:spcAft>
              <a:buNone/>
              <a:defRPr/>
            </a:pPr>
            <a:r>
              <a:rPr lang="en-US" i="1" dirty="0" smtClean="0">
                <a:solidFill>
                  <a:srgbClr val="FF0000"/>
                </a:solidFill>
              </a:rPr>
              <a:t>                              </a:t>
            </a:r>
            <a:r>
              <a:rPr lang="el-GR" i="1" dirty="0" smtClean="0">
                <a:solidFill>
                  <a:srgbClr val="FF0000"/>
                </a:solidFill>
              </a:rPr>
              <a:t>μ</a:t>
            </a:r>
            <a:r>
              <a:rPr lang="en-US" i="1" baseline="-25000" dirty="0" smtClean="0">
                <a:solidFill>
                  <a:srgbClr val="FF0000"/>
                </a:solidFill>
              </a:rPr>
              <a:t>Ā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z</a:t>
            </a:r>
            <a:r>
              <a:rPr lang="en-US" dirty="0" smtClean="0">
                <a:solidFill>
                  <a:srgbClr val="FF0000"/>
                </a:solidFill>
              </a:rPr>
              <a:t>) = 1 - </a:t>
            </a:r>
            <a:r>
              <a:rPr lang="el-GR" i="1" dirty="0" smtClean="0">
                <a:solidFill>
                  <a:srgbClr val="FF0000"/>
                </a:solidFill>
              </a:rPr>
              <a:t>μ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z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Aft>
                <a:spcPct val="0"/>
              </a:spcAft>
              <a:buNone/>
              <a:defRPr/>
            </a:pPr>
            <a:r>
              <a:rPr lang="en-US" dirty="0" smtClean="0"/>
              <a:t>for </a:t>
            </a:r>
            <a:r>
              <a:rPr lang="en-US" dirty="0" smtClean="0"/>
              <a:t>all </a:t>
            </a:r>
            <a:r>
              <a:rPr lang="en-US" i="1" dirty="0" smtClean="0"/>
              <a:t>z</a:t>
            </a:r>
            <a:r>
              <a:rPr lang="en-US" dirty="0" smtClean="0"/>
              <a:t> belonging to </a:t>
            </a:r>
            <a:r>
              <a:rPr lang="en-US" i="1" dirty="0" smtClean="0"/>
              <a:t>Z</a:t>
            </a:r>
            <a:r>
              <a:rPr lang="en-US" dirty="0" smtClean="0"/>
              <a:t>.</a:t>
            </a:r>
          </a:p>
          <a:p>
            <a:pPr>
              <a:spcAft>
                <a:spcPct val="0"/>
              </a:spcAft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r>
              <a:rPr lang="en-US" i="1" dirty="0" smtClean="0"/>
              <a:t>Z</a:t>
            </a:r>
            <a:r>
              <a:rPr lang="en-US" dirty="0" smtClean="0"/>
              <a:t>: Universe of discourse</a:t>
            </a:r>
          </a:p>
          <a:p>
            <a:pPr lvl="2">
              <a:defRPr/>
            </a:pPr>
            <a:r>
              <a:rPr lang="en-US" dirty="0" smtClean="0"/>
              <a:t>Age of people</a:t>
            </a:r>
          </a:p>
          <a:p>
            <a:pPr lvl="1">
              <a:defRPr/>
            </a:pPr>
            <a:r>
              <a:rPr lang="en-US" i="1" dirty="0" smtClean="0"/>
              <a:t>A</a:t>
            </a:r>
            <a:r>
              <a:rPr lang="en-US" dirty="0" smtClean="0"/>
              <a:t>: Fuzzy set of young people in </a:t>
            </a:r>
            <a:r>
              <a:rPr lang="en-US" i="1" dirty="0" smtClean="0"/>
              <a:t>Z</a:t>
            </a:r>
            <a:r>
              <a:rPr lang="en-US" dirty="0" smtClean="0"/>
              <a:t>, as:</a:t>
            </a:r>
          </a:p>
          <a:p>
            <a:pPr lvl="2">
              <a:defRPr/>
            </a:pPr>
            <a:r>
              <a:rPr lang="en-US" i="1" dirty="0" smtClean="0"/>
              <a:t>A </a:t>
            </a:r>
            <a:r>
              <a:rPr lang="en-US" dirty="0" smtClean="0"/>
              <a:t>= {(10,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), (20,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), (30, </a:t>
            </a:r>
            <a:r>
              <a:rPr lang="en-US" b="1" dirty="0" smtClean="0">
                <a:solidFill>
                  <a:srgbClr val="FF0000"/>
                </a:solidFill>
              </a:rPr>
              <a:t>0.5</a:t>
            </a:r>
            <a:r>
              <a:rPr lang="en-US" dirty="0" smtClean="0"/>
              <a:t>), (40,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 , (50,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), (60,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)},</a:t>
            </a:r>
          </a:p>
          <a:p>
            <a:pPr lvl="1">
              <a:defRPr/>
            </a:pPr>
            <a:r>
              <a:rPr lang="en-US" dirty="0" smtClean="0"/>
              <a:t>Then, </a:t>
            </a:r>
            <a:r>
              <a:rPr lang="en-US" i="1" dirty="0" smtClean="0"/>
              <a:t>Ā</a:t>
            </a:r>
            <a:r>
              <a:rPr lang="en-US" dirty="0" smtClean="0"/>
              <a:t> is the fuzzy set of not-young people in </a:t>
            </a:r>
            <a:r>
              <a:rPr lang="en-US" i="1" dirty="0" smtClean="0"/>
              <a:t>Z</a:t>
            </a:r>
            <a:r>
              <a:rPr lang="en-US" dirty="0" smtClean="0"/>
              <a:t>, as:</a:t>
            </a:r>
          </a:p>
          <a:p>
            <a:pPr lvl="2">
              <a:defRPr/>
            </a:pPr>
            <a:r>
              <a:rPr lang="en-US" i="1" dirty="0" smtClean="0"/>
              <a:t>Ā </a:t>
            </a:r>
            <a:r>
              <a:rPr lang="en-US" dirty="0" smtClean="0"/>
              <a:t>= {(10, 0), (20, 0), (30, 0.5), (40, 1), (50, 1), (60, 1)}</a:t>
            </a:r>
          </a:p>
          <a:p>
            <a:pPr>
              <a:spcAft>
                <a:spcPct val="0"/>
              </a:spcAft>
              <a:defRPr/>
            </a:pPr>
            <a:endParaRPr lang="en-US" dirty="0" smtClean="0"/>
          </a:p>
          <a:p>
            <a:pPr>
              <a:spcAft>
                <a:spcPct val="0"/>
              </a:spcAft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2AA47-F07A-40F1-A1B1-D7783C56F19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 of Fuzzy Sets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spcAft>
                <a:spcPct val="0"/>
              </a:spcAft>
              <a:defRPr/>
            </a:pPr>
            <a:r>
              <a:rPr lang="en-US" dirty="0" smtClean="0"/>
              <a:t>The difference of two fuzzy sets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on a universe of discourse </a:t>
            </a:r>
            <a:r>
              <a:rPr lang="en-US" i="1" dirty="0" smtClean="0"/>
              <a:t>Z </a:t>
            </a:r>
            <a:r>
              <a:rPr lang="en-US" dirty="0" smtClean="0"/>
              <a:t>is a new fuzzy set </a:t>
            </a:r>
            <a:r>
              <a:rPr lang="en-US" i="1" dirty="0" smtClean="0"/>
              <a:t>C</a:t>
            </a:r>
            <a:r>
              <a:rPr lang="en-US" dirty="0" smtClean="0"/>
              <a:t>, defined as:</a:t>
            </a:r>
          </a:p>
          <a:p>
            <a:pPr lvl="1">
              <a:buFont typeface="Wingdings 2" pitchFamily="18" charset="2"/>
              <a:buNone/>
              <a:defRPr/>
            </a:pPr>
            <a:r>
              <a:rPr lang="en-US" dirty="0" smtClean="0"/>
              <a:t> 				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–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Arial" charset="0"/>
                <a:cs typeface="Arial" charset="0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c</a:t>
            </a:r>
            <a:r>
              <a:rPr lang="en-US" dirty="0" smtClean="0"/>
              <a:t> </a:t>
            </a:r>
          </a:p>
          <a:p>
            <a:pPr>
              <a:spcAft>
                <a:spcPct val="0"/>
              </a:spcAft>
              <a:defRPr/>
            </a:pPr>
            <a:r>
              <a:rPr lang="en-US" dirty="0" smtClean="0"/>
              <a:t>Example</a:t>
            </a:r>
          </a:p>
          <a:p>
            <a:pPr lvl="1">
              <a:defRPr/>
            </a:pPr>
            <a:r>
              <a:rPr lang="en-US" dirty="0" smtClean="0"/>
              <a:t>Let</a:t>
            </a:r>
          </a:p>
          <a:p>
            <a:pPr lvl="2">
              <a:defRPr/>
            </a:pPr>
            <a:r>
              <a:rPr lang="en-US" i="1" dirty="0" smtClean="0"/>
              <a:t>A</a:t>
            </a:r>
            <a:r>
              <a:rPr lang="en-US" dirty="0" smtClean="0"/>
              <a:t> = {(z1,0.2), (z2, 0.5), (z3, 0.6)}</a:t>
            </a:r>
          </a:p>
          <a:p>
            <a:pPr lvl="2">
              <a:defRPr/>
            </a:pPr>
            <a:r>
              <a:rPr lang="en-US" i="1" dirty="0" smtClean="0"/>
              <a:t>B</a:t>
            </a:r>
            <a:r>
              <a:rPr lang="en-US" dirty="0" smtClean="0"/>
              <a:t> = {(z1,0.1), (z2, 0.4), (z3, 0.5)}</a:t>
            </a:r>
          </a:p>
          <a:p>
            <a:pPr lvl="1">
              <a:defRPr/>
            </a:pPr>
            <a:r>
              <a:rPr lang="en-US" dirty="0" smtClean="0"/>
              <a:t>Then,</a:t>
            </a:r>
          </a:p>
          <a:p>
            <a:pPr lvl="2">
              <a:defRPr/>
            </a:pPr>
            <a:r>
              <a:rPr lang="en-US" i="1" dirty="0" err="1" smtClean="0"/>
              <a:t>B</a:t>
            </a:r>
            <a:r>
              <a:rPr lang="en-US" i="1" baseline="30000" dirty="0" err="1" smtClean="0"/>
              <a:t>c</a:t>
            </a:r>
            <a:r>
              <a:rPr lang="en-US" dirty="0" smtClean="0"/>
              <a:t> = {(z1,0.9), (z2, 0.6), (z3, 0.5)}, and</a:t>
            </a:r>
          </a:p>
          <a:p>
            <a:pPr lvl="2">
              <a:defRPr/>
            </a:pP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–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Arial" charset="0"/>
                <a:cs typeface="Arial" charset="0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c</a:t>
            </a:r>
            <a:r>
              <a:rPr lang="en-US" i="1" dirty="0" smtClean="0"/>
              <a:t> </a:t>
            </a:r>
            <a:r>
              <a:rPr lang="en-US" dirty="0" smtClean="0"/>
              <a:t>= {(z1,0.2), (z2, 0.5), (z3, 0.5)}</a:t>
            </a:r>
          </a:p>
          <a:p>
            <a:pPr lvl="2"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F1759-8FEC-4B8B-AA38-063025A3E19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i="1" dirty="0"/>
              <a:t>A</a:t>
            </a:r>
            <a:r>
              <a:rPr lang="en-US" dirty="0"/>
              <a:t> = {(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r>
              <a:rPr lang="en-US" dirty="0"/>
              <a:t>, 0.4), (</a:t>
            </a:r>
            <a:r>
              <a:rPr lang="en-US" i="1" dirty="0"/>
              <a:t>z</a:t>
            </a:r>
            <a:r>
              <a:rPr lang="en-US" baseline="-25000" dirty="0"/>
              <a:t>2</a:t>
            </a:r>
            <a:r>
              <a:rPr lang="en-US" dirty="0"/>
              <a:t>, 0.8), (</a:t>
            </a:r>
            <a:r>
              <a:rPr lang="en-US" i="1" dirty="0"/>
              <a:t>z</a:t>
            </a:r>
            <a:r>
              <a:rPr lang="en-US" baseline="-10000" dirty="0"/>
              <a:t>3</a:t>
            </a:r>
            <a:r>
              <a:rPr lang="en-US" dirty="0"/>
              <a:t>, 0.6)},</a:t>
            </a:r>
          </a:p>
          <a:p>
            <a:pPr lvl="1">
              <a:buNone/>
            </a:pPr>
            <a:r>
              <a:rPr lang="en-US" i="1" dirty="0"/>
              <a:t>B</a:t>
            </a:r>
            <a:r>
              <a:rPr lang="en-US" dirty="0"/>
              <a:t> = {(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r>
              <a:rPr lang="en-US" dirty="0"/>
              <a:t>, 0.2), (</a:t>
            </a:r>
            <a:r>
              <a:rPr lang="en-US" i="1" dirty="0"/>
              <a:t>z</a:t>
            </a:r>
            <a:r>
              <a:rPr lang="en-US" baseline="-25000" dirty="0"/>
              <a:t>2</a:t>
            </a:r>
            <a:r>
              <a:rPr lang="en-US" dirty="0"/>
              <a:t>, 0.6), (</a:t>
            </a:r>
            <a:r>
              <a:rPr lang="en-US" i="1" dirty="0"/>
              <a:t>z</a:t>
            </a:r>
            <a:r>
              <a:rPr lang="en-US" baseline="-10000" dirty="0"/>
              <a:t>3</a:t>
            </a:r>
            <a:r>
              <a:rPr lang="en-US" dirty="0"/>
              <a:t>, 0.9)}</a:t>
            </a:r>
          </a:p>
          <a:p>
            <a:pPr marL="0" indent="0">
              <a:spcAft>
                <a:spcPct val="0"/>
              </a:spcAft>
              <a:buNone/>
            </a:pPr>
            <a:endParaRPr lang="en-US" dirty="0" smtClean="0"/>
          </a:p>
          <a:p>
            <a:pPr marL="0" indent="0">
              <a:spcAft>
                <a:spcPct val="0"/>
              </a:spcAft>
              <a:buNone/>
            </a:pP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30000" dirty="0"/>
              <a:t>c</a:t>
            </a:r>
            <a:r>
              <a:rPr lang="en-US" i="1" dirty="0"/>
              <a:t> </a:t>
            </a:r>
            <a:r>
              <a:rPr lang="en-US" i="1" dirty="0">
                <a:latin typeface="Arial" charset="0"/>
                <a:cs typeface="Arial" charset="0"/>
              </a:rPr>
              <a:t>∩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>
                <a:latin typeface="Arial" charset="0"/>
                <a:cs typeface="Arial" charset="0"/>
              </a:rPr>
              <a:t>U</a:t>
            </a:r>
            <a:r>
              <a:rPr lang="en-US" dirty="0"/>
              <a:t> (</a:t>
            </a:r>
            <a:r>
              <a:rPr lang="en-US" i="1" dirty="0"/>
              <a:t>A </a:t>
            </a:r>
            <a:r>
              <a:rPr lang="en-US" i="1" dirty="0">
                <a:latin typeface="Arial" charset="0"/>
                <a:cs typeface="Arial" charset="0"/>
              </a:rPr>
              <a:t>∩</a:t>
            </a:r>
            <a:r>
              <a:rPr lang="en-US" dirty="0"/>
              <a:t> </a:t>
            </a:r>
            <a:r>
              <a:rPr lang="en-US" i="1" dirty="0" err="1"/>
              <a:t>B</a:t>
            </a:r>
            <a:r>
              <a:rPr lang="en-US" i="1" baseline="30000" dirty="0" err="1"/>
              <a:t>c</a:t>
            </a:r>
            <a:r>
              <a:rPr lang="en-US" dirty="0"/>
              <a:t>) </a:t>
            </a:r>
            <a:r>
              <a:rPr lang="en-US" dirty="0" smtClean="0"/>
              <a:t>  =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242EB-5633-4DF5-8040-A7084E6205E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3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to Exercise 10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dirty="0" smtClean="0"/>
              <a:t>We have:</a:t>
            </a:r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A</a:t>
            </a:r>
            <a:r>
              <a:rPr lang="en-US" dirty="0" smtClean="0"/>
              <a:t> = {(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0.4), (</a:t>
            </a:r>
            <a:r>
              <a:rPr lang="en-US" i="1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 0.8), (</a:t>
            </a:r>
            <a:r>
              <a:rPr lang="en-US" i="1" dirty="0" smtClean="0"/>
              <a:t>z</a:t>
            </a:r>
            <a:r>
              <a:rPr lang="en-US" baseline="-10000" dirty="0" smtClean="0"/>
              <a:t>3</a:t>
            </a:r>
            <a:r>
              <a:rPr lang="en-US" dirty="0" smtClean="0"/>
              <a:t>, 0.6)},</a:t>
            </a:r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B</a:t>
            </a:r>
            <a:r>
              <a:rPr lang="en-US" dirty="0" smtClean="0"/>
              <a:t> = {(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0.2), (</a:t>
            </a:r>
            <a:r>
              <a:rPr lang="en-US" i="1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 0.6), (</a:t>
            </a:r>
            <a:r>
              <a:rPr lang="en-US" i="1" dirty="0" smtClean="0"/>
              <a:t>z</a:t>
            </a:r>
            <a:r>
              <a:rPr lang="en-US" baseline="-10000" dirty="0" smtClean="0"/>
              <a:t>3</a:t>
            </a:r>
            <a:r>
              <a:rPr lang="en-US" dirty="0" smtClean="0"/>
              <a:t>, 0.9)}</a:t>
            </a:r>
          </a:p>
          <a:p>
            <a:pPr>
              <a:spcAft>
                <a:spcPct val="0"/>
              </a:spcAft>
            </a:pPr>
            <a:r>
              <a:rPr lang="en-US" dirty="0" smtClean="0"/>
              <a:t>Then,</a:t>
            </a:r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A</a:t>
            </a:r>
            <a:r>
              <a:rPr lang="en-US" i="1" baseline="30000" dirty="0" smtClean="0"/>
              <a:t>c</a:t>
            </a:r>
            <a:r>
              <a:rPr lang="en-US" dirty="0" smtClean="0"/>
              <a:t> = {(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0.6), (</a:t>
            </a:r>
            <a:r>
              <a:rPr lang="en-US" i="1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 0.2), (</a:t>
            </a:r>
            <a:r>
              <a:rPr lang="en-US" i="1" dirty="0" smtClean="0"/>
              <a:t>z</a:t>
            </a:r>
            <a:r>
              <a:rPr lang="en-US" baseline="-10000" dirty="0" smtClean="0"/>
              <a:t>3</a:t>
            </a:r>
            <a:r>
              <a:rPr lang="en-US" dirty="0" smtClean="0"/>
              <a:t>, 0.4)}</a:t>
            </a:r>
          </a:p>
          <a:p>
            <a:pPr lvl="1">
              <a:buFont typeface="Wingdings 2" pitchFamily="18" charset="2"/>
              <a:buNone/>
            </a:pPr>
            <a:r>
              <a:rPr lang="en-US" i="1" dirty="0" err="1" smtClean="0"/>
              <a:t>B</a:t>
            </a:r>
            <a:r>
              <a:rPr lang="en-US" i="1" baseline="30000" dirty="0" err="1" smtClean="0"/>
              <a:t>c</a:t>
            </a:r>
            <a:r>
              <a:rPr lang="en-US" dirty="0" smtClean="0"/>
              <a:t> = {(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0.8), (</a:t>
            </a:r>
            <a:r>
              <a:rPr lang="en-US" i="1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 0.4), (</a:t>
            </a:r>
            <a:r>
              <a:rPr lang="en-US" i="1" dirty="0" smtClean="0"/>
              <a:t>z</a:t>
            </a:r>
            <a:r>
              <a:rPr lang="en-US" baseline="-10000" dirty="0" smtClean="0"/>
              <a:t>3</a:t>
            </a:r>
            <a:r>
              <a:rPr lang="en-US" dirty="0" smtClean="0"/>
              <a:t>, 0.1)}</a:t>
            </a:r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A</a:t>
            </a:r>
            <a:r>
              <a:rPr lang="en-US" i="1" baseline="30000" dirty="0" smtClean="0"/>
              <a:t>c</a:t>
            </a:r>
            <a:r>
              <a:rPr lang="en-US" i="1" dirty="0" smtClean="0"/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∩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{(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0.2), (</a:t>
            </a:r>
            <a:r>
              <a:rPr lang="en-US" i="1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 0.2), (</a:t>
            </a:r>
            <a:r>
              <a:rPr lang="en-US" i="1" dirty="0" smtClean="0"/>
              <a:t>z</a:t>
            </a:r>
            <a:r>
              <a:rPr lang="en-US" baseline="-10000" dirty="0" smtClean="0"/>
              <a:t>3</a:t>
            </a:r>
            <a:r>
              <a:rPr lang="en-US" dirty="0" smtClean="0"/>
              <a:t>, 0.4)}</a:t>
            </a:r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A </a:t>
            </a:r>
            <a:r>
              <a:rPr lang="en-US" i="1" dirty="0" smtClean="0">
                <a:latin typeface="Arial" charset="0"/>
                <a:cs typeface="Arial" charset="0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c</a:t>
            </a:r>
            <a:r>
              <a:rPr lang="en-US" dirty="0" smtClean="0"/>
              <a:t> = {(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0.4), (</a:t>
            </a:r>
            <a:r>
              <a:rPr lang="en-US" i="1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 0.4), (</a:t>
            </a:r>
            <a:r>
              <a:rPr lang="en-US" i="1" dirty="0" smtClean="0"/>
              <a:t>z</a:t>
            </a:r>
            <a:r>
              <a:rPr lang="en-US" baseline="-10000" dirty="0" smtClean="0"/>
              <a:t>3</a:t>
            </a:r>
            <a:r>
              <a:rPr lang="en-US" dirty="0" smtClean="0"/>
              <a:t>, 0.1)}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Therefore, the disjunctive sum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is </a:t>
            </a:r>
            <a:r>
              <a:rPr lang="en-US" i="1" dirty="0" smtClean="0"/>
              <a:t>C</a:t>
            </a:r>
            <a:r>
              <a:rPr lang="en-US" dirty="0" smtClean="0"/>
              <a:t>, as:</a:t>
            </a:r>
          </a:p>
          <a:p>
            <a:pPr lvl="1">
              <a:buFont typeface="Wingdings 2" pitchFamily="18" charset="2"/>
              <a:buNone/>
            </a:pPr>
            <a:r>
              <a:rPr lang="en-US" i="1" dirty="0" smtClean="0"/>
              <a:t>C</a:t>
            </a:r>
            <a:r>
              <a:rPr lang="en-US" dirty="0" smtClean="0"/>
              <a:t> = (</a:t>
            </a:r>
            <a:r>
              <a:rPr lang="en-US" i="1" dirty="0" smtClean="0"/>
              <a:t>A</a:t>
            </a:r>
            <a:r>
              <a:rPr lang="en-US" i="1" baseline="30000" dirty="0" smtClean="0"/>
              <a:t>c</a:t>
            </a:r>
            <a:r>
              <a:rPr lang="en-US" i="1" dirty="0" smtClean="0"/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∩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latin typeface="Arial" charset="0"/>
                <a:cs typeface="Arial" charset="0"/>
              </a:rPr>
              <a:t>U</a:t>
            </a:r>
            <a:r>
              <a:rPr lang="en-US" dirty="0" smtClean="0"/>
              <a:t> (</a:t>
            </a:r>
            <a:r>
              <a:rPr lang="en-US" i="1" dirty="0" smtClean="0"/>
              <a:t>A </a:t>
            </a:r>
            <a:r>
              <a:rPr lang="en-US" i="1" dirty="0" smtClean="0">
                <a:latin typeface="Arial" charset="0"/>
                <a:cs typeface="Arial" charset="0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c</a:t>
            </a:r>
            <a:r>
              <a:rPr lang="en-US" dirty="0" smtClean="0"/>
              <a:t>) = {(</a:t>
            </a:r>
            <a:r>
              <a:rPr lang="en-US" i="1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 0.4), (</a:t>
            </a:r>
            <a:r>
              <a:rPr lang="en-US" i="1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 0.4), (</a:t>
            </a:r>
            <a:r>
              <a:rPr lang="en-US" i="1" dirty="0" smtClean="0"/>
              <a:t>z</a:t>
            </a:r>
            <a:r>
              <a:rPr lang="en-US" baseline="-10000" dirty="0" smtClean="0"/>
              <a:t>3</a:t>
            </a:r>
            <a:r>
              <a:rPr lang="en-US" dirty="0" smtClean="0"/>
              <a:t>, 0.4)}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3D545-A060-4EBF-AF70-9F2F4F6A0AE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Progress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spcAft>
                <a:spcPct val="0"/>
              </a:spcAft>
              <a:buFont typeface="Wingdings 2" pitchFamily="18" charset="2"/>
              <a:buChar char=""/>
            </a:pPr>
            <a:r>
              <a:rPr lang="en-US" dirty="0" smtClean="0"/>
              <a:t>Introduction</a:t>
            </a:r>
          </a:p>
          <a:p>
            <a:pPr eaLnBrk="1" hangingPunct="1">
              <a:spcAft>
                <a:spcPct val="0"/>
              </a:spcAft>
              <a:buFont typeface="Wingdings 2" pitchFamily="18" charset="2"/>
              <a:buChar char=""/>
            </a:pPr>
            <a:r>
              <a:rPr lang="en-US" dirty="0" smtClean="0"/>
              <a:t>Crisp / Classical Set Theory</a:t>
            </a:r>
          </a:p>
          <a:p>
            <a:pPr eaLnBrk="1" hangingPunct="1">
              <a:spcAft>
                <a:spcPct val="0"/>
              </a:spcAft>
              <a:buFont typeface="Wingdings 2" pitchFamily="18" charset="2"/>
              <a:buChar char="P"/>
            </a:pPr>
            <a:r>
              <a:rPr lang="en-US" dirty="0" smtClean="0"/>
              <a:t>Fuzzy Set Theory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Crisp Logic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Fuzzy </a:t>
            </a:r>
            <a:r>
              <a:rPr lang="en-US" dirty="0" smtClean="0"/>
              <a:t>Logic</a:t>
            </a:r>
          </a:p>
          <a:p>
            <a:pPr eaLnBrk="1" hangingPunct="1">
              <a:spcAft>
                <a:spcPct val="0"/>
              </a:spcAft>
            </a:pPr>
            <a:r>
              <a:rPr lang="en-US" dirty="0" smtClean="0"/>
              <a:t>Fuzzy Inference System (FIS)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C702-7C03-47E0-BE1D-A543E48EF5F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/>
              <a:t>Crisp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6D8CFA-A5E6-4C7C-B984-5233529A520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D0DC2-A0DF-4B6A-AC83-01AB08C55EF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804006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z="3600" b="1" smtClean="0"/>
              <a:t>Connectives (contd.)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Unary Connective</a:t>
            </a:r>
          </a:p>
          <a:p>
            <a:pPr lvl="1"/>
            <a:r>
              <a:rPr lang="en-US" dirty="0" smtClean="0"/>
              <a:t>It requires only one proposition (i.e., input).</a:t>
            </a:r>
          </a:p>
          <a:p>
            <a:pPr lvl="1"/>
            <a:r>
              <a:rPr lang="en-US" dirty="0" smtClean="0"/>
              <a:t>NOT is unary connective.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Binary Connective</a:t>
            </a:r>
          </a:p>
          <a:p>
            <a:pPr lvl="1"/>
            <a:r>
              <a:rPr lang="en-US" dirty="0" smtClean="0"/>
              <a:t>It requires two propositions (i.e., inputs).</a:t>
            </a:r>
          </a:p>
          <a:p>
            <a:pPr lvl="1"/>
            <a:r>
              <a:rPr lang="en-US" dirty="0" smtClean="0"/>
              <a:t>AND, OR, IMPLIES, and EQUAL are binary operators.</a:t>
            </a:r>
          </a:p>
          <a:p>
            <a:r>
              <a:rPr lang="en-US" b="1" dirty="0" smtClean="0"/>
              <a:t>Conjunction Operation</a:t>
            </a:r>
          </a:p>
          <a:p>
            <a:pPr lvl="1"/>
            <a:r>
              <a:rPr lang="en-US" dirty="0" smtClean="0"/>
              <a:t>AND operation is also called a conjunction operation.</a:t>
            </a:r>
          </a:p>
          <a:p>
            <a:r>
              <a:rPr lang="en-US" b="1" dirty="0" smtClean="0"/>
              <a:t>Disjunction Operation</a:t>
            </a:r>
          </a:p>
          <a:p>
            <a:pPr lvl="1"/>
            <a:r>
              <a:rPr lang="en-US" dirty="0" smtClean="0"/>
              <a:t>OR operation is also called a disjunction operation.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 We Answer These Queries?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Is it a dolphin?</a:t>
            </a:r>
          </a:p>
          <a:p>
            <a:pPr lvl="1"/>
            <a:r>
              <a:rPr lang="en-US" smtClean="0"/>
              <a:t>Yes / No</a:t>
            </a:r>
          </a:p>
          <a:p>
            <a:pPr>
              <a:spcAft>
                <a:spcPct val="0"/>
              </a:spcAft>
            </a:pPr>
            <a:r>
              <a:rPr lang="en-US" smtClean="0"/>
              <a:t>What is the current room-temperature?</a:t>
            </a:r>
          </a:p>
          <a:p>
            <a:pPr lvl="1"/>
            <a:r>
              <a:rPr lang="en-US" smtClean="0"/>
              <a:t>20°C, 25°C, 30°C, 35°C, etc</a:t>
            </a:r>
          </a:p>
          <a:p>
            <a:pPr>
              <a:spcAft>
                <a:spcPct val="0"/>
              </a:spcAft>
            </a:pPr>
            <a:r>
              <a:rPr lang="en-US" smtClean="0"/>
              <a:t>What is the running time of each iteration of the loop in the program?</a:t>
            </a:r>
          </a:p>
          <a:p>
            <a:pPr lvl="1"/>
            <a:r>
              <a:rPr lang="en-US" smtClean="0"/>
              <a:t>5 ms, 40 ms, 1 s, etc</a:t>
            </a:r>
          </a:p>
          <a:p>
            <a:pPr>
              <a:spcAft>
                <a:spcPct val="0"/>
              </a:spcAft>
            </a:pPr>
            <a:r>
              <a:rPr lang="en-US" smtClean="0"/>
              <a:t>These types of statements are called “crisp”, because they are precise and clear.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4682B-8388-45B1-B332-FCECB66F4B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sz="3600" b="1" smtClean="0"/>
              <a:t>Connectives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They are operators that link propositions to represent complex phenomena in the real world.</a:t>
            </a:r>
          </a:p>
          <a:p>
            <a:pPr algn="just"/>
            <a:endParaRPr lang="en-US" smtClean="0"/>
          </a:p>
        </p:txBody>
      </p:sp>
      <p:pic>
        <p:nvPicPr>
          <p:cNvPr id="12292" name="Picture 3" descr="AI-5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895600"/>
            <a:ext cx="777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ctr"/>
            <a:r>
              <a:rPr lang="en-US" sz="3600" smtClean="0"/>
              <a:t>Connectives (contd.)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953000"/>
          </a:xfrm>
        </p:spPr>
        <p:txBody>
          <a:bodyPr/>
          <a:lstStyle/>
          <a:p>
            <a:r>
              <a:rPr lang="en-US" b="1" smtClean="0"/>
              <a:t>Antecedent and Consequent</a:t>
            </a:r>
          </a:p>
          <a:p>
            <a:pPr>
              <a:buFont typeface="Wingdings 2" pitchFamily="18" charset="2"/>
              <a:buNone/>
            </a:pPr>
            <a:endParaRPr lang="en-US" sz="1600" b="1" smtClean="0"/>
          </a:p>
          <a:p>
            <a:pPr lvl="1" algn="just"/>
            <a:r>
              <a:rPr lang="en-US" smtClean="0"/>
              <a:t>The proposition occurring before IMPLIES (=&gt;)connective is called “antecedent”.</a:t>
            </a:r>
          </a:p>
          <a:p>
            <a:pPr lvl="1" algn="just"/>
            <a:r>
              <a:rPr lang="en-US" smtClean="0"/>
              <a:t>The proposition occurring after IMPLIES (=&gt;) connective is called “consequent”.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Negation Operator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The unary </a:t>
            </a:r>
            <a:r>
              <a:rPr lang="en-US" i="1" dirty="0"/>
              <a:t>negation operator</a:t>
            </a:r>
            <a:r>
              <a:rPr lang="en-US" dirty="0"/>
              <a:t> “¬” (</a:t>
            </a:r>
            <a:r>
              <a:rPr lang="en-US" i="1" dirty="0"/>
              <a:t>NOT</a:t>
            </a:r>
            <a:r>
              <a:rPr lang="en-US" dirty="0"/>
              <a:t>) transforms a </a:t>
            </a:r>
            <a:r>
              <a:rPr lang="en-US" dirty="0" smtClean="0"/>
              <a:t>proposition  </a:t>
            </a:r>
            <a:r>
              <a:rPr lang="en-US" dirty="0"/>
              <a:t>into its logical</a:t>
            </a:r>
            <a:r>
              <a:rPr lang="en-US" i="1" dirty="0"/>
              <a:t> negation</a:t>
            </a:r>
            <a:r>
              <a:rPr lang="en-US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smtClean="0"/>
              <a:t>If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= “I have brown hair.”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	then  ¬</a:t>
            </a:r>
            <a:r>
              <a:rPr lang="en-US" i="1" dirty="0"/>
              <a:t>p</a:t>
            </a:r>
            <a:r>
              <a:rPr lang="en-US" dirty="0"/>
              <a:t> = “I do </a:t>
            </a:r>
            <a:r>
              <a:rPr lang="en-US" b="1" dirty="0"/>
              <a:t>not</a:t>
            </a:r>
            <a:r>
              <a:rPr lang="en-US" dirty="0"/>
              <a:t> have brown hair.”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Truth table</a:t>
            </a:r>
            <a:r>
              <a:rPr lang="en-US" dirty="0"/>
              <a:t> for NOT: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CF9B-D3B3-4D7E-B26C-184FACC64774}" type="slidenum">
              <a:rPr lang="en-US"/>
              <a:pPr/>
              <a:t>42</a:t>
            </a:fld>
            <a:endParaRPr 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029200" y="4343400"/>
          <a:ext cx="14541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0" name="Document" r:id="rId3" imgW="1457280" imgH="1621440" progId="Word.Document.8">
                  <p:embed/>
                </p:oleObj>
              </mc:Choice>
              <mc:Fallback>
                <p:oleObj name="Document" r:id="rId3" imgW="1457280" imgH="16214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1454150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Conjunction Operator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The binary </a:t>
            </a:r>
            <a:r>
              <a:rPr lang="en-US" i="1" dirty="0"/>
              <a:t>conjunction operator</a:t>
            </a:r>
            <a:r>
              <a:rPr lang="en-US" dirty="0"/>
              <a:t> “</a:t>
            </a:r>
            <a:r>
              <a:rPr lang="en-US" dirty="0">
                <a:sym typeface="Symbol" pitchFamily="18" charset="2"/>
              </a:rPr>
              <a:t>” (</a:t>
            </a:r>
            <a:r>
              <a:rPr lang="en-US" i="1" dirty="0">
                <a:sym typeface="Symbol" pitchFamily="18" charset="2"/>
              </a:rPr>
              <a:t>AND</a:t>
            </a:r>
            <a:r>
              <a:rPr lang="en-US" dirty="0">
                <a:sym typeface="Symbol" pitchFamily="18" charset="2"/>
              </a:rPr>
              <a:t>) combines two propositions to form their logical </a:t>
            </a:r>
            <a:r>
              <a:rPr lang="en-US" i="1" dirty="0">
                <a:sym typeface="Symbol" pitchFamily="18" charset="2"/>
              </a:rPr>
              <a:t>conjunction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dirty="0">
              <a:sym typeface="Symbol" pitchFamily="18" charset="2"/>
            </a:endParaRPr>
          </a:p>
          <a:p>
            <a:pPr algn="just">
              <a:buFont typeface="Arial" pitchFamily="34" charset="0"/>
              <a:buChar char="•"/>
            </a:pPr>
            <a:r>
              <a:rPr lang="en-US" i="1" dirty="0">
                <a:sym typeface="Symbol" pitchFamily="18" charset="2"/>
              </a:rPr>
              <a:t>E.g</a:t>
            </a:r>
            <a:r>
              <a:rPr lang="en-US" i="1" dirty="0" smtClean="0">
                <a:sym typeface="Symbol" pitchFamily="18" charset="2"/>
              </a:rPr>
              <a:t>.</a:t>
            </a:r>
          </a:p>
          <a:p>
            <a:pPr algn="just">
              <a:buNone/>
            </a:pPr>
            <a:r>
              <a:rPr lang="en-US" i="1" dirty="0" smtClean="0">
                <a:sym typeface="Symbol" pitchFamily="18" charset="2"/>
              </a:rPr>
              <a:t> 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If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=“I will have salad for lunch.” and </a:t>
            </a:r>
            <a:r>
              <a:rPr lang="en-US" i="1" dirty="0">
                <a:sym typeface="Symbol" pitchFamily="18" charset="2"/>
              </a:rPr>
              <a:t>q=</a:t>
            </a:r>
            <a:r>
              <a:rPr lang="en-US" dirty="0">
                <a:sym typeface="Symbol" pitchFamily="18" charset="2"/>
              </a:rPr>
              <a:t>“I will have steak for dinner.”, </a:t>
            </a:r>
            <a:endParaRPr lang="en-US" dirty="0" smtClean="0">
              <a:sym typeface="Symbol" pitchFamily="18" charset="2"/>
            </a:endParaRPr>
          </a:p>
          <a:p>
            <a:pPr algn="just">
              <a:buNone/>
            </a:pPr>
            <a:r>
              <a:rPr lang="en-US" dirty="0" smtClean="0">
                <a:sym typeface="Symbol" pitchFamily="18" charset="2"/>
              </a:rPr>
              <a:t>then </a:t>
            </a:r>
          </a:p>
          <a:p>
            <a:pPr algn="just">
              <a:buNone/>
            </a:pPr>
            <a:r>
              <a:rPr lang="en-US" i="1" dirty="0" err="1" smtClean="0">
                <a:sym typeface="Symbol" pitchFamily="18" charset="2"/>
              </a:rPr>
              <a:t>p</a:t>
            </a:r>
            <a:r>
              <a:rPr lang="en-US" dirty="0" err="1">
                <a:sym typeface="Symbol" pitchFamily="18" charset="2"/>
              </a:rPr>
              <a:t></a:t>
            </a:r>
            <a:r>
              <a:rPr lang="en-US" i="1" dirty="0" err="1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=“I will have salad for lunch </a:t>
            </a:r>
            <a:r>
              <a:rPr lang="en-US" b="1" dirty="0">
                <a:sym typeface="Symbol" pitchFamily="18" charset="2"/>
              </a:rPr>
              <a:t>and</a:t>
            </a:r>
            <a:r>
              <a:rPr lang="en-US" b="1" i="1" dirty="0">
                <a:sym typeface="Symbol" pitchFamily="18" charset="2"/>
              </a:rPr>
              <a:t> </a:t>
            </a:r>
            <a:br>
              <a:rPr lang="en-US" b="1" i="1" dirty="0">
                <a:sym typeface="Symbol" pitchFamily="18" charset="2"/>
              </a:rPr>
            </a:br>
            <a:r>
              <a:rPr lang="en-US" b="1" i="1" dirty="0">
                <a:sym typeface="Symbol" pitchFamily="18" charset="2"/>
              </a:rPr>
              <a:t>           </a:t>
            </a:r>
            <a:r>
              <a:rPr lang="en-US" dirty="0">
                <a:sym typeface="Symbol" pitchFamily="18" charset="2"/>
              </a:rPr>
              <a:t>I will have steak for dinner.”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6B75-507C-4971-AD2E-8908FA2B4C09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Conjunction Truth Table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Note that a</a:t>
            </a:r>
            <a:br>
              <a:rPr lang="en-US" dirty="0"/>
            </a:br>
            <a:r>
              <a:rPr lang="en-US" dirty="0"/>
              <a:t>conjunction</a:t>
            </a:r>
            <a:br>
              <a:rPr lang="en-US" dirty="0"/>
            </a:b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baseline="-25000" dirty="0"/>
              <a:t>2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…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</a:t>
            </a:r>
            <a:r>
              <a:rPr lang="en-US" i="1" dirty="0"/>
              <a:t>n</a:t>
            </a:r>
            <a:r>
              <a:rPr lang="en-US" dirty="0"/>
              <a:t> propositions</a:t>
            </a:r>
            <a:br>
              <a:rPr lang="en-US" dirty="0"/>
            </a:br>
            <a:r>
              <a:rPr lang="en-US" dirty="0"/>
              <a:t>will have 2</a:t>
            </a:r>
            <a:r>
              <a:rPr lang="en-US" i="1" baseline="30000" dirty="0"/>
              <a:t>n</a:t>
            </a:r>
            <a:r>
              <a:rPr lang="en-US" dirty="0"/>
              <a:t> rows</a:t>
            </a:r>
            <a:br>
              <a:rPr lang="en-US" dirty="0"/>
            </a:br>
            <a:r>
              <a:rPr lang="en-US" dirty="0"/>
              <a:t>in its truth table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¬ and </a:t>
            </a:r>
            <a:r>
              <a:rPr lang="en-US" dirty="0">
                <a:sym typeface="Symbol" pitchFamily="18" charset="2"/>
              </a:rPr>
              <a:t> operations together are universal, i.e., sufficient to express </a:t>
            </a:r>
            <a:r>
              <a:rPr lang="en-US" i="1" dirty="0">
                <a:sym typeface="Symbol" pitchFamily="18" charset="2"/>
              </a:rPr>
              <a:t>any</a:t>
            </a:r>
            <a:r>
              <a:rPr lang="en-US" dirty="0">
                <a:sym typeface="Symbol" pitchFamily="18" charset="2"/>
              </a:rPr>
              <a:t> truth table!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79D7-BC66-4D38-A9F1-B8BEF236BAD9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5181600" y="2057400"/>
          <a:ext cx="381000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4" name="Document" r:id="rId3" imgW="2444040" imgH="2149560" progId="Word.Document.8">
                  <p:embed/>
                </p:oleObj>
              </mc:Choice>
              <mc:Fallback>
                <p:oleObj name="Document" r:id="rId3" imgW="2444040" imgH="2149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3810000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Disjunction Operator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The binary </a:t>
            </a:r>
            <a:r>
              <a:rPr lang="en-US" i="1"/>
              <a:t>disjunction operator</a:t>
            </a:r>
            <a:r>
              <a:rPr lang="en-US"/>
              <a:t> “</a:t>
            </a:r>
            <a:r>
              <a:rPr lang="en-US">
                <a:sym typeface="Symbol" pitchFamily="18" charset="2"/>
              </a:rPr>
              <a:t>” (</a:t>
            </a:r>
            <a:r>
              <a:rPr lang="en-US" i="1">
                <a:sym typeface="Symbol" pitchFamily="18" charset="2"/>
              </a:rPr>
              <a:t>OR</a:t>
            </a:r>
            <a:r>
              <a:rPr lang="en-US">
                <a:sym typeface="Symbol" pitchFamily="18" charset="2"/>
              </a:rPr>
              <a:t>) combines two propositions to form their logical </a:t>
            </a:r>
            <a:r>
              <a:rPr lang="en-US" i="1">
                <a:sym typeface="Symbol" pitchFamily="18" charset="2"/>
              </a:rPr>
              <a:t>disjunction</a:t>
            </a:r>
            <a:r>
              <a:rPr lang="en-US">
                <a:sym typeface="Symbol" pitchFamily="18" charset="2"/>
              </a:rPr>
              <a:t>.</a:t>
            </a:r>
          </a:p>
          <a:p>
            <a:pPr>
              <a:buFontTx/>
              <a:buNone/>
            </a:pP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=“That car has a bad engine.”</a:t>
            </a:r>
          </a:p>
          <a:p>
            <a:pPr>
              <a:buFontTx/>
              <a:buNone/>
            </a:pPr>
            <a:r>
              <a:rPr lang="en-US" i="1">
                <a:sym typeface="Symbol" pitchFamily="18" charset="2"/>
              </a:rPr>
              <a:t>q=</a:t>
            </a:r>
            <a:r>
              <a:rPr lang="en-US">
                <a:sym typeface="Symbol" pitchFamily="18" charset="2"/>
              </a:rPr>
              <a:t>“That car has a bad carburetor.”</a:t>
            </a:r>
          </a:p>
          <a:p>
            <a:pPr>
              <a:buFontTx/>
              <a:buNone/>
            </a:pP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</a:t>
            </a:r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=“Either that car has a bad engine, </a:t>
            </a:r>
            <a:r>
              <a:rPr lang="en-US" b="1">
                <a:sym typeface="Symbol" pitchFamily="18" charset="2"/>
              </a:rPr>
              <a:t>or</a:t>
            </a:r>
            <a:r>
              <a:rPr lang="en-US" b="1" i="1">
                <a:sym typeface="Symbol" pitchFamily="18" charset="2"/>
              </a:rPr>
              <a:t> </a:t>
            </a:r>
            <a:br>
              <a:rPr lang="en-US" b="1" i="1">
                <a:sym typeface="Symbol" pitchFamily="18" charset="2"/>
              </a:rPr>
            </a:br>
            <a:r>
              <a:rPr lang="en-US" b="1" i="1">
                <a:sym typeface="Symbol" pitchFamily="18" charset="2"/>
              </a:rPr>
              <a:t>       </a:t>
            </a:r>
            <a:r>
              <a:rPr lang="en-US">
                <a:sym typeface="Symbol" pitchFamily="18" charset="2"/>
              </a:rPr>
              <a:t>that car has a bad carburetor.”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A68F-1B64-4E55-8893-3FCF1EE96518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Disjunction Truth Table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Note that </a:t>
            </a:r>
            <a:r>
              <a:rPr lang="en-US" i="1" dirty="0" err="1"/>
              <a:t>p</a:t>
            </a:r>
            <a:r>
              <a:rPr lang="en-US" dirty="0" err="1">
                <a:sym typeface="Symbol" pitchFamily="18" charset="2"/>
              </a:rPr>
              <a:t></a:t>
            </a:r>
            <a:r>
              <a:rPr lang="en-US" i="1" dirty="0" err="1">
                <a:sym typeface="Symbol" pitchFamily="18" charset="2"/>
              </a:rPr>
              <a:t>q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means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that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is true, or </a:t>
            </a:r>
            <a:r>
              <a:rPr lang="en-US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is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true, </a:t>
            </a:r>
            <a:r>
              <a:rPr lang="en-US" b="1" dirty="0">
                <a:sym typeface="Symbol" pitchFamily="18" charset="2"/>
              </a:rPr>
              <a:t>or both</a:t>
            </a:r>
            <a:r>
              <a:rPr lang="en-US" dirty="0">
                <a:sym typeface="Symbol" pitchFamily="18" charset="2"/>
              </a:rPr>
              <a:t> are true!</a:t>
            </a:r>
          </a:p>
          <a:p>
            <a:r>
              <a:rPr lang="en-US" dirty="0">
                <a:sym typeface="Symbol" pitchFamily="18" charset="2"/>
              </a:rPr>
              <a:t>So this operation is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also called </a:t>
            </a:r>
            <a:r>
              <a:rPr lang="en-US" i="1" dirty="0">
                <a:sym typeface="Symbol" pitchFamily="18" charset="2"/>
              </a:rPr>
              <a:t>inclusive or,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because it </a:t>
            </a:r>
            <a:r>
              <a:rPr lang="en-US" b="1" dirty="0">
                <a:sym typeface="Symbol" pitchFamily="18" charset="2"/>
              </a:rPr>
              <a:t>includes</a:t>
            </a:r>
            <a:r>
              <a:rPr lang="en-US" dirty="0">
                <a:sym typeface="Symbol" pitchFamily="18" charset="2"/>
              </a:rPr>
              <a:t> the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possibility that both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are true.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“</a:t>
            </a:r>
            <a:r>
              <a:rPr lang="en-US" dirty="0" smtClean="0"/>
              <a:t>¬</a:t>
            </a:r>
            <a:r>
              <a:rPr lang="en-US" dirty="0" smtClean="0">
                <a:sym typeface="Symbol" pitchFamily="18" charset="2"/>
              </a:rPr>
              <a:t>” </a:t>
            </a:r>
            <a:r>
              <a:rPr lang="en-US" dirty="0">
                <a:sym typeface="Symbol" pitchFamily="18" charset="2"/>
              </a:rPr>
              <a:t>and “” together are also universal.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46-3E9E-4252-8DE8-C3F3191DEDBD}" type="slidenum">
              <a:rPr lang="en-US"/>
              <a:pPr/>
              <a:t>46</a:t>
            </a:fld>
            <a:endParaRPr 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235700" y="2209800"/>
          <a:ext cx="2908300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8" name="Document" r:id="rId3" imgW="2912040" imgH="2842920" progId="Word.Document.8">
                  <p:embed/>
                </p:oleObj>
              </mc:Choice>
              <mc:Fallback>
                <p:oleObj name="Document" r:id="rId3" imgW="2912040" imgH="28429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209800"/>
                        <a:ext cx="2908300" cy="283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Disjunction Truth Table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Note that </a:t>
            </a:r>
            <a:r>
              <a:rPr lang="en-US" i="1" dirty="0" err="1"/>
              <a:t>p</a:t>
            </a:r>
            <a:r>
              <a:rPr lang="en-US" dirty="0" err="1">
                <a:sym typeface="Symbol" pitchFamily="18" charset="2"/>
              </a:rPr>
              <a:t></a:t>
            </a:r>
            <a:r>
              <a:rPr lang="en-US" i="1" dirty="0" err="1">
                <a:sym typeface="Symbol" pitchFamily="18" charset="2"/>
              </a:rPr>
              <a:t>q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means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that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is true, or </a:t>
            </a:r>
            <a:r>
              <a:rPr lang="en-US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is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true, </a:t>
            </a:r>
            <a:r>
              <a:rPr lang="en-US" b="1" dirty="0">
                <a:sym typeface="Symbol" pitchFamily="18" charset="2"/>
              </a:rPr>
              <a:t>or both</a:t>
            </a:r>
            <a:r>
              <a:rPr lang="en-US" dirty="0">
                <a:sym typeface="Symbol" pitchFamily="18" charset="2"/>
              </a:rPr>
              <a:t> are true!</a:t>
            </a:r>
          </a:p>
          <a:p>
            <a:r>
              <a:rPr lang="en-US" dirty="0">
                <a:sym typeface="Symbol" pitchFamily="18" charset="2"/>
              </a:rPr>
              <a:t>So this operation is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also called </a:t>
            </a:r>
            <a:r>
              <a:rPr lang="en-US" i="1" dirty="0">
                <a:sym typeface="Symbol" pitchFamily="18" charset="2"/>
              </a:rPr>
              <a:t>inclusive or,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because it </a:t>
            </a:r>
            <a:r>
              <a:rPr lang="en-US" b="1" dirty="0">
                <a:sym typeface="Symbol" pitchFamily="18" charset="2"/>
              </a:rPr>
              <a:t>includes</a:t>
            </a:r>
            <a:r>
              <a:rPr lang="en-US" dirty="0">
                <a:sym typeface="Symbol" pitchFamily="18" charset="2"/>
              </a:rPr>
              <a:t> the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possibility that both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 are true.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“</a:t>
            </a:r>
            <a:r>
              <a:rPr lang="en-US" dirty="0" smtClean="0"/>
              <a:t>¬</a:t>
            </a:r>
            <a:r>
              <a:rPr lang="en-US" dirty="0" smtClean="0">
                <a:sym typeface="Symbol" pitchFamily="18" charset="2"/>
              </a:rPr>
              <a:t>” </a:t>
            </a:r>
            <a:r>
              <a:rPr lang="en-US" dirty="0">
                <a:sym typeface="Symbol" pitchFamily="18" charset="2"/>
              </a:rPr>
              <a:t>and “” together are also universal.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F46-3E9E-4252-8DE8-C3F3191DEDBD}" type="slidenum">
              <a:rPr lang="en-US"/>
              <a:pPr/>
              <a:t>47</a:t>
            </a:fld>
            <a:endParaRPr 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6235700" y="2209800"/>
          <a:ext cx="2908300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2" name="Document" r:id="rId3" imgW="2912040" imgH="2842920" progId="Word.Document.8">
                  <p:embed/>
                </p:oleObj>
              </mc:Choice>
              <mc:Fallback>
                <p:oleObj name="Document" r:id="rId3" imgW="2912040" imgH="28429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209800"/>
                        <a:ext cx="2908300" cy="283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Implication</a:t>
            </a:r>
            <a:r>
              <a:rPr lang="en-US"/>
              <a:t> Operator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The </a:t>
            </a:r>
            <a:r>
              <a:rPr lang="en-US" i="1"/>
              <a:t>implication</a:t>
            </a:r>
            <a:r>
              <a:rPr lang="en-US"/>
              <a:t> </a:t>
            </a:r>
            <a:r>
              <a:rPr lang="en-US" i="1"/>
              <a:t>p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 states that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implies </a:t>
            </a:r>
            <a:r>
              <a:rPr lang="en-US" i="1">
                <a:sym typeface="Symbol" pitchFamily="18" charset="2"/>
              </a:rPr>
              <a:t>q.</a:t>
            </a:r>
          </a:p>
          <a:p>
            <a:pPr>
              <a:buFontTx/>
              <a:buNone/>
            </a:pPr>
            <a:r>
              <a:rPr lang="en-US">
                <a:sym typeface="Symbol" pitchFamily="18" charset="2"/>
              </a:rPr>
              <a:t>It is FALSE </a:t>
            </a:r>
            <a:r>
              <a:rPr lang="en-US" u="sng">
                <a:sym typeface="Symbol" pitchFamily="18" charset="2"/>
              </a:rPr>
              <a:t>only</a:t>
            </a:r>
            <a:r>
              <a:rPr lang="en-US">
                <a:sym typeface="Symbol" pitchFamily="18" charset="2"/>
              </a:rPr>
              <a:t> in the case that p is TRUE but q is FALSE.</a:t>
            </a:r>
          </a:p>
          <a:p>
            <a:pPr>
              <a:buFontTx/>
              <a:buNone/>
            </a:pPr>
            <a:r>
              <a:rPr lang="en-US" i="1">
                <a:sym typeface="Symbol" pitchFamily="18" charset="2"/>
              </a:rPr>
              <a:t>E.g.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=“I am elected.”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=“I will lower taxes.”</a:t>
            </a:r>
          </a:p>
          <a:p>
            <a:pPr>
              <a:buFontTx/>
              <a:buNone/>
            </a:pPr>
            <a:r>
              <a:rPr lang="en-US" i="1"/>
              <a:t>p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q = </a:t>
            </a:r>
            <a:r>
              <a:rPr lang="en-US">
                <a:sym typeface="Symbol" pitchFamily="18" charset="2"/>
              </a:rPr>
              <a:t>“If I am elected, then I will lower taxes” </a:t>
            </a:r>
            <a:r>
              <a:rPr lang="en-US" sz="2800">
                <a:sym typeface="Symbol" pitchFamily="18" charset="2"/>
              </a:rPr>
              <a:t>(else it could go either way)</a:t>
            </a:r>
            <a:endParaRPr lang="en-US" i="1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26EB-55AB-416B-AE40-700BBBB13C8C}" type="slidenum">
              <a:rPr lang="en-US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Implication Truth Table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i="1"/>
              <a:t>p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q </a:t>
            </a:r>
            <a:r>
              <a:rPr lang="en-US"/>
              <a:t>is </a:t>
            </a:r>
            <a:r>
              <a:rPr lang="en-US" b="1"/>
              <a:t>false</a:t>
            </a:r>
            <a:r>
              <a:rPr lang="en-US"/>
              <a:t> only when</a:t>
            </a:r>
            <a:br>
              <a:rPr lang="en-US"/>
            </a:br>
            <a:r>
              <a:rPr lang="en-US" i="1"/>
              <a:t>p</a:t>
            </a:r>
            <a:r>
              <a:rPr lang="en-US"/>
              <a:t> is true but </a:t>
            </a:r>
            <a:r>
              <a:rPr lang="en-US" i="1"/>
              <a:t>q</a:t>
            </a:r>
            <a:r>
              <a:rPr lang="en-US"/>
              <a:t> is </a:t>
            </a:r>
            <a:r>
              <a:rPr lang="en-US" b="1"/>
              <a:t>not</a:t>
            </a:r>
            <a:r>
              <a:rPr lang="en-US"/>
              <a:t> true.</a:t>
            </a:r>
          </a:p>
          <a:p>
            <a:r>
              <a:rPr lang="en-US" i="1"/>
              <a:t>p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q   </a:t>
            </a:r>
            <a:r>
              <a:rPr lang="en-US"/>
              <a:t>does </a:t>
            </a:r>
            <a:r>
              <a:rPr lang="en-US" b="1"/>
              <a:t>not </a:t>
            </a:r>
            <a:r>
              <a:rPr lang="en-US"/>
              <a:t>imply</a:t>
            </a:r>
            <a:br>
              <a:rPr lang="en-US"/>
            </a:br>
            <a:r>
              <a:rPr lang="en-US"/>
              <a:t>that 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u="sng"/>
              <a:t>causes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!</a:t>
            </a:r>
          </a:p>
          <a:p>
            <a:r>
              <a:rPr lang="en-US" i="1"/>
              <a:t>p </a:t>
            </a:r>
            <a:r>
              <a:rPr lang="en-US">
                <a:sym typeface="Symbol" pitchFamily="18" charset="2"/>
              </a:rPr>
              <a:t></a:t>
            </a:r>
            <a:r>
              <a:rPr lang="en-US" i="1"/>
              <a:t> q   </a:t>
            </a:r>
            <a:r>
              <a:rPr lang="en-US"/>
              <a:t>does </a:t>
            </a:r>
            <a:r>
              <a:rPr lang="en-US" b="1"/>
              <a:t>not </a:t>
            </a:r>
            <a:r>
              <a:rPr lang="en-US"/>
              <a:t>imply</a:t>
            </a:r>
            <a:br>
              <a:rPr lang="en-US"/>
            </a:br>
            <a:r>
              <a:rPr lang="en-US"/>
              <a:t>that </a:t>
            </a:r>
            <a:r>
              <a:rPr lang="en-US" i="1"/>
              <a:t>p</a:t>
            </a:r>
            <a:r>
              <a:rPr lang="en-US"/>
              <a:t> or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 b="1" u="sng"/>
              <a:t>are ever true</a:t>
            </a:r>
            <a:r>
              <a:rPr lang="en-US"/>
              <a:t>!</a:t>
            </a:r>
          </a:p>
          <a:p>
            <a:r>
              <a:rPr lang="en-US" i="1"/>
              <a:t>E.g.</a:t>
            </a:r>
            <a:r>
              <a:rPr lang="en-US"/>
              <a:t> “(1=0) </a:t>
            </a:r>
            <a:r>
              <a:rPr lang="en-US">
                <a:sym typeface="Symbol" pitchFamily="18" charset="2"/>
              </a:rPr>
              <a:t> pigs can fly” is TRUE!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5E5-3727-4033-8FDF-33D90A965DE7}" type="slidenum">
              <a:rPr lang="en-US"/>
              <a:pPr/>
              <a:t>49</a:t>
            </a:fld>
            <a:endParaRPr lang="en-US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561013" y="2136775"/>
          <a:ext cx="2651125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0" name="Document" r:id="rId3" imgW="2657520" imgH="2842920" progId="Word.Document.8">
                  <p:embed/>
                </p:oleObj>
              </mc:Choice>
              <mc:Fallback>
                <p:oleObj name="Document" r:id="rId3" imgW="2657520" imgH="28429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2136775"/>
                        <a:ext cx="2651125" cy="283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/>
                </a:solidFill>
              </a:rPr>
              <a:t>How Do We Answer These Queries?</a:t>
            </a:r>
            <a:endParaRPr lang="en-US" sz="180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Is she honest?</a:t>
            </a:r>
          </a:p>
          <a:p>
            <a:pPr lvl="1"/>
            <a:r>
              <a:rPr lang="en-US" smtClean="0"/>
              <a:t>Extremely Honest, Very Honest, Honest at Times, Very Dishonest, or Extremely Dishonest</a:t>
            </a:r>
          </a:p>
          <a:p>
            <a:pPr>
              <a:spcAft>
                <a:spcPct val="0"/>
              </a:spcAft>
            </a:pPr>
            <a:r>
              <a:rPr lang="en-US" smtClean="0"/>
              <a:t>Is he tall?</a:t>
            </a:r>
          </a:p>
          <a:p>
            <a:pPr lvl="1"/>
            <a:r>
              <a:rPr lang="en-US" smtClean="0"/>
              <a:t>Very Tall, Slightly Tall, Medium, Slightly Short, Very Short</a:t>
            </a:r>
          </a:p>
          <a:p>
            <a:pPr>
              <a:spcAft>
                <a:spcPct val="0"/>
              </a:spcAft>
            </a:pPr>
            <a:r>
              <a:rPr lang="en-US" smtClean="0"/>
              <a:t>These kinds of statements are called “fuzzy”, because they are vague.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82B6C-3238-444D-8817-27112D9F09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Tautology and Contradiction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4800" y="1935163"/>
            <a:ext cx="8610600" cy="438943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smtClean="0"/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Fuzzy Logic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Fuzzy Logic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01000" cy="450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Fuzzy Connectives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84814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498" y="1905000"/>
            <a:ext cx="86438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1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Classical Set:|</a:t>
            </a:r>
          </a:p>
          <a:p>
            <a:r>
              <a:rPr lang="en-US" dirty="0" smtClean="0"/>
              <a:t>A={ 1,2 3}</a:t>
            </a:r>
          </a:p>
          <a:p>
            <a:r>
              <a:rPr lang="en-US" dirty="0" smtClean="0"/>
              <a:t>B={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Ax B={ (1,a),(1,b),(2,a),(2,b),(3,a),(3,b)}</a:t>
            </a:r>
          </a:p>
          <a:p>
            <a:pPr marL="0" indent="0">
              <a:buNone/>
            </a:pPr>
            <a:r>
              <a:rPr lang="en-US" dirty="0" smtClean="0"/>
              <a:t>…………………………………………………………………………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Fuzzy Set:</a:t>
            </a:r>
          </a:p>
          <a:p>
            <a:pPr marL="0" indent="0">
              <a:buNone/>
            </a:pPr>
            <a:r>
              <a:rPr lang="en-US" dirty="0" smtClean="0"/>
              <a:t>A={(1,0.3),(2,0.6),(3,0.8)}</a:t>
            </a:r>
          </a:p>
          <a:p>
            <a:pPr marL="0" indent="0">
              <a:buNone/>
            </a:pPr>
            <a:r>
              <a:rPr lang="en-US" dirty="0" smtClean="0"/>
              <a:t>B={(a,0.4),(b,0.9)}</a:t>
            </a:r>
          </a:p>
          <a:p>
            <a:pPr marL="0" indent="0">
              <a:buNone/>
            </a:pPr>
            <a:r>
              <a:rPr lang="en-US" dirty="0" smtClean="0"/>
              <a:t>A x B={(1,0.3)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242EB-5633-4DF5-8040-A7084E6205E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92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Fuzzy IF‐THEN Rule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62153"/>
            <a:ext cx="8153400" cy="447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Fuzzy IF-THEN RULES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694263"/>
            <a:ext cx="8412758" cy="45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Classical Set:</a:t>
            </a:r>
          </a:p>
          <a:p>
            <a:r>
              <a:rPr lang="en-US" dirty="0" smtClean="0"/>
              <a:t>A={1,2,3}</a:t>
            </a:r>
          </a:p>
          <a:p>
            <a:r>
              <a:rPr lang="en-US" dirty="0" smtClean="0"/>
              <a:t>B={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r>
              <a:rPr lang="en-US" dirty="0" smtClean="0"/>
              <a:t>A x B={(1,a),(1,b),(2,a),(2,b),(3,a),(3,b)  }</a:t>
            </a:r>
          </a:p>
          <a:p>
            <a:r>
              <a:rPr lang="en-US" dirty="0" smtClean="0"/>
              <a:t>………………………………………………………………….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Fuzzy Set:</a:t>
            </a:r>
          </a:p>
          <a:p>
            <a:r>
              <a:rPr lang="en-US" dirty="0" smtClean="0"/>
              <a:t>A={ (1,0.4),(2,0.5),(3,0.4)}</a:t>
            </a:r>
          </a:p>
          <a:p>
            <a:r>
              <a:rPr lang="en-US" dirty="0" smtClean="0"/>
              <a:t>B={ (a,0.9),(b,0.7)}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A x B={(1,a,0.4),(1,a,0.9)   }</a:t>
            </a:r>
          </a:p>
          <a:p>
            <a:r>
              <a:rPr lang="en-US" dirty="0"/>
              <a:t> </a:t>
            </a:r>
            <a:r>
              <a:rPr lang="en-US" dirty="0" smtClean="0"/>
              <a:t>          ={     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242EB-5633-4DF5-8040-A7084E6205E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36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500386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Logic is the science of reasoning.</a:t>
            </a:r>
          </a:p>
          <a:p>
            <a:pPr>
              <a:spcAft>
                <a:spcPct val="0"/>
              </a:spcAft>
            </a:pPr>
            <a:r>
              <a:rPr lang="en-US" smtClean="0"/>
              <a:t>Example 1:</a:t>
            </a:r>
          </a:p>
          <a:p>
            <a:pPr lvl="1"/>
            <a:r>
              <a:rPr lang="en-US" smtClean="0"/>
              <a:t>If the switch B is </a:t>
            </a:r>
            <a:r>
              <a:rPr lang="en-US" smtClean="0">
                <a:solidFill>
                  <a:srgbClr val="FF0000"/>
                </a:solidFill>
              </a:rPr>
              <a:t>pressed</a:t>
            </a:r>
            <a:r>
              <a:rPr lang="en-US" smtClean="0"/>
              <a:t> and the electricity is </a:t>
            </a:r>
            <a:r>
              <a:rPr lang="en-US" smtClean="0">
                <a:solidFill>
                  <a:srgbClr val="FF0000"/>
                </a:solidFill>
              </a:rPr>
              <a:t>present</a:t>
            </a:r>
            <a:r>
              <a:rPr lang="en-US" smtClean="0"/>
              <a:t>, then the bulb will be turned </a:t>
            </a:r>
            <a:r>
              <a:rPr lang="en-US" smtClean="0">
                <a:solidFill>
                  <a:srgbClr val="FF0000"/>
                </a:solidFill>
              </a:rPr>
              <a:t>on</a:t>
            </a:r>
            <a:r>
              <a:rPr lang="en-US" smtClean="0"/>
              <a:t>.</a:t>
            </a:r>
          </a:p>
          <a:p>
            <a:pPr>
              <a:spcAft>
                <a:spcPct val="0"/>
              </a:spcAft>
            </a:pPr>
            <a:r>
              <a:rPr lang="en-US" smtClean="0"/>
              <a:t>Example 2:</a:t>
            </a:r>
          </a:p>
          <a:p>
            <a:pPr lvl="1"/>
            <a:r>
              <a:rPr lang="en-US" smtClean="0"/>
              <a:t>If the water is </a:t>
            </a:r>
            <a:r>
              <a:rPr lang="en-US" smtClean="0">
                <a:solidFill>
                  <a:srgbClr val="FF0000"/>
                </a:solidFill>
              </a:rPr>
              <a:t>hot</a:t>
            </a:r>
            <a:r>
              <a:rPr lang="en-US" smtClean="0"/>
              <a:t> and the tea-sachet is </a:t>
            </a:r>
            <a:r>
              <a:rPr lang="en-US" smtClean="0">
                <a:solidFill>
                  <a:srgbClr val="FF0000"/>
                </a:solidFill>
              </a:rPr>
              <a:t>dipped</a:t>
            </a:r>
            <a:r>
              <a:rPr lang="en-US" smtClean="0"/>
              <a:t> in it, then the water color will become </a:t>
            </a:r>
            <a:r>
              <a:rPr lang="en-US" smtClean="0">
                <a:solidFill>
                  <a:srgbClr val="FF0000"/>
                </a:solidFill>
              </a:rPr>
              <a:t>brown</a:t>
            </a:r>
            <a:r>
              <a:rPr lang="en-US" smtClean="0"/>
              <a:t>.</a:t>
            </a:r>
          </a:p>
          <a:p>
            <a:pPr>
              <a:spcAft>
                <a:spcPct val="0"/>
              </a:spcAft>
            </a:pP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example represents classical / crisp logic</a:t>
            </a:r>
          </a:p>
          <a:p>
            <a:pPr>
              <a:spcAft>
                <a:spcPct val="0"/>
              </a:spcAft>
            </a:pPr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example represents fuzzy logic.</a:t>
            </a:r>
          </a:p>
          <a:p>
            <a:pPr>
              <a:spcAft>
                <a:spcPct val="0"/>
              </a:spcAft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691D5-E62F-4EF7-9BE9-3B4DDDBFCE8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242EB-5633-4DF5-8040-A7084E6205E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80" y="1752600"/>
            <a:ext cx="6780068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4" y="4495800"/>
            <a:ext cx="5486400" cy="141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391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848600" cy="41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04800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3545"/>
            <a:ext cx="8001000" cy="386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41433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30" y="1066800"/>
            <a:ext cx="38385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FUZZY INFERENCE SYSTEM</a:t>
            </a:r>
            <a:endParaRPr lang="en-US" sz="4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FIS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3748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Main Steps of FIS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34371"/>
            <a:ext cx="8229600" cy="438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3898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FIS to Determine the Tip for a Waiter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0" y="1828800"/>
            <a:ext cx="1121984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1: </a:t>
            </a:r>
            <a:r>
              <a:rPr lang="en-US" dirty="0" err="1" smtClean="0"/>
              <a:t>Fuzzify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00" y="1981200"/>
            <a:ext cx="87211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Apply Fuzzy Operator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781192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3:Apply Implication Operator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620000" cy="432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53400" cy="685800"/>
          </a:xfrm>
        </p:spPr>
        <p:txBody>
          <a:bodyPr/>
          <a:lstStyle/>
          <a:p>
            <a:r>
              <a:rPr lang="en-US" smtClean="0"/>
              <a:t>Crisp Boundaries in Real Life…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smtClean="0"/>
              <a:t>Often, it is hard to set crisp or precise boundaries in the real life.</a:t>
            </a:r>
          </a:p>
          <a:p>
            <a:pPr>
              <a:spcAft>
                <a:spcPct val="0"/>
              </a:spcAft>
            </a:pPr>
            <a:r>
              <a:rPr lang="en-US" smtClean="0"/>
              <a:t>For example:</a:t>
            </a:r>
          </a:p>
          <a:p>
            <a:pPr lvl="1"/>
            <a:r>
              <a:rPr lang="en-US" smtClean="0"/>
              <a:t>A student is good, if he receives marks more than 60%.</a:t>
            </a:r>
          </a:p>
          <a:p>
            <a:pPr lvl="2"/>
            <a:r>
              <a:rPr lang="en-US" smtClean="0"/>
              <a:t>What if someone gets 59.8%?</a:t>
            </a:r>
          </a:p>
          <a:p>
            <a:pPr lvl="1"/>
            <a:r>
              <a:rPr lang="en-US" smtClean="0"/>
              <a:t>A person is </a:t>
            </a:r>
            <a:r>
              <a:rPr lang="en-US" i="1" smtClean="0"/>
              <a:t>tall</a:t>
            </a:r>
            <a:r>
              <a:rPr lang="en-US" smtClean="0"/>
              <a:t>, if his height is more than 6.5 ft.?</a:t>
            </a:r>
          </a:p>
          <a:p>
            <a:pPr lvl="2"/>
            <a:r>
              <a:rPr lang="en-US" smtClean="0"/>
              <a:t>What if someone is 6.4 ft?</a:t>
            </a:r>
          </a:p>
          <a:p>
            <a:pPr lvl="1"/>
            <a:r>
              <a:rPr lang="en-US" smtClean="0"/>
              <a:t>A thing is </a:t>
            </a:r>
            <a:r>
              <a:rPr lang="en-US" i="1" smtClean="0"/>
              <a:t>heavy</a:t>
            </a:r>
            <a:r>
              <a:rPr lang="en-US" smtClean="0"/>
              <a:t>, if its weight is more than 20 kg?</a:t>
            </a:r>
          </a:p>
          <a:p>
            <a:pPr lvl="2"/>
            <a:r>
              <a:rPr lang="en-US" smtClean="0"/>
              <a:t>What if something weighs 19.8 kg?</a:t>
            </a:r>
          </a:p>
          <a:p>
            <a:pPr lvl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D22C1-01F4-4688-92B0-76F50BB599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Aggregate All Outputs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47900"/>
            <a:ext cx="79248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5: </a:t>
            </a:r>
            <a:r>
              <a:rPr lang="en-US" dirty="0" err="1" smtClean="0"/>
              <a:t>Defuzzify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634643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Centroid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21336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800" dirty="0" smtClean="0"/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Fuzzy Logic (FL)?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en-US" smtClean="0"/>
              <a:t>It is the logic that deals with the relative importance of precision.</a:t>
            </a:r>
          </a:p>
          <a:p>
            <a:pPr lvl="1" eaLnBrk="1" hangingPunct="1"/>
            <a:r>
              <a:rPr lang="en-US" smtClean="0"/>
              <a:t>How important is it to be exactly right when a rough (vague) answer will do?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Fuzzy set theory is an excellent mathematical tool to handle the uncertainty arising due to vagueness.</a:t>
            </a:r>
          </a:p>
          <a:p>
            <a:pPr eaLnBrk="1" hangingPunct="1">
              <a:spcAft>
                <a:spcPct val="0"/>
              </a:spcAft>
            </a:pPr>
            <a:r>
              <a:rPr lang="en-US" smtClean="0"/>
              <a:t>It was originally proposed by Lutfi A. Zadeh in 1965.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89F1C-1616-43BC-98F8-9CE82A4CE7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Fuzzy Logic? </a:t>
            </a:r>
            <a:r>
              <a:rPr lang="en-US" sz="1800" smtClean="0"/>
              <a:t>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Fuzzy logic is a </a:t>
            </a:r>
            <a:r>
              <a:rPr lang="en-US" i="1" dirty="0" smtClean="0"/>
              <a:t>convenient</a:t>
            </a:r>
            <a:r>
              <a:rPr lang="en-US" dirty="0" smtClean="0"/>
              <a:t> way to map an input space to an output space.</a:t>
            </a:r>
          </a:p>
          <a:p>
            <a:pPr>
              <a:defRPr/>
            </a:pPr>
            <a:r>
              <a:rPr lang="en-US" dirty="0" smtClean="0"/>
              <a:t>It says…</a:t>
            </a:r>
          </a:p>
          <a:p>
            <a:pPr>
              <a:defRPr/>
            </a:pPr>
            <a:r>
              <a:rPr lang="en-US" dirty="0" smtClean="0"/>
              <a:t>You tell me how good your service was at a restaurant…</a:t>
            </a:r>
          </a:p>
          <a:p>
            <a:pPr lvl="1">
              <a:defRPr/>
            </a:pPr>
            <a:r>
              <a:rPr lang="en-US" dirty="0" smtClean="0"/>
              <a:t>I’ll tell you what the tip for the waiter should be.</a:t>
            </a:r>
          </a:p>
          <a:p>
            <a:pPr>
              <a:defRPr/>
            </a:pPr>
            <a:r>
              <a:rPr lang="en-US" dirty="0" smtClean="0"/>
              <a:t>You tell me how hot you want the water…</a:t>
            </a:r>
          </a:p>
          <a:p>
            <a:pPr lvl="1">
              <a:defRPr/>
            </a:pPr>
            <a:r>
              <a:rPr lang="en-US" dirty="0" smtClean="0"/>
              <a:t>I’ll adjust the faucet valve to the right setting.</a:t>
            </a:r>
          </a:p>
          <a:p>
            <a:pPr>
              <a:defRPr/>
            </a:pPr>
            <a:r>
              <a:rPr lang="en-US" dirty="0" smtClean="0"/>
              <a:t>You tell me how far away the subject of your photograph is…</a:t>
            </a:r>
          </a:p>
          <a:p>
            <a:pPr lvl="1">
              <a:defRPr/>
            </a:pPr>
            <a:r>
              <a:rPr lang="en-US" dirty="0" smtClean="0"/>
              <a:t>I’ll focus the lens for you.</a:t>
            </a:r>
          </a:p>
          <a:p>
            <a:pPr>
              <a:defRPr/>
            </a:pPr>
            <a:r>
              <a:rPr lang="en-US" dirty="0" smtClean="0"/>
              <a:t>You tell me how fast the car is going and how hard the motor is working…</a:t>
            </a:r>
          </a:p>
          <a:p>
            <a:pPr lvl="1">
              <a:defRPr/>
            </a:pPr>
            <a:r>
              <a:rPr lang="en-US" dirty="0" smtClean="0"/>
              <a:t>I’ll shift the gears for you.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3C95D-C982-4F8D-B2A7-A2E63FAA45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0E8A71CC02C4419564C3D315867870" ma:contentTypeVersion="8" ma:contentTypeDescription="Create a new document." ma:contentTypeScope="" ma:versionID="8679e30824aa81247733bf4f5c7ec132">
  <xsd:schema xmlns:xsd="http://www.w3.org/2001/XMLSchema" xmlns:xs="http://www.w3.org/2001/XMLSchema" xmlns:p="http://schemas.microsoft.com/office/2006/metadata/properties" xmlns:ns2="7a09c4fa-1201-4196-b3b6-88d9960656c9" targetNamespace="http://schemas.microsoft.com/office/2006/metadata/properties" ma:root="true" ma:fieldsID="b621cdac05a288afc38f4f86e6808136" ns2:_="">
    <xsd:import namespace="7a09c4fa-1201-4196-b3b6-88d9960656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9c4fa-1201-4196-b3b6-88d996065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9D1B0D-47BB-4B3A-AC9D-88C4F6430EBA}"/>
</file>

<file path=customXml/itemProps2.xml><?xml version="1.0" encoding="utf-8"?>
<ds:datastoreItem xmlns:ds="http://schemas.openxmlformats.org/officeDocument/2006/customXml" ds:itemID="{F911FC7B-17C8-4FDE-BB63-C3F734555F9B}"/>
</file>

<file path=customXml/itemProps3.xml><?xml version="1.0" encoding="utf-8"?>
<ds:datastoreItem xmlns:ds="http://schemas.openxmlformats.org/officeDocument/2006/customXml" ds:itemID="{FCB62A35-35F2-4E46-85FE-8D0052BBBF9C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7947</TotalTime>
  <Words>2830</Words>
  <Application>Microsoft Office PowerPoint</Application>
  <PresentationFormat>On-screen Show (4:3)</PresentationFormat>
  <Paragraphs>397</Paragraphs>
  <Slides>73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Flow</vt:lpstr>
      <vt:lpstr>Equation</vt:lpstr>
      <vt:lpstr>Document</vt:lpstr>
      <vt:lpstr>Artificial Intelligence</vt:lpstr>
      <vt:lpstr>Course Contents</vt:lpstr>
      <vt:lpstr>Introduction</vt:lpstr>
      <vt:lpstr>How Do We Answer These Queries?</vt:lpstr>
      <vt:lpstr>How Do We Answer These Queries?</vt:lpstr>
      <vt:lpstr>Logic</vt:lpstr>
      <vt:lpstr>Crisp Boundaries in Real Life…</vt:lpstr>
      <vt:lpstr>What is Fuzzy Logic (FL)?</vt:lpstr>
      <vt:lpstr>What is Fuzzy Logic? (contd.)</vt:lpstr>
      <vt:lpstr>Input-Output Mapping</vt:lpstr>
      <vt:lpstr>Why Fuzzy Logic?</vt:lpstr>
      <vt:lpstr>Where is Fuzzy Logic Used?</vt:lpstr>
      <vt:lpstr>Course Progress</vt:lpstr>
      <vt:lpstr>Classical Set Theory</vt:lpstr>
      <vt:lpstr>Classical Set</vt:lpstr>
      <vt:lpstr>Universe of Discourse</vt:lpstr>
      <vt:lpstr>Operations on Classical Sets</vt:lpstr>
      <vt:lpstr>Union</vt:lpstr>
      <vt:lpstr>Intersection</vt:lpstr>
      <vt:lpstr>Difference</vt:lpstr>
      <vt:lpstr>Complement</vt:lpstr>
      <vt:lpstr>Course Progress</vt:lpstr>
      <vt:lpstr>Fuzzy Set Theory</vt:lpstr>
      <vt:lpstr>Introduction to Fuzzy Sets</vt:lpstr>
      <vt:lpstr>Definition of a Fuzzy Set</vt:lpstr>
      <vt:lpstr>Definition of a Fuzzy Set (contd.)</vt:lpstr>
      <vt:lpstr>Basic Fuzzy Set Operations</vt:lpstr>
      <vt:lpstr>Union of Fuzzy Sets</vt:lpstr>
      <vt:lpstr>Example</vt:lpstr>
      <vt:lpstr>Intersection of Fuzzy Sets</vt:lpstr>
      <vt:lpstr>Example</vt:lpstr>
      <vt:lpstr>Complement of a Fuzzy Set</vt:lpstr>
      <vt:lpstr>Difference of Fuzzy Sets</vt:lpstr>
      <vt:lpstr>Example</vt:lpstr>
      <vt:lpstr>Solution to Exercise 10</vt:lpstr>
      <vt:lpstr>Course Progress</vt:lpstr>
      <vt:lpstr>Crisp Logic</vt:lpstr>
      <vt:lpstr>Definitions</vt:lpstr>
      <vt:lpstr>Connectives (contd.)</vt:lpstr>
      <vt:lpstr>Connectives</vt:lpstr>
      <vt:lpstr>Connectives (contd.)</vt:lpstr>
      <vt:lpstr>The Negation Operator</vt:lpstr>
      <vt:lpstr>The Conjunction Operator</vt:lpstr>
      <vt:lpstr>Conjunction Truth Table</vt:lpstr>
      <vt:lpstr>The Disjunction Operator</vt:lpstr>
      <vt:lpstr>Disjunction Truth Table</vt:lpstr>
      <vt:lpstr>Disjunction Truth Table</vt:lpstr>
      <vt:lpstr>The Implication Operator</vt:lpstr>
      <vt:lpstr>Implication Truth Table</vt:lpstr>
      <vt:lpstr>Tautology and Contradiction</vt:lpstr>
      <vt:lpstr>Fuzzy Logic</vt:lpstr>
      <vt:lpstr>Fuzzy Logic</vt:lpstr>
      <vt:lpstr>Fuzzy Connectives</vt:lpstr>
      <vt:lpstr>Example</vt:lpstr>
      <vt:lpstr>PowerPoint Presentation</vt:lpstr>
      <vt:lpstr>Fuzzy IF‐THEN Rule</vt:lpstr>
      <vt:lpstr>Fuzzy IF-THEN RULES</vt:lpstr>
      <vt:lpstr>PowerPoint Presentation</vt:lpstr>
      <vt:lpstr>Exercise</vt:lpstr>
      <vt:lpstr>Exercise</vt:lpstr>
      <vt:lpstr>Solution</vt:lpstr>
      <vt:lpstr>Solution</vt:lpstr>
      <vt:lpstr>PowerPoint Presentation</vt:lpstr>
      <vt:lpstr>INTRODUCTION TO FIS</vt:lpstr>
      <vt:lpstr>Main Steps of FIS</vt:lpstr>
      <vt:lpstr>FIS to Determine the Tip for a Waiter</vt:lpstr>
      <vt:lpstr>Step 1: Fuzzify</vt:lpstr>
      <vt:lpstr>Step 2: Apply Fuzzy Operator</vt:lpstr>
      <vt:lpstr>Step 3:Apply Implication Operator</vt:lpstr>
      <vt:lpstr>Step 4: Aggregate All Outputs</vt:lpstr>
      <vt:lpstr>Step 5: Defuzzify</vt:lpstr>
      <vt:lpstr>Centroid Example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Javed Ahmed</dc:creator>
  <cp:lastModifiedBy>Waqas Bangyal</cp:lastModifiedBy>
  <cp:revision>504</cp:revision>
  <dcterms:created xsi:type="dcterms:W3CDTF">2010-10-02T13:53:44Z</dcterms:created>
  <dcterms:modified xsi:type="dcterms:W3CDTF">2020-11-23T14:32:26Z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0x010100420E8A71CC02C4419564C3D315867870</vt:lpwstr>
  </property>
</Properties>
</file>