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384" r:id="rId2"/>
    <p:sldId id="388" r:id="rId3"/>
    <p:sldId id="386" r:id="rId4"/>
    <p:sldId id="335" r:id="rId5"/>
    <p:sldId id="345" r:id="rId6"/>
    <p:sldId id="336" r:id="rId7"/>
    <p:sldId id="338" r:id="rId8"/>
    <p:sldId id="312" r:id="rId9"/>
    <p:sldId id="314" r:id="rId10"/>
    <p:sldId id="320" r:id="rId11"/>
    <p:sldId id="321" r:id="rId12"/>
    <p:sldId id="357" r:id="rId13"/>
    <p:sldId id="362" r:id="rId14"/>
    <p:sldId id="363" r:id="rId15"/>
    <p:sldId id="378" r:id="rId16"/>
    <p:sldId id="390" r:id="rId17"/>
    <p:sldId id="391" r:id="rId18"/>
  </p:sldIdLst>
  <p:sldSz cx="9144000" cy="6858000" type="overhead"/>
  <p:notesSz cx="6858000" cy="91440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CC00"/>
    <a:srgbClr val="CC6600"/>
    <a:srgbClr val="996633"/>
    <a:srgbClr val="993300"/>
    <a:srgbClr val="FF66FF"/>
    <a:srgbClr val="FF00FF"/>
    <a:srgbClr val="0080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67" autoAdjust="0"/>
    <p:restoredTop sz="93689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14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200"/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1"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1" sz="1200"/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1" sz="1200"/>
            </a:lvl1pPr>
          </a:lstStyle>
          <a:p>
            <a:fld id="{902DB5E2-191C-46B8-B733-E87F120482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DD17FA36-E63E-4586-B799-4DA70BE95B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3A53-407B-4640-977E-EAA0DBF80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E1F-392E-4452-92A7-48E6B677F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4791-01C3-433E-8433-07BF4A91F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3E25-F05F-4F3D-848D-D1BAC3B84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686E-5FB0-4464-9D5A-C7DB0184D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30CE-2610-401A-B903-95E549CA0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10D7-6840-4F81-A1E8-140822854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B1AD-4A7A-48BE-915A-8E1A8BABD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05E4-C42B-44AB-8348-508E6F5325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E8BC1-7E54-4772-B069-7F290F87D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1CD4D03-2135-4036-996A-E61A36202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634F16-E077-444A-A5FC-08C1FFE3E07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hyperlink" Target="http://www.machinebrain.com/images/hoap1.jpg" TargetMode="External"/><Relationship Id="rId7" Type="http://schemas.openxmlformats.org/officeDocument/2006/relationships/hyperlink" Target="http://www.ids.ias.edu/ist.jpg" TargetMode="External"/><Relationship Id="rId12" Type="http://schemas.openxmlformats.org/officeDocument/2006/relationships/image" Target="../media/image9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hyperlink" Target="http://www.isi.edu/AI/ai-Image4.gif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image" Target="../media/image6.jpeg"/><Relationship Id="rId1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cs.queensu.ca/biomed/images/surgeons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38200"/>
            <a:ext cx="7772400" cy="2228850"/>
          </a:xfrm>
        </p:spPr>
        <p:txBody>
          <a:bodyPr>
            <a:normAutofit/>
          </a:bodyPr>
          <a:lstStyle/>
          <a:p>
            <a:pPr algn="ctr" eaLnBrk="1" hangingPunct="1"/>
            <a:r>
              <a:rPr sz="44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sz="4400" smtClean="0">
                <a:latin typeface="Times New Roman" pitchFamily="18" charset="0"/>
                <a:cs typeface="Times New Roman" pitchFamily="18" charset="0"/>
              </a:rPr>
            </a:br>
            <a:r>
              <a:rPr sz="4400" smtClean="0">
                <a:latin typeface="Times New Roman" pitchFamily="18" charset="0"/>
                <a:cs typeface="Times New Roman" pitchFamily="18" charset="0"/>
              </a:rPr>
              <a:t>Artificial Intelligence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smtClean="0">
                <a:latin typeface="Times New Roman" pitchFamily="18" charset="0"/>
                <a:cs typeface="Times New Roman" pitchFamily="18" charset="0"/>
              </a:rPr>
            </a:br>
            <a:endParaRPr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072084"/>
            <a:ext cx="8062913" cy="1176315"/>
          </a:xfrm>
        </p:spPr>
        <p:txBody>
          <a:bodyPr/>
          <a:lstStyle/>
          <a:p>
            <a:pPr algn="ctr"/>
            <a:r>
              <a:rPr lang="en-US" b="1" dirty="0" smtClean="0"/>
              <a:t>By </a:t>
            </a:r>
          </a:p>
          <a:p>
            <a:pPr algn="ctr"/>
            <a:r>
              <a:rPr lang="en-US" b="1" dirty="0" smtClean="0"/>
              <a:t>Waqas Haider Khan Bangyal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1447"/>
            <a:ext cx="9144000" cy="150975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AI programming </a:t>
            </a:r>
            <a:r>
              <a:rPr lang="en-US" sz="3200" b="1" dirty="0" smtClean="0">
                <a:solidFill>
                  <a:schemeClr val="accent1"/>
                </a:solidFill>
              </a:rPr>
              <a:t/>
            </a:r>
            <a:br>
              <a:rPr lang="en-US" sz="3200" b="1" dirty="0" smtClean="0">
                <a:solidFill>
                  <a:schemeClr val="accent1"/>
                </a:solidFill>
              </a:rPr>
            </a:br>
            <a:r>
              <a:rPr lang="en-US" sz="3200" b="1" dirty="0" smtClean="0">
                <a:solidFill>
                  <a:schemeClr val="accent1"/>
                </a:solidFill>
              </a:rPr>
              <a:t>Vs</a:t>
            </a:r>
            <a:r>
              <a:rPr lang="en-US" sz="3200" b="1" dirty="0">
                <a:solidFill>
                  <a:schemeClr val="accent1"/>
                </a:solidFill>
              </a:rPr>
              <a:t>.</a:t>
            </a:r>
            <a:br>
              <a:rPr lang="en-US" sz="3200" b="1" dirty="0">
                <a:solidFill>
                  <a:schemeClr val="accent1"/>
                </a:solidFill>
              </a:rPr>
            </a:br>
            <a:r>
              <a:rPr lang="en-US" sz="3200" b="1" dirty="0">
                <a:solidFill>
                  <a:schemeClr val="accent1"/>
                </a:solidFill>
              </a:rPr>
              <a:t>Conventional programming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14400" y="2362200"/>
            <a:ext cx="3810000" cy="4114800"/>
          </a:xfrm>
        </p:spPr>
        <p:txBody>
          <a:bodyPr/>
          <a:lstStyle/>
          <a:p>
            <a:r>
              <a:rPr lang="en-US" sz="2400"/>
              <a:t>AI</a:t>
            </a:r>
          </a:p>
          <a:p>
            <a:pPr lvl="1"/>
            <a:r>
              <a:rPr lang="en-US" sz="2000"/>
              <a:t>Primarily symbolic</a:t>
            </a:r>
          </a:p>
          <a:p>
            <a:pPr lvl="1"/>
            <a:r>
              <a:rPr lang="en-US" sz="2000"/>
              <a:t>Heuristic, Solution steps implicit</a:t>
            </a:r>
          </a:p>
          <a:p>
            <a:pPr lvl="1"/>
            <a:r>
              <a:rPr lang="en-US" sz="2000"/>
              <a:t>Control structure separate from knowledge base</a:t>
            </a:r>
          </a:p>
          <a:p>
            <a:pPr lvl="1"/>
            <a:r>
              <a:rPr lang="en-US" sz="2000"/>
              <a:t>Easy to modify</a:t>
            </a:r>
          </a:p>
          <a:p>
            <a:pPr lvl="1"/>
            <a:r>
              <a:rPr lang="en-US" sz="2000"/>
              <a:t>Satisfactory answers acceptable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838700" y="2286000"/>
            <a:ext cx="3473450" cy="3352800"/>
          </a:xfrm>
        </p:spPr>
        <p:txBody>
          <a:bodyPr/>
          <a:lstStyle/>
          <a:p>
            <a:r>
              <a:rPr lang="en-US" sz="2400" dirty="0"/>
              <a:t>CONVENTIONAL</a:t>
            </a:r>
          </a:p>
          <a:p>
            <a:pPr lvl="1"/>
            <a:r>
              <a:rPr lang="en-US" sz="2000" dirty="0"/>
              <a:t>Primarily numeric</a:t>
            </a:r>
          </a:p>
          <a:p>
            <a:pPr lvl="1"/>
            <a:r>
              <a:rPr lang="en-US" sz="2000" dirty="0"/>
              <a:t>Algorithmic, Solution step explicit</a:t>
            </a:r>
          </a:p>
          <a:p>
            <a:pPr lvl="1"/>
            <a:r>
              <a:rPr lang="en-US" sz="2000" dirty="0"/>
              <a:t>Information and control integrated</a:t>
            </a:r>
          </a:p>
          <a:p>
            <a:pPr lvl="1"/>
            <a:r>
              <a:rPr lang="en-US" sz="2000" dirty="0"/>
              <a:t>Difficult to modify</a:t>
            </a:r>
          </a:p>
          <a:p>
            <a:pPr lvl="1"/>
            <a:r>
              <a:rPr lang="en-US" sz="2000" dirty="0"/>
              <a:t>Correct answers required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7AA9-EE1D-499A-A247-558A8A114221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utoUpdateAnimBg="0"/>
      <p:bldP spid="130051" grpId="0" build="p" autoUpdateAnimBg="0"/>
      <p:bldP spid="13005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 rot="2634900">
            <a:off x="5715000" y="1285875"/>
            <a:ext cx="3733800" cy="771525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ELEMENTS OF AI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AE5A-4AF4-4365-9779-00292474EDE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31075" name="Group 3"/>
          <p:cNvGrpSpPr>
            <a:grpSpLocks/>
          </p:cNvGrpSpPr>
          <p:nvPr/>
        </p:nvGrpSpPr>
        <p:grpSpPr bwMode="auto">
          <a:xfrm>
            <a:off x="1524000" y="990600"/>
            <a:ext cx="6172200" cy="5715000"/>
            <a:chOff x="960" y="624"/>
            <a:chExt cx="3888" cy="3600"/>
          </a:xfrm>
        </p:grpSpPr>
        <p:sp>
          <p:nvSpPr>
            <p:cNvPr id="131076" name="Oval 4"/>
            <p:cNvSpPr>
              <a:spLocks noChangeArrowheads="1"/>
            </p:cNvSpPr>
            <p:nvPr/>
          </p:nvSpPr>
          <p:spPr bwMode="auto">
            <a:xfrm>
              <a:off x="960" y="624"/>
              <a:ext cx="3888" cy="360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131077" name="Oval 5"/>
            <p:cNvSpPr>
              <a:spLocks noChangeArrowheads="1"/>
            </p:cNvSpPr>
            <p:nvPr/>
          </p:nvSpPr>
          <p:spPr bwMode="auto">
            <a:xfrm>
              <a:off x="1680" y="1248"/>
              <a:ext cx="2400" cy="230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CCE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31078" name="Group 6"/>
          <p:cNvGrpSpPr>
            <a:grpSpLocks/>
          </p:cNvGrpSpPr>
          <p:nvPr/>
        </p:nvGrpSpPr>
        <p:grpSpPr bwMode="auto">
          <a:xfrm>
            <a:off x="1600200" y="1344613"/>
            <a:ext cx="6027738" cy="5045075"/>
            <a:chOff x="1008" y="847"/>
            <a:chExt cx="3797" cy="3178"/>
          </a:xfrm>
        </p:grpSpPr>
        <p:grpSp>
          <p:nvGrpSpPr>
            <p:cNvPr id="131079" name="Group 7"/>
            <p:cNvGrpSpPr>
              <a:grpSpLocks/>
            </p:cNvGrpSpPr>
            <p:nvPr/>
          </p:nvGrpSpPr>
          <p:grpSpPr bwMode="auto">
            <a:xfrm>
              <a:off x="1008" y="847"/>
              <a:ext cx="3797" cy="3178"/>
              <a:chOff x="1008" y="847"/>
              <a:chExt cx="3797" cy="3178"/>
            </a:xfrm>
          </p:grpSpPr>
          <p:sp>
            <p:nvSpPr>
              <p:cNvPr id="131080" name="Rectangle 8"/>
              <p:cNvSpPr>
                <a:spLocks noChangeArrowheads="1"/>
              </p:cNvSpPr>
              <p:nvPr/>
            </p:nvSpPr>
            <p:spPr bwMode="auto">
              <a:xfrm>
                <a:off x="2688" y="847"/>
                <a:ext cx="43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b="1" dirty="0">
                    <a:solidFill>
                      <a:schemeClr val="accent1"/>
                    </a:solidFill>
                    <a:latin typeface="Times New Roman" pitchFamily="18" charset="0"/>
                  </a:rPr>
                  <a:t>NLP</a:t>
                </a:r>
              </a:p>
            </p:txBody>
          </p:sp>
          <p:sp>
            <p:nvSpPr>
              <p:cNvPr id="131081" name="Rectangle 9"/>
              <p:cNvSpPr>
                <a:spLocks noChangeArrowheads="1"/>
              </p:cNvSpPr>
              <p:nvPr/>
            </p:nvSpPr>
            <p:spPr bwMode="auto">
              <a:xfrm>
                <a:off x="4022" y="2143"/>
                <a:ext cx="78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b="1" dirty="0">
                    <a:solidFill>
                      <a:schemeClr val="accent1"/>
                    </a:solidFill>
                    <a:latin typeface="Times New Roman" pitchFamily="18" charset="0"/>
                  </a:rPr>
                  <a:t>ROBOTS</a:t>
                </a:r>
              </a:p>
              <a:p>
                <a:pPr eaLnBrk="0" hangingPunct="0"/>
                <a:r>
                  <a:rPr lang="en-US" sz="2000" b="1" dirty="0">
                    <a:solidFill>
                      <a:schemeClr val="accent1"/>
                    </a:solidFill>
                    <a:latin typeface="Times New Roman" pitchFamily="18" charset="0"/>
                  </a:rPr>
                  <a:t>&amp; MV</a:t>
                </a:r>
              </a:p>
            </p:txBody>
          </p:sp>
          <p:sp>
            <p:nvSpPr>
              <p:cNvPr id="131082" name="Rectangle 10"/>
              <p:cNvSpPr>
                <a:spLocks noChangeArrowheads="1"/>
              </p:cNvSpPr>
              <p:nvPr/>
            </p:nvSpPr>
            <p:spPr bwMode="auto">
              <a:xfrm>
                <a:off x="2688" y="3775"/>
                <a:ext cx="31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b="1" dirty="0">
                    <a:solidFill>
                      <a:schemeClr val="accent1"/>
                    </a:solidFill>
                    <a:latin typeface="Times New Roman" pitchFamily="18" charset="0"/>
                  </a:rPr>
                  <a:t>ES</a:t>
                </a:r>
              </a:p>
            </p:txBody>
          </p:sp>
          <p:sp>
            <p:nvSpPr>
              <p:cNvPr id="131083" name="Rectangle 11"/>
              <p:cNvSpPr>
                <a:spLocks noChangeArrowheads="1"/>
              </p:cNvSpPr>
              <p:nvPr/>
            </p:nvSpPr>
            <p:spPr bwMode="auto">
              <a:xfrm>
                <a:off x="1008" y="2143"/>
                <a:ext cx="6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b="1" dirty="0" err="1">
                    <a:solidFill>
                      <a:schemeClr val="accent1"/>
                    </a:solidFill>
                    <a:latin typeface="Times New Roman" pitchFamily="18" charset="0"/>
                  </a:rPr>
                  <a:t>T.Prov</a:t>
                </a:r>
                <a:r>
                  <a:rPr lang="en-US" sz="2000" b="1" dirty="0">
                    <a:solidFill>
                      <a:schemeClr val="bg2"/>
                    </a:solidFill>
                    <a:latin typeface="Times New Roman" pitchFamily="18" charset="0"/>
                  </a:rPr>
                  <a:t>.</a:t>
                </a:r>
              </a:p>
            </p:txBody>
          </p:sp>
        </p:grpSp>
        <p:sp>
          <p:nvSpPr>
            <p:cNvPr id="131084" name="Rectangle 12"/>
            <p:cNvSpPr>
              <a:spLocks noChangeArrowheads="1"/>
            </p:cNvSpPr>
            <p:nvPr/>
          </p:nvSpPr>
          <p:spPr bwMode="auto">
            <a:xfrm>
              <a:off x="1920" y="1680"/>
              <a:ext cx="8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FF"/>
                  </a:solidFill>
                  <a:latin typeface="Times New Roman" pitchFamily="18" charset="0"/>
                </a:rPr>
                <a:t>Heuristic</a:t>
              </a:r>
            </a:p>
            <a:p>
              <a:pPr eaLnBrk="0" hangingPunct="0"/>
              <a:r>
                <a:rPr lang="en-US" b="1">
                  <a:solidFill>
                    <a:srgbClr val="FF00FF"/>
                  </a:solidFill>
                  <a:latin typeface="Times New Roman" pitchFamily="18" charset="0"/>
                </a:rPr>
                <a:t>Search</a:t>
              </a:r>
            </a:p>
          </p:txBody>
        </p:sp>
        <p:sp>
          <p:nvSpPr>
            <p:cNvPr id="131085" name="Rectangle 13"/>
            <p:cNvSpPr>
              <a:spLocks noChangeArrowheads="1"/>
            </p:cNvSpPr>
            <p:nvPr/>
          </p:nvSpPr>
          <p:spPr bwMode="auto">
            <a:xfrm>
              <a:off x="2880" y="1680"/>
              <a:ext cx="104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Knowledge</a:t>
              </a:r>
            </a:p>
            <a:p>
              <a:pPr eaLnBrk="0" hangingPunct="0"/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Rep.</a:t>
              </a:r>
            </a:p>
          </p:txBody>
        </p:sp>
        <p:sp>
          <p:nvSpPr>
            <p:cNvPr id="131086" name="Rectangle 14"/>
            <p:cNvSpPr>
              <a:spLocks noChangeArrowheads="1"/>
            </p:cNvSpPr>
            <p:nvPr/>
          </p:nvSpPr>
          <p:spPr bwMode="auto">
            <a:xfrm>
              <a:off x="1920" y="2602"/>
              <a:ext cx="100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Languages</a:t>
              </a:r>
            </a:p>
            <a:p>
              <a:pPr eaLnBrk="0" hangingPunct="0"/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&amp; Tools</a:t>
              </a:r>
            </a:p>
          </p:txBody>
        </p:sp>
        <p:sp>
          <p:nvSpPr>
            <p:cNvPr id="131087" name="Rectangle 15"/>
            <p:cNvSpPr>
              <a:spLocks noChangeArrowheads="1"/>
            </p:cNvSpPr>
            <p:nvPr/>
          </p:nvSpPr>
          <p:spPr bwMode="auto">
            <a:xfrm>
              <a:off x="3010" y="2602"/>
              <a:ext cx="97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993300"/>
                  </a:solidFill>
                  <a:latin typeface="Times New Roman" pitchFamily="18" charset="0"/>
                </a:rPr>
                <a:t>Reasoning</a:t>
              </a:r>
            </a:p>
            <a:p>
              <a:pPr eaLnBrk="0" hangingPunct="0"/>
              <a:r>
                <a:rPr lang="en-US" b="1">
                  <a:solidFill>
                    <a:srgbClr val="993300"/>
                  </a:solidFill>
                  <a:latin typeface="Times New Roman" pitchFamily="18" charset="0"/>
                </a:rPr>
                <a:t>&amp; Logic</a:t>
              </a:r>
            </a:p>
          </p:txBody>
        </p:sp>
      </p:grpSp>
      <p:grpSp>
        <p:nvGrpSpPr>
          <p:cNvPr id="131088" name="Group 16"/>
          <p:cNvGrpSpPr>
            <a:grpSpLocks/>
          </p:cNvGrpSpPr>
          <p:nvPr/>
        </p:nvGrpSpPr>
        <p:grpSpPr bwMode="auto">
          <a:xfrm>
            <a:off x="2057400" y="1752600"/>
            <a:ext cx="4876800" cy="3886200"/>
            <a:chOff x="1296" y="1104"/>
            <a:chExt cx="3072" cy="2448"/>
          </a:xfrm>
        </p:grpSpPr>
        <p:sp>
          <p:nvSpPr>
            <p:cNvPr id="131089" name="Line 17"/>
            <p:cNvSpPr>
              <a:spLocks noChangeShapeType="1"/>
            </p:cNvSpPr>
            <p:nvPr/>
          </p:nvSpPr>
          <p:spPr bwMode="auto">
            <a:xfrm>
              <a:off x="2880" y="1248"/>
              <a:ext cx="0" cy="2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0" name="Line 18"/>
            <p:cNvSpPr>
              <a:spLocks noChangeShapeType="1"/>
            </p:cNvSpPr>
            <p:nvPr/>
          </p:nvSpPr>
          <p:spPr bwMode="auto">
            <a:xfrm>
              <a:off x="1728" y="2400"/>
              <a:ext cx="23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1" name="Line 19"/>
            <p:cNvSpPr>
              <a:spLocks noChangeShapeType="1"/>
            </p:cNvSpPr>
            <p:nvPr/>
          </p:nvSpPr>
          <p:spPr bwMode="auto">
            <a:xfrm>
              <a:off x="1584" y="1104"/>
              <a:ext cx="43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2" name="Line 20"/>
            <p:cNvSpPr>
              <a:spLocks noChangeShapeType="1"/>
            </p:cNvSpPr>
            <p:nvPr/>
          </p:nvSpPr>
          <p:spPr bwMode="auto">
            <a:xfrm rot="-2824954">
              <a:off x="3959" y="3145"/>
              <a:ext cx="1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093" name="Line 21"/>
            <p:cNvSpPr>
              <a:spLocks noChangeShapeType="1"/>
            </p:cNvSpPr>
            <p:nvPr/>
          </p:nvSpPr>
          <p:spPr bwMode="auto">
            <a:xfrm rot="5373233">
              <a:off x="1368" y="2952"/>
              <a:ext cx="43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094" name="Line 22"/>
            <p:cNvSpPr>
              <a:spLocks noChangeShapeType="1"/>
            </p:cNvSpPr>
            <p:nvPr/>
          </p:nvSpPr>
          <p:spPr bwMode="auto">
            <a:xfrm rot="5275538">
              <a:off x="3816" y="1176"/>
              <a:ext cx="52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idx="1"/>
          </p:nvPr>
        </p:nvSpPr>
        <p:spPr>
          <a:xfrm>
            <a:off x="0" y="1196975"/>
            <a:ext cx="9144000" cy="566102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sz="3600" b="1" dirty="0"/>
              <a:t>Strong AI</a:t>
            </a:r>
          </a:p>
          <a:p>
            <a:pPr algn="just">
              <a:buFont typeface="Wingdings" pitchFamily="2" charset="2"/>
              <a:buNone/>
            </a:pPr>
            <a:r>
              <a:rPr lang="en-US" sz="2000" dirty="0" smtClean="0">
                <a:latin typeface="Arial" pitchFamily="34" charset="0"/>
              </a:rPr>
              <a:t>     It </a:t>
            </a:r>
            <a:r>
              <a:rPr lang="en-US" sz="2000" dirty="0">
                <a:latin typeface="Arial" pitchFamily="34" charset="0"/>
              </a:rPr>
              <a:t>makes the bold claim that computers can be made to think on a level (at least) equal to humans.</a:t>
            </a:r>
          </a:p>
          <a:p>
            <a:pPr algn="just">
              <a:buFont typeface="Wingdings" pitchFamily="2" charset="2"/>
              <a:buNone/>
            </a:pPr>
            <a:endParaRPr lang="en-US" sz="2000" dirty="0">
              <a:latin typeface="Arial" pitchFamily="34" charset="0"/>
            </a:endParaRPr>
          </a:p>
          <a:p>
            <a:pPr algn="just">
              <a:buFont typeface="Wingdings" pitchFamily="2" charset="2"/>
              <a:buNone/>
            </a:pPr>
            <a:endParaRPr lang="en-US" sz="2000" dirty="0">
              <a:latin typeface="Arial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sz="3600" b="1" dirty="0"/>
              <a:t>Weak AI</a:t>
            </a:r>
          </a:p>
          <a:p>
            <a:pPr algn="just">
              <a:buFont typeface="Wingdings" pitchFamily="2" charset="2"/>
              <a:buNone/>
            </a:pPr>
            <a:r>
              <a:rPr lang="en-US" sz="2000" dirty="0" smtClean="0">
                <a:latin typeface="Arial" pitchFamily="34" charset="0"/>
              </a:rPr>
              <a:t>     It </a:t>
            </a:r>
            <a:r>
              <a:rPr lang="en-US" sz="2000" dirty="0">
                <a:latin typeface="Arial" pitchFamily="34" charset="0"/>
              </a:rPr>
              <a:t>simply states that some “thinking like” features can be added to computers make them more useful tools like expert systems, speech recognition software etc.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B59B-5B28-4CE3-BE25-0E7FA24BC9ED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762000" y="76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200" b="1">
                <a:solidFill>
                  <a:srgbClr val="FF00FF"/>
                </a:solidFill>
                <a:latin typeface="Tahoma" pitchFamily="34" charset="0"/>
              </a:rPr>
              <a:t>AI Technologies and Applications</a:t>
            </a:r>
            <a:endParaRPr lang="en-US" sz="4000">
              <a:solidFill>
                <a:srgbClr val="FF00FF"/>
              </a:solidFill>
              <a:latin typeface="Tahoma" pitchFamily="34" charset="0"/>
            </a:endParaRPr>
          </a:p>
        </p:txBody>
      </p:sp>
      <p:sp>
        <p:nvSpPr>
          <p:cNvPr id="206851" name="Line 3"/>
          <p:cNvSpPr>
            <a:spLocks noChangeShapeType="1"/>
          </p:cNvSpPr>
          <p:nvPr/>
        </p:nvSpPr>
        <p:spPr bwMode="auto">
          <a:xfrm>
            <a:off x="4572000" y="1462088"/>
            <a:ext cx="1588" cy="266700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52" name="Line 4"/>
          <p:cNvSpPr>
            <a:spLocks noChangeShapeType="1"/>
          </p:cNvSpPr>
          <p:nvPr/>
        </p:nvSpPr>
        <p:spPr bwMode="auto">
          <a:xfrm>
            <a:off x="484188" y="1728788"/>
            <a:ext cx="1587" cy="266700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1506538" y="1728788"/>
            <a:ext cx="1587" cy="266700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54" name="Line 6"/>
          <p:cNvSpPr>
            <a:spLocks noChangeShapeType="1"/>
          </p:cNvSpPr>
          <p:nvPr/>
        </p:nvSpPr>
        <p:spPr bwMode="auto">
          <a:xfrm>
            <a:off x="2528888" y="1728788"/>
            <a:ext cx="1587" cy="266700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55" name="Line 7"/>
          <p:cNvSpPr>
            <a:spLocks noChangeShapeType="1"/>
          </p:cNvSpPr>
          <p:nvPr/>
        </p:nvSpPr>
        <p:spPr bwMode="auto">
          <a:xfrm>
            <a:off x="3549650" y="1728788"/>
            <a:ext cx="1588" cy="266700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56" name="Line 8"/>
          <p:cNvSpPr>
            <a:spLocks noChangeShapeType="1"/>
          </p:cNvSpPr>
          <p:nvPr/>
        </p:nvSpPr>
        <p:spPr bwMode="auto">
          <a:xfrm>
            <a:off x="4572000" y="1728788"/>
            <a:ext cx="1588" cy="266700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>
            <a:off x="5594350" y="1728788"/>
            <a:ext cx="1588" cy="266700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58" name="Line 10"/>
          <p:cNvSpPr>
            <a:spLocks noChangeShapeType="1"/>
          </p:cNvSpPr>
          <p:nvPr/>
        </p:nvSpPr>
        <p:spPr bwMode="auto">
          <a:xfrm>
            <a:off x="6615113" y="1728788"/>
            <a:ext cx="1587" cy="266700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59" name="Line 11"/>
          <p:cNvSpPr>
            <a:spLocks noChangeShapeType="1"/>
          </p:cNvSpPr>
          <p:nvPr/>
        </p:nvSpPr>
        <p:spPr bwMode="auto">
          <a:xfrm>
            <a:off x="7637463" y="1728788"/>
            <a:ext cx="1587" cy="266700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>
            <a:off x="8659813" y="1728788"/>
            <a:ext cx="1587" cy="266700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484188" y="1728788"/>
            <a:ext cx="1022350" cy="1587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1506538" y="1728788"/>
            <a:ext cx="1022350" cy="1587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2528888" y="1728788"/>
            <a:ext cx="1020762" cy="1587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>
            <a:off x="3549650" y="1728788"/>
            <a:ext cx="1022350" cy="1587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65" name="Line 17"/>
          <p:cNvSpPr>
            <a:spLocks noChangeShapeType="1"/>
          </p:cNvSpPr>
          <p:nvPr/>
        </p:nvSpPr>
        <p:spPr bwMode="auto">
          <a:xfrm>
            <a:off x="4572000" y="1728788"/>
            <a:ext cx="1022350" cy="1587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66" name="Line 18"/>
          <p:cNvSpPr>
            <a:spLocks noChangeShapeType="1"/>
          </p:cNvSpPr>
          <p:nvPr/>
        </p:nvSpPr>
        <p:spPr bwMode="auto">
          <a:xfrm>
            <a:off x="5594350" y="1728788"/>
            <a:ext cx="1020763" cy="1587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67" name="Line 19"/>
          <p:cNvSpPr>
            <a:spLocks noChangeShapeType="1"/>
          </p:cNvSpPr>
          <p:nvPr/>
        </p:nvSpPr>
        <p:spPr bwMode="auto">
          <a:xfrm>
            <a:off x="6615113" y="1728788"/>
            <a:ext cx="1022350" cy="1587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68" name="Line 20"/>
          <p:cNvSpPr>
            <a:spLocks noChangeShapeType="1"/>
          </p:cNvSpPr>
          <p:nvPr/>
        </p:nvSpPr>
        <p:spPr bwMode="auto">
          <a:xfrm>
            <a:off x="7637463" y="1728788"/>
            <a:ext cx="1022350" cy="1587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69" name="Line 21"/>
          <p:cNvSpPr>
            <a:spLocks noChangeShapeType="1"/>
          </p:cNvSpPr>
          <p:nvPr/>
        </p:nvSpPr>
        <p:spPr bwMode="auto">
          <a:xfrm>
            <a:off x="484188" y="3387725"/>
            <a:ext cx="1587" cy="533400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70" name="Rectangle 22"/>
          <p:cNvSpPr>
            <a:spLocks noChangeArrowheads="1"/>
          </p:cNvSpPr>
          <p:nvPr/>
        </p:nvSpPr>
        <p:spPr bwMode="auto">
          <a:xfrm>
            <a:off x="12700" y="3921125"/>
            <a:ext cx="944563" cy="1785938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71" name="Rectangle 23"/>
          <p:cNvSpPr>
            <a:spLocks noChangeArrowheads="1"/>
          </p:cNvSpPr>
          <p:nvPr/>
        </p:nvSpPr>
        <p:spPr bwMode="auto">
          <a:xfrm>
            <a:off x="123825" y="4024313"/>
            <a:ext cx="777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Factory 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Automation</a:t>
            </a:r>
            <a:endParaRPr lang="en-US" sz="1200"/>
          </a:p>
        </p:txBody>
      </p:sp>
      <p:sp>
        <p:nvSpPr>
          <p:cNvPr id="206872" name="Rectangle 24"/>
          <p:cNvSpPr>
            <a:spLocks noChangeArrowheads="1"/>
          </p:cNvSpPr>
          <p:nvPr/>
        </p:nvSpPr>
        <p:spPr bwMode="auto">
          <a:xfrm>
            <a:off x="74613" y="4664075"/>
            <a:ext cx="8270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Autonomous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Vehicals</a:t>
            </a:r>
            <a:endParaRPr lang="en-US" sz="1200"/>
          </a:p>
        </p:txBody>
      </p:sp>
      <p:sp>
        <p:nvSpPr>
          <p:cNvPr id="206873" name="Rectangle 25"/>
          <p:cNvSpPr>
            <a:spLocks noChangeArrowheads="1"/>
          </p:cNvSpPr>
          <p:nvPr/>
        </p:nvSpPr>
        <p:spPr bwMode="auto">
          <a:xfrm>
            <a:off x="38100" y="5257800"/>
            <a:ext cx="8905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Mechatronics</a:t>
            </a:r>
            <a:endParaRPr lang="en-US" sz="1200"/>
          </a:p>
        </p:txBody>
      </p:sp>
      <p:sp>
        <p:nvSpPr>
          <p:cNvPr id="206874" name="Rectangle 26"/>
          <p:cNvSpPr>
            <a:spLocks noChangeArrowheads="1"/>
          </p:cNvSpPr>
          <p:nvPr/>
        </p:nvSpPr>
        <p:spPr bwMode="auto">
          <a:xfrm>
            <a:off x="12700" y="3921125"/>
            <a:ext cx="944563" cy="1785938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75" name="Rectangle 27"/>
          <p:cNvSpPr>
            <a:spLocks noChangeArrowheads="1"/>
          </p:cNvSpPr>
          <p:nvPr/>
        </p:nvSpPr>
        <p:spPr bwMode="auto">
          <a:xfrm>
            <a:off x="12700" y="1995488"/>
            <a:ext cx="944563" cy="139223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76" name="Rectangle 28"/>
          <p:cNvSpPr>
            <a:spLocks noChangeArrowheads="1"/>
          </p:cNvSpPr>
          <p:nvPr/>
        </p:nvSpPr>
        <p:spPr bwMode="auto">
          <a:xfrm>
            <a:off x="76200" y="2103438"/>
            <a:ext cx="8032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ROBOTICS</a:t>
            </a:r>
            <a:endParaRPr lang="en-US" sz="1200"/>
          </a:p>
        </p:txBody>
      </p:sp>
      <p:sp>
        <p:nvSpPr>
          <p:cNvPr id="206877" name="Rectangle 29"/>
          <p:cNvSpPr>
            <a:spLocks noChangeArrowheads="1"/>
          </p:cNvSpPr>
          <p:nvPr/>
        </p:nvSpPr>
        <p:spPr bwMode="auto">
          <a:xfrm>
            <a:off x="12700" y="1995488"/>
            <a:ext cx="944563" cy="1392237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78" name="Line 30"/>
          <p:cNvSpPr>
            <a:spLocks noChangeShapeType="1"/>
          </p:cNvSpPr>
          <p:nvPr/>
        </p:nvSpPr>
        <p:spPr bwMode="auto">
          <a:xfrm>
            <a:off x="1506538" y="3387725"/>
            <a:ext cx="1587" cy="533400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79" name="Rectangle 31"/>
          <p:cNvSpPr>
            <a:spLocks noChangeArrowheads="1"/>
          </p:cNvSpPr>
          <p:nvPr/>
        </p:nvSpPr>
        <p:spPr bwMode="auto">
          <a:xfrm>
            <a:off x="1035050" y="3921125"/>
            <a:ext cx="942975" cy="1785938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80" name="Rectangle 32"/>
          <p:cNvSpPr>
            <a:spLocks noChangeArrowheads="1"/>
          </p:cNvSpPr>
          <p:nvPr/>
        </p:nvSpPr>
        <p:spPr bwMode="auto">
          <a:xfrm>
            <a:off x="1200150" y="4024313"/>
            <a:ext cx="6254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Fault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Diagnosis</a:t>
            </a:r>
            <a:endParaRPr lang="en-US" sz="1200"/>
          </a:p>
        </p:txBody>
      </p:sp>
      <p:sp>
        <p:nvSpPr>
          <p:cNvPr id="206881" name="Rectangle 33"/>
          <p:cNvSpPr>
            <a:spLocks noChangeArrowheads="1"/>
          </p:cNvSpPr>
          <p:nvPr/>
        </p:nvSpPr>
        <p:spPr bwMode="auto">
          <a:xfrm>
            <a:off x="1119188" y="4648200"/>
            <a:ext cx="669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Intelligent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Assistant</a:t>
            </a:r>
            <a:endParaRPr lang="en-US" sz="1200"/>
          </a:p>
        </p:txBody>
      </p:sp>
      <p:sp>
        <p:nvSpPr>
          <p:cNvPr id="206882" name="Rectangle 34"/>
          <p:cNvSpPr>
            <a:spLocks noChangeArrowheads="1"/>
          </p:cNvSpPr>
          <p:nvPr/>
        </p:nvSpPr>
        <p:spPr bwMode="auto">
          <a:xfrm>
            <a:off x="1087438" y="5197475"/>
            <a:ext cx="809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Medical,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Control, etc.</a:t>
            </a:r>
            <a:endParaRPr lang="en-US" sz="1200"/>
          </a:p>
        </p:txBody>
      </p:sp>
      <p:sp>
        <p:nvSpPr>
          <p:cNvPr id="206883" name="Rectangle 35"/>
          <p:cNvSpPr>
            <a:spLocks noChangeArrowheads="1"/>
          </p:cNvSpPr>
          <p:nvPr/>
        </p:nvSpPr>
        <p:spPr bwMode="auto">
          <a:xfrm>
            <a:off x="1035050" y="3921125"/>
            <a:ext cx="942975" cy="1785938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84" name="Rectangle 36"/>
          <p:cNvSpPr>
            <a:spLocks noChangeArrowheads="1"/>
          </p:cNvSpPr>
          <p:nvPr/>
        </p:nvSpPr>
        <p:spPr bwMode="auto">
          <a:xfrm>
            <a:off x="1035050" y="1995488"/>
            <a:ext cx="942975" cy="139223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85" name="Rectangle 37"/>
          <p:cNvSpPr>
            <a:spLocks noChangeArrowheads="1"/>
          </p:cNvSpPr>
          <p:nvPr/>
        </p:nvSpPr>
        <p:spPr bwMode="auto">
          <a:xfrm>
            <a:off x="1093788" y="2100263"/>
            <a:ext cx="8112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EXPERT</a:t>
            </a:r>
          </a:p>
          <a:p>
            <a:pPr algn="ctr"/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SYSTEMS</a:t>
            </a:r>
            <a:endParaRPr lang="en-US" sz="1200"/>
          </a:p>
        </p:txBody>
      </p:sp>
      <p:sp>
        <p:nvSpPr>
          <p:cNvPr id="206886" name="Rectangle 38"/>
          <p:cNvSpPr>
            <a:spLocks noChangeArrowheads="1"/>
          </p:cNvSpPr>
          <p:nvPr/>
        </p:nvSpPr>
        <p:spPr bwMode="auto">
          <a:xfrm>
            <a:off x="1035050" y="1995488"/>
            <a:ext cx="942975" cy="1392237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87" name="Line 39"/>
          <p:cNvSpPr>
            <a:spLocks noChangeShapeType="1"/>
          </p:cNvSpPr>
          <p:nvPr/>
        </p:nvSpPr>
        <p:spPr bwMode="auto">
          <a:xfrm>
            <a:off x="2528888" y="3387725"/>
            <a:ext cx="1587" cy="533400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88" name="Rectangle 40"/>
          <p:cNvSpPr>
            <a:spLocks noChangeArrowheads="1"/>
          </p:cNvSpPr>
          <p:nvPr/>
        </p:nvSpPr>
        <p:spPr bwMode="auto">
          <a:xfrm>
            <a:off x="2055813" y="3921125"/>
            <a:ext cx="944562" cy="1785938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89" name="Rectangle 41"/>
          <p:cNvSpPr>
            <a:spLocks noChangeArrowheads="1"/>
          </p:cNvSpPr>
          <p:nvPr/>
        </p:nvSpPr>
        <p:spPr bwMode="auto">
          <a:xfrm>
            <a:off x="2114550" y="4024313"/>
            <a:ext cx="7048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Perception</a:t>
            </a:r>
            <a:endParaRPr lang="en-US" sz="1200"/>
          </a:p>
        </p:txBody>
      </p:sp>
      <p:sp>
        <p:nvSpPr>
          <p:cNvPr id="206890" name="Rectangle 42"/>
          <p:cNvSpPr>
            <a:spLocks noChangeArrowheads="1"/>
          </p:cNvSpPr>
          <p:nvPr/>
        </p:nvSpPr>
        <p:spPr bwMode="auto">
          <a:xfrm>
            <a:off x="2192338" y="4465638"/>
            <a:ext cx="6270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Guidance</a:t>
            </a:r>
            <a:endParaRPr lang="en-US" sz="1200"/>
          </a:p>
        </p:txBody>
      </p:sp>
      <p:sp>
        <p:nvSpPr>
          <p:cNvPr id="206891" name="Rectangle 43"/>
          <p:cNvSpPr>
            <a:spLocks noChangeArrowheads="1"/>
          </p:cNvSpPr>
          <p:nvPr/>
        </p:nvSpPr>
        <p:spPr bwMode="auto">
          <a:xfrm>
            <a:off x="2209800" y="4813300"/>
            <a:ext cx="6762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Inspection</a:t>
            </a:r>
            <a:endParaRPr lang="en-US" sz="1200"/>
          </a:p>
        </p:txBody>
      </p:sp>
      <p:sp>
        <p:nvSpPr>
          <p:cNvPr id="206892" name="Rectangle 44"/>
          <p:cNvSpPr>
            <a:spLocks noChangeArrowheads="1"/>
          </p:cNvSpPr>
          <p:nvPr/>
        </p:nvSpPr>
        <p:spPr bwMode="auto">
          <a:xfrm>
            <a:off x="2157413" y="5208588"/>
            <a:ext cx="7810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Verification</a:t>
            </a:r>
            <a:endParaRPr lang="en-US" sz="1200"/>
          </a:p>
        </p:txBody>
      </p:sp>
      <p:sp>
        <p:nvSpPr>
          <p:cNvPr id="206893" name="Rectangle 45"/>
          <p:cNvSpPr>
            <a:spLocks noChangeArrowheads="1"/>
          </p:cNvSpPr>
          <p:nvPr/>
        </p:nvSpPr>
        <p:spPr bwMode="auto">
          <a:xfrm>
            <a:off x="2055813" y="3921125"/>
            <a:ext cx="944562" cy="1785938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94" name="Rectangle 46"/>
          <p:cNvSpPr>
            <a:spLocks noChangeArrowheads="1"/>
          </p:cNvSpPr>
          <p:nvPr/>
        </p:nvSpPr>
        <p:spPr bwMode="auto">
          <a:xfrm>
            <a:off x="2055813" y="1995488"/>
            <a:ext cx="944562" cy="139223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95" name="Rectangle 47"/>
          <p:cNvSpPr>
            <a:spLocks noChangeArrowheads="1"/>
          </p:cNvSpPr>
          <p:nvPr/>
        </p:nvSpPr>
        <p:spPr bwMode="auto">
          <a:xfrm>
            <a:off x="2279650" y="2103438"/>
            <a:ext cx="5397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VISION</a:t>
            </a:r>
            <a:endParaRPr lang="en-US" sz="1200"/>
          </a:p>
        </p:txBody>
      </p:sp>
      <p:sp>
        <p:nvSpPr>
          <p:cNvPr id="206896" name="Rectangle 48"/>
          <p:cNvSpPr>
            <a:spLocks noChangeArrowheads="1"/>
          </p:cNvSpPr>
          <p:nvPr/>
        </p:nvSpPr>
        <p:spPr bwMode="auto">
          <a:xfrm>
            <a:off x="2055813" y="1995488"/>
            <a:ext cx="944562" cy="1392237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97" name="Line 49"/>
          <p:cNvSpPr>
            <a:spLocks noChangeShapeType="1"/>
          </p:cNvSpPr>
          <p:nvPr/>
        </p:nvSpPr>
        <p:spPr bwMode="auto">
          <a:xfrm>
            <a:off x="3549650" y="3387725"/>
            <a:ext cx="1588" cy="533400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98" name="Rectangle 50"/>
          <p:cNvSpPr>
            <a:spLocks noChangeArrowheads="1"/>
          </p:cNvSpPr>
          <p:nvPr/>
        </p:nvSpPr>
        <p:spPr bwMode="auto">
          <a:xfrm>
            <a:off x="3078163" y="3921125"/>
            <a:ext cx="944562" cy="1785938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99" name="Rectangle 51"/>
          <p:cNvSpPr>
            <a:spLocks noChangeArrowheads="1"/>
          </p:cNvSpPr>
          <p:nvPr/>
        </p:nvSpPr>
        <p:spPr bwMode="auto">
          <a:xfrm>
            <a:off x="3067050" y="4024313"/>
            <a:ext cx="9715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Understanding</a:t>
            </a:r>
            <a:endParaRPr lang="en-US" sz="1200"/>
          </a:p>
        </p:txBody>
      </p:sp>
      <p:sp>
        <p:nvSpPr>
          <p:cNvPr id="206900" name="Rectangle 52"/>
          <p:cNvSpPr>
            <a:spLocks noChangeArrowheads="1"/>
          </p:cNvSpPr>
          <p:nvPr/>
        </p:nvSpPr>
        <p:spPr bwMode="auto">
          <a:xfrm>
            <a:off x="3163888" y="4419600"/>
            <a:ext cx="7381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Generation</a:t>
            </a:r>
            <a:endParaRPr lang="en-US" sz="1200"/>
          </a:p>
        </p:txBody>
      </p:sp>
      <p:sp>
        <p:nvSpPr>
          <p:cNvPr id="206901" name="Rectangle 53"/>
          <p:cNvSpPr>
            <a:spLocks noChangeArrowheads="1"/>
          </p:cNvSpPr>
          <p:nvPr/>
        </p:nvSpPr>
        <p:spPr bwMode="auto">
          <a:xfrm>
            <a:off x="3254375" y="4711700"/>
            <a:ext cx="4619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Text to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Speech</a:t>
            </a:r>
            <a:endParaRPr lang="en-US" sz="1200"/>
          </a:p>
        </p:txBody>
      </p:sp>
      <p:sp>
        <p:nvSpPr>
          <p:cNvPr id="206902" name="Rectangle 54"/>
          <p:cNvSpPr>
            <a:spLocks noChangeArrowheads="1"/>
          </p:cNvSpPr>
          <p:nvPr/>
        </p:nvSpPr>
        <p:spPr bwMode="auto">
          <a:xfrm>
            <a:off x="3238500" y="5208588"/>
            <a:ext cx="5334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Speaker</a:t>
            </a:r>
            <a:endParaRPr lang="en-US" sz="1200"/>
          </a:p>
        </p:txBody>
      </p:sp>
      <p:sp>
        <p:nvSpPr>
          <p:cNvPr id="206903" name="Rectangle 55"/>
          <p:cNvSpPr>
            <a:spLocks noChangeArrowheads="1"/>
          </p:cNvSpPr>
          <p:nvPr/>
        </p:nvSpPr>
        <p:spPr bwMode="auto">
          <a:xfrm>
            <a:off x="3078163" y="3921125"/>
            <a:ext cx="944562" cy="1785938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04" name="Rectangle 56"/>
          <p:cNvSpPr>
            <a:spLocks noChangeArrowheads="1"/>
          </p:cNvSpPr>
          <p:nvPr/>
        </p:nvSpPr>
        <p:spPr bwMode="auto">
          <a:xfrm>
            <a:off x="3078163" y="1995488"/>
            <a:ext cx="944562" cy="139223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05" name="Rectangle 57"/>
          <p:cNvSpPr>
            <a:spLocks noChangeArrowheads="1"/>
          </p:cNvSpPr>
          <p:nvPr/>
        </p:nvSpPr>
        <p:spPr bwMode="auto">
          <a:xfrm>
            <a:off x="3276600" y="2100263"/>
            <a:ext cx="60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SPEECH</a:t>
            </a:r>
            <a:endParaRPr lang="en-US" sz="1200"/>
          </a:p>
        </p:txBody>
      </p:sp>
      <p:sp>
        <p:nvSpPr>
          <p:cNvPr id="206906" name="Rectangle 58"/>
          <p:cNvSpPr>
            <a:spLocks noChangeArrowheads="1"/>
          </p:cNvSpPr>
          <p:nvPr/>
        </p:nvSpPr>
        <p:spPr bwMode="auto">
          <a:xfrm>
            <a:off x="3078163" y="1995488"/>
            <a:ext cx="944562" cy="1392237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07" name="Line 59"/>
          <p:cNvSpPr>
            <a:spLocks noChangeShapeType="1"/>
          </p:cNvSpPr>
          <p:nvPr/>
        </p:nvSpPr>
        <p:spPr bwMode="auto">
          <a:xfrm>
            <a:off x="4572000" y="3387725"/>
            <a:ext cx="1588" cy="533400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08" name="Rectangle 60"/>
          <p:cNvSpPr>
            <a:spLocks noChangeArrowheads="1"/>
          </p:cNvSpPr>
          <p:nvPr/>
        </p:nvSpPr>
        <p:spPr bwMode="auto">
          <a:xfrm>
            <a:off x="4100513" y="3921125"/>
            <a:ext cx="942975" cy="1785938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09" name="Rectangle 61"/>
          <p:cNvSpPr>
            <a:spLocks noChangeArrowheads="1"/>
          </p:cNvSpPr>
          <p:nvPr/>
        </p:nvSpPr>
        <p:spPr bwMode="auto">
          <a:xfrm>
            <a:off x="4360863" y="4024313"/>
            <a:ext cx="4778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Comm.</a:t>
            </a:r>
            <a:endParaRPr lang="en-US" sz="1200"/>
          </a:p>
        </p:txBody>
      </p:sp>
      <p:sp>
        <p:nvSpPr>
          <p:cNvPr id="206910" name="Rectangle 62"/>
          <p:cNvSpPr>
            <a:spLocks noChangeArrowheads="1"/>
          </p:cNvSpPr>
          <p:nvPr/>
        </p:nvSpPr>
        <p:spPr bwMode="auto">
          <a:xfrm>
            <a:off x="4268788" y="4419600"/>
            <a:ext cx="6540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Grammer</a:t>
            </a:r>
            <a:endParaRPr lang="en-US" sz="1200"/>
          </a:p>
        </p:txBody>
      </p:sp>
      <p:sp>
        <p:nvSpPr>
          <p:cNvPr id="206911" name="Rectangle 63"/>
          <p:cNvSpPr>
            <a:spLocks noChangeArrowheads="1"/>
          </p:cNvSpPr>
          <p:nvPr/>
        </p:nvSpPr>
        <p:spPr bwMode="auto">
          <a:xfrm>
            <a:off x="4100513" y="3921125"/>
            <a:ext cx="942975" cy="1785938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12" name="Rectangle 64"/>
          <p:cNvSpPr>
            <a:spLocks noChangeArrowheads="1"/>
          </p:cNvSpPr>
          <p:nvPr/>
        </p:nvSpPr>
        <p:spPr bwMode="auto">
          <a:xfrm>
            <a:off x="4100513" y="1995488"/>
            <a:ext cx="942975" cy="139223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13" name="Rectangle 65"/>
          <p:cNvSpPr>
            <a:spLocks noChangeArrowheads="1"/>
          </p:cNvSpPr>
          <p:nvPr/>
        </p:nvSpPr>
        <p:spPr bwMode="auto">
          <a:xfrm>
            <a:off x="4419600" y="2103438"/>
            <a:ext cx="3206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NLU</a:t>
            </a:r>
            <a:endParaRPr lang="en-US" sz="1200"/>
          </a:p>
        </p:txBody>
      </p:sp>
      <p:sp>
        <p:nvSpPr>
          <p:cNvPr id="206914" name="Rectangle 66"/>
          <p:cNvSpPr>
            <a:spLocks noChangeArrowheads="1"/>
          </p:cNvSpPr>
          <p:nvPr/>
        </p:nvSpPr>
        <p:spPr bwMode="auto">
          <a:xfrm>
            <a:off x="4100513" y="1995488"/>
            <a:ext cx="942975" cy="1392237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15" name="Line 67"/>
          <p:cNvSpPr>
            <a:spLocks noChangeShapeType="1"/>
          </p:cNvSpPr>
          <p:nvPr/>
        </p:nvSpPr>
        <p:spPr bwMode="auto">
          <a:xfrm>
            <a:off x="5594350" y="3387725"/>
            <a:ext cx="1588" cy="533400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16" name="Rectangle 68"/>
          <p:cNvSpPr>
            <a:spLocks noChangeArrowheads="1"/>
          </p:cNvSpPr>
          <p:nvPr/>
        </p:nvSpPr>
        <p:spPr bwMode="auto">
          <a:xfrm>
            <a:off x="5121275" y="3921125"/>
            <a:ext cx="944563" cy="1785938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17" name="Rectangle 69"/>
          <p:cNvSpPr>
            <a:spLocks noChangeArrowheads="1"/>
          </p:cNvSpPr>
          <p:nvPr/>
        </p:nvSpPr>
        <p:spPr bwMode="auto">
          <a:xfrm>
            <a:off x="5176838" y="4075113"/>
            <a:ext cx="8334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Learning 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and teaching</a:t>
            </a:r>
            <a:endParaRPr lang="en-US" sz="1200"/>
          </a:p>
        </p:txBody>
      </p:sp>
      <p:sp>
        <p:nvSpPr>
          <p:cNvPr id="206918" name="Rectangle 70"/>
          <p:cNvSpPr>
            <a:spLocks noChangeArrowheads="1"/>
          </p:cNvSpPr>
          <p:nvPr/>
        </p:nvSpPr>
        <p:spPr bwMode="auto">
          <a:xfrm>
            <a:off x="5121275" y="3921125"/>
            <a:ext cx="944563" cy="1785938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19" name="Rectangle 71"/>
          <p:cNvSpPr>
            <a:spLocks noChangeArrowheads="1"/>
          </p:cNvSpPr>
          <p:nvPr/>
        </p:nvSpPr>
        <p:spPr bwMode="auto">
          <a:xfrm>
            <a:off x="5121275" y="1995488"/>
            <a:ext cx="944563" cy="139223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20" name="Rectangle 72"/>
          <p:cNvSpPr>
            <a:spLocks noChangeArrowheads="1"/>
          </p:cNvSpPr>
          <p:nvPr/>
        </p:nvSpPr>
        <p:spPr bwMode="auto">
          <a:xfrm>
            <a:off x="5513388" y="2100263"/>
            <a:ext cx="27781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CAI</a:t>
            </a:r>
            <a:endParaRPr lang="en-US" sz="1200"/>
          </a:p>
        </p:txBody>
      </p:sp>
      <p:sp>
        <p:nvSpPr>
          <p:cNvPr id="206921" name="Rectangle 73"/>
          <p:cNvSpPr>
            <a:spLocks noChangeArrowheads="1"/>
          </p:cNvSpPr>
          <p:nvPr/>
        </p:nvSpPr>
        <p:spPr bwMode="auto">
          <a:xfrm>
            <a:off x="5121275" y="1995488"/>
            <a:ext cx="944563" cy="1392237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22" name="Rectangle 74"/>
          <p:cNvSpPr>
            <a:spLocks noChangeArrowheads="1"/>
          </p:cNvSpPr>
          <p:nvPr/>
        </p:nvSpPr>
        <p:spPr bwMode="auto">
          <a:xfrm>
            <a:off x="6143625" y="1995488"/>
            <a:ext cx="944563" cy="139223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23" name="Rectangle 75"/>
          <p:cNvSpPr>
            <a:spLocks noChangeArrowheads="1"/>
          </p:cNvSpPr>
          <p:nvPr/>
        </p:nvSpPr>
        <p:spPr bwMode="auto">
          <a:xfrm>
            <a:off x="6251575" y="2100263"/>
            <a:ext cx="701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GAME</a:t>
            </a:r>
          </a:p>
          <a:p>
            <a:pPr algn="ctr"/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PLAYING</a:t>
            </a:r>
            <a:endParaRPr lang="en-US" sz="1200"/>
          </a:p>
        </p:txBody>
      </p:sp>
      <p:sp>
        <p:nvSpPr>
          <p:cNvPr id="206924" name="Rectangle 76"/>
          <p:cNvSpPr>
            <a:spLocks noChangeArrowheads="1"/>
          </p:cNvSpPr>
          <p:nvPr/>
        </p:nvSpPr>
        <p:spPr bwMode="auto">
          <a:xfrm>
            <a:off x="6477000" y="2560638"/>
            <a:ext cx="296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GPS</a:t>
            </a:r>
            <a:endParaRPr lang="en-US" sz="1200"/>
          </a:p>
        </p:txBody>
      </p:sp>
      <p:sp>
        <p:nvSpPr>
          <p:cNvPr id="206925" name="Rectangle 77"/>
          <p:cNvSpPr>
            <a:spLocks noChangeArrowheads="1"/>
          </p:cNvSpPr>
          <p:nvPr/>
        </p:nvSpPr>
        <p:spPr bwMode="auto">
          <a:xfrm>
            <a:off x="6172200" y="2865438"/>
            <a:ext cx="8969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T. PROVING</a:t>
            </a:r>
            <a:endParaRPr lang="en-US" sz="1200"/>
          </a:p>
        </p:txBody>
      </p:sp>
      <p:sp>
        <p:nvSpPr>
          <p:cNvPr id="206926" name="Rectangle 78"/>
          <p:cNvSpPr>
            <a:spLocks noChangeArrowheads="1"/>
          </p:cNvSpPr>
          <p:nvPr/>
        </p:nvSpPr>
        <p:spPr bwMode="auto">
          <a:xfrm>
            <a:off x="6143625" y="1995488"/>
            <a:ext cx="944563" cy="1392237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27" name="Line 79"/>
          <p:cNvSpPr>
            <a:spLocks noChangeShapeType="1"/>
          </p:cNvSpPr>
          <p:nvPr/>
        </p:nvSpPr>
        <p:spPr bwMode="auto">
          <a:xfrm>
            <a:off x="7637463" y="3387725"/>
            <a:ext cx="1587" cy="533400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28" name="Rectangle 80"/>
          <p:cNvSpPr>
            <a:spLocks noChangeArrowheads="1"/>
          </p:cNvSpPr>
          <p:nvPr/>
        </p:nvSpPr>
        <p:spPr bwMode="auto">
          <a:xfrm>
            <a:off x="7165975" y="3921125"/>
            <a:ext cx="942975" cy="1785938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29" name="Rectangle 81"/>
          <p:cNvSpPr>
            <a:spLocks noChangeArrowheads="1"/>
          </p:cNvSpPr>
          <p:nvPr/>
        </p:nvSpPr>
        <p:spPr bwMode="auto">
          <a:xfrm>
            <a:off x="7239000" y="4024313"/>
            <a:ext cx="6254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Neural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Networks</a:t>
            </a:r>
            <a:endParaRPr lang="en-US" sz="1200"/>
          </a:p>
        </p:txBody>
      </p:sp>
      <p:sp>
        <p:nvSpPr>
          <p:cNvPr id="206930" name="Rectangle 82"/>
          <p:cNvSpPr>
            <a:spLocks noChangeArrowheads="1"/>
          </p:cNvSpPr>
          <p:nvPr/>
        </p:nvSpPr>
        <p:spPr bwMode="auto">
          <a:xfrm>
            <a:off x="7253288" y="4587875"/>
            <a:ext cx="7350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Parallel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Computing</a:t>
            </a:r>
            <a:endParaRPr lang="en-US" sz="1200"/>
          </a:p>
        </p:txBody>
      </p:sp>
      <p:sp>
        <p:nvSpPr>
          <p:cNvPr id="206931" name="Rectangle 83"/>
          <p:cNvSpPr>
            <a:spLocks noChangeArrowheads="1"/>
          </p:cNvSpPr>
          <p:nvPr/>
        </p:nvSpPr>
        <p:spPr bwMode="auto">
          <a:xfrm>
            <a:off x="7259638" y="5121275"/>
            <a:ext cx="736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Genetic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Algorithms</a:t>
            </a:r>
            <a:endParaRPr lang="en-US" sz="1200"/>
          </a:p>
        </p:txBody>
      </p:sp>
      <p:sp>
        <p:nvSpPr>
          <p:cNvPr id="206932" name="Rectangle 84"/>
          <p:cNvSpPr>
            <a:spLocks noChangeArrowheads="1"/>
          </p:cNvSpPr>
          <p:nvPr/>
        </p:nvSpPr>
        <p:spPr bwMode="auto">
          <a:xfrm>
            <a:off x="7165975" y="3921125"/>
            <a:ext cx="942975" cy="1785938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33" name="Rectangle 85"/>
          <p:cNvSpPr>
            <a:spLocks noChangeArrowheads="1"/>
          </p:cNvSpPr>
          <p:nvPr/>
        </p:nvSpPr>
        <p:spPr bwMode="auto">
          <a:xfrm>
            <a:off x="7165975" y="1995488"/>
            <a:ext cx="942975" cy="139223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34" name="Rectangle 86"/>
          <p:cNvSpPr>
            <a:spLocks noChangeArrowheads="1"/>
          </p:cNvSpPr>
          <p:nvPr/>
        </p:nvSpPr>
        <p:spPr bwMode="auto">
          <a:xfrm>
            <a:off x="7239000" y="2100263"/>
            <a:ext cx="8191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LEARNING</a:t>
            </a:r>
            <a:endParaRPr lang="en-US" sz="1200"/>
          </a:p>
        </p:txBody>
      </p:sp>
      <p:sp>
        <p:nvSpPr>
          <p:cNvPr id="206935" name="Rectangle 87"/>
          <p:cNvSpPr>
            <a:spLocks noChangeArrowheads="1"/>
          </p:cNvSpPr>
          <p:nvPr/>
        </p:nvSpPr>
        <p:spPr bwMode="auto">
          <a:xfrm>
            <a:off x="7165975" y="1995488"/>
            <a:ext cx="942975" cy="1392237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36" name="Line 88"/>
          <p:cNvSpPr>
            <a:spLocks noChangeShapeType="1"/>
          </p:cNvSpPr>
          <p:nvPr/>
        </p:nvSpPr>
        <p:spPr bwMode="auto">
          <a:xfrm>
            <a:off x="8659813" y="3387725"/>
            <a:ext cx="1587" cy="533400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37" name="Rectangle 89"/>
          <p:cNvSpPr>
            <a:spLocks noChangeArrowheads="1"/>
          </p:cNvSpPr>
          <p:nvPr/>
        </p:nvSpPr>
        <p:spPr bwMode="auto">
          <a:xfrm>
            <a:off x="8186738" y="3921125"/>
            <a:ext cx="944562" cy="1785938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38" name="Rectangle 90"/>
          <p:cNvSpPr>
            <a:spLocks noChangeArrowheads="1"/>
          </p:cNvSpPr>
          <p:nvPr/>
        </p:nvSpPr>
        <p:spPr bwMode="auto">
          <a:xfrm>
            <a:off x="8280400" y="4024313"/>
            <a:ext cx="7445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Acquisition</a:t>
            </a:r>
            <a:endParaRPr lang="en-US" sz="1200"/>
          </a:p>
        </p:txBody>
      </p:sp>
      <p:sp>
        <p:nvSpPr>
          <p:cNvPr id="206939" name="Rectangle 91"/>
          <p:cNvSpPr>
            <a:spLocks noChangeArrowheads="1"/>
          </p:cNvSpPr>
          <p:nvPr/>
        </p:nvSpPr>
        <p:spPr bwMode="auto">
          <a:xfrm>
            <a:off x="8199438" y="4419600"/>
            <a:ext cx="9461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Text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understanding</a:t>
            </a:r>
            <a:endParaRPr lang="en-US" sz="1200"/>
          </a:p>
        </p:txBody>
      </p:sp>
      <p:sp>
        <p:nvSpPr>
          <p:cNvPr id="206940" name="Rectangle 92"/>
          <p:cNvSpPr>
            <a:spLocks noChangeArrowheads="1"/>
          </p:cNvSpPr>
          <p:nvPr/>
        </p:nvSpPr>
        <p:spPr bwMode="auto">
          <a:xfrm>
            <a:off x="8229600" y="4889500"/>
            <a:ext cx="6953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Text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generation</a:t>
            </a:r>
            <a:endParaRPr lang="en-US" sz="1200"/>
          </a:p>
        </p:txBody>
      </p:sp>
      <p:sp>
        <p:nvSpPr>
          <p:cNvPr id="206941" name="Rectangle 93"/>
          <p:cNvSpPr>
            <a:spLocks noChangeArrowheads="1"/>
          </p:cNvSpPr>
          <p:nvPr/>
        </p:nvSpPr>
        <p:spPr bwMode="auto">
          <a:xfrm>
            <a:off x="8229600" y="5410200"/>
            <a:ext cx="7953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Explanation</a:t>
            </a:r>
            <a:endParaRPr lang="en-US" sz="1200"/>
          </a:p>
        </p:txBody>
      </p:sp>
      <p:sp>
        <p:nvSpPr>
          <p:cNvPr id="206942" name="Rectangle 94"/>
          <p:cNvSpPr>
            <a:spLocks noChangeArrowheads="1"/>
          </p:cNvSpPr>
          <p:nvPr/>
        </p:nvSpPr>
        <p:spPr bwMode="auto">
          <a:xfrm>
            <a:off x="8186738" y="3921125"/>
            <a:ext cx="944562" cy="1785938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43" name="Rectangle 95"/>
          <p:cNvSpPr>
            <a:spLocks noChangeArrowheads="1"/>
          </p:cNvSpPr>
          <p:nvPr/>
        </p:nvSpPr>
        <p:spPr bwMode="auto">
          <a:xfrm>
            <a:off x="8186738" y="1995488"/>
            <a:ext cx="944562" cy="139223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44" name="Rectangle 96"/>
          <p:cNvSpPr>
            <a:spLocks noChangeArrowheads="1"/>
          </p:cNvSpPr>
          <p:nvPr/>
        </p:nvSpPr>
        <p:spPr bwMode="auto">
          <a:xfrm>
            <a:off x="8591550" y="2100263"/>
            <a:ext cx="2206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KE</a:t>
            </a:r>
            <a:endParaRPr lang="en-US" sz="1200"/>
          </a:p>
        </p:txBody>
      </p:sp>
      <p:sp>
        <p:nvSpPr>
          <p:cNvPr id="206945" name="Rectangle 97"/>
          <p:cNvSpPr>
            <a:spLocks noChangeArrowheads="1"/>
          </p:cNvSpPr>
          <p:nvPr/>
        </p:nvSpPr>
        <p:spPr bwMode="auto">
          <a:xfrm>
            <a:off x="8186738" y="1995488"/>
            <a:ext cx="944562" cy="1392237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46" name="Rectangle 98"/>
          <p:cNvSpPr>
            <a:spLocks noChangeArrowheads="1"/>
          </p:cNvSpPr>
          <p:nvPr/>
        </p:nvSpPr>
        <p:spPr bwMode="auto">
          <a:xfrm>
            <a:off x="3810000" y="1143000"/>
            <a:ext cx="1690688" cy="3603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47" name="Rectangle 99"/>
          <p:cNvSpPr>
            <a:spLocks noChangeArrowheads="1"/>
          </p:cNvSpPr>
          <p:nvPr/>
        </p:nvSpPr>
        <p:spPr bwMode="auto">
          <a:xfrm>
            <a:off x="3959225" y="1247775"/>
            <a:ext cx="14509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AI TECHNOLOGIES</a:t>
            </a:r>
            <a:endParaRPr lang="en-US" sz="1200"/>
          </a:p>
        </p:txBody>
      </p:sp>
      <p:sp>
        <p:nvSpPr>
          <p:cNvPr id="206948" name="Rectangle 100"/>
          <p:cNvSpPr>
            <a:spLocks noChangeArrowheads="1"/>
          </p:cNvSpPr>
          <p:nvPr/>
        </p:nvSpPr>
        <p:spPr bwMode="auto">
          <a:xfrm>
            <a:off x="3810000" y="1143000"/>
            <a:ext cx="1690688" cy="360363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6949" name="Picture 101" descr="hoap1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2743200"/>
            <a:ext cx="795338" cy="1190625"/>
          </a:xfrm>
          <a:prstGeom prst="rect">
            <a:avLst/>
          </a:prstGeom>
          <a:noFill/>
        </p:spPr>
      </p:pic>
      <p:pic>
        <p:nvPicPr>
          <p:cNvPr id="206950" name="Picture 102" descr="ai-Image4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6675" y="2628900"/>
            <a:ext cx="923925" cy="1257300"/>
          </a:xfrm>
          <a:prstGeom prst="rect">
            <a:avLst/>
          </a:prstGeom>
          <a:noFill/>
        </p:spPr>
      </p:pic>
      <p:pic>
        <p:nvPicPr>
          <p:cNvPr id="206951" name="Picture 103" descr="ist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68400" y="2590800"/>
            <a:ext cx="701675" cy="1333500"/>
          </a:xfrm>
          <a:prstGeom prst="rect">
            <a:avLst/>
          </a:prstGeom>
          <a:noFill/>
        </p:spPr>
      </p:pic>
      <p:pic>
        <p:nvPicPr>
          <p:cNvPr id="206952" name="Picture 104" descr="EXMVIN0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070100" y="3116263"/>
            <a:ext cx="914400" cy="815975"/>
          </a:xfrm>
          <a:prstGeom prst="rect">
            <a:avLst/>
          </a:prstGeom>
          <a:noFill/>
        </p:spPr>
      </p:pic>
      <p:pic>
        <p:nvPicPr>
          <p:cNvPr id="206953" name="Picture 105"/>
          <p:cNvPicPr>
            <a:picLocks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114800" y="5715000"/>
            <a:ext cx="884238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954" name="Picture 106" descr="gullefju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44700" y="5715000"/>
            <a:ext cx="990600" cy="742950"/>
          </a:xfrm>
          <a:prstGeom prst="rect">
            <a:avLst/>
          </a:prstGeom>
          <a:noFill/>
        </p:spPr>
      </p:pic>
      <p:pic>
        <p:nvPicPr>
          <p:cNvPr id="206955" name="Picture 107" descr="hal0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21400" y="3395663"/>
            <a:ext cx="990600" cy="744537"/>
          </a:xfrm>
          <a:prstGeom prst="rect">
            <a:avLst/>
          </a:prstGeom>
          <a:noFill/>
        </p:spPr>
      </p:pic>
      <p:pic>
        <p:nvPicPr>
          <p:cNvPr id="206956" name="Picture 108" descr="ps_highe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248400" y="4140200"/>
            <a:ext cx="752475" cy="990600"/>
          </a:xfrm>
          <a:prstGeom prst="rect">
            <a:avLst/>
          </a:prstGeom>
          <a:noFill/>
        </p:spPr>
      </p:pic>
      <p:pic>
        <p:nvPicPr>
          <p:cNvPr id="206957" name="Picture 109" descr="lindbrg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216400" y="2971800"/>
            <a:ext cx="747713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6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ChangeArrowheads="1"/>
          </p:cNvSpPr>
          <p:nvPr/>
        </p:nvSpPr>
        <p:spPr bwMode="auto">
          <a:xfrm>
            <a:off x="838200" y="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200" b="1">
                <a:solidFill>
                  <a:schemeClr val="accent2"/>
                </a:solidFill>
                <a:latin typeface="Tahoma" pitchFamily="34" charset="0"/>
              </a:rPr>
              <a:t>Domain Specific Applications of AI</a:t>
            </a:r>
            <a:endParaRPr lang="en-US" sz="40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207875" name="Line 3"/>
          <p:cNvSpPr>
            <a:spLocks noChangeShapeType="1"/>
          </p:cNvSpPr>
          <p:nvPr/>
        </p:nvSpPr>
        <p:spPr bwMode="auto">
          <a:xfrm>
            <a:off x="4572000" y="1504950"/>
            <a:ext cx="1588" cy="274638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76" name="Line 4"/>
          <p:cNvSpPr>
            <a:spLocks noChangeShapeType="1"/>
          </p:cNvSpPr>
          <p:nvPr/>
        </p:nvSpPr>
        <p:spPr bwMode="auto">
          <a:xfrm>
            <a:off x="549275" y="1779588"/>
            <a:ext cx="1588" cy="274637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77" name="Line 5"/>
          <p:cNvSpPr>
            <a:spLocks noChangeShapeType="1"/>
          </p:cNvSpPr>
          <p:nvPr/>
        </p:nvSpPr>
        <p:spPr bwMode="auto">
          <a:xfrm>
            <a:off x="1698625" y="1779588"/>
            <a:ext cx="1588" cy="274637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78" name="Line 6"/>
          <p:cNvSpPr>
            <a:spLocks noChangeShapeType="1"/>
          </p:cNvSpPr>
          <p:nvPr/>
        </p:nvSpPr>
        <p:spPr bwMode="auto">
          <a:xfrm>
            <a:off x="2847975" y="1779588"/>
            <a:ext cx="1588" cy="274637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79" name="Line 7"/>
          <p:cNvSpPr>
            <a:spLocks noChangeShapeType="1"/>
          </p:cNvSpPr>
          <p:nvPr/>
        </p:nvSpPr>
        <p:spPr bwMode="auto">
          <a:xfrm>
            <a:off x="3997325" y="1779588"/>
            <a:ext cx="1588" cy="274637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80" name="Line 8"/>
          <p:cNvSpPr>
            <a:spLocks noChangeShapeType="1"/>
          </p:cNvSpPr>
          <p:nvPr/>
        </p:nvSpPr>
        <p:spPr bwMode="auto">
          <a:xfrm>
            <a:off x="5146675" y="1779588"/>
            <a:ext cx="1588" cy="274637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81" name="Line 9"/>
          <p:cNvSpPr>
            <a:spLocks noChangeShapeType="1"/>
          </p:cNvSpPr>
          <p:nvPr/>
        </p:nvSpPr>
        <p:spPr bwMode="auto">
          <a:xfrm>
            <a:off x="6296025" y="1779588"/>
            <a:ext cx="1588" cy="274637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82" name="Line 10"/>
          <p:cNvSpPr>
            <a:spLocks noChangeShapeType="1"/>
          </p:cNvSpPr>
          <p:nvPr/>
        </p:nvSpPr>
        <p:spPr bwMode="auto">
          <a:xfrm>
            <a:off x="7445375" y="1779588"/>
            <a:ext cx="1588" cy="274637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83" name="Line 11"/>
          <p:cNvSpPr>
            <a:spLocks noChangeShapeType="1"/>
          </p:cNvSpPr>
          <p:nvPr/>
        </p:nvSpPr>
        <p:spPr bwMode="auto">
          <a:xfrm>
            <a:off x="8594725" y="1779588"/>
            <a:ext cx="1588" cy="274637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84" name="Line 12"/>
          <p:cNvSpPr>
            <a:spLocks noChangeShapeType="1"/>
          </p:cNvSpPr>
          <p:nvPr/>
        </p:nvSpPr>
        <p:spPr bwMode="auto">
          <a:xfrm>
            <a:off x="549275" y="1779588"/>
            <a:ext cx="1149350" cy="1587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85" name="Line 13"/>
          <p:cNvSpPr>
            <a:spLocks noChangeShapeType="1"/>
          </p:cNvSpPr>
          <p:nvPr/>
        </p:nvSpPr>
        <p:spPr bwMode="auto">
          <a:xfrm>
            <a:off x="1698625" y="1779588"/>
            <a:ext cx="1149350" cy="1587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86" name="Line 14"/>
          <p:cNvSpPr>
            <a:spLocks noChangeShapeType="1"/>
          </p:cNvSpPr>
          <p:nvPr/>
        </p:nvSpPr>
        <p:spPr bwMode="auto">
          <a:xfrm>
            <a:off x="2847975" y="1779588"/>
            <a:ext cx="1149350" cy="1587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87" name="Line 15"/>
          <p:cNvSpPr>
            <a:spLocks noChangeShapeType="1"/>
          </p:cNvSpPr>
          <p:nvPr/>
        </p:nvSpPr>
        <p:spPr bwMode="auto">
          <a:xfrm>
            <a:off x="3997325" y="1779588"/>
            <a:ext cx="574675" cy="1587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88" name="Line 16"/>
          <p:cNvSpPr>
            <a:spLocks noChangeShapeType="1"/>
          </p:cNvSpPr>
          <p:nvPr/>
        </p:nvSpPr>
        <p:spPr bwMode="auto">
          <a:xfrm>
            <a:off x="4572000" y="1779588"/>
            <a:ext cx="574675" cy="1587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89" name="Line 17"/>
          <p:cNvSpPr>
            <a:spLocks noChangeShapeType="1"/>
          </p:cNvSpPr>
          <p:nvPr/>
        </p:nvSpPr>
        <p:spPr bwMode="auto">
          <a:xfrm>
            <a:off x="5146675" y="1779588"/>
            <a:ext cx="1149350" cy="1587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90" name="Line 18"/>
          <p:cNvSpPr>
            <a:spLocks noChangeShapeType="1"/>
          </p:cNvSpPr>
          <p:nvPr/>
        </p:nvSpPr>
        <p:spPr bwMode="auto">
          <a:xfrm>
            <a:off x="6296025" y="1779588"/>
            <a:ext cx="1149350" cy="1587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91" name="Line 19"/>
          <p:cNvSpPr>
            <a:spLocks noChangeShapeType="1"/>
          </p:cNvSpPr>
          <p:nvPr/>
        </p:nvSpPr>
        <p:spPr bwMode="auto">
          <a:xfrm>
            <a:off x="7445375" y="1779588"/>
            <a:ext cx="1149350" cy="1587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92" name="Line 20"/>
          <p:cNvSpPr>
            <a:spLocks noChangeShapeType="1"/>
          </p:cNvSpPr>
          <p:nvPr/>
        </p:nvSpPr>
        <p:spPr bwMode="auto">
          <a:xfrm>
            <a:off x="549275" y="2673350"/>
            <a:ext cx="1588" cy="549275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93" name="Rectangle 21"/>
          <p:cNvSpPr>
            <a:spLocks noChangeArrowheads="1"/>
          </p:cNvSpPr>
          <p:nvPr/>
        </p:nvSpPr>
        <p:spPr bwMode="auto">
          <a:xfrm>
            <a:off x="53975" y="3222625"/>
            <a:ext cx="989013" cy="183515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94" name="Rectangle 22"/>
          <p:cNvSpPr>
            <a:spLocks noChangeArrowheads="1"/>
          </p:cNvSpPr>
          <p:nvPr/>
        </p:nvSpPr>
        <p:spPr bwMode="auto">
          <a:xfrm>
            <a:off x="228600" y="3328988"/>
            <a:ext cx="625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Diagnosis</a:t>
            </a:r>
            <a:endParaRPr lang="en-US" sz="1200"/>
          </a:p>
        </p:txBody>
      </p:sp>
      <p:sp>
        <p:nvSpPr>
          <p:cNvPr id="207895" name="Rectangle 23"/>
          <p:cNvSpPr>
            <a:spLocks noChangeArrowheads="1"/>
          </p:cNvSpPr>
          <p:nvPr/>
        </p:nvSpPr>
        <p:spPr bwMode="auto">
          <a:xfrm>
            <a:off x="228600" y="3735388"/>
            <a:ext cx="6953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Treatment</a:t>
            </a:r>
            <a:endParaRPr lang="en-US" sz="1200"/>
          </a:p>
        </p:txBody>
      </p:sp>
      <p:sp>
        <p:nvSpPr>
          <p:cNvPr id="207896" name="Rectangle 24"/>
          <p:cNvSpPr>
            <a:spLocks noChangeArrowheads="1"/>
          </p:cNvSpPr>
          <p:nvPr/>
        </p:nvSpPr>
        <p:spPr bwMode="auto">
          <a:xfrm>
            <a:off x="152400" y="4140200"/>
            <a:ext cx="7461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Monitoring</a:t>
            </a:r>
            <a:endParaRPr lang="en-US" sz="1200"/>
          </a:p>
        </p:txBody>
      </p:sp>
      <p:sp>
        <p:nvSpPr>
          <p:cNvPr id="207897" name="Rectangle 25"/>
          <p:cNvSpPr>
            <a:spLocks noChangeArrowheads="1"/>
          </p:cNvSpPr>
          <p:nvPr/>
        </p:nvSpPr>
        <p:spPr bwMode="auto">
          <a:xfrm>
            <a:off x="152400" y="4545013"/>
            <a:ext cx="777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Knowledge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Automation</a:t>
            </a:r>
            <a:endParaRPr lang="en-US" sz="1200"/>
          </a:p>
        </p:txBody>
      </p:sp>
      <p:sp>
        <p:nvSpPr>
          <p:cNvPr id="207898" name="Rectangle 26"/>
          <p:cNvSpPr>
            <a:spLocks noChangeArrowheads="1"/>
          </p:cNvSpPr>
          <p:nvPr/>
        </p:nvSpPr>
        <p:spPr bwMode="auto">
          <a:xfrm>
            <a:off x="53975" y="3222625"/>
            <a:ext cx="989013" cy="1835150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99" name="Rectangle 27"/>
          <p:cNvSpPr>
            <a:spLocks noChangeArrowheads="1"/>
          </p:cNvSpPr>
          <p:nvPr/>
        </p:nvSpPr>
        <p:spPr bwMode="auto">
          <a:xfrm>
            <a:off x="12700" y="2054225"/>
            <a:ext cx="1073150" cy="6191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00" name="Rectangle 28"/>
          <p:cNvSpPr>
            <a:spLocks noChangeArrowheads="1"/>
          </p:cNvSpPr>
          <p:nvPr/>
        </p:nvSpPr>
        <p:spPr bwMode="auto">
          <a:xfrm>
            <a:off x="152400" y="2162175"/>
            <a:ext cx="7350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MEDICAL</a:t>
            </a:r>
            <a:endParaRPr lang="en-US" sz="1200"/>
          </a:p>
        </p:txBody>
      </p:sp>
      <p:sp>
        <p:nvSpPr>
          <p:cNvPr id="207901" name="Rectangle 29"/>
          <p:cNvSpPr>
            <a:spLocks noChangeArrowheads="1"/>
          </p:cNvSpPr>
          <p:nvPr/>
        </p:nvSpPr>
        <p:spPr bwMode="auto">
          <a:xfrm>
            <a:off x="12700" y="2054225"/>
            <a:ext cx="1073150" cy="619125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02" name="Line 30"/>
          <p:cNvSpPr>
            <a:spLocks noChangeShapeType="1"/>
          </p:cNvSpPr>
          <p:nvPr/>
        </p:nvSpPr>
        <p:spPr bwMode="auto">
          <a:xfrm>
            <a:off x="1698625" y="2673350"/>
            <a:ext cx="1588" cy="549275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03" name="Rectangle 31"/>
          <p:cNvSpPr>
            <a:spLocks noChangeArrowheads="1"/>
          </p:cNvSpPr>
          <p:nvPr/>
        </p:nvSpPr>
        <p:spPr bwMode="auto">
          <a:xfrm>
            <a:off x="1203325" y="3222625"/>
            <a:ext cx="989013" cy="183515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04" name="Rectangle 32"/>
          <p:cNvSpPr>
            <a:spLocks noChangeArrowheads="1"/>
          </p:cNvSpPr>
          <p:nvPr/>
        </p:nvSpPr>
        <p:spPr bwMode="auto">
          <a:xfrm>
            <a:off x="1444625" y="3276600"/>
            <a:ext cx="4667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Plant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control</a:t>
            </a:r>
            <a:endParaRPr lang="en-US" sz="1200"/>
          </a:p>
        </p:txBody>
      </p:sp>
      <p:sp>
        <p:nvSpPr>
          <p:cNvPr id="207905" name="Rectangle 33"/>
          <p:cNvSpPr>
            <a:spLocks noChangeArrowheads="1"/>
          </p:cNvSpPr>
          <p:nvPr/>
        </p:nvSpPr>
        <p:spPr bwMode="auto">
          <a:xfrm>
            <a:off x="1219200" y="3657600"/>
            <a:ext cx="9159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interpretation</a:t>
            </a:r>
            <a:endParaRPr lang="en-US" sz="1200"/>
          </a:p>
        </p:txBody>
      </p:sp>
      <p:sp>
        <p:nvSpPr>
          <p:cNvPr id="207906" name="Rectangle 34"/>
          <p:cNvSpPr>
            <a:spLocks noChangeArrowheads="1"/>
          </p:cNvSpPr>
          <p:nvPr/>
        </p:nvSpPr>
        <p:spPr bwMode="auto">
          <a:xfrm>
            <a:off x="1219200" y="4038600"/>
            <a:ext cx="669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Intelligent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design</a:t>
            </a:r>
            <a:endParaRPr lang="en-US" sz="1200"/>
          </a:p>
        </p:txBody>
      </p:sp>
      <p:sp>
        <p:nvSpPr>
          <p:cNvPr id="207907" name="Rectangle 35"/>
          <p:cNvSpPr>
            <a:spLocks noChangeArrowheads="1"/>
          </p:cNvSpPr>
          <p:nvPr/>
        </p:nvSpPr>
        <p:spPr bwMode="auto">
          <a:xfrm>
            <a:off x="1233488" y="4468813"/>
            <a:ext cx="608012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Chem. 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&amp; Bio.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Synthesis</a:t>
            </a:r>
            <a:endParaRPr lang="en-US" sz="1200"/>
          </a:p>
        </p:txBody>
      </p:sp>
      <p:sp>
        <p:nvSpPr>
          <p:cNvPr id="207908" name="Rectangle 36"/>
          <p:cNvSpPr>
            <a:spLocks noChangeArrowheads="1"/>
          </p:cNvSpPr>
          <p:nvPr/>
        </p:nvSpPr>
        <p:spPr bwMode="auto">
          <a:xfrm>
            <a:off x="1203325" y="3222625"/>
            <a:ext cx="989013" cy="1835150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09" name="Rectangle 37"/>
          <p:cNvSpPr>
            <a:spLocks noChangeArrowheads="1"/>
          </p:cNvSpPr>
          <p:nvPr/>
        </p:nvSpPr>
        <p:spPr bwMode="auto">
          <a:xfrm>
            <a:off x="1162050" y="2054225"/>
            <a:ext cx="1073150" cy="6191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10" name="Rectangle 38"/>
          <p:cNvSpPr>
            <a:spLocks noChangeArrowheads="1"/>
          </p:cNvSpPr>
          <p:nvPr/>
        </p:nvSpPr>
        <p:spPr bwMode="auto">
          <a:xfrm>
            <a:off x="1371600" y="2162175"/>
            <a:ext cx="6746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SCIENCE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&amp; ENGG.</a:t>
            </a:r>
            <a:endParaRPr lang="en-US" sz="1200"/>
          </a:p>
        </p:txBody>
      </p:sp>
      <p:sp>
        <p:nvSpPr>
          <p:cNvPr id="207911" name="Rectangle 39"/>
          <p:cNvSpPr>
            <a:spLocks noChangeArrowheads="1"/>
          </p:cNvSpPr>
          <p:nvPr/>
        </p:nvSpPr>
        <p:spPr bwMode="auto">
          <a:xfrm>
            <a:off x="1162050" y="2054225"/>
            <a:ext cx="1073150" cy="619125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12" name="Line 40"/>
          <p:cNvSpPr>
            <a:spLocks noChangeShapeType="1"/>
          </p:cNvSpPr>
          <p:nvPr/>
        </p:nvSpPr>
        <p:spPr bwMode="auto">
          <a:xfrm>
            <a:off x="2847975" y="2673350"/>
            <a:ext cx="1588" cy="549275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13" name="Rectangle 41"/>
          <p:cNvSpPr>
            <a:spLocks noChangeArrowheads="1"/>
          </p:cNvSpPr>
          <p:nvPr/>
        </p:nvSpPr>
        <p:spPr bwMode="auto">
          <a:xfrm>
            <a:off x="2352675" y="3222625"/>
            <a:ext cx="989013" cy="183515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14" name="Rectangle 42"/>
          <p:cNvSpPr>
            <a:spLocks noChangeArrowheads="1"/>
          </p:cNvSpPr>
          <p:nvPr/>
        </p:nvSpPr>
        <p:spPr bwMode="auto">
          <a:xfrm>
            <a:off x="2508250" y="3328988"/>
            <a:ext cx="6016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Factory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M, P &amp; S</a:t>
            </a:r>
            <a:endParaRPr lang="en-US" sz="1200"/>
          </a:p>
        </p:txBody>
      </p:sp>
      <p:sp>
        <p:nvSpPr>
          <p:cNvPr id="207915" name="Rectangle 43"/>
          <p:cNvSpPr>
            <a:spLocks noChangeArrowheads="1"/>
          </p:cNvSpPr>
          <p:nvPr/>
        </p:nvSpPr>
        <p:spPr bwMode="auto">
          <a:xfrm>
            <a:off x="2505075" y="3798888"/>
            <a:ext cx="669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Intelligent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Robots</a:t>
            </a:r>
            <a:endParaRPr lang="en-US" sz="1200"/>
          </a:p>
        </p:txBody>
      </p:sp>
      <p:sp>
        <p:nvSpPr>
          <p:cNvPr id="207916" name="Rectangle 44"/>
          <p:cNvSpPr>
            <a:spLocks noChangeArrowheads="1"/>
          </p:cNvSpPr>
          <p:nvPr/>
        </p:nvSpPr>
        <p:spPr bwMode="auto">
          <a:xfrm>
            <a:off x="2501900" y="4241800"/>
            <a:ext cx="6762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Inspection</a:t>
            </a:r>
            <a:endParaRPr lang="en-US" sz="1200"/>
          </a:p>
        </p:txBody>
      </p:sp>
      <p:sp>
        <p:nvSpPr>
          <p:cNvPr id="207917" name="Rectangle 45"/>
          <p:cNvSpPr>
            <a:spLocks noChangeArrowheads="1"/>
          </p:cNvSpPr>
          <p:nvPr/>
        </p:nvSpPr>
        <p:spPr bwMode="auto">
          <a:xfrm>
            <a:off x="2422525" y="4583113"/>
            <a:ext cx="89058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Mechatronics</a:t>
            </a:r>
            <a:endParaRPr lang="en-US" sz="1200"/>
          </a:p>
        </p:txBody>
      </p:sp>
      <p:sp>
        <p:nvSpPr>
          <p:cNvPr id="207918" name="Rectangle 46"/>
          <p:cNvSpPr>
            <a:spLocks noChangeArrowheads="1"/>
          </p:cNvSpPr>
          <p:nvPr/>
        </p:nvSpPr>
        <p:spPr bwMode="auto">
          <a:xfrm>
            <a:off x="2352675" y="3222625"/>
            <a:ext cx="989013" cy="1835150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19" name="Rectangle 47"/>
          <p:cNvSpPr>
            <a:spLocks noChangeArrowheads="1"/>
          </p:cNvSpPr>
          <p:nvPr/>
        </p:nvSpPr>
        <p:spPr bwMode="auto">
          <a:xfrm>
            <a:off x="2311400" y="2054225"/>
            <a:ext cx="1073150" cy="6191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20" name="Rectangle 48"/>
          <p:cNvSpPr>
            <a:spLocks noChangeArrowheads="1"/>
          </p:cNvSpPr>
          <p:nvPr/>
        </p:nvSpPr>
        <p:spPr bwMode="auto">
          <a:xfrm>
            <a:off x="2438400" y="2162175"/>
            <a:ext cx="7921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INDUSTRY</a:t>
            </a:r>
            <a:endParaRPr lang="en-US" sz="1200"/>
          </a:p>
        </p:txBody>
      </p:sp>
      <p:sp>
        <p:nvSpPr>
          <p:cNvPr id="207921" name="Rectangle 49"/>
          <p:cNvSpPr>
            <a:spLocks noChangeArrowheads="1"/>
          </p:cNvSpPr>
          <p:nvPr/>
        </p:nvSpPr>
        <p:spPr bwMode="auto">
          <a:xfrm>
            <a:off x="2311400" y="2054225"/>
            <a:ext cx="1073150" cy="619125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22" name="Line 50"/>
          <p:cNvSpPr>
            <a:spLocks noChangeShapeType="1"/>
          </p:cNvSpPr>
          <p:nvPr/>
        </p:nvSpPr>
        <p:spPr bwMode="auto">
          <a:xfrm>
            <a:off x="3997325" y="2673350"/>
            <a:ext cx="1588" cy="549275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23" name="Rectangle 51"/>
          <p:cNvSpPr>
            <a:spLocks noChangeArrowheads="1"/>
          </p:cNvSpPr>
          <p:nvPr/>
        </p:nvSpPr>
        <p:spPr bwMode="auto">
          <a:xfrm>
            <a:off x="3503613" y="3222625"/>
            <a:ext cx="987425" cy="183515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24" name="Rectangle 52"/>
          <p:cNvSpPr>
            <a:spLocks noChangeArrowheads="1"/>
          </p:cNvSpPr>
          <p:nvPr/>
        </p:nvSpPr>
        <p:spPr bwMode="auto">
          <a:xfrm>
            <a:off x="3606800" y="3328988"/>
            <a:ext cx="8064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Surveillance</a:t>
            </a:r>
            <a:endParaRPr lang="en-US" sz="1200"/>
          </a:p>
        </p:txBody>
      </p:sp>
      <p:sp>
        <p:nvSpPr>
          <p:cNvPr id="207925" name="Rectangle 53"/>
          <p:cNvSpPr>
            <a:spLocks noChangeArrowheads="1"/>
          </p:cNvSpPr>
          <p:nvPr/>
        </p:nvSpPr>
        <p:spPr bwMode="auto">
          <a:xfrm>
            <a:off x="3538538" y="3633788"/>
            <a:ext cx="9318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Target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Trk. &amp; Recog.</a:t>
            </a:r>
            <a:endParaRPr lang="en-US" sz="1200"/>
          </a:p>
        </p:txBody>
      </p:sp>
      <p:sp>
        <p:nvSpPr>
          <p:cNvPr id="207926" name="Rectangle 54"/>
          <p:cNvSpPr>
            <a:spLocks noChangeArrowheads="1"/>
          </p:cNvSpPr>
          <p:nvPr/>
        </p:nvSpPr>
        <p:spPr bwMode="auto">
          <a:xfrm>
            <a:off x="3582988" y="4140200"/>
            <a:ext cx="8270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Autonomous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Vehicles</a:t>
            </a:r>
            <a:endParaRPr lang="en-US" sz="1200"/>
          </a:p>
        </p:txBody>
      </p:sp>
      <p:sp>
        <p:nvSpPr>
          <p:cNvPr id="207927" name="Rectangle 55"/>
          <p:cNvSpPr>
            <a:spLocks noChangeArrowheads="1"/>
          </p:cNvSpPr>
          <p:nvPr/>
        </p:nvSpPr>
        <p:spPr bwMode="auto">
          <a:xfrm>
            <a:off x="3594100" y="4633913"/>
            <a:ext cx="574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Expert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Advisors</a:t>
            </a:r>
            <a:endParaRPr lang="en-US" sz="1200"/>
          </a:p>
        </p:txBody>
      </p:sp>
      <p:sp>
        <p:nvSpPr>
          <p:cNvPr id="207928" name="Rectangle 56"/>
          <p:cNvSpPr>
            <a:spLocks noChangeArrowheads="1"/>
          </p:cNvSpPr>
          <p:nvPr/>
        </p:nvSpPr>
        <p:spPr bwMode="auto">
          <a:xfrm>
            <a:off x="3503613" y="3222625"/>
            <a:ext cx="987425" cy="1835150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29" name="Rectangle 57"/>
          <p:cNvSpPr>
            <a:spLocks noChangeArrowheads="1"/>
          </p:cNvSpPr>
          <p:nvPr/>
        </p:nvSpPr>
        <p:spPr bwMode="auto">
          <a:xfrm>
            <a:off x="3460750" y="2054225"/>
            <a:ext cx="1073150" cy="6191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30" name="Rectangle 58"/>
          <p:cNvSpPr>
            <a:spLocks noChangeArrowheads="1"/>
          </p:cNvSpPr>
          <p:nvPr/>
        </p:nvSpPr>
        <p:spPr bwMode="auto">
          <a:xfrm>
            <a:off x="3625850" y="2162175"/>
            <a:ext cx="7937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MILITARY</a:t>
            </a:r>
            <a:endParaRPr lang="en-US" sz="1200"/>
          </a:p>
        </p:txBody>
      </p:sp>
      <p:sp>
        <p:nvSpPr>
          <p:cNvPr id="207931" name="Rectangle 59"/>
          <p:cNvSpPr>
            <a:spLocks noChangeArrowheads="1"/>
          </p:cNvSpPr>
          <p:nvPr/>
        </p:nvSpPr>
        <p:spPr bwMode="auto">
          <a:xfrm>
            <a:off x="3460750" y="2054225"/>
            <a:ext cx="1073150" cy="619125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32" name="Line 60"/>
          <p:cNvSpPr>
            <a:spLocks noChangeShapeType="1"/>
          </p:cNvSpPr>
          <p:nvPr/>
        </p:nvSpPr>
        <p:spPr bwMode="auto">
          <a:xfrm>
            <a:off x="5146675" y="2673350"/>
            <a:ext cx="1588" cy="549275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33" name="Rectangle 61"/>
          <p:cNvSpPr>
            <a:spLocks noChangeArrowheads="1"/>
          </p:cNvSpPr>
          <p:nvPr/>
        </p:nvSpPr>
        <p:spPr bwMode="auto">
          <a:xfrm>
            <a:off x="4652963" y="3222625"/>
            <a:ext cx="987425" cy="183515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34" name="Rectangle 62"/>
          <p:cNvSpPr>
            <a:spLocks noChangeArrowheads="1"/>
          </p:cNvSpPr>
          <p:nvPr/>
        </p:nvSpPr>
        <p:spPr bwMode="auto">
          <a:xfrm>
            <a:off x="4732338" y="3328988"/>
            <a:ext cx="690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Intelligent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KB Access</a:t>
            </a:r>
            <a:endParaRPr lang="en-US" sz="1200"/>
          </a:p>
        </p:txBody>
      </p:sp>
      <p:sp>
        <p:nvSpPr>
          <p:cNvPr id="207935" name="Rectangle 63"/>
          <p:cNvSpPr>
            <a:spLocks noChangeArrowheads="1"/>
          </p:cNvSpPr>
          <p:nvPr/>
        </p:nvSpPr>
        <p:spPr bwMode="auto">
          <a:xfrm>
            <a:off x="4752975" y="4090988"/>
            <a:ext cx="4667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Traffic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control</a:t>
            </a:r>
            <a:endParaRPr lang="en-US" sz="1200"/>
          </a:p>
        </p:txBody>
      </p:sp>
      <p:sp>
        <p:nvSpPr>
          <p:cNvPr id="207936" name="Rectangle 64"/>
          <p:cNvSpPr>
            <a:spLocks noChangeArrowheads="1"/>
          </p:cNvSpPr>
          <p:nvPr/>
        </p:nvSpPr>
        <p:spPr bwMode="auto">
          <a:xfrm>
            <a:off x="4652963" y="3222625"/>
            <a:ext cx="987425" cy="1835150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37" name="Rectangle 65"/>
          <p:cNvSpPr>
            <a:spLocks noChangeArrowheads="1"/>
          </p:cNvSpPr>
          <p:nvPr/>
        </p:nvSpPr>
        <p:spPr bwMode="auto">
          <a:xfrm>
            <a:off x="4610100" y="2054225"/>
            <a:ext cx="1073150" cy="6191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38" name="Rectangle 66"/>
          <p:cNvSpPr>
            <a:spLocks noChangeArrowheads="1"/>
          </p:cNvSpPr>
          <p:nvPr/>
        </p:nvSpPr>
        <p:spPr bwMode="auto">
          <a:xfrm>
            <a:off x="4800600" y="2162175"/>
            <a:ext cx="7588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SERVICES</a:t>
            </a:r>
            <a:endParaRPr lang="en-US" sz="1200"/>
          </a:p>
        </p:txBody>
      </p:sp>
      <p:sp>
        <p:nvSpPr>
          <p:cNvPr id="207939" name="Rectangle 67"/>
          <p:cNvSpPr>
            <a:spLocks noChangeArrowheads="1"/>
          </p:cNvSpPr>
          <p:nvPr/>
        </p:nvSpPr>
        <p:spPr bwMode="auto">
          <a:xfrm>
            <a:off x="4610100" y="2054225"/>
            <a:ext cx="1073150" cy="619125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40" name="Line 68"/>
          <p:cNvSpPr>
            <a:spLocks noChangeShapeType="1"/>
          </p:cNvSpPr>
          <p:nvPr/>
        </p:nvSpPr>
        <p:spPr bwMode="auto">
          <a:xfrm>
            <a:off x="6296025" y="2673350"/>
            <a:ext cx="1588" cy="549275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41" name="Rectangle 69"/>
          <p:cNvSpPr>
            <a:spLocks noChangeArrowheads="1"/>
          </p:cNvSpPr>
          <p:nvPr/>
        </p:nvSpPr>
        <p:spPr bwMode="auto">
          <a:xfrm>
            <a:off x="5802313" y="3222625"/>
            <a:ext cx="989012" cy="183515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42" name="Rectangle 70"/>
          <p:cNvSpPr>
            <a:spLocks noChangeArrowheads="1"/>
          </p:cNvSpPr>
          <p:nvPr/>
        </p:nvSpPr>
        <p:spPr bwMode="auto">
          <a:xfrm>
            <a:off x="5959475" y="3328988"/>
            <a:ext cx="574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Groupd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Ops. Aid</a:t>
            </a:r>
            <a:endParaRPr lang="en-US" sz="1200"/>
          </a:p>
        </p:txBody>
      </p:sp>
      <p:sp>
        <p:nvSpPr>
          <p:cNvPr id="207943" name="Rectangle 71"/>
          <p:cNvSpPr>
            <a:spLocks noChangeArrowheads="1"/>
          </p:cNvSpPr>
          <p:nvPr/>
        </p:nvSpPr>
        <p:spPr bwMode="auto">
          <a:xfrm>
            <a:off x="6019800" y="3868738"/>
            <a:ext cx="3810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P &amp; S</a:t>
            </a:r>
            <a:endParaRPr lang="en-US" sz="1200"/>
          </a:p>
        </p:txBody>
      </p:sp>
      <p:sp>
        <p:nvSpPr>
          <p:cNvPr id="207944" name="Rectangle 72"/>
          <p:cNvSpPr>
            <a:spLocks noChangeArrowheads="1"/>
          </p:cNvSpPr>
          <p:nvPr/>
        </p:nvSpPr>
        <p:spPr bwMode="auto">
          <a:xfrm>
            <a:off x="6051550" y="4140200"/>
            <a:ext cx="5000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Remote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Ops.</a:t>
            </a:r>
            <a:endParaRPr lang="en-US" sz="1200"/>
          </a:p>
        </p:txBody>
      </p:sp>
      <p:sp>
        <p:nvSpPr>
          <p:cNvPr id="207945" name="Rectangle 73"/>
          <p:cNvSpPr>
            <a:spLocks noChangeArrowheads="1"/>
          </p:cNvSpPr>
          <p:nvPr/>
        </p:nvSpPr>
        <p:spPr bwMode="auto">
          <a:xfrm>
            <a:off x="6070600" y="4633913"/>
            <a:ext cx="4397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Sensor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Fusion</a:t>
            </a:r>
            <a:endParaRPr lang="en-US" sz="1200"/>
          </a:p>
        </p:txBody>
      </p:sp>
      <p:sp>
        <p:nvSpPr>
          <p:cNvPr id="207946" name="Rectangle 74"/>
          <p:cNvSpPr>
            <a:spLocks noChangeArrowheads="1"/>
          </p:cNvSpPr>
          <p:nvPr/>
        </p:nvSpPr>
        <p:spPr bwMode="auto">
          <a:xfrm>
            <a:off x="5802313" y="3222625"/>
            <a:ext cx="989012" cy="1835150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47" name="Rectangle 75"/>
          <p:cNvSpPr>
            <a:spLocks noChangeArrowheads="1"/>
          </p:cNvSpPr>
          <p:nvPr/>
        </p:nvSpPr>
        <p:spPr bwMode="auto">
          <a:xfrm>
            <a:off x="5759450" y="2054225"/>
            <a:ext cx="1073150" cy="6191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48" name="Rectangle 76"/>
          <p:cNvSpPr>
            <a:spLocks noChangeArrowheads="1"/>
          </p:cNvSpPr>
          <p:nvPr/>
        </p:nvSpPr>
        <p:spPr bwMode="auto">
          <a:xfrm>
            <a:off x="6019800" y="2162175"/>
            <a:ext cx="4984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SPACE</a:t>
            </a:r>
            <a:endParaRPr lang="en-US" sz="1200"/>
          </a:p>
        </p:txBody>
      </p:sp>
      <p:sp>
        <p:nvSpPr>
          <p:cNvPr id="207949" name="Rectangle 77"/>
          <p:cNvSpPr>
            <a:spLocks noChangeArrowheads="1"/>
          </p:cNvSpPr>
          <p:nvPr/>
        </p:nvSpPr>
        <p:spPr bwMode="auto">
          <a:xfrm>
            <a:off x="5759450" y="2054225"/>
            <a:ext cx="1073150" cy="619125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50" name="Line 78"/>
          <p:cNvSpPr>
            <a:spLocks noChangeShapeType="1"/>
          </p:cNvSpPr>
          <p:nvPr/>
        </p:nvSpPr>
        <p:spPr bwMode="auto">
          <a:xfrm>
            <a:off x="7445375" y="2673350"/>
            <a:ext cx="1588" cy="549275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51" name="Rectangle 79"/>
          <p:cNvSpPr>
            <a:spLocks noChangeArrowheads="1"/>
          </p:cNvSpPr>
          <p:nvPr/>
        </p:nvSpPr>
        <p:spPr bwMode="auto">
          <a:xfrm>
            <a:off x="6951663" y="3222625"/>
            <a:ext cx="989012" cy="183515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52" name="Rectangle 80"/>
          <p:cNvSpPr>
            <a:spLocks noChangeArrowheads="1"/>
          </p:cNvSpPr>
          <p:nvPr/>
        </p:nvSpPr>
        <p:spPr bwMode="auto">
          <a:xfrm>
            <a:off x="7142163" y="3328988"/>
            <a:ext cx="6445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Tax Prep.</a:t>
            </a:r>
            <a:endParaRPr lang="en-US" sz="1200"/>
          </a:p>
        </p:txBody>
      </p:sp>
      <p:sp>
        <p:nvSpPr>
          <p:cNvPr id="207953" name="Rectangle 81"/>
          <p:cNvSpPr>
            <a:spLocks noChangeArrowheads="1"/>
          </p:cNvSpPr>
          <p:nvPr/>
        </p:nvSpPr>
        <p:spPr bwMode="auto">
          <a:xfrm>
            <a:off x="7362825" y="3735388"/>
            <a:ext cx="1857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ES</a:t>
            </a:r>
            <a:endParaRPr lang="en-US" sz="1200"/>
          </a:p>
        </p:txBody>
      </p:sp>
      <p:sp>
        <p:nvSpPr>
          <p:cNvPr id="207954" name="Rectangle 82"/>
          <p:cNvSpPr>
            <a:spLocks noChangeArrowheads="1"/>
          </p:cNvSpPr>
          <p:nvPr/>
        </p:nvSpPr>
        <p:spPr bwMode="auto">
          <a:xfrm>
            <a:off x="7126288" y="4216400"/>
            <a:ext cx="7175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Intelligent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Consultant</a:t>
            </a:r>
            <a:endParaRPr lang="en-US" sz="1200"/>
          </a:p>
        </p:txBody>
      </p:sp>
      <p:sp>
        <p:nvSpPr>
          <p:cNvPr id="207955" name="Rectangle 83"/>
          <p:cNvSpPr>
            <a:spLocks noChangeArrowheads="1"/>
          </p:cNvSpPr>
          <p:nvPr/>
        </p:nvSpPr>
        <p:spPr bwMode="auto">
          <a:xfrm>
            <a:off x="6951663" y="3222625"/>
            <a:ext cx="989012" cy="1835150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56" name="Rectangle 84"/>
          <p:cNvSpPr>
            <a:spLocks noChangeArrowheads="1"/>
          </p:cNvSpPr>
          <p:nvPr/>
        </p:nvSpPr>
        <p:spPr bwMode="auto">
          <a:xfrm>
            <a:off x="6908800" y="2054225"/>
            <a:ext cx="1073150" cy="6191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57" name="Rectangle 85"/>
          <p:cNvSpPr>
            <a:spLocks noChangeArrowheads="1"/>
          </p:cNvSpPr>
          <p:nvPr/>
        </p:nvSpPr>
        <p:spPr bwMode="auto">
          <a:xfrm>
            <a:off x="7086600" y="2162175"/>
            <a:ext cx="8604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FINANCIAL</a:t>
            </a:r>
            <a:endParaRPr lang="en-US" sz="1200"/>
          </a:p>
        </p:txBody>
      </p:sp>
      <p:sp>
        <p:nvSpPr>
          <p:cNvPr id="207958" name="Rectangle 86"/>
          <p:cNvSpPr>
            <a:spLocks noChangeArrowheads="1"/>
          </p:cNvSpPr>
          <p:nvPr/>
        </p:nvSpPr>
        <p:spPr bwMode="auto">
          <a:xfrm>
            <a:off x="6908800" y="2054225"/>
            <a:ext cx="1073150" cy="619125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59" name="Line 87"/>
          <p:cNvSpPr>
            <a:spLocks noChangeShapeType="1"/>
          </p:cNvSpPr>
          <p:nvPr/>
        </p:nvSpPr>
        <p:spPr bwMode="auto">
          <a:xfrm>
            <a:off x="8594725" y="2673350"/>
            <a:ext cx="1588" cy="549275"/>
          </a:xfrm>
          <a:prstGeom prst="line">
            <a:avLst/>
          </a:prstGeom>
          <a:noFill/>
          <a:ln w="6350">
            <a:solidFill>
              <a:srgbClr val="CCE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60" name="Rectangle 88"/>
          <p:cNvSpPr>
            <a:spLocks noChangeArrowheads="1"/>
          </p:cNvSpPr>
          <p:nvPr/>
        </p:nvSpPr>
        <p:spPr bwMode="auto">
          <a:xfrm>
            <a:off x="8101013" y="3222625"/>
            <a:ext cx="989012" cy="183515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61" name="Rectangle 89"/>
          <p:cNvSpPr>
            <a:spLocks noChangeArrowheads="1"/>
          </p:cNvSpPr>
          <p:nvPr/>
        </p:nvSpPr>
        <p:spPr bwMode="auto">
          <a:xfrm>
            <a:off x="8216900" y="3278188"/>
            <a:ext cx="7715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Prospecting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Aids</a:t>
            </a:r>
            <a:endParaRPr lang="en-US" sz="1200"/>
          </a:p>
        </p:txBody>
      </p:sp>
      <p:sp>
        <p:nvSpPr>
          <p:cNvPr id="207962" name="Rectangle 90"/>
          <p:cNvSpPr>
            <a:spLocks noChangeArrowheads="1"/>
          </p:cNvSpPr>
          <p:nvPr/>
        </p:nvSpPr>
        <p:spPr bwMode="auto">
          <a:xfrm>
            <a:off x="8264525" y="3735388"/>
            <a:ext cx="509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Drilling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Ops.</a:t>
            </a:r>
            <a:endParaRPr lang="en-US" sz="1200"/>
          </a:p>
        </p:txBody>
      </p:sp>
      <p:sp>
        <p:nvSpPr>
          <p:cNvPr id="207963" name="Rectangle 91"/>
          <p:cNvSpPr>
            <a:spLocks noChangeArrowheads="1"/>
          </p:cNvSpPr>
          <p:nvPr/>
        </p:nvSpPr>
        <p:spPr bwMode="auto">
          <a:xfrm>
            <a:off x="8296275" y="4178300"/>
            <a:ext cx="6111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Resource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Recovery</a:t>
            </a:r>
            <a:endParaRPr lang="en-US" sz="1200"/>
          </a:p>
        </p:txBody>
      </p:sp>
      <p:sp>
        <p:nvSpPr>
          <p:cNvPr id="207964" name="Rectangle 92"/>
          <p:cNvSpPr>
            <a:spLocks noChangeArrowheads="1"/>
          </p:cNvSpPr>
          <p:nvPr/>
        </p:nvSpPr>
        <p:spPr bwMode="auto">
          <a:xfrm>
            <a:off x="8208963" y="4608513"/>
            <a:ext cx="8556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Resource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Management</a:t>
            </a:r>
            <a:endParaRPr lang="en-US" sz="1200"/>
          </a:p>
        </p:txBody>
      </p:sp>
      <p:sp>
        <p:nvSpPr>
          <p:cNvPr id="207965" name="Rectangle 93"/>
          <p:cNvSpPr>
            <a:spLocks noChangeArrowheads="1"/>
          </p:cNvSpPr>
          <p:nvPr/>
        </p:nvSpPr>
        <p:spPr bwMode="auto">
          <a:xfrm>
            <a:off x="8101013" y="3222625"/>
            <a:ext cx="989012" cy="1835150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66" name="Rectangle 94"/>
          <p:cNvSpPr>
            <a:spLocks noChangeArrowheads="1"/>
          </p:cNvSpPr>
          <p:nvPr/>
        </p:nvSpPr>
        <p:spPr bwMode="auto">
          <a:xfrm>
            <a:off x="8058150" y="2054225"/>
            <a:ext cx="1073150" cy="6191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67" name="Rectangle 95"/>
          <p:cNvSpPr>
            <a:spLocks noChangeArrowheads="1"/>
          </p:cNvSpPr>
          <p:nvPr/>
        </p:nvSpPr>
        <p:spPr bwMode="auto">
          <a:xfrm>
            <a:off x="8088313" y="2162175"/>
            <a:ext cx="9286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NATURAL</a:t>
            </a:r>
          </a:p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RESOURCES</a:t>
            </a:r>
            <a:endParaRPr lang="en-US" sz="1200"/>
          </a:p>
        </p:txBody>
      </p:sp>
      <p:sp>
        <p:nvSpPr>
          <p:cNvPr id="207968" name="Rectangle 96"/>
          <p:cNvSpPr>
            <a:spLocks noChangeArrowheads="1"/>
          </p:cNvSpPr>
          <p:nvPr/>
        </p:nvSpPr>
        <p:spPr bwMode="auto">
          <a:xfrm>
            <a:off x="8058150" y="2054225"/>
            <a:ext cx="1073150" cy="619125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69" name="Rectangle 97"/>
          <p:cNvSpPr>
            <a:spLocks noChangeArrowheads="1"/>
          </p:cNvSpPr>
          <p:nvPr/>
        </p:nvSpPr>
        <p:spPr bwMode="auto">
          <a:xfrm>
            <a:off x="4035425" y="885825"/>
            <a:ext cx="1450975" cy="6191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70" name="Rectangle 98"/>
          <p:cNvSpPr>
            <a:spLocks noChangeArrowheads="1"/>
          </p:cNvSpPr>
          <p:nvPr/>
        </p:nvSpPr>
        <p:spPr bwMode="auto">
          <a:xfrm>
            <a:off x="4191000" y="1112838"/>
            <a:ext cx="11493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Times New Roman" pitchFamily="18" charset="0"/>
              </a:rPr>
              <a:t>APPLICATIONS</a:t>
            </a:r>
            <a:endParaRPr lang="en-US" sz="1200"/>
          </a:p>
        </p:txBody>
      </p:sp>
      <p:sp>
        <p:nvSpPr>
          <p:cNvPr id="207971" name="Rectangle 99"/>
          <p:cNvSpPr>
            <a:spLocks noChangeArrowheads="1"/>
          </p:cNvSpPr>
          <p:nvPr/>
        </p:nvSpPr>
        <p:spPr bwMode="auto">
          <a:xfrm>
            <a:off x="4035425" y="885825"/>
            <a:ext cx="1450975" cy="619125"/>
          </a:xfrm>
          <a:prstGeom prst="rect">
            <a:avLst/>
          </a:prstGeom>
          <a:noFill/>
          <a:ln w="635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7972" name="Picture 100" descr="surgeons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05400"/>
            <a:ext cx="1066800" cy="862013"/>
          </a:xfrm>
          <a:prstGeom prst="rect">
            <a:avLst/>
          </a:prstGeom>
          <a:noFill/>
        </p:spPr>
      </p:pic>
      <p:pic>
        <p:nvPicPr>
          <p:cNvPr id="207973" name="Picture 101" descr="GrainCheck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5043488"/>
            <a:ext cx="1219200" cy="912812"/>
          </a:xfrm>
          <a:prstGeom prst="rect">
            <a:avLst/>
          </a:prstGeom>
          <a:noFill/>
        </p:spPr>
      </p:pic>
      <p:pic>
        <p:nvPicPr>
          <p:cNvPr id="207974" name="Picture 102" descr="diagnosis6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38400" y="2674938"/>
            <a:ext cx="838200" cy="487362"/>
          </a:xfrm>
          <a:prstGeom prst="rect">
            <a:avLst/>
          </a:prstGeom>
          <a:noFill/>
        </p:spPr>
      </p:pic>
      <p:pic>
        <p:nvPicPr>
          <p:cNvPr id="207975" name="Picture 103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38400" y="5972175"/>
            <a:ext cx="8382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914400" y="4572000"/>
            <a:ext cx="72374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b="1">
                <a:latin typeface="Tahoma" pitchFamily="34" charset="0"/>
                <a:cs typeface="Tahoma" pitchFamily="34" charset="0"/>
              </a:rPr>
              <a:t>A game of chess can be analyzed by a symbolic program. Each chess piece is represented by a symbol, and the rules governing legal moves are represented by symbolic expressions. </a:t>
            </a: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628596" y="1016000"/>
            <a:ext cx="8178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rgbClr val="FF00FF"/>
                </a:solidFill>
                <a:latin typeface="Tahoma" pitchFamily="34" charset="0"/>
                <a:cs typeface="Tahoma" pitchFamily="34" charset="0"/>
              </a:rPr>
              <a:t>Playing Chess</a:t>
            </a:r>
          </a:p>
        </p:txBody>
      </p:sp>
      <p:pic>
        <p:nvPicPr>
          <p:cNvPr id="223236" name="Picture 4" descr="che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54175"/>
            <a:ext cx="7467600" cy="268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3352800" y="3048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rgbClr val="FF3300"/>
                </a:solidFill>
                <a:latin typeface="Times New Roman" pitchFamily="18" charset="0"/>
              </a:rPr>
              <a:t>Robots</a:t>
            </a:r>
          </a:p>
        </p:txBody>
      </p:sp>
      <p:pic>
        <p:nvPicPr>
          <p:cNvPr id="203779" name="Picture 3" descr="3po_r2d2_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2057400"/>
            <a:ext cx="2286000" cy="3606800"/>
          </a:xfrm>
          <a:prstGeom prst="rect">
            <a:avLst/>
          </a:prstGeom>
          <a:noFill/>
        </p:spPr>
      </p:pic>
      <p:pic>
        <p:nvPicPr>
          <p:cNvPr id="203780" name="Picture 4" descr="pit_droi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66800"/>
            <a:ext cx="2055813" cy="2590800"/>
          </a:xfrm>
          <a:prstGeom prst="rect">
            <a:avLst/>
          </a:prstGeom>
          <a:noFill/>
        </p:spPr>
      </p:pic>
      <p:pic>
        <p:nvPicPr>
          <p:cNvPr id="203781" name="Picture 5" descr="sentinel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225425"/>
            <a:ext cx="3581400" cy="1679575"/>
          </a:xfrm>
          <a:prstGeom prst="rect">
            <a:avLst/>
          </a:prstGeom>
          <a:noFill/>
        </p:spPr>
      </p:pic>
      <p:pic>
        <p:nvPicPr>
          <p:cNvPr id="203782" name="Picture 6" descr="cog_collag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19400" y="1981200"/>
            <a:ext cx="32766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17463" y="2149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04803" name="Picture 3" descr="Cog_H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0"/>
            <a:ext cx="2895600" cy="2895600"/>
          </a:xfrm>
          <a:prstGeom prst="rect">
            <a:avLst/>
          </a:prstGeom>
          <a:noFill/>
        </p:spPr>
      </p:pic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17463" y="2149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04805" name="Picture 5" descr="small_rodney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2895600"/>
            <a:ext cx="3200400" cy="3200400"/>
          </a:xfrm>
          <a:prstGeom prst="rect">
            <a:avLst/>
          </a:prstGeom>
          <a:noFill/>
        </p:spPr>
      </p:pic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17463" y="2149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17463" y="2149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04808" name="Picture 8" descr="small_cynthia_blac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76200"/>
            <a:ext cx="2895600" cy="2895600"/>
          </a:xfrm>
          <a:prstGeom prst="rect">
            <a:avLst/>
          </a:prstGeom>
          <a:noFill/>
        </p:spPr>
      </p:pic>
      <p:sp>
        <p:nvSpPr>
          <p:cNvPr id="204809" name="Rectangle 9"/>
          <p:cNvSpPr>
            <a:spLocks noChangeArrowheads="1"/>
          </p:cNvSpPr>
          <p:nvPr/>
        </p:nvSpPr>
        <p:spPr bwMode="auto">
          <a:xfrm>
            <a:off x="17463" y="2149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04810" name="Picture 10" descr="small_four_scree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3429000"/>
            <a:ext cx="3124200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solidFill>
                  <a:schemeClr val="accent1"/>
                </a:solidFill>
              </a:rPr>
              <a:t>Why we study Artificial Intelligence?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3581400"/>
            <a:ext cx="82296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New emerging field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Involvement in our daily life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AI is playing role in defense, robots, expert systems, games etc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8882"/>
            <a:ext cx="8496360" cy="1558206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What does 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“</a:t>
            </a:r>
            <a:r>
              <a:rPr lang="en-US" i="1" dirty="0">
                <a:solidFill>
                  <a:schemeClr val="accent1"/>
                </a:solidFill>
              </a:rPr>
              <a:t>artificial” intelligence</a:t>
            </a:r>
            <a:r>
              <a:rPr lang="en-US" dirty="0">
                <a:solidFill>
                  <a:schemeClr val="accent1"/>
                </a:solidFill>
              </a:rPr>
              <a:t> mean?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285750" indent="-285750" algn="just">
              <a:lnSpc>
                <a:spcPct val="90000"/>
              </a:lnSpc>
            </a:pPr>
            <a:r>
              <a:rPr lang="en-US" sz="2400" dirty="0"/>
              <a:t>Programming a computer to successfully perform tasks that are thought to require </a:t>
            </a:r>
            <a:r>
              <a:rPr lang="en-US" sz="2400" dirty="0" smtClean="0"/>
              <a:t>intelligence</a:t>
            </a:r>
          </a:p>
          <a:p>
            <a:pPr marL="285750" indent="-285750" algn="just">
              <a:lnSpc>
                <a:spcPct val="90000"/>
              </a:lnSpc>
            </a:pPr>
            <a:endParaRPr lang="en-US" sz="2400" dirty="0"/>
          </a:p>
          <a:p>
            <a:pPr marL="685800" lvl="1" indent="-228600" algn="just">
              <a:lnSpc>
                <a:spcPct val="90000"/>
              </a:lnSpc>
            </a:pPr>
            <a:r>
              <a:rPr lang="en-US" sz="2000" dirty="0"/>
              <a:t>Playing chess</a:t>
            </a:r>
          </a:p>
          <a:p>
            <a:pPr marL="685800" lvl="1" indent="-228600" algn="just">
              <a:lnSpc>
                <a:spcPct val="90000"/>
              </a:lnSpc>
            </a:pPr>
            <a:r>
              <a:rPr lang="en-US" sz="2000" dirty="0"/>
              <a:t>Proving theorems</a:t>
            </a:r>
          </a:p>
          <a:p>
            <a:pPr marL="685800" lvl="1" indent="-228600" algn="just">
              <a:lnSpc>
                <a:spcPct val="90000"/>
              </a:lnSpc>
            </a:pPr>
            <a:r>
              <a:rPr lang="en-US" sz="2000" dirty="0"/>
              <a:t>Translating Russian into English</a:t>
            </a:r>
          </a:p>
          <a:p>
            <a:pPr marL="685800" lvl="1" indent="-228600" algn="just">
              <a:lnSpc>
                <a:spcPct val="90000"/>
              </a:lnSpc>
            </a:pPr>
            <a:r>
              <a:rPr lang="en-US" sz="2000" b="1" dirty="0">
                <a:solidFill>
                  <a:srgbClr val="FF3300"/>
                </a:solidFill>
              </a:rPr>
              <a:t>Walking across a room</a:t>
            </a:r>
          </a:p>
          <a:p>
            <a:pPr marL="685800" lvl="1" indent="-228600" algn="just">
              <a:lnSpc>
                <a:spcPct val="90000"/>
              </a:lnSpc>
            </a:pPr>
            <a:r>
              <a:rPr lang="en-US" sz="2000" b="1" dirty="0">
                <a:solidFill>
                  <a:srgbClr val="FF3300"/>
                </a:solidFill>
              </a:rPr>
              <a:t>Recognizing a familiar face</a:t>
            </a:r>
          </a:p>
          <a:p>
            <a:pPr marL="685800" lvl="1" indent="-228600" algn="just">
              <a:lnSpc>
                <a:spcPct val="90000"/>
              </a:lnSpc>
            </a:pPr>
            <a:r>
              <a:rPr lang="en-US" sz="2000" b="1" dirty="0">
                <a:solidFill>
                  <a:srgbClr val="FF3300"/>
                </a:solidFill>
              </a:rPr>
              <a:t>Understanding directions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6CDB-6A1E-46B3-AED0-1C8FE1C0CFD2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31" y="909603"/>
            <a:ext cx="8361477" cy="900112"/>
          </a:xfrm>
        </p:spPr>
        <p:txBody>
          <a:bodyPr/>
          <a:lstStyle/>
          <a:p>
            <a:r>
              <a:rPr lang="en-US" dirty="0"/>
              <a:t>The Turing Test	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153927" y="2205037"/>
            <a:ext cx="8990073" cy="4327567"/>
          </a:xfrm>
        </p:spPr>
        <p:txBody>
          <a:bodyPr/>
          <a:lstStyle/>
          <a:p>
            <a:pPr algn="just"/>
            <a:r>
              <a:rPr lang="en-US" dirty="0" smtClean="0"/>
              <a:t>T</a:t>
            </a:r>
            <a:r>
              <a:rPr lang="en-US" dirty="0" smtClean="0"/>
              <a:t>his </a:t>
            </a:r>
            <a:r>
              <a:rPr lang="en-US" dirty="0"/>
              <a:t>is the critical part of the Turing test, </a:t>
            </a:r>
            <a:r>
              <a:rPr lang="en-US" dirty="0">
                <a:solidFill>
                  <a:schemeClr val="tx2"/>
                </a:solidFill>
              </a:rPr>
              <a:t>substitute a computer for one of the people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Now </a:t>
            </a:r>
            <a:r>
              <a:rPr lang="en-US" dirty="0"/>
              <a:t>the </a:t>
            </a:r>
            <a:r>
              <a:rPr lang="en-US" dirty="0">
                <a:solidFill>
                  <a:srgbClr val="FF3300"/>
                </a:solidFill>
              </a:rPr>
              <a:t>human is obligated to give you truthful</a:t>
            </a:r>
            <a:r>
              <a:rPr lang="en-US" dirty="0"/>
              <a:t>, </a:t>
            </a:r>
            <a:r>
              <a:rPr lang="en-US" dirty="0">
                <a:solidFill>
                  <a:srgbClr val="FF00FF"/>
                </a:solidFill>
              </a:rPr>
              <a:t>human-like responses</a:t>
            </a:r>
            <a:r>
              <a:rPr lang="en-US" dirty="0"/>
              <a:t>; but the </a:t>
            </a:r>
            <a:r>
              <a:rPr lang="en-US" dirty="0">
                <a:solidFill>
                  <a:schemeClr val="accent2"/>
                </a:solidFill>
              </a:rPr>
              <a:t>computer is trying to fool you into thinking that it is human</a:t>
            </a:r>
            <a:r>
              <a:rPr lang="en-US" dirty="0"/>
              <a:t>!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4D05-FCF8-43D2-9B6F-BA904013000E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6" name="Picture 4" descr="Turing Te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8388" y="1095375"/>
            <a:ext cx="7237412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2544" y="288882"/>
            <a:ext cx="8661456" cy="1350981"/>
          </a:xfrm>
        </p:spPr>
        <p:txBody>
          <a:bodyPr>
            <a:normAutofit/>
          </a:bodyPr>
          <a:lstStyle/>
          <a:p>
            <a:r>
              <a:rPr lang="en-US" dirty="0"/>
              <a:t>The Turing Test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446031" y="2057400"/>
            <a:ext cx="8697969" cy="4114800"/>
          </a:xfrm>
        </p:spPr>
        <p:txBody>
          <a:bodyPr/>
          <a:lstStyle/>
          <a:p>
            <a:pPr algn="just"/>
            <a:r>
              <a:rPr lang="en-US" dirty="0" smtClean="0"/>
              <a:t>It is considered to be any situation in which a human converses with an unseen respondent and attempts to determine if the dialogue is being conducted with a human or a computer.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If a computer can fool you into believing that you are talking to a human, the computer can be said to be intelligent.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EA5A-C94F-4250-ACCE-3C2327C82025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9979" y="325395"/>
            <a:ext cx="8690094" cy="145895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Intelligent Test for Computers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1" y="1981200"/>
            <a:ext cx="9144000" cy="458791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000" dirty="0"/>
              <a:t>Alan Turing, a pioneer in the theory of computation, once proposed an intelligent test for computer programs [Turing 1950</a:t>
            </a:r>
            <a:r>
              <a:rPr lang="en-US" sz="2000" dirty="0" smtClean="0"/>
              <a:t>].</a:t>
            </a:r>
          </a:p>
          <a:p>
            <a:pPr algn="just">
              <a:lnSpc>
                <a:spcPct val="90000"/>
              </a:lnSpc>
              <a:buNone/>
            </a:pPr>
            <a:endParaRPr lang="en-US" sz="2000" dirty="0"/>
          </a:p>
          <a:p>
            <a:pPr algn="just">
              <a:lnSpc>
                <a:spcPct val="90000"/>
              </a:lnSpc>
            </a:pPr>
            <a:r>
              <a:rPr lang="en-US" sz="2000" dirty="0"/>
              <a:t>In one variant of the </a:t>
            </a:r>
            <a:r>
              <a:rPr lang="en-US" sz="2000" i="1" dirty="0"/>
              <a:t>Turing Test</a:t>
            </a:r>
            <a:r>
              <a:rPr lang="en-US" sz="2000" dirty="0"/>
              <a:t>, a human judge is allowed to interrogate a program through some sort of an interface such as a video terminal. If the program can fool the human into believing that it is another human responding rather than a computer, then the program is judged intelligent</a:t>
            </a:r>
            <a:r>
              <a:rPr lang="en-US" sz="2000" dirty="0" smtClean="0"/>
              <a:t>.</a:t>
            </a:r>
          </a:p>
          <a:p>
            <a:pPr algn="just">
              <a:lnSpc>
                <a:spcPct val="90000"/>
              </a:lnSpc>
              <a:buNone/>
            </a:pPr>
            <a:endParaRPr lang="en-US" sz="2000" dirty="0"/>
          </a:p>
          <a:p>
            <a:pPr algn="just">
              <a:lnSpc>
                <a:spcPct val="90000"/>
              </a:lnSpc>
            </a:pPr>
            <a:r>
              <a:rPr lang="en-US" sz="2000" dirty="0"/>
              <a:t>You can imagine variants of this test in which you manipulate a robot’s environment to see how robot responds and judge the robot as intelligent or not, depending on whether the robot responds in accordance with how a human might in the same situation.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BA8C-35A9-415B-838F-7805EA2F2865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838200"/>
            <a:ext cx="40386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2"/>
                </a:solidFill>
              </a:rPr>
              <a:t>Computers are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81200"/>
            <a:ext cx="3581400" cy="2895600"/>
          </a:xfrm>
          <a:noFill/>
          <a:ln/>
        </p:spPr>
        <p:txBody>
          <a:bodyPr/>
          <a:lstStyle/>
          <a:p>
            <a:r>
              <a:rPr lang="en-US" sz="2400">
                <a:solidFill>
                  <a:srgbClr val="008000"/>
                </a:solidFill>
              </a:rPr>
              <a:t>Good at:</a:t>
            </a:r>
          </a:p>
          <a:p>
            <a:pPr lvl="1"/>
            <a:r>
              <a:rPr lang="en-US" sz="2000">
                <a:solidFill>
                  <a:srgbClr val="008000"/>
                </a:solidFill>
              </a:rPr>
              <a:t>Number crunching</a:t>
            </a:r>
          </a:p>
          <a:p>
            <a:pPr lvl="1"/>
            <a:r>
              <a:rPr lang="en-US" sz="2000">
                <a:solidFill>
                  <a:srgbClr val="008000"/>
                </a:solidFill>
              </a:rPr>
              <a:t>Storing information</a:t>
            </a:r>
          </a:p>
          <a:p>
            <a:pPr lvl="1"/>
            <a:r>
              <a:rPr lang="en-US" sz="2000">
                <a:solidFill>
                  <a:srgbClr val="008000"/>
                </a:solidFill>
              </a:rPr>
              <a:t>Airline scheduling</a:t>
            </a:r>
          </a:p>
          <a:p>
            <a:pPr lvl="1"/>
            <a:r>
              <a:rPr lang="en-US" sz="2000">
                <a:solidFill>
                  <a:srgbClr val="008000"/>
                </a:solidFill>
              </a:rPr>
              <a:t>Transmitting data</a:t>
            </a:r>
          </a:p>
          <a:p>
            <a:pPr lvl="1"/>
            <a:r>
              <a:rPr lang="en-US" sz="2000">
                <a:solidFill>
                  <a:srgbClr val="008000"/>
                </a:solidFill>
              </a:rPr>
              <a:t>Structured data bases</a:t>
            </a:r>
          </a:p>
          <a:p>
            <a:pPr lvl="1"/>
            <a:r>
              <a:rPr lang="en-US" sz="2000">
                <a:solidFill>
                  <a:srgbClr val="008000"/>
                </a:solidFill>
              </a:rPr>
              <a:t>Graphics</a:t>
            </a:r>
          </a:p>
          <a:p>
            <a:pPr lvl="1"/>
            <a:endParaRPr lang="en-US" sz="2000">
              <a:solidFill>
                <a:srgbClr val="008000"/>
              </a:solidFill>
            </a:endParaRPr>
          </a:p>
          <a:p>
            <a:pPr lvl="1"/>
            <a:endParaRPr lang="en-US" sz="2000">
              <a:solidFill>
                <a:srgbClr val="008000"/>
              </a:solidFill>
            </a:endParaRPr>
          </a:p>
          <a:p>
            <a:pPr lvl="1"/>
            <a:endParaRPr lang="en-US" sz="2000">
              <a:solidFill>
                <a:srgbClr val="008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BA38-EF7E-4AE9-AB90-1F162F9BFA83}" type="slidenum">
              <a:rPr lang="en-US"/>
              <a:pPr/>
              <a:t>8</a:t>
            </a:fld>
            <a:endParaRPr lang="en-US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4654550" y="1905000"/>
            <a:ext cx="38036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Bad at: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rgbClr val="FF0000"/>
                </a:solidFill>
              </a:rPr>
              <a:t>Writing poetry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rgbClr val="FF0000"/>
                </a:solidFill>
              </a:rPr>
              <a:t>Composing music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rgbClr val="FF0000"/>
                </a:solidFill>
              </a:rPr>
              <a:t>Understanding speech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rgbClr val="FF0000"/>
                </a:solidFill>
              </a:rPr>
              <a:t>Driving cars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rgbClr val="FF0000"/>
                </a:solidFill>
              </a:rPr>
              <a:t>Enjoying peaches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rgbClr val="FF0000"/>
                </a:solidFill>
              </a:rPr>
              <a:t>Learning new things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bldLvl="2" autoUpdateAnimBg="0" advAuto="0"/>
      <p:bldP spid="12186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31" y="873090"/>
            <a:ext cx="7086600" cy="674688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INTELLIGENCE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b="1" dirty="0">
                <a:solidFill>
                  <a:srgbClr val="CC0000"/>
                </a:solidFill>
              </a:rPr>
              <a:t>Natural</a:t>
            </a:r>
          </a:p>
          <a:p>
            <a:pPr lvl="1" algn="just"/>
            <a:r>
              <a:rPr lang="en-US" sz="2000" dirty="0"/>
              <a:t>God made</a:t>
            </a:r>
          </a:p>
          <a:p>
            <a:pPr lvl="1" algn="just"/>
            <a:r>
              <a:rPr lang="en-US" sz="2000" dirty="0"/>
              <a:t>Associated with human</a:t>
            </a:r>
          </a:p>
          <a:p>
            <a:pPr lvl="1" algn="just"/>
            <a:r>
              <a:rPr lang="en-US" sz="2000" dirty="0"/>
              <a:t>Human behavior</a:t>
            </a:r>
          </a:p>
          <a:p>
            <a:pPr lvl="1" algn="just"/>
            <a:r>
              <a:rPr lang="en-US" sz="2000" dirty="0"/>
              <a:t>Psychology</a:t>
            </a:r>
          </a:p>
          <a:p>
            <a:pPr lvl="1" algn="just"/>
            <a:r>
              <a:rPr lang="en-US" sz="2000" dirty="0"/>
              <a:t>Five senses</a:t>
            </a:r>
          </a:p>
          <a:p>
            <a:pPr lvl="1" algn="just"/>
            <a:r>
              <a:rPr lang="en-US" sz="2000" dirty="0"/>
              <a:t>Symbolic data</a:t>
            </a:r>
          </a:p>
          <a:p>
            <a:pPr lvl="1" algn="just"/>
            <a:r>
              <a:rPr lang="en-US" sz="2000" dirty="0"/>
              <a:t>Fuzzy </a:t>
            </a:r>
            <a:r>
              <a:rPr lang="en-US" sz="2000" dirty="0" err="1"/>
              <a:t>ness</a:t>
            </a:r>
            <a:endParaRPr lang="en-US" sz="2000" dirty="0"/>
          </a:p>
        </p:txBody>
      </p:sp>
      <p:sp>
        <p:nvSpPr>
          <p:cNvPr id="12390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24400" y="1828800"/>
            <a:ext cx="3810000" cy="472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006600"/>
                </a:solidFill>
              </a:rPr>
              <a:t>Artificial</a:t>
            </a:r>
          </a:p>
          <a:p>
            <a:pPr lvl="1"/>
            <a:r>
              <a:rPr lang="en-US" sz="2000" dirty="0"/>
              <a:t>Man made</a:t>
            </a:r>
          </a:p>
          <a:p>
            <a:pPr lvl="1"/>
            <a:r>
              <a:rPr lang="en-US" sz="2000" dirty="0"/>
              <a:t>Associated with machines</a:t>
            </a:r>
          </a:p>
          <a:p>
            <a:pPr lvl="1"/>
            <a:r>
              <a:rPr lang="en-US" sz="2000" dirty="0"/>
              <a:t>To emulate human behavior in terms of computational processes</a:t>
            </a:r>
          </a:p>
          <a:p>
            <a:pPr lvl="1"/>
            <a:r>
              <a:rPr lang="en-US" sz="2000" dirty="0"/>
              <a:t>Various sensors</a:t>
            </a:r>
          </a:p>
          <a:p>
            <a:pPr lvl="1"/>
            <a:r>
              <a:rPr lang="en-US" sz="2000" dirty="0"/>
              <a:t>Numeric + Symbolic</a:t>
            </a:r>
          </a:p>
          <a:p>
            <a:pPr lvl="1"/>
            <a:r>
              <a:rPr lang="en-US" sz="2000" dirty="0"/>
              <a:t>Uncertainty to be dealt with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E9-9EDF-4C58-871A-0A0E8417E0EE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utoUpdateAnimBg="0"/>
      <p:bldP spid="123907" grpId="0" build="p" autoUpdateAnimBg="0"/>
      <p:bldP spid="123908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62"/>
  <p:tag name="HOTSPOTTYPE" val="DefinedInNavigator"/>
  <p:tag name="DEFINEDINNAVIGATOR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878</TotalTime>
  <Words>703</Words>
  <Application>Microsoft PowerPoint 7.0</Application>
  <PresentationFormat>Overhead</PresentationFormat>
  <Paragraphs>221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 Artificial Intelligence </vt:lpstr>
      <vt:lpstr>Why we study Artificial Intelligence?</vt:lpstr>
      <vt:lpstr>What does  “artificial” intelligence mean?</vt:lpstr>
      <vt:lpstr>The Turing Test </vt:lpstr>
      <vt:lpstr>Slide 5</vt:lpstr>
      <vt:lpstr>The Turing Test</vt:lpstr>
      <vt:lpstr>Intelligent Test for Computers</vt:lpstr>
      <vt:lpstr>Computers are</vt:lpstr>
      <vt:lpstr>INTELLIGENCE</vt:lpstr>
      <vt:lpstr>AI programming  Vs. Conventional programming</vt:lpstr>
      <vt:lpstr>ELEMENTS OF AI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Waqas Bangyal</dc:creator>
  <cp:lastModifiedBy>Waqas Bangyal</cp:lastModifiedBy>
  <cp:revision>89</cp:revision>
  <cp:lastPrinted>1601-01-01T00:00:00Z</cp:lastPrinted>
  <dcterms:created xsi:type="dcterms:W3CDTF">1601-01-01T00:00:00Z</dcterms:created>
  <dcterms:modified xsi:type="dcterms:W3CDTF">2015-10-06T05:35:00Z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