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575817"/>
            <a:ext cx="83769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575817"/>
            <a:ext cx="74510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81518"/>
            <a:ext cx="5314315" cy="465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5334000"/>
            <a:ext cx="8955405" cy="541020"/>
            <a:chOff x="188976" y="5334000"/>
            <a:chExt cx="89554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5344667"/>
              <a:ext cx="8628888" cy="12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976" y="5334000"/>
              <a:ext cx="4305300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9740" y="4873878"/>
            <a:ext cx="376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4E3A2F"/>
                </a:solidFill>
                <a:latin typeface="Trebuchet MS"/>
                <a:cs typeface="Trebuchet MS"/>
              </a:rPr>
              <a:t>BUSINESS</a:t>
            </a:r>
            <a:r>
              <a:rPr sz="3600" spc="-204" dirty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sz="3600" spc="20" dirty="0">
                <a:solidFill>
                  <a:srgbClr val="4E3A2F"/>
                </a:solidFill>
                <a:latin typeface="Trebuchet MS"/>
                <a:cs typeface="Trebuchet MS"/>
              </a:rPr>
              <a:t>REPORT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6693408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615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THE </a:t>
            </a:r>
            <a:r>
              <a:rPr spc="20" dirty="0"/>
              <a:t>REPORT </a:t>
            </a:r>
            <a:r>
              <a:rPr spc="75" dirty="0"/>
              <a:t>AND </a:t>
            </a:r>
            <a:r>
              <a:rPr spc="-135" dirty="0"/>
              <a:t>THE</a:t>
            </a:r>
            <a:r>
              <a:rPr spc="-780" dirty="0"/>
              <a:t> </a:t>
            </a:r>
            <a:r>
              <a:rPr spc="105" dirty="0"/>
              <a:t>READER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85087"/>
            <a:ext cx="8475980" cy="4232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10160" indent="-342900">
              <a:lnSpc>
                <a:spcPct val="80000"/>
              </a:lnSpc>
              <a:spcBef>
                <a:spcPts val="819"/>
              </a:spcBef>
            </a:pPr>
            <a:r>
              <a:rPr sz="2100" spc="39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purpose of any report </a:t>
            </a:r>
            <a:r>
              <a:rPr sz="3000" spc="5" dirty="0">
                <a:solidFill>
                  <a:srgbClr val="4E3A2F"/>
                </a:solidFill>
                <a:latin typeface="Arial"/>
                <a:cs typeface="Arial"/>
              </a:rPr>
              <a:t>is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discovered by  asking questions about </a:t>
            </a:r>
            <a:r>
              <a:rPr sz="3000" spc="-1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original request.</a:t>
            </a:r>
            <a:r>
              <a:rPr sz="3000" spc="-1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 key factor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here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is the </a:t>
            </a:r>
            <a:r>
              <a:rPr sz="3000" spc="-25" dirty="0">
                <a:solidFill>
                  <a:srgbClr val="4E3A2F"/>
                </a:solidFill>
                <a:latin typeface="Arial"/>
                <a:cs typeface="Arial"/>
              </a:rPr>
              <a:t>reader,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or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audience. First, 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know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who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is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to receive the report, who else will  read it, and why the reader(s) want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information of</a:t>
            </a:r>
            <a:r>
              <a:rPr sz="3000" spc="-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recommendations.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</a:pPr>
            <a:r>
              <a:rPr sz="2100" spc="39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On the basis of your report, decisions may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be  made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which </a:t>
            </a:r>
            <a:r>
              <a:rPr sz="3000" spc="-10" dirty="0">
                <a:solidFill>
                  <a:srgbClr val="4E3A2F"/>
                </a:solidFill>
                <a:latin typeface="Arial"/>
                <a:cs typeface="Arial"/>
              </a:rPr>
              <a:t>affect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organization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its </a:t>
            </a:r>
            <a:r>
              <a:rPr sz="3000" spc="-10" dirty="0">
                <a:solidFill>
                  <a:srgbClr val="4E3A2F"/>
                </a:solidFill>
                <a:latin typeface="Arial"/>
                <a:cs typeface="Arial"/>
              </a:rPr>
              <a:t>staff. 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Often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these involve the spending of </a:t>
            </a:r>
            <a:r>
              <a:rPr sz="3000" spc="-40" dirty="0">
                <a:solidFill>
                  <a:srgbClr val="4E3A2F"/>
                </a:solidFill>
                <a:latin typeface="Arial"/>
                <a:cs typeface="Arial"/>
              </a:rPr>
              <a:t>money,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so it 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is your responsibility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to bear in mind the  following: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7005828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6466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RESPONSIBILITIES </a:t>
            </a:r>
            <a:r>
              <a:rPr spc="-90" dirty="0"/>
              <a:t>OF </a:t>
            </a:r>
            <a:r>
              <a:rPr spc="45" dirty="0"/>
              <a:t>A</a:t>
            </a:r>
            <a:r>
              <a:rPr spc="-555" dirty="0"/>
              <a:t> </a:t>
            </a:r>
            <a:r>
              <a:rPr spc="114" dirty="0"/>
              <a:t>SENDER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576527"/>
            <a:ext cx="848804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0029" indent="-342900">
              <a:lnSpc>
                <a:spcPct val="100000"/>
              </a:lnSpc>
              <a:spcBef>
                <a:spcPts val="100"/>
              </a:spcBef>
            </a:pPr>
            <a:r>
              <a:rPr sz="2100" spc="39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Assume that your reader is not looking</a:t>
            </a:r>
            <a:r>
              <a:rPr sz="3000" spc="-20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4E3A2F"/>
                </a:solidFill>
                <a:latin typeface="Arial"/>
                <a:cs typeface="Arial"/>
              </a:rPr>
              <a:t>forward 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to a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‘good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read’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when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report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lands on her 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desk. </a:t>
            </a:r>
            <a:r>
              <a:rPr sz="3000" spc="-95" dirty="0">
                <a:solidFill>
                  <a:srgbClr val="4E3A2F"/>
                </a:solidFill>
                <a:latin typeface="Arial"/>
                <a:cs typeface="Arial"/>
              </a:rPr>
              <a:t>You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have a responsibility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to make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your 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report simple, concise and</a:t>
            </a:r>
            <a:r>
              <a:rPr sz="3000" spc="-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effective.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</a:pPr>
            <a:r>
              <a:rPr sz="2100" spc="39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Assume that your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reader is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not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expert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 subject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as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you. </a:t>
            </a:r>
            <a:r>
              <a:rPr sz="3000" spc="-95" dirty="0">
                <a:solidFill>
                  <a:srgbClr val="4E3A2F"/>
                </a:solidFill>
                <a:latin typeface="Arial"/>
                <a:cs typeface="Arial"/>
              </a:rPr>
              <a:t>You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are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expected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use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your  ‘expert’ knowledge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present information</a:t>
            </a:r>
            <a:r>
              <a:rPr sz="3000" spc="-1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simply 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000" spc="-1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translate details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technical terms into 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langauge your reader can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easily</a:t>
            </a:r>
            <a:r>
              <a:rPr sz="3000" spc="-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understand.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575002"/>
            <a:ext cx="820800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4170" indent="-3429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Assume that your report will be read</a:t>
            </a:r>
            <a:r>
              <a:rPr sz="3200" spc="-459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4E3A2F"/>
                </a:solidFill>
                <a:latin typeface="Arial"/>
                <a:cs typeface="Arial"/>
              </a:rPr>
              <a:t>once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then</a:t>
            </a:r>
            <a:r>
              <a:rPr sz="3200" spc="-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discarded.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Assume that others will read your report  when you are no longer available to</a:t>
            </a:r>
            <a:r>
              <a:rPr sz="3200" spc="-1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answer  questions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about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your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findings.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 is your  responsibility to ensure that your report is  complete enough to anticipate questions  which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may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be asked much</a:t>
            </a:r>
            <a:r>
              <a:rPr sz="3200" spc="-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4E3A2F"/>
                </a:solidFill>
                <a:latin typeface="Arial"/>
                <a:cs typeface="Arial"/>
              </a:rPr>
              <a:t>later.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503679"/>
            <a:ext cx="853313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Keep you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audience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in your mind when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compiling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2500" spc="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report.</a:t>
            </a:r>
            <a:endParaRPr sz="2500">
              <a:latin typeface="Arial"/>
              <a:cs typeface="Arial"/>
            </a:endParaRPr>
          </a:p>
          <a:p>
            <a:pPr marL="355600">
              <a:lnSpc>
                <a:spcPts val="2700"/>
              </a:lnSpc>
            </a:pP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Some things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a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reader needs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know</a:t>
            </a:r>
            <a:r>
              <a:rPr sz="2500" spc="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are: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b="1" spc="-5" dirty="0">
                <a:solidFill>
                  <a:srgbClr val="4E3A2F"/>
                </a:solidFill>
                <a:latin typeface="Arial"/>
                <a:cs typeface="Arial"/>
              </a:rPr>
              <a:t>Why the report </a:t>
            </a:r>
            <a:r>
              <a:rPr sz="2500" b="1" spc="5" dirty="0">
                <a:solidFill>
                  <a:srgbClr val="4E3A2F"/>
                </a:solidFill>
                <a:latin typeface="Arial"/>
                <a:cs typeface="Arial"/>
              </a:rPr>
              <a:t>was</a:t>
            </a:r>
            <a:r>
              <a:rPr sz="2500" b="1" spc="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4E3A2F"/>
                </a:solidFill>
                <a:latin typeface="Arial"/>
                <a:cs typeface="Arial"/>
              </a:rPr>
              <a:t>written:</a:t>
            </a:r>
            <a:endParaRPr sz="2500">
              <a:latin typeface="Arial"/>
              <a:cs typeface="Arial"/>
            </a:endParaRPr>
          </a:p>
          <a:p>
            <a:pPr marL="355600" marR="1489710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The report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should have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sound reason for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its  existence.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b="1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2500" b="1" dirty="0">
                <a:solidFill>
                  <a:srgbClr val="4E3A2F"/>
                </a:solidFill>
                <a:latin typeface="Arial"/>
                <a:cs typeface="Arial"/>
              </a:rPr>
              <a:t>significance </a:t>
            </a:r>
            <a:r>
              <a:rPr sz="2500" b="1" spc="-5" dirty="0">
                <a:solidFill>
                  <a:srgbClr val="4E3A2F"/>
                </a:solidFill>
                <a:latin typeface="Arial"/>
                <a:cs typeface="Arial"/>
              </a:rPr>
              <a:t>of the</a:t>
            </a:r>
            <a:r>
              <a:rPr sz="2500" b="1" spc="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4E3A2F"/>
                </a:solidFill>
                <a:latin typeface="Arial"/>
                <a:cs typeface="Arial"/>
              </a:rPr>
              <a:t>report: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If the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person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responsible for taking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action because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your  report,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she will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want to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make these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decisions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knowing  fully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what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is likely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to</a:t>
            </a:r>
            <a:r>
              <a:rPr sz="25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happen.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b="1" spc="-5" dirty="0">
                <a:solidFill>
                  <a:srgbClr val="4E3A2F"/>
                </a:solidFill>
                <a:latin typeface="Arial"/>
                <a:cs typeface="Arial"/>
              </a:rPr>
              <a:t>Cost:</a:t>
            </a:r>
            <a:endParaRPr sz="2500">
              <a:latin typeface="Arial"/>
              <a:cs typeface="Arial"/>
            </a:endParaRPr>
          </a:p>
          <a:p>
            <a:pPr marL="355600" marR="857250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750" spc="330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Some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justification for </a:t>
            </a:r>
            <a:r>
              <a:rPr sz="2500" spc="-5" dirty="0">
                <a:solidFill>
                  <a:srgbClr val="4E3A2F"/>
                </a:solidFill>
                <a:latin typeface="Arial"/>
                <a:cs typeface="Arial"/>
              </a:rPr>
              <a:t>this expenditure would also be  </a:t>
            </a:r>
            <a:r>
              <a:rPr sz="2500" dirty="0">
                <a:solidFill>
                  <a:srgbClr val="4E3A2F"/>
                </a:solidFill>
                <a:latin typeface="Arial"/>
                <a:cs typeface="Arial"/>
              </a:rPr>
              <a:t>required.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41747" y="3427476"/>
              <a:ext cx="4215384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4035" y="2966669"/>
            <a:ext cx="3674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FAEDC8"/>
                </a:solidFill>
              </a:rPr>
              <a:t>TYPES </a:t>
            </a:r>
            <a:r>
              <a:rPr spc="-85" dirty="0">
                <a:solidFill>
                  <a:srgbClr val="FAEDC8"/>
                </a:solidFill>
              </a:rPr>
              <a:t>OF</a:t>
            </a:r>
            <a:r>
              <a:rPr spc="-465" dirty="0">
                <a:solidFill>
                  <a:srgbClr val="FAEDC8"/>
                </a:solidFill>
              </a:rPr>
              <a:t> </a:t>
            </a:r>
            <a:r>
              <a:rPr spc="20" dirty="0">
                <a:solidFill>
                  <a:srgbClr val="FAEDC8"/>
                </a:solidFill>
              </a:rPr>
              <a:t>REPORT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4215384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367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TYPES </a:t>
            </a:r>
            <a:r>
              <a:rPr spc="-90" dirty="0"/>
              <a:t>OF</a:t>
            </a:r>
            <a:r>
              <a:rPr spc="-459" dirty="0"/>
              <a:t> </a:t>
            </a:r>
            <a:r>
              <a:rPr spc="20" dirty="0"/>
              <a:t>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575002"/>
            <a:ext cx="842200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There are as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many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varieties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 as  there are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purposes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audiences.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They</a:t>
            </a:r>
            <a:r>
              <a:rPr sz="3200" spc="-1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can  be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grouped under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two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main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headings: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Routine</a:t>
            </a:r>
            <a:r>
              <a:rPr sz="3200" b="1" spc="-37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report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7995" algn="l"/>
              </a:tabLst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Non routine &amp;Special</a:t>
            </a:r>
            <a:r>
              <a:rPr sz="3200" b="1" spc="-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7906511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7369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ROUTINE </a:t>
            </a:r>
            <a:r>
              <a:rPr spc="20" dirty="0"/>
              <a:t>REPORT </a:t>
            </a:r>
            <a:r>
              <a:rPr spc="-270" dirty="0"/>
              <a:t>( </a:t>
            </a:r>
            <a:r>
              <a:rPr dirty="0"/>
              <a:t>SHORT</a:t>
            </a:r>
            <a:r>
              <a:rPr spc="-455" dirty="0"/>
              <a:t> </a:t>
            </a:r>
            <a:r>
              <a:rPr spc="25" dirty="0"/>
              <a:t>REPORTS)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575002"/>
            <a:ext cx="791400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Routine reports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follow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 standard</a:t>
            </a:r>
            <a:r>
              <a:rPr sz="3200" spc="-4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format.</a:t>
            </a:r>
            <a:endParaRPr sz="320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Make sure your facts are logically</a:t>
            </a:r>
            <a:r>
              <a:rPr sz="3200" spc="-1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ordered  and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use language that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can be clearly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and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correctly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understood.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Conference</a:t>
            </a:r>
            <a:r>
              <a:rPr sz="3200" spc="-3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Progress</a:t>
            </a:r>
            <a:r>
              <a:rPr sz="3200" spc="-3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Periodic</a:t>
            </a:r>
            <a:r>
              <a:rPr sz="3200" spc="-3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7985759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EXAMPLE </a:t>
            </a:r>
            <a:r>
              <a:rPr spc="-90" dirty="0"/>
              <a:t>OF </a:t>
            </a:r>
            <a:r>
              <a:rPr spc="-70" dirty="0"/>
              <a:t>ROUTINE </a:t>
            </a:r>
            <a:r>
              <a:rPr spc="20" dirty="0"/>
              <a:t>REPORT</a:t>
            </a:r>
            <a:r>
              <a:rPr spc="-695" dirty="0"/>
              <a:t> </a:t>
            </a:r>
            <a:r>
              <a:rPr spc="75" dirty="0"/>
              <a:t>FORM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370" dirty="0">
                <a:solidFill>
                  <a:srgbClr val="EFA12D"/>
                </a:solidFill>
              </a:rPr>
              <a:t> </a:t>
            </a:r>
            <a:r>
              <a:rPr spc="-5" dirty="0"/>
              <a:t>YOUNGERS-FORD </a:t>
            </a:r>
            <a:r>
              <a:rPr spc="-10" dirty="0"/>
              <a:t>PVT</a:t>
            </a:r>
            <a:r>
              <a:rPr spc="-5" dirty="0"/>
              <a:t> </a:t>
            </a:r>
            <a:r>
              <a:rPr spc="-70" dirty="0"/>
              <a:t>LTD</a:t>
            </a:r>
            <a:endParaRPr sz="1950"/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950" spc="375" dirty="0">
                <a:solidFill>
                  <a:srgbClr val="EFA12D"/>
                </a:solidFill>
              </a:rPr>
              <a:t> </a:t>
            </a:r>
            <a:r>
              <a:rPr spc="-5" dirty="0"/>
              <a:t>ACCIDENT</a:t>
            </a:r>
            <a:r>
              <a:rPr spc="5" dirty="0"/>
              <a:t> </a:t>
            </a:r>
            <a:r>
              <a:rPr spc="-15" dirty="0"/>
              <a:t>REPORT</a:t>
            </a:r>
            <a:endParaRPr sz="1950"/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spc="-5" dirty="0"/>
              <a:t>Department:</a:t>
            </a:r>
            <a:endParaRPr sz="2200"/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spc="-5" dirty="0"/>
              <a:t>Name of </a:t>
            </a:r>
            <a:r>
              <a:rPr sz="2200" dirty="0"/>
              <a:t>injured</a:t>
            </a:r>
            <a:r>
              <a:rPr sz="2200" spc="40" dirty="0"/>
              <a:t> </a:t>
            </a:r>
            <a:r>
              <a:rPr sz="2200" dirty="0"/>
              <a:t>person: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spc="-5" dirty="0"/>
              <a:t>Position;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dirty="0"/>
              <a:t>Place </a:t>
            </a:r>
            <a:r>
              <a:rPr sz="2200" spc="-5" dirty="0"/>
              <a:t>of </a:t>
            </a:r>
            <a:r>
              <a:rPr sz="2200" dirty="0"/>
              <a:t>accident: </a:t>
            </a:r>
            <a:r>
              <a:rPr sz="2200" spc="-5" dirty="0"/>
              <a:t>time </a:t>
            </a:r>
            <a:r>
              <a:rPr sz="2200" dirty="0"/>
              <a:t>and</a:t>
            </a:r>
            <a:r>
              <a:rPr sz="2200" spc="5" dirty="0"/>
              <a:t> </a:t>
            </a:r>
            <a:r>
              <a:rPr sz="2200" dirty="0"/>
              <a:t>date: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dirty="0"/>
              <a:t>Description of accident;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spc="-5" dirty="0"/>
              <a:t>Names of </a:t>
            </a:r>
            <a:r>
              <a:rPr sz="2200" dirty="0"/>
              <a:t>witnesses </a:t>
            </a:r>
            <a:r>
              <a:rPr sz="2200" spc="-5" dirty="0"/>
              <a:t>and</a:t>
            </a:r>
            <a:r>
              <a:rPr sz="2200" spc="50" dirty="0"/>
              <a:t> </a:t>
            </a:r>
            <a:r>
              <a:rPr sz="2200" spc="-5" dirty="0"/>
              <a:t>department(s):</a:t>
            </a:r>
            <a:endParaRPr sz="22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spc="-5" dirty="0"/>
              <a:t>Reported</a:t>
            </a:r>
            <a:r>
              <a:rPr sz="2200" spc="10" dirty="0"/>
              <a:t> </a:t>
            </a:r>
            <a:r>
              <a:rPr sz="2200" spc="-5" dirty="0"/>
              <a:t>by: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spc="-5" dirty="0"/>
              <a:t>Position: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500" spc="325" dirty="0">
                <a:solidFill>
                  <a:srgbClr val="EFA12D"/>
                </a:solidFill>
              </a:rPr>
              <a:t>	</a:t>
            </a:r>
            <a:r>
              <a:rPr sz="2200" dirty="0"/>
              <a:t>Signature: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7917180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3540" y="575817"/>
            <a:ext cx="726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E3A2F"/>
                </a:solidFill>
                <a:latin typeface="Trebuchet MS"/>
                <a:cs typeface="Trebuchet MS"/>
              </a:rPr>
              <a:t>NON </a:t>
            </a:r>
            <a:r>
              <a:rPr sz="3600" spc="-70" dirty="0">
                <a:solidFill>
                  <a:srgbClr val="4E3A2F"/>
                </a:solidFill>
                <a:latin typeface="Trebuchet MS"/>
                <a:cs typeface="Trebuchet MS"/>
              </a:rPr>
              <a:t>ROUTINE </a:t>
            </a:r>
            <a:r>
              <a:rPr sz="3600" spc="45" dirty="0">
                <a:solidFill>
                  <a:srgbClr val="4E3A2F"/>
                </a:solidFill>
                <a:latin typeface="Trebuchet MS"/>
                <a:cs typeface="Trebuchet MS"/>
              </a:rPr>
              <a:t>OR </a:t>
            </a:r>
            <a:r>
              <a:rPr sz="3600" spc="50" dirty="0">
                <a:solidFill>
                  <a:srgbClr val="4E3A2F"/>
                </a:solidFill>
                <a:latin typeface="Trebuchet MS"/>
                <a:cs typeface="Trebuchet MS"/>
              </a:rPr>
              <a:t>SPECIAL</a:t>
            </a:r>
            <a:r>
              <a:rPr sz="3600" spc="-725" dirty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sz="3600" spc="65" dirty="0">
                <a:solidFill>
                  <a:srgbClr val="4E3A2F"/>
                </a:solidFill>
                <a:latin typeface="Trebuchet MS"/>
                <a:cs typeface="Trebuchet MS"/>
              </a:rPr>
              <a:t>REPORTS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575002"/>
            <a:ext cx="82981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855720" algn="l"/>
              </a:tabLst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This type</a:t>
            </a:r>
            <a:r>
              <a:rPr sz="3200" spc="-3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	require investigation</a:t>
            </a:r>
            <a:r>
              <a:rPr sz="3200" spc="-10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and  research, and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have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 specific purpose and  audience.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5187" y="3427476"/>
              <a:ext cx="3322320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0579" y="3427476"/>
              <a:ext cx="676655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0308" y="3427476"/>
              <a:ext cx="4306824" cy="5410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6841" y="2966669"/>
            <a:ext cx="6630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AEDC8"/>
                </a:solidFill>
              </a:rPr>
              <a:t>WRITING </a:t>
            </a:r>
            <a:r>
              <a:rPr spc="-90" dirty="0">
                <a:solidFill>
                  <a:srgbClr val="FAEDC8"/>
                </a:solidFill>
              </a:rPr>
              <a:t>NON-ROUTINE</a:t>
            </a:r>
            <a:r>
              <a:rPr spc="-405" dirty="0">
                <a:solidFill>
                  <a:srgbClr val="FAEDC8"/>
                </a:solidFill>
              </a:rPr>
              <a:t> </a:t>
            </a:r>
            <a:r>
              <a:rPr spc="65" dirty="0">
                <a:solidFill>
                  <a:srgbClr val="FAEDC8"/>
                </a:solidFill>
              </a:rPr>
              <a:t>REPORTS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2671572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212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CONTEN</a:t>
            </a:r>
            <a:r>
              <a:rPr spc="-90" dirty="0"/>
              <a:t>T</a:t>
            </a:r>
            <a:r>
              <a:rPr spc="32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5325110" cy="417421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What is</a:t>
            </a:r>
            <a:r>
              <a:rPr sz="3200" spc="-3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7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Purpose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spc="-5" smtClean="0">
                <a:solidFill>
                  <a:srgbClr val="4E3A2F"/>
                </a:solidFill>
                <a:latin typeface="Arial"/>
                <a:cs typeface="Arial"/>
              </a:rPr>
              <a:t>report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&amp;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3200" spc="-4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reader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Types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-3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Writing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non-routine</a:t>
            </a:r>
            <a:r>
              <a:rPr sz="3200" spc="-3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4E3A2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 system for report</a:t>
            </a:r>
            <a:r>
              <a:rPr sz="3200" spc="-6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writing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</a:t>
            </a:r>
            <a:r>
              <a:rPr sz="3200" spc="-3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format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526235"/>
            <a:ext cx="8456930" cy="46602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9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Different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business and organizations require 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different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style and formats, but it is possible  to give you a basic format which covers</a:t>
            </a:r>
            <a:r>
              <a:rPr sz="3200" spc="-1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most  eventualities'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can be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adapted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the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‘house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style’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your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organization.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 question which you keep in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mind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while  preparing a</a:t>
            </a:r>
            <a:r>
              <a:rPr sz="3200" spc="-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What’s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this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report about?</a:t>
            </a:r>
            <a:r>
              <a:rPr sz="3200" spc="-3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(title)</a:t>
            </a:r>
            <a:endParaRPr sz="3200">
              <a:latin typeface="Arial"/>
              <a:cs typeface="Arial"/>
            </a:endParaRPr>
          </a:p>
          <a:p>
            <a:pPr marL="355600" marR="319405" indent="-342900">
              <a:lnSpc>
                <a:spcPts val="3460"/>
              </a:lnSpc>
              <a:spcBef>
                <a:spcPts val="81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Who asked for it? Why? (term of</a:t>
            </a:r>
            <a:r>
              <a:rPr sz="3200" spc="-4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4E3A2F"/>
                </a:solidFill>
                <a:latin typeface="Arial"/>
                <a:cs typeface="Arial"/>
              </a:rPr>
              <a:t>reference,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introduction)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526235"/>
            <a:ext cx="8072755" cy="48558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9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Who carried out the research? What  qualifications do the investigator (s) have</a:t>
            </a:r>
            <a:r>
              <a:rPr sz="3200" spc="-1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?  (identification of </a:t>
            </a:r>
            <a:r>
              <a:rPr sz="3200" spc="-25" dirty="0">
                <a:solidFill>
                  <a:srgbClr val="4E3A2F"/>
                </a:solidFill>
                <a:latin typeface="Arial"/>
                <a:cs typeface="Arial"/>
              </a:rPr>
              <a:t>writer,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position,  qualifications)</a:t>
            </a:r>
            <a:endParaRPr sz="3200">
              <a:latin typeface="Arial"/>
              <a:cs typeface="Arial"/>
            </a:endParaRPr>
          </a:p>
          <a:p>
            <a:pPr marL="355600" marR="184150" indent="-342900">
              <a:lnSpc>
                <a:spcPts val="3460"/>
              </a:lnSpc>
              <a:spcBef>
                <a:spcPts val="82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How did the writer(s) find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3200" spc="-3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E3A2F"/>
                </a:solidFill>
                <a:latin typeface="Arial"/>
                <a:cs typeface="Arial"/>
              </a:rPr>
              <a:t>information?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(procedure</a:t>
            </a:r>
            <a:r>
              <a:rPr sz="3200" spc="-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followed)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What did the writer discover?</a:t>
            </a:r>
            <a:r>
              <a:rPr sz="3200" spc="-434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(findings)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What conclusions did the writer come</a:t>
            </a:r>
            <a:r>
              <a:rPr sz="3200" spc="-434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to?</a:t>
            </a:r>
            <a:endParaRPr sz="3200">
              <a:latin typeface="Arial"/>
              <a:cs typeface="Arial"/>
            </a:endParaRPr>
          </a:p>
          <a:p>
            <a:pPr marL="355600" marR="1019810" indent="-342900">
              <a:lnSpc>
                <a:spcPts val="3460"/>
              </a:lnSpc>
              <a:spcBef>
                <a:spcPts val="82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What action does the writer</a:t>
            </a:r>
            <a:r>
              <a:rPr sz="3200" spc="-4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4E3A2F"/>
                </a:solidFill>
                <a:latin typeface="Arial"/>
                <a:cs typeface="Arial"/>
              </a:rPr>
              <a:t>suggest?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(recommendations)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575002"/>
            <a:ext cx="850074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there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more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detailed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statistics or</a:t>
            </a:r>
            <a:r>
              <a:rPr sz="3200" spc="-3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4E3A2F"/>
                </a:solidFill>
                <a:latin typeface="Arial"/>
                <a:cs typeface="Arial"/>
              </a:rPr>
              <a:t>evidence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for the conclusion?</a:t>
            </a:r>
            <a:r>
              <a:rPr sz="3200" spc="-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(appendix)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When was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report completed?</a:t>
            </a:r>
            <a:r>
              <a:rPr sz="3200" spc="-4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(date)</a:t>
            </a:r>
            <a:endParaRPr sz="3200">
              <a:latin typeface="Arial"/>
              <a:cs typeface="Arial"/>
            </a:endParaRPr>
          </a:p>
          <a:p>
            <a:pPr marL="355600" marR="1743075" indent="-3429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Who was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mainly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responsible for it</a:t>
            </a:r>
            <a:r>
              <a:rPr sz="3200" spc="-409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685" dirty="0">
                <a:solidFill>
                  <a:srgbClr val="4E3A2F"/>
                </a:solidFill>
                <a:latin typeface="Arial"/>
                <a:cs typeface="Arial"/>
              </a:rPr>
              <a:t>?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(signature,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office</a:t>
            </a:r>
            <a:r>
              <a:rPr sz="3200" spc="-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held)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5104" y="3427476"/>
              <a:ext cx="7082028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6757" y="2966669"/>
            <a:ext cx="6545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FAEDC8"/>
                </a:solidFill>
              </a:rPr>
              <a:t>A </a:t>
            </a:r>
            <a:r>
              <a:rPr spc="70" dirty="0">
                <a:solidFill>
                  <a:srgbClr val="FAEDC8"/>
                </a:solidFill>
              </a:rPr>
              <a:t>SYSTEM</a:t>
            </a:r>
            <a:r>
              <a:rPr spc="-785" dirty="0">
                <a:solidFill>
                  <a:srgbClr val="FAEDC8"/>
                </a:solidFill>
              </a:rPr>
              <a:t> </a:t>
            </a:r>
            <a:r>
              <a:rPr spc="-10" dirty="0">
                <a:solidFill>
                  <a:srgbClr val="FAEDC8"/>
                </a:solidFill>
              </a:rPr>
              <a:t>FOR </a:t>
            </a:r>
            <a:r>
              <a:rPr spc="20" dirty="0">
                <a:solidFill>
                  <a:srgbClr val="FAEDC8"/>
                </a:solidFill>
              </a:rPr>
              <a:t>REPORT </a:t>
            </a:r>
            <a:r>
              <a:rPr spc="-35" dirty="0">
                <a:solidFill>
                  <a:srgbClr val="FAEDC8"/>
                </a:solidFill>
              </a:rPr>
              <a:t>WRITING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3835908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328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THE </a:t>
            </a:r>
            <a:r>
              <a:rPr spc="75" dirty="0"/>
              <a:t>BASIC</a:t>
            </a:r>
            <a:r>
              <a:rPr spc="-285" dirty="0"/>
              <a:t> </a:t>
            </a:r>
            <a:r>
              <a:rPr spc="45" dirty="0"/>
              <a:t>PLAN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446024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70" dirty="0">
                <a:solidFill>
                  <a:srgbClr val="4E3A2F"/>
                </a:solidFill>
                <a:latin typeface="Arial"/>
                <a:cs typeface="Arial"/>
              </a:rPr>
              <a:t>Terms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-3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reference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Gathering</a:t>
            </a:r>
            <a:r>
              <a:rPr sz="3200" spc="-409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Classifying</a:t>
            </a:r>
            <a:r>
              <a:rPr sz="3200" spc="-3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E3A2F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Planning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and</a:t>
            </a:r>
            <a:r>
              <a:rPr sz="3200" spc="-3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outline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Writing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first</a:t>
            </a:r>
            <a:r>
              <a:rPr sz="3200" spc="-39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draft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Editing the</a:t>
            </a:r>
            <a:r>
              <a:rPr sz="3200" spc="-38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draft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03876" y="3427476"/>
              <a:ext cx="3953255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6164" y="2966669"/>
            <a:ext cx="3414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AEDC8"/>
                </a:solidFill>
              </a:rPr>
              <a:t>REPORT</a:t>
            </a:r>
            <a:r>
              <a:rPr spc="-254" dirty="0">
                <a:solidFill>
                  <a:srgbClr val="FAEDC8"/>
                </a:solidFill>
              </a:rPr>
              <a:t> </a:t>
            </a:r>
            <a:r>
              <a:rPr spc="-35" dirty="0">
                <a:solidFill>
                  <a:srgbClr val="FAEDC8"/>
                </a:solidFill>
              </a:rPr>
              <a:t>FORMAT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575002"/>
            <a:ext cx="825436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format or physical layout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 report  distinguishes it from other types of</a:t>
            </a:r>
            <a:r>
              <a:rPr sz="3200" spc="-9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business  communication. Because reports aim to  make information readily accessible, the  format is designed 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help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reader find  useful material as simply and quickly as  possible.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7661148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711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THE </a:t>
            </a:r>
            <a:r>
              <a:rPr spc="75" dirty="0"/>
              <a:t>BASIC </a:t>
            </a:r>
            <a:r>
              <a:rPr spc="-35" dirty="0"/>
              <a:t>FORMAT </a:t>
            </a:r>
            <a:r>
              <a:rPr spc="-90" dirty="0"/>
              <a:t>OF </a:t>
            </a:r>
            <a:r>
              <a:rPr spc="-135" dirty="0"/>
              <a:t>THE</a:t>
            </a:r>
            <a:r>
              <a:rPr spc="-780" dirty="0"/>
              <a:t> </a:t>
            </a:r>
            <a:r>
              <a:rPr spc="20" dirty="0"/>
              <a:t>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353060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Front</a:t>
            </a:r>
            <a:r>
              <a:rPr sz="3200" spc="-4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matter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proper</a:t>
            </a:r>
            <a:r>
              <a:rPr sz="3200" spc="-4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E3A2F"/>
                </a:solidFill>
                <a:latin typeface="Arial"/>
                <a:cs typeface="Arial"/>
              </a:rPr>
              <a:t>report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End</a:t>
            </a:r>
            <a:r>
              <a:rPr sz="3200" spc="-3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matter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45252" y="3427476"/>
              <a:ext cx="3611879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7540" y="2966669"/>
            <a:ext cx="307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FAEDC8"/>
                </a:solidFill>
              </a:rPr>
              <a:t>FRONT</a:t>
            </a:r>
            <a:r>
              <a:rPr spc="-260" dirty="0">
                <a:solidFill>
                  <a:srgbClr val="FAEDC8"/>
                </a:solidFill>
              </a:rPr>
              <a:t> </a:t>
            </a:r>
            <a:r>
              <a:rPr spc="-55" dirty="0">
                <a:solidFill>
                  <a:srgbClr val="FAEDC8"/>
                </a:solidFill>
              </a:rPr>
              <a:t>MATTER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3611879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307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FRONT</a:t>
            </a:r>
            <a:r>
              <a:rPr spc="-280" dirty="0"/>
              <a:t> </a:t>
            </a:r>
            <a:r>
              <a:rPr spc="-55" dirty="0"/>
              <a:t>MATTER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389636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65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Cover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Letter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-37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4E3A2F"/>
                </a:solidFill>
                <a:latin typeface="Arial"/>
                <a:cs typeface="Arial"/>
              </a:rPr>
              <a:t>transmittal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25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E3A2F"/>
                </a:solidFill>
                <a:latin typeface="Arial"/>
                <a:cs typeface="Arial"/>
              </a:rPr>
              <a:t>Acknowledgements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25" dirty="0">
                <a:solidFill>
                  <a:srgbClr val="4E3A2F"/>
                </a:solidFill>
                <a:latin typeface="Arial"/>
                <a:cs typeface="Arial"/>
              </a:rPr>
              <a:t>Title</a:t>
            </a:r>
            <a:r>
              <a:rPr sz="3200" spc="-3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page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75" dirty="0">
                <a:solidFill>
                  <a:srgbClr val="4E3A2F"/>
                </a:solidFill>
                <a:latin typeface="Arial"/>
                <a:cs typeface="Arial"/>
              </a:rPr>
              <a:t>Table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200" spc="-3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contents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65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summary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4590288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3540" y="575817"/>
            <a:ext cx="4050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E3A2F"/>
                </a:solidFill>
                <a:latin typeface="Trebuchet MS"/>
                <a:cs typeface="Trebuchet MS"/>
              </a:rPr>
              <a:t>WHAT </a:t>
            </a:r>
            <a:r>
              <a:rPr sz="3600" spc="140" dirty="0">
                <a:solidFill>
                  <a:srgbClr val="4E3A2F"/>
                </a:solidFill>
                <a:latin typeface="Trebuchet MS"/>
                <a:cs typeface="Trebuchet MS"/>
              </a:rPr>
              <a:t>IS </a:t>
            </a:r>
            <a:r>
              <a:rPr sz="3600" spc="45" dirty="0">
                <a:solidFill>
                  <a:srgbClr val="4E3A2F"/>
                </a:solidFill>
                <a:latin typeface="Trebuchet MS"/>
                <a:cs typeface="Trebuchet MS"/>
              </a:rPr>
              <a:t>A</a:t>
            </a:r>
            <a:r>
              <a:rPr sz="3600" spc="-640" dirty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sz="3600" spc="85" dirty="0">
                <a:solidFill>
                  <a:srgbClr val="4E3A2F"/>
                </a:solidFill>
                <a:latin typeface="Trebuchet MS"/>
                <a:cs typeface="Trebuchet MS"/>
              </a:rPr>
              <a:t>REPORT?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140295"/>
            <a:ext cx="8532495" cy="15157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 algn="just">
              <a:lnSpc>
                <a:spcPts val="3840"/>
              </a:lnSpc>
              <a:spcBef>
                <a:spcPts val="4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350" b="1" i="1" spc="-830" dirty="0">
                <a:solidFill>
                  <a:srgbClr val="4E3A2F"/>
                </a:solidFill>
                <a:latin typeface="Arial"/>
                <a:cs typeface="Arial"/>
              </a:rPr>
              <a:t>“A </a:t>
            </a:r>
            <a:r>
              <a:rPr sz="3350" b="1" i="1" spc="-400" dirty="0">
                <a:solidFill>
                  <a:srgbClr val="4E3A2F"/>
                </a:solidFill>
                <a:latin typeface="Times New Roman"/>
                <a:cs typeface="Times New Roman"/>
              </a:rPr>
              <a:t>report </a:t>
            </a:r>
            <a:r>
              <a:rPr sz="3350" b="1" i="1" spc="-360" dirty="0">
                <a:solidFill>
                  <a:srgbClr val="4E3A2F"/>
                </a:solidFill>
                <a:latin typeface="Times New Roman"/>
                <a:cs typeface="Times New Roman"/>
              </a:rPr>
              <a:t>is </a:t>
            </a:r>
            <a:r>
              <a:rPr sz="3350" b="1" i="1" spc="-415" dirty="0">
                <a:solidFill>
                  <a:srgbClr val="4E3A2F"/>
                </a:solidFill>
                <a:latin typeface="Times New Roman"/>
                <a:cs typeface="Times New Roman"/>
              </a:rPr>
              <a:t>the </a:t>
            </a:r>
            <a:r>
              <a:rPr sz="3350" b="1" i="1" spc="-400" dirty="0">
                <a:solidFill>
                  <a:srgbClr val="4E3A2F"/>
                </a:solidFill>
                <a:latin typeface="Times New Roman"/>
                <a:cs typeface="Times New Roman"/>
              </a:rPr>
              <a:t>written </a:t>
            </a:r>
            <a:r>
              <a:rPr sz="3350" b="1" i="1" spc="-415" dirty="0">
                <a:solidFill>
                  <a:srgbClr val="4E3A2F"/>
                </a:solidFill>
                <a:latin typeface="Times New Roman"/>
                <a:cs typeface="Times New Roman"/>
              </a:rPr>
              <a:t>statement </a:t>
            </a:r>
            <a:r>
              <a:rPr sz="3350" b="1" i="1" spc="-470" dirty="0">
                <a:solidFill>
                  <a:srgbClr val="4E3A2F"/>
                </a:solidFill>
                <a:latin typeface="Times New Roman"/>
                <a:cs typeface="Times New Roman"/>
              </a:rPr>
              <a:t>of </a:t>
            </a:r>
            <a:r>
              <a:rPr sz="3350" b="1" i="1" spc="-415" dirty="0">
                <a:solidFill>
                  <a:srgbClr val="4E3A2F"/>
                </a:solidFill>
                <a:latin typeface="Times New Roman"/>
                <a:cs typeface="Times New Roman"/>
              </a:rPr>
              <a:t>the </a:t>
            </a:r>
            <a:r>
              <a:rPr sz="3350" b="1" i="1" spc="-390" dirty="0">
                <a:solidFill>
                  <a:srgbClr val="4E3A2F"/>
                </a:solidFill>
                <a:latin typeface="Times New Roman"/>
                <a:cs typeface="Times New Roman"/>
              </a:rPr>
              <a:t>results </a:t>
            </a:r>
            <a:r>
              <a:rPr sz="3350" b="1" i="1" spc="-470" dirty="0">
                <a:solidFill>
                  <a:srgbClr val="4E3A2F"/>
                </a:solidFill>
                <a:latin typeface="Times New Roman"/>
                <a:cs typeface="Times New Roman"/>
              </a:rPr>
              <a:t>of </a:t>
            </a:r>
            <a:r>
              <a:rPr sz="3350" b="1" i="1" spc="-635" dirty="0">
                <a:solidFill>
                  <a:srgbClr val="4E3A2F"/>
                </a:solidFill>
                <a:latin typeface="Times New Roman"/>
                <a:cs typeface="Times New Roman"/>
              </a:rPr>
              <a:t>your  </a:t>
            </a:r>
            <a:r>
              <a:rPr sz="3350" b="1" i="1" spc="-405" dirty="0">
                <a:solidFill>
                  <a:srgbClr val="4E3A2F"/>
                </a:solidFill>
                <a:latin typeface="Times New Roman"/>
                <a:cs typeface="Times New Roman"/>
              </a:rPr>
              <a:t>investigations. </a:t>
            </a:r>
            <a:r>
              <a:rPr sz="3350" b="1" i="1" spc="-390" dirty="0">
                <a:solidFill>
                  <a:srgbClr val="4E3A2F"/>
                </a:solidFill>
                <a:latin typeface="Times New Roman"/>
                <a:cs typeface="Times New Roman"/>
              </a:rPr>
              <a:t>Its </a:t>
            </a:r>
            <a:r>
              <a:rPr sz="3350" b="1" i="1" spc="-455" dirty="0">
                <a:solidFill>
                  <a:srgbClr val="4E3A2F"/>
                </a:solidFill>
                <a:latin typeface="Times New Roman"/>
                <a:cs typeface="Times New Roman"/>
              </a:rPr>
              <a:t>purpose </a:t>
            </a:r>
            <a:r>
              <a:rPr sz="3350" b="1" i="1" spc="-355" dirty="0">
                <a:solidFill>
                  <a:srgbClr val="4E3A2F"/>
                </a:solidFill>
                <a:latin typeface="Times New Roman"/>
                <a:cs typeface="Times New Roman"/>
              </a:rPr>
              <a:t>is to </a:t>
            </a:r>
            <a:r>
              <a:rPr sz="3350" b="1" i="1" spc="-430" dirty="0">
                <a:solidFill>
                  <a:srgbClr val="4E3A2F"/>
                </a:solidFill>
                <a:latin typeface="Times New Roman"/>
                <a:cs typeface="Times New Roman"/>
              </a:rPr>
              <a:t>provide </a:t>
            </a:r>
            <a:r>
              <a:rPr sz="3350" b="1" i="1" spc="-459" dirty="0">
                <a:solidFill>
                  <a:srgbClr val="4E3A2F"/>
                </a:solidFill>
                <a:latin typeface="Times New Roman"/>
                <a:cs typeface="Times New Roman"/>
              </a:rPr>
              <a:t>useful </a:t>
            </a:r>
            <a:r>
              <a:rPr sz="3350" b="1" i="1" spc="-455" dirty="0">
                <a:solidFill>
                  <a:srgbClr val="4E3A2F"/>
                </a:solidFill>
                <a:latin typeface="Times New Roman"/>
                <a:cs typeface="Times New Roman"/>
              </a:rPr>
              <a:t>information </a:t>
            </a:r>
            <a:r>
              <a:rPr sz="3350" b="1" i="1" spc="-465" dirty="0">
                <a:solidFill>
                  <a:srgbClr val="4E3A2F"/>
                </a:solidFill>
                <a:latin typeface="Times New Roman"/>
                <a:cs typeface="Times New Roman"/>
              </a:rPr>
              <a:t>and  sometimes </a:t>
            </a:r>
            <a:r>
              <a:rPr sz="3350" b="1" i="1" spc="-345" dirty="0">
                <a:solidFill>
                  <a:srgbClr val="4E3A2F"/>
                </a:solidFill>
                <a:latin typeface="Times New Roman"/>
                <a:cs typeface="Times New Roman"/>
              </a:rPr>
              <a:t>to </a:t>
            </a:r>
            <a:r>
              <a:rPr sz="3350" b="1" i="1" spc="-535" dirty="0">
                <a:solidFill>
                  <a:srgbClr val="4E3A2F"/>
                </a:solidFill>
                <a:latin typeface="Times New Roman"/>
                <a:cs typeface="Times New Roman"/>
              </a:rPr>
              <a:t>make</a:t>
            </a:r>
            <a:r>
              <a:rPr sz="3350" b="1" i="1" spc="-24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350" b="1" i="1" spc="-495" dirty="0">
                <a:solidFill>
                  <a:srgbClr val="4E3A2F"/>
                </a:solidFill>
                <a:latin typeface="Times New Roman"/>
                <a:cs typeface="Times New Roman"/>
              </a:rPr>
              <a:t>recommendations.</a:t>
            </a:r>
            <a:r>
              <a:rPr sz="3350" b="1" i="1" spc="-495" dirty="0">
                <a:solidFill>
                  <a:srgbClr val="4E3A2F"/>
                </a:solidFill>
                <a:latin typeface="Arial"/>
                <a:cs typeface="Arial"/>
              </a:rPr>
              <a:t>”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4850892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430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THE </a:t>
            </a:r>
            <a:r>
              <a:rPr spc="20" dirty="0"/>
              <a:t>REPORT</a:t>
            </a:r>
            <a:r>
              <a:rPr spc="-300" dirty="0"/>
              <a:t> </a:t>
            </a:r>
            <a:r>
              <a:rPr spc="95" dirty="0"/>
              <a:t>PROPER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575002"/>
            <a:ext cx="703072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report proper contains four</a:t>
            </a:r>
            <a:r>
              <a:rPr sz="3200" spc="-459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E3A2F"/>
                </a:solidFill>
                <a:latin typeface="Arial"/>
                <a:cs typeface="Arial"/>
              </a:rPr>
              <a:t>basic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elements: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7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Introduction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Body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main</a:t>
            </a:r>
            <a:r>
              <a:rPr sz="3200" spc="-3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section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Conclusions and</a:t>
            </a:r>
            <a:r>
              <a:rPr sz="3200" spc="-4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recommendations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Signature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and</a:t>
            </a:r>
            <a:r>
              <a:rPr sz="3200" spc="-3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date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3122676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258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END</a:t>
            </a:r>
            <a:r>
              <a:rPr spc="-260" dirty="0"/>
              <a:t> </a:t>
            </a:r>
            <a:r>
              <a:rPr spc="-55" dirty="0"/>
              <a:t>MATTER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580580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Appendix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(or</a:t>
            </a:r>
            <a:r>
              <a:rPr sz="3200" spc="-37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appendixes)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Reference list (or</a:t>
            </a:r>
            <a:r>
              <a:rPr sz="3200" spc="-4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4E3A2F"/>
                </a:solidFill>
                <a:latin typeface="Arial"/>
                <a:cs typeface="Arial"/>
              </a:rPr>
              <a:t>biblography)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7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08776" y="3427476"/>
              <a:ext cx="2848355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1317" y="2966669"/>
            <a:ext cx="2306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AEDC8"/>
                </a:solidFill>
              </a:rPr>
              <a:t>THANK</a:t>
            </a:r>
            <a:r>
              <a:rPr spc="-260" dirty="0">
                <a:solidFill>
                  <a:srgbClr val="FAEDC8"/>
                </a:solidFill>
              </a:rPr>
              <a:t> </a:t>
            </a:r>
            <a:r>
              <a:rPr spc="-175" dirty="0">
                <a:solidFill>
                  <a:srgbClr val="FAEDC8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82695" y="3427476"/>
              <a:ext cx="2711196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3714" y="2966669"/>
            <a:ext cx="1940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FAEDC8"/>
                </a:solidFill>
              </a:rPr>
              <a:t>PURPOSE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2596896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1939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PURPOSE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573479"/>
            <a:ext cx="85299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100" spc="39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Purpose ( why the report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is to </a:t>
            </a:r>
            <a:r>
              <a:rPr sz="3000" spc="5" dirty="0">
                <a:solidFill>
                  <a:srgbClr val="4E3A2F"/>
                </a:solidFill>
                <a:latin typeface="Times New Roman"/>
                <a:cs typeface="Times New Roman"/>
              </a:rPr>
              <a:t>be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written ) </a:t>
            </a:r>
            <a:r>
              <a:rPr sz="3000" spc="-215" dirty="0">
                <a:solidFill>
                  <a:srgbClr val="4E3A2F"/>
                </a:solidFill>
                <a:latin typeface="Times New Roman"/>
                <a:cs typeface="Times New Roman"/>
              </a:rPr>
              <a:t>and </a:t>
            </a:r>
            <a:r>
              <a:rPr sz="3000" spc="32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audience ( who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will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read it ) are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two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crucial aspect  which should never be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forgotten.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These determine  the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content, style and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type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of report to be</a:t>
            </a:r>
            <a:r>
              <a:rPr sz="3000" spc="13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produced.</a:t>
            </a: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100" spc="39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Generally speaking, the purpose of a report can</a:t>
            </a:r>
            <a:r>
              <a:rPr sz="3000" spc="-19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be:</a:t>
            </a:r>
            <a:endParaRPr sz="3000">
              <a:latin typeface="Times New Roman"/>
              <a:cs typeface="Times New Roman"/>
            </a:endParaRPr>
          </a:p>
          <a:p>
            <a:pPr marL="527685" marR="6985" indent="-515620" algn="just">
              <a:lnSpc>
                <a:spcPct val="100000"/>
              </a:lnSpc>
              <a:spcBef>
                <a:spcPts val="720"/>
              </a:spcBef>
              <a:buClr>
                <a:srgbClr val="EFA12D"/>
              </a:buClr>
              <a:buSzPct val="70000"/>
              <a:buAutoNum type="arabicPeriod"/>
              <a:tabLst>
                <a:tab pos="528320" algn="l"/>
              </a:tabLst>
            </a:pPr>
            <a:r>
              <a:rPr sz="3000" spc="-105" dirty="0">
                <a:solidFill>
                  <a:srgbClr val="4E3A2F"/>
                </a:solidFill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keep management informed about what </a:t>
            </a:r>
            <a:r>
              <a:rPr sz="3000" spc="-15" dirty="0">
                <a:solidFill>
                  <a:srgbClr val="4E3A2F"/>
                </a:solidFill>
                <a:latin typeface="Times New Roman"/>
                <a:cs typeface="Times New Roman"/>
              </a:rPr>
              <a:t>is 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happening in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the</a:t>
            </a:r>
            <a:r>
              <a:rPr sz="3000" spc="4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4E3A2F"/>
                </a:solidFill>
                <a:latin typeface="Times New Roman"/>
                <a:cs typeface="Times New Roman"/>
              </a:rPr>
              <a:t>organization.</a:t>
            </a:r>
            <a:endParaRPr sz="30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725"/>
              </a:spcBef>
              <a:buClr>
                <a:srgbClr val="EFA12D"/>
              </a:buClr>
              <a:buSzPct val="70000"/>
              <a:buAutoNum type="arabicPeriod"/>
              <a:tabLst>
                <a:tab pos="528320" algn="l"/>
              </a:tabLst>
            </a:pPr>
            <a:r>
              <a:rPr sz="3000" spc="-105" dirty="0">
                <a:solidFill>
                  <a:srgbClr val="4E3A2F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provide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a written record of the performed of a 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particular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task or</a:t>
            </a:r>
            <a:r>
              <a:rPr sz="3000" spc="50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investigation.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482039"/>
            <a:ext cx="8531225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685" marR="5080" indent="-515620">
              <a:lnSpc>
                <a:spcPts val="2880"/>
              </a:lnSpc>
              <a:spcBef>
                <a:spcPts val="795"/>
              </a:spcBef>
              <a:buClr>
                <a:srgbClr val="EFA12D"/>
              </a:buClr>
              <a:buSzPct val="70000"/>
              <a:buAutoNum type="arabicPeriod"/>
              <a:tabLst>
                <a:tab pos="527685" algn="l"/>
                <a:tab pos="528320" algn="l"/>
                <a:tab pos="1160145" algn="l"/>
                <a:tab pos="2557780" algn="l"/>
                <a:tab pos="2961640" algn="l"/>
                <a:tab pos="3978910" algn="l"/>
                <a:tab pos="4657090" algn="l"/>
                <a:tab pos="6162675" algn="l"/>
                <a:tab pos="7540625" algn="l"/>
                <a:tab pos="8157845" algn="l"/>
              </a:tabLst>
            </a:pPr>
            <a:r>
              <a:rPr sz="3000" spc="-204" dirty="0">
                <a:solidFill>
                  <a:srgbClr val="4E3A2F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	prov</a:t>
            </a:r>
            <a:r>
              <a:rPr sz="3000" spc="-15" dirty="0">
                <a:solidFill>
                  <a:srgbClr val="4E3A2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de	a	bas</a:t>
            </a:r>
            <a:r>
              <a:rPr sz="3000" spc="-15" dirty="0">
                <a:solidFill>
                  <a:srgbClr val="4E3A2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c	for	d</a:t>
            </a:r>
            <a:r>
              <a:rPr sz="3000" spc="5" dirty="0">
                <a:solidFill>
                  <a:srgbClr val="4E3A2F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cision	making	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b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y	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an  informed</a:t>
            </a:r>
            <a:r>
              <a:rPr sz="3000" spc="2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management.</a:t>
            </a:r>
            <a:endParaRPr sz="3000">
              <a:latin typeface="Times New Roman"/>
              <a:cs typeface="Times New Roman"/>
            </a:endParaRPr>
          </a:p>
          <a:p>
            <a:pPr marL="527685" marR="5715" indent="-515620">
              <a:lnSpc>
                <a:spcPct val="80000"/>
              </a:lnSpc>
              <a:spcBef>
                <a:spcPts val="750"/>
              </a:spcBef>
              <a:buClr>
                <a:srgbClr val="EFA12D"/>
              </a:buClr>
              <a:buSzPct val="70000"/>
              <a:buAutoNum type="arabicPeriod"/>
              <a:tabLst>
                <a:tab pos="527685" algn="l"/>
                <a:tab pos="528320" algn="l"/>
              </a:tabLst>
            </a:pPr>
            <a:r>
              <a:rPr sz="3000" spc="-105" dirty="0">
                <a:solidFill>
                  <a:srgbClr val="4E3A2F"/>
                </a:solidFill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make recommendation for particular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courses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of 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action.</a:t>
            </a:r>
            <a:endParaRPr sz="3000">
              <a:latin typeface="Times New Roman"/>
              <a:cs typeface="Times New Roman"/>
            </a:endParaRPr>
          </a:p>
          <a:p>
            <a:pPr marL="527685" marR="6350" indent="-515620">
              <a:lnSpc>
                <a:spcPts val="2880"/>
              </a:lnSpc>
              <a:spcBef>
                <a:spcPts val="695"/>
              </a:spcBef>
              <a:buClr>
                <a:srgbClr val="EFA12D"/>
              </a:buClr>
              <a:buSzPct val="70000"/>
              <a:buAutoNum type="arabicPeriod"/>
              <a:tabLst>
                <a:tab pos="527685" algn="l"/>
                <a:tab pos="528320" algn="l"/>
                <a:tab pos="1245235" algn="l"/>
                <a:tab pos="2879725" algn="l"/>
                <a:tab pos="3665854" algn="l"/>
                <a:tab pos="4981575" algn="l"/>
                <a:tab pos="5619115" algn="l"/>
                <a:tab pos="6108065" algn="l"/>
                <a:tab pos="7891145" algn="l"/>
              </a:tabLst>
            </a:pPr>
            <a:r>
              <a:rPr sz="3000" spc="-204" dirty="0">
                <a:solidFill>
                  <a:srgbClr val="4E3A2F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	ci</a:t>
            </a:r>
            <a:r>
              <a:rPr sz="3000" spc="-15" dirty="0">
                <a:solidFill>
                  <a:srgbClr val="4E3A2F"/>
                </a:solidFill>
                <a:latin typeface="Times New Roman"/>
                <a:cs typeface="Times New Roman"/>
              </a:rPr>
              <a:t>r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c</a:t>
            </a:r>
            <a:r>
              <a:rPr sz="3000" spc="5" dirty="0">
                <a:solidFill>
                  <a:srgbClr val="4E3A2F"/>
                </a:solidFill>
                <a:latin typeface="Times New Roman"/>
                <a:cs typeface="Times New Roman"/>
              </a:rPr>
              <a:t>u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late	the	res</a:t>
            </a:r>
            <a:r>
              <a:rPr sz="3000" spc="-10" dirty="0">
                <a:solidFill>
                  <a:srgbClr val="4E3A2F"/>
                </a:solidFill>
                <a:latin typeface="Times New Roman"/>
                <a:cs typeface="Times New Roman"/>
              </a:rPr>
              <a:t>u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lts	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o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f	a	partic</a:t>
            </a:r>
            <a:r>
              <a:rPr sz="3000" spc="10" dirty="0">
                <a:solidFill>
                  <a:srgbClr val="4E3A2F"/>
                </a:solidFill>
                <a:latin typeface="Times New Roman"/>
                <a:cs typeface="Times New Roman"/>
              </a:rPr>
              <a:t>u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lar	test, 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experiment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or</a:t>
            </a:r>
            <a:r>
              <a:rPr sz="3000" spc="3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investigation.</a:t>
            </a:r>
            <a:endParaRPr sz="3000">
              <a:latin typeface="Times New Roman"/>
              <a:cs typeface="Times New Roman"/>
            </a:endParaRPr>
          </a:p>
          <a:p>
            <a:pPr marL="527685" marR="6350" indent="-515620">
              <a:lnSpc>
                <a:spcPts val="2880"/>
              </a:lnSpc>
              <a:spcBef>
                <a:spcPts val="720"/>
              </a:spcBef>
              <a:buClr>
                <a:srgbClr val="EFA12D"/>
              </a:buClr>
              <a:buSzPct val="70000"/>
              <a:buAutoNum type="arabicPeriod"/>
              <a:tabLst>
                <a:tab pos="527685" algn="l"/>
                <a:tab pos="528320" algn="l"/>
              </a:tabLst>
            </a:pPr>
            <a:r>
              <a:rPr sz="3000" spc="-105" dirty="0">
                <a:solidFill>
                  <a:srgbClr val="4E3A2F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display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the ability or achievement of the </a:t>
            </a:r>
            <a:r>
              <a:rPr sz="3000" spc="-20" dirty="0">
                <a:solidFill>
                  <a:srgbClr val="4E3A2F"/>
                </a:solidFill>
                <a:latin typeface="Times New Roman"/>
                <a:cs typeface="Times New Roman"/>
              </a:rPr>
              <a:t>writer, 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or of a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department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or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sales</a:t>
            </a:r>
            <a:r>
              <a:rPr sz="3000" spc="4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team.</a:t>
            </a:r>
            <a:endParaRPr sz="3000">
              <a:latin typeface="Times New Roman"/>
              <a:cs typeface="Times New Roman"/>
            </a:endParaRPr>
          </a:p>
          <a:p>
            <a:pPr marL="527685" marR="6985" indent="-515620">
              <a:lnSpc>
                <a:spcPct val="80000"/>
              </a:lnSpc>
              <a:spcBef>
                <a:spcPts val="750"/>
              </a:spcBef>
              <a:buClr>
                <a:srgbClr val="EFA12D"/>
              </a:buClr>
              <a:buSzPct val="70000"/>
              <a:buAutoNum type="arabicPeriod"/>
              <a:tabLst>
                <a:tab pos="527685" algn="l"/>
                <a:tab pos="528320" algn="l"/>
                <a:tab pos="1163320" algn="l"/>
                <a:tab pos="2564130" algn="l"/>
                <a:tab pos="4156710" algn="l"/>
                <a:tab pos="4711700" algn="l"/>
                <a:tab pos="5309235" algn="l"/>
                <a:tab pos="7219315" algn="l"/>
                <a:tab pos="7733030" algn="l"/>
              </a:tabLst>
            </a:pPr>
            <a:r>
              <a:rPr sz="3000" spc="-204" dirty="0">
                <a:solidFill>
                  <a:srgbClr val="4E3A2F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o	prov</a:t>
            </a:r>
            <a:r>
              <a:rPr sz="3000" spc="-10" dirty="0">
                <a:solidFill>
                  <a:srgbClr val="4E3A2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de	evidence	of	an	occurrence	</a:t>
            </a:r>
            <a:r>
              <a:rPr sz="3000" spc="10" dirty="0">
                <a:solidFill>
                  <a:srgbClr val="4E3A2F"/>
                </a:solidFill>
                <a:latin typeface="Times New Roman"/>
                <a:cs typeface="Times New Roman"/>
              </a:rPr>
              <a:t>a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t	work  which may be used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in </a:t>
            </a:r>
            <a:r>
              <a:rPr sz="3000" dirty="0">
                <a:solidFill>
                  <a:srgbClr val="4E3A2F"/>
                </a:solidFill>
                <a:latin typeface="Times New Roman"/>
                <a:cs typeface="Times New Roman"/>
              </a:rPr>
              <a:t>legal</a:t>
            </a:r>
            <a:r>
              <a:rPr sz="3000" spc="35" dirty="0">
                <a:solidFill>
                  <a:srgbClr val="4E3A2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Times New Roman"/>
                <a:cs typeface="Times New Roman"/>
              </a:rPr>
              <a:t>proceedings.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79" y="1019555"/>
            <a:ext cx="8999220" cy="480059"/>
            <a:chOff x="144779" y="1019555"/>
            <a:chExt cx="8999220" cy="480059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779" y="1019555"/>
              <a:ext cx="8106156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07821"/>
            <a:ext cx="762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THREE</a:t>
            </a:r>
            <a:r>
              <a:rPr sz="3200" spc="-190" dirty="0"/>
              <a:t> </a:t>
            </a:r>
            <a:r>
              <a:rPr sz="3200" spc="70" dirty="0"/>
              <a:t>BASIC</a:t>
            </a:r>
            <a:r>
              <a:rPr sz="3200" spc="-180" dirty="0"/>
              <a:t> </a:t>
            </a:r>
            <a:r>
              <a:rPr sz="3200" spc="90" dirty="0"/>
              <a:t>PURPOSES</a:t>
            </a:r>
            <a:r>
              <a:rPr sz="3200" spc="-210" dirty="0"/>
              <a:t> </a:t>
            </a:r>
            <a:r>
              <a:rPr sz="3200" spc="120" dirty="0"/>
              <a:t>READERS</a:t>
            </a:r>
            <a:r>
              <a:rPr sz="3200" spc="-190" dirty="0"/>
              <a:t> </a:t>
            </a:r>
            <a:r>
              <a:rPr sz="3200" spc="-35" dirty="0"/>
              <a:t>EXPECT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83540" y="1405408"/>
            <a:ext cx="8529320" cy="408812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65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b="1" u="heavy" spc="20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Recommendation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Reason &amp;</a:t>
            </a:r>
            <a:r>
              <a:rPr sz="2800" spc="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justification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Alternative courses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action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with</a:t>
            </a:r>
            <a:r>
              <a:rPr sz="2800" spc="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reason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65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b="1" u="heavy" spc="30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Information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44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spc="-65" dirty="0">
                <a:solidFill>
                  <a:srgbClr val="4E3A2F"/>
                </a:solidFill>
                <a:latin typeface="Arial"/>
                <a:cs typeface="Arial"/>
              </a:rPr>
              <a:t>Your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reader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may simply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ask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for information. </a:t>
            </a:r>
            <a:r>
              <a:rPr sz="2800" spc="-195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amount of information you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put in the report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form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in which you present it must be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related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to the 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use that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be made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2800" spc="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413779"/>
            <a:ext cx="8475980" cy="27000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b="1" u="heavy" spc="100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Display </a:t>
            </a:r>
            <a:r>
              <a:rPr sz="3200" b="1" u="heavy" spc="4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of</a:t>
            </a:r>
            <a:r>
              <a:rPr sz="3200" b="1" u="heavy" spc="-610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1" u="heavy" spc="2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ability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98400"/>
              </a:lnSpc>
              <a:spcBef>
                <a:spcPts val="108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One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‘hidden agendas’ in any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authorization of 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report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is often 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request</a:t>
            </a:r>
            <a:r>
              <a:rPr sz="3200" spc="-8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for  you to provide evidence 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what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you have  accomplished.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3427476"/>
            <a:ext cx="8629015" cy="541020"/>
            <a:chOff x="515112" y="3427476"/>
            <a:chExt cx="862901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3439668"/>
              <a:ext cx="8628888" cy="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3723" y="3427476"/>
              <a:ext cx="6693408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5757" y="2966669"/>
            <a:ext cx="6153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>
                <a:solidFill>
                  <a:srgbClr val="FAEDC8"/>
                </a:solidFill>
              </a:rPr>
              <a:t>THE </a:t>
            </a:r>
            <a:r>
              <a:rPr spc="20" dirty="0">
                <a:solidFill>
                  <a:srgbClr val="FAEDC8"/>
                </a:solidFill>
              </a:rPr>
              <a:t>REPORT </a:t>
            </a:r>
            <a:r>
              <a:rPr spc="75" dirty="0">
                <a:solidFill>
                  <a:srgbClr val="FAEDC8"/>
                </a:solidFill>
              </a:rPr>
              <a:t>AND </a:t>
            </a:r>
            <a:r>
              <a:rPr spc="-135" dirty="0">
                <a:solidFill>
                  <a:srgbClr val="FAEDC8"/>
                </a:solidFill>
              </a:rPr>
              <a:t>THE</a:t>
            </a:r>
            <a:r>
              <a:rPr spc="-765" dirty="0">
                <a:solidFill>
                  <a:srgbClr val="FAEDC8"/>
                </a:solidFill>
              </a:rPr>
              <a:t> </a:t>
            </a:r>
            <a:r>
              <a:rPr spc="105" dirty="0">
                <a:solidFill>
                  <a:srgbClr val="FAEDC8"/>
                </a:solidFill>
              </a:rPr>
              <a:t>READER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C30AEC69D344897D0E2104AC79AB7" ma:contentTypeVersion="0" ma:contentTypeDescription="Create a new document." ma:contentTypeScope="" ma:versionID="ca410d5b69a70bbfc56c390288f75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D08875-18A5-4D17-8791-D93A6E6FB72E}"/>
</file>

<file path=customXml/itemProps2.xml><?xml version="1.0" encoding="utf-8"?>
<ds:datastoreItem xmlns:ds="http://schemas.openxmlformats.org/officeDocument/2006/customXml" ds:itemID="{A3EB5F2D-7C25-4DE6-9852-90D573BF339A}"/>
</file>

<file path=customXml/itemProps3.xml><?xml version="1.0" encoding="utf-8"?>
<ds:datastoreItem xmlns:ds="http://schemas.openxmlformats.org/officeDocument/2006/customXml" ds:itemID="{52A83F7B-10E6-415A-9BBB-071818D434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939</Words>
  <Application>Microsoft Office PowerPoint</Application>
  <PresentationFormat>On-screen Show (4:3)</PresentationFormat>
  <Paragraphs>118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CONTENTS</vt:lpstr>
      <vt:lpstr>Slide 3</vt:lpstr>
      <vt:lpstr>PURPOSE</vt:lpstr>
      <vt:lpstr>PURPOSE</vt:lpstr>
      <vt:lpstr>Slide 6</vt:lpstr>
      <vt:lpstr>THREE BASIC PURPOSES READERS EXPECT</vt:lpstr>
      <vt:lpstr>Slide 8</vt:lpstr>
      <vt:lpstr>THE REPORT AND THE READER</vt:lpstr>
      <vt:lpstr>THE REPORT AND THE READER</vt:lpstr>
      <vt:lpstr>RESPONSIBILITIES OF A SENDER</vt:lpstr>
      <vt:lpstr>Slide 12</vt:lpstr>
      <vt:lpstr>Slide 13</vt:lpstr>
      <vt:lpstr>TYPES OF REPORT</vt:lpstr>
      <vt:lpstr>TYPES OF REPORT</vt:lpstr>
      <vt:lpstr>ROUTINE REPORT ( SHORT REPORTS)</vt:lpstr>
      <vt:lpstr>EXAMPLE OF ROUTINE REPORT FORM</vt:lpstr>
      <vt:lpstr>Slide 18</vt:lpstr>
      <vt:lpstr>WRITING NON-ROUTINE REPORTS</vt:lpstr>
      <vt:lpstr>Slide 20</vt:lpstr>
      <vt:lpstr>Slide 21</vt:lpstr>
      <vt:lpstr>Slide 22</vt:lpstr>
      <vt:lpstr>A SYSTEM FOR REPORT WRITING</vt:lpstr>
      <vt:lpstr>THE BASIC PLAN</vt:lpstr>
      <vt:lpstr>REPORT FORMAT</vt:lpstr>
      <vt:lpstr>Slide 26</vt:lpstr>
      <vt:lpstr>THE BASIC FORMAT OF THE REPORT</vt:lpstr>
      <vt:lpstr>FRONT MATTER</vt:lpstr>
      <vt:lpstr>FRONT MATTER</vt:lpstr>
      <vt:lpstr>THE REPORT PROPER</vt:lpstr>
      <vt:lpstr>END MATTER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786</cp:lastModifiedBy>
  <cp:revision>16</cp:revision>
  <dcterms:created xsi:type="dcterms:W3CDTF">2020-06-07T15:18:12Z</dcterms:created>
  <dcterms:modified xsi:type="dcterms:W3CDTF">2020-06-07T18:01:08Z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2020-06-07T00:00:00Z</vt:filetime>
  </property>
  <property fmtid="{D5CDD505-2E9C-101B-9397-08002B2CF9AE}" pid="5" name="ContentTypeId">
    <vt:lpwstr>0x01010025DC30AEC69D344897D0E2104AC79AB7</vt:lpwstr>
  </property>
</Properties>
</file>