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83" r:id="rId4"/>
    <p:sldId id="284" r:id="rId5"/>
    <p:sldId id="28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24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52038" y="2481452"/>
            <a:ext cx="3439922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89023" y="-74929"/>
            <a:ext cx="5965952" cy="4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133602"/>
            <a:ext cx="730377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6/29/2020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852038" y="2481452"/>
            <a:ext cx="3439922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Enquiry</a:t>
            </a:r>
            <a:r>
              <a:rPr spc="-80" dirty="0"/>
              <a:t> </a:t>
            </a:r>
            <a:r>
              <a:rPr spc="-30" dirty="0"/>
              <a:t>Letters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3476" y="191465"/>
            <a:ext cx="532752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latin typeface="Carlito"/>
                <a:cs typeface="Carlito"/>
              </a:rPr>
              <a:t>Second</a:t>
            </a:r>
            <a:r>
              <a:rPr sz="4000" b="1" spc="-80" dirty="0">
                <a:latin typeface="Carlito"/>
                <a:cs typeface="Carlito"/>
              </a:rPr>
              <a:t> </a:t>
            </a:r>
            <a:r>
              <a:rPr sz="4000" b="1" spc="-30" dirty="0">
                <a:latin typeface="Carlito"/>
                <a:cs typeface="Carlito"/>
              </a:rPr>
              <a:t>Paragraph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526794"/>
            <a:ext cx="8054340" cy="4442242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355600" marR="903605" indent="-342900" algn="just">
              <a:lnSpc>
                <a:spcPct val="80000"/>
              </a:lnSpc>
              <a:spcBef>
                <a:spcPts val="820"/>
              </a:spcBef>
              <a:buFont typeface="Arial"/>
              <a:buChar char="•"/>
              <a:tabLst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This </a:t>
            </a:r>
            <a:r>
              <a:rPr sz="3000" spc="-15" dirty="0">
                <a:latin typeface="Carlito"/>
                <a:cs typeface="Carlito"/>
              </a:rPr>
              <a:t>paragraph tells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reader </a:t>
            </a:r>
            <a:r>
              <a:rPr sz="3000" b="1" spc="-20" dirty="0">
                <a:latin typeface="Carlito"/>
                <a:cs typeface="Carlito"/>
              </a:rPr>
              <a:t>why </a:t>
            </a:r>
            <a:r>
              <a:rPr sz="3000" spc="-15" dirty="0">
                <a:latin typeface="Carlito"/>
                <a:cs typeface="Carlito"/>
              </a:rPr>
              <a:t>you are  </a:t>
            </a:r>
            <a:r>
              <a:rPr sz="3000" spc="-10" dirty="0">
                <a:latin typeface="Carlito"/>
                <a:cs typeface="Carlito"/>
              </a:rPr>
              <a:t>contacting his </a:t>
            </a:r>
            <a:r>
              <a:rPr sz="3000" dirty="0">
                <a:latin typeface="Carlito"/>
                <a:cs typeface="Carlito"/>
              </a:rPr>
              <a:t>or </a:t>
            </a:r>
            <a:r>
              <a:rPr sz="3000" spc="-10" dirty="0">
                <a:latin typeface="Carlito"/>
                <a:cs typeface="Carlito"/>
              </a:rPr>
              <a:t>her </a:t>
            </a:r>
            <a:r>
              <a:rPr sz="3000" spc="-15" dirty="0">
                <a:latin typeface="Carlito"/>
                <a:cs typeface="Carlito"/>
              </a:rPr>
              <a:t>organization, </a:t>
            </a:r>
            <a:r>
              <a:rPr sz="3000" dirty="0">
                <a:latin typeface="Carlito"/>
                <a:cs typeface="Carlito"/>
              </a:rPr>
              <a:t>and </a:t>
            </a:r>
            <a:r>
              <a:rPr sz="3000" spc="-5" dirty="0">
                <a:latin typeface="Carlito"/>
                <a:cs typeface="Carlito"/>
              </a:rPr>
              <a:t>gives  further </a:t>
            </a:r>
            <a:r>
              <a:rPr sz="3000" spc="-15" dirty="0">
                <a:latin typeface="Carlito"/>
                <a:cs typeface="Carlito"/>
              </a:rPr>
              <a:t>details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</a:t>
            </a:r>
            <a:r>
              <a:rPr sz="3000" spc="-30" dirty="0">
                <a:latin typeface="Carlito"/>
                <a:cs typeface="Carlito"/>
              </a:rPr>
              <a:t> enquiry.</a:t>
            </a:r>
            <a:endParaRPr sz="3000">
              <a:latin typeface="Carlito"/>
              <a:cs typeface="Carlito"/>
            </a:endParaRPr>
          </a:p>
          <a:p>
            <a:pPr marL="355600" marR="379730" indent="-342900">
              <a:lnSpc>
                <a:spcPct val="80000"/>
              </a:lnSpc>
              <a:spcBef>
                <a:spcPts val="72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rlito"/>
                <a:cs typeface="Carlito"/>
              </a:rPr>
              <a:t>There are </a:t>
            </a:r>
            <a:r>
              <a:rPr sz="3000" b="1" spc="-10" dirty="0">
                <a:latin typeface="Carlito"/>
                <a:cs typeface="Carlito"/>
              </a:rPr>
              <a:t>two reasons </a:t>
            </a:r>
            <a:r>
              <a:rPr sz="3000" spc="-20" dirty="0">
                <a:latin typeface="Carlito"/>
                <a:cs typeface="Carlito"/>
              </a:rPr>
              <a:t>why </a:t>
            </a:r>
            <a:r>
              <a:rPr sz="3000" spc="-15" dirty="0">
                <a:latin typeface="Carlito"/>
                <a:cs typeface="Carlito"/>
              </a:rPr>
              <a:t>you </a:t>
            </a:r>
            <a:r>
              <a:rPr sz="3000" spc="-20" dirty="0">
                <a:latin typeface="Carlito"/>
                <a:cs typeface="Carlito"/>
              </a:rPr>
              <a:t>may </a:t>
            </a:r>
            <a:r>
              <a:rPr sz="3000" spc="-15" dirty="0">
                <a:latin typeface="Carlito"/>
                <a:cs typeface="Carlito"/>
              </a:rPr>
              <a:t>contact </a:t>
            </a:r>
            <a:r>
              <a:rPr sz="3000" dirty="0">
                <a:latin typeface="Carlito"/>
                <a:cs typeface="Carlito"/>
              </a:rPr>
              <a:t>an  </a:t>
            </a:r>
            <a:r>
              <a:rPr sz="3000" spc="-15" dirty="0">
                <a:latin typeface="Carlito"/>
                <a:cs typeface="Carlito"/>
              </a:rPr>
              <a:t>organization:</a:t>
            </a:r>
            <a:endParaRPr sz="3000">
              <a:latin typeface="Carlito"/>
              <a:cs typeface="Carlito"/>
            </a:endParaRPr>
          </a:p>
          <a:p>
            <a:pPr marL="527685" marR="5080" indent="-515620">
              <a:lnSpc>
                <a:spcPts val="2880"/>
              </a:lnSpc>
              <a:spcBef>
                <a:spcPts val="69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5" dirty="0">
                <a:latin typeface="Carlito"/>
                <a:cs typeface="Carlito"/>
              </a:rPr>
              <a:t>you </a:t>
            </a:r>
            <a:r>
              <a:rPr sz="3000" spc="-25" dirty="0">
                <a:latin typeface="Carlito"/>
                <a:cs typeface="Carlito"/>
              </a:rPr>
              <a:t>have </a:t>
            </a:r>
            <a:r>
              <a:rPr sz="3000" spc="-15" dirty="0">
                <a:latin typeface="Carlito"/>
                <a:cs typeface="Carlito"/>
              </a:rPr>
              <a:t>contacted </a:t>
            </a:r>
            <a:r>
              <a:rPr sz="3000" dirty="0">
                <a:latin typeface="Carlito"/>
                <a:cs typeface="Carlito"/>
              </a:rPr>
              <a:t>this </a:t>
            </a:r>
            <a:r>
              <a:rPr sz="3000" spc="-15" dirty="0">
                <a:latin typeface="Carlito"/>
                <a:cs typeface="Carlito"/>
              </a:rPr>
              <a:t>organization </a:t>
            </a:r>
            <a:r>
              <a:rPr sz="3000" spc="-25" dirty="0">
                <a:latin typeface="Carlito"/>
                <a:cs typeface="Carlito"/>
              </a:rPr>
              <a:t>before, </a:t>
            </a:r>
            <a:r>
              <a:rPr sz="3000" dirty="0">
                <a:latin typeface="Carlito"/>
                <a:cs typeface="Carlito"/>
              </a:rPr>
              <a:t>and  </a:t>
            </a:r>
            <a:r>
              <a:rPr sz="3000" spc="-15" dirty="0">
                <a:latin typeface="Carlito"/>
                <a:cs typeface="Carlito"/>
              </a:rPr>
              <a:t>want to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again.</a:t>
            </a:r>
            <a:endParaRPr sz="3000">
              <a:latin typeface="Carlito"/>
              <a:cs typeface="Carlito"/>
            </a:endParaRPr>
          </a:p>
          <a:p>
            <a:pPr marL="527685" marR="579120" indent="-515620">
              <a:lnSpc>
                <a:spcPct val="80000"/>
              </a:lnSpc>
              <a:spcBef>
                <a:spcPts val="74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000" spc="-15" dirty="0">
                <a:latin typeface="Carlito"/>
                <a:cs typeface="Carlito"/>
              </a:rPr>
              <a:t>you </a:t>
            </a:r>
            <a:r>
              <a:rPr sz="3000" spc="-20" dirty="0">
                <a:latin typeface="Carlito"/>
                <a:cs typeface="Carlito"/>
              </a:rPr>
              <a:t>have </a:t>
            </a:r>
            <a:r>
              <a:rPr sz="3000" spc="-5" dirty="0">
                <a:latin typeface="Carlito"/>
                <a:cs typeface="Carlito"/>
              </a:rPr>
              <a:t>not </a:t>
            </a:r>
            <a:r>
              <a:rPr sz="3000" spc="-15" dirty="0">
                <a:latin typeface="Carlito"/>
                <a:cs typeface="Carlito"/>
              </a:rPr>
              <a:t>contacted </a:t>
            </a:r>
            <a:r>
              <a:rPr sz="3000" dirty="0">
                <a:latin typeface="Carlito"/>
                <a:cs typeface="Carlito"/>
              </a:rPr>
              <a:t>this </a:t>
            </a:r>
            <a:r>
              <a:rPr sz="3000" spc="-20" dirty="0">
                <a:latin typeface="Carlito"/>
                <a:cs typeface="Carlito"/>
              </a:rPr>
              <a:t>organization  </a:t>
            </a:r>
            <a:r>
              <a:rPr sz="3000" spc="-25" dirty="0">
                <a:latin typeface="Carlito"/>
                <a:cs typeface="Carlito"/>
              </a:rPr>
              <a:t>before, </a:t>
            </a:r>
            <a:r>
              <a:rPr sz="3000" spc="-10" dirty="0">
                <a:latin typeface="Carlito"/>
                <a:cs typeface="Carlito"/>
              </a:rPr>
              <a:t>but </a:t>
            </a:r>
            <a:r>
              <a:rPr sz="3000" spc="-20" dirty="0">
                <a:latin typeface="Carlito"/>
                <a:cs typeface="Carlito"/>
              </a:rPr>
              <a:t>you have </a:t>
            </a:r>
            <a:r>
              <a:rPr sz="3000" spc="-15" dirty="0">
                <a:latin typeface="Carlito"/>
                <a:cs typeface="Carlito"/>
              </a:rPr>
              <a:t>heard </a:t>
            </a:r>
            <a:r>
              <a:rPr sz="3000" dirty="0">
                <a:latin typeface="Carlito"/>
                <a:cs typeface="Carlito"/>
              </a:rPr>
              <a:t>about them. </a:t>
            </a:r>
            <a:r>
              <a:rPr sz="3000" spc="-80" dirty="0">
                <a:latin typeface="Carlito"/>
                <a:cs typeface="Carlito"/>
              </a:rPr>
              <a:t>You  </a:t>
            </a:r>
            <a:r>
              <a:rPr sz="3000" spc="-5" dirty="0">
                <a:latin typeface="Carlito"/>
                <a:cs typeface="Carlito"/>
              </a:rPr>
              <a:t>should </a:t>
            </a:r>
            <a:r>
              <a:rPr sz="3000" spc="-10" dirty="0">
                <a:latin typeface="Carlito"/>
                <a:cs typeface="Carlito"/>
              </a:rPr>
              <a:t>describe </a:t>
            </a:r>
            <a:r>
              <a:rPr sz="3000" spc="-20" dirty="0">
                <a:latin typeface="Carlito"/>
                <a:cs typeface="Carlito"/>
              </a:rPr>
              <a:t>from </a:t>
            </a:r>
            <a:r>
              <a:rPr sz="3000" spc="-10" dirty="0">
                <a:latin typeface="Carlito"/>
                <a:cs typeface="Carlito"/>
              </a:rPr>
              <a:t>where, </a:t>
            </a:r>
            <a:r>
              <a:rPr sz="3000" spc="-5" dirty="0">
                <a:latin typeface="Carlito"/>
                <a:cs typeface="Carlito"/>
              </a:rPr>
              <a:t>such </a:t>
            </a:r>
            <a:r>
              <a:rPr sz="3000" dirty="0">
                <a:latin typeface="Carlito"/>
                <a:cs typeface="Carlito"/>
              </a:rPr>
              <a:t>as </a:t>
            </a:r>
            <a:r>
              <a:rPr sz="3000" spc="-20" dirty="0">
                <a:latin typeface="Carlito"/>
                <a:cs typeface="Carlito"/>
              </a:rPr>
              <a:t>from </a:t>
            </a:r>
            <a:r>
              <a:rPr sz="3000" dirty="0">
                <a:latin typeface="Carlito"/>
                <a:cs typeface="Carlito"/>
              </a:rPr>
              <a:t>an  </a:t>
            </a:r>
            <a:r>
              <a:rPr sz="3000" spc="-10" dirty="0">
                <a:latin typeface="Carlito"/>
                <a:cs typeface="Carlito"/>
              </a:rPr>
              <a:t>advert </a:t>
            </a:r>
            <a:r>
              <a:rPr sz="3000" spc="-5" dirty="0">
                <a:latin typeface="Carlito"/>
                <a:cs typeface="Carlito"/>
              </a:rPr>
              <a:t>or </a:t>
            </a:r>
            <a:r>
              <a:rPr sz="3000" dirty="0">
                <a:latin typeface="Carlito"/>
                <a:cs typeface="Carlito"/>
              </a:rPr>
              <a:t>a</a:t>
            </a:r>
            <a:r>
              <a:rPr sz="3000" spc="-2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recommendation;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91467"/>
            <a:ext cx="8610599" cy="1245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68550" marR="5080" indent="-2356485">
              <a:lnSpc>
                <a:spcPct val="100000"/>
              </a:lnSpc>
              <a:spcBef>
                <a:spcPts val="95"/>
              </a:spcBef>
            </a:pPr>
            <a:r>
              <a:rPr sz="4000" spc="-15" dirty="0"/>
              <a:t>Example </a:t>
            </a:r>
            <a:r>
              <a:rPr sz="4000" spc="-10" dirty="0"/>
              <a:t>openings </a:t>
            </a:r>
            <a:r>
              <a:rPr sz="4000" spc="-30" dirty="0"/>
              <a:t>for </a:t>
            </a:r>
            <a:r>
              <a:rPr sz="4000" spc="-5" dirty="0"/>
              <a:t>the </a:t>
            </a:r>
            <a:r>
              <a:rPr sz="4000" spc="-15" dirty="0"/>
              <a:t>second  </a:t>
            </a:r>
            <a:r>
              <a:rPr sz="4000" spc="-20" dirty="0"/>
              <a:t>paragraph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313434" y="2192858"/>
            <a:ext cx="7079615" cy="307071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960119" indent="-2286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241300" algn="l"/>
              </a:tabLst>
            </a:pPr>
            <a:r>
              <a:rPr sz="3200" dirty="0">
                <a:latin typeface="Carlito"/>
                <a:cs typeface="Carlito"/>
              </a:rPr>
              <a:t>I </a:t>
            </a:r>
            <a:r>
              <a:rPr sz="3200" spc="-10" dirty="0">
                <a:latin typeface="Carlito"/>
                <a:cs typeface="Carlito"/>
              </a:rPr>
              <a:t>saw your advert </a:t>
            </a:r>
            <a:r>
              <a:rPr sz="3200" dirty="0">
                <a:latin typeface="Carlito"/>
                <a:cs typeface="Carlito"/>
              </a:rPr>
              <a:t>in the HK </a:t>
            </a:r>
            <a:r>
              <a:rPr sz="3200" spc="-5" dirty="0">
                <a:latin typeface="Carlito"/>
                <a:cs typeface="Carlito"/>
              </a:rPr>
              <a:t>Daily on  </a:t>
            </a:r>
            <a:r>
              <a:rPr sz="3200" spc="-65" dirty="0">
                <a:latin typeface="Carlito"/>
                <a:cs typeface="Carlito"/>
              </a:rPr>
              <a:t>Tuesday, </a:t>
            </a:r>
            <a:r>
              <a:rPr sz="3200" dirty="0">
                <a:latin typeface="Carlito"/>
                <a:cs typeface="Carlito"/>
              </a:rPr>
              <a:t>22 </a:t>
            </a:r>
            <a:r>
              <a:rPr sz="3200" spc="-10" dirty="0">
                <a:latin typeface="Carlito"/>
                <a:cs typeface="Carlito"/>
              </a:rPr>
              <a:t>September</a:t>
            </a:r>
            <a:r>
              <a:rPr sz="3200" spc="5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2009.</a:t>
            </a:r>
            <a:endParaRPr sz="3200">
              <a:latin typeface="Carlito"/>
              <a:cs typeface="Carlito"/>
            </a:endParaRPr>
          </a:p>
          <a:p>
            <a:pPr marL="241300" marR="5080" indent="-2286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241300" algn="l"/>
              </a:tabLst>
            </a:pPr>
            <a:r>
              <a:rPr sz="3200" spc="-65" dirty="0">
                <a:latin typeface="Carlito"/>
                <a:cs typeface="Carlito"/>
              </a:rPr>
              <a:t>Your </a:t>
            </a:r>
            <a:r>
              <a:rPr sz="3200" spc="-15" dirty="0">
                <a:latin typeface="Carlito"/>
                <a:cs typeface="Carlito"/>
              </a:rPr>
              <a:t>company </a:t>
            </a:r>
            <a:r>
              <a:rPr sz="3200" spc="-10" dirty="0">
                <a:latin typeface="Carlito"/>
                <a:cs typeface="Carlito"/>
              </a:rPr>
              <a:t>was recommended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me  </a:t>
            </a:r>
            <a:r>
              <a:rPr sz="3200" spc="-10" dirty="0">
                <a:latin typeface="Carlito"/>
                <a:cs typeface="Carlito"/>
              </a:rPr>
              <a:t>by </a:t>
            </a:r>
            <a:r>
              <a:rPr sz="3200" spc="-5" dirty="0">
                <a:latin typeface="Carlito"/>
                <a:cs typeface="Carlito"/>
              </a:rPr>
              <a:t>Ms. Elsie </a:t>
            </a:r>
            <a:r>
              <a:rPr sz="3200" spc="-30" dirty="0">
                <a:latin typeface="Carlito"/>
                <a:cs typeface="Carlito"/>
              </a:rPr>
              <a:t>Wong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30" dirty="0">
                <a:latin typeface="Carlito"/>
                <a:cs typeface="Carlito"/>
              </a:rPr>
              <a:t>Far </a:t>
            </a:r>
            <a:r>
              <a:rPr sz="3200" spc="-20" dirty="0">
                <a:latin typeface="Carlito"/>
                <a:cs typeface="Carlito"/>
              </a:rPr>
              <a:t>Eastern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Logistics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8345" y="461594"/>
            <a:ext cx="515645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latin typeface="Carlito"/>
                <a:cs typeface="Carlito"/>
              </a:rPr>
              <a:t>Final</a:t>
            </a:r>
            <a:r>
              <a:rPr sz="4400" b="1" spc="-95" dirty="0">
                <a:latin typeface="Carlito"/>
                <a:cs typeface="Carlito"/>
              </a:rPr>
              <a:t> </a:t>
            </a:r>
            <a:r>
              <a:rPr sz="4400" b="1" spc="-30" dirty="0">
                <a:latin typeface="Carlito"/>
                <a:cs typeface="Carlito"/>
              </a:rPr>
              <a:t>Paragraph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7"/>
            <a:ext cx="7770495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spc="-15" dirty="0">
                <a:latin typeface="Carlito"/>
                <a:cs typeface="Carlito"/>
              </a:rPr>
              <a:t>paragraph </a:t>
            </a:r>
            <a:r>
              <a:rPr sz="3200" spc="-5" dirty="0">
                <a:latin typeface="Carlito"/>
                <a:cs typeface="Carlito"/>
              </a:rPr>
              <a:t>should </a:t>
            </a:r>
            <a:r>
              <a:rPr sz="3200" spc="-15" dirty="0">
                <a:latin typeface="Carlito"/>
                <a:cs typeface="Carlito"/>
              </a:rPr>
              <a:t>contain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polite  </a:t>
            </a:r>
            <a:r>
              <a:rPr sz="3200" spc="-10" dirty="0">
                <a:latin typeface="Carlito"/>
                <a:cs typeface="Carlito"/>
              </a:rPr>
              <a:t>expression and/or </a:t>
            </a:r>
            <a:r>
              <a:rPr sz="3200" dirty="0">
                <a:latin typeface="Carlito"/>
                <a:cs typeface="Carlito"/>
              </a:rPr>
              <a:t>an </a:t>
            </a:r>
            <a:r>
              <a:rPr sz="3200" spc="-10" dirty="0">
                <a:latin typeface="Carlito"/>
                <a:cs typeface="Carlito"/>
              </a:rPr>
              <a:t>expression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thanks </a:t>
            </a:r>
            <a:r>
              <a:rPr sz="3200" spc="-20" dirty="0">
                <a:latin typeface="Carlito"/>
                <a:cs typeface="Carlito"/>
              </a:rPr>
              <a:t>to 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5" dirty="0">
                <a:latin typeface="Carlito"/>
                <a:cs typeface="Carlito"/>
              </a:rPr>
              <a:t>reader.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degree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politeness </a:t>
            </a:r>
            <a:r>
              <a:rPr sz="3200" spc="-5" dirty="0">
                <a:latin typeface="Carlito"/>
                <a:cs typeface="Carlito"/>
              </a:rPr>
              <a:t>(and  </a:t>
            </a:r>
            <a:r>
              <a:rPr sz="3200" spc="-20" dirty="0">
                <a:latin typeface="Carlito"/>
                <a:cs typeface="Carlito"/>
              </a:rPr>
              <a:t>therefore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length), depends </a:t>
            </a:r>
            <a:r>
              <a:rPr sz="3200" dirty="0">
                <a:latin typeface="Carlito"/>
                <a:cs typeface="Carlito"/>
              </a:rPr>
              <a:t>on </a:t>
            </a:r>
            <a:r>
              <a:rPr sz="3200" spc="-5" dirty="0">
                <a:latin typeface="Carlito"/>
                <a:cs typeface="Carlito"/>
              </a:rPr>
              <a:t>how  unusual </a:t>
            </a:r>
            <a:r>
              <a:rPr sz="3200" dirty="0">
                <a:latin typeface="Carlito"/>
                <a:cs typeface="Carlito"/>
              </a:rPr>
              <a:t>or </a:t>
            </a:r>
            <a:r>
              <a:rPr sz="3200" spc="-10" dirty="0">
                <a:latin typeface="Carlito"/>
                <a:cs typeface="Carlito"/>
              </a:rPr>
              <a:t>difficult your request</a:t>
            </a:r>
            <a:r>
              <a:rPr sz="3200" spc="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is.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61594"/>
            <a:ext cx="658215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Final </a:t>
            </a:r>
            <a:r>
              <a:rPr sz="4400" spc="-25" dirty="0"/>
              <a:t>Paragraph</a:t>
            </a:r>
            <a:r>
              <a:rPr sz="4400" spc="-85" dirty="0"/>
              <a:t> </a:t>
            </a:r>
            <a:r>
              <a:rPr sz="4400" spc="-20" dirty="0"/>
              <a:t>contd.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1" y="1545082"/>
            <a:ext cx="8038465" cy="43031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15" dirty="0">
                <a:latin typeface="Carlito"/>
                <a:cs typeface="Carlito"/>
              </a:rPr>
              <a:t>Possible </a:t>
            </a:r>
            <a:r>
              <a:rPr sz="2500" spc="-5" dirty="0">
                <a:latin typeface="Carlito"/>
                <a:cs typeface="Carlito"/>
              </a:rPr>
              <a:t>language</a:t>
            </a:r>
            <a:r>
              <a:rPr sz="2500" spc="-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includes:</a:t>
            </a:r>
            <a:endParaRPr sz="2500">
              <a:latin typeface="Carlito"/>
              <a:cs typeface="Carlito"/>
            </a:endParaRPr>
          </a:p>
          <a:p>
            <a:pPr marL="2356485" lvl="1" indent="-515620">
              <a:lnSpc>
                <a:spcPts val="2160"/>
              </a:lnSpc>
              <a:spcBef>
                <a:spcPts val="20"/>
              </a:spcBef>
              <a:buAutoNum type="arabicPeriod"/>
              <a:tabLst>
                <a:tab pos="2356485" algn="l"/>
                <a:tab pos="2357120" algn="l"/>
              </a:tabLst>
            </a:pPr>
            <a:r>
              <a:rPr sz="2000" spc="-10" dirty="0">
                <a:latin typeface="Carlito"/>
                <a:cs typeface="Carlito"/>
              </a:rPr>
              <a:t>Thanks. (For </a:t>
            </a:r>
            <a:r>
              <a:rPr sz="2000" dirty="0">
                <a:latin typeface="Carlito"/>
                <a:cs typeface="Carlito"/>
              </a:rPr>
              <a:t>a </a:t>
            </a:r>
            <a:r>
              <a:rPr sz="2000" spc="-10" dirty="0">
                <a:latin typeface="Carlito"/>
                <a:cs typeface="Carlito"/>
              </a:rPr>
              <a:t>very informal </a:t>
            </a:r>
            <a:r>
              <a:rPr sz="2000" dirty="0">
                <a:latin typeface="Carlito"/>
                <a:cs typeface="Carlito"/>
              </a:rPr>
              <a:t>and </a:t>
            </a:r>
            <a:r>
              <a:rPr sz="2000" spc="-5" dirty="0">
                <a:latin typeface="Carlito"/>
                <a:cs typeface="Carlito"/>
              </a:rPr>
              <a:t>normal </a:t>
            </a:r>
            <a:r>
              <a:rPr sz="2000" dirty="0">
                <a:latin typeface="Carlito"/>
                <a:cs typeface="Carlito"/>
              </a:rPr>
              <a:t>enquiry</a:t>
            </a:r>
            <a:r>
              <a:rPr sz="2000" spc="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or</a:t>
            </a:r>
            <a:endParaRPr sz="2000">
              <a:latin typeface="Carlito"/>
              <a:cs typeface="Carlito"/>
            </a:endParaRPr>
          </a:p>
          <a:p>
            <a:pPr marL="2356485">
              <a:lnSpc>
                <a:spcPts val="2160"/>
              </a:lnSpc>
            </a:pPr>
            <a:r>
              <a:rPr sz="2000" spc="-5" dirty="0">
                <a:latin typeface="Carlito"/>
                <a:cs typeface="Carlito"/>
              </a:rPr>
              <a:t>request)</a:t>
            </a:r>
            <a:endParaRPr sz="2000">
              <a:latin typeface="Carlito"/>
              <a:cs typeface="Carlito"/>
            </a:endParaRPr>
          </a:p>
          <a:p>
            <a:pPr marL="2356485" lvl="1" indent="-515620">
              <a:lnSpc>
                <a:spcPct val="100000"/>
              </a:lnSpc>
              <a:buAutoNum type="arabicPeriod" startAt="2"/>
              <a:tabLst>
                <a:tab pos="2356485" algn="l"/>
                <a:tab pos="2357120" algn="l"/>
              </a:tabLst>
            </a:pPr>
            <a:r>
              <a:rPr sz="2000" dirty="0">
                <a:latin typeface="Carlito"/>
                <a:cs typeface="Carlito"/>
              </a:rPr>
              <a:t>I look </a:t>
            </a:r>
            <a:r>
              <a:rPr sz="2000" spc="-15" dirty="0">
                <a:latin typeface="Carlito"/>
                <a:cs typeface="Carlito"/>
              </a:rPr>
              <a:t>forward to </a:t>
            </a:r>
            <a:r>
              <a:rPr sz="2000" spc="-5" dirty="0">
                <a:latin typeface="Carlito"/>
                <a:cs typeface="Carlito"/>
              </a:rPr>
              <a:t>hearing </a:t>
            </a:r>
            <a:r>
              <a:rPr sz="2000" spc="-15" dirty="0">
                <a:latin typeface="Carlito"/>
                <a:cs typeface="Carlito"/>
              </a:rPr>
              <a:t>from</a:t>
            </a:r>
            <a:r>
              <a:rPr sz="2000" spc="-3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you.</a:t>
            </a:r>
            <a:endParaRPr sz="2000">
              <a:latin typeface="Carlito"/>
              <a:cs typeface="Carlito"/>
            </a:endParaRPr>
          </a:p>
          <a:p>
            <a:pPr marL="2356485" lvl="1" indent="-515620">
              <a:lnSpc>
                <a:spcPct val="100000"/>
              </a:lnSpc>
              <a:buAutoNum type="arabicPeriod" startAt="2"/>
              <a:tabLst>
                <a:tab pos="2356485" algn="l"/>
                <a:tab pos="2357120" algn="l"/>
              </a:tabLst>
            </a:pPr>
            <a:r>
              <a:rPr sz="2000" dirty="0">
                <a:latin typeface="Carlito"/>
                <a:cs typeface="Carlito"/>
              </a:rPr>
              <a:t>I am </a:t>
            </a:r>
            <a:r>
              <a:rPr sz="2000" spc="-5" dirty="0">
                <a:latin typeface="Carlito"/>
                <a:cs typeface="Carlito"/>
              </a:rPr>
              <a:t>looking </a:t>
            </a:r>
            <a:r>
              <a:rPr sz="2000" spc="-15" dirty="0">
                <a:latin typeface="Carlito"/>
                <a:cs typeface="Carlito"/>
              </a:rPr>
              <a:t>forward to </a:t>
            </a:r>
            <a:r>
              <a:rPr sz="2000" spc="-5" dirty="0">
                <a:latin typeface="Carlito"/>
                <a:cs typeface="Carlito"/>
              </a:rPr>
              <a:t>hearing </a:t>
            </a:r>
            <a:r>
              <a:rPr sz="2000" spc="-15" dirty="0">
                <a:latin typeface="Carlito"/>
                <a:cs typeface="Carlito"/>
              </a:rPr>
              <a:t>from</a:t>
            </a:r>
            <a:r>
              <a:rPr sz="2000" spc="-25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you.</a:t>
            </a:r>
            <a:endParaRPr sz="2000">
              <a:latin typeface="Carlito"/>
              <a:cs typeface="Carlito"/>
            </a:endParaRPr>
          </a:p>
          <a:p>
            <a:pPr marL="2356485" lvl="1" indent="-515620">
              <a:lnSpc>
                <a:spcPct val="100000"/>
              </a:lnSpc>
              <a:buAutoNum type="arabicPeriod" startAt="2"/>
              <a:tabLst>
                <a:tab pos="2356485" algn="l"/>
                <a:tab pos="2357120" algn="l"/>
              </a:tabLst>
            </a:pPr>
            <a:r>
              <a:rPr sz="2000" spc="-5" dirty="0">
                <a:latin typeface="Carlito"/>
                <a:cs typeface="Carlito"/>
              </a:rPr>
              <a:t>Thank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15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your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assistance.</a:t>
            </a:r>
            <a:endParaRPr sz="2000">
              <a:latin typeface="Carlito"/>
              <a:cs typeface="Carlito"/>
            </a:endParaRPr>
          </a:p>
          <a:p>
            <a:pPr marL="2356485" lvl="1" indent="-515620">
              <a:lnSpc>
                <a:spcPct val="100000"/>
              </a:lnSpc>
              <a:buAutoNum type="arabicPeriod" startAt="2"/>
              <a:tabLst>
                <a:tab pos="2356485" algn="l"/>
                <a:tab pos="2357120" algn="l"/>
              </a:tabLst>
            </a:pPr>
            <a:r>
              <a:rPr sz="2000" spc="-5" dirty="0">
                <a:latin typeface="Carlito"/>
                <a:cs typeface="Carlito"/>
              </a:rPr>
              <a:t>Thank </a:t>
            </a:r>
            <a:r>
              <a:rPr sz="2000" spc="-10" dirty="0">
                <a:latin typeface="Carlito"/>
                <a:cs typeface="Carlito"/>
              </a:rPr>
              <a:t>you very </a:t>
            </a:r>
            <a:r>
              <a:rPr sz="2000" spc="-5" dirty="0">
                <a:latin typeface="Carlito"/>
                <a:cs typeface="Carlito"/>
              </a:rPr>
              <a:t>much </a:t>
            </a:r>
            <a:r>
              <a:rPr sz="2000" spc="-20" dirty="0">
                <a:latin typeface="Carlito"/>
                <a:cs typeface="Carlito"/>
              </a:rPr>
              <a:t>for </a:t>
            </a:r>
            <a:r>
              <a:rPr sz="2000" spc="-10" dirty="0">
                <a:latin typeface="Carlito"/>
                <a:cs typeface="Carlito"/>
              </a:rPr>
              <a:t>your </a:t>
            </a:r>
            <a:r>
              <a:rPr sz="2000" dirty="0">
                <a:latin typeface="Carlito"/>
                <a:cs typeface="Carlito"/>
              </a:rPr>
              <a:t>kind</a:t>
            </a:r>
            <a:r>
              <a:rPr sz="2000" spc="-20" dirty="0">
                <a:latin typeface="Carlito"/>
                <a:cs typeface="Carlito"/>
              </a:rPr>
              <a:t> </a:t>
            </a:r>
            <a:r>
              <a:rPr sz="2000" spc="-10" dirty="0">
                <a:latin typeface="Carlito"/>
                <a:cs typeface="Carlito"/>
              </a:rPr>
              <a:t>assistance.</a:t>
            </a:r>
            <a:endParaRPr sz="2000">
              <a:latin typeface="Carlito"/>
              <a:cs typeface="Carlito"/>
            </a:endParaRPr>
          </a:p>
          <a:p>
            <a:pPr marL="2356485" marR="5080" lvl="1" indent="-515620">
              <a:lnSpc>
                <a:spcPct val="80000"/>
              </a:lnSpc>
              <a:spcBef>
                <a:spcPts val="480"/>
              </a:spcBef>
              <a:buAutoNum type="arabicPeriod" startAt="2"/>
              <a:tabLst>
                <a:tab pos="2356485" algn="l"/>
                <a:tab pos="2357120" algn="l"/>
              </a:tabLst>
            </a:pPr>
            <a:r>
              <a:rPr sz="2000" dirty="0">
                <a:latin typeface="Carlito"/>
                <a:cs typeface="Carlito"/>
              </a:rPr>
              <a:t>I </a:t>
            </a:r>
            <a:r>
              <a:rPr sz="2000" spc="-10" dirty="0">
                <a:latin typeface="Carlito"/>
                <a:cs typeface="Carlito"/>
              </a:rPr>
              <a:t>appreciate </a:t>
            </a:r>
            <a:r>
              <a:rPr sz="2000" spc="-5" dirty="0">
                <a:latin typeface="Carlito"/>
                <a:cs typeface="Carlito"/>
              </a:rPr>
              <a:t>that </a:t>
            </a:r>
            <a:r>
              <a:rPr sz="2000" dirty="0">
                <a:latin typeface="Carlito"/>
                <a:cs typeface="Carlito"/>
              </a:rPr>
              <a:t>this is an unusual </a:t>
            </a:r>
            <a:r>
              <a:rPr sz="2000" spc="-5" dirty="0">
                <a:latin typeface="Carlito"/>
                <a:cs typeface="Carlito"/>
              </a:rPr>
              <a:t>request, but </a:t>
            </a:r>
            <a:r>
              <a:rPr sz="2000" dirty="0">
                <a:latin typeface="Carlito"/>
                <a:cs typeface="Carlito"/>
              </a:rPr>
              <a:t>I </a:t>
            </a:r>
            <a:r>
              <a:rPr sz="2000" spc="-10" dirty="0">
                <a:latin typeface="Carlito"/>
                <a:cs typeface="Carlito"/>
              </a:rPr>
              <a:t>would  </a:t>
            </a:r>
            <a:r>
              <a:rPr sz="2000" spc="-5" dirty="0">
                <a:latin typeface="Carlito"/>
                <a:cs typeface="Carlito"/>
              </a:rPr>
              <a:t>be </a:t>
            </a:r>
            <a:r>
              <a:rPr sz="2000" spc="-10" dirty="0">
                <a:latin typeface="Carlito"/>
                <a:cs typeface="Carlito"/>
              </a:rPr>
              <a:t>very </a:t>
            </a:r>
            <a:r>
              <a:rPr sz="2000" spc="-15" dirty="0">
                <a:latin typeface="Carlito"/>
                <a:cs typeface="Carlito"/>
              </a:rPr>
              <a:t>grateful for </a:t>
            </a:r>
            <a:r>
              <a:rPr sz="2000" spc="-10" dirty="0">
                <a:latin typeface="Carlito"/>
                <a:cs typeface="Carlito"/>
              </a:rPr>
              <a:t>any </a:t>
            </a:r>
            <a:r>
              <a:rPr sz="2000" spc="-5" dirty="0">
                <a:latin typeface="Carlito"/>
                <a:cs typeface="Carlito"/>
              </a:rPr>
              <a:t>help </a:t>
            </a:r>
            <a:r>
              <a:rPr sz="2000" spc="-10" dirty="0">
                <a:latin typeface="Carlito"/>
                <a:cs typeface="Carlito"/>
              </a:rPr>
              <a:t>you </a:t>
            </a:r>
            <a:r>
              <a:rPr sz="2000" spc="-5" dirty="0">
                <a:latin typeface="Carlito"/>
                <a:cs typeface="Carlito"/>
              </a:rPr>
              <a:t>could </a:t>
            </a:r>
            <a:r>
              <a:rPr sz="2000" spc="-10" dirty="0">
                <a:latin typeface="Carlito"/>
                <a:cs typeface="Carlito"/>
              </a:rPr>
              <a:t>provide. </a:t>
            </a:r>
            <a:r>
              <a:rPr sz="2000" dirty="0">
                <a:latin typeface="Carlito"/>
                <a:cs typeface="Carlito"/>
              </a:rPr>
              <a:t>I </a:t>
            </a:r>
            <a:r>
              <a:rPr sz="2000" spc="-5" dirty="0">
                <a:latin typeface="Carlito"/>
                <a:cs typeface="Carlito"/>
              </a:rPr>
              <a:t>look  </a:t>
            </a:r>
            <a:r>
              <a:rPr sz="2000" spc="-15" dirty="0">
                <a:latin typeface="Carlito"/>
                <a:cs typeface="Carlito"/>
              </a:rPr>
              <a:t>forward to </a:t>
            </a:r>
            <a:r>
              <a:rPr sz="2000" spc="-5" dirty="0">
                <a:latin typeface="Carlito"/>
                <a:cs typeface="Carlito"/>
              </a:rPr>
              <a:t>hearing </a:t>
            </a:r>
            <a:r>
              <a:rPr sz="2000" spc="-15" dirty="0">
                <a:latin typeface="Carlito"/>
                <a:cs typeface="Carlito"/>
              </a:rPr>
              <a:t>from </a:t>
            </a:r>
            <a:r>
              <a:rPr sz="2000" spc="-10" dirty="0">
                <a:latin typeface="Carlito"/>
                <a:cs typeface="Carlito"/>
              </a:rPr>
              <a:t>you.</a:t>
            </a:r>
            <a:endParaRPr sz="2000">
              <a:latin typeface="Carlito"/>
              <a:cs typeface="Carlito"/>
            </a:endParaRPr>
          </a:p>
          <a:p>
            <a:pPr marL="355600" marR="40005" indent="-342900">
              <a:lnSpc>
                <a:spcPct val="8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Carlito"/>
                <a:cs typeface="Carlito"/>
              </a:rPr>
              <a:t>If </a:t>
            </a:r>
            <a:r>
              <a:rPr sz="2500" spc="-15" dirty="0">
                <a:latin typeface="Carlito"/>
                <a:cs typeface="Carlito"/>
              </a:rPr>
              <a:t>you </a:t>
            </a:r>
            <a:r>
              <a:rPr sz="2500" spc="-5" dirty="0">
                <a:latin typeface="Carlito"/>
                <a:cs typeface="Carlito"/>
              </a:rPr>
              <a:t>think the </a:t>
            </a:r>
            <a:r>
              <a:rPr sz="2500" spc="-10" dirty="0">
                <a:latin typeface="Carlito"/>
                <a:cs typeface="Carlito"/>
              </a:rPr>
              <a:t>reader might </a:t>
            </a:r>
            <a:r>
              <a:rPr sz="2500" spc="-20" dirty="0">
                <a:latin typeface="Carlito"/>
                <a:cs typeface="Carlito"/>
              </a:rPr>
              <a:t>have </a:t>
            </a:r>
            <a:r>
              <a:rPr sz="2500" spc="-10" dirty="0">
                <a:latin typeface="Carlito"/>
                <a:cs typeface="Carlito"/>
              </a:rPr>
              <a:t>further questions, </a:t>
            </a:r>
            <a:r>
              <a:rPr sz="2500" spc="-20" dirty="0">
                <a:latin typeface="Carlito"/>
                <a:cs typeface="Carlito"/>
              </a:rPr>
              <a:t>you  </a:t>
            </a:r>
            <a:r>
              <a:rPr sz="2500" spc="-15" dirty="0">
                <a:latin typeface="Carlito"/>
                <a:cs typeface="Carlito"/>
              </a:rPr>
              <a:t>can </a:t>
            </a:r>
            <a:r>
              <a:rPr sz="2500" spc="-10" dirty="0">
                <a:latin typeface="Carlito"/>
                <a:cs typeface="Carlito"/>
              </a:rPr>
              <a:t>suggest that </a:t>
            </a:r>
            <a:r>
              <a:rPr sz="2500" spc="-5" dirty="0">
                <a:latin typeface="Carlito"/>
                <a:cs typeface="Carlito"/>
              </a:rPr>
              <a:t>he or </a:t>
            </a:r>
            <a:r>
              <a:rPr sz="2500" spc="-10" dirty="0">
                <a:latin typeface="Carlito"/>
                <a:cs typeface="Carlito"/>
              </a:rPr>
              <a:t>she </a:t>
            </a:r>
            <a:r>
              <a:rPr sz="2500" spc="-15" dirty="0">
                <a:latin typeface="Carlito"/>
                <a:cs typeface="Carlito"/>
              </a:rPr>
              <a:t>contact you; </a:t>
            </a:r>
            <a:r>
              <a:rPr sz="2500" spc="5" dirty="0">
                <a:latin typeface="Carlito"/>
                <a:cs typeface="Carlito"/>
              </a:rPr>
              <a:t>e.g. </a:t>
            </a:r>
            <a:r>
              <a:rPr sz="2500" spc="-5" dirty="0">
                <a:latin typeface="Carlito"/>
                <a:cs typeface="Carlito"/>
              </a:rPr>
              <a:t>'If </a:t>
            </a:r>
            <a:r>
              <a:rPr sz="2500" spc="-15" dirty="0">
                <a:latin typeface="Carlito"/>
                <a:cs typeface="Carlito"/>
              </a:rPr>
              <a:t>you </a:t>
            </a:r>
            <a:r>
              <a:rPr sz="2500" spc="-20" dirty="0">
                <a:latin typeface="Carlito"/>
                <a:cs typeface="Carlito"/>
              </a:rPr>
              <a:t>have </a:t>
            </a:r>
            <a:r>
              <a:rPr sz="2500" spc="-25" dirty="0">
                <a:latin typeface="Carlito"/>
                <a:cs typeface="Carlito"/>
              </a:rPr>
              <a:t>any  </a:t>
            </a:r>
            <a:r>
              <a:rPr sz="2500" spc="-10" dirty="0">
                <a:latin typeface="Carlito"/>
                <a:cs typeface="Carlito"/>
              </a:rPr>
              <a:t>questions, </a:t>
            </a:r>
            <a:r>
              <a:rPr sz="2500" spc="-5" dirty="0">
                <a:latin typeface="Carlito"/>
                <a:cs typeface="Carlito"/>
              </a:rPr>
              <a:t>please do not </a:t>
            </a:r>
            <a:r>
              <a:rPr sz="2500" spc="-15" dirty="0">
                <a:latin typeface="Carlito"/>
                <a:cs typeface="Carlito"/>
              </a:rPr>
              <a:t>hesitate to contact</a:t>
            </a:r>
            <a:r>
              <a:rPr sz="2500" spc="30" dirty="0">
                <a:latin typeface="Carlito"/>
                <a:cs typeface="Carlito"/>
              </a:rPr>
              <a:t> </a:t>
            </a:r>
            <a:r>
              <a:rPr sz="2500" spc="-5" dirty="0">
                <a:latin typeface="Carlito"/>
                <a:cs typeface="Carlito"/>
              </a:rPr>
              <a:t>me'.</a:t>
            </a:r>
            <a:endParaRPr sz="25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6946" y="168910"/>
            <a:ext cx="3154045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Sample </a:t>
            </a:r>
            <a:r>
              <a:rPr sz="4000" spc="-25" dirty="0"/>
              <a:t>letter</a:t>
            </a:r>
            <a:r>
              <a:rPr sz="4000" spc="-65" dirty="0"/>
              <a:t> </a:t>
            </a:r>
            <a:r>
              <a:rPr sz="4000" spc="-5" dirty="0"/>
              <a:t>1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1" y="981811"/>
            <a:ext cx="2233930" cy="239091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100" b="1" spc="-5" dirty="0">
                <a:latin typeface="Carlito"/>
                <a:cs typeface="Carlito"/>
              </a:rPr>
              <a:t>Golden Gate</a:t>
            </a:r>
            <a:r>
              <a:rPr sz="1100" b="1" spc="-40" dirty="0">
                <a:latin typeface="Carlito"/>
                <a:cs typeface="Carlito"/>
              </a:rPr>
              <a:t> </a:t>
            </a:r>
            <a:r>
              <a:rPr sz="1100" b="1" spc="-5" dirty="0">
                <a:latin typeface="Carlito"/>
                <a:cs typeface="Carlito"/>
              </a:rPr>
              <a:t>Engineering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arlito"/>
                <a:cs typeface="Carlito"/>
              </a:rPr>
              <a:t>Prince </a:t>
            </a:r>
            <a:r>
              <a:rPr sz="1100" spc="-5" dirty="0">
                <a:latin typeface="Carlito"/>
                <a:cs typeface="Carlito"/>
              </a:rPr>
              <a:t>Square, </a:t>
            </a:r>
            <a:r>
              <a:rPr sz="1100" dirty="0">
                <a:latin typeface="Carlito"/>
                <a:cs typeface="Carlito"/>
              </a:rPr>
              <a:t>Prince </a:t>
            </a:r>
            <a:r>
              <a:rPr sz="1100" spc="-5" dirty="0">
                <a:latin typeface="Carlito"/>
                <a:cs typeface="Carlito"/>
              </a:rPr>
              <a:t>Street,</a:t>
            </a:r>
            <a:r>
              <a:rPr sz="1100" spc="-1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Dehradun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24 </a:t>
            </a:r>
            <a:r>
              <a:rPr sz="1100" spc="-5" dirty="0">
                <a:latin typeface="Carlito"/>
                <a:cs typeface="Carlito"/>
              </a:rPr>
              <a:t>September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2009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50">
              <a:latin typeface="Carlito"/>
              <a:cs typeface="Carlito"/>
            </a:endParaRPr>
          </a:p>
          <a:p>
            <a:pPr marL="12700" marR="796925">
              <a:lnSpc>
                <a:spcPct val="120000"/>
              </a:lnSpc>
            </a:pPr>
            <a:r>
              <a:rPr sz="1100" spc="-5" dirty="0">
                <a:latin typeface="Carlito"/>
                <a:cs typeface="Carlito"/>
              </a:rPr>
              <a:t>Pro-Skills Training</a:t>
            </a:r>
            <a:r>
              <a:rPr sz="1100" spc="-9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Centre  Jubilee</a:t>
            </a:r>
            <a:r>
              <a:rPr sz="1100" spc="-25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Building</a:t>
            </a:r>
            <a:endParaRPr sz="1100">
              <a:latin typeface="Carlito"/>
              <a:cs typeface="Carlito"/>
            </a:endParaRPr>
          </a:p>
          <a:p>
            <a:pPr marL="12700" marR="1581785">
              <a:lnSpc>
                <a:spcPct val="120000"/>
              </a:lnSpc>
              <a:spcBef>
                <a:spcPts val="5"/>
              </a:spcBef>
            </a:pPr>
            <a:r>
              <a:rPr sz="1100" dirty="0">
                <a:latin typeface="Carlito"/>
                <a:cs typeface="Carlito"/>
              </a:rPr>
              <a:t>Silver</a:t>
            </a:r>
            <a:r>
              <a:rPr sz="1100" spc="-10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Road  Dehradun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1" y="3194433"/>
            <a:ext cx="8032750" cy="3625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latin typeface="Carlito"/>
                <a:cs typeface="Carlito"/>
              </a:rPr>
              <a:t>Dear </a:t>
            </a:r>
            <a:r>
              <a:rPr sz="1100" spc="-5" dirty="0">
                <a:latin typeface="Carlito"/>
                <a:cs typeface="Carlito"/>
              </a:rPr>
              <a:t>Sir </a:t>
            </a:r>
            <a:r>
              <a:rPr sz="1100" dirty="0">
                <a:latin typeface="Carlito"/>
                <a:cs typeface="Carlito"/>
              </a:rPr>
              <a:t>or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Madam,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Enquiry about Quality Control</a:t>
            </a:r>
            <a:r>
              <a:rPr sz="1100" b="1" u="sng" spc="-30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1100" b="1" u="sng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Course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Carlito"/>
                <a:cs typeface="Carlito"/>
              </a:rPr>
              <a:t>I am writing to enquire whether your company could </a:t>
            </a:r>
            <a:r>
              <a:rPr sz="1100" spc="-5" dirty="0">
                <a:latin typeface="Carlito"/>
                <a:cs typeface="Carlito"/>
              </a:rPr>
              <a:t>offer </a:t>
            </a:r>
            <a:r>
              <a:rPr sz="1100" dirty="0">
                <a:latin typeface="Carlito"/>
                <a:cs typeface="Carlito"/>
              </a:rPr>
              <a:t>a course on Quality Control </a:t>
            </a:r>
            <a:r>
              <a:rPr sz="1100" spc="-5" dirty="0">
                <a:latin typeface="Carlito"/>
                <a:cs typeface="Carlito"/>
              </a:rPr>
              <a:t>for </a:t>
            </a:r>
            <a:r>
              <a:rPr sz="1100" dirty="0">
                <a:latin typeface="Carlito"/>
                <a:cs typeface="Carlito"/>
              </a:rPr>
              <a:t>our</a:t>
            </a:r>
            <a:r>
              <a:rPr sz="1100" spc="-5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managers.</a:t>
            </a:r>
            <a:endParaRPr sz="1100">
              <a:latin typeface="Carlito"/>
              <a:cs typeface="Carlito"/>
            </a:endParaRPr>
          </a:p>
          <a:p>
            <a:pPr marL="42545" marR="5080" indent="-30480">
              <a:lnSpc>
                <a:spcPct val="120000"/>
              </a:lnSpc>
            </a:pPr>
            <a:r>
              <a:rPr sz="1100" dirty="0">
                <a:latin typeface="Carlito"/>
                <a:cs typeface="Carlito"/>
              </a:rPr>
              <a:t>I </a:t>
            </a:r>
            <a:r>
              <a:rPr sz="1100" spc="-5" dirty="0">
                <a:latin typeface="Carlito"/>
                <a:cs typeface="Carlito"/>
              </a:rPr>
              <a:t>saw </a:t>
            </a:r>
            <a:r>
              <a:rPr sz="1100" dirty="0">
                <a:latin typeface="Carlito"/>
                <a:cs typeface="Carlito"/>
              </a:rPr>
              <a:t>your advert in the </a:t>
            </a:r>
            <a:r>
              <a:rPr sz="1100" spc="-5" dirty="0">
                <a:latin typeface="Carlito"/>
                <a:cs typeface="Carlito"/>
              </a:rPr>
              <a:t>HK </a:t>
            </a:r>
            <a:r>
              <a:rPr sz="1100" dirty="0">
                <a:latin typeface="Carlito"/>
                <a:cs typeface="Carlito"/>
              </a:rPr>
              <a:t>Daily on </a:t>
            </a:r>
            <a:r>
              <a:rPr sz="1100" spc="-5" dirty="0">
                <a:latin typeface="Carlito"/>
                <a:cs typeface="Carlito"/>
              </a:rPr>
              <a:t>Tuesday, </a:t>
            </a:r>
            <a:r>
              <a:rPr sz="1100" dirty="0">
                <a:latin typeface="Carlito"/>
                <a:cs typeface="Carlito"/>
              </a:rPr>
              <a:t>22 </a:t>
            </a:r>
            <a:r>
              <a:rPr sz="1100" spc="-5" dirty="0">
                <a:latin typeface="Carlito"/>
                <a:cs typeface="Carlito"/>
              </a:rPr>
              <a:t>September </a:t>
            </a:r>
            <a:r>
              <a:rPr sz="1100" dirty="0">
                <a:latin typeface="Carlito"/>
                <a:cs typeface="Carlito"/>
              </a:rPr>
              <a:t>2009, and the Quality Control </a:t>
            </a:r>
            <a:r>
              <a:rPr sz="1100" spc="-5" dirty="0">
                <a:latin typeface="Carlito"/>
                <a:cs typeface="Carlito"/>
              </a:rPr>
              <a:t>Training </a:t>
            </a:r>
            <a:r>
              <a:rPr sz="1100" dirty="0">
                <a:latin typeface="Carlito"/>
                <a:cs typeface="Carlito"/>
              </a:rPr>
              <a:t>Course </a:t>
            </a:r>
            <a:r>
              <a:rPr sz="1100" spc="-5" dirty="0">
                <a:latin typeface="Carlito"/>
                <a:cs typeface="Carlito"/>
              </a:rPr>
              <a:t>(Ref.: </a:t>
            </a:r>
            <a:r>
              <a:rPr sz="1100" dirty="0">
                <a:latin typeface="Carlito"/>
                <a:cs typeface="Carlito"/>
              </a:rPr>
              <a:t>QC 101 ) </a:t>
            </a:r>
            <a:r>
              <a:rPr sz="1100" spc="5" dirty="0">
                <a:latin typeface="Carlito"/>
                <a:cs typeface="Carlito"/>
              </a:rPr>
              <a:t>mentioned </a:t>
            </a:r>
            <a:r>
              <a:rPr sz="1100" dirty="0">
                <a:latin typeface="Carlito"/>
                <a:cs typeface="Carlito"/>
              </a:rPr>
              <a:t>in the  advert </a:t>
            </a:r>
            <a:r>
              <a:rPr sz="1100" spc="-5" dirty="0">
                <a:latin typeface="Carlito"/>
                <a:cs typeface="Carlito"/>
              </a:rPr>
              <a:t>might be suitable for us. </a:t>
            </a:r>
            <a:r>
              <a:rPr sz="1100" dirty="0">
                <a:latin typeface="Carlito"/>
                <a:cs typeface="Carlito"/>
              </a:rPr>
              <a:t>I would like to know if it is </a:t>
            </a:r>
            <a:r>
              <a:rPr sz="1100" spc="-5" dirty="0">
                <a:latin typeface="Carlito"/>
                <a:cs typeface="Carlito"/>
              </a:rPr>
              <a:t>possible for </a:t>
            </a:r>
            <a:r>
              <a:rPr sz="1100" dirty="0">
                <a:latin typeface="Carlito"/>
                <a:cs typeface="Carlito"/>
              </a:rPr>
              <a:t>you to </a:t>
            </a:r>
            <a:r>
              <a:rPr sz="1100" spc="-5" dirty="0">
                <a:latin typeface="Carlito"/>
                <a:cs typeface="Carlito"/>
              </a:rPr>
              <a:t>offer </a:t>
            </a:r>
            <a:r>
              <a:rPr sz="1100" dirty="0">
                <a:latin typeface="Carlito"/>
                <a:cs typeface="Carlito"/>
              </a:rPr>
              <a:t>a 3-month </a:t>
            </a:r>
            <a:r>
              <a:rPr sz="1100" spc="-5" dirty="0">
                <a:latin typeface="Carlito"/>
                <a:cs typeface="Carlito"/>
              </a:rPr>
              <a:t>training </a:t>
            </a:r>
            <a:r>
              <a:rPr sz="1100" dirty="0">
                <a:latin typeface="Carlito"/>
                <a:cs typeface="Carlito"/>
              </a:rPr>
              <a:t>course </a:t>
            </a:r>
            <a:r>
              <a:rPr sz="1100" spc="-5" dirty="0">
                <a:latin typeface="Carlito"/>
                <a:cs typeface="Carlito"/>
              </a:rPr>
              <a:t>starting </a:t>
            </a:r>
            <a:r>
              <a:rPr sz="1100" dirty="0">
                <a:latin typeface="Carlito"/>
                <a:cs typeface="Carlito"/>
              </a:rPr>
              <a:t>before or, at the latest,  on Monday, 12 October 2009, </a:t>
            </a:r>
            <a:r>
              <a:rPr sz="1100" spc="-5" dirty="0">
                <a:latin typeface="Carlito"/>
                <a:cs typeface="Carlito"/>
              </a:rPr>
              <a:t>for </a:t>
            </a:r>
            <a:r>
              <a:rPr sz="1100" dirty="0">
                <a:latin typeface="Carlito"/>
                <a:cs typeface="Carlito"/>
              </a:rPr>
              <a:t>a </a:t>
            </a:r>
            <a:r>
              <a:rPr sz="1100" spc="-5" dirty="0">
                <a:latin typeface="Carlito"/>
                <a:cs typeface="Carlito"/>
              </a:rPr>
              <a:t>group </a:t>
            </a:r>
            <a:r>
              <a:rPr sz="1100" dirty="0">
                <a:latin typeface="Carlito"/>
                <a:cs typeface="Carlito"/>
              </a:rPr>
              <a:t>of 20. </a:t>
            </a:r>
            <a:r>
              <a:rPr sz="1100" spc="-5" dirty="0">
                <a:latin typeface="Carlito"/>
                <a:cs typeface="Carlito"/>
              </a:rPr>
              <a:t>Could </a:t>
            </a:r>
            <a:r>
              <a:rPr sz="1100" dirty="0">
                <a:latin typeface="Carlito"/>
                <a:cs typeface="Carlito"/>
              </a:rPr>
              <a:t>you </a:t>
            </a:r>
            <a:r>
              <a:rPr sz="1100" spc="-5" dirty="0">
                <a:latin typeface="Carlito"/>
                <a:cs typeface="Carlito"/>
              </a:rPr>
              <a:t>send us </a:t>
            </a:r>
            <a:r>
              <a:rPr sz="1100" dirty="0">
                <a:latin typeface="Carlito"/>
                <a:cs typeface="Carlito"/>
              </a:rPr>
              <a:t>some </a:t>
            </a:r>
            <a:r>
              <a:rPr sz="1100" spc="-5" dirty="0">
                <a:latin typeface="Carlito"/>
                <a:cs typeface="Carlito"/>
              </a:rPr>
              <a:t>information </a:t>
            </a:r>
            <a:r>
              <a:rPr sz="1100" dirty="0">
                <a:latin typeface="Carlito"/>
                <a:cs typeface="Carlito"/>
              </a:rPr>
              <a:t>about the teaching </a:t>
            </a:r>
            <a:r>
              <a:rPr sz="1100" spc="-5" dirty="0">
                <a:latin typeface="Carlito"/>
                <a:cs typeface="Carlito"/>
              </a:rPr>
              <a:t>staff </a:t>
            </a:r>
            <a:r>
              <a:rPr sz="1100" dirty="0">
                <a:latin typeface="Carlito"/>
                <a:cs typeface="Carlito"/>
              </a:rPr>
              <a:t>and the </a:t>
            </a:r>
            <a:r>
              <a:rPr sz="1100" spc="-5" dirty="0">
                <a:latin typeface="Carlito"/>
                <a:cs typeface="Carlito"/>
              </a:rPr>
              <a:t>possible </a:t>
            </a:r>
            <a:r>
              <a:rPr sz="1100" dirty="0">
                <a:latin typeface="Carlito"/>
                <a:cs typeface="Carlito"/>
              </a:rPr>
              <a:t>schedule </a:t>
            </a:r>
            <a:r>
              <a:rPr sz="1100" spc="-5" dirty="0">
                <a:latin typeface="Carlito"/>
                <a:cs typeface="Carlito"/>
              </a:rPr>
              <a:t>for  </a:t>
            </a:r>
            <a:r>
              <a:rPr sz="1100" dirty="0">
                <a:latin typeface="Carlito"/>
                <a:cs typeface="Carlito"/>
              </a:rPr>
              <a:t>this</a:t>
            </a:r>
            <a:r>
              <a:rPr sz="1100" spc="-3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course?</a:t>
            </a:r>
            <a:endParaRPr sz="1100">
              <a:latin typeface="Carlito"/>
              <a:cs typeface="Carlito"/>
            </a:endParaRPr>
          </a:p>
          <a:p>
            <a:pPr marL="42545">
              <a:lnSpc>
                <a:spcPct val="100000"/>
              </a:lnSpc>
              <a:spcBef>
                <a:spcPts val="260"/>
              </a:spcBef>
            </a:pPr>
            <a:r>
              <a:rPr sz="1100" dirty="0">
                <a:latin typeface="Carlito"/>
                <a:cs typeface="Carlito"/>
              </a:rPr>
              <a:t>I am looking forward to receiving your</a:t>
            </a:r>
            <a:r>
              <a:rPr sz="1100" spc="-15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reply.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latin typeface="Carlito"/>
                <a:cs typeface="Carlito"/>
              </a:rPr>
              <a:t>Yours</a:t>
            </a:r>
            <a:r>
              <a:rPr sz="1100" spc="-40" dirty="0">
                <a:latin typeface="Carlito"/>
                <a:cs typeface="Carlito"/>
              </a:rPr>
              <a:t> </a:t>
            </a:r>
            <a:r>
              <a:rPr sz="1100" spc="-5" dirty="0">
                <a:latin typeface="Carlito"/>
                <a:cs typeface="Carlito"/>
              </a:rPr>
              <a:t>faithfully,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rlito"/>
              <a:cs typeface="Carlito"/>
            </a:endParaRPr>
          </a:p>
          <a:p>
            <a:pPr marL="12700" marR="7231380">
              <a:lnSpc>
                <a:spcPct val="120000"/>
              </a:lnSpc>
            </a:pPr>
            <a:r>
              <a:rPr sz="1100" spc="-5" dirty="0">
                <a:latin typeface="Carlito"/>
                <a:cs typeface="Carlito"/>
              </a:rPr>
              <a:t>(signature)  </a:t>
            </a:r>
            <a:r>
              <a:rPr sz="1100" dirty="0">
                <a:latin typeface="Carlito"/>
                <a:cs typeface="Carlito"/>
              </a:rPr>
              <a:t>David</a:t>
            </a:r>
            <a:r>
              <a:rPr sz="1100" spc="-120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Mathur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100" dirty="0">
                <a:latin typeface="Carlito"/>
                <a:cs typeface="Carlito"/>
              </a:rPr>
              <a:t>Managing</a:t>
            </a:r>
            <a:r>
              <a:rPr sz="1100" spc="-45" dirty="0">
                <a:latin typeface="Carlito"/>
                <a:cs typeface="Carlito"/>
              </a:rPr>
              <a:t> </a:t>
            </a:r>
            <a:r>
              <a:rPr sz="1100" dirty="0">
                <a:latin typeface="Carlito"/>
                <a:cs typeface="Carlito"/>
              </a:rPr>
              <a:t>Director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546" y="461594"/>
            <a:ext cx="3472815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Sample </a:t>
            </a:r>
            <a:r>
              <a:rPr sz="4400" spc="-25" dirty="0"/>
              <a:t>letter</a:t>
            </a:r>
            <a:r>
              <a:rPr sz="4400" spc="-80" dirty="0"/>
              <a:t> </a:t>
            </a:r>
            <a:r>
              <a:rPr sz="4400" dirty="0"/>
              <a:t>2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35940" y="1133603"/>
            <a:ext cx="7303770" cy="49603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39051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Rich Lucky </a:t>
            </a:r>
            <a:r>
              <a:rPr spc="-15" dirty="0"/>
              <a:t>Trading </a:t>
            </a:r>
            <a:r>
              <a:rPr spc="-5" dirty="0"/>
              <a:t>Company  </a:t>
            </a:r>
            <a:r>
              <a:rPr dirty="0"/>
              <a:t>345, </a:t>
            </a:r>
            <a:r>
              <a:rPr spc="-5" dirty="0"/>
              <a:t>Nathan </a:t>
            </a:r>
            <a:r>
              <a:rPr dirty="0"/>
              <a:t>Rd, </a:t>
            </a:r>
            <a:r>
              <a:rPr spc="-5" dirty="0"/>
              <a:t>Kowloon,</a:t>
            </a:r>
            <a:r>
              <a:rPr spc="-105" dirty="0"/>
              <a:t> </a:t>
            </a:r>
            <a:r>
              <a:rPr spc="-5" dirty="0"/>
              <a:t>H.K.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/>
          </a:p>
          <a:p>
            <a:pPr marL="45720">
              <a:lnSpc>
                <a:spcPct val="100000"/>
              </a:lnSpc>
            </a:pPr>
            <a:r>
              <a:rPr dirty="0"/>
              <a:t>28 </a:t>
            </a:r>
            <a:r>
              <a:rPr spc="-5" dirty="0"/>
              <a:t>September</a:t>
            </a:r>
            <a:r>
              <a:rPr spc="-40" dirty="0"/>
              <a:t> </a:t>
            </a:r>
            <a:r>
              <a:rPr dirty="0"/>
              <a:t>2009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/>
          </a:p>
          <a:p>
            <a:pPr marL="45720">
              <a:lnSpc>
                <a:spcPct val="100000"/>
              </a:lnSpc>
            </a:pPr>
            <a:r>
              <a:rPr spc="-5" dirty="0"/>
              <a:t>Hi-fashion Garment</a:t>
            </a:r>
            <a:r>
              <a:rPr spc="-30" dirty="0"/>
              <a:t> </a:t>
            </a:r>
            <a:r>
              <a:rPr spc="-15" dirty="0"/>
              <a:t>Ltd</a:t>
            </a: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Unit</a:t>
            </a:r>
            <a:r>
              <a:rPr spc="-10" dirty="0"/>
              <a:t> </a:t>
            </a:r>
            <a:r>
              <a:rPr dirty="0"/>
              <a:t>398</a:t>
            </a:r>
          </a:p>
          <a:p>
            <a:pPr marL="45720">
              <a:lnSpc>
                <a:spcPct val="100000"/>
              </a:lnSpc>
            </a:pPr>
            <a:r>
              <a:rPr dirty="0"/>
              <a:t>Shek Kip Mei </a:t>
            </a:r>
            <a:r>
              <a:rPr spc="-5" dirty="0"/>
              <a:t>Industrial</a:t>
            </a:r>
            <a:r>
              <a:rPr spc="-55" dirty="0"/>
              <a:t> </a:t>
            </a:r>
            <a:r>
              <a:rPr spc="-10" dirty="0"/>
              <a:t>Estate</a:t>
            </a:r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/>
          </a:p>
          <a:p>
            <a:pPr marL="45720">
              <a:lnSpc>
                <a:spcPct val="100000"/>
              </a:lnSpc>
            </a:pPr>
            <a:r>
              <a:rPr dirty="0"/>
              <a:t>Dear </a:t>
            </a:r>
            <a:r>
              <a:rPr spc="-5" dirty="0"/>
              <a:t>Sir </a:t>
            </a:r>
            <a:r>
              <a:rPr dirty="0"/>
              <a:t>or</a:t>
            </a:r>
            <a:r>
              <a:rPr spc="-30" dirty="0"/>
              <a:t> </a:t>
            </a:r>
            <a:r>
              <a:rPr dirty="0"/>
              <a:t>Madam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/>
          </a:p>
          <a:p>
            <a:pPr marL="45720">
              <a:lnSpc>
                <a:spcPct val="100000"/>
              </a:lnSpc>
            </a:pPr>
            <a:r>
              <a:rPr b="1" spc="-10" dirty="0">
                <a:latin typeface="Carlito"/>
                <a:cs typeface="Carlito"/>
              </a:rPr>
              <a:t>Request </a:t>
            </a:r>
            <a:r>
              <a:rPr b="1" spc="-5" dirty="0">
                <a:latin typeface="Carlito"/>
                <a:cs typeface="Carlito"/>
              </a:rPr>
              <a:t>for</a:t>
            </a:r>
            <a:r>
              <a:rPr b="1" spc="-15" dirty="0">
                <a:latin typeface="Carlito"/>
                <a:cs typeface="Carlito"/>
              </a:rPr>
              <a:t> </a:t>
            </a:r>
            <a:r>
              <a:rPr b="1" spc="-5" dirty="0">
                <a:latin typeface="Carlito"/>
                <a:cs typeface="Carlito"/>
              </a:rPr>
              <a:t>Catalogue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rlito"/>
              <a:cs typeface="Carlito"/>
            </a:endParaRPr>
          </a:p>
          <a:p>
            <a:pPr marL="45720">
              <a:lnSpc>
                <a:spcPct val="100000"/>
              </a:lnSpc>
              <a:spcBef>
                <a:spcPts val="5"/>
              </a:spcBef>
            </a:pPr>
            <a:r>
              <a:rPr dirty="0"/>
              <a:t>Please </a:t>
            </a:r>
            <a:r>
              <a:rPr spc="-5" dirty="0"/>
              <a:t>send </a:t>
            </a:r>
            <a:r>
              <a:rPr dirty="0"/>
              <a:t>me </a:t>
            </a:r>
            <a:r>
              <a:rPr spc="-5" dirty="0"/>
              <a:t>your current</a:t>
            </a:r>
            <a:r>
              <a:rPr spc="-40" dirty="0"/>
              <a:t> </a:t>
            </a:r>
            <a:r>
              <a:rPr spc="-5" dirty="0"/>
              <a:t>catalogue.</a:t>
            </a:r>
          </a:p>
          <a:p>
            <a:pPr marL="45720" marR="5080" indent="-33655">
              <a:lnSpc>
                <a:spcPct val="100000"/>
              </a:lnSpc>
            </a:pPr>
            <a:r>
              <a:rPr spc="-25" dirty="0"/>
              <a:t>Your </a:t>
            </a:r>
            <a:r>
              <a:rPr spc="-5" dirty="0"/>
              <a:t>company </a:t>
            </a:r>
            <a:r>
              <a:rPr spc="-10" dirty="0"/>
              <a:t>was </a:t>
            </a:r>
            <a:r>
              <a:rPr spc="-5" dirty="0"/>
              <a:t>recommended to </a:t>
            </a:r>
            <a:r>
              <a:rPr dirty="0"/>
              <a:t>me by </a:t>
            </a:r>
            <a:r>
              <a:rPr spc="-5" dirty="0"/>
              <a:t>Ms. Elsie </a:t>
            </a:r>
            <a:r>
              <a:rPr spc="-15" dirty="0"/>
              <a:t>Wong </a:t>
            </a:r>
            <a:r>
              <a:rPr dirty="0"/>
              <a:t>of </a:t>
            </a:r>
            <a:r>
              <a:rPr spc="-15" dirty="0"/>
              <a:t>Far </a:t>
            </a:r>
            <a:r>
              <a:rPr spc="-10" dirty="0"/>
              <a:t>Eastern </a:t>
            </a:r>
            <a:r>
              <a:rPr spc="-5" dirty="0"/>
              <a:t>Logistics. Our African customer </a:t>
            </a:r>
            <a:r>
              <a:rPr dirty="0"/>
              <a:t>is </a:t>
            </a:r>
            <a:r>
              <a:rPr spc="-10" dirty="0"/>
              <a:t>interested  </a:t>
            </a:r>
            <a:r>
              <a:rPr dirty="0"/>
              <a:t>in importing a </a:t>
            </a:r>
            <a:r>
              <a:rPr spc="-10" dirty="0"/>
              <a:t>range </a:t>
            </a:r>
            <a:r>
              <a:rPr dirty="0"/>
              <a:t>of </a:t>
            </a:r>
            <a:r>
              <a:rPr spc="-5" dirty="0"/>
              <a:t>printed </a:t>
            </a:r>
            <a:r>
              <a:rPr dirty="0"/>
              <a:t>100% </a:t>
            </a:r>
            <a:r>
              <a:rPr spc="-10" dirty="0"/>
              <a:t>cotton</a:t>
            </a:r>
            <a:r>
              <a:rPr spc="-95" dirty="0"/>
              <a:t> </a:t>
            </a:r>
            <a:r>
              <a:rPr dirty="0"/>
              <a:t>cloth.</a:t>
            </a:r>
          </a:p>
          <a:p>
            <a:pPr marL="45720">
              <a:lnSpc>
                <a:spcPct val="100000"/>
              </a:lnSpc>
            </a:pPr>
            <a:r>
              <a:rPr dirty="0"/>
              <a:t>I look </a:t>
            </a:r>
            <a:r>
              <a:rPr spc="-10" dirty="0"/>
              <a:t>forward </a:t>
            </a:r>
            <a:r>
              <a:rPr spc="-5" dirty="0"/>
              <a:t>to </a:t>
            </a:r>
            <a:r>
              <a:rPr dirty="0"/>
              <a:t>hearing </a:t>
            </a:r>
            <a:r>
              <a:rPr spc="-10" dirty="0"/>
              <a:t>from</a:t>
            </a:r>
            <a:r>
              <a:rPr spc="-65" dirty="0"/>
              <a:t> </a:t>
            </a:r>
            <a:r>
              <a:rPr spc="-5" dirty="0"/>
              <a:t>you.</a:t>
            </a:r>
          </a:p>
          <a:p>
            <a:pPr marL="12700" marR="6612255">
              <a:lnSpc>
                <a:spcPct val="200000"/>
              </a:lnSpc>
            </a:pPr>
            <a:r>
              <a:rPr spc="-25" dirty="0"/>
              <a:t>Yours  </a:t>
            </a:r>
            <a:r>
              <a:rPr spc="-5" dirty="0"/>
              <a:t>(sig</a:t>
            </a:r>
            <a:r>
              <a:rPr dirty="0"/>
              <a:t>n</a:t>
            </a:r>
            <a:r>
              <a:rPr spc="-15" dirty="0"/>
              <a:t>a</a:t>
            </a:r>
            <a:r>
              <a:rPr dirty="0"/>
              <a:t>tu</a:t>
            </a:r>
            <a:r>
              <a:rPr spc="-15" dirty="0"/>
              <a:t>r</a:t>
            </a:r>
            <a:r>
              <a:rPr dirty="0"/>
              <a:t>e)</a:t>
            </a:r>
          </a:p>
          <a:p>
            <a:pPr marL="12700">
              <a:lnSpc>
                <a:spcPct val="100000"/>
              </a:lnSpc>
            </a:pPr>
            <a:r>
              <a:rPr dirty="0"/>
              <a:t>K.K.</a:t>
            </a:r>
            <a:r>
              <a:rPr spc="-20" dirty="0"/>
              <a:t> </a:t>
            </a:r>
            <a:r>
              <a:rPr spc="-5" dirty="0"/>
              <a:t>Chan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5" dirty="0"/>
              <a:t>Merchandiser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9023" y="-74929"/>
            <a:ext cx="5965952" cy="1288506"/>
          </a:xfrm>
          <a:prstGeom prst="rect">
            <a:avLst/>
          </a:prstGeom>
        </p:spPr>
        <p:txBody>
          <a:bodyPr vert="horz" wrap="square" lIns="0" tIns="531825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95"/>
              </a:spcBef>
            </a:pPr>
            <a:r>
              <a:rPr sz="2800" i="1" spc="-5" dirty="0">
                <a:latin typeface="Carlito"/>
                <a:cs typeface="Carlito"/>
              </a:rPr>
              <a:t>Now </a:t>
            </a:r>
            <a:r>
              <a:rPr sz="2800" i="1" spc="-10" dirty="0">
                <a:latin typeface="Carlito"/>
                <a:cs typeface="Carlito"/>
              </a:rPr>
              <a:t>write </a:t>
            </a:r>
            <a:r>
              <a:rPr sz="2800" i="1" spc="-5" dirty="0">
                <a:latin typeface="Carlito"/>
                <a:cs typeface="Carlito"/>
              </a:rPr>
              <a:t>the </a:t>
            </a:r>
            <a:r>
              <a:rPr sz="2800" i="1" spc="-15" dirty="0">
                <a:latin typeface="Carlito"/>
                <a:cs typeface="Carlito"/>
              </a:rPr>
              <a:t>perfect </a:t>
            </a:r>
            <a:r>
              <a:rPr sz="2800" i="1" dirty="0">
                <a:latin typeface="Carlito"/>
                <a:cs typeface="Carlito"/>
              </a:rPr>
              <a:t>enquiry</a:t>
            </a:r>
            <a:r>
              <a:rPr sz="2800" i="1" spc="-20" dirty="0">
                <a:latin typeface="Carlito"/>
                <a:cs typeface="Carlito"/>
              </a:rPr>
              <a:t> </a:t>
            </a:r>
            <a:r>
              <a:rPr sz="2800" i="1" spc="-15" dirty="0">
                <a:latin typeface="Carlito"/>
                <a:cs typeface="Carlito"/>
              </a:rPr>
              <a:t>letter</a:t>
            </a:r>
            <a:endParaRPr sz="2800">
              <a:latin typeface="Carlito"/>
              <a:cs typeface="Carlito"/>
            </a:endParaRPr>
          </a:p>
          <a:p>
            <a:pPr marL="1905" algn="ctr">
              <a:lnSpc>
                <a:spcPct val="100000"/>
              </a:lnSpc>
              <a:spcBef>
                <a:spcPts val="60"/>
              </a:spcBef>
            </a:pPr>
            <a:r>
              <a:rPr sz="2000" i="1" spc="-5" dirty="0">
                <a:latin typeface="Carlito"/>
                <a:cs typeface="Carlito"/>
              </a:rPr>
              <a:t>pick </a:t>
            </a:r>
            <a:r>
              <a:rPr sz="2000" i="1" dirty="0">
                <a:latin typeface="Carlito"/>
                <a:cs typeface="Carlito"/>
              </a:rPr>
              <a:t>the </a:t>
            </a:r>
            <a:r>
              <a:rPr sz="2000" i="1" spc="-10" dirty="0">
                <a:latin typeface="Carlito"/>
                <a:cs typeface="Carlito"/>
              </a:rPr>
              <a:t>correct </a:t>
            </a:r>
            <a:r>
              <a:rPr sz="2000" i="1" dirty="0">
                <a:latin typeface="Carlito"/>
                <a:cs typeface="Carlito"/>
              </a:rPr>
              <a:t>option </a:t>
            </a:r>
            <a:r>
              <a:rPr sz="2000" i="1" spc="-5" dirty="0">
                <a:latin typeface="Carlito"/>
                <a:cs typeface="Carlito"/>
              </a:rPr>
              <a:t>and </a:t>
            </a:r>
            <a:r>
              <a:rPr sz="2000" i="1" spc="-15" dirty="0">
                <a:latin typeface="Carlito"/>
                <a:cs typeface="Carlito"/>
              </a:rPr>
              <a:t>start to</a:t>
            </a:r>
            <a:r>
              <a:rPr sz="2000" i="1" spc="-30" dirty="0">
                <a:latin typeface="Carlito"/>
                <a:cs typeface="Carlito"/>
              </a:rPr>
              <a:t> </a:t>
            </a:r>
            <a:r>
              <a:rPr sz="2000" i="1" spc="-10" dirty="0">
                <a:latin typeface="Carlito"/>
                <a:cs typeface="Carlito"/>
              </a:rPr>
              <a:t>write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524658"/>
            <a:ext cx="7735570" cy="47666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  <a:tab pos="4569460" algn="l"/>
              </a:tabLst>
            </a:pPr>
            <a:r>
              <a:rPr sz="2800" b="1" spc="-10" dirty="0">
                <a:latin typeface="Carlito"/>
                <a:cs typeface="Carlito"/>
              </a:rPr>
              <a:t>Position </a:t>
            </a:r>
            <a:r>
              <a:rPr sz="2800" b="1" spc="-5" dirty="0">
                <a:latin typeface="Carlito"/>
                <a:cs typeface="Carlito"/>
              </a:rPr>
              <a:t>of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your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10" dirty="0">
                <a:latin typeface="Carlito"/>
                <a:cs typeface="Carlito"/>
              </a:rPr>
              <a:t>address</a:t>
            </a:r>
            <a:r>
              <a:rPr sz="2800" spc="-10" dirty="0">
                <a:latin typeface="Carlito"/>
                <a:cs typeface="Carlito"/>
              </a:rPr>
              <a:t>:	(right, </a:t>
            </a:r>
            <a:r>
              <a:rPr sz="2800" spc="-45" dirty="0">
                <a:latin typeface="Carlito"/>
                <a:cs typeface="Carlito"/>
              </a:rPr>
              <a:t>center,</a:t>
            </a:r>
            <a:r>
              <a:rPr sz="2800" spc="-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left?)</a:t>
            </a:r>
            <a:endParaRPr sz="2800">
              <a:latin typeface="Carlito"/>
              <a:cs typeface="Carlito"/>
            </a:endParaRPr>
          </a:p>
          <a:p>
            <a:pPr marL="355600" marR="78105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rlito"/>
                <a:cs typeface="Carlito"/>
              </a:rPr>
              <a:t>Position </a:t>
            </a:r>
            <a:r>
              <a:rPr sz="2800" b="1" spc="-5" dirty="0">
                <a:latin typeface="Carlito"/>
                <a:cs typeface="Carlito"/>
              </a:rPr>
              <a:t>of </a:t>
            </a:r>
            <a:r>
              <a:rPr sz="2800" b="1" spc="-15" dirty="0">
                <a:latin typeface="Carlito"/>
                <a:cs typeface="Carlito"/>
              </a:rPr>
              <a:t>date</a:t>
            </a:r>
            <a:r>
              <a:rPr sz="2800" spc="-15" dirty="0">
                <a:latin typeface="Carlito"/>
                <a:cs typeface="Carlito"/>
              </a:rPr>
              <a:t>:(above </a:t>
            </a:r>
            <a:r>
              <a:rPr sz="2800" spc="-10" dirty="0">
                <a:latin typeface="Carlito"/>
                <a:cs typeface="Carlito"/>
              </a:rPr>
              <a:t>address, below address, </a:t>
            </a:r>
            <a:r>
              <a:rPr sz="2800" spc="-5" dirty="0">
                <a:latin typeface="Carlito"/>
                <a:cs typeface="Carlito"/>
              </a:rPr>
              <a:t>in  </a:t>
            </a:r>
            <a:r>
              <a:rPr sz="2800" spc="-10" dirty="0">
                <a:latin typeface="Carlito"/>
                <a:cs typeface="Carlito"/>
              </a:rPr>
              <a:t>between</a:t>
            </a:r>
            <a:r>
              <a:rPr sz="2800" spc="-20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address?)</a:t>
            </a:r>
            <a:endParaRPr sz="28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2880995" algn="l"/>
              </a:tabLst>
            </a:pPr>
            <a:r>
              <a:rPr sz="2800" b="1" spc="-15" dirty="0">
                <a:latin typeface="Carlito"/>
                <a:cs typeface="Carlito"/>
              </a:rPr>
              <a:t>Format</a:t>
            </a:r>
            <a:r>
              <a:rPr sz="2800" b="1" spc="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of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date</a:t>
            </a:r>
            <a:r>
              <a:rPr sz="2800" spc="-20" dirty="0">
                <a:latin typeface="Carlito"/>
                <a:cs typeface="Carlito"/>
              </a:rPr>
              <a:t>:	</a:t>
            </a:r>
            <a:r>
              <a:rPr sz="2800" spc="-5" dirty="0">
                <a:latin typeface="Carlito"/>
                <a:cs typeface="Carlito"/>
              </a:rPr>
              <a:t>(9/29/09, 26/9/09, 26 </a:t>
            </a:r>
            <a:r>
              <a:rPr sz="2800" spc="-10" dirty="0">
                <a:latin typeface="Carlito"/>
                <a:cs typeface="Carlito"/>
              </a:rPr>
              <a:t>September  </a:t>
            </a:r>
            <a:r>
              <a:rPr sz="2800" spc="-5" dirty="0">
                <a:latin typeface="Carlito"/>
                <a:cs typeface="Carlito"/>
              </a:rPr>
              <a:t>2009?)</a:t>
            </a:r>
            <a:endParaRPr sz="2800">
              <a:latin typeface="Carlito"/>
              <a:cs typeface="Carlito"/>
            </a:endParaRPr>
          </a:p>
          <a:p>
            <a:pPr marL="355600" marR="239395" indent="-342900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rlito"/>
                <a:cs typeface="Carlito"/>
              </a:rPr>
              <a:t>Salutation</a:t>
            </a:r>
            <a:r>
              <a:rPr sz="2800" spc="-10" dirty="0">
                <a:latin typeface="Carlito"/>
                <a:cs typeface="Carlito"/>
              </a:rPr>
              <a:t>: (Dear </a:t>
            </a:r>
            <a:r>
              <a:rPr sz="2800" spc="-5" dirty="0">
                <a:latin typeface="Carlito"/>
                <a:cs typeface="Carlito"/>
              </a:rPr>
              <a:t>Sir or Madam, </a:t>
            </a:r>
            <a:r>
              <a:rPr sz="2800" spc="-10" dirty="0">
                <a:latin typeface="Carlito"/>
                <a:cs typeface="Carlito"/>
              </a:rPr>
              <a:t>Dear </a:t>
            </a:r>
            <a:r>
              <a:rPr sz="2800" spc="-100" dirty="0">
                <a:latin typeface="Carlito"/>
                <a:cs typeface="Carlito"/>
              </a:rPr>
              <a:t>Mr. </a:t>
            </a:r>
            <a:r>
              <a:rPr sz="2800" spc="-45" dirty="0">
                <a:latin typeface="Carlito"/>
                <a:cs typeface="Carlito"/>
              </a:rPr>
              <a:t>Pandey,  </a:t>
            </a:r>
            <a:r>
              <a:rPr sz="2800" spc="-10" dirty="0">
                <a:latin typeface="Carlito"/>
                <a:cs typeface="Carlito"/>
              </a:rPr>
              <a:t>Dear </a:t>
            </a:r>
            <a:r>
              <a:rPr sz="2800" spc="-5" dirty="0">
                <a:latin typeface="Carlito"/>
                <a:cs typeface="Carlito"/>
              </a:rPr>
              <a:t>G. </a:t>
            </a:r>
            <a:r>
              <a:rPr sz="2800" spc="-45" dirty="0">
                <a:latin typeface="Carlito"/>
                <a:cs typeface="Carlito"/>
              </a:rPr>
              <a:t>Pandey, </a:t>
            </a:r>
            <a:r>
              <a:rPr sz="2800" spc="-10" dirty="0">
                <a:latin typeface="Carlito"/>
                <a:cs typeface="Carlito"/>
              </a:rPr>
              <a:t>Dear </a:t>
            </a:r>
            <a:r>
              <a:rPr sz="2800" spc="-20" dirty="0">
                <a:latin typeface="Carlito"/>
                <a:cs typeface="Carlito"/>
              </a:rPr>
              <a:t>Pandey </a:t>
            </a:r>
            <a:r>
              <a:rPr sz="2800" spc="-5" dirty="0">
                <a:latin typeface="Carlito"/>
                <a:cs typeface="Carlito"/>
              </a:rPr>
              <a:t>G. ,Dear</a:t>
            </a:r>
            <a:r>
              <a:rPr sz="2800" spc="14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Pandey?)</a:t>
            </a:r>
            <a:endParaRPr sz="28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354965" algn="l"/>
                <a:tab pos="355600" algn="l"/>
                <a:tab pos="3078480" algn="l"/>
              </a:tabLst>
            </a:pPr>
            <a:r>
              <a:rPr sz="2800" b="1" spc="-25" dirty="0">
                <a:latin typeface="Carlito"/>
                <a:cs typeface="Carlito"/>
              </a:rPr>
              <a:t>Paragraph</a:t>
            </a:r>
            <a:r>
              <a:rPr sz="2800" b="1" spc="25" dirty="0">
                <a:latin typeface="Carlito"/>
                <a:cs typeface="Carlito"/>
              </a:rPr>
              <a:t> </a:t>
            </a:r>
            <a:r>
              <a:rPr sz="2800" b="1" spc="-5" dirty="0">
                <a:latin typeface="Carlito"/>
                <a:cs typeface="Carlito"/>
              </a:rPr>
              <a:t>Style</a:t>
            </a:r>
            <a:r>
              <a:rPr sz="2800" spc="-5" dirty="0">
                <a:latin typeface="Carlito"/>
                <a:cs typeface="Carlito"/>
              </a:rPr>
              <a:t>:	( </a:t>
            </a:r>
            <a:r>
              <a:rPr sz="2800" spc="-10" dirty="0">
                <a:latin typeface="Carlito"/>
                <a:cs typeface="Carlito"/>
              </a:rPr>
              <a:t>block,</a:t>
            </a:r>
            <a:r>
              <a:rPr sz="2800" spc="25" dirty="0">
                <a:latin typeface="Carlito"/>
                <a:cs typeface="Carlito"/>
              </a:rPr>
              <a:t> </a:t>
            </a:r>
            <a:r>
              <a:rPr sz="2800" spc="-15" dirty="0">
                <a:latin typeface="Carlito"/>
                <a:cs typeface="Carlito"/>
              </a:rPr>
              <a:t>indented)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92354"/>
            <a:ext cx="8610600" cy="627992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474345" marR="5080" indent="-462280">
              <a:lnSpc>
                <a:spcPct val="98500"/>
              </a:lnSpc>
              <a:spcBef>
                <a:spcPts val="145"/>
              </a:spcBef>
            </a:pPr>
            <a:r>
              <a:rPr sz="2800" spc="-5" dirty="0"/>
              <a:t>Options </a:t>
            </a:r>
            <a:r>
              <a:rPr sz="2800" spc="-25" dirty="0"/>
              <a:t>for </a:t>
            </a:r>
            <a:r>
              <a:rPr sz="2800" spc="-5" dirty="0"/>
              <a:t>the subject </a:t>
            </a:r>
            <a:r>
              <a:rPr sz="2800" spc="-10" dirty="0"/>
              <a:t>line:  </a:t>
            </a:r>
            <a:r>
              <a:rPr sz="2800" spc="-5" dirty="0"/>
              <a:t>Choose the </a:t>
            </a:r>
            <a:r>
              <a:rPr sz="2800" spc="-15" dirty="0"/>
              <a:t>best</a:t>
            </a:r>
            <a:r>
              <a:rPr sz="2800" spc="15" dirty="0"/>
              <a:t> </a:t>
            </a:r>
            <a:r>
              <a:rPr sz="2800" spc="-10" dirty="0"/>
              <a:t>one</a:t>
            </a:r>
            <a:r>
              <a:rPr sz="4000" spc="-10" dirty="0"/>
              <a:t>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5941" y="1524658"/>
            <a:ext cx="7552055" cy="356379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0" dirty="0">
                <a:latin typeface="Carlito"/>
                <a:cs typeface="Carlito"/>
              </a:rPr>
              <a:t>Please </a:t>
            </a:r>
            <a:r>
              <a:rPr sz="2800" b="1" spc="-70" dirty="0">
                <a:latin typeface="Carlito"/>
                <a:cs typeface="Carlito"/>
              </a:rPr>
              <a:t>Tell </a:t>
            </a:r>
            <a:r>
              <a:rPr sz="2800" b="1" spc="-10" dirty="0">
                <a:latin typeface="Carlito"/>
                <a:cs typeface="Carlito"/>
              </a:rPr>
              <a:t>Me </a:t>
            </a:r>
            <a:r>
              <a:rPr sz="2800" b="1" spc="-5" dirty="0">
                <a:latin typeface="Carlito"/>
                <a:cs typeface="Carlito"/>
              </a:rPr>
              <a:t>about </a:t>
            </a:r>
            <a:r>
              <a:rPr sz="2800" b="1" spc="-60" dirty="0">
                <a:latin typeface="Carlito"/>
                <a:cs typeface="Carlito"/>
              </a:rPr>
              <a:t>Your </a:t>
            </a:r>
            <a:r>
              <a:rPr sz="2800" b="1" spc="-5" dirty="0">
                <a:latin typeface="Carlito"/>
                <a:cs typeface="Carlito"/>
              </a:rPr>
              <a:t>Local</a:t>
            </a:r>
            <a:r>
              <a:rPr sz="2800" b="1" spc="175" dirty="0">
                <a:latin typeface="Carlito"/>
                <a:cs typeface="Carlito"/>
              </a:rPr>
              <a:t> </a:t>
            </a:r>
            <a:r>
              <a:rPr sz="2800" b="1" spc="-60" dirty="0">
                <a:latin typeface="Carlito"/>
                <a:cs typeface="Carlito"/>
              </a:rPr>
              <a:t>Tours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20" dirty="0">
                <a:latin typeface="Carlito"/>
                <a:cs typeface="Carlito"/>
              </a:rPr>
              <a:t>Request for </a:t>
            </a:r>
            <a:r>
              <a:rPr sz="2800" b="1" spc="-15" dirty="0">
                <a:latin typeface="Carlito"/>
                <a:cs typeface="Carlito"/>
              </a:rPr>
              <a:t>Details </a:t>
            </a:r>
            <a:r>
              <a:rPr sz="2800" b="1" spc="-5" dirty="0">
                <a:latin typeface="Carlito"/>
                <a:cs typeface="Carlito"/>
              </a:rPr>
              <a:t>of </a:t>
            </a:r>
            <a:r>
              <a:rPr sz="2800" b="1" spc="-10" dirty="0">
                <a:latin typeface="Carlito"/>
                <a:cs typeface="Carlito"/>
              </a:rPr>
              <a:t>your </a:t>
            </a:r>
            <a:r>
              <a:rPr sz="2800" b="1" spc="-15" dirty="0">
                <a:latin typeface="Carlito"/>
                <a:cs typeface="Carlito"/>
              </a:rPr>
              <a:t>Range </a:t>
            </a:r>
            <a:r>
              <a:rPr sz="2800" b="1" spc="-5" dirty="0">
                <a:latin typeface="Carlito"/>
                <a:cs typeface="Carlito"/>
              </a:rPr>
              <a:t>of Local</a:t>
            </a:r>
            <a:r>
              <a:rPr sz="2800" b="1" spc="170" dirty="0">
                <a:latin typeface="Carlito"/>
                <a:cs typeface="Carlito"/>
              </a:rPr>
              <a:t> </a:t>
            </a:r>
            <a:r>
              <a:rPr sz="2800" b="1" spc="-60" dirty="0">
                <a:latin typeface="Carlito"/>
                <a:cs typeface="Carlito"/>
              </a:rPr>
              <a:t>Tours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Carlito"/>
                <a:cs typeface="Carlito"/>
              </a:rPr>
              <a:t>Enquiring about </a:t>
            </a:r>
            <a:r>
              <a:rPr sz="2800" b="1" spc="-10" dirty="0">
                <a:latin typeface="Carlito"/>
                <a:cs typeface="Carlito"/>
              </a:rPr>
              <a:t>your </a:t>
            </a:r>
            <a:r>
              <a:rPr sz="2800" b="1" spc="-5" dirty="0">
                <a:latin typeface="Carlito"/>
                <a:cs typeface="Carlito"/>
              </a:rPr>
              <a:t>Local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60" dirty="0">
                <a:latin typeface="Carlito"/>
                <a:cs typeface="Carlito"/>
              </a:rPr>
              <a:t>Tours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15" dirty="0">
                <a:latin typeface="Carlito"/>
                <a:cs typeface="Carlito"/>
              </a:rPr>
              <a:t>Requesting </a:t>
            </a:r>
            <a:r>
              <a:rPr sz="2800" b="1" spc="-20" dirty="0">
                <a:latin typeface="Carlito"/>
                <a:cs typeface="Carlito"/>
              </a:rPr>
              <a:t>Regarding </a:t>
            </a:r>
            <a:r>
              <a:rPr sz="2800" b="1" spc="-10" dirty="0">
                <a:latin typeface="Carlito"/>
                <a:cs typeface="Carlito"/>
              </a:rPr>
              <a:t>your </a:t>
            </a:r>
            <a:r>
              <a:rPr sz="2800" b="1" spc="-5" dirty="0">
                <a:latin typeface="Carlito"/>
                <a:cs typeface="Carlito"/>
              </a:rPr>
              <a:t>Local</a:t>
            </a:r>
            <a:r>
              <a:rPr sz="2800" b="1" spc="70" dirty="0">
                <a:latin typeface="Carlito"/>
                <a:cs typeface="Carlito"/>
              </a:rPr>
              <a:t> </a:t>
            </a:r>
            <a:r>
              <a:rPr sz="2800" b="1" spc="-60" dirty="0">
                <a:latin typeface="Carlito"/>
                <a:cs typeface="Carlito"/>
              </a:rPr>
              <a:t>Tours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5" dirty="0">
                <a:latin typeface="Carlito"/>
                <a:cs typeface="Carlito"/>
              </a:rPr>
              <a:t>Enquiry about Local</a:t>
            </a:r>
            <a:r>
              <a:rPr sz="2800" b="1" spc="15" dirty="0">
                <a:latin typeface="Carlito"/>
                <a:cs typeface="Carlito"/>
              </a:rPr>
              <a:t> </a:t>
            </a:r>
            <a:r>
              <a:rPr sz="2800" b="1" spc="-60" dirty="0">
                <a:latin typeface="Carlito"/>
                <a:cs typeface="Carlito"/>
              </a:rPr>
              <a:t>Tours</a:t>
            </a:r>
            <a:endParaRPr sz="2800">
              <a:latin typeface="Carlito"/>
              <a:cs typeface="Carlito"/>
            </a:endParaRPr>
          </a:p>
          <a:p>
            <a:pPr marL="527685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2800" b="1" spc="-60" dirty="0">
                <a:latin typeface="Carlito"/>
                <a:cs typeface="Carlito"/>
              </a:rPr>
              <a:t>Your </a:t>
            </a:r>
            <a:r>
              <a:rPr sz="2800" b="1" spc="-5" dirty="0">
                <a:latin typeface="Carlito"/>
                <a:cs typeface="Carlito"/>
              </a:rPr>
              <a:t>Local</a:t>
            </a:r>
            <a:r>
              <a:rPr sz="2800" b="1" spc="45" dirty="0">
                <a:latin typeface="Carlito"/>
                <a:cs typeface="Carlito"/>
              </a:rPr>
              <a:t> </a:t>
            </a:r>
            <a:r>
              <a:rPr sz="2800" b="1" spc="-60" dirty="0">
                <a:latin typeface="Carlito"/>
                <a:cs typeface="Carlito"/>
              </a:rPr>
              <a:t>Tours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3457" y="258521"/>
            <a:ext cx="411861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0" dirty="0"/>
              <a:t>Paragraph </a:t>
            </a:r>
            <a:r>
              <a:rPr sz="3200" dirty="0"/>
              <a:t>1, </a:t>
            </a:r>
            <a:r>
              <a:rPr sz="3200" spc="-10" dirty="0"/>
              <a:t>Sentence</a:t>
            </a:r>
            <a:r>
              <a:rPr sz="3200" spc="-90" dirty="0"/>
              <a:t> </a:t>
            </a:r>
            <a:r>
              <a:rPr sz="3200" dirty="0"/>
              <a:t>1: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534918" y="1019683"/>
            <a:ext cx="2185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Choose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best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8840" y="1974927"/>
            <a:ext cx="7568565" cy="435632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3240"/>
              </a:lnSpc>
              <a:spcBef>
                <a:spcPts val="509"/>
              </a:spcBef>
              <a:buAutoNum type="alphaLcParenR"/>
              <a:tabLst>
                <a:tab pos="395605" algn="l"/>
              </a:tabLst>
            </a:pPr>
            <a:r>
              <a:rPr sz="3000" dirty="0">
                <a:latin typeface="Carlito"/>
                <a:cs typeface="Carlito"/>
              </a:rPr>
              <a:t>I </a:t>
            </a:r>
            <a:r>
              <a:rPr sz="3000" spc="-10" dirty="0">
                <a:latin typeface="Carlito"/>
                <a:cs typeface="Carlito"/>
              </a:rPr>
              <a:t>would </a:t>
            </a:r>
            <a:r>
              <a:rPr sz="3000" spc="-5" dirty="0">
                <a:latin typeface="Carlito"/>
                <a:cs typeface="Carlito"/>
              </a:rPr>
              <a:t>be </a:t>
            </a:r>
            <a:r>
              <a:rPr sz="3000" spc="-25" dirty="0">
                <a:latin typeface="Carlito"/>
                <a:cs typeface="Carlito"/>
              </a:rPr>
              <a:t>grateful </a:t>
            </a:r>
            <a:r>
              <a:rPr sz="3000" spc="-10" dirty="0">
                <a:latin typeface="Carlito"/>
                <a:cs typeface="Carlito"/>
              </a:rPr>
              <a:t>if </a:t>
            </a:r>
            <a:r>
              <a:rPr sz="3000" spc="-15" dirty="0">
                <a:latin typeface="Carlito"/>
                <a:cs typeface="Carlito"/>
              </a:rPr>
              <a:t>you </a:t>
            </a:r>
            <a:r>
              <a:rPr sz="3000" spc="-10" dirty="0">
                <a:latin typeface="Carlito"/>
                <a:cs typeface="Carlito"/>
              </a:rPr>
              <a:t>could give </a:t>
            </a:r>
            <a:r>
              <a:rPr sz="3000" dirty="0">
                <a:latin typeface="Carlito"/>
                <a:cs typeface="Carlito"/>
              </a:rPr>
              <a:t>me </a:t>
            </a:r>
            <a:r>
              <a:rPr sz="3000" spc="-15" dirty="0">
                <a:latin typeface="Carlito"/>
                <a:cs typeface="Carlito"/>
              </a:rPr>
              <a:t>details 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5" dirty="0">
                <a:latin typeface="Carlito"/>
                <a:cs typeface="Carlito"/>
              </a:rPr>
              <a:t>local </a:t>
            </a:r>
            <a:r>
              <a:rPr sz="3000" spc="-20" dirty="0">
                <a:latin typeface="Carlito"/>
                <a:cs typeface="Carlito"/>
              </a:rPr>
              <a:t>tours </a:t>
            </a:r>
            <a:r>
              <a:rPr sz="3000" spc="-15" dirty="0">
                <a:latin typeface="Carlito"/>
                <a:cs typeface="Carlito"/>
              </a:rPr>
              <a:t>your company</a:t>
            </a:r>
            <a:r>
              <a:rPr sz="3000" spc="-30" dirty="0">
                <a:latin typeface="Carlito"/>
                <a:cs typeface="Carlito"/>
              </a:rPr>
              <a:t> </a:t>
            </a:r>
            <a:r>
              <a:rPr sz="3000" spc="-10" dirty="0">
                <a:latin typeface="Carlito"/>
                <a:cs typeface="Carlito"/>
              </a:rPr>
              <a:t>provides.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Carlito"/>
              <a:buAutoNum type="alphaLcParenR"/>
            </a:pPr>
            <a:endParaRPr sz="3200">
              <a:latin typeface="Carlito"/>
              <a:cs typeface="Carlito"/>
            </a:endParaRPr>
          </a:p>
          <a:p>
            <a:pPr marL="12700" marR="153035">
              <a:lnSpc>
                <a:spcPct val="90000"/>
              </a:lnSpc>
              <a:buAutoNum type="alphaLcParenR"/>
              <a:tabLst>
                <a:tab pos="414020" algn="l"/>
              </a:tabLst>
            </a:pPr>
            <a:r>
              <a:rPr sz="3000" dirty="0">
                <a:latin typeface="Carlito"/>
                <a:cs typeface="Carlito"/>
              </a:rPr>
              <a:t>I am </a:t>
            </a:r>
            <a:r>
              <a:rPr sz="3000" spc="-5" dirty="0">
                <a:latin typeface="Carlito"/>
                <a:cs typeface="Carlito"/>
              </a:rPr>
              <a:t>writing </a:t>
            </a:r>
            <a:r>
              <a:rPr sz="3000" spc="-10" dirty="0">
                <a:latin typeface="Carlito"/>
                <a:cs typeface="Carlito"/>
              </a:rPr>
              <a:t>to </a:t>
            </a:r>
            <a:r>
              <a:rPr sz="3000" spc="-15" dirty="0">
                <a:latin typeface="Carlito"/>
                <a:cs typeface="Carlito"/>
              </a:rPr>
              <a:t>enquire </a:t>
            </a:r>
            <a:r>
              <a:rPr sz="3000" spc="-5" dirty="0">
                <a:latin typeface="Carlito"/>
                <a:cs typeface="Carlito"/>
              </a:rPr>
              <a:t>whether </a:t>
            </a:r>
            <a:r>
              <a:rPr sz="3000" spc="-20" dirty="0">
                <a:latin typeface="Carlito"/>
                <a:cs typeface="Carlito"/>
              </a:rPr>
              <a:t>you </a:t>
            </a:r>
            <a:r>
              <a:rPr sz="3000" spc="-10" dirty="0">
                <a:latin typeface="Carlito"/>
                <a:cs typeface="Carlito"/>
              </a:rPr>
              <a:t>could  </a:t>
            </a:r>
            <a:r>
              <a:rPr sz="3000" spc="-5" dirty="0">
                <a:latin typeface="Carlito"/>
                <a:cs typeface="Carlito"/>
              </a:rPr>
              <a:t>send </a:t>
            </a:r>
            <a:r>
              <a:rPr sz="3000" dirty="0">
                <a:latin typeface="Carlito"/>
                <a:cs typeface="Carlito"/>
              </a:rPr>
              <a:t>me </a:t>
            </a:r>
            <a:r>
              <a:rPr sz="3000" spc="-15" dirty="0">
                <a:latin typeface="Carlito"/>
                <a:cs typeface="Carlito"/>
              </a:rPr>
              <a:t>details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local </a:t>
            </a:r>
            <a:r>
              <a:rPr sz="3000" spc="-20" dirty="0">
                <a:latin typeface="Carlito"/>
                <a:cs typeface="Carlito"/>
              </a:rPr>
              <a:t>tours </a:t>
            </a:r>
            <a:r>
              <a:rPr sz="3000" spc="-15" dirty="0">
                <a:latin typeface="Carlito"/>
                <a:cs typeface="Carlito"/>
              </a:rPr>
              <a:t>your company  </a:t>
            </a:r>
            <a:r>
              <a:rPr sz="3000" spc="-10" dirty="0">
                <a:latin typeface="Carlito"/>
                <a:cs typeface="Carlito"/>
              </a:rPr>
              <a:t>provides.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rlito"/>
              <a:buAutoNum type="alphaLcParenR"/>
            </a:pPr>
            <a:endParaRPr sz="3250">
              <a:latin typeface="Carlito"/>
              <a:cs typeface="Carlito"/>
            </a:endParaRPr>
          </a:p>
          <a:p>
            <a:pPr marL="12700" marR="208279">
              <a:lnSpc>
                <a:spcPts val="3240"/>
              </a:lnSpc>
              <a:spcBef>
                <a:spcPts val="5"/>
              </a:spcBef>
              <a:buAutoNum type="alphaLcParenR"/>
              <a:tabLst>
                <a:tab pos="372745" algn="l"/>
              </a:tabLst>
            </a:pPr>
            <a:r>
              <a:rPr sz="3000" spc="-5" dirty="0">
                <a:latin typeface="Carlito"/>
                <a:cs typeface="Carlito"/>
              </a:rPr>
              <a:t>Please send </a:t>
            </a:r>
            <a:r>
              <a:rPr sz="3000" dirty="0">
                <a:latin typeface="Carlito"/>
                <a:cs typeface="Carlito"/>
              </a:rPr>
              <a:t>me </a:t>
            </a:r>
            <a:r>
              <a:rPr sz="3000" spc="-15" dirty="0">
                <a:latin typeface="Carlito"/>
                <a:cs typeface="Carlito"/>
              </a:rPr>
              <a:t>details </a:t>
            </a:r>
            <a:r>
              <a:rPr sz="3000" spc="-5" dirty="0">
                <a:latin typeface="Carlito"/>
                <a:cs typeface="Carlito"/>
              </a:rPr>
              <a:t>of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local </a:t>
            </a:r>
            <a:r>
              <a:rPr sz="3000" spc="-20" dirty="0">
                <a:latin typeface="Carlito"/>
                <a:cs typeface="Carlito"/>
              </a:rPr>
              <a:t>tours </a:t>
            </a:r>
            <a:r>
              <a:rPr sz="3000" spc="-15" dirty="0">
                <a:latin typeface="Carlito"/>
                <a:cs typeface="Carlito"/>
              </a:rPr>
              <a:t>your  company </a:t>
            </a:r>
            <a:r>
              <a:rPr sz="3000" spc="-10" dirty="0">
                <a:latin typeface="Carlito"/>
                <a:cs typeface="Carlito"/>
              </a:rPr>
              <a:t>provides.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90" y="191465"/>
            <a:ext cx="675551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Paragraph </a:t>
            </a:r>
            <a:r>
              <a:rPr sz="4000" spc="-5" dirty="0"/>
              <a:t>1, </a:t>
            </a:r>
            <a:r>
              <a:rPr sz="4000" spc="-15" dirty="0"/>
              <a:t>Sentence</a:t>
            </a:r>
            <a:r>
              <a:rPr sz="4000" spc="-30" dirty="0"/>
              <a:t> </a:t>
            </a:r>
            <a:r>
              <a:rPr sz="4000" spc="-5" dirty="0"/>
              <a:t>2: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878840" y="1004443"/>
            <a:ext cx="7537450" cy="45781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8575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rlito"/>
                <a:cs typeface="Carlito"/>
              </a:rPr>
              <a:t>Choose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best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option</a:t>
            </a:r>
            <a:endParaRPr sz="24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2400">
              <a:latin typeface="Carlito"/>
              <a:cs typeface="Carlito"/>
            </a:endParaRPr>
          </a:p>
          <a:p>
            <a:pPr marL="12700" marR="5080">
              <a:lnSpc>
                <a:spcPct val="80000"/>
              </a:lnSpc>
              <a:spcBef>
                <a:spcPts val="1900"/>
              </a:spcBef>
              <a:buAutoNum type="alphaLcParenR"/>
              <a:tabLst>
                <a:tab pos="395605" algn="l"/>
              </a:tabLst>
            </a:pPr>
            <a:r>
              <a:rPr sz="3000" dirty="0">
                <a:latin typeface="Carlito"/>
                <a:cs typeface="Carlito"/>
              </a:rPr>
              <a:t>I </a:t>
            </a:r>
            <a:r>
              <a:rPr sz="3000" spc="-10" dirty="0">
                <a:latin typeface="Carlito"/>
                <a:cs typeface="Carlito"/>
              </a:rPr>
              <a:t>would </a:t>
            </a:r>
            <a:r>
              <a:rPr sz="3000" dirty="0">
                <a:latin typeface="Carlito"/>
                <a:cs typeface="Carlito"/>
              </a:rPr>
              <a:t>also </a:t>
            </a:r>
            <a:r>
              <a:rPr sz="3000" spc="-5" dirty="0">
                <a:latin typeface="Carlito"/>
                <a:cs typeface="Carlito"/>
              </a:rPr>
              <a:t>be </a:t>
            </a:r>
            <a:r>
              <a:rPr sz="3000" spc="-10" dirty="0">
                <a:latin typeface="Carlito"/>
                <a:cs typeface="Carlito"/>
              </a:rPr>
              <a:t>very </a:t>
            </a:r>
            <a:r>
              <a:rPr sz="3000" spc="-20" dirty="0">
                <a:latin typeface="Carlito"/>
                <a:cs typeface="Carlito"/>
              </a:rPr>
              <a:t>grateful </a:t>
            </a:r>
            <a:r>
              <a:rPr sz="3000" dirty="0">
                <a:latin typeface="Carlito"/>
                <a:cs typeface="Carlito"/>
              </a:rPr>
              <a:t>if </a:t>
            </a:r>
            <a:r>
              <a:rPr sz="3000" spc="-15" dirty="0">
                <a:latin typeface="Carlito"/>
                <a:cs typeface="Carlito"/>
              </a:rPr>
              <a:t>you </a:t>
            </a:r>
            <a:r>
              <a:rPr sz="3000" spc="-10" dirty="0">
                <a:latin typeface="Carlito"/>
                <a:cs typeface="Carlito"/>
              </a:rPr>
              <a:t>would </a:t>
            </a:r>
            <a:r>
              <a:rPr sz="3000" spc="-5" dirty="0">
                <a:latin typeface="Carlito"/>
                <a:cs typeface="Carlito"/>
              </a:rPr>
              <a:t>be  </a:t>
            </a:r>
            <a:r>
              <a:rPr sz="3000" dirty="0">
                <a:latin typeface="Carlito"/>
                <a:cs typeface="Carlito"/>
              </a:rPr>
              <a:t>able </a:t>
            </a:r>
            <a:r>
              <a:rPr sz="3000" spc="-15" dirty="0">
                <a:latin typeface="Carlito"/>
                <a:cs typeface="Carlito"/>
              </a:rPr>
              <a:t>to </a:t>
            </a:r>
            <a:r>
              <a:rPr sz="3000" spc="-5" dirty="0">
                <a:latin typeface="Carlito"/>
                <a:cs typeface="Carlito"/>
              </a:rPr>
              <a:t>send </a:t>
            </a:r>
            <a:r>
              <a:rPr sz="3000" dirty="0">
                <a:latin typeface="Carlito"/>
                <a:cs typeface="Carlito"/>
              </a:rPr>
              <a:t>me </a:t>
            </a:r>
            <a:r>
              <a:rPr sz="3000" spc="-15" dirty="0">
                <a:latin typeface="Carlito"/>
                <a:cs typeface="Carlito"/>
              </a:rPr>
              <a:t>information </a:t>
            </a:r>
            <a:r>
              <a:rPr sz="3000" spc="-5" dirty="0">
                <a:latin typeface="Carlito"/>
                <a:cs typeface="Carlito"/>
              </a:rPr>
              <a:t>about </a:t>
            </a:r>
            <a:r>
              <a:rPr sz="3000" spc="-15" dirty="0">
                <a:latin typeface="Carlito"/>
                <a:cs typeface="Carlito"/>
              </a:rPr>
              <a:t>your </a:t>
            </a:r>
            <a:r>
              <a:rPr sz="3000" spc="-10" dirty="0">
                <a:latin typeface="Carlito"/>
                <a:cs typeface="Carlito"/>
              </a:rPr>
              <a:t>one-day  </a:t>
            </a:r>
            <a:r>
              <a:rPr sz="3000" spc="-20" dirty="0">
                <a:latin typeface="Carlito"/>
                <a:cs typeface="Carlito"/>
              </a:rPr>
              <a:t>tours.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lphaLcParenR"/>
            </a:pPr>
            <a:endParaRPr sz="2350">
              <a:latin typeface="Carlito"/>
              <a:cs typeface="Carlito"/>
            </a:endParaRPr>
          </a:p>
          <a:p>
            <a:pPr marL="414020" indent="-40195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414655" algn="l"/>
              </a:tabLst>
            </a:pPr>
            <a:r>
              <a:rPr sz="3000" dirty="0">
                <a:latin typeface="Carlito"/>
                <a:cs typeface="Carlito"/>
              </a:rPr>
              <a:t>I am </a:t>
            </a:r>
            <a:r>
              <a:rPr sz="3000" spc="-5" dirty="0">
                <a:latin typeface="Carlito"/>
                <a:cs typeface="Carlito"/>
              </a:rPr>
              <a:t>especially </a:t>
            </a:r>
            <a:r>
              <a:rPr sz="3000" spc="-20" dirty="0">
                <a:latin typeface="Carlito"/>
                <a:cs typeface="Carlito"/>
              </a:rPr>
              <a:t>interested </a:t>
            </a:r>
            <a:r>
              <a:rPr sz="3000" spc="-10" dirty="0">
                <a:latin typeface="Carlito"/>
                <a:cs typeface="Carlito"/>
              </a:rPr>
              <a:t>in </a:t>
            </a:r>
            <a:r>
              <a:rPr sz="3000" spc="-15" dirty="0">
                <a:latin typeface="Carlito"/>
                <a:cs typeface="Carlito"/>
              </a:rPr>
              <a:t>one-day</a:t>
            </a:r>
            <a:r>
              <a:rPr sz="3000" spc="-35" dirty="0">
                <a:latin typeface="Carlito"/>
                <a:cs typeface="Carlito"/>
              </a:rPr>
              <a:t> </a:t>
            </a:r>
            <a:r>
              <a:rPr sz="3000" spc="-20" dirty="0">
                <a:latin typeface="Carlito"/>
                <a:cs typeface="Carlito"/>
              </a:rPr>
              <a:t>tours.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rlito"/>
              <a:buAutoNum type="alphaLcParenR"/>
            </a:pPr>
            <a:endParaRPr sz="2900">
              <a:latin typeface="Carlito"/>
              <a:cs typeface="Carlito"/>
            </a:endParaRPr>
          </a:p>
          <a:p>
            <a:pPr marL="12700" marR="771525">
              <a:lnSpc>
                <a:spcPts val="2880"/>
              </a:lnSpc>
              <a:buAutoNum type="alphaLcParenR"/>
              <a:tabLst>
                <a:tab pos="372745" algn="l"/>
              </a:tabLst>
            </a:pPr>
            <a:r>
              <a:rPr sz="3000" spc="-5" dirty="0">
                <a:latin typeface="Carlito"/>
                <a:cs typeface="Carlito"/>
              </a:rPr>
              <a:t>Send </a:t>
            </a:r>
            <a:r>
              <a:rPr sz="3000" dirty="0">
                <a:latin typeface="Carlito"/>
                <a:cs typeface="Carlito"/>
              </a:rPr>
              <a:t>me </a:t>
            </a:r>
            <a:r>
              <a:rPr sz="3000" spc="-15" dirty="0">
                <a:latin typeface="Carlito"/>
                <a:cs typeface="Carlito"/>
              </a:rPr>
              <a:t>information </a:t>
            </a:r>
            <a:r>
              <a:rPr sz="3000" dirty="0">
                <a:latin typeface="Carlito"/>
                <a:cs typeface="Carlito"/>
              </a:rPr>
              <a:t>about </a:t>
            </a:r>
            <a:r>
              <a:rPr sz="3000" spc="-15" dirty="0">
                <a:latin typeface="Carlito"/>
                <a:cs typeface="Carlito"/>
              </a:rPr>
              <a:t>your </a:t>
            </a:r>
            <a:r>
              <a:rPr sz="3000" spc="-10" dirty="0">
                <a:latin typeface="Carlito"/>
                <a:cs typeface="Carlito"/>
              </a:rPr>
              <a:t>one-day  </a:t>
            </a:r>
            <a:r>
              <a:rPr sz="3000" spc="-20" dirty="0">
                <a:latin typeface="Carlito"/>
                <a:cs typeface="Carlito"/>
              </a:rPr>
              <a:t>tours.</a:t>
            </a:r>
            <a:endParaRPr sz="3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16605" y="0"/>
            <a:ext cx="251269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6000"/>
          </a:p>
        </p:txBody>
      </p:sp>
      <p:sp>
        <p:nvSpPr>
          <p:cNvPr id="3" name="object 3"/>
          <p:cNvSpPr txBox="1"/>
          <p:nvPr/>
        </p:nvSpPr>
        <p:spPr>
          <a:xfrm>
            <a:off x="304800" y="461772"/>
            <a:ext cx="8381999" cy="851515"/>
          </a:xfrm>
          <a:prstGeom prst="rect">
            <a:avLst/>
          </a:prstGeom>
          <a:solidFill>
            <a:srgbClr val="00AFEF"/>
          </a:solidFill>
          <a:ln w="9144">
            <a:solidFill>
              <a:srgbClr val="4471C4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lang="en-US" sz="5400" spc="-5" dirty="0" smtClean="0"/>
              <a:t>INQUIRY</a:t>
            </a:r>
            <a:r>
              <a:rPr sz="5400" spc="145" smtClean="0">
                <a:latin typeface="Georgia"/>
                <a:cs typeface="Georgia"/>
              </a:rPr>
              <a:t>LETTER</a:t>
            </a:r>
            <a:endParaRPr sz="5400">
              <a:latin typeface="Georgia"/>
              <a:cs typeface="Georg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3000" y="1758695"/>
            <a:ext cx="6858000" cy="4417060"/>
          </a:xfrm>
          <a:custGeom>
            <a:avLst/>
            <a:gdLst/>
            <a:ahLst/>
            <a:cxnLst/>
            <a:rect l="l" t="t" r="r" b="b"/>
            <a:pathLst>
              <a:path w="9144000" h="4417060">
                <a:moveTo>
                  <a:pt x="9144000" y="0"/>
                </a:moveTo>
                <a:lnTo>
                  <a:pt x="0" y="0"/>
                </a:lnTo>
                <a:lnTo>
                  <a:pt x="0" y="4416552"/>
                </a:lnTo>
                <a:lnTo>
                  <a:pt x="9144000" y="44165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8600" y="1747773"/>
            <a:ext cx="7655052" cy="311021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065" marR="5080" indent="-635" algn="just">
              <a:lnSpc>
                <a:spcPct val="90000"/>
              </a:lnSpc>
              <a:spcBef>
                <a:spcPts val="385"/>
              </a:spcBef>
            </a:pPr>
            <a:r>
              <a:rPr sz="2400" spc="-5" dirty="0">
                <a:latin typeface="Liberation Sans Narrow"/>
                <a:cs typeface="Liberation Sans Narrow"/>
              </a:rPr>
              <a:t>Inquiry Letter is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letter </a:t>
            </a:r>
            <a:r>
              <a:rPr sz="2400" dirty="0">
                <a:latin typeface="Liberation Sans Narrow"/>
                <a:cs typeface="Liberation Sans Narrow"/>
              </a:rPr>
              <a:t>written </a:t>
            </a:r>
            <a:r>
              <a:rPr sz="2400" spc="-5" dirty="0">
                <a:latin typeface="Liberation Sans Narrow"/>
                <a:cs typeface="Liberation Sans Narrow"/>
              </a:rPr>
              <a:t>to </a:t>
            </a:r>
            <a:r>
              <a:rPr sz="2400" dirty="0">
                <a:latin typeface="Liberation Sans Narrow"/>
                <a:cs typeface="Liberation Sans Narrow"/>
              </a:rPr>
              <a:t>request </a:t>
            </a:r>
            <a:r>
              <a:rPr sz="2400" spc="-5" dirty="0">
                <a:latin typeface="Liberation Sans Narrow"/>
                <a:cs typeface="Liberation Sans Narrow"/>
              </a:rPr>
              <a:t>information </a:t>
            </a:r>
            <a:r>
              <a:rPr sz="2400" spc="-5">
                <a:latin typeface="Liberation Sans Narrow"/>
                <a:cs typeface="Liberation Sans Narrow"/>
              </a:rPr>
              <a:t>and/or </a:t>
            </a:r>
            <a:r>
              <a:rPr sz="2400" spc="-5" smtClean="0">
                <a:latin typeface="Liberation Sans Narrow"/>
                <a:cs typeface="Liberation Sans Narrow"/>
              </a:rPr>
              <a:t>determine </a:t>
            </a:r>
            <a:r>
              <a:rPr sz="2400" spc="-5" dirty="0">
                <a:latin typeface="Liberation Sans Narrow"/>
                <a:cs typeface="Liberation Sans Narrow"/>
              </a:rPr>
              <a:t>its  </a:t>
            </a:r>
            <a:r>
              <a:rPr sz="2400" spc="-20" dirty="0">
                <a:latin typeface="Liberation Sans Narrow"/>
                <a:cs typeface="Liberation Sans Narrow"/>
              </a:rPr>
              <a:t>authenticity. </a:t>
            </a:r>
            <a:r>
              <a:rPr sz="2400" dirty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letter of inquiry deals with various matters like job </a:t>
            </a:r>
            <a:r>
              <a:rPr sz="2400" spc="-10" dirty="0">
                <a:latin typeface="Liberation Sans Narrow"/>
                <a:cs typeface="Liberation Sans Narrow"/>
              </a:rPr>
              <a:t>vacancies,  </a:t>
            </a:r>
            <a:r>
              <a:rPr sz="2400" spc="-5" dirty="0">
                <a:latin typeface="Liberation Sans Narrow"/>
                <a:cs typeface="Liberation Sans Narrow"/>
              </a:rPr>
              <a:t>funding, grants, </a:t>
            </a:r>
            <a:r>
              <a:rPr sz="2400" spc="-10" dirty="0">
                <a:latin typeface="Liberation Sans Narrow"/>
                <a:cs typeface="Liberation Sans Narrow"/>
              </a:rPr>
              <a:t>scholarships, </a:t>
            </a:r>
            <a:r>
              <a:rPr sz="2400" spc="-5" dirty="0">
                <a:latin typeface="Liberation Sans Narrow"/>
                <a:cs typeface="Liberation Sans Narrow"/>
              </a:rPr>
              <a:t>projects, sales, pre-proposals and others</a:t>
            </a:r>
            <a:r>
              <a:rPr sz="2400" spc="-5">
                <a:latin typeface="Liberation Sans Narrow"/>
                <a:cs typeface="Liberation Sans Narrow"/>
              </a:rPr>
              <a:t>. </a:t>
            </a:r>
            <a:endParaRPr sz="2400">
              <a:latin typeface="Liberation Sans Narrow"/>
              <a:cs typeface="Liberation Sans Narrow"/>
            </a:endParaRPr>
          </a:p>
          <a:p>
            <a:pPr marL="635635" indent="-343535" algn="just">
              <a:lnSpc>
                <a:spcPts val="2735"/>
              </a:lnSpc>
              <a:tabLst>
                <a:tab pos="635635" algn="l"/>
                <a:tab pos="636270" algn="l"/>
              </a:tabLst>
            </a:pPr>
            <a:endParaRPr lang="en-US" sz="2400" dirty="0" smtClean="0">
              <a:latin typeface="Liberation Sans Narrow"/>
              <a:cs typeface="Liberation Sans Narrow"/>
            </a:endParaRPr>
          </a:p>
          <a:p>
            <a:pPr marL="635635" indent="-343535" algn="just">
              <a:lnSpc>
                <a:spcPts val="2735"/>
              </a:lnSpc>
              <a:tabLst>
                <a:tab pos="635635" algn="l"/>
                <a:tab pos="636270" algn="l"/>
              </a:tabLst>
            </a:pPr>
            <a:r>
              <a:rPr sz="2400" smtClean="0">
                <a:latin typeface="Liberation Sans Narrow"/>
                <a:cs typeface="Liberation Sans Narrow"/>
              </a:rPr>
              <a:t>A </a:t>
            </a:r>
            <a:r>
              <a:rPr sz="2400" spc="-5" dirty="0">
                <a:latin typeface="Liberation Sans Narrow"/>
                <a:cs typeface="Liberation Sans Narrow"/>
              </a:rPr>
              <a:t>document requesting information sent on </a:t>
            </a:r>
            <a:r>
              <a:rPr sz="2400" spc="-5">
                <a:latin typeface="Liberation Sans Narrow"/>
                <a:cs typeface="Liberation Sans Narrow"/>
              </a:rPr>
              <a:t>behalf </a:t>
            </a:r>
            <a:r>
              <a:rPr sz="2400" spc="-5" smtClean="0">
                <a:latin typeface="Liberation Sans Narrow"/>
                <a:cs typeface="Liberation Sans Narrow"/>
              </a:rPr>
              <a:t>ofan </a:t>
            </a:r>
            <a:r>
              <a:rPr sz="2400" spc="-10" dirty="0">
                <a:latin typeface="Liberation Sans Narrow"/>
                <a:cs typeface="Liberation Sans Narrow"/>
              </a:rPr>
              <a:t>individual </a:t>
            </a:r>
            <a:r>
              <a:rPr sz="2400" spc="-5">
                <a:latin typeface="Liberation Sans Narrow"/>
                <a:cs typeface="Liberation Sans Narrow"/>
              </a:rPr>
              <a:t>or</a:t>
            </a:r>
            <a:r>
              <a:rPr sz="2400" spc="175">
                <a:latin typeface="Liberation Sans Narrow"/>
                <a:cs typeface="Liberation Sans Narrow"/>
              </a:rPr>
              <a:t> </a:t>
            </a:r>
            <a:r>
              <a:rPr sz="2400" spc="-5" smtClean="0">
                <a:latin typeface="Liberation Sans Narrow"/>
                <a:cs typeface="Liberation Sans Narrow"/>
              </a:rPr>
              <a:t>an</a:t>
            </a:r>
            <a:r>
              <a:rPr lang="en-US" sz="2400" spc="-5" dirty="0" smtClean="0">
                <a:latin typeface="Liberation Sans Narrow"/>
                <a:cs typeface="Liberation Sans Narrow"/>
              </a:rPr>
              <a:t> </a:t>
            </a:r>
            <a:r>
              <a:rPr sz="2400" spc="-5" smtClean="0">
                <a:latin typeface="Liberation Sans Narrow"/>
                <a:cs typeface="Liberation Sans Narrow"/>
              </a:rPr>
              <a:t>organization </a:t>
            </a:r>
            <a:r>
              <a:rPr sz="2400" spc="-5" dirty="0">
                <a:latin typeface="Liberation Sans Narrow"/>
                <a:cs typeface="Liberation Sans Narrow"/>
              </a:rPr>
              <a:t>for their own </a:t>
            </a:r>
            <a:r>
              <a:rPr sz="2400" dirty="0">
                <a:latin typeface="Liberation Sans Narrow"/>
                <a:cs typeface="Liberation Sans Narrow"/>
              </a:rPr>
              <a:t>respective </a:t>
            </a:r>
            <a:r>
              <a:rPr sz="2400" spc="-5" dirty="0">
                <a:latin typeface="Liberation Sans Narrow"/>
                <a:cs typeface="Liberation Sans Narrow"/>
              </a:rPr>
              <a:t>purposes, which can be mutually  </a:t>
            </a:r>
            <a:r>
              <a:rPr sz="2400" spc="-10" dirty="0">
                <a:latin typeface="Liberation Sans Narrow"/>
                <a:cs typeface="Liberation Sans Narrow"/>
              </a:rPr>
              <a:t>beneficial </a:t>
            </a:r>
            <a:r>
              <a:rPr sz="2400" spc="-5" dirty="0">
                <a:latin typeface="Liberation Sans Narrow"/>
                <a:cs typeface="Liberation Sans Narrow"/>
              </a:rPr>
              <a:t>to </a:t>
            </a:r>
            <a:r>
              <a:rPr sz="2400" spc="-5">
                <a:latin typeface="Liberation Sans Narrow"/>
                <a:cs typeface="Liberation Sans Narrow"/>
              </a:rPr>
              <a:t>the </a:t>
            </a:r>
            <a:r>
              <a:rPr sz="2400" spc="-5" smtClean="0">
                <a:latin typeface="Liberation Sans Narrow"/>
                <a:cs typeface="Liberation Sans Narrow"/>
              </a:rPr>
              <a:t>receiver </a:t>
            </a:r>
            <a:r>
              <a:rPr sz="2400" spc="-5" dirty="0">
                <a:latin typeface="Liberation Sans Narrow"/>
                <a:cs typeface="Liberation Sans Narrow"/>
              </a:rPr>
              <a:t>and the</a:t>
            </a:r>
            <a:r>
              <a:rPr sz="2400" spc="150" dirty="0">
                <a:latin typeface="Liberation Sans Narrow"/>
                <a:cs typeface="Liberation Sans Narrow"/>
              </a:rPr>
              <a:t> </a:t>
            </a:r>
            <a:r>
              <a:rPr sz="2400" spc="-20" dirty="0">
                <a:latin typeface="Liberation Sans Narrow"/>
                <a:cs typeface="Liberation Sans Narrow"/>
              </a:rPr>
              <a:t>sender.</a:t>
            </a:r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9742" y="54610"/>
            <a:ext cx="5729858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0" dirty="0"/>
              <a:t>Paragraph </a:t>
            </a:r>
            <a:r>
              <a:rPr sz="3200" dirty="0"/>
              <a:t>2, </a:t>
            </a:r>
            <a:r>
              <a:rPr sz="3200" spc="-5" dirty="0"/>
              <a:t>Sentence</a:t>
            </a:r>
            <a:r>
              <a:rPr sz="3200" spc="-70" dirty="0"/>
              <a:t> </a:t>
            </a:r>
            <a:r>
              <a:rPr sz="3200" spc="-30" dirty="0"/>
              <a:t>1</a:t>
            </a:r>
            <a:r>
              <a:rPr sz="4000" spc="-30" dirty="0"/>
              <a:t>: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534918" y="943483"/>
            <a:ext cx="2185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Choose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best</a:t>
            </a:r>
            <a:r>
              <a:rPr sz="1800" spc="-25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10635"/>
            <a:ext cx="7501890" cy="275717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dirty="0">
                <a:latin typeface="Carlito"/>
                <a:cs typeface="Carlito"/>
              </a:rPr>
              <a:t>My </a:t>
            </a:r>
            <a:r>
              <a:rPr sz="3200" spc="-5" dirty="0">
                <a:latin typeface="Carlito"/>
                <a:cs typeface="Carlito"/>
              </a:rPr>
              <a:t>friend </a:t>
            </a:r>
            <a:r>
              <a:rPr sz="3200" spc="-10" dirty="0">
                <a:latin typeface="Carlito"/>
                <a:cs typeface="Carlito"/>
              </a:rPr>
              <a:t>recommended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you.</a:t>
            </a:r>
            <a:endParaRPr sz="3200">
              <a:latin typeface="Carlito"/>
              <a:cs typeface="Carlito"/>
            </a:endParaRPr>
          </a:p>
          <a:p>
            <a:pPr marL="527685" marR="152400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10" dirty="0">
                <a:latin typeface="Carlito"/>
                <a:cs typeface="Carlito"/>
              </a:rPr>
              <a:t>Mr. </a:t>
            </a:r>
            <a:r>
              <a:rPr sz="3200" spc="-5" dirty="0">
                <a:latin typeface="Carlito"/>
                <a:cs typeface="Carlito"/>
              </a:rPr>
              <a:t>K.K. Chan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Fortune </a:t>
            </a:r>
            <a:r>
              <a:rPr sz="3200" spc="-40" dirty="0">
                <a:latin typeface="Carlito"/>
                <a:cs typeface="Carlito"/>
              </a:rPr>
              <a:t>Trading </a:t>
            </a:r>
            <a:r>
              <a:rPr sz="3200" spc="-25" dirty="0">
                <a:latin typeface="Carlito"/>
                <a:cs typeface="Carlito"/>
              </a:rPr>
              <a:t>says </a:t>
            </a:r>
            <a:r>
              <a:rPr sz="3200" spc="-15" dirty="0">
                <a:latin typeface="Carlito"/>
                <a:cs typeface="Carlito"/>
              </a:rPr>
              <a:t>you  </a:t>
            </a:r>
            <a:r>
              <a:rPr sz="3200" spc="-25" dirty="0">
                <a:latin typeface="Carlito"/>
                <a:cs typeface="Carlito"/>
              </a:rPr>
              <a:t>tours </a:t>
            </a:r>
            <a:r>
              <a:rPr sz="3200" spc="-15" dirty="0">
                <a:latin typeface="Carlito"/>
                <a:cs typeface="Carlito"/>
              </a:rPr>
              <a:t>are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good.</a:t>
            </a:r>
            <a:endParaRPr sz="3200">
              <a:latin typeface="Carlito"/>
              <a:cs typeface="Carlito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65" dirty="0">
                <a:latin typeface="Carlito"/>
                <a:cs typeface="Carlito"/>
              </a:rPr>
              <a:t>Your </a:t>
            </a:r>
            <a:r>
              <a:rPr sz="3200" spc="-25" dirty="0">
                <a:latin typeface="Carlito"/>
                <a:cs typeface="Carlito"/>
              </a:rPr>
              <a:t>tours </a:t>
            </a:r>
            <a:r>
              <a:rPr sz="3200" spc="-15" dirty="0">
                <a:latin typeface="Carlito"/>
                <a:cs typeface="Carlito"/>
              </a:rPr>
              <a:t>were </a:t>
            </a:r>
            <a:r>
              <a:rPr sz="3200" spc="-10" dirty="0">
                <a:latin typeface="Carlito"/>
                <a:cs typeface="Carlito"/>
              </a:rPr>
              <a:t>recommended </a:t>
            </a:r>
            <a:r>
              <a:rPr sz="3200" spc="-15" dirty="0">
                <a:latin typeface="Carlito"/>
                <a:cs typeface="Carlito"/>
              </a:rPr>
              <a:t>by </a:t>
            </a:r>
            <a:r>
              <a:rPr sz="3200" spc="-110" dirty="0">
                <a:latin typeface="Carlito"/>
                <a:cs typeface="Carlito"/>
              </a:rPr>
              <a:t>Mr. </a:t>
            </a:r>
            <a:r>
              <a:rPr sz="3200" dirty="0">
                <a:latin typeface="Carlito"/>
                <a:cs typeface="Carlito"/>
              </a:rPr>
              <a:t>K.K.  </a:t>
            </a:r>
            <a:r>
              <a:rPr sz="3200" spc="-5" dirty="0">
                <a:latin typeface="Carlito"/>
                <a:cs typeface="Carlito"/>
              </a:rPr>
              <a:t>Chan </a:t>
            </a:r>
            <a:r>
              <a:rPr sz="3200" dirty="0">
                <a:latin typeface="Carlito"/>
                <a:cs typeface="Carlito"/>
              </a:rPr>
              <a:t>of </a:t>
            </a:r>
            <a:r>
              <a:rPr sz="3200" spc="-10" dirty="0">
                <a:latin typeface="Carlito"/>
                <a:cs typeface="Carlito"/>
              </a:rPr>
              <a:t>Fortune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35" dirty="0">
                <a:latin typeface="Carlito"/>
                <a:cs typeface="Carlito"/>
              </a:rPr>
              <a:t>Trading.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056" y="212852"/>
            <a:ext cx="62495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5" dirty="0"/>
              <a:t>Paragraph </a:t>
            </a:r>
            <a:r>
              <a:rPr sz="3200" dirty="0"/>
              <a:t>2, </a:t>
            </a:r>
            <a:r>
              <a:rPr sz="3200" spc="-10" dirty="0"/>
              <a:t>Sentence</a:t>
            </a:r>
            <a:r>
              <a:rPr sz="3200" spc="-35" dirty="0"/>
              <a:t> </a:t>
            </a:r>
            <a:r>
              <a:rPr sz="3200" dirty="0"/>
              <a:t>2: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3370326" y="879094"/>
            <a:ext cx="325907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Choose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5" dirty="0">
                <a:latin typeface="Carlito"/>
                <a:cs typeface="Carlito"/>
              </a:rPr>
              <a:t>best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1510636"/>
            <a:ext cx="8065134" cy="3270767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5" dirty="0">
                <a:latin typeface="Carlito"/>
                <a:cs typeface="Carlito"/>
              </a:rPr>
              <a:t>This </a:t>
            </a:r>
            <a:r>
              <a:rPr sz="3200" dirty="0">
                <a:latin typeface="Carlito"/>
                <a:cs typeface="Carlito"/>
              </a:rPr>
              <a:t>is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30" dirty="0">
                <a:latin typeface="Carlito"/>
                <a:cs typeface="Carlito"/>
              </a:rPr>
              <a:t>staff</a:t>
            </a:r>
            <a:r>
              <a:rPr sz="3200" spc="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outing.</a:t>
            </a:r>
            <a:endParaRPr sz="3200">
              <a:latin typeface="Carlito"/>
              <a:cs typeface="Carlito"/>
            </a:endParaRPr>
          </a:p>
          <a:p>
            <a:pPr marL="527685" marR="117475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35" dirty="0">
                <a:latin typeface="Carlito"/>
                <a:cs typeface="Carlito"/>
              </a:rPr>
              <a:t>Like </a:t>
            </a:r>
            <a:r>
              <a:rPr sz="3200" spc="-5" dirty="0">
                <a:latin typeface="Carlito"/>
                <a:cs typeface="Carlito"/>
              </a:rPr>
              <a:t>him, </a:t>
            </a:r>
            <a:r>
              <a:rPr sz="3200" dirty="0">
                <a:latin typeface="Carlito"/>
                <a:cs typeface="Carlito"/>
              </a:rPr>
              <a:t>I am </a:t>
            </a:r>
            <a:r>
              <a:rPr sz="3200" spc="-5" dirty="0">
                <a:latin typeface="Carlito"/>
                <a:cs typeface="Carlito"/>
              </a:rPr>
              <a:t>planning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5" dirty="0">
                <a:latin typeface="Carlito"/>
                <a:cs typeface="Carlito"/>
              </a:rPr>
              <a:t>social outing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35" dirty="0">
                <a:latin typeface="Carlito"/>
                <a:cs typeface="Carlito"/>
              </a:rPr>
              <a:t>my  staff</a:t>
            </a:r>
            <a:r>
              <a:rPr sz="3200" spc="-10" dirty="0">
                <a:latin typeface="Carlito"/>
                <a:cs typeface="Carlito"/>
              </a:rPr>
              <a:t> members.</a:t>
            </a:r>
            <a:endParaRPr sz="3200">
              <a:latin typeface="Carlito"/>
              <a:cs typeface="Carlito"/>
            </a:endParaRPr>
          </a:p>
          <a:p>
            <a:pPr marL="527685" marR="5080" indent="-51562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10" dirty="0">
                <a:latin typeface="Carlito"/>
                <a:cs typeface="Carlito"/>
              </a:rPr>
              <a:t>Mr. </a:t>
            </a:r>
            <a:r>
              <a:rPr sz="3200" spc="-5" dirty="0">
                <a:latin typeface="Carlito"/>
                <a:cs typeface="Carlito"/>
              </a:rPr>
              <a:t>Chan used </a:t>
            </a:r>
            <a:r>
              <a:rPr sz="3200" spc="-10" dirty="0">
                <a:latin typeface="Carlito"/>
                <a:cs typeface="Carlito"/>
              </a:rPr>
              <a:t>your </a:t>
            </a:r>
            <a:r>
              <a:rPr sz="3200" spc="-15" dirty="0">
                <a:latin typeface="Carlito"/>
                <a:cs typeface="Carlito"/>
              </a:rPr>
              <a:t>company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25" dirty="0">
                <a:latin typeface="Carlito"/>
                <a:cs typeface="Carlito"/>
              </a:rPr>
              <a:t>organize </a:t>
            </a:r>
            <a:r>
              <a:rPr sz="3200" dirty="0">
                <a:latin typeface="Carlito"/>
                <a:cs typeface="Carlito"/>
              </a:rPr>
              <a:t>a  </a:t>
            </a:r>
            <a:r>
              <a:rPr sz="3200" spc="-30" dirty="0">
                <a:latin typeface="Carlito"/>
                <a:cs typeface="Carlito"/>
              </a:rPr>
              <a:t>staff </a:t>
            </a:r>
            <a:r>
              <a:rPr sz="3200" spc="-5" dirty="0">
                <a:latin typeface="Carlito"/>
                <a:cs typeface="Carlito"/>
              </a:rPr>
              <a:t>outing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5" dirty="0">
                <a:latin typeface="Carlito"/>
                <a:cs typeface="Carlito"/>
              </a:rPr>
              <a:t>his </a:t>
            </a:r>
            <a:r>
              <a:rPr sz="3200" spc="-60" dirty="0">
                <a:latin typeface="Carlito"/>
                <a:cs typeface="Carlito"/>
              </a:rPr>
              <a:t>staff, </a:t>
            </a:r>
            <a:r>
              <a:rPr sz="3200" dirty="0">
                <a:latin typeface="Carlito"/>
                <a:cs typeface="Carlito"/>
              </a:rPr>
              <a:t>and I </a:t>
            </a:r>
            <a:r>
              <a:rPr sz="3200" spc="-5" dirty="0">
                <a:latin typeface="Carlito"/>
                <a:cs typeface="Carlito"/>
              </a:rPr>
              <a:t>would </a:t>
            </a:r>
            <a:r>
              <a:rPr sz="3200" spc="-30" dirty="0">
                <a:latin typeface="Carlito"/>
                <a:cs typeface="Carlito"/>
              </a:rPr>
              <a:t>like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do  </a:t>
            </a:r>
            <a:r>
              <a:rPr sz="3200" dirty="0">
                <a:latin typeface="Carlito"/>
                <a:cs typeface="Carlito"/>
              </a:rPr>
              <a:t>the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same.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1" y="0"/>
            <a:ext cx="518147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Final</a:t>
            </a:r>
            <a:r>
              <a:rPr sz="4000" spc="-80" dirty="0"/>
              <a:t> </a:t>
            </a:r>
            <a:r>
              <a:rPr sz="4000" spc="-30" dirty="0"/>
              <a:t>Paragraph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534918" y="858979"/>
            <a:ext cx="218567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Choose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best</a:t>
            </a:r>
            <a:r>
              <a:rPr sz="1800" spc="-3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option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1" y="1510635"/>
            <a:ext cx="6402070" cy="277832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865"/>
              </a:spcBef>
              <a:buAutoNum type="alphaLcParenR"/>
              <a:tabLst>
                <a:tab pos="527685" algn="l"/>
                <a:tab pos="528320" algn="l"/>
              </a:tabLst>
            </a:pPr>
            <a:r>
              <a:rPr sz="3200" spc="-10" dirty="0">
                <a:latin typeface="Carlito"/>
                <a:cs typeface="Carlito"/>
              </a:rPr>
              <a:t>Thanks.</a:t>
            </a:r>
            <a:endParaRPr sz="3200">
              <a:latin typeface="Carlito"/>
              <a:cs typeface="Carlito"/>
            </a:endParaRPr>
          </a:p>
          <a:p>
            <a:pPr marL="617855" indent="-605790">
              <a:lnSpc>
                <a:spcPct val="100000"/>
              </a:lnSpc>
              <a:spcBef>
                <a:spcPts val="770"/>
              </a:spcBef>
              <a:buAutoNum type="alphaLcParenR"/>
              <a:tabLst>
                <a:tab pos="617855" algn="l"/>
                <a:tab pos="618490" algn="l"/>
              </a:tabLst>
            </a:pPr>
            <a:r>
              <a:rPr sz="3200" dirty="0">
                <a:latin typeface="Carlito"/>
                <a:cs typeface="Carlito"/>
              </a:rPr>
              <a:t>I look </a:t>
            </a:r>
            <a:r>
              <a:rPr sz="3200" spc="-25" dirty="0">
                <a:latin typeface="Carlito"/>
                <a:cs typeface="Carlito"/>
              </a:rPr>
              <a:t>forward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hearing </a:t>
            </a:r>
            <a:r>
              <a:rPr sz="3200" spc="-15" dirty="0">
                <a:latin typeface="Carlito"/>
                <a:cs typeface="Carlito"/>
              </a:rPr>
              <a:t>from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you.</a:t>
            </a:r>
            <a:endParaRPr sz="3200">
              <a:latin typeface="Carlito"/>
              <a:cs typeface="Carlito"/>
            </a:endParaRPr>
          </a:p>
          <a:p>
            <a:pPr marL="527685" marR="48895" indent="-515620">
              <a:lnSpc>
                <a:spcPct val="100000"/>
              </a:lnSpc>
              <a:spcBef>
                <a:spcPts val="770"/>
              </a:spcBef>
              <a:buFont typeface="Carlito"/>
              <a:buAutoNum type="alphaLcParenR"/>
              <a:tabLst>
                <a:tab pos="617855" algn="l"/>
                <a:tab pos="618490" algn="l"/>
              </a:tabLst>
            </a:pPr>
            <a:r>
              <a:rPr dirty="0"/>
              <a:t>	</a:t>
            </a:r>
            <a:r>
              <a:rPr sz="3200" spc="-5" dirty="0">
                <a:latin typeface="Carlito"/>
                <a:cs typeface="Carlito"/>
              </a:rPr>
              <a:t>Thank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spc="-5" dirty="0">
                <a:latin typeface="Carlito"/>
                <a:cs typeface="Carlito"/>
              </a:rPr>
              <a:t>very </a:t>
            </a:r>
            <a:r>
              <a:rPr sz="3200" dirty="0">
                <a:latin typeface="Carlito"/>
                <a:cs typeface="Carlito"/>
              </a:rPr>
              <a:t>much </a:t>
            </a:r>
            <a:r>
              <a:rPr sz="3200" spc="-30" dirty="0">
                <a:latin typeface="Carlito"/>
                <a:cs typeface="Carlito"/>
              </a:rPr>
              <a:t>for </a:t>
            </a:r>
            <a:r>
              <a:rPr sz="3200" spc="-10" dirty="0">
                <a:latin typeface="Carlito"/>
                <a:cs typeface="Carlito"/>
              </a:rPr>
              <a:t>your </a:t>
            </a:r>
            <a:r>
              <a:rPr sz="3200" spc="-5" dirty="0">
                <a:latin typeface="Carlito"/>
                <a:cs typeface="Carlito"/>
              </a:rPr>
              <a:t>kind  </a:t>
            </a:r>
            <a:r>
              <a:rPr sz="3200" spc="-10" dirty="0">
                <a:latin typeface="Carlito"/>
                <a:cs typeface="Carlito"/>
              </a:rPr>
              <a:t>assistance.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1" y="309194"/>
            <a:ext cx="383298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Sign</a:t>
            </a:r>
            <a:r>
              <a:rPr sz="4400" spc="-75" dirty="0"/>
              <a:t> </a:t>
            </a:r>
            <a:r>
              <a:rPr sz="4400" spc="-15" dirty="0"/>
              <a:t>off: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3387091" y="999872"/>
            <a:ext cx="23717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rlito"/>
                <a:cs typeface="Carlito"/>
              </a:rPr>
              <a:t>pick the </a:t>
            </a:r>
            <a:r>
              <a:rPr sz="2000" spc="-10" dirty="0">
                <a:latin typeface="Carlito"/>
                <a:cs typeface="Carlito"/>
              </a:rPr>
              <a:t>correct</a:t>
            </a:r>
            <a:r>
              <a:rPr sz="2000" spc="-55" dirty="0">
                <a:latin typeface="Carlito"/>
                <a:cs typeface="Carlito"/>
              </a:rPr>
              <a:t> </a:t>
            </a:r>
            <a:r>
              <a:rPr sz="2000" spc="-5" dirty="0">
                <a:latin typeface="Carlito"/>
                <a:cs typeface="Carlito"/>
              </a:rPr>
              <a:t>option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8627" y="1510601"/>
            <a:ext cx="3605529" cy="54337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3200" spc="-65" dirty="0">
                <a:latin typeface="Carlito"/>
                <a:cs typeface="Carlito"/>
              </a:rPr>
              <a:t>Yours</a:t>
            </a:r>
            <a:r>
              <a:rPr sz="3200" spc="-10" dirty="0">
                <a:latin typeface="Carlito"/>
                <a:cs typeface="Carlito"/>
              </a:rPr>
              <a:t> </a:t>
            </a:r>
            <a:r>
              <a:rPr sz="3200" spc="-30" dirty="0">
                <a:latin typeface="Carlito"/>
                <a:cs typeface="Carlito"/>
              </a:rPr>
              <a:t>sincerely,</a:t>
            </a:r>
            <a:endParaRPr sz="3200">
              <a:latin typeface="Carlito"/>
              <a:cs typeface="Carlito"/>
            </a:endParaRPr>
          </a:p>
          <a:p>
            <a:pPr marL="933450">
              <a:lnSpc>
                <a:spcPct val="100000"/>
              </a:lnSpc>
              <a:spcBef>
                <a:spcPts val="390"/>
              </a:spcBef>
            </a:pPr>
            <a:r>
              <a:rPr sz="3200" spc="-5" dirty="0">
                <a:latin typeface="Carlito"/>
                <a:cs typeface="Carlito"/>
              </a:rPr>
              <a:t>or</a:t>
            </a:r>
            <a:endParaRPr sz="3200">
              <a:latin typeface="Carlito"/>
              <a:cs typeface="Carlito"/>
            </a:endParaRPr>
          </a:p>
          <a:p>
            <a:pPr marL="104139" marR="962025" indent="92710">
              <a:lnSpc>
                <a:spcPct val="110000"/>
              </a:lnSpc>
            </a:pPr>
            <a:r>
              <a:rPr sz="3200" spc="-65" dirty="0">
                <a:latin typeface="Carlito"/>
                <a:cs typeface="Carlito"/>
              </a:rPr>
              <a:t>Yours </a:t>
            </a:r>
            <a:r>
              <a:rPr sz="3200" spc="-15" dirty="0">
                <a:latin typeface="Carlito"/>
                <a:cs typeface="Carlito"/>
              </a:rPr>
              <a:t>faithfully  </a:t>
            </a:r>
            <a:r>
              <a:rPr sz="3200" dirty="0">
                <a:latin typeface="Carlito"/>
                <a:cs typeface="Carlito"/>
              </a:rPr>
              <a:t>(</a:t>
            </a:r>
            <a:r>
              <a:rPr sz="3200" spc="-1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signature)</a:t>
            </a:r>
            <a:endParaRPr sz="3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75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rlito"/>
                <a:cs typeface="Carlito"/>
              </a:rPr>
              <a:t>General </a:t>
            </a:r>
            <a:r>
              <a:rPr sz="3200" spc="-5" dirty="0">
                <a:latin typeface="Carlito"/>
                <a:cs typeface="Carlito"/>
              </a:rPr>
              <a:t>Manager</a:t>
            </a:r>
            <a:endParaRPr sz="3200">
              <a:latin typeface="Carlito"/>
              <a:cs typeface="Carlito"/>
            </a:endParaRPr>
          </a:p>
          <a:p>
            <a:pPr marL="67310" marR="5080" indent="-55244">
              <a:lnSpc>
                <a:spcPts val="4230"/>
              </a:lnSpc>
              <a:spcBef>
                <a:spcPts val="200"/>
              </a:spcBef>
            </a:pP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General</a:t>
            </a:r>
            <a:r>
              <a:rPr sz="3200" spc="-5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Manager  </a:t>
            </a:r>
            <a:r>
              <a:rPr sz="3200" spc="-10" dirty="0">
                <a:latin typeface="Carlito"/>
                <a:cs typeface="Carlito"/>
              </a:rPr>
              <a:t>General</a:t>
            </a:r>
            <a:r>
              <a:rPr sz="3200" spc="-20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manager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2600" y="461594"/>
            <a:ext cx="375145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The</a:t>
            </a:r>
            <a:r>
              <a:rPr sz="4400" spc="-85" dirty="0"/>
              <a:t> </a:t>
            </a:r>
            <a:r>
              <a:rPr sz="4400" dirty="0"/>
              <a:t>end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7"/>
            <a:ext cx="5349240" cy="99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See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spc="-25" dirty="0">
                <a:latin typeface="Carlito"/>
                <a:cs typeface="Carlito"/>
              </a:rPr>
              <a:t>have </a:t>
            </a:r>
            <a:r>
              <a:rPr sz="3200" dirty="0">
                <a:latin typeface="Carlito"/>
                <a:cs typeface="Carlito"/>
              </a:rPr>
              <a:t>a </a:t>
            </a:r>
            <a:r>
              <a:rPr sz="3200" spc="-15" dirty="0">
                <a:latin typeface="Carlito"/>
                <a:cs typeface="Carlito"/>
              </a:rPr>
              <a:t>perfect</a:t>
            </a:r>
            <a:r>
              <a:rPr sz="3200" spc="-3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letter!!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1" y="696215"/>
            <a:ext cx="7984490" cy="44826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4965" algn="l"/>
                <a:tab pos="355600" algn="l"/>
                <a:tab pos="7178675" algn="l"/>
              </a:tabLst>
            </a:pPr>
            <a:r>
              <a:rPr sz="2800" b="1" spc="-5" dirty="0">
                <a:latin typeface="Carlito"/>
                <a:cs typeface="Carlito"/>
              </a:rPr>
              <a:t>An </a:t>
            </a:r>
            <a:r>
              <a:rPr sz="2800" b="1" spc="-45" dirty="0">
                <a:latin typeface="Carlito"/>
                <a:cs typeface="Carlito"/>
              </a:rPr>
              <a:t>order,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35" dirty="0">
                <a:latin typeface="Arial"/>
                <a:cs typeface="Arial"/>
              </a:rPr>
              <a:t>the ‘thread’ </a:t>
            </a:r>
            <a:r>
              <a:rPr sz="2800" spc="-80" dirty="0">
                <a:latin typeface="Arial"/>
                <a:cs typeface="Arial"/>
              </a:rPr>
              <a:t>which </a:t>
            </a:r>
            <a:r>
              <a:rPr sz="2800" spc="-145" dirty="0">
                <a:latin typeface="Arial"/>
                <a:cs typeface="Arial"/>
              </a:rPr>
              <a:t>establishes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30" dirty="0">
                <a:latin typeface="Arial"/>
                <a:cs typeface="Arial"/>
              </a:rPr>
              <a:t>legal  </a:t>
            </a:r>
            <a:r>
              <a:rPr sz="2800" spc="-45" dirty="0">
                <a:latin typeface="Carlito"/>
                <a:cs typeface="Carlito"/>
              </a:rPr>
              <a:t>r</a:t>
            </a:r>
            <a:r>
              <a:rPr sz="2800" spc="-5" dirty="0">
                <a:latin typeface="Carlito"/>
                <a:cs typeface="Carlito"/>
              </a:rPr>
              <a:t>el</a:t>
            </a:r>
            <a:r>
              <a:rPr sz="2800" spc="-35" dirty="0">
                <a:latin typeface="Carlito"/>
                <a:cs typeface="Carlito"/>
              </a:rPr>
              <a:t>a</a:t>
            </a:r>
            <a:r>
              <a:rPr sz="2800" spc="-5" dirty="0">
                <a:latin typeface="Carlito"/>
                <a:cs typeface="Carlito"/>
              </a:rPr>
              <a:t>tion</a:t>
            </a:r>
            <a:r>
              <a:rPr sz="2800" spc="-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b</a:t>
            </a:r>
            <a:r>
              <a:rPr sz="2800" spc="-15" dirty="0">
                <a:latin typeface="Carlito"/>
                <a:cs typeface="Carlito"/>
              </a:rPr>
              <a:t>e</a:t>
            </a:r>
            <a:r>
              <a:rPr sz="2800" spc="-5" dirty="0">
                <a:latin typeface="Carlito"/>
                <a:cs typeface="Carlito"/>
              </a:rPr>
              <a:t>t</a:t>
            </a:r>
            <a:r>
              <a:rPr sz="2800" spc="-25" dirty="0">
                <a:latin typeface="Carlito"/>
                <a:cs typeface="Carlito"/>
              </a:rPr>
              <a:t>w</a:t>
            </a:r>
            <a:r>
              <a:rPr sz="2800" spc="-5" dirty="0">
                <a:latin typeface="Carlito"/>
                <a:cs typeface="Carlito"/>
              </a:rPr>
              <a:t>een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</a:t>
            </a:r>
            <a:r>
              <a:rPr sz="2800" spc="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se</a:t>
            </a:r>
            <a:r>
              <a:rPr sz="2800" spc="-15" dirty="0">
                <a:latin typeface="Carlito"/>
                <a:cs typeface="Carlito"/>
              </a:rPr>
              <a:t>l</a:t>
            </a:r>
            <a:r>
              <a:rPr sz="2800" spc="-5" dirty="0">
                <a:latin typeface="Carlito"/>
                <a:cs typeface="Carlito"/>
              </a:rPr>
              <a:t>ler</a:t>
            </a:r>
            <a:r>
              <a:rPr sz="2800" spc="-15" dirty="0">
                <a:latin typeface="Carlito"/>
                <a:cs typeface="Carlito"/>
              </a:rPr>
              <a:t> </a:t>
            </a:r>
            <a:r>
              <a:rPr sz="2800" dirty="0">
                <a:latin typeface="Carlito"/>
                <a:cs typeface="Carlito"/>
              </a:rPr>
              <a:t>a</a:t>
            </a:r>
            <a:r>
              <a:rPr sz="2800" spc="-10" dirty="0">
                <a:latin typeface="Carlito"/>
                <a:cs typeface="Carlito"/>
              </a:rPr>
              <a:t>n</a:t>
            </a:r>
            <a:r>
              <a:rPr sz="2800" spc="-5" dirty="0">
                <a:latin typeface="Carlito"/>
                <a:cs typeface="Carlito"/>
              </a:rPr>
              <a:t>d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0" dirty="0">
                <a:latin typeface="Carlito"/>
                <a:cs typeface="Carlito"/>
              </a:rPr>
              <a:t>b</a:t>
            </a:r>
            <a:r>
              <a:rPr sz="2800" spc="-15" dirty="0">
                <a:latin typeface="Carlito"/>
                <a:cs typeface="Carlito"/>
              </a:rPr>
              <a:t>u</a:t>
            </a:r>
            <a:r>
              <a:rPr sz="2800" spc="-50" dirty="0">
                <a:latin typeface="Carlito"/>
                <a:cs typeface="Carlito"/>
              </a:rPr>
              <a:t>y</a:t>
            </a:r>
            <a:r>
              <a:rPr sz="2800" spc="-5" dirty="0">
                <a:latin typeface="Carlito"/>
                <a:cs typeface="Carlito"/>
              </a:rPr>
              <a:t>e</a:t>
            </a:r>
            <a:r>
              <a:rPr sz="2800" spc="-285" dirty="0">
                <a:latin typeface="Carlito"/>
                <a:cs typeface="Carlito"/>
              </a:rPr>
              <a:t>r</a:t>
            </a:r>
            <a:r>
              <a:rPr sz="2800" spc="-5">
                <a:latin typeface="Carlito"/>
                <a:cs typeface="Carlito"/>
              </a:rPr>
              <a:t>.</a:t>
            </a:r>
            <a:r>
              <a:rPr sz="2800" spc="20">
                <a:latin typeface="Carlito"/>
                <a:cs typeface="Carlito"/>
              </a:rPr>
              <a:t> </a:t>
            </a:r>
            <a:r>
              <a:rPr sz="2800" spc="-10" smtClean="0">
                <a:latin typeface="Carlito"/>
                <a:cs typeface="Carlito"/>
              </a:rPr>
              <a:t>Th</a:t>
            </a:r>
            <a:r>
              <a:rPr sz="2800" spc="-5" smtClean="0">
                <a:latin typeface="Carlito"/>
                <a:cs typeface="Carlito"/>
              </a:rPr>
              <a:t>e</a:t>
            </a:r>
            <a:r>
              <a:rPr lang="en-US" sz="2800" spc="-5" dirty="0" smtClean="0">
                <a:latin typeface="Carlito"/>
                <a:cs typeface="Carlito"/>
              </a:rPr>
              <a:t> </a:t>
            </a:r>
            <a:r>
              <a:rPr sz="2800" spc="-10" smtClean="0">
                <a:latin typeface="Carlito"/>
                <a:cs typeface="Carlito"/>
              </a:rPr>
              <a:t>o</a:t>
            </a:r>
            <a:r>
              <a:rPr sz="2800" spc="-40" smtClean="0">
                <a:latin typeface="Carlito"/>
                <a:cs typeface="Carlito"/>
              </a:rPr>
              <a:t>r</a:t>
            </a:r>
            <a:r>
              <a:rPr sz="2800" spc="-10" smtClean="0">
                <a:latin typeface="Carlito"/>
                <a:cs typeface="Carlito"/>
              </a:rPr>
              <a:t>der  </a:t>
            </a:r>
            <a:r>
              <a:rPr sz="2800" spc="-15" dirty="0">
                <a:latin typeface="Carlito"/>
                <a:cs typeface="Carlito"/>
              </a:rPr>
              <a:t>must </a:t>
            </a:r>
            <a:r>
              <a:rPr sz="2800" spc="-5" dirty="0">
                <a:latin typeface="Carlito"/>
                <a:cs typeface="Carlito"/>
              </a:rPr>
              <a:t>be </a:t>
            </a:r>
            <a:r>
              <a:rPr sz="2800" spc="-15" dirty="0">
                <a:latin typeface="Carlito"/>
                <a:cs typeface="Carlito"/>
              </a:rPr>
              <a:t>brief </a:t>
            </a:r>
            <a:r>
              <a:rPr sz="2800" spc="-10" dirty="0">
                <a:latin typeface="Carlito"/>
                <a:cs typeface="Carlito"/>
              </a:rPr>
              <a:t>but </a:t>
            </a:r>
            <a:r>
              <a:rPr sz="2800" spc="-45" dirty="0">
                <a:latin typeface="Carlito"/>
                <a:cs typeface="Carlito"/>
              </a:rPr>
              <a:t>clear, </a:t>
            </a:r>
            <a:r>
              <a:rPr sz="2800" spc="-15" dirty="0">
                <a:latin typeface="Carlito"/>
                <a:cs typeface="Carlito"/>
              </a:rPr>
              <a:t>complete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20" dirty="0">
                <a:latin typeface="Carlito"/>
                <a:cs typeface="Carlito"/>
              </a:rPr>
              <a:t>accurate </a:t>
            </a:r>
            <a:r>
              <a:rPr sz="2800" spc="-10" dirty="0">
                <a:latin typeface="Carlito"/>
                <a:cs typeface="Carlito"/>
              </a:rPr>
              <a:t>so  that </a:t>
            </a:r>
            <a:r>
              <a:rPr sz="2800" spc="-5" dirty="0">
                <a:latin typeface="Carlito"/>
                <a:cs typeface="Carlito"/>
              </a:rPr>
              <a:t>it </a:t>
            </a:r>
            <a:r>
              <a:rPr sz="2800" spc="-20" dirty="0">
                <a:latin typeface="Carlito"/>
                <a:cs typeface="Carlito"/>
              </a:rPr>
              <a:t>may </a:t>
            </a:r>
            <a:r>
              <a:rPr sz="2800" spc="-10" dirty="0">
                <a:latin typeface="Carlito"/>
                <a:cs typeface="Carlito"/>
              </a:rPr>
              <a:t>be correctly </a:t>
            </a:r>
            <a:r>
              <a:rPr sz="2800" spc="-20" dirty="0">
                <a:latin typeface="Carlito"/>
                <a:cs typeface="Carlito"/>
              </a:rPr>
              <a:t>understood </a:t>
            </a:r>
            <a:r>
              <a:rPr sz="2800" spc="-5" dirty="0">
                <a:latin typeface="Carlito"/>
                <a:cs typeface="Carlito"/>
              </a:rPr>
              <a:t>and </a:t>
            </a:r>
            <a:r>
              <a:rPr sz="2800" spc="-15" dirty="0">
                <a:latin typeface="Carlito"/>
                <a:cs typeface="Carlito"/>
              </a:rPr>
              <a:t>promptly  </a:t>
            </a:r>
            <a:r>
              <a:rPr sz="2800" spc="-20" dirty="0">
                <a:latin typeface="Carlito"/>
                <a:cs typeface="Carlito"/>
              </a:rPr>
              <a:t>executed.</a:t>
            </a:r>
            <a:endParaRPr sz="28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850">
              <a:latin typeface="Carlito"/>
              <a:cs typeface="Carlito"/>
            </a:endParaRPr>
          </a:p>
          <a:p>
            <a:pPr marL="355600" marR="16637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latin typeface="Carlito"/>
                <a:cs typeface="Carlito"/>
              </a:rPr>
              <a:t>Order </a:t>
            </a:r>
            <a:r>
              <a:rPr sz="2800" b="1" spc="-15" dirty="0">
                <a:latin typeface="Carlito"/>
                <a:cs typeface="Carlito"/>
              </a:rPr>
              <a:t>form </a:t>
            </a:r>
            <a:r>
              <a:rPr sz="2800" b="1" spc="-5" dirty="0">
                <a:latin typeface="Carlito"/>
                <a:cs typeface="Carlito"/>
              </a:rPr>
              <a:t>includes all </a:t>
            </a:r>
            <a:r>
              <a:rPr sz="2800" b="1" spc="-20" dirty="0">
                <a:latin typeface="Carlito"/>
                <a:cs typeface="Carlito"/>
              </a:rPr>
              <a:t>relevant </a:t>
            </a:r>
            <a:r>
              <a:rPr sz="2800" b="1" spc="-5" dirty="0">
                <a:latin typeface="Carlito"/>
                <a:cs typeface="Carlito"/>
              </a:rPr>
              <a:t>instructions about  time </a:t>
            </a:r>
            <a:r>
              <a:rPr sz="2800" b="1" spc="-10" dirty="0">
                <a:latin typeface="Carlito"/>
                <a:cs typeface="Carlito"/>
              </a:rPr>
              <a:t>allowed </a:t>
            </a:r>
            <a:r>
              <a:rPr sz="2800" b="1" spc="-20" dirty="0">
                <a:latin typeface="Carlito"/>
                <a:cs typeface="Carlito"/>
              </a:rPr>
              <a:t>for execution </a:t>
            </a:r>
            <a:r>
              <a:rPr sz="2800" b="1" spc="-5" dirty="0">
                <a:latin typeface="Carlito"/>
                <a:cs typeface="Carlito"/>
              </a:rPr>
              <a:t>of the </a:t>
            </a:r>
            <a:r>
              <a:rPr sz="2800" b="1" spc="-45" dirty="0">
                <a:latin typeface="Carlito"/>
                <a:cs typeface="Carlito"/>
              </a:rPr>
              <a:t>order, </a:t>
            </a:r>
            <a:r>
              <a:rPr sz="2800" b="1" spc="-5" dirty="0">
                <a:latin typeface="Carlito"/>
                <a:cs typeface="Carlito"/>
              </a:rPr>
              <a:t>about  </a:t>
            </a:r>
            <a:r>
              <a:rPr sz="2800" b="1" dirty="0">
                <a:latin typeface="Carlito"/>
                <a:cs typeface="Carlito"/>
              </a:rPr>
              <a:t>packing, </a:t>
            </a:r>
            <a:r>
              <a:rPr sz="2800" b="1" spc="-10" dirty="0">
                <a:latin typeface="Carlito"/>
                <a:cs typeface="Carlito"/>
              </a:rPr>
              <a:t>insurance </a:t>
            </a:r>
            <a:r>
              <a:rPr sz="2800" b="1" spc="-5" dirty="0">
                <a:latin typeface="Carlito"/>
                <a:cs typeface="Carlito"/>
              </a:rPr>
              <a:t>and </a:t>
            </a:r>
            <a:r>
              <a:rPr sz="2800" b="1" spc="-10" dirty="0">
                <a:latin typeface="Carlito"/>
                <a:cs typeface="Carlito"/>
              </a:rPr>
              <a:t>transportation </a:t>
            </a:r>
            <a:r>
              <a:rPr sz="2800" b="1" spc="-5" dirty="0">
                <a:latin typeface="Carlito"/>
                <a:cs typeface="Carlito"/>
              </a:rPr>
              <a:t>and about  </a:t>
            </a:r>
            <a:r>
              <a:rPr sz="2800" b="1" spc="-15" dirty="0">
                <a:latin typeface="Carlito"/>
                <a:cs typeface="Carlito"/>
              </a:rPr>
              <a:t>terms </a:t>
            </a:r>
            <a:r>
              <a:rPr sz="2800" b="1" spc="-5" dirty="0">
                <a:latin typeface="Carlito"/>
                <a:cs typeface="Carlito"/>
              </a:rPr>
              <a:t>of</a:t>
            </a:r>
            <a:r>
              <a:rPr sz="2800" b="1" spc="10" dirty="0">
                <a:latin typeface="Carlito"/>
                <a:cs typeface="Carlito"/>
              </a:rPr>
              <a:t> </a:t>
            </a:r>
            <a:r>
              <a:rPr sz="2800" b="1" spc="-15" dirty="0">
                <a:latin typeface="Carlito"/>
                <a:cs typeface="Carlito"/>
              </a:rPr>
              <a:t>payment.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4213" y="0"/>
            <a:ext cx="57340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55" dirty="0">
                <a:latin typeface="Arial"/>
                <a:cs typeface="Arial"/>
              </a:rPr>
              <a:t>Hints </a:t>
            </a:r>
            <a:r>
              <a:rPr sz="4000" spc="-15" dirty="0">
                <a:latin typeface="Arial"/>
                <a:cs typeface="Arial"/>
              </a:rPr>
              <a:t>for </a:t>
            </a:r>
            <a:r>
              <a:rPr sz="4000" spc="-80" dirty="0">
                <a:latin typeface="Arial"/>
                <a:cs typeface="Arial"/>
              </a:rPr>
              <a:t>drafting </a:t>
            </a:r>
            <a:r>
              <a:rPr sz="4000" spc="-220" dirty="0">
                <a:latin typeface="Arial"/>
                <a:cs typeface="Arial"/>
              </a:rPr>
              <a:t>an</a:t>
            </a:r>
            <a:r>
              <a:rPr sz="4000" spc="-640" dirty="0">
                <a:latin typeface="Arial"/>
                <a:cs typeface="Arial"/>
              </a:rPr>
              <a:t> </a:t>
            </a:r>
            <a:r>
              <a:rPr sz="4000" spc="-65" dirty="0">
                <a:latin typeface="Arial"/>
                <a:cs typeface="Arial"/>
              </a:rPr>
              <a:t>‘Order’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699261"/>
            <a:ext cx="7941945" cy="62360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Thank </a:t>
            </a:r>
            <a:r>
              <a:rPr sz="2400" dirty="0">
                <a:latin typeface="Carlito"/>
                <a:cs typeface="Carlito"/>
              </a:rPr>
              <a:t>the </a:t>
            </a:r>
            <a:r>
              <a:rPr sz="2400" spc="-5" dirty="0">
                <a:latin typeface="Carlito"/>
                <a:cs typeface="Carlito"/>
              </a:rPr>
              <a:t>seller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his </a:t>
            </a:r>
            <a:r>
              <a:rPr sz="2400" spc="-10" dirty="0">
                <a:latin typeface="Carlito"/>
                <a:cs typeface="Carlito"/>
              </a:rPr>
              <a:t>quotations </a:t>
            </a:r>
            <a:r>
              <a:rPr sz="2400" dirty="0">
                <a:latin typeface="Carlito"/>
                <a:cs typeface="Carlito"/>
              </a:rPr>
              <a:t>especially when </a:t>
            </a:r>
            <a:r>
              <a:rPr sz="2400" spc="-5" dirty="0">
                <a:latin typeface="Carlito"/>
                <a:cs typeface="Carlito"/>
              </a:rPr>
              <a:t>special  terms </a:t>
            </a:r>
            <a:r>
              <a:rPr sz="2400" spc="-20" dirty="0">
                <a:latin typeface="Carlito"/>
                <a:cs typeface="Carlito"/>
              </a:rPr>
              <a:t>have </a:t>
            </a:r>
            <a:r>
              <a:rPr sz="2400" spc="-5" dirty="0">
                <a:latin typeface="Carlito"/>
                <a:cs typeface="Carlito"/>
              </a:rPr>
              <a:t>been </a:t>
            </a:r>
            <a:r>
              <a:rPr sz="2400" spc="-20" dirty="0">
                <a:latin typeface="Carlito"/>
                <a:cs typeface="Carlito"/>
              </a:rPr>
              <a:t>offered;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dirty="0">
                <a:latin typeface="Carlito"/>
                <a:cs typeface="Carlito"/>
              </a:rPr>
              <a:t>add a </a:t>
            </a:r>
            <a:r>
              <a:rPr sz="2400" spc="-10" dirty="0">
                <a:latin typeface="Carlito"/>
                <a:cs typeface="Carlito"/>
              </a:rPr>
              <a:t>note </a:t>
            </a:r>
            <a:r>
              <a:rPr sz="2400" spc="-5" dirty="0">
                <a:latin typeface="Carlito"/>
                <a:cs typeface="Carlito"/>
              </a:rPr>
              <a:t>of appreciation </a:t>
            </a:r>
            <a:r>
              <a:rPr sz="2400" dirty="0">
                <a:latin typeface="Carlito"/>
                <a:cs typeface="Carlito"/>
              </a:rPr>
              <a:t>in the  </a:t>
            </a:r>
            <a:r>
              <a:rPr sz="2400" spc="-5" dirty="0">
                <a:latin typeface="Carlito"/>
                <a:cs typeface="Carlito"/>
              </a:rPr>
              <a:t>case of </a:t>
            </a:r>
            <a:r>
              <a:rPr sz="2400" dirty="0">
                <a:latin typeface="Carlito"/>
                <a:cs typeface="Carlito"/>
              </a:rPr>
              <a:t>a </a:t>
            </a:r>
            <a:r>
              <a:rPr sz="2400" spc="-10" dirty="0">
                <a:latin typeface="Carlito"/>
                <a:cs typeface="Carlito"/>
              </a:rPr>
              <a:t>repeat</a:t>
            </a:r>
            <a:r>
              <a:rPr sz="2400" spc="-40" dirty="0">
                <a:latin typeface="Carlito"/>
                <a:cs typeface="Carlito"/>
              </a:rPr>
              <a:t> </a:t>
            </a:r>
            <a:r>
              <a:rPr sz="2400" spc="-50" dirty="0">
                <a:latin typeface="Carlito"/>
                <a:cs typeface="Carlito"/>
              </a:rPr>
              <a:t>order.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Give specification of </a:t>
            </a:r>
            <a:r>
              <a:rPr sz="2400" dirty="0">
                <a:latin typeface="Carlito"/>
                <a:cs typeface="Carlito"/>
              </a:rPr>
              <a:t>the</a:t>
            </a:r>
            <a:r>
              <a:rPr sz="2400" spc="1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goods:</a:t>
            </a:r>
            <a:endParaRPr sz="2400">
              <a:latin typeface="Carlito"/>
              <a:cs typeface="Carlito"/>
            </a:endParaRPr>
          </a:p>
          <a:p>
            <a:pPr marL="749935" lvl="1" indent="-398145">
              <a:lnSpc>
                <a:spcPct val="100000"/>
              </a:lnSpc>
              <a:spcBef>
                <a:spcPts val="580"/>
              </a:spcBef>
              <a:buAutoNum type="alphaLcParenBoth"/>
              <a:tabLst>
                <a:tab pos="750570" algn="l"/>
              </a:tabLst>
            </a:pPr>
            <a:r>
              <a:rPr sz="2400" spc="-15" dirty="0">
                <a:latin typeface="Carlito"/>
                <a:cs typeface="Carlito"/>
              </a:rPr>
              <a:t>exact </a:t>
            </a:r>
            <a:r>
              <a:rPr sz="2400" spc="-10" dirty="0">
                <a:latin typeface="Carlito"/>
                <a:cs typeface="Carlito"/>
              </a:rPr>
              <a:t>trade </a:t>
            </a:r>
            <a:r>
              <a:rPr sz="2400" spc="-5" dirty="0">
                <a:latin typeface="Carlito"/>
                <a:cs typeface="Carlito"/>
              </a:rPr>
              <a:t>name, </a:t>
            </a:r>
            <a:r>
              <a:rPr sz="2400" spc="-10" dirty="0">
                <a:latin typeface="Carlito"/>
                <a:cs typeface="Carlito"/>
              </a:rPr>
              <a:t>catalogue </a:t>
            </a:r>
            <a:r>
              <a:rPr sz="2400" spc="-5" dirty="0">
                <a:latin typeface="Carlito"/>
                <a:cs typeface="Carlito"/>
              </a:rPr>
              <a:t>number </a:t>
            </a:r>
            <a:r>
              <a:rPr sz="2400" dirty="0">
                <a:latin typeface="Carlito"/>
                <a:cs typeface="Carlito"/>
              </a:rPr>
              <a:t>, </a:t>
            </a:r>
            <a:r>
              <a:rPr sz="2400" spc="-15" dirty="0">
                <a:latin typeface="Carlito"/>
                <a:cs typeface="Carlito"/>
              </a:rPr>
              <a:t>size, </a:t>
            </a:r>
            <a:r>
              <a:rPr sz="2400" spc="-35" dirty="0">
                <a:latin typeface="Carlito"/>
                <a:cs typeface="Carlito"/>
              </a:rPr>
              <a:t>colour,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style,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design, </a:t>
            </a:r>
            <a:r>
              <a:rPr sz="2400" spc="-25" dirty="0">
                <a:latin typeface="Carlito"/>
                <a:cs typeface="Carlito"/>
              </a:rPr>
              <a:t>quality,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  <a:p>
            <a:pPr marL="765175" lvl="1" indent="-413384">
              <a:lnSpc>
                <a:spcPct val="100000"/>
              </a:lnSpc>
              <a:spcBef>
                <a:spcPts val="575"/>
              </a:spcBef>
              <a:buAutoNum type="alphaLcParenBoth" startAt="2"/>
              <a:tabLst>
                <a:tab pos="765810" algn="l"/>
              </a:tabLst>
            </a:pPr>
            <a:r>
              <a:rPr sz="2400" dirty="0">
                <a:latin typeface="Carlito"/>
                <a:cs typeface="Carlito"/>
              </a:rPr>
              <a:t>Price and</a:t>
            </a:r>
            <a:r>
              <a:rPr sz="2400" spc="-2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discount.</a:t>
            </a:r>
            <a:endParaRPr sz="2400">
              <a:latin typeface="Carlito"/>
              <a:cs typeface="Carlito"/>
            </a:endParaRPr>
          </a:p>
          <a:p>
            <a:pPr marL="801370" lvl="1" indent="-449580">
              <a:lnSpc>
                <a:spcPct val="100000"/>
              </a:lnSpc>
              <a:spcBef>
                <a:spcPts val="575"/>
              </a:spcBef>
              <a:buAutoNum type="alphaLcParenBoth" startAt="2"/>
              <a:tabLst>
                <a:tab pos="801370" algn="l"/>
                <a:tab pos="802005" algn="l"/>
              </a:tabLst>
            </a:pPr>
            <a:r>
              <a:rPr sz="2400" spc="-5" dirty="0">
                <a:latin typeface="Carlito"/>
                <a:cs typeface="Carlito"/>
              </a:rPr>
              <a:t>Quantity </a:t>
            </a:r>
            <a:r>
              <a:rPr sz="2400" spc="-10" dirty="0">
                <a:latin typeface="Carlito"/>
                <a:cs typeface="Carlito"/>
              </a:rPr>
              <a:t>desired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dirty="0">
                <a:latin typeface="Carlito"/>
                <a:cs typeface="Carlito"/>
              </a:rPr>
              <a:t>each</a:t>
            </a:r>
            <a:r>
              <a:rPr sz="2400" spc="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item.</a:t>
            </a:r>
            <a:endParaRPr sz="2400">
              <a:latin typeface="Carlito"/>
              <a:cs typeface="Carlito"/>
            </a:endParaRPr>
          </a:p>
          <a:p>
            <a:pPr marL="765175" lvl="1" indent="-413384">
              <a:lnSpc>
                <a:spcPct val="100000"/>
              </a:lnSpc>
              <a:spcBef>
                <a:spcPts val="580"/>
              </a:spcBef>
              <a:buAutoNum type="alphaLcParenBoth" startAt="2"/>
              <a:tabLst>
                <a:tab pos="765810" algn="l"/>
              </a:tabLst>
            </a:pPr>
            <a:r>
              <a:rPr sz="2400" spc="-10" dirty="0">
                <a:latin typeface="Carlito"/>
                <a:cs typeface="Carlito"/>
              </a:rPr>
              <a:t>Alternative goods, </a:t>
            </a:r>
            <a:r>
              <a:rPr sz="2400" dirty="0">
                <a:latin typeface="Carlito"/>
                <a:cs typeface="Carlito"/>
              </a:rPr>
              <a:t>if</a:t>
            </a:r>
            <a:r>
              <a:rPr sz="2400" spc="-5" dirty="0">
                <a:latin typeface="Carlito"/>
                <a:cs typeface="Carlito"/>
              </a:rPr>
              <a:t> acceptable.</a:t>
            </a:r>
            <a:endParaRPr sz="2400">
              <a:latin typeface="Carlito"/>
              <a:cs typeface="Carlito"/>
            </a:endParaRPr>
          </a:p>
          <a:p>
            <a:pPr marL="352425" marR="191770" indent="-340360">
              <a:lnSpc>
                <a:spcPct val="12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Give shipment </a:t>
            </a:r>
            <a:r>
              <a:rPr sz="2400" spc="-5" dirty="0">
                <a:latin typeface="Carlito"/>
                <a:cs typeface="Carlito"/>
              </a:rPr>
              <a:t>or </a:t>
            </a:r>
            <a:r>
              <a:rPr sz="2400" spc="-15" dirty="0">
                <a:latin typeface="Carlito"/>
                <a:cs typeface="Carlito"/>
              </a:rPr>
              <a:t>forwarding </a:t>
            </a:r>
            <a:r>
              <a:rPr sz="2400" spc="-5" dirty="0">
                <a:latin typeface="Carlito"/>
                <a:cs typeface="Carlito"/>
              </a:rPr>
              <a:t>directions; </a:t>
            </a:r>
            <a:r>
              <a:rPr sz="2400" spc="-10" dirty="0">
                <a:latin typeface="Carlito"/>
                <a:cs typeface="Carlito"/>
              </a:rPr>
              <a:t>goods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spc="-10" dirty="0">
                <a:latin typeface="Carlito"/>
                <a:cs typeface="Carlito"/>
              </a:rPr>
              <a:t>sent by  </a:t>
            </a:r>
            <a:r>
              <a:rPr sz="2400" spc="-15" dirty="0">
                <a:latin typeface="Carlito"/>
                <a:cs typeface="Carlito"/>
              </a:rPr>
              <a:t>Parcel </a:t>
            </a:r>
            <a:r>
              <a:rPr sz="2400" spc="-10" dirty="0">
                <a:latin typeface="Carlito"/>
                <a:cs typeface="Carlito"/>
              </a:rPr>
              <a:t>post, goods or passenger train, </a:t>
            </a:r>
            <a:r>
              <a:rPr sz="2400" dirty="0">
                <a:latin typeface="Carlito"/>
                <a:cs typeface="Carlito"/>
              </a:rPr>
              <a:t>truck </a:t>
            </a:r>
            <a:r>
              <a:rPr sz="2400" spc="-5" dirty="0">
                <a:latin typeface="Carlito"/>
                <a:cs typeface="Carlito"/>
              </a:rPr>
              <a:t>or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ship.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0" dirty="0">
                <a:latin typeface="Carlito"/>
                <a:cs typeface="Carlito"/>
              </a:rPr>
              <a:t>Give </a:t>
            </a:r>
            <a:r>
              <a:rPr sz="2400" spc="-5" dirty="0">
                <a:latin typeface="Carlito"/>
                <a:cs typeface="Carlito"/>
              </a:rPr>
              <a:t>special instructions, </a:t>
            </a:r>
            <a:r>
              <a:rPr sz="2400" dirty="0">
                <a:latin typeface="Carlito"/>
                <a:cs typeface="Carlito"/>
              </a:rPr>
              <a:t>if </a:t>
            </a:r>
            <a:r>
              <a:rPr sz="2400" spc="-55" dirty="0">
                <a:latin typeface="Carlito"/>
                <a:cs typeface="Carlito"/>
              </a:rPr>
              <a:t>any, </a:t>
            </a:r>
            <a:r>
              <a:rPr sz="2400" spc="-20" dirty="0">
                <a:latin typeface="Carlito"/>
                <a:cs typeface="Carlito"/>
              </a:rPr>
              <a:t>for </a:t>
            </a:r>
            <a:r>
              <a:rPr sz="2400" spc="-5" dirty="0">
                <a:latin typeface="Carlito"/>
                <a:cs typeface="Carlito"/>
              </a:rPr>
              <a:t>packing,</a:t>
            </a:r>
            <a:r>
              <a:rPr sz="2400" spc="35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marking,</a:t>
            </a:r>
            <a:endParaRPr sz="2400">
              <a:latin typeface="Carlito"/>
              <a:cs typeface="Carlito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latin typeface="Carlito"/>
                <a:cs typeface="Carlito"/>
              </a:rPr>
              <a:t>insurance,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etc.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67322"/>
            <a:ext cx="8017509" cy="4666662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State </a:t>
            </a:r>
            <a:r>
              <a:rPr sz="3200" dirty="0">
                <a:latin typeface="Carlito"/>
                <a:cs typeface="Carlito"/>
              </a:rPr>
              <a:t>the manner of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payment:</a:t>
            </a:r>
            <a:endParaRPr sz="3200">
              <a:latin typeface="Carlito"/>
              <a:cs typeface="Carlito"/>
            </a:endParaRPr>
          </a:p>
          <a:p>
            <a:pPr marL="913765" lvl="1" indent="-534670">
              <a:lnSpc>
                <a:spcPct val="100000"/>
              </a:lnSpc>
              <a:spcBef>
                <a:spcPts val="765"/>
              </a:spcBef>
              <a:buAutoNum type="alphaLcParenBoth"/>
              <a:tabLst>
                <a:tab pos="914400" algn="l"/>
              </a:tabLst>
            </a:pPr>
            <a:r>
              <a:rPr sz="3200" spc="-5" dirty="0">
                <a:latin typeface="Carlito"/>
                <a:cs typeface="Carlito"/>
              </a:rPr>
              <a:t>Debit </a:t>
            </a:r>
            <a:r>
              <a:rPr sz="3200" spc="-25" dirty="0">
                <a:latin typeface="Carlito"/>
                <a:cs typeface="Carlito"/>
              </a:rPr>
              <a:t>to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account</a:t>
            </a:r>
            <a:endParaRPr sz="3200">
              <a:latin typeface="Carlito"/>
              <a:cs typeface="Carlito"/>
            </a:endParaRPr>
          </a:p>
          <a:p>
            <a:pPr marL="931544" lvl="1" indent="-552450">
              <a:lnSpc>
                <a:spcPct val="100000"/>
              </a:lnSpc>
              <a:spcBef>
                <a:spcPts val="770"/>
              </a:spcBef>
              <a:buAutoNum type="alphaLcParenBoth"/>
              <a:tabLst>
                <a:tab pos="932180" algn="l"/>
              </a:tabLst>
            </a:pPr>
            <a:r>
              <a:rPr sz="3200" spc="-5" dirty="0">
                <a:latin typeface="Carlito"/>
                <a:cs typeface="Carlito"/>
              </a:rPr>
              <a:t>Cash </a:t>
            </a:r>
            <a:r>
              <a:rPr sz="3200" spc="-10" dirty="0">
                <a:latin typeface="Carlito"/>
                <a:cs typeface="Carlito"/>
              </a:rPr>
              <a:t>sent </a:t>
            </a:r>
            <a:r>
              <a:rPr sz="3200" dirty="0">
                <a:latin typeface="Carlito"/>
                <a:cs typeface="Carlito"/>
              </a:rPr>
              <a:t>with</a:t>
            </a:r>
            <a:r>
              <a:rPr sz="3200" spc="35" dirty="0">
                <a:latin typeface="Carlito"/>
                <a:cs typeface="Carlito"/>
              </a:rPr>
              <a:t> </a:t>
            </a:r>
            <a:r>
              <a:rPr sz="3200" spc="-60" dirty="0">
                <a:latin typeface="Carlito"/>
                <a:cs typeface="Carlito"/>
              </a:rPr>
              <a:t>order(C.W.O)</a:t>
            </a:r>
            <a:endParaRPr sz="3200">
              <a:latin typeface="Carlito"/>
              <a:cs typeface="Carlito"/>
            </a:endParaRPr>
          </a:p>
          <a:p>
            <a:pPr marL="890269" lvl="1" indent="-511175">
              <a:lnSpc>
                <a:spcPct val="100000"/>
              </a:lnSpc>
              <a:spcBef>
                <a:spcPts val="770"/>
              </a:spcBef>
              <a:buAutoNum type="alphaLcParenBoth"/>
              <a:tabLst>
                <a:tab pos="890905" algn="l"/>
              </a:tabLst>
            </a:pPr>
            <a:r>
              <a:rPr sz="3200" spc="-5" dirty="0">
                <a:latin typeface="Carlito"/>
                <a:cs typeface="Carlito"/>
              </a:rPr>
              <a:t>Cash </a:t>
            </a:r>
            <a:r>
              <a:rPr sz="3200" spc="-20" dirty="0">
                <a:latin typeface="Carlito"/>
                <a:cs typeface="Carlito"/>
              </a:rPr>
              <a:t>to </a:t>
            </a:r>
            <a:r>
              <a:rPr sz="3200" dirty="0">
                <a:latin typeface="Carlito"/>
                <a:cs typeface="Carlito"/>
              </a:rPr>
              <a:t>be </a:t>
            </a:r>
            <a:r>
              <a:rPr sz="3200" spc="-5" dirty="0">
                <a:latin typeface="Carlito"/>
                <a:cs typeface="Carlito"/>
              </a:rPr>
              <a:t>paid </a:t>
            </a:r>
            <a:r>
              <a:rPr sz="3200" dirty="0">
                <a:latin typeface="Carlito"/>
                <a:cs typeface="Carlito"/>
              </a:rPr>
              <a:t>on</a:t>
            </a:r>
            <a:r>
              <a:rPr sz="3200" spc="2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delivery(C.O.D)</a:t>
            </a:r>
            <a:endParaRPr sz="32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Close with what </a:t>
            </a:r>
            <a:r>
              <a:rPr sz="3200" spc="-15" dirty="0">
                <a:latin typeface="Carlito"/>
                <a:cs typeface="Carlito"/>
              </a:rPr>
              <a:t>you </a:t>
            </a:r>
            <a:r>
              <a:rPr sz="3200" dirty="0">
                <a:latin typeface="Carlito"/>
                <a:cs typeface="Carlito"/>
              </a:rPr>
              <a:t>wish </a:t>
            </a:r>
            <a:r>
              <a:rPr sz="3200" spc="-20" dirty="0">
                <a:latin typeface="Carlito"/>
                <a:cs typeface="Carlito"/>
              </a:rPr>
              <a:t>to</a:t>
            </a:r>
            <a:r>
              <a:rPr sz="3200" spc="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emphasize:</a:t>
            </a:r>
            <a:endParaRPr sz="3200">
              <a:latin typeface="Carlito"/>
              <a:cs typeface="Carlito"/>
            </a:endParaRPr>
          </a:p>
          <a:p>
            <a:pPr marL="913765" lvl="1" indent="-534670">
              <a:lnSpc>
                <a:spcPct val="100000"/>
              </a:lnSpc>
              <a:spcBef>
                <a:spcPts val="765"/>
              </a:spcBef>
              <a:buAutoNum type="alphaLcParenBoth"/>
              <a:tabLst>
                <a:tab pos="914400" algn="l"/>
              </a:tabLst>
            </a:pPr>
            <a:r>
              <a:rPr sz="3200" spc="-30" dirty="0">
                <a:latin typeface="Carlito"/>
                <a:cs typeface="Carlito"/>
              </a:rPr>
              <a:t>Quality, </a:t>
            </a:r>
            <a:r>
              <a:rPr sz="3200" spc="-5" dirty="0">
                <a:latin typeface="Carlito"/>
                <a:cs typeface="Carlito"/>
              </a:rPr>
              <a:t>(b) </a:t>
            </a:r>
            <a:r>
              <a:rPr sz="3200" spc="-15" dirty="0">
                <a:latin typeface="Carlito"/>
                <a:cs typeface="Carlito"/>
              </a:rPr>
              <a:t>Prompt </a:t>
            </a:r>
            <a:r>
              <a:rPr sz="3200" spc="-20" dirty="0">
                <a:latin typeface="Carlito"/>
                <a:cs typeface="Carlito"/>
              </a:rPr>
              <a:t>execution, </a:t>
            </a:r>
            <a:r>
              <a:rPr sz="3200" spc="-5" dirty="0">
                <a:latin typeface="Carlito"/>
                <a:cs typeface="Carlito"/>
              </a:rPr>
              <a:t>(c)</a:t>
            </a:r>
            <a:r>
              <a:rPr sz="3200" spc="95" dirty="0">
                <a:latin typeface="Carlito"/>
                <a:cs typeface="Carlito"/>
              </a:rPr>
              <a:t> </a:t>
            </a:r>
            <a:r>
              <a:rPr sz="3200" spc="-10" dirty="0">
                <a:latin typeface="Carlito"/>
                <a:cs typeface="Carlito"/>
              </a:rPr>
              <a:t>Discount,</a:t>
            </a:r>
            <a:endParaRPr sz="3200">
              <a:latin typeface="Carlito"/>
              <a:cs typeface="Carlito"/>
            </a:endParaRPr>
          </a:p>
          <a:p>
            <a:pPr marL="379730">
              <a:lnSpc>
                <a:spcPct val="100000"/>
              </a:lnSpc>
              <a:spcBef>
                <a:spcPts val="770"/>
              </a:spcBef>
            </a:pPr>
            <a:r>
              <a:rPr sz="3200" spc="-5" dirty="0">
                <a:latin typeface="Carlito"/>
                <a:cs typeface="Carlito"/>
              </a:rPr>
              <a:t>(d) Time </a:t>
            </a:r>
            <a:r>
              <a:rPr sz="3200" spc="-55" dirty="0">
                <a:latin typeface="Carlito"/>
                <a:cs typeface="Carlito"/>
              </a:rPr>
              <a:t>factor,</a:t>
            </a:r>
            <a:r>
              <a:rPr sz="3200" spc="-5" dirty="0">
                <a:latin typeface="Carlito"/>
                <a:cs typeface="Carlito"/>
              </a:rPr>
              <a:t> </a:t>
            </a:r>
            <a:r>
              <a:rPr sz="3200" spc="-15" dirty="0">
                <a:latin typeface="Carlito"/>
                <a:cs typeface="Carlito"/>
              </a:rPr>
              <a:t>etc.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56183" y="481584"/>
            <a:ext cx="6231731" cy="1024255"/>
            <a:chOff x="1941576" y="481583"/>
            <a:chExt cx="8308975" cy="1024255"/>
          </a:xfrm>
        </p:grpSpPr>
        <p:sp>
          <p:nvSpPr>
            <p:cNvPr id="3" name="object 3"/>
            <p:cNvSpPr/>
            <p:nvPr/>
          </p:nvSpPr>
          <p:spPr>
            <a:xfrm>
              <a:off x="1946148" y="486155"/>
              <a:ext cx="8300084" cy="1015365"/>
            </a:xfrm>
            <a:custGeom>
              <a:avLst/>
              <a:gdLst/>
              <a:ahLst/>
              <a:cxnLst/>
              <a:rect l="l" t="t" r="r" b="b"/>
              <a:pathLst>
                <a:path w="8300084" h="1015365">
                  <a:moveTo>
                    <a:pt x="8299704" y="0"/>
                  </a:moveTo>
                  <a:lnTo>
                    <a:pt x="0" y="0"/>
                  </a:lnTo>
                  <a:lnTo>
                    <a:pt x="0" y="1014984"/>
                  </a:lnTo>
                  <a:lnTo>
                    <a:pt x="8299704" y="1014984"/>
                  </a:lnTo>
                  <a:lnTo>
                    <a:pt x="829970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46148" y="486155"/>
              <a:ext cx="8300084" cy="1015365"/>
            </a:xfrm>
            <a:custGeom>
              <a:avLst/>
              <a:gdLst/>
              <a:ahLst/>
              <a:cxnLst/>
              <a:rect l="l" t="t" r="r" b="b"/>
              <a:pathLst>
                <a:path w="8300084" h="1015365">
                  <a:moveTo>
                    <a:pt x="0" y="1014984"/>
                  </a:moveTo>
                  <a:lnTo>
                    <a:pt x="8299704" y="1014984"/>
                  </a:lnTo>
                  <a:lnTo>
                    <a:pt x="8299704" y="0"/>
                  </a:lnTo>
                  <a:lnTo>
                    <a:pt x="0" y="0"/>
                  </a:lnTo>
                  <a:lnTo>
                    <a:pt x="0" y="1014984"/>
                  </a:lnTo>
                  <a:close/>
                </a:path>
              </a:pathLst>
            </a:custGeom>
            <a:ln w="9143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9023" y="457200"/>
            <a:ext cx="5965952" cy="121315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718820" marR="5080">
              <a:lnSpc>
                <a:spcPts val="4430"/>
              </a:lnSpc>
              <a:spcBef>
                <a:spcPts val="660"/>
              </a:spcBef>
            </a:pPr>
            <a:r>
              <a:rPr spc="190" dirty="0"/>
              <a:t>Strategies </a:t>
            </a:r>
            <a:r>
              <a:rPr spc="60" dirty="0"/>
              <a:t>for </a:t>
            </a:r>
            <a:r>
              <a:rPr spc="130" dirty="0"/>
              <a:t>writing </a:t>
            </a:r>
            <a:r>
              <a:rPr spc="310" dirty="0"/>
              <a:t>a </a:t>
            </a:r>
            <a:r>
              <a:rPr spc="125" dirty="0"/>
              <a:t>letter </a:t>
            </a:r>
            <a:r>
              <a:rPr spc="25" dirty="0"/>
              <a:t>of  </a:t>
            </a:r>
            <a:r>
              <a:rPr spc="150" dirty="0"/>
              <a:t>inquiry:</a:t>
            </a:r>
          </a:p>
        </p:txBody>
      </p:sp>
      <p:sp>
        <p:nvSpPr>
          <p:cNvPr id="6" name="object 6"/>
          <p:cNvSpPr/>
          <p:nvPr/>
        </p:nvSpPr>
        <p:spPr>
          <a:xfrm>
            <a:off x="228600" y="1758695"/>
            <a:ext cx="7772400" cy="4417060"/>
          </a:xfrm>
          <a:custGeom>
            <a:avLst/>
            <a:gdLst/>
            <a:ahLst/>
            <a:cxnLst/>
            <a:rect l="l" t="t" r="r" b="b"/>
            <a:pathLst>
              <a:path w="9144000" h="4417060">
                <a:moveTo>
                  <a:pt x="9144000" y="0"/>
                </a:moveTo>
                <a:lnTo>
                  <a:pt x="0" y="0"/>
                </a:lnTo>
                <a:lnTo>
                  <a:pt x="0" y="4416552"/>
                </a:lnTo>
                <a:lnTo>
                  <a:pt x="9144000" y="44165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57200" y="1676400"/>
            <a:ext cx="8382000" cy="2963632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845819" indent="-515620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845819" algn="l"/>
                <a:tab pos="846455" algn="l"/>
                <a:tab pos="5941060" algn="l"/>
              </a:tabLst>
            </a:pPr>
            <a:r>
              <a:rPr sz="2800" spc="-85" dirty="0">
                <a:latin typeface="Liberation Sans Narrow"/>
                <a:cs typeface="Liberation Sans Narrow"/>
              </a:rPr>
              <a:t>Tell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dirty="0">
                <a:latin typeface="Liberation Sans Narrow"/>
                <a:cs typeface="Liberation Sans Narrow"/>
              </a:rPr>
              <a:t>reason </a:t>
            </a:r>
            <a:r>
              <a:rPr sz="2800" spc="-5" dirty="0">
                <a:latin typeface="Liberation Sans Narrow"/>
                <a:cs typeface="Liberation Sans Narrow"/>
              </a:rPr>
              <a:t>for</a:t>
            </a:r>
            <a:r>
              <a:rPr sz="2800" spc="5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the</a:t>
            </a:r>
            <a:r>
              <a:rPr sz="2800" dirty="0">
                <a:latin typeface="Liberation Sans Narrow"/>
                <a:cs typeface="Liberation Sans Narrow"/>
              </a:rPr>
              <a:t> </a:t>
            </a:r>
            <a:r>
              <a:rPr sz="2800" spc="-30" dirty="0">
                <a:latin typeface="Liberation Sans Narrow"/>
                <a:cs typeface="Liberation Sans Narrow"/>
              </a:rPr>
              <a:t>inquiry.	</a:t>
            </a:r>
            <a:r>
              <a:rPr sz="2800" dirty="0">
                <a:latin typeface="Liberation Sans Narrow"/>
                <a:cs typeface="Liberation Sans Narrow"/>
              </a:rPr>
              <a:t>(Orientation)</a:t>
            </a:r>
            <a:endParaRPr sz="2800">
              <a:latin typeface="Liberation Sans Narrow"/>
              <a:cs typeface="Liberation Sans Narrow"/>
            </a:endParaRPr>
          </a:p>
          <a:p>
            <a:pPr marL="897890" indent="-515620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897890" algn="l"/>
                <a:tab pos="898525" algn="l"/>
                <a:tab pos="5849620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State the question</a:t>
            </a:r>
            <a:r>
              <a:rPr sz="2800" spc="2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or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30" dirty="0">
                <a:latin typeface="Liberation Sans Narrow"/>
                <a:cs typeface="Liberation Sans Narrow"/>
              </a:rPr>
              <a:t>inquiry.	</a:t>
            </a:r>
            <a:r>
              <a:rPr sz="2800" dirty="0">
                <a:latin typeface="Liberation Sans Narrow"/>
                <a:cs typeface="Liberation Sans Narrow"/>
              </a:rPr>
              <a:t>(Information)</a:t>
            </a:r>
            <a:endParaRPr sz="2800">
              <a:latin typeface="Liberation Sans Narrow"/>
              <a:cs typeface="Liberation Sans Narrow"/>
            </a:endParaRPr>
          </a:p>
          <a:p>
            <a:pPr marL="706120" indent="-515620">
              <a:lnSpc>
                <a:spcPct val="100000"/>
              </a:lnSpc>
              <a:spcBef>
                <a:spcPts val="565"/>
              </a:spcBef>
              <a:buAutoNum type="arabicPeriod"/>
              <a:tabLst>
                <a:tab pos="705485" algn="l"/>
                <a:tab pos="706120" algn="l"/>
                <a:tab pos="6872605" algn="l"/>
              </a:tabLst>
            </a:pPr>
            <a:r>
              <a:rPr sz="2800" spc="-5" dirty="0">
                <a:latin typeface="Liberation Sans Narrow"/>
                <a:cs typeface="Liberation Sans Narrow"/>
              </a:rPr>
              <a:t>Induce the </a:t>
            </a:r>
            <a:r>
              <a:rPr sz="2800" dirty="0">
                <a:latin typeface="Liberation Sans Narrow"/>
                <a:cs typeface="Liberation Sans Narrow"/>
              </a:rPr>
              <a:t>reader </a:t>
            </a:r>
            <a:r>
              <a:rPr sz="2800" spc="-10" dirty="0">
                <a:latin typeface="Liberation Sans Narrow"/>
                <a:cs typeface="Liberation Sans Narrow"/>
              </a:rPr>
              <a:t>to </a:t>
            </a:r>
            <a:r>
              <a:rPr sz="2800" spc="-5" dirty="0">
                <a:latin typeface="Liberation Sans Narrow"/>
                <a:cs typeface="Liberation Sans Narrow"/>
              </a:rPr>
              <a:t>respond</a:t>
            </a:r>
            <a:r>
              <a:rPr sz="2800" spc="-1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or</a:t>
            </a:r>
            <a:r>
              <a:rPr sz="2800" spc="10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act.	</a:t>
            </a:r>
            <a:r>
              <a:rPr sz="2800" dirty="0">
                <a:latin typeface="Liberation Sans Narrow"/>
                <a:cs typeface="Liberation Sans Narrow"/>
              </a:rPr>
              <a:t>(Action)</a:t>
            </a:r>
            <a:endParaRPr sz="2800">
              <a:latin typeface="Liberation Sans Narrow"/>
              <a:cs typeface="Liberation Sans Narro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00">
              <a:latin typeface="Liberation Sans Narrow"/>
              <a:cs typeface="Liberation Sans Narrow"/>
            </a:endParaRPr>
          </a:p>
          <a:p>
            <a:pPr marL="3274060" marR="5080" indent="-3261995">
              <a:lnSpc>
                <a:spcPts val="3890"/>
              </a:lnSpc>
            </a:pPr>
            <a:r>
              <a:rPr sz="2800" dirty="0">
                <a:latin typeface="Liberation Sans Narrow"/>
                <a:cs typeface="Liberation Sans Narrow"/>
              </a:rPr>
              <a:t>Be </a:t>
            </a:r>
            <a:r>
              <a:rPr sz="2800" spc="-5" dirty="0">
                <a:latin typeface="Liberation Sans Narrow"/>
                <a:cs typeface="Liberation Sans Narrow"/>
              </a:rPr>
              <a:t>definite as to </a:t>
            </a:r>
            <a:r>
              <a:rPr sz="2800" spc="-40" dirty="0">
                <a:latin typeface="Liberation Sans Narrow"/>
                <a:cs typeface="Liberation Sans Narrow"/>
              </a:rPr>
              <a:t>how, </a:t>
            </a:r>
            <a:r>
              <a:rPr sz="2800" dirty="0">
                <a:latin typeface="Liberation Sans Narrow"/>
                <a:cs typeface="Liberation Sans Narrow"/>
              </a:rPr>
              <a:t>where, </a:t>
            </a:r>
            <a:r>
              <a:rPr sz="2800" spc="-5" dirty="0">
                <a:latin typeface="Liberation Sans Narrow"/>
                <a:cs typeface="Liberation Sans Narrow"/>
              </a:rPr>
              <a:t>and </a:t>
            </a:r>
            <a:r>
              <a:rPr sz="2800" dirty="0">
                <a:latin typeface="Liberation Sans Narrow"/>
                <a:cs typeface="Liberation Sans Narrow"/>
              </a:rPr>
              <a:t>when </a:t>
            </a:r>
            <a:r>
              <a:rPr sz="2800" spc="-5" dirty="0">
                <a:latin typeface="Liberation Sans Narrow"/>
                <a:cs typeface="Liberation Sans Narrow"/>
              </a:rPr>
              <a:t>the </a:t>
            </a:r>
            <a:r>
              <a:rPr sz="2800" dirty="0">
                <a:latin typeface="Liberation Sans Narrow"/>
                <a:cs typeface="Liberation Sans Narrow"/>
              </a:rPr>
              <a:t>reader  </a:t>
            </a:r>
            <a:r>
              <a:rPr sz="2800" spc="-5" dirty="0">
                <a:latin typeface="Liberation Sans Narrow"/>
                <a:cs typeface="Liberation Sans Narrow"/>
              </a:rPr>
              <a:t>should</a:t>
            </a:r>
            <a:r>
              <a:rPr sz="2800" spc="-35" dirty="0">
                <a:latin typeface="Liberation Sans Narrow"/>
                <a:cs typeface="Liberation Sans Narrow"/>
              </a:rPr>
              <a:t> </a:t>
            </a:r>
            <a:r>
              <a:rPr sz="2800" spc="-5" dirty="0">
                <a:latin typeface="Liberation Sans Narrow"/>
                <a:cs typeface="Liberation Sans Narrow"/>
              </a:rPr>
              <a:t>act.</a:t>
            </a:r>
            <a:endParaRPr sz="28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5829" y="502919"/>
            <a:ext cx="7292340" cy="1026160"/>
            <a:chOff x="1234439" y="502919"/>
            <a:chExt cx="9723120" cy="1026160"/>
          </a:xfrm>
        </p:grpSpPr>
        <p:sp>
          <p:nvSpPr>
            <p:cNvPr id="3" name="object 3"/>
            <p:cNvSpPr/>
            <p:nvPr/>
          </p:nvSpPr>
          <p:spPr>
            <a:xfrm>
              <a:off x="1239011" y="507491"/>
              <a:ext cx="9714230" cy="1016635"/>
            </a:xfrm>
            <a:custGeom>
              <a:avLst/>
              <a:gdLst/>
              <a:ahLst/>
              <a:cxnLst/>
              <a:rect l="l" t="t" r="r" b="b"/>
              <a:pathLst>
                <a:path w="9714230" h="1016635">
                  <a:moveTo>
                    <a:pt x="9713976" y="0"/>
                  </a:moveTo>
                  <a:lnTo>
                    <a:pt x="0" y="0"/>
                  </a:lnTo>
                  <a:lnTo>
                    <a:pt x="0" y="1016508"/>
                  </a:lnTo>
                  <a:lnTo>
                    <a:pt x="9713976" y="1016508"/>
                  </a:lnTo>
                  <a:lnTo>
                    <a:pt x="9713976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39011" y="507491"/>
              <a:ext cx="9714230" cy="1016635"/>
            </a:xfrm>
            <a:custGeom>
              <a:avLst/>
              <a:gdLst/>
              <a:ahLst/>
              <a:cxnLst/>
              <a:rect l="l" t="t" r="r" b="b"/>
              <a:pathLst>
                <a:path w="9714230" h="1016635">
                  <a:moveTo>
                    <a:pt x="0" y="1016508"/>
                  </a:moveTo>
                  <a:lnTo>
                    <a:pt x="9713976" y="1016508"/>
                  </a:lnTo>
                  <a:lnTo>
                    <a:pt x="9713976" y="0"/>
                  </a:lnTo>
                  <a:lnTo>
                    <a:pt x="0" y="0"/>
                  </a:lnTo>
                  <a:lnTo>
                    <a:pt x="0" y="1016508"/>
                  </a:lnTo>
                  <a:close/>
                </a:path>
              </a:pathLst>
            </a:custGeom>
            <a:ln w="9144">
              <a:solidFill>
                <a:srgbClr val="DAE2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89023" y="-74929"/>
            <a:ext cx="5965952" cy="1213153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 marR="5080">
              <a:lnSpc>
                <a:spcPts val="4430"/>
              </a:lnSpc>
              <a:spcBef>
                <a:spcPts val="660"/>
              </a:spcBef>
            </a:pPr>
            <a:r>
              <a:rPr spc="220" dirty="0"/>
              <a:t>Characteristics </a:t>
            </a:r>
            <a:r>
              <a:rPr spc="30" dirty="0"/>
              <a:t>of </a:t>
            </a:r>
            <a:r>
              <a:rPr spc="290" dirty="0"/>
              <a:t>an </a:t>
            </a:r>
            <a:r>
              <a:rPr spc="165" dirty="0"/>
              <a:t>inquiry </a:t>
            </a:r>
            <a:r>
              <a:rPr spc="100" dirty="0"/>
              <a:t>or </a:t>
            </a:r>
            <a:r>
              <a:rPr spc="310" dirty="0"/>
              <a:t>a  </a:t>
            </a:r>
            <a:r>
              <a:rPr spc="204" dirty="0"/>
              <a:t>request</a:t>
            </a:r>
            <a:r>
              <a:rPr spc="315" dirty="0"/>
              <a:t> </a:t>
            </a:r>
            <a:r>
              <a:rPr spc="114" dirty="0"/>
              <a:t>letter:</a:t>
            </a:r>
          </a:p>
        </p:txBody>
      </p:sp>
      <p:sp>
        <p:nvSpPr>
          <p:cNvPr id="6" name="object 6"/>
          <p:cNvSpPr/>
          <p:nvPr/>
        </p:nvSpPr>
        <p:spPr>
          <a:xfrm>
            <a:off x="1143000" y="1758695"/>
            <a:ext cx="6858000" cy="4417060"/>
          </a:xfrm>
          <a:custGeom>
            <a:avLst/>
            <a:gdLst/>
            <a:ahLst/>
            <a:cxnLst/>
            <a:rect l="l" t="t" r="r" b="b"/>
            <a:pathLst>
              <a:path w="9144000" h="4417060">
                <a:moveTo>
                  <a:pt x="9144000" y="0"/>
                </a:moveTo>
                <a:lnTo>
                  <a:pt x="0" y="0"/>
                </a:lnTo>
                <a:lnTo>
                  <a:pt x="0" y="4416552"/>
                </a:lnTo>
                <a:lnTo>
                  <a:pt x="9144000" y="44165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28600" y="1828800"/>
            <a:ext cx="7658481" cy="32547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685" indent="-515620">
              <a:lnSpc>
                <a:spcPts val="4100"/>
              </a:lnSpc>
              <a:spcBef>
                <a:spcPts val="100"/>
              </a:spcBef>
              <a:buAutoNum type="arabicPeriod"/>
              <a:tabLst>
                <a:tab pos="527685" algn="l"/>
                <a:tab pos="528320" algn="l"/>
              </a:tabLst>
            </a:pPr>
            <a:r>
              <a:rPr sz="3200" b="1" spc="-5" dirty="0">
                <a:latin typeface="Liberation Sans Narrow"/>
                <a:cs typeface="Liberation Sans Narrow"/>
              </a:rPr>
              <a:t>Conciseness</a:t>
            </a:r>
            <a:r>
              <a:rPr sz="3200" spc="-5" dirty="0">
                <a:latin typeface="Liberation Sans Narrow"/>
                <a:cs typeface="Liberation Sans Narrow"/>
              </a:rPr>
              <a:t>. </a:t>
            </a:r>
            <a:r>
              <a:rPr sz="3200" dirty="0">
                <a:latin typeface="Liberation Sans Narrow"/>
                <a:cs typeface="Liberation Sans Narrow"/>
              </a:rPr>
              <a:t>The </a:t>
            </a:r>
            <a:r>
              <a:rPr sz="3200" spc="-5" dirty="0">
                <a:latin typeface="Liberation Sans Narrow"/>
                <a:cs typeface="Liberation Sans Narrow"/>
              </a:rPr>
              <a:t>letter should be short </a:t>
            </a:r>
            <a:r>
              <a:rPr sz="3200">
                <a:latin typeface="Liberation Sans Narrow"/>
                <a:cs typeface="Liberation Sans Narrow"/>
              </a:rPr>
              <a:t>but</a:t>
            </a:r>
            <a:r>
              <a:rPr sz="3200" spc="-120">
                <a:latin typeface="Liberation Sans Narrow"/>
                <a:cs typeface="Liberation Sans Narrow"/>
              </a:rPr>
              <a:t> </a:t>
            </a:r>
            <a:r>
              <a:rPr sz="3200" spc="-5" smtClean="0">
                <a:latin typeface="Liberation Sans Narrow"/>
                <a:cs typeface="Liberation Sans Narrow"/>
              </a:rPr>
              <a:t>clear</a:t>
            </a:r>
            <a:r>
              <a:rPr lang="en-US" sz="3200" spc="-5" dirty="0" smtClean="0">
                <a:latin typeface="Liberation Sans Narrow"/>
                <a:cs typeface="Liberation Sans Narrow"/>
              </a:rPr>
              <a:t> </a:t>
            </a:r>
            <a:r>
              <a:rPr sz="3200" spc="-5" smtClean="0">
                <a:latin typeface="Liberation Sans Narrow"/>
                <a:cs typeface="Liberation Sans Narrow"/>
              </a:rPr>
              <a:t>to </a:t>
            </a:r>
            <a:r>
              <a:rPr sz="3200" spc="-5" dirty="0">
                <a:latin typeface="Liberation Sans Narrow"/>
                <a:cs typeface="Liberation Sans Narrow"/>
              </a:rPr>
              <a:t>be easily</a:t>
            </a:r>
            <a:r>
              <a:rPr sz="3200" spc="-35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understand.</a:t>
            </a:r>
            <a:endParaRPr sz="3200">
              <a:latin typeface="Liberation Sans Narrow"/>
              <a:cs typeface="Liberation Sans Narrow"/>
            </a:endParaRPr>
          </a:p>
          <a:p>
            <a:pPr marL="1203960" indent="-515620">
              <a:lnSpc>
                <a:spcPts val="4105"/>
              </a:lnSpc>
              <a:spcBef>
                <a:spcPts val="575"/>
              </a:spcBef>
              <a:buAutoNum type="arabicPeriod" startAt="2"/>
              <a:tabLst>
                <a:tab pos="1203960" algn="l"/>
                <a:tab pos="1204595" algn="l"/>
              </a:tabLst>
            </a:pPr>
            <a:r>
              <a:rPr sz="3200" b="1" dirty="0">
                <a:latin typeface="Liberation Sans Narrow"/>
                <a:cs typeface="Liberation Sans Narrow"/>
              </a:rPr>
              <a:t>Courtesy</a:t>
            </a:r>
            <a:r>
              <a:rPr sz="3200" dirty="0">
                <a:latin typeface="Liberation Sans Narrow"/>
                <a:cs typeface="Liberation Sans Narrow"/>
              </a:rPr>
              <a:t>. </a:t>
            </a:r>
            <a:r>
              <a:rPr sz="3200" spc="-15" dirty="0">
                <a:latin typeface="Liberation Sans Narrow"/>
                <a:cs typeface="Liberation Sans Narrow"/>
              </a:rPr>
              <a:t>Words </a:t>
            </a:r>
            <a:r>
              <a:rPr sz="3200" spc="-5" dirty="0">
                <a:latin typeface="Liberation Sans Narrow"/>
                <a:cs typeface="Liberation Sans Narrow"/>
              </a:rPr>
              <a:t>and </a:t>
            </a:r>
            <a:r>
              <a:rPr sz="3200" spc="-10" dirty="0">
                <a:latin typeface="Liberation Sans Narrow"/>
                <a:cs typeface="Liberation Sans Narrow"/>
              </a:rPr>
              <a:t>tone </a:t>
            </a:r>
            <a:r>
              <a:rPr sz="3200" spc="-5">
                <a:latin typeface="Liberation Sans Narrow"/>
                <a:cs typeface="Liberation Sans Narrow"/>
              </a:rPr>
              <a:t>should</a:t>
            </a:r>
            <a:r>
              <a:rPr sz="3200" spc="-55">
                <a:latin typeface="Liberation Sans Narrow"/>
                <a:cs typeface="Liberation Sans Narrow"/>
              </a:rPr>
              <a:t> </a:t>
            </a:r>
            <a:r>
              <a:rPr sz="3200" spc="-5" smtClean="0">
                <a:latin typeface="Liberation Sans Narrow"/>
                <a:cs typeface="Liberation Sans Narrow"/>
              </a:rPr>
              <a:t>display</a:t>
            </a:r>
            <a:r>
              <a:rPr lang="en-US" sz="3200" spc="-5" dirty="0" smtClean="0">
                <a:latin typeface="Liberation Sans Narrow"/>
                <a:cs typeface="Liberation Sans Narrow"/>
              </a:rPr>
              <a:t> </a:t>
            </a:r>
            <a:r>
              <a:rPr sz="3200" spc="-5" smtClean="0">
                <a:latin typeface="Liberation Sans Narrow"/>
                <a:cs typeface="Liberation Sans Narrow"/>
              </a:rPr>
              <a:t>politeness</a:t>
            </a:r>
            <a:r>
              <a:rPr sz="3200" spc="-5" dirty="0">
                <a:latin typeface="Liberation Sans Narrow"/>
                <a:cs typeface="Liberation Sans Narrow"/>
              </a:rPr>
              <a:t>.</a:t>
            </a:r>
            <a:endParaRPr sz="3200">
              <a:latin typeface="Liberation Sans Narrow"/>
              <a:cs typeface="Liberation Sans Narrow"/>
            </a:endParaRPr>
          </a:p>
          <a:p>
            <a:pPr marL="544195" indent="-515620">
              <a:lnSpc>
                <a:spcPct val="100000"/>
              </a:lnSpc>
              <a:spcBef>
                <a:spcPts val="570"/>
              </a:spcBef>
              <a:buAutoNum type="arabicPeriod" startAt="3"/>
              <a:tabLst>
                <a:tab pos="544195" algn="l"/>
                <a:tab pos="544830" algn="l"/>
              </a:tabLst>
            </a:pPr>
            <a:r>
              <a:rPr sz="3200" b="1" spc="-5" dirty="0">
                <a:latin typeface="Liberation Sans Narrow"/>
                <a:cs typeface="Liberation Sans Narrow"/>
              </a:rPr>
              <a:t>Specify</a:t>
            </a:r>
            <a:r>
              <a:rPr sz="3200" spc="-5" dirty="0">
                <a:latin typeface="Liberation Sans Narrow"/>
                <a:cs typeface="Liberation Sans Narrow"/>
              </a:rPr>
              <a:t>. Question should be specific and</a:t>
            </a:r>
            <a:r>
              <a:rPr sz="3200" spc="-70" dirty="0">
                <a:latin typeface="Liberation Sans Narrow"/>
                <a:cs typeface="Liberation Sans Narrow"/>
              </a:rPr>
              <a:t> </a:t>
            </a:r>
            <a:r>
              <a:rPr sz="3200" spc="-5" dirty="0">
                <a:latin typeface="Liberation Sans Narrow"/>
                <a:cs typeface="Liberation Sans Narrow"/>
              </a:rPr>
              <a:t>definite.</a:t>
            </a:r>
            <a:endParaRPr sz="32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2976" y="364236"/>
            <a:ext cx="7271861" cy="1579278"/>
          </a:xfrm>
          <a:prstGeom prst="rect">
            <a:avLst/>
          </a:prstGeom>
          <a:solidFill>
            <a:srgbClr val="00AFEF"/>
          </a:solidFill>
          <a:ln w="9144">
            <a:solidFill>
              <a:srgbClr val="DAE2F3"/>
            </a:solidFill>
          </a:ln>
        </p:spPr>
        <p:txBody>
          <a:bodyPr vert="horz" wrap="square" lIns="0" tIns="78105" rIns="0" bIns="0" rtlCol="0">
            <a:spAutoFit/>
          </a:bodyPr>
          <a:lstStyle/>
          <a:p>
            <a:pPr marL="1734820" marR="636270" indent="-1089025">
              <a:lnSpc>
                <a:spcPts val="3890"/>
              </a:lnSpc>
              <a:spcBef>
                <a:spcPts val="615"/>
              </a:spcBef>
            </a:pPr>
            <a:r>
              <a:rPr sz="3600" spc="80" dirty="0"/>
              <a:t>Here </a:t>
            </a:r>
            <a:r>
              <a:rPr sz="3600" spc="170" dirty="0"/>
              <a:t>is </a:t>
            </a:r>
            <a:r>
              <a:rPr sz="3600" spc="175" dirty="0"/>
              <a:t>the </a:t>
            </a:r>
            <a:r>
              <a:rPr sz="3600" spc="165" dirty="0"/>
              <a:t>strategy </a:t>
            </a:r>
            <a:r>
              <a:rPr sz="3600" spc="55" dirty="0"/>
              <a:t>for </a:t>
            </a:r>
            <a:r>
              <a:rPr sz="3600" spc="110" dirty="0"/>
              <a:t>writing </a:t>
            </a:r>
            <a:r>
              <a:rPr sz="3600" spc="275" dirty="0"/>
              <a:t>a </a:t>
            </a:r>
            <a:r>
              <a:rPr sz="3600" spc="100" dirty="0"/>
              <a:t>good  </a:t>
            </a:r>
            <a:r>
              <a:rPr sz="3600" spc="125" dirty="0"/>
              <a:t>reply </a:t>
            </a:r>
            <a:r>
              <a:rPr sz="3600" spc="100" dirty="0"/>
              <a:t>to </a:t>
            </a:r>
            <a:r>
              <a:rPr sz="3600" spc="254" dirty="0"/>
              <a:t>an</a:t>
            </a:r>
            <a:r>
              <a:rPr sz="3600" spc="610" dirty="0"/>
              <a:t> </a:t>
            </a:r>
            <a:r>
              <a:rPr sz="3600" spc="170" dirty="0"/>
              <a:t>inquiry/request: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143000" y="1758695"/>
            <a:ext cx="6858000" cy="4417060"/>
          </a:xfrm>
          <a:custGeom>
            <a:avLst/>
            <a:gdLst/>
            <a:ahLst/>
            <a:cxnLst/>
            <a:rect l="l" t="t" r="r" b="b"/>
            <a:pathLst>
              <a:path w="9144000" h="4417060">
                <a:moveTo>
                  <a:pt x="9144000" y="0"/>
                </a:moveTo>
                <a:lnTo>
                  <a:pt x="0" y="0"/>
                </a:lnTo>
                <a:lnTo>
                  <a:pt x="0" y="4416552"/>
                </a:lnTo>
                <a:lnTo>
                  <a:pt x="9144000" y="44165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4800" y="2346706"/>
            <a:ext cx="8534400" cy="263726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756285" marR="655320" indent="-744220">
              <a:lnSpc>
                <a:spcPts val="3890"/>
              </a:lnSpc>
              <a:spcBef>
                <a:spcPts val="585"/>
              </a:spcBef>
              <a:buAutoNum type="arabicPeriod"/>
              <a:tabLst>
                <a:tab pos="756285" algn="l"/>
                <a:tab pos="756920" algn="l"/>
                <a:tab pos="5934075" algn="l"/>
              </a:tabLst>
            </a:pPr>
            <a:r>
              <a:rPr sz="2400" spc="-5" dirty="0">
                <a:latin typeface="Liberation Sans Narrow"/>
                <a:cs typeface="Liberation Sans Narrow"/>
              </a:rPr>
              <a:t>Appreciation for the </a:t>
            </a:r>
            <a:r>
              <a:rPr sz="2400" spc="5" dirty="0">
                <a:latin typeface="Liberation Sans Narrow"/>
                <a:cs typeface="Liberation Sans Narrow"/>
              </a:rPr>
              <a:t>sender’s </a:t>
            </a:r>
            <a:r>
              <a:rPr sz="2400" spc="-5" dirty="0">
                <a:latin typeface="Liberation Sans Narrow"/>
                <a:cs typeface="Liberation Sans Narrow"/>
              </a:rPr>
              <a:t>interest in </a:t>
            </a:r>
            <a:r>
              <a:rPr sz="2400" spc="-10" dirty="0">
                <a:latin typeface="Liberation Sans Narrow"/>
                <a:cs typeface="Liberation Sans Narrow"/>
              </a:rPr>
              <a:t>the  </a:t>
            </a:r>
            <a:r>
              <a:rPr sz="2400" spc="-5" dirty="0">
                <a:latin typeface="Liberation Sans Narrow"/>
                <a:cs typeface="Liberation Sans Narrow"/>
              </a:rPr>
              <a:t>company</a:t>
            </a:r>
            <a:r>
              <a:rPr sz="2400" spc="-45" dirty="0">
                <a:latin typeface="Liberation Sans Narrow"/>
                <a:cs typeface="Liberation Sans Narrow"/>
              </a:rPr>
              <a:t>’</a:t>
            </a:r>
            <a:r>
              <a:rPr sz="2400" dirty="0">
                <a:latin typeface="Liberation Sans Narrow"/>
                <a:cs typeface="Liberation Sans Narrow"/>
              </a:rPr>
              <a:t>s</a:t>
            </a:r>
            <a:r>
              <a:rPr sz="2400" spc="-4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produc</a:t>
            </a:r>
            <a:r>
              <a:rPr sz="2400" dirty="0">
                <a:latin typeface="Liberation Sans Narrow"/>
                <a:cs typeface="Liberation Sans Narrow"/>
              </a:rPr>
              <a:t>t </a:t>
            </a:r>
            <a:r>
              <a:rPr sz="2400" spc="-5" dirty="0">
                <a:latin typeface="Liberation Sans Narrow"/>
                <a:cs typeface="Liberation Sans Narrow"/>
              </a:rPr>
              <a:t>o</a:t>
            </a:r>
            <a:r>
              <a:rPr sz="2400" dirty="0">
                <a:latin typeface="Liberation Sans Narrow"/>
                <a:cs typeface="Liberation Sans Narrow"/>
              </a:rPr>
              <a:t>r </a:t>
            </a:r>
            <a:r>
              <a:rPr sz="2400" spc="-5" dirty="0">
                <a:latin typeface="Liberation Sans Narrow"/>
                <a:cs typeface="Liberation Sans Narrow"/>
              </a:rPr>
              <a:t>service</a:t>
            </a:r>
            <a:r>
              <a:rPr sz="2400" dirty="0">
                <a:latin typeface="Liberation Sans Narrow"/>
                <a:cs typeface="Liberation Sans Narrow"/>
              </a:rPr>
              <a:t>.	(Orientation)</a:t>
            </a:r>
            <a:endParaRPr sz="2400">
              <a:latin typeface="Liberation Sans Narrow"/>
              <a:cs typeface="Liberation Sans Narrow"/>
            </a:endParaRPr>
          </a:p>
          <a:p>
            <a:pPr marL="756285" marR="508000" indent="-744220">
              <a:lnSpc>
                <a:spcPts val="3890"/>
              </a:lnSpc>
              <a:spcBef>
                <a:spcPts val="1010"/>
              </a:spcBef>
              <a:buAutoNum type="arabicPeriod"/>
              <a:tabLst>
                <a:tab pos="756285" algn="l"/>
                <a:tab pos="75692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Detailed </a:t>
            </a:r>
            <a:r>
              <a:rPr sz="2400" spc="-5" dirty="0">
                <a:latin typeface="Liberation Sans Narrow"/>
                <a:cs typeface="Liberation Sans Narrow"/>
              </a:rPr>
              <a:t>and </a:t>
            </a:r>
            <a:r>
              <a:rPr sz="2400" spc="-10" dirty="0">
                <a:latin typeface="Liberation Sans Narrow"/>
                <a:cs typeface="Liberation Sans Narrow"/>
              </a:rPr>
              <a:t>complete </a:t>
            </a:r>
            <a:r>
              <a:rPr sz="2400" spc="-5" dirty="0">
                <a:latin typeface="Liberation Sans Narrow"/>
                <a:cs typeface="Liberation Sans Narrow"/>
              </a:rPr>
              <a:t>information asked </a:t>
            </a:r>
            <a:r>
              <a:rPr sz="2400" spc="-45" dirty="0">
                <a:latin typeface="Liberation Sans Narrow"/>
                <a:cs typeface="Liberation Sans Narrow"/>
              </a:rPr>
              <a:t>for.  </a:t>
            </a:r>
            <a:r>
              <a:rPr sz="2400" dirty="0">
                <a:latin typeface="Liberation Sans Narrow"/>
                <a:cs typeface="Liberation Sans Narrow"/>
              </a:rPr>
              <a:t>(Information)</a:t>
            </a:r>
            <a:endParaRPr sz="2400">
              <a:latin typeface="Liberation Sans Narrow"/>
              <a:cs typeface="Liberation Sans Narrow"/>
            </a:endParaRPr>
          </a:p>
          <a:p>
            <a:pPr marL="756285" indent="-744220">
              <a:lnSpc>
                <a:spcPct val="100000"/>
              </a:lnSpc>
              <a:spcBef>
                <a:spcPts val="505"/>
              </a:spcBef>
              <a:buAutoNum type="arabicPeriod"/>
              <a:tabLst>
                <a:tab pos="756285" algn="l"/>
                <a:tab pos="756920" algn="l"/>
                <a:tab pos="7377430" algn="l"/>
              </a:tabLst>
            </a:pPr>
            <a:r>
              <a:rPr sz="2400" dirty="0">
                <a:latin typeface="Liberation Sans Narrow"/>
                <a:cs typeface="Liberation Sans Narrow"/>
              </a:rPr>
              <a:t>Wil</a:t>
            </a:r>
            <a:r>
              <a:rPr sz="2400" spc="5" dirty="0">
                <a:latin typeface="Liberation Sans Narrow"/>
                <a:cs typeface="Liberation Sans Narrow"/>
              </a:rPr>
              <a:t>l</a:t>
            </a:r>
            <a:r>
              <a:rPr sz="2400" spc="-5" dirty="0">
                <a:latin typeface="Liberation Sans Narrow"/>
                <a:cs typeface="Liberation Sans Narrow"/>
              </a:rPr>
              <a:t>ing</a:t>
            </a:r>
            <a:r>
              <a:rPr sz="2400" spc="-15" dirty="0">
                <a:latin typeface="Liberation Sans Narrow"/>
                <a:cs typeface="Liberation Sans Narrow"/>
              </a:rPr>
              <a:t>n</a:t>
            </a:r>
            <a:r>
              <a:rPr sz="2400" spc="-5" dirty="0">
                <a:latin typeface="Liberation Sans Narrow"/>
                <a:cs typeface="Liberation Sans Narrow"/>
              </a:rPr>
              <a:t>es</a:t>
            </a:r>
            <a:r>
              <a:rPr sz="2400" dirty="0">
                <a:latin typeface="Liberation Sans Narrow"/>
                <a:cs typeface="Liberation Sans Narrow"/>
              </a:rPr>
              <a:t>s</a:t>
            </a:r>
            <a:r>
              <a:rPr sz="2400" spc="-45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t</a:t>
            </a:r>
            <a:r>
              <a:rPr sz="2400" dirty="0">
                <a:latin typeface="Liberation Sans Narrow"/>
                <a:cs typeface="Liberation Sans Narrow"/>
              </a:rPr>
              <a:t>o</a:t>
            </a:r>
            <a:r>
              <a:rPr sz="2400" spc="-5" dirty="0">
                <a:latin typeface="Liberation Sans Narrow"/>
                <a:cs typeface="Liberation Sans Narrow"/>
              </a:rPr>
              <a:t> b</a:t>
            </a:r>
            <a:r>
              <a:rPr sz="2400" dirty="0">
                <a:latin typeface="Liberation Sans Narrow"/>
                <a:cs typeface="Liberation Sans Narrow"/>
              </a:rPr>
              <a:t>e</a:t>
            </a:r>
            <a:r>
              <a:rPr sz="2400" spc="-5" dirty="0">
                <a:latin typeface="Liberation Sans Narrow"/>
                <a:cs typeface="Liberation Sans Narrow"/>
              </a:rPr>
              <a:t> o</a:t>
            </a:r>
            <a:r>
              <a:rPr sz="2400" dirty="0">
                <a:latin typeface="Liberation Sans Narrow"/>
                <a:cs typeface="Liberation Sans Narrow"/>
              </a:rPr>
              <a:t>f</a:t>
            </a:r>
            <a:r>
              <a:rPr sz="2400" spc="-5" dirty="0">
                <a:latin typeface="Liberation Sans Narrow"/>
                <a:cs typeface="Liberation Sans Narrow"/>
              </a:rPr>
              <a:t> furthe</a:t>
            </a:r>
            <a:r>
              <a:rPr sz="2400" dirty="0">
                <a:latin typeface="Liberation Sans Narrow"/>
                <a:cs typeface="Liberation Sans Narrow"/>
              </a:rPr>
              <a:t>r</a:t>
            </a:r>
            <a:r>
              <a:rPr sz="2400" spc="10" dirty="0">
                <a:latin typeface="Liberation Sans Narrow"/>
                <a:cs typeface="Liberation Sans Narrow"/>
              </a:rPr>
              <a:t> </a:t>
            </a:r>
            <a:r>
              <a:rPr sz="2400" spc="-5" dirty="0">
                <a:latin typeface="Liberation Sans Narrow"/>
                <a:cs typeface="Liberation Sans Narrow"/>
              </a:rPr>
              <a:t>assistance</a:t>
            </a:r>
            <a:r>
              <a:rPr sz="2400" dirty="0">
                <a:latin typeface="Liberation Sans Narrow"/>
                <a:cs typeface="Liberation Sans Narrow"/>
              </a:rPr>
              <a:t>.	(Actio</a:t>
            </a:r>
            <a:r>
              <a:rPr sz="2400" spc="5" dirty="0">
                <a:latin typeface="Liberation Sans Narrow"/>
                <a:cs typeface="Liberation Sans Narrow"/>
              </a:rPr>
              <a:t>n</a:t>
            </a:r>
            <a:r>
              <a:rPr sz="2400" dirty="0">
                <a:latin typeface="Liberation Sans Narrow"/>
                <a:cs typeface="Liberation Sans Narrow"/>
              </a:rPr>
              <a:t>)</a:t>
            </a:r>
            <a:endParaRPr sz="2400">
              <a:latin typeface="Liberation Sans Narrow"/>
              <a:cs typeface="Liberation Sans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4772" y="461594"/>
            <a:ext cx="3256027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I</a:t>
            </a:r>
            <a:r>
              <a:rPr sz="4400" spc="-35" dirty="0"/>
              <a:t>n</a:t>
            </a:r>
            <a:r>
              <a:rPr sz="4400" dirty="0"/>
              <a:t>t</a:t>
            </a:r>
            <a:r>
              <a:rPr sz="4400" spc="-75" dirty="0"/>
              <a:t>r</a:t>
            </a:r>
            <a:r>
              <a:rPr sz="4400" spc="-5" dirty="0"/>
              <a:t>o</a:t>
            </a:r>
            <a:r>
              <a:rPr sz="4400" spc="5" dirty="0"/>
              <a:t>d</a:t>
            </a:r>
            <a:r>
              <a:rPr sz="4400" spc="-5" dirty="0"/>
              <a:t>uction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7"/>
            <a:ext cx="7435215" cy="1983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25" dirty="0">
                <a:latin typeface="Carlito"/>
                <a:cs typeface="Carlito"/>
              </a:rPr>
              <a:t>Letters </a:t>
            </a:r>
            <a:r>
              <a:rPr sz="3200" spc="-5" dirty="0">
                <a:latin typeface="Carlito"/>
                <a:cs typeface="Carlito"/>
              </a:rPr>
              <a:t>of </a:t>
            </a:r>
            <a:r>
              <a:rPr sz="3200" dirty="0">
                <a:latin typeface="Carlito"/>
                <a:cs typeface="Carlito"/>
              </a:rPr>
              <a:t>enquiry </a:t>
            </a:r>
            <a:r>
              <a:rPr sz="3200" spc="-5" dirty="0">
                <a:latin typeface="Carlito"/>
                <a:cs typeface="Carlito"/>
              </a:rPr>
              <a:t>describe </a:t>
            </a:r>
            <a:r>
              <a:rPr sz="3200" spc="-10" dirty="0">
                <a:latin typeface="Carlito"/>
                <a:cs typeface="Carlito"/>
              </a:rPr>
              <a:t>what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writer  wants </a:t>
            </a:r>
            <a:r>
              <a:rPr sz="3200" dirty="0">
                <a:latin typeface="Carlito"/>
                <a:cs typeface="Carlito"/>
              </a:rPr>
              <a:t>and </a:t>
            </a:r>
            <a:r>
              <a:rPr sz="3200" spc="-70" dirty="0">
                <a:latin typeface="Carlito"/>
                <a:cs typeface="Carlito"/>
              </a:rPr>
              <a:t>why. </a:t>
            </a:r>
            <a:r>
              <a:rPr sz="3200" spc="-5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more </a:t>
            </a:r>
            <a:r>
              <a:rPr sz="3200" spc="-5" dirty="0">
                <a:latin typeface="Carlito"/>
                <a:cs typeface="Carlito"/>
              </a:rPr>
              <a:t>unusual </a:t>
            </a:r>
            <a:r>
              <a:rPr sz="3200" dirty="0">
                <a:latin typeface="Carlito"/>
                <a:cs typeface="Carlito"/>
              </a:rPr>
              <a:t>the  </a:t>
            </a:r>
            <a:r>
              <a:rPr sz="3200" spc="-10" dirty="0">
                <a:latin typeface="Carlito"/>
                <a:cs typeface="Carlito"/>
              </a:rPr>
              <a:t>request,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10" dirty="0">
                <a:latin typeface="Carlito"/>
                <a:cs typeface="Carlito"/>
              </a:rPr>
              <a:t>more convincing </a:t>
            </a:r>
            <a:r>
              <a:rPr sz="3200" dirty="0">
                <a:latin typeface="Carlito"/>
                <a:cs typeface="Carlito"/>
              </a:rPr>
              <a:t>the </a:t>
            </a:r>
            <a:r>
              <a:rPr sz="3200" spc="-5" dirty="0">
                <a:latin typeface="Carlito"/>
                <a:cs typeface="Carlito"/>
              </a:rPr>
              <a:t>reason  needs </a:t>
            </a:r>
            <a:r>
              <a:rPr sz="3200" spc="-25" dirty="0">
                <a:latin typeface="Carlito"/>
                <a:cs typeface="Carlito"/>
              </a:rPr>
              <a:t>to </a:t>
            </a:r>
            <a:r>
              <a:rPr sz="3200" spc="-5" dirty="0">
                <a:latin typeface="Carlito"/>
                <a:cs typeface="Carlito"/>
              </a:rPr>
              <a:t>be.</a:t>
            </a:r>
            <a:endParaRPr sz="3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1559" y="324359"/>
            <a:ext cx="475564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0" dirty="0"/>
              <a:t>ENQUIRIES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1" y="1080261"/>
            <a:ext cx="7995284" cy="53527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Solicited enquiry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145" dirty="0">
                <a:latin typeface="Arial"/>
                <a:cs typeface="Arial"/>
              </a:rPr>
              <a:t>An </a:t>
            </a:r>
            <a:r>
              <a:rPr sz="2400" spc="-60" dirty="0">
                <a:latin typeface="Arial"/>
                <a:cs typeface="Arial"/>
              </a:rPr>
              <a:t>enquiry </a:t>
            </a:r>
            <a:r>
              <a:rPr sz="2400" spc="-125" dirty="0">
                <a:latin typeface="Arial"/>
                <a:cs typeface="Arial"/>
              </a:rPr>
              <a:t>made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30" dirty="0">
                <a:latin typeface="Arial"/>
                <a:cs typeface="Arial"/>
              </a:rPr>
              <a:t>response </a:t>
            </a:r>
            <a:r>
              <a:rPr sz="2400" spc="20" dirty="0">
                <a:latin typeface="Arial"/>
                <a:cs typeface="Arial"/>
              </a:rPr>
              <a:t>to</a:t>
            </a:r>
            <a:r>
              <a:rPr sz="2400" spc="-500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seller’s  </a:t>
            </a:r>
            <a:r>
              <a:rPr sz="2400" spc="-5" dirty="0">
                <a:latin typeface="Carlito"/>
                <a:cs typeface="Carlito"/>
              </a:rPr>
              <a:t>advertisement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publicity.</a:t>
            </a:r>
            <a:endParaRPr sz="2400">
              <a:latin typeface="Carlito"/>
              <a:cs typeface="Carlito"/>
            </a:endParaRPr>
          </a:p>
          <a:p>
            <a:pPr marL="355600" marR="838835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Unsolicited enquiry</a:t>
            </a:r>
            <a:r>
              <a:rPr sz="2400" spc="-5" dirty="0">
                <a:latin typeface="Arial"/>
                <a:cs typeface="Arial"/>
              </a:rPr>
              <a:t>: </a:t>
            </a:r>
            <a:r>
              <a:rPr sz="2400" spc="-145" dirty="0">
                <a:latin typeface="Arial"/>
                <a:cs typeface="Arial"/>
              </a:rPr>
              <a:t>An </a:t>
            </a:r>
            <a:r>
              <a:rPr sz="2400" spc="-60" dirty="0">
                <a:latin typeface="Arial"/>
                <a:cs typeface="Arial"/>
              </a:rPr>
              <a:t>enquiry </a:t>
            </a:r>
            <a:r>
              <a:rPr sz="2400" spc="-125" dirty="0">
                <a:latin typeface="Arial"/>
                <a:cs typeface="Arial"/>
              </a:rPr>
              <a:t>made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0" dirty="0">
                <a:latin typeface="Arial"/>
                <a:cs typeface="Arial"/>
              </a:rPr>
              <a:t>buyer’s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own  </a:t>
            </a:r>
            <a:r>
              <a:rPr sz="2400" spc="-10" dirty="0">
                <a:latin typeface="Carlito"/>
                <a:cs typeface="Carlito"/>
              </a:rPr>
              <a:t>initiative.</a:t>
            </a:r>
            <a:endParaRPr sz="2400">
              <a:latin typeface="Carlito"/>
              <a:cs typeface="Carlito"/>
            </a:endParaRPr>
          </a:p>
          <a:p>
            <a:pPr marL="355600" marR="38227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5" dirty="0">
                <a:latin typeface="Carlito"/>
                <a:cs typeface="Carlito"/>
              </a:rPr>
              <a:t>Enquiry </a:t>
            </a:r>
            <a:r>
              <a:rPr sz="2400" b="1" spc="-15" dirty="0">
                <a:latin typeface="Carlito"/>
                <a:cs typeface="Carlito"/>
              </a:rPr>
              <a:t>for </a:t>
            </a:r>
            <a:r>
              <a:rPr sz="2400" b="1" dirty="0">
                <a:latin typeface="Carlito"/>
                <a:cs typeface="Carlito"/>
              </a:rPr>
              <a:t>some </a:t>
            </a:r>
            <a:r>
              <a:rPr sz="2400" b="1" spc="-15" dirty="0">
                <a:latin typeface="Carlito"/>
                <a:cs typeface="Carlito"/>
              </a:rPr>
              <a:t>favor</a:t>
            </a:r>
            <a:r>
              <a:rPr sz="2400" spc="-1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An enquiry </a:t>
            </a:r>
            <a:r>
              <a:rPr sz="2400" spc="-5" dirty="0">
                <a:latin typeface="Carlito"/>
                <a:cs typeface="Carlito"/>
              </a:rPr>
              <a:t>not </a:t>
            </a:r>
            <a:r>
              <a:rPr sz="2400" dirty="0">
                <a:latin typeface="Carlito"/>
                <a:cs typeface="Carlito"/>
              </a:rPr>
              <a:t>about </a:t>
            </a:r>
            <a:r>
              <a:rPr sz="2400" spc="-10" dirty="0">
                <a:latin typeface="Carlito"/>
                <a:cs typeface="Carlito"/>
              </a:rPr>
              <a:t>goods </a:t>
            </a:r>
            <a:r>
              <a:rPr sz="2400" spc="-5" dirty="0">
                <a:latin typeface="Carlito"/>
                <a:cs typeface="Carlito"/>
              </a:rPr>
              <a:t>but  </a:t>
            </a:r>
            <a:r>
              <a:rPr sz="2400" dirty="0">
                <a:latin typeface="Carlito"/>
                <a:cs typeface="Carlito"/>
              </a:rPr>
              <a:t>about </a:t>
            </a:r>
            <a:r>
              <a:rPr sz="2400" spc="-5" dirty="0">
                <a:latin typeface="Carlito"/>
                <a:cs typeface="Carlito"/>
              </a:rPr>
              <a:t>some other </a:t>
            </a:r>
            <a:r>
              <a:rPr sz="2400" spc="-10" dirty="0">
                <a:latin typeface="Carlito"/>
                <a:cs typeface="Carlito"/>
              </a:rPr>
              <a:t>information, </a:t>
            </a:r>
            <a:r>
              <a:rPr sz="2400" spc="-15" dirty="0">
                <a:latin typeface="Carlito"/>
                <a:cs typeface="Carlito"/>
              </a:rPr>
              <a:t>may </a:t>
            </a:r>
            <a:r>
              <a:rPr sz="2400" spc="-5" dirty="0">
                <a:latin typeface="Carlito"/>
                <a:cs typeface="Carlito"/>
              </a:rPr>
              <a:t>be </a:t>
            </a:r>
            <a:r>
              <a:rPr sz="2400" dirty="0">
                <a:latin typeface="Carlito"/>
                <a:cs typeface="Carlito"/>
              </a:rPr>
              <a:t>about </a:t>
            </a:r>
            <a:r>
              <a:rPr sz="2400" spc="-5" dirty="0">
                <a:latin typeface="Carlito"/>
                <a:cs typeface="Carlito"/>
              </a:rPr>
              <a:t>some special  price or some </a:t>
            </a:r>
            <a:r>
              <a:rPr sz="2400" spc="-20" dirty="0">
                <a:latin typeface="Carlito"/>
                <a:cs typeface="Carlito"/>
              </a:rPr>
              <a:t>favorable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terms.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b="1" spc="-10" dirty="0">
                <a:latin typeface="Carlito"/>
                <a:cs typeface="Carlito"/>
              </a:rPr>
              <a:t>Routine </a:t>
            </a:r>
            <a:r>
              <a:rPr sz="2400" b="1" spc="-5" dirty="0">
                <a:latin typeface="Carlito"/>
                <a:cs typeface="Carlito"/>
              </a:rPr>
              <a:t>enquiry</a:t>
            </a:r>
            <a:r>
              <a:rPr sz="2400" spc="-5" dirty="0">
                <a:latin typeface="Carlito"/>
                <a:cs typeface="Carlito"/>
              </a:rPr>
              <a:t>: </a:t>
            </a:r>
            <a:r>
              <a:rPr sz="2400" dirty="0">
                <a:latin typeface="Carlito"/>
                <a:cs typeface="Carlito"/>
              </a:rPr>
              <a:t>An enquiry made </a:t>
            </a:r>
            <a:r>
              <a:rPr sz="2400" spc="-10" dirty="0">
                <a:latin typeface="Carlito"/>
                <a:cs typeface="Carlito"/>
              </a:rPr>
              <a:t>by </a:t>
            </a:r>
            <a:r>
              <a:rPr sz="2400" dirty="0">
                <a:latin typeface="Carlito"/>
                <a:cs typeface="Carlito"/>
              </a:rPr>
              <a:t>an </a:t>
            </a:r>
            <a:r>
              <a:rPr sz="2400" spc="-5" dirty="0">
                <a:latin typeface="Carlito"/>
                <a:cs typeface="Carlito"/>
              </a:rPr>
              <a:t>old </a:t>
            </a:r>
            <a:r>
              <a:rPr sz="2400" spc="-10" dirty="0">
                <a:latin typeface="Carlito"/>
                <a:cs typeface="Carlito"/>
              </a:rPr>
              <a:t>buyer </a:t>
            </a:r>
            <a:r>
              <a:rPr sz="2400">
                <a:latin typeface="Carlito"/>
                <a:cs typeface="Carlito"/>
              </a:rPr>
              <a:t>in</a:t>
            </a:r>
            <a:r>
              <a:rPr sz="2400" spc="-20">
                <a:latin typeface="Carlito"/>
                <a:cs typeface="Carlito"/>
              </a:rPr>
              <a:t> </a:t>
            </a:r>
            <a:r>
              <a:rPr sz="2400" smtClean="0">
                <a:latin typeface="Carlito"/>
                <a:cs typeface="Carlito"/>
              </a:rPr>
              <a:t>the</a:t>
            </a:r>
            <a:r>
              <a:rPr lang="en-US" sz="2400" dirty="0" smtClean="0">
                <a:latin typeface="Carlito"/>
                <a:cs typeface="Carlito"/>
              </a:rPr>
              <a:t> </a:t>
            </a:r>
            <a:r>
              <a:rPr sz="2400" spc="-5" smtClean="0">
                <a:latin typeface="Carlito"/>
                <a:cs typeface="Carlito"/>
              </a:rPr>
              <a:t>usual </a:t>
            </a:r>
            <a:r>
              <a:rPr sz="2400" spc="-15" dirty="0">
                <a:latin typeface="Carlito"/>
                <a:cs typeface="Carlito"/>
              </a:rPr>
              <a:t>course </a:t>
            </a:r>
            <a:r>
              <a:rPr sz="2400" spc="-5" dirty="0">
                <a:latin typeface="Carlito"/>
                <a:cs typeface="Carlito"/>
              </a:rPr>
              <a:t>of</a:t>
            </a:r>
            <a:r>
              <a:rPr sz="2400" spc="-2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business.</a:t>
            </a:r>
            <a:endParaRPr sz="2400">
              <a:latin typeface="Carlito"/>
              <a:cs typeface="Carlito"/>
            </a:endParaRPr>
          </a:p>
          <a:p>
            <a:pPr marL="489584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latin typeface="Carlito"/>
                <a:cs typeface="Carlito"/>
              </a:rPr>
              <a:t>A </a:t>
            </a:r>
            <a:r>
              <a:rPr sz="2400" b="1" spc="-15" dirty="0">
                <a:latin typeface="Carlito"/>
                <a:cs typeface="Carlito"/>
              </a:rPr>
              <a:t>letter </a:t>
            </a:r>
            <a:r>
              <a:rPr sz="2400" b="1" dirty="0">
                <a:latin typeface="Carlito"/>
                <a:cs typeface="Carlito"/>
              </a:rPr>
              <a:t>of </a:t>
            </a:r>
            <a:r>
              <a:rPr sz="2400" b="1" spc="-5" dirty="0">
                <a:latin typeface="Carlito"/>
                <a:cs typeface="Carlito"/>
              </a:rPr>
              <a:t>enquiry should</a:t>
            </a:r>
            <a:r>
              <a:rPr sz="2400" b="1" spc="-10" dirty="0">
                <a:latin typeface="Carlito"/>
                <a:cs typeface="Carlito"/>
              </a:rPr>
              <a:t> be: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Straightforward, </a:t>
            </a:r>
            <a:r>
              <a:rPr sz="2400" spc="-10" dirty="0">
                <a:latin typeface="Carlito"/>
                <a:cs typeface="Carlito"/>
              </a:rPr>
              <a:t>compact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5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courteous;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rlito"/>
                <a:cs typeface="Carlito"/>
              </a:rPr>
              <a:t>Positive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0" dirty="0">
                <a:latin typeface="Carlito"/>
                <a:cs typeface="Carlito"/>
              </a:rPr>
              <a:t>confident </a:t>
            </a:r>
            <a:r>
              <a:rPr sz="2400" dirty="0">
                <a:latin typeface="Carlito"/>
                <a:cs typeface="Carlito"/>
              </a:rPr>
              <a:t>in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tone;</a:t>
            </a:r>
            <a:endParaRPr sz="2400">
              <a:latin typeface="Carlito"/>
              <a:cs typeface="Carlito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rlito"/>
                <a:cs typeface="Carlito"/>
              </a:rPr>
              <a:t>Brief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the </a:t>
            </a:r>
            <a:r>
              <a:rPr sz="2400" spc="-10" dirty="0">
                <a:latin typeface="Carlito"/>
                <a:cs typeface="Carlito"/>
              </a:rPr>
              <a:t>point, yet </a:t>
            </a:r>
            <a:r>
              <a:rPr sz="2400" spc="-35" dirty="0">
                <a:latin typeface="Carlito"/>
                <a:cs typeface="Carlito"/>
              </a:rPr>
              <a:t>clear, </a:t>
            </a:r>
            <a:r>
              <a:rPr sz="2400" spc="-10" dirty="0">
                <a:latin typeface="Carlito"/>
                <a:cs typeface="Carlito"/>
              </a:rPr>
              <a:t>complete </a:t>
            </a:r>
            <a:r>
              <a:rPr sz="2400" dirty="0">
                <a:latin typeface="Carlito"/>
                <a:cs typeface="Carlito"/>
              </a:rPr>
              <a:t>and</a:t>
            </a:r>
            <a:r>
              <a:rPr sz="2400" spc="-45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correct.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0847" y="191465"/>
            <a:ext cx="3213353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5" dirty="0">
                <a:latin typeface="Carlito"/>
                <a:cs typeface="Carlito"/>
              </a:rPr>
              <a:t>Content</a:t>
            </a:r>
            <a:endParaRPr sz="40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506975"/>
            <a:ext cx="7781290" cy="37131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rlito"/>
                <a:cs typeface="Carlito"/>
              </a:rPr>
              <a:t>Subject</a:t>
            </a:r>
            <a:r>
              <a:rPr sz="3200" spc="-25" dirty="0">
                <a:latin typeface="Carlito"/>
                <a:cs typeface="Carlito"/>
              </a:rPr>
              <a:t> </a:t>
            </a:r>
            <a:r>
              <a:rPr sz="3200" spc="-5" dirty="0">
                <a:latin typeface="Carlito"/>
                <a:cs typeface="Carlito"/>
              </a:rPr>
              <a:t>Heading:</a:t>
            </a:r>
            <a:endParaRPr sz="3200">
              <a:latin typeface="Carlito"/>
              <a:cs typeface="Carlito"/>
            </a:endParaRPr>
          </a:p>
          <a:p>
            <a:pPr marL="355600" marR="5080" indent="-342900">
              <a:lnSpc>
                <a:spcPct val="100000"/>
              </a:lnSpc>
              <a:spcBef>
                <a:spcPts val="6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i="1" spc="-5" dirty="0">
                <a:latin typeface="Carlito"/>
                <a:cs typeface="Carlito"/>
              </a:rPr>
              <a:t>This should </a:t>
            </a:r>
            <a:r>
              <a:rPr sz="2800" i="1" spc="-10" dirty="0">
                <a:latin typeface="Carlito"/>
                <a:cs typeface="Carlito"/>
              </a:rPr>
              <a:t>inform </a:t>
            </a:r>
            <a:r>
              <a:rPr sz="2800" i="1" spc="-5" dirty="0">
                <a:latin typeface="Carlito"/>
                <a:cs typeface="Carlito"/>
              </a:rPr>
              <a:t>the reader that this is an enquiry  or </a:t>
            </a:r>
            <a:r>
              <a:rPr sz="2800" i="1" spc="-10" dirty="0">
                <a:latin typeface="Carlito"/>
                <a:cs typeface="Carlito"/>
              </a:rPr>
              <a:t>request;</a:t>
            </a:r>
            <a:r>
              <a:rPr sz="2800" i="1" spc="10" dirty="0">
                <a:latin typeface="Carlito"/>
                <a:cs typeface="Carlito"/>
              </a:rPr>
              <a:t> </a:t>
            </a:r>
            <a:r>
              <a:rPr sz="2800" i="1" spc="-5" dirty="0">
                <a:latin typeface="Carlito"/>
                <a:cs typeface="Carlito"/>
              </a:rPr>
              <a:t>e.g.</a:t>
            </a:r>
            <a:endParaRPr sz="28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605"/>
              </a:spcBef>
            </a:pPr>
            <a:r>
              <a:rPr sz="2400" spc="-5" dirty="0">
                <a:latin typeface="Arial"/>
                <a:cs typeface="Arial"/>
              </a:rPr>
              <a:t>» </a:t>
            </a:r>
            <a:r>
              <a:rPr sz="2400" b="1" spc="-5" dirty="0">
                <a:latin typeface="Carlito"/>
                <a:cs typeface="Carlito"/>
              </a:rPr>
              <a:t>Enquiry </a:t>
            </a:r>
            <a:r>
              <a:rPr sz="2400" b="1" dirty="0">
                <a:latin typeface="Carlito"/>
                <a:cs typeface="Carlito"/>
              </a:rPr>
              <a:t>about</a:t>
            </a:r>
            <a:r>
              <a:rPr sz="2400" b="1" spc="-225" dirty="0">
                <a:latin typeface="Carlito"/>
                <a:cs typeface="Carlito"/>
              </a:rPr>
              <a:t> </a:t>
            </a:r>
            <a:r>
              <a:rPr sz="2400" b="1" spc="-35" dirty="0">
                <a:latin typeface="Carlito"/>
                <a:cs typeface="Carlito"/>
              </a:rPr>
              <a:t>Textbooks</a:t>
            </a:r>
            <a:endParaRPr sz="24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» </a:t>
            </a:r>
            <a:r>
              <a:rPr sz="2400" b="1" spc="-15" dirty="0">
                <a:latin typeface="Carlito"/>
                <a:cs typeface="Carlito"/>
              </a:rPr>
              <a:t>Request for</a:t>
            </a:r>
            <a:r>
              <a:rPr sz="2400" b="1" spc="-260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Brochure</a:t>
            </a:r>
            <a:endParaRPr sz="24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Arial"/>
                <a:cs typeface="Arial"/>
              </a:rPr>
              <a:t>» </a:t>
            </a:r>
            <a:r>
              <a:rPr sz="2400" b="1" spc="-5" dirty="0">
                <a:latin typeface="Carlito"/>
                <a:cs typeface="Carlito"/>
              </a:rPr>
              <a:t>Query </a:t>
            </a:r>
            <a:r>
              <a:rPr sz="2400" b="1" dirty="0">
                <a:latin typeface="Carlito"/>
                <a:cs typeface="Carlito"/>
              </a:rPr>
              <a:t>about</a:t>
            </a:r>
            <a:r>
              <a:rPr sz="2400" b="1" spc="-295" dirty="0">
                <a:latin typeface="Carlito"/>
                <a:cs typeface="Carlito"/>
              </a:rPr>
              <a:t> </a:t>
            </a:r>
            <a:r>
              <a:rPr sz="2400" b="1" spc="-20" dirty="0">
                <a:latin typeface="Carlito"/>
                <a:cs typeface="Carlito"/>
              </a:rPr>
              <a:t>Website</a:t>
            </a:r>
            <a:endParaRPr sz="2400">
              <a:latin typeface="Carlito"/>
              <a:cs typeface="Carlito"/>
            </a:endParaRPr>
          </a:p>
          <a:p>
            <a:pPr marL="18415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Arial"/>
                <a:cs typeface="Arial"/>
              </a:rPr>
              <a:t>» </a:t>
            </a:r>
            <a:r>
              <a:rPr sz="2400" b="1" spc="-5" dirty="0">
                <a:latin typeface="Carlito"/>
                <a:cs typeface="Carlito"/>
              </a:rPr>
              <a:t>Question </a:t>
            </a:r>
            <a:r>
              <a:rPr sz="2400" b="1" spc="-15" dirty="0">
                <a:latin typeface="Carlito"/>
                <a:cs typeface="Carlito"/>
              </a:rPr>
              <a:t>regarding </a:t>
            </a:r>
            <a:r>
              <a:rPr sz="2400" b="1" spc="-5" dirty="0">
                <a:latin typeface="Carlito"/>
                <a:cs typeface="Carlito"/>
              </a:rPr>
              <a:t>Product</a:t>
            </a:r>
            <a:r>
              <a:rPr sz="2400" b="1" spc="-235" dirty="0">
                <a:latin typeface="Carlito"/>
                <a:cs typeface="Carlito"/>
              </a:rPr>
              <a:t> </a:t>
            </a:r>
            <a:r>
              <a:rPr sz="2400" b="1" spc="-10" dirty="0">
                <a:latin typeface="Carlito"/>
                <a:cs typeface="Carlito"/>
              </a:rPr>
              <a:t>Components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3211" y="461594"/>
            <a:ext cx="533018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5" dirty="0">
                <a:latin typeface="Carlito"/>
                <a:cs typeface="Carlito"/>
              </a:rPr>
              <a:t>First</a:t>
            </a:r>
            <a:r>
              <a:rPr sz="4400" b="1" spc="-70" dirty="0">
                <a:latin typeface="Carlito"/>
                <a:cs typeface="Carlito"/>
              </a:rPr>
              <a:t> </a:t>
            </a:r>
            <a:r>
              <a:rPr sz="4400" b="1" spc="-30" dirty="0">
                <a:latin typeface="Carlito"/>
                <a:cs typeface="Carlito"/>
              </a:rPr>
              <a:t>Paragraph</a:t>
            </a:r>
            <a:endParaRPr sz="44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1" y="1526795"/>
            <a:ext cx="7976870" cy="4963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rlito"/>
                <a:cs typeface="Carlito"/>
              </a:rPr>
              <a:t>This should </a:t>
            </a:r>
            <a:r>
              <a:rPr sz="3000" spc="-15" dirty="0">
                <a:latin typeface="Carlito"/>
                <a:cs typeface="Carlito"/>
              </a:rPr>
              <a:t>tell </a:t>
            </a:r>
            <a:r>
              <a:rPr sz="3000" dirty="0">
                <a:latin typeface="Carlito"/>
                <a:cs typeface="Carlito"/>
              </a:rPr>
              <a:t>the </a:t>
            </a:r>
            <a:r>
              <a:rPr sz="3000" spc="-10" dirty="0">
                <a:latin typeface="Carlito"/>
                <a:cs typeface="Carlito"/>
              </a:rPr>
              <a:t>reader </a:t>
            </a:r>
            <a:r>
              <a:rPr sz="3000" spc="-5" dirty="0">
                <a:latin typeface="Carlito"/>
                <a:cs typeface="Carlito"/>
              </a:rPr>
              <a:t>what </a:t>
            </a:r>
            <a:r>
              <a:rPr sz="3000" spc="-20" dirty="0">
                <a:latin typeface="Carlito"/>
                <a:cs typeface="Carlito"/>
              </a:rPr>
              <a:t>you </a:t>
            </a:r>
            <a:r>
              <a:rPr sz="3000" spc="-15" dirty="0">
                <a:latin typeface="Carlito"/>
                <a:cs typeface="Carlito"/>
              </a:rPr>
              <a:t>want;</a:t>
            </a:r>
            <a:r>
              <a:rPr sz="3000" spc="-25" dirty="0">
                <a:latin typeface="Carlito"/>
                <a:cs typeface="Carlito"/>
              </a:rPr>
              <a:t> </a:t>
            </a:r>
            <a:r>
              <a:rPr sz="3000" spc="5" dirty="0">
                <a:latin typeface="Carlito"/>
                <a:cs typeface="Carlito"/>
              </a:rPr>
              <a:t>e.g.</a:t>
            </a:r>
            <a:endParaRPr sz="3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3400">
              <a:latin typeface="Carlito"/>
              <a:cs typeface="Carlito"/>
            </a:endParaRPr>
          </a:p>
          <a:p>
            <a:pPr marL="2298700" marR="5080" lvl="1" indent="-457200">
              <a:lnSpc>
                <a:spcPct val="80000"/>
              </a:lnSpc>
              <a:buAutoNum type="arabicPeriod"/>
              <a:tabLst>
                <a:tab pos="2298700" algn="l"/>
                <a:tab pos="2299335" algn="l"/>
              </a:tabLst>
            </a:pPr>
            <a:r>
              <a:rPr sz="2200" b="1" spc="-10" dirty="0">
                <a:latin typeface="Carlito"/>
                <a:cs typeface="Carlito"/>
              </a:rPr>
              <a:t>Please </a:t>
            </a:r>
            <a:r>
              <a:rPr sz="2200" b="1" spc="-5" dirty="0">
                <a:latin typeface="Carlito"/>
                <a:cs typeface="Carlito"/>
              </a:rPr>
              <a:t>send me</a:t>
            </a:r>
            <a:r>
              <a:rPr sz="2200" spc="-5" dirty="0">
                <a:latin typeface="Carlito"/>
                <a:cs typeface="Carlito"/>
              </a:rPr>
              <a:t>... </a:t>
            </a:r>
            <a:r>
              <a:rPr sz="2200" spc="-20" dirty="0">
                <a:latin typeface="Carlito"/>
                <a:cs typeface="Carlito"/>
              </a:rPr>
              <a:t>(for </a:t>
            </a:r>
            <a:r>
              <a:rPr sz="2200" spc="-5" dirty="0">
                <a:latin typeface="Carlito"/>
                <a:cs typeface="Carlito"/>
              </a:rPr>
              <a:t>things </a:t>
            </a:r>
            <a:r>
              <a:rPr sz="2200" spc="-10" dirty="0">
                <a:latin typeface="Carlito"/>
                <a:cs typeface="Carlito"/>
              </a:rPr>
              <a:t>that </a:t>
            </a:r>
            <a:r>
              <a:rPr sz="2200" spc="-5" dirty="0">
                <a:latin typeface="Carlito"/>
                <a:cs typeface="Carlito"/>
              </a:rPr>
              <a:t>the </a:t>
            </a:r>
            <a:r>
              <a:rPr sz="2200" spc="-15" dirty="0">
                <a:latin typeface="Carlito"/>
                <a:cs typeface="Carlito"/>
              </a:rPr>
              <a:t>organization  </a:t>
            </a:r>
            <a:r>
              <a:rPr sz="2200" spc="-25" dirty="0">
                <a:latin typeface="Carlito"/>
                <a:cs typeface="Carlito"/>
              </a:rPr>
              <a:t>offers </a:t>
            </a:r>
            <a:r>
              <a:rPr sz="2200" spc="-20" dirty="0">
                <a:latin typeface="Carlito"/>
                <a:cs typeface="Carlito"/>
              </a:rPr>
              <a:t>to</a:t>
            </a:r>
            <a:r>
              <a:rPr sz="2200" spc="30" dirty="0">
                <a:latin typeface="Carlito"/>
                <a:cs typeface="Carlito"/>
              </a:rPr>
              <a:t> </a:t>
            </a:r>
            <a:r>
              <a:rPr sz="2200" spc="-10" dirty="0">
                <a:latin typeface="Carlito"/>
                <a:cs typeface="Carlito"/>
              </a:rPr>
              <a:t>send)</a:t>
            </a:r>
            <a:endParaRPr sz="2200">
              <a:latin typeface="Carlito"/>
              <a:cs typeface="Carlito"/>
            </a:endParaRPr>
          </a:p>
          <a:p>
            <a:pPr marL="2298700" marR="534035" lvl="1" indent="-457200">
              <a:lnSpc>
                <a:spcPts val="2110"/>
              </a:lnSpc>
              <a:spcBef>
                <a:spcPts val="515"/>
              </a:spcBef>
              <a:buAutoNum type="arabicPeriod"/>
              <a:tabLst>
                <a:tab pos="2298700" algn="l"/>
                <a:tab pos="2299335" algn="l"/>
              </a:tabLst>
            </a:pPr>
            <a:r>
              <a:rPr sz="2200" b="1" spc="-5" dirty="0">
                <a:latin typeface="Carlito"/>
                <a:cs typeface="Carlito"/>
              </a:rPr>
              <a:t>I </a:t>
            </a:r>
            <a:r>
              <a:rPr sz="2200" b="1" spc="-15" dirty="0">
                <a:latin typeface="Carlito"/>
                <a:cs typeface="Carlito"/>
              </a:rPr>
              <a:t>would </a:t>
            </a:r>
            <a:r>
              <a:rPr sz="2200" b="1" spc="-5" dirty="0">
                <a:latin typeface="Carlito"/>
                <a:cs typeface="Carlito"/>
              </a:rPr>
              <a:t>be </a:t>
            </a:r>
            <a:r>
              <a:rPr sz="2200" b="1" spc="-20" dirty="0">
                <a:latin typeface="Carlito"/>
                <a:cs typeface="Carlito"/>
              </a:rPr>
              <a:t>grateful </a:t>
            </a:r>
            <a:r>
              <a:rPr sz="2200" b="1" spc="-5" dirty="0">
                <a:latin typeface="Carlito"/>
                <a:cs typeface="Carlito"/>
              </a:rPr>
              <a:t>if </a:t>
            </a:r>
            <a:r>
              <a:rPr sz="2200" b="1" spc="-15" dirty="0">
                <a:latin typeface="Carlito"/>
                <a:cs typeface="Carlito"/>
              </a:rPr>
              <a:t>you </a:t>
            </a:r>
            <a:r>
              <a:rPr sz="2200" b="1" spc="-10" dirty="0">
                <a:latin typeface="Carlito"/>
                <a:cs typeface="Carlito"/>
              </a:rPr>
              <a:t>could </a:t>
            </a:r>
            <a:r>
              <a:rPr sz="2200" b="1" spc="-15" dirty="0">
                <a:latin typeface="Carlito"/>
                <a:cs typeface="Carlito"/>
              </a:rPr>
              <a:t>tell </a:t>
            </a:r>
            <a:r>
              <a:rPr sz="2200" b="1" dirty="0">
                <a:latin typeface="Carlito"/>
                <a:cs typeface="Carlito"/>
              </a:rPr>
              <a:t>me</a:t>
            </a:r>
            <a:r>
              <a:rPr sz="2200" dirty="0">
                <a:latin typeface="Carlito"/>
                <a:cs typeface="Carlito"/>
              </a:rPr>
              <a:t>... </a:t>
            </a:r>
            <a:r>
              <a:rPr sz="2200" spc="-20" dirty="0">
                <a:latin typeface="Carlito"/>
                <a:cs typeface="Carlito"/>
              </a:rPr>
              <a:t>(for  </a:t>
            </a:r>
            <a:r>
              <a:rPr sz="2200" spc="-5" dirty="0">
                <a:latin typeface="Carlito"/>
                <a:cs typeface="Carlito"/>
              </a:rPr>
              <a:t>things </a:t>
            </a:r>
            <a:r>
              <a:rPr sz="2200" spc="-10" dirty="0">
                <a:latin typeface="Carlito"/>
                <a:cs typeface="Carlito"/>
              </a:rPr>
              <a:t>that are not </a:t>
            </a:r>
            <a:r>
              <a:rPr sz="2200" spc="-5" dirty="0">
                <a:latin typeface="Carlito"/>
                <a:cs typeface="Carlito"/>
              </a:rPr>
              <a:t>normally</a:t>
            </a:r>
            <a:r>
              <a:rPr sz="2200" spc="20" dirty="0">
                <a:latin typeface="Carlito"/>
                <a:cs typeface="Carlito"/>
              </a:rPr>
              <a:t> </a:t>
            </a:r>
            <a:r>
              <a:rPr sz="2200" spc="-20" dirty="0">
                <a:latin typeface="Carlito"/>
                <a:cs typeface="Carlito"/>
              </a:rPr>
              <a:t>offered)</a:t>
            </a:r>
            <a:endParaRPr sz="2200">
              <a:latin typeface="Carlito"/>
              <a:cs typeface="Carlito"/>
            </a:endParaRPr>
          </a:p>
          <a:p>
            <a:pPr marL="2298700" lvl="1" indent="-457834">
              <a:lnSpc>
                <a:spcPts val="2375"/>
              </a:lnSpc>
              <a:spcBef>
                <a:spcPts val="20"/>
              </a:spcBef>
              <a:buAutoNum type="arabicPeriod"/>
              <a:tabLst>
                <a:tab pos="2298700" algn="l"/>
                <a:tab pos="2299335" algn="l"/>
              </a:tabLst>
            </a:pPr>
            <a:r>
              <a:rPr sz="2200" b="1" spc="-5" dirty="0">
                <a:latin typeface="Carlito"/>
                <a:cs typeface="Carlito"/>
              </a:rPr>
              <a:t>I </a:t>
            </a:r>
            <a:r>
              <a:rPr sz="2200" b="1" spc="-10" dirty="0">
                <a:latin typeface="Carlito"/>
                <a:cs typeface="Carlito"/>
              </a:rPr>
              <a:t>am </a:t>
            </a:r>
            <a:r>
              <a:rPr sz="2200" b="1" spc="-5" dirty="0">
                <a:latin typeface="Carlito"/>
                <a:cs typeface="Carlito"/>
              </a:rPr>
              <a:t>writing </a:t>
            </a:r>
            <a:r>
              <a:rPr sz="2200" b="1" spc="-20" dirty="0">
                <a:latin typeface="Carlito"/>
                <a:cs typeface="Carlito"/>
              </a:rPr>
              <a:t>to </a:t>
            </a:r>
            <a:r>
              <a:rPr sz="2200" b="1" spc="-10" dirty="0">
                <a:latin typeface="Carlito"/>
                <a:cs typeface="Carlito"/>
              </a:rPr>
              <a:t>enquire whether</a:t>
            </a:r>
            <a:r>
              <a:rPr sz="2200" spc="-10" dirty="0">
                <a:latin typeface="Carlito"/>
                <a:cs typeface="Carlito"/>
              </a:rPr>
              <a:t>... </a:t>
            </a:r>
            <a:r>
              <a:rPr sz="2200" spc="-20" dirty="0">
                <a:latin typeface="Carlito"/>
                <a:cs typeface="Carlito"/>
              </a:rPr>
              <a:t>(to </a:t>
            </a:r>
            <a:r>
              <a:rPr sz="2200" spc="-5" dirty="0">
                <a:latin typeface="Carlito"/>
                <a:cs typeface="Carlito"/>
              </a:rPr>
              <a:t>see</a:t>
            </a:r>
            <a:r>
              <a:rPr sz="2200" spc="135" dirty="0">
                <a:latin typeface="Carlito"/>
                <a:cs typeface="Carlito"/>
              </a:rPr>
              <a:t> </a:t>
            </a:r>
            <a:r>
              <a:rPr sz="2200" spc="-5" dirty="0">
                <a:latin typeface="Carlito"/>
                <a:cs typeface="Carlito"/>
              </a:rPr>
              <a:t>if</a:t>
            </a:r>
            <a:endParaRPr sz="2200">
              <a:latin typeface="Carlito"/>
              <a:cs typeface="Carlito"/>
            </a:endParaRPr>
          </a:p>
          <a:p>
            <a:pPr marL="2298700">
              <a:lnSpc>
                <a:spcPts val="2375"/>
              </a:lnSpc>
            </a:pPr>
            <a:r>
              <a:rPr sz="2200" spc="-5" dirty="0">
                <a:latin typeface="Carlito"/>
                <a:cs typeface="Carlito"/>
              </a:rPr>
              <a:t>something is </a:t>
            </a:r>
            <a:r>
              <a:rPr sz="2200" spc="-10" dirty="0">
                <a:latin typeface="Carlito"/>
                <a:cs typeface="Carlito"/>
              </a:rPr>
              <a:t>possible)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rlito"/>
              <a:cs typeface="Carlito"/>
            </a:endParaRPr>
          </a:p>
          <a:p>
            <a:pPr marL="2298700" marR="708025" lvl="1" indent="-457200">
              <a:lnSpc>
                <a:spcPct val="80000"/>
              </a:lnSpc>
              <a:buAutoNum type="arabicPeriod" startAt="4"/>
              <a:tabLst>
                <a:tab pos="2298700" algn="l"/>
                <a:tab pos="2299335" algn="l"/>
              </a:tabLst>
            </a:pPr>
            <a:r>
              <a:rPr sz="2200" b="1" spc="-5" dirty="0">
                <a:latin typeface="Carlito"/>
                <a:cs typeface="Carlito"/>
              </a:rPr>
              <a:t>I </a:t>
            </a:r>
            <a:r>
              <a:rPr sz="2200" b="1" spc="-15" dirty="0">
                <a:latin typeface="Carlito"/>
                <a:cs typeface="Carlito"/>
              </a:rPr>
              <a:t>would </a:t>
            </a:r>
            <a:r>
              <a:rPr sz="2200" b="1" spc="-10" dirty="0">
                <a:latin typeface="Carlito"/>
                <a:cs typeface="Carlito"/>
              </a:rPr>
              <a:t>especially </a:t>
            </a:r>
            <a:r>
              <a:rPr sz="2200" b="1" spc="-20" dirty="0">
                <a:latin typeface="Carlito"/>
                <a:cs typeface="Carlito"/>
              </a:rPr>
              <a:t>like to </a:t>
            </a:r>
            <a:r>
              <a:rPr sz="2200" b="1" spc="-5" dirty="0">
                <a:latin typeface="Carlito"/>
                <a:cs typeface="Carlito"/>
              </a:rPr>
              <a:t>know</a:t>
            </a:r>
            <a:r>
              <a:rPr sz="2200" spc="-5" dirty="0">
                <a:latin typeface="Carlito"/>
                <a:cs typeface="Carlito"/>
              </a:rPr>
              <a:t>... ( + a </a:t>
            </a:r>
            <a:r>
              <a:rPr sz="2200" spc="-10" dirty="0">
                <a:latin typeface="Carlito"/>
                <a:cs typeface="Carlito"/>
              </a:rPr>
              <a:t>more  detailed request)</a:t>
            </a:r>
            <a:endParaRPr sz="2200">
              <a:latin typeface="Carlito"/>
              <a:cs typeface="Carlito"/>
            </a:endParaRPr>
          </a:p>
          <a:p>
            <a:pPr marL="2298700" marR="625475" lvl="1" indent="-457200">
              <a:lnSpc>
                <a:spcPts val="2110"/>
              </a:lnSpc>
              <a:spcBef>
                <a:spcPts val="515"/>
              </a:spcBef>
              <a:buAutoNum type="arabicPeriod" startAt="4"/>
              <a:tabLst>
                <a:tab pos="2298700" algn="l"/>
                <a:tab pos="2299335" algn="l"/>
              </a:tabLst>
            </a:pPr>
            <a:r>
              <a:rPr sz="2200" b="1" spc="-10" dirty="0">
                <a:latin typeface="Carlito"/>
                <a:cs typeface="Carlito"/>
              </a:rPr>
              <a:t>Could </a:t>
            </a:r>
            <a:r>
              <a:rPr sz="2200" b="1" spc="-15" dirty="0">
                <a:latin typeface="Carlito"/>
                <a:cs typeface="Carlito"/>
              </a:rPr>
              <a:t>you </a:t>
            </a:r>
            <a:r>
              <a:rPr sz="2200" b="1" spc="-5" dirty="0">
                <a:latin typeface="Carlito"/>
                <a:cs typeface="Carlito"/>
              </a:rPr>
              <a:t>also... </a:t>
            </a:r>
            <a:r>
              <a:rPr sz="2200" spc="-5" dirty="0">
                <a:latin typeface="Carlito"/>
                <a:cs typeface="Carlito"/>
              </a:rPr>
              <a:t>( + an additional enquiry </a:t>
            </a:r>
            <a:r>
              <a:rPr sz="2200" spc="-10" dirty="0">
                <a:latin typeface="Carlito"/>
                <a:cs typeface="Carlito"/>
              </a:rPr>
              <a:t>or  request</a:t>
            </a:r>
            <a:r>
              <a:rPr sz="1900" spc="-10" dirty="0">
                <a:latin typeface="Carlito"/>
                <a:cs typeface="Carlito"/>
              </a:rPr>
              <a:t>)</a:t>
            </a:r>
            <a:endParaRPr sz="19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DC30AEC69D344897D0E2104AC79AB7" ma:contentTypeVersion="2" ma:contentTypeDescription="Create a new document." ma:contentTypeScope="" ma:versionID="e409253d617730e7f39a1c27ca9ab4ed">
  <xsd:schema xmlns:xsd="http://www.w3.org/2001/XMLSchema" xmlns:xs="http://www.w3.org/2001/XMLSchema" xmlns:p="http://schemas.microsoft.com/office/2006/metadata/properties" xmlns:ns2="59a05091-f411-4d60-9e2e-a07536de2f0f" targetNamespace="http://schemas.microsoft.com/office/2006/metadata/properties" ma:root="true" ma:fieldsID="39977f5080ced8020754fefb765deb65" ns2:_="">
    <xsd:import namespace="59a05091-f411-4d60-9e2e-a07536de2f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a05091-f411-4d60-9e2e-a07536de2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0B6780-E9A0-48D1-939B-98E0955523C5}"/>
</file>

<file path=customXml/itemProps2.xml><?xml version="1.0" encoding="utf-8"?>
<ds:datastoreItem xmlns:ds="http://schemas.openxmlformats.org/officeDocument/2006/customXml" ds:itemID="{1962F8C2-C9EA-4BA7-8A5D-B6401BA90CA8}"/>
</file>

<file path=customXml/itemProps3.xml><?xml version="1.0" encoding="utf-8"?>
<ds:datastoreItem xmlns:ds="http://schemas.openxmlformats.org/officeDocument/2006/customXml" ds:itemID="{5D78C9C6-1670-44D6-897C-9E5A86BDBA5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1482</Words>
  <Application>Microsoft Office PowerPoint</Application>
  <PresentationFormat>On-screen Show (4:3)</PresentationFormat>
  <Paragraphs>183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Enquiry Letters</vt:lpstr>
      <vt:lpstr>Slide 2</vt:lpstr>
      <vt:lpstr>Strategies for writing a letter of  inquiry:</vt:lpstr>
      <vt:lpstr>Characteristics of an inquiry or a  request letter:</vt:lpstr>
      <vt:lpstr>Here is the strategy for writing a good  reply to an inquiry/request:</vt:lpstr>
      <vt:lpstr>Introduction</vt:lpstr>
      <vt:lpstr>ENQUIRIES</vt:lpstr>
      <vt:lpstr>Content</vt:lpstr>
      <vt:lpstr>First Paragraph</vt:lpstr>
      <vt:lpstr>Second Paragraph</vt:lpstr>
      <vt:lpstr>Example openings for the second  paragraph</vt:lpstr>
      <vt:lpstr>Final Paragraph</vt:lpstr>
      <vt:lpstr>Final Paragraph contd.</vt:lpstr>
      <vt:lpstr>Sample letter 1</vt:lpstr>
      <vt:lpstr>Sample letter 2</vt:lpstr>
      <vt:lpstr>Now write the perfect enquiry letter pick the correct option and start to write</vt:lpstr>
      <vt:lpstr>Options for the subject line:  Choose the best one:</vt:lpstr>
      <vt:lpstr>Paragraph 1, Sentence 1:</vt:lpstr>
      <vt:lpstr>Paragraph 1, Sentence 2:</vt:lpstr>
      <vt:lpstr>Paragraph 2, Sentence 1:</vt:lpstr>
      <vt:lpstr>Paragraph 2, Sentence 2:</vt:lpstr>
      <vt:lpstr>Final Paragraph</vt:lpstr>
      <vt:lpstr>Sign off:</vt:lpstr>
      <vt:lpstr>The end</vt:lpstr>
      <vt:lpstr>Slide 25</vt:lpstr>
      <vt:lpstr>Hints for drafting an ‘Order’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Enquiry Letters</dc:title>
  <cp:lastModifiedBy>786</cp:lastModifiedBy>
  <cp:revision>8</cp:revision>
  <dcterms:created xsi:type="dcterms:W3CDTF">2020-06-28T17:58:13Z</dcterms:created>
  <dcterms:modified xsi:type="dcterms:W3CDTF">2020-06-29T04:18:42Z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2013-03-14T00:00:00Z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2020-06-28T00:00:00Z</vt:filetime>
  </property>
  <property fmtid="{D5CDD505-2E9C-101B-9397-08002B2CF9AE}" pid="5" name="ContentTypeId">
    <vt:lpwstr>0x01010025DC30AEC69D344897D0E2104AC79AB7</vt:lpwstr>
  </property>
</Properties>
</file>