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2650" y="3415436"/>
            <a:ext cx="8378698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DFD292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FD292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FD292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FD292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628" y="60452"/>
            <a:ext cx="898474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FD292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968" y="1325626"/>
            <a:ext cx="8532063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20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2650" y="3415436"/>
            <a:ext cx="8378698" cy="994503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6536055" algn="ctr">
              <a:lnSpc>
                <a:spcPct val="100000"/>
              </a:lnSpc>
              <a:spcBef>
                <a:spcPts val="1995"/>
              </a:spcBef>
            </a:pPr>
            <a:r>
              <a:rPr smtClean="0"/>
              <a:t>Mem</a:t>
            </a:r>
            <a:r>
              <a:rPr spc="-20" smtClean="0"/>
              <a:t>o</a:t>
            </a:r>
            <a:r>
              <a:rPr smtClean="0"/>
              <a:t>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8150" y="60452"/>
            <a:ext cx="1009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628" y="1327149"/>
            <a:ext cx="3465195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date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memo  is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prepared.</a:t>
            </a:r>
            <a:endParaRPr sz="2800">
              <a:latin typeface="Tahoma"/>
              <a:cs typeface="Tahoma"/>
            </a:endParaRPr>
          </a:p>
          <a:p>
            <a:pPr marL="355600" marR="7429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Written with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month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spelled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out  and the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full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year as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shown.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0" y="342900"/>
            <a:ext cx="5029200" cy="6324600"/>
            <a:chOff x="342900" y="342900"/>
            <a:chExt cx="5029200" cy="6324600"/>
          </a:xfrm>
        </p:grpSpPr>
        <p:sp>
          <p:nvSpPr>
            <p:cNvPr id="5" name="object 5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" y="361950"/>
              <a:ext cx="4991100" cy="6286500"/>
            </a:xfrm>
            <a:custGeom>
              <a:avLst/>
              <a:gdLst/>
              <a:ahLst/>
              <a:cxnLst/>
              <a:rect l="l" t="t" r="r" b="b"/>
              <a:pathLst>
                <a:path w="4991100" h="6286500">
                  <a:moveTo>
                    <a:pt x="0" y="6286500"/>
                  </a:moveTo>
                  <a:lnTo>
                    <a:pt x="4991100" y="6286500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6286500"/>
                  </a:lnTo>
                  <a:close/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2057400"/>
              <a:ext cx="2286000" cy="381000"/>
            </a:xfrm>
            <a:custGeom>
              <a:avLst/>
              <a:gdLst/>
              <a:ahLst/>
              <a:cxnLst/>
              <a:rect l="l" t="t" r="r" b="b"/>
              <a:pathLst>
                <a:path w="2286000" h="381000">
                  <a:moveTo>
                    <a:pt x="63500" y="381000"/>
                  </a:move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</a:path>
                <a:path w="2286000" h="381000">
                  <a:moveTo>
                    <a:pt x="2222500" y="0"/>
                  </a:moveTo>
                  <a:lnTo>
                    <a:pt x="2247209" y="4992"/>
                  </a:lnTo>
                  <a:lnTo>
                    <a:pt x="2267394" y="18605"/>
                  </a:lnTo>
                  <a:lnTo>
                    <a:pt x="2281007" y="38790"/>
                  </a:lnTo>
                  <a:lnTo>
                    <a:pt x="2286000" y="63500"/>
                  </a:lnTo>
                  <a:lnTo>
                    <a:pt x="2286000" y="317500"/>
                  </a:lnTo>
                  <a:lnTo>
                    <a:pt x="2281007" y="342209"/>
                  </a:lnTo>
                  <a:lnTo>
                    <a:pt x="2267394" y="362394"/>
                  </a:lnTo>
                  <a:lnTo>
                    <a:pt x="2247209" y="376007"/>
                  </a:lnTo>
                  <a:lnTo>
                    <a:pt x="2222500" y="381000"/>
                  </a:lnTo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8154" y="60452"/>
            <a:ext cx="1737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SUBJE</a:t>
            </a:r>
            <a:r>
              <a:rPr spc="-25" dirty="0"/>
              <a:t>C</a:t>
            </a:r>
            <a:r>
              <a:rPr spc="-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628" y="1327149"/>
            <a:ext cx="3331845" cy="3098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6002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Subject is a  brief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statement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of  the topic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subject</a:t>
            </a:r>
            <a:r>
              <a:rPr sz="28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should  be typed in ALL  CAPS.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0" y="342900"/>
            <a:ext cx="5029200" cy="6324600"/>
            <a:chOff x="342900" y="342900"/>
            <a:chExt cx="5029200" cy="6324600"/>
          </a:xfrm>
        </p:grpSpPr>
        <p:sp>
          <p:nvSpPr>
            <p:cNvPr id="5" name="object 5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" y="361950"/>
              <a:ext cx="4991100" cy="6286500"/>
            </a:xfrm>
            <a:custGeom>
              <a:avLst/>
              <a:gdLst/>
              <a:ahLst/>
              <a:cxnLst/>
              <a:rect l="l" t="t" r="r" b="b"/>
              <a:pathLst>
                <a:path w="4991100" h="6286500">
                  <a:moveTo>
                    <a:pt x="0" y="6286500"/>
                  </a:moveTo>
                  <a:lnTo>
                    <a:pt x="4991100" y="6286500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6286500"/>
                  </a:lnTo>
                  <a:close/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2286000"/>
              <a:ext cx="2286000" cy="304800"/>
            </a:xfrm>
            <a:custGeom>
              <a:avLst/>
              <a:gdLst/>
              <a:ahLst/>
              <a:cxnLst/>
              <a:rect l="l" t="t" r="r" b="b"/>
              <a:pathLst>
                <a:path w="2286000" h="304800">
                  <a:moveTo>
                    <a:pt x="50800" y="304800"/>
                  </a:moveTo>
                  <a:lnTo>
                    <a:pt x="31027" y="300809"/>
                  </a:lnTo>
                  <a:lnTo>
                    <a:pt x="14879" y="289925"/>
                  </a:lnTo>
                  <a:lnTo>
                    <a:pt x="3992" y="273778"/>
                  </a:lnTo>
                  <a:lnTo>
                    <a:pt x="0" y="254000"/>
                  </a:lnTo>
                  <a:lnTo>
                    <a:pt x="0" y="50800"/>
                  </a:lnTo>
                  <a:lnTo>
                    <a:pt x="3992" y="31021"/>
                  </a:lnTo>
                  <a:lnTo>
                    <a:pt x="14879" y="14874"/>
                  </a:lnTo>
                  <a:lnTo>
                    <a:pt x="31027" y="3990"/>
                  </a:lnTo>
                  <a:lnTo>
                    <a:pt x="50800" y="0"/>
                  </a:lnTo>
                </a:path>
                <a:path w="2286000" h="304800">
                  <a:moveTo>
                    <a:pt x="2235200" y="0"/>
                  </a:moveTo>
                  <a:lnTo>
                    <a:pt x="2254978" y="3990"/>
                  </a:lnTo>
                  <a:lnTo>
                    <a:pt x="2271125" y="14874"/>
                  </a:lnTo>
                  <a:lnTo>
                    <a:pt x="2282009" y="31021"/>
                  </a:lnTo>
                  <a:lnTo>
                    <a:pt x="2286000" y="50800"/>
                  </a:lnTo>
                  <a:lnTo>
                    <a:pt x="2286000" y="254000"/>
                  </a:lnTo>
                  <a:lnTo>
                    <a:pt x="2282009" y="273778"/>
                  </a:lnTo>
                  <a:lnTo>
                    <a:pt x="2271125" y="289925"/>
                  </a:lnTo>
                  <a:lnTo>
                    <a:pt x="2254978" y="300809"/>
                  </a:lnTo>
                  <a:lnTo>
                    <a:pt x="2235200" y="304800"/>
                  </a:lnTo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0614" y="60452"/>
            <a:ext cx="1102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BODY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628" y="1327149"/>
            <a:ext cx="3479165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message of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 is contained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within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28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body.</a:t>
            </a:r>
            <a:endParaRPr sz="2800">
              <a:latin typeface="Tahoma"/>
              <a:cs typeface="Tahoma"/>
            </a:endParaRPr>
          </a:p>
          <a:p>
            <a:pPr marL="355600" marR="48387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Memos are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short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and to the</a:t>
            </a:r>
            <a:r>
              <a:rPr sz="28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point.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0" y="342900"/>
            <a:ext cx="5029200" cy="6324600"/>
            <a:chOff x="342900" y="342900"/>
            <a:chExt cx="5029200" cy="6324600"/>
          </a:xfrm>
        </p:grpSpPr>
        <p:sp>
          <p:nvSpPr>
            <p:cNvPr id="5" name="object 5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" y="361950"/>
              <a:ext cx="4991100" cy="6286500"/>
            </a:xfrm>
            <a:custGeom>
              <a:avLst/>
              <a:gdLst/>
              <a:ahLst/>
              <a:cxnLst/>
              <a:rect l="l" t="t" r="r" b="b"/>
              <a:pathLst>
                <a:path w="4991100" h="6286500">
                  <a:moveTo>
                    <a:pt x="0" y="6286500"/>
                  </a:moveTo>
                  <a:lnTo>
                    <a:pt x="4991100" y="6286500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6286500"/>
                  </a:lnTo>
                  <a:close/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2590800"/>
              <a:ext cx="2971800" cy="685800"/>
            </a:xfrm>
            <a:custGeom>
              <a:avLst/>
              <a:gdLst/>
              <a:ahLst/>
              <a:cxnLst/>
              <a:rect l="l" t="t" r="r" b="b"/>
              <a:pathLst>
                <a:path w="2971800" h="685800">
                  <a:moveTo>
                    <a:pt x="114300" y="685800"/>
                  </a:move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</a:path>
                <a:path w="2971800" h="685800">
                  <a:moveTo>
                    <a:pt x="2857500" y="0"/>
                  </a:moveTo>
                  <a:lnTo>
                    <a:pt x="2901987" y="8983"/>
                  </a:lnTo>
                  <a:lnTo>
                    <a:pt x="2938319" y="33480"/>
                  </a:lnTo>
                  <a:lnTo>
                    <a:pt x="2962816" y="69812"/>
                  </a:lnTo>
                  <a:lnTo>
                    <a:pt x="2971800" y="114300"/>
                  </a:lnTo>
                  <a:lnTo>
                    <a:pt x="2971800" y="571500"/>
                  </a:lnTo>
                  <a:lnTo>
                    <a:pt x="2962816" y="615987"/>
                  </a:lnTo>
                  <a:lnTo>
                    <a:pt x="2938319" y="652319"/>
                  </a:lnTo>
                  <a:lnTo>
                    <a:pt x="2901987" y="676816"/>
                  </a:lnTo>
                  <a:lnTo>
                    <a:pt x="2857500" y="685800"/>
                  </a:lnTo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74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Special</a:t>
            </a:r>
            <a:r>
              <a:rPr spc="-55" dirty="0"/>
              <a:t> </a:t>
            </a:r>
            <a:r>
              <a:rPr spc="-5" dirty="0"/>
              <a:t>Parts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028" y="1284478"/>
            <a:ext cx="3338195" cy="32264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55600" marR="308610" indent="-342900">
              <a:lnSpc>
                <a:spcPct val="9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Reference</a:t>
            </a:r>
            <a:r>
              <a:rPr sz="2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initials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are the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typists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initials.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9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Attachment  notation is used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when an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item is  physically</a:t>
            </a:r>
            <a:r>
              <a:rPr sz="28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attached  to the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memo.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0" y="342900"/>
            <a:ext cx="5029200" cy="6324600"/>
            <a:chOff x="342900" y="342900"/>
            <a:chExt cx="5029200" cy="6324600"/>
          </a:xfrm>
        </p:grpSpPr>
        <p:sp>
          <p:nvSpPr>
            <p:cNvPr id="5" name="object 5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" y="361950"/>
              <a:ext cx="4991100" cy="6286500"/>
            </a:xfrm>
            <a:custGeom>
              <a:avLst/>
              <a:gdLst/>
              <a:ahLst/>
              <a:cxnLst/>
              <a:rect l="l" t="t" r="r" b="b"/>
              <a:pathLst>
                <a:path w="4991100" h="6286500">
                  <a:moveTo>
                    <a:pt x="0" y="6286500"/>
                  </a:moveTo>
                  <a:lnTo>
                    <a:pt x="4991100" y="6286500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6286500"/>
                  </a:lnTo>
                  <a:close/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3124200"/>
              <a:ext cx="2590800" cy="685800"/>
            </a:xfrm>
            <a:custGeom>
              <a:avLst/>
              <a:gdLst/>
              <a:ahLst/>
              <a:cxnLst/>
              <a:rect l="l" t="t" r="r" b="b"/>
              <a:pathLst>
                <a:path w="2590800" h="685800">
                  <a:moveTo>
                    <a:pt x="114300" y="685800"/>
                  </a:move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500"/>
                  </a:lnTo>
                  <a:lnTo>
                    <a:pt x="0" y="114300"/>
                  </a:ln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</a:path>
                <a:path w="2590800" h="685800">
                  <a:moveTo>
                    <a:pt x="2476500" y="0"/>
                  </a:moveTo>
                  <a:lnTo>
                    <a:pt x="2520987" y="8983"/>
                  </a:lnTo>
                  <a:lnTo>
                    <a:pt x="2557319" y="33480"/>
                  </a:lnTo>
                  <a:lnTo>
                    <a:pt x="2581816" y="69812"/>
                  </a:lnTo>
                  <a:lnTo>
                    <a:pt x="2590800" y="114300"/>
                  </a:lnTo>
                  <a:lnTo>
                    <a:pt x="2590800" y="571500"/>
                  </a:lnTo>
                  <a:lnTo>
                    <a:pt x="2581816" y="615987"/>
                  </a:lnTo>
                  <a:lnTo>
                    <a:pt x="2557319" y="652319"/>
                  </a:lnTo>
                  <a:lnTo>
                    <a:pt x="2520987" y="676816"/>
                  </a:lnTo>
                  <a:lnTo>
                    <a:pt x="2476500" y="685800"/>
                  </a:lnTo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8821" y="60452"/>
            <a:ext cx="1725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028" y="1327149"/>
            <a:ext cx="3431540" cy="3524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4139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Double-space</a:t>
            </a:r>
            <a:r>
              <a:rPr sz="2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after  the guide</a:t>
            </a:r>
            <a:r>
              <a:rPr sz="2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words.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Double-space  between the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sz="28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of  the body and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reference initials  and any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other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special</a:t>
            </a:r>
            <a:r>
              <a:rPr sz="28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notations.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0" y="342900"/>
            <a:ext cx="5029200" cy="6324600"/>
            <a:chOff x="342900" y="342900"/>
            <a:chExt cx="5029200" cy="6324600"/>
          </a:xfrm>
        </p:grpSpPr>
        <p:sp>
          <p:nvSpPr>
            <p:cNvPr id="5" name="object 5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" y="361950"/>
              <a:ext cx="4991100" cy="6286500"/>
            </a:xfrm>
            <a:custGeom>
              <a:avLst/>
              <a:gdLst/>
              <a:ahLst/>
              <a:cxnLst/>
              <a:rect l="l" t="t" r="r" b="b"/>
              <a:pathLst>
                <a:path w="4991100" h="6286500">
                  <a:moveTo>
                    <a:pt x="0" y="6286500"/>
                  </a:moveTo>
                  <a:lnTo>
                    <a:pt x="4991100" y="6286500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6286500"/>
                  </a:lnTo>
                  <a:close/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274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Special</a:t>
            </a:r>
            <a:r>
              <a:rPr spc="-55" dirty="0"/>
              <a:t> </a:t>
            </a:r>
            <a:r>
              <a:rPr spc="-5" dirty="0"/>
              <a:t>Parts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028" y="1327150"/>
            <a:ext cx="3206750" cy="4781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7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Copy notations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are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typed on the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line  below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 reference  initials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or below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  enclosure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or  attachment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notation.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left margin, 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type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 lower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sz="2400" spc="-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“c”  followed by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colon  </a:t>
            </a:r>
            <a:r>
              <a:rPr sz="2400" spc="-35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sz="2500" i="1" spc="-35" dirty="0">
                <a:solidFill>
                  <a:srgbClr val="FFFFFF"/>
                </a:solidFill>
                <a:latin typeface="Tahoma"/>
                <a:cs typeface="Tahoma"/>
              </a:rPr>
              <a:t>c:),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press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tab and  type the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name of</a:t>
            </a:r>
            <a:r>
              <a:rPr sz="24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400" dirty="0">
                <a:solidFill>
                  <a:srgbClr val="FFFFFF"/>
                </a:solidFill>
                <a:latin typeface="Tahoma"/>
                <a:cs typeface="Tahoma"/>
              </a:rPr>
              <a:t>person </a:t>
            </a:r>
            <a:r>
              <a:rPr sz="2400" spc="-5" dirty="0">
                <a:solidFill>
                  <a:srgbClr val="FFFFFF"/>
                </a:solidFill>
                <a:latin typeface="Tahoma"/>
                <a:cs typeface="Tahoma"/>
              </a:rPr>
              <a:t>receiving the  copy.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" y="381000"/>
            <a:ext cx="49530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1950" y="361950"/>
            <a:ext cx="4991100" cy="6286500"/>
          </a:xfrm>
          <a:prstGeom prst="rect">
            <a:avLst/>
          </a:prstGeom>
          <a:ln w="38100">
            <a:solidFill>
              <a:srgbClr val="D2A11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80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</a:pPr>
            <a:r>
              <a:rPr sz="1800" dirty="0">
                <a:solidFill>
                  <a:srgbClr val="D2A118"/>
                </a:solidFill>
                <a:latin typeface="Arial"/>
                <a:cs typeface="Arial"/>
              </a:rPr>
              <a:t>c: </a:t>
            </a:r>
            <a:r>
              <a:rPr sz="1800" spc="-5" dirty="0">
                <a:solidFill>
                  <a:srgbClr val="D2A118"/>
                </a:solidFill>
                <a:latin typeface="Arial"/>
                <a:cs typeface="Arial"/>
              </a:rPr>
              <a:t>Finance</a:t>
            </a:r>
            <a:r>
              <a:rPr sz="1800" spc="-20" dirty="0">
                <a:solidFill>
                  <a:srgbClr val="D2A118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D2A118"/>
                </a:solidFill>
                <a:latin typeface="Arial"/>
                <a:cs typeface="Arial"/>
              </a:rPr>
              <a:t>Manager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61433"/>
            <a:ext cx="8833485" cy="1496695"/>
            <a:chOff x="0" y="5361432"/>
            <a:chExt cx="11777980" cy="1496695"/>
          </a:xfrm>
        </p:grpSpPr>
        <p:sp>
          <p:nvSpPr>
            <p:cNvPr id="3" name="object 3"/>
            <p:cNvSpPr/>
            <p:nvPr/>
          </p:nvSpPr>
          <p:spPr>
            <a:xfrm>
              <a:off x="19813" y="5361432"/>
              <a:ext cx="11757660" cy="6797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811" y="5727192"/>
              <a:ext cx="1159764" cy="679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7580" y="158623"/>
            <a:ext cx="776721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145" dirty="0"/>
              <a:t>To </a:t>
            </a:r>
            <a:r>
              <a:rPr spc="-10" dirty="0"/>
              <a:t>Write </a:t>
            </a:r>
            <a:r>
              <a:rPr dirty="0"/>
              <a:t>A</a:t>
            </a:r>
            <a:r>
              <a:rPr spc="-409" dirty="0"/>
              <a:t> </a:t>
            </a:r>
            <a:r>
              <a:rPr dirty="0"/>
              <a:t>Memorandum?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4860" y="899161"/>
            <a:ext cx="8702040" cy="1411605"/>
            <a:chOff x="19813" y="899160"/>
            <a:chExt cx="11602720" cy="1411605"/>
          </a:xfrm>
        </p:grpSpPr>
        <p:sp>
          <p:nvSpPr>
            <p:cNvPr id="7" name="object 7"/>
            <p:cNvSpPr/>
            <p:nvPr/>
          </p:nvSpPr>
          <p:spPr>
            <a:xfrm>
              <a:off x="210136" y="1081052"/>
              <a:ext cx="4558263" cy="3063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2856" y="899160"/>
              <a:ext cx="507491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64963" y="899160"/>
              <a:ext cx="643127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2707" y="899160"/>
              <a:ext cx="507491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04815" y="899160"/>
              <a:ext cx="6617208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813" y="1264920"/>
              <a:ext cx="10538460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813" y="1630680"/>
              <a:ext cx="8848344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6502" y="2684300"/>
            <a:ext cx="2591678" cy="28719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4860" y="3568220"/>
            <a:ext cx="8960168" cy="1595120"/>
            <a:chOff x="19813" y="3568220"/>
            <a:chExt cx="11946890" cy="1595120"/>
          </a:xfrm>
        </p:grpSpPr>
        <p:sp>
          <p:nvSpPr>
            <p:cNvPr id="16" name="object 16"/>
            <p:cNvSpPr/>
            <p:nvPr/>
          </p:nvSpPr>
          <p:spPr>
            <a:xfrm>
              <a:off x="210319" y="3568220"/>
              <a:ext cx="11639916" cy="30634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813" y="3752087"/>
              <a:ext cx="11689080" cy="679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813" y="4117847"/>
              <a:ext cx="11946636" cy="679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813" y="4483607"/>
              <a:ext cx="9779508" cy="67970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57581" y="975105"/>
            <a:ext cx="8736330" cy="6799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101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 student, if you harbour the big 9-to-5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dream,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then there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one skill that you</a:t>
            </a:r>
            <a:r>
              <a:rPr sz="2400" spc="-1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absolutely  have to 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master,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and that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 communication.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 this case, a huge part of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professional  communication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happens to be writing and sending out</a:t>
            </a:r>
            <a:r>
              <a:rPr sz="2400" spc="-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memorandum.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So,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what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memorandum?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memorandum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(also called,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reminder)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is sent out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internal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communications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on</a:t>
            </a:r>
            <a:r>
              <a:rPr sz="240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 procedures or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official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business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within a </a:t>
            </a:r>
            <a:r>
              <a:rPr sz="2400" spc="-25" dirty="0">
                <a:solidFill>
                  <a:schemeClr val="bg1"/>
                </a:solidFill>
                <a:latin typeface="Times New Roman"/>
                <a:cs typeface="Times New Roman"/>
              </a:rPr>
              <a:t>company.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opposed to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emails,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sent to a 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large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group of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employees,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like your entire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department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or everyone in the </a:t>
            </a:r>
            <a:r>
              <a:rPr sz="2400" spc="-25" dirty="0">
                <a:solidFill>
                  <a:schemeClr val="bg1"/>
                </a:solidFill>
                <a:latin typeface="Times New Roman"/>
                <a:cs typeface="Times New Roman"/>
              </a:rPr>
              <a:t>company.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 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written to inform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staff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about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internal changes, or any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upcoming</a:t>
            </a:r>
            <a:r>
              <a:rPr sz="2400" spc="-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events.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 marR="354330">
              <a:lnSpc>
                <a:spcPct val="100000"/>
              </a:lnSpc>
              <a:spcBef>
                <a:spcPts val="5"/>
              </a:spcBef>
            </a:pPr>
            <a:r>
              <a:rPr sz="2400" spc="-90" dirty="0">
                <a:solidFill>
                  <a:srgbClr val="C63009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C63009"/>
                </a:solidFill>
                <a:latin typeface="Times New Roman"/>
                <a:cs typeface="Times New Roman"/>
              </a:rPr>
              <a:t>help you gain further insights on </a:t>
            </a:r>
            <a:r>
              <a:rPr sz="2400" spc="-5" dirty="0">
                <a:solidFill>
                  <a:srgbClr val="C63009"/>
                </a:solidFill>
                <a:latin typeface="Times New Roman"/>
                <a:cs typeface="Times New Roman"/>
              </a:rPr>
              <a:t>memorandum format, we </a:t>
            </a:r>
            <a:r>
              <a:rPr sz="2400" dirty="0">
                <a:solidFill>
                  <a:srgbClr val="C63009"/>
                </a:solidFill>
                <a:latin typeface="Times New Roman"/>
                <a:cs typeface="Times New Roman"/>
              </a:rPr>
              <a:t>have curated a </a:t>
            </a:r>
            <a:r>
              <a:rPr sz="2400" spc="-5" dirty="0">
                <a:solidFill>
                  <a:srgbClr val="C63009"/>
                </a:solidFill>
                <a:latin typeface="Times New Roman"/>
                <a:cs typeface="Times New Roman"/>
              </a:rPr>
              <a:t>comprehensive  </a:t>
            </a:r>
            <a:r>
              <a:rPr sz="2400" dirty="0">
                <a:solidFill>
                  <a:srgbClr val="C63009"/>
                </a:solidFill>
                <a:latin typeface="Times New Roman"/>
                <a:cs typeface="Times New Roman"/>
              </a:rPr>
              <a:t>guide.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296436"/>
            <a:ext cx="8799195" cy="1562100"/>
            <a:chOff x="0" y="5296436"/>
            <a:chExt cx="11732260" cy="1562100"/>
          </a:xfrm>
        </p:grpSpPr>
        <p:sp>
          <p:nvSpPr>
            <p:cNvPr id="3" name="object 3"/>
            <p:cNvSpPr/>
            <p:nvPr/>
          </p:nvSpPr>
          <p:spPr>
            <a:xfrm>
              <a:off x="161755" y="5296436"/>
              <a:ext cx="11570276" cy="3063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5480304"/>
              <a:ext cx="2033016" cy="6797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7129" y="199137"/>
            <a:ext cx="574647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145" dirty="0"/>
              <a:t>To </a:t>
            </a:r>
            <a:r>
              <a:rPr dirty="0"/>
              <a:t>Format A</a:t>
            </a:r>
            <a:r>
              <a:rPr spc="-370" dirty="0"/>
              <a:t> </a:t>
            </a:r>
            <a:r>
              <a:rPr dirty="0"/>
              <a:t>Memo?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1018032"/>
            <a:ext cx="9116854" cy="1045844"/>
            <a:chOff x="0" y="1018032"/>
            <a:chExt cx="12155805" cy="1045844"/>
          </a:xfrm>
        </p:grpSpPr>
        <p:sp>
          <p:nvSpPr>
            <p:cNvPr id="7" name="object 7"/>
            <p:cNvSpPr/>
            <p:nvPr/>
          </p:nvSpPr>
          <p:spPr>
            <a:xfrm>
              <a:off x="171123" y="1199924"/>
              <a:ext cx="5029127" cy="3063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86528" y="1018032"/>
              <a:ext cx="505968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88635" y="1018032"/>
              <a:ext cx="7066788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383792"/>
              <a:ext cx="2238756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49756" y="2437412"/>
            <a:ext cx="2952323" cy="2393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3321332"/>
            <a:ext cx="9144000" cy="1595120"/>
            <a:chOff x="0" y="3321332"/>
            <a:chExt cx="12192000" cy="1595120"/>
          </a:xfrm>
        </p:grpSpPr>
        <p:sp>
          <p:nvSpPr>
            <p:cNvPr id="13" name="object 13"/>
            <p:cNvSpPr/>
            <p:nvPr/>
          </p:nvSpPr>
          <p:spPr>
            <a:xfrm>
              <a:off x="161744" y="3321332"/>
              <a:ext cx="11550492" cy="3063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3505199"/>
              <a:ext cx="11599165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870959"/>
              <a:ext cx="12192000" cy="679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4236719"/>
              <a:ext cx="3317748" cy="679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3461" y="1094614"/>
            <a:ext cx="8836343" cy="53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82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steps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mentioned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below provide an in-depth understanding of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how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format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or</a:t>
            </a:r>
            <a:r>
              <a:rPr sz="2400" spc="-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how  to end a</a:t>
            </a:r>
            <a:r>
              <a:rPr sz="24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1. </a:t>
            </a:r>
            <a:r>
              <a:rPr sz="2400" spc="-25" dirty="0">
                <a:solidFill>
                  <a:schemeClr val="bg1"/>
                </a:solidFill>
                <a:latin typeface="Times New Roman"/>
                <a:cs typeface="Times New Roman"/>
              </a:rPr>
              <a:t>Write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Memorandum</a:t>
            </a:r>
            <a:r>
              <a:rPr sz="2400" spc="-1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Title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need to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mention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that this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document is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memorandum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at the outset. Keep the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word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 bold  on the first line. </a:t>
            </a: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can either choose the centre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alignment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or align it to the left. </a:t>
            </a: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might  make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font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larger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 order to highlight the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word. Add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 double space between this line and</a:t>
            </a:r>
            <a:r>
              <a:rPr sz="2400" spc="-2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 next line of the</a:t>
            </a:r>
            <a:r>
              <a:rPr sz="24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heading.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206375">
              <a:lnSpc>
                <a:spcPct val="100000"/>
              </a:lnSpc>
            </a:pP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presenting the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memorandum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title,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make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sure to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use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 double space between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sections</a:t>
            </a:r>
            <a:r>
              <a:rPr sz="2400" spc="-10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and  align the</a:t>
            </a:r>
            <a:r>
              <a:rPr sz="2400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text.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81" y="500409"/>
            <a:ext cx="3635113" cy="306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384328"/>
            <a:ext cx="8836819" cy="1595120"/>
            <a:chOff x="0" y="1384328"/>
            <a:chExt cx="11782425" cy="1595120"/>
          </a:xfrm>
        </p:grpSpPr>
        <p:sp>
          <p:nvSpPr>
            <p:cNvPr id="4" name="object 4"/>
            <p:cNvSpPr/>
            <p:nvPr/>
          </p:nvSpPr>
          <p:spPr>
            <a:xfrm>
              <a:off x="180796" y="1384328"/>
              <a:ext cx="11523415" cy="3063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568195"/>
              <a:ext cx="11538205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933955"/>
              <a:ext cx="11782045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299715"/>
              <a:ext cx="5038344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49572" y="3353336"/>
            <a:ext cx="4145275" cy="3063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" y="4237256"/>
            <a:ext cx="8803481" cy="1595120"/>
            <a:chOff x="0" y="4237256"/>
            <a:chExt cx="11737975" cy="1595120"/>
          </a:xfrm>
        </p:grpSpPr>
        <p:sp>
          <p:nvSpPr>
            <p:cNvPr id="10" name="object 10"/>
            <p:cNvSpPr/>
            <p:nvPr/>
          </p:nvSpPr>
          <p:spPr>
            <a:xfrm>
              <a:off x="190391" y="4237256"/>
              <a:ext cx="11547234" cy="3063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421123"/>
              <a:ext cx="11625073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786883"/>
              <a:ext cx="11527537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5152643"/>
              <a:ext cx="1219200" cy="679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7635" y="400304"/>
            <a:ext cx="8680609" cy="642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00990" algn="l"/>
              </a:tabLst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Address </a:t>
            </a:r>
            <a:r>
              <a:rPr sz="240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400" smtClean="0">
                <a:solidFill>
                  <a:schemeClr val="bg1"/>
                </a:solidFill>
                <a:latin typeface="Times New Roman"/>
                <a:cs typeface="Times New Roman"/>
              </a:rPr>
              <a:t>receiver</a:t>
            </a:r>
            <a:r>
              <a:rPr sz="2400" spc="-21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chemeClr val="bg1"/>
                </a:solidFill>
                <a:latin typeface="Times New Roman"/>
                <a:cs typeface="Times New Roman"/>
              </a:rPr>
              <a:t>properly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 startAt="2"/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38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common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type of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formal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business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communication,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and it requires that you</a:t>
            </a:r>
            <a:r>
              <a:rPr sz="2400" spc="-1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address  the readers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formally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well.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If you’re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sending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 an individual, then you need to  include the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full name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and title of the person. If you are sending a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 a group of</a:t>
            </a:r>
            <a:r>
              <a:rPr sz="2400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people,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then you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might write: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“TO: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team.”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300990" algn="l"/>
              </a:tabLst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Add </a:t>
            </a:r>
            <a:r>
              <a:rPr sz="2400">
                <a:solidFill>
                  <a:schemeClr val="bg1"/>
                </a:solidFill>
                <a:latin typeface="Times New Roman"/>
                <a:cs typeface="Times New Roman"/>
              </a:rPr>
              <a:t>Additional </a:t>
            </a:r>
            <a:r>
              <a:rPr lang="en-US" sz="2400" dirty="0" smtClean="0">
                <a:solidFill>
                  <a:schemeClr val="bg1"/>
                </a:solidFill>
                <a:latin typeface="Times New Roman"/>
                <a:cs typeface="Times New Roman"/>
              </a:rPr>
              <a:t>receiver </a:t>
            </a:r>
            <a:r>
              <a:rPr sz="2400" smtClean="0">
                <a:solidFill>
                  <a:schemeClr val="bg1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CC</a:t>
            </a:r>
            <a:r>
              <a:rPr sz="2400" spc="-25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Line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“CC”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line highlights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who will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receive a “Courtesy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Copy”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of the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memorandum.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memo 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not be directed to this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person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or group of people. Instead, you should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just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include them  because they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stay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informed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about the policies or issues that you are elaborating in the 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27" y="300765"/>
            <a:ext cx="6349154" cy="306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715" y="1184684"/>
            <a:ext cx="9122569" cy="1229360"/>
            <a:chOff x="7620" y="1184684"/>
            <a:chExt cx="12163425" cy="1229360"/>
          </a:xfrm>
        </p:grpSpPr>
        <p:sp>
          <p:nvSpPr>
            <p:cNvPr id="4" name="object 4"/>
            <p:cNvSpPr/>
            <p:nvPr/>
          </p:nvSpPr>
          <p:spPr>
            <a:xfrm>
              <a:off x="207607" y="1184684"/>
              <a:ext cx="11580204" cy="3063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" y="1368552"/>
              <a:ext cx="5443728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47487" y="1368552"/>
              <a:ext cx="505967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49596" y="1368552"/>
              <a:ext cx="7021068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" y="1734312"/>
              <a:ext cx="5071872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716" y="2794028"/>
            <a:ext cx="7809071" cy="863600"/>
            <a:chOff x="7620" y="2794028"/>
            <a:chExt cx="10412095" cy="863600"/>
          </a:xfrm>
        </p:grpSpPr>
        <p:sp>
          <p:nvSpPr>
            <p:cNvPr id="10" name="object 10"/>
            <p:cNvSpPr/>
            <p:nvPr/>
          </p:nvSpPr>
          <p:spPr>
            <a:xfrm>
              <a:off x="207660" y="2794028"/>
              <a:ext cx="10211528" cy="3063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0" y="2977896"/>
              <a:ext cx="7342632" cy="6797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715" y="4037612"/>
            <a:ext cx="8390573" cy="863600"/>
            <a:chOff x="7620" y="4037612"/>
            <a:chExt cx="11187430" cy="863600"/>
          </a:xfrm>
        </p:grpSpPr>
        <p:sp>
          <p:nvSpPr>
            <p:cNvPr id="13" name="object 13"/>
            <p:cNvSpPr/>
            <p:nvPr/>
          </p:nvSpPr>
          <p:spPr>
            <a:xfrm>
              <a:off x="207566" y="4037612"/>
              <a:ext cx="10987467" cy="3063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" y="4221479"/>
              <a:ext cx="10273284" cy="679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5715" y="5281196"/>
            <a:ext cx="8916353" cy="863600"/>
            <a:chOff x="7620" y="5281196"/>
            <a:chExt cx="11888470" cy="863600"/>
          </a:xfrm>
        </p:grpSpPr>
        <p:sp>
          <p:nvSpPr>
            <p:cNvPr id="16" name="object 16"/>
            <p:cNvSpPr/>
            <p:nvPr/>
          </p:nvSpPr>
          <p:spPr>
            <a:xfrm>
              <a:off x="207664" y="5281196"/>
              <a:ext cx="11688273" cy="3063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0" y="5465064"/>
              <a:ext cx="5106924" cy="679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7752" y="200914"/>
            <a:ext cx="8781574" cy="589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4. Think About The Readers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Before 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Writing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Body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400" spc="-3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Memo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 order to get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people’s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attention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and get them to revert to the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memo, </a:t>
            </a:r>
            <a:r>
              <a:rPr sz="2400" spc="-35" dirty="0">
                <a:solidFill>
                  <a:schemeClr val="bg1"/>
                </a:solidFill>
                <a:latin typeface="Times New Roman"/>
                <a:cs typeface="Times New Roman"/>
              </a:rPr>
              <a:t>it’s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important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consider, 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length, and level of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formality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of the write-up. Doing this perfectly requires that you have a</a:t>
            </a:r>
            <a:r>
              <a:rPr sz="2400" spc="-2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clear  idea of whom the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directed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at.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mtClean="0">
                <a:solidFill>
                  <a:srgbClr val="FFFF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FF00"/>
                </a:solidFill>
                <a:latin typeface="Times New Roman"/>
                <a:cs typeface="Times New Roman"/>
              </a:rPr>
              <a:t>following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are </a:t>
            </a:r>
            <a:r>
              <a:rPr sz="2400" spc="-10" dirty="0">
                <a:solidFill>
                  <a:srgbClr val="FFFF00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considerations </a:t>
            </a:r>
            <a:r>
              <a:rPr sz="2400">
                <a:solidFill>
                  <a:srgbClr val="FFFF00"/>
                </a:solidFill>
                <a:latin typeface="Times New Roman"/>
                <a:cs typeface="Times New Roman"/>
              </a:rPr>
              <a:t>to </a:t>
            </a:r>
            <a:r>
              <a:rPr sz="2400" smtClean="0">
                <a:solidFill>
                  <a:srgbClr val="FFFF00"/>
                </a:solidFill>
                <a:latin typeface="Times New Roman"/>
                <a:cs typeface="Times New Roman"/>
              </a:rPr>
              <a:t>think about </a:t>
            </a:r>
            <a:r>
              <a:rPr sz="2400" dirty="0">
                <a:solidFill>
                  <a:srgbClr val="FFFF00"/>
                </a:solidFill>
                <a:latin typeface="Times New Roman"/>
                <a:cs typeface="Times New Roman"/>
              </a:rPr>
              <a:t>over while writing the body </a:t>
            </a:r>
            <a:r>
              <a:rPr sz="2400">
                <a:solidFill>
                  <a:srgbClr val="FFFF00"/>
                </a:solidFill>
                <a:latin typeface="Times New Roman"/>
                <a:cs typeface="Times New Roman"/>
              </a:rPr>
              <a:t>of</a:t>
            </a:r>
            <a:r>
              <a:rPr sz="2400" spc="-13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FFFF00"/>
                </a:solidFill>
                <a:latin typeface="Times New Roman"/>
                <a:cs typeface="Times New Roman"/>
              </a:rPr>
              <a:t>the</a:t>
            </a:r>
            <a:r>
              <a:rPr lang="en-US" sz="2400" dirty="0" smtClean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2400" spc="-10" smtClean="0">
                <a:solidFill>
                  <a:srgbClr val="FFFF00"/>
                </a:solidFill>
                <a:latin typeface="Times New Roman"/>
                <a:cs typeface="Times New Roman"/>
              </a:rPr>
              <a:t>memorandum</a:t>
            </a:r>
            <a:r>
              <a:rPr sz="2400" spc="-10">
                <a:solidFill>
                  <a:srgbClr val="FFFF00"/>
                </a:solidFill>
                <a:latin typeface="Times New Roman"/>
                <a:cs typeface="Times New Roman"/>
              </a:rPr>
              <a:t>. </a:t>
            </a:r>
            <a:endParaRPr lang="en-US" sz="2400" spc="-10" dirty="0" smtClean="0">
              <a:solidFill>
                <a:srgbClr val="FFFF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mtClean="0">
                <a:solidFill>
                  <a:schemeClr val="bg1"/>
                </a:solidFill>
                <a:latin typeface="Times New Roman"/>
                <a:cs typeface="Times New Roman"/>
              </a:rPr>
              <a:t>Think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about the concerns of the</a:t>
            </a:r>
            <a:r>
              <a:rPr sz="2400" spc="-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audience.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706120">
              <a:lnSpc>
                <a:spcPct val="100000"/>
              </a:lnSpc>
            </a:pPr>
            <a:r>
              <a:rPr sz="2400" spc="-30" dirty="0">
                <a:solidFill>
                  <a:schemeClr val="bg1"/>
                </a:solidFill>
                <a:latin typeface="Times New Roman"/>
                <a:cs typeface="Times New Roman"/>
              </a:rPr>
              <a:t>Try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assume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any questions your readers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might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have. </a:t>
            </a: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need to plan the content for</a:t>
            </a:r>
            <a:r>
              <a:rPr sz="2400" spc="-1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like the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examples,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evidence, or other vital details that will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persuade</a:t>
            </a:r>
            <a:r>
              <a:rPr sz="2400" spc="-16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them.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715">
              <a:lnSpc>
                <a:spcPct val="100000"/>
              </a:lnSpc>
            </a:pPr>
            <a:r>
              <a:rPr sz="2400" smtClean="0">
                <a:solidFill>
                  <a:schemeClr val="bg1"/>
                </a:solidFill>
                <a:latin typeface="Times New Roman"/>
                <a:cs typeface="Times New Roman"/>
              </a:rPr>
              <a:t>Considering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audience also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helps you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sensitive about including any detail or</a:t>
            </a:r>
            <a:r>
              <a:rPr sz="2400" spc="-17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sentiments 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that are inappropriate for your</a:t>
            </a: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readers.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0640" y="60452"/>
            <a:ext cx="3169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Impact"/>
                <a:cs typeface="Impact"/>
              </a:rPr>
              <a:t>Memorandums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325626"/>
            <a:ext cx="8609965" cy="3538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794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Memos and letters are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two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most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common  types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 business</a:t>
            </a:r>
            <a:r>
              <a:rPr sz="32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communication.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</a:tabLst>
            </a:pP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Memos resemble letters in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that they  communicate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information and are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commonly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used in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the world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of business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writing.  However,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memos differ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letters </a:t>
            </a:r>
            <a:r>
              <a:rPr sz="320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3200" spc="-5" smtClean="0">
                <a:solidFill>
                  <a:srgbClr val="FFFFFF"/>
                </a:solidFill>
                <a:latin typeface="Tahoma"/>
                <a:cs typeface="Tahoma"/>
              </a:rPr>
              <a:t>some  </a:t>
            </a:r>
            <a:r>
              <a:rPr sz="3200" dirty="0">
                <a:solidFill>
                  <a:srgbClr val="FFFFFF"/>
                </a:solidFill>
                <a:latin typeface="Tahoma"/>
                <a:cs typeface="Tahoma"/>
              </a:rPr>
              <a:t>important</a:t>
            </a:r>
            <a:r>
              <a:rPr sz="3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Tahoma"/>
                <a:cs typeface="Tahoma"/>
              </a:rPr>
              <a:t>ways.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127" y="287049"/>
            <a:ext cx="4899536" cy="306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170968"/>
            <a:ext cx="8871109" cy="1595120"/>
            <a:chOff x="0" y="1170968"/>
            <a:chExt cx="11828145" cy="1595120"/>
          </a:xfrm>
        </p:grpSpPr>
        <p:sp>
          <p:nvSpPr>
            <p:cNvPr id="4" name="object 4"/>
            <p:cNvSpPr/>
            <p:nvPr/>
          </p:nvSpPr>
          <p:spPr>
            <a:xfrm>
              <a:off x="190360" y="1170968"/>
              <a:ext cx="11526347" cy="3063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354836"/>
              <a:ext cx="11827764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720596"/>
              <a:ext cx="11105388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086355"/>
              <a:ext cx="3265932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2987" y="3146072"/>
            <a:ext cx="8652510" cy="863600"/>
            <a:chOff x="190649" y="3146072"/>
            <a:chExt cx="11536680" cy="863600"/>
          </a:xfrm>
        </p:grpSpPr>
        <p:sp>
          <p:nvSpPr>
            <p:cNvPr id="9" name="object 9"/>
            <p:cNvSpPr/>
            <p:nvPr/>
          </p:nvSpPr>
          <p:spPr>
            <a:xfrm>
              <a:off x="190649" y="3216208"/>
              <a:ext cx="104857" cy="948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1282" y="3146072"/>
              <a:ext cx="11205792" cy="3063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0707" y="3329940"/>
              <a:ext cx="3343655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42987" y="4389656"/>
            <a:ext cx="8741093" cy="1595120"/>
            <a:chOff x="190649" y="4389656"/>
            <a:chExt cx="11654790" cy="1595120"/>
          </a:xfrm>
        </p:grpSpPr>
        <p:sp>
          <p:nvSpPr>
            <p:cNvPr id="13" name="object 13"/>
            <p:cNvSpPr/>
            <p:nvPr/>
          </p:nvSpPr>
          <p:spPr>
            <a:xfrm>
              <a:off x="190649" y="4459792"/>
              <a:ext cx="104857" cy="948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1189" y="4389656"/>
              <a:ext cx="11324128" cy="3063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707" y="4573523"/>
              <a:ext cx="11297412" cy="679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0707" y="4939283"/>
              <a:ext cx="10831068" cy="679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0707" y="5305043"/>
              <a:ext cx="4797552" cy="67970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2893" y="187579"/>
            <a:ext cx="8764429" cy="67992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5. Support </a:t>
            </a:r>
            <a:r>
              <a:rPr sz="2400" spc="-65" dirty="0">
                <a:solidFill>
                  <a:schemeClr val="bg1"/>
                </a:solidFill>
                <a:latin typeface="Times New Roman"/>
                <a:cs typeface="Times New Roman"/>
              </a:rPr>
              <a:t>Your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Course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Action In The</a:t>
            </a:r>
            <a:r>
              <a:rPr sz="2400" spc="-2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Description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15049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Provide a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brief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summary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actions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that will be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adopted.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Present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solid evidence and logical  reasons for the solutions you propose. Start with the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most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significant detail, then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focus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on the  supporting facts. Mention that the readers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benefit by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following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action you have 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suggested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 the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marR="142875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can incorporate lists, or charts,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particularly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 longer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memos.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Just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sure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they are </a:t>
            </a:r>
            <a:r>
              <a:rPr sz="2400">
                <a:solidFill>
                  <a:schemeClr val="bg1"/>
                </a:solidFill>
                <a:latin typeface="Times New Roman"/>
                <a:cs typeface="Times New Roman"/>
              </a:rPr>
              <a:t>truly  </a:t>
            </a:r>
            <a:r>
              <a:rPr sz="2400" spc="-5" smtClean="0">
                <a:solidFill>
                  <a:schemeClr val="bg1"/>
                </a:solidFill>
                <a:latin typeface="Times New Roman"/>
                <a:cs typeface="Times New Roman"/>
              </a:rPr>
              <a:t>credible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4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relevant.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C63009"/>
              </a:buClr>
              <a:buFont typeface="Arial"/>
              <a:buChar char="•"/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longer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memos,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use a shorter heading that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clarifies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content of each</a:t>
            </a:r>
            <a:r>
              <a:rPr sz="24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category.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marR="510540">
              <a:lnSpc>
                <a:spcPct val="100000"/>
              </a:lnSpc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instance, instead of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simply mentioning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“policies”, use “New policies regarding</a:t>
            </a:r>
            <a:r>
              <a:rPr sz="2400" spc="-1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dress 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codes”. Be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specific while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writing the heading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that the basic point of your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is  apparent to the audience right</a:t>
            </a:r>
            <a:r>
              <a:rPr sz="2400" spc="-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chemeClr val="bg1"/>
                </a:solidFill>
                <a:latin typeface="Times New Roman"/>
                <a:cs typeface="Times New Roman"/>
              </a:rPr>
              <a:t>away.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019" y="300764"/>
            <a:ext cx="2243138" cy="23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183160"/>
            <a:ext cx="8615839" cy="863600"/>
            <a:chOff x="0" y="1183160"/>
            <a:chExt cx="11487785" cy="863600"/>
          </a:xfrm>
        </p:grpSpPr>
        <p:sp>
          <p:nvSpPr>
            <p:cNvPr id="4" name="object 4"/>
            <p:cNvSpPr/>
            <p:nvPr/>
          </p:nvSpPr>
          <p:spPr>
            <a:xfrm>
              <a:off x="199869" y="1183160"/>
              <a:ext cx="11287876" cy="3063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367028"/>
              <a:ext cx="5490972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49914" y="2426745"/>
            <a:ext cx="7053092" cy="3063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3304568"/>
            <a:ext cx="8792528" cy="1229360"/>
            <a:chOff x="0" y="3304568"/>
            <a:chExt cx="11723370" cy="1229360"/>
          </a:xfrm>
        </p:grpSpPr>
        <p:sp>
          <p:nvSpPr>
            <p:cNvPr id="8" name="object 8"/>
            <p:cNvSpPr/>
            <p:nvPr/>
          </p:nvSpPr>
          <p:spPr>
            <a:xfrm>
              <a:off x="190463" y="3304568"/>
              <a:ext cx="11532575" cy="30634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488435"/>
              <a:ext cx="10750296" cy="6797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854195"/>
              <a:ext cx="10436352" cy="6797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7694" y="200405"/>
            <a:ext cx="8649176" cy="53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6.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How </a:t>
            </a:r>
            <a:r>
              <a:rPr sz="2400" spc="-9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End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400" spc="-2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Memo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225425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final paragraph </a:t>
            </a:r>
            <a:r>
              <a:rPr sz="2400">
                <a:solidFill>
                  <a:schemeClr val="bg1"/>
                </a:solidFill>
                <a:latin typeface="Times New Roman"/>
                <a:cs typeface="Times New Roman"/>
              </a:rPr>
              <a:t>should </a:t>
            </a:r>
            <a:r>
              <a:rPr sz="2400" smtClean="0">
                <a:solidFill>
                  <a:schemeClr val="bg1"/>
                </a:solidFill>
                <a:latin typeface="Times New Roman"/>
                <a:cs typeface="Times New Roman"/>
              </a:rPr>
              <a:t>recap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next steps to address the issue at hand. It should</a:t>
            </a:r>
            <a:r>
              <a:rPr sz="2400" spc="-2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also 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emphasise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on a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warm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tone in</a:t>
            </a:r>
            <a:r>
              <a:rPr sz="240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conclusion.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may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include, “I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be glad to discuss these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suggestions with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later.”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might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conclude the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with something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like, </a:t>
            </a:r>
            <a:r>
              <a:rPr sz="2400" spc="-75" dirty="0">
                <a:solidFill>
                  <a:schemeClr val="bg1"/>
                </a:solidFill>
                <a:latin typeface="Times New Roman"/>
                <a:cs typeface="Times New Roman"/>
              </a:rPr>
              <a:t>“We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are excited about the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implementation 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of this new </a:t>
            </a:r>
            <a:r>
              <a:rPr sz="2400" spc="-25" dirty="0">
                <a:solidFill>
                  <a:schemeClr val="bg1"/>
                </a:solidFill>
                <a:latin typeface="Times New Roman"/>
                <a:cs typeface="Times New Roman"/>
              </a:rPr>
              <a:t>policy. </a:t>
            </a:r>
            <a:r>
              <a:rPr sz="2400" spc="-45" dirty="0">
                <a:solidFill>
                  <a:schemeClr val="bg1"/>
                </a:solidFill>
                <a:latin typeface="Times New Roman"/>
                <a:cs typeface="Times New Roman"/>
              </a:rPr>
              <a:t>We’re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confident that this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will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develop our business and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make</a:t>
            </a:r>
            <a:r>
              <a:rPr sz="2400" spc="-1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this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organisation more sustainable.” </a:t>
            </a: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can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wind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this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section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 one to two</a:t>
            </a:r>
            <a:r>
              <a:rPr sz="2400" spc="-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sentences.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593" y="207801"/>
            <a:ext cx="3326675" cy="306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091720"/>
            <a:ext cx="8715375" cy="1229360"/>
            <a:chOff x="0" y="1091720"/>
            <a:chExt cx="11620500" cy="1229360"/>
          </a:xfrm>
        </p:grpSpPr>
        <p:sp>
          <p:nvSpPr>
            <p:cNvPr id="4" name="object 4"/>
            <p:cNvSpPr/>
            <p:nvPr/>
          </p:nvSpPr>
          <p:spPr>
            <a:xfrm>
              <a:off x="180770" y="1091720"/>
              <a:ext cx="11055569" cy="30634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275587"/>
              <a:ext cx="11620501" cy="6797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41347"/>
              <a:ext cx="6251449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40746" y="2770654"/>
            <a:ext cx="77410" cy="946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5240" y="2701065"/>
            <a:ext cx="6245819" cy="30634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40746" y="3578888"/>
            <a:ext cx="8496776" cy="863600"/>
            <a:chOff x="187661" y="3578888"/>
            <a:chExt cx="11329035" cy="863600"/>
          </a:xfrm>
        </p:grpSpPr>
        <p:sp>
          <p:nvSpPr>
            <p:cNvPr id="10" name="object 10"/>
            <p:cNvSpPr/>
            <p:nvPr/>
          </p:nvSpPr>
          <p:spPr>
            <a:xfrm>
              <a:off x="187661" y="3648478"/>
              <a:ext cx="103213" cy="946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613" y="3578888"/>
              <a:ext cx="11002836" cy="3063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3087" y="3762755"/>
              <a:ext cx="2790444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35468" y="4822473"/>
            <a:ext cx="4712871" cy="30634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7635" y="107137"/>
            <a:ext cx="8515826" cy="54912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7.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Proofread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Memo</a:t>
            </a:r>
            <a:r>
              <a:rPr sz="2400" spc="-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Thoroughly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173355">
              <a:lnSpc>
                <a:spcPct val="100000"/>
              </a:lnSpc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Review and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edit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your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precisely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that it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concise,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clear,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persuasive,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and devoid of  errors. Ensure that you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maintain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consistency in the type of language that you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use.</a:t>
            </a:r>
            <a:r>
              <a:rPr sz="2400" spc="-1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Eliminate 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unnecessary eloquent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words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or technical</a:t>
            </a:r>
            <a:r>
              <a:rPr sz="2400" spc="-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jargon.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Make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sure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that it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not very long, and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omit </a:t>
            </a:r>
            <a:r>
              <a:rPr sz="2400">
                <a:solidFill>
                  <a:schemeClr val="bg1"/>
                </a:solidFill>
                <a:latin typeface="Times New Roman"/>
                <a:cs typeface="Times New Roman"/>
              </a:rPr>
              <a:t>any </a:t>
            </a:r>
            <a:r>
              <a:rPr sz="2400" smtClean="0">
                <a:solidFill>
                  <a:schemeClr val="bg1"/>
                </a:solidFill>
                <a:latin typeface="Times New Roman"/>
                <a:cs typeface="Times New Roman"/>
              </a:rPr>
              <a:t>irrelevant</a:t>
            </a:r>
            <a:r>
              <a:rPr sz="2400" spc="-11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material.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C63009"/>
              </a:buClr>
              <a:buFont typeface="Arial"/>
              <a:buChar char="•"/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Review the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for 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grammar,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spelling, and content errors.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Pay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proper attention to</a:t>
            </a:r>
            <a:r>
              <a:rPr sz="2400" spc="-1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dates, 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names,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or</a:t>
            </a:r>
            <a:r>
              <a:rPr sz="24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numbers.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Here is an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example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of a professional</a:t>
            </a:r>
            <a:r>
              <a:rPr sz="2400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memorandum.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4163" y="94489"/>
            <a:ext cx="6160769" cy="5907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151" y="211964"/>
            <a:ext cx="877724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Useful </a:t>
            </a:r>
            <a:r>
              <a:rPr sz="3200" spc="-15" dirty="0"/>
              <a:t>Tips </a:t>
            </a:r>
            <a:r>
              <a:rPr sz="3200" dirty="0"/>
              <a:t>On How </a:t>
            </a:r>
            <a:r>
              <a:rPr sz="3200" spc="-145" dirty="0"/>
              <a:t>To </a:t>
            </a:r>
            <a:r>
              <a:rPr sz="3200" spc="-15" dirty="0"/>
              <a:t>Write </a:t>
            </a:r>
            <a:r>
              <a:rPr sz="3200" dirty="0"/>
              <a:t>A </a:t>
            </a:r>
            <a:r>
              <a:rPr sz="3200" spc="-5" dirty="0"/>
              <a:t>Professional</a:t>
            </a:r>
            <a:r>
              <a:rPr sz="3200" spc="-459" dirty="0"/>
              <a:t> </a:t>
            </a:r>
            <a:r>
              <a:rPr sz="3200" dirty="0"/>
              <a:t>Memo</a:t>
            </a:r>
          </a:p>
        </p:txBody>
      </p:sp>
      <p:sp>
        <p:nvSpPr>
          <p:cNvPr id="3" name="object 3"/>
          <p:cNvSpPr/>
          <p:nvPr/>
        </p:nvSpPr>
        <p:spPr>
          <a:xfrm>
            <a:off x="149959" y="1303557"/>
            <a:ext cx="6990995" cy="3063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274" y="2244874"/>
            <a:ext cx="78643" cy="946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0109" y="2175285"/>
            <a:ext cx="5224246" cy="3063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" y="3059204"/>
            <a:ext cx="8870156" cy="1229360"/>
            <a:chOff x="0" y="3059204"/>
            <a:chExt cx="11826875" cy="1229360"/>
          </a:xfrm>
        </p:grpSpPr>
        <p:sp>
          <p:nvSpPr>
            <p:cNvPr id="7" name="object 7"/>
            <p:cNvSpPr/>
            <p:nvPr/>
          </p:nvSpPr>
          <p:spPr>
            <a:xfrm>
              <a:off x="209490" y="3059204"/>
              <a:ext cx="11617204" cy="3063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43071"/>
              <a:ext cx="11670792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608831"/>
              <a:ext cx="6544056" cy="6797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0" y="4668548"/>
            <a:ext cx="9130665" cy="1229360"/>
            <a:chOff x="0" y="4668548"/>
            <a:chExt cx="12174220" cy="1229360"/>
          </a:xfrm>
        </p:grpSpPr>
        <p:sp>
          <p:nvSpPr>
            <p:cNvPr id="11" name="object 11"/>
            <p:cNvSpPr/>
            <p:nvPr/>
          </p:nvSpPr>
          <p:spPr>
            <a:xfrm>
              <a:off x="190397" y="4668548"/>
              <a:ext cx="11538075" cy="30634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852416"/>
              <a:ext cx="12173712" cy="6797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5218176"/>
              <a:ext cx="3101340" cy="6797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38151" y="1197356"/>
            <a:ext cx="8792051" cy="5691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following are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of the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effective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tips to present a great</a:t>
            </a:r>
            <a:r>
              <a:rPr sz="2400" spc="-11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memorandum.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Focus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on the essential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information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within a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limited</a:t>
            </a:r>
            <a:r>
              <a:rPr sz="2400" spc="-1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space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93345">
              <a:lnSpc>
                <a:spcPct val="100000"/>
              </a:lnSpc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Sometimes,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heading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will get exceptionally 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lengthy,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which makes it very complicated  to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read.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Since the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description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part of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takes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up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most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of the space, so you’ll want to  minimise the amount of space the header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takes</a:t>
            </a:r>
            <a:r>
              <a:rPr sz="2400" spc="-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up.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85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need to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remember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that a lot of people open their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messages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emails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on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different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devices  like phones and tablets. And if your header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too </a:t>
            </a: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lengthy,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they have to scroll a lot to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see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400" spc="-3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real  contents of the</a:t>
            </a:r>
            <a:r>
              <a:rPr sz="240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131" y="410525"/>
            <a:ext cx="78643" cy="94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9930" y="340389"/>
            <a:ext cx="3426115" cy="3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1224308"/>
            <a:ext cx="8628698" cy="1229360"/>
            <a:chOff x="0" y="1224308"/>
            <a:chExt cx="11504930" cy="1229360"/>
          </a:xfrm>
        </p:grpSpPr>
        <p:sp>
          <p:nvSpPr>
            <p:cNvPr id="5" name="object 5"/>
            <p:cNvSpPr/>
            <p:nvPr/>
          </p:nvSpPr>
          <p:spPr>
            <a:xfrm>
              <a:off x="199992" y="1224308"/>
              <a:ext cx="11304341" cy="30634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408175"/>
              <a:ext cx="11329416" cy="6797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773936"/>
              <a:ext cx="7246620" cy="67970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2833652"/>
            <a:ext cx="8591074" cy="863600"/>
            <a:chOff x="0" y="2833652"/>
            <a:chExt cx="11454765" cy="863600"/>
          </a:xfrm>
        </p:grpSpPr>
        <p:sp>
          <p:nvSpPr>
            <p:cNvPr id="9" name="object 9"/>
            <p:cNvSpPr/>
            <p:nvPr/>
          </p:nvSpPr>
          <p:spPr>
            <a:xfrm>
              <a:off x="190431" y="2833652"/>
              <a:ext cx="11264048" cy="3063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017519"/>
              <a:ext cx="7520940" cy="6797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49411" y="4077237"/>
            <a:ext cx="1316237" cy="30634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0" y="4955060"/>
            <a:ext cx="9103043" cy="1229360"/>
            <a:chOff x="0" y="4955060"/>
            <a:chExt cx="12137390" cy="1229360"/>
          </a:xfrm>
        </p:grpSpPr>
        <p:sp>
          <p:nvSpPr>
            <p:cNvPr id="13" name="object 13"/>
            <p:cNvSpPr/>
            <p:nvPr/>
          </p:nvSpPr>
          <p:spPr>
            <a:xfrm>
              <a:off x="199833" y="4955060"/>
              <a:ext cx="10648255" cy="3063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5138928"/>
              <a:ext cx="12137136" cy="6797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5504688"/>
              <a:ext cx="1484376" cy="6797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37693" y="240284"/>
            <a:ext cx="8763000" cy="65992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Don’t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emphasise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on too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many</a:t>
            </a:r>
            <a:r>
              <a:rPr sz="2400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‘whys’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400050">
              <a:lnSpc>
                <a:spcPct val="100000"/>
              </a:lnSpc>
              <a:spcBef>
                <a:spcPts val="5"/>
              </a:spcBef>
            </a:pPr>
            <a:r>
              <a:rPr sz="2400" spc="-35" dirty="0">
                <a:solidFill>
                  <a:schemeClr val="bg1"/>
                </a:solidFill>
                <a:latin typeface="Times New Roman"/>
                <a:cs typeface="Times New Roman"/>
              </a:rPr>
              <a:t>It’s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mandatory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 elaborate on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why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you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want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implement something,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but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don’t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overdo it. If  you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must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include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multiple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reasons, put them in a separate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document.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This </a:t>
            </a:r>
            <a:r>
              <a:rPr sz="2400" spc="-45" dirty="0">
                <a:solidFill>
                  <a:schemeClr val="bg1"/>
                </a:solidFill>
                <a:latin typeface="Times New Roman"/>
                <a:cs typeface="Times New Roman"/>
              </a:rPr>
              <a:t>way,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actual 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message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of the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 doesn’t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get lost in a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sea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4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details.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4191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Keep the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paragraphs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short and limit each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paragraph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to five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lines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or less. Put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each reason in a  separate paragraph instead of clubbing them up</a:t>
            </a:r>
            <a:r>
              <a:rPr sz="2400" spc="-1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chemeClr val="bg1"/>
                </a:solidFill>
                <a:latin typeface="Times New Roman"/>
                <a:cs typeface="Times New Roman"/>
              </a:rPr>
              <a:t>altogether.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chemeClr val="bg1"/>
                </a:solidFill>
                <a:latin typeface="Times New Roman"/>
                <a:cs typeface="Times New Roman"/>
              </a:rPr>
              <a:t>Winding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it up,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This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elaborate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guide would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ensure that you have no confusion regarding how to write a 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memorandum.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This </a:t>
            </a:r>
            <a:r>
              <a:rPr sz="2400" spc="-45" dirty="0">
                <a:solidFill>
                  <a:schemeClr val="bg1"/>
                </a:solidFill>
                <a:latin typeface="Times New Roman"/>
                <a:cs typeface="Times New Roman"/>
              </a:rPr>
              <a:t>way,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the next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time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you get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down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chemeClr val="bg1"/>
                </a:solidFill>
                <a:latin typeface="Times New Roman"/>
                <a:cs typeface="Times New Roman"/>
              </a:rPr>
              <a:t>memo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writing, it would seem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as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easy 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as 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chemeClr val="bg1"/>
                </a:solidFill>
                <a:latin typeface="Times New Roman"/>
                <a:cs typeface="Times New Roman"/>
              </a:rPr>
              <a:t>breeze.</a:t>
            </a:r>
            <a:endParaRPr sz="24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8869" y="60452"/>
            <a:ext cx="3628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Impact"/>
                <a:cs typeface="Impact"/>
              </a:rPr>
              <a:t>Memos </a:t>
            </a:r>
            <a:r>
              <a:rPr b="1" dirty="0">
                <a:latin typeface="Impact"/>
                <a:cs typeface="Impact"/>
              </a:rPr>
              <a:t>vs</a:t>
            </a:r>
            <a:r>
              <a:rPr b="1" spc="-55" dirty="0">
                <a:latin typeface="Impact"/>
                <a:cs typeface="Impact"/>
              </a:rPr>
              <a:t> </a:t>
            </a:r>
            <a:r>
              <a:rPr b="1" spc="-5" dirty="0">
                <a:latin typeface="Impact"/>
                <a:cs typeface="Impact"/>
              </a:rPr>
              <a:t>Letters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22601"/>
            <a:ext cx="8540115" cy="48247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marR="1541145" indent="-342900">
              <a:lnSpc>
                <a:spcPct val="79300"/>
              </a:lnSpc>
              <a:spcBef>
                <a:spcPts val="83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Memos are almost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always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used </a:t>
            </a:r>
            <a:r>
              <a:rPr sz="2950" b="1" i="1" spc="-85" dirty="0">
                <a:solidFill>
                  <a:srgbClr val="FFFFFF"/>
                </a:solidFill>
                <a:latin typeface="Tahoma"/>
                <a:cs typeface="Tahoma"/>
              </a:rPr>
              <a:t>within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an  organization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Memos are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usually unceremonious in</a:t>
            </a:r>
            <a:r>
              <a:rPr sz="2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8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Memos are normally used for non-sensitive  communication (communication to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which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reader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will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not have an emotional</a:t>
            </a:r>
            <a:r>
              <a:rPr sz="28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reaction)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Memos are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short and</a:t>
            </a:r>
            <a:r>
              <a:rPr sz="2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to-the-point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Memos have a direct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style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Memos do not have a</a:t>
            </a:r>
            <a:r>
              <a:rPr sz="28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salutation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Memos do not have a complimentary</a:t>
            </a:r>
            <a:r>
              <a:rPr sz="28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closing</a:t>
            </a:r>
            <a:endParaRPr sz="2800">
              <a:latin typeface="Tahoma"/>
              <a:cs typeface="Tahoma"/>
            </a:endParaRPr>
          </a:p>
          <a:p>
            <a:pPr marL="355600" marR="196215" indent="-342900">
              <a:lnSpc>
                <a:spcPts val="269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Memos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have a specific format that is very different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from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 business</a:t>
            </a:r>
            <a:r>
              <a:rPr sz="28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letter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8361" y="60452"/>
            <a:ext cx="15970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2900" y="342900"/>
            <a:ext cx="5029200" cy="6324600"/>
            <a:chOff x="342900" y="342900"/>
            <a:chExt cx="5029200" cy="6324600"/>
          </a:xfrm>
        </p:grpSpPr>
        <p:sp>
          <p:nvSpPr>
            <p:cNvPr id="4" name="object 4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1950" y="361950"/>
              <a:ext cx="4991100" cy="6286500"/>
            </a:xfrm>
            <a:custGeom>
              <a:avLst/>
              <a:gdLst/>
              <a:ahLst/>
              <a:cxnLst/>
              <a:rect l="l" t="t" r="r" b="b"/>
              <a:pathLst>
                <a:path w="4991100" h="6286500">
                  <a:moveTo>
                    <a:pt x="0" y="6286500"/>
                  </a:moveTo>
                  <a:lnTo>
                    <a:pt x="4991100" y="6286500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6286500"/>
                  </a:lnTo>
                  <a:close/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91325" y="60452"/>
            <a:ext cx="227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Guidelines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028" y="1327149"/>
            <a:ext cx="329819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Memorandums</a:t>
            </a:r>
            <a:r>
              <a:rPr sz="28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are  correspondence  written to people 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within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same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business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or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organization. They  are often called 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memos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or  interoffice</a:t>
            </a:r>
            <a:r>
              <a:rPr sz="28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memos.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0" y="342900"/>
            <a:ext cx="5029200" cy="6324600"/>
            <a:chOff x="342900" y="342900"/>
            <a:chExt cx="5029200" cy="6324600"/>
          </a:xfrm>
        </p:grpSpPr>
        <p:sp>
          <p:nvSpPr>
            <p:cNvPr id="5" name="object 5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" y="361950"/>
              <a:ext cx="4991100" cy="6286500"/>
            </a:xfrm>
            <a:custGeom>
              <a:avLst/>
              <a:gdLst/>
              <a:ahLst/>
              <a:cxnLst/>
              <a:rect l="l" t="t" r="r" b="b"/>
              <a:pathLst>
                <a:path w="4991100" h="6286500">
                  <a:moveTo>
                    <a:pt x="0" y="6286500"/>
                  </a:moveTo>
                  <a:lnTo>
                    <a:pt x="4991100" y="6286500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6286500"/>
                  </a:lnTo>
                  <a:close/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1202" y="60452"/>
            <a:ext cx="1734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Margins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66028" y="1327149"/>
            <a:ext cx="313309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top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margin is  usually 1”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2”,  depending on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length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memo, and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side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margins are</a:t>
            </a:r>
            <a:r>
              <a:rPr sz="28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1”.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000" y="381000"/>
            <a:ext cx="4953000" cy="6248400"/>
            <a:chOff x="381000" y="381000"/>
            <a:chExt cx="4953000" cy="6248400"/>
          </a:xfrm>
        </p:grpSpPr>
        <p:sp>
          <p:nvSpPr>
            <p:cNvPr id="5" name="object 5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3400" y="457199"/>
              <a:ext cx="4648200" cy="6096000"/>
            </a:xfrm>
            <a:custGeom>
              <a:avLst/>
              <a:gdLst/>
              <a:ahLst/>
              <a:cxnLst/>
              <a:rect l="l" t="t" r="r" b="b"/>
              <a:pathLst>
                <a:path w="4648200" h="6096000">
                  <a:moveTo>
                    <a:pt x="990600" y="5314950"/>
                  </a:moveTo>
                  <a:lnTo>
                    <a:pt x="114300" y="5314950"/>
                  </a:lnTo>
                  <a:lnTo>
                    <a:pt x="114300" y="5276850"/>
                  </a:lnTo>
                  <a:lnTo>
                    <a:pt x="0" y="5334000"/>
                  </a:lnTo>
                  <a:lnTo>
                    <a:pt x="114300" y="5391150"/>
                  </a:lnTo>
                  <a:lnTo>
                    <a:pt x="114300" y="5353050"/>
                  </a:lnTo>
                  <a:lnTo>
                    <a:pt x="990600" y="5353050"/>
                  </a:lnTo>
                  <a:lnTo>
                    <a:pt x="990600" y="5314950"/>
                  </a:lnTo>
                  <a:close/>
                </a:path>
                <a:path w="4648200" h="6096000">
                  <a:moveTo>
                    <a:pt x="1123950" y="5981700"/>
                  </a:moveTo>
                  <a:lnTo>
                    <a:pt x="1085850" y="5981700"/>
                  </a:lnTo>
                  <a:lnTo>
                    <a:pt x="1085850" y="5334000"/>
                  </a:lnTo>
                  <a:lnTo>
                    <a:pt x="1047750" y="5334000"/>
                  </a:lnTo>
                  <a:lnTo>
                    <a:pt x="1047750" y="5981700"/>
                  </a:lnTo>
                  <a:lnTo>
                    <a:pt x="1009650" y="5981700"/>
                  </a:lnTo>
                  <a:lnTo>
                    <a:pt x="1066800" y="6096000"/>
                  </a:lnTo>
                  <a:lnTo>
                    <a:pt x="1114425" y="6000750"/>
                  </a:lnTo>
                  <a:lnTo>
                    <a:pt x="1123950" y="5981700"/>
                  </a:lnTo>
                  <a:close/>
                </a:path>
                <a:path w="4648200" h="6096000">
                  <a:moveTo>
                    <a:pt x="3638550" y="114300"/>
                  </a:moveTo>
                  <a:lnTo>
                    <a:pt x="3629025" y="95250"/>
                  </a:lnTo>
                  <a:lnTo>
                    <a:pt x="3581400" y="0"/>
                  </a:lnTo>
                  <a:lnTo>
                    <a:pt x="3524250" y="114300"/>
                  </a:lnTo>
                  <a:lnTo>
                    <a:pt x="3562350" y="114300"/>
                  </a:lnTo>
                  <a:lnTo>
                    <a:pt x="3562350" y="762000"/>
                  </a:lnTo>
                  <a:lnTo>
                    <a:pt x="3600450" y="762000"/>
                  </a:lnTo>
                  <a:lnTo>
                    <a:pt x="3600450" y="114300"/>
                  </a:lnTo>
                  <a:lnTo>
                    <a:pt x="3638550" y="114300"/>
                  </a:lnTo>
                  <a:close/>
                </a:path>
                <a:path w="4648200" h="6096000">
                  <a:moveTo>
                    <a:pt x="4648200" y="838200"/>
                  </a:moveTo>
                  <a:lnTo>
                    <a:pt x="4610100" y="819150"/>
                  </a:lnTo>
                  <a:lnTo>
                    <a:pt x="4533900" y="781050"/>
                  </a:lnTo>
                  <a:lnTo>
                    <a:pt x="4533900" y="819150"/>
                  </a:lnTo>
                  <a:lnTo>
                    <a:pt x="3581400" y="819150"/>
                  </a:lnTo>
                  <a:lnTo>
                    <a:pt x="3581400" y="857250"/>
                  </a:lnTo>
                  <a:lnTo>
                    <a:pt x="4533900" y="857250"/>
                  </a:lnTo>
                  <a:lnTo>
                    <a:pt x="4533900" y="895350"/>
                  </a:lnTo>
                  <a:lnTo>
                    <a:pt x="4610100" y="857250"/>
                  </a:lnTo>
                  <a:lnTo>
                    <a:pt x="4648200" y="838200"/>
                  </a:lnTo>
                  <a:close/>
                </a:path>
              </a:pathLst>
            </a:custGeom>
            <a:solidFill>
              <a:srgbClr val="8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1950" y="361950"/>
            <a:ext cx="4991100" cy="6286500"/>
          </a:xfrm>
          <a:prstGeom prst="rect">
            <a:avLst/>
          </a:prstGeom>
          <a:ln w="38100">
            <a:solidFill>
              <a:srgbClr val="D2A118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2778125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1” or</a:t>
            </a:r>
            <a:r>
              <a:rPr sz="1800" spc="-2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800000"/>
                </a:solidFill>
                <a:latin typeface="Arial"/>
                <a:cs typeface="Arial"/>
              </a:rPr>
              <a:t>2”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Arial"/>
              <a:cs typeface="Arial"/>
            </a:endParaRPr>
          </a:p>
          <a:p>
            <a:pPr marR="595630" algn="r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1”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"/>
              <a:cs typeface="Arial"/>
            </a:endParaRPr>
          </a:p>
          <a:p>
            <a:pPr marL="60325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1”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R="128778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800000"/>
                </a:solidFill>
                <a:latin typeface="Arial"/>
                <a:cs typeface="Arial"/>
              </a:rPr>
              <a:t>1”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7465" y="60452"/>
            <a:ext cx="26752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Guide</a:t>
            </a:r>
            <a:r>
              <a:rPr spc="-65" dirty="0"/>
              <a:t> </a:t>
            </a:r>
            <a:r>
              <a:rPr spc="-10" dirty="0"/>
              <a:t>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628" y="1327149"/>
            <a:ext cx="3616960" cy="4805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922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2800" b="1" spc="-10" dirty="0">
                <a:solidFill>
                  <a:srgbClr val="FFFFFF"/>
                </a:solidFill>
                <a:latin typeface="Tahoma"/>
                <a:cs typeface="Tahoma"/>
              </a:rPr>
              <a:t>formal  memorandum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uses a special  heading,</a:t>
            </a:r>
            <a:r>
              <a:rPr sz="28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sometimes  preprinted on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stationery.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Typically, the guide  words are in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all caps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or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Bold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Upper/Lower  and double-spaced  as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shown.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1000" y="381000"/>
            <a:ext cx="4953000" cy="6248400"/>
            <a:chOff x="381000" y="381000"/>
            <a:chExt cx="4953000" cy="6248400"/>
          </a:xfrm>
        </p:grpSpPr>
        <p:sp>
          <p:nvSpPr>
            <p:cNvPr id="5" name="object 5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2000" y="1371600"/>
              <a:ext cx="2286000" cy="1143000"/>
            </a:xfrm>
            <a:custGeom>
              <a:avLst/>
              <a:gdLst/>
              <a:ahLst/>
              <a:cxnLst/>
              <a:rect l="l" t="t" r="r" b="b"/>
              <a:pathLst>
                <a:path w="2286000" h="1143000">
                  <a:moveTo>
                    <a:pt x="190500" y="1143000"/>
                  </a:moveTo>
                  <a:lnTo>
                    <a:pt x="146821" y="1137965"/>
                  </a:lnTo>
                  <a:lnTo>
                    <a:pt x="106724" y="1123627"/>
                  </a:lnTo>
                  <a:lnTo>
                    <a:pt x="71353" y="1101132"/>
                  </a:lnTo>
                  <a:lnTo>
                    <a:pt x="41851" y="1071625"/>
                  </a:lnTo>
                  <a:lnTo>
                    <a:pt x="19363" y="1036253"/>
                  </a:lnTo>
                  <a:lnTo>
                    <a:pt x="5031" y="996162"/>
                  </a:lnTo>
                  <a:lnTo>
                    <a:pt x="0" y="952500"/>
                  </a:lnTo>
                  <a:lnTo>
                    <a:pt x="0" y="190500"/>
                  </a:lnTo>
                  <a:lnTo>
                    <a:pt x="5031" y="146837"/>
                  </a:lnTo>
                  <a:lnTo>
                    <a:pt x="19363" y="106746"/>
                  </a:lnTo>
                  <a:lnTo>
                    <a:pt x="41851" y="71374"/>
                  </a:lnTo>
                  <a:lnTo>
                    <a:pt x="71353" y="41867"/>
                  </a:lnTo>
                  <a:lnTo>
                    <a:pt x="106724" y="19372"/>
                  </a:lnTo>
                  <a:lnTo>
                    <a:pt x="146821" y="5034"/>
                  </a:lnTo>
                  <a:lnTo>
                    <a:pt x="190500" y="0"/>
                  </a:lnTo>
                </a:path>
                <a:path w="2286000" h="1143000">
                  <a:moveTo>
                    <a:pt x="2095500" y="0"/>
                  </a:moveTo>
                  <a:lnTo>
                    <a:pt x="2139162" y="5034"/>
                  </a:lnTo>
                  <a:lnTo>
                    <a:pt x="2179253" y="19372"/>
                  </a:lnTo>
                  <a:lnTo>
                    <a:pt x="2214625" y="41867"/>
                  </a:lnTo>
                  <a:lnTo>
                    <a:pt x="2244132" y="71374"/>
                  </a:lnTo>
                  <a:lnTo>
                    <a:pt x="2266627" y="106746"/>
                  </a:lnTo>
                  <a:lnTo>
                    <a:pt x="2280965" y="146837"/>
                  </a:lnTo>
                  <a:lnTo>
                    <a:pt x="2286000" y="190500"/>
                  </a:lnTo>
                  <a:lnTo>
                    <a:pt x="2286000" y="952500"/>
                  </a:lnTo>
                  <a:lnTo>
                    <a:pt x="2280965" y="996162"/>
                  </a:lnTo>
                  <a:lnTo>
                    <a:pt x="2266627" y="1036253"/>
                  </a:lnTo>
                  <a:lnTo>
                    <a:pt x="2244132" y="1071625"/>
                  </a:lnTo>
                  <a:lnTo>
                    <a:pt x="2214625" y="1101132"/>
                  </a:lnTo>
                  <a:lnTo>
                    <a:pt x="2179253" y="1123627"/>
                  </a:lnTo>
                  <a:lnTo>
                    <a:pt x="2139162" y="1137965"/>
                  </a:lnTo>
                  <a:lnTo>
                    <a:pt x="2095500" y="1143000"/>
                  </a:lnTo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800" y="3809936"/>
              <a:ext cx="2895600" cy="23860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1950" y="361950"/>
            <a:ext cx="4991100" cy="6286500"/>
          </a:xfrm>
          <a:prstGeom prst="rect">
            <a:avLst/>
          </a:prstGeom>
          <a:ln w="38100">
            <a:solidFill>
              <a:srgbClr val="D2A11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R="150495" algn="ctr">
              <a:lnSpc>
                <a:spcPct val="100000"/>
              </a:lnSpc>
              <a:spcBef>
                <a:spcPts val="1365"/>
              </a:spcBef>
            </a:pPr>
            <a:r>
              <a:rPr sz="1800" b="1" spc="-5" dirty="0">
                <a:solidFill>
                  <a:srgbClr val="D2A118"/>
                </a:solidFill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3733800"/>
            <a:ext cx="2286000" cy="1219200"/>
          </a:xfrm>
          <a:custGeom>
            <a:avLst/>
            <a:gdLst/>
            <a:ahLst/>
            <a:cxnLst/>
            <a:rect l="l" t="t" r="r" b="b"/>
            <a:pathLst>
              <a:path w="2286000" h="1219200">
                <a:moveTo>
                  <a:pt x="203200" y="1219200"/>
                </a:moveTo>
                <a:lnTo>
                  <a:pt x="156610" y="1213835"/>
                </a:lnTo>
                <a:lnTo>
                  <a:pt x="113840" y="1198554"/>
                </a:lnTo>
                <a:lnTo>
                  <a:pt x="76111" y="1174573"/>
                </a:lnTo>
                <a:lnTo>
                  <a:pt x="44642" y="1143109"/>
                </a:lnTo>
                <a:lnTo>
                  <a:pt x="20654" y="1105381"/>
                </a:lnTo>
                <a:lnTo>
                  <a:pt x="5367" y="1062605"/>
                </a:lnTo>
                <a:lnTo>
                  <a:pt x="0" y="1016000"/>
                </a:lnTo>
                <a:lnTo>
                  <a:pt x="0" y="203200"/>
                </a:lnTo>
                <a:lnTo>
                  <a:pt x="5367" y="156594"/>
                </a:lnTo>
                <a:lnTo>
                  <a:pt x="20654" y="113818"/>
                </a:lnTo>
                <a:lnTo>
                  <a:pt x="44642" y="76090"/>
                </a:lnTo>
                <a:lnTo>
                  <a:pt x="76111" y="44626"/>
                </a:lnTo>
                <a:lnTo>
                  <a:pt x="113840" y="20645"/>
                </a:lnTo>
                <a:lnTo>
                  <a:pt x="156610" y="5364"/>
                </a:lnTo>
                <a:lnTo>
                  <a:pt x="203200" y="0"/>
                </a:lnTo>
              </a:path>
              <a:path w="2286000" h="1219200">
                <a:moveTo>
                  <a:pt x="2082800" y="0"/>
                </a:moveTo>
                <a:lnTo>
                  <a:pt x="2129405" y="5364"/>
                </a:lnTo>
                <a:lnTo>
                  <a:pt x="2172181" y="20645"/>
                </a:lnTo>
                <a:lnTo>
                  <a:pt x="2209909" y="44626"/>
                </a:lnTo>
                <a:lnTo>
                  <a:pt x="2241373" y="76090"/>
                </a:lnTo>
                <a:lnTo>
                  <a:pt x="2265354" y="113818"/>
                </a:lnTo>
                <a:lnTo>
                  <a:pt x="2280635" y="156594"/>
                </a:lnTo>
                <a:lnTo>
                  <a:pt x="2286000" y="203200"/>
                </a:lnTo>
                <a:lnTo>
                  <a:pt x="2286000" y="1016000"/>
                </a:lnTo>
                <a:lnTo>
                  <a:pt x="2280635" y="1062605"/>
                </a:lnTo>
                <a:lnTo>
                  <a:pt x="2265354" y="1105381"/>
                </a:lnTo>
                <a:lnTo>
                  <a:pt x="2241373" y="1143109"/>
                </a:lnTo>
                <a:lnTo>
                  <a:pt x="2209909" y="1174573"/>
                </a:lnTo>
                <a:lnTo>
                  <a:pt x="2172181" y="1198554"/>
                </a:lnTo>
                <a:lnTo>
                  <a:pt x="2129405" y="1213835"/>
                </a:lnTo>
                <a:lnTo>
                  <a:pt x="2082800" y="1219200"/>
                </a:lnTo>
              </a:path>
            </a:pathLst>
          </a:custGeom>
          <a:ln w="38100">
            <a:solidFill>
              <a:srgbClr val="D2A1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46201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628" y="1327149"/>
            <a:ext cx="3601085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people to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whom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memo is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written  </a:t>
            </a:r>
            <a:r>
              <a:rPr sz="2800" dirty="0">
                <a:solidFill>
                  <a:srgbClr val="FFFFFF"/>
                </a:solidFill>
                <a:latin typeface="Tahoma"/>
                <a:cs typeface="Tahoma"/>
              </a:rPr>
              <a:t>are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listed under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TO.</a:t>
            </a:r>
            <a:endParaRPr sz="2800">
              <a:latin typeface="Tahoma"/>
              <a:cs typeface="Tahoma"/>
            </a:endParaRPr>
          </a:p>
          <a:p>
            <a:pPr marL="355600" marR="68707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This is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Distribution</a:t>
            </a:r>
            <a:r>
              <a:rPr sz="28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List.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0" y="342900"/>
            <a:ext cx="5029200" cy="6324600"/>
            <a:chOff x="342900" y="342900"/>
            <a:chExt cx="5029200" cy="6324600"/>
          </a:xfrm>
        </p:grpSpPr>
        <p:sp>
          <p:nvSpPr>
            <p:cNvPr id="5" name="object 5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" y="361950"/>
              <a:ext cx="4991100" cy="6286500"/>
            </a:xfrm>
            <a:custGeom>
              <a:avLst/>
              <a:gdLst/>
              <a:ahLst/>
              <a:cxnLst/>
              <a:rect l="l" t="t" r="r" b="b"/>
              <a:pathLst>
                <a:path w="4991100" h="6286500">
                  <a:moveTo>
                    <a:pt x="0" y="6286500"/>
                  </a:moveTo>
                  <a:lnTo>
                    <a:pt x="4991100" y="6286500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6286500"/>
                  </a:lnTo>
                  <a:close/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1371600"/>
              <a:ext cx="2286000" cy="533400"/>
            </a:xfrm>
            <a:custGeom>
              <a:avLst/>
              <a:gdLst/>
              <a:ahLst/>
              <a:cxnLst/>
              <a:rect l="l" t="t" r="r" b="b"/>
              <a:pathLst>
                <a:path w="2286000" h="533400">
                  <a:moveTo>
                    <a:pt x="88900" y="533400"/>
                  </a:moveTo>
                  <a:lnTo>
                    <a:pt x="54296" y="526420"/>
                  </a:lnTo>
                  <a:lnTo>
                    <a:pt x="26038" y="507380"/>
                  </a:lnTo>
                  <a:lnTo>
                    <a:pt x="6986" y="479125"/>
                  </a:lnTo>
                  <a:lnTo>
                    <a:pt x="0" y="444500"/>
                  </a:lnTo>
                  <a:lnTo>
                    <a:pt x="0" y="88900"/>
                  </a:lnTo>
                  <a:lnTo>
                    <a:pt x="6986" y="54274"/>
                  </a:lnTo>
                  <a:lnTo>
                    <a:pt x="26038" y="26019"/>
                  </a:lnTo>
                  <a:lnTo>
                    <a:pt x="54296" y="6979"/>
                  </a:lnTo>
                  <a:lnTo>
                    <a:pt x="88900" y="0"/>
                  </a:lnTo>
                </a:path>
                <a:path w="2286000" h="533400">
                  <a:moveTo>
                    <a:pt x="2197100" y="0"/>
                  </a:moveTo>
                  <a:lnTo>
                    <a:pt x="2231725" y="6979"/>
                  </a:lnTo>
                  <a:lnTo>
                    <a:pt x="2259980" y="26019"/>
                  </a:lnTo>
                  <a:lnTo>
                    <a:pt x="2279020" y="54274"/>
                  </a:lnTo>
                  <a:lnTo>
                    <a:pt x="2286000" y="88900"/>
                  </a:lnTo>
                  <a:lnTo>
                    <a:pt x="2286000" y="444500"/>
                  </a:lnTo>
                  <a:lnTo>
                    <a:pt x="2279020" y="479125"/>
                  </a:lnTo>
                  <a:lnTo>
                    <a:pt x="2259980" y="507380"/>
                  </a:lnTo>
                  <a:lnTo>
                    <a:pt x="2231725" y="526420"/>
                  </a:lnTo>
                  <a:lnTo>
                    <a:pt x="2197100" y="533400"/>
                  </a:lnTo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22514" y="60452"/>
            <a:ext cx="1142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FROM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628" y="1327149"/>
            <a:ext cx="312801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The author of</a:t>
            </a:r>
            <a:r>
              <a:rPr sz="28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2800" spc="-5" dirty="0">
                <a:solidFill>
                  <a:srgbClr val="FFFFFF"/>
                </a:solidFill>
                <a:latin typeface="Tahoma"/>
                <a:cs typeface="Tahoma"/>
              </a:rPr>
              <a:t>memo.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0" y="342900"/>
            <a:ext cx="5029200" cy="6324600"/>
            <a:chOff x="342900" y="342900"/>
            <a:chExt cx="5029200" cy="6324600"/>
          </a:xfrm>
        </p:grpSpPr>
        <p:sp>
          <p:nvSpPr>
            <p:cNvPr id="5" name="object 5"/>
            <p:cNvSpPr/>
            <p:nvPr/>
          </p:nvSpPr>
          <p:spPr>
            <a:xfrm>
              <a:off x="381000" y="381000"/>
              <a:ext cx="4953000" cy="6248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1950" y="361950"/>
              <a:ext cx="4991100" cy="6286500"/>
            </a:xfrm>
            <a:custGeom>
              <a:avLst/>
              <a:gdLst/>
              <a:ahLst/>
              <a:cxnLst/>
              <a:rect l="l" t="t" r="r" b="b"/>
              <a:pathLst>
                <a:path w="4991100" h="6286500">
                  <a:moveTo>
                    <a:pt x="0" y="6286500"/>
                  </a:moveTo>
                  <a:lnTo>
                    <a:pt x="4991100" y="6286500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6286500"/>
                  </a:lnTo>
                  <a:close/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1828800"/>
              <a:ext cx="2286000" cy="381000"/>
            </a:xfrm>
            <a:custGeom>
              <a:avLst/>
              <a:gdLst/>
              <a:ahLst/>
              <a:cxnLst/>
              <a:rect l="l" t="t" r="r" b="b"/>
              <a:pathLst>
                <a:path w="2286000" h="381000">
                  <a:moveTo>
                    <a:pt x="63500" y="381000"/>
                  </a:moveTo>
                  <a:lnTo>
                    <a:pt x="38785" y="376007"/>
                  </a:lnTo>
                  <a:lnTo>
                    <a:pt x="18600" y="362394"/>
                  </a:lnTo>
                  <a:lnTo>
                    <a:pt x="4990" y="342209"/>
                  </a:lnTo>
                  <a:lnTo>
                    <a:pt x="0" y="317500"/>
                  </a:lnTo>
                  <a:lnTo>
                    <a:pt x="0" y="63500"/>
                  </a:lnTo>
                  <a:lnTo>
                    <a:pt x="4990" y="38790"/>
                  </a:lnTo>
                  <a:lnTo>
                    <a:pt x="18600" y="18605"/>
                  </a:lnTo>
                  <a:lnTo>
                    <a:pt x="38785" y="4992"/>
                  </a:lnTo>
                  <a:lnTo>
                    <a:pt x="63500" y="0"/>
                  </a:lnTo>
                </a:path>
                <a:path w="2286000" h="381000">
                  <a:moveTo>
                    <a:pt x="2222500" y="0"/>
                  </a:moveTo>
                  <a:lnTo>
                    <a:pt x="2247209" y="4992"/>
                  </a:lnTo>
                  <a:lnTo>
                    <a:pt x="2267394" y="18605"/>
                  </a:lnTo>
                  <a:lnTo>
                    <a:pt x="2281007" y="38790"/>
                  </a:lnTo>
                  <a:lnTo>
                    <a:pt x="2286000" y="63500"/>
                  </a:lnTo>
                  <a:lnTo>
                    <a:pt x="2286000" y="317500"/>
                  </a:lnTo>
                  <a:lnTo>
                    <a:pt x="2281007" y="342209"/>
                  </a:lnTo>
                  <a:lnTo>
                    <a:pt x="2267394" y="362394"/>
                  </a:lnTo>
                  <a:lnTo>
                    <a:pt x="2247209" y="376007"/>
                  </a:lnTo>
                  <a:lnTo>
                    <a:pt x="2222500" y="381000"/>
                  </a:lnTo>
                </a:path>
              </a:pathLst>
            </a:custGeom>
            <a:ln w="38100">
              <a:solidFill>
                <a:srgbClr val="D2A1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C30AEC69D344897D0E2104AC79AB7" ma:contentTypeVersion="2" ma:contentTypeDescription="Create a new document." ma:contentTypeScope="" ma:versionID="e409253d617730e7f39a1c27ca9ab4ed">
  <xsd:schema xmlns:xsd="http://www.w3.org/2001/XMLSchema" xmlns:xs="http://www.w3.org/2001/XMLSchema" xmlns:p="http://schemas.microsoft.com/office/2006/metadata/properties" xmlns:ns2="59a05091-f411-4d60-9e2e-a07536de2f0f" targetNamespace="http://schemas.microsoft.com/office/2006/metadata/properties" ma:root="true" ma:fieldsID="39977f5080ced8020754fefb765deb65" ns2:_="">
    <xsd:import namespace="59a05091-f411-4d60-9e2e-a07536de2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05091-f411-4d60-9e2e-a07536de2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BE0F1E-E830-459C-B548-3C099BEFE6E4}"/>
</file>

<file path=customXml/itemProps2.xml><?xml version="1.0" encoding="utf-8"?>
<ds:datastoreItem xmlns:ds="http://schemas.openxmlformats.org/officeDocument/2006/customXml" ds:itemID="{45A953D0-16A4-4BA7-9061-BDF307DD466D}"/>
</file>

<file path=customXml/itemProps3.xml><?xml version="1.0" encoding="utf-8"?>
<ds:datastoreItem xmlns:ds="http://schemas.openxmlformats.org/officeDocument/2006/customXml" ds:itemID="{8DD1E919-DF6D-47EE-9766-F7CCCB0DAC06}"/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</TotalTime>
  <Words>1544</Words>
  <Application>Microsoft Office PowerPoint</Application>
  <PresentationFormat>On-screen Show (4:3)</PresentationFormat>
  <Paragraphs>159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Memos</vt:lpstr>
      <vt:lpstr>Memorandums</vt:lpstr>
      <vt:lpstr>Memos vs Letters</vt:lpstr>
      <vt:lpstr>Sample</vt:lpstr>
      <vt:lpstr>Guidelines</vt:lpstr>
      <vt:lpstr>Margins</vt:lpstr>
      <vt:lpstr>Guide Words</vt:lpstr>
      <vt:lpstr>TO</vt:lpstr>
      <vt:lpstr>FROM</vt:lpstr>
      <vt:lpstr>DATE</vt:lpstr>
      <vt:lpstr>SUBJECT</vt:lpstr>
      <vt:lpstr>BODY</vt:lpstr>
      <vt:lpstr>Special Parts</vt:lpstr>
      <vt:lpstr>Spacing</vt:lpstr>
      <vt:lpstr>Special Parts</vt:lpstr>
      <vt:lpstr>How To Write A Memorandum?</vt:lpstr>
      <vt:lpstr>How To Format A Memo?</vt:lpstr>
      <vt:lpstr>Slide 18</vt:lpstr>
      <vt:lpstr>Slide 19</vt:lpstr>
      <vt:lpstr>Slide 20</vt:lpstr>
      <vt:lpstr>Slide 21</vt:lpstr>
      <vt:lpstr>Slide 22</vt:lpstr>
      <vt:lpstr>Slide 23</vt:lpstr>
      <vt:lpstr>Useful Tips On How To Write A Professional Memo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Memos</dc:title>
  <cp:lastModifiedBy>786</cp:lastModifiedBy>
  <cp:revision>4</cp:revision>
  <dcterms:created xsi:type="dcterms:W3CDTF">2020-06-21T16:30:53Z</dcterms:created>
  <dcterms:modified xsi:type="dcterms:W3CDTF">2020-06-21T17:35:56Z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2010-10-11T00:00:00Z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2020-06-21T00:00:00Z</vt:filetime>
  </property>
  <property fmtid="{D5CDD505-2E9C-101B-9397-08002B2CF9AE}" pid="5" name="ContentTypeId">
    <vt:lpwstr>0x01010025DC30AEC69D344897D0E2104AC79AB7</vt:lpwstr>
  </property>
</Properties>
</file>