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9" r:id="rId3"/>
    <p:sldId id="257" r:id="rId4"/>
    <p:sldId id="258" r:id="rId5"/>
    <p:sldId id="270" r:id="rId6"/>
    <p:sldId id="271" r:id="rId7"/>
    <p:sldId id="272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3" r:id="rId17"/>
    <p:sldId id="274" r:id="rId18"/>
    <p:sldId id="275" r:id="rId19"/>
    <p:sldId id="276" r:id="rId20"/>
    <p:sldId id="277" r:id="rId21"/>
    <p:sldId id="278" r:id="rId22"/>
    <p:sldId id="267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"/>
            <a:ext cx="9144000" cy="8366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38200"/>
            <a:ext cx="9144000" cy="244475"/>
          </a:xfrm>
          <a:custGeom>
            <a:avLst/>
            <a:gdLst/>
            <a:ahLst/>
            <a:cxnLst/>
            <a:rect l="l" t="t" r="r" b="b"/>
            <a:pathLst>
              <a:path w="9144000" h="244475">
                <a:moveTo>
                  <a:pt x="9144000" y="0"/>
                </a:moveTo>
                <a:lnTo>
                  <a:pt x="0" y="0"/>
                </a:lnTo>
                <a:lnTo>
                  <a:pt x="0" y="244475"/>
                </a:lnTo>
                <a:lnTo>
                  <a:pt x="9144000" y="244475"/>
                </a:lnTo>
                <a:lnTo>
                  <a:pt x="91440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7073" y="174751"/>
            <a:ext cx="568985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965" y="1094482"/>
            <a:ext cx="8272068" cy="4305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11937"/>
            <a:ext cx="9144000" cy="246379"/>
          </a:xfrm>
          <a:custGeom>
            <a:avLst/>
            <a:gdLst/>
            <a:ahLst/>
            <a:cxnLst/>
            <a:rect l="l" t="t" r="r" b="b"/>
            <a:pathLst>
              <a:path w="9144000" h="246379">
                <a:moveTo>
                  <a:pt x="9144000" y="0"/>
                </a:moveTo>
                <a:lnTo>
                  <a:pt x="0" y="0"/>
                </a:lnTo>
                <a:lnTo>
                  <a:pt x="0" y="246060"/>
                </a:lnTo>
                <a:lnTo>
                  <a:pt x="9144000" y="2460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589905"/>
            <a:chOff x="0" y="0"/>
            <a:chExt cx="9144000" cy="558990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37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68862"/>
              <a:ext cx="9144000" cy="720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28697" y="4909515"/>
            <a:ext cx="4086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FFFFFF"/>
                </a:solidFill>
                <a:latin typeface="Verdana"/>
                <a:cs typeface="Verdana"/>
              </a:rPr>
              <a:t>SALES</a:t>
            </a:r>
            <a:r>
              <a:rPr sz="40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Verdana"/>
                <a:cs typeface="Verdana"/>
              </a:rPr>
              <a:t>LETTER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63"/>
              <a:ext cx="9144000" cy="8366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8200"/>
              <a:ext cx="9144000" cy="244475"/>
            </a:xfrm>
            <a:custGeom>
              <a:avLst/>
              <a:gdLst/>
              <a:ahLst/>
              <a:cxnLst/>
              <a:rect l="l" t="t" r="r" b="b"/>
              <a:pathLst>
                <a:path w="9144000" h="244475">
                  <a:moveTo>
                    <a:pt x="9144000" y="0"/>
                  </a:moveTo>
                  <a:lnTo>
                    <a:pt x="0" y="0"/>
                  </a:lnTo>
                  <a:lnTo>
                    <a:pt x="0" y="244475"/>
                  </a:lnTo>
                  <a:lnTo>
                    <a:pt x="9144000" y="2444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57375" y="0"/>
              <a:ext cx="5643626" cy="685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073" y="174751"/>
            <a:ext cx="56146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 OF </a:t>
            </a:r>
            <a:r>
              <a:rPr spc="-5" dirty="0"/>
              <a:t>SALES</a:t>
            </a:r>
            <a:r>
              <a:rPr spc="-55" dirty="0"/>
              <a:t> </a:t>
            </a:r>
            <a:r>
              <a:rPr spc="-5" dirty="0"/>
              <a:t>LETTER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82861"/>
            <a:ext cx="8074659" cy="458533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375920" indent="-363855" algn="just">
              <a:lnSpc>
                <a:spcPct val="100000"/>
              </a:lnSpc>
              <a:spcBef>
                <a:spcPts val="1605"/>
              </a:spcBef>
              <a:buClr>
                <a:srgbClr val="6699FF"/>
              </a:buClr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dirty="0">
                <a:solidFill>
                  <a:srgbClr val="163793"/>
                </a:solidFill>
                <a:latin typeface="Arial"/>
                <a:cs typeface="Arial"/>
              </a:rPr>
              <a:t>Introductory </a:t>
            </a:r>
            <a:r>
              <a:rPr sz="3200" b="1" spc="-5" dirty="0">
                <a:solidFill>
                  <a:srgbClr val="163793"/>
                </a:solidFill>
                <a:latin typeface="Arial"/>
                <a:cs typeface="Arial"/>
              </a:rPr>
              <a:t>Sales</a:t>
            </a:r>
            <a:r>
              <a:rPr sz="3200" b="1" spc="-85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63793"/>
                </a:solidFill>
                <a:latin typeface="Arial"/>
                <a:cs typeface="Arial"/>
              </a:rPr>
              <a:t>Letter:</a:t>
            </a:r>
            <a:endParaRPr sz="3200">
              <a:latin typeface="Arial"/>
              <a:cs typeface="Arial"/>
            </a:endParaRPr>
          </a:p>
          <a:p>
            <a:pPr marL="355600" marR="5080" indent="446405" algn="just">
              <a:lnSpc>
                <a:spcPct val="100499"/>
              </a:lnSpc>
              <a:spcBef>
                <a:spcPts val="1255"/>
              </a:spcBef>
            </a:pP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This letter </a:t>
            </a:r>
            <a:r>
              <a:rPr sz="2700" spc="-10" dirty="0">
                <a:solidFill>
                  <a:srgbClr val="163793"/>
                </a:solidFill>
                <a:latin typeface="Arial"/>
                <a:cs typeface="Arial"/>
              </a:rPr>
              <a:t>is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usually sent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to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introduce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a  consumer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or business customer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to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your company  and products.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It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explains how readers would  benefit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from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purchasing your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products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over other  brands. Companies sometimes offer a trial period  in an introductory sales letter.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This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letter should </a:t>
            </a:r>
            <a:r>
              <a:rPr sz="2700" spc="-10" dirty="0">
                <a:solidFill>
                  <a:srgbClr val="163793"/>
                </a:solidFill>
                <a:latin typeface="Arial"/>
                <a:cs typeface="Arial"/>
              </a:rPr>
              <a:t>be 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limited to one page.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It must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grab people's  attention,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build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their interest and prompt their  desire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to visit the store to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buy your</a:t>
            </a:r>
            <a:r>
              <a:rPr sz="2700" spc="-60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products.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073" y="174751"/>
            <a:ext cx="56146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 OF </a:t>
            </a:r>
            <a:r>
              <a:rPr spc="-5" dirty="0"/>
              <a:t>SALES</a:t>
            </a:r>
            <a:r>
              <a:rPr spc="-55" dirty="0"/>
              <a:t> </a:t>
            </a:r>
            <a:r>
              <a:rPr spc="-5" dirty="0"/>
              <a:t>LETTER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84833"/>
            <a:ext cx="8531225" cy="496443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45"/>
              </a:spcBef>
              <a:buClr>
                <a:srgbClr val="6699FF"/>
              </a:buClr>
              <a:buFont typeface="Wingdings"/>
              <a:buChar char=""/>
              <a:tabLst>
                <a:tab pos="355600" algn="l"/>
              </a:tabLst>
            </a:pPr>
            <a:r>
              <a:rPr sz="2700" b="1" spc="-5" dirty="0">
                <a:solidFill>
                  <a:srgbClr val="163793"/>
                </a:solidFill>
                <a:latin typeface="Arial"/>
                <a:cs typeface="Arial"/>
              </a:rPr>
              <a:t>Product </a:t>
            </a:r>
            <a:r>
              <a:rPr sz="2700" b="1" spc="-10" dirty="0">
                <a:solidFill>
                  <a:srgbClr val="163793"/>
                </a:solidFill>
                <a:latin typeface="Arial"/>
                <a:cs typeface="Arial"/>
              </a:rPr>
              <a:t>Update </a:t>
            </a:r>
            <a:r>
              <a:rPr sz="2700" b="1" spc="-5" dirty="0">
                <a:solidFill>
                  <a:srgbClr val="163793"/>
                </a:solidFill>
                <a:latin typeface="Arial"/>
                <a:cs typeface="Arial"/>
              </a:rPr>
              <a:t>Sales</a:t>
            </a:r>
            <a:r>
              <a:rPr sz="2700" b="1" spc="30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rgbClr val="163793"/>
                </a:solidFill>
                <a:latin typeface="Arial"/>
                <a:cs typeface="Arial"/>
              </a:rPr>
              <a:t>Letter:</a:t>
            </a:r>
            <a:endParaRPr sz="2700">
              <a:latin typeface="Arial"/>
              <a:cs typeface="Arial"/>
            </a:endParaRPr>
          </a:p>
          <a:p>
            <a:pPr marL="355600" marR="5715" indent="571500" algn="just">
              <a:lnSpc>
                <a:spcPct val="100000"/>
              </a:lnSpc>
              <a:spcBef>
                <a:spcPts val="650"/>
              </a:spcBef>
            </a:pP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It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is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to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introduce your old </a:t>
            </a:r>
            <a:r>
              <a:rPr sz="2700" spc="-10" dirty="0">
                <a:solidFill>
                  <a:srgbClr val="163793"/>
                </a:solidFill>
                <a:latin typeface="Arial"/>
                <a:cs typeface="Arial"/>
              </a:rPr>
              <a:t>and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existing customers  of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old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products about new ones. This letter describes  the advantages of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the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new products over older ones.  This letter may contain offers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for customers to </a:t>
            </a:r>
            <a:r>
              <a:rPr sz="2700" spc="-10" dirty="0">
                <a:solidFill>
                  <a:srgbClr val="163793"/>
                </a:solidFill>
                <a:latin typeface="Arial"/>
                <a:cs typeface="Arial"/>
              </a:rPr>
              <a:t>buy 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the new</a:t>
            </a:r>
            <a:r>
              <a:rPr sz="2700" spc="-15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product.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9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buClr>
                <a:srgbClr val="6699FF"/>
              </a:buClr>
              <a:buFont typeface="Wingdings"/>
              <a:buChar char=""/>
              <a:tabLst>
                <a:tab pos="355600" algn="l"/>
              </a:tabLst>
            </a:pPr>
            <a:r>
              <a:rPr sz="2700" b="1" dirty="0">
                <a:solidFill>
                  <a:srgbClr val="163793"/>
                </a:solidFill>
                <a:latin typeface="Arial"/>
                <a:cs typeface="Arial"/>
              </a:rPr>
              <a:t>Selling </a:t>
            </a:r>
            <a:r>
              <a:rPr sz="2700" b="1" spc="-5" dirty="0">
                <a:solidFill>
                  <a:srgbClr val="163793"/>
                </a:solidFill>
                <a:latin typeface="Arial"/>
                <a:cs typeface="Arial"/>
              </a:rPr>
              <a:t>Incentive Sales</a:t>
            </a:r>
            <a:r>
              <a:rPr sz="2700" b="1" spc="-20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rgbClr val="163793"/>
                </a:solidFill>
                <a:latin typeface="Arial"/>
                <a:cs typeface="Arial"/>
              </a:rPr>
              <a:t>Letter:</a:t>
            </a:r>
            <a:endParaRPr sz="2700">
              <a:latin typeface="Arial"/>
              <a:cs typeface="Arial"/>
            </a:endParaRPr>
          </a:p>
          <a:p>
            <a:pPr marL="355600" marR="5080" indent="571500" algn="just">
              <a:lnSpc>
                <a:spcPct val="100000"/>
              </a:lnSpc>
              <a:spcBef>
                <a:spcPts val="650"/>
              </a:spcBef>
            </a:pP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This letter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promotes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existing products among 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current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customers by offering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a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discount, rebate or 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contest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prize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for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a limited</a:t>
            </a:r>
            <a:r>
              <a:rPr sz="2700" spc="-20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time.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073" y="174751"/>
            <a:ext cx="56146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 OF </a:t>
            </a:r>
            <a:r>
              <a:rPr spc="-5" dirty="0"/>
              <a:t>SALES</a:t>
            </a:r>
            <a:r>
              <a:rPr spc="-55" dirty="0"/>
              <a:t> </a:t>
            </a:r>
            <a:r>
              <a:rPr spc="-5" dirty="0"/>
              <a:t>LETTER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91844"/>
            <a:ext cx="8631555" cy="52844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Clr>
                <a:srgbClr val="6699FF"/>
              </a:buClr>
              <a:buFont typeface="Wingdings"/>
              <a:buChar char=""/>
              <a:tabLst>
                <a:tab pos="355600" algn="l"/>
              </a:tabLst>
            </a:pPr>
            <a:r>
              <a:rPr sz="2500" b="1" spc="-5" dirty="0">
                <a:solidFill>
                  <a:srgbClr val="163793"/>
                </a:solidFill>
                <a:latin typeface="Arial"/>
                <a:cs typeface="Arial"/>
              </a:rPr>
              <a:t>Thank You Sales</a:t>
            </a:r>
            <a:r>
              <a:rPr sz="2500" b="1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163793"/>
                </a:solidFill>
                <a:latin typeface="Arial"/>
                <a:cs typeface="Arial"/>
              </a:rPr>
              <a:t>Letter:</a:t>
            </a:r>
            <a:endParaRPr sz="2500">
              <a:latin typeface="Arial"/>
              <a:cs typeface="Arial"/>
            </a:endParaRPr>
          </a:p>
          <a:p>
            <a:pPr marL="355600" marR="5080" indent="571500" algn="just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solidFill>
                  <a:srgbClr val="163793"/>
                </a:solidFill>
                <a:latin typeface="Arial"/>
                <a:cs typeface="Arial"/>
              </a:rPr>
              <a:t>It is important to </a:t>
            </a:r>
            <a:r>
              <a:rPr sz="2500" dirty="0">
                <a:solidFill>
                  <a:srgbClr val="163793"/>
                </a:solidFill>
                <a:latin typeface="Arial"/>
                <a:cs typeface="Arial"/>
              </a:rPr>
              <a:t>thank </a:t>
            </a:r>
            <a:r>
              <a:rPr sz="2500" spc="-5" dirty="0">
                <a:solidFill>
                  <a:srgbClr val="163793"/>
                </a:solidFill>
                <a:latin typeface="Arial"/>
                <a:cs typeface="Arial"/>
              </a:rPr>
              <a:t>your </a:t>
            </a:r>
            <a:r>
              <a:rPr sz="2500" dirty="0">
                <a:solidFill>
                  <a:srgbClr val="163793"/>
                </a:solidFill>
                <a:latin typeface="Arial"/>
                <a:cs typeface="Arial"/>
              </a:rPr>
              <a:t>customers </a:t>
            </a:r>
            <a:r>
              <a:rPr sz="2500" spc="-5" dirty="0">
                <a:solidFill>
                  <a:srgbClr val="163793"/>
                </a:solidFill>
                <a:latin typeface="Arial"/>
                <a:cs typeface="Arial"/>
              </a:rPr>
              <a:t>for their  business. This letter mention how much you value your  </a:t>
            </a:r>
            <a:r>
              <a:rPr sz="2500" dirty="0">
                <a:solidFill>
                  <a:srgbClr val="163793"/>
                </a:solidFill>
                <a:latin typeface="Arial"/>
                <a:cs typeface="Arial"/>
              </a:rPr>
              <a:t>customers. </a:t>
            </a:r>
            <a:r>
              <a:rPr sz="2500" spc="-5" dirty="0">
                <a:solidFill>
                  <a:srgbClr val="163793"/>
                </a:solidFill>
                <a:latin typeface="Arial"/>
                <a:cs typeface="Arial"/>
              </a:rPr>
              <a:t>Keep it short, and briefly mention that </a:t>
            </a:r>
            <a:r>
              <a:rPr sz="2500" dirty="0">
                <a:solidFill>
                  <a:srgbClr val="163793"/>
                </a:solidFill>
                <a:latin typeface="Arial"/>
                <a:cs typeface="Arial"/>
              </a:rPr>
              <a:t>your  </a:t>
            </a:r>
            <a:r>
              <a:rPr sz="2500" spc="-5" dirty="0">
                <a:solidFill>
                  <a:srgbClr val="163793"/>
                </a:solidFill>
                <a:latin typeface="Arial"/>
                <a:cs typeface="Arial"/>
              </a:rPr>
              <a:t>products are always available when the customer needs  them.</a:t>
            </a:r>
            <a:endParaRPr sz="25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Clr>
                <a:srgbClr val="6699FF"/>
              </a:buClr>
              <a:buFont typeface="Wingdings"/>
              <a:buChar char=""/>
              <a:tabLst>
                <a:tab pos="355600" algn="l"/>
              </a:tabLst>
            </a:pPr>
            <a:r>
              <a:rPr sz="2500" b="1" spc="-5" dirty="0">
                <a:solidFill>
                  <a:srgbClr val="163793"/>
                </a:solidFill>
                <a:latin typeface="Arial"/>
                <a:cs typeface="Arial"/>
              </a:rPr>
              <a:t>Invitation Sales</a:t>
            </a:r>
            <a:r>
              <a:rPr sz="2500" b="1" spc="25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163793"/>
                </a:solidFill>
                <a:latin typeface="Arial"/>
                <a:cs typeface="Arial"/>
              </a:rPr>
              <a:t>Letter:</a:t>
            </a:r>
            <a:endParaRPr sz="2500">
              <a:latin typeface="Arial"/>
              <a:cs typeface="Arial"/>
            </a:endParaRPr>
          </a:p>
          <a:p>
            <a:pPr marL="355600" marR="5715" indent="571500" algn="just">
              <a:lnSpc>
                <a:spcPct val="100000"/>
              </a:lnSpc>
              <a:spcBef>
                <a:spcPts val="605"/>
              </a:spcBef>
            </a:pPr>
            <a:r>
              <a:rPr sz="2500" spc="-5" dirty="0">
                <a:solidFill>
                  <a:srgbClr val="163793"/>
                </a:solidFill>
                <a:latin typeface="Arial"/>
                <a:cs typeface="Arial"/>
              </a:rPr>
              <a:t>If your company is celebrating anniversary, a letter </a:t>
            </a:r>
            <a:r>
              <a:rPr sz="2500" spc="-10" dirty="0">
                <a:solidFill>
                  <a:srgbClr val="163793"/>
                </a:solidFill>
                <a:latin typeface="Arial"/>
                <a:cs typeface="Arial"/>
              </a:rPr>
              <a:t>is  </a:t>
            </a:r>
            <a:r>
              <a:rPr sz="2500" spc="-5" dirty="0">
                <a:solidFill>
                  <a:srgbClr val="163793"/>
                </a:solidFill>
                <a:latin typeface="Arial"/>
                <a:cs typeface="Arial"/>
              </a:rPr>
              <a:t>sent to </a:t>
            </a:r>
            <a:r>
              <a:rPr sz="2500" dirty="0">
                <a:solidFill>
                  <a:srgbClr val="163793"/>
                </a:solidFill>
                <a:latin typeface="Arial"/>
                <a:cs typeface="Arial"/>
              </a:rPr>
              <a:t>your </a:t>
            </a:r>
            <a:r>
              <a:rPr sz="2500" spc="-5" dirty="0">
                <a:solidFill>
                  <a:srgbClr val="163793"/>
                </a:solidFill>
                <a:latin typeface="Arial"/>
                <a:cs typeface="Arial"/>
              </a:rPr>
              <a:t>customers to make them feel </a:t>
            </a:r>
            <a:r>
              <a:rPr sz="2500" dirty="0">
                <a:solidFill>
                  <a:srgbClr val="163793"/>
                </a:solidFill>
                <a:latin typeface="Arial"/>
                <a:cs typeface="Arial"/>
              </a:rPr>
              <a:t>important.  </a:t>
            </a:r>
            <a:r>
              <a:rPr sz="2500" spc="-5" dirty="0">
                <a:solidFill>
                  <a:srgbClr val="163793"/>
                </a:solidFill>
                <a:latin typeface="Arial"/>
                <a:cs typeface="Arial"/>
              </a:rPr>
              <a:t>Briefly mention your products in the letter, and invite  customers to enjoy the </a:t>
            </a:r>
            <a:r>
              <a:rPr sz="2500" dirty="0">
                <a:solidFill>
                  <a:srgbClr val="163793"/>
                </a:solidFill>
                <a:latin typeface="Arial"/>
                <a:cs typeface="Arial"/>
              </a:rPr>
              <a:t>celebration. </a:t>
            </a:r>
            <a:r>
              <a:rPr sz="2500" spc="-5" dirty="0">
                <a:solidFill>
                  <a:srgbClr val="163793"/>
                </a:solidFill>
                <a:latin typeface="Arial"/>
                <a:cs typeface="Arial"/>
              </a:rPr>
              <a:t>You may want to  decorate your business establishment or </a:t>
            </a:r>
            <a:r>
              <a:rPr sz="2500" dirty="0">
                <a:solidFill>
                  <a:srgbClr val="163793"/>
                </a:solidFill>
                <a:latin typeface="Arial"/>
                <a:cs typeface="Arial"/>
              </a:rPr>
              <a:t>offer free  </a:t>
            </a:r>
            <a:r>
              <a:rPr sz="2500" spc="-5" dirty="0">
                <a:solidFill>
                  <a:srgbClr val="163793"/>
                </a:solidFill>
                <a:latin typeface="Arial"/>
                <a:cs typeface="Arial"/>
              </a:rPr>
              <a:t>refreshments for the</a:t>
            </a:r>
            <a:r>
              <a:rPr sz="2500" spc="60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163793"/>
                </a:solidFill>
                <a:latin typeface="Arial"/>
                <a:cs typeface="Arial"/>
              </a:rPr>
              <a:t>occasion.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073" y="174751"/>
            <a:ext cx="56146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 OF </a:t>
            </a:r>
            <a:r>
              <a:rPr spc="-5" dirty="0"/>
              <a:t>SALES</a:t>
            </a:r>
            <a:r>
              <a:rPr spc="-55" dirty="0"/>
              <a:t> </a:t>
            </a:r>
            <a:r>
              <a:rPr spc="-5" dirty="0"/>
              <a:t>LETTER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965" y="1094482"/>
            <a:ext cx="8174355" cy="43059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45"/>
              </a:spcBef>
              <a:buClr>
                <a:srgbClr val="6699FF"/>
              </a:buClr>
              <a:buFont typeface="Wingdings"/>
              <a:buChar char=""/>
              <a:tabLst>
                <a:tab pos="355600" algn="l"/>
              </a:tabLst>
            </a:pPr>
            <a:r>
              <a:rPr sz="2700" b="1" spc="-5" dirty="0">
                <a:solidFill>
                  <a:srgbClr val="163793"/>
                </a:solidFill>
                <a:latin typeface="Arial"/>
                <a:cs typeface="Arial"/>
              </a:rPr>
              <a:t>Holiday Celebration Sales Letter:</a:t>
            </a:r>
            <a:endParaRPr sz="2700">
              <a:latin typeface="Arial"/>
              <a:cs typeface="Arial"/>
            </a:endParaRPr>
          </a:p>
          <a:p>
            <a:pPr marL="355600" marR="5080" indent="571500" algn="just">
              <a:lnSpc>
                <a:spcPct val="100000"/>
              </a:lnSpc>
              <a:spcBef>
                <a:spcPts val="650"/>
              </a:spcBef>
            </a:pP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This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letter gives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you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a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chance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to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offer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your 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product as a potential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gift for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your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customers'  family,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friends or work associates.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This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letter  begins with,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"We'd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like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to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wish you a happy holiday 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season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here at </a:t>
            </a:r>
            <a:r>
              <a:rPr sz="2700" spc="-10" dirty="0">
                <a:solidFill>
                  <a:srgbClr val="163793"/>
                </a:solidFill>
                <a:latin typeface="Arial"/>
                <a:cs typeface="Arial"/>
              </a:rPr>
              <a:t>ABC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Jewelry.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We just received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a 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limited supply </a:t>
            </a:r>
            <a:r>
              <a:rPr sz="2700" spc="-10" dirty="0">
                <a:solidFill>
                  <a:srgbClr val="163793"/>
                </a:solidFill>
                <a:latin typeface="Arial"/>
                <a:cs typeface="Arial"/>
              </a:rPr>
              <a:t>of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tie clamps and bracelets </a:t>
            </a:r>
            <a:r>
              <a:rPr sz="2700" spc="-10" dirty="0">
                <a:solidFill>
                  <a:srgbClr val="163793"/>
                </a:solidFill>
                <a:latin typeface="Arial"/>
                <a:cs typeface="Arial"/>
              </a:rPr>
              <a:t>with 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diamond studs that make wonderful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gifts for that  special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someone.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Visit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our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store </a:t>
            </a:r>
            <a:r>
              <a:rPr sz="2700" spc="-10" dirty="0">
                <a:solidFill>
                  <a:srgbClr val="163793"/>
                </a:solidFill>
                <a:latin typeface="Arial"/>
                <a:cs typeface="Arial"/>
              </a:rPr>
              <a:t>now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while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the  supply</a:t>
            </a:r>
            <a:r>
              <a:rPr sz="2700" spc="-35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lasts."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073" y="174751"/>
            <a:ext cx="56146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 OF </a:t>
            </a:r>
            <a:r>
              <a:rPr spc="-5" dirty="0"/>
              <a:t>SALES</a:t>
            </a:r>
            <a:r>
              <a:rPr spc="-55" dirty="0"/>
              <a:t> </a:t>
            </a:r>
            <a:r>
              <a:rPr spc="-5" dirty="0"/>
              <a:t>LETTER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3364"/>
            <a:ext cx="8072120" cy="297878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75920" indent="-363855" algn="just">
              <a:lnSpc>
                <a:spcPct val="100000"/>
              </a:lnSpc>
              <a:spcBef>
                <a:spcPts val="1445"/>
              </a:spcBef>
              <a:buClr>
                <a:srgbClr val="6699FF"/>
              </a:buClr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dirty="0">
                <a:solidFill>
                  <a:srgbClr val="163793"/>
                </a:solidFill>
                <a:latin typeface="Arial"/>
                <a:cs typeface="Arial"/>
              </a:rPr>
              <a:t>Lost </a:t>
            </a:r>
            <a:r>
              <a:rPr sz="3200" b="1" spc="-5" dirty="0">
                <a:solidFill>
                  <a:srgbClr val="163793"/>
                </a:solidFill>
                <a:latin typeface="Arial"/>
                <a:cs typeface="Arial"/>
              </a:rPr>
              <a:t>Customer Sales</a:t>
            </a:r>
            <a:r>
              <a:rPr sz="3200" b="1" spc="-65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63793"/>
                </a:solidFill>
                <a:latin typeface="Arial"/>
                <a:cs typeface="Arial"/>
              </a:rPr>
              <a:t>Letter:</a:t>
            </a:r>
            <a:endParaRPr sz="3200">
              <a:latin typeface="Arial"/>
              <a:cs typeface="Arial"/>
            </a:endParaRPr>
          </a:p>
          <a:p>
            <a:pPr marL="355600" marR="5080" indent="571500" algn="just">
              <a:lnSpc>
                <a:spcPct val="100699"/>
              </a:lnSpc>
              <a:spcBef>
                <a:spcPts val="1145"/>
              </a:spcBef>
            </a:pPr>
            <a:r>
              <a:rPr sz="2800" spc="-5" dirty="0">
                <a:solidFill>
                  <a:srgbClr val="163793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163793"/>
                </a:solidFill>
                <a:latin typeface="Arial"/>
                <a:cs typeface="Arial"/>
              </a:rPr>
              <a:t>lost customer sales </a:t>
            </a:r>
            <a:r>
              <a:rPr sz="2800" spc="-5" dirty="0">
                <a:solidFill>
                  <a:srgbClr val="163793"/>
                </a:solidFill>
                <a:latin typeface="Arial"/>
                <a:cs typeface="Arial"/>
              </a:rPr>
              <a:t>letter is designed for  customers who </a:t>
            </a:r>
            <a:r>
              <a:rPr sz="2800" dirty="0">
                <a:solidFill>
                  <a:srgbClr val="163793"/>
                </a:solidFill>
                <a:latin typeface="Arial"/>
                <a:cs typeface="Arial"/>
              </a:rPr>
              <a:t>have not purchased </a:t>
            </a:r>
            <a:r>
              <a:rPr sz="2800" spc="-5" dirty="0">
                <a:solidFill>
                  <a:srgbClr val="163793"/>
                </a:solidFill>
                <a:latin typeface="Arial"/>
                <a:cs typeface="Arial"/>
              </a:rPr>
              <a:t>products </a:t>
            </a:r>
            <a:r>
              <a:rPr sz="2800" dirty="0">
                <a:solidFill>
                  <a:srgbClr val="163793"/>
                </a:solidFill>
                <a:latin typeface="Arial"/>
                <a:cs typeface="Arial"/>
              </a:rPr>
              <a:t>or  have </a:t>
            </a:r>
            <a:r>
              <a:rPr sz="2800" spc="-5" dirty="0">
                <a:solidFill>
                  <a:srgbClr val="163793"/>
                </a:solidFill>
                <a:latin typeface="Arial"/>
                <a:cs typeface="Arial"/>
              </a:rPr>
              <a:t>canceled </a:t>
            </a:r>
            <a:r>
              <a:rPr sz="2800" dirty="0">
                <a:solidFill>
                  <a:srgbClr val="163793"/>
                </a:solidFill>
                <a:latin typeface="Arial"/>
                <a:cs typeface="Arial"/>
              </a:rPr>
              <a:t>their service. </a:t>
            </a:r>
            <a:r>
              <a:rPr sz="2800" spc="-5" dirty="0">
                <a:solidFill>
                  <a:srgbClr val="163793"/>
                </a:solidFill>
                <a:latin typeface="Arial"/>
                <a:cs typeface="Arial"/>
              </a:rPr>
              <a:t>You should state  </a:t>
            </a:r>
            <a:r>
              <a:rPr sz="2800" dirty="0">
                <a:solidFill>
                  <a:srgbClr val="163793"/>
                </a:solidFill>
                <a:latin typeface="Arial"/>
                <a:cs typeface="Arial"/>
              </a:rPr>
              <a:t>that you </a:t>
            </a:r>
            <a:r>
              <a:rPr sz="2800" spc="-5" dirty="0">
                <a:solidFill>
                  <a:srgbClr val="163793"/>
                </a:solidFill>
                <a:latin typeface="Arial"/>
                <a:cs typeface="Arial"/>
              </a:rPr>
              <a:t>miss these customers </a:t>
            </a:r>
            <a:r>
              <a:rPr sz="2800" dirty="0">
                <a:solidFill>
                  <a:srgbClr val="163793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163793"/>
                </a:solidFill>
                <a:latin typeface="Arial"/>
                <a:cs typeface="Arial"/>
              </a:rPr>
              <a:t>apprise </a:t>
            </a:r>
            <a:r>
              <a:rPr sz="2800" dirty="0">
                <a:solidFill>
                  <a:srgbClr val="163793"/>
                </a:solidFill>
                <a:latin typeface="Arial"/>
                <a:cs typeface="Arial"/>
              </a:rPr>
              <a:t>them  of any new </a:t>
            </a:r>
            <a:r>
              <a:rPr sz="2800" spc="-5" dirty="0">
                <a:solidFill>
                  <a:srgbClr val="163793"/>
                </a:solidFill>
                <a:latin typeface="Arial"/>
                <a:cs typeface="Arial"/>
              </a:rPr>
              <a:t>products </a:t>
            </a:r>
            <a:r>
              <a:rPr sz="2800" dirty="0">
                <a:solidFill>
                  <a:srgbClr val="163793"/>
                </a:solidFill>
                <a:latin typeface="Arial"/>
                <a:cs typeface="Arial"/>
              </a:rPr>
              <a:t>or specials.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0870" y="497840"/>
            <a:ext cx="2839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445" dirty="0">
                <a:latin typeface="Arial"/>
                <a:cs typeface="Arial"/>
              </a:rPr>
              <a:t>Sales</a:t>
            </a:r>
            <a:r>
              <a:rPr sz="4400" i="0" spc="-305" dirty="0">
                <a:latin typeface="Arial"/>
                <a:cs typeface="Arial"/>
              </a:rPr>
              <a:t> </a:t>
            </a:r>
            <a:r>
              <a:rPr sz="4400" i="0" spc="-195" dirty="0">
                <a:latin typeface="Arial"/>
                <a:cs typeface="Arial"/>
              </a:rPr>
              <a:t>letters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96340"/>
            <a:ext cx="7441565" cy="51244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220" dirty="0">
                <a:solidFill>
                  <a:srgbClr val="001F5F"/>
                </a:solidFill>
                <a:latin typeface="Arial"/>
                <a:cs typeface="Arial"/>
              </a:rPr>
              <a:t>Hints </a:t>
            </a:r>
            <a:r>
              <a:rPr sz="3200" b="1" spc="-135" dirty="0">
                <a:solidFill>
                  <a:srgbClr val="001F5F"/>
                </a:solidFill>
                <a:latin typeface="Arial"/>
                <a:cs typeface="Arial"/>
              </a:rPr>
              <a:t>for </a:t>
            </a:r>
            <a:r>
              <a:rPr sz="3200" b="1" spc="-170" dirty="0">
                <a:solidFill>
                  <a:srgbClr val="001F5F"/>
                </a:solidFill>
                <a:latin typeface="Arial"/>
                <a:cs typeface="Arial"/>
              </a:rPr>
              <a:t>drafting </a:t>
            </a:r>
            <a:r>
              <a:rPr sz="3200" b="1" spc="-300" dirty="0">
                <a:solidFill>
                  <a:srgbClr val="001F5F"/>
                </a:solidFill>
                <a:latin typeface="Arial"/>
                <a:cs typeface="Arial"/>
              </a:rPr>
              <a:t>sales</a:t>
            </a:r>
            <a:r>
              <a:rPr sz="3200" b="1" spc="-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spc="-145" dirty="0">
                <a:solidFill>
                  <a:srgbClr val="001F5F"/>
                </a:solidFill>
                <a:latin typeface="Arial"/>
                <a:cs typeface="Arial"/>
              </a:rPr>
              <a:t>letters:</a:t>
            </a:r>
            <a:endParaRPr sz="3200">
              <a:latin typeface="Arial"/>
              <a:cs typeface="Arial"/>
            </a:endParaRPr>
          </a:p>
          <a:p>
            <a:pPr marL="355600" marR="311785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295" dirty="0">
                <a:latin typeface="Arial"/>
                <a:cs typeface="Arial"/>
              </a:rPr>
              <a:t>Begin </a:t>
            </a:r>
            <a:r>
              <a:rPr sz="3200" b="1" spc="-125" dirty="0">
                <a:latin typeface="Arial"/>
                <a:cs typeface="Arial"/>
              </a:rPr>
              <a:t>the </a:t>
            </a:r>
            <a:r>
              <a:rPr sz="3200" b="1" spc="-85" dirty="0">
                <a:latin typeface="Arial"/>
                <a:cs typeface="Arial"/>
              </a:rPr>
              <a:t>letter </a:t>
            </a:r>
            <a:r>
              <a:rPr sz="3200" b="1" spc="-175" dirty="0">
                <a:latin typeface="Arial"/>
                <a:cs typeface="Arial"/>
              </a:rPr>
              <a:t>in </a:t>
            </a:r>
            <a:r>
              <a:rPr sz="3200" b="1" spc="-200" dirty="0">
                <a:latin typeface="Arial"/>
                <a:cs typeface="Arial"/>
              </a:rPr>
              <a:t>a </a:t>
            </a:r>
            <a:r>
              <a:rPr sz="3200" b="1" spc="-204" dirty="0">
                <a:latin typeface="Arial"/>
                <a:cs typeface="Arial"/>
              </a:rPr>
              <a:t>manner </a:t>
            </a:r>
            <a:r>
              <a:rPr sz="3200" b="1" spc="-90" dirty="0">
                <a:latin typeface="Arial"/>
                <a:cs typeface="Arial"/>
              </a:rPr>
              <a:t>that </a:t>
            </a:r>
            <a:r>
              <a:rPr sz="3200" b="1" spc="-245" dirty="0">
                <a:latin typeface="Arial"/>
                <a:cs typeface="Arial"/>
              </a:rPr>
              <a:t>arouse  </a:t>
            </a:r>
            <a:r>
              <a:rPr sz="3200" b="1" spc="-200" dirty="0">
                <a:latin typeface="Arial"/>
                <a:cs typeface="Arial"/>
              </a:rPr>
              <a:t>curiosity.</a:t>
            </a:r>
            <a:endParaRPr sz="3200">
              <a:latin typeface="Arial"/>
              <a:cs typeface="Arial"/>
            </a:endParaRPr>
          </a:p>
          <a:p>
            <a:pPr marL="355600" marR="18161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250" dirty="0">
                <a:latin typeface="Arial"/>
                <a:cs typeface="Arial"/>
              </a:rPr>
              <a:t>Give </a:t>
            </a:r>
            <a:r>
              <a:rPr sz="3200" b="1" spc="-200">
                <a:latin typeface="Arial"/>
                <a:cs typeface="Arial"/>
              </a:rPr>
              <a:t>a </a:t>
            </a:r>
            <a:r>
              <a:rPr sz="3200" b="1" spc="-200" smtClean="0">
                <a:latin typeface="Arial"/>
                <a:cs typeface="Arial"/>
              </a:rPr>
              <a:t>bright </a:t>
            </a:r>
            <a:r>
              <a:rPr sz="3200" b="1" spc="-215" dirty="0">
                <a:latin typeface="Arial"/>
                <a:cs typeface="Arial"/>
              </a:rPr>
              <a:t>description </a:t>
            </a:r>
            <a:r>
              <a:rPr sz="3200" b="1" spc="-145" dirty="0">
                <a:latin typeface="Arial"/>
                <a:cs typeface="Arial"/>
              </a:rPr>
              <a:t>of </a:t>
            </a:r>
            <a:r>
              <a:rPr sz="3200" b="1" spc="-120" dirty="0">
                <a:latin typeface="Arial"/>
                <a:cs typeface="Arial"/>
              </a:rPr>
              <a:t>the </a:t>
            </a:r>
            <a:r>
              <a:rPr sz="3200" b="1" spc="-210" dirty="0">
                <a:latin typeface="Arial"/>
                <a:cs typeface="Arial"/>
              </a:rPr>
              <a:t>product </a:t>
            </a:r>
            <a:r>
              <a:rPr sz="3200" b="1" spc="-170" dirty="0">
                <a:latin typeface="Arial"/>
                <a:cs typeface="Arial"/>
              </a:rPr>
              <a:t>or  </a:t>
            </a:r>
            <a:r>
              <a:rPr sz="3200" b="1" spc="-229" dirty="0">
                <a:latin typeface="Arial"/>
                <a:cs typeface="Arial"/>
              </a:rPr>
              <a:t>service.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90" dirty="0">
                <a:latin typeface="Arial"/>
                <a:cs typeface="Arial"/>
              </a:rPr>
              <a:t>Tell </a:t>
            </a:r>
            <a:r>
              <a:rPr sz="3200" b="1" spc="-125" dirty="0">
                <a:latin typeface="Arial"/>
                <a:cs typeface="Arial"/>
              </a:rPr>
              <a:t>the </a:t>
            </a:r>
            <a:r>
              <a:rPr sz="3200" b="1" spc="-185" dirty="0">
                <a:latin typeface="Arial"/>
                <a:cs typeface="Arial"/>
              </a:rPr>
              <a:t>benefits </a:t>
            </a:r>
            <a:r>
              <a:rPr sz="3200" b="1" spc="-145" dirty="0">
                <a:latin typeface="Arial"/>
                <a:cs typeface="Arial"/>
              </a:rPr>
              <a:t>of </a:t>
            </a:r>
            <a:r>
              <a:rPr sz="3200" b="1" spc="-120" dirty="0">
                <a:latin typeface="Arial"/>
                <a:cs typeface="Arial"/>
              </a:rPr>
              <a:t>the </a:t>
            </a:r>
            <a:r>
              <a:rPr sz="3200" b="1" spc="-210" dirty="0">
                <a:latin typeface="Arial"/>
                <a:cs typeface="Arial"/>
              </a:rPr>
              <a:t>product </a:t>
            </a:r>
            <a:r>
              <a:rPr sz="3200" b="1" spc="-170" dirty="0">
                <a:latin typeface="Arial"/>
                <a:cs typeface="Arial"/>
              </a:rPr>
              <a:t>or</a:t>
            </a:r>
            <a:r>
              <a:rPr sz="3200" b="1" spc="-265" dirty="0">
                <a:latin typeface="Arial"/>
                <a:cs typeface="Arial"/>
              </a:rPr>
              <a:t> </a:t>
            </a:r>
            <a:r>
              <a:rPr sz="3200" b="1" spc="-229" dirty="0">
                <a:latin typeface="Arial"/>
                <a:cs typeface="Arial"/>
              </a:rPr>
              <a:t>service.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290" dirty="0">
                <a:latin typeface="Arial"/>
                <a:cs typeface="Arial"/>
              </a:rPr>
              <a:t>Convince </a:t>
            </a:r>
            <a:r>
              <a:rPr sz="3200" b="1" spc="-120" dirty="0">
                <a:latin typeface="Arial"/>
                <a:cs typeface="Arial"/>
              </a:rPr>
              <a:t>the </a:t>
            </a:r>
            <a:r>
              <a:rPr sz="3200" b="1" spc="-170" dirty="0">
                <a:latin typeface="Arial"/>
                <a:cs typeface="Arial"/>
              </a:rPr>
              <a:t>reader </a:t>
            </a:r>
            <a:r>
              <a:rPr sz="3200" b="1" spc="-254" dirty="0">
                <a:latin typeface="Arial"/>
                <a:cs typeface="Arial"/>
              </a:rPr>
              <a:t>by </a:t>
            </a:r>
            <a:r>
              <a:rPr sz="3200" b="1" spc="-270" dirty="0">
                <a:latin typeface="Arial"/>
                <a:cs typeface="Arial"/>
              </a:rPr>
              <a:t>giving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210" dirty="0">
                <a:latin typeface="Arial"/>
                <a:cs typeface="Arial"/>
              </a:rPr>
              <a:t>evidence.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229" smtClean="0">
                <a:latin typeface="Arial"/>
                <a:cs typeface="Arial"/>
              </a:rPr>
              <a:t>encourage </a:t>
            </a:r>
            <a:r>
              <a:rPr sz="3200" b="1" spc="-125" dirty="0">
                <a:latin typeface="Arial"/>
                <a:cs typeface="Arial"/>
              </a:rPr>
              <a:t>the </a:t>
            </a:r>
            <a:r>
              <a:rPr sz="3200" b="1" spc="-175" dirty="0">
                <a:latin typeface="Arial"/>
                <a:cs typeface="Arial"/>
              </a:rPr>
              <a:t>reader </a:t>
            </a:r>
            <a:r>
              <a:rPr sz="3200" b="1" spc="-95" dirty="0">
                <a:latin typeface="Arial"/>
                <a:cs typeface="Arial"/>
              </a:rPr>
              <a:t>to </a:t>
            </a:r>
            <a:r>
              <a:rPr sz="3200" b="1" spc="-200" dirty="0">
                <a:latin typeface="Arial"/>
                <a:cs typeface="Arial"/>
              </a:rPr>
              <a:t>act </a:t>
            </a:r>
            <a:r>
              <a:rPr sz="3200" b="1" spc="-80" dirty="0">
                <a:latin typeface="Arial"/>
                <a:cs typeface="Arial"/>
              </a:rPr>
              <a:t>at</a:t>
            </a:r>
            <a:r>
              <a:rPr sz="3200" b="1" spc="-225" dirty="0">
                <a:latin typeface="Arial"/>
                <a:cs typeface="Arial"/>
              </a:rPr>
              <a:t> </a:t>
            </a:r>
            <a:r>
              <a:rPr sz="3200" b="1" spc="-229" dirty="0">
                <a:latin typeface="Arial"/>
                <a:cs typeface="Arial"/>
              </a:rPr>
              <a:t>once.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50" dirty="0">
                <a:latin typeface="Arial"/>
                <a:cs typeface="Arial"/>
              </a:rPr>
              <a:t>Offer </a:t>
            </a:r>
            <a:r>
              <a:rPr sz="3200" b="1" spc="-290" dirty="0">
                <a:latin typeface="Arial"/>
                <a:cs typeface="Arial"/>
              </a:rPr>
              <a:t>some </a:t>
            </a:r>
            <a:r>
              <a:rPr sz="3200" b="1" spc="-140" dirty="0">
                <a:latin typeface="Arial"/>
                <a:cs typeface="Arial"/>
              </a:rPr>
              <a:t>attractive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spc="-290" dirty="0">
                <a:latin typeface="Arial"/>
                <a:cs typeface="Arial"/>
              </a:rPr>
              <a:t>schemes.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0870" y="497840"/>
            <a:ext cx="2839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445" dirty="0">
                <a:latin typeface="Arial"/>
                <a:cs typeface="Arial"/>
              </a:rPr>
              <a:t>Sales</a:t>
            </a:r>
            <a:r>
              <a:rPr sz="4400" i="0" spc="-305" dirty="0">
                <a:latin typeface="Arial"/>
                <a:cs typeface="Arial"/>
              </a:rPr>
              <a:t> </a:t>
            </a:r>
            <a:r>
              <a:rPr sz="4400" i="0" spc="-195" dirty="0">
                <a:latin typeface="Arial"/>
                <a:cs typeface="Arial"/>
              </a:rPr>
              <a:t>letters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528955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528320" algn="l"/>
                <a:tab pos="528955" algn="l"/>
              </a:tabLst>
            </a:pPr>
            <a:r>
              <a:rPr sz="3200" spc="-254" dirty="0"/>
              <a:t>Opening</a:t>
            </a:r>
            <a:r>
              <a:rPr sz="3200" spc="-175" dirty="0"/>
              <a:t> </a:t>
            </a:r>
            <a:r>
              <a:rPr sz="3200" spc="-190" dirty="0"/>
              <a:t>statements:</a:t>
            </a:r>
            <a:endParaRPr sz="3200"/>
          </a:p>
          <a:p>
            <a:pPr marL="528955" marR="89535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528320" algn="l"/>
                <a:tab pos="528955" algn="l"/>
              </a:tabLst>
            </a:pPr>
            <a:r>
              <a:rPr sz="3200" spc="-220" dirty="0">
                <a:solidFill>
                  <a:srgbClr val="000000"/>
                </a:solidFill>
              </a:rPr>
              <a:t>There </a:t>
            </a:r>
            <a:r>
              <a:rPr sz="3200" spc="-160" dirty="0">
                <a:solidFill>
                  <a:srgbClr val="000000"/>
                </a:solidFill>
              </a:rPr>
              <a:t>are </a:t>
            </a:r>
            <a:r>
              <a:rPr sz="3200" spc="-175" dirty="0">
                <a:solidFill>
                  <a:srgbClr val="000000"/>
                </a:solidFill>
              </a:rPr>
              <a:t>certain </a:t>
            </a:r>
            <a:r>
              <a:rPr sz="3200" spc="-195" dirty="0">
                <a:solidFill>
                  <a:srgbClr val="000000"/>
                </a:solidFill>
              </a:rPr>
              <a:t>people </a:t>
            </a:r>
            <a:r>
              <a:rPr sz="3200" spc="-210" dirty="0">
                <a:solidFill>
                  <a:srgbClr val="000000"/>
                </a:solidFill>
              </a:rPr>
              <a:t>whom </a:t>
            </a:r>
            <a:r>
              <a:rPr sz="3200" spc="-140" dirty="0">
                <a:solidFill>
                  <a:srgbClr val="000000"/>
                </a:solidFill>
              </a:rPr>
              <a:t>we </a:t>
            </a:r>
            <a:r>
              <a:rPr sz="3200" spc="-160" dirty="0">
                <a:solidFill>
                  <a:srgbClr val="000000"/>
                </a:solidFill>
              </a:rPr>
              <a:t>are </a:t>
            </a:r>
            <a:r>
              <a:rPr sz="3200" spc="-245" dirty="0">
                <a:solidFill>
                  <a:srgbClr val="000000"/>
                </a:solidFill>
              </a:rPr>
              <a:t>glad </a:t>
            </a:r>
            <a:r>
              <a:rPr sz="3200" spc="-95" dirty="0">
                <a:solidFill>
                  <a:srgbClr val="000000"/>
                </a:solidFill>
              </a:rPr>
              <a:t>to  </a:t>
            </a:r>
            <a:r>
              <a:rPr sz="3200" spc="-210" dirty="0">
                <a:solidFill>
                  <a:srgbClr val="000000"/>
                </a:solidFill>
              </a:rPr>
              <a:t>welcome </a:t>
            </a:r>
            <a:r>
              <a:rPr sz="3200" spc="-355" dirty="0">
                <a:solidFill>
                  <a:srgbClr val="000000"/>
                </a:solidFill>
              </a:rPr>
              <a:t>as </a:t>
            </a:r>
            <a:r>
              <a:rPr sz="3200" spc="-254" dirty="0">
                <a:solidFill>
                  <a:srgbClr val="000000"/>
                </a:solidFill>
              </a:rPr>
              <a:t>special </a:t>
            </a:r>
            <a:r>
              <a:rPr sz="3200" spc="-270" dirty="0">
                <a:solidFill>
                  <a:srgbClr val="000000"/>
                </a:solidFill>
              </a:rPr>
              <a:t>customers </a:t>
            </a:r>
            <a:r>
              <a:rPr sz="3200" spc="-229" dirty="0">
                <a:solidFill>
                  <a:srgbClr val="000000"/>
                </a:solidFill>
              </a:rPr>
              <a:t>and </a:t>
            </a:r>
            <a:r>
              <a:rPr sz="3200" spc="-340" dirty="0">
                <a:solidFill>
                  <a:srgbClr val="000000"/>
                </a:solidFill>
              </a:rPr>
              <a:t>YOU </a:t>
            </a:r>
            <a:r>
              <a:rPr sz="3200" spc="-165" dirty="0">
                <a:solidFill>
                  <a:srgbClr val="000000"/>
                </a:solidFill>
              </a:rPr>
              <a:t>are  </a:t>
            </a:r>
            <a:r>
              <a:rPr sz="3200" spc="-220" dirty="0">
                <a:solidFill>
                  <a:srgbClr val="000000"/>
                </a:solidFill>
              </a:rPr>
              <a:t>one </a:t>
            </a:r>
            <a:r>
              <a:rPr sz="3200" spc="-145" dirty="0">
                <a:solidFill>
                  <a:srgbClr val="000000"/>
                </a:solidFill>
              </a:rPr>
              <a:t>of </a:t>
            </a:r>
            <a:r>
              <a:rPr sz="3200" spc="-130" dirty="0">
                <a:solidFill>
                  <a:srgbClr val="000000"/>
                </a:solidFill>
              </a:rPr>
              <a:t>them.</a:t>
            </a:r>
            <a:endParaRPr sz="3200"/>
          </a:p>
          <a:p>
            <a:pPr marL="528955" marR="508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528320" algn="l"/>
                <a:tab pos="528955" algn="l"/>
              </a:tabLst>
            </a:pPr>
            <a:r>
              <a:rPr sz="3200" spc="-114" dirty="0">
                <a:solidFill>
                  <a:srgbClr val="000000"/>
                </a:solidFill>
              </a:rPr>
              <a:t>May </a:t>
            </a:r>
            <a:r>
              <a:rPr sz="3200" spc="-140" dirty="0">
                <a:solidFill>
                  <a:srgbClr val="000000"/>
                </a:solidFill>
              </a:rPr>
              <a:t>we </a:t>
            </a:r>
            <a:r>
              <a:rPr sz="3200" spc="-145" dirty="0">
                <a:solidFill>
                  <a:srgbClr val="000000"/>
                </a:solidFill>
              </a:rPr>
              <a:t>take </a:t>
            </a:r>
            <a:r>
              <a:rPr sz="3200" spc="-200" dirty="0">
                <a:solidFill>
                  <a:srgbClr val="000000"/>
                </a:solidFill>
              </a:rPr>
              <a:t>a </a:t>
            </a:r>
            <a:r>
              <a:rPr sz="3200" spc="-185" dirty="0">
                <a:solidFill>
                  <a:srgbClr val="000000"/>
                </a:solidFill>
              </a:rPr>
              <a:t>moment </a:t>
            </a:r>
            <a:r>
              <a:rPr sz="3200" spc="-145" dirty="0">
                <a:solidFill>
                  <a:srgbClr val="000000"/>
                </a:solidFill>
              </a:rPr>
              <a:t>of </a:t>
            </a:r>
            <a:r>
              <a:rPr sz="3200" spc="-215" dirty="0">
                <a:solidFill>
                  <a:srgbClr val="000000"/>
                </a:solidFill>
              </a:rPr>
              <a:t>your </a:t>
            </a:r>
            <a:r>
              <a:rPr sz="3200" spc="-120" dirty="0">
                <a:solidFill>
                  <a:srgbClr val="000000"/>
                </a:solidFill>
              </a:rPr>
              <a:t>time </a:t>
            </a:r>
            <a:r>
              <a:rPr sz="3200" spc="-100" dirty="0">
                <a:solidFill>
                  <a:srgbClr val="000000"/>
                </a:solidFill>
              </a:rPr>
              <a:t>to </a:t>
            </a:r>
            <a:r>
              <a:rPr sz="3200" spc="-240" dirty="0">
                <a:solidFill>
                  <a:srgbClr val="000000"/>
                </a:solidFill>
              </a:rPr>
              <a:t>do</a:t>
            </a:r>
            <a:r>
              <a:rPr sz="3200" spc="-385" dirty="0">
                <a:solidFill>
                  <a:srgbClr val="000000"/>
                </a:solidFill>
              </a:rPr>
              <a:t> </a:t>
            </a:r>
            <a:r>
              <a:rPr sz="3200" spc="-250" dirty="0">
                <a:solidFill>
                  <a:srgbClr val="000000"/>
                </a:solidFill>
              </a:rPr>
              <a:t>you  </a:t>
            </a:r>
            <a:r>
              <a:rPr sz="3200" spc="-200" dirty="0">
                <a:solidFill>
                  <a:srgbClr val="000000"/>
                </a:solidFill>
              </a:rPr>
              <a:t>a</a:t>
            </a:r>
            <a:r>
              <a:rPr sz="3200" spc="-180" dirty="0">
                <a:solidFill>
                  <a:srgbClr val="000000"/>
                </a:solidFill>
              </a:rPr>
              <a:t> </a:t>
            </a:r>
            <a:r>
              <a:rPr sz="3200" spc="-229" dirty="0">
                <a:solidFill>
                  <a:srgbClr val="000000"/>
                </a:solidFill>
              </a:rPr>
              <a:t>favour?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7239000" y="4191000"/>
            <a:ext cx="19050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0870" y="497840"/>
            <a:ext cx="2839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445" dirty="0">
                <a:latin typeface="Arial"/>
                <a:cs typeface="Arial"/>
              </a:rPr>
              <a:t>Sales</a:t>
            </a:r>
            <a:r>
              <a:rPr sz="4400" i="0" spc="-305" dirty="0">
                <a:latin typeface="Arial"/>
                <a:cs typeface="Arial"/>
              </a:rPr>
              <a:t> </a:t>
            </a:r>
            <a:r>
              <a:rPr sz="4400" i="0" spc="-195" dirty="0">
                <a:latin typeface="Arial"/>
                <a:cs typeface="Arial"/>
              </a:rPr>
              <a:t>letters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49671" y="3437254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0" y="0"/>
                </a:moveTo>
                <a:lnTo>
                  <a:pt x="809161" y="0"/>
                </a:lnTo>
              </a:path>
            </a:pathLst>
          </a:custGeom>
          <a:ln w="36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5658" y="3924935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0" y="0"/>
                </a:moveTo>
                <a:lnTo>
                  <a:pt x="809161" y="0"/>
                </a:lnTo>
              </a:path>
            </a:pathLst>
          </a:custGeom>
          <a:ln w="36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48659" y="4512945"/>
            <a:ext cx="810260" cy="0"/>
          </a:xfrm>
          <a:custGeom>
            <a:avLst/>
            <a:gdLst/>
            <a:ahLst/>
            <a:cxnLst/>
            <a:rect l="l" t="t" r="r" b="b"/>
            <a:pathLst>
              <a:path w="810260">
                <a:moveTo>
                  <a:pt x="0" y="0"/>
                </a:moveTo>
                <a:lnTo>
                  <a:pt x="809974" y="0"/>
                </a:lnTo>
              </a:path>
            </a:pathLst>
          </a:custGeom>
          <a:ln w="36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196340"/>
            <a:ext cx="7807959" cy="33566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320" dirty="0">
                <a:solidFill>
                  <a:srgbClr val="001F5F"/>
                </a:solidFill>
                <a:latin typeface="Arial"/>
                <a:cs typeface="Arial"/>
              </a:rPr>
              <a:t>Closing</a:t>
            </a:r>
            <a:r>
              <a:rPr sz="3200" b="1" spc="-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spc="-190" dirty="0">
                <a:solidFill>
                  <a:srgbClr val="001F5F"/>
                </a:solidFill>
                <a:latin typeface="Arial"/>
                <a:cs typeface="Arial"/>
              </a:rPr>
              <a:t>statements: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200" dirty="0">
                <a:latin typeface="Arial"/>
                <a:cs typeface="Arial"/>
              </a:rPr>
              <a:t>Guarantee </a:t>
            </a:r>
            <a:r>
              <a:rPr sz="3200" b="1" spc="-215" dirty="0">
                <a:latin typeface="Arial"/>
                <a:cs typeface="Arial"/>
              </a:rPr>
              <a:t>yourself </a:t>
            </a:r>
            <a:r>
              <a:rPr sz="3200" b="1" spc="-105" dirty="0">
                <a:latin typeface="Arial"/>
                <a:cs typeface="Arial"/>
              </a:rPr>
              <a:t>with </a:t>
            </a:r>
            <a:r>
              <a:rPr sz="3200" b="1" spc="-200" dirty="0">
                <a:latin typeface="Arial"/>
                <a:cs typeface="Arial"/>
              </a:rPr>
              <a:t>a </a:t>
            </a:r>
            <a:r>
              <a:rPr sz="3200" b="1" spc="-145" dirty="0">
                <a:latin typeface="Arial"/>
                <a:cs typeface="Arial"/>
              </a:rPr>
              <a:t>worry-free </a:t>
            </a:r>
            <a:r>
              <a:rPr sz="3200" b="1" spc="-135" dirty="0">
                <a:latin typeface="Arial"/>
                <a:cs typeface="Arial"/>
              </a:rPr>
              <a:t>future  </a:t>
            </a:r>
            <a:r>
              <a:rPr sz="3200" b="1" spc="-260" dirty="0">
                <a:latin typeface="Arial"/>
                <a:cs typeface="Arial"/>
              </a:rPr>
              <a:t>by </a:t>
            </a:r>
            <a:r>
              <a:rPr sz="3200" b="1" spc="-280" dirty="0">
                <a:latin typeface="Arial"/>
                <a:cs typeface="Arial"/>
              </a:rPr>
              <a:t>purchasing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spc="-380" dirty="0">
                <a:latin typeface="Arial"/>
                <a:cs typeface="Arial"/>
              </a:rPr>
              <a:t>our…</a:t>
            </a:r>
            <a:endParaRPr sz="3200">
              <a:latin typeface="Arial"/>
              <a:cs typeface="Arial"/>
            </a:endParaRPr>
          </a:p>
          <a:p>
            <a:pPr marL="355600" marR="101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  <a:tab pos="2922905" algn="l"/>
                <a:tab pos="6508750" algn="l"/>
              </a:tabLst>
            </a:pPr>
            <a:r>
              <a:rPr sz="3200" b="1" spc="-200" dirty="0">
                <a:latin typeface="Arial"/>
                <a:cs typeface="Arial"/>
              </a:rPr>
              <a:t>Get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spc="-180" dirty="0">
                <a:latin typeface="Arial"/>
                <a:cs typeface="Arial"/>
              </a:rPr>
              <a:t>today	</a:t>
            </a:r>
            <a:r>
              <a:rPr sz="3200" b="1" spc="-100" dirty="0">
                <a:latin typeface="Arial"/>
                <a:cs typeface="Arial"/>
              </a:rPr>
              <a:t>to </a:t>
            </a:r>
            <a:r>
              <a:rPr sz="3200" b="1" spc="-240" dirty="0">
                <a:latin typeface="Arial"/>
                <a:cs typeface="Arial"/>
              </a:rPr>
              <a:t>ensure </a:t>
            </a:r>
            <a:r>
              <a:rPr sz="3200" b="1" spc="-125" dirty="0">
                <a:latin typeface="Arial"/>
                <a:cs typeface="Arial"/>
              </a:rPr>
              <a:t>ultimate</a:t>
            </a:r>
            <a:r>
              <a:rPr sz="3200" b="1" spc="-215" dirty="0">
                <a:latin typeface="Arial"/>
                <a:cs typeface="Arial"/>
              </a:rPr>
              <a:t> </a:t>
            </a:r>
            <a:r>
              <a:rPr sz="3200" b="1" spc="-265" dirty="0">
                <a:latin typeface="Arial"/>
                <a:cs typeface="Arial"/>
              </a:rPr>
              <a:t>economy  </a:t>
            </a:r>
            <a:r>
              <a:rPr sz="3200" b="1" spc="-229" dirty="0">
                <a:latin typeface="Arial"/>
                <a:cs typeface="Arial"/>
              </a:rPr>
              <a:t>and </a:t>
            </a:r>
            <a:r>
              <a:rPr sz="3200" b="1" spc="-150" dirty="0">
                <a:latin typeface="Arial"/>
                <a:cs typeface="Arial"/>
              </a:rPr>
              <a:t>win </a:t>
            </a:r>
            <a:r>
              <a:rPr sz="3200" b="1" spc="-135" dirty="0">
                <a:latin typeface="Arial"/>
                <a:cs typeface="Arial"/>
              </a:rPr>
              <a:t>free </a:t>
            </a:r>
            <a:r>
              <a:rPr sz="3200" b="1" spc="-305" dirty="0">
                <a:latin typeface="Arial"/>
                <a:cs typeface="Arial"/>
              </a:rPr>
              <a:t>coupons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spc="-130" dirty="0">
                <a:latin typeface="Arial"/>
                <a:cs typeface="Arial"/>
              </a:rPr>
              <a:t>worth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-350" dirty="0">
                <a:latin typeface="Arial"/>
                <a:cs typeface="Arial"/>
              </a:rPr>
              <a:t>Rs.	</a:t>
            </a:r>
            <a:r>
              <a:rPr sz="3200" b="1" spc="-3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  <a:tab pos="4722495" algn="l"/>
              </a:tabLst>
            </a:pPr>
            <a:r>
              <a:rPr sz="3200" b="1" spc="-260" dirty="0">
                <a:latin typeface="Arial"/>
                <a:cs typeface="Arial"/>
              </a:rPr>
              <a:t>Act </a:t>
            </a:r>
            <a:r>
              <a:rPr sz="3200" b="1" spc="-195" dirty="0">
                <a:latin typeface="Arial"/>
                <a:cs typeface="Arial"/>
              </a:rPr>
              <a:t>now </a:t>
            </a:r>
            <a:r>
              <a:rPr sz="3200" b="1" spc="-229" dirty="0">
                <a:latin typeface="Arial"/>
                <a:cs typeface="Arial"/>
              </a:rPr>
              <a:t>and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290" dirty="0">
                <a:latin typeface="Arial"/>
                <a:cs typeface="Arial"/>
              </a:rPr>
              <a:t>save</a:t>
            </a:r>
            <a:r>
              <a:rPr sz="3200" b="1" spc="-170" dirty="0">
                <a:latin typeface="Arial"/>
                <a:cs typeface="Arial"/>
              </a:rPr>
              <a:t> </a:t>
            </a:r>
            <a:r>
              <a:rPr sz="3200" b="1" spc="-355" dirty="0">
                <a:latin typeface="Arial"/>
                <a:cs typeface="Arial"/>
              </a:rPr>
              <a:t>Rs.	</a:t>
            </a:r>
            <a:r>
              <a:rPr sz="3200" b="1" spc="-3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39000" y="4191000"/>
            <a:ext cx="19050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870" y="284479"/>
            <a:ext cx="8110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420" dirty="0">
                <a:latin typeface="Arial"/>
                <a:cs typeface="Arial"/>
              </a:rPr>
              <a:t>A </a:t>
            </a:r>
            <a:r>
              <a:rPr sz="3600" i="0" spc="-335" dirty="0">
                <a:latin typeface="Arial"/>
                <a:cs typeface="Arial"/>
              </a:rPr>
              <a:t>sales </a:t>
            </a:r>
            <a:r>
              <a:rPr sz="3600" i="0" spc="-90" dirty="0">
                <a:latin typeface="Arial"/>
                <a:cs typeface="Arial"/>
              </a:rPr>
              <a:t>letter </a:t>
            </a:r>
            <a:r>
              <a:rPr sz="3600" i="0" spc="-110" dirty="0">
                <a:latin typeface="Arial"/>
                <a:cs typeface="Arial"/>
              </a:rPr>
              <a:t>to </a:t>
            </a:r>
            <a:r>
              <a:rPr sz="3600" i="0" spc="-195" dirty="0">
                <a:latin typeface="Arial"/>
                <a:cs typeface="Arial"/>
              </a:rPr>
              <a:t>promote </a:t>
            </a:r>
            <a:r>
              <a:rPr sz="3600" i="0" spc="-285" dirty="0">
                <a:latin typeface="Arial"/>
                <a:cs typeface="Arial"/>
              </a:rPr>
              <a:t>car </a:t>
            </a:r>
            <a:r>
              <a:rPr sz="3600" i="0" spc="-225" dirty="0">
                <a:latin typeface="Arial"/>
                <a:cs typeface="Arial"/>
              </a:rPr>
              <a:t>loan</a:t>
            </a:r>
            <a:r>
              <a:rPr sz="3600" i="0" spc="-540" dirty="0">
                <a:latin typeface="Arial"/>
                <a:cs typeface="Arial"/>
              </a:rPr>
              <a:t> </a:t>
            </a:r>
            <a:r>
              <a:rPr sz="3600" i="0" spc="-370" dirty="0">
                <a:latin typeface="Arial"/>
                <a:cs typeface="Arial"/>
              </a:rPr>
              <a:t>schemes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31620"/>
            <a:ext cx="7415530" cy="47371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475740">
              <a:lnSpc>
                <a:spcPct val="100000"/>
              </a:lnSpc>
              <a:spcBef>
                <a:spcPts val="900"/>
              </a:spcBef>
            </a:pPr>
            <a:r>
              <a:rPr sz="3200" b="1" spc="-240" dirty="0">
                <a:latin typeface="Arial"/>
                <a:cs typeface="Arial"/>
              </a:rPr>
              <a:t>Kotak </a:t>
            </a:r>
            <a:r>
              <a:rPr sz="3200" b="1" spc="-200" dirty="0">
                <a:latin typeface="Arial"/>
                <a:cs typeface="Arial"/>
              </a:rPr>
              <a:t>mahindra </a:t>
            </a:r>
            <a:r>
              <a:rPr sz="3200" b="1" spc="-210" dirty="0">
                <a:latin typeface="Arial"/>
                <a:cs typeface="Arial"/>
              </a:rPr>
              <a:t>finance</a:t>
            </a:r>
            <a:r>
              <a:rPr sz="3200" b="1" spc="-85" dirty="0">
                <a:latin typeface="Arial"/>
                <a:cs typeface="Arial"/>
              </a:rPr>
              <a:t> ltd.</a:t>
            </a:r>
            <a:endParaRPr sz="3200">
              <a:latin typeface="Arial"/>
              <a:cs typeface="Arial"/>
            </a:endParaRPr>
          </a:p>
          <a:p>
            <a:pPr marL="2480945">
              <a:lnSpc>
                <a:spcPct val="100000"/>
              </a:lnSpc>
              <a:spcBef>
                <a:spcPts val="800"/>
              </a:spcBef>
            </a:pPr>
            <a:r>
              <a:rPr sz="3200" b="1" spc="-140" dirty="0">
                <a:latin typeface="Arial"/>
                <a:cs typeface="Arial"/>
              </a:rPr>
              <a:t>203, </a:t>
            </a:r>
            <a:r>
              <a:rPr sz="3200" b="1" spc="-225" dirty="0">
                <a:latin typeface="Arial"/>
                <a:cs typeface="Arial"/>
              </a:rPr>
              <a:t>Star</a:t>
            </a:r>
            <a:r>
              <a:rPr sz="3200" b="1" spc="-215" dirty="0">
                <a:latin typeface="Arial"/>
                <a:cs typeface="Arial"/>
              </a:rPr>
              <a:t> </a:t>
            </a:r>
            <a:r>
              <a:rPr sz="3200" b="1" spc="-254" dirty="0">
                <a:latin typeface="Arial"/>
                <a:cs typeface="Arial"/>
              </a:rPr>
              <a:t>Plaza</a:t>
            </a:r>
            <a:endParaRPr sz="3200">
              <a:latin typeface="Arial"/>
              <a:cs typeface="Arial"/>
            </a:endParaRPr>
          </a:p>
          <a:p>
            <a:pPr marL="2390140">
              <a:lnSpc>
                <a:spcPct val="100000"/>
              </a:lnSpc>
              <a:spcBef>
                <a:spcPts val="800"/>
              </a:spcBef>
            </a:pPr>
            <a:r>
              <a:rPr sz="3200" b="1" spc="-210" dirty="0">
                <a:latin typeface="Arial"/>
                <a:cs typeface="Arial"/>
              </a:rPr>
              <a:t>Rajkot </a:t>
            </a:r>
            <a:r>
              <a:rPr sz="3200" b="1" spc="-190" dirty="0">
                <a:latin typeface="Arial"/>
                <a:cs typeface="Arial"/>
              </a:rPr>
              <a:t>–</a:t>
            </a:r>
            <a:r>
              <a:rPr sz="3200" b="1" spc="-130" dirty="0">
                <a:latin typeface="Arial"/>
                <a:cs typeface="Arial"/>
              </a:rPr>
              <a:t> </a:t>
            </a:r>
            <a:r>
              <a:rPr sz="3200" b="1" spc="-170" dirty="0">
                <a:latin typeface="Arial"/>
                <a:cs typeface="Arial"/>
              </a:rPr>
              <a:t>360003</a:t>
            </a:r>
            <a:endParaRPr sz="3200">
              <a:latin typeface="Arial"/>
              <a:cs typeface="Arial"/>
            </a:endParaRPr>
          </a:p>
          <a:p>
            <a:pPr marL="5133340">
              <a:lnSpc>
                <a:spcPct val="100000"/>
              </a:lnSpc>
              <a:spcBef>
                <a:spcPts val="790"/>
              </a:spcBef>
            </a:pPr>
            <a:r>
              <a:rPr sz="3200" b="1" spc="-114" dirty="0">
                <a:latin typeface="Arial"/>
                <a:cs typeface="Arial"/>
              </a:rPr>
              <a:t>May </a:t>
            </a:r>
            <a:r>
              <a:rPr sz="3200" b="1" spc="-130" dirty="0">
                <a:latin typeface="Arial"/>
                <a:cs typeface="Arial"/>
              </a:rPr>
              <a:t>10,</a:t>
            </a:r>
            <a:r>
              <a:rPr sz="3200" b="1" spc="-310" dirty="0">
                <a:latin typeface="Arial"/>
                <a:cs typeface="Arial"/>
              </a:rPr>
              <a:t> </a:t>
            </a:r>
            <a:r>
              <a:rPr sz="3200" b="1" spc="-165" dirty="0">
                <a:latin typeface="Arial"/>
                <a:cs typeface="Arial"/>
              </a:rPr>
              <a:t>2012</a:t>
            </a:r>
            <a:endParaRPr sz="3200">
              <a:latin typeface="Arial"/>
              <a:cs typeface="Arial"/>
            </a:endParaRPr>
          </a:p>
          <a:p>
            <a:pPr marL="12700" marR="4633595">
              <a:lnSpc>
                <a:spcPct val="120800"/>
              </a:lnSpc>
            </a:pPr>
            <a:r>
              <a:rPr sz="3200" b="1" spc="-155" dirty="0">
                <a:latin typeface="Arial"/>
                <a:cs typeface="Arial"/>
              </a:rPr>
              <a:t>Dr. </a:t>
            </a:r>
            <a:r>
              <a:rPr sz="3200" b="1" spc="-315" dirty="0">
                <a:latin typeface="Arial"/>
                <a:cs typeface="Arial"/>
              </a:rPr>
              <a:t>Rakesh </a:t>
            </a:r>
            <a:r>
              <a:rPr sz="3200" b="1" spc="-175" dirty="0">
                <a:latin typeface="Arial"/>
                <a:cs typeface="Arial"/>
              </a:rPr>
              <a:t>Patel  </a:t>
            </a:r>
            <a:r>
              <a:rPr sz="3200" b="1" spc="-114" dirty="0">
                <a:latin typeface="Arial"/>
                <a:cs typeface="Arial"/>
              </a:rPr>
              <a:t>3, </a:t>
            </a:r>
            <a:r>
              <a:rPr sz="3200" b="1" spc="-190" dirty="0">
                <a:latin typeface="Arial"/>
                <a:cs typeface="Arial"/>
              </a:rPr>
              <a:t>Station </a:t>
            </a:r>
            <a:r>
              <a:rPr sz="3200" b="1" spc="-180" dirty="0">
                <a:latin typeface="Arial"/>
                <a:cs typeface="Arial"/>
              </a:rPr>
              <a:t>Plot  </a:t>
            </a:r>
            <a:r>
              <a:rPr sz="3200" b="1" spc="-250" dirty="0">
                <a:latin typeface="Arial"/>
                <a:cs typeface="Arial"/>
              </a:rPr>
              <a:t>Gondal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3200" b="1" spc="-200" dirty="0">
                <a:latin typeface="Arial"/>
                <a:cs typeface="Arial"/>
              </a:rPr>
              <a:t>Dear</a:t>
            </a:r>
            <a:r>
              <a:rPr sz="3200" b="1" spc="-180" dirty="0">
                <a:latin typeface="Arial"/>
                <a:cs typeface="Arial"/>
              </a:rPr>
              <a:t> </a:t>
            </a:r>
            <a:r>
              <a:rPr sz="3200" b="1" spc="-229" dirty="0">
                <a:latin typeface="Arial"/>
                <a:cs typeface="Arial"/>
              </a:rPr>
              <a:t>Sir,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0870" y="497840"/>
            <a:ext cx="2839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445" dirty="0">
                <a:latin typeface="Arial"/>
                <a:cs typeface="Arial"/>
              </a:rPr>
              <a:t>Sales</a:t>
            </a:r>
            <a:r>
              <a:rPr sz="4400" i="0" spc="-305" dirty="0">
                <a:latin typeface="Arial"/>
                <a:cs typeface="Arial"/>
              </a:rPr>
              <a:t> </a:t>
            </a:r>
            <a:r>
              <a:rPr sz="4400" i="0" spc="-195" dirty="0">
                <a:latin typeface="Arial"/>
                <a:cs typeface="Arial"/>
              </a:rPr>
              <a:t>letters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96340"/>
            <a:ext cx="8274684" cy="530733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7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Introduction:</a:t>
            </a:r>
            <a:endParaRPr sz="320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40" dirty="0">
                <a:solidFill>
                  <a:srgbClr val="0070C0"/>
                </a:solidFill>
                <a:latin typeface="Arial"/>
                <a:cs typeface="Arial"/>
              </a:rPr>
              <a:t>In </a:t>
            </a:r>
            <a:r>
              <a:rPr sz="3200" spc="-175" dirty="0">
                <a:solidFill>
                  <a:srgbClr val="0070C0"/>
                </a:solidFill>
                <a:latin typeface="Arial"/>
                <a:cs typeface="Arial"/>
              </a:rPr>
              <a:t>order </a:t>
            </a:r>
            <a:r>
              <a:rPr sz="3200" spc="-100">
                <a:solidFill>
                  <a:srgbClr val="0070C0"/>
                </a:solidFill>
                <a:latin typeface="Arial"/>
                <a:cs typeface="Arial"/>
              </a:rPr>
              <a:t>to </a:t>
            </a:r>
            <a:r>
              <a:rPr sz="3200" spc="-240" smtClean="0">
                <a:solidFill>
                  <a:srgbClr val="0070C0"/>
                </a:solidFill>
                <a:latin typeface="Arial"/>
                <a:cs typeface="Arial"/>
              </a:rPr>
              <a:t>convince </a:t>
            </a:r>
            <a:r>
              <a:rPr sz="3200" spc="-125" dirty="0">
                <a:solidFill>
                  <a:srgbClr val="0070C0"/>
                </a:solidFill>
                <a:latin typeface="Arial"/>
                <a:cs typeface="Arial"/>
              </a:rPr>
              <a:t>the </a:t>
            </a:r>
            <a:r>
              <a:rPr sz="3200" spc="-240" dirty="0">
                <a:solidFill>
                  <a:srgbClr val="0070C0"/>
                </a:solidFill>
                <a:latin typeface="Arial"/>
                <a:cs typeface="Arial"/>
              </a:rPr>
              <a:t>customer </a:t>
            </a:r>
            <a:r>
              <a:rPr sz="3200" spc="-300" dirty="0">
                <a:solidFill>
                  <a:srgbClr val="0070C0"/>
                </a:solidFill>
                <a:latin typeface="Arial"/>
                <a:cs typeface="Arial"/>
              </a:rPr>
              <a:t>sales </a:t>
            </a:r>
            <a:r>
              <a:rPr sz="3200" spc="-145" dirty="0">
                <a:solidFill>
                  <a:srgbClr val="0070C0"/>
                </a:solidFill>
                <a:latin typeface="Arial"/>
                <a:cs typeface="Arial"/>
              </a:rPr>
              <a:t>letters  </a:t>
            </a:r>
            <a:r>
              <a:rPr sz="3200" spc="-165" dirty="0">
                <a:solidFill>
                  <a:srgbClr val="0070C0"/>
                </a:solidFill>
                <a:latin typeface="Arial"/>
                <a:cs typeface="Arial"/>
              </a:rPr>
              <a:t>are </a:t>
            </a:r>
            <a:r>
              <a:rPr sz="3200" spc="-204" dirty="0">
                <a:solidFill>
                  <a:srgbClr val="0070C0"/>
                </a:solidFill>
                <a:latin typeface="Arial"/>
                <a:cs typeface="Arial"/>
              </a:rPr>
              <a:t>lengthy </a:t>
            </a:r>
            <a:r>
              <a:rPr sz="3200" spc="-350" dirty="0">
                <a:solidFill>
                  <a:srgbClr val="0070C0"/>
                </a:solidFill>
                <a:latin typeface="Arial"/>
                <a:cs typeface="Arial"/>
              </a:rPr>
              <a:t>as </a:t>
            </a:r>
            <a:r>
              <a:rPr sz="3200" spc="-235" dirty="0">
                <a:solidFill>
                  <a:srgbClr val="0070C0"/>
                </a:solidFill>
                <a:latin typeface="Arial"/>
                <a:cs typeface="Arial"/>
              </a:rPr>
              <a:t>compare </a:t>
            </a:r>
            <a:r>
              <a:rPr sz="3200" spc="-95" dirty="0">
                <a:solidFill>
                  <a:srgbClr val="0070C0"/>
                </a:solidFill>
                <a:latin typeface="Arial"/>
                <a:cs typeface="Arial"/>
              </a:rPr>
              <a:t>to </a:t>
            </a:r>
            <a:r>
              <a:rPr sz="3200" spc="-145" dirty="0">
                <a:solidFill>
                  <a:srgbClr val="0070C0"/>
                </a:solidFill>
                <a:latin typeface="Arial"/>
                <a:cs typeface="Arial"/>
              </a:rPr>
              <a:t>other </a:t>
            </a:r>
            <a:r>
              <a:rPr sz="3200" spc="-130" dirty="0">
                <a:solidFill>
                  <a:srgbClr val="0070C0"/>
                </a:solidFill>
                <a:latin typeface="Arial"/>
                <a:cs typeface="Arial"/>
              </a:rPr>
              <a:t>letters. </a:t>
            </a:r>
            <a:r>
              <a:rPr sz="3200" spc="-325" dirty="0">
                <a:solidFill>
                  <a:srgbClr val="0070C0"/>
                </a:solidFill>
                <a:latin typeface="Arial"/>
                <a:cs typeface="Arial"/>
              </a:rPr>
              <a:t>Sales  </a:t>
            </a:r>
            <a:r>
              <a:rPr sz="3200" spc="-140" dirty="0">
                <a:solidFill>
                  <a:srgbClr val="0070C0"/>
                </a:solidFill>
                <a:latin typeface="Arial"/>
                <a:cs typeface="Arial"/>
              </a:rPr>
              <a:t>letters </a:t>
            </a:r>
            <a:r>
              <a:rPr sz="3200" spc="-165" dirty="0">
                <a:solidFill>
                  <a:srgbClr val="0070C0"/>
                </a:solidFill>
                <a:latin typeface="Arial"/>
                <a:cs typeface="Arial"/>
              </a:rPr>
              <a:t>are </a:t>
            </a:r>
            <a:r>
              <a:rPr sz="3200" spc="-200" dirty="0">
                <a:solidFill>
                  <a:srgbClr val="0070C0"/>
                </a:solidFill>
                <a:latin typeface="Arial"/>
                <a:cs typeface="Arial"/>
              </a:rPr>
              <a:t>a </a:t>
            </a:r>
            <a:r>
              <a:rPr sz="3200" spc="-210" dirty="0">
                <a:solidFill>
                  <a:srgbClr val="0070C0"/>
                </a:solidFill>
                <a:latin typeface="Arial"/>
                <a:cs typeface="Arial"/>
              </a:rPr>
              <a:t>kind </a:t>
            </a:r>
            <a:r>
              <a:rPr sz="3200" spc="-150" dirty="0">
                <a:solidFill>
                  <a:srgbClr val="0070C0"/>
                </a:solidFill>
                <a:latin typeface="Arial"/>
                <a:cs typeface="Arial"/>
              </a:rPr>
              <a:t>of </a:t>
            </a:r>
            <a:r>
              <a:rPr sz="3200" spc="-185" dirty="0">
                <a:solidFill>
                  <a:srgbClr val="0070C0"/>
                </a:solidFill>
                <a:latin typeface="Arial"/>
                <a:cs typeface="Arial"/>
              </a:rPr>
              <a:t>advertisement </a:t>
            </a:r>
            <a:r>
              <a:rPr sz="3200" spc="-150" dirty="0">
                <a:solidFill>
                  <a:srgbClr val="0070C0"/>
                </a:solidFill>
                <a:latin typeface="Arial"/>
                <a:cs typeface="Arial"/>
              </a:rPr>
              <a:t>of </a:t>
            </a:r>
            <a:r>
              <a:rPr sz="3200" spc="-200" dirty="0">
                <a:solidFill>
                  <a:srgbClr val="0070C0"/>
                </a:solidFill>
                <a:latin typeface="Arial"/>
                <a:cs typeface="Arial"/>
              </a:rPr>
              <a:t>a  </a:t>
            </a:r>
            <a:r>
              <a:rPr sz="3200" spc="-210" dirty="0">
                <a:solidFill>
                  <a:srgbClr val="0070C0"/>
                </a:solidFill>
                <a:latin typeface="Arial"/>
                <a:cs typeface="Arial"/>
              </a:rPr>
              <a:t>product </a:t>
            </a:r>
            <a:r>
              <a:rPr sz="3200" spc="-170" dirty="0">
                <a:solidFill>
                  <a:srgbClr val="0070C0"/>
                </a:solidFill>
                <a:latin typeface="Arial"/>
                <a:cs typeface="Arial"/>
              </a:rPr>
              <a:t>or </a:t>
            </a:r>
            <a:r>
              <a:rPr sz="3200" spc="-229" dirty="0">
                <a:solidFill>
                  <a:srgbClr val="0070C0"/>
                </a:solidFill>
                <a:latin typeface="Arial"/>
                <a:cs typeface="Arial"/>
              </a:rPr>
              <a:t>service. </a:t>
            </a:r>
            <a:r>
              <a:rPr sz="3200" dirty="0">
                <a:solidFill>
                  <a:srgbClr val="0070C0"/>
                </a:solidFill>
                <a:latin typeface="Arial"/>
                <a:cs typeface="Arial"/>
              </a:rPr>
              <a:t>It </a:t>
            </a:r>
            <a:r>
              <a:rPr sz="3200" spc="-320" dirty="0">
                <a:solidFill>
                  <a:srgbClr val="0070C0"/>
                </a:solidFill>
                <a:latin typeface="Arial"/>
                <a:cs typeface="Arial"/>
              </a:rPr>
              <a:t>has </a:t>
            </a:r>
            <a:r>
              <a:rPr sz="3200" spc="-95" dirty="0">
                <a:solidFill>
                  <a:srgbClr val="0070C0"/>
                </a:solidFill>
                <a:latin typeface="Arial"/>
                <a:cs typeface="Arial"/>
              </a:rPr>
              <a:t>to </a:t>
            </a:r>
            <a:r>
              <a:rPr sz="3200" spc="-190" dirty="0">
                <a:solidFill>
                  <a:srgbClr val="0070C0"/>
                </a:solidFill>
                <a:latin typeface="Arial"/>
                <a:cs typeface="Arial"/>
              </a:rPr>
              <a:t>“educate,  </a:t>
            </a:r>
            <a:r>
              <a:rPr sz="3200" spc="-240" dirty="0">
                <a:solidFill>
                  <a:srgbClr val="0070C0"/>
                </a:solidFill>
                <a:latin typeface="Arial"/>
                <a:cs typeface="Arial"/>
              </a:rPr>
              <a:t>persuade </a:t>
            </a:r>
            <a:r>
              <a:rPr sz="3200" spc="-229" dirty="0">
                <a:solidFill>
                  <a:srgbClr val="0070C0"/>
                </a:solidFill>
                <a:latin typeface="Arial"/>
                <a:cs typeface="Arial"/>
              </a:rPr>
              <a:t>and </a:t>
            </a:r>
            <a:r>
              <a:rPr sz="3200" spc="-265" dirty="0">
                <a:solidFill>
                  <a:srgbClr val="0070C0"/>
                </a:solidFill>
                <a:latin typeface="Arial"/>
                <a:cs typeface="Arial"/>
              </a:rPr>
              <a:t>convince” </a:t>
            </a:r>
            <a:r>
              <a:rPr sz="3200" spc="-125" dirty="0">
                <a:solidFill>
                  <a:srgbClr val="0070C0"/>
                </a:solidFill>
                <a:latin typeface="Arial"/>
                <a:cs typeface="Arial"/>
              </a:rPr>
              <a:t>the</a:t>
            </a:r>
            <a:r>
              <a:rPr sz="3200" spc="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3200" spc="-220" dirty="0">
                <a:solidFill>
                  <a:srgbClr val="0070C0"/>
                </a:solidFill>
                <a:latin typeface="Arial"/>
                <a:cs typeface="Arial"/>
              </a:rPr>
              <a:t>customer.</a:t>
            </a:r>
            <a:endParaRPr sz="3200">
              <a:solidFill>
                <a:srgbClr val="0070C0"/>
              </a:solidFill>
              <a:latin typeface="Arial"/>
              <a:cs typeface="Arial"/>
            </a:endParaRPr>
          </a:p>
          <a:p>
            <a:pPr marL="355600" marR="233679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25" dirty="0">
                <a:solidFill>
                  <a:srgbClr val="0070C0"/>
                </a:solidFill>
                <a:latin typeface="Arial"/>
                <a:cs typeface="Arial"/>
              </a:rPr>
              <a:t>Sales </a:t>
            </a:r>
            <a:r>
              <a:rPr sz="3200" spc="-145" dirty="0">
                <a:solidFill>
                  <a:srgbClr val="0070C0"/>
                </a:solidFill>
                <a:latin typeface="Arial"/>
                <a:cs typeface="Arial"/>
              </a:rPr>
              <a:t>letters </a:t>
            </a:r>
            <a:r>
              <a:rPr sz="3200" spc="-165" dirty="0">
                <a:solidFill>
                  <a:srgbClr val="0070C0"/>
                </a:solidFill>
                <a:latin typeface="Arial"/>
                <a:cs typeface="Arial"/>
              </a:rPr>
              <a:t>are </a:t>
            </a:r>
            <a:r>
              <a:rPr sz="3200" spc="-145" dirty="0">
                <a:solidFill>
                  <a:srgbClr val="0070C0"/>
                </a:solidFill>
                <a:latin typeface="Arial"/>
                <a:cs typeface="Arial"/>
              </a:rPr>
              <a:t>not </a:t>
            </a:r>
            <a:r>
              <a:rPr sz="3200" spc="-210" dirty="0">
                <a:solidFill>
                  <a:srgbClr val="0070C0"/>
                </a:solidFill>
                <a:latin typeface="Arial"/>
                <a:cs typeface="Arial"/>
              </a:rPr>
              <a:t>only </a:t>
            </a:r>
            <a:r>
              <a:rPr sz="3200" spc="-190" dirty="0">
                <a:solidFill>
                  <a:srgbClr val="0070C0"/>
                </a:solidFill>
                <a:latin typeface="Arial"/>
                <a:cs typeface="Arial"/>
              </a:rPr>
              <a:t>lengthy, </a:t>
            </a:r>
            <a:r>
              <a:rPr sz="3200" spc="-160" dirty="0">
                <a:solidFill>
                  <a:srgbClr val="0070C0"/>
                </a:solidFill>
                <a:latin typeface="Arial"/>
                <a:cs typeface="Arial"/>
              </a:rPr>
              <a:t>they </a:t>
            </a:r>
            <a:r>
              <a:rPr sz="3200" spc="-260" dirty="0">
                <a:solidFill>
                  <a:srgbClr val="0070C0"/>
                </a:solidFill>
                <a:latin typeface="Arial"/>
                <a:cs typeface="Arial"/>
              </a:rPr>
              <a:t>also  </a:t>
            </a:r>
            <a:r>
              <a:rPr sz="3200" spc="-225" dirty="0">
                <a:solidFill>
                  <a:srgbClr val="0070C0"/>
                </a:solidFill>
                <a:latin typeface="Arial"/>
                <a:cs typeface="Arial"/>
              </a:rPr>
              <a:t>have </a:t>
            </a:r>
            <a:r>
              <a:rPr sz="3200" spc="-290" dirty="0">
                <a:solidFill>
                  <a:srgbClr val="0070C0"/>
                </a:solidFill>
                <a:latin typeface="Arial"/>
                <a:cs typeface="Arial"/>
              </a:rPr>
              <a:t>some </a:t>
            </a:r>
            <a:r>
              <a:rPr sz="3200" spc="-110" dirty="0">
                <a:solidFill>
                  <a:srgbClr val="0070C0"/>
                </a:solidFill>
                <a:latin typeface="Arial"/>
                <a:cs typeface="Arial"/>
              </a:rPr>
              <a:t>literature, </a:t>
            </a:r>
            <a:r>
              <a:rPr sz="3200" spc="-210" dirty="0">
                <a:solidFill>
                  <a:srgbClr val="0070C0"/>
                </a:solidFill>
                <a:latin typeface="Arial"/>
                <a:cs typeface="Arial"/>
              </a:rPr>
              <a:t>brochure, </a:t>
            </a:r>
            <a:r>
              <a:rPr sz="3200" spc="-180" dirty="0">
                <a:solidFill>
                  <a:srgbClr val="0070C0"/>
                </a:solidFill>
                <a:latin typeface="Arial"/>
                <a:cs typeface="Arial"/>
              </a:rPr>
              <a:t>pamphlet</a:t>
            </a:r>
            <a:r>
              <a:rPr sz="32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3200" spc="-195" dirty="0">
                <a:solidFill>
                  <a:srgbClr val="0070C0"/>
                </a:solidFill>
                <a:latin typeface="Arial"/>
                <a:cs typeface="Arial"/>
              </a:rPr>
              <a:t>etc</a:t>
            </a:r>
            <a:endParaRPr sz="3200">
              <a:solidFill>
                <a:srgbClr val="0070C0"/>
              </a:solidFill>
              <a:latin typeface="Arial"/>
              <a:cs typeface="Arial"/>
            </a:endParaRPr>
          </a:p>
          <a:p>
            <a:pPr marL="355600" marR="24765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25" dirty="0">
                <a:solidFill>
                  <a:srgbClr val="0070C0"/>
                </a:solidFill>
                <a:latin typeface="Arial"/>
                <a:cs typeface="Arial"/>
              </a:rPr>
              <a:t>Sales </a:t>
            </a:r>
            <a:r>
              <a:rPr sz="3200" spc="-145" dirty="0">
                <a:solidFill>
                  <a:srgbClr val="0070C0"/>
                </a:solidFill>
                <a:latin typeface="Arial"/>
                <a:cs typeface="Arial"/>
              </a:rPr>
              <a:t>letters </a:t>
            </a:r>
            <a:r>
              <a:rPr sz="3200" spc="-165" dirty="0">
                <a:solidFill>
                  <a:srgbClr val="0070C0"/>
                </a:solidFill>
                <a:latin typeface="Arial"/>
                <a:cs typeface="Arial"/>
              </a:rPr>
              <a:t>are </a:t>
            </a:r>
            <a:r>
              <a:rPr sz="3200" spc="-195" dirty="0">
                <a:solidFill>
                  <a:srgbClr val="0070C0"/>
                </a:solidFill>
                <a:latin typeface="Arial"/>
                <a:cs typeface="Arial"/>
              </a:rPr>
              <a:t>aimed </a:t>
            </a:r>
            <a:r>
              <a:rPr sz="3200" spc="-85" dirty="0">
                <a:solidFill>
                  <a:srgbClr val="0070C0"/>
                </a:solidFill>
                <a:latin typeface="Arial"/>
                <a:cs typeface="Arial"/>
              </a:rPr>
              <a:t>at </a:t>
            </a:r>
            <a:r>
              <a:rPr sz="3200" spc="-260" dirty="0">
                <a:solidFill>
                  <a:srgbClr val="0070C0"/>
                </a:solidFill>
                <a:latin typeface="Arial"/>
                <a:cs typeface="Arial"/>
              </a:rPr>
              <a:t>catching </a:t>
            </a:r>
            <a:r>
              <a:rPr sz="3200" spc="-120" dirty="0">
                <a:solidFill>
                  <a:srgbClr val="0070C0"/>
                </a:solidFill>
                <a:latin typeface="Arial"/>
                <a:cs typeface="Arial"/>
              </a:rPr>
              <a:t>attention </a:t>
            </a:r>
            <a:r>
              <a:rPr sz="3200" spc="-145" dirty="0">
                <a:solidFill>
                  <a:srgbClr val="0070C0"/>
                </a:solidFill>
                <a:latin typeface="Arial"/>
                <a:cs typeface="Arial"/>
              </a:rPr>
              <a:t>of  </a:t>
            </a:r>
            <a:r>
              <a:rPr sz="3200" spc="-290" dirty="0">
                <a:solidFill>
                  <a:srgbClr val="0070C0"/>
                </a:solidFill>
                <a:latin typeface="Arial"/>
                <a:cs typeface="Arial"/>
              </a:rPr>
              <a:t>some </a:t>
            </a:r>
            <a:r>
              <a:rPr sz="3200" spc="-175" dirty="0">
                <a:solidFill>
                  <a:srgbClr val="0070C0"/>
                </a:solidFill>
                <a:latin typeface="Arial"/>
                <a:cs typeface="Arial"/>
              </a:rPr>
              <a:t>particular</a:t>
            </a:r>
            <a:r>
              <a:rPr sz="3200" spc="-6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3200" spc="-300" dirty="0">
                <a:solidFill>
                  <a:srgbClr val="0070C0"/>
                </a:solidFill>
                <a:latin typeface="Arial"/>
                <a:cs typeface="Arial"/>
              </a:rPr>
              <a:t>class.</a:t>
            </a:r>
            <a:endParaRPr sz="3200">
              <a:solidFill>
                <a:srgbClr val="0070C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0870" y="497840"/>
            <a:ext cx="2839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445" dirty="0">
                <a:latin typeface="Arial"/>
                <a:cs typeface="Arial"/>
              </a:rPr>
              <a:t>Sales</a:t>
            </a:r>
            <a:r>
              <a:rPr sz="4400" i="0" spc="-305" dirty="0">
                <a:latin typeface="Arial"/>
                <a:cs typeface="Arial"/>
              </a:rPr>
              <a:t> </a:t>
            </a:r>
            <a:r>
              <a:rPr sz="4400" i="0" spc="-195" dirty="0">
                <a:latin typeface="Arial"/>
                <a:cs typeface="Arial"/>
              </a:rPr>
              <a:t>letters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633220"/>
            <a:ext cx="8509635" cy="451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4935" indent="-342900">
              <a:lnSpc>
                <a:spcPct val="100000"/>
              </a:lnSpc>
              <a:spcBef>
                <a:spcPts val="100"/>
              </a:spcBef>
            </a:pPr>
            <a:r>
              <a:rPr sz="3200" b="1" spc="-195" dirty="0">
                <a:latin typeface="Arial"/>
                <a:cs typeface="Arial"/>
              </a:rPr>
              <a:t>When </a:t>
            </a:r>
            <a:r>
              <a:rPr sz="3200" b="1" spc="-250" dirty="0">
                <a:latin typeface="Arial"/>
                <a:cs typeface="Arial"/>
              </a:rPr>
              <a:t>you </a:t>
            </a:r>
            <a:r>
              <a:rPr sz="3200" b="1" spc="-145" dirty="0">
                <a:latin typeface="Arial"/>
                <a:cs typeface="Arial"/>
              </a:rPr>
              <a:t>take </a:t>
            </a:r>
            <a:r>
              <a:rPr sz="3200" b="1" spc="-200" dirty="0">
                <a:latin typeface="Arial"/>
                <a:cs typeface="Arial"/>
              </a:rPr>
              <a:t>a </a:t>
            </a:r>
            <a:r>
              <a:rPr sz="3200" b="1" spc="-254" dirty="0">
                <a:latin typeface="Arial"/>
                <a:cs typeface="Arial"/>
              </a:rPr>
              <a:t>car </a:t>
            </a:r>
            <a:r>
              <a:rPr sz="3200" b="1" spc="-195" dirty="0">
                <a:latin typeface="Arial"/>
                <a:cs typeface="Arial"/>
              </a:rPr>
              <a:t>loan </a:t>
            </a:r>
            <a:r>
              <a:rPr sz="3200" b="1" spc="-165" dirty="0">
                <a:latin typeface="Arial"/>
                <a:cs typeface="Arial"/>
              </a:rPr>
              <a:t>from </a:t>
            </a:r>
            <a:r>
              <a:rPr sz="3200" b="1" spc="-270" dirty="0">
                <a:latin typeface="Arial"/>
                <a:cs typeface="Arial"/>
              </a:rPr>
              <a:t>us, </a:t>
            </a:r>
            <a:r>
              <a:rPr sz="3200" b="1" spc="-250" dirty="0">
                <a:latin typeface="Arial"/>
                <a:cs typeface="Arial"/>
              </a:rPr>
              <a:t>you </a:t>
            </a:r>
            <a:r>
              <a:rPr sz="3200" b="1" spc="-295" dirty="0">
                <a:latin typeface="Arial"/>
                <a:cs typeface="Arial"/>
              </a:rPr>
              <a:t>can </a:t>
            </a:r>
            <a:r>
              <a:rPr sz="3200" b="1" spc="-204" dirty="0">
                <a:latin typeface="Arial"/>
                <a:cs typeface="Arial"/>
              </a:rPr>
              <a:t>be  absolutely </a:t>
            </a:r>
            <a:r>
              <a:rPr sz="3200" b="1" spc="-254" dirty="0">
                <a:latin typeface="Arial"/>
                <a:cs typeface="Arial"/>
              </a:rPr>
              <a:t>sure </a:t>
            </a:r>
            <a:r>
              <a:rPr sz="3200" b="1" spc="-90" dirty="0">
                <a:latin typeface="Arial"/>
                <a:cs typeface="Arial"/>
              </a:rPr>
              <a:t>that </a:t>
            </a:r>
            <a:r>
              <a:rPr sz="3200" b="1" spc="-135" dirty="0">
                <a:latin typeface="Arial"/>
                <a:cs typeface="Arial"/>
              </a:rPr>
              <a:t>there </a:t>
            </a:r>
            <a:r>
              <a:rPr sz="3200" b="1" spc="-160" dirty="0">
                <a:latin typeface="Arial"/>
                <a:cs typeface="Arial"/>
              </a:rPr>
              <a:t>are </a:t>
            </a:r>
            <a:r>
              <a:rPr sz="3200" b="1" spc="-245" dirty="0">
                <a:latin typeface="Arial"/>
                <a:cs typeface="Arial"/>
              </a:rPr>
              <a:t>no </a:t>
            </a:r>
            <a:r>
              <a:rPr sz="3200" b="1" spc="-210" dirty="0">
                <a:latin typeface="Arial"/>
                <a:cs typeface="Arial"/>
              </a:rPr>
              <a:t>hidden </a:t>
            </a:r>
            <a:r>
              <a:rPr sz="3200" b="1" spc="-285" dirty="0">
                <a:latin typeface="Arial"/>
                <a:cs typeface="Arial"/>
              </a:rPr>
              <a:t>cost </a:t>
            </a:r>
            <a:r>
              <a:rPr sz="3200" b="1" spc="-150" dirty="0">
                <a:latin typeface="Arial"/>
                <a:cs typeface="Arial"/>
              </a:rPr>
              <a:t>of  </a:t>
            </a:r>
            <a:r>
              <a:rPr sz="3200" b="1" spc="-240" dirty="0">
                <a:latin typeface="Arial"/>
                <a:cs typeface="Arial"/>
              </a:rPr>
              <a:t>any</a:t>
            </a:r>
            <a:r>
              <a:rPr sz="3200" b="1" spc="-180" dirty="0">
                <a:latin typeface="Arial"/>
                <a:cs typeface="Arial"/>
              </a:rPr>
              <a:t> </a:t>
            </a:r>
            <a:r>
              <a:rPr sz="3200" b="1" spc="-175" dirty="0">
                <a:latin typeface="Arial"/>
                <a:cs typeface="Arial"/>
              </a:rPr>
              <a:t>kind.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99900"/>
              </a:lnSpc>
              <a:spcBef>
                <a:spcPts val="790"/>
              </a:spcBef>
            </a:pPr>
            <a:r>
              <a:rPr sz="3200" b="1" spc="-135" dirty="0">
                <a:latin typeface="Arial"/>
                <a:cs typeface="Arial"/>
              </a:rPr>
              <a:t>What there </a:t>
            </a:r>
            <a:r>
              <a:rPr sz="3200" b="1" spc="-105" dirty="0">
                <a:latin typeface="Arial"/>
                <a:cs typeface="Arial"/>
              </a:rPr>
              <a:t>will </a:t>
            </a:r>
            <a:r>
              <a:rPr sz="3200" b="1" spc="-204" dirty="0">
                <a:latin typeface="Arial"/>
                <a:cs typeface="Arial"/>
              </a:rPr>
              <a:t>be </a:t>
            </a:r>
            <a:r>
              <a:rPr sz="3200" b="1" spc="-175" dirty="0">
                <a:latin typeface="Arial"/>
                <a:cs typeface="Arial"/>
              </a:rPr>
              <a:t>however, </a:t>
            </a:r>
            <a:r>
              <a:rPr sz="3200" b="1" spc="-160" dirty="0">
                <a:latin typeface="Arial"/>
                <a:cs typeface="Arial"/>
              </a:rPr>
              <a:t>are </a:t>
            </a:r>
            <a:r>
              <a:rPr sz="3200" b="1" spc="-200" dirty="0">
                <a:latin typeface="Arial"/>
                <a:cs typeface="Arial"/>
              </a:rPr>
              <a:t>a </a:t>
            </a:r>
            <a:r>
              <a:rPr sz="3200" b="1" spc="-175" dirty="0">
                <a:latin typeface="Arial"/>
                <a:cs typeface="Arial"/>
              </a:rPr>
              <a:t>whole </a:t>
            </a:r>
            <a:r>
              <a:rPr sz="3200" b="1" spc="-100" dirty="0">
                <a:latin typeface="Arial"/>
                <a:cs typeface="Arial"/>
              </a:rPr>
              <a:t>lot </a:t>
            </a:r>
            <a:r>
              <a:rPr sz="3200" b="1" spc="-150" dirty="0">
                <a:latin typeface="Arial"/>
                <a:cs typeface="Arial"/>
              </a:rPr>
              <a:t>of  </a:t>
            </a:r>
            <a:r>
              <a:rPr sz="3200" b="1" spc="-180" dirty="0">
                <a:latin typeface="Arial"/>
                <a:cs typeface="Arial"/>
              </a:rPr>
              <a:t>features </a:t>
            </a:r>
            <a:r>
              <a:rPr sz="3200" b="1" spc="-229" dirty="0">
                <a:latin typeface="Arial"/>
                <a:cs typeface="Arial"/>
              </a:rPr>
              <a:t>which </a:t>
            </a:r>
            <a:r>
              <a:rPr sz="3200" b="1" spc="-220" dirty="0">
                <a:latin typeface="Arial"/>
                <a:cs typeface="Arial"/>
              </a:rPr>
              <a:t>make </a:t>
            </a:r>
            <a:r>
              <a:rPr sz="3200" b="1" spc="-200" dirty="0">
                <a:latin typeface="Arial"/>
                <a:cs typeface="Arial"/>
              </a:rPr>
              <a:t>taking a </a:t>
            </a:r>
            <a:r>
              <a:rPr sz="3200" b="1" spc="-195" dirty="0">
                <a:latin typeface="Arial"/>
                <a:cs typeface="Arial"/>
              </a:rPr>
              <a:t>loan </a:t>
            </a:r>
            <a:r>
              <a:rPr sz="3200" b="1" spc="-200" dirty="0">
                <a:latin typeface="Arial"/>
                <a:cs typeface="Arial"/>
              </a:rPr>
              <a:t>a </a:t>
            </a:r>
            <a:r>
              <a:rPr sz="3200" b="1" spc="-210" dirty="0">
                <a:latin typeface="Arial"/>
                <a:cs typeface="Arial"/>
              </a:rPr>
              <a:t>very  relaxing </a:t>
            </a:r>
            <a:r>
              <a:rPr sz="3200" b="1" spc="-200" dirty="0">
                <a:latin typeface="Arial"/>
                <a:cs typeface="Arial"/>
              </a:rPr>
              <a:t>experience. </a:t>
            </a:r>
            <a:r>
              <a:rPr sz="3200" b="1" spc="-280" dirty="0">
                <a:latin typeface="Arial"/>
                <a:cs typeface="Arial"/>
              </a:rPr>
              <a:t>For </a:t>
            </a:r>
            <a:r>
              <a:rPr sz="3200" b="1" spc="-190" dirty="0">
                <a:latin typeface="Arial"/>
                <a:cs typeface="Arial"/>
              </a:rPr>
              <a:t>example, </a:t>
            </a:r>
            <a:r>
              <a:rPr sz="3200" b="1" spc="-135" dirty="0">
                <a:latin typeface="Arial"/>
                <a:cs typeface="Arial"/>
              </a:rPr>
              <a:t>there </a:t>
            </a:r>
            <a:r>
              <a:rPr sz="3200" b="1" spc="-300" dirty="0">
                <a:latin typeface="Arial"/>
                <a:cs typeface="Arial"/>
              </a:rPr>
              <a:t>is  </a:t>
            </a:r>
            <a:r>
              <a:rPr sz="3200" b="1" spc="-215" dirty="0">
                <a:latin typeface="Arial"/>
                <a:cs typeface="Arial"/>
              </a:rPr>
              <a:t>doorstep </a:t>
            </a:r>
            <a:r>
              <a:rPr sz="3200" b="1" spc="-235" dirty="0">
                <a:latin typeface="Arial"/>
                <a:cs typeface="Arial"/>
              </a:rPr>
              <a:t>service, </a:t>
            </a:r>
            <a:r>
              <a:rPr sz="3200" b="1" spc="-150" dirty="0">
                <a:latin typeface="Arial"/>
                <a:cs typeface="Arial"/>
              </a:rPr>
              <a:t>tailor-made </a:t>
            </a:r>
            <a:r>
              <a:rPr sz="3200" b="1" spc="-280" dirty="0">
                <a:latin typeface="Arial"/>
                <a:cs typeface="Arial"/>
              </a:rPr>
              <a:t>packages, </a:t>
            </a:r>
            <a:r>
              <a:rPr sz="3200" b="1" spc="-260" dirty="0">
                <a:latin typeface="Arial"/>
                <a:cs typeface="Arial"/>
              </a:rPr>
              <a:t>quick  </a:t>
            </a:r>
            <a:r>
              <a:rPr sz="3200" b="1" spc="-225" dirty="0">
                <a:latin typeface="Arial"/>
                <a:cs typeface="Arial"/>
              </a:rPr>
              <a:t>one-person </a:t>
            </a:r>
            <a:r>
              <a:rPr sz="3200" b="1" spc="-204" dirty="0">
                <a:latin typeface="Arial"/>
                <a:cs typeface="Arial"/>
              </a:rPr>
              <a:t>approval </a:t>
            </a:r>
            <a:r>
              <a:rPr sz="3200" b="1" spc="-229" dirty="0">
                <a:latin typeface="Arial"/>
                <a:cs typeface="Arial"/>
              </a:rPr>
              <a:t>and simple </a:t>
            </a:r>
            <a:r>
              <a:rPr sz="3200" b="1" spc="-195" dirty="0">
                <a:latin typeface="Arial"/>
                <a:cs typeface="Arial"/>
              </a:rPr>
              <a:t>documentation  </a:t>
            </a:r>
            <a:r>
              <a:rPr sz="3200" b="1" spc="-229" dirty="0">
                <a:latin typeface="Arial"/>
                <a:cs typeface="Arial"/>
              </a:rPr>
              <a:t>and</a:t>
            </a:r>
            <a:r>
              <a:rPr sz="3200" b="1" spc="-185" dirty="0">
                <a:latin typeface="Arial"/>
                <a:cs typeface="Arial"/>
              </a:rPr>
              <a:t> </a:t>
            </a:r>
            <a:r>
              <a:rPr sz="3200" b="1" spc="-275" dirty="0">
                <a:latin typeface="Arial"/>
                <a:cs typeface="Arial"/>
              </a:rPr>
              <a:t>processing.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0870" y="497840"/>
            <a:ext cx="2839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445" dirty="0">
                <a:latin typeface="Arial"/>
                <a:cs typeface="Arial"/>
              </a:rPr>
              <a:t>Sales</a:t>
            </a:r>
            <a:r>
              <a:rPr sz="4400" i="0" spc="-305" dirty="0">
                <a:latin typeface="Arial"/>
                <a:cs typeface="Arial"/>
              </a:rPr>
              <a:t> </a:t>
            </a:r>
            <a:r>
              <a:rPr sz="4400" i="0" spc="-195" dirty="0">
                <a:latin typeface="Arial"/>
                <a:cs typeface="Arial"/>
              </a:rPr>
              <a:t>letters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980045" cy="4230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0335" indent="-342900">
              <a:lnSpc>
                <a:spcPct val="100000"/>
              </a:lnSpc>
              <a:spcBef>
                <a:spcPts val="100"/>
              </a:spcBef>
            </a:pPr>
            <a:r>
              <a:rPr sz="3200" b="1" spc="-140" dirty="0">
                <a:latin typeface="Arial"/>
                <a:cs typeface="Arial"/>
              </a:rPr>
              <a:t>In </a:t>
            </a:r>
            <a:r>
              <a:rPr sz="3200" b="1" spc="-185" dirty="0">
                <a:latin typeface="Arial"/>
                <a:cs typeface="Arial"/>
              </a:rPr>
              <a:t>short, </a:t>
            </a:r>
            <a:r>
              <a:rPr sz="3200" b="1" spc="-140" dirty="0">
                <a:latin typeface="Arial"/>
                <a:cs typeface="Arial"/>
              </a:rPr>
              <a:t>we </a:t>
            </a:r>
            <a:r>
              <a:rPr sz="3200" b="1" spc="-245" dirty="0">
                <a:latin typeface="Arial"/>
                <a:cs typeface="Arial"/>
              </a:rPr>
              <a:t>do </a:t>
            </a:r>
            <a:r>
              <a:rPr sz="3200" b="1" spc="-200" dirty="0">
                <a:latin typeface="Arial"/>
                <a:cs typeface="Arial"/>
              </a:rPr>
              <a:t>everything </a:t>
            </a:r>
            <a:r>
              <a:rPr sz="3200" b="1" spc="-95" dirty="0">
                <a:latin typeface="Arial"/>
                <a:cs typeface="Arial"/>
              </a:rPr>
              <a:t>to </a:t>
            </a:r>
            <a:r>
              <a:rPr sz="3200" b="1" spc="-220" dirty="0">
                <a:latin typeface="Arial"/>
                <a:cs typeface="Arial"/>
              </a:rPr>
              <a:t>make </a:t>
            </a:r>
            <a:r>
              <a:rPr sz="3200" b="1" spc="-260" dirty="0">
                <a:latin typeface="Arial"/>
                <a:cs typeface="Arial"/>
              </a:rPr>
              <a:t>sure </a:t>
            </a:r>
            <a:r>
              <a:rPr sz="3200" b="1" spc="-250" dirty="0">
                <a:latin typeface="Arial"/>
                <a:cs typeface="Arial"/>
              </a:rPr>
              <a:t>you  </a:t>
            </a:r>
            <a:r>
              <a:rPr sz="3200" b="1" spc="-150" dirty="0">
                <a:latin typeface="Arial"/>
                <a:cs typeface="Arial"/>
              </a:rPr>
              <a:t>don’t </a:t>
            </a:r>
            <a:r>
              <a:rPr sz="3200" b="1" spc="-195" dirty="0">
                <a:latin typeface="Arial"/>
                <a:cs typeface="Arial"/>
              </a:rPr>
              <a:t>pay, </a:t>
            </a:r>
            <a:r>
              <a:rPr sz="3200" b="1" spc="-210" dirty="0">
                <a:latin typeface="Arial"/>
                <a:cs typeface="Arial"/>
              </a:rPr>
              <a:t>through </a:t>
            </a:r>
            <a:r>
              <a:rPr sz="3200" b="1" spc="-215" dirty="0">
                <a:latin typeface="Arial"/>
                <a:cs typeface="Arial"/>
              </a:rPr>
              <a:t>your </a:t>
            </a:r>
            <a:r>
              <a:rPr sz="3200" b="1" spc="-240" dirty="0">
                <a:latin typeface="Arial"/>
                <a:cs typeface="Arial"/>
              </a:rPr>
              <a:t>nose. </a:t>
            </a:r>
            <a:r>
              <a:rPr sz="3200" b="1" spc="-275" dirty="0">
                <a:latin typeface="Arial"/>
                <a:cs typeface="Arial"/>
              </a:rPr>
              <a:t>For </a:t>
            </a:r>
            <a:r>
              <a:rPr sz="3200" b="1" spc="-130" dirty="0">
                <a:latin typeface="Arial"/>
                <a:cs typeface="Arial"/>
              </a:rPr>
              <a:t>further  </a:t>
            </a:r>
            <a:r>
              <a:rPr sz="3200" b="1" spc="-185" dirty="0">
                <a:latin typeface="Arial"/>
                <a:cs typeface="Arial"/>
              </a:rPr>
              <a:t>details </a:t>
            </a:r>
            <a:r>
              <a:rPr sz="3200" b="1" spc="-250" dirty="0">
                <a:latin typeface="Arial"/>
                <a:cs typeface="Arial"/>
              </a:rPr>
              <a:t>you </a:t>
            </a:r>
            <a:r>
              <a:rPr sz="3200" b="1" spc="-240" dirty="0">
                <a:latin typeface="Arial"/>
                <a:cs typeface="Arial"/>
              </a:rPr>
              <a:t>may </a:t>
            </a:r>
            <a:r>
              <a:rPr sz="3200" b="1" spc="-215" dirty="0">
                <a:latin typeface="Arial"/>
                <a:cs typeface="Arial"/>
              </a:rPr>
              <a:t>call </a:t>
            </a:r>
            <a:r>
              <a:rPr sz="3200" b="1" spc="-380" dirty="0">
                <a:latin typeface="Arial"/>
                <a:cs typeface="Arial"/>
              </a:rPr>
              <a:t>us </a:t>
            </a:r>
            <a:r>
              <a:rPr sz="3200" b="1" spc="-235" dirty="0">
                <a:latin typeface="Arial"/>
                <a:cs typeface="Arial"/>
              </a:rPr>
              <a:t>on </a:t>
            </a:r>
            <a:r>
              <a:rPr sz="3200" b="1" spc="-135" dirty="0">
                <a:latin typeface="Arial"/>
                <a:cs typeface="Arial"/>
              </a:rPr>
              <a:t>(0281) </a:t>
            </a:r>
            <a:r>
              <a:rPr sz="3200" b="1" spc="-170" dirty="0">
                <a:latin typeface="Arial"/>
                <a:cs typeface="Arial"/>
              </a:rPr>
              <a:t>2465098 or  </a:t>
            </a:r>
            <a:r>
              <a:rPr sz="3200" b="1" spc="-150" dirty="0">
                <a:latin typeface="Arial"/>
                <a:cs typeface="Arial"/>
              </a:rPr>
              <a:t>2465099.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00">
              <a:latin typeface="Arial"/>
              <a:cs typeface="Arial"/>
            </a:endParaRPr>
          </a:p>
          <a:p>
            <a:pPr marL="5407660">
              <a:lnSpc>
                <a:spcPct val="100000"/>
              </a:lnSpc>
            </a:pPr>
            <a:r>
              <a:rPr sz="3200" b="1" spc="-315" dirty="0">
                <a:latin typeface="Arial"/>
                <a:cs typeface="Arial"/>
              </a:rPr>
              <a:t>Yours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b="1" spc="-130" dirty="0">
                <a:latin typeface="Arial"/>
                <a:cs typeface="Arial"/>
              </a:rPr>
              <a:t>faithfully,</a:t>
            </a:r>
            <a:endParaRPr sz="3200">
              <a:latin typeface="Arial"/>
              <a:cs typeface="Arial"/>
            </a:endParaRPr>
          </a:p>
          <a:p>
            <a:pPr marL="5499100">
              <a:lnSpc>
                <a:spcPct val="100000"/>
              </a:lnSpc>
              <a:spcBef>
                <a:spcPts val="800"/>
              </a:spcBef>
            </a:pPr>
            <a:r>
              <a:rPr sz="3200" b="1" spc="-325" dirty="0">
                <a:latin typeface="Arial"/>
                <a:cs typeface="Arial"/>
              </a:rPr>
              <a:t>Sales</a:t>
            </a:r>
            <a:r>
              <a:rPr sz="3200" b="1" spc="-229" dirty="0">
                <a:latin typeface="Arial"/>
                <a:cs typeface="Arial"/>
              </a:rPr>
              <a:t> </a:t>
            </a:r>
            <a:r>
              <a:rPr sz="3200" b="1" spc="-180" dirty="0">
                <a:latin typeface="Arial"/>
                <a:cs typeface="Arial"/>
              </a:rPr>
              <a:t>Manager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8200"/>
              <a:ext cx="9144000" cy="244475"/>
            </a:xfrm>
            <a:custGeom>
              <a:avLst/>
              <a:gdLst/>
              <a:ahLst/>
              <a:cxnLst/>
              <a:rect l="l" t="t" r="r" b="b"/>
              <a:pathLst>
                <a:path w="9144000" h="244475">
                  <a:moveTo>
                    <a:pt x="9144000" y="0"/>
                  </a:moveTo>
                  <a:lnTo>
                    <a:pt x="0" y="0"/>
                  </a:lnTo>
                  <a:lnTo>
                    <a:pt x="0" y="244475"/>
                  </a:lnTo>
                  <a:lnTo>
                    <a:pt x="9144000" y="2444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2932" y="174751"/>
            <a:ext cx="3279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SALES</a:t>
            </a:r>
            <a:r>
              <a:rPr spc="-80" dirty="0"/>
              <a:t> </a:t>
            </a:r>
            <a:r>
              <a:rPr spc="-5" dirty="0"/>
              <a:t>LETTER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3607"/>
            <a:ext cx="8073390" cy="41761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31445" indent="-342900">
              <a:lnSpc>
                <a:spcPct val="100000"/>
              </a:lnSpc>
              <a:spcBef>
                <a:spcPts val="105"/>
              </a:spcBef>
              <a:buClr>
                <a:srgbClr val="6699FF"/>
              </a:buClr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63793"/>
                </a:solidFill>
                <a:latin typeface="Arial"/>
                <a:cs typeface="Arial"/>
              </a:rPr>
              <a:t>A sales </a:t>
            </a:r>
            <a:r>
              <a:rPr sz="3200" spc="-5" dirty="0">
                <a:solidFill>
                  <a:srgbClr val="163793"/>
                </a:solidFill>
                <a:latin typeface="Arial"/>
                <a:cs typeface="Arial"/>
              </a:rPr>
              <a:t>letter </a:t>
            </a:r>
            <a:r>
              <a:rPr sz="3200" dirty="0">
                <a:solidFill>
                  <a:srgbClr val="163793"/>
                </a:solidFill>
                <a:latin typeface="Arial"/>
                <a:cs typeface="Arial"/>
              </a:rPr>
              <a:t>is a </a:t>
            </a:r>
            <a:r>
              <a:rPr sz="3200" spc="-5" dirty="0">
                <a:solidFill>
                  <a:srgbClr val="163793"/>
                </a:solidFill>
                <a:latin typeface="Arial"/>
                <a:cs typeface="Arial"/>
              </a:rPr>
              <a:t>piece </a:t>
            </a:r>
            <a:r>
              <a:rPr sz="3200" dirty="0">
                <a:solidFill>
                  <a:srgbClr val="163793"/>
                </a:solidFill>
                <a:latin typeface="Arial"/>
                <a:cs typeface="Arial"/>
              </a:rPr>
              <a:t>of </a:t>
            </a:r>
            <a:r>
              <a:rPr sz="3200" spc="-5" dirty="0">
                <a:solidFill>
                  <a:srgbClr val="163793"/>
                </a:solidFill>
                <a:latin typeface="Arial"/>
                <a:cs typeface="Arial"/>
              </a:rPr>
              <a:t>direct mail  </a:t>
            </a:r>
            <a:r>
              <a:rPr sz="3200" dirty="0">
                <a:solidFill>
                  <a:srgbClr val="163793"/>
                </a:solidFill>
                <a:latin typeface="Arial"/>
                <a:cs typeface="Arial"/>
              </a:rPr>
              <a:t>which is </a:t>
            </a:r>
            <a:r>
              <a:rPr sz="3200" spc="-5" dirty="0">
                <a:solidFill>
                  <a:srgbClr val="163793"/>
                </a:solidFill>
                <a:latin typeface="Arial"/>
                <a:cs typeface="Arial"/>
              </a:rPr>
              <a:t>designed </a:t>
            </a:r>
            <a:r>
              <a:rPr sz="3200">
                <a:solidFill>
                  <a:srgbClr val="163793"/>
                </a:solidFill>
                <a:latin typeface="Arial"/>
                <a:cs typeface="Arial"/>
              </a:rPr>
              <a:t>to </a:t>
            </a:r>
            <a:r>
              <a:rPr sz="3200" spc="-5" smtClean="0">
                <a:solidFill>
                  <a:srgbClr val="163793"/>
                </a:solidFill>
                <a:latin typeface="Arial"/>
                <a:cs typeface="Arial"/>
              </a:rPr>
              <a:t>convince </a:t>
            </a:r>
            <a:r>
              <a:rPr sz="3200" spc="-5" dirty="0">
                <a:solidFill>
                  <a:srgbClr val="163793"/>
                </a:solidFill>
                <a:latin typeface="Arial"/>
                <a:cs typeface="Arial"/>
              </a:rPr>
              <a:t>the reader  </a:t>
            </a:r>
            <a:r>
              <a:rPr sz="3200" dirty="0">
                <a:solidFill>
                  <a:srgbClr val="163793"/>
                </a:solidFill>
                <a:latin typeface="Arial"/>
                <a:cs typeface="Arial"/>
              </a:rPr>
              <a:t>to purchase a </a:t>
            </a:r>
            <a:r>
              <a:rPr sz="3200" spc="-5" dirty="0">
                <a:solidFill>
                  <a:srgbClr val="163793"/>
                </a:solidFill>
                <a:latin typeface="Arial"/>
                <a:cs typeface="Arial"/>
              </a:rPr>
              <a:t>particular product </a:t>
            </a:r>
            <a:r>
              <a:rPr sz="3200" dirty="0">
                <a:solidFill>
                  <a:srgbClr val="163793"/>
                </a:solidFill>
                <a:latin typeface="Arial"/>
                <a:cs typeface="Arial"/>
              </a:rPr>
              <a:t>or</a:t>
            </a:r>
            <a:r>
              <a:rPr sz="3200" spc="-125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63793"/>
                </a:solidFill>
                <a:latin typeface="Arial"/>
                <a:cs typeface="Arial"/>
              </a:rPr>
              <a:t>service  in the </a:t>
            </a:r>
            <a:r>
              <a:rPr sz="3200" spc="-5" dirty="0">
                <a:solidFill>
                  <a:srgbClr val="163793"/>
                </a:solidFill>
                <a:latin typeface="Arial"/>
                <a:cs typeface="Arial"/>
              </a:rPr>
              <a:t>absence </a:t>
            </a:r>
            <a:r>
              <a:rPr sz="3200" dirty="0">
                <a:solidFill>
                  <a:srgbClr val="163793"/>
                </a:solidFill>
                <a:latin typeface="Arial"/>
                <a:cs typeface="Arial"/>
              </a:rPr>
              <a:t>of a</a:t>
            </a:r>
            <a:r>
              <a:rPr sz="3200" spc="-85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63793"/>
                </a:solidFill>
                <a:latin typeface="Arial"/>
                <a:cs typeface="Arial"/>
              </a:rPr>
              <a:t>salesman.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699FF"/>
              </a:buClr>
              <a:buFont typeface="Wingdings"/>
              <a:buChar char=""/>
            </a:pPr>
            <a:endParaRPr sz="465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6699FF"/>
              </a:buClr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63793"/>
                </a:solidFill>
                <a:latin typeface="Arial"/>
                <a:cs typeface="Arial"/>
              </a:rPr>
              <a:t>It has </a:t>
            </a:r>
            <a:r>
              <a:rPr sz="3200" spc="-10" dirty="0">
                <a:solidFill>
                  <a:srgbClr val="163793"/>
                </a:solidFill>
                <a:latin typeface="Arial"/>
                <a:cs typeface="Arial"/>
              </a:rPr>
              <a:t>been </a:t>
            </a:r>
            <a:r>
              <a:rPr sz="3200" spc="-5" dirty="0">
                <a:solidFill>
                  <a:srgbClr val="163793"/>
                </a:solidFill>
                <a:latin typeface="Arial"/>
                <a:cs typeface="Arial"/>
              </a:rPr>
              <a:t>defined as </a:t>
            </a:r>
            <a:r>
              <a:rPr sz="3200" dirty="0">
                <a:solidFill>
                  <a:srgbClr val="163793"/>
                </a:solidFill>
                <a:latin typeface="Arial"/>
                <a:cs typeface="Arial"/>
              </a:rPr>
              <a:t>"A form </a:t>
            </a:r>
            <a:r>
              <a:rPr sz="3200" spc="-5" dirty="0">
                <a:solidFill>
                  <a:srgbClr val="163793"/>
                </a:solidFill>
                <a:latin typeface="Arial"/>
                <a:cs typeface="Arial"/>
              </a:rPr>
              <a:t>of direct  mail in </a:t>
            </a:r>
            <a:r>
              <a:rPr sz="3200" dirty="0">
                <a:solidFill>
                  <a:srgbClr val="163793"/>
                </a:solidFill>
                <a:latin typeface="Arial"/>
                <a:cs typeface="Arial"/>
              </a:rPr>
              <a:t>which </a:t>
            </a:r>
            <a:r>
              <a:rPr sz="3200" spc="-10" dirty="0">
                <a:solidFill>
                  <a:srgbClr val="163793"/>
                </a:solidFill>
                <a:latin typeface="Arial"/>
                <a:cs typeface="Arial"/>
              </a:rPr>
              <a:t>an </a:t>
            </a:r>
            <a:r>
              <a:rPr sz="3200" spc="-5" dirty="0">
                <a:solidFill>
                  <a:srgbClr val="163793"/>
                </a:solidFill>
                <a:latin typeface="Arial"/>
                <a:cs typeface="Arial"/>
              </a:rPr>
              <a:t>advertiser sends </a:t>
            </a:r>
            <a:r>
              <a:rPr sz="3200" dirty="0">
                <a:solidFill>
                  <a:srgbClr val="163793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163793"/>
                </a:solidFill>
                <a:latin typeface="Arial"/>
                <a:cs typeface="Arial"/>
              </a:rPr>
              <a:t>letter  </a:t>
            </a:r>
            <a:r>
              <a:rPr sz="3200" dirty="0">
                <a:solidFill>
                  <a:srgbClr val="163793"/>
                </a:solidFill>
                <a:latin typeface="Arial"/>
                <a:cs typeface="Arial"/>
              </a:rPr>
              <a:t>to a </a:t>
            </a:r>
            <a:r>
              <a:rPr sz="3200" spc="-5" dirty="0">
                <a:solidFill>
                  <a:srgbClr val="163793"/>
                </a:solidFill>
                <a:latin typeface="Arial"/>
                <a:cs typeface="Arial"/>
              </a:rPr>
              <a:t>potential</a:t>
            </a:r>
            <a:r>
              <a:rPr sz="3200" spc="-45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63793"/>
                </a:solidFill>
                <a:latin typeface="Arial"/>
                <a:cs typeface="Arial"/>
              </a:rPr>
              <a:t>customer."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174751"/>
            <a:ext cx="2377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2513"/>
            <a:ext cx="7989570" cy="46113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Clr>
                <a:srgbClr val="6699FF"/>
              </a:buClr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63793"/>
                </a:solidFill>
                <a:latin typeface="Arial"/>
                <a:cs typeface="Arial"/>
              </a:rPr>
              <a:t>It is used to </a:t>
            </a:r>
            <a:r>
              <a:rPr sz="3200" spc="-5" dirty="0">
                <a:solidFill>
                  <a:srgbClr val="163793"/>
                </a:solidFill>
                <a:latin typeface="Arial"/>
                <a:cs typeface="Arial"/>
              </a:rPr>
              <a:t>introduce products </a:t>
            </a:r>
            <a:r>
              <a:rPr sz="3200" dirty="0">
                <a:solidFill>
                  <a:srgbClr val="163793"/>
                </a:solidFill>
                <a:latin typeface="Arial"/>
                <a:cs typeface="Arial"/>
              </a:rPr>
              <a:t>or</a:t>
            </a:r>
            <a:r>
              <a:rPr sz="3200" spc="-110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63793"/>
                </a:solidFill>
                <a:latin typeface="Arial"/>
                <a:cs typeface="Arial"/>
              </a:rPr>
              <a:t>services  to</a:t>
            </a:r>
            <a:r>
              <a:rPr sz="3200" spc="-30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63793"/>
                </a:solidFill>
                <a:latin typeface="Arial"/>
                <a:cs typeface="Arial"/>
              </a:rPr>
              <a:t>consumers.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699FF"/>
              </a:buClr>
              <a:buFont typeface="Wingdings"/>
              <a:buChar char=""/>
            </a:pPr>
            <a:endParaRPr sz="3950">
              <a:latin typeface="Arial"/>
              <a:cs typeface="Arial"/>
            </a:endParaRPr>
          </a:p>
          <a:p>
            <a:pPr marL="375920" indent="-363855">
              <a:lnSpc>
                <a:spcPct val="100000"/>
              </a:lnSpc>
              <a:buClr>
                <a:srgbClr val="6699FF"/>
              </a:buClr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63793"/>
                </a:solidFill>
                <a:latin typeface="Arial"/>
                <a:cs typeface="Arial"/>
              </a:rPr>
              <a:t>It use </a:t>
            </a:r>
            <a:r>
              <a:rPr sz="3200" spc="-5" dirty="0">
                <a:solidFill>
                  <a:srgbClr val="163793"/>
                </a:solidFill>
                <a:latin typeface="Arial"/>
                <a:cs typeface="Arial"/>
              </a:rPr>
              <a:t>formal letter</a:t>
            </a:r>
            <a:r>
              <a:rPr sz="3200" spc="-80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63793"/>
                </a:solidFill>
                <a:latin typeface="Arial"/>
                <a:cs typeface="Arial"/>
              </a:rPr>
              <a:t>structures.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699FF"/>
              </a:buClr>
              <a:buFont typeface="Wingdings"/>
              <a:buChar char=""/>
            </a:pPr>
            <a:endParaRPr sz="4350">
              <a:latin typeface="Arial"/>
              <a:cs typeface="Arial"/>
            </a:endParaRPr>
          </a:p>
          <a:p>
            <a:pPr marL="355600" marR="323215" indent="-342900">
              <a:lnSpc>
                <a:spcPts val="3460"/>
              </a:lnSpc>
              <a:buClr>
                <a:srgbClr val="6699FF"/>
              </a:buClr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63793"/>
                </a:solidFill>
                <a:latin typeface="Arial"/>
                <a:cs typeface="Arial"/>
              </a:rPr>
              <a:t>It is </a:t>
            </a:r>
            <a:r>
              <a:rPr sz="3200" spc="-5" dirty="0">
                <a:solidFill>
                  <a:srgbClr val="163793"/>
                </a:solidFill>
                <a:latin typeface="Arial"/>
                <a:cs typeface="Arial"/>
              </a:rPr>
              <a:t>impersonal </a:t>
            </a:r>
            <a:r>
              <a:rPr sz="3200" dirty="0">
                <a:solidFill>
                  <a:srgbClr val="163793"/>
                </a:solidFill>
                <a:latin typeface="Arial"/>
                <a:cs typeface="Arial"/>
              </a:rPr>
              <a:t>because </a:t>
            </a:r>
            <a:r>
              <a:rPr sz="3200" spc="-5" dirty="0">
                <a:solidFill>
                  <a:srgbClr val="163793"/>
                </a:solidFill>
                <a:latin typeface="Arial"/>
                <a:cs typeface="Arial"/>
              </a:rPr>
              <a:t>they are </a:t>
            </a:r>
            <a:r>
              <a:rPr sz="3200" dirty="0">
                <a:solidFill>
                  <a:srgbClr val="163793"/>
                </a:solidFill>
                <a:latin typeface="Arial"/>
                <a:cs typeface="Arial"/>
              </a:rPr>
              <a:t>sent</a:t>
            </a:r>
            <a:r>
              <a:rPr sz="3200" spc="-140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63793"/>
                </a:solidFill>
                <a:latin typeface="Arial"/>
                <a:cs typeface="Arial"/>
              </a:rPr>
              <a:t>to  </a:t>
            </a:r>
            <a:r>
              <a:rPr sz="3200" spc="-5" dirty="0">
                <a:solidFill>
                  <a:srgbClr val="163793"/>
                </a:solidFill>
                <a:latin typeface="Arial"/>
                <a:cs typeface="Arial"/>
              </a:rPr>
              <a:t>more than one</a:t>
            </a:r>
            <a:r>
              <a:rPr sz="3200" spc="-40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63793"/>
                </a:solidFill>
                <a:latin typeface="Arial"/>
                <a:cs typeface="Arial"/>
              </a:rPr>
              <a:t>person.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699FF"/>
              </a:buClr>
              <a:buFont typeface="Wingdings"/>
              <a:buChar char=""/>
            </a:pPr>
            <a:endParaRPr sz="3950">
              <a:latin typeface="Arial"/>
              <a:cs typeface="Arial"/>
            </a:endParaRPr>
          </a:p>
          <a:p>
            <a:pPr marL="375920" indent="-363855">
              <a:lnSpc>
                <a:spcPct val="100000"/>
              </a:lnSpc>
              <a:buClr>
                <a:srgbClr val="6699FF"/>
              </a:buClr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63793"/>
                </a:solidFill>
                <a:latin typeface="Arial"/>
                <a:cs typeface="Arial"/>
              </a:rPr>
              <a:t>It is a form of</a:t>
            </a:r>
            <a:r>
              <a:rPr sz="3200" spc="-75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63793"/>
                </a:solidFill>
                <a:latin typeface="Arial"/>
                <a:cs typeface="Arial"/>
              </a:rPr>
              <a:t>advertising.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0870" y="497840"/>
            <a:ext cx="2839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445" dirty="0">
                <a:latin typeface="Arial"/>
                <a:cs typeface="Arial"/>
              </a:rPr>
              <a:t>Sales</a:t>
            </a:r>
            <a:r>
              <a:rPr sz="4400" i="0" spc="-305" dirty="0">
                <a:latin typeface="Arial"/>
                <a:cs typeface="Arial"/>
              </a:rPr>
              <a:t> </a:t>
            </a:r>
            <a:r>
              <a:rPr sz="4400" i="0" spc="-195" dirty="0">
                <a:latin typeface="Arial"/>
                <a:cs typeface="Arial"/>
              </a:rPr>
              <a:t>letters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96340"/>
            <a:ext cx="8277225" cy="50228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265" dirty="0">
                <a:solidFill>
                  <a:srgbClr val="001F5F"/>
                </a:solidFill>
                <a:latin typeface="Arial"/>
                <a:cs typeface="Arial"/>
              </a:rPr>
              <a:t>Advantages </a:t>
            </a:r>
            <a:r>
              <a:rPr sz="3200" b="1" spc="-145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3200" b="1" spc="-300" dirty="0">
                <a:solidFill>
                  <a:srgbClr val="001F5F"/>
                </a:solidFill>
                <a:latin typeface="Arial"/>
                <a:cs typeface="Arial"/>
              </a:rPr>
              <a:t>sales</a:t>
            </a:r>
            <a:r>
              <a:rPr sz="3200" b="1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spc="-145" dirty="0">
                <a:solidFill>
                  <a:srgbClr val="001F5F"/>
                </a:solidFill>
                <a:latin typeface="Arial"/>
                <a:cs typeface="Arial"/>
              </a:rPr>
              <a:t>letters:</a:t>
            </a:r>
            <a:endParaRPr sz="3200">
              <a:latin typeface="Arial"/>
              <a:cs typeface="Arial"/>
            </a:endParaRPr>
          </a:p>
          <a:p>
            <a:pPr marL="355600" marR="118745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25" dirty="0">
                <a:solidFill>
                  <a:srgbClr val="002060"/>
                </a:solidFill>
                <a:latin typeface="Arial"/>
                <a:cs typeface="Arial"/>
              </a:rPr>
              <a:t>Sales </a:t>
            </a:r>
            <a:r>
              <a:rPr sz="3200" spc="-145" dirty="0">
                <a:solidFill>
                  <a:srgbClr val="002060"/>
                </a:solidFill>
                <a:latin typeface="Arial"/>
                <a:cs typeface="Arial"/>
              </a:rPr>
              <a:t>letters </a:t>
            </a:r>
            <a:r>
              <a:rPr sz="3200" spc="-195" dirty="0">
                <a:solidFill>
                  <a:srgbClr val="002060"/>
                </a:solidFill>
                <a:latin typeface="Arial"/>
                <a:cs typeface="Arial"/>
              </a:rPr>
              <a:t>get </a:t>
            </a:r>
            <a:r>
              <a:rPr sz="3200" spc="-190" dirty="0">
                <a:solidFill>
                  <a:srgbClr val="002060"/>
                </a:solidFill>
                <a:latin typeface="Arial"/>
                <a:cs typeface="Arial"/>
              </a:rPr>
              <a:t>straight </a:t>
            </a:r>
            <a:r>
              <a:rPr sz="3200" spc="-100" dirty="0">
                <a:solidFill>
                  <a:srgbClr val="002060"/>
                </a:solidFill>
                <a:latin typeface="Arial"/>
                <a:cs typeface="Arial"/>
              </a:rPr>
              <a:t>to </a:t>
            </a:r>
            <a:r>
              <a:rPr sz="3200" spc="-120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3200" spc="-170" dirty="0">
                <a:solidFill>
                  <a:srgbClr val="002060"/>
                </a:solidFill>
                <a:latin typeface="Arial"/>
                <a:cs typeface="Arial"/>
              </a:rPr>
              <a:t>reader </a:t>
            </a:r>
            <a:r>
              <a:rPr sz="3200" spc="-229" dirty="0">
                <a:solidFill>
                  <a:srgbClr val="002060"/>
                </a:solidFill>
                <a:latin typeface="Arial"/>
                <a:cs typeface="Arial"/>
              </a:rPr>
              <a:t>and </a:t>
            </a:r>
            <a:r>
              <a:rPr sz="3200" spc="-300" dirty="0">
                <a:solidFill>
                  <a:srgbClr val="002060"/>
                </a:solidFill>
                <a:latin typeface="Arial"/>
                <a:cs typeface="Arial"/>
              </a:rPr>
              <a:t>can  </a:t>
            </a:r>
            <a:r>
              <a:rPr sz="3200" spc="-240" dirty="0">
                <a:solidFill>
                  <a:srgbClr val="002060"/>
                </a:solidFill>
                <a:latin typeface="Arial"/>
                <a:cs typeface="Arial"/>
              </a:rPr>
              <a:t>compel </a:t>
            </a:r>
            <a:r>
              <a:rPr sz="3200" spc="-190" dirty="0">
                <a:solidFill>
                  <a:srgbClr val="002060"/>
                </a:solidFill>
                <a:latin typeface="Arial"/>
                <a:cs typeface="Arial"/>
              </a:rPr>
              <a:t>more</a:t>
            </a:r>
            <a:r>
              <a:rPr sz="3200" spc="-110" dirty="0">
                <a:solidFill>
                  <a:srgbClr val="002060"/>
                </a:solidFill>
                <a:latin typeface="Arial"/>
                <a:cs typeface="Arial"/>
              </a:rPr>
              <a:t> attention.</a:t>
            </a:r>
            <a:endParaRPr sz="3200">
              <a:solidFill>
                <a:srgbClr val="002060"/>
              </a:solidFill>
              <a:latin typeface="Arial"/>
              <a:cs typeface="Arial"/>
            </a:endParaRPr>
          </a:p>
          <a:p>
            <a:pPr marL="355600" marR="2229485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2060"/>
                </a:solidFill>
                <a:latin typeface="Arial"/>
                <a:cs typeface="Arial"/>
              </a:rPr>
              <a:t>It </a:t>
            </a:r>
            <a:r>
              <a:rPr sz="3200" spc="-320" dirty="0">
                <a:solidFill>
                  <a:srgbClr val="002060"/>
                </a:solidFill>
                <a:latin typeface="Arial"/>
                <a:cs typeface="Arial"/>
              </a:rPr>
              <a:t>has </a:t>
            </a:r>
            <a:r>
              <a:rPr sz="3200" spc="-145" dirty="0">
                <a:solidFill>
                  <a:srgbClr val="002060"/>
                </a:solidFill>
                <a:latin typeface="Arial"/>
                <a:cs typeface="Arial"/>
              </a:rPr>
              <a:t>not </a:t>
            </a:r>
            <a:r>
              <a:rPr sz="3200" spc="-100" dirty="0">
                <a:solidFill>
                  <a:srgbClr val="002060"/>
                </a:solidFill>
                <a:latin typeface="Arial"/>
                <a:cs typeface="Arial"/>
              </a:rPr>
              <a:t>to </a:t>
            </a:r>
            <a:r>
              <a:rPr sz="3200" spc="-220" dirty="0">
                <a:solidFill>
                  <a:srgbClr val="002060"/>
                </a:solidFill>
                <a:latin typeface="Arial"/>
                <a:cs typeface="Arial"/>
              </a:rPr>
              <a:t>face </a:t>
            </a:r>
            <a:r>
              <a:rPr sz="3200" spc="-175" dirty="0">
                <a:solidFill>
                  <a:srgbClr val="002060"/>
                </a:solidFill>
                <a:latin typeface="Arial"/>
                <a:cs typeface="Arial"/>
              </a:rPr>
              <a:t>competition</a:t>
            </a:r>
            <a:r>
              <a:rPr sz="3200" spc="-28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3200" spc="-155" dirty="0">
                <a:solidFill>
                  <a:srgbClr val="002060"/>
                </a:solidFill>
                <a:latin typeface="Arial"/>
                <a:cs typeface="Arial"/>
              </a:rPr>
              <a:t>like  </a:t>
            </a:r>
            <a:r>
              <a:rPr sz="3200" spc="-175" dirty="0">
                <a:solidFill>
                  <a:srgbClr val="002060"/>
                </a:solidFill>
                <a:latin typeface="Arial"/>
                <a:cs typeface="Arial"/>
              </a:rPr>
              <a:t>advertisement.</a:t>
            </a:r>
            <a:endParaRPr sz="3200">
              <a:solidFill>
                <a:srgbClr val="002060"/>
              </a:solidFill>
              <a:latin typeface="Arial"/>
              <a:cs typeface="Arial"/>
            </a:endParaRPr>
          </a:p>
          <a:p>
            <a:pPr marL="355600" marR="470534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2060"/>
                </a:solidFill>
                <a:latin typeface="Arial"/>
                <a:cs typeface="Arial"/>
              </a:rPr>
              <a:t>It </a:t>
            </a:r>
            <a:r>
              <a:rPr sz="3200" spc="-300" dirty="0">
                <a:solidFill>
                  <a:srgbClr val="002060"/>
                </a:solidFill>
                <a:latin typeface="Arial"/>
                <a:cs typeface="Arial"/>
              </a:rPr>
              <a:t>is </a:t>
            </a:r>
            <a:r>
              <a:rPr sz="3200" spc="-285" dirty="0">
                <a:solidFill>
                  <a:srgbClr val="002060"/>
                </a:solidFill>
                <a:latin typeface="Arial"/>
                <a:cs typeface="Arial"/>
              </a:rPr>
              <a:t>easy </a:t>
            </a:r>
            <a:r>
              <a:rPr sz="3200" spc="-100" dirty="0">
                <a:solidFill>
                  <a:srgbClr val="002060"/>
                </a:solidFill>
                <a:latin typeface="Arial"/>
                <a:cs typeface="Arial"/>
              </a:rPr>
              <a:t>to </a:t>
            </a:r>
            <a:r>
              <a:rPr sz="3200" spc="-210" dirty="0">
                <a:solidFill>
                  <a:srgbClr val="002060"/>
                </a:solidFill>
                <a:latin typeface="Arial"/>
                <a:cs typeface="Arial"/>
              </a:rPr>
              <a:t>avoid </a:t>
            </a:r>
            <a:r>
              <a:rPr sz="3200" spc="-200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sz="3200" spc="-270" dirty="0">
                <a:solidFill>
                  <a:srgbClr val="002060"/>
                </a:solidFill>
                <a:latin typeface="Arial"/>
                <a:cs typeface="Arial"/>
              </a:rPr>
              <a:t>salesman </a:t>
            </a:r>
            <a:r>
              <a:rPr sz="3200" spc="-145" dirty="0">
                <a:solidFill>
                  <a:srgbClr val="002060"/>
                </a:solidFill>
                <a:latin typeface="Arial"/>
                <a:cs typeface="Arial"/>
              </a:rPr>
              <a:t>but not </a:t>
            </a:r>
            <a:r>
              <a:rPr sz="3200" spc="-200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sz="3200" spc="-300" dirty="0">
                <a:solidFill>
                  <a:srgbClr val="002060"/>
                </a:solidFill>
                <a:latin typeface="Arial"/>
                <a:cs typeface="Arial"/>
              </a:rPr>
              <a:t>sales  </a:t>
            </a:r>
            <a:r>
              <a:rPr sz="3200" spc="-75" dirty="0">
                <a:solidFill>
                  <a:srgbClr val="002060"/>
                </a:solidFill>
                <a:latin typeface="Arial"/>
                <a:cs typeface="Arial"/>
              </a:rPr>
              <a:t>letter.</a:t>
            </a:r>
            <a:endParaRPr sz="3200">
              <a:solidFill>
                <a:srgbClr val="00206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2060"/>
                </a:solidFill>
                <a:latin typeface="Arial"/>
                <a:cs typeface="Arial"/>
              </a:rPr>
              <a:t>It </a:t>
            </a:r>
            <a:r>
              <a:rPr sz="3200" spc="-320" dirty="0">
                <a:solidFill>
                  <a:srgbClr val="002060"/>
                </a:solidFill>
                <a:latin typeface="Arial"/>
                <a:cs typeface="Arial"/>
              </a:rPr>
              <a:t>has </a:t>
            </a:r>
            <a:r>
              <a:rPr sz="3200" spc="-215" dirty="0">
                <a:solidFill>
                  <a:srgbClr val="002060"/>
                </a:solidFill>
                <a:latin typeface="Arial"/>
                <a:cs typeface="Arial"/>
              </a:rPr>
              <a:t>advantage </a:t>
            </a:r>
            <a:r>
              <a:rPr sz="3200" spc="-145" dirty="0">
                <a:solidFill>
                  <a:srgbClr val="002060"/>
                </a:solidFill>
                <a:latin typeface="Arial"/>
                <a:cs typeface="Arial"/>
              </a:rPr>
              <a:t>of </a:t>
            </a:r>
            <a:r>
              <a:rPr sz="3200" spc="-229" dirty="0">
                <a:solidFill>
                  <a:srgbClr val="002060"/>
                </a:solidFill>
                <a:latin typeface="Arial"/>
                <a:cs typeface="Arial"/>
              </a:rPr>
              <a:t>personal</a:t>
            </a:r>
            <a:r>
              <a:rPr sz="3200" spc="-1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3200" spc="-195" dirty="0">
                <a:solidFill>
                  <a:srgbClr val="002060"/>
                </a:solidFill>
                <a:latin typeface="Arial"/>
                <a:cs typeface="Arial"/>
              </a:rPr>
              <a:t>touch.</a:t>
            </a:r>
            <a:endParaRPr sz="3200">
              <a:solidFill>
                <a:srgbClr val="00206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2060"/>
                </a:solidFill>
                <a:latin typeface="Arial"/>
                <a:cs typeface="Arial"/>
              </a:rPr>
              <a:t>It </a:t>
            </a:r>
            <a:r>
              <a:rPr sz="3200" spc="-300" dirty="0">
                <a:solidFill>
                  <a:srgbClr val="002060"/>
                </a:solidFill>
                <a:latin typeface="Arial"/>
                <a:cs typeface="Arial"/>
              </a:rPr>
              <a:t>is </a:t>
            </a:r>
            <a:r>
              <a:rPr sz="3200" spc="-210" dirty="0">
                <a:solidFill>
                  <a:srgbClr val="002060"/>
                </a:solidFill>
                <a:latin typeface="Arial"/>
                <a:cs typeface="Arial"/>
              </a:rPr>
              <a:t>very </a:t>
            </a:r>
            <a:r>
              <a:rPr sz="3200" spc="-260" dirty="0">
                <a:solidFill>
                  <a:srgbClr val="002060"/>
                </a:solidFill>
                <a:latin typeface="Arial"/>
                <a:cs typeface="Arial"/>
              </a:rPr>
              <a:t>cheap </a:t>
            </a:r>
            <a:r>
              <a:rPr sz="3200" spc="-355" dirty="0">
                <a:solidFill>
                  <a:srgbClr val="002060"/>
                </a:solidFill>
                <a:latin typeface="Arial"/>
                <a:cs typeface="Arial"/>
              </a:rPr>
              <a:t>as </a:t>
            </a:r>
            <a:r>
              <a:rPr sz="3200" spc="-240" dirty="0">
                <a:solidFill>
                  <a:srgbClr val="002060"/>
                </a:solidFill>
                <a:latin typeface="Arial"/>
                <a:cs typeface="Arial"/>
              </a:rPr>
              <a:t>compared </a:t>
            </a:r>
            <a:r>
              <a:rPr sz="3200" spc="-100" dirty="0">
                <a:solidFill>
                  <a:srgbClr val="002060"/>
                </a:solidFill>
                <a:latin typeface="Arial"/>
                <a:cs typeface="Arial"/>
              </a:rPr>
              <a:t>to </a:t>
            </a:r>
            <a:r>
              <a:rPr sz="3200" spc="-145" dirty="0">
                <a:solidFill>
                  <a:srgbClr val="002060"/>
                </a:solidFill>
                <a:latin typeface="Arial"/>
                <a:cs typeface="Arial"/>
              </a:rPr>
              <a:t>other</a:t>
            </a:r>
            <a:r>
              <a:rPr sz="3200" spc="-4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3200" spc="-175" dirty="0">
                <a:solidFill>
                  <a:srgbClr val="002060"/>
                </a:solidFill>
                <a:latin typeface="Arial"/>
                <a:cs typeface="Arial"/>
              </a:rPr>
              <a:t>publicity.</a:t>
            </a:r>
            <a:endParaRPr sz="320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0870" y="497840"/>
            <a:ext cx="2839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445" dirty="0">
                <a:latin typeface="Arial"/>
                <a:cs typeface="Arial"/>
              </a:rPr>
              <a:t>Sales</a:t>
            </a:r>
            <a:r>
              <a:rPr sz="4400" i="0" spc="-305" dirty="0">
                <a:latin typeface="Arial"/>
                <a:cs typeface="Arial"/>
              </a:rPr>
              <a:t> </a:t>
            </a:r>
            <a:r>
              <a:rPr sz="4400" i="0" spc="-195" dirty="0">
                <a:latin typeface="Arial"/>
                <a:cs typeface="Arial"/>
              </a:rPr>
              <a:t>letters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96340"/>
            <a:ext cx="8244840" cy="384429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260" dirty="0">
                <a:solidFill>
                  <a:srgbClr val="001F5F"/>
                </a:solidFill>
                <a:latin typeface="Arial"/>
                <a:cs typeface="Arial"/>
              </a:rPr>
              <a:t>Disadvantages </a:t>
            </a:r>
            <a:r>
              <a:rPr sz="3200" b="1" spc="-150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3200" b="1" spc="-300" dirty="0">
                <a:solidFill>
                  <a:srgbClr val="001F5F"/>
                </a:solidFill>
                <a:latin typeface="Arial"/>
                <a:cs typeface="Arial"/>
              </a:rPr>
              <a:t>sales</a:t>
            </a:r>
            <a:r>
              <a:rPr sz="3200" b="1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spc="-145" dirty="0">
                <a:solidFill>
                  <a:srgbClr val="001F5F"/>
                </a:solidFill>
                <a:latin typeface="Arial"/>
                <a:cs typeface="Arial"/>
              </a:rPr>
              <a:t>letters:</a:t>
            </a:r>
            <a:endParaRPr sz="3200">
              <a:latin typeface="Arial"/>
              <a:cs typeface="Arial"/>
            </a:endParaRPr>
          </a:p>
          <a:p>
            <a:pPr marL="355600" marR="8763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75" dirty="0">
                <a:solidFill>
                  <a:srgbClr val="0070C0"/>
                </a:solidFill>
                <a:latin typeface="Arial"/>
                <a:cs typeface="Arial"/>
              </a:rPr>
              <a:t>A </a:t>
            </a:r>
            <a:r>
              <a:rPr sz="3200" spc="-300" dirty="0">
                <a:solidFill>
                  <a:srgbClr val="0070C0"/>
                </a:solidFill>
                <a:latin typeface="Arial"/>
                <a:cs typeface="Arial"/>
              </a:rPr>
              <a:t>sales </a:t>
            </a:r>
            <a:r>
              <a:rPr sz="3200" spc="-80" dirty="0">
                <a:solidFill>
                  <a:srgbClr val="0070C0"/>
                </a:solidFill>
                <a:latin typeface="Arial"/>
                <a:cs typeface="Arial"/>
              </a:rPr>
              <a:t>letter </a:t>
            </a:r>
            <a:r>
              <a:rPr sz="3200" spc="-320" dirty="0">
                <a:solidFill>
                  <a:srgbClr val="0070C0"/>
                </a:solidFill>
                <a:latin typeface="Arial"/>
                <a:cs typeface="Arial"/>
              </a:rPr>
              <a:t>has </a:t>
            </a:r>
            <a:r>
              <a:rPr sz="3200" spc="-100" dirty="0">
                <a:solidFill>
                  <a:srgbClr val="0070C0"/>
                </a:solidFill>
                <a:latin typeface="Arial"/>
                <a:cs typeface="Arial"/>
              </a:rPr>
              <a:t>to </a:t>
            </a:r>
            <a:r>
              <a:rPr sz="3200" spc="-170" dirty="0">
                <a:solidFill>
                  <a:srgbClr val="0070C0"/>
                </a:solidFill>
                <a:latin typeface="Arial"/>
                <a:cs typeface="Arial"/>
              </a:rPr>
              <a:t>perform </a:t>
            </a:r>
            <a:r>
              <a:rPr sz="3200" spc="-240" dirty="0">
                <a:solidFill>
                  <a:srgbClr val="0070C0"/>
                </a:solidFill>
                <a:latin typeface="Arial"/>
                <a:cs typeface="Arial"/>
              </a:rPr>
              <a:t>various </a:t>
            </a:r>
            <a:r>
              <a:rPr sz="3200" spc="-225" dirty="0">
                <a:solidFill>
                  <a:srgbClr val="0070C0"/>
                </a:solidFill>
                <a:latin typeface="Arial"/>
                <a:cs typeface="Arial"/>
              </a:rPr>
              <a:t>functions  </a:t>
            </a:r>
            <a:r>
              <a:rPr sz="3200" spc="-175" dirty="0">
                <a:solidFill>
                  <a:srgbClr val="0070C0"/>
                </a:solidFill>
                <a:latin typeface="Arial"/>
                <a:cs typeface="Arial"/>
              </a:rPr>
              <a:t>in </a:t>
            </a:r>
            <a:r>
              <a:rPr sz="3200" spc="-200" dirty="0">
                <a:solidFill>
                  <a:srgbClr val="0070C0"/>
                </a:solidFill>
                <a:latin typeface="Arial"/>
                <a:cs typeface="Arial"/>
              </a:rPr>
              <a:t>a </a:t>
            </a:r>
            <a:r>
              <a:rPr sz="3200" spc="-210" dirty="0">
                <a:solidFill>
                  <a:srgbClr val="0070C0"/>
                </a:solidFill>
                <a:latin typeface="Arial"/>
                <a:cs typeface="Arial"/>
              </a:rPr>
              <a:t>very </a:t>
            </a:r>
            <a:r>
              <a:rPr sz="3200" spc="-135" dirty="0">
                <a:solidFill>
                  <a:srgbClr val="0070C0"/>
                </a:solidFill>
                <a:latin typeface="Arial"/>
                <a:cs typeface="Arial"/>
              </a:rPr>
              <a:t>limited</a:t>
            </a:r>
            <a:r>
              <a:rPr sz="3200" spc="-1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3200" spc="-270" dirty="0">
                <a:solidFill>
                  <a:srgbClr val="0070C0"/>
                </a:solidFill>
                <a:latin typeface="Arial"/>
                <a:cs typeface="Arial"/>
              </a:rPr>
              <a:t>space.</a:t>
            </a:r>
            <a:endParaRPr sz="3200">
              <a:solidFill>
                <a:srgbClr val="0070C0"/>
              </a:solidFill>
              <a:latin typeface="Arial"/>
              <a:cs typeface="Arial"/>
            </a:endParaRPr>
          </a:p>
          <a:p>
            <a:pPr marL="355600" marR="20955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70C0"/>
                </a:solidFill>
                <a:latin typeface="Arial"/>
                <a:cs typeface="Arial"/>
              </a:rPr>
              <a:t>It </a:t>
            </a:r>
            <a:r>
              <a:rPr sz="3200" spc="-320" dirty="0">
                <a:solidFill>
                  <a:srgbClr val="0070C0"/>
                </a:solidFill>
                <a:latin typeface="Arial"/>
                <a:cs typeface="Arial"/>
              </a:rPr>
              <a:t>has </a:t>
            </a:r>
            <a:r>
              <a:rPr sz="3200" spc="-100" dirty="0">
                <a:solidFill>
                  <a:srgbClr val="0070C0"/>
                </a:solidFill>
                <a:latin typeface="Arial"/>
                <a:cs typeface="Arial"/>
              </a:rPr>
              <a:t>to </a:t>
            </a:r>
            <a:r>
              <a:rPr sz="3200" spc="-245" dirty="0">
                <a:solidFill>
                  <a:srgbClr val="0070C0"/>
                </a:solidFill>
                <a:latin typeface="Arial"/>
                <a:cs typeface="Arial"/>
              </a:rPr>
              <a:t>arouse </a:t>
            </a:r>
            <a:r>
              <a:rPr sz="3200" spc="-155" dirty="0">
                <a:solidFill>
                  <a:srgbClr val="0070C0"/>
                </a:solidFill>
                <a:latin typeface="Arial"/>
                <a:cs typeface="Arial"/>
              </a:rPr>
              <a:t>interest </a:t>
            </a:r>
            <a:r>
              <a:rPr sz="3200" spc="-229" dirty="0">
                <a:solidFill>
                  <a:srgbClr val="0070C0"/>
                </a:solidFill>
                <a:latin typeface="Arial"/>
                <a:cs typeface="Arial"/>
              </a:rPr>
              <a:t>and </a:t>
            </a:r>
            <a:r>
              <a:rPr sz="3200" spc="-220" dirty="0">
                <a:solidFill>
                  <a:srgbClr val="0070C0"/>
                </a:solidFill>
                <a:latin typeface="Arial"/>
                <a:cs typeface="Arial"/>
              </a:rPr>
              <a:t>desire </a:t>
            </a:r>
            <a:r>
              <a:rPr sz="3200" spc="-175" dirty="0">
                <a:solidFill>
                  <a:srgbClr val="0070C0"/>
                </a:solidFill>
                <a:latin typeface="Arial"/>
                <a:cs typeface="Arial"/>
              </a:rPr>
              <a:t>in </a:t>
            </a:r>
            <a:r>
              <a:rPr sz="3200" spc="-200" dirty="0">
                <a:solidFill>
                  <a:srgbClr val="0070C0"/>
                </a:solidFill>
                <a:latin typeface="Arial"/>
                <a:cs typeface="Arial"/>
              </a:rPr>
              <a:t>a </a:t>
            </a:r>
            <a:r>
              <a:rPr sz="3200" spc="-135" dirty="0">
                <a:solidFill>
                  <a:srgbClr val="0070C0"/>
                </a:solidFill>
                <a:latin typeface="Arial"/>
                <a:cs typeface="Arial"/>
              </a:rPr>
              <a:t>limited  </a:t>
            </a:r>
            <a:r>
              <a:rPr sz="3200" spc="-270" dirty="0">
                <a:solidFill>
                  <a:srgbClr val="0070C0"/>
                </a:solidFill>
                <a:latin typeface="Arial"/>
                <a:cs typeface="Arial"/>
              </a:rPr>
              <a:t>space.</a:t>
            </a:r>
            <a:endParaRPr sz="3200">
              <a:solidFill>
                <a:srgbClr val="0070C0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25" dirty="0">
                <a:solidFill>
                  <a:srgbClr val="0070C0"/>
                </a:solidFill>
                <a:latin typeface="Arial"/>
                <a:cs typeface="Arial"/>
              </a:rPr>
              <a:t>Sales </a:t>
            </a:r>
            <a:r>
              <a:rPr sz="3200" spc="-145" dirty="0">
                <a:solidFill>
                  <a:srgbClr val="0070C0"/>
                </a:solidFill>
                <a:latin typeface="Arial"/>
                <a:cs typeface="Arial"/>
              </a:rPr>
              <a:t>letters </a:t>
            </a:r>
            <a:r>
              <a:rPr sz="3200" spc="-165" dirty="0">
                <a:solidFill>
                  <a:srgbClr val="0070C0"/>
                </a:solidFill>
                <a:latin typeface="Arial"/>
                <a:cs typeface="Arial"/>
              </a:rPr>
              <a:t>are </a:t>
            </a:r>
            <a:r>
              <a:rPr sz="3200" spc="-175" dirty="0">
                <a:solidFill>
                  <a:srgbClr val="0070C0"/>
                </a:solidFill>
                <a:latin typeface="Arial"/>
                <a:cs typeface="Arial"/>
              </a:rPr>
              <a:t>uninvited </a:t>
            </a:r>
            <a:r>
              <a:rPr sz="3200" spc="-229" dirty="0">
                <a:solidFill>
                  <a:srgbClr val="0070C0"/>
                </a:solidFill>
                <a:latin typeface="Arial"/>
                <a:cs typeface="Arial"/>
              </a:rPr>
              <a:t>and </a:t>
            </a:r>
            <a:r>
              <a:rPr sz="3200" spc="-254" dirty="0">
                <a:solidFill>
                  <a:srgbClr val="0070C0"/>
                </a:solidFill>
                <a:latin typeface="Arial"/>
                <a:cs typeface="Arial"/>
              </a:rPr>
              <a:t>hence </a:t>
            </a:r>
            <a:r>
              <a:rPr sz="3200" spc="-145" dirty="0">
                <a:solidFill>
                  <a:srgbClr val="0070C0"/>
                </a:solidFill>
                <a:latin typeface="Arial"/>
                <a:cs typeface="Arial"/>
              </a:rPr>
              <a:t>not </a:t>
            </a:r>
            <a:r>
              <a:rPr sz="3200" spc="-170" dirty="0">
                <a:solidFill>
                  <a:srgbClr val="0070C0"/>
                </a:solidFill>
                <a:latin typeface="Arial"/>
                <a:cs typeface="Arial"/>
              </a:rPr>
              <a:t>likely  </a:t>
            </a:r>
            <a:r>
              <a:rPr sz="3200" spc="-100" dirty="0">
                <a:solidFill>
                  <a:srgbClr val="0070C0"/>
                </a:solidFill>
                <a:latin typeface="Arial"/>
                <a:cs typeface="Arial"/>
              </a:rPr>
              <a:t>to </a:t>
            </a:r>
            <a:r>
              <a:rPr sz="3200" spc="-195" dirty="0">
                <a:solidFill>
                  <a:srgbClr val="0070C0"/>
                </a:solidFill>
                <a:latin typeface="Arial"/>
                <a:cs typeface="Arial"/>
              </a:rPr>
              <a:t>get </a:t>
            </a:r>
            <a:r>
              <a:rPr sz="3200" spc="-200" dirty="0">
                <a:solidFill>
                  <a:srgbClr val="0070C0"/>
                </a:solidFill>
                <a:latin typeface="Arial"/>
                <a:cs typeface="Arial"/>
              </a:rPr>
              <a:t>a </a:t>
            </a:r>
            <a:r>
              <a:rPr sz="3200" spc="-170" dirty="0">
                <a:solidFill>
                  <a:srgbClr val="0070C0"/>
                </a:solidFill>
                <a:latin typeface="Arial"/>
                <a:cs typeface="Arial"/>
              </a:rPr>
              <a:t>warm</a:t>
            </a:r>
            <a:r>
              <a:rPr sz="3200" spc="-18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3200" spc="-190" dirty="0">
                <a:solidFill>
                  <a:srgbClr val="0070C0"/>
                </a:solidFill>
                <a:latin typeface="Arial"/>
                <a:cs typeface="Arial"/>
              </a:rPr>
              <a:t>welcome.</a:t>
            </a:r>
            <a:endParaRPr sz="3200">
              <a:solidFill>
                <a:srgbClr val="0070C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0870" y="497840"/>
            <a:ext cx="2839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445" dirty="0">
                <a:solidFill>
                  <a:srgbClr val="000000"/>
                </a:solidFill>
                <a:latin typeface="Arial"/>
                <a:cs typeface="Arial"/>
              </a:rPr>
              <a:t>Sales</a:t>
            </a:r>
            <a:r>
              <a:rPr sz="4400" i="0" spc="-3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i="0" spc="-195" dirty="0">
                <a:solidFill>
                  <a:srgbClr val="000000"/>
                </a:solidFill>
                <a:latin typeface="Arial"/>
                <a:cs typeface="Arial"/>
              </a:rPr>
              <a:t>letters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96340"/>
            <a:ext cx="8031480" cy="404749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265" dirty="0">
                <a:solidFill>
                  <a:srgbClr val="001F5F"/>
                </a:solidFill>
                <a:latin typeface="Arial"/>
                <a:cs typeface="Arial"/>
              </a:rPr>
              <a:t>Formulas </a:t>
            </a:r>
            <a:r>
              <a:rPr sz="3200" b="1" spc="-135" dirty="0">
                <a:solidFill>
                  <a:srgbClr val="001F5F"/>
                </a:solidFill>
                <a:latin typeface="Arial"/>
                <a:cs typeface="Arial"/>
              </a:rPr>
              <a:t>for </a:t>
            </a:r>
            <a:r>
              <a:rPr sz="3200" b="1" spc="-245" dirty="0">
                <a:solidFill>
                  <a:srgbClr val="001F5F"/>
                </a:solidFill>
                <a:latin typeface="Arial"/>
                <a:cs typeface="Arial"/>
              </a:rPr>
              <a:t>organizing </a:t>
            </a:r>
            <a:r>
              <a:rPr sz="3200" b="1" spc="-300" dirty="0">
                <a:solidFill>
                  <a:srgbClr val="001F5F"/>
                </a:solidFill>
                <a:latin typeface="Arial"/>
                <a:cs typeface="Arial"/>
              </a:rPr>
              <a:t>sales</a:t>
            </a:r>
            <a:r>
              <a:rPr sz="32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spc="-150" dirty="0">
                <a:solidFill>
                  <a:srgbClr val="001F5F"/>
                </a:solidFill>
                <a:latin typeface="Arial"/>
                <a:cs typeface="Arial"/>
              </a:rPr>
              <a:t>letters:</a:t>
            </a:r>
            <a:endParaRPr sz="3200">
              <a:latin typeface="Arial"/>
              <a:cs typeface="Arial"/>
            </a:endParaRPr>
          </a:p>
          <a:p>
            <a:pPr marL="447040" indent="-43434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446405" algn="l"/>
                <a:tab pos="447040" algn="l"/>
              </a:tabLst>
            </a:pPr>
            <a:r>
              <a:rPr sz="3200" b="1" spc="-265" dirty="0">
                <a:latin typeface="Arial"/>
                <a:cs typeface="Arial"/>
              </a:rPr>
              <a:t>The </a:t>
            </a:r>
            <a:r>
              <a:rPr sz="3200" b="1" spc="-235" dirty="0">
                <a:latin typeface="Arial"/>
                <a:cs typeface="Arial"/>
              </a:rPr>
              <a:t>most </a:t>
            </a:r>
            <a:r>
              <a:rPr sz="3200" b="1" spc="-160" dirty="0">
                <a:latin typeface="Arial"/>
                <a:cs typeface="Arial"/>
              </a:rPr>
              <a:t>effective </a:t>
            </a:r>
            <a:r>
              <a:rPr sz="3200" b="1" spc="-170" dirty="0">
                <a:latin typeface="Arial"/>
                <a:cs typeface="Arial"/>
              </a:rPr>
              <a:t>formula </a:t>
            </a:r>
            <a:r>
              <a:rPr sz="3200" b="1" spc="-305" dirty="0">
                <a:latin typeface="Arial"/>
                <a:cs typeface="Arial"/>
              </a:rPr>
              <a:t>is </a:t>
            </a:r>
            <a:r>
              <a:rPr sz="3200" b="1" spc="-215" dirty="0">
                <a:latin typeface="Arial"/>
                <a:cs typeface="Arial"/>
              </a:rPr>
              <a:t>known </a:t>
            </a:r>
            <a:r>
              <a:rPr sz="3200" b="1" spc="-355" dirty="0">
                <a:latin typeface="Arial"/>
                <a:cs typeface="Arial"/>
              </a:rPr>
              <a:t>as</a:t>
            </a:r>
            <a:r>
              <a:rPr sz="3200" b="1" spc="-3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u="heavy" spc="-2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AIDA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Arial"/>
              <a:cs typeface="Arial"/>
            </a:endParaRPr>
          </a:p>
          <a:p>
            <a:pPr marL="652145" marR="5310505">
              <a:lnSpc>
                <a:spcPct val="120600"/>
              </a:lnSpc>
              <a:spcBef>
                <a:spcPts val="5"/>
              </a:spcBef>
              <a:tabLst>
                <a:tab pos="1081405" algn="l"/>
                <a:tab pos="1125855" algn="l"/>
              </a:tabLst>
            </a:pPr>
            <a:r>
              <a:rPr sz="3200" b="1" spc="-375" dirty="0">
                <a:solidFill>
                  <a:srgbClr val="FF0000"/>
                </a:solidFill>
                <a:latin typeface="Arial"/>
                <a:cs typeface="Arial"/>
              </a:rPr>
              <a:t>A	</a:t>
            </a:r>
            <a:r>
              <a:rPr sz="3200" b="1" spc="-370" dirty="0">
                <a:latin typeface="Arial"/>
                <a:cs typeface="Arial"/>
              </a:rPr>
              <a:t>A</a:t>
            </a:r>
            <a:r>
              <a:rPr sz="3200" b="1" spc="35" dirty="0">
                <a:latin typeface="Arial"/>
                <a:cs typeface="Arial"/>
              </a:rPr>
              <a:t>t</a:t>
            </a:r>
            <a:r>
              <a:rPr sz="3200" b="1" spc="45" dirty="0">
                <a:latin typeface="Arial"/>
                <a:cs typeface="Arial"/>
              </a:rPr>
              <a:t>t</a:t>
            </a:r>
            <a:r>
              <a:rPr sz="3200" b="1" spc="-185" dirty="0">
                <a:latin typeface="Arial"/>
                <a:cs typeface="Arial"/>
              </a:rPr>
              <a:t>e</a:t>
            </a:r>
            <a:r>
              <a:rPr sz="3200" b="1" spc="-240" dirty="0">
                <a:latin typeface="Arial"/>
                <a:cs typeface="Arial"/>
              </a:rPr>
              <a:t>n</a:t>
            </a:r>
            <a:r>
              <a:rPr sz="3200" b="1" spc="45" dirty="0">
                <a:latin typeface="Arial"/>
                <a:cs typeface="Arial"/>
              </a:rPr>
              <a:t>t</a:t>
            </a:r>
            <a:r>
              <a:rPr sz="3200" b="1" spc="-105" dirty="0">
                <a:latin typeface="Arial"/>
                <a:cs typeface="Arial"/>
              </a:rPr>
              <a:t>i</a:t>
            </a:r>
            <a:r>
              <a:rPr sz="3200" b="1" spc="-229" dirty="0">
                <a:latin typeface="Arial"/>
                <a:cs typeface="Arial"/>
              </a:rPr>
              <a:t>o</a:t>
            </a:r>
            <a:r>
              <a:rPr sz="3200" b="1" spc="-155" dirty="0">
                <a:latin typeface="Arial"/>
                <a:cs typeface="Arial"/>
              </a:rPr>
              <a:t>n  </a:t>
            </a:r>
            <a:r>
              <a:rPr sz="3200" b="1" spc="-40" dirty="0">
                <a:solidFill>
                  <a:srgbClr val="FF0000"/>
                </a:solidFill>
                <a:latin typeface="Arial"/>
                <a:cs typeface="Arial"/>
              </a:rPr>
              <a:t>I		</a:t>
            </a:r>
            <a:r>
              <a:rPr sz="3200" b="1" spc="-145" dirty="0">
                <a:latin typeface="Arial"/>
                <a:cs typeface="Arial"/>
              </a:rPr>
              <a:t>Interest</a:t>
            </a:r>
            <a:endParaRPr sz="3200">
              <a:latin typeface="Arial"/>
              <a:cs typeface="Arial"/>
            </a:endParaRPr>
          </a:p>
          <a:p>
            <a:pPr marL="561340" marR="5844540">
              <a:lnSpc>
                <a:spcPct val="120800"/>
              </a:lnSpc>
              <a:tabLst>
                <a:tab pos="1081405" algn="l"/>
              </a:tabLst>
            </a:pPr>
            <a:r>
              <a:rPr sz="3200" b="1" spc="-295" dirty="0">
                <a:solidFill>
                  <a:srgbClr val="FF0000"/>
                </a:solidFill>
                <a:latin typeface="Arial"/>
                <a:cs typeface="Arial"/>
              </a:rPr>
              <a:t>D	</a:t>
            </a:r>
            <a:r>
              <a:rPr sz="3200" b="1" spc="-229" dirty="0">
                <a:latin typeface="Arial"/>
                <a:cs typeface="Arial"/>
              </a:rPr>
              <a:t>Desire </a:t>
            </a:r>
            <a:r>
              <a:rPr sz="3200" b="1" spc="-2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37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3200" b="1" spc="-370" dirty="0">
                <a:latin typeface="Arial"/>
                <a:cs typeface="Arial"/>
              </a:rPr>
              <a:t>A</a:t>
            </a:r>
            <a:r>
              <a:rPr sz="3200" b="1" spc="-254" dirty="0">
                <a:latin typeface="Arial"/>
                <a:cs typeface="Arial"/>
              </a:rPr>
              <a:t>c</a:t>
            </a:r>
            <a:r>
              <a:rPr sz="3200" b="1" spc="-145" dirty="0">
                <a:latin typeface="Arial"/>
                <a:cs typeface="Arial"/>
              </a:rPr>
              <a:t>t</a:t>
            </a:r>
            <a:r>
              <a:rPr sz="3200" b="1" spc="-105" dirty="0">
                <a:latin typeface="Arial"/>
                <a:cs typeface="Arial"/>
              </a:rPr>
              <a:t>i</a:t>
            </a:r>
            <a:r>
              <a:rPr sz="3200" b="1" spc="-229" dirty="0">
                <a:latin typeface="Arial"/>
                <a:cs typeface="Arial"/>
              </a:rPr>
              <a:t>o</a:t>
            </a:r>
            <a:r>
              <a:rPr sz="3200" b="1" spc="-24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9800" y="3886200"/>
            <a:ext cx="31242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8841" y="174751"/>
            <a:ext cx="3230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642" y="1455095"/>
            <a:ext cx="8272780" cy="481266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5"/>
              </a:spcBef>
              <a:buClr>
                <a:srgbClr val="6699FF"/>
              </a:buClr>
              <a:buSzPct val="96666"/>
              <a:buFont typeface="Wingdings"/>
              <a:buChar char=""/>
              <a:tabLst>
                <a:tab pos="355600" algn="l"/>
              </a:tabLst>
            </a:pPr>
            <a:r>
              <a:rPr sz="3000" b="1" spc="-5" dirty="0">
                <a:solidFill>
                  <a:srgbClr val="163793"/>
                </a:solidFill>
                <a:latin typeface="Arial"/>
                <a:cs typeface="Arial"/>
              </a:rPr>
              <a:t>Headline</a:t>
            </a:r>
            <a:r>
              <a:rPr sz="3000" spc="-5" dirty="0">
                <a:solidFill>
                  <a:srgbClr val="163793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  <a:p>
            <a:pPr marL="355600" marR="5080" indent="570865" algn="just">
              <a:lnSpc>
                <a:spcPct val="91100"/>
              </a:lnSpc>
              <a:spcBef>
                <a:spcPts val="950"/>
              </a:spcBef>
            </a:pP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The headline is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the most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prominent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text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on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the 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sales letter, and </a:t>
            </a:r>
            <a:r>
              <a:rPr sz="2700" spc="-10" dirty="0">
                <a:solidFill>
                  <a:srgbClr val="163793"/>
                </a:solidFill>
                <a:latin typeface="Arial"/>
                <a:cs typeface="Arial"/>
              </a:rPr>
              <a:t>is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designed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to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be among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the first  item the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reader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attends to</a:t>
            </a:r>
            <a:r>
              <a:rPr sz="2700" spc="-55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understand.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buClr>
                <a:srgbClr val="6699FF"/>
              </a:buClr>
              <a:buSzPct val="96666"/>
              <a:buFont typeface="Wingdings"/>
              <a:buChar char=""/>
              <a:tabLst>
                <a:tab pos="355600" algn="l"/>
              </a:tabLst>
            </a:pPr>
            <a:r>
              <a:rPr sz="3000" b="1" dirty="0">
                <a:solidFill>
                  <a:srgbClr val="163793"/>
                </a:solidFill>
                <a:latin typeface="Arial"/>
                <a:cs typeface="Arial"/>
              </a:rPr>
              <a:t>Body</a:t>
            </a:r>
            <a:r>
              <a:rPr sz="3000" b="1" spc="-20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163793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  <a:p>
            <a:pPr marL="355600" marR="5080" indent="570865" algn="just">
              <a:lnSpc>
                <a:spcPct val="90600"/>
              </a:lnSpc>
              <a:spcBef>
                <a:spcPts val="965"/>
              </a:spcBef>
            </a:pP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This section is typically quite long.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This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section 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will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typically contain testimonials from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the firm's 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customers as well as pictures and information </a:t>
            </a:r>
            <a:r>
              <a:rPr sz="2700" spc="-10" dirty="0">
                <a:solidFill>
                  <a:srgbClr val="163793"/>
                </a:solidFill>
                <a:latin typeface="Arial"/>
                <a:cs typeface="Arial"/>
              </a:rPr>
              <a:t>about 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the product. On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the internet, the </a:t>
            </a:r>
            <a:r>
              <a:rPr sz="2700" spc="-10" dirty="0">
                <a:solidFill>
                  <a:srgbClr val="163793"/>
                </a:solidFill>
                <a:latin typeface="Arial"/>
                <a:cs typeface="Arial"/>
              </a:rPr>
              <a:t>body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copy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may 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include embedded video or audio.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8841" y="174751"/>
            <a:ext cx="3230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0746"/>
            <a:ext cx="8174990" cy="46183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75920" indent="-363855" algn="just">
              <a:lnSpc>
                <a:spcPct val="100000"/>
              </a:lnSpc>
              <a:spcBef>
                <a:spcPts val="509"/>
              </a:spcBef>
              <a:buClr>
                <a:srgbClr val="6699FF"/>
              </a:buClr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dirty="0">
                <a:solidFill>
                  <a:srgbClr val="163793"/>
                </a:solidFill>
                <a:latin typeface="Arial"/>
                <a:cs typeface="Arial"/>
              </a:rPr>
              <a:t>Call to</a:t>
            </a:r>
            <a:r>
              <a:rPr sz="3200" b="1" spc="-55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63793"/>
                </a:solidFill>
                <a:latin typeface="Arial"/>
                <a:cs typeface="Arial"/>
              </a:rPr>
              <a:t>action:</a:t>
            </a:r>
            <a:endParaRPr sz="3200">
              <a:latin typeface="Arial"/>
              <a:cs typeface="Arial"/>
            </a:endParaRPr>
          </a:p>
          <a:p>
            <a:pPr marL="355600" marR="5080" indent="571500" algn="just">
              <a:lnSpc>
                <a:spcPts val="2920"/>
              </a:lnSpc>
              <a:spcBef>
                <a:spcPts val="710"/>
              </a:spcBef>
            </a:pP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All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sales letters include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a call to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action which </a:t>
            </a:r>
            <a:r>
              <a:rPr sz="2700" spc="-15" dirty="0">
                <a:solidFill>
                  <a:srgbClr val="163793"/>
                </a:solidFill>
                <a:latin typeface="Arial"/>
                <a:cs typeface="Arial"/>
              </a:rPr>
              <a:t>is 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intended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to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get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the customer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to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commit </a:t>
            </a:r>
            <a:r>
              <a:rPr sz="2700" spc="5" dirty="0">
                <a:solidFill>
                  <a:srgbClr val="163793"/>
                </a:solidFill>
                <a:latin typeface="Arial"/>
                <a:cs typeface="Arial"/>
              </a:rPr>
              <a:t>to 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purchasing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the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product or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service,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typically without  any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further</a:t>
            </a:r>
            <a:r>
              <a:rPr sz="2700" spc="-25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intervention.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5"/>
              </a:spcBef>
              <a:buClr>
                <a:srgbClr val="6699FF"/>
              </a:buClr>
              <a:buFont typeface="Wingdings"/>
              <a:buChar char=""/>
              <a:tabLst>
                <a:tab pos="355600" algn="l"/>
              </a:tabLst>
            </a:pPr>
            <a:r>
              <a:rPr sz="2800" b="1" spc="-5" dirty="0">
                <a:solidFill>
                  <a:srgbClr val="163793"/>
                </a:solidFill>
                <a:latin typeface="Arial"/>
                <a:cs typeface="Arial"/>
              </a:rPr>
              <a:t>Graphic</a:t>
            </a:r>
            <a:r>
              <a:rPr sz="2800" b="1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163793"/>
                </a:solidFill>
                <a:latin typeface="Arial"/>
                <a:cs typeface="Arial"/>
              </a:rPr>
              <a:t>design:</a:t>
            </a:r>
            <a:endParaRPr sz="2800">
              <a:latin typeface="Arial"/>
              <a:cs typeface="Arial"/>
            </a:endParaRPr>
          </a:p>
          <a:p>
            <a:pPr marL="355600" marR="6985" indent="571500" algn="just">
              <a:lnSpc>
                <a:spcPct val="90000"/>
              </a:lnSpc>
              <a:spcBef>
                <a:spcPts val="650"/>
              </a:spcBef>
            </a:pP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The graphic design of a sales letter is </a:t>
            </a:r>
            <a:r>
              <a:rPr sz="2700" spc="-10" dirty="0">
                <a:solidFill>
                  <a:srgbClr val="163793"/>
                </a:solidFill>
                <a:latin typeface="Arial"/>
                <a:cs typeface="Arial"/>
              </a:rPr>
              <a:t>an 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important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part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of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the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branding.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The font, layout,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line  spacing, paragraph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formatting,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images, etc. all  have an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effect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on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the efficacy </a:t>
            </a:r>
            <a:r>
              <a:rPr sz="2700" spc="-5" dirty="0">
                <a:solidFill>
                  <a:srgbClr val="163793"/>
                </a:solidFill>
                <a:latin typeface="Arial"/>
                <a:cs typeface="Arial"/>
              </a:rPr>
              <a:t>of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the</a:t>
            </a:r>
            <a:r>
              <a:rPr sz="2700" spc="-65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163793"/>
                </a:solidFill>
                <a:latin typeface="Arial"/>
                <a:cs typeface="Arial"/>
              </a:rPr>
              <a:t>letter.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C30AEC69D344897D0E2104AC79AB7" ma:contentTypeVersion="2" ma:contentTypeDescription="Create a new document." ma:contentTypeScope="" ma:versionID="e409253d617730e7f39a1c27ca9ab4ed">
  <xsd:schema xmlns:xsd="http://www.w3.org/2001/XMLSchema" xmlns:xs="http://www.w3.org/2001/XMLSchema" xmlns:p="http://schemas.microsoft.com/office/2006/metadata/properties" xmlns:ns2="59a05091-f411-4d60-9e2e-a07536de2f0f" targetNamespace="http://schemas.microsoft.com/office/2006/metadata/properties" ma:root="true" ma:fieldsID="39977f5080ced8020754fefb765deb65" ns2:_="">
    <xsd:import namespace="59a05091-f411-4d60-9e2e-a07536de2f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a05091-f411-4d60-9e2e-a07536de2f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DFFC13-E705-4B8C-8A1F-1DF0AEF1A243}"/>
</file>

<file path=customXml/itemProps2.xml><?xml version="1.0" encoding="utf-8"?>
<ds:datastoreItem xmlns:ds="http://schemas.openxmlformats.org/officeDocument/2006/customXml" ds:itemID="{94B59431-EB64-4DC2-89AB-52CEF223CDB9}"/>
</file>

<file path=customXml/itemProps3.xml><?xml version="1.0" encoding="utf-8"?>
<ds:datastoreItem xmlns:ds="http://schemas.openxmlformats.org/officeDocument/2006/customXml" ds:itemID="{4BE73827-5ED0-4DC0-BFFF-6DACBCC6647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1100</Words>
  <Application>Microsoft Office PowerPoint</Application>
  <PresentationFormat>On-screen Show (4:3)</PresentationFormat>
  <Paragraphs>101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Sales letters</vt:lpstr>
      <vt:lpstr>SALES LETTER</vt:lpstr>
      <vt:lpstr>FEATURES</vt:lpstr>
      <vt:lpstr>Sales letters</vt:lpstr>
      <vt:lpstr>Sales letters</vt:lpstr>
      <vt:lpstr>Sales letters</vt:lpstr>
      <vt:lpstr>COMPONENTS</vt:lpstr>
      <vt:lpstr>COMPONENTS</vt:lpstr>
      <vt:lpstr>Slide 10</vt:lpstr>
      <vt:lpstr>TYPES OF SALES LETTER</vt:lpstr>
      <vt:lpstr>TYPES OF SALES LETTER</vt:lpstr>
      <vt:lpstr>TYPES OF SALES LETTER</vt:lpstr>
      <vt:lpstr>TYPES OF SALES LETTER</vt:lpstr>
      <vt:lpstr>TYPES OF SALES LETTER</vt:lpstr>
      <vt:lpstr>Sales letters</vt:lpstr>
      <vt:lpstr>Sales letters</vt:lpstr>
      <vt:lpstr>Sales letters</vt:lpstr>
      <vt:lpstr>A sales letter to promote car loan schemes</vt:lpstr>
      <vt:lpstr>Sales letters</vt:lpstr>
      <vt:lpstr>Sales letters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786</cp:lastModifiedBy>
  <cp:revision>5</cp:revision>
  <dcterms:created xsi:type="dcterms:W3CDTF">2020-06-24T03:46:32Z</dcterms:created>
  <dcterms:modified xsi:type="dcterms:W3CDTF">2020-06-24T04:16:49Z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2014-01-05T00:00:00Z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2020-06-24T00:00:00Z</vt:filetime>
  </property>
  <property fmtid="{D5CDD505-2E9C-101B-9397-08002B2CF9AE}" pid="5" name="ContentTypeId">
    <vt:lpwstr>0x01010025DC30AEC69D344897D0E2104AC79AB7</vt:lpwstr>
  </property>
</Properties>
</file>