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62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33D3B-5C9D-4258-AA27-4C156F4E55B9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1CFE0-F99D-41A7-8290-5E114A7EC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284558"/>
            <a:ext cx="2972098" cy="488065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Database Systems (Spring 2011) - Naveed Anwer Butt @UOG</a:t>
            </a:r>
          </a:p>
        </p:txBody>
      </p:sp>
      <p:sp>
        <p:nvSpPr>
          <p:cNvPr id="358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9284558"/>
            <a:ext cx="2972098" cy="488065"/>
          </a:xfrm>
          <a:prstGeom prst="rect">
            <a:avLst/>
          </a:prstGeom>
          <a:noFill/>
        </p:spPr>
        <p:txBody>
          <a:bodyPr/>
          <a:lstStyle/>
          <a:p>
            <a:fld id="{CB9F6AE7-97C5-4133-9508-DA05E122F2A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76847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19271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222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980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1525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450" y="733425"/>
            <a:ext cx="6515100" cy="3665538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643438"/>
            <a:ext cx="5029200" cy="4397375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94778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450" y="733425"/>
            <a:ext cx="6515100" cy="3665538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643438"/>
            <a:ext cx="5029200" cy="4397375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34761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450" y="733425"/>
            <a:ext cx="6515100" cy="3665538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643438"/>
            <a:ext cx="5029200" cy="4397375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4188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43395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69873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63708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7578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0988-0CD0-4A01-BA93-A28453D8147D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6812-74DD-4146-B4FE-68279B6CA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0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0988-0CD0-4A01-BA93-A28453D8147D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6812-74DD-4146-B4FE-68279B6CA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6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0988-0CD0-4A01-BA93-A28453D8147D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6812-74DD-4146-B4FE-68279B6CA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1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0988-0CD0-4A01-BA93-A28453D8147D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6812-74DD-4146-B4FE-68279B6CA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2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0988-0CD0-4A01-BA93-A28453D8147D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6812-74DD-4146-B4FE-68279B6CA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0988-0CD0-4A01-BA93-A28453D8147D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6812-74DD-4146-B4FE-68279B6CA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0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0988-0CD0-4A01-BA93-A28453D8147D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6812-74DD-4146-B4FE-68279B6CA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8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0988-0CD0-4A01-BA93-A28453D8147D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6812-74DD-4146-B4FE-68279B6CA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4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0988-0CD0-4A01-BA93-A28453D8147D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6812-74DD-4146-B4FE-68279B6CA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4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0988-0CD0-4A01-BA93-A28453D8147D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6812-74DD-4146-B4FE-68279B6CA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3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0988-0CD0-4A01-BA93-A28453D8147D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6812-74DD-4146-B4FE-68279B6CA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1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A0988-0CD0-4A01-BA93-A28453D8147D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56812-74DD-4146-B4FE-68279B6CA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6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latin typeface="Times" pitchFamily="18" charset="0"/>
              </a:rPr>
              <a:t>Enhanced Entity-Relationship </a:t>
            </a:r>
            <a:r>
              <a:rPr lang="en-GB" b="1" dirty="0" err="1" smtClean="0">
                <a:latin typeface="Times" pitchFamily="18" charset="0"/>
              </a:rPr>
              <a:t>Modeling</a:t>
            </a:r>
            <a:r>
              <a:rPr lang="en-GB" b="1" dirty="0" smtClean="0">
                <a:latin typeface="Times" pitchFamily="18" charset="0"/>
              </a:rPr>
              <a:t/>
            </a:r>
            <a:br>
              <a:rPr lang="en-GB" b="1" dirty="0" smtClean="0">
                <a:latin typeface="Times" pitchFamily="18" charset="0"/>
              </a:rPr>
            </a:br>
            <a:r>
              <a:rPr lang="en-GB" b="1" dirty="0" smtClean="0">
                <a:latin typeface="Times" pitchFamily="18" charset="0"/>
              </a:rPr>
              <a:t>Transparencies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Specialization/Generalization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4724400" y="228600"/>
            <a:ext cx="54102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200" dirty="0"/>
              <a:t>Database </a:t>
            </a:r>
            <a:r>
              <a:rPr lang="en-US" sz="4200" dirty="0"/>
              <a:t>Systems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3850822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65CE605-D283-49F2-95E1-A0E323508794}" type="slidenum">
              <a:rPr lang="en-GB" smtClean="0"/>
              <a:pPr/>
              <a:t>10</a:t>
            </a:fld>
            <a:endParaRPr lang="en-GB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Relationships and Subtypes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Relationships at the </a:t>
            </a:r>
            <a:r>
              <a:rPr lang="en-US" b="1" i="1" smtClean="0"/>
              <a:t>supertype</a:t>
            </a:r>
            <a:r>
              <a:rPr lang="en-US" smtClean="0"/>
              <a:t> level indicate that all subtypes will participate in the relationship</a:t>
            </a:r>
          </a:p>
          <a:p>
            <a:r>
              <a:rPr lang="en-US" smtClean="0"/>
              <a:t>The instances of a </a:t>
            </a:r>
            <a:r>
              <a:rPr lang="en-US" b="1" i="1" smtClean="0"/>
              <a:t>subtype</a:t>
            </a:r>
            <a:r>
              <a:rPr lang="en-US" smtClean="0"/>
              <a:t> may participate in a relationship unique to that subtype.  In this situation, the relationship is shown at the subtype level</a:t>
            </a:r>
          </a:p>
        </p:txBody>
      </p:sp>
    </p:spTree>
    <p:extLst>
      <p:ext uri="{BB962C8B-B14F-4D97-AF65-F5344CB8AC3E}">
        <p14:creationId xmlns:p14="http://schemas.microsoft.com/office/powerpoint/2010/main" val="3247209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5F56FFF-C314-4B1F-8415-9757887BB83D}" type="slidenum">
              <a:rPr lang="en-GB" smtClean="0"/>
              <a:pPr/>
              <a:t>11</a:t>
            </a:fld>
            <a:endParaRPr lang="en-GB" smtClean="0"/>
          </a:p>
        </p:txBody>
      </p:sp>
      <p:pic>
        <p:nvPicPr>
          <p:cNvPr id="19459" name="Picture 2" descr="FIG4-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487364"/>
            <a:ext cx="9144000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1905000" y="1"/>
            <a:ext cx="57374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Arial" charset="0"/>
              </a:rPr>
              <a:t>Figure –  Supertype/subtype relationships in a hospital</a:t>
            </a:r>
          </a:p>
          <a:p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6248400" y="822326"/>
            <a:ext cx="2667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990000"/>
                </a:solidFill>
              </a:rPr>
              <a:t>Both outpatients and resident patients are cared for by a responsible physician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6172200" y="4860926"/>
            <a:ext cx="3352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990000"/>
                </a:solidFill>
              </a:rPr>
              <a:t>Only resident patients are assigned to a bed</a:t>
            </a:r>
          </a:p>
        </p:txBody>
      </p:sp>
    </p:spTree>
    <p:extLst>
      <p:ext uri="{BB962C8B-B14F-4D97-AF65-F5344CB8AC3E}">
        <p14:creationId xmlns:p14="http://schemas.microsoft.com/office/powerpoint/2010/main" val="657685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F7492FF-1BA8-48F5-8F90-0C7D47C84B96}" type="slidenum">
              <a:rPr lang="en-GB" smtClean="0"/>
              <a:pPr/>
              <a:t>12</a:t>
            </a:fld>
            <a:endParaRPr lang="en-GB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Generalization and Specialization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b="1" i="1"/>
              <a:t>Generalization:</a:t>
            </a:r>
            <a:r>
              <a:rPr lang="en-US" smtClean="0"/>
              <a:t> The process of defining a more general entity type from a set of more specialized entity types. BOTTOM-UP</a:t>
            </a:r>
          </a:p>
          <a:p>
            <a:pPr>
              <a:lnSpc>
                <a:spcPct val="90000"/>
              </a:lnSpc>
            </a:pPr>
            <a:r>
              <a:rPr lang="en-US" sz="3200" b="1" i="1"/>
              <a:t>Specialization:</a:t>
            </a:r>
            <a:r>
              <a:rPr lang="en-US" smtClean="0"/>
              <a:t> The process of defining one or more subtypes of the supertype, and forming supertype/subtype relationships. TOP-DOWN</a:t>
            </a:r>
          </a:p>
        </p:txBody>
      </p:sp>
    </p:spTree>
    <p:extLst>
      <p:ext uri="{BB962C8B-B14F-4D97-AF65-F5344CB8AC3E}">
        <p14:creationId xmlns:p14="http://schemas.microsoft.com/office/powerpoint/2010/main" val="4262394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D6A67C7-EF68-45FC-AD41-B3EA1DBE77FA}" type="slidenum">
              <a:rPr lang="en-GB" smtClean="0"/>
              <a:pPr/>
              <a:t>13</a:t>
            </a:fld>
            <a:endParaRPr lang="en-GB" smtClean="0"/>
          </a:p>
        </p:txBody>
      </p:sp>
      <p:pic>
        <p:nvPicPr>
          <p:cNvPr id="21507" name="Picture 2" descr="FIG4-4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990601"/>
            <a:ext cx="9144000" cy="551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3352800" y="0"/>
            <a:ext cx="37497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Arial" charset="0"/>
              </a:rPr>
              <a:t>Figure – Example of generalization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4876801" y="533400"/>
            <a:ext cx="19030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Arial" charset="0"/>
              </a:rPr>
              <a:t>Notice anything?</a:t>
            </a:r>
          </a:p>
        </p:txBody>
      </p:sp>
      <p:sp>
        <p:nvSpPr>
          <p:cNvPr id="196613" name="Text Box 5"/>
          <p:cNvSpPr txBox="1">
            <a:spLocks noChangeArrowheads="1"/>
          </p:cNvSpPr>
          <p:nvPr/>
        </p:nvSpPr>
        <p:spPr bwMode="auto">
          <a:xfrm>
            <a:off x="8001001" y="4495800"/>
            <a:ext cx="21494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>
                <a:solidFill>
                  <a:srgbClr val="990000"/>
                </a:solidFill>
              </a:rPr>
              <a:t>All these types of vehicles have common attributes</a:t>
            </a:r>
          </a:p>
        </p:txBody>
      </p:sp>
    </p:spTree>
    <p:extLst>
      <p:ext uri="{BB962C8B-B14F-4D97-AF65-F5344CB8AC3E}">
        <p14:creationId xmlns:p14="http://schemas.microsoft.com/office/powerpoint/2010/main" val="22245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754CB7E-AF96-4F29-A793-38D399199E3C}" type="slidenum">
              <a:rPr lang="en-GB" smtClean="0"/>
              <a:pPr/>
              <a:t>14</a:t>
            </a:fld>
            <a:endParaRPr lang="en-GB" smtClean="0"/>
          </a:p>
        </p:txBody>
      </p:sp>
      <p:pic>
        <p:nvPicPr>
          <p:cNvPr id="22531" name="Picture 2" descr="FIG4-4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"/>
            <a:ext cx="8458200" cy="617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2286001" y="6400800"/>
            <a:ext cx="49680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Arial" charset="0"/>
              </a:rPr>
              <a:t>Figure – Generalization to VEHICLE supertype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8137526" y="1143001"/>
            <a:ext cx="16922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>
                <a:solidFill>
                  <a:srgbClr val="990000"/>
                </a:solidFill>
              </a:rPr>
              <a:t>So we put the shared attributes in a supertype</a:t>
            </a: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1905000" y="6067425"/>
            <a:ext cx="6345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accent2"/>
                </a:solidFill>
              </a:rPr>
              <a:t>Note: no subtype for motorcycle, since it has no unique attributes</a:t>
            </a:r>
          </a:p>
        </p:txBody>
      </p:sp>
    </p:spTree>
    <p:extLst>
      <p:ext uri="{BB962C8B-B14F-4D97-AF65-F5344CB8AC3E}">
        <p14:creationId xmlns:p14="http://schemas.microsoft.com/office/powerpoint/2010/main" val="3072946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EF6ECA2-321B-4D68-8762-F2494E244059}" type="slidenum">
              <a:rPr lang="en-GB" smtClean="0"/>
              <a:pPr/>
              <a:t>15</a:t>
            </a:fld>
            <a:endParaRPr lang="en-GB" smtClean="0"/>
          </a:p>
        </p:txBody>
      </p:sp>
      <p:pic>
        <p:nvPicPr>
          <p:cNvPr id="23555" name="Picture 2" descr="FIG4-5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"/>
            <a:ext cx="914400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3429000" y="5410200"/>
            <a:ext cx="36343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Arial" charset="0"/>
              </a:rPr>
              <a:t>Figure– Example of specialization</a:t>
            </a: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8458200" y="2730501"/>
            <a:ext cx="1981200" cy="1846659"/>
          </a:xfrm>
          <a:prstGeom prst="rect">
            <a:avLst/>
          </a:prstGeom>
          <a:solidFill>
            <a:srgbClr val="99CCFF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>
              <a:solidFill>
                <a:srgbClr val="FF3300"/>
              </a:solidFill>
            </a:endParaRPr>
          </a:p>
          <a:p>
            <a:pPr algn="ctr"/>
            <a:endParaRPr lang="en-US">
              <a:solidFill>
                <a:srgbClr val="FF3300"/>
              </a:solidFill>
            </a:endParaRPr>
          </a:p>
          <a:p>
            <a:pPr algn="ctr"/>
            <a:endParaRPr lang="en-US">
              <a:solidFill>
                <a:srgbClr val="FF3300"/>
              </a:solidFill>
            </a:endParaRPr>
          </a:p>
          <a:p>
            <a:pPr algn="ctr"/>
            <a:r>
              <a:rPr lang="en-US" sz="2000">
                <a:solidFill>
                  <a:srgbClr val="990000"/>
                </a:solidFill>
              </a:rPr>
              <a:t>Only applies to manufactured parts</a:t>
            </a:r>
          </a:p>
        </p:txBody>
      </p:sp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5029200" y="0"/>
            <a:ext cx="5105400" cy="2590800"/>
          </a:xfrm>
          <a:prstGeom prst="rect">
            <a:avLst/>
          </a:prstGeom>
          <a:solidFill>
            <a:srgbClr val="FFFF00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sz="2000">
                <a:solidFill>
                  <a:srgbClr val="990000"/>
                </a:solidFill>
              </a:rPr>
              <a:t>Applies only to purchased parts</a:t>
            </a:r>
          </a:p>
        </p:txBody>
      </p:sp>
    </p:spTree>
    <p:extLst>
      <p:ext uri="{BB962C8B-B14F-4D97-AF65-F5344CB8AC3E}">
        <p14:creationId xmlns:p14="http://schemas.microsoft.com/office/powerpoint/2010/main" val="256416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 animBg="1" autoUpdateAnimBg="0"/>
      <p:bldP spid="198661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1764DA1-ACCA-499C-99A8-574368351908}" type="slidenum">
              <a:rPr lang="en-GB" smtClean="0"/>
              <a:pPr/>
              <a:t>16</a:t>
            </a:fld>
            <a:endParaRPr lang="en-GB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b="1" smtClean="0">
                <a:latin typeface="Times" pitchFamily="18" charset="0"/>
              </a:rPr>
              <a:t>Specialization / Generalization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7727950" cy="4114800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r>
              <a:rPr lang="en-AU" sz="3200" b="1">
                <a:latin typeface="Times" pitchFamily="18" charset="0"/>
                <a:cs typeface="Times New Roman" pitchFamily="18" charset="0"/>
              </a:rPr>
              <a:t>Superclass/subclass relationship is one-to-one (1:1). </a:t>
            </a:r>
          </a:p>
          <a:p>
            <a:pPr>
              <a:lnSpc>
                <a:spcPct val="10000"/>
              </a:lnSpc>
            </a:pPr>
            <a:endParaRPr lang="en-AU" sz="3200" b="1">
              <a:latin typeface="Times" pitchFamily="18" charset="0"/>
              <a:cs typeface="Times New Roman" pitchFamily="18" charset="0"/>
            </a:endParaRPr>
          </a:p>
          <a:p>
            <a:r>
              <a:rPr lang="en-GB" sz="3200" b="1">
                <a:latin typeface="Times" pitchFamily="18" charset="0"/>
              </a:rPr>
              <a:t>Superclass may contain overlapping or distinct subclasses. </a:t>
            </a:r>
          </a:p>
          <a:p>
            <a:pPr>
              <a:lnSpc>
                <a:spcPct val="10000"/>
              </a:lnSpc>
            </a:pPr>
            <a:endParaRPr lang="en-GB" sz="3200" b="1">
              <a:latin typeface="Times" pitchFamily="18" charset="0"/>
            </a:endParaRPr>
          </a:p>
          <a:p>
            <a:r>
              <a:rPr lang="en-GB" sz="3200" b="1">
                <a:latin typeface="Times" pitchFamily="18" charset="0"/>
              </a:rPr>
              <a:t>Not all members of a superclass need be a member of a subclass.</a:t>
            </a:r>
            <a:endParaRPr lang="en-GB" sz="2400" b="1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4923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8D20391-FA2A-4BE6-AF91-AE1EA2CA3E52}" type="slidenum">
              <a:rPr lang="en-GB" smtClean="0"/>
              <a:pPr/>
              <a:t>17</a:t>
            </a:fld>
            <a:endParaRPr lang="en-GB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b="1" smtClean="0">
                <a:latin typeface="Times" pitchFamily="18" charset="0"/>
              </a:rPr>
              <a:t>Specialization / Generalization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7727950" cy="4114800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r>
              <a:rPr lang="en-GB" b="1" smtClean="0">
                <a:latin typeface="Times" pitchFamily="18" charset="0"/>
              </a:rPr>
              <a:t>Attribute Inheritance</a:t>
            </a:r>
          </a:p>
          <a:p>
            <a:pPr lvl="1"/>
            <a:r>
              <a:rPr lang="en-AU" b="1" smtClean="0">
                <a:latin typeface="Times" pitchFamily="18" charset="0"/>
                <a:cs typeface="Times New Roman" pitchFamily="18" charset="0"/>
              </a:rPr>
              <a:t>An entity in a subclass represents same ‘real world’ object as in superclass, and may possess subclass-specific attributes, as well as those associated with the superclass. </a:t>
            </a:r>
            <a:endParaRPr lang="en-GB" b="1" smtClean="0">
              <a:latin typeface="Times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49608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78D0447-1989-4ABD-B970-11D90359E557}" type="slidenum">
              <a:rPr lang="en-GB" smtClean="0"/>
              <a:pPr/>
              <a:t>18</a:t>
            </a:fld>
            <a:endParaRPr lang="en-GB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b="1" smtClean="0">
                <a:latin typeface="Times" pitchFamily="18" charset="0"/>
              </a:rPr>
              <a:t>Specialization / Generalization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27950" cy="4114800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AU" b="1" smtClean="0">
                <a:latin typeface="Times" pitchFamily="18" charset="0"/>
                <a:cs typeface="Times New Roman" pitchFamily="18" charset="0"/>
              </a:rPr>
              <a:t>Specialization</a:t>
            </a:r>
            <a:r>
              <a:rPr lang="en-GB" b="1" smtClean="0">
                <a:latin typeface="Times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AU" b="1" smtClean="0">
                <a:latin typeface="Times" pitchFamily="18" charset="0"/>
                <a:cs typeface="Times New Roman" pitchFamily="18" charset="0"/>
              </a:rPr>
              <a:t>Process of maximizing differences between members of an entity by identifying their distinguishing characteristics.</a:t>
            </a:r>
            <a:r>
              <a:rPr lang="en-GB" b="1" smtClean="0">
                <a:latin typeface="Times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endParaRPr lang="en-GB" b="1" smtClean="0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Generalization</a:t>
            </a:r>
          </a:p>
          <a:p>
            <a:pPr lvl="1">
              <a:lnSpc>
                <a:spcPct val="90000"/>
              </a:lnSpc>
            </a:pPr>
            <a:r>
              <a:rPr lang="en-AU" b="1" smtClean="0">
                <a:latin typeface="Times" pitchFamily="18" charset="0"/>
                <a:cs typeface="Times New Roman" pitchFamily="18" charset="0"/>
              </a:rPr>
              <a:t>Process of minimizing differences between entities by identifying their common characteristics.</a:t>
            </a:r>
            <a:r>
              <a:rPr lang="en-GB" b="1" smtClean="0">
                <a:latin typeface="Times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122009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310FAAF-2CD3-4EDE-982A-706FC6BDDB15}" type="slidenum">
              <a:rPr lang="en-GB" smtClean="0"/>
              <a:pPr/>
              <a:t>19</a:t>
            </a:fld>
            <a:endParaRPr lang="en-GB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b="1" smtClean="0">
                <a:latin typeface="Times" pitchFamily="18" charset="0"/>
                <a:cs typeface="Arial" charset="0"/>
              </a:rPr>
              <a:t>AllStaff</a:t>
            </a:r>
            <a:r>
              <a:rPr lang="en-AU" b="1" smtClean="0">
                <a:latin typeface="Times" pitchFamily="18" charset="0"/>
                <a:cs typeface="Times New Roman" pitchFamily="18" charset="0"/>
              </a:rPr>
              <a:t> relation holding details of all staff</a:t>
            </a:r>
            <a:r>
              <a:rPr lang="en-GB" smtClean="0">
                <a:latin typeface="Times" pitchFamily="18" charset="0"/>
              </a:rPr>
              <a:t> </a:t>
            </a:r>
          </a:p>
        </p:txBody>
      </p:sp>
      <p:pic>
        <p:nvPicPr>
          <p:cNvPr id="174083" name="Picture 3" descr="DS3-Figure 12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447801"/>
            <a:ext cx="815340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142560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F26CECC-A8AC-4E37-B7EA-FE8FEB971A0E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Enhanced E-R Model incorporates extensions to Chen's original E-R model.  There have been literally dozens of proposed enhancements.  We cover the most significant ones in these notes. </a:t>
            </a:r>
          </a:p>
        </p:txBody>
      </p:sp>
    </p:spTree>
    <p:extLst>
      <p:ext uri="{BB962C8B-B14F-4D97-AF65-F5344CB8AC3E}">
        <p14:creationId xmlns:p14="http://schemas.microsoft.com/office/powerpoint/2010/main" val="150898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EC726D9-145D-4452-B656-A60AC265A14D}" type="slidenum">
              <a:rPr lang="en-GB" smtClean="0"/>
              <a:pPr/>
              <a:t>20</a:t>
            </a:fld>
            <a:endParaRPr lang="en-GB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66700"/>
            <a:ext cx="8229600" cy="1104900"/>
          </a:xfrm>
          <a:noFill/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AU" b="1" smtClean="0">
                <a:latin typeface="Times" pitchFamily="18" charset="0"/>
                <a:cs typeface="Times New Roman" pitchFamily="18" charset="0"/>
              </a:rPr>
              <a:t>Specialization/generalization of </a:t>
            </a:r>
            <a:r>
              <a:rPr lang="en-AU" b="1" smtClean="0">
                <a:latin typeface="Times" pitchFamily="18" charset="0"/>
                <a:cs typeface="Arial" charset="0"/>
              </a:rPr>
              <a:t>Staff</a:t>
            </a:r>
            <a:r>
              <a:rPr lang="en-AU" b="1" smtClean="0">
                <a:latin typeface="Times" pitchFamily="18" charset="0"/>
                <a:cs typeface="Times New Roman" pitchFamily="18" charset="0"/>
              </a:rPr>
              <a:t> entity into subclasses representing job roles</a:t>
            </a:r>
            <a:endParaRPr lang="en-GB" b="1" smtClean="0">
              <a:latin typeface="Times" pitchFamily="18" charset="0"/>
            </a:endParaRPr>
          </a:p>
        </p:txBody>
      </p:sp>
      <p:pic>
        <p:nvPicPr>
          <p:cNvPr id="28676" name="Picture 9" descr="DS3-Figure 12-0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447800"/>
            <a:ext cx="7772400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3306802"/>
      </p:ext>
    </p:extLst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85A2778-E9DA-4C3B-B33D-E641D81D9C9B}" type="slidenum">
              <a:rPr lang="en-GB" smtClean="0"/>
              <a:pPr/>
              <a:t>21</a:t>
            </a:fld>
            <a:endParaRPr lang="en-GB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66700"/>
            <a:ext cx="8763000" cy="1104900"/>
          </a:xfrm>
          <a:noFill/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AU" b="1" smtClean="0">
                <a:latin typeface="Times" pitchFamily="18" charset="0"/>
                <a:cs typeface="Times New Roman" pitchFamily="18" charset="0"/>
              </a:rPr>
              <a:t>Specialization/generalization of </a:t>
            </a:r>
            <a:r>
              <a:rPr lang="en-AU" b="1" smtClean="0">
                <a:latin typeface="Times" pitchFamily="18" charset="0"/>
                <a:cs typeface="Arial" charset="0"/>
              </a:rPr>
              <a:t>Staff</a:t>
            </a:r>
            <a:r>
              <a:rPr lang="en-AU" b="1" smtClean="0">
                <a:latin typeface="Times" pitchFamily="18" charset="0"/>
                <a:cs typeface="Times New Roman" pitchFamily="18" charset="0"/>
              </a:rPr>
              <a:t> entity into job roles and contracts of employment</a:t>
            </a:r>
            <a:r>
              <a:rPr lang="en-GB" b="1" smtClean="0">
                <a:latin typeface="Times" pitchFamily="18" charset="0"/>
              </a:rPr>
              <a:t> </a:t>
            </a:r>
          </a:p>
        </p:txBody>
      </p:sp>
      <p:pic>
        <p:nvPicPr>
          <p:cNvPr id="29700" name="Picture 9" descr="DS3-Figure 12-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447800"/>
            <a:ext cx="8229600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4581499"/>
      </p:ext>
    </p:extLst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AFD96ED-3E1B-45A6-BC9A-F56677DCCBE9}" type="slidenum">
              <a:rPr lang="en-GB" smtClean="0"/>
              <a:pPr/>
              <a:t>22</a:t>
            </a:fld>
            <a:endParaRPr lang="en-GB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66700"/>
            <a:ext cx="8382000" cy="1104900"/>
          </a:xfrm>
          <a:noFill/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AU" b="1" smtClean="0">
                <a:latin typeface="Times" pitchFamily="18" charset="0"/>
                <a:cs typeface="Times New Roman" pitchFamily="18" charset="0"/>
              </a:rPr>
              <a:t>EER diagram with shared subclass and subclass with its own subclass</a:t>
            </a:r>
            <a:endParaRPr lang="en-GB" b="1" smtClean="0">
              <a:latin typeface="Times" pitchFamily="18" charset="0"/>
            </a:endParaRPr>
          </a:p>
        </p:txBody>
      </p:sp>
      <p:pic>
        <p:nvPicPr>
          <p:cNvPr id="30724" name="Picture 9" descr="DS3-Figure 12-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447800"/>
            <a:ext cx="6705600" cy="501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7094963"/>
      </p:ext>
    </p:extLst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EBF4277-8FE2-49B8-A64E-EE98EAEF1EE4}" type="slidenum">
              <a:rPr lang="en-GB" smtClean="0"/>
              <a:pPr/>
              <a:t>23</a:t>
            </a:fld>
            <a:endParaRPr lang="en-GB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66700"/>
            <a:ext cx="8382000" cy="1104900"/>
          </a:xfrm>
        </p:spPr>
        <p:txBody>
          <a:bodyPr>
            <a:normAutofit fontScale="90000"/>
          </a:bodyPr>
          <a:lstStyle/>
          <a:p>
            <a:r>
              <a:rPr lang="en-AU" b="1" smtClean="0">
                <a:latin typeface="Times" pitchFamily="18" charset="0"/>
                <a:cs typeface="Times New Roman" pitchFamily="18" charset="0"/>
              </a:rPr>
              <a:t>Constraints on Specialization / Generalization</a:t>
            </a:r>
            <a:r>
              <a:rPr lang="en-GB" smtClean="0">
                <a:latin typeface="Times" pitchFamily="18" charset="0"/>
              </a:rPr>
              <a:t> 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676400"/>
            <a:ext cx="7727950" cy="4560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b="1" smtClean="0">
                <a:latin typeface="Times" pitchFamily="18" charset="0"/>
                <a:cs typeface="Times New Roman" pitchFamily="18" charset="0"/>
              </a:rPr>
              <a:t>Two constraints that may apply to a specialization/generalization: </a:t>
            </a:r>
          </a:p>
          <a:p>
            <a:pPr lvl="1">
              <a:lnSpc>
                <a:spcPct val="90000"/>
              </a:lnSpc>
            </a:pPr>
            <a:r>
              <a:rPr lang="en-AU" b="1" smtClean="0">
                <a:latin typeface="Times" pitchFamily="18" charset="0"/>
                <a:cs typeface="Times New Roman" pitchFamily="18" charset="0"/>
              </a:rPr>
              <a:t>participation constraints  </a:t>
            </a:r>
          </a:p>
          <a:p>
            <a:pPr lvl="1">
              <a:lnSpc>
                <a:spcPct val="90000"/>
              </a:lnSpc>
            </a:pPr>
            <a:r>
              <a:rPr lang="en-AU" b="1" smtClean="0">
                <a:latin typeface="Times" pitchFamily="18" charset="0"/>
                <a:cs typeface="Times New Roman" pitchFamily="18" charset="0"/>
              </a:rPr>
              <a:t>disjoint constraints.</a:t>
            </a:r>
            <a:r>
              <a:rPr lang="en-GB" b="1" smtClean="0">
                <a:latin typeface="Times" pitchFamily="18" charset="0"/>
              </a:rPr>
              <a:t> </a:t>
            </a:r>
          </a:p>
          <a:p>
            <a:pPr>
              <a:lnSpc>
                <a:spcPct val="60000"/>
              </a:lnSpc>
            </a:pPr>
            <a:endParaRPr lang="en-GB" b="1" smtClean="0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AU" b="1" smtClean="0">
                <a:latin typeface="Times" pitchFamily="18" charset="0"/>
                <a:cs typeface="Times New Roman" pitchFamily="18" charset="0"/>
              </a:rPr>
              <a:t>Participation</a:t>
            </a:r>
            <a:r>
              <a:rPr lang="en-GB" smtClean="0">
                <a:latin typeface="Times" pitchFamily="18" charset="0"/>
              </a:rPr>
              <a:t> </a:t>
            </a:r>
            <a:r>
              <a:rPr lang="en-GB" b="1" smtClean="0">
                <a:latin typeface="Times" pitchFamily="18" charset="0"/>
              </a:rPr>
              <a:t>constraint</a:t>
            </a:r>
          </a:p>
          <a:p>
            <a:pPr lvl="1">
              <a:lnSpc>
                <a:spcPct val="90000"/>
              </a:lnSpc>
            </a:pPr>
            <a:r>
              <a:rPr lang="en-US" b="1" smtClean="0">
                <a:latin typeface="Times" pitchFamily="18" charset="0"/>
                <a:cs typeface="Times New Roman" pitchFamily="18" charset="0"/>
              </a:rPr>
              <a:t>Determines whether every member in superclass must participate as a </a:t>
            </a:r>
            <a:r>
              <a:rPr lang="en-AU" b="1" smtClean="0">
                <a:latin typeface="Times" pitchFamily="18" charset="0"/>
                <a:cs typeface="Times New Roman" pitchFamily="18" charset="0"/>
              </a:rPr>
              <a:t>member of a subclass.</a:t>
            </a:r>
            <a:r>
              <a:rPr lang="en-GB" b="1" smtClean="0">
                <a:latin typeface="Times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AU" b="1" smtClean="0">
                <a:latin typeface="Times" pitchFamily="18" charset="0"/>
                <a:cs typeface="Times New Roman" pitchFamily="18" charset="0"/>
              </a:rPr>
              <a:t>May be </a:t>
            </a:r>
            <a:r>
              <a:rPr lang="en-AU" b="1" i="1" smtClean="0">
                <a:latin typeface="Times" pitchFamily="18" charset="0"/>
                <a:cs typeface="Times New Roman" pitchFamily="18" charset="0"/>
              </a:rPr>
              <a:t>mandatory</a:t>
            </a:r>
            <a:r>
              <a:rPr lang="en-AU" b="1" smtClean="0">
                <a:latin typeface="Times" pitchFamily="18" charset="0"/>
                <a:cs typeface="Times New Roman" pitchFamily="18" charset="0"/>
              </a:rPr>
              <a:t> or </a:t>
            </a:r>
            <a:r>
              <a:rPr lang="en-AU" b="1" i="1" smtClean="0">
                <a:latin typeface="Times" pitchFamily="18" charset="0"/>
                <a:cs typeface="Times New Roman" pitchFamily="18" charset="0"/>
              </a:rPr>
              <a:t>optional</a:t>
            </a:r>
            <a:r>
              <a:rPr lang="en-AU" b="1" smtClean="0">
                <a:latin typeface="Times" pitchFamily="18" charset="0"/>
                <a:cs typeface="Times New Roman" pitchFamily="18" charset="0"/>
              </a:rPr>
              <a:t>. </a:t>
            </a:r>
            <a:endParaRPr lang="en-GB" b="1" smtClean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39984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4CA5432-3CAF-4E4E-B7F4-C5D95D272DF0}" type="slidenum">
              <a:rPr lang="en-GB" smtClean="0"/>
              <a:pPr/>
              <a:t>24</a:t>
            </a:fld>
            <a:endParaRPr lang="en-GB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66700"/>
            <a:ext cx="8382000" cy="1104900"/>
          </a:xfrm>
        </p:spPr>
        <p:txBody>
          <a:bodyPr>
            <a:normAutofit fontScale="90000"/>
          </a:bodyPr>
          <a:lstStyle/>
          <a:p>
            <a:r>
              <a:rPr lang="en-AU" b="1" smtClean="0">
                <a:latin typeface="Times" pitchFamily="18" charset="0"/>
                <a:cs typeface="Times New Roman" pitchFamily="18" charset="0"/>
              </a:rPr>
              <a:t>Constraints on Specialization / Generalization</a:t>
            </a:r>
            <a:endParaRPr lang="en-GB" b="1" smtClean="0"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7727950" cy="4114800"/>
          </a:xfrm>
        </p:spPr>
        <p:txBody>
          <a:bodyPr/>
          <a:lstStyle/>
          <a:p>
            <a:r>
              <a:rPr lang="en-AU" b="1" smtClean="0">
                <a:latin typeface="Times" pitchFamily="18" charset="0"/>
                <a:cs typeface="Times New Roman" pitchFamily="18" charset="0"/>
              </a:rPr>
              <a:t>Disjoint constraint </a:t>
            </a:r>
          </a:p>
          <a:p>
            <a:pPr lvl="1"/>
            <a:r>
              <a:rPr lang="en-AU" b="1" smtClean="0">
                <a:latin typeface="Times" pitchFamily="18" charset="0"/>
                <a:cs typeface="Times New Roman" pitchFamily="18" charset="0"/>
              </a:rPr>
              <a:t>Describes relationship between members of the subclasses and indicates whether member of a superclass can be a member of one, or more than one, subclass.</a:t>
            </a:r>
            <a:r>
              <a:rPr lang="en-GB" b="1" smtClean="0">
                <a:latin typeface="Times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GB" b="1" smtClean="0">
                <a:latin typeface="Times" pitchFamily="18" charset="0"/>
                <a:cs typeface="Times New Roman" pitchFamily="18" charset="0"/>
              </a:rPr>
              <a:t>May be </a:t>
            </a:r>
            <a:r>
              <a:rPr lang="en-GB" b="1" i="1" smtClean="0">
                <a:latin typeface="Times" pitchFamily="18" charset="0"/>
                <a:cs typeface="Times New Roman" pitchFamily="18" charset="0"/>
              </a:rPr>
              <a:t>disjoint</a:t>
            </a:r>
            <a:r>
              <a:rPr lang="en-GB" b="1" smtClean="0">
                <a:latin typeface="Times" pitchFamily="18" charset="0"/>
                <a:cs typeface="Times New Roman" pitchFamily="18" charset="0"/>
              </a:rPr>
              <a:t> or </a:t>
            </a:r>
            <a:r>
              <a:rPr lang="en-GB" b="1" i="1" smtClean="0">
                <a:latin typeface="Times" pitchFamily="18" charset="0"/>
                <a:cs typeface="Times New Roman" pitchFamily="18" charset="0"/>
              </a:rPr>
              <a:t>nondisjoint</a:t>
            </a:r>
            <a:r>
              <a:rPr lang="en-GB" b="1" smtClean="0">
                <a:latin typeface="Times" pitchFamily="18" charset="0"/>
                <a:cs typeface="Times New Roman" pitchFamily="18" charset="0"/>
              </a:rPr>
              <a:t>.</a:t>
            </a:r>
            <a:endParaRPr lang="en-GB" smtClean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7547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B5751B0-D045-4643-9A3D-6B15582B314D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b="1" smtClean="0">
                <a:latin typeface="Times" pitchFamily="18" charset="0"/>
              </a:rPr>
              <a:t>Specialization / Generalization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7727950" cy="4114800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r>
              <a:rPr lang="en-GB" sz="3200" b="1">
                <a:latin typeface="Times" pitchFamily="18" charset="0"/>
              </a:rPr>
              <a:t>Superclass</a:t>
            </a:r>
          </a:p>
          <a:p>
            <a:pPr lvl="1"/>
            <a:r>
              <a:rPr lang="en-AU" b="1" smtClean="0">
                <a:latin typeface="Times" pitchFamily="18" charset="0"/>
                <a:cs typeface="Times New Roman" pitchFamily="18" charset="0"/>
              </a:rPr>
              <a:t>An entity type that includes one or more distinct subgroupings of its occurrences.</a:t>
            </a:r>
            <a:r>
              <a:rPr lang="en-GB" b="1" smtClean="0">
                <a:latin typeface="Times" pitchFamily="18" charset="0"/>
              </a:rPr>
              <a:t> </a:t>
            </a:r>
          </a:p>
          <a:p>
            <a:pPr>
              <a:lnSpc>
                <a:spcPct val="50000"/>
              </a:lnSpc>
            </a:pPr>
            <a:endParaRPr lang="en-GB" sz="3200" b="1">
              <a:latin typeface="Times" pitchFamily="18" charset="0"/>
            </a:endParaRPr>
          </a:p>
          <a:p>
            <a:r>
              <a:rPr lang="en-GB" sz="3200" b="1">
                <a:latin typeface="Times" pitchFamily="18" charset="0"/>
              </a:rPr>
              <a:t>Subclass</a:t>
            </a:r>
          </a:p>
          <a:p>
            <a:pPr lvl="1"/>
            <a:r>
              <a:rPr lang="en-AU" b="1" smtClean="0">
                <a:latin typeface="Times" pitchFamily="18" charset="0"/>
                <a:cs typeface="Times New Roman" pitchFamily="18" charset="0"/>
              </a:rPr>
              <a:t>A distinct subgrouping of occurrences of an entity type.</a:t>
            </a:r>
            <a:r>
              <a:rPr lang="en-GB" b="1" smtClean="0">
                <a:latin typeface="Times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031268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FCD3D2C-6F2B-4436-83BA-16BB89EEA846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120900" y="266700"/>
            <a:ext cx="7340600" cy="920750"/>
          </a:xfrm>
        </p:spPr>
        <p:txBody>
          <a:bodyPr/>
          <a:lstStyle/>
          <a:p>
            <a:r>
              <a:rPr lang="en-US" smtClean="0"/>
              <a:t>Supertypes and Subtypes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Subtype:</a:t>
            </a:r>
            <a:r>
              <a:rPr lang="en-US" sz="2400"/>
              <a:t> </a:t>
            </a:r>
            <a:r>
              <a:rPr lang="en-US" sz="2000"/>
              <a:t>A subgrouping of the entities in an entity type which has attributes that are distinct from those in other subgroupings</a:t>
            </a:r>
          </a:p>
          <a:p>
            <a:pPr>
              <a:lnSpc>
                <a:spcPct val="90000"/>
              </a:lnSpc>
            </a:pPr>
            <a:r>
              <a:rPr lang="en-US" smtClean="0"/>
              <a:t>Supertype:</a:t>
            </a:r>
            <a:r>
              <a:rPr lang="en-US" sz="2400"/>
              <a:t> </a:t>
            </a:r>
            <a:r>
              <a:rPr lang="en-US" sz="2000"/>
              <a:t>An generic entity type that has a relationship with one or more subtypes</a:t>
            </a:r>
          </a:p>
          <a:p>
            <a:pPr>
              <a:lnSpc>
                <a:spcPct val="90000"/>
              </a:lnSpc>
            </a:pPr>
            <a:r>
              <a:rPr lang="en-US" smtClean="0"/>
              <a:t>Attribute Inheritance:</a:t>
            </a:r>
          </a:p>
          <a:p>
            <a:pPr lvl="1">
              <a:lnSpc>
                <a:spcPct val="90000"/>
              </a:lnSpc>
            </a:pPr>
            <a:r>
              <a:rPr lang="en-US"/>
              <a:t>Subtype entities inherit values of all attributes of the supertype</a:t>
            </a:r>
          </a:p>
          <a:p>
            <a:pPr lvl="1">
              <a:lnSpc>
                <a:spcPct val="90000"/>
              </a:lnSpc>
            </a:pPr>
            <a:r>
              <a:rPr lang="en-US"/>
              <a:t>An instance of a subtype is also an instance of the supertype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4738294" y="6019800"/>
            <a:ext cx="306109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/>
            <a:r>
              <a:rPr lang="en-US">
                <a:solidFill>
                  <a:schemeClr val="tx2"/>
                </a:solidFill>
                <a:latin typeface="Tahoma" pitchFamily="34" charset="0"/>
                <a:cs typeface="Arial" charset="0"/>
              </a:rPr>
              <a:t>Sounds like object-oriented?</a:t>
            </a:r>
          </a:p>
        </p:txBody>
      </p:sp>
    </p:spTree>
    <p:extLst>
      <p:ext uri="{BB962C8B-B14F-4D97-AF65-F5344CB8AC3E}">
        <p14:creationId xmlns:p14="http://schemas.microsoft.com/office/powerpoint/2010/main" val="1533668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E0B0B05-B97D-4199-BBFA-72E634BD68E0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GENERALIZATION HIERARCHY -- Subtypes and Supertypes.</a:t>
            </a:r>
            <a:r>
              <a:rPr lang="en-US" smtClean="0"/>
              <a:t> 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This is the concept of categorizing or generalizing between </a:t>
            </a:r>
            <a:r>
              <a:rPr lang="en-US" sz="2400" b="1"/>
              <a:t>supertypes</a:t>
            </a:r>
            <a:r>
              <a:rPr lang="en-US" sz="2400"/>
              <a:t> and </a:t>
            </a:r>
            <a:r>
              <a:rPr lang="en-US" sz="2400" b="1"/>
              <a:t>subtypes</a:t>
            </a:r>
            <a:r>
              <a:rPr lang="en-US" sz="2400"/>
              <a:t> of entities. </a:t>
            </a:r>
          </a:p>
          <a:p>
            <a:pPr>
              <a:lnSpc>
                <a:spcPct val="80000"/>
              </a:lnSpc>
            </a:pPr>
            <a:r>
              <a:rPr lang="en-US" sz="2400"/>
              <a:t>The basic notation used in McFadden, Hoffer and Prescott is shown in Figure 1. </a:t>
            </a:r>
          </a:p>
          <a:p>
            <a:pPr>
              <a:lnSpc>
                <a:spcPct val="80000"/>
              </a:lnSpc>
            </a:pPr>
            <a:r>
              <a:rPr lang="en-US" sz="2400"/>
              <a:t>The </a:t>
            </a:r>
            <a:r>
              <a:rPr lang="en-US" sz="2400" b="1"/>
              <a:t>Supertype</a:t>
            </a:r>
            <a:r>
              <a:rPr lang="en-US" sz="2400"/>
              <a:t> entity is connected to the </a:t>
            </a:r>
            <a:r>
              <a:rPr lang="en-US" sz="2400" b="1"/>
              <a:t>Subtype</a:t>
            </a:r>
            <a:r>
              <a:rPr lang="en-US" sz="2400"/>
              <a:t> entities through lines and a circle.  The </a:t>
            </a:r>
            <a:r>
              <a:rPr lang="en-US" sz="2400" b="1">
                <a:solidFill>
                  <a:schemeClr val="accent1"/>
                </a:solidFill>
              </a:rPr>
              <a:t>U-symbol</a:t>
            </a:r>
            <a:r>
              <a:rPr lang="en-US" sz="2400"/>
              <a:t> indicates the Subtype is a subset of the Supertype. </a:t>
            </a:r>
          </a:p>
          <a:p>
            <a:pPr>
              <a:lnSpc>
                <a:spcPct val="80000"/>
              </a:lnSpc>
            </a:pPr>
            <a:r>
              <a:rPr lang="en-US" sz="2400"/>
              <a:t>All of attributes of the Supertype are also </a:t>
            </a:r>
            <a:r>
              <a:rPr lang="en-US" sz="2400" b="1">
                <a:solidFill>
                  <a:schemeClr val="accent1"/>
                </a:solidFill>
              </a:rPr>
              <a:t>common</a:t>
            </a:r>
            <a:r>
              <a:rPr lang="en-US" sz="2400"/>
              <a:t> to the Subtype. </a:t>
            </a:r>
          </a:p>
          <a:p>
            <a:pPr>
              <a:lnSpc>
                <a:spcPct val="80000"/>
              </a:lnSpc>
            </a:pPr>
            <a:r>
              <a:rPr lang="en-US" sz="2400"/>
              <a:t>Each Subtype entity has attributes that are </a:t>
            </a:r>
            <a:r>
              <a:rPr lang="en-US" sz="2400" b="1">
                <a:solidFill>
                  <a:schemeClr val="accent1"/>
                </a:solidFill>
              </a:rPr>
              <a:t>unique</a:t>
            </a:r>
            <a:r>
              <a:rPr lang="en-US" sz="2400"/>
              <a:t> to that Subtype - that is what makes the entity a subtype. </a:t>
            </a:r>
          </a:p>
          <a:p>
            <a:pPr>
              <a:lnSpc>
                <a:spcPct val="80000"/>
              </a:lnSpc>
            </a:pPr>
            <a:r>
              <a:rPr lang="en-US" sz="2400"/>
              <a:t>All entities share a </a:t>
            </a:r>
            <a:r>
              <a:rPr lang="en-US" sz="2400" b="1">
                <a:solidFill>
                  <a:schemeClr val="accent1"/>
                </a:solidFill>
              </a:rPr>
              <a:t>common</a:t>
            </a:r>
            <a:r>
              <a:rPr lang="en-US" sz="2400">
                <a:solidFill>
                  <a:schemeClr val="accent1"/>
                </a:solidFill>
              </a:rPr>
              <a:t> </a:t>
            </a:r>
            <a:r>
              <a:rPr lang="en-US" sz="2400" b="1">
                <a:solidFill>
                  <a:schemeClr val="accent1"/>
                </a:solidFill>
              </a:rPr>
              <a:t>identifier attribute</a:t>
            </a:r>
            <a:r>
              <a:rPr lang="en-US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771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7CCD643-0A06-4E9F-BC7E-E9BF83B23529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631950" y="303213"/>
            <a:ext cx="7632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>
                <a:latin typeface="Arial" charset="0"/>
              </a:rPr>
              <a:t>Figure -Basic notation for supertype/subtype relationships</a:t>
            </a:r>
          </a:p>
        </p:txBody>
      </p:sp>
      <p:pic>
        <p:nvPicPr>
          <p:cNvPr id="14340" name="Picture 3" descr="FIG4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8926" y="1412876"/>
            <a:ext cx="9109075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09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F42ED57-4EEC-4D93-AE9C-4A00537EE35F}" type="slidenum">
              <a:rPr lang="en-GB" smtClean="0"/>
              <a:pPr/>
              <a:t>7</a:t>
            </a:fld>
            <a:endParaRPr lang="en-GB" smtClean="0"/>
          </a:p>
        </p:txBody>
      </p:sp>
      <p:pic>
        <p:nvPicPr>
          <p:cNvPr id="15363" name="Picture 2" descr="FIG4-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2362201" y="6172200"/>
            <a:ext cx="52501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Arial" charset="0"/>
              </a:rPr>
              <a:t>Figure – Employee supertype with three subtypes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7467600" y="1"/>
            <a:ext cx="2895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000">
                <a:solidFill>
                  <a:srgbClr val="990000"/>
                </a:solidFill>
              </a:rPr>
              <a:t>All employee subtypes will have employee number, name, address, and date-hired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7620000" y="2590800"/>
            <a:ext cx="3048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000">
                <a:solidFill>
                  <a:srgbClr val="990000"/>
                </a:solidFill>
              </a:rPr>
              <a:t>Each employee subtype will also have its own attributes</a:t>
            </a:r>
          </a:p>
        </p:txBody>
      </p:sp>
    </p:spTree>
    <p:extLst>
      <p:ext uri="{BB962C8B-B14F-4D97-AF65-F5344CB8AC3E}">
        <p14:creationId xmlns:p14="http://schemas.microsoft.com/office/powerpoint/2010/main" val="153356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0388447-1F58-4BD5-8C54-B5C6FC4990B5}" type="slidenum">
              <a:rPr lang="en-GB" smtClean="0"/>
              <a:pPr/>
              <a:t>8</a:t>
            </a:fld>
            <a:endParaRPr lang="en-GB" smtClean="0"/>
          </a:p>
        </p:txBody>
      </p:sp>
      <p:pic>
        <p:nvPicPr>
          <p:cNvPr id="16387" name="Picture 2" descr="FIG04_01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1" y="0"/>
            <a:ext cx="57499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183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021A86C-3E9C-44AE-BBD7-F03FF9A4FB3F}" type="slidenum">
              <a:rPr lang="en-GB" smtClean="0"/>
              <a:pPr/>
              <a:t>9</a:t>
            </a:fld>
            <a:endParaRPr lang="en-GB" smtClean="0"/>
          </a:p>
        </p:txBody>
      </p:sp>
      <p:pic>
        <p:nvPicPr>
          <p:cNvPr id="17411" name="Picture 2" descr="FIG04_01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1" y="0"/>
            <a:ext cx="57499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710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</Words>
  <Application>Microsoft Office PowerPoint</Application>
  <PresentationFormat>Widescreen</PresentationFormat>
  <Paragraphs>106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Tahoma</vt:lpstr>
      <vt:lpstr>Times</vt:lpstr>
      <vt:lpstr>Times New Roman</vt:lpstr>
      <vt:lpstr>Office Theme</vt:lpstr>
      <vt:lpstr>Enhanced Entity-Relationship Modeling Transparencies</vt:lpstr>
      <vt:lpstr>Introduction</vt:lpstr>
      <vt:lpstr>Specialization / Generalization</vt:lpstr>
      <vt:lpstr>Supertypes and Subtypes</vt:lpstr>
      <vt:lpstr>GENERALIZATION HIERARCHY -- Subtypes and Supertypes. </vt:lpstr>
      <vt:lpstr>PowerPoint Presentation</vt:lpstr>
      <vt:lpstr>PowerPoint Presentation</vt:lpstr>
      <vt:lpstr>PowerPoint Presentation</vt:lpstr>
      <vt:lpstr>PowerPoint Presentation</vt:lpstr>
      <vt:lpstr>Relationships and Subtypes</vt:lpstr>
      <vt:lpstr>PowerPoint Presentation</vt:lpstr>
      <vt:lpstr>Generalization and Specialization</vt:lpstr>
      <vt:lpstr>PowerPoint Presentation</vt:lpstr>
      <vt:lpstr>PowerPoint Presentation</vt:lpstr>
      <vt:lpstr>PowerPoint Presentation</vt:lpstr>
      <vt:lpstr>Specialization / Generalization</vt:lpstr>
      <vt:lpstr>Specialization / Generalization</vt:lpstr>
      <vt:lpstr>Specialization / Generalization</vt:lpstr>
      <vt:lpstr>AllStaff relation holding details of all staff </vt:lpstr>
      <vt:lpstr>Specialization/generalization of Staff entity into subclasses representing job roles</vt:lpstr>
      <vt:lpstr>Specialization/generalization of Staff entity into job roles and contracts of employment </vt:lpstr>
      <vt:lpstr>EER diagram with shared subclass and subclass with its own subclass</vt:lpstr>
      <vt:lpstr>Constraints on Specialization / Generalization </vt:lpstr>
      <vt:lpstr>Constraints on Specialization / Generalization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Entity-Relationship Modeling Transparencies</dc:title>
  <dc:creator>Ammarah Javed</dc:creator>
  <cp:lastModifiedBy>Ammarah Javed</cp:lastModifiedBy>
  <cp:revision>1</cp:revision>
  <dcterms:created xsi:type="dcterms:W3CDTF">2018-04-14T17:09:22Z</dcterms:created>
  <dcterms:modified xsi:type="dcterms:W3CDTF">2018-04-14T17:09:37Z</dcterms:modified>
</cp:coreProperties>
</file>