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270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301" r:id="rId13"/>
    <p:sldId id="302" r:id="rId14"/>
    <p:sldId id="303" r:id="rId15"/>
    <p:sldId id="304" r:id="rId16"/>
    <p:sldId id="309" r:id="rId17"/>
    <p:sldId id="259" r:id="rId18"/>
    <p:sldId id="260" r:id="rId19"/>
    <p:sldId id="286" r:id="rId20"/>
    <p:sldId id="283" r:id="rId21"/>
    <p:sldId id="261" r:id="rId22"/>
    <p:sldId id="263" r:id="rId23"/>
    <p:sldId id="282" r:id="rId24"/>
    <p:sldId id="262" r:id="rId25"/>
    <p:sldId id="269" r:id="rId26"/>
    <p:sldId id="264" r:id="rId27"/>
    <p:sldId id="271" r:id="rId28"/>
    <p:sldId id="284" r:id="rId29"/>
    <p:sldId id="265" r:id="rId30"/>
    <p:sldId id="276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17334-AA1B-42D2-A751-E7D5DA53DE92}" type="datetimeFigureOut">
              <a:rPr lang="en-US" smtClean="0"/>
              <a:pPr/>
              <a:t>19-Feb-18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0E6DA-45C8-42B0-99BD-199F5BCD5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37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55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5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11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4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6BE7B0-9BA1-4156-8A29-197382989B3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4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9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130" y="4344140"/>
            <a:ext cx="5485742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2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3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F44FB7-7CA3-49BC-B1CB-362F89E73C4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71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7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4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0E6DA-45C8-42B0-99BD-199F5BCD5FD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68609-1E14-416D-AD65-4D37C58CC38E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C53F-F276-4A6F-98BA-AB9F2E913809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4CF9-F705-4210-8527-A617832CDB5B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A8DA-9995-46BD-B521-D395D5C42950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6A16-A153-42DE-BB8B-E866B5AA26FF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B8C4-ECA2-4714-B7AF-010111948407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C7D5E-2FA5-43AE-9D6A-846FAB026F8E}" type="datetime1">
              <a:rPr lang="en-US" smtClean="0"/>
              <a:t>19-Feb-18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63CC-0BBB-4D56-A625-69BCB145F4D0}" type="datetime1">
              <a:rPr lang="en-US" smtClean="0"/>
              <a:t>19-Feb-18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5409-1A48-4ED8-8C72-0210E6F4D821}" type="datetime1">
              <a:rPr lang="en-US" smtClean="0"/>
              <a:t>19-Feb-18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189D-5FC0-447A-B090-477728CDE14E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434F5-F14C-499F-9D17-BB6872541C80}" type="datetime1">
              <a:rPr lang="en-US" smtClean="0"/>
              <a:t>19-Feb-18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108107B-705B-4420-9203-F1ABBAD5C31D}" type="datetime1">
              <a:rPr lang="en-US" smtClean="0"/>
              <a:t>19-Feb-18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mtClean="0"/>
              <a:t>Instructor: Ikram. 	Database Systems. 	CS-212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AA7AEAC-4F5E-4B85-B212-45BD7FF2D4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Kroenke-DBP-e10-Swir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47800"/>
            <a:ext cx="9144000" cy="4191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7200" dirty="0" smtClean="0">
                <a:solidFill>
                  <a:srgbClr val="C00000"/>
                </a:solidFill>
              </a:rPr>
              <a:t>Database Systems</a:t>
            </a:r>
            <a:endParaRPr lang="en-US" sz="7200" dirty="0">
              <a:solidFill>
                <a:srgbClr val="C00000"/>
              </a:solidFill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62000" y="57266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Database </a:t>
            </a:r>
            <a:r>
              <a:rPr lang="en-US" dirty="0" smtClean="0">
                <a:solidFill>
                  <a:schemeClr val="tx2">
                    <a:lumMod val="90000"/>
                    <a:lumOff val="10000"/>
                  </a:schemeClr>
                </a:solidFill>
              </a:rPr>
              <a:t>Systems</a:t>
            </a:r>
            <a:endParaRPr lang="en-US" dirty="0" smtClean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0" y="2209800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+mn-lt"/>
                <a:cs typeface="Arial" panose="020B0604020202020204" pitchFamily="34" charset="0"/>
              </a:rPr>
              <a:t>“</a:t>
            </a:r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Data about a metadata record”</a:t>
            </a:r>
          </a:p>
          <a:p>
            <a:pPr algn="just"/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 </a:t>
            </a:r>
          </a:p>
          <a:p>
            <a:r>
              <a:rPr lang="en-US" altLang="en-US" sz="3200" dirty="0">
                <a:latin typeface="+mn-lt"/>
                <a:cs typeface="Times New Roman" panose="02020603050405020304" pitchFamily="18" charset="0"/>
              </a:rPr>
              <a:t> Information about a metadata record, such as    when that record was created, by whom, and when it was last updated, is called </a:t>
            </a:r>
            <a:r>
              <a:rPr lang="en-US" altLang="en-US" sz="3200" dirty="0" err="1">
                <a:latin typeface="+mn-lt"/>
                <a:cs typeface="Times New Roman" panose="02020603050405020304" pitchFamily="18" charset="0"/>
              </a:rPr>
              <a:t>metametadata</a:t>
            </a:r>
            <a:r>
              <a:rPr lang="en-US" altLang="en-US" sz="3200" dirty="0">
                <a:latin typeface="+mn-lt"/>
              </a:rPr>
              <a:t> </a:t>
            </a:r>
          </a:p>
        </p:txBody>
      </p:sp>
      <p:sp>
        <p:nvSpPr>
          <p:cNvPr id="13316" name="Text Box 24"/>
          <p:cNvSpPr txBox="1">
            <a:spLocks noChangeArrowheads="1"/>
          </p:cNvSpPr>
          <p:nvPr/>
        </p:nvSpPr>
        <p:spPr bwMode="auto">
          <a:xfrm>
            <a:off x="4038600" y="53340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317" name="Text Box 25"/>
          <p:cNvSpPr txBox="1">
            <a:spLocks noChangeArrowheads="1"/>
          </p:cNvSpPr>
          <p:nvPr/>
        </p:nvSpPr>
        <p:spPr bwMode="auto">
          <a:xfrm>
            <a:off x="2438400" y="5257800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3318" name="Text Box 27"/>
          <p:cNvSpPr txBox="1">
            <a:spLocks noChangeArrowheads="1"/>
          </p:cNvSpPr>
          <p:nvPr/>
        </p:nvSpPr>
        <p:spPr bwMode="auto">
          <a:xfrm>
            <a:off x="1447800" y="762000"/>
            <a:ext cx="609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6000" dirty="0" err="1">
                <a:solidFill>
                  <a:schemeClr val="hlink"/>
                </a:solidFill>
              </a:rPr>
              <a:t>MetaMeta</a:t>
            </a:r>
            <a:r>
              <a:rPr lang="en-US" altLang="en-US" sz="6000" dirty="0">
                <a:solidFill>
                  <a:schemeClr val="hlink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3614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6781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Data Vs Information</a:t>
            </a:r>
          </a:p>
        </p:txBody>
      </p:sp>
      <p:graphicFrame>
        <p:nvGraphicFramePr>
          <p:cNvPr id="160804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68149"/>
              </p:ext>
            </p:extLst>
          </p:nvPr>
        </p:nvGraphicFramePr>
        <p:xfrm>
          <a:off x="381000" y="1447800"/>
          <a:ext cx="8458200" cy="4591199"/>
        </p:xfrm>
        <a:graphic>
          <a:graphicData uri="http://schemas.openxmlformats.org/drawingml/2006/table">
            <a:tbl>
              <a:tblPr/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Data are…..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</a:rPr>
                        <a:t>Information is….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1.Stored facts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Presented facts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2.Inactive (They exist)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2.Active (It enables doing)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9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3.Technology –based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3.Business Based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4.Gathered from various sources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4.Transformed from data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50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5.Refers to the values actually stored in.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 Refers the meaning of the values as understood by some users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4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Types of Files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Master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“A master file is a relatively permanent file relating to a standard. The records changes less frequently. 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 smtClean="0">
                <a:solidFill>
                  <a:schemeClr val="hlink"/>
                </a:solidFill>
              </a:rPr>
              <a:t>Example:</a:t>
            </a:r>
            <a:r>
              <a:rPr lang="en-US" altLang="en-US" sz="2000" b="1" dirty="0" err="1" smtClean="0"/>
              <a:t>Customers</a:t>
            </a:r>
            <a:r>
              <a:rPr lang="en-US" altLang="en-US" sz="2000" b="1" dirty="0" smtClean="0"/>
              <a:t>, student’s, employee’s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033FD5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FF0000"/>
                </a:solidFill>
              </a:rPr>
              <a:t>Table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“A table file contains references data used by information </a:t>
            </a:r>
            <a:r>
              <a:rPr lang="en-US" altLang="en-US" sz="2000" b="1" dirty="0" err="1" smtClean="0"/>
              <a:t>system.These</a:t>
            </a:r>
            <a:r>
              <a:rPr lang="en-US" altLang="en-US" sz="2000" b="1" dirty="0" smtClean="0"/>
              <a:t> are relatively permanent. Updated by periodically.”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Example: Tax table, postage rate tables, department code file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solidFill>
                  <a:srgbClr val="FF0000"/>
                </a:solidFill>
              </a:rPr>
              <a:t>Transaction File: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/>
              <a:t>It contains records reflect day-to-day </a:t>
            </a:r>
            <a:r>
              <a:rPr lang="en-US" altLang="en-US" sz="2000" b="1" dirty="0" err="1" smtClean="0"/>
              <a:t>activities.These</a:t>
            </a:r>
            <a:r>
              <a:rPr lang="en-US" altLang="en-US" sz="2000" b="1" dirty="0" smtClean="0"/>
              <a:t> are temporarily files.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hlink"/>
                </a:solidFill>
              </a:rPr>
              <a:t>Example:</a:t>
            </a:r>
            <a:r>
              <a:rPr lang="en-US" altLang="en-US" sz="2000" b="1" dirty="0" smtClean="0"/>
              <a:t> New employees, patient release, cash receipt, commission and customer payments</a:t>
            </a:r>
          </a:p>
        </p:txBody>
      </p:sp>
    </p:spTree>
    <p:extLst>
      <p:ext uri="{BB962C8B-B14F-4D97-AF65-F5344CB8AC3E}">
        <p14:creationId xmlns:p14="http://schemas.microsoft.com/office/powerpoint/2010/main" val="202598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Security File</a:t>
            </a:r>
          </a:p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0237BC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b="1" dirty="0" smtClean="0"/>
              <a:t>“Is a file that is created and saved for backup and recovery purposes. New security files must be created periodically to replace old, outdated security files.”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History File</a:t>
            </a:r>
          </a:p>
          <a:p>
            <a:pPr eaLnBrk="1" hangingPunct="1">
              <a:buFontTx/>
              <a:buNone/>
            </a:pPr>
            <a:r>
              <a:rPr lang="en-US" altLang="en-US" b="1" dirty="0" smtClean="0"/>
              <a:t>“Is a file created and saved historical reasons. Don’t replace old files; usually both the old and new history files are saved.”</a:t>
            </a:r>
          </a:p>
        </p:txBody>
      </p:sp>
    </p:spTree>
    <p:extLst>
      <p:ext uri="{BB962C8B-B14F-4D97-AF65-F5344CB8AC3E}">
        <p14:creationId xmlns:p14="http://schemas.microsoft.com/office/powerpoint/2010/main" val="69345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228600"/>
            <a:ext cx="8559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400" dirty="0"/>
              <a:t> What is File Processing </a:t>
            </a:r>
            <a:r>
              <a:rPr lang="en-US" altLang="en-US" sz="44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8486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File: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a collection of related information defined by its creator.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Physical file: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a file actually exists in a storage devise.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( a collection of bites, as seen by the operating system.)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Logical file: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a file viewed by users and programs.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( a collection of records.)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A file management system, usually within the operating system, is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used to efficiently access physical files stored in the secondary storage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devices.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Functions: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create, updates, retrieval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Examples:</a:t>
            </a:r>
            <a:r>
              <a:rPr lang="en-US" altLang="en-US" sz="2000" dirty="0">
                <a:latin typeface="+mn-lt"/>
              </a:rPr>
              <a:t> Hard copy registers/</a:t>
            </a:r>
            <a:r>
              <a:rPr lang="en-US" altLang="en-US" sz="2000" dirty="0" err="1">
                <a:latin typeface="+mn-lt"/>
              </a:rPr>
              <a:t>folders,bill</a:t>
            </a:r>
            <a:r>
              <a:rPr lang="en-US" altLang="en-US" sz="2000" dirty="0">
                <a:latin typeface="+mn-lt"/>
              </a:rPr>
              <a:t> folder, tax folder</a:t>
            </a:r>
          </a:p>
        </p:txBody>
      </p:sp>
    </p:spTree>
    <p:extLst>
      <p:ext uri="{BB962C8B-B14F-4D97-AF65-F5344CB8AC3E}">
        <p14:creationId xmlns:p14="http://schemas.microsoft.com/office/powerpoint/2010/main" val="6411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762000"/>
          <a:ext cx="80772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3" imgW="4486901" imgH="3352381" progId="PBrush">
                  <p:embed/>
                </p:oleObj>
              </mc:Choice>
              <mc:Fallback>
                <p:oleObj name="Bitmap Image" r:id="rId3" imgW="4486901" imgH="3352381" progId="PBrush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762000"/>
                        <a:ext cx="80772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11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6781800" cy="1600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Databases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32482"/>
            <a:ext cx="3657600" cy="3767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Web indexes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Library catalogues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Medical records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Bank accounts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Stock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Personnel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Product catalogues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Telephone directories</a:t>
            </a: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46337"/>
            <a:ext cx="3657600" cy="376732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Train timetable</a:t>
            </a:r>
          </a:p>
          <a:p>
            <a:pPr eaLnBrk="1" hangingPunct="1"/>
            <a:r>
              <a:rPr lang="en-US" altLang="en-US" dirty="0" smtClean="0"/>
              <a:t>Airline bookings</a:t>
            </a:r>
          </a:p>
          <a:p>
            <a:pPr eaLnBrk="1" hangingPunct="1"/>
            <a:r>
              <a:rPr lang="en-US" altLang="en-US" dirty="0" smtClean="0"/>
              <a:t>Credit card details</a:t>
            </a:r>
          </a:p>
          <a:p>
            <a:pPr eaLnBrk="1" hangingPunct="1"/>
            <a:r>
              <a:rPr lang="en-US" altLang="en-US" dirty="0" smtClean="0"/>
              <a:t>Student records</a:t>
            </a:r>
          </a:p>
          <a:p>
            <a:pPr eaLnBrk="1" hangingPunct="1"/>
            <a:r>
              <a:rPr lang="en-US" altLang="en-US" dirty="0" smtClean="0"/>
              <a:t>Customer histories</a:t>
            </a:r>
          </a:p>
          <a:p>
            <a:pPr eaLnBrk="1" hangingPunct="1"/>
            <a:r>
              <a:rPr lang="en-US" altLang="en-US" dirty="0" smtClean="0"/>
              <a:t>Stock market prices</a:t>
            </a:r>
          </a:p>
          <a:p>
            <a:pPr eaLnBrk="1" hangingPunct="1"/>
            <a:r>
              <a:rPr lang="en-US" altLang="en-US" dirty="0" smtClean="0"/>
              <a:t>And so on….</a:t>
            </a:r>
          </a:p>
        </p:txBody>
      </p:sp>
    </p:spTree>
    <p:extLst>
      <p:ext uri="{BB962C8B-B14F-4D97-AF65-F5344CB8AC3E}">
        <p14:creationId xmlns:p14="http://schemas.microsoft.com/office/powerpoint/2010/main" val="120333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648" y="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common uses of database systems</a:t>
            </a:r>
            <a:b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790928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Purchase from the </a:t>
            </a:r>
            <a:r>
              <a:rPr lang="en-US" sz="2000" i="1" dirty="0" smtClean="0"/>
              <a:t>U-mart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Cash withdrawal from ATM </a:t>
            </a:r>
            <a:r>
              <a:rPr lang="en-US" dirty="0" smtClean="0"/>
              <a:t>(of  The Bank of Punjab, </a:t>
            </a:r>
            <a:r>
              <a:rPr lang="en-US" dirty="0" err="1" smtClean="0"/>
              <a:t>Fowara</a:t>
            </a:r>
            <a:r>
              <a:rPr lang="en-US" dirty="0" smtClean="0"/>
              <a:t> </a:t>
            </a:r>
            <a:r>
              <a:rPr lang="en-US" dirty="0" err="1" smtClean="0"/>
              <a:t>Chowk</a:t>
            </a:r>
            <a:r>
              <a:rPr lang="en-US" dirty="0" smtClean="0"/>
              <a:t>, Gujrat)</a:t>
            </a:r>
            <a:endParaRPr lang="en-US" sz="2000" dirty="0" smtClean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Purchase using your credit card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Registration at NADRA office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Using the internet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University of Gujrat Information System (UOGIS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HELP</a:t>
            </a:r>
            <a:endParaRPr 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File-based systems</a:t>
            </a:r>
            <a:endParaRPr lang="en-US" sz="3200" b="1" kern="12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838200" y="228600"/>
            <a:ext cx="7407275" cy="2227263"/>
          </a:xfrm>
          <a:prstGeom prst="rect">
            <a:avLst/>
          </a:prstGeom>
        </p:spPr>
        <p:txBody>
          <a:bodyPr vert="horz" lIns="146304" tIns="0" rIns="45720" bIns="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collection of programs that perform services for the end-user.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13716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kern="1200" dirty="0" smtClean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The Characteristics of file-based systems</a:t>
            </a:r>
            <a:endParaRPr lang="en-US" sz="3600" b="1" kern="1200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592888" y="2736362"/>
            <a:ext cx="2398712" cy="3588238"/>
            <a:chOff x="4009" y="493"/>
            <a:chExt cx="1261" cy="333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Times New Roman" pitchFamily="18" charset="0"/>
                </a:rPr>
                <a:t>Registration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 dirty="0"/>
                <a:t>Registration</a:t>
              </a:r>
            </a:p>
            <a:p>
              <a:pPr algn="ctr" eaLnBrk="1" hangingPunct="1"/>
              <a:r>
                <a:rPr lang="en-US" b="1" dirty="0"/>
                <a:t>Data</a:t>
              </a:r>
            </a:p>
            <a:p>
              <a:pPr algn="ctr" eaLnBrk="1" hangingPunct="1"/>
              <a:r>
                <a:rPr lang="en-US" b="1" dirty="0"/>
                <a:t>Files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Arial" pitchFamily="34" charset="0"/>
                </a:rPr>
                <a:t>Registration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3429000" y="2743200"/>
            <a:ext cx="2543175" cy="3698875"/>
            <a:chOff x="4009" y="493"/>
            <a:chExt cx="1261" cy="333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Times New Roman" pitchFamily="18" charset="0"/>
                </a:rPr>
                <a:t>Examination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Examination</a:t>
              </a:r>
            </a:p>
            <a:p>
              <a:pPr algn="ctr" eaLnBrk="1" hangingPunct="1"/>
              <a:r>
                <a:rPr lang="en-US" b="1"/>
                <a:t>Data</a:t>
              </a:r>
            </a:p>
            <a:p>
              <a:pPr algn="ctr" eaLnBrk="1" hangingPunct="1"/>
              <a:r>
                <a:rPr lang="en-US" b="1"/>
                <a:t>Files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 b="1">
                  <a:latin typeface="Arial" pitchFamily="34" charset="0"/>
                </a:rPr>
                <a:t>Examination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6"/>
          <p:cNvGrpSpPr>
            <a:grpSpLocks/>
          </p:cNvGrpSpPr>
          <p:nvPr/>
        </p:nvGrpSpPr>
        <p:grpSpPr bwMode="auto">
          <a:xfrm>
            <a:off x="152400" y="2743200"/>
            <a:ext cx="2590800" cy="3657599"/>
            <a:chOff x="4009" y="493"/>
            <a:chExt cx="1261" cy="3338"/>
          </a:xfrm>
        </p:grpSpPr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166" y="1431"/>
              <a:ext cx="1104" cy="86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Times New Roman" pitchFamily="18" charset="0"/>
                </a:rPr>
                <a:t>Library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4310" y="2775"/>
              <a:ext cx="816" cy="1056"/>
            </a:xfrm>
            <a:prstGeom prst="can">
              <a:avLst>
                <a:gd name="adj" fmla="val 32353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 dirty="0"/>
                <a:t>Library</a:t>
              </a:r>
            </a:p>
            <a:p>
              <a:pPr algn="ctr" eaLnBrk="1" hangingPunct="1"/>
              <a:r>
                <a:rPr lang="en-US" b="1" dirty="0"/>
                <a:t>Data</a:t>
              </a:r>
            </a:p>
            <a:p>
              <a:pPr algn="ctr" eaLnBrk="1" hangingPunct="1"/>
              <a:r>
                <a:rPr lang="en-US" b="1" dirty="0"/>
                <a:t>Files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 b="1" dirty="0">
                  <a:latin typeface="Arial" pitchFamily="34" charset="0"/>
                </a:rPr>
                <a:t>Library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646" y="903"/>
              <a:ext cx="0" cy="52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646" y="2295"/>
              <a:ext cx="0" cy="5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543800" cy="1295400"/>
          </a:xfrm>
        </p:spPr>
        <p:txBody>
          <a:bodyPr/>
          <a:lstStyle/>
          <a:p>
            <a:r>
              <a:rPr lang="en-US" dirty="0" smtClean="0"/>
              <a:t>Common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68580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Database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205877"/>
            <a:ext cx="5867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Data, Processing &amp; Information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The Role of Data in Business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Meta Data&amp; </a:t>
            </a:r>
            <a:r>
              <a:rPr lang="en-US" altLang="en-US" sz="2400" dirty="0" err="1"/>
              <a:t>Metameta</a:t>
            </a:r>
            <a:r>
              <a:rPr lang="en-US" altLang="en-US" sz="2400" dirty="0"/>
              <a:t> Data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What is a Database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Evolution of databases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Types of files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Traditional File Processing Systems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/>
              <a:t>Types of DBMS </a:t>
            </a:r>
            <a:endParaRPr lang="en-US" sz="24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Problems with File-Based systems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971800"/>
            <a:ext cx="466506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The Limitations of the file-based approach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Separation and isolation of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Duplicate of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Data dependence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Incompatible file formats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555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Problems with File-Based systems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81000" y="2809875"/>
            <a:ext cx="2438400" cy="3362325"/>
            <a:chOff x="240" y="1008"/>
            <a:chExt cx="1403" cy="2118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40" y="2829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en-US" sz="1600">
                <a:latin typeface="Verdana" pitchFamily="34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40" y="2532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Fine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0" y="2235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Books Issued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0" y="1938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Father Name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0" y="1641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40" y="1344"/>
              <a:ext cx="140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Reg_Number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40" y="1008"/>
              <a:ext cx="1403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Library</a:t>
              </a:r>
              <a:endParaRPr lang="en-US" sz="1600" b="1">
                <a:latin typeface="Verdana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40" y="1008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40" y="3126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40" y="1008"/>
              <a:ext cx="0" cy="211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40" y="1344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643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40" y="1641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40" y="1938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40" y="2235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40" y="2532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40" y="2829"/>
              <a:ext cx="1403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3352800" y="2809875"/>
            <a:ext cx="2438400" cy="3362325"/>
            <a:chOff x="1935" y="1008"/>
            <a:chExt cx="1387" cy="2118"/>
          </a:xfrm>
        </p:grpSpPr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935" y="2829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Grade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935" y="2532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Semester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935" y="2235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Class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935" y="1938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Address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935" y="1641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935" y="1344"/>
              <a:ext cx="13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Reg_Number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935" y="1008"/>
              <a:ext cx="1387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Examination</a:t>
              </a:r>
              <a:endParaRPr lang="en-US" sz="1600" b="1">
                <a:latin typeface="Verdana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935" y="1008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935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935" y="1344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322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935" y="1641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1935" y="1938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935" y="2235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935" y="2532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935" y="2829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1935" y="3126"/>
              <a:ext cx="13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>
            <a:off x="6313488" y="2809875"/>
            <a:ext cx="2449512" cy="3362325"/>
            <a:chOff x="3785" y="1008"/>
            <a:chExt cx="1687" cy="2118"/>
          </a:xfrm>
        </p:grpSpPr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785" y="2829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Class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785" y="2532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Address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785" y="2235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Phone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785" y="1938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Father Name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785" y="1641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Name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785" y="1344"/>
              <a:ext cx="1687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Reg_Number</a:t>
              </a:r>
              <a:endParaRPr lang="en-US" sz="1600">
                <a:latin typeface="Verdana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785" y="1008"/>
              <a:ext cx="1687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Registration</a:t>
              </a:r>
              <a:endParaRPr lang="en-US" sz="1600" b="1">
                <a:latin typeface="Verdana" pitchFamily="34" charset="0"/>
              </a:endParaRPr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5472" y="1008"/>
              <a:ext cx="0" cy="211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3785" y="1008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3785" y="1008"/>
              <a:ext cx="0" cy="21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3785" y="1344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785" y="1641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3785" y="1938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>
              <a:off x="3785" y="2235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3"/>
            <p:cNvSpPr>
              <a:spLocks noChangeShapeType="1"/>
            </p:cNvSpPr>
            <p:nvPr/>
          </p:nvSpPr>
          <p:spPr bwMode="auto">
            <a:xfrm>
              <a:off x="3785" y="2532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3785" y="2829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3785" y="3126"/>
              <a:ext cx="168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>
                <a:solidFill>
                  <a:schemeClr val="bg1"/>
                </a:solidFill>
              </a:rPr>
              <a:t>The meaning of the term “Database </a:t>
            </a:r>
            <a:r>
              <a:rPr lang="en-US" sz="3200" b="1" kern="1200" dirty="0" smtClean="0">
                <a:solidFill>
                  <a:schemeClr val="bg1"/>
                </a:solidFill>
              </a:rPr>
              <a:t>Management System DBMS”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76600"/>
            <a:ext cx="8153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-</a:t>
            </a:r>
            <a:r>
              <a:rPr lang="en-GB" sz="2000" b="1" dirty="0" smtClean="0">
                <a:latin typeface="Trebuchet MS" pitchFamily="34" charset="0"/>
              </a:rPr>
              <a:t>A software system that enables users to define, create, and maintain the database and that provides controlled access to this database.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A </a:t>
            </a:r>
            <a:r>
              <a:rPr lang="en-US" sz="2000" b="1" dirty="0" smtClean="0"/>
              <a:t>database management system</a:t>
            </a:r>
            <a:r>
              <a:rPr lang="en-US" sz="2000" dirty="0" smtClean="0"/>
              <a:t> (</a:t>
            </a:r>
            <a:r>
              <a:rPr lang="en-US" sz="2000" b="1" dirty="0" smtClean="0"/>
              <a:t>DBMS</a:t>
            </a:r>
            <a:r>
              <a:rPr lang="en-US" sz="2000" dirty="0" smtClean="0"/>
              <a:t>) is computer software that manages databases.</a:t>
            </a:r>
            <a:endParaRPr lang="en-GB" sz="2000" b="1" dirty="0" smtClean="0">
              <a:latin typeface="Trebuchet MS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b="1" dirty="0" smtClean="0">
                <a:latin typeface="Trebuchet MS" pitchFamily="34" charset="0"/>
              </a:rPr>
              <a:t>Examples: Oracle, SQL Server, Informix, Sybase, Ingress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3810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>
                <a:solidFill>
                  <a:schemeClr val="bg1"/>
                </a:solidFill>
              </a:rPr>
              <a:t>The meaning of the term “Database </a:t>
            </a:r>
            <a:r>
              <a:rPr lang="en-US" sz="3200" b="1" kern="1200" dirty="0" smtClean="0">
                <a:solidFill>
                  <a:schemeClr val="bg1"/>
                </a:solidFill>
              </a:rPr>
              <a:t>Management System DBMS”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457200" y="2819400"/>
            <a:ext cx="8194675" cy="2971800"/>
            <a:chOff x="288" y="768"/>
            <a:chExt cx="5162" cy="337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08" y="1920"/>
              <a:ext cx="1216" cy="986"/>
            </a:xfrm>
            <a:prstGeom prst="rect">
              <a:avLst/>
            </a:prstGeom>
            <a:gradFill rotWithShape="0">
              <a:gsLst>
                <a:gs pos="0">
                  <a:srgbClr val="A3F25F">
                    <a:gamma/>
                    <a:tint val="70196"/>
                    <a:invGamma/>
                  </a:srgbClr>
                </a:gs>
                <a:gs pos="100000">
                  <a:srgbClr val="A3F25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4400">
                  <a:solidFill>
                    <a:srgbClr val="000000"/>
                  </a:solidFill>
                  <a:latin typeface="Arial" pitchFamily="34" charset="0"/>
                </a:rPr>
                <a:t>DBMS</a:t>
              </a:r>
              <a:endParaRPr 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4177" y="1200"/>
              <a:ext cx="1273" cy="2256"/>
              <a:chOff x="3909" y="1728"/>
              <a:chExt cx="810" cy="821"/>
            </a:xfrm>
          </p:grpSpPr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3909" y="1728"/>
                <a:ext cx="810" cy="821"/>
              </a:xfrm>
              <a:custGeom>
                <a:avLst/>
                <a:gdLst/>
                <a:ahLst/>
                <a:cxnLst>
                  <a:cxn ang="0">
                    <a:pos x="809" y="112"/>
                  </a:cxn>
                  <a:cxn ang="0">
                    <a:pos x="809" y="714"/>
                  </a:cxn>
                  <a:cxn ang="0">
                    <a:pos x="796" y="732"/>
                  </a:cxn>
                  <a:cxn ang="0">
                    <a:pos x="777" y="749"/>
                  </a:cxn>
                  <a:cxn ang="0">
                    <a:pos x="748" y="765"/>
                  </a:cxn>
                  <a:cxn ang="0">
                    <a:pos x="711" y="780"/>
                  </a:cxn>
                  <a:cxn ang="0">
                    <a:pos x="658" y="795"/>
                  </a:cxn>
                  <a:cxn ang="0">
                    <a:pos x="605" y="804"/>
                  </a:cxn>
                  <a:cxn ang="0">
                    <a:pos x="547" y="812"/>
                  </a:cxn>
                  <a:cxn ang="0">
                    <a:pos x="492" y="817"/>
                  </a:cxn>
                  <a:cxn ang="0">
                    <a:pos x="442" y="820"/>
                  </a:cxn>
                  <a:cxn ang="0">
                    <a:pos x="386" y="820"/>
                  </a:cxn>
                  <a:cxn ang="0">
                    <a:pos x="323" y="817"/>
                  </a:cxn>
                  <a:cxn ang="0">
                    <a:pos x="270" y="813"/>
                  </a:cxn>
                  <a:cxn ang="0">
                    <a:pos x="212" y="806"/>
                  </a:cxn>
                  <a:cxn ang="0">
                    <a:pos x="156" y="796"/>
                  </a:cxn>
                  <a:cxn ang="0">
                    <a:pos x="116" y="786"/>
                  </a:cxn>
                  <a:cxn ang="0">
                    <a:pos x="74" y="772"/>
                  </a:cxn>
                  <a:cxn ang="0">
                    <a:pos x="42" y="756"/>
                  </a:cxn>
                  <a:cxn ang="0">
                    <a:pos x="26" y="746"/>
                  </a:cxn>
                  <a:cxn ang="0">
                    <a:pos x="11" y="731"/>
                  </a:cxn>
                  <a:cxn ang="0">
                    <a:pos x="0" y="713"/>
                  </a:cxn>
                  <a:cxn ang="0">
                    <a:pos x="0" y="103"/>
                  </a:cxn>
                  <a:cxn ang="0">
                    <a:pos x="8" y="88"/>
                  </a:cxn>
                  <a:cxn ang="0">
                    <a:pos x="26" y="71"/>
                  </a:cxn>
                  <a:cxn ang="0">
                    <a:pos x="71" y="48"/>
                  </a:cxn>
                  <a:cxn ang="0">
                    <a:pos x="45" y="61"/>
                  </a:cxn>
                  <a:cxn ang="0">
                    <a:pos x="93" y="40"/>
                  </a:cxn>
                  <a:cxn ang="0">
                    <a:pos x="130" y="30"/>
                  </a:cxn>
                  <a:cxn ang="0">
                    <a:pos x="177" y="20"/>
                  </a:cxn>
                  <a:cxn ang="0">
                    <a:pos x="230" y="11"/>
                  </a:cxn>
                  <a:cxn ang="0">
                    <a:pos x="286" y="3"/>
                  </a:cxn>
                  <a:cxn ang="0">
                    <a:pos x="352" y="0"/>
                  </a:cxn>
                  <a:cxn ang="0">
                    <a:pos x="407" y="0"/>
                  </a:cxn>
                  <a:cxn ang="0">
                    <a:pos x="481" y="0"/>
                  </a:cxn>
                  <a:cxn ang="0">
                    <a:pos x="534" y="4"/>
                  </a:cxn>
                  <a:cxn ang="0">
                    <a:pos x="582" y="11"/>
                  </a:cxn>
                  <a:cxn ang="0">
                    <a:pos x="637" y="20"/>
                  </a:cxn>
                  <a:cxn ang="0">
                    <a:pos x="682" y="31"/>
                  </a:cxn>
                  <a:cxn ang="0">
                    <a:pos x="724" y="47"/>
                  </a:cxn>
                  <a:cxn ang="0">
                    <a:pos x="756" y="59"/>
                  </a:cxn>
                  <a:cxn ang="0">
                    <a:pos x="777" y="72"/>
                  </a:cxn>
                  <a:cxn ang="0">
                    <a:pos x="796" y="89"/>
                  </a:cxn>
                  <a:cxn ang="0">
                    <a:pos x="809" y="112"/>
                  </a:cxn>
                </a:cxnLst>
                <a:rect l="0" t="0" r="r" b="b"/>
                <a:pathLst>
                  <a:path w="810" h="821">
                    <a:moveTo>
                      <a:pt x="809" y="112"/>
                    </a:moveTo>
                    <a:lnTo>
                      <a:pt x="809" y="714"/>
                    </a:lnTo>
                    <a:lnTo>
                      <a:pt x="796" y="732"/>
                    </a:lnTo>
                    <a:lnTo>
                      <a:pt x="777" y="749"/>
                    </a:lnTo>
                    <a:lnTo>
                      <a:pt x="748" y="765"/>
                    </a:lnTo>
                    <a:lnTo>
                      <a:pt x="711" y="780"/>
                    </a:lnTo>
                    <a:lnTo>
                      <a:pt x="658" y="795"/>
                    </a:lnTo>
                    <a:lnTo>
                      <a:pt x="605" y="804"/>
                    </a:lnTo>
                    <a:lnTo>
                      <a:pt x="547" y="812"/>
                    </a:lnTo>
                    <a:lnTo>
                      <a:pt x="492" y="817"/>
                    </a:lnTo>
                    <a:lnTo>
                      <a:pt x="442" y="820"/>
                    </a:lnTo>
                    <a:lnTo>
                      <a:pt x="386" y="820"/>
                    </a:lnTo>
                    <a:lnTo>
                      <a:pt x="323" y="817"/>
                    </a:lnTo>
                    <a:lnTo>
                      <a:pt x="270" y="813"/>
                    </a:lnTo>
                    <a:lnTo>
                      <a:pt x="212" y="806"/>
                    </a:lnTo>
                    <a:lnTo>
                      <a:pt x="156" y="796"/>
                    </a:lnTo>
                    <a:lnTo>
                      <a:pt x="116" y="786"/>
                    </a:lnTo>
                    <a:lnTo>
                      <a:pt x="74" y="772"/>
                    </a:lnTo>
                    <a:lnTo>
                      <a:pt x="42" y="756"/>
                    </a:lnTo>
                    <a:lnTo>
                      <a:pt x="26" y="746"/>
                    </a:lnTo>
                    <a:lnTo>
                      <a:pt x="11" y="731"/>
                    </a:lnTo>
                    <a:lnTo>
                      <a:pt x="0" y="713"/>
                    </a:lnTo>
                    <a:lnTo>
                      <a:pt x="0" y="103"/>
                    </a:lnTo>
                    <a:lnTo>
                      <a:pt x="8" y="88"/>
                    </a:lnTo>
                    <a:lnTo>
                      <a:pt x="26" y="71"/>
                    </a:lnTo>
                    <a:lnTo>
                      <a:pt x="71" y="48"/>
                    </a:lnTo>
                    <a:lnTo>
                      <a:pt x="45" y="61"/>
                    </a:lnTo>
                    <a:lnTo>
                      <a:pt x="93" y="40"/>
                    </a:lnTo>
                    <a:lnTo>
                      <a:pt x="130" y="30"/>
                    </a:lnTo>
                    <a:lnTo>
                      <a:pt x="177" y="20"/>
                    </a:lnTo>
                    <a:lnTo>
                      <a:pt x="230" y="11"/>
                    </a:lnTo>
                    <a:lnTo>
                      <a:pt x="286" y="3"/>
                    </a:lnTo>
                    <a:lnTo>
                      <a:pt x="352" y="0"/>
                    </a:lnTo>
                    <a:lnTo>
                      <a:pt x="407" y="0"/>
                    </a:lnTo>
                    <a:lnTo>
                      <a:pt x="481" y="0"/>
                    </a:lnTo>
                    <a:lnTo>
                      <a:pt x="534" y="4"/>
                    </a:lnTo>
                    <a:lnTo>
                      <a:pt x="582" y="11"/>
                    </a:lnTo>
                    <a:lnTo>
                      <a:pt x="637" y="20"/>
                    </a:lnTo>
                    <a:lnTo>
                      <a:pt x="682" y="31"/>
                    </a:lnTo>
                    <a:lnTo>
                      <a:pt x="724" y="47"/>
                    </a:lnTo>
                    <a:lnTo>
                      <a:pt x="756" y="59"/>
                    </a:lnTo>
                    <a:lnTo>
                      <a:pt x="777" y="72"/>
                    </a:lnTo>
                    <a:lnTo>
                      <a:pt x="796" y="89"/>
                    </a:lnTo>
                    <a:lnTo>
                      <a:pt x="809" y="112"/>
                    </a:lnTo>
                  </a:path>
                </a:pathLst>
              </a:custGeom>
              <a:gradFill rotWithShape="0">
                <a:gsLst>
                  <a:gs pos="0">
                    <a:srgbClr val="A2C1FE">
                      <a:gamma/>
                      <a:tint val="60000"/>
                      <a:invGamma/>
                    </a:srgbClr>
                  </a:gs>
                  <a:gs pos="100000">
                    <a:srgbClr val="A2C1FE"/>
                  </a:gs>
                </a:gsLst>
                <a:lin ang="5400000" scaled="1"/>
              </a:gradFill>
              <a:ln w="127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tx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8"/>
              <p:cNvSpPr>
                <a:spLocks noChangeArrowheads="1"/>
              </p:cNvSpPr>
              <p:nvPr/>
            </p:nvSpPr>
            <p:spPr bwMode="auto">
              <a:xfrm>
                <a:off x="3913" y="1732"/>
                <a:ext cx="801" cy="1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9"/>
              <p:cNvSpPr>
                <a:spLocks noChangeArrowheads="1"/>
              </p:cNvSpPr>
              <p:nvPr/>
            </p:nvSpPr>
            <p:spPr bwMode="auto">
              <a:xfrm>
                <a:off x="4024" y="2101"/>
                <a:ext cx="61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Database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containing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centralized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 shared data</a:t>
                </a:r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456" y="240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1296" y="1200"/>
              <a:ext cx="864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96" y="2496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1296" y="2928"/>
              <a:ext cx="91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4"/>
            <p:cNvGrpSpPr>
              <a:grpSpLocks/>
            </p:cNvGrpSpPr>
            <p:nvPr/>
          </p:nvGrpSpPr>
          <p:grpSpPr bwMode="auto">
            <a:xfrm>
              <a:off x="288" y="768"/>
              <a:ext cx="907" cy="1026"/>
              <a:chOff x="288" y="768"/>
              <a:chExt cx="907" cy="1026"/>
            </a:xfrm>
          </p:grpSpPr>
          <p:grpSp>
            <p:nvGrpSpPr>
              <p:cNvPr id="28" name="Group 15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30" name="AutoShape 16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AutoShape 17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AutoShape 18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AutoShape 19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Application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#1</a:t>
                </a:r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288" y="1920"/>
              <a:ext cx="907" cy="1026"/>
              <a:chOff x="288" y="768"/>
              <a:chExt cx="907" cy="1026"/>
            </a:xfrm>
          </p:grpSpPr>
          <p:grpSp>
            <p:nvGrpSpPr>
              <p:cNvPr id="22" name="Group 22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24" name="AutoShape 23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AutoShape 24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AutoShape 25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AutoShape 26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Rectangle 27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Application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#2</a:t>
                </a:r>
              </a:p>
            </p:txBody>
          </p:sp>
        </p:grpSp>
        <p:grpSp>
          <p:nvGrpSpPr>
            <p:cNvPr id="15" name="Group 28"/>
            <p:cNvGrpSpPr>
              <a:grpSpLocks/>
            </p:cNvGrpSpPr>
            <p:nvPr/>
          </p:nvGrpSpPr>
          <p:grpSpPr bwMode="auto">
            <a:xfrm>
              <a:off x="336" y="3120"/>
              <a:ext cx="907" cy="1026"/>
              <a:chOff x="288" y="768"/>
              <a:chExt cx="907" cy="1026"/>
            </a:xfrm>
          </p:grpSpPr>
          <p:grpSp>
            <p:nvGrpSpPr>
              <p:cNvPr id="16" name="Group 29"/>
              <p:cNvGrpSpPr>
                <a:grpSpLocks/>
              </p:cNvGrpSpPr>
              <p:nvPr/>
            </p:nvGrpSpPr>
            <p:grpSpPr bwMode="auto">
              <a:xfrm>
                <a:off x="288" y="768"/>
                <a:ext cx="907" cy="1026"/>
                <a:chOff x="144" y="1584"/>
                <a:chExt cx="907" cy="1026"/>
              </a:xfrm>
            </p:grpSpPr>
            <p:sp>
              <p:nvSpPr>
                <p:cNvPr id="18" name="AutoShape 30"/>
                <p:cNvSpPr>
                  <a:spLocks noChangeArrowheads="1"/>
                </p:cNvSpPr>
                <p:nvPr/>
              </p:nvSpPr>
              <p:spPr bwMode="auto">
                <a:xfrm>
                  <a:off x="144" y="2304"/>
                  <a:ext cx="907" cy="306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AutoShape 31"/>
                <p:cNvSpPr>
                  <a:spLocks noChangeArrowheads="1"/>
                </p:cNvSpPr>
                <p:nvPr/>
              </p:nvSpPr>
              <p:spPr bwMode="auto">
                <a:xfrm>
                  <a:off x="144" y="1584"/>
                  <a:ext cx="884" cy="61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AutoShape 32"/>
                <p:cNvSpPr>
                  <a:spLocks noChangeArrowheads="1"/>
                </p:cNvSpPr>
                <p:nvPr/>
              </p:nvSpPr>
              <p:spPr bwMode="auto">
                <a:xfrm>
                  <a:off x="385" y="2204"/>
                  <a:ext cx="418" cy="92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C0C0C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AutoShape 33"/>
                <p:cNvSpPr>
                  <a:spLocks noChangeArrowheads="1"/>
                </p:cNvSpPr>
                <p:nvPr/>
              </p:nvSpPr>
              <p:spPr bwMode="auto">
                <a:xfrm>
                  <a:off x="257" y="1634"/>
                  <a:ext cx="644" cy="515"/>
                </a:xfrm>
                <a:prstGeom prst="roundRect">
                  <a:avLst>
                    <a:gd name="adj" fmla="val 12495"/>
                  </a:avLst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Rectangle 3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640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Application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Arial" pitchFamily="34" charset="0"/>
                  </a:rPr>
                  <a:t>#3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meaning of the term “Database”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1" y="2971800"/>
            <a:ext cx="8229600" cy="142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-</a:t>
            </a:r>
            <a:r>
              <a:rPr lang="en-GB" sz="2000" b="1" dirty="0" smtClean="0">
                <a:latin typeface="Trebuchet MS" pitchFamily="34" charset="0"/>
              </a:rPr>
              <a:t>Shared collection of logically related data (and a description of this data), designed to meet the information needs of an </a:t>
            </a:r>
            <a:r>
              <a:rPr lang="en-GB" sz="2000" b="1" smtClean="0">
                <a:latin typeface="Trebuchet MS" pitchFamily="34" charset="0"/>
              </a:rPr>
              <a:t>organization.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meaning of the term “Database”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229600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 smtClean="0"/>
              <a:t>Shared collection – can be used simultaneously by many departments and users.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 smtClean="0"/>
              <a:t>Logically related - comprises the important objects and the relationships between these objects.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 smtClean="0"/>
              <a:t>Description of the data – the system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(meta-data) provides description of  data.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176528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295400"/>
            <a:ext cx="8022336" cy="685800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256" y="1850408"/>
          <a:ext cx="9067800" cy="448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8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Database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  <a:cs typeface="Times New Roman" pitchFamily="18" charset="0"/>
                        </a:rPr>
                        <a:t>A collection of related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6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^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cs typeface="Times New Roman" pitchFamily="18" charset="0"/>
                        </a:rPr>
                        <a:t>A collection of records about a particular set of people, objects, entities and so on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70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en-US" dirty="0" smtClean="0"/>
                        <a:t>Record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cs typeface="Times New Roman" pitchFamily="18" charset="0"/>
                        </a:rPr>
                        <a:t>A collection of related fields associated with a single person, object, entity and so on</a:t>
                      </a: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cs typeface="Times New Roman" pitchFamily="18" charset="0"/>
                        </a:rPr>
                        <a:t>A collection of bytes representing a single attribute.</a:t>
                      </a:r>
                      <a:r>
                        <a:rPr lang="en-US" sz="1700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cs typeface="Times New Roman" pitchFamily="18" charset="0"/>
                        </a:rPr>
                        <a:t>A collection of bits representing a single character</a:t>
                      </a: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851">
                <a:tc>
                  <a:txBody>
                    <a:bodyPr/>
                    <a:lstStyle/>
                    <a:p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 smtClean="0">
                          <a:cs typeface="Times New Roman" pitchFamily="18" charset="0"/>
                        </a:rPr>
                        <a:t>A binary digit</a:t>
                      </a:r>
                      <a:endParaRPr lang="en-US" sz="17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912" y="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Database</a:t>
            </a:r>
            <a:endParaRPr lang="en-US" sz="3200" b="1" kern="12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4476" y="2974975"/>
            <a:ext cx="84724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600" dirty="0" smtClean="0"/>
              <a:t>A </a:t>
            </a:r>
            <a:r>
              <a:rPr lang="en-US" sz="3600" dirty="0"/>
              <a:t>database is a  </a:t>
            </a:r>
            <a:r>
              <a:rPr lang="en-US" sz="3600" dirty="0" smtClean="0"/>
              <a:t>collection </a:t>
            </a:r>
            <a:r>
              <a:rPr lang="en-US" sz="3600" dirty="0"/>
              <a:t>of  </a:t>
            </a:r>
            <a:r>
              <a:rPr lang="en-US" sz="3600" i="1" dirty="0"/>
              <a:t>integrated</a:t>
            </a:r>
            <a:r>
              <a:rPr lang="en-US" sz="3600" dirty="0"/>
              <a:t>  files.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81025" y="4165600"/>
            <a:ext cx="778668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400" i="1" dirty="0"/>
              <a:t>Integrated  </a:t>
            </a:r>
            <a:r>
              <a:rPr lang="en-US" sz="1800" i="1" dirty="0"/>
              <a:t>:</a:t>
            </a:r>
            <a:r>
              <a:rPr lang="en-US" sz="1800" dirty="0"/>
              <a:t>	</a:t>
            </a:r>
            <a:r>
              <a:rPr lang="en-US" sz="1800" dirty="0" smtClean="0"/>
              <a:t>Collection of files.</a:t>
            </a:r>
            <a:endParaRPr lang="en-US" sz="18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66825" y="5178425"/>
            <a:ext cx="6451600" cy="831639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sz="1600" dirty="0"/>
              <a:t>Note:   A   FILE  is  a collection of logical records in  a tabular format.</a:t>
            </a:r>
          </a:p>
          <a:p>
            <a:r>
              <a:rPr lang="en-US" sz="1600" dirty="0"/>
              <a:t>          A   RECORD  contains fields (or attributes ) about the entity.</a:t>
            </a:r>
          </a:p>
          <a:p>
            <a:r>
              <a:rPr lang="en-US" sz="1600" dirty="0"/>
              <a:t>          A   field  is same as an ‘attribute’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 eaLnBrk="1" hangingPunct="1">
              <a:defRPr/>
            </a:pPr>
            <a:r>
              <a:rPr lang="en-US" sz="3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Advantages of Database Approach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2613" y="771525"/>
            <a:ext cx="7762875" cy="2124075"/>
            <a:chOff x="367" y="486"/>
            <a:chExt cx="4890" cy="1338"/>
          </a:xfrm>
        </p:grpSpPr>
        <p:sp>
          <p:nvSpPr>
            <p:cNvPr id="13328" name="Rectangle 4"/>
            <p:cNvSpPr>
              <a:spLocks noChangeArrowheads="1"/>
            </p:cNvSpPr>
            <p:nvPr/>
          </p:nvSpPr>
          <p:spPr bwMode="auto">
            <a:xfrm>
              <a:off x="4009" y="49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Arial" pitchFamily="34" charset="0"/>
                </a:rPr>
                <a:t>Registration</a:t>
              </a:r>
            </a:p>
          </p:txBody>
        </p:sp>
        <p:sp>
          <p:nvSpPr>
            <p:cNvPr id="13329" name="Rectangle 5"/>
            <p:cNvSpPr>
              <a:spLocks noChangeArrowheads="1"/>
            </p:cNvSpPr>
            <p:nvPr/>
          </p:nvSpPr>
          <p:spPr bwMode="auto">
            <a:xfrm>
              <a:off x="2238" y="503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Arial" pitchFamily="34" charset="0"/>
                </a:rPr>
                <a:t>Examination</a:t>
              </a:r>
            </a:p>
          </p:txBody>
        </p:sp>
        <p:sp>
          <p:nvSpPr>
            <p:cNvPr id="13330" name="Rectangle 6"/>
            <p:cNvSpPr>
              <a:spLocks noChangeArrowheads="1"/>
            </p:cNvSpPr>
            <p:nvPr/>
          </p:nvSpPr>
          <p:spPr bwMode="auto">
            <a:xfrm>
              <a:off x="480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Library</a:t>
              </a:r>
            </a:p>
            <a:p>
              <a:pPr algn="ctr"/>
              <a:r>
                <a:rPr lang="en-US" sz="2400" b="1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13331" name="Rectangle 7"/>
            <p:cNvSpPr>
              <a:spLocks noChangeArrowheads="1"/>
            </p:cNvSpPr>
            <p:nvPr/>
          </p:nvSpPr>
          <p:spPr bwMode="auto">
            <a:xfrm>
              <a:off x="367" y="486"/>
              <a:ext cx="1248" cy="3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2800">
                  <a:latin typeface="Arial" pitchFamily="34" charset="0"/>
                </a:rPr>
                <a:t>Library</a:t>
              </a:r>
            </a:p>
          </p:txBody>
        </p:sp>
        <p:sp>
          <p:nvSpPr>
            <p:cNvPr id="13332" name="Line 8"/>
            <p:cNvSpPr>
              <a:spLocks noChangeShapeType="1"/>
            </p:cNvSpPr>
            <p:nvPr/>
          </p:nvSpPr>
          <p:spPr bwMode="auto">
            <a:xfrm flipH="1">
              <a:off x="960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3" name="Rectangle 9"/>
            <p:cNvSpPr>
              <a:spLocks noChangeArrowheads="1"/>
            </p:cNvSpPr>
            <p:nvPr/>
          </p:nvSpPr>
          <p:spPr bwMode="auto">
            <a:xfrm>
              <a:off x="2352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Examination</a:t>
              </a:r>
            </a:p>
            <a:p>
              <a:pPr algn="ctr"/>
              <a:r>
                <a:rPr lang="en-US" sz="2400" b="1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13334" name="Line 10"/>
            <p:cNvSpPr>
              <a:spLocks noChangeShapeType="1"/>
            </p:cNvSpPr>
            <p:nvPr/>
          </p:nvSpPr>
          <p:spPr bwMode="auto">
            <a:xfrm flipH="1">
              <a:off x="2832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35" name="Rectangle 11"/>
            <p:cNvSpPr>
              <a:spLocks noChangeArrowheads="1"/>
            </p:cNvSpPr>
            <p:nvPr/>
          </p:nvSpPr>
          <p:spPr bwMode="auto">
            <a:xfrm>
              <a:off x="4128" y="1152"/>
              <a:ext cx="1104" cy="67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Registration</a:t>
              </a:r>
            </a:p>
            <a:p>
              <a:pPr algn="ctr"/>
              <a:r>
                <a:rPr lang="en-US" sz="2400" b="1">
                  <a:latin typeface="Times New Roman" pitchFamily="18" charset="0"/>
                </a:rPr>
                <a:t>Applications</a:t>
              </a:r>
            </a:p>
          </p:txBody>
        </p:sp>
        <p:sp>
          <p:nvSpPr>
            <p:cNvPr id="13336" name="Line 12"/>
            <p:cNvSpPr>
              <a:spLocks noChangeShapeType="1"/>
            </p:cNvSpPr>
            <p:nvPr/>
          </p:nvSpPr>
          <p:spPr bwMode="auto">
            <a:xfrm flipH="1">
              <a:off x="4608" y="86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00200" y="2895599"/>
            <a:ext cx="5791200" cy="1381125"/>
            <a:chOff x="1008" y="1824"/>
            <a:chExt cx="3648" cy="870"/>
          </a:xfrm>
        </p:grpSpPr>
        <p:sp>
          <p:nvSpPr>
            <p:cNvPr id="13324" name="Line 14"/>
            <p:cNvSpPr>
              <a:spLocks noChangeShapeType="1"/>
            </p:cNvSpPr>
            <p:nvPr/>
          </p:nvSpPr>
          <p:spPr bwMode="auto">
            <a:xfrm>
              <a:off x="1008" y="1824"/>
              <a:ext cx="1440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Text Box 15" descr="Purple mesh"/>
            <p:cNvSpPr txBox="1">
              <a:spLocks noChangeArrowheads="1"/>
            </p:cNvSpPr>
            <p:nvPr/>
          </p:nvSpPr>
          <p:spPr bwMode="auto">
            <a:xfrm>
              <a:off x="2385" y="2112"/>
              <a:ext cx="956" cy="58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/>
                <a:t>Database </a:t>
              </a:r>
            </a:p>
            <a:p>
              <a:pPr algn="ctr"/>
              <a:r>
                <a:rPr lang="en-US" b="1" dirty="0"/>
                <a:t>Management</a:t>
              </a:r>
            </a:p>
            <a:p>
              <a:pPr algn="ctr"/>
              <a:r>
                <a:rPr lang="en-US" b="1" dirty="0"/>
                <a:t>System</a:t>
              </a:r>
            </a:p>
          </p:txBody>
        </p:sp>
        <p:sp>
          <p:nvSpPr>
            <p:cNvPr id="13326" name="Line 16"/>
            <p:cNvSpPr>
              <a:spLocks noChangeShapeType="1"/>
            </p:cNvSpPr>
            <p:nvPr/>
          </p:nvSpPr>
          <p:spPr bwMode="auto">
            <a:xfrm>
              <a:off x="2880" y="1824"/>
              <a:ext cx="0" cy="288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7"/>
            <p:cNvSpPr>
              <a:spLocks noChangeShapeType="1"/>
            </p:cNvSpPr>
            <p:nvPr/>
          </p:nvSpPr>
          <p:spPr bwMode="auto">
            <a:xfrm flipH="1">
              <a:off x="3360" y="1824"/>
              <a:ext cx="1296" cy="4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038600" y="4343400"/>
            <a:ext cx="1295400" cy="1827213"/>
            <a:chOff x="2544" y="2736"/>
            <a:chExt cx="816" cy="1151"/>
          </a:xfrm>
        </p:grpSpPr>
        <p:sp>
          <p:nvSpPr>
            <p:cNvPr id="13322" name="AutoShape 19"/>
            <p:cNvSpPr>
              <a:spLocks noChangeArrowheads="1"/>
            </p:cNvSpPr>
            <p:nvPr/>
          </p:nvSpPr>
          <p:spPr bwMode="auto">
            <a:xfrm>
              <a:off x="2544" y="2976"/>
              <a:ext cx="816" cy="911"/>
            </a:xfrm>
            <a:prstGeom prst="can">
              <a:avLst>
                <a:gd name="adj" fmla="val 2791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b="1"/>
                <a:t>University </a:t>
              </a:r>
            </a:p>
            <a:p>
              <a:pPr algn="ctr" eaLnBrk="1" hangingPunct="1"/>
              <a:r>
                <a:rPr lang="en-US" b="1"/>
                <a:t>Students</a:t>
              </a:r>
            </a:p>
            <a:p>
              <a:pPr algn="ctr" eaLnBrk="1" hangingPunct="1"/>
              <a:r>
                <a:rPr lang="en-US" b="1"/>
                <a:t>Database</a:t>
              </a:r>
            </a:p>
          </p:txBody>
        </p:sp>
        <p:sp>
          <p:nvSpPr>
            <p:cNvPr id="13323" name="Line 20"/>
            <p:cNvSpPr>
              <a:spLocks noChangeShapeType="1"/>
            </p:cNvSpPr>
            <p:nvPr/>
          </p:nvSpPr>
          <p:spPr bwMode="auto">
            <a:xfrm>
              <a:off x="2928" y="2736"/>
              <a:ext cx="0" cy="3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0" y="4800600"/>
            <a:ext cx="23062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- Data Sharing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5410200" y="4800600"/>
            <a:ext cx="32656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- Data Independence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0" y="5486400"/>
            <a:ext cx="38361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- Controlled Redundancy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410200" y="5486400"/>
            <a:ext cx="3448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- Better Data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29" grpId="0" autoUpdateAnimBg="0"/>
      <p:bldP spid="17430" grpId="0" autoUpdateAnimBg="0"/>
      <p:bldP spid="17431" grpId="0" autoUpdateAnimBg="0"/>
      <p:bldP spid="1743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543800" cy="1676400"/>
          </a:xfrm>
        </p:spPr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of Database Approach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7200"/>
            <a:ext cx="6858000" cy="914400"/>
          </a:xfrm>
        </p:spPr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3400" y="2971800"/>
            <a:ext cx="8001000" cy="3352800"/>
          </a:xfrm>
          <a:prstGeom prst="rect">
            <a:avLst/>
          </a:prstGeom>
        </p:spPr>
        <p:txBody>
          <a:bodyPr vert="horz" lIns="146304" tIns="0" rIns="4572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 Sharing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 Independence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Controlled Redundancy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Better data Integrity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 consistency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Better data security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Faster development of new applications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Economy of scale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Better concurrency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Better backup procedures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17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543800" cy="1066800"/>
          </a:xfrm>
        </p:spPr>
        <p:txBody>
          <a:bodyPr/>
          <a:lstStyle/>
          <a:p>
            <a:r>
              <a:rPr lang="en-US" dirty="0" smtClean="0"/>
              <a:t>Todays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6858000" cy="9144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Database System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3200400"/>
            <a:ext cx="782092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Today we will learn: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Some common uses of database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characteristics of file-based systems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p</a:t>
            </a:r>
            <a:r>
              <a:rPr lang="en-US" sz="2000" dirty="0" smtClean="0"/>
              <a:t>roblem with the file-based approach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meaning of the term ‘Database’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meaning of the term Database Management System’ (DBMS)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typical functions of DBMS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major components of the DBMS environment</a:t>
            </a:r>
          </a:p>
          <a:p>
            <a:pPr lvl="1">
              <a:buFont typeface="Wingdings" pitchFamily="2" charset="2"/>
              <a:buChar char="q"/>
            </a:pPr>
            <a:r>
              <a:rPr lang="en-US" sz="2000" dirty="0" smtClean="0"/>
              <a:t>The advantages and disadvantages of DBMSs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>
                <a:latin typeface="Trebuchet MS" pitchFamily="34" charset="0"/>
              </a:rPr>
              <a:t>Two-Tier Client-Server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848600" cy="4114800"/>
          </a:xfrm>
        </p:spPr>
        <p:txBody>
          <a:bodyPr/>
          <a:lstStyle/>
          <a:p>
            <a:pPr algn="just"/>
            <a:r>
              <a:rPr lang="en-GB" b="1" dirty="0">
                <a:latin typeface="Trebuchet MS" pitchFamily="34" charset="0"/>
              </a:rPr>
              <a:t>Client manages main business and data processing logic and user interface.</a:t>
            </a:r>
          </a:p>
          <a:p>
            <a:pPr algn="just"/>
            <a:r>
              <a:rPr lang="en-GB" b="1" dirty="0">
                <a:latin typeface="Trebuchet MS" pitchFamily="34" charset="0"/>
              </a:rPr>
              <a:t>Server manages and controls access to  database.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0" rIns="91440" bIns="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lvl="1" algn="l" rtl="0">
              <a:spcBef>
                <a:spcPct val="0"/>
              </a:spcBef>
            </a:pPr>
            <a:r>
              <a:rPr lang="en-US" sz="3200" b="1" kern="1200" dirty="0" smtClean="0">
                <a:solidFill>
                  <a:schemeClr val="accent1">
                    <a:satMod val="150000"/>
                  </a:schemeClr>
                </a:solidFill>
                <a:latin typeface="+mj-lt"/>
                <a:ea typeface="+mj-ea"/>
                <a:cs typeface="+mj-cs"/>
              </a:rPr>
              <a:t>The advantages and disadvantages of DBMSs</a:t>
            </a:r>
            <a:endParaRPr lang="en-US" sz="3200" b="1" kern="1200" dirty="0">
              <a:solidFill>
                <a:schemeClr val="accent1">
                  <a:satMod val="1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609600"/>
            <a:ext cx="66294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buClr>
                <a:srgbClr val="FFFF00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Higher costs </a:t>
            </a:r>
            <a:r>
              <a:rPr lang="en-US" sz="1100" b="1" dirty="0" smtClean="0">
                <a:solidFill>
                  <a:schemeClr val="bg1"/>
                </a:solidFill>
              </a:rPr>
              <a:t>(DBMS)</a:t>
            </a:r>
          </a:p>
          <a:p>
            <a:pPr>
              <a:lnSpc>
                <a:spcPct val="140000"/>
              </a:lnSpc>
              <a:buClr>
                <a:srgbClr val="FFFF00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Conversion cost </a:t>
            </a:r>
            <a:r>
              <a:rPr lang="en-US" sz="1600" dirty="0" smtClean="0">
                <a:solidFill>
                  <a:schemeClr val="bg1"/>
                </a:solidFill>
              </a:rPr>
              <a:t>(manual to computerized )</a:t>
            </a:r>
          </a:p>
          <a:p>
            <a:pPr>
              <a:lnSpc>
                <a:spcPct val="140000"/>
              </a:lnSpc>
              <a:buClr>
                <a:srgbClr val="FFFF00"/>
              </a:buClr>
            </a:pPr>
            <a:r>
              <a:rPr lang="en-US" sz="3200" dirty="0" smtClean="0">
                <a:solidFill>
                  <a:schemeClr val="bg1"/>
                </a:solidFill>
              </a:rPr>
              <a:t>More difficult recovery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62000"/>
          </a:xfrm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smtClean="0">
                <a:latin typeface="Arial Black" panose="020B0A04020102020204" pitchFamily="34" charset="0"/>
              </a:rPr>
              <a:t>		</a:t>
            </a:r>
            <a:r>
              <a:rPr lang="en-US" altLang="en-US" dirty="0" smtClean="0">
                <a:latin typeface="Arial Black" panose="020B0A04020102020204" pitchFamily="34" charset="0"/>
              </a:rPr>
              <a:t/>
            </a:r>
            <a:br>
              <a:rPr lang="en-US" altLang="en-US" dirty="0" smtClean="0">
                <a:latin typeface="Arial Black" panose="020B0A04020102020204" pitchFamily="34" charset="0"/>
              </a:rPr>
            </a:br>
            <a:r>
              <a:rPr lang="en-US" altLang="en-US" dirty="0">
                <a:latin typeface="Arial Black" panose="020B0A04020102020204" pitchFamily="34" charset="0"/>
              </a:rPr>
              <a:t/>
            </a:r>
            <a:br>
              <a:rPr lang="en-US" altLang="en-US" dirty="0">
                <a:latin typeface="Arial Black" panose="020B0A04020102020204" pitchFamily="34" charset="0"/>
              </a:rPr>
            </a:br>
            <a:r>
              <a:rPr lang="en-US" altLang="en-US" dirty="0" smtClean="0">
                <a:latin typeface="Arial Black" panose="020B0A04020102020204" pitchFamily="34" charset="0"/>
              </a:rPr>
              <a:t/>
            </a:r>
            <a:br>
              <a:rPr lang="en-US" altLang="en-US" dirty="0" smtClean="0">
                <a:latin typeface="Arial Black" panose="020B0A04020102020204" pitchFamily="34" charset="0"/>
              </a:rPr>
            </a:br>
            <a:r>
              <a:rPr lang="en-US" altLang="en-US" dirty="0" smtClean="0">
                <a:latin typeface="Arial Black" panose="020B0A04020102020204" pitchFamily="34" charset="0"/>
              </a:rPr>
              <a:t/>
            </a:r>
            <a:br>
              <a:rPr lang="en-US" altLang="en-US" dirty="0" smtClean="0">
                <a:latin typeface="Arial Black" panose="020B0A04020102020204" pitchFamily="34" charset="0"/>
              </a:rPr>
            </a:br>
            <a:r>
              <a:rPr lang="en-US" altLang="en-US" dirty="0">
                <a:latin typeface="Arial Black" panose="020B0A04020102020204" pitchFamily="34" charset="0"/>
              </a:rPr>
              <a:t>Introduction</a:t>
            </a:r>
            <a:endParaRPr lang="en-US" altLang="en-US" dirty="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162800" cy="3810000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C000"/>
                </a:solidFill>
              </a:rPr>
              <a:t>Data: </a:t>
            </a:r>
          </a:p>
          <a:p>
            <a:pPr eaLnBrk="1" hangingPunct="1"/>
            <a:r>
              <a:rPr lang="en-US" altLang="en-US" sz="2800" b="1" dirty="0" smtClean="0"/>
              <a:t>“A collection of raw facts and figures”.</a:t>
            </a:r>
          </a:p>
          <a:p>
            <a:pPr eaLnBrk="1" hangingPunct="1"/>
            <a:endParaRPr lang="en-US" altLang="en-US" sz="2800" b="1" dirty="0" smtClean="0"/>
          </a:p>
          <a:p>
            <a:pPr eaLnBrk="1" hangingPunct="1"/>
            <a:r>
              <a:rPr lang="en-US" altLang="en-US" sz="2800" b="1" dirty="0" smtClean="0"/>
              <a:t>“Data consists of facts, text, graphics,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    </a:t>
            </a:r>
            <a:r>
              <a:rPr lang="en-US" altLang="en-US" sz="2800" b="1" dirty="0" err="1" smtClean="0"/>
              <a:t>images,sound</a:t>
            </a:r>
            <a:r>
              <a:rPr lang="en-US" altLang="en-US" sz="2800" b="1" dirty="0" smtClean="0"/>
              <a:t> and video.”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400800" y="5334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57200" y="1295400"/>
            <a:ext cx="2743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>
                <a:latin typeface="Arial Black" panose="020B0A04020102020204" pitchFamily="34" charset="0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21155956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04875"/>
            <a:ext cx="73914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93725" y="381000"/>
            <a:ext cx="412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/>
              <a:t>Figure 1-1a Data in Context</a:t>
            </a:r>
          </a:p>
        </p:txBody>
      </p:sp>
    </p:spTree>
    <p:extLst>
      <p:ext uri="{BB962C8B-B14F-4D97-AF65-F5344CB8AC3E}">
        <p14:creationId xmlns:p14="http://schemas.microsoft.com/office/powerpoint/2010/main" val="382342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7924800" cy="38862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FFC000"/>
                </a:solidFill>
              </a:rPr>
              <a:t>Information</a:t>
            </a:r>
            <a:r>
              <a:rPr lang="en-US" altLang="en-US" sz="2800" b="1" dirty="0" smtClean="0"/>
              <a:t>: </a:t>
            </a:r>
          </a:p>
          <a:p>
            <a:pPr eaLnBrk="1" hangingPunct="1"/>
            <a:r>
              <a:rPr lang="en-US" altLang="en-US" sz="2800" b="1" dirty="0" smtClean="0"/>
              <a:t>Data processed to be useful in decision making.</a:t>
            </a:r>
          </a:p>
          <a:p>
            <a:pPr eaLnBrk="1" hangingPunct="1"/>
            <a:r>
              <a:rPr lang="en-US" altLang="en-US" sz="2800" b="1" dirty="0" smtClean="0"/>
              <a:t>Information is, processed data that is correlated and meaningful.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49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8392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69925" y="496888"/>
            <a:ext cx="443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Figure 1-1b Summarized data</a:t>
            </a:r>
          </a:p>
        </p:txBody>
      </p:sp>
    </p:spTree>
    <p:extLst>
      <p:ext uri="{BB962C8B-B14F-4D97-AF65-F5344CB8AC3E}">
        <p14:creationId xmlns:p14="http://schemas.microsoft.com/office/powerpoint/2010/main" val="115749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523094-53B1-4612-8CCE-96AA58235D7E}" type="slidenum">
              <a:rPr lang="en-US" altLang="en-US">
                <a:latin typeface="Arial Black" panose="020B0A04020102020204" pitchFamily="34" charset="0"/>
              </a:rPr>
              <a:pPr/>
              <a:t>8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smtClean="0">
                <a:solidFill>
                  <a:srgbClr val="FFC000"/>
                </a:solidFill>
                <a:latin typeface="Arial" panose="020B0604020202020204" pitchFamily="34" charset="0"/>
              </a:rPr>
              <a:t>Metadata</a:t>
            </a:r>
            <a:r>
              <a:rPr lang="en-US" altLang="en-US" b="1" smtClean="0">
                <a:latin typeface="Arial" panose="020B0604020202020204" pitchFamily="34" charset="0"/>
              </a:rPr>
              <a:t>: Data that describes data.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268" name="Text Box 1029"/>
          <p:cNvSpPr txBox="1">
            <a:spLocks noChangeArrowheads="1"/>
          </p:cNvSpPr>
          <p:nvPr/>
        </p:nvSpPr>
        <p:spPr bwMode="auto">
          <a:xfrm>
            <a:off x="228600" y="2209800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Name	Type		Length	Min	Max	Description</a:t>
            </a:r>
            <a:endParaRPr lang="en-US" altLang="en-US"/>
          </a:p>
        </p:txBody>
      </p:sp>
      <p:sp>
        <p:nvSpPr>
          <p:cNvPr id="11269" name="Text Box 1030"/>
          <p:cNvSpPr txBox="1">
            <a:spLocks noChangeArrowheads="1"/>
          </p:cNvSpPr>
          <p:nvPr/>
        </p:nvSpPr>
        <p:spPr bwMode="auto">
          <a:xfrm>
            <a:off x="228600" y="3413125"/>
            <a:ext cx="85344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sId</a:t>
            </a:r>
            <a:r>
              <a:rPr lang="en-US" altLang="en-US" dirty="0"/>
              <a:t>	Character	11		11  	11	Student Id</a:t>
            </a:r>
          </a:p>
          <a:p>
            <a:pPr>
              <a:spcBef>
                <a:spcPct val="50000"/>
              </a:spcBef>
            </a:pPr>
            <a:r>
              <a:rPr lang="en-US" altLang="en-US" dirty="0" err="1"/>
              <a:t>cId</a:t>
            </a:r>
            <a:r>
              <a:rPr lang="en-US" altLang="en-US" dirty="0"/>
              <a:t>	Character	8 		8	8	Course Id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Section	Integer		1    		1	9	Section Number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Year	Integer		4		1980	2100	Year Completed	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Term	Integer		4		1	4	Semester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Grade	Character	1				Alpha Grade: 								Must be in 								(A,B,C,D,F,I)			</a:t>
            </a:r>
          </a:p>
        </p:txBody>
      </p:sp>
      <p:sp>
        <p:nvSpPr>
          <p:cNvPr id="11270" name="Rectangle 1031"/>
          <p:cNvSpPr>
            <a:spLocks noChangeArrowheads="1"/>
          </p:cNvSpPr>
          <p:nvPr/>
        </p:nvSpPr>
        <p:spPr bwMode="auto">
          <a:xfrm>
            <a:off x="228600" y="1981200"/>
            <a:ext cx="8610600" cy="48768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Text Box 1033"/>
          <p:cNvSpPr txBox="1">
            <a:spLocks noChangeArrowheads="1"/>
          </p:cNvSpPr>
          <p:nvPr/>
        </p:nvSpPr>
        <p:spPr bwMode="auto">
          <a:xfrm>
            <a:off x="152400" y="1371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C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1816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838200" y="483235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solidFill>
                  <a:srgbClr val="FFC000"/>
                </a:solidFill>
                <a:latin typeface="Book Antiqua" panose="02040602050305030304" pitchFamily="18" charset="0"/>
              </a:rPr>
              <a:t>Descriptions of the properties or characteristics of the data, including data types, field sizes, allowable values, and data context</a:t>
            </a:r>
          </a:p>
        </p:txBody>
      </p:sp>
      <p:pic>
        <p:nvPicPr>
          <p:cNvPr id="12292" name="Picture 3" descr="C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54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623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92</TotalTime>
  <Words>1118</Words>
  <Application>Microsoft Office PowerPoint</Application>
  <PresentationFormat>On-screen Show (4:3)</PresentationFormat>
  <Paragraphs>270</Paragraphs>
  <Slides>31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Book Antiqua</vt:lpstr>
      <vt:lpstr>Calibri</vt:lpstr>
      <vt:lpstr>Impact</vt:lpstr>
      <vt:lpstr>Times New Roman</vt:lpstr>
      <vt:lpstr>Trebuchet MS</vt:lpstr>
      <vt:lpstr>Verdana</vt:lpstr>
      <vt:lpstr>Wingdings</vt:lpstr>
      <vt:lpstr>NewsPrint</vt:lpstr>
      <vt:lpstr>Bitmap Image</vt:lpstr>
      <vt:lpstr>Database Systems</vt:lpstr>
      <vt:lpstr>Common Definitions</vt:lpstr>
      <vt:lpstr>Todays Objective</vt:lpstr>
      <vt:lpstr>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Vs Information</vt:lpstr>
      <vt:lpstr>Types of Files</vt:lpstr>
      <vt:lpstr>PowerPoint Presentation</vt:lpstr>
      <vt:lpstr>PowerPoint Presentation</vt:lpstr>
      <vt:lpstr>PowerPoint Presentation</vt:lpstr>
      <vt:lpstr>Databases</vt:lpstr>
      <vt:lpstr>Some common uses of database systems </vt:lpstr>
      <vt:lpstr>File-based systems</vt:lpstr>
      <vt:lpstr>The Characteristics of file-based systems</vt:lpstr>
      <vt:lpstr>The Problems with File-Based systems</vt:lpstr>
      <vt:lpstr>The Problems with File-Based systems</vt:lpstr>
      <vt:lpstr>The meaning of the term “Database Management System DBMS”</vt:lpstr>
      <vt:lpstr>The meaning of the term “Database Management System DBMS”</vt:lpstr>
      <vt:lpstr>The meaning of the term “Database”</vt:lpstr>
      <vt:lpstr>The meaning of the term “Database”</vt:lpstr>
      <vt:lpstr>Database</vt:lpstr>
      <vt:lpstr>Database</vt:lpstr>
      <vt:lpstr>PowerPoint Presentation</vt:lpstr>
      <vt:lpstr>Advantages of Database Approach</vt:lpstr>
      <vt:lpstr>Two-Tier Client-Server</vt:lpstr>
      <vt:lpstr>The advantages and disadvantages of DBMSs</vt:lpstr>
    </vt:vector>
  </TitlesOfParts>
  <Company>UOG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butt</dc:creator>
  <cp:lastModifiedBy>Ammarah Javed</cp:lastModifiedBy>
  <cp:revision>21</cp:revision>
  <dcterms:created xsi:type="dcterms:W3CDTF">2009-03-05T04:11:13Z</dcterms:created>
  <dcterms:modified xsi:type="dcterms:W3CDTF">2018-02-19T18:00:42Z</dcterms:modified>
</cp:coreProperties>
</file>