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notesMasterIdLst>
    <p:notesMasterId r:id="rId38"/>
  </p:notesMasterIdLst>
  <p:sldIdLst>
    <p:sldId id="312" r:id="rId2"/>
    <p:sldId id="291" r:id="rId3"/>
    <p:sldId id="308" r:id="rId4"/>
    <p:sldId id="309" r:id="rId5"/>
    <p:sldId id="296"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298" r:id="rId21"/>
    <p:sldId id="299" r:id="rId22"/>
    <p:sldId id="300" r:id="rId23"/>
    <p:sldId id="327" r:id="rId24"/>
    <p:sldId id="328" r:id="rId25"/>
    <p:sldId id="329" r:id="rId26"/>
    <p:sldId id="330" r:id="rId27"/>
    <p:sldId id="301" r:id="rId28"/>
    <p:sldId id="302" r:id="rId29"/>
    <p:sldId id="303" r:id="rId30"/>
    <p:sldId id="304" r:id="rId31"/>
    <p:sldId id="305" r:id="rId32"/>
    <p:sldId id="331" r:id="rId33"/>
    <p:sldId id="332" r:id="rId34"/>
    <p:sldId id="333" r:id="rId35"/>
    <p:sldId id="334" r:id="rId36"/>
    <p:sldId id="335"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B4D31F-126D-4899-BA94-533A105CC9FC}" type="datetimeFigureOut">
              <a:rPr lang="en-US" smtClean="0"/>
              <a:pPr/>
              <a:t>18-Apr-20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F460BD-1A92-4705-AF2E-D0E21EC27316}" type="slidenum">
              <a:rPr lang="en-US" smtClean="0"/>
              <a:pPr/>
              <a:t>‹#›</a:t>
            </a:fld>
            <a:endParaRPr lang="en-US"/>
          </a:p>
        </p:txBody>
      </p:sp>
    </p:spTree>
    <p:extLst>
      <p:ext uri="{BB962C8B-B14F-4D97-AF65-F5344CB8AC3E}">
        <p14:creationId xmlns:p14="http://schemas.microsoft.com/office/powerpoint/2010/main" val="1582722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77727C2-C954-4E29-BD5C-525427B03B6C}" type="slidenum">
              <a:rPr lang="en-US" sz="1200" smtClean="0"/>
              <a:pPr eaLnBrk="1" hangingPunct="1"/>
              <a:t>1</a:t>
            </a:fld>
            <a:endParaRPr lang="en-US" sz="120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668244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5300EE8-1002-4E6A-A2F5-600A5BC24386}" type="slidenum">
              <a:rPr lang="en-US" sz="1200" smtClean="0"/>
              <a:pPr eaLnBrk="1" hangingPunct="1"/>
              <a:t>16</a:t>
            </a:fld>
            <a:endParaRPr lang="en-US" sz="1200" smtClean="0"/>
          </a:p>
        </p:txBody>
      </p:sp>
    </p:spTree>
    <p:extLst>
      <p:ext uri="{BB962C8B-B14F-4D97-AF65-F5344CB8AC3E}">
        <p14:creationId xmlns:p14="http://schemas.microsoft.com/office/powerpoint/2010/main" val="70008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65E5C04-2656-4571-9F8F-988297F919EC}" type="slidenum">
              <a:rPr lang="en-US" sz="1200" smtClean="0"/>
              <a:pPr eaLnBrk="1" hangingPunct="1"/>
              <a:t>17</a:t>
            </a:fld>
            <a:endParaRPr lang="en-US" sz="1200" smtClean="0"/>
          </a:p>
        </p:txBody>
      </p:sp>
    </p:spTree>
    <p:extLst>
      <p:ext uri="{BB962C8B-B14F-4D97-AF65-F5344CB8AC3E}">
        <p14:creationId xmlns:p14="http://schemas.microsoft.com/office/powerpoint/2010/main" val="4177765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26"/>
          <p:cNvSpPr>
            <a:spLocks noGrp="1" noRot="1" noChangeAspect="1" noChangeArrowheads="1" noTextEdit="1"/>
          </p:cNvSpPr>
          <p:nvPr>
            <p:ph type="sldImg"/>
          </p:nvPr>
        </p:nvSpPr>
        <p:spPr>
          <a:ln cap="flat"/>
        </p:spPr>
      </p:sp>
      <p:sp>
        <p:nvSpPr>
          <p:cNvPr id="33795" name="Rectangle 102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473712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5CDC1B7-F556-4378-A34D-AB98E46CC97C}" type="slidenum">
              <a:rPr lang="en-US" sz="1200" smtClean="0"/>
              <a:pPr eaLnBrk="1" hangingPunct="1"/>
              <a:t>23</a:t>
            </a:fld>
            <a:endParaRPr lang="en-US" sz="1200" smtClean="0"/>
          </a:p>
        </p:txBody>
      </p:sp>
    </p:spTree>
    <p:extLst>
      <p:ext uri="{BB962C8B-B14F-4D97-AF65-F5344CB8AC3E}">
        <p14:creationId xmlns:p14="http://schemas.microsoft.com/office/powerpoint/2010/main" val="749916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A6C6BD9-534D-4E64-9FCB-DF82F942A8C5}" type="slidenum">
              <a:rPr lang="en-US" sz="1200" smtClean="0"/>
              <a:pPr eaLnBrk="1" hangingPunct="1"/>
              <a:t>24</a:t>
            </a:fld>
            <a:endParaRPr lang="en-US" sz="1200" smtClean="0"/>
          </a:p>
        </p:txBody>
      </p:sp>
    </p:spTree>
    <p:extLst>
      <p:ext uri="{BB962C8B-B14F-4D97-AF65-F5344CB8AC3E}">
        <p14:creationId xmlns:p14="http://schemas.microsoft.com/office/powerpoint/2010/main" val="1214006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C71DEBA-AD0B-452A-8975-88BA97537924}" type="slidenum">
              <a:rPr lang="en-US" sz="1200" smtClean="0"/>
              <a:pPr eaLnBrk="1" hangingPunct="1"/>
              <a:t>26</a:t>
            </a:fld>
            <a:endParaRPr lang="en-US" sz="1200" smtClean="0"/>
          </a:p>
        </p:txBody>
      </p:sp>
    </p:spTree>
    <p:extLst>
      <p:ext uri="{BB962C8B-B14F-4D97-AF65-F5344CB8AC3E}">
        <p14:creationId xmlns:p14="http://schemas.microsoft.com/office/powerpoint/2010/main" val="3709626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100A7F6-3B63-45C1-87B1-76054EDAF7A1}" type="slidenum">
              <a:rPr lang="en-US" sz="1200" smtClean="0"/>
              <a:pPr eaLnBrk="1" hangingPunct="1"/>
              <a:t>32</a:t>
            </a:fld>
            <a:endParaRPr lang="en-US" sz="1200" smtClean="0"/>
          </a:p>
        </p:txBody>
      </p:sp>
    </p:spTree>
    <p:extLst>
      <p:ext uri="{BB962C8B-B14F-4D97-AF65-F5344CB8AC3E}">
        <p14:creationId xmlns:p14="http://schemas.microsoft.com/office/powerpoint/2010/main" val="128163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cap="flat"/>
        </p:spPr>
      </p:sp>
      <p:sp>
        <p:nvSpPr>
          <p:cNvPr id="17411"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811424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1026"/>
          <p:cNvSpPr>
            <a:spLocks noGrp="1" noRot="1" noChangeAspect="1" noChangeArrowheads="1" noTextEdit="1"/>
          </p:cNvSpPr>
          <p:nvPr>
            <p:ph type="sldImg"/>
          </p:nvPr>
        </p:nvSpPr>
        <p:spPr>
          <a:ln cap="flat"/>
        </p:spPr>
      </p:sp>
      <p:sp>
        <p:nvSpPr>
          <p:cNvPr id="137219" name="Rectangle 102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401411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cap="flat"/>
        </p:spPr>
      </p:sp>
      <p:sp>
        <p:nvSpPr>
          <p:cNvPr id="21507"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079980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cap="flat"/>
        </p:spPr>
      </p:sp>
      <p:sp>
        <p:nvSpPr>
          <p:cNvPr id="23555"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078738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FAC2D0F-840D-4699-B450-5FD98A89486D}" type="slidenum">
              <a:rPr lang="en-US" sz="1200" smtClean="0"/>
              <a:pPr eaLnBrk="1" hangingPunct="1"/>
              <a:t>10</a:t>
            </a:fld>
            <a:endParaRPr lang="en-US" sz="1200" smtClean="0"/>
          </a:p>
        </p:txBody>
      </p:sp>
    </p:spTree>
    <p:extLst>
      <p:ext uri="{BB962C8B-B14F-4D97-AF65-F5344CB8AC3E}">
        <p14:creationId xmlns:p14="http://schemas.microsoft.com/office/powerpoint/2010/main" val="161095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313B0E0-0812-4286-B7C4-F34F81B08C15}" type="slidenum">
              <a:rPr lang="en-US" sz="1200" smtClean="0"/>
              <a:pPr eaLnBrk="1" hangingPunct="1"/>
              <a:t>11</a:t>
            </a:fld>
            <a:endParaRPr lang="en-US" sz="1200" smtClean="0"/>
          </a:p>
        </p:txBody>
      </p:sp>
    </p:spTree>
    <p:extLst>
      <p:ext uri="{BB962C8B-B14F-4D97-AF65-F5344CB8AC3E}">
        <p14:creationId xmlns:p14="http://schemas.microsoft.com/office/powerpoint/2010/main" val="1909319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A955856-92E0-42CF-B41D-EC044790F503}" type="slidenum">
              <a:rPr lang="en-US" sz="1200" smtClean="0"/>
              <a:pPr eaLnBrk="1" hangingPunct="1"/>
              <a:t>12</a:t>
            </a:fld>
            <a:endParaRPr lang="en-US" sz="1200" smtClean="0"/>
          </a:p>
        </p:txBody>
      </p:sp>
    </p:spTree>
    <p:extLst>
      <p:ext uri="{BB962C8B-B14F-4D97-AF65-F5344CB8AC3E}">
        <p14:creationId xmlns:p14="http://schemas.microsoft.com/office/powerpoint/2010/main" val="286066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174B5F2-ADD7-417C-A065-A418D8681491}" type="slidenum">
              <a:rPr lang="en-US" sz="1200" smtClean="0"/>
              <a:pPr eaLnBrk="1" hangingPunct="1"/>
              <a:t>15</a:t>
            </a:fld>
            <a:endParaRPr lang="en-US" sz="1200" smtClean="0"/>
          </a:p>
        </p:txBody>
      </p:sp>
    </p:spTree>
    <p:extLst>
      <p:ext uri="{BB962C8B-B14F-4D97-AF65-F5344CB8AC3E}">
        <p14:creationId xmlns:p14="http://schemas.microsoft.com/office/powerpoint/2010/main" val="2930915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95AC31-B01E-45E0-A9EA-8856524A715D}" type="datetime1">
              <a:rPr lang="en-US" smtClean="0"/>
              <a:pPr/>
              <a:t>18-Apr-20</a:t>
            </a:fld>
            <a:endParaRPr lang="en-US"/>
          </a:p>
        </p:txBody>
      </p:sp>
      <p:sp>
        <p:nvSpPr>
          <p:cNvPr id="5" name="Footer Placeholder 4"/>
          <p:cNvSpPr>
            <a:spLocks noGrp="1"/>
          </p:cNvSpPr>
          <p:nvPr>
            <p:ph type="ftr" sz="quarter" idx="11"/>
          </p:nvPr>
        </p:nvSpPr>
        <p:spPr/>
        <p:txBody>
          <a:bodyPr/>
          <a:lstStyle/>
          <a:p>
            <a:r>
              <a:rPr lang="en-US" smtClean="0"/>
              <a:t>www.ahmeduog.co.cc</a:t>
            </a:r>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6E27E7A4-30B0-433B-9F8E-C546E678ABC5}" type="slidenum">
              <a:rPr lang="en-US" smtClean="0"/>
              <a:pPr/>
              <a:t>‹#›</a:t>
            </a:fld>
            <a:endParaRPr lang="en-US"/>
          </a:p>
        </p:txBody>
      </p:sp>
    </p:spTree>
    <p:extLst>
      <p:ext uri="{BB962C8B-B14F-4D97-AF65-F5344CB8AC3E}">
        <p14:creationId xmlns:p14="http://schemas.microsoft.com/office/powerpoint/2010/main" val="3575393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F60C0CA-FFB0-48D4-9757-3CBB2A038D2D}" type="datetime1">
              <a:rPr lang="en-US" smtClean="0"/>
              <a:pPr/>
              <a:t>18-Apr-20</a:t>
            </a:fld>
            <a:endParaRPr lang="en-US"/>
          </a:p>
        </p:txBody>
      </p:sp>
      <p:sp>
        <p:nvSpPr>
          <p:cNvPr id="5" name="Footer Placeholder 4"/>
          <p:cNvSpPr>
            <a:spLocks noGrp="1"/>
          </p:cNvSpPr>
          <p:nvPr>
            <p:ph type="ftr" sz="quarter" idx="11"/>
          </p:nvPr>
        </p:nvSpPr>
        <p:spPr/>
        <p:txBody>
          <a:bodyPr/>
          <a:lstStyle/>
          <a:p>
            <a:r>
              <a:rPr lang="en-US" smtClean="0"/>
              <a:t>www.ahmeduog.co.cc</a:t>
            </a:r>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E27E7A4-30B0-433B-9F8E-C546E678ABC5}" type="slidenum">
              <a:rPr lang="en-US" smtClean="0"/>
              <a:pPr/>
              <a:t>‹#›</a:t>
            </a:fld>
            <a:endParaRPr lang="en-US"/>
          </a:p>
        </p:txBody>
      </p:sp>
    </p:spTree>
    <p:extLst>
      <p:ext uri="{BB962C8B-B14F-4D97-AF65-F5344CB8AC3E}">
        <p14:creationId xmlns:p14="http://schemas.microsoft.com/office/powerpoint/2010/main" val="3322177822"/>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F60C0CA-FFB0-48D4-9757-3CBB2A038D2D}" type="datetime1">
              <a:rPr lang="en-US" smtClean="0"/>
              <a:pPr/>
              <a:t>18-Apr-20</a:t>
            </a:fld>
            <a:endParaRPr lang="en-US"/>
          </a:p>
        </p:txBody>
      </p:sp>
      <p:sp>
        <p:nvSpPr>
          <p:cNvPr id="5" name="Footer Placeholder 4"/>
          <p:cNvSpPr>
            <a:spLocks noGrp="1"/>
          </p:cNvSpPr>
          <p:nvPr>
            <p:ph type="ftr" sz="quarter" idx="11"/>
          </p:nvPr>
        </p:nvSpPr>
        <p:spPr/>
        <p:txBody>
          <a:bodyPr/>
          <a:lstStyle/>
          <a:p>
            <a:r>
              <a:rPr lang="en-US" smtClean="0"/>
              <a:t>www.ahmeduog.co.cc</a:t>
            </a:r>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E27E7A4-30B0-433B-9F8E-C546E678ABC5}"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21374493"/>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F60C0CA-FFB0-48D4-9757-3CBB2A038D2D}" type="datetime1">
              <a:rPr lang="en-US" smtClean="0"/>
              <a:pPr/>
              <a:t>18-Apr-20</a:t>
            </a:fld>
            <a:endParaRPr lang="en-US"/>
          </a:p>
        </p:txBody>
      </p:sp>
      <p:sp>
        <p:nvSpPr>
          <p:cNvPr id="6" name="Footer Placeholder 5"/>
          <p:cNvSpPr>
            <a:spLocks noGrp="1"/>
          </p:cNvSpPr>
          <p:nvPr>
            <p:ph type="ftr" sz="quarter" idx="11"/>
          </p:nvPr>
        </p:nvSpPr>
        <p:spPr/>
        <p:txBody>
          <a:bodyPr/>
          <a:lstStyle/>
          <a:p>
            <a:r>
              <a:rPr lang="en-US" smtClean="0"/>
              <a:t>www.ahmeduog.co.cc</a:t>
            </a:r>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E27E7A4-30B0-433B-9F8E-C546E678ABC5}" type="slidenum">
              <a:rPr lang="en-US" smtClean="0"/>
              <a:pPr/>
              <a:t>‹#›</a:t>
            </a:fld>
            <a:endParaRPr lang="en-US"/>
          </a:p>
        </p:txBody>
      </p:sp>
    </p:spTree>
    <p:extLst>
      <p:ext uri="{BB962C8B-B14F-4D97-AF65-F5344CB8AC3E}">
        <p14:creationId xmlns:p14="http://schemas.microsoft.com/office/powerpoint/2010/main" val="1369461169"/>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F60C0CA-FFB0-48D4-9757-3CBB2A038D2D}" type="datetime1">
              <a:rPr lang="en-US" smtClean="0"/>
              <a:pPr/>
              <a:t>18-Apr-20</a:t>
            </a:fld>
            <a:endParaRPr lang="en-US"/>
          </a:p>
        </p:txBody>
      </p:sp>
      <p:sp>
        <p:nvSpPr>
          <p:cNvPr id="6" name="Footer Placeholder 5"/>
          <p:cNvSpPr>
            <a:spLocks noGrp="1"/>
          </p:cNvSpPr>
          <p:nvPr>
            <p:ph type="ftr" sz="quarter" idx="11"/>
          </p:nvPr>
        </p:nvSpPr>
        <p:spPr/>
        <p:txBody>
          <a:bodyPr/>
          <a:lstStyle/>
          <a:p>
            <a:r>
              <a:rPr lang="en-US" smtClean="0"/>
              <a:t>www.ahmeduog.co.cc</a:t>
            </a:r>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E27E7A4-30B0-433B-9F8E-C546E678ABC5}"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20107053"/>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F60C0CA-FFB0-48D4-9757-3CBB2A038D2D}" type="datetime1">
              <a:rPr lang="en-US" smtClean="0"/>
              <a:pPr/>
              <a:t>18-Apr-20</a:t>
            </a:fld>
            <a:endParaRPr lang="en-US"/>
          </a:p>
        </p:txBody>
      </p:sp>
      <p:sp>
        <p:nvSpPr>
          <p:cNvPr id="6" name="Footer Placeholder 5"/>
          <p:cNvSpPr>
            <a:spLocks noGrp="1"/>
          </p:cNvSpPr>
          <p:nvPr>
            <p:ph type="ftr" sz="quarter" idx="11"/>
          </p:nvPr>
        </p:nvSpPr>
        <p:spPr/>
        <p:txBody>
          <a:bodyPr/>
          <a:lstStyle/>
          <a:p>
            <a:r>
              <a:rPr lang="en-US" smtClean="0"/>
              <a:t>www.ahmeduog.co.cc</a:t>
            </a:r>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E27E7A4-30B0-433B-9F8E-C546E678ABC5}" type="slidenum">
              <a:rPr lang="en-US" smtClean="0"/>
              <a:pPr/>
              <a:t>‹#›</a:t>
            </a:fld>
            <a:endParaRPr lang="en-US"/>
          </a:p>
        </p:txBody>
      </p:sp>
    </p:spTree>
    <p:extLst>
      <p:ext uri="{BB962C8B-B14F-4D97-AF65-F5344CB8AC3E}">
        <p14:creationId xmlns:p14="http://schemas.microsoft.com/office/powerpoint/2010/main" val="41964648"/>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054257-A20A-44B0-9AC7-DDE4D80E829E}" type="datetime1">
              <a:rPr lang="en-US" smtClean="0"/>
              <a:pPr/>
              <a:t>18-Apr-20</a:t>
            </a:fld>
            <a:endParaRPr lang="en-US"/>
          </a:p>
        </p:txBody>
      </p:sp>
      <p:sp>
        <p:nvSpPr>
          <p:cNvPr id="5" name="Footer Placeholder 4"/>
          <p:cNvSpPr>
            <a:spLocks noGrp="1"/>
          </p:cNvSpPr>
          <p:nvPr>
            <p:ph type="ftr" sz="quarter" idx="11"/>
          </p:nvPr>
        </p:nvSpPr>
        <p:spPr/>
        <p:txBody>
          <a:bodyPr/>
          <a:lstStyle/>
          <a:p>
            <a:r>
              <a:rPr lang="en-US" smtClean="0"/>
              <a:t>www.ahmeduog.co.cc</a:t>
            </a: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E27E7A4-30B0-433B-9F8E-C546E678ABC5}" type="slidenum">
              <a:rPr lang="en-US" smtClean="0"/>
              <a:pPr/>
              <a:t>‹#›</a:t>
            </a:fld>
            <a:endParaRPr lang="en-US"/>
          </a:p>
        </p:txBody>
      </p:sp>
    </p:spTree>
    <p:extLst>
      <p:ext uri="{BB962C8B-B14F-4D97-AF65-F5344CB8AC3E}">
        <p14:creationId xmlns:p14="http://schemas.microsoft.com/office/powerpoint/2010/main" val="3207853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E4C6CF-B4DF-4CA5-8671-3EC8A328F8AF}" type="datetime1">
              <a:rPr lang="en-US" smtClean="0"/>
              <a:pPr/>
              <a:t>18-Apr-20</a:t>
            </a:fld>
            <a:endParaRPr lang="en-US"/>
          </a:p>
        </p:txBody>
      </p:sp>
      <p:sp>
        <p:nvSpPr>
          <p:cNvPr id="5" name="Footer Placeholder 4"/>
          <p:cNvSpPr>
            <a:spLocks noGrp="1"/>
          </p:cNvSpPr>
          <p:nvPr>
            <p:ph type="ftr" sz="quarter" idx="11"/>
          </p:nvPr>
        </p:nvSpPr>
        <p:spPr/>
        <p:txBody>
          <a:bodyPr/>
          <a:lstStyle/>
          <a:p>
            <a:r>
              <a:rPr lang="en-US" smtClean="0"/>
              <a:t>www.ahmeduog.co.cc</a:t>
            </a: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E27E7A4-30B0-433B-9F8E-C546E678ABC5}" type="slidenum">
              <a:rPr lang="en-US" smtClean="0"/>
              <a:pPr/>
              <a:t>‹#›</a:t>
            </a:fld>
            <a:endParaRPr lang="en-US"/>
          </a:p>
        </p:txBody>
      </p:sp>
    </p:spTree>
    <p:extLst>
      <p:ext uri="{BB962C8B-B14F-4D97-AF65-F5344CB8AC3E}">
        <p14:creationId xmlns:p14="http://schemas.microsoft.com/office/powerpoint/2010/main" val="4246424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300685-97D5-44A2-A994-A3FD612404DC}" type="datetime1">
              <a:rPr lang="en-US" smtClean="0"/>
              <a:pPr/>
              <a:t>18-Apr-20</a:t>
            </a:fld>
            <a:endParaRPr lang="en-US"/>
          </a:p>
        </p:txBody>
      </p:sp>
      <p:sp>
        <p:nvSpPr>
          <p:cNvPr id="5" name="Footer Placeholder 4"/>
          <p:cNvSpPr>
            <a:spLocks noGrp="1"/>
          </p:cNvSpPr>
          <p:nvPr>
            <p:ph type="ftr" sz="quarter" idx="11"/>
          </p:nvPr>
        </p:nvSpPr>
        <p:spPr/>
        <p:txBody>
          <a:bodyPr/>
          <a:lstStyle/>
          <a:p>
            <a:r>
              <a:rPr lang="en-US" smtClean="0"/>
              <a:t>www.ahmeduog.co.cc</a:t>
            </a: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E27E7A4-30B0-433B-9F8E-C546E678ABC5}" type="slidenum">
              <a:rPr lang="en-US" smtClean="0"/>
              <a:pPr/>
              <a:t>‹#›</a:t>
            </a:fld>
            <a:endParaRPr lang="en-US"/>
          </a:p>
        </p:txBody>
      </p:sp>
    </p:spTree>
    <p:extLst>
      <p:ext uri="{BB962C8B-B14F-4D97-AF65-F5344CB8AC3E}">
        <p14:creationId xmlns:p14="http://schemas.microsoft.com/office/powerpoint/2010/main" val="3745467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61D9D70-F6CE-4C35-A2BA-EE2049D8AA23}" type="datetime1">
              <a:rPr lang="en-US" smtClean="0"/>
              <a:pPr/>
              <a:t>18-Apr-20</a:t>
            </a:fld>
            <a:endParaRPr lang="en-US"/>
          </a:p>
        </p:txBody>
      </p:sp>
      <p:sp>
        <p:nvSpPr>
          <p:cNvPr id="5" name="Footer Placeholder 4"/>
          <p:cNvSpPr>
            <a:spLocks noGrp="1"/>
          </p:cNvSpPr>
          <p:nvPr>
            <p:ph type="ftr" sz="quarter" idx="11"/>
          </p:nvPr>
        </p:nvSpPr>
        <p:spPr/>
        <p:txBody>
          <a:bodyPr/>
          <a:lstStyle/>
          <a:p>
            <a:r>
              <a:rPr lang="en-US" smtClean="0"/>
              <a:t>www.ahmeduog.co.cc</a:t>
            </a:r>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E27E7A4-30B0-433B-9F8E-C546E678ABC5}" type="slidenum">
              <a:rPr lang="en-US" smtClean="0"/>
              <a:pPr/>
              <a:t>‹#›</a:t>
            </a:fld>
            <a:endParaRPr lang="en-US"/>
          </a:p>
        </p:txBody>
      </p:sp>
    </p:spTree>
    <p:extLst>
      <p:ext uri="{BB962C8B-B14F-4D97-AF65-F5344CB8AC3E}">
        <p14:creationId xmlns:p14="http://schemas.microsoft.com/office/powerpoint/2010/main" val="1244696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D08023-8C8D-4F53-B463-7837B8C584B2}" type="datetime1">
              <a:rPr lang="en-US" smtClean="0"/>
              <a:pPr/>
              <a:t>18-Apr-20</a:t>
            </a:fld>
            <a:endParaRPr lang="en-US"/>
          </a:p>
        </p:txBody>
      </p:sp>
      <p:sp>
        <p:nvSpPr>
          <p:cNvPr id="6" name="Footer Placeholder 5"/>
          <p:cNvSpPr>
            <a:spLocks noGrp="1"/>
          </p:cNvSpPr>
          <p:nvPr>
            <p:ph type="ftr" sz="quarter" idx="11"/>
          </p:nvPr>
        </p:nvSpPr>
        <p:spPr/>
        <p:txBody>
          <a:bodyPr/>
          <a:lstStyle/>
          <a:p>
            <a:r>
              <a:rPr lang="en-US" smtClean="0"/>
              <a:t>www.ahmeduog.co.cc</a:t>
            </a:r>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6E27E7A4-30B0-433B-9F8E-C546E678ABC5}" type="slidenum">
              <a:rPr lang="en-US" smtClean="0"/>
              <a:pPr/>
              <a:t>‹#›</a:t>
            </a:fld>
            <a:endParaRPr lang="en-US"/>
          </a:p>
        </p:txBody>
      </p:sp>
    </p:spTree>
    <p:extLst>
      <p:ext uri="{BB962C8B-B14F-4D97-AF65-F5344CB8AC3E}">
        <p14:creationId xmlns:p14="http://schemas.microsoft.com/office/powerpoint/2010/main" val="2357155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036075A-D2D3-4808-8523-8C73F95CC2B8}" type="datetime1">
              <a:rPr lang="en-US" smtClean="0"/>
              <a:pPr/>
              <a:t>18-Apr-20</a:t>
            </a:fld>
            <a:endParaRPr lang="en-US"/>
          </a:p>
        </p:txBody>
      </p:sp>
      <p:sp>
        <p:nvSpPr>
          <p:cNvPr id="8" name="Footer Placeholder 7"/>
          <p:cNvSpPr>
            <a:spLocks noGrp="1"/>
          </p:cNvSpPr>
          <p:nvPr>
            <p:ph type="ftr" sz="quarter" idx="11"/>
          </p:nvPr>
        </p:nvSpPr>
        <p:spPr/>
        <p:txBody>
          <a:bodyPr/>
          <a:lstStyle/>
          <a:p>
            <a:r>
              <a:rPr lang="en-US" smtClean="0"/>
              <a:t>www.ahmeduog.co.cc</a:t>
            </a:r>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6E27E7A4-30B0-433B-9F8E-C546E678ABC5}" type="slidenum">
              <a:rPr lang="en-US" smtClean="0"/>
              <a:pPr/>
              <a:t>‹#›</a:t>
            </a:fld>
            <a:endParaRPr lang="en-US"/>
          </a:p>
        </p:txBody>
      </p:sp>
    </p:spTree>
    <p:extLst>
      <p:ext uri="{BB962C8B-B14F-4D97-AF65-F5344CB8AC3E}">
        <p14:creationId xmlns:p14="http://schemas.microsoft.com/office/powerpoint/2010/main" val="3489353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341762F-2041-4761-87DA-F4B02C62711F}" type="datetime1">
              <a:rPr lang="en-US" smtClean="0"/>
              <a:pPr/>
              <a:t>18-Apr-20</a:t>
            </a:fld>
            <a:endParaRPr lang="en-US"/>
          </a:p>
        </p:txBody>
      </p:sp>
      <p:sp>
        <p:nvSpPr>
          <p:cNvPr id="4" name="Footer Placeholder 3"/>
          <p:cNvSpPr>
            <a:spLocks noGrp="1"/>
          </p:cNvSpPr>
          <p:nvPr>
            <p:ph type="ftr" sz="quarter" idx="11"/>
          </p:nvPr>
        </p:nvSpPr>
        <p:spPr/>
        <p:txBody>
          <a:bodyPr/>
          <a:lstStyle/>
          <a:p>
            <a:r>
              <a:rPr lang="en-US" smtClean="0"/>
              <a:t>www.ahmeduog.co.cc</a:t>
            </a:r>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E27E7A4-30B0-433B-9F8E-C546E678ABC5}" type="slidenum">
              <a:rPr lang="en-US" smtClean="0"/>
              <a:pPr/>
              <a:t>‹#›</a:t>
            </a:fld>
            <a:endParaRPr lang="en-US"/>
          </a:p>
        </p:txBody>
      </p:sp>
    </p:spTree>
    <p:extLst>
      <p:ext uri="{BB962C8B-B14F-4D97-AF65-F5344CB8AC3E}">
        <p14:creationId xmlns:p14="http://schemas.microsoft.com/office/powerpoint/2010/main" val="1717112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76FB4C-1719-48B6-BA05-CA6AE8FE40B9}" type="datetime1">
              <a:rPr lang="en-US" smtClean="0"/>
              <a:pPr/>
              <a:t>18-Apr-20</a:t>
            </a:fld>
            <a:endParaRPr lang="en-US"/>
          </a:p>
        </p:txBody>
      </p:sp>
      <p:sp>
        <p:nvSpPr>
          <p:cNvPr id="3" name="Footer Placeholder 2"/>
          <p:cNvSpPr>
            <a:spLocks noGrp="1"/>
          </p:cNvSpPr>
          <p:nvPr>
            <p:ph type="ftr" sz="quarter" idx="11"/>
          </p:nvPr>
        </p:nvSpPr>
        <p:spPr/>
        <p:txBody>
          <a:bodyPr/>
          <a:lstStyle/>
          <a:p>
            <a:r>
              <a:rPr lang="en-US" smtClean="0"/>
              <a:t>www.ahmeduog.co.cc</a:t>
            </a:r>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E27E7A4-30B0-433B-9F8E-C546E678ABC5}" type="slidenum">
              <a:rPr lang="en-US" smtClean="0"/>
              <a:pPr/>
              <a:t>‹#›</a:t>
            </a:fld>
            <a:endParaRPr lang="en-US"/>
          </a:p>
        </p:txBody>
      </p:sp>
    </p:spTree>
    <p:extLst>
      <p:ext uri="{BB962C8B-B14F-4D97-AF65-F5344CB8AC3E}">
        <p14:creationId xmlns:p14="http://schemas.microsoft.com/office/powerpoint/2010/main" val="3052941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E9C539E-6D55-4BC2-841F-67AB2D1976BA}" type="datetime1">
              <a:rPr lang="en-US" smtClean="0"/>
              <a:pPr/>
              <a:t>18-Apr-20</a:t>
            </a:fld>
            <a:endParaRPr lang="en-US"/>
          </a:p>
        </p:txBody>
      </p:sp>
      <p:sp>
        <p:nvSpPr>
          <p:cNvPr id="6" name="Footer Placeholder 5"/>
          <p:cNvSpPr>
            <a:spLocks noGrp="1"/>
          </p:cNvSpPr>
          <p:nvPr>
            <p:ph type="ftr" sz="quarter" idx="11"/>
          </p:nvPr>
        </p:nvSpPr>
        <p:spPr/>
        <p:txBody>
          <a:bodyPr/>
          <a:lstStyle/>
          <a:p>
            <a:r>
              <a:rPr lang="en-US" smtClean="0"/>
              <a:t>www.ahmeduog.co.cc</a:t>
            </a: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E27E7A4-30B0-433B-9F8E-C546E678ABC5}" type="slidenum">
              <a:rPr lang="en-US" smtClean="0"/>
              <a:pPr/>
              <a:t>‹#›</a:t>
            </a:fld>
            <a:endParaRPr lang="en-US"/>
          </a:p>
        </p:txBody>
      </p:sp>
    </p:spTree>
    <p:extLst>
      <p:ext uri="{BB962C8B-B14F-4D97-AF65-F5344CB8AC3E}">
        <p14:creationId xmlns:p14="http://schemas.microsoft.com/office/powerpoint/2010/main" val="2282967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AEB9960-6D7D-4226-997E-55E59053B233}" type="datetime1">
              <a:rPr lang="en-US" smtClean="0"/>
              <a:pPr/>
              <a:t>18-Apr-20</a:t>
            </a:fld>
            <a:endParaRPr lang="en-US"/>
          </a:p>
        </p:txBody>
      </p:sp>
      <p:sp>
        <p:nvSpPr>
          <p:cNvPr id="6" name="Footer Placeholder 5"/>
          <p:cNvSpPr>
            <a:spLocks noGrp="1"/>
          </p:cNvSpPr>
          <p:nvPr>
            <p:ph type="ftr" sz="quarter" idx="11"/>
          </p:nvPr>
        </p:nvSpPr>
        <p:spPr/>
        <p:txBody>
          <a:bodyPr/>
          <a:lstStyle/>
          <a:p>
            <a:r>
              <a:rPr lang="en-US" smtClean="0"/>
              <a:t>www.ahmeduog.co.cc</a:t>
            </a:r>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E27E7A4-30B0-433B-9F8E-C546E678ABC5}" type="slidenum">
              <a:rPr lang="en-US" smtClean="0"/>
              <a:pPr/>
              <a:t>‹#›</a:t>
            </a:fld>
            <a:endParaRPr lang="en-US"/>
          </a:p>
        </p:txBody>
      </p:sp>
    </p:spTree>
    <p:extLst>
      <p:ext uri="{BB962C8B-B14F-4D97-AF65-F5344CB8AC3E}">
        <p14:creationId xmlns:p14="http://schemas.microsoft.com/office/powerpoint/2010/main" val="2089804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AF60C0CA-FFB0-48D4-9757-3CBB2A038D2D}" type="datetime1">
              <a:rPr lang="en-US" smtClean="0"/>
              <a:pPr/>
              <a:t>18-Apr-20</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www.ahmeduog.co.cc</a:t>
            </a:r>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6E27E7A4-30B0-433B-9F8E-C546E678ABC5}" type="slidenum">
              <a:rPr lang="en-US" smtClean="0"/>
              <a:pPr/>
              <a:t>‹#›</a:t>
            </a:fld>
            <a:endParaRPr lang="en-US"/>
          </a:p>
        </p:txBody>
      </p:sp>
    </p:spTree>
    <p:extLst>
      <p:ext uri="{BB962C8B-B14F-4D97-AF65-F5344CB8AC3E}">
        <p14:creationId xmlns:p14="http://schemas.microsoft.com/office/powerpoint/2010/main" val="4151041035"/>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762000"/>
            <a:ext cx="7924800" cy="4800600"/>
          </a:xfrm>
        </p:spPr>
        <p:txBody>
          <a:bodyPr/>
          <a:lstStyle/>
          <a:p>
            <a:pPr eaLnBrk="1" fontAlgn="auto" hangingPunct="1">
              <a:spcAft>
                <a:spcPts val="0"/>
              </a:spcAft>
              <a:defRPr/>
            </a:pPr>
            <a:r>
              <a:rPr lang="en-US" sz="4000" dirty="0" smtClean="0">
                <a:solidFill>
                  <a:schemeClr val="tx2">
                    <a:satMod val="130000"/>
                  </a:schemeClr>
                </a:solidFill>
              </a:rPr>
              <a:t/>
            </a:r>
            <a:br>
              <a:rPr lang="en-US" sz="4000" dirty="0" smtClean="0">
                <a:solidFill>
                  <a:schemeClr val="tx2">
                    <a:satMod val="130000"/>
                  </a:schemeClr>
                </a:solidFill>
              </a:rPr>
            </a:br>
            <a:r>
              <a:rPr lang="en-US" sz="4000" dirty="0" smtClean="0">
                <a:solidFill>
                  <a:schemeClr val="tx2">
                    <a:satMod val="130000"/>
                  </a:schemeClr>
                </a:solidFill>
              </a:rPr>
              <a:t>		  </a:t>
            </a:r>
            <a:r>
              <a:rPr lang="en-US" sz="4000" b="1" dirty="0" smtClean="0">
                <a:latin typeface="Times New Roman" panose="02020603050405020304" pitchFamily="18" charset="0"/>
                <a:cs typeface="Times New Roman" panose="02020603050405020304" pitchFamily="18" charset="0"/>
              </a:rPr>
              <a:t>Normalization</a:t>
            </a:r>
            <a:r>
              <a:rPr lang="en-US" sz="4000" dirty="0" smtClean="0">
                <a:solidFill>
                  <a:schemeClr val="tx2">
                    <a:satMod val="130000"/>
                  </a:schemeClr>
                </a:solidFill>
              </a:rPr>
              <a:t/>
            </a:r>
            <a:br>
              <a:rPr lang="en-US" sz="4000" dirty="0" smtClean="0">
                <a:solidFill>
                  <a:schemeClr val="tx2">
                    <a:satMod val="130000"/>
                  </a:schemeClr>
                </a:solidFill>
              </a:rPr>
            </a:br>
            <a:r>
              <a:rPr lang="en-US" sz="4000" dirty="0" smtClean="0">
                <a:solidFill>
                  <a:schemeClr val="tx2">
                    <a:satMod val="130000"/>
                  </a:schemeClr>
                </a:solidFill>
              </a:rPr>
              <a:t/>
            </a:r>
            <a:br>
              <a:rPr lang="en-US" sz="4000" dirty="0" smtClean="0">
                <a:solidFill>
                  <a:schemeClr val="tx2">
                    <a:satMod val="130000"/>
                  </a:schemeClr>
                </a:solidFill>
              </a:rPr>
            </a:br>
            <a:r>
              <a:rPr lang="en-US" sz="4000" dirty="0" smtClean="0">
                <a:solidFill>
                  <a:schemeClr val="tx2">
                    <a:satMod val="130000"/>
                  </a:schemeClr>
                </a:solidFill>
              </a:rPr>
              <a:t>          		</a:t>
            </a:r>
            <a:br>
              <a:rPr lang="en-US" sz="4000" dirty="0" smtClean="0">
                <a:solidFill>
                  <a:schemeClr val="tx2">
                    <a:satMod val="130000"/>
                  </a:schemeClr>
                </a:solidFill>
              </a:rPr>
            </a:br>
            <a:r>
              <a:rPr lang="en-US" sz="1800" dirty="0" smtClean="0">
                <a:solidFill>
                  <a:srgbClr val="002060"/>
                </a:solidFill>
              </a:rPr>
              <a:t/>
            </a:r>
            <a:br>
              <a:rPr lang="en-US" sz="1800" dirty="0" smtClean="0">
                <a:solidFill>
                  <a:srgbClr val="002060"/>
                </a:solidFill>
              </a:rPr>
            </a:br>
            <a:r>
              <a:rPr lang="en-US" sz="1800" dirty="0" smtClean="0">
                <a:solidFill>
                  <a:srgbClr val="002060"/>
                </a:solidFill>
              </a:rPr>
              <a:t/>
            </a:r>
            <a:br>
              <a:rPr lang="en-US" sz="1800" dirty="0" smtClean="0">
                <a:solidFill>
                  <a:srgbClr val="002060"/>
                </a:solidFill>
              </a:rPr>
            </a:br>
            <a:r>
              <a:rPr lang="en-US" sz="1800" dirty="0" smtClean="0">
                <a:solidFill>
                  <a:srgbClr val="002060"/>
                </a:solidFill>
              </a:rPr>
              <a:t/>
            </a:r>
            <a:br>
              <a:rPr lang="en-US" sz="1800" dirty="0" smtClean="0">
                <a:solidFill>
                  <a:srgbClr val="002060"/>
                </a:solidFill>
              </a:rPr>
            </a:br>
            <a:r>
              <a:rPr lang="en-US" sz="1800" dirty="0" smtClean="0">
                <a:solidFill>
                  <a:srgbClr val="002060"/>
                </a:solidFill>
              </a:rPr>
              <a:t>              			</a:t>
            </a:r>
            <a:endParaRPr lang="en-US" sz="1800" dirty="0" smtClean="0">
              <a:solidFill>
                <a:srgbClr val="FF0000"/>
              </a:solidFill>
            </a:endParaRPr>
          </a:p>
        </p:txBody>
      </p:sp>
      <p:sp>
        <p:nvSpPr>
          <p:cNvPr id="13315" name="Rectangle 4"/>
          <p:cNvSpPr>
            <a:spLocks noChangeArrowheads="1"/>
          </p:cNvSpPr>
          <p:nvPr/>
        </p:nvSpPr>
        <p:spPr bwMode="auto">
          <a:xfrm>
            <a:off x="1143000" y="4800600"/>
            <a:ext cx="7620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ctr">
              <a:spcBef>
                <a:spcPct val="20000"/>
              </a:spcBef>
              <a:buClr>
                <a:schemeClr val="accent2"/>
              </a:buClr>
              <a:buSzPct val="80000"/>
              <a:buFont typeface="Wingdings" pitchFamily="2" charset="2"/>
              <a:buNone/>
            </a:pPr>
            <a:endParaRPr lang="en-US" sz="2000"/>
          </a:p>
        </p:txBody>
      </p:sp>
    </p:spTree>
    <p:extLst>
      <p:ext uri="{BB962C8B-B14F-4D97-AF65-F5344CB8AC3E}">
        <p14:creationId xmlns:p14="http://schemas.microsoft.com/office/powerpoint/2010/main" val="17129873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90600" y="76200"/>
            <a:ext cx="8077200" cy="1143000"/>
          </a:xfrm>
          <a:noFill/>
        </p:spPr>
        <p:txBody>
          <a:bodyPr lIns="90488" tIns="44450" rIns="90488" bIns="44450">
            <a:noAutofit/>
          </a:bodyPr>
          <a:lstStyle/>
          <a:p>
            <a:pPr eaLnBrk="1" hangingPunct="1"/>
            <a:r>
              <a:rPr lang="en-US" sz="4000" b="1" dirty="0">
                <a:latin typeface="Times" pitchFamily="18" charset="0"/>
              </a:rPr>
              <a:t>Database Tables and Normalization</a:t>
            </a:r>
          </a:p>
        </p:txBody>
      </p:sp>
      <p:sp>
        <p:nvSpPr>
          <p:cNvPr id="5123" name="Rectangle 3"/>
          <p:cNvSpPr>
            <a:spLocks noGrp="1" noChangeArrowheads="1"/>
          </p:cNvSpPr>
          <p:nvPr>
            <p:ph idx="1"/>
          </p:nvPr>
        </p:nvSpPr>
        <p:spPr>
          <a:xfrm>
            <a:off x="1066800" y="1371600"/>
            <a:ext cx="7498080" cy="4800600"/>
          </a:xfrm>
          <a:noFill/>
        </p:spPr>
        <p:txBody>
          <a:bodyPr lIns="90488" tIns="44450" rIns="90488" bIns="44450"/>
          <a:lstStyle/>
          <a:p>
            <a:pPr eaLnBrk="1" hangingPunct="1">
              <a:lnSpc>
                <a:spcPct val="90000"/>
              </a:lnSpc>
            </a:pPr>
            <a:r>
              <a:rPr lang="en-US" sz="1800" b="1" dirty="0" smtClean="0">
                <a:solidFill>
                  <a:srgbClr val="0000FF"/>
                </a:solidFill>
                <a:latin typeface="Tahoma" pitchFamily="34" charset="0"/>
              </a:rPr>
              <a:t>The Need for Normalization</a:t>
            </a:r>
          </a:p>
          <a:p>
            <a:pPr lvl="1" eaLnBrk="1" hangingPunct="1">
              <a:lnSpc>
                <a:spcPct val="90000"/>
              </a:lnSpc>
              <a:spcBef>
                <a:spcPct val="60000"/>
              </a:spcBef>
            </a:pPr>
            <a:r>
              <a:rPr lang="en-US" sz="1800" b="1" dirty="0" smtClean="0">
                <a:latin typeface="Tahoma" pitchFamily="34" charset="0"/>
              </a:rPr>
              <a:t>Case of a Construction Company</a:t>
            </a:r>
          </a:p>
          <a:p>
            <a:pPr lvl="2" eaLnBrk="1" hangingPunct="1">
              <a:lnSpc>
                <a:spcPct val="90000"/>
              </a:lnSpc>
              <a:spcBef>
                <a:spcPct val="60000"/>
              </a:spcBef>
            </a:pPr>
            <a:r>
              <a:rPr lang="en-US" sz="1800" b="1" dirty="0" smtClean="0">
                <a:solidFill>
                  <a:srgbClr val="FF0000"/>
                </a:solidFill>
                <a:latin typeface="Tahoma" pitchFamily="34" charset="0"/>
              </a:rPr>
              <a:t>Building project</a:t>
            </a:r>
            <a:r>
              <a:rPr lang="en-US" sz="1800" b="1" dirty="0" smtClean="0">
                <a:latin typeface="Tahoma" pitchFamily="34" charset="0"/>
              </a:rPr>
              <a:t> -- Project number, Name, Employees assigned to the project.</a:t>
            </a:r>
          </a:p>
          <a:p>
            <a:pPr lvl="2" eaLnBrk="1" hangingPunct="1">
              <a:lnSpc>
                <a:spcPct val="90000"/>
              </a:lnSpc>
              <a:spcBef>
                <a:spcPct val="60000"/>
              </a:spcBef>
            </a:pPr>
            <a:r>
              <a:rPr lang="en-US" sz="1800" b="1" dirty="0" smtClean="0">
                <a:solidFill>
                  <a:srgbClr val="FF0000"/>
                </a:solidFill>
                <a:latin typeface="Tahoma" pitchFamily="34" charset="0"/>
              </a:rPr>
              <a:t>Employee</a:t>
            </a:r>
            <a:r>
              <a:rPr lang="en-US" sz="1800" b="1" dirty="0" smtClean="0">
                <a:latin typeface="Tahoma" pitchFamily="34" charset="0"/>
              </a:rPr>
              <a:t> -- Employee number, Name, Job classification</a:t>
            </a:r>
          </a:p>
          <a:p>
            <a:pPr lvl="2" eaLnBrk="1" hangingPunct="1">
              <a:lnSpc>
                <a:spcPct val="90000"/>
              </a:lnSpc>
              <a:spcBef>
                <a:spcPct val="60000"/>
              </a:spcBef>
            </a:pPr>
            <a:r>
              <a:rPr lang="en-US" sz="1800" b="1" dirty="0" smtClean="0">
                <a:latin typeface="Tahoma" pitchFamily="34" charset="0"/>
              </a:rPr>
              <a:t>The company charges its clients by billing the hours spent on each project. The hourly billing rate is dependent on the employee’s position.</a:t>
            </a:r>
          </a:p>
          <a:p>
            <a:pPr lvl="2" eaLnBrk="1" hangingPunct="1">
              <a:lnSpc>
                <a:spcPct val="90000"/>
              </a:lnSpc>
              <a:spcBef>
                <a:spcPct val="60000"/>
              </a:spcBef>
            </a:pPr>
            <a:r>
              <a:rPr lang="en-US" sz="1800" b="1" dirty="0" smtClean="0">
                <a:latin typeface="Tahoma" pitchFamily="34" charset="0"/>
              </a:rPr>
              <a:t>Periodically, a report is generated.</a:t>
            </a:r>
          </a:p>
          <a:p>
            <a:pPr lvl="2" eaLnBrk="1" hangingPunct="1">
              <a:lnSpc>
                <a:spcPct val="90000"/>
              </a:lnSpc>
              <a:spcBef>
                <a:spcPct val="60000"/>
              </a:spcBef>
            </a:pPr>
            <a:r>
              <a:rPr lang="en-US" sz="1800" b="1" dirty="0" smtClean="0">
                <a:latin typeface="Tahoma" pitchFamily="34" charset="0"/>
              </a:rPr>
              <a:t>The table whose contents correspond to the reporting requirements is shown in Table 5.1.</a:t>
            </a:r>
          </a:p>
        </p:txBody>
      </p:sp>
    </p:spTree>
    <p:extLst>
      <p:ext uri="{BB962C8B-B14F-4D97-AF65-F5344CB8AC3E}">
        <p14:creationId xmlns:p14="http://schemas.microsoft.com/office/powerpoint/2010/main" val="3155863816"/>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066800" y="152400"/>
            <a:ext cx="2743200" cy="1143000"/>
          </a:xfrm>
          <a:noFill/>
        </p:spPr>
        <p:txBody>
          <a:bodyPr lIns="90488" tIns="44450" rIns="90488" bIns="44450">
            <a:normAutofit/>
          </a:bodyPr>
          <a:lstStyle/>
          <a:p>
            <a:pPr eaLnBrk="1" hangingPunct="1"/>
            <a:r>
              <a:rPr lang="en-US" sz="4000" b="1" dirty="0">
                <a:latin typeface="Times" pitchFamily="18" charset="0"/>
              </a:rPr>
              <a:t>Scenario</a:t>
            </a:r>
          </a:p>
        </p:txBody>
      </p:sp>
      <p:pic>
        <p:nvPicPr>
          <p:cNvPr id="6147" name="Picture 4" descr="bl0039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1524000"/>
            <a:ext cx="2689225" cy="341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5" descr="pe01561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6400" y="3200400"/>
            <a:ext cx="373380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Text Box 6"/>
          <p:cNvSpPr txBox="1">
            <a:spLocks noChangeArrowheads="1"/>
          </p:cNvSpPr>
          <p:nvPr/>
        </p:nvSpPr>
        <p:spPr bwMode="auto">
          <a:xfrm>
            <a:off x="1066800" y="1600200"/>
            <a:ext cx="3886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a:solidFill>
                  <a:srgbClr val="0000CC"/>
                </a:solidFill>
                <a:latin typeface="Tahoma" pitchFamily="34" charset="0"/>
              </a:rPr>
              <a:t>A few employees works for one project.</a:t>
            </a:r>
          </a:p>
        </p:txBody>
      </p:sp>
      <p:sp>
        <p:nvSpPr>
          <p:cNvPr id="6150" name="Text Box 7"/>
          <p:cNvSpPr txBox="1">
            <a:spLocks noChangeArrowheads="1"/>
          </p:cNvSpPr>
          <p:nvPr/>
        </p:nvSpPr>
        <p:spPr bwMode="auto">
          <a:xfrm>
            <a:off x="6477000" y="1600200"/>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a:solidFill>
                  <a:srgbClr val="0000CC"/>
                </a:solidFill>
                <a:latin typeface="Tahoma" pitchFamily="34" charset="0"/>
              </a:rPr>
              <a:t>Project Num : </a:t>
            </a:r>
            <a:r>
              <a:rPr lang="en-US" sz="2000" b="1">
                <a:solidFill>
                  <a:srgbClr val="CC0000"/>
                </a:solidFill>
                <a:latin typeface="Tahoma" pitchFamily="34" charset="0"/>
              </a:rPr>
              <a:t>15</a:t>
            </a:r>
            <a:r>
              <a:rPr lang="en-US" sz="2000" b="1">
                <a:solidFill>
                  <a:srgbClr val="0000CC"/>
                </a:solidFill>
                <a:latin typeface="Tahoma" pitchFamily="34" charset="0"/>
              </a:rPr>
              <a:t> </a:t>
            </a:r>
          </a:p>
        </p:txBody>
      </p:sp>
      <p:sp>
        <p:nvSpPr>
          <p:cNvPr id="6151" name="Text Box 8"/>
          <p:cNvSpPr txBox="1">
            <a:spLocks noChangeArrowheads="1"/>
          </p:cNvSpPr>
          <p:nvPr/>
        </p:nvSpPr>
        <p:spPr bwMode="auto">
          <a:xfrm>
            <a:off x="6477000" y="2971800"/>
            <a:ext cx="2514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a:solidFill>
                  <a:srgbClr val="0000CC"/>
                </a:solidFill>
                <a:latin typeface="Tahoma" pitchFamily="34" charset="0"/>
              </a:rPr>
              <a:t>Project Name : </a:t>
            </a:r>
            <a:r>
              <a:rPr lang="en-US" sz="2000" b="1">
                <a:solidFill>
                  <a:srgbClr val="CC0000"/>
                </a:solidFill>
                <a:latin typeface="Tahoma" pitchFamily="34" charset="0"/>
              </a:rPr>
              <a:t>Evergreen</a:t>
            </a:r>
            <a:r>
              <a:rPr lang="en-US" sz="2000" b="1">
                <a:solidFill>
                  <a:srgbClr val="0000CC"/>
                </a:solidFill>
                <a:latin typeface="Tahoma" pitchFamily="34" charset="0"/>
              </a:rPr>
              <a:t> </a:t>
            </a:r>
          </a:p>
        </p:txBody>
      </p:sp>
      <p:sp>
        <p:nvSpPr>
          <p:cNvPr id="6152" name="Text Box 9"/>
          <p:cNvSpPr txBox="1">
            <a:spLocks noChangeArrowheads="1"/>
          </p:cNvSpPr>
          <p:nvPr/>
        </p:nvSpPr>
        <p:spPr bwMode="auto">
          <a:xfrm>
            <a:off x="1066800" y="2590800"/>
            <a:ext cx="2514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a:solidFill>
                  <a:srgbClr val="0000CC"/>
                </a:solidFill>
                <a:latin typeface="Tahoma" pitchFamily="34" charset="0"/>
              </a:rPr>
              <a:t>Employee Num : </a:t>
            </a:r>
            <a:r>
              <a:rPr lang="en-US" sz="2000" b="1">
                <a:solidFill>
                  <a:srgbClr val="CC0000"/>
                </a:solidFill>
                <a:latin typeface="Tahoma" pitchFamily="34" charset="0"/>
              </a:rPr>
              <a:t>101, 102, 103, 105</a:t>
            </a:r>
            <a:endParaRPr lang="en-US" sz="2000" b="1">
              <a:solidFill>
                <a:srgbClr val="0000CC"/>
              </a:solidFill>
              <a:latin typeface="Tahoma" pitchFamily="34" charset="0"/>
            </a:endParaRPr>
          </a:p>
        </p:txBody>
      </p:sp>
      <p:sp>
        <p:nvSpPr>
          <p:cNvPr id="6153" name="AutoShape 10"/>
          <p:cNvSpPr>
            <a:spLocks noChangeArrowheads="1"/>
          </p:cNvSpPr>
          <p:nvPr/>
        </p:nvSpPr>
        <p:spPr bwMode="auto">
          <a:xfrm rot="-1529854">
            <a:off x="4191000" y="2706688"/>
            <a:ext cx="1219200" cy="457200"/>
          </a:xfrm>
          <a:prstGeom prst="curvedDownArrow">
            <a:avLst>
              <a:gd name="adj1" fmla="val 53333"/>
              <a:gd name="adj2" fmla="val 106667"/>
              <a:gd name="adj3" fmla="val 33333"/>
            </a:avLst>
          </a:prstGeom>
          <a:solidFill>
            <a:srgbClr val="CC0000"/>
          </a:solidFill>
          <a:ln w="9525">
            <a:solidFill>
              <a:schemeClr val="tx1"/>
            </a:solidFill>
            <a:miter lim="800000"/>
            <a:headEnd/>
            <a:tailEnd/>
          </a:ln>
        </p:spPr>
        <p:txBody>
          <a:bodyPr wrap="none" anchor="ctr"/>
          <a:lstStyle/>
          <a:p>
            <a:pPr algn="ctr"/>
            <a:endParaRPr lang="en-US"/>
          </a:p>
        </p:txBody>
      </p:sp>
    </p:spTree>
    <p:extLst>
      <p:ext uri="{BB962C8B-B14F-4D97-AF65-F5344CB8AC3E}">
        <p14:creationId xmlns:p14="http://schemas.microsoft.com/office/powerpoint/2010/main" val="2501752855"/>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90600" y="0"/>
            <a:ext cx="5105400" cy="1143000"/>
          </a:xfrm>
          <a:noFill/>
        </p:spPr>
        <p:txBody>
          <a:bodyPr lIns="90488" tIns="44450" rIns="90488" bIns="44450">
            <a:normAutofit/>
          </a:bodyPr>
          <a:lstStyle/>
          <a:p>
            <a:pPr eaLnBrk="1" hangingPunct="1"/>
            <a:r>
              <a:rPr lang="en-US" sz="4000" b="1" dirty="0">
                <a:latin typeface="Times" pitchFamily="18" charset="0"/>
              </a:rPr>
              <a:t>Sample Form</a:t>
            </a:r>
          </a:p>
        </p:txBody>
      </p:sp>
      <p:sp>
        <p:nvSpPr>
          <p:cNvPr id="80901" name="Rectangle 5"/>
          <p:cNvSpPr>
            <a:spLocks noChangeArrowheads="1"/>
          </p:cNvSpPr>
          <p:nvPr/>
        </p:nvSpPr>
        <p:spPr bwMode="auto">
          <a:xfrm>
            <a:off x="1066800" y="1295400"/>
            <a:ext cx="8001000" cy="37338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Times New Roman" charset="0"/>
            </a:endParaRPr>
          </a:p>
        </p:txBody>
      </p:sp>
      <p:sp>
        <p:nvSpPr>
          <p:cNvPr id="7172" name="Text Box 7"/>
          <p:cNvSpPr txBox="1">
            <a:spLocks noChangeArrowheads="1"/>
          </p:cNvSpPr>
          <p:nvPr/>
        </p:nvSpPr>
        <p:spPr bwMode="auto">
          <a:xfrm>
            <a:off x="1295400" y="1524000"/>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a:solidFill>
                  <a:srgbClr val="0000CC"/>
                </a:solidFill>
                <a:latin typeface="Tahoma" pitchFamily="34" charset="0"/>
              </a:rPr>
              <a:t>Project Num   : </a:t>
            </a:r>
            <a:r>
              <a:rPr lang="en-US" sz="2000" b="1">
                <a:solidFill>
                  <a:srgbClr val="CC0000"/>
                </a:solidFill>
                <a:latin typeface="Tahoma" pitchFamily="34" charset="0"/>
              </a:rPr>
              <a:t>15</a:t>
            </a:r>
            <a:r>
              <a:rPr lang="en-US" sz="2000" b="1">
                <a:solidFill>
                  <a:srgbClr val="0000CC"/>
                </a:solidFill>
                <a:latin typeface="Tahoma" pitchFamily="34" charset="0"/>
              </a:rPr>
              <a:t> </a:t>
            </a:r>
          </a:p>
        </p:txBody>
      </p:sp>
      <p:sp>
        <p:nvSpPr>
          <p:cNvPr id="7173" name="Text Box 8"/>
          <p:cNvSpPr txBox="1">
            <a:spLocks noChangeArrowheads="1"/>
          </p:cNvSpPr>
          <p:nvPr/>
        </p:nvSpPr>
        <p:spPr bwMode="auto">
          <a:xfrm>
            <a:off x="1295400" y="1981200"/>
            <a:ext cx="464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a:solidFill>
                  <a:srgbClr val="0000CC"/>
                </a:solidFill>
                <a:latin typeface="Tahoma" pitchFamily="34" charset="0"/>
              </a:rPr>
              <a:t>Project Name :  </a:t>
            </a:r>
            <a:r>
              <a:rPr lang="en-US" sz="2000" b="1">
                <a:solidFill>
                  <a:srgbClr val="CC0000"/>
                </a:solidFill>
                <a:latin typeface="Tahoma" pitchFamily="34" charset="0"/>
              </a:rPr>
              <a:t>Evergreen</a:t>
            </a:r>
            <a:r>
              <a:rPr lang="en-US" sz="2000" b="1">
                <a:solidFill>
                  <a:srgbClr val="0000CC"/>
                </a:solidFill>
                <a:latin typeface="Tahoma" pitchFamily="34" charset="0"/>
              </a:rPr>
              <a:t> </a:t>
            </a:r>
          </a:p>
        </p:txBody>
      </p:sp>
      <p:sp>
        <p:nvSpPr>
          <p:cNvPr id="7174" name="Line 9"/>
          <p:cNvSpPr>
            <a:spLocks noChangeShapeType="1"/>
          </p:cNvSpPr>
          <p:nvPr/>
        </p:nvSpPr>
        <p:spPr bwMode="auto">
          <a:xfrm>
            <a:off x="1219200" y="2667000"/>
            <a:ext cx="769620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pic>
        <p:nvPicPr>
          <p:cNvPr id="7175" name="Picture 10" descr="bl0039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0" y="1371600"/>
            <a:ext cx="11128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Text Box 14"/>
          <p:cNvSpPr txBox="1">
            <a:spLocks noChangeArrowheads="1"/>
          </p:cNvSpPr>
          <p:nvPr/>
        </p:nvSpPr>
        <p:spPr bwMode="auto">
          <a:xfrm>
            <a:off x="5638800" y="281940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sz="1600" b="1">
              <a:solidFill>
                <a:srgbClr val="0000CC"/>
              </a:solidFill>
              <a:latin typeface="Tahoma" pitchFamily="34" charset="0"/>
            </a:endParaRPr>
          </a:p>
        </p:txBody>
      </p:sp>
      <p:graphicFrame>
        <p:nvGraphicFramePr>
          <p:cNvPr id="80964" name="Group 68"/>
          <p:cNvGraphicFramePr>
            <a:graphicFrameLocks noGrp="1"/>
          </p:cNvGraphicFramePr>
          <p:nvPr>
            <p:extLst>
              <p:ext uri="{D42A27DB-BD31-4B8C-83A1-F6EECF244321}">
                <p14:modId xmlns:p14="http://schemas.microsoft.com/office/powerpoint/2010/main" val="200003996"/>
              </p:ext>
            </p:extLst>
          </p:nvPr>
        </p:nvGraphicFramePr>
        <p:xfrm>
          <a:off x="1219200" y="2971800"/>
          <a:ext cx="7620000" cy="1676400"/>
        </p:xfrm>
        <a:graphic>
          <a:graphicData uri="http://schemas.openxmlformats.org/drawingml/2006/table">
            <a:tbl>
              <a:tblPr/>
              <a:tblGrid>
                <a:gridCol w="1219200">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gridCol w="1270000">
                  <a:extLst>
                    <a:ext uri="{9D8B030D-6E8A-4147-A177-3AD203B41FA5}">
                      <a16:colId xmlns:a16="http://schemas.microsoft.com/office/drawing/2014/main" val="20003"/>
                    </a:ext>
                  </a:extLst>
                </a:gridCol>
                <a:gridCol w="1270000">
                  <a:extLst>
                    <a:ext uri="{9D8B030D-6E8A-4147-A177-3AD203B41FA5}">
                      <a16:colId xmlns:a16="http://schemas.microsoft.com/office/drawing/2014/main" val="20004"/>
                    </a:ext>
                  </a:extLst>
                </a:gridCol>
                <a:gridCol w="1270000">
                  <a:extLst>
                    <a:ext uri="{9D8B030D-6E8A-4147-A177-3AD203B41FA5}">
                      <a16:colId xmlns:a16="http://schemas.microsoft.com/office/drawing/2014/main" val="20005"/>
                    </a:ext>
                  </a:extLst>
                </a:gridCol>
              </a:tblGrid>
              <a:tr h="3302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600" b="1" i="0" u="none" strike="noStrike" cap="none" normalizeH="0" baseline="0" smtClean="0">
                          <a:ln>
                            <a:noFill/>
                          </a:ln>
                          <a:solidFill>
                            <a:srgbClr val="0000CC"/>
                          </a:solidFill>
                          <a:effectLst/>
                          <a:latin typeface="Tahoma" pitchFamily="34" charset="0"/>
                        </a:rPr>
                        <a:t>Emp Num</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600" b="1" i="0" u="none" strike="noStrike" cap="none" normalizeH="0" baseline="0" smtClean="0">
                          <a:ln>
                            <a:noFill/>
                          </a:ln>
                          <a:solidFill>
                            <a:srgbClr val="0000CC"/>
                          </a:solidFill>
                          <a:effectLst/>
                          <a:latin typeface="Tahoma" pitchFamily="34" charset="0"/>
                        </a:rPr>
                        <a:t>Emp Name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600" b="1" i="0" u="none" strike="noStrike" cap="none" normalizeH="0" baseline="0" smtClean="0">
                          <a:ln>
                            <a:noFill/>
                          </a:ln>
                          <a:solidFill>
                            <a:srgbClr val="0000CC"/>
                          </a:solidFill>
                          <a:effectLst/>
                          <a:latin typeface="Tahoma" pitchFamily="34" charset="0"/>
                        </a:rPr>
                        <a:t>Job Class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600" b="1" i="0" u="none" strike="noStrike" cap="none" normalizeH="0" baseline="0" smtClean="0">
                          <a:ln>
                            <a:noFill/>
                          </a:ln>
                          <a:solidFill>
                            <a:srgbClr val="0000CC"/>
                          </a:solidFill>
                          <a:effectLst/>
                          <a:latin typeface="Tahoma" pitchFamily="34" charset="0"/>
                        </a:rPr>
                        <a:t>Chr Hours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600" b="1" i="0" u="none" strike="noStrike" cap="none" normalizeH="0" baseline="0" smtClean="0">
                          <a:ln>
                            <a:noFill/>
                          </a:ln>
                          <a:solidFill>
                            <a:srgbClr val="0000CC"/>
                          </a:solidFill>
                          <a:effectLst/>
                          <a:latin typeface="Tahoma" pitchFamily="34" charset="0"/>
                        </a:rPr>
                        <a:t>Hrs Billed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600" b="1" i="0" u="none" strike="noStrike" cap="none" normalizeH="0" baseline="0" smtClean="0">
                          <a:ln>
                            <a:noFill/>
                          </a:ln>
                          <a:solidFill>
                            <a:srgbClr val="0000CC"/>
                          </a:solidFill>
                          <a:effectLst/>
                          <a:latin typeface="Tahoma" pitchFamily="34" charset="0"/>
                        </a:rPr>
                        <a:t>Total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600" b="1" i="0" u="none" strike="noStrike" cap="none" normalizeH="0" baseline="0" smtClean="0">
                          <a:ln>
                            <a:noFill/>
                          </a:ln>
                          <a:solidFill>
                            <a:srgbClr val="CC0000"/>
                          </a:solidFill>
                          <a:effectLst/>
                          <a:latin typeface="Tahoma" pitchFamily="34" charset="0"/>
                        </a:rPr>
                        <a:t>101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02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600" b="1" i="0" u="none" strike="noStrike" cap="none" normalizeH="0" baseline="0" smtClean="0">
                          <a:ln>
                            <a:noFill/>
                          </a:ln>
                          <a:solidFill>
                            <a:srgbClr val="CC0000"/>
                          </a:solidFill>
                          <a:effectLst/>
                          <a:latin typeface="Tahoma" pitchFamily="34" charset="0"/>
                        </a:rPr>
                        <a:t>102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02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600" b="1" i="0" u="none" strike="noStrike" cap="none" normalizeH="0" baseline="0" smtClean="0">
                          <a:ln>
                            <a:noFill/>
                          </a:ln>
                          <a:solidFill>
                            <a:srgbClr val="CC0000"/>
                          </a:solidFill>
                          <a:effectLst/>
                          <a:latin typeface="Tahoma" pitchFamily="34" charset="0"/>
                        </a:rPr>
                        <a:t>103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02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600" b="1" i="0" u="none" strike="noStrike" cap="none" normalizeH="0" baseline="0" smtClean="0">
                          <a:ln>
                            <a:noFill/>
                          </a:ln>
                          <a:solidFill>
                            <a:srgbClr val="CC0000"/>
                          </a:solidFill>
                          <a:effectLst/>
                          <a:latin typeface="Tahoma" pitchFamily="34" charset="0"/>
                        </a:rPr>
                        <a:t>105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81009794"/>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descr="fig 05-t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57200"/>
            <a:ext cx="7535863" cy="548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08218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3" descr="fig05-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447800"/>
            <a:ext cx="7620000" cy="4876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 Box 4"/>
          <p:cNvSpPr txBox="1">
            <a:spLocks noChangeArrowheads="1"/>
          </p:cNvSpPr>
          <p:nvPr/>
        </p:nvSpPr>
        <p:spPr bwMode="auto">
          <a:xfrm>
            <a:off x="1066800" y="76200"/>
            <a:ext cx="78486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0"/>
              </a:spcBef>
            </a:pPr>
            <a:r>
              <a:rPr lang="en-US" sz="4000" b="1" dirty="0">
                <a:solidFill>
                  <a:schemeClr val="tx2">
                    <a:satMod val="130000"/>
                  </a:schemeClr>
                </a:solidFill>
                <a:effectLst>
                  <a:outerShdw blurRad="50000" dist="30000" dir="5400000" algn="tl" rotWithShape="0">
                    <a:srgbClr val="000000">
                      <a:alpha val="30000"/>
                    </a:srgbClr>
                  </a:outerShdw>
                </a:effectLst>
                <a:latin typeface="Times" pitchFamily="18" charset="0"/>
                <a:ea typeface="+mj-ea"/>
                <a:cs typeface="+mj-cs"/>
              </a:rPr>
              <a:t>Table Structure Matches the Report Format</a:t>
            </a:r>
          </a:p>
        </p:txBody>
      </p:sp>
    </p:spTree>
    <p:extLst>
      <p:ext uri="{BB962C8B-B14F-4D97-AF65-F5344CB8AC3E}">
        <p14:creationId xmlns:p14="http://schemas.microsoft.com/office/powerpoint/2010/main" val="42827755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8"/>
          <p:cNvSpPr>
            <a:spLocks noGrp="1" noChangeArrowheads="1"/>
          </p:cNvSpPr>
          <p:nvPr>
            <p:ph type="title"/>
          </p:nvPr>
        </p:nvSpPr>
        <p:spPr>
          <a:xfrm>
            <a:off x="1066800" y="152400"/>
            <a:ext cx="7315200" cy="1143000"/>
          </a:xfrm>
          <a:noFill/>
        </p:spPr>
        <p:txBody>
          <a:bodyPr lIns="90488" tIns="44450" rIns="90488" bIns="44450">
            <a:normAutofit/>
          </a:bodyPr>
          <a:lstStyle/>
          <a:p>
            <a:r>
              <a:rPr lang="en-US" sz="4000" b="1" dirty="0">
                <a:latin typeface="Times" pitchFamily="18" charset="0"/>
              </a:rPr>
              <a:t>First Normal Form</a:t>
            </a:r>
          </a:p>
        </p:txBody>
      </p:sp>
      <p:sp>
        <p:nvSpPr>
          <p:cNvPr id="11266" name="Rectangle 2"/>
          <p:cNvSpPr>
            <a:spLocks noGrp="1" noChangeArrowheads="1"/>
          </p:cNvSpPr>
          <p:nvPr>
            <p:ph idx="1"/>
          </p:nvPr>
        </p:nvSpPr>
        <p:spPr>
          <a:xfrm>
            <a:off x="838200" y="1371600"/>
            <a:ext cx="8001000" cy="1905000"/>
          </a:xfrm>
          <a:noFill/>
        </p:spPr>
        <p:txBody>
          <a:bodyPr lIns="90488" tIns="44450" rIns="90488" bIns="44450">
            <a:normAutofit/>
          </a:bodyPr>
          <a:lstStyle/>
          <a:p>
            <a:pPr lvl="1">
              <a:lnSpc>
                <a:spcPct val="90000"/>
              </a:lnSpc>
              <a:spcBef>
                <a:spcPct val="60000"/>
              </a:spcBef>
            </a:pPr>
            <a:r>
              <a:rPr lang="en-US" sz="2000" b="1" dirty="0">
                <a:latin typeface="Tahoma" pitchFamily="34" charset="0"/>
                <a:cs typeface="Tahoma" pitchFamily="34" charset="0"/>
              </a:rPr>
              <a:t>Every attribute value is atomic</a:t>
            </a:r>
          </a:p>
          <a:p>
            <a:pPr lvl="1" eaLnBrk="1" hangingPunct="1">
              <a:lnSpc>
                <a:spcPct val="90000"/>
              </a:lnSpc>
              <a:spcBef>
                <a:spcPct val="60000"/>
              </a:spcBef>
            </a:pPr>
            <a:r>
              <a:rPr lang="en-US" sz="2000" b="1" dirty="0" smtClean="0">
                <a:latin typeface="Tahoma" pitchFamily="34" charset="0"/>
              </a:rPr>
              <a:t>A relational table must not contain </a:t>
            </a:r>
            <a:r>
              <a:rPr lang="en-US" sz="2000" b="1" dirty="0" smtClean="0">
                <a:solidFill>
                  <a:srgbClr val="D60093"/>
                </a:solidFill>
                <a:latin typeface="Tahoma" pitchFamily="34" charset="0"/>
              </a:rPr>
              <a:t>repeating groups</a:t>
            </a:r>
            <a:r>
              <a:rPr lang="en-US" sz="2000" b="1" dirty="0" smtClean="0">
                <a:latin typeface="Tahoma" pitchFamily="34" charset="0"/>
              </a:rPr>
              <a:t>.</a:t>
            </a:r>
          </a:p>
          <a:p>
            <a:pPr lvl="1" eaLnBrk="1" hangingPunct="1">
              <a:lnSpc>
                <a:spcPct val="90000"/>
              </a:lnSpc>
              <a:spcBef>
                <a:spcPct val="60000"/>
              </a:spcBef>
            </a:pPr>
            <a:r>
              <a:rPr lang="en-US" sz="2000" b="1" dirty="0" smtClean="0">
                <a:solidFill>
                  <a:srgbClr val="0000CC"/>
                </a:solidFill>
                <a:latin typeface="Tahoma" pitchFamily="34" charset="0"/>
              </a:rPr>
              <a:t>Repeating groups can be eliminated by adding the appropriate entry in at least the primary key column(s).</a:t>
            </a:r>
            <a:r>
              <a:rPr lang="en-US" sz="2000" b="1" dirty="0" smtClean="0">
                <a:latin typeface="Tahoma" pitchFamily="34" charset="0"/>
              </a:rPr>
              <a:t> </a:t>
            </a:r>
          </a:p>
        </p:txBody>
      </p:sp>
      <p:pic>
        <p:nvPicPr>
          <p:cNvPr id="11267" name="Picture 4" descr="fig 05-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048000"/>
            <a:ext cx="7772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2845068"/>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p:cNvSpPr txBox="1">
            <a:spLocks noChangeArrowheads="1"/>
          </p:cNvSpPr>
          <p:nvPr/>
        </p:nvSpPr>
        <p:spPr bwMode="auto">
          <a:xfrm>
            <a:off x="990600" y="420469"/>
            <a:ext cx="80457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0"/>
              </a:spcBef>
            </a:pPr>
            <a:r>
              <a:rPr lang="en-US" sz="3600" b="1" dirty="0">
                <a:solidFill>
                  <a:schemeClr val="tx2">
                    <a:satMod val="130000"/>
                  </a:schemeClr>
                </a:solidFill>
                <a:effectLst>
                  <a:outerShdw blurRad="50000" dist="30000" dir="5400000" algn="tl" rotWithShape="0">
                    <a:srgbClr val="000000">
                      <a:alpha val="30000"/>
                    </a:srgbClr>
                  </a:outerShdw>
                </a:effectLst>
                <a:latin typeface="Times" pitchFamily="18" charset="0"/>
                <a:ea typeface="+mj-ea"/>
                <a:cs typeface="+mj-cs"/>
              </a:rPr>
              <a:t>Data Organization:  First Normal Form</a:t>
            </a:r>
          </a:p>
        </p:txBody>
      </p:sp>
      <p:pic>
        <p:nvPicPr>
          <p:cNvPr id="12291" name="Picture 6" descr="fig05-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895600"/>
            <a:ext cx="41148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7" descr="fig 05-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1" y="1447800"/>
            <a:ext cx="4038600" cy="404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AutoShape 8"/>
          <p:cNvSpPr>
            <a:spLocks noChangeArrowheads="1"/>
          </p:cNvSpPr>
          <p:nvPr/>
        </p:nvSpPr>
        <p:spPr bwMode="auto">
          <a:xfrm rot="-1348106">
            <a:off x="3505200" y="2287588"/>
            <a:ext cx="1295400" cy="457200"/>
          </a:xfrm>
          <a:prstGeom prst="curvedDownArrow">
            <a:avLst>
              <a:gd name="adj1" fmla="val 56667"/>
              <a:gd name="adj2" fmla="val 113333"/>
              <a:gd name="adj3" fmla="val 33333"/>
            </a:avLst>
          </a:prstGeom>
          <a:solidFill>
            <a:srgbClr val="0000CC"/>
          </a:solidFill>
          <a:ln w="9525">
            <a:solidFill>
              <a:schemeClr val="tx1"/>
            </a:solidFill>
            <a:miter lim="800000"/>
            <a:headEnd/>
            <a:tailEnd/>
          </a:ln>
        </p:spPr>
        <p:txBody>
          <a:bodyPr wrap="none" anchor="ctr"/>
          <a:lstStyle/>
          <a:p>
            <a:endParaRPr lang="en-US"/>
          </a:p>
        </p:txBody>
      </p:sp>
      <p:sp>
        <p:nvSpPr>
          <p:cNvPr id="12294" name="Text Box 9"/>
          <p:cNvSpPr txBox="1">
            <a:spLocks noChangeArrowheads="1"/>
          </p:cNvSpPr>
          <p:nvPr/>
        </p:nvSpPr>
        <p:spPr bwMode="auto">
          <a:xfrm>
            <a:off x="2286000" y="6172200"/>
            <a:ext cx="1192213"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b="1">
                <a:solidFill>
                  <a:srgbClr val="0000CC"/>
                </a:solidFill>
                <a:latin typeface="Tahoma" pitchFamily="34" charset="0"/>
              </a:rPr>
              <a:t>Before</a:t>
            </a:r>
          </a:p>
        </p:txBody>
      </p:sp>
      <p:sp>
        <p:nvSpPr>
          <p:cNvPr id="12295" name="Text Box 10"/>
          <p:cNvSpPr txBox="1">
            <a:spLocks noChangeArrowheads="1"/>
          </p:cNvSpPr>
          <p:nvPr/>
        </p:nvSpPr>
        <p:spPr bwMode="auto">
          <a:xfrm>
            <a:off x="6443662" y="5410200"/>
            <a:ext cx="94773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b="1" dirty="0">
                <a:solidFill>
                  <a:srgbClr val="0000CC"/>
                </a:solidFill>
                <a:latin typeface="Tahoma" pitchFamily="34" charset="0"/>
              </a:rPr>
              <a:t>After</a:t>
            </a:r>
          </a:p>
        </p:txBody>
      </p:sp>
      <p:sp>
        <p:nvSpPr>
          <p:cNvPr id="12296" name="Rectangle 11"/>
          <p:cNvSpPr>
            <a:spLocks noChangeArrowheads="1"/>
          </p:cNvSpPr>
          <p:nvPr/>
        </p:nvSpPr>
        <p:spPr bwMode="auto">
          <a:xfrm>
            <a:off x="838200" y="3124200"/>
            <a:ext cx="990600" cy="30480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297" name="Rectangle 12"/>
          <p:cNvSpPr>
            <a:spLocks noChangeArrowheads="1"/>
          </p:cNvSpPr>
          <p:nvPr/>
        </p:nvSpPr>
        <p:spPr bwMode="auto">
          <a:xfrm>
            <a:off x="4953000" y="1676400"/>
            <a:ext cx="990600" cy="35814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439018145"/>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5"/>
          <p:cNvSpPr>
            <a:spLocks noGrp="1" noChangeArrowheads="1"/>
          </p:cNvSpPr>
          <p:nvPr>
            <p:ph type="title"/>
          </p:nvPr>
        </p:nvSpPr>
        <p:spPr>
          <a:xfrm>
            <a:off x="990600" y="-76200"/>
            <a:ext cx="7315200" cy="1143000"/>
          </a:xfrm>
          <a:noFill/>
        </p:spPr>
        <p:txBody>
          <a:bodyPr lIns="90488" tIns="44450" rIns="90488" bIns="44450">
            <a:normAutofit/>
          </a:bodyPr>
          <a:lstStyle/>
          <a:p>
            <a:pPr eaLnBrk="1" hangingPunct="1"/>
            <a:r>
              <a:rPr lang="en-US" sz="4000" b="1" dirty="0">
                <a:latin typeface="Times" pitchFamily="18" charset="0"/>
              </a:rPr>
              <a:t>First Normal Form (1 NF)</a:t>
            </a:r>
          </a:p>
        </p:txBody>
      </p:sp>
      <p:sp>
        <p:nvSpPr>
          <p:cNvPr id="13314" name="Rectangle 2"/>
          <p:cNvSpPr>
            <a:spLocks noGrp="1" noChangeArrowheads="1"/>
          </p:cNvSpPr>
          <p:nvPr>
            <p:ph idx="1"/>
          </p:nvPr>
        </p:nvSpPr>
        <p:spPr>
          <a:xfrm>
            <a:off x="990600" y="1143000"/>
            <a:ext cx="8001000" cy="2743200"/>
          </a:xfrm>
          <a:noFill/>
        </p:spPr>
        <p:txBody>
          <a:bodyPr lIns="90488" tIns="44450" rIns="90488" bIns="44450"/>
          <a:lstStyle/>
          <a:p>
            <a:pPr eaLnBrk="1" hangingPunct="1"/>
            <a:r>
              <a:rPr lang="en-US" sz="2100" b="1" smtClean="0">
                <a:solidFill>
                  <a:srgbClr val="FF0000"/>
                </a:solidFill>
                <a:latin typeface="Tahoma" pitchFamily="34" charset="0"/>
              </a:rPr>
              <a:t>1NF Definition</a:t>
            </a:r>
          </a:p>
          <a:p>
            <a:pPr lvl="1" eaLnBrk="1" hangingPunct="1"/>
            <a:r>
              <a:rPr lang="en-US" sz="2100" b="1" smtClean="0">
                <a:latin typeface="Tahoma" pitchFamily="34" charset="0"/>
              </a:rPr>
              <a:t>The term first normal form (</a:t>
            </a:r>
            <a:r>
              <a:rPr lang="en-US" sz="2100" b="1" smtClean="0">
                <a:solidFill>
                  <a:srgbClr val="FF0000"/>
                </a:solidFill>
                <a:latin typeface="Tahoma" pitchFamily="34" charset="0"/>
              </a:rPr>
              <a:t>1NF</a:t>
            </a:r>
            <a:r>
              <a:rPr lang="en-US" sz="2100" b="1" smtClean="0">
                <a:latin typeface="Tahoma" pitchFamily="34" charset="0"/>
              </a:rPr>
              <a:t>) describes the tabular format in which:</a:t>
            </a:r>
          </a:p>
          <a:p>
            <a:pPr lvl="2" eaLnBrk="1" hangingPunct="1"/>
            <a:r>
              <a:rPr lang="en-US" sz="2100" b="1" smtClean="0">
                <a:solidFill>
                  <a:srgbClr val="0000FF"/>
                </a:solidFill>
                <a:latin typeface="Tahoma" pitchFamily="34" charset="0"/>
              </a:rPr>
              <a:t>All the key attributes are defined.</a:t>
            </a:r>
          </a:p>
          <a:p>
            <a:pPr lvl="2" eaLnBrk="1" hangingPunct="1"/>
            <a:r>
              <a:rPr lang="en-US" sz="2100" b="1" smtClean="0">
                <a:solidFill>
                  <a:srgbClr val="0000FF"/>
                </a:solidFill>
                <a:latin typeface="Tahoma" pitchFamily="34" charset="0"/>
              </a:rPr>
              <a:t>There are no repeating groups in the table. </a:t>
            </a:r>
          </a:p>
          <a:p>
            <a:pPr lvl="2" eaLnBrk="1" hangingPunct="1"/>
            <a:r>
              <a:rPr lang="en-US" sz="2100" b="1" smtClean="0">
                <a:solidFill>
                  <a:srgbClr val="0000FF"/>
                </a:solidFill>
                <a:latin typeface="Tahoma" pitchFamily="34" charset="0"/>
              </a:rPr>
              <a:t>All attributes are dependent on the primary key.</a:t>
            </a:r>
          </a:p>
        </p:txBody>
      </p:sp>
    </p:spTree>
    <p:extLst>
      <p:ext uri="{BB962C8B-B14F-4D97-AF65-F5344CB8AC3E}">
        <p14:creationId xmlns:p14="http://schemas.microsoft.com/office/powerpoint/2010/main" val="1492581887"/>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1036320" y="76200"/>
            <a:ext cx="7498080" cy="1143000"/>
          </a:xfrm>
        </p:spPr>
        <p:txBody>
          <a:bodyPr>
            <a:normAutofit/>
          </a:bodyPr>
          <a:lstStyle/>
          <a:p>
            <a:pPr algn="just"/>
            <a:r>
              <a:rPr lang="en-GB" b="1" dirty="0">
                <a:latin typeface="Times New Roman" panose="02020603050405020304" pitchFamily="18" charset="0"/>
                <a:cs typeface="Times New Roman" panose="02020603050405020304" pitchFamily="18" charset="0"/>
              </a:rPr>
              <a:t>Functional Dependency</a:t>
            </a:r>
          </a:p>
        </p:txBody>
      </p:sp>
      <p:sp>
        <p:nvSpPr>
          <p:cNvPr id="97283" name="Rectangle 3"/>
          <p:cNvSpPr>
            <a:spLocks noGrp="1" noChangeArrowheads="1"/>
          </p:cNvSpPr>
          <p:nvPr>
            <p:ph idx="1"/>
          </p:nvPr>
        </p:nvSpPr>
        <p:spPr>
          <a:xfrm>
            <a:off x="1035050" y="1447800"/>
            <a:ext cx="7727950" cy="4114800"/>
          </a:xfrm>
        </p:spPr>
        <p:txBody>
          <a:bodyPr>
            <a:normAutofit/>
          </a:bodyPr>
          <a:lstStyle/>
          <a:p>
            <a:pPr>
              <a:lnSpc>
                <a:spcPct val="90000"/>
              </a:lnSpc>
            </a:pPr>
            <a:r>
              <a:rPr lang="en-GB" b="1">
                <a:latin typeface="Times" pitchFamily="18" charset="0"/>
              </a:rPr>
              <a:t>Main concept associated with normalization.</a:t>
            </a:r>
          </a:p>
          <a:p>
            <a:pPr>
              <a:lnSpc>
                <a:spcPct val="90000"/>
              </a:lnSpc>
            </a:pPr>
            <a:endParaRPr lang="en-GB" b="1">
              <a:latin typeface="Times" pitchFamily="18" charset="0"/>
            </a:endParaRPr>
          </a:p>
          <a:p>
            <a:pPr>
              <a:lnSpc>
                <a:spcPct val="90000"/>
              </a:lnSpc>
            </a:pPr>
            <a:r>
              <a:rPr lang="en-GB" b="1">
                <a:latin typeface="Times" pitchFamily="18" charset="0"/>
              </a:rPr>
              <a:t>Functional Dependency</a:t>
            </a:r>
          </a:p>
          <a:p>
            <a:pPr lvl="1">
              <a:lnSpc>
                <a:spcPct val="90000"/>
              </a:lnSpc>
            </a:pPr>
            <a:r>
              <a:rPr lang="en-GB" b="1">
                <a:latin typeface="Times" pitchFamily="18" charset="0"/>
              </a:rPr>
              <a:t>Describes relationship between attributes in a relation.  </a:t>
            </a:r>
          </a:p>
          <a:p>
            <a:pPr lvl="1">
              <a:lnSpc>
                <a:spcPct val="90000"/>
              </a:lnSpc>
            </a:pPr>
            <a:r>
              <a:rPr lang="en-GB" b="1">
                <a:latin typeface="Times" pitchFamily="18" charset="0"/>
              </a:rPr>
              <a:t>If A and B are attributes of relation R, B is functionally dependent on A (denoted</a:t>
            </a:r>
            <a:r>
              <a:rPr lang="en-GB" b="1"/>
              <a:t> A </a:t>
            </a:r>
            <a:r>
              <a:rPr lang="en-GB" b="1">
                <a:sym typeface="Monotype Sorts" pitchFamily="2" charset="2"/>
              </a:rPr>
              <a:t></a:t>
            </a:r>
            <a:r>
              <a:rPr lang="en-GB" b="1"/>
              <a:t> B</a:t>
            </a:r>
            <a:r>
              <a:rPr lang="en-GB" b="1">
                <a:latin typeface="Times" pitchFamily="18" charset="0"/>
              </a:rPr>
              <a:t>), if each value of A in R is associated with exactly one value of B in R.</a:t>
            </a:r>
          </a:p>
        </p:txBody>
      </p:sp>
      <p:sp>
        <p:nvSpPr>
          <p:cNvPr id="4" name="Slide Number Placeholder 3"/>
          <p:cNvSpPr>
            <a:spLocks noGrp="1"/>
          </p:cNvSpPr>
          <p:nvPr>
            <p:ph type="sldNum" sz="quarter" idx="12"/>
          </p:nvPr>
        </p:nvSpPr>
        <p:spPr/>
        <p:txBody>
          <a:bodyPr/>
          <a:lstStyle/>
          <a:p>
            <a:fld id="{914E7E77-6D67-40D9-A70E-850544FFB3E1}" type="slidenum">
              <a:rPr lang="en-GB"/>
              <a:pPr/>
              <a:t>18</a:t>
            </a:fld>
            <a:endParaRPr lang="en-GB"/>
          </a:p>
        </p:txBody>
      </p:sp>
    </p:spTree>
    <p:extLst>
      <p:ext uri="{BB962C8B-B14F-4D97-AF65-F5344CB8AC3E}">
        <p14:creationId xmlns:p14="http://schemas.microsoft.com/office/powerpoint/2010/main" val="1799461913"/>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72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72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972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972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990600" y="228600"/>
            <a:ext cx="7498080" cy="1143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a:bodyPr>
          <a:lstStyle/>
          <a:p>
            <a:r>
              <a:rPr lang="en-GB" b="1" dirty="0" smtClean="0">
                <a:latin typeface="Times New Roman" panose="02020603050405020304" pitchFamily="18" charset="0"/>
                <a:cs typeface="Times New Roman" panose="02020603050405020304" pitchFamily="18" charset="0"/>
              </a:rPr>
              <a:t>Functional </a:t>
            </a:r>
            <a:r>
              <a:rPr lang="en-GB" b="1" dirty="0">
                <a:latin typeface="Times New Roman" panose="02020603050405020304" pitchFamily="18" charset="0"/>
                <a:cs typeface="Times New Roman" panose="02020603050405020304" pitchFamily="18" charset="0"/>
              </a:rPr>
              <a:t>Dependency</a:t>
            </a:r>
          </a:p>
        </p:txBody>
      </p:sp>
      <p:sp>
        <p:nvSpPr>
          <p:cNvPr id="4" name="Slide Number Placeholder 3"/>
          <p:cNvSpPr>
            <a:spLocks noGrp="1"/>
          </p:cNvSpPr>
          <p:nvPr>
            <p:ph type="sldNum" sz="quarter" idx="12"/>
          </p:nvPr>
        </p:nvSpPr>
        <p:spPr/>
        <p:txBody>
          <a:bodyPr/>
          <a:lstStyle/>
          <a:p>
            <a:fld id="{1384A238-9DC4-462C-91D4-F853313CEBD4}" type="slidenum">
              <a:rPr lang="en-GB"/>
              <a:pPr/>
              <a:t>19</a:t>
            </a:fld>
            <a:endParaRPr lang="en-GB"/>
          </a:p>
        </p:txBody>
      </p:sp>
      <p:pic>
        <p:nvPicPr>
          <p:cNvPr id="32775" name="Picture 7" descr="D:\Database System 3e_tiff\Ch13-tif\DS3-Figure 13-04.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1447800"/>
            <a:ext cx="5486400" cy="4573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484654"/>
      </p:ext>
    </p:extLst>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b="1" dirty="0">
                <a:latin typeface="Times New Roman" panose="02020603050405020304" pitchFamily="18" charset="0"/>
                <a:cs typeface="Times New Roman" panose="02020603050405020304" pitchFamily="18" charset="0"/>
              </a:rPr>
              <a:t>Data Normalization</a:t>
            </a:r>
          </a:p>
        </p:txBody>
      </p:sp>
      <p:sp>
        <p:nvSpPr>
          <p:cNvPr id="25603" name="Rectangle 3"/>
          <p:cNvSpPr>
            <a:spLocks noGrp="1" noChangeArrowheads="1"/>
          </p:cNvSpPr>
          <p:nvPr>
            <p:ph idx="1"/>
          </p:nvPr>
        </p:nvSpPr>
        <p:spPr>
          <a:xfrm>
            <a:off x="990600" y="1371600"/>
            <a:ext cx="7772400" cy="4572000"/>
          </a:xfrm>
        </p:spPr>
        <p:txBody>
          <a:bodyPr/>
          <a:lstStyle/>
          <a:p>
            <a:r>
              <a:rPr lang="en-US" sz="2800" dirty="0" smtClean="0"/>
              <a:t>The process of producing simpler and more reliable database structure is called normalization.</a:t>
            </a:r>
          </a:p>
          <a:p>
            <a:r>
              <a:rPr lang="en-US" sz="2800" dirty="0" smtClean="0"/>
              <a:t>Process consists of different stages known as </a:t>
            </a:r>
            <a:r>
              <a:rPr lang="en-US" sz="2800" dirty="0" smtClean="0">
                <a:solidFill>
                  <a:srgbClr val="FF0000"/>
                </a:solidFill>
              </a:rPr>
              <a:t>normal form.</a:t>
            </a:r>
          </a:p>
          <a:p>
            <a:pPr>
              <a:buNone/>
            </a:pPr>
            <a:r>
              <a:rPr lang="en-US" sz="2800" dirty="0" smtClean="0">
                <a:solidFill>
                  <a:srgbClr val="FF0000"/>
                </a:solidFill>
              </a:rPr>
              <a:t> </a:t>
            </a:r>
          </a:p>
          <a:p>
            <a:endParaRPr 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slide(fromBottom)">
                                      <p:cBhvr>
                                        <p:cTn id="7" dur="500"/>
                                        <p:tgtEl>
                                          <p:spTgt spid="25603">
                                            <p:txEl>
                                              <p:pRg st="0" end="0"/>
                                            </p:txEl>
                                          </p:spTgt>
                                        </p:tgtEl>
                                      </p:cBhvr>
                                    </p:animEffect>
                                  </p:childTnLst>
                                  <p:subTnLst>
                                    <p:animClr clrSpc="rgb" dir="cw">
                                      <p:cBhvr override="childStyle">
                                        <p:cTn dur="1" fill="hold" display="0" masterRel="nextClick" afterEffect="1"/>
                                        <p:tgtEl>
                                          <p:spTgt spid="25603">
                                            <p:txEl>
                                              <p:pRg st="0" end="0"/>
                                            </p:txEl>
                                          </p:spTgt>
                                        </p:tgtEl>
                                        <p:attrNameLst>
                                          <p:attrName>ppt_c</p:attrName>
                                        </p:attrNameLst>
                                      </p:cBhvr>
                                      <p:to>
                                        <a:schemeClr val="accent1"/>
                                      </p:to>
                                    </p:animClr>
                                  </p:sub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slide(fromBottom)">
                                      <p:cBhvr>
                                        <p:cTn id="12" dur="500"/>
                                        <p:tgtEl>
                                          <p:spTgt spid="25603">
                                            <p:txEl>
                                              <p:pRg st="1" end="1"/>
                                            </p:txEl>
                                          </p:spTgt>
                                        </p:tgtEl>
                                      </p:cBhvr>
                                    </p:animEffect>
                                  </p:childTnLst>
                                  <p:subTnLst>
                                    <p:animClr clrSpc="rgb" dir="cw">
                                      <p:cBhvr override="childStyle">
                                        <p:cTn dur="1" fill="hold" display="0" masterRel="nextClick" afterEffect="1"/>
                                        <p:tgtEl>
                                          <p:spTgt spid="25603">
                                            <p:txEl>
                                              <p:pRg st="1" end="1"/>
                                            </p:txEl>
                                          </p:spTgt>
                                        </p:tgtEl>
                                        <p:attrNameLst>
                                          <p:attrName>ppt_c</p:attrName>
                                        </p:attrNameLst>
                                      </p:cBhvr>
                                      <p:to>
                                        <a:schemeClr val="accent1"/>
                                      </p:to>
                                    </p:animClr>
                                  </p:sub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slide(fromBottom)">
                                      <p:cBhvr>
                                        <p:cTn id="17" dur="500"/>
                                        <p:tgtEl>
                                          <p:spTgt spid="25603">
                                            <p:txEl>
                                              <p:pRg st="2" end="2"/>
                                            </p:txEl>
                                          </p:spTgt>
                                        </p:tgtEl>
                                      </p:cBhvr>
                                    </p:animEffect>
                                  </p:childTnLst>
                                  <p:subTnLst>
                                    <p:animClr clrSpc="rgb" dir="cw">
                                      <p:cBhvr override="childStyle">
                                        <p:cTn dur="1" fill="hold" display="0" masterRel="nextClick" afterEffect="1"/>
                                        <p:tgtEl>
                                          <p:spTgt spid="25603">
                                            <p:txEl>
                                              <p:pRg st="2" end="2"/>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066800" y="152400"/>
            <a:ext cx="7772400" cy="1143000"/>
          </a:xfrm>
        </p:spPr>
        <p:txBody>
          <a:bodyPr>
            <a:normAutofit/>
          </a:bodyPr>
          <a:lstStyle/>
          <a:p>
            <a:r>
              <a:rPr lang="en-US" sz="4000" b="1" dirty="0">
                <a:latin typeface="Times" pitchFamily="18" charset="0"/>
              </a:rPr>
              <a:t>Second Normal Form</a:t>
            </a:r>
          </a:p>
        </p:txBody>
      </p:sp>
      <p:sp>
        <p:nvSpPr>
          <p:cNvPr id="28675" name="Rectangle 3"/>
          <p:cNvSpPr>
            <a:spLocks noGrp="1" noChangeArrowheads="1"/>
          </p:cNvSpPr>
          <p:nvPr>
            <p:ph idx="1"/>
          </p:nvPr>
        </p:nvSpPr>
        <p:spPr>
          <a:xfrm>
            <a:off x="838200" y="1447800"/>
            <a:ext cx="8382000" cy="4114800"/>
          </a:xfrm>
        </p:spPr>
        <p:txBody>
          <a:bodyPr>
            <a:normAutofit/>
          </a:bodyPr>
          <a:lstStyle/>
          <a:p>
            <a:pPr>
              <a:lnSpc>
                <a:spcPct val="90000"/>
              </a:lnSpc>
            </a:pPr>
            <a:r>
              <a:rPr lang="en-US" sz="3400" dirty="0"/>
              <a:t>1NF </a:t>
            </a:r>
            <a:r>
              <a:rPr lang="en-US" sz="3400" b="1" i="1" dirty="0"/>
              <a:t>plus</a:t>
            </a:r>
            <a:r>
              <a:rPr lang="en-US" sz="3400" dirty="0"/>
              <a:t> </a:t>
            </a:r>
            <a:r>
              <a:rPr lang="en-US" sz="3400" dirty="0">
                <a:solidFill>
                  <a:schemeClr val="folHlink"/>
                </a:solidFill>
              </a:rPr>
              <a:t>every non-key attribute is fully functionally dependent on the ENTIRE primary key</a:t>
            </a:r>
            <a:endParaRPr lang="en-US" sz="3400" dirty="0"/>
          </a:p>
          <a:p>
            <a:pPr lvl="1">
              <a:lnSpc>
                <a:spcPct val="90000"/>
              </a:lnSpc>
            </a:pPr>
            <a:r>
              <a:rPr lang="en-US" sz="3000" dirty="0"/>
              <a:t>Every non-key attribute must be defined by the entire key, not by only part of the key</a:t>
            </a:r>
          </a:p>
          <a:p>
            <a:pPr lvl="1">
              <a:lnSpc>
                <a:spcPct val="90000"/>
              </a:lnSpc>
            </a:pPr>
            <a:r>
              <a:rPr lang="en-US" sz="3000" dirty="0"/>
              <a:t>No partial functional </a:t>
            </a:r>
            <a:r>
              <a:rPr lang="en-US" sz="3000" dirty="0" smtClean="0"/>
              <a:t>dependencies</a:t>
            </a:r>
            <a:endParaRPr lang="en-US" sz="3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wipe(left)">
                                      <p:cBhvr>
                                        <p:cTn id="7" dur="500"/>
                                        <p:tgtEl>
                                          <p:spTgt spid="28675">
                                            <p:txEl>
                                              <p:pRg st="0" end="0"/>
                                            </p:txEl>
                                          </p:spTgt>
                                        </p:tgtEl>
                                      </p:cBhvr>
                                    </p:animEffect>
                                  </p:childTnLst>
                                  <p:subTnLst>
                                    <p:animClr clrSpc="rgb" dir="cw">
                                      <p:cBhvr override="childStyle">
                                        <p:cTn dur="1" fill="hold" display="0" masterRel="nextClick" afterEffect="1"/>
                                        <p:tgtEl>
                                          <p:spTgt spid="28675">
                                            <p:txEl>
                                              <p:pRg st="0" end="0"/>
                                            </p:txEl>
                                          </p:spTgt>
                                        </p:tgtEl>
                                        <p:attrNameLst>
                                          <p:attrName>ppt_c</p:attrName>
                                        </p:attrNameLst>
                                      </p:cBhvr>
                                      <p:to>
                                        <a:schemeClr val="accent1"/>
                                      </p:to>
                                    </p:animClr>
                                  </p:subTnLst>
                                </p:cTn>
                              </p:par>
                              <p:par>
                                <p:cTn id="8" presetID="22" presetClass="entr" presetSubtype="8" fill="hold" grpId="0" nodeType="withEffect">
                                  <p:stCondLst>
                                    <p:cond delay="0"/>
                                  </p:stCondLst>
                                  <p:childTnLst>
                                    <p:set>
                                      <p:cBhvr>
                                        <p:cTn id="9" dur="1" fill="hold">
                                          <p:stCondLst>
                                            <p:cond delay="0"/>
                                          </p:stCondLst>
                                        </p:cTn>
                                        <p:tgtEl>
                                          <p:spTgt spid="28675">
                                            <p:txEl>
                                              <p:pRg st="1" end="1"/>
                                            </p:txEl>
                                          </p:spTgt>
                                        </p:tgtEl>
                                        <p:attrNameLst>
                                          <p:attrName>style.visibility</p:attrName>
                                        </p:attrNameLst>
                                      </p:cBhvr>
                                      <p:to>
                                        <p:strVal val="visible"/>
                                      </p:to>
                                    </p:set>
                                    <p:animEffect transition="in" filter="wipe(left)">
                                      <p:cBhvr>
                                        <p:cTn id="10" dur="500"/>
                                        <p:tgtEl>
                                          <p:spTgt spid="28675">
                                            <p:txEl>
                                              <p:pRg st="1" end="1"/>
                                            </p:txEl>
                                          </p:spTgt>
                                        </p:tgtEl>
                                      </p:cBhvr>
                                    </p:animEffect>
                                  </p:childTnLst>
                                  <p:subTnLst>
                                    <p:animClr clrSpc="rgb" dir="cw">
                                      <p:cBhvr override="childStyle">
                                        <p:cTn dur="1" fill="hold" display="0" masterRel="nextClick" afterEffect="1"/>
                                        <p:tgtEl>
                                          <p:spTgt spid="28675">
                                            <p:txEl>
                                              <p:pRg st="1" end="1"/>
                                            </p:txEl>
                                          </p:spTgt>
                                        </p:tgtEl>
                                        <p:attrNameLst>
                                          <p:attrName>ppt_c</p:attrName>
                                        </p:attrNameLst>
                                      </p:cBhvr>
                                      <p:to>
                                        <a:schemeClr val="accent1"/>
                                      </p:to>
                                    </p:animClr>
                                  </p:subTnLst>
                                </p:cTn>
                              </p:par>
                              <p:par>
                                <p:cTn id="11" presetID="22" presetClass="entr" presetSubtype="8" fill="hold" grpId="0" nodeType="withEffect">
                                  <p:stCondLst>
                                    <p:cond delay="0"/>
                                  </p:stCondLst>
                                  <p:childTnLst>
                                    <p:set>
                                      <p:cBhvr>
                                        <p:cTn id="12" dur="1" fill="hold">
                                          <p:stCondLst>
                                            <p:cond delay="0"/>
                                          </p:stCondLst>
                                        </p:cTn>
                                        <p:tgtEl>
                                          <p:spTgt spid="28675">
                                            <p:txEl>
                                              <p:pRg st="2" end="2"/>
                                            </p:txEl>
                                          </p:spTgt>
                                        </p:tgtEl>
                                        <p:attrNameLst>
                                          <p:attrName>style.visibility</p:attrName>
                                        </p:attrNameLst>
                                      </p:cBhvr>
                                      <p:to>
                                        <p:strVal val="visible"/>
                                      </p:to>
                                    </p:set>
                                    <p:animEffect transition="in" filter="wipe(left)">
                                      <p:cBhvr>
                                        <p:cTn id="13" dur="500"/>
                                        <p:tgtEl>
                                          <p:spTgt spid="28675">
                                            <p:txEl>
                                              <p:pRg st="2" end="2"/>
                                            </p:txEl>
                                          </p:spTgt>
                                        </p:tgtEl>
                                      </p:cBhvr>
                                    </p:animEffect>
                                  </p:childTnLst>
                                  <p:subTnLst>
                                    <p:animClr clrSpc="rgb" dir="cw">
                                      <p:cBhvr override="childStyle">
                                        <p:cTn dur="1" fill="hold" display="0" masterRel="nextClick" afterEffect="1"/>
                                        <p:tgtEl>
                                          <p:spTgt spid="28675">
                                            <p:txEl>
                                              <p:pRg st="2" end="2"/>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990600" y="0"/>
            <a:ext cx="8458200" cy="1143000"/>
          </a:xfrm>
        </p:spPr>
        <p:txBody>
          <a:bodyPr>
            <a:normAutofit/>
          </a:bodyPr>
          <a:lstStyle/>
          <a:p>
            <a:r>
              <a:rPr lang="en-US" sz="4000" b="1" dirty="0">
                <a:latin typeface="Times" pitchFamily="18" charset="0"/>
              </a:rPr>
              <a:t>Functional Dependency Example</a:t>
            </a:r>
          </a:p>
        </p:txBody>
      </p:sp>
      <p:grpSp>
        <p:nvGrpSpPr>
          <p:cNvPr id="2" name="Group 23"/>
          <p:cNvGrpSpPr>
            <a:grpSpLocks/>
          </p:cNvGrpSpPr>
          <p:nvPr/>
        </p:nvGrpSpPr>
        <p:grpSpPr bwMode="auto">
          <a:xfrm>
            <a:off x="0" y="1371600"/>
            <a:ext cx="9144000" cy="2971800"/>
            <a:chOff x="52" y="1584"/>
            <a:chExt cx="5568" cy="1872"/>
          </a:xfrm>
        </p:grpSpPr>
        <p:sp>
          <p:nvSpPr>
            <p:cNvPr id="94222" name="Rectangle 14"/>
            <p:cNvSpPr>
              <a:spLocks noChangeArrowheads="1"/>
            </p:cNvSpPr>
            <p:nvPr/>
          </p:nvSpPr>
          <p:spPr bwMode="auto">
            <a:xfrm>
              <a:off x="52" y="1584"/>
              <a:ext cx="5568" cy="1872"/>
            </a:xfrm>
            <a:prstGeom prst="rect">
              <a:avLst/>
            </a:prstGeom>
            <a:solidFill>
              <a:srgbClr val="CCFFFF"/>
            </a:solidFill>
            <a:ln w="9525">
              <a:solidFill>
                <a:schemeClr val="tx1"/>
              </a:solidFill>
              <a:miter lim="800000"/>
              <a:headEnd/>
              <a:tailEnd/>
            </a:ln>
            <a:effectLst/>
          </p:spPr>
          <p:txBody>
            <a:bodyPr wrap="none" anchor="ctr"/>
            <a:lstStyle/>
            <a:p>
              <a:endParaRPr lang="en-US"/>
            </a:p>
          </p:txBody>
        </p:sp>
        <p:grpSp>
          <p:nvGrpSpPr>
            <p:cNvPr id="3" name="Group 13"/>
            <p:cNvGrpSpPr>
              <a:grpSpLocks/>
            </p:cNvGrpSpPr>
            <p:nvPr/>
          </p:nvGrpSpPr>
          <p:grpSpPr bwMode="auto">
            <a:xfrm>
              <a:off x="288" y="2400"/>
              <a:ext cx="5040" cy="275"/>
              <a:chOff x="0" y="2064"/>
              <a:chExt cx="5040" cy="275"/>
            </a:xfrm>
          </p:grpSpPr>
          <p:sp>
            <p:nvSpPr>
              <p:cNvPr id="94213" name="Text Box 5"/>
              <p:cNvSpPr txBox="1">
                <a:spLocks noChangeArrowheads="1"/>
              </p:cNvSpPr>
              <p:nvPr/>
            </p:nvSpPr>
            <p:spPr bwMode="auto">
              <a:xfrm>
                <a:off x="0" y="2064"/>
                <a:ext cx="720" cy="275"/>
              </a:xfrm>
              <a:prstGeom prst="rect">
                <a:avLst/>
              </a:prstGeom>
              <a:solidFill>
                <a:schemeClr val="tx1"/>
              </a:solidFill>
              <a:ln w="9525">
                <a:solidFill>
                  <a:schemeClr val="bg2"/>
                </a:solidFill>
                <a:miter lim="800000"/>
                <a:headEnd/>
                <a:tailEnd/>
              </a:ln>
              <a:effectLst/>
            </p:spPr>
            <p:txBody>
              <a:bodyPr>
                <a:spAutoFit/>
              </a:bodyPr>
              <a:lstStyle/>
              <a:p>
                <a:pPr eaLnBrk="0" hangingPunct="0">
                  <a:spcBef>
                    <a:spcPct val="50000"/>
                  </a:spcBef>
                </a:pPr>
                <a:r>
                  <a:rPr lang="en-US" sz="2200" u="sng" dirty="0" err="1">
                    <a:solidFill>
                      <a:schemeClr val="bg2"/>
                    </a:solidFill>
                  </a:rPr>
                  <a:t>EmpID</a:t>
                </a:r>
                <a:endParaRPr lang="en-US" sz="2200" u="sng" dirty="0">
                  <a:solidFill>
                    <a:schemeClr val="bg2"/>
                  </a:solidFill>
                </a:endParaRPr>
              </a:p>
            </p:txBody>
          </p:sp>
          <p:sp>
            <p:nvSpPr>
              <p:cNvPr id="94215" name="Text Box 7"/>
              <p:cNvSpPr txBox="1">
                <a:spLocks noChangeArrowheads="1"/>
              </p:cNvSpPr>
              <p:nvPr/>
            </p:nvSpPr>
            <p:spPr bwMode="auto">
              <a:xfrm>
                <a:off x="720" y="2064"/>
                <a:ext cx="1008" cy="275"/>
              </a:xfrm>
              <a:prstGeom prst="rect">
                <a:avLst/>
              </a:prstGeom>
              <a:solidFill>
                <a:schemeClr val="tx1"/>
              </a:solidFill>
              <a:ln w="9525">
                <a:solidFill>
                  <a:schemeClr val="bg2"/>
                </a:solidFill>
                <a:miter lim="800000"/>
                <a:headEnd/>
                <a:tailEnd/>
              </a:ln>
              <a:effectLst/>
            </p:spPr>
            <p:txBody>
              <a:bodyPr>
                <a:spAutoFit/>
              </a:bodyPr>
              <a:lstStyle/>
              <a:p>
                <a:pPr eaLnBrk="0" hangingPunct="0">
                  <a:spcBef>
                    <a:spcPct val="50000"/>
                  </a:spcBef>
                </a:pPr>
                <a:r>
                  <a:rPr lang="en-US" sz="2200" u="sng">
                    <a:solidFill>
                      <a:schemeClr val="bg2"/>
                    </a:solidFill>
                  </a:rPr>
                  <a:t>CourseTitle</a:t>
                </a:r>
              </a:p>
            </p:txBody>
          </p:sp>
          <p:sp>
            <p:nvSpPr>
              <p:cNvPr id="94216" name="Text Box 8"/>
              <p:cNvSpPr txBox="1">
                <a:spLocks noChangeArrowheads="1"/>
              </p:cNvSpPr>
              <p:nvPr/>
            </p:nvSpPr>
            <p:spPr bwMode="auto">
              <a:xfrm>
                <a:off x="3792" y="2064"/>
                <a:ext cx="1248" cy="275"/>
              </a:xfrm>
              <a:prstGeom prst="rect">
                <a:avLst/>
              </a:prstGeom>
              <a:solidFill>
                <a:schemeClr val="tx1"/>
              </a:solidFill>
              <a:ln w="9525">
                <a:solidFill>
                  <a:schemeClr val="bg2"/>
                </a:solidFill>
                <a:miter lim="800000"/>
                <a:headEnd/>
                <a:tailEnd/>
              </a:ln>
              <a:effectLst/>
            </p:spPr>
            <p:txBody>
              <a:bodyPr>
                <a:spAutoFit/>
              </a:bodyPr>
              <a:lstStyle/>
              <a:p>
                <a:pPr eaLnBrk="0" hangingPunct="0">
                  <a:spcBef>
                    <a:spcPct val="50000"/>
                  </a:spcBef>
                </a:pPr>
                <a:r>
                  <a:rPr lang="en-US" sz="2200">
                    <a:solidFill>
                      <a:schemeClr val="bg2"/>
                    </a:solidFill>
                  </a:rPr>
                  <a:t>DateCompleted</a:t>
                </a:r>
              </a:p>
            </p:txBody>
          </p:sp>
          <p:sp>
            <p:nvSpPr>
              <p:cNvPr id="94217" name="Text Box 9"/>
              <p:cNvSpPr txBox="1">
                <a:spLocks noChangeArrowheads="1"/>
              </p:cNvSpPr>
              <p:nvPr/>
            </p:nvSpPr>
            <p:spPr bwMode="auto">
              <a:xfrm>
                <a:off x="3216" y="2064"/>
                <a:ext cx="576" cy="275"/>
              </a:xfrm>
              <a:prstGeom prst="rect">
                <a:avLst/>
              </a:prstGeom>
              <a:solidFill>
                <a:schemeClr val="tx1"/>
              </a:solidFill>
              <a:ln w="9525">
                <a:solidFill>
                  <a:schemeClr val="bg2"/>
                </a:solidFill>
                <a:miter lim="800000"/>
                <a:headEnd/>
                <a:tailEnd/>
              </a:ln>
              <a:effectLst/>
            </p:spPr>
            <p:txBody>
              <a:bodyPr>
                <a:spAutoFit/>
              </a:bodyPr>
              <a:lstStyle/>
              <a:p>
                <a:pPr eaLnBrk="0" hangingPunct="0">
                  <a:spcBef>
                    <a:spcPct val="50000"/>
                  </a:spcBef>
                </a:pPr>
                <a:r>
                  <a:rPr lang="en-US" sz="2200">
                    <a:solidFill>
                      <a:schemeClr val="bg2"/>
                    </a:solidFill>
                  </a:rPr>
                  <a:t>Salary</a:t>
                </a:r>
              </a:p>
            </p:txBody>
          </p:sp>
          <p:sp>
            <p:nvSpPr>
              <p:cNvPr id="94218" name="Text Box 10"/>
              <p:cNvSpPr txBox="1">
                <a:spLocks noChangeArrowheads="1"/>
              </p:cNvSpPr>
              <p:nvPr/>
            </p:nvSpPr>
            <p:spPr bwMode="auto">
              <a:xfrm>
                <a:off x="2304" y="2064"/>
                <a:ext cx="912" cy="275"/>
              </a:xfrm>
              <a:prstGeom prst="rect">
                <a:avLst/>
              </a:prstGeom>
              <a:solidFill>
                <a:schemeClr val="tx1"/>
              </a:solidFill>
              <a:ln w="9525">
                <a:solidFill>
                  <a:schemeClr val="bg2"/>
                </a:solidFill>
                <a:miter lim="800000"/>
                <a:headEnd/>
                <a:tailEnd/>
              </a:ln>
              <a:effectLst/>
            </p:spPr>
            <p:txBody>
              <a:bodyPr>
                <a:spAutoFit/>
              </a:bodyPr>
              <a:lstStyle/>
              <a:p>
                <a:pPr eaLnBrk="0" hangingPunct="0">
                  <a:spcBef>
                    <a:spcPct val="50000"/>
                  </a:spcBef>
                </a:pPr>
                <a:r>
                  <a:rPr lang="en-US" sz="2200">
                    <a:solidFill>
                      <a:schemeClr val="bg2"/>
                    </a:solidFill>
                  </a:rPr>
                  <a:t>DeptName</a:t>
                </a:r>
              </a:p>
            </p:txBody>
          </p:sp>
          <p:sp>
            <p:nvSpPr>
              <p:cNvPr id="94219" name="Text Box 11"/>
              <p:cNvSpPr txBox="1">
                <a:spLocks noChangeArrowheads="1"/>
              </p:cNvSpPr>
              <p:nvPr/>
            </p:nvSpPr>
            <p:spPr bwMode="auto">
              <a:xfrm>
                <a:off x="1728" y="2064"/>
                <a:ext cx="576" cy="275"/>
              </a:xfrm>
              <a:prstGeom prst="rect">
                <a:avLst/>
              </a:prstGeom>
              <a:solidFill>
                <a:schemeClr val="tx1"/>
              </a:solidFill>
              <a:ln w="9525">
                <a:solidFill>
                  <a:schemeClr val="bg2"/>
                </a:solidFill>
                <a:miter lim="800000"/>
                <a:headEnd/>
                <a:tailEnd/>
              </a:ln>
              <a:effectLst/>
            </p:spPr>
            <p:txBody>
              <a:bodyPr>
                <a:spAutoFit/>
              </a:bodyPr>
              <a:lstStyle/>
              <a:p>
                <a:pPr eaLnBrk="0" hangingPunct="0">
                  <a:spcBef>
                    <a:spcPct val="50000"/>
                  </a:spcBef>
                </a:pPr>
                <a:r>
                  <a:rPr lang="en-US" sz="2200">
                    <a:solidFill>
                      <a:schemeClr val="bg2"/>
                    </a:solidFill>
                  </a:rPr>
                  <a:t>Name</a:t>
                </a:r>
              </a:p>
            </p:txBody>
          </p:sp>
        </p:grpSp>
      </p:grpSp>
      <p:sp>
        <p:nvSpPr>
          <p:cNvPr id="94232" name="Text Box 24"/>
          <p:cNvSpPr txBox="1">
            <a:spLocks noChangeArrowheads="1"/>
          </p:cNvSpPr>
          <p:nvPr/>
        </p:nvSpPr>
        <p:spPr bwMode="auto">
          <a:xfrm>
            <a:off x="2809875" y="1657350"/>
            <a:ext cx="4764088" cy="488950"/>
          </a:xfrm>
          <a:prstGeom prst="rect">
            <a:avLst/>
          </a:prstGeom>
          <a:noFill/>
          <a:ln w="9525">
            <a:noFill/>
            <a:miter lim="800000"/>
            <a:headEnd/>
            <a:tailEnd/>
          </a:ln>
          <a:effectLst/>
        </p:spPr>
        <p:txBody>
          <a:bodyPr wrap="none">
            <a:spAutoFit/>
          </a:bodyPr>
          <a:lstStyle/>
          <a:p>
            <a:pPr algn="l" eaLnBrk="0" hangingPunct="0"/>
            <a:r>
              <a:rPr lang="en-US" sz="2600">
                <a:solidFill>
                  <a:srgbClr val="FF3300"/>
                </a:solidFill>
              </a:rPr>
              <a:t>Dependency on entire primary key</a:t>
            </a:r>
          </a:p>
        </p:txBody>
      </p:sp>
      <p:sp>
        <p:nvSpPr>
          <p:cNvPr id="94233" name="Text Box 25"/>
          <p:cNvSpPr txBox="1">
            <a:spLocks noChangeArrowheads="1"/>
          </p:cNvSpPr>
          <p:nvPr/>
        </p:nvSpPr>
        <p:spPr bwMode="auto">
          <a:xfrm>
            <a:off x="1911350" y="3775075"/>
            <a:ext cx="4949825" cy="488950"/>
          </a:xfrm>
          <a:prstGeom prst="rect">
            <a:avLst/>
          </a:prstGeom>
          <a:noFill/>
          <a:ln w="9525">
            <a:noFill/>
            <a:miter lim="800000"/>
            <a:headEnd/>
            <a:tailEnd/>
          </a:ln>
          <a:effectLst/>
        </p:spPr>
        <p:txBody>
          <a:bodyPr wrap="none">
            <a:spAutoFit/>
          </a:bodyPr>
          <a:lstStyle/>
          <a:p>
            <a:pPr algn="l" eaLnBrk="0" hangingPunct="0"/>
            <a:r>
              <a:rPr lang="en-US" sz="2600">
                <a:solidFill>
                  <a:srgbClr val="FF3300"/>
                </a:solidFill>
              </a:rPr>
              <a:t>Dependency on only </a:t>
            </a:r>
            <a:r>
              <a:rPr lang="en-US" sz="2600" i="1">
                <a:solidFill>
                  <a:srgbClr val="FF3300"/>
                </a:solidFill>
              </a:rPr>
              <a:t>part</a:t>
            </a:r>
            <a:r>
              <a:rPr lang="en-US" sz="2600">
                <a:solidFill>
                  <a:srgbClr val="FF3300"/>
                </a:solidFill>
              </a:rPr>
              <a:t> of the key</a:t>
            </a:r>
          </a:p>
        </p:txBody>
      </p:sp>
      <p:grpSp>
        <p:nvGrpSpPr>
          <p:cNvPr id="4" name="Group 28"/>
          <p:cNvGrpSpPr>
            <a:grpSpLocks/>
          </p:cNvGrpSpPr>
          <p:nvPr/>
        </p:nvGrpSpPr>
        <p:grpSpPr bwMode="auto">
          <a:xfrm>
            <a:off x="984249" y="2660672"/>
            <a:ext cx="6661150" cy="2359050"/>
            <a:chOff x="620" y="1654"/>
            <a:chExt cx="4196" cy="1486"/>
          </a:xfrm>
        </p:grpSpPr>
        <p:grpSp>
          <p:nvGrpSpPr>
            <p:cNvPr id="5" name="Group 18"/>
            <p:cNvGrpSpPr>
              <a:grpSpLocks/>
            </p:cNvGrpSpPr>
            <p:nvPr/>
          </p:nvGrpSpPr>
          <p:grpSpPr bwMode="auto">
            <a:xfrm>
              <a:off x="620" y="1654"/>
              <a:ext cx="4196" cy="8"/>
              <a:chOff x="568" y="2444"/>
              <a:chExt cx="4196" cy="8"/>
            </a:xfrm>
          </p:grpSpPr>
          <p:cxnSp>
            <p:nvCxnSpPr>
              <p:cNvPr id="94224" name="AutoShape 16"/>
              <p:cNvCxnSpPr>
                <a:cxnSpLocks noChangeShapeType="1"/>
                <a:stCxn id="94213" idx="0"/>
                <a:endCxn id="94216" idx="0"/>
              </p:cNvCxnSpPr>
              <p:nvPr/>
            </p:nvCxnSpPr>
            <p:spPr bwMode="auto">
              <a:xfrm rot="5400000" flipH="1" flipV="1">
                <a:off x="2662" y="350"/>
                <a:ext cx="8" cy="4196"/>
              </a:xfrm>
              <a:prstGeom prst="bentConnector3">
                <a:avLst>
                  <a:gd name="adj1" fmla="val 1800000"/>
                </a:avLst>
              </a:prstGeom>
              <a:noFill/>
              <a:ln w="28575">
                <a:solidFill>
                  <a:schemeClr val="hlink"/>
                </a:solidFill>
                <a:miter lim="800000"/>
                <a:headEnd/>
                <a:tailEnd type="triangle" w="med" len="med"/>
              </a:ln>
              <a:effectLst/>
            </p:spPr>
          </p:cxnSp>
          <p:cxnSp>
            <p:nvCxnSpPr>
              <p:cNvPr id="94225" name="AutoShape 17"/>
              <p:cNvCxnSpPr>
                <a:cxnSpLocks noChangeShapeType="1"/>
                <a:stCxn id="94215" idx="0"/>
                <a:endCxn id="94216" idx="0"/>
              </p:cNvCxnSpPr>
              <p:nvPr/>
            </p:nvCxnSpPr>
            <p:spPr bwMode="auto">
              <a:xfrm rot="5400000" flipH="1" flipV="1">
                <a:off x="3109" y="797"/>
                <a:ext cx="8" cy="3302"/>
              </a:xfrm>
              <a:prstGeom prst="bentConnector3">
                <a:avLst>
                  <a:gd name="adj1" fmla="val 1800000"/>
                </a:avLst>
              </a:prstGeom>
              <a:noFill/>
              <a:ln w="9525">
                <a:solidFill>
                  <a:schemeClr val="hlink"/>
                </a:solidFill>
                <a:miter lim="800000"/>
                <a:headEnd/>
                <a:tailEnd type="triangle" w="med" len="med"/>
              </a:ln>
              <a:effectLst/>
            </p:spPr>
          </p:cxnSp>
        </p:grpSp>
        <p:sp>
          <p:nvSpPr>
            <p:cNvPr id="94234" name="Text Box 26"/>
            <p:cNvSpPr txBox="1">
              <a:spLocks noChangeArrowheads="1"/>
            </p:cNvSpPr>
            <p:nvPr/>
          </p:nvSpPr>
          <p:spPr bwMode="auto">
            <a:xfrm>
              <a:off x="631" y="2832"/>
              <a:ext cx="3641" cy="308"/>
            </a:xfrm>
            <a:prstGeom prst="rect">
              <a:avLst/>
            </a:prstGeom>
            <a:noFill/>
            <a:ln w="9525">
              <a:noFill/>
              <a:miter lim="800000"/>
              <a:headEnd/>
              <a:tailEnd/>
            </a:ln>
            <a:effectLst/>
          </p:spPr>
          <p:txBody>
            <a:bodyPr wrap="none">
              <a:spAutoFit/>
            </a:bodyPr>
            <a:lstStyle/>
            <a:p>
              <a:pPr algn="l" eaLnBrk="0" hangingPunct="0"/>
              <a:r>
                <a:rPr lang="en-US" sz="2600" b="1" dirty="0" err="1">
                  <a:solidFill>
                    <a:schemeClr val="folHlink"/>
                  </a:solidFill>
                </a:rPr>
                <a:t>EmpID</a:t>
              </a:r>
              <a:r>
                <a:rPr lang="en-US" sz="2600" b="1" dirty="0">
                  <a:solidFill>
                    <a:schemeClr val="folHlink"/>
                  </a:solidFill>
                </a:rPr>
                <a:t>, </a:t>
              </a:r>
              <a:r>
                <a:rPr lang="en-US" sz="2600" b="1" dirty="0" err="1">
                  <a:solidFill>
                    <a:schemeClr val="folHlink"/>
                  </a:solidFill>
                </a:rPr>
                <a:t>CourseTitle</a:t>
              </a:r>
              <a:r>
                <a:rPr lang="en-US" sz="2600" b="1" dirty="0">
                  <a:solidFill>
                    <a:schemeClr val="folHlink"/>
                  </a:solidFill>
                </a:rPr>
                <a:t> </a:t>
              </a:r>
              <a:r>
                <a:rPr lang="en-US" sz="2600" b="1" dirty="0">
                  <a:solidFill>
                    <a:schemeClr val="folHlink"/>
                  </a:solidFill>
                  <a:sym typeface="Wingdings" pitchFamily="2" charset="2"/>
                </a:rPr>
                <a:t> </a:t>
              </a:r>
              <a:r>
                <a:rPr lang="en-US" sz="2600" b="1" dirty="0" err="1">
                  <a:solidFill>
                    <a:schemeClr val="folHlink"/>
                  </a:solidFill>
                  <a:sym typeface="Wingdings" pitchFamily="2" charset="2"/>
                </a:rPr>
                <a:t>DateCompleted</a:t>
              </a:r>
              <a:endParaRPr lang="en-US" sz="2600" b="1" dirty="0">
                <a:solidFill>
                  <a:schemeClr val="folHlink"/>
                </a:solidFill>
              </a:endParaRPr>
            </a:p>
          </p:txBody>
        </p:sp>
      </p:grpSp>
      <p:grpSp>
        <p:nvGrpSpPr>
          <p:cNvPr id="6" name="Group 29"/>
          <p:cNvGrpSpPr>
            <a:grpSpLocks/>
          </p:cNvGrpSpPr>
          <p:nvPr/>
        </p:nvGrpSpPr>
        <p:grpSpPr bwMode="auto">
          <a:xfrm>
            <a:off x="984250" y="3097245"/>
            <a:ext cx="5327650" cy="2420963"/>
            <a:chOff x="620" y="1951"/>
            <a:chExt cx="3356" cy="1525"/>
          </a:xfrm>
        </p:grpSpPr>
        <p:grpSp>
          <p:nvGrpSpPr>
            <p:cNvPr id="7" name="Group 22"/>
            <p:cNvGrpSpPr>
              <a:grpSpLocks/>
            </p:cNvGrpSpPr>
            <p:nvPr/>
          </p:nvGrpSpPr>
          <p:grpSpPr bwMode="auto">
            <a:xfrm>
              <a:off x="620" y="1951"/>
              <a:ext cx="3253" cy="9"/>
              <a:chOff x="568" y="2741"/>
              <a:chExt cx="3253" cy="9"/>
            </a:xfrm>
          </p:grpSpPr>
          <p:cxnSp>
            <p:nvCxnSpPr>
              <p:cNvPr id="94227" name="AutoShape 19"/>
              <p:cNvCxnSpPr>
                <a:cxnSpLocks noChangeShapeType="1"/>
                <a:stCxn id="94213" idx="2"/>
                <a:endCxn id="94219" idx="2"/>
              </p:cNvCxnSpPr>
              <p:nvPr/>
            </p:nvCxnSpPr>
            <p:spPr bwMode="auto">
              <a:xfrm rot="16200000" flipH="1">
                <a:off x="1421" y="1888"/>
                <a:ext cx="8" cy="1713"/>
              </a:xfrm>
              <a:prstGeom prst="bentConnector3">
                <a:avLst>
                  <a:gd name="adj1" fmla="val 1800000"/>
                </a:avLst>
              </a:prstGeom>
              <a:noFill/>
              <a:ln w="25400">
                <a:solidFill>
                  <a:schemeClr val="hlink"/>
                </a:solidFill>
                <a:miter lim="800000"/>
                <a:headEnd/>
                <a:tailEnd type="triangle" w="med" len="med"/>
              </a:ln>
              <a:effectLst/>
            </p:spPr>
          </p:cxnSp>
          <p:cxnSp>
            <p:nvCxnSpPr>
              <p:cNvPr id="94228" name="AutoShape 20"/>
              <p:cNvCxnSpPr>
                <a:cxnSpLocks noChangeShapeType="1"/>
                <a:stCxn id="94213" idx="2"/>
                <a:endCxn id="94218" idx="2"/>
              </p:cNvCxnSpPr>
              <p:nvPr/>
            </p:nvCxnSpPr>
            <p:spPr bwMode="auto">
              <a:xfrm rot="16200000" flipH="1">
                <a:off x="1806" y="1504"/>
                <a:ext cx="8" cy="2483"/>
              </a:xfrm>
              <a:prstGeom prst="bentConnector3">
                <a:avLst>
                  <a:gd name="adj1" fmla="val 1800000"/>
                </a:avLst>
              </a:prstGeom>
              <a:noFill/>
              <a:ln w="25400">
                <a:solidFill>
                  <a:schemeClr val="hlink"/>
                </a:solidFill>
                <a:miter lim="800000"/>
                <a:headEnd/>
                <a:tailEnd type="triangle" w="med" len="med"/>
              </a:ln>
              <a:effectLst/>
            </p:spPr>
          </p:cxnSp>
          <p:cxnSp>
            <p:nvCxnSpPr>
              <p:cNvPr id="94229" name="AutoShape 21"/>
              <p:cNvCxnSpPr>
                <a:cxnSpLocks noChangeShapeType="1"/>
                <a:stCxn id="94213" idx="2"/>
                <a:endCxn id="94217" idx="2"/>
              </p:cNvCxnSpPr>
              <p:nvPr/>
            </p:nvCxnSpPr>
            <p:spPr bwMode="auto">
              <a:xfrm rot="16200000" flipH="1">
                <a:off x="2191" y="1119"/>
                <a:ext cx="8" cy="3252"/>
              </a:xfrm>
              <a:prstGeom prst="bentConnector3">
                <a:avLst>
                  <a:gd name="adj1" fmla="val 1800000"/>
                </a:avLst>
              </a:prstGeom>
              <a:noFill/>
              <a:ln w="25400">
                <a:solidFill>
                  <a:schemeClr val="hlink"/>
                </a:solidFill>
                <a:miter lim="800000"/>
                <a:headEnd/>
                <a:tailEnd type="triangle" w="med" len="med"/>
              </a:ln>
              <a:effectLst/>
            </p:spPr>
          </p:cxnSp>
        </p:grpSp>
        <p:sp>
          <p:nvSpPr>
            <p:cNvPr id="94235" name="Text Box 27"/>
            <p:cNvSpPr txBox="1">
              <a:spLocks noChangeArrowheads="1"/>
            </p:cNvSpPr>
            <p:nvPr/>
          </p:nvSpPr>
          <p:spPr bwMode="auto">
            <a:xfrm>
              <a:off x="624" y="3168"/>
              <a:ext cx="3352" cy="308"/>
            </a:xfrm>
            <a:prstGeom prst="rect">
              <a:avLst/>
            </a:prstGeom>
            <a:noFill/>
            <a:ln w="9525">
              <a:noFill/>
              <a:miter lim="800000"/>
              <a:headEnd/>
              <a:tailEnd/>
            </a:ln>
            <a:effectLst/>
          </p:spPr>
          <p:txBody>
            <a:bodyPr wrap="none">
              <a:spAutoFit/>
            </a:bodyPr>
            <a:lstStyle/>
            <a:p>
              <a:pPr algn="l" eaLnBrk="0" hangingPunct="0"/>
              <a:r>
                <a:rPr lang="en-US" sz="2600" b="1" dirty="0" err="1">
                  <a:solidFill>
                    <a:schemeClr val="folHlink"/>
                  </a:solidFill>
                </a:rPr>
                <a:t>EmpID</a:t>
              </a:r>
              <a:r>
                <a:rPr lang="en-US" sz="2600" b="1" dirty="0">
                  <a:solidFill>
                    <a:schemeClr val="folHlink"/>
                  </a:solidFill>
                </a:rPr>
                <a:t> </a:t>
              </a:r>
              <a:r>
                <a:rPr lang="en-US" sz="2600" b="1" dirty="0">
                  <a:solidFill>
                    <a:schemeClr val="folHlink"/>
                  </a:solidFill>
                  <a:sym typeface="Wingdings" pitchFamily="2" charset="2"/>
                </a:rPr>
                <a:t> Name, </a:t>
              </a:r>
              <a:r>
                <a:rPr lang="en-US" sz="2600" b="1" dirty="0" err="1">
                  <a:solidFill>
                    <a:schemeClr val="folHlink"/>
                  </a:solidFill>
                  <a:sym typeface="Wingdings" pitchFamily="2" charset="2"/>
                </a:rPr>
                <a:t>DeptName</a:t>
              </a:r>
              <a:r>
                <a:rPr lang="en-US" sz="2600" b="1" dirty="0">
                  <a:solidFill>
                    <a:schemeClr val="folHlink"/>
                  </a:solidFill>
                  <a:sym typeface="Wingdings" pitchFamily="2" charset="2"/>
                </a:rPr>
                <a:t>, Salary</a:t>
              </a:r>
              <a:endParaRPr lang="en-US" sz="2600" b="1" dirty="0">
                <a:solidFill>
                  <a:schemeClr val="folHlink"/>
                </a:solidFill>
              </a:endParaRPr>
            </a:p>
          </p:txBody>
        </p:sp>
      </p:grpSp>
      <p:sp>
        <p:nvSpPr>
          <p:cNvPr id="94238" name="Text Box 30"/>
          <p:cNvSpPr txBox="1">
            <a:spLocks noChangeArrowheads="1"/>
          </p:cNvSpPr>
          <p:nvPr/>
        </p:nvSpPr>
        <p:spPr bwMode="auto">
          <a:xfrm>
            <a:off x="1125537" y="5867400"/>
            <a:ext cx="6418263" cy="549275"/>
          </a:xfrm>
          <a:prstGeom prst="rect">
            <a:avLst/>
          </a:prstGeom>
          <a:noFill/>
          <a:ln w="9525">
            <a:noFill/>
            <a:miter lim="800000"/>
            <a:headEnd/>
            <a:tailEnd/>
          </a:ln>
          <a:effectLst/>
        </p:spPr>
        <p:txBody>
          <a:bodyPr wrap="none">
            <a:spAutoFit/>
          </a:bodyPr>
          <a:lstStyle/>
          <a:p>
            <a:pPr algn="l" eaLnBrk="0" hangingPunct="0"/>
            <a:r>
              <a:rPr lang="en-US" sz="3000" b="1" dirty="0">
                <a:solidFill>
                  <a:srgbClr val="FF9900"/>
                </a:solidFill>
              </a:rPr>
              <a:t>Therefore, NOT in 2</a:t>
            </a:r>
            <a:r>
              <a:rPr lang="en-US" sz="3000" b="1" baseline="30000" dirty="0">
                <a:solidFill>
                  <a:srgbClr val="FF9900"/>
                </a:solidFill>
              </a:rPr>
              <a:t>nd</a:t>
            </a:r>
            <a:r>
              <a:rPr lang="en-US" sz="3000" b="1" dirty="0">
                <a:solidFill>
                  <a:srgbClr val="FF9900"/>
                </a:solidFill>
              </a:rPr>
              <a:t> Normal Form!!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9423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ox(in)">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94233"/>
                                        </p:tgtEl>
                                        <p:attrNameLst>
                                          <p:attrName>style.visibility</p:attrName>
                                        </p:attrNameLst>
                                      </p:cBhvr>
                                      <p:to>
                                        <p:strVal val="visible"/>
                                      </p:to>
                                    </p:set>
                                    <p:animEffect transition="in" filter="blinds(horizontal)">
                                      <p:cBhvr>
                                        <p:cTn id="21" dur="500"/>
                                        <p:tgtEl>
                                          <p:spTgt spid="94233"/>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94238"/>
                                        </p:tgtEl>
                                        <p:attrNameLst>
                                          <p:attrName>style.visibility</p:attrName>
                                        </p:attrNameLst>
                                      </p:cBhvr>
                                      <p:to>
                                        <p:strVal val="visible"/>
                                      </p:to>
                                    </p:set>
                                    <p:anim calcmode="lin" valueType="num">
                                      <p:cBhvr additive="base">
                                        <p:cTn id="26" dur="500" fill="hold"/>
                                        <p:tgtEl>
                                          <p:spTgt spid="94238"/>
                                        </p:tgtEl>
                                        <p:attrNameLst>
                                          <p:attrName>ppt_x</p:attrName>
                                        </p:attrNameLst>
                                      </p:cBhvr>
                                      <p:tavLst>
                                        <p:tav tm="0">
                                          <p:val>
                                            <p:strVal val="#ppt_x"/>
                                          </p:val>
                                        </p:tav>
                                        <p:tav tm="100000">
                                          <p:val>
                                            <p:strVal val="#ppt_x"/>
                                          </p:val>
                                        </p:tav>
                                      </p:tavLst>
                                    </p:anim>
                                    <p:anim calcmode="lin" valueType="num">
                                      <p:cBhvr additive="base">
                                        <p:cTn id="27" dur="500" fill="hold"/>
                                        <p:tgtEl>
                                          <p:spTgt spid="942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32" grpId="0" autoUpdateAnimBg="0"/>
      <p:bldP spid="94233" grpId="0" autoUpdateAnimBg="0"/>
      <p:bldP spid="9423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7" name="Rectangle 5"/>
          <p:cNvSpPr>
            <a:spLocks noChangeArrowheads="1"/>
          </p:cNvSpPr>
          <p:nvPr/>
        </p:nvSpPr>
        <p:spPr bwMode="auto">
          <a:xfrm>
            <a:off x="1143000" y="1828800"/>
            <a:ext cx="7772400" cy="3733800"/>
          </a:xfrm>
          <a:prstGeom prst="rect">
            <a:avLst/>
          </a:prstGeom>
          <a:solidFill>
            <a:srgbClr val="CCFFFF"/>
          </a:solidFill>
          <a:ln w="9525">
            <a:solidFill>
              <a:schemeClr val="tx1"/>
            </a:solidFill>
            <a:miter lim="800000"/>
            <a:headEnd/>
            <a:tailEnd/>
          </a:ln>
          <a:effectLst/>
        </p:spPr>
        <p:txBody>
          <a:bodyPr wrap="none" anchor="ctr"/>
          <a:lstStyle/>
          <a:p>
            <a:pPr eaLnBrk="0" hangingPunct="0"/>
            <a:endParaRPr lang="en-US" sz="2600"/>
          </a:p>
        </p:txBody>
      </p:sp>
      <p:grpSp>
        <p:nvGrpSpPr>
          <p:cNvPr id="2" name="Group 15"/>
          <p:cNvGrpSpPr>
            <a:grpSpLocks/>
          </p:cNvGrpSpPr>
          <p:nvPr/>
        </p:nvGrpSpPr>
        <p:grpSpPr bwMode="auto">
          <a:xfrm>
            <a:off x="1676400" y="3276600"/>
            <a:ext cx="4419600" cy="436563"/>
            <a:chOff x="576" y="2448"/>
            <a:chExt cx="2784" cy="275"/>
          </a:xfrm>
        </p:grpSpPr>
        <p:sp>
          <p:nvSpPr>
            <p:cNvPr id="95239" name="Text Box 7"/>
            <p:cNvSpPr txBox="1">
              <a:spLocks noChangeArrowheads="1"/>
            </p:cNvSpPr>
            <p:nvPr/>
          </p:nvSpPr>
          <p:spPr bwMode="auto">
            <a:xfrm>
              <a:off x="576" y="2448"/>
              <a:ext cx="720" cy="275"/>
            </a:xfrm>
            <a:prstGeom prst="rect">
              <a:avLst/>
            </a:prstGeom>
            <a:solidFill>
              <a:schemeClr val="tx1"/>
            </a:solidFill>
            <a:ln w="9525">
              <a:solidFill>
                <a:schemeClr val="bg2"/>
              </a:solidFill>
              <a:miter lim="800000"/>
              <a:headEnd/>
              <a:tailEnd/>
            </a:ln>
            <a:effectLst/>
          </p:spPr>
          <p:txBody>
            <a:bodyPr>
              <a:spAutoFit/>
            </a:bodyPr>
            <a:lstStyle/>
            <a:p>
              <a:pPr eaLnBrk="0" hangingPunct="0">
                <a:spcBef>
                  <a:spcPct val="50000"/>
                </a:spcBef>
              </a:pPr>
              <a:r>
                <a:rPr lang="en-US" sz="2200" u="sng">
                  <a:solidFill>
                    <a:schemeClr val="bg2"/>
                  </a:solidFill>
                </a:rPr>
                <a:t>EmpID</a:t>
              </a:r>
            </a:p>
          </p:txBody>
        </p:sp>
        <p:sp>
          <p:nvSpPr>
            <p:cNvPr id="95242" name="Text Box 10"/>
            <p:cNvSpPr txBox="1">
              <a:spLocks noChangeArrowheads="1"/>
            </p:cNvSpPr>
            <p:nvPr/>
          </p:nvSpPr>
          <p:spPr bwMode="auto">
            <a:xfrm>
              <a:off x="2784" y="2448"/>
              <a:ext cx="576" cy="275"/>
            </a:xfrm>
            <a:prstGeom prst="rect">
              <a:avLst/>
            </a:prstGeom>
            <a:solidFill>
              <a:schemeClr val="tx1"/>
            </a:solidFill>
            <a:ln w="9525">
              <a:solidFill>
                <a:schemeClr val="bg2"/>
              </a:solidFill>
              <a:miter lim="800000"/>
              <a:headEnd/>
              <a:tailEnd/>
            </a:ln>
            <a:effectLst/>
          </p:spPr>
          <p:txBody>
            <a:bodyPr>
              <a:spAutoFit/>
            </a:bodyPr>
            <a:lstStyle/>
            <a:p>
              <a:pPr eaLnBrk="0" hangingPunct="0">
                <a:spcBef>
                  <a:spcPct val="50000"/>
                </a:spcBef>
              </a:pPr>
              <a:r>
                <a:rPr lang="en-US" sz="2200">
                  <a:solidFill>
                    <a:schemeClr val="bg2"/>
                  </a:solidFill>
                </a:rPr>
                <a:t>Salary</a:t>
              </a:r>
            </a:p>
          </p:txBody>
        </p:sp>
        <p:sp>
          <p:nvSpPr>
            <p:cNvPr id="95243" name="Text Box 11"/>
            <p:cNvSpPr txBox="1">
              <a:spLocks noChangeArrowheads="1"/>
            </p:cNvSpPr>
            <p:nvPr/>
          </p:nvSpPr>
          <p:spPr bwMode="auto">
            <a:xfrm>
              <a:off x="1872" y="2448"/>
              <a:ext cx="912" cy="275"/>
            </a:xfrm>
            <a:prstGeom prst="rect">
              <a:avLst/>
            </a:prstGeom>
            <a:solidFill>
              <a:schemeClr val="tx1"/>
            </a:solidFill>
            <a:ln w="9525">
              <a:solidFill>
                <a:schemeClr val="bg2"/>
              </a:solidFill>
              <a:miter lim="800000"/>
              <a:headEnd/>
              <a:tailEnd/>
            </a:ln>
            <a:effectLst/>
          </p:spPr>
          <p:txBody>
            <a:bodyPr>
              <a:spAutoFit/>
            </a:bodyPr>
            <a:lstStyle/>
            <a:p>
              <a:pPr eaLnBrk="0" hangingPunct="0">
                <a:spcBef>
                  <a:spcPct val="50000"/>
                </a:spcBef>
              </a:pPr>
              <a:r>
                <a:rPr lang="en-US" sz="2200" dirty="0" err="1">
                  <a:solidFill>
                    <a:schemeClr val="bg2"/>
                  </a:solidFill>
                </a:rPr>
                <a:t>DeptName</a:t>
              </a:r>
              <a:endParaRPr lang="en-US" sz="2200" dirty="0">
                <a:solidFill>
                  <a:schemeClr val="bg2"/>
                </a:solidFill>
              </a:endParaRPr>
            </a:p>
          </p:txBody>
        </p:sp>
        <p:sp>
          <p:nvSpPr>
            <p:cNvPr id="95244" name="Text Box 12"/>
            <p:cNvSpPr txBox="1">
              <a:spLocks noChangeArrowheads="1"/>
            </p:cNvSpPr>
            <p:nvPr/>
          </p:nvSpPr>
          <p:spPr bwMode="auto">
            <a:xfrm>
              <a:off x="1296" y="2448"/>
              <a:ext cx="576" cy="275"/>
            </a:xfrm>
            <a:prstGeom prst="rect">
              <a:avLst/>
            </a:prstGeom>
            <a:solidFill>
              <a:schemeClr val="tx1"/>
            </a:solidFill>
            <a:ln w="9525">
              <a:solidFill>
                <a:schemeClr val="bg2"/>
              </a:solidFill>
              <a:miter lim="800000"/>
              <a:headEnd/>
              <a:tailEnd/>
            </a:ln>
            <a:effectLst/>
          </p:spPr>
          <p:txBody>
            <a:bodyPr>
              <a:spAutoFit/>
            </a:bodyPr>
            <a:lstStyle/>
            <a:p>
              <a:pPr eaLnBrk="0" hangingPunct="0">
                <a:spcBef>
                  <a:spcPct val="50000"/>
                </a:spcBef>
              </a:pPr>
              <a:r>
                <a:rPr lang="en-US" sz="2200">
                  <a:solidFill>
                    <a:schemeClr val="bg2"/>
                  </a:solidFill>
                </a:rPr>
                <a:t>Name</a:t>
              </a:r>
            </a:p>
          </p:txBody>
        </p:sp>
      </p:grpSp>
      <p:grpSp>
        <p:nvGrpSpPr>
          <p:cNvPr id="3" name="Group 14"/>
          <p:cNvGrpSpPr>
            <a:grpSpLocks/>
          </p:cNvGrpSpPr>
          <p:nvPr/>
        </p:nvGrpSpPr>
        <p:grpSpPr bwMode="auto">
          <a:xfrm>
            <a:off x="2743200" y="4495800"/>
            <a:ext cx="4914900" cy="436563"/>
            <a:chOff x="528" y="3360"/>
            <a:chExt cx="3096" cy="275"/>
          </a:xfrm>
        </p:grpSpPr>
        <p:sp>
          <p:nvSpPr>
            <p:cNvPr id="95240" name="Text Box 8"/>
            <p:cNvSpPr txBox="1">
              <a:spLocks noChangeArrowheads="1"/>
            </p:cNvSpPr>
            <p:nvPr/>
          </p:nvSpPr>
          <p:spPr bwMode="auto">
            <a:xfrm>
              <a:off x="1248" y="3360"/>
              <a:ext cx="1008" cy="275"/>
            </a:xfrm>
            <a:prstGeom prst="rect">
              <a:avLst/>
            </a:prstGeom>
            <a:solidFill>
              <a:schemeClr val="tx1"/>
            </a:solidFill>
            <a:ln w="9525">
              <a:solidFill>
                <a:schemeClr val="bg2"/>
              </a:solidFill>
              <a:miter lim="800000"/>
              <a:headEnd/>
              <a:tailEnd/>
            </a:ln>
            <a:effectLst/>
          </p:spPr>
          <p:txBody>
            <a:bodyPr>
              <a:spAutoFit/>
            </a:bodyPr>
            <a:lstStyle/>
            <a:p>
              <a:pPr eaLnBrk="0" hangingPunct="0">
                <a:spcBef>
                  <a:spcPct val="50000"/>
                </a:spcBef>
              </a:pPr>
              <a:r>
                <a:rPr lang="en-US" sz="2200" u="sng">
                  <a:solidFill>
                    <a:schemeClr val="bg2"/>
                  </a:solidFill>
                </a:rPr>
                <a:t>CourseTitle</a:t>
              </a:r>
            </a:p>
          </p:txBody>
        </p:sp>
        <p:sp>
          <p:nvSpPr>
            <p:cNvPr id="95241" name="Text Box 9"/>
            <p:cNvSpPr txBox="1">
              <a:spLocks noChangeArrowheads="1"/>
            </p:cNvSpPr>
            <p:nvPr/>
          </p:nvSpPr>
          <p:spPr bwMode="auto">
            <a:xfrm>
              <a:off x="2256" y="3360"/>
              <a:ext cx="1368" cy="275"/>
            </a:xfrm>
            <a:prstGeom prst="rect">
              <a:avLst/>
            </a:prstGeom>
            <a:solidFill>
              <a:schemeClr val="tx1"/>
            </a:solidFill>
            <a:ln w="9525">
              <a:solidFill>
                <a:schemeClr val="bg2"/>
              </a:solidFill>
              <a:miter lim="800000"/>
              <a:headEnd/>
              <a:tailEnd/>
            </a:ln>
            <a:effectLst/>
          </p:spPr>
          <p:txBody>
            <a:bodyPr wrap="square">
              <a:spAutoFit/>
            </a:bodyPr>
            <a:lstStyle/>
            <a:p>
              <a:pPr eaLnBrk="0" hangingPunct="0">
                <a:spcBef>
                  <a:spcPct val="50000"/>
                </a:spcBef>
              </a:pPr>
              <a:r>
                <a:rPr lang="en-US" sz="2200" dirty="0" err="1">
                  <a:solidFill>
                    <a:schemeClr val="bg2"/>
                  </a:solidFill>
                </a:rPr>
                <a:t>DateCompleted</a:t>
              </a:r>
              <a:endParaRPr lang="en-US" sz="2200" dirty="0">
                <a:solidFill>
                  <a:schemeClr val="bg2"/>
                </a:solidFill>
              </a:endParaRPr>
            </a:p>
          </p:txBody>
        </p:sp>
        <p:sp>
          <p:nvSpPr>
            <p:cNvPr id="95245" name="Text Box 13"/>
            <p:cNvSpPr txBox="1">
              <a:spLocks noChangeArrowheads="1"/>
            </p:cNvSpPr>
            <p:nvPr/>
          </p:nvSpPr>
          <p:spPr bwMode="auto">
            <a:xfrm>
              <a:off x="528" y="3360"/>
              <a:ext cx="720" cy="275"/>
            </a:xfrm>
            <a:prstGeom prst="rect">
              <a:avLst/>
            </a:prstGeom>
            <a:solidFill>
              <a:schemeClr val="tx1"/>
            </a:solidFill>
            <a:ln w="9525">
              <a:solidFill>
                <a:schemeClr val="bg2"/>
              </a:solidFill>
              <a:miter lim="800000"/>
              <a:headEnd/>
              <a:tailEnd/>
            </a:ln>
            <a:effectLst/>
          </p:spPr>
          <p:txBody>
            <a:bodyPr>
              <a:spAutoFit/>
            </a:bodyPr>
            <a:lstStyle/>
            <a:p>
              <a:pPr eaLnBrk="0" hangingPunct="0">
                <a:spcBef>
                  <a:spcPct val="50000"/>
                </a:spcBef>
              </a:pPr>
              <a:r>
                <a:rPr lang="en-US" sz="2200" u="sng">
                  <a:solidFill>
                    <a:schemeClr val="bg2"/>
                  </a:solidFill>
                </a:rPr>
                <a:t>EmpID</a:t>
              </a:r>
            </a:p>
          </p:txBody>
        </p:sp>
      </p:grpSp>
      <p:cxnSp>
        <p:nvCxnSpPr>
          <p:cNvPr id="95248" name="AutoShape 16"/>
          <p:cNvCxnSpPr>
            <a:cxnSpLocks noChangeShapeType="1"/>
            <a:stCxn id="95245" idx="0"/>
            <a:endCxn id="95239" idx="2"/>
          </p:cNvCxnSpPr>
          <p:nvPr/>
        </p:nvCxnSpPr>
        <p:spPr bwMode="auto">
          <a:xfrm rot="5400000" flipH="1">
            <a:off x="2389981" y="3571082"/>
            <a:ext cx="782637" cy="1066800"/>
          </a:xfrm>
          <a:prstGeom prst="curvedConnector3">
            <a:avLst>
              <a:gd name="adj1" fmla="val 49898"/>
            </a:avLst>
          </a:prstGeom>
          <a:noFill/>
          <a:ln w="31750">
            <a:solidFill>
              <a:schemeClr val="bg1"/>
            </a:solidFill>
            <a:round/>
            <a:headEnd/>
            <a:tailEnd type="triangle" w="lg" len="lg"/>
          </a:ln>
          <a:effectLst/>
        </p:spPr>
      </p:cxnSp>
      <p:grpSp>
        <p:nvGrpSpPr>
          <p:cNvPr id="4" name="Group 26"/>
          <p:cNvGrpSpPr>
            <a:grpSpLocks/>
          </p:cNvGrpSpPr>
          <p:nvPr/>
        </p:nvGrpSpPr>
        <p:grpSpPr bwMode="auto">
          <a:xfrm>
            <a:off x="2178050" y="3270248"/>
            <a:ext cx="3390900" cy="12704"/>
            <a:chOff x="892" y="2444"/>
            <a:chExt cx="2136" cy="8"/>
          </a:xfrm>
        </p:grpSpPr>
        <p:cxnSp>
          <p:nvCxnSpPr>
            <p:cNvPr id="95255" name="AutoShape 23"/>
            <p:cNvCxnSpPr>
              <a:cxnSpLocks noChangeShapeType="1"/>
            </p:cNvCxnSpPr>
            <p:nvPr/>
          </p:nvCxnSpPr>
          <p:spPr bwMode="auto">
            <a:xfrm rot="5400000" flipV="1">
              <a:off x="1235" y="2125"/>
              <a:ext cx="1" cy="648"/>
            </a:xfrm>
            <a:prstGeom prst="bentConnector3">
              <a:avLst>
                <a:gd name="adj1" fmla="val -48400005"/>
              </a:avLst>
            </a:prstGeom>
            <a:noFill/>
            <a:ln w="25400">
              <a:solidFill>
                <a:schemeClr val="hlink"/>
              </a:solidFill>
              <a:miter lim="800000"/>
              <a:headEnd/>
              <a:tailEnd type="triangle" w="lg" len="lg"/>
            </a:ln>
            <a:effectLst/>
          </p:spPr>
        </p:cxnSp>
        <p:cxnSp>
          <p:nvCxnSpPr>
            <p:cNvPr id="95256" name="AutoShape 24"/>
            <p:cNvCxnSpPr>
              <a:cxnSpLocks noChangeShapeType="1"/>
              <a:stCxn id="95239" idx="0"/>
              <a:endCxn id="95243" idx="0"/>
            </p:cNvCxnSpPr>
            <p:nvPr/>
          </p:nvCxnSpPr>
          <p:spPr bwMode="auto">
            <a:xfrm rot="5400000" flipH="1" flipV="1">
              <a:off x="1584" y="1752"/>
              <a:ext cx="8" cy="1392"/>
            </a:xfrm>
            <a:prstGeom prst="bentConnector3">
              <a:avLst>
                <a:gd name="adj1" fmla="val 1800000"/>
              </a:avLst>
            </a:prstGeom>
            <a:noFill/>
            <a:ln w="25400">
              <a:solidFill>
                <a:schemeClr val="hlink"/>
              </a:solidFill>
              <a:miter lim="800000"/>
              <a:headEnd/>
              <a:tailEnd type="triangle" w="lg" len="lg"/>
            </a:ln>
            <a:effectLst/>
          </p:spPr>
        </p:cxnSp>
        <p:cxnSp>
          <p:nvCxnSpPr>
            <p:cNvPr id="95257" name="AutoShape 25"/>
            <p:cNvCxnSpPr>
              <a:cxnSpLocks noChangeShapeType="1"/>
              <a:stCxn id="95239" idx="0"/>
              <a:endCxn id="95242" idx="0"/>
            </p:cNvCxnSpPr>
            <p:nvPr/>
          </p:nvCxnSpPr>
          <p:spPr bwMode="auto">
            <a:xfrm rot="5400000" flipH="1" flipV="1">
              <a:off x="1956" y="1380"/>
              <a:ext cx="8" cy="2136"/>
            </a:xfrm>
            <a:prstGeom prst="bentConnector3">
              <a:avLst>
                <a:gd name="adj1" fmla="val 1800000"/>
              </a:avLst>
            </a:prstGeom>
            <a:noFill/>
            <a:ln w="25400">
              <a:solidFill>
                <a:schemeClr val="hlink"/>
              </a:solidFill>
              <a:miter lim="800000"/>
              <a:headEnd/>
              <a:tailEnd type="triangle" w="lg" len="lg"/>
            </a:ln>
            <a:effectLst/>
          </p:spPr>
        </p:cxnSp>
      </p:grpSp>
      <p:grpSp>
        <p:nvGrpSpPr>
          <p:cNvPr id="5" name="Group 30"/>
          <p:cNvGrpSpPr>
            <a:grpSpLocks/>
          </p:cNvGrpSpPr>
          <p:nvPr/>
        </p:nvGrpSpPr>
        <p:grpSpPr bwMode="auto">
          <a:xfrm>
            <a:off x="3244850" y="4926015"/>
            <a:ext cx="3257550" cy="12696"/>
            <a:chOff x="1564" y="3487"/>
            <a:chExt cx="2052" cy="8"/>
          </a:xfrm>
        </p:grpSpPr>
        <p:cxnSp>
          <p:nvCxnSpPr>
            <p:cNvPr id="95259" name="AutoShape 27"/>
            <p:cNvCxnSpPr>
              <a:cxnSpLocks noChangeShapeType="1"/>
              <a:stCxn id="95245" idx="2"/>
              <a:endCxn id="95241" idx="2"/>
            </p:cNvCxnSpPr>
            <p:nvPr/>
          </p:nvCxnSpPr>
          <p:spPr bwMode="auto">
            <a:xfrm rot="16200000" flipH="1">
              <a:off x="2586" y="2465"/>
              <a:ext cx="8" cy="2052"/>
            </a:xfrm>
            <a:prstGeom prst="bentConnector3">
              <a:avLst>
                <a:gd name="adj1" fmla="val 1800000"/>
              </a:avLst>
            </a:prstGeom>
            <a:noFill/>
            <a:ln w="25400">
              <a:solidFill>
                <a:schemeClr val="hlink"/>
              </a:solidFill>
              <a:miter lim="800000"/>
              <a:headEnd/>
              <a:tailEnd type="triangle" w="lg" len="lg"/>
            </a:ln>
            <a:effectLst/>
          </p:spPr>
        </p:cxnSp>
        <p:cxnSp>
          <p:nvCxnSpPr>
            <p:cNvPr id="95261" name="AutoShape 29"/>
            <p:cNvCxnSpPr>
              <a:cxnSpLocks noChangeShapeType="1"/>
              <a:stCxn id="95240" idx="2"/>
              <a:endCxn id="95241" idx="2"/>
            </p:cNvCxnSpPr>
            <p:nvPr/>
          </p:nvCxnSpPr>
          <p:spPr bwMode="auto">
            <a:xfrm rot="16200000" flipH="1">
              <a:off x="3018" y="2897"/>
              <a:ext cx="8" cy="1188"/>
            </a:xfrm>
            <a:prstGeom prst="bentConnector3">
              <a:avLst>
                <a:gd name="adj1" fmla="val 1800000"/>
              </a:avLst>
            </a:prstGeom>
            <a:noFill/>
            <a:ln w="25400">
              <a:solidFill>
                <a:schemeClr val="hlink"/>
              </a:solidFill>
              <a:miter lim="800000"/>
              <a:headEnd/>
              <a:tailEnd type="triangle" w="lg" len="lg"/>
            </a:ln>
            <a:effectLst/>
          </p:spPr>
        </p:cxnSp>
      </p:grpSp>
      <p:sp>
        <p:nvSpPr>
          <p:cNvPr id="95264" name="Text Box 32"/>
          <p:cNvSpPr txBox="1">
            <a:spLocks noChangeArrowheads="1"/>
          </p:cNvSpPr>
          <p:nvPr/>
        </p:nvSpPr>
        <p:spPr bwMode="auto">
          <a:xfrm>
            <a:off x="6553200" y="2286000"/>
            <a:ext cx="2209800" cy="1282700"/>
          </a:xfrm>
          <a:prstGeom prst="rect">
            <a:avLst/>
          </a:prstGeom>
          <a:noFill/>
          <a:ln w="9525">
            <a:noFill/>
            <a:miter lim="800000"/>
            <a:headEnd/>
            <a:tailEnd/>
          </a:ln>
          <a:effectLst/>
        </p:spPr>
        <p:txBody>
          <a:bodyPr>
            <a:spAutoFit/>
          </a:bodyPr>
          <a:lstStyle/>
          <a:p>
            <a:pPr algn="l" eaLnBrk="0" hangingPunct="0"/>
            <a:r>
              <a:rPr lang="en-US" sz="2600">
                <a:solidFill>
                  <a:srgbClr val="FF3300"/>
                </a:solidFill>
              </a:rPr>
              <a:t>Both are full functional dependencies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95264"/>
                                        </p:tgtEl>
                                        <p:attrNameLst>
                                          <p:attrName>style.visibility</p:attrName>
                                        </p:attrNameLst>
                                      </p:cBhvr>
                                      <p:to>
                                        <p:strVal val="visible"/>
                                      </p:to>
                                    </p:set>
                                    <p:anim calcmode="lin" valueType="num">
                                      <p:cBhvr additive="base">
                                        <p:cTn id="15" dur="500" fill="hold"/>
                                        <p:tgtEl>
                                          <p:spTgt spid="95264"/>
                                        </p:tgtEl>
                                        <p:attrNameLst>
                                          <p:attrName>ppt_x</p:attrName>
                                        </p:attrNameLst>
                                      </p:cBhvr>
                                      <p:tavLst>
                                        <p:tav tm="0">
                                          <p:val>
                                            <p:strVal val="1+#ppt_w/2"/>
                                          </p:val>
                                        </p:tav>
                                        <p:tav tm="100000">
                                          <p:val>
                                            <p:strVal val="#ppt_x"/>
                                          </p:val>
                                        </p:tav>
                                      </p:tavLst>
                                    </p:anim>
                                    <p:anim calcmode="lin" valueType="num">
                                      <p:cBhvr additive="base">
                                        <p:cTn id="16" dur="500" fill="hold"/>
                                        <p:tgtEl>
                                          <p:spTgt spid="952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6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8"/>
          <p:cNvSpPr>
            <a:spLocks noGrp="1" noChangeArrowheads="1"/>
          </p:cNvSpPr>
          <p:nvPr>
            <p:ph type="title"/>
          </p:nvPr>
        </p:nvSpPr>
        <p:spPr>
          <a:xfrm>
            <a:off x="990600" y="0"/>
            <a:ext cx="7315200" cy="1143000"/>
          </a:xfrm>
          <a:noFill/>
        </p:spPr>
        <p:txBody>
          <a:bodyPr lIns="90488" tIns="44450" rIns="90488" bIns="44450">
            <a:normAutofit/>
          </a:bodyPr>
          <a:lstStyle/>
          <a:p>
            <a:r>
              <a:rPr lang="en-US" sz="4000" b="1" dirty="0">
                <a:latin typeface="Times" pitchFamily="18" charset="0"/>
              </a:rPr>
              <a:t>Dependency Diagram</a:t>
            </a:r>
          </a:p>
        </p:txBody>
      </p:sp>
      <p:sp>
        <p:nvSpPr>
          <p:cNvPr id="14338" name="Rectangle 2"/>
          <p:cNvSpPr>
            <a:spLocks noGrp="1" noChangeArrowheads="1"/>
          </p:cNvSpPr>
          <p:nvPr>
            <p:ph idx="1"/>
          </p:nvPr>
        </p:nvSpPr>
        <p:spPr>
          <a:xfrm>
            <a:off x="914400" y="1295400"/>
            <a:ext cx="8001000" cy="2047875"/>
          </a:xfrm>
          <a:noFill/>
        </p:spPr>
        <p:txBody>
          <a:bodyPr lIns="90488" tIns="44450" rIns="90488" bIns="44450">
            <a:normAutofit fontScale="92500"/>
          </a:bodyPr>
          <a:lstStyle/>
          <a:p>
            <a:pPr eaLnBrk="1" hangingPunct="1">
              <a:lnSpc>
                <a:spcPct val="90000"/>
              </a:lnSpc>
            </a:pPr>
            <a:r>
              <a:rPr lang="en-US" sz="1700" b="1" smtClean="0">
                <a:solidFill>
                  <a:srgbClr val="FF0000"/>
                </a:solidFill>
                <a:latin typeface="Tahoma" pitchFamily="34" charset="0"/>
              </a:rPr>
              <a:t>Dependency Diagram</a:t>
            </a:r>
          </a:p>
          <a:p>
            <a:pPr lvl="1" eaLnBrk="1" hangingPunct="1">
              <a:lnSpc>
                <a:spcPct val="90000"/>
              </a:lnSpc>
            </a:pPr>
            <a:r>
              <a:rPr lang="en-US" sz="1700" b="1" smtClean="0">
                <a:latin typeface="Tahoma" pitchFamily="34" charset="0"/>
              </a:rPr>
              <a:t>The primary key components are bold, underlined, and shaded in a different color.</a:t>
            </a:r>
          </a:p>
          <a:p>
            <a:pPr lvl="1" eaLnBrk="1" hangingPunct="1">
              <a:lnSpc>
                <a:spcPct val="90000"/>
              </a:lnSpc>
            </a:pPr>
            <a:r>
              <a:rPr lang="en-US" sz="1700" b="1" smtClean="0">
                <a:latin typeface="Tahoma" pitchFamily="34" charset="0"/>
              </a:rPr>
              <a:t>The arrows above entities indicate all desirable dependencies, i.e., dependencies that are based on PK.</a:t>
            </a:r>
          </a:p>
          <a:p>
            <a:pPr lvl="1" eaLnBrk="1" hangingPunct="1">
              <a:lnSpc>
                <a:spcPct val="90000"/>
              </a:lnSpc>
            </a:pPr>
            <a:r>
              <a:rPr lang="en-US" sz="1700" b="1" smtClean="0">
                <a:latin typeface="Tahoma" pitchFamily="34" charset="0"/>
              </a:rPr>
              <a:t>The arrows below the dependency diagram indicate less desirable dependencies -- </a:t>
            </a:r>
            <a:r>
              <a:rPr lang="en-US" sz="1700" b="1" smtClean="0">
                <a:solidFill>
                  <a:srgbClr val="D60093"/>
                </a:solidFill>
                <a:latin typeface="Tahoma" pitchFamily="34" charset="0"/>
              </a:rPr>
              <a:t>partial dependencies </a:t>
            </a:r>
            <a:r>
              <a:rPr lang="en-US" sz="1700" b="1" smtClean="0">
                <a:solidFill>
                  <a:srgbClr val="0000CC"/>
                </a:solidFill>
                <a:latin typeface="Tahoma" pitchFamily="34" charset="0"/>
              </a:rPr>
              <a:t>and</a:t>
            </a:r>
            <a:r>
              <a:rPr lang="en-US" sz="1700" b="1" smtClean="0">
                <a:solidFill>
                  <a:srgbClr val="D60093"/>
                </a:solidFill>
                <a:latin typeface="Tahoma" pitchFamily="34" charset="0"/>
              </a:rPr>
              <a:t> transitive dependencies</a:t>
            </a:r>
            <a:r>
              <a:rPr lang="en-US" sz="1700" b="1" smtClean="0">
                <a:latin typeface="Tahoma" pitchFamily="34" charset="0"/>
              </a:rPr>
              <a:t>.</a:t>
            </a:r>
          </a:p>
        </p:txBody>
      </p:sp>
      <p:pic>
        <p:nvPicPr>
          <p:cNvPr id="14339" name="Picture 4" descr="fig 05-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505200"/>
            <a:ext cx="7696200" cy="218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8122438"/>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5"/>
          <p:cNvSpPr>
            <a:spLocks noGrp="1" noChangeArrowheads="1"/>
          </p:cNvSpPr>
          <p:nvPr>
            <p:ph type="title"/>
          </p:nvPr>
        </p:nvSpPr>
        <p:spPr>
          <a:xfrm>
            <a:off x="1066800" y="228600"/>
            <a:ext cx="7315200" cy="1143000"/>
          </a:xfrm>
          <a:noFill/>
        </p:spPr>
        <p:txBody>
          <a:bodyPr lIns="90488" tIns="44450" rIns="90488" bIns="44450">
            <a:normAutofit/>
          </a:bodyPr>
          <a:lstStyle/>
          <a:p>
            <a:r>
              <a:rPr lang="en-US" sz="4000" b="1" dirty="0">
                <a:latin typeface="Times" pitchFamily="18" charset="0"/>
              </a:rPr>
              <a:t>Second Normal Form (2 NF)</a:t>
            </a:r>
          </a:p>
        </p:txBody>
      </p:sp>
      <p:sp>
        <p:nvSpPr>
          <p:cNvPr id="15362" name="Rectangle 2"/>
          <p:cNvSpPr>
            <a:spLocks noGrp="1" noChangeArrowheads="1"/>
          </p:cNvSpPr>
          <p:nvPr>
            <p:ph idx="1"/>
          </p:nvPr>
        </p:nvSpPr>
        <p:spPr>
          <a:xfrm>
            <a:off x="1188720" y="1371600"/>
            <a:ext cx="7498080" cy="4800600"/>
          </a:xfrm>
          <a:noFill/>
        </p:spPr>
        <p:txBody>
          <a:bodyPr lIns="90488" tIns="44450" rIns="90488" bIns="44450"/>
          <a:lstStyle/>
          <a:p>
            <a:pPr eaLnBrk="1" hangingPunct="1"/>
            <a:r>
              <a:rPr lang="en-US" sz="1800" b="1" dirty="0" smtClean="0">
                <a:solidFill>
                  <a:srgbClr val="0000FF"/>
                </a:solidFill>
                <a:latin typeface="Tahoma" pitchFamily="34" charset="0"/>
              </a:rPr>
              <a:t>Conversion to Second Normal Form</a:t>
            </a:r>
          </a:p>
          <a:p>
            <a:pPr lvl="1" eaLnBrk="1" hangingPunct="1"/>
            <a:r>
              <a:rPr lang="en-US" sz="1800" b="1" dirty="0" smtClean="0">
                <a:latin typeface="Tahoma" pitchFamily="34" charset="0"/>
              </a:rPr>
              <a:t>Starting with the 1NF format, the database can be converted into the 2NF format by</a:t>
            </a:r>
          </a:p>
          <a:p>
            <a:pPr lvl="2" eaLnBrk="1" hangingPunct="1"/>
            <a:r>
              <a:rPr lang="en-US" sz="1800" b="1" dirty="0" smtClean="0">
                <a:latin typeface="Tahoma" pitchFamily="34" charset="0"/>
              </a:rPr>
              <a:t>Writing each key component on a separate line, and then writing the original key on the last line and</a:t>
            </a:r>
          </a:p>
          <a:p>
            <a:pPr lvl="2" eaLnBrk="1" hangingPunct="1"/>
            <a:r>
              <a:rPr lang="en-US" sz="1800" b="1" dirty="0" smtClean="0">
                <a:latin typeface="Tahoma" pitchFamily="34" charset="0"/>
              </a:rPr>
              <a:t>Writing the dependent attributes after each new key.</a:t>
            </a:r>
          </a:p>
          <a:p>
            <a:pPr lvl="2" eaLnBrk="1" hangingPunct="1">
              <a:buFont typeface="Wingdings" pitchFamily="2" charset="2"/>
              <a:buNone/>
            </a:pPr>
            <a:endParaRPr lang="en-US" sz="1800" b="1" dirty="0" smtClean="0">
              <a:latin typeface="Tahoma" pitchFamily="34" charset="0"/>
            </a:endParaRPr>
          </a:p>
          <a:p>
            <a:pPr lvl="2" eaLnBrk="1" hangingPunct="1">
              <a:buFont typeface="Wingdings" pitchFamily="2" charset="2"/>
              <a:buNone/>
            </a:pPr>
            <a:r>
              <a:rPr lang="en-US" sz="1800" dirty="0" smtClean="0">
                <a:latin typeface="Tahoma" pitchFamily="34" charset="0"/>
              </a:rPr>
              <a:t>PROJECT (</a:t>
            </a:r>
            <a:r>
              <a:rPr lang="en-US" sz="1800" u="sng" dirty="0" smtClean="0">
                <a:solidFill>
                  <a:srgbClr val="FF0000"/>
                </a:solidFill>
                <a:latin typeface="Tahoma" pitchFamily="34" charset="0"/>
              </a:rPr>
              <a:t>PROJ_NUM</a:t>
            </a:r>
            <a:r>
              <a:rPr lang="en-US" sz="1800" u="sng" dirty="0" smtClean="0">
                <a:solidFill>
                  <a:srgbClr val="0000FF"/>
                </a:solidFill>
                <a:latin typeface="Tahoma" pitchFamily="34" charset="0"/>
              </a:rPr>
              <a:t>,</a:t>
            </a:r>
            <a:r>
              <a:rPr lang="en-US" sz="1800" dirty="0" smtClean="0">
                <a:solidFill>
                  <a:srgbClr val="0000FF"/>
                </a:solidFill>
                <a:latin typeface="Tahoma" pitchFamily="34" charset="0"/>
              </a:rPr>
              <a:t> PROJ_NAME</a:t>
            </a:r>
            <a:r>
              <a:rPr lang="en-US" sz="1800" dirty="0" smtClean="0">
                <a:latin typeface="Tahoma" pitchFamily="34" charset="0"/>
              </a:rPr>
              <a:t>)</a:t>
            </a:r>
          </a:p>
          <a:p>
            <a:pPr lvl="2" eaLnBrk="1" hangingPunct="1">
              <a:buFont typeface="Wingdings" pitchFamily="2" charset="2"/>
              <a:buNone/>
            </a:pPr>
            <a:r>
              <a:rPr lang="en-US" sz="1800" dirty="0" smtClean="0">
                <a:latin typeface="Tahoma" pitchFamily="34" charset="0"/>
              </a:rPr>
              <a:t>EMPLOYEE (</a:t>
            </a:r>
            <a:r>
              <a:rPr lang="en-US" sz="1800" u="sng" dirty="0" smtClean="0">
                <a:solidFill>
                  <a:srgbClr val="FF0000"/>
                </a:solidFill>
                <a:latin typeface="Tahoma" pitchFamily="34" charset="0"/>
              </a:rPr>
              <a:t>EMP_NUM</a:t>
            </a:r>
            <a:r>
              <a:rPr lang="en-US" sz="1800" dirty="0" smtClean="0">
                <a:solidFill>
                  <a:srgbClr val="0000FF"/>
                </a:solidFill>
                <a:latin typeface="Tahoma" pitchFamily="34" charset="0"/>
              </a:rPr>
              <a:t>, EMP_NAME, JOB_CLASS, CHG_HOUR</a:t>
            </a:r>
            <a:r>
              <a:rPr lang="en-US" sz="1800" dirty="0" smtClean="0">
                <a:latin typeface="Tahoma" pitchFamily="34" charset="0"/>
              </a:rPr>
              <a:t>)</a:t>
            </a:r>
          </a:p>
          <a:p>
            <a:pPr lvl="2" eaLnBrk="1" hangingPunct="1">
              <a:buFont typeface="Wingdings" pitchFamily="2" charset="2"/>
              <a:buNone/>
            </a:pPr>
            <a:r>
              <a:rPr lang="en-US" sz="1800" dirty="0" smtClean="0">
                <a:latin typeface="Tahoma" pitchFamily="34" charset="0"/>
              </a:rPr>
              <a:t>ASSIGN (</a:t>
            </a:r>
            <a:r>
              <a:rPr lang="en-US" sz="1800" u="sng" dirty="0" smtClean="0">
                <a:solidFill>
                  <a:srgbClr val="FF0000"/>
                </a:solidFill>
                <a:latin typeface="Tahoma" pitchFamily="34" charset="0"/>
              </a:rPr>
              <a:t>PROJ_NUM</a:t>
            </a:r>
            <a:r>
              <a:rPr lang="en-US" sz="1800" u="sng" dirty="0" smtClean="0">
                <a:solidFill>
                  <a:srgbClr val="0000FF"/>
                </a:solidFill>
                <a:latin typeface="Tahoma" pitchFamily="34" charset="0"/>
              </a:rPr>
              <a:t>,</a:t>
            </a:r>
            <a:r>
              <a:rPr lang="en-US" sz="1800" u="sng" dirty="0" smtClean="0">
                <a:solidFill>
                  <a:srgbClr val="FF0000"/>
                </a:solidFill>
                <a:latin typeface="Tahoma" pitchFamily="34" charset="0"/>
              </a:rPr>
              <a:t> EMP_NUM</a:t>
            </a:r>
            <a:r>
              <a:rPr lang="en-US" sz="1800" dirty="0" smtClean="0">
                <a:solidFill>
                  <a:srgbClr val="0000FF"/>
                </a:solidFill>
                <a:latin typeface="Tahoma" pitchFamily="34" charset="0"/>
              </a:rPr>
              <a:t>, HOURS</a:t>
            </a:r>
            <a:r>
              <a:rPr lang="en-US" sz="1800" dirty="0" smtClean="0">
                <a:latin typeface="Tahoma" pitchFamily="34" charset="0"/>
              </a:rPr>
              <a:t>)</a:t>
            </a:r>
          </a:p>
        </p:txBody>
      </p:sp>
    </p:spTree>
    <p:extLst>
      <p:ext uri="{BB962C8B-B14F-4D97-AF65-F5344CB8AC3E}">
        <p14:creationId xmlns:p14="http://schemas.microsoft.com/office/powerpoint/2010/main" val="1993901511"/>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3" descr="fig 05-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374775"/>
            <a:ext cx="7315200"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7"/>
          <p:cNvSpPr>
            <a:spLocks noChangeArrowheads="1"/>
          </p:cNvSpPr>
          <p:nvPr/>
        </p:nvSpPr>
        <p:spPr bwMode="auto">
          <a:xfrm>
            <a:off x="990600" y="0"/>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a:lnSpc>
                <a:spcPct val="90000"/>
              </a:lnSpc>
              <a:spcBef>
                <a:spcPct val="0"/>
              </a:spcBef>
            </a:pPr>
            <a:r>
              <a:rPr lang="en-US" sz="4000" b="1" dirty="0">
                <a:solidFill>
                  <a:schemeClr val="tx2">
                    <a:satMod val="130000"/>
                  </a:schemeClr>
                </a:solidFill>
                <a:effectLst>
                  <a:outerShdw blurRad="50000" dist="30000" dir="5400000" algn="tl" rotWithShape="0">
                    <a:srgbClr val="000000">
                      <a:alpha val="30000"/>
                    </a:srgbClr>
                  </a:outerShdw>
                </a:effectLst>
                <a:latin typeface="Times" pitchFamily="18" charset="0"/>
                <a:ea typeface="+mj-ea"/>
                <a:cs typeface="+mj-cs"/>
              </a:rPr>
              <a:t>Dependency Diagram</a:t>
            </a:r>
          </a:p>
        </p:txBody>
      </p:sp>
    </p:spTree>
    <p:extLst>
      <p:ext uri="{BB962C8B-B14F-4D97-AF65-F5344CB8AC3E}">
        <p14:creationId xmlns:p14="http://schemas.microsoft.com/office/powerpoint/2010/main" val="18070099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5"/>
          <p:cNvSpPr>
            <a:spLocks noGrp="1" noChangeArrowheads="1"/>
          </p:cNvSpPr>
          <p:nvPr>
            <p:ph type="title"/>
          </p:nvPr>
        </p:nvSpPr>
        <p:spPr>
          <a:xfrm>
            <a:off x="1066800" y="76200"/>
            <a:ext cx="7315200" cy="1143000"/>
          </a:xfrm>
          <a:noFill/>
        </p:spPr>
        <p:txBody>
          <a:bodyPr lIns="90488" tIns="44450" rIns="90488" bIns="44450">
            <a:normAutofit/>
          </a:bodyPr>
          <a:lstStyle/>
          <a:p>
            <a:pPr>
              <a:lnSpc>
                <a:spcPct val="90000"/>
              </a:lnSpc>
            </a:pPr>
            <a:r>
              <a:rPr lang="en-US" sz="4000" b="1" dirty="0">
                <a:latin typeface="Times" pitchFamily="18" charset="0"/>
              </a:rPr>
              <a:t>Second Normal Form (2 NF)</a:t>
            </a:r>
          </a:p>
        </p:txBody>
      </p:sp>
      <p:sp>
        <p:nvSpPr>
          <p:cNvPr id="17410" name="Rectangle 2"/>
          <p:cNvSpPr>
            <a:spLocks noGrp="1" noChangeArrowheads="1"/>
          </p:cNvSpPr>
          <p:nvPr>
            <p:ph idx="1"/>
          </p:nvPr>
        </p:nvSpPr>
        <p:spPr>
          <a:xfrm>
            <a:off x="990600" y="1371600"/>
            <a:ext cx="7696200" cy="3733800"/>
          </a:xfrm>
          <a:noFill/>
        </p:spPr>
        <p:txBody>
          <a:bodyPr lIns="90488" tIns="44450" rIns="90488" bIns="44450"/>
          <a:lstStyle/>
          <a:p>
            <a:pPr eaLnBrk="1" hangingPunct="1">
              <a:buFont typeface="Wingdings" pitchFamily="2" charset="2"/>
              <a:buNone/>
            </a:pPr>
            <a:r>
              <a:rPr lang="en-US" sz="2000" b="1" smtClean="0">
                <a:solidFill>
                  <a:srgbClr val="CC0000"/>
                </a:solidFill>
                <a:latin typeface="Tahoma" pitchFamily="34" charset="0"/>
              </a:rPr>
              <a:t>	A table is in 2NF if:</a:t>
            </a:r>
          </a:p>
          <a:p>
            <a:pPr lvl="2" eaLnBrk="1" hangingPunct="1">
              <a:spcBef>
                <a:spcPct val="60000"/>
              </a:spcBef>
            </a:pPr>
            <a:r>
              <a:rPr lang="en-US" sz="2000" b="1" smtClean="0">
                <a:latin typeface="Tahoma" pitchFamily="34" charset="0"/>
              </a:rPr>
              <a:t>It is in 1NF and</a:t>
            </a:r>
          </a:p>
          <a:p>
            <a:pPr lvl="2" eaLnBrk="1" hangingPunct="1">
              <a:spcBef>
                <a:spcPct val="60000"/>
              </a:spcBef>
            </a:pPr>
            <a:r>
              <a:rPr lang="en-US" sz="2000" b="1" smtClean="0">
                <a:latin typeface="Tahoma" pitchFamily="34" charset="0"/>
              </a:rPr>
              <a:t>It includes no partial dependencies; that is, no attribute is dependent on only a portion of the primary key.</a:t>
            </a:r>
          </a:p>
          <a:p>
            <a:pPr lvl="2" eaLnBrk="1" hangingPunct="1">
              <a:spcBef>
                <a:spcPct val="60000"/>
              </a:spcBef>
              <a:buFont typeface="Wingdings" pitchFamily="2" charset="2"/>
              <a:buNone/>
            </a:pPr>
            <a:r>
              <a:rPr lang="en-US" sz="2000" b="1" smtClean="0">
                <a:latin typeface="Tahoma" pitchFamily="34" charset="0"/>
              </a:rPr>
              <a:t>	(It is still possible for a table in 2NF to exhibit </a:t>
            </a:r>
            <a:r>
              <a:rPr lang="en-US" sz="2000" b="1" smtClean="0">
                <a:solidFill>
                  <a:srgbClr val="D60093"/>
                </a:solidFill>
                <a:latin typeface="Tahoma" pitchFamily="34" charset="0"/>
              </a:rPr>
              <a:t>transitive dependency</a:t>
            </a:r>
            <a:r>
              <a:rPr lang="en-US" sz="2000" b="1" smtClean="0">
                <a:latin typeface="Tahoma" pitchFamily="34" charset="0"/>
              </a:rPr>
              <a:t>; that is, one or more attributes may be functionally dependent on nonkey attributes.)</a:t>
            </a:r>
          </a:p>
        </p:txBody>
      </p:sp>
    </p:spTree>
    <p:extLst>
      <p:ext uri="{BB962C8B-B14F-4D97-AF65-F5344CB8AC3E}">
        <p14:creationId xmlns:p14="http://schemas.microsoft.com/office/powerpoint/2010/main" val="1746948845"/>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a:lnSpc>
                <a:spcPct val="90000"/>
              </a:lnSpc>
            </a:pPr>
            <a:r>
              <a:rPr lang="en-US" sz="4000" b="1" dirty="0">
                <a:latin typeface="Times" pitchFamily="18" charset="0"/>
              </a:rPr>
              <a:t>Third Normal Form</a:t>
            </a:r>
          </a:p>
        </p:txBody>
      </p:sp>
      <p:sp>
        <p:nvSpPr>
          <p:cNvPr id="29699" name="Rectangle 3"/>
          <p:cNvSpPr>
            <a:spLocks noGrp="1" noChangeArrowheads="1"/>
          </p:cNvSpPr>
          <p:nvPr>
            <p:ph idx="1"/>
          </p:nvPr>
        </p:nvSpPr>
        <p:spPr/>
        <p:txBody>
          <a:bodyPr/>
          <a:lstStyle/>
          <a:p>
            <a:r>
              <a:rPr lang="en-US" dirty="0"/>
              <a:t>2NF PLUS </a:t>
            </a:r>
            <a:r>
              <a:rPr lang="en-US" sz="3600" b="1" i="1" dirty="0">
                <a:solidFill>
                  <a:schemeClr val="folHlink"/>
                </a:solidFill>
              </a:rPr>
              <a:t>no transitive dependencies</a:t>
            </a:r>
            <a:r>
              <a:rPr lang="en-US" dirty="0"/>
              <a:t> (one attribute functionally determines a second, which functionally determines a third)</a:t>
            </a:r>
          </a:p>
          <a:p>
            <a:pPr marL="82296" indent="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wipe(left)">
                                      <p:cBhvr>
                                        <p:cTn id="7" dur="500"/>
                                        <p:tgtEl>
                                          <p:spTgt spid="29699">
                                            <p:txEl>
                                              <p:pRg st="0" end="0"/>
                                            </p:txEl>
                                          </p:spTgt>
                                        </p:tgtEl>
                                      </p:cBhvr>
                                    </p:animEffect>
                                  </p:childTnLst>
                                  <p:subTnLst>
                                    <p:animClr clrSpc="rgb" dir="cw">
                                      <p:cBhvr override="childStyle">
                                        <p:cTn dur="1" fill="hold" display="0" masterRel="nextClick" afterEffect="1"/>
                                        <p:tgtEl>
                                          <p:spTgt spid="29699">
                                            <p:txEl>
                                              <p:pRg st="0" end="0"/>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descr="D:\McFadden Slides\slide files 6\06_24a.pct"/>
          <p:cNvPicPr>
            <a:picLocks noChangeAspect="1" noChangeArrowheads="1"/>
          </p:cNvPicPr>
          <p:nvPr/>
        </p:nvPicPr>
        <p:blipFill>
          <a:blip r:embed="rId2"/>
          <a:srcRect/>
          <a:stretch>
            <a:fillRect/>
          </a:stretch>
        </p:blipFill>
        <p:spPr bwMode="auto">
          <a:xfrm>
            <a:off x="1031544" y="1524000"/>
            <a:ext cx="8077200" cy="3783013"/>
          </a:xfrm>
          <a:prstGeom prst="rect">
            <a:avLst/>
          </a:prstGeom>
          <a:noFill/>
          <a:ln w="9525">
            <a:noFill/>
            <a:miter lim="800000"/>
            <a:headEnd/>
            <a:tailEnd/>
          </a:ln>
          <a:effectLst/>
        </p:spPr>
      </p:pic>
      <p:sp>
        <p:nvSpPr>
          <p:cNvPr id="68611" name="Text Box 3"/>
          <p:cNvSpPr txBox="1">
            <a:spLocks noChangeArrowheads="1"/>
          </p:cNvSpPr>
          <p:nvPr/>
        </p:nvSpPr>
        <p:spPr bwMode="auto">
          <a:xfrm>
            <a:off x="914400" y="152400"/>
            <a:ext cx="8138766" cy="535531"/>
          </a:xfrm>
          <a:prstGeom prst="rect">
            <a:avLst/>
          </a:prstGeom>
          <a:noFill/>
          <a:ln w="9525">
            <a:noFill/>
            <a:miter lim="800000"/>
            <a:headEnd/>
            <a:tailEnd/>
          </a:ln>
          <a:effectLst/>
        </p:spPr>
        <p:txBody>
          <a:bodyPr wrap="none">
            <a:spAutoFit/>
          </a:bodyPr>
          <a:lstStyle/>
          <a:p>
            <a:pPr>
              <a:lnSpc>
                <a:spcPct val="90000"/>
              </a:lnSpc>
              <a:spcBef>
                <a:spcPct val="0"/>
              </a:spcBef>
            </a:pPr>
            <a:r>
              <a:rPr lang="en-US" sz="3200" b="1" dirty="0">
                <a:solidFill>
                  <a:schemeClr val="tx2">
                    <a:satMod val="130000"/>
                  </a:schemeClr>
                </a:solidFill>
                <a:effectLst>
                  <a:outerShdw blurRad="50000" dist="30000" dir="5400000" algn="tl" rotWithShape="0">
                    <a:srgbClr val="000000">
                      <a:alpha val="30000"/>
                    </a:srgbClr>
                  </a:outerShdw>
                </a:effectLst>
                <a:latin typeface="Times" pitchFamily="18" charset="0"/>
                <a:ea typeface="+mj-ea"/>
                <a:cs typeface="+mj-cs"/>
              </a:rPr>
              <a:t>Relation with transitive dependency Example</a:t>
            </a:r>
          </a:p>
        </p:txBody>
      </p:sp>
      <p:sp>
        <p:nvSpPr>
          <p:cNvPr id="68612" name="Text Box 4"/>
          <p:cNvSpPr txBox="1">
            <a:spLocks noChangeArrowheads="1"/>
          </p:cNvSpPr>
          <p:nvPr/>
        </p:nvSpPr>
        <p:spPr bwMode="auto">
          <a:xfrm>
            <a:off x="1905000" y="862013"/>
            <a:ext cx="4981575" cy="457200"/>
          </a:xfrm>
          <a:prstGeom prst="rect">
            <a:avLst/>
          </a:prstGeom>
          <a:noFill/>
          <a:ln w="9525">
            <a:noFill/>
            <a:miter lim="800000"/>
            <a:headEnd/>
            <a:tailEnd/>
          </a:ln>
          <a:effectLst/>
        </p:spPr>
        <p:txBody>
          <a:bodyPr wrap="none">
            <a:spAutoFit/>
          </a:bodyPr>
          <a:lstStyle/>
          <a:p>
            <a:pPr algn="l" eaLnBrk="0" hangingPunct="0"/>
            <a:r>
              <a:rPr lang="en-US">
                <a:latin typeface="Arial" charset="0"/>
              </a:rPr>
              <a:t>(a) SALES relation with simple data</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990600" y="304800"/>
            <a:ext cx="8138766" cy="584775"/>
          </a:xfrm>
          <a:prstGeom prst="rect">
            <a:avLst/>
          </a:prstGeom>
          <a:noFill/>
          <a:ln w="9525">
            <a:noFill/>
            <a:miter lim="800000"/>
            <a:headEnd/>
            <a:tailEnd/>
          </a:ln>
          <a:effectLst/>
        </p:spPr>
        <p:txBody>
          <a:bodyPr wrap="none">
            <a:spAutoFit/>
          </a:bodyPr>
          <a:lstStyle/>
          <a:p>
            <a:pPr algn="l" eaLnBrk="0" hangingPunct="0"/>
            <a:r>
              <a:rPr lang="en-US" sz="3200" b="1" dirty="0">
                <a:solidFill>
                  <a:schemeClr val="tx2">
                    <a:satMod val="130000"/>
                  </a:schemeClr>
                </a:solidFill>
                <a:effectLst>
                  <a:outerShdw blurRad="50000" dist="30000" dir="5400000" algn="tl" rotWithShape="0">
                    <a:srgbClr val="000000">
                      <a:alpha val="30000"/>
                    </a:srgbClr>
                  </a:outerShdw>
                </a:effectLst>
                <a:latin typeface="Times" pitchFamily="18" charset="0"/>
                <a:ea typeface="+mj-ea"/>
                <a:cs typeface="+mj-cs"/>
              </a:rPr>
              <a:t>Relation with transitive dependency Example</a:t>
            </a:r>
          </a:p>
        </p:txBody>
      </p:sp>
      <p:pic>
        <p:nvPicPr>
          <p:cNvPr id="69635" name="Picture 3" descr="D:\McFadden Slides\slide files 6\06_24b.pct"/>
          <p:cNvPicPr>
            <a:picLocks noChangeAspect="1" noChangeArrowheads="1"/>
          </p:cNvPicPr>
          <p:nvPr/>
        </p:nvPicPr>
        <p:blipFill>
          <a:blip r:embed="rId2"/>
          <a:srcRect/>
          <a:stretch>
            <a:fillRect/>
          </a:stretch>
        </p:blipFill>
        <p:spPr bwMode="auto">
          <a:xfrm>
            <a:off x="1143000" y="1143000"/>
            <a:ext cx="7620000" cy="3049588"/>
          </a:xfrm>
          <a:prstGeom prst="rect">
            <a:avLst/>
          </a:prstGeom>
          <a:noFill/>
          <a:ln w="9525">
            <a:noFill/>
            <a:miter lim="800000"/>
            <a:headEnd/>
            <a:tailEnd/>
          </a:ln>
          <a:effectLst/>
        </p:spPr>
      </p:pic>
      <p:sp>
        <p:nvSpPr>
          <p:cNvPr id="69636" name="Text Box 4"/>
          <p:cNvSpPr txBox="1">
            <a:spLocks noChangeArrowheads="1"/>
          </p:cNvSpPr>
          <p:nvPr/>
        </p:nvSpPr>
        <p:spPr bwMode="auto">
          <a:xfrm>
            <a:off x="1009650" y="4165600"/>
            <a:ext cx="2876550" cy="2101850"/>
          </a:xfrm>
          <a:prstGeom prst="rect">
            <a:avLst/>
          </a:prstGeom>
          <a:noFill/>
          <a:ln w="9525">
            <a:noFill/>
            <a:miter lim="800000"/>
            <a:headEnd/>
            <a:tailEnd/>
          </a:ln>
          <a:effectLst/>
        </p:spPr>
        <p:txBody>
          <a:bodyPr wrap="none">
            <a:spAutoFit/>
          </a:bodyPr>
          <a:lstStyle/>
          <a:p>
            <a:pPr algn="l" eaLnBrk="0" hangingPunct="0"/>
            <a:r>
              <a:rPr lang="en-US" sz="2200" b="1" dirty="0" err="1">
                <a:solidFill>
                  <a:schemeClr val="folHlink"/>
                </a:solidFill>
              </a:rPr>
              <a:t>CustID</a:t>
            </a:r>
            <a:r>
              <a:rPr lang="en-US" sz="2200" b="1" dirty="0">
                <a:solidFill>
                  <a:schemeClr val="folHlink"/>
                </a:solidFill>
              </a:rPr>
              <a:t> </a:t>
            </a:r>
            <a:r>
              <a:rPr lang="en-US" sz="2200" b="1" dirty="0">
                <a:solidFill>
                  <a:schemeClr val="folHlink"/>
                </a:solidFill>
                <a:sym typeface="Wingdings" pitchFamily="2" charset="2"/>
              </a:rPr>
              <a:t> Name</a:t>
            </a:r>
          </a:p>
          <a:p>
            <a:pPr algn="l" eaLnBrk="0" hangingPunct="0"/>
            <a:r>
              <a:rPr lang="en-US" sz="2200" b="1" dirty="0" err="1">
                <a:solidFill>
                  <a:schemeClr val="folHlink"/>
                </a:solidFill>
                <a:sym typeface="Wingdings" pitchFamily="2" charset="2"/>
              </a:rPr>
              <a:t>CustID</a:t>
            </a:r>
            <a:r>
              <a:rPr lang="en-US" sz="2200" b="1" dirty="0">
                <a:solidFill>
                  <a:schemeClr val="folHlink"/>
                </a:solidFill>
                <a:sym typeface="Wingdings" pitchFamily="2" charset="2"/>
              </a:rPr>
              <a:t>  Salesperson</a:t>
            </a:r>
          </a:p>
          <a:p>
            <a:pPr algn="l" eaLnBrk="0" hangingPunct="0"/>
            <a:r>
              <a:rPr lang="en-US" sz="2200" b="1" dirty="0" err="1">
                <a:solidFill>
                  <a:schemeClr val="folHlink"/>
                </a:solidFill>
                <a:sym typeface="Wingdings" pitchFamily="2" charset="2"/>
              </a:rPr>
              <a:t>CustID</a:t>
            </a:r>
            <a:r>
              <a:rPr lang="en-US" sz="2200" b="1" dirty="0">
                <a:solidFill>
                  <a:schemeClr val="folHlink"/>
                </a:solidFill>
                <a:sym typeface="Wingdings" pitchFamily="2" charset="2"/>
              </a:rPr>
              <a:t>  Region</a:t>
            </a:r>
          </a:p>
          <a:p>
            <a:pPr algn="l" eaLnBrk="0" hangingPunct="0"/>
            <a:endParaRPr lang="en-US" sz="2200" b="1" dirty="0">
              <a:solidFill>
                <a:schemeClr val="folHlink"/>
              </a:solidFill>
              <a:sym typeface="Wingdings" pitchFamily="2" charset="2"/>
            </a:endParaRPr>
          </a:p>
          <a:p>
            <a:pPr algn="l" eaLnBrk="0" hangingPunct="0"/>
            <a:r>
              <a:rPr lang="en-US" sz="2200" b="1" dirty="0">
                <a:solidFill>
                  <a:schemeClr val="folHlink"/>
                </a:solidFill>
                <a:sym typeface="Wingdings" pitchFamily="2" charset="2"/>
              </a:rPr>
              <a:t>All this is OK</a:t>
            </a:r>
          </a:p>
          <a:p>
            <a:pPr algn="l" eaLnBrk="0" hangingPunct="0"/>
            <a:r>
              <a:rPr lang="en-US" sz="2200" b="1" dirty="0">
                <a:solidFill>
                  <a:schemeClr val="folHlink"/>
                </a:solidFill>
                <a:sym typeface="Wingdings" pitchFamily="2" charset="2"/>
              </a:rPr>
              <a:t>(2</a:t>
            </a:r>
            <a:r>
              <a:rPr lang="en-US" sz="2200" b="1" baseline="30000" dirty="0">
                <a:solidFill>
                  <a:schemeClr val="folHlink"/>
                </a:solidFill>
                <a:sym typeface="Wingdings" pitchFamily="2" charset="2"/>
              </a:rPr>
              <a:t>nd</a:t>
            </a:r>
            <a:r>
              <a:rPr lang="en-US" sz="2200" b="1" dirty="0">
                <a:solidFill>
                  <a:schemeClr val="folHlink"/>
                </a:solidFill>
                <a:sym typeface="Wingdings" pitchFamily="2" charset="2"/>
              </a:rPr>
              <a:t> NF)</a:t>
            </a:r>
            <a:endParaRPr lang="en-US" sz="2200" b="1" dirty="0">
              <a:solidFill>
                <a:schemeClr val="folHlink"/>
              </a:solidFill>
            </a:endParaRPr>
          </a:p>
        </p:txBody>
      </p:sp>
      <p:grpSp>
        <p:nvGrpSpPr>
          <p:cNvPr id="2" name="Group 9"/>
          <p:cNvGrpSpPr>
            <a:grpSpLocks/>
          </p:cNvGrpSpPr>
          <p:nvPr/>
        </p:nvGrpSpPr>
        <p:grpSpPr bwMode="auto">
          <a:xfrm>
            <a:off x="4114800" y="4343400"/>
            <a:ext cx="4849812" cy="1892300"/>
            <a:chOff x="2640" y="2976"/>
            <a:chExt cx="3055" cy="1192"/>
          </a:xfrm>
        </p:grpSpPr>
        <p:sp>
          <p:nvSpPr>
            <p:cNvPr id="69637" name="Text Box 5"/>
            <p:cNvSpPr txBox="1">
              <a:spLocks noChangeArrowheads="1"/>
            </p:cNvSpPr>
            <p:nvPr/>
          </p:nvSpPr>
          <p:spPr bwMode="auto">
            <a:xfrm>
              <a:off x="3792" y="2976"/>
              <a:ext cx="544" cy="308"/>
            </a:xfrm>
            <a:prstGeom prst="rect">
              <a:avLst/>
            </a:prstGeom>
            <a:noFill/>
            <a:ln w="9525">
              <a:noFill/>
              <a:miter lim="800000"/>
              <a:headEnd/>
              <a:tailEnd/>
            </a:ln>
            <a:effectLst/>
          </p:spPr>
          <p:txBody>
            <a:bodyPr wrap="none">
              <a:spAutoFit/>
            </a:bodyPr>
            <a:lstStyle/>
            <a:p>
              <a:pPr algn="l" eaLnBrk="0" hangingPunct="0"/>
              <a:r>
                <a:rPr lang="en-US" sz="2600" b="1">
                  <a:solidFill>
                    <a:schemeClr val="accent1"/>
                  </a:solidFill>
                </a:rPr>
                <a:t>BUT</a:t>
              </a:r>
            </a:p>
          </p:txBody>
        </p:sp>
        <p:sp>
          <p:nvSpPr>
            <p:cNvPr id="69639" name="Text Box 7"/>
            <p:cNvSpPr txBox="1">
              <a:spLocks noChangeArrowheads="1"/>
            </p:cNvSpPr>
            <p:nvPr/>
          </p:nvSpPr>
          <p:spPr bwMode="auto">
            <a:xfrm>
              <a:off x="2640" y="3312"/>
              <a:ext cx="3055" cy="308"/>
            </a:xfrm>
            <a:prstGeom prst="rect">
              <a:avLst/>
            </a:prstGeom>
            <a:noFill/>
            <a:ln w="9525">
              <a:noFill/>
              <a:miter lim="800000"/>
              <a:headEnd/>
              <a:tailEnd/>
            </a:ln>
            <a:effectLst/>
          </p:spPr>
          <p:txBody>
            <a:bodyPr wrap="none">
              <a:spAutoFit/>
            </a:bodyPr>
            <a:lstStyle/>
            <a:p>
              <a:pPr algn="l" eaLnBrk="0" hangingPunct="0"/>
              <a:r>
                <a:rPr lang="en-US" sz="2600" b="1">
                  <a:solidFill>
                    <a:schemeClr val="folHlink"/>
                  </a:solidFill>
                </a:rPr>
                <a:t>CustID </a:t>
              </a:r>
              <a:r>
                <a:rPr lang="en-US" sz="2600" b="1">
                  <a:solidFill>
                    <a:schemeClr val="folHlink"/>
                  </a:solidFill>
                  <a:sym typeface="Wingdings" pitchFamily="2" charset="2"/>
                </a:rPr>
                <a:t> Salesperson  Region</a:t>
              </a:r>
              <a:endParaRPr lang="en-US" sz="2600" b="1">
                <a:solidFill>
                  <a:schemeClr val="folHlink"/>
                </a:solidFill>
              </a:endParaRPr>
            </a:p>
          </p:txBody>
        </p:sp>
        <p:sp>
          <p:nvSpPr>
            <p:cNvPr id="69640" name="Text Box 8"/>
            <p:cNvSpPr txBox="1">
              <a:spLocks noChangeArrowheads="1"/>
            </p:cNvSpPr>
            <p:nvPr/>
          </p:nvSpPr>
          <p:spPr bwMode="auto">
            <a:xfrm>
              <a:off x="3350" y="3610"/>
              <a:ext cx="2122" cy="558"/>
            </a:xfrm>
            <a:prstGeom prst="rect">
              <a:avLst/>
            </a:prstGeom>
            <a:noFill/>
            <a:ln w="9525">
              <a:noFill/>
              <a:miter lim="800000"/>
              <a:headEnd/>
              <a:tailEnd/>
            </a:ln>
            <a:effectLst/>
          </p:spPr>
          <p:txBody>
            <a:bodyPr>
              <a:spAutoFit/>
            </a:bodyPr>
            <a:lstStyle/>
            <a:p>
              <a:pPr algn="l" eaLnBrk="0" hangingPunct="0"/>
              <a:r>
                <a:rPr lang="en-US" sz="2600" i="1"/>
                <a:t>Transitive dependency</a:t>
              </a:r>
            </a:p>
            <a:p>
              <a:pPr algn="l" eaLnBrk="0" hangingPunct="0"/>
              <a:r>
                <a:rPr lang="en-US" sz="2600" i="1"/>
                <a:t>(not 3</a:t>
              </a:r>
              <a:r>
                <a:rPr lang="en-US" sz="2600" i="1" baseline="30000"/>
                <a:t>rd</a:t>
              </a:r>
              <a:r>
                <a:rPr lang="en-US" sz="2600" i="1"/>
                <a:t> NF)</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36"/>
                                        </p:tgtEl>
                                        <p:attrNameLst>
                                          <p:attrName>style.visibility</p:attrName>
                                        </p:attrNameLst>
                                      </p:cBhvr>
                                      <p:to>
                                        <p:strVal val="visible"/>
                                      </p:to>
                                    </p:set>
                                    <p:anim calcmode="lin" valueType="num">
                                      <p:cBhvr additive="base">
                                        <p:cTn id="7" dur="500" fill="hold"/>
                                        <p:tgtEl>
                                          <p:spTgt spid="69636"/>
                                        </p:tgtEl>
                                        <p:attrNameLst>
                                          <p:attrName>ppt_x</p:attrName>
                                        </p:attrNameLst>
                                      </p:cBhvr>
                                      <p:tavLst>
                                        <p:tav tm="0">
                                          <p:val>
                                            <p:strVal val="0-#ppt_w/2"/>
                                          </p:val>
                                        </p:tav>
                                        <p:tav tm="100000">
                                          <p:val>
                                            <p:strVal val="#ppt_x"/>
                                          </p:val>
                                        </p:tav>
                                      </p:tavLst>
                                    </p:anim>
                                    <p:anim calcmode="lin" valueType="num">
                                      <p:cBhvr additive="base">
                                        <p:cTn id="8" dur="500" fill="hold"/>
                                        <p:tgtEl>
                                          <p:spTgt spid="696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81000"/>
            <a:ext cx="7498080" cy="1143000"/>
          </a:xfrm>
        </p:spPr>
        <p:txBody>
          <a:bodyPr/>
          <a:lstStyle/>
          <a:p>
            <a:r>
              <a:rPr lang="en-US" dirty="0" smtClean="0">
                <a:latin typeface="Times New Roman" panose="02020603050405020304" pitchFamily="18" charset="0"/>
                <a:cs typeface="Times New Roman" panose="02020603050405020304" pitchFamily="18" charset="0"/>
              </a:rPr>
              <a:t>Use of Normalization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200" y="1600200"/>
            <a:ext cx="7498080" cy="4800600"/>
          </a:xfrm>
        </p:spPr>
        <p:txBody>
          <a:bodyPr/>
          <a:lstStyle/>
          <a:p>
            <a:r>
              <a:rPr lang="en-US" dirty="0" smtClean="0"/>
              <a:t>When data large and scattered</a:t>
            </a:r>
          </a:p>
          <a:p>
            <a:endParaRPr lang="en-US" dirty="0" smtClean="0"/>
          </a:p>
          <a:p>
            <a:endParaRPr lang="en-US" dirty="0" smtClean="0"/>
          </a:p>
          <a:p>
            <a:r>
              <a:rPr lang="en-US" dirty="0" smtClean="0"/>
              <a:t>When data is complicated and redundant</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1066800" y="152400"/>
            <a:ext cx="6213560" cy="584775"/>
          </a:xfrm>
          <a:prstGeom prst="rect">
            <a:avLst/>
          </a:prstGeom>
          <a:noFill/>
          <a:ln w="9525">
            <a:noFill/>
            <a:miter lim="800000"/>
            <a:headEnd/>
            <a:tailEnd/>
          </a:ln>
          <a:effectLst/>
        </p:spPr>
        <p:txBody>
          <a:bodyPr wrap="none">
            <a:spAutoFit/>
          </a:bodyPr>
          <a:lstStyle/>
          <a:p>
            <a:pPr algn="l" eaLnBrk="0" hangingPunct="0"/>
            <a:r>
              <a:rPr lang="en-US" sz="3200" b="1" dirty="0">
                <a:solidFill>
                  <a:schemeClr val="tx2">
                    <a:satMod val="130000"/>
                  </a:schemeClr>
                </a:solidFill>
                <a:effectLst>
                  <a:outerShdw blurRad="50000" dist="30000" dir="5400000" algn="tl" rotWithShape="0">
                    <a:srgbClr val="000000">
                      <a:alpha val="30000"/>
                    </a:srgbClr>
                  </a:outerShdw>
                </a:effectLst>
                <a:latin typeface="Times" pitchFamily="18" charset="0"/>
                <a:ea typeface="+mj-ea"/>
                <a:cs typeface="+mj-cs"/>
              </a:rPr>
              <a:t>Removing a transitive dependency</a:t>
            </a:r>
          </a:p>
        </p:txBody>
      </p:sp>
      <p:sp>
        <p:nvSpPr>
          <p:cNvPr id="70659" name="Text Box 3"/>
          <p:cNvSpPr txBox="1">
            <a:spLocks noChangeArrowheads="1"/>
          </p:cNvSpPr>
          <p:nvPr/>
        </p:nvSpPr>
        <p:spPr bwMode="auto">
          <a:xfrm>
            <a:off x="1905000" y="838200"/>
            <a:ext cx="5168900" cy="457200"/>
          </a:xfrm>
          <a:prstGeom prst="rect">
            <a:avLst/>
          </a:prstGeom>
          <a:noFill/>
          <a:ln w="9525">
            <a:noFill/>
            <a:miter lim="800000"/>
            <a:headEnd/>
            <a:tailEnd/>
          </a:ln>
          <a:effectLst/>
        </p:spPr>
        <p:txBody>
          <a:bodyPr wrap="none">
            <a:spAutoFit/>
          </a:bodyPr>
          <a:lstStyle/>
          <a:p>
            <a:pPr algn="l" eaLnBrk="0" hangingPunct="0"/>
            <a:r>
              <a:rPr lang="en-US">
                <a:latin typeface="Arial" charset="0"/>
              </a:rPr>
              <a:t>(a) Decomposing the SALES relation</a:t>
            </a:r>
          </a:p>
        </p:txBody>
      </p:sp>
      <p:pic>
        <p:nvPicPr>
          <p:cNvPr id="70660" name="Picture 4" descr="D:\McFadden Slides\slide files 6\06_25a.pct"/>
          <p:cNvPicPr>
            <a:picLocks noChangeAspect="1" noChangeArrowheads="1"/>
          </p:cNvPicPr>
          <p:nvPr/>
        </p:nvPicPr>
        <p:blipFill>
          <a:blip r:embed="rId2"/>
          <a:srcRect/>
          <a:stretch>
            <a:fillRect/>
          </a:stretch>
        </p:blipFill>
        <p:spPr bwMode="auto">
          <a:xfrm>
            <a:off x="1066800" y="1524000"/>
            <a:ext cx="7848600" cy="42973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1026" descr="D:\McFadden Slides\slide files 6\06_25b.pct"/>
          <p:cNvPicPr>
            <a:picLocks noChangeAspect="1" noChangeArrowheads="1"/>
          </p:cNvPicPr>
          <p:nvPr/>
        </p:nvPicPr>
        <p:blipFill>
          <a:blip r:embed="rId2"/>
          <a:srcRect/>
          <a:stretch>
            <a:fillRect/>
          </a:stretch>
        </p:blipFill>
        <p:spPr bwMode="auto">
          <a:xfrm>
            <a:off x="990600" y="1066800"/>
            <a:ext cx="7772400" cy="2667000"/>
          </a:xfrm>
          <a:prstGeom prst="rect">
            <a:avLst/>
          </a:prstGeom>
          <a:noFill/>
          <a:ln w="9525">
            <a:noFill/>
            <a:miter lim="800000"/>
            <a:headEnd/>
            <a:tailEnd/>
          </a:ln>
          <a:effectLst/>
        </p:spPr>
      </p:pic>
      <p:sp>
        <p:nvSpPr>
          <p:cNvPr id="71683" name="Text Box 1027"/>
          <p:cNvSpPr txBox="1">
            <a:spLocks noChangeArrowheads="1"/>
          </p:cNvSpPr>
          <p:nvPr/>
        </p:nvSpPr>
        <p:spPr bwMode="auto">
          <a:xfrm>
            <a:off x="1066800" y="130314"/>
            <a:ext cx="3861955" cy="707886"/>
          </a:xfrm>
          <a:prstGeom prst="rect">
            <a:avLst/>
          </a:prstGeom>
          <a:noFill/>
          <a:ln w="9525">
            <a:noFill/>
            <a:miter lim="800000"/>
            <a:headEnd/>
            <a:tailEnd/>
          </a:ln>
          <a:effectLst/>
        </p:spPr>
        <p:txBody>
          <a:bodyPr wrap="none">
            <a:spAutoFit/>
          </a:bodyPr>
          <a:lstStyle/>
          <a:p>
            <a:pPr algn="l" eaLnBrk="0" hangingPunct="0"/>
            <a:r>
              <a:rPr lang="en-US" sz="4000" b="1" dirty="0">
                <a:solidFill>
                  <a:schemeClr val="tx2">
                    <a:satMod val="130000"/>
                  </a:schemeClr>
                </a:solidFill>
                <a:effectLst>
                  <a:outerShdw blurRad="50000" dist="30000" dir="5400000" algn="tl" rotWithShape="0">
                    <a:srgbClr val="000000">
                      <a:alpha val="30000"/>
                    </a:srgbClr>
                  </a:outerShdw>
                </a:effectLst>
                <a:latin typeface="Times" pitchFamily="18" charset="0"/>
                <a:ea typeface="+mj-ea"/>
                <a:cs typeface="+mj-cs"/>
              </a:rPr>
              <a:t>Relations in 3NF</a:t>
            </a:r>
          </a:p>
        </p:txBody>
      </p:sp>
      <p:sp>
        <p:nvSpPr>
          <p:cNvPr id="71684" name="Text Box 1028"/>
          <p:cNvSpPr txBox="1">
            <a:spLocks noChangeArrowheads="1"/>
          </p:cNvSpPr>
          <p:nvPr/>
        </p:nvSpPr>
        <p:spPr bwMode="auto">
          <a:xfrm>
            <a:off x="990600" y="5257800"/>
            <a:ext cx="6399213" cy="885825"/>
          </a:xfrm>
          <a:prstGeom prst="rect">
            <a:avLst/>
          </a:prstGeom>
          <a:noFill/>
          <a:ln w="9525">
            <a:noFill/>
            <a:miter lim="800000"/>
            <a:headEnd/>
            <a:tailEnd/>
          </a:ln>
          <a:effectLst/>
        </p:spPr>
        <p:txBody>
          <a:bodyPr wrap="none">
            <a:spAutoFit/>
          </a:bodyPr>
          <a:lstStyle/>
          <a:p>
            <a:pPr algn="l" eaLnBrk="0" hangingPunct="0"/>
            <a:r>
              <a:rPr lang="en-US" sz="2600" b="1">
                <a:solidFill>
                  <a:schemeClr val="tx2"/>
                </a:solidFill>
              </a:rPr>
              <a:t>Now, there are no transitive dependencies…</a:t>
            </a:r>
          </a:p>
          <a:p>
            <a:pPr algn="l" eaLnBrk="0" hangingPunct="0"/>
            <a:r>
              <a:rPr lang="en-US" sz="2600" b="1">
                <a:solidFill>
                  <a:schemeClr val="tx2"/>
                </a:solidFill>
              </a:rPr>
              <a:t>Both relations are in 3</a:t>
            </a:r>
            <a:r>
              <a:rPr lang="en-US" sz="2600" b="1" baseline="30000">
                <a:solidFill>
                  <a:schemeClr val="tx2"/>
                </a:solidFill>
              </a:rPr>
              <a:t>rd</a:t>
            </a:r>
            <a:r>
              <a:rPr lang="en-US" sz="2600" b="1">
                <a:solidFill>
                  <a:schemeClr val="tx2"/>
                </a:solidFill>
              </a:rPr>
              <a:t> NF</a:t>
            </a:r>
          </a:p>
        </p:txBody>
      </p:sp>
      <p:sp>
        <p:nvSpPr>
          <p:cNvPr id="71685" name="Rectangle 1029"/>
          <p:cNvSpPr>
            <a:spLocks noChangeArrowheads="1"/>
          </p:cNvSpPr>
          <p:nvPr/>
        </p:nvSpPr>
        <p:spPr bwMode="auto">
          <a:xfrm>
            <a:off x="4724400" y="3810000"/>
            <a:ext cx="3505200" cy="1084263"/>
          </a:xfrm>
          <a:prstGeom prst="rect">
            <a:avLst/>
          </a:prstGeom>
          <a:noFill/>
          <a:ln w="9525">
            <a:noFill/>
            <a:miter lim="800000"/>
            <a:headEnd/>
            <a:tailEnd/>
          </a:ln>
          <a:effectLst/>
        </p:spPr>
        <p:txBody>
          <a:bodyPr>
            <a:spAutoFit/>
          </a:bodyPr>
          <a:lstStyle/>
          <a:p>
            <a:pPr algn="l" eaLnBrk="0" hangingPunct="0">
              <a:spcBef>
                <a:spcPct val="50000"/>
              </a:spcBef>
            </a:pPr>
            <a:r>
              <a:rPr lang="en-US" sz="2600">
                <a:solidFill>
                  <a:schemeClr val="folHlink"/>
                </a:solidFill>
              </a:rPr>
              <a:t>CustID </a:t>
            </a:r>
            <a:r>
              <a:rPr lang="en-US" sz="2600">
                <a:solidFill>
                  <a:schemeClr val="folHlink"/>
                </a:solidFill>
                <a:sym typeface="Wingdings" pitchFamily="2" charset="2"/>
              </a:rPr>
              <a:t> Name</a:t>
            </a:r>
          </a:p>
          <a:p>
            <a:pPr algn="l" eaLnBrk="0" hangingPunct="0">
              <a:spcBef>
                <a:spcPct val="50000"/>
              </a:spcBef>
            </a:pPr>
            <a:r>
              <a:rPr lang="en-US" sz="2600">
                <a:solidFill>
                  <a:schemeClr val="folHlink"/>
                </a:solidFill>
                <a:sym typeface="Wingdings" pitchFamily="2" charset="2"/>
              </a:rPr>
              <a:t>CustID  Salesperson</a:t>
            </a:r>
          </a:p>
        </p:txBody>
      </p:sp>
      <p:sp>
        <p:nvSpPr>
          <p:cNvPr id="71686" name="Rectangle 1030"/>
          <p:cNvSpPr>
            <a:spLocks noChangeArrowheads="1"/>
          </p:cNvSpPr>
          <p:nvPr/>
        </p:nvSpPr>
        <p:spPr bwMode="auto">
          <a:xfrm>
            <a:off x="6334125" y="1524000"/>
            <a:ext cx="2505075" cy="396875"/>
          </a:xfrm>
          <a:prstGeom prst="rect">
            <a:avLst/>
          </a:prstGeom>
          <a:noFill/>
          <a:ln w="9525">
            <a:noFill/>
            <a:miter lim="800000"/>
            <a:headEnd/>
            <a:tailEnd/>
          </a:ln>
          <a:effectLst/>
        </p:spPr>
        <p:txBody>
          <a:bodyPr wrap="none">
            <a:spAutoFit/>
          </a:bodyPr>
          <a:lstStyle/>
          <a:p>
            <a:pPr algn="l" eaLnBrk="0" hangingPunct="0">
              <a:spcBef>
                <a:spcPct val="50000"/>
              </a:spcBef>
            </a:pPr>
            <a:r>
              <a:rPr lang="en-US" sz="2000" dirty="0">
                <a:solidFill>
                  <a:schemeClr val="hlink"/>
                </a:solidFill>
                <a:sym typeface="Wingdings" pitchFamily="2" charset="2"/>
              </a:rPr>
              <a:t>Salesperson  Region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6"/>
                                        </p:tgtEl>
                                        <p:attrNameLst>
                                          <p:attrName>style.visibility</p:attrName>
                                        </p:attrNameLst>
                                      </p:cBhvr>
                                      <p:to>
                                        <p:strVal val="visible"/>
                                      </p:to>
                                    </p:set>
                                    <p:anim calcmode="lin" valueType="num">
                                      <p:cBhvr additive="base">
                                        <p:cTn id="7" dur="500" fill="hold"/>
                                        <p:tgtEl>
                                          <p:spTgt spid="71686"/>
                                        </p:tgtEl>
                                        <p:attrNameLst>
                                          <p:attrName>ppt_x</p:attrName>
                                        </p:attrNameLst>
                                      </p:cBhvr>
                                      <p:tavLst>
                                        <p:tav tm="0">
                                          <p:val>
                                            <p:strVal val="0-#ppt_w/2"/>
                                          </p:val>
                                        </p:tav>
                                        <p:tav tm="100000">
                                          <p:val>
                                            <p:strVal val="#ppt_x"/>
                                          </p:val>
                                        </p:tav>
                                      </p:tavLst>
                                    </p:anim>
                                    <p:anim calcmode="lin" valueType="num">
                                      <p:cBhvr additive="base">
                                        <p:cTn id="8" dur="500" fill="hold"/>
                                        <p:tgtEl>
                                          <p:spTgt spid="716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685"/>
                                        </p:tgtEl>
                                        <p:attrNameLst>
                                          <p:attrName>style.visibility</p:attrName>
                                        </p:attrNameLst>
                                      </p:cBhvr>
                                      <p:to>
                                        <p:strVal val="visible"/>
                                      </p:to>
                                    </p:set>
                                    <p:anim calcmode="lin" valueType="num">
                                      <p:cBhvr additive="base">
                                        <p:cTn id="13" dur="500" fill="hold"/>
                                        <p:tgtEl>
                                          <p:spTgt spid="71685"/>
                                        </p:tgtEl>
                                        <p:attrNameLst>
                                          <p:attrName>ppt_x</p:attrName>
                                        </p:attrNameLst>
                                      </p:cBhvr>
                                      <p:tavLst>
                                        <p:tav tm="0">
                                          <p:val>
                                            <p:strVal val="0-#ppt_w/2"/>
                                          </p:val>
                                        </p:tav>
                                        <p:tav tm="100000">
                                          <p:val>
                                            <p:strVal val="#ppt_x"/>
                                          </p:val>
                                        </p:tav>
                                      </p:tavLst>
                                    </p:anim>
                                    <p:anim calcmode="lin" valueType="num">
                                      <p:cBhvr additive="base">
                                        <p:cTn id="14" dur="500" fill="hold"/>
                                        <p:tgtEl>
                                          <p:spTgt spid="7168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71684"/>
                                        </p:tgtEl>
                                        <p:attrNameLst>
                                          <p:attrName>style.visibility</p:attrName>
                                        </p:attrNameLst>
                                      </p:cBhvr>
                                      <p:to>
                                        <p:strVal val="visible"/>
                                      </p:to>
                                    </p:set>
                                    <p:animEffect transition="in" filter="checkerboard(across)">
                                      <p:cBhvr>
                                        <p:cTn id="19" dur="500"/>
                                        <p:tgtEl>
                                          <p:spTgt spid="71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autoUpdateAnimBg="0"/>
      <p:bldP spid="71685" grpId="0" autoUpdateAnimBg="0"/>
      <p:bldP spid="71686"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5"/>
          <p:cNvSpPr>
            <a:spLocks noGrp="1" noChangeArrowheads="1"/>
          </p:cNvSpPr>
          <p:nvPr>
            <p:ph type="title"/>
          </p:nvPr>
        </p:nvSpPr>
        <p:spPr>
          <a:xfrm>
            <a:off x="1066800" y="0"/>
            <a:ext cx="7315200" cy="1143000"/>
          </a:xfrm>
          <a:noFill/>
        </p:spPr>
        <p:txBody>
          <a:bodyPr lIns="90488" tIns="44450" rIns="90488" bIns="44450">
            <a:normAutofit/>
          </a:bodyPr>
          <a:lstStyle/>
          <a:p>
            <a:pPr eaLnBrk="1" hangingPunct="1"/>
            <a:r>
              <a:rPr lang="en-US" sz="4000" b="1" dirty="0">
                <a:latin typeface="Times" pitchFamily="18" charset="0"/>
              </a:rPr>
              <a:t>Third Normal Form (3 NF)</a:t>
            </a:r>
          </a:p>
        </p:txBody>
      </p:sp>
      <p:sp>
        <p:nvSpPr>
          <p:cNvPr id="18434" name="Rectangle 2"/>
          <p:cNvSpPr>
            <a:spLocks noGrp="1" noChangeArrowheads="1"/>
          </p:cNvSpPr>
          <p:nvPr>
            <p:ph idx="1"/>
          </p:nvPr>
        </p:nvSpPr>
        <p:spPr>
          <a:xfrm>
            <a:off x="914400" y="1524000"/>
            <a:ext cx="8001000" cy="3200400"/>
          </a:xfrm>
          <a:noFill/>
        </p:spPr>
        <p:txBody>
          <a:bodyPr lIns="90488" tIns="44450" rIns="90488" bIns="44450">
            <a:normAutofit fontScale="92500" lnSpcReduction="10000"/>
          </a:bodyPr>
          <a:lstStyle/>
          <a:p>
            <a:pPr eaLnBrk="1" hangingPunct="1"/>
            <a:r>
              <a:rPr lang="en-US" sz="2200" dirty="0" smtClean="0">
                <a:solidFill>
                  <a:srgbClr val="CC0000"/>
                </a:solidFill>
                <a:latin typeface="Tahoma" pitchFamily="34" charset="0"/>
              </a:rPr>
              <a:t>Conversion to Third Normal Form</a:t>
            </a:r>
          </a:p>
          <a:p>
            <a:pPr lvl="1" eaLnBrk="1" hangingPunct="1"/>
            <a:r>
              <a:rPr lang="en-US" sz="2000" b="1" dirty="0" smtClean="0">
                <a:latin typeface="Tahoma" pitchFamily="34" charset="0"/>
              </a:rPr>
              <a:t>Create a separate table with attributes in a transitive functional dependence relationship.</a:t>
            </a:r>
          </a:p>
          <a:p>
            <a:pPr lvl="1" eaLnBrk="1" hangingPunct="1">
              <a:buFontTx/>
              <a:buNone/>
            </a:pPr>
            <a:endParaRPr lang="en-US" sz="2000" dirty="0" smtClean="0">
              <a:latin typeface="Tahoma" pitchFamily="34" charset="0"/>
            </a:endParaRPr>
          </a:p>
          <a:p>
            <a:pPr lvl="2" eaLnBrk="1" hangingPunct="1">
              <a:buFont typeface="Wingdings" pitchFamily="2" charset="2"/>
              <a:buNone/>
            </a:pPr>
            <a:r>
              <a:rPr lang="en-US" sz="2400" dirty="0" smtClean="0">
                <a:latin typeface="Tahoma" pitchFamily="34" charset="0"/>
              </a:rPr>
              <a:t>PROJECT (</a:t>
            </a:r>
            <a:r>
              <a:rPr lang="en-US" sz="2400" u="sng" dirty="0" smtClean="0">
                <a:solidFill>
                  <a:srgbClr val="CC0000"/>
                </a:solidFill>
                <a:latin typeface="Tahoma" pitchFamily="34" charset="0"/>
              </a:rPr>
              <a:t>PROJ_NUM,</a:t>
            </a:r>
            <a:r>
              <a:rPr lang="en-US" sz="2400" dirty="0" smtClean="0">
                <a:solidFill>
                  <a:srgbClr val="CC0000"/>
                </a:solidFill>
                <a:latin typeface="Tahoma" pitchFamily="34" charset="0"/>
              </a:rPr>
              <a:t> PROJ_NAME</a:t>
            </a:r>
            <a:r>
              <a:rPr lang="en-US" sz="2400" dirty="0" smtClean="0">
                <a:latin typeface="Tahoma" pitchFamily="34" charset="0"/>
              </a:rPr>
              <a:t>)</a:t>
            </a:r>
          </a:p>
          <a:p>
            <a:pPr lvl="2" eaLnBrk="1" hangingPunct="1">
              <a:buFont typeface="Wingdings" pitchFamily="2" charset="2"/>
              <a:buNone/>
            </a:pPr>
            <a:r>
              <a:rPr lang="en-US" sz="2400" dirty="0" smtClean="0">
                <a:latin typeface="Tahoma" pitchFamily="34" charset="0"/>
              </a:rPr>
              <a:t>ASSIGN (</a:t>
            </a:r>
            <a:r>
              <a:rPr lang="en-US" sz="2400" u="sng" dirty="0" smtClean="0">
                <a:solidFill>
                  <a:srgbClr val="CC0000"/>
                </a:solidFill>
                <a:latin typeface="Tahoma" pitchFamily="34" charset="0"/>
              </a:rPr>
              <a:t>PROJ_NUM, EMP_NUM</a:t>
            </a:r>
            <a:r>
              <a:rPr lang="en-US" sz="2400" dirty="0" smtClean="0">
                <a:solidFill>
                  <a:srgbClr val="CC0000"/>
                </a:solidFill>
                <a:latin typeface="Tahoma" pitchFamily="34" charset="0"/>
              </a:rPr>
              <a:t>, HOURS</a:t>
            </a:r>
            <a:r>
              <a:rPr lang="en-US" sz="2400" dirty="0" smtClean="0">
                <a:latin typeface="Tahoma" pitchFamily="34" charset="0"/>
              </a:rPr>
              <a:t>)</a:t>
            </a:r>
          </a:p>
          <a:p>
            <a:pPr lvl="2" eaLnBrk="1" hangingPunct="1">
              <a:buFont typeface="Wingdings" pitchFamily="2" charset="2"/>
              <a:buNone/>
            </a:pPr>
            <a:r>
              <a:rPr lang="en-US" sz="2400" dirty="0" smtClean="0">
                <a:latin typeface="Tahoma" pitchFamily="34" charset="0"/>
              </a:rPr>
              <a:t>EMPLOYEE (</a:t>
            </a:r>
            <a:r>
              <a:rPr lang="en-US" sz="2400" u="sng" dirty="0" smtClean="0">
                <a:solidFill>
                  <a:srgbClr val="CC0000"/>
                </a:solidFill>
                <a:latin typeface="Tahoma" pitchFamily="34" charset="0"/>
              </a:rPr>
              <a:t>EMP_NUM</a:t>
            </a:r>
            <a:r>
              <a:rPr lang="en-US" sz="2400" dirty="0" smtClean="0">
                <a:solidFill>
                  <a:srgbClr val="CC0000"/>
                </a:solidFill>
                <a:latin typeface="Tahoma" pitchFamily="34" charset="0"/>
              </a:rPr>
              <a:t>, EMP_NAME, JOB_CLASS</a:t>
            </a:r>
            <a:r>
              <a:rPr lang="en-US" sz="2400" dirty="0" smtClean="0">
                <a:latin typeface="Tahoma" pitchFamily="34" charset="0"/>
              </a:rPr>
              <a:t>)</a:t>
            </a:r>
          </a:p>
          <a:p>
            <a:pPr lvl="2" eaLnBrk="1" hangingPunct="1">
              <a:buFont typeface="Wingdings" pitchFamily="2" charset="2"/>
              <a:buNone/>
            </a:pPr>
            <a:r>
              <a:rPr lang="en-US" sz="2400" dirty="0" smtClean="0">
                <a:latin typeface="Tahoma" pitchFamily="34" charset="0"/>
              </a:rPr>
              <a:t>JOB (</a:t>
            </a:r>
            <a:r>
              <a:rPr lang="en-US" sz="2400" u="sng" dirty="0" smtClean="0">
                <a:solidFill>
                  <a:srgbClr val="CC0000"/>
                </a:solidFill>
                <a:latin typeface="Tahoma" pitchFamily="34" charset="0"/>
              </a:rPr>
              <a:t>JOB_CLASS</a:t>
            </a:r>
            <a:r>
              <a:rPr lang="en-US" sz="2400" dirty="0" smtClean="0">
                <a:solidFill>
                  <a:srgbClr val="CC0000"/>
                </a:solidFill>
                <a:latin typeface="Tahoma" pitchFamily="34" charset="0"/>
              </a:rPr>
              <a:t>, CHG_HOUR</a:t>
            </a:r>
            <a:r>
              <a:rPr lang="en-US" sz="2400" dirty="0" smtClean="0">
                <a:latin typeface="Tahoma" pitchFamily="34" charset="0"/>
              </a:rPr>
              <a:t>)</a:t>
            </a:r>
          </a:p>
          <a:p>
            <a:pPr eaLnBrk="1" hangingPunct="1">
              <a:buFont typeface="Wingdings" pitchFamily="2" charset="2"/>
              <a:buNone/>
            </a:pPr>
            <a:endParaRPr lang="en-US" sz="1600" dirty="0" smtClean="0">
              <a:latin typeface="Tahoma" pitchFamily="34" charset="0"/>
            </a:endParaRPr>
          </a:p>
        </p:txBody>
      </p:sp>
    </p:spTree>
    <p:extLst>
      <p:ext uri="{BB962C8B-B14F-4D97-AF65-F5344CB8AC3E}">
        <p14:creationId xmlns:p14="http://schemas.microsoft.com/office/powerpoint/2010/main" val="627182709"/>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6833" y="228600"/>
            <a:ext cx="7498080" cy="1143000"/>
          </a:xfrm>
        </p:spPr>
        <p:txBody>
          <a:bodyPr/>
          <a:lstStyle/>
          <a:p>
            <a:r>
              <a:rPr lang="en-US" dirty="0" smtClean="0">
                <a:latin typeface="Times New Roman" panose="02020603050405020304" pitchFamily="18" charset="0"/>
                <a:cs typeface="Times New Roman" panose="02020603050405020304" pitchFamily="18" charset="0"/>
              </a:rPr>
              <a:t>Practice Example</a:t>
            </a:r>
            <a:endParaRPr lang="en-US"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24187553"/>
              </p:ext>
            </p:extLst>
          </p:nvPr>
        </p:nvGraphicFramePr>
        <p:xfrm>
          <a:off x="1228299" y="1981200"/>
          <a:ext cx="7391399" cy="3528058"/>
        </p:xfrm>
        <a:graphic>
          <a:graphicData uri="http://schemas.openxmlformats.org/drawingml/2006/table">
            <a:tbl>
              <a:tblPr firstRow="1" firstCol="1" lastRow="1" lastCol="1" bandRow="1" bandCol="1">
                <a:tableStyleId>{5C22544A-7EE6-4342-B048-85BDC9FD1C3A}</a:tableStyleId>
              </a:tblPr>
              <a:tblGrid>
                <a:gridCol w="965801">
                  <a:extLst>
                    <a:ext uri="{9D8B030D-6E8A-4147-A177-3AD203B41FA5}">
                      <a16:colId xmlns:a16="http://schemas.microsoft.com/office/drawing/2014/main" val="20000"/>
                    </a:ext>
                  </a:extLst>
                </a:gridCol>
                <a:gridCol w="1236476">
                  <a:extLst>
                    <a:ext uri="{9D8B030D-6E8A-4147-A177-3AD203B41FA5}">
                      <a16:colId xmlns:a16="http://schemas.microsoft.com/office/drawing/2014/main" val="20001"/>
                    </a:ext>
                  </a:extLst>
                </a:gridCol>
                <a:gridCol w="862239">
                  <a:extLst>
                    <a:ext uri="{9D8B030D-6E8A-4147-A177-3AD203B41FA5}">
                      <a16:colId xmlns:a16="http://schemas.microsoft.com/office/drawing/2014/main" val="20002"/>
                    </a:ext>
                  </a:extLst>
                </a:gridCol>
                <a:gridCol w="1236476">
                  <a:extLst>
                    <a:ext uri="{9D8B030D-6E8A-4147-A177-3AD203B41FA5}">
                      <a16:colId xmlns:a16="http://schemas.microsoft.com/office/drawing/2014/main" val="20003"/>
                    </a:ext>
                  </a:extLst>
                </a:gridCol>
                <a:gridCol w="994046">
                  <a:extLst>
                    <a:ext uri="{9D8B030D-6E8A-4147-A177-3AD203B41FA5}">
                      <a16:colId xmlns:a16="http://schemas.microsoft.com/office/drawing/2014/main" val="20004"/>
                    </a:ext>
                  </a:extLst>
                </a:gridCol>
                <a:gridCol w="859885">
                  <a:extLst>
                    <a:ext uri="{9D8B030D-6E8A-4147-A177-3AD203B41FA5}">
                      <a16:colId xmlns:a16="http://schemas.microsoft.com/office/drawing/2014/main" val="20005"/>
                    </a:ext>
                  </a:extLst>
                </a:gridCol>
                <a:gridCol w="1236476">
                  <a:extLst>
                    <a:ext uri="{9D8B030D-6E8A-4147-A177-3AD203B41FA5}">
                      <a16:colId xmlns:a16="http://schemas.microsoft.com/office/drawing/2014/main" val="20006"/>
                    </a:ext>
                  </a:extLst>
                </a:gridCol>
              </a:tblGrid>
              <a:tr h="1085557">
                <a:tc>
                  <a:txBody>
                    <a:bodyPr/>
                    <a:lstStyle/>
                    <a:p>
                      <a:pPr marL="0" marR="0" algn="ctr">
                        <a:spcBef>
                          <a:spcPts val="0"/>
                        </a:spcBef>
                        <a:spcAft>
                          <a:spcPts val="0"/>
                        </a:spcAft>
                      </a:pPr>
                      <a:r>
                        <a:rPr lang="en-US" sz="1200" u="sng" dirty="0">
                          <a:effectLst/>
                        </a:rPr>
                        <a:t>Student-ID</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u="sng" dirty="0">
                          <a:effectLst/>
                        </a:rPr>
                        <a:t>Specialization</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Name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Specialization Semester</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Semester</a:t>
                      </a:r>
                    </a:p>
                    <a:p>
                      <a:pPr marL="0" marR="0" algn="ctr">
                        <a:spcBef>
                          <a:spcPts val="0"/>
                        </a:spcBef>
                        <a:spcAft>
                          <a:spcPts val="0"/>
                        </a:spcAft>
                      </a:pPr>
                      <a:r>
                        <a:rPr lang="en-US" sz="1200">
                          <a:effectLst/>
                        </a:rPr>
                        <a:t>Start-Date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Semester</a:t>
                      </a:r>
                    </a:p>
                    <a:p>
                      <a:pPr marL="0" marR="0" algn="ctr">
                        <a:spcBef>
                          <a:spcPts val="0"/>
                        </a:spcBef>
                        <a:spcAft>
                          <a:spcPts val="0"/>
                        </a:spcAft>
                      </a:pPr>
                      <a:r>
                        <a:rPr lang="en-US" sz="1200">
                          <a:effectLst/>
                        </a:rPr>
                        <a:t>End-Date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Specialization </a:t>
                      </a:r>
                    </a:p>
                    <a:p>
                      <a:pPr marL="0" marR="0" algn="ctr">
                        <a:spcBef>
                          <a:spcPts val="0"/>
                        </a:spcBef>
                        <a:spcAft>
                          <a:spcPts val="0"/>
                        </a:spcAft>
                      </a:pPr>
                      <a:r>
                        <a:rPr lang="en-US" sz="1200">
                          <a:effectLst/>
                        </a:rPr>
                        <a:t>Supervisor</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71389">
                <a:tc>
                  <a:txBody>
                    <a:bodyPr/>
                    <a:lstStyle/>
                    <a:p>
                      <a:pPr marL="0" marR="0">
                        <a:spcBef>
                          <a:spcPts val="0"/>
                        </a:spcBef>
                        <a:spcAft>
                          <a:spcPts val="0"/>
                        </a:spcAft>
                      </a:pPr>
                      <a:r>
                        <a:rPr lang="en-US" sz="1200">
                          <a:effectLst/>
                        </a:rPr>
                        <a:t>Vu001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SE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Faizan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Fall2009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05-07-09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31-12-09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Prof Majid</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71389">
                <a:tc>
                  <a:txBody>
                    <a:bodyPr/>
                    <a:lstStyle/>
                    <a:p>
                      <a:pPr marL="0" marR="0">
                        <a:spcBef>
                          <a:spcPts val="0"/>
                        </a:spcBef>
                        <a:spcAft>
                          <a:spcPts val="0"/>
                        </a:spcAft>
                      </a:pPr>
                      <a:r>
                        <a:rPr lang="en-US" sz="1200">
                          <a:effectLst/>
                        </a:rPr>
                        <a:t>Vu001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AI</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Faizan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Spring2010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05-02-10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30-06-10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Prof Saeed</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71389">
                <a:tc>
                  <a:txBody>
                    <a:bodyPr/>
                    <a:lstStyle/>
                    <a:p>
                      <a:pPr marL="0" marR="0">
                        <a:spcBef>
                          <a:spcPts val="0"/>
                        </a:spcBef>
                        <a:spcAft>
                          <a:spcPts val="0"/>
                        </a:spcAft>
                      </a:pPr>
                      <a:r>
                        <a:rPr lang="en-US" sz="1200">
                          <a:effectLst/>
                        </a:rPr>
                        <a:t>Vu002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AI</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Zafar</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Spring2010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05-02-10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30-06-10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Prof Saeed</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71389">
                <a:tc>
                  <a:txBody>
                    <a:bodyPr/>
                    <a:lstStyle/>
                    <a:p>
                      <a:pPr marL="0" marR="0">
                        <a:spcBef>
                          <a:spcPts val="0"/>
                        </a:spcBef>
                        <a:spcAft>
                          <a:spcPts val="0"/>
                        </a:spcAft>
                      </a:pPr>
                      <a:r>
                        <a:rPr lang="en-US" sz="1200">
                          <a:effectLst/>
                        </a:rPr>
                        <a:t>Vu003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SE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Ahmad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Fall2009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05-07-09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31-12-09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Prof Majid</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71389">
                <a:tc>
                  <a:txBody>
                    <a:bodyPr/>
                    <a:lstStyle/>
                    <a:p>
                      <a:pPr marL="0" marR="0">
                        <a:spcBef>
                          <a:spcPts val="0"/>
                        </a:spcBef>
                        <a:spcAft>
                          <a:spcPts val="0"/>
                        </a:spcAft>
                      </a:pPr>
                      <a:r>
                        <a:rPr lang="en-US" sz="1200">
                          <a:effectLst/>
                        </a:rPr>
                        <a:t>Vu003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Networks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Ahmad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Spring2010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05-02-10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30-06-10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Prof Wajid</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271389">
                <a:tc>
                  <a:txBody>
                    <a:bodyPr/>
                    <a:lstStyle/>
                    <a:p>
                      <a:pPr marL="0" marR="0">
                        <a:spcBef>
                          <a:spcPts val="0"/>
                        </a:spcBef>
                        <a:spcAft>
                          <a:spcPts val="0"/>
                        </a:spcAft>
                      </a:pPr>
                      <a:r>
                        <a:rPr lang="en-US" sz="1200">
                          <a:effectLst/>
                        </a:rPr>
                        <a:t>Vu003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AI</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Ahmad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Fall2010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05-07-10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31-12-10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Prof Saeed</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271389">
                <a:tc>
                  <a:txBody>
                    <a:bodyPr/>
                    <a:lstStyle/>
                    <a:p>
                      <a:pPr marL="0" marR="0">
                        <a:spcBef>
                          <a:spcPts val="0"/>
                        </a:spcBef>
                        <a:spcAft>
                          <a:spcPts val="0"/>
                        </a:spcAft>
                      </a:pPr>
                      <a:r>
                        <a:rPr lang="en-US" sz="1200">
                          <a:effectLst/>
                        </a:rPr>
                        <a:t>Vu004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SE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Fahad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Fall2010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05-07-10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31-12-10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Prof Majid</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542778">
                <a:tc>
                  <a:txBody>
                    <a:bodyPr/>
                    <a:lstStyle/>
                    <a:p>
                      <a:pPr marL="0" marR="0">
                        <a:spcBef>
                          <a:spcPts val="0"/>
                        </a:spcBef>
                        <a:spcAft>
                          <a:spcPts val="0"/>
                        </a:spcAft>
                      </a:pPr>
                      <a:r>
                        <a:rPr lang="en-US" sz="1200">
                          <a:effectLst/>
                        </a:rPr>
                        <a:t>Vu004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AI</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Fahad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Spring2011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05-02-11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30-06-11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Prof Saeed</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8"/>
                  </a:ext>
                </a:extLst>
              </a:tr>
            </a:tbl>
          </a:graphicData>
        </a:graphic>
      </p:graphicFrame>
      <p:sp>
        <p:nvSpPr>
          <p:cNvPr id="6" name="Rectangle 1"/>
          <p:cNvSpPr>
            <a:spLocks noChangeArrowheads="1"/>
          </p:cNvSpPr>
          <p:nvPr/>
        </p:nvSpPr>
        <p:spPr bwMode="auto">
          <a:xfrm>
            <a:off x="0" y="-56093"/>
            <a:ext cx="226344"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600200" y="1048434"/>
            <a:ext cx="4572000" cy="646331"/>
          </a:xfrm>
          <a:prstGeom prst="rect">
            <a:avLst/>
          </a:prstGeom>
        </p:spPr>
        <p:txBody>
          <a:bodyPr>
            <a:spAutoFit/>
          </a:bodyPr>
          <a:lstStyle/>
          <a:p>
            <a:r>
              <a:rPr lang="en-US" b="1" dirty="0">
                <a:latin typeface="Times New Roman" panose="02020603050405020304" pitchFamily="18" charset="0"/>
                <a:ea typeface="Times New Roman" panose="02020603050405020304" pitchFamily="18" charset="0"/>
                <a:cs typeface="Times New Roman" panose="02020603050405020304" pitchFamily="18" charset="0"/>
              </a:rPr>
              <a:t>Normalize the below table up to 3rd normal form</a:t>
            </a:r>
            <a:endParaRPr lang="en-US" dirty="0"/>
          </a:p>
        </p:txBody>
      </p:sp>
    </p:spTree>
    <p:extLst>
      <p:ext uri="{BB962C8B-B14F-4D97-AF65-F5344CB8AC3E}">
        <p14:creationId xmlns:p14="http://schemas.microsoft.com/office/powerpoint/2010/main" val="2915354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BCNF</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r>
              <a:rPr lang="en-US" sz="2800" b="1" dirty="0"/>
              <a:t>Boyce and </a:t>
            </a:r>
            <a:r>
              <a:rPr lang="en-US" sz="2800" b="1" dirty="0" err="1"/>
              <a:t>Codd</a:t>
            </a:r>
            <a:r>
              <a:rPr lang="en-US" sz="2800" b="1" dirty="0"/>
              <a:t> Normal Form</a:t>
            </a:r>
            <a:r>
              <a:rPr lang="en-US" sz="2800" dirty="0"/>
              <a:t> is a higher version of the Third Normal form. </a:t>
            </a:r>
            <a:endParaRPr lang="en-US" sz="2800" dirty="0" smtClean="0"/>
          </a:p>
          <a:p>
            <a:r>
              <a:rPr lang="en-US" sz="2800" dirty="0" smtClean="0"/>
              <a:t>For </a:t>
            </a:r>
            <a:r>
              <a:rPr lang="en-US" sz="2800" dirty="0"/>
              <a:t>a table to be in BCNF, following conditions must be satisfied:</a:t>
            </a:r>
          </a:p>
          <a:p>
            <a:r>
              <a:rPr lang="en-US" sz="2800" dirty="0"/>
              <a:t>R must be in 3rd Normal Form</a:t>
            </a:r>
          </a:p>
          <a:p>
            <a:r>
              <a:rPr lang="en-US" sz="2800" dirty="0"/>
              <a:t>and, for each functional dependency ( X → Y ), X should be a </a:t>
            </a:r>
            <a:r>
              <a:rPr lang="en-US" sz="2800" dirty="0" smtClean="0"/>
              <a:t>candidate key.</a:t>
            </a:r>
          </a:p>
          <a:p>
            <a:r>
              <a:rPr lang="en-US" sz="2800" dirty="0">
                <a:solidFill>
                  <a:srgbClr val="101010"/>
                </a:solidFill>
                <a:latin typeface="Graphik Web"/>
              </a:rPr>
              <a:t>Consider a database table that stores employee information and has the attributes &lt;</a:t>
            </a:r>
            <a:r>
              <a:rPr lang="en-US" sz="2800" dirty="0" err="1">
                <a:solidFill>
                  <a:srgbClr val="101010"/>
                </a:solidFill>
                <a:latin typeface="Graphik Web"/>
              </a:rPr>
              <a:t>Employee_Id</a:t>
            </a:r>
            <a:r>
              <a:rPr lang="en-US" sz="2800" dirty="0">
                <a:solidFill>
                  <a:srgbClr val="101010"/>
                </a:solidFill>
                <a:latin typeface="Graphik Web"/>
              </a:rPr>
              <a:t>&gt;, &lt;</a:t>
            </a:r>
            <a:r>
              <a:rPr lang="en-US" sz="2800" dirty="0" err="1">
                <a:solidFill>
                  <a:srgbClr val="101010"/>
                </a:solidFill>
                <a:latin typeface="Graphik Web"/>
              </a:rPr>
              <a:t>First_name</a:t>
            </a:r>
            <a:r>
              <a:rPr lang="en-US" sz="2800" dirty="0">
                <a:solidFill>
                  <a:srgbClr val="101010"/>
                </a:solidFill>
                <a:latin typeface="Graphik Web"/>
              </a:rPr>
              <a:t>&gt;, &lt;</a:t>
            </a:r>
            <a:r>
              <a:rPr lang="en-US" sz="2800" dirty="0" err="1">
                <a:solidFill>
                  <a:srgbClr val="101010"/>
                </a:solidFill>
                <a:latin typeface="Graphik Web"/>
              </a:rPr>
              <a:t>Last_name</a:t>
            </a:r>
            <a:r>
              <a:rPr lang="en-US" sz="2800" dirty="0">
                <a:solidFill>
                  <a:srgbClr val="101010"/>
                </a:solidFill>
                <a:latin typeface="Graphik Web"/>
              </a:rPr>
              <a:t>&gt;, and &lt;Title&gt;.</a:t>
            </a:r>
            <a:r>
              <a:rPr lang="en-US" sz="1600" dirty="0"/>
              <a:t/>
            </a:r>
            <a:br>
              <a:rPr lang="en-US" sz="1600" dirty="0"/>
            </a:br>
            <a:r>
              <a:rPr lang="en-US" sz="2800" dirty="0">
                <a:solidFill>
                  <a:srgbClr val="101010"/>
                </a:solidFill>
                <a:latin typeface="Graphik Web"/>
              </a:rPr>
              <a:t>In this table, the field &lt;</a:t>
            </a:r>
            <a:r>
              <a:rPr lang="en-US" sz="2800" dirty="0" err="1">
                <a:solidFill>
                  <a:srgbClr val="101010"/>
                </a:solidFill>
                <a:latin typeface="Graphik Web"/>
              </a:rPr>
              <a:t>Employee_Id</a:t>
            </a:r>
            <a:r>
              <a:rPr lang="en-US" sz="2800" dirty="0">
                <a:solidFill>
                  <a:srgbClr val="101010"/>
                </a:solidFill>
                <a:latin typeface="Graphik Web"/>
              </a:rPr>
              <a:t>&gt; determines </a:t>
            </a:r>
            <a:r>
              <a:rPr lang="en-US" sz="2800" dirty="0" err="1">
                <a:solidFill>
                  <a:srgbClr val="101010"/>
                </a:solidFill>
                <a:latin typeface="Graphik Web"/>
              </a:rPr>
              <a:t>first_name</a:t>
            </a:r>
            <a:r>
              <a:rPr lang="en-US" sz="2800" dirty="0">
                <a:solidFill>
                  <a:srgbClr val="101010"/>
                </a:solidFill>
                <a:latin typeface="Graphik Web"/>
              </a:rPr>
              <a:t> and </a:t>
            </a:r>
            <a:r>
              <a:rPr lang="en-US" sz="2800" dirty="0" err="1" smtClean="0">
                <a:solidFill>
                  <a:srgbClr val="101010"/>
                </a:solidFill>
                <a:latin typeface="Graphik Web"/>
              </a:rPr>
              <a:t>last_name</a:t>
            </a:r>
            <a:r>
              <a:rPr lang="en-US" sz="2800" dirty="0" smtClean="0">
                <a:solidFill>
                  <a:srgbClr val="101010"/>
                </a:solidFill>
                <a:latin typeface="Graphik Web"/>
              </a:rPr>
              <a:t> and &lt;title&gt;. </a:t>
            </a:r>
            <a:endParaRPr lang="en-US" sz="2800" dirty="0"/>
          </a:p>
          <a:p>
            <a:endParaRPr lang="en-US" dirty="0"/>
          </a:p>
        </p:txBody>
      </p:sp>
    </p:spTree>
    <p:extLst>
      <p:ext uri="{BB962C8B-B14F-4D97-AF65-F5344CB8AC3E}">
        <p14:creationId xmlns:p14="http://schemas.microsoft.com/office/powerpoint/2010/main" val="30621921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4NF</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A table is said to be in the Fourth Normal Form when,</a:t>
            </a:r>
          </a:p>
          <a:p>
            <a:r>
              <a:rPr lang="en-US" dirty="0"/>
              <a:t>It is in the Boyce-</a:t>
            </a:r>
            <a:r>
              <a:rPr lang="en-US" dirty="0" err="1"/>
              <a:t>Codd</a:t>
            </a:r>
            <a:r>
              <a:rPr lang="en-US" dirty="0"/>
              <a:t> Normal Form.</a:t>
            </a:r>
          </a:p>
          <a:p>
            <a:r>
              <a:rPr lang="en-US" dirty="0"/>
              <a:t>And, it doesn't have Multi-Valued Dependency.</a:t>
            </a:r>
          </a:p>
          <a:p>
            <a:pPr marL="82296" indent="0">
              <a:buNone/>
            </a:pPr>
            <a:endParaRPr lang="en-US" dirty="0"/>
          </a:p>
        </p:txBody>
      </p:sp>
    </p:spTree>
    <p:extLst>
      <p:ext uri="{BB962C8B-B14F-4D97-AF65-F5344CB8AC3E}">
        <p14:creationId xmlns:p14="http://schemas.microsoft.com/office/powerpoint/2010/main" val="37012454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Example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a:t>A multivalued dependency is best illustrated using an example. In a table containing a list of three things - college courses, the lecturer in charge of each course and the recommended book for each course - these three elements (course, lecturer and book) are independent of one another. Changing the course’s recommended book, for instance, has no effect on the course itself. This is an example of multivalued dependency: An item depends on more than one value. In this example, the course depends on both lecturer and book. </a:t>
            </a:r>
          </a:p>
        </p:txBody>
      </p:sp>
    </p:spTree>
    <p:extLst>
      <p:ext uri="{BB962C8B-B14F-4D97-AF65-F5344CB8AC3E}">
        <p14:creationId xmlns:p14="http://schemas.microsoft.com/office/powerpoint/2010/main" val="1056128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28600"/>
            <a:ext cx="7498080" cy="1143000"/>
          </a:xfrm>
        </p:spPr>
        <p:txBody>
          <a:bodyPr>
            <a:noAutofit/>
          </a:bodyPr>
          <a:lstStyle/>
          <a:p>
            <a:r>
              <a:rPr lang="en-US" sz="3600" dirty="0" smtClean="0">
                <a:latin typeface="Times New Roman" panose="02020603050405020304" pitchFamily="18" charset="0"/>
                <a:cs typeface="Times New Roman" panose="02020603050405020304" pitchFamily="18" charset="0"/>
              </a:rPr>
              <a:t>Characteristics of normalized database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88720" y="1447800"/>
            <a:ext cx="7498080" cy="4800600"/>
          </a:xfrm>
        </p:spPr>
        <p:txBody>
          <a:bodyPr>
            <a:normAutofit/>
          </a:bodyPr>
          <a:lstStyle/>
          <a:p>
            <a:r>
              <a:rPr lang="en-US" dirty="0" smtClean="0"/>
              <a:t>Each  relation must have key field</a:t>
            </a:r>
          </a:p>
          <a:p>
            <a:endParaRPr lang="en-US" dirty="0" smtClean="0"/>
          </a:p>
          <a:p>
            <a:r>
              <a:rPr lang="en-US" dirty="0" smtClean="0"/>
              <a:t>All fields must contain atomic data</a:t>
            </a:r>
          </a:p>
          <a:p>
            <a:endParaRPr lang="en-US" dirty="0" smtClean="0"/>
          </a:p>
          <a:p>
            <a:r>
              <a:rPr lang="en-US" dirty="0" smtClean="0"/>
              <a:t>There  must be no repeating value.</a:t>
            </a:r>
          </a:p>
          <a:p>
            <a:endParaRPr lang="en-US" dirty="0" smtClean="0"/>
          </a:p>
          <a:p>
            <a:r>
              <a:rPr lang="en-US" dirty="0" smtClean="0"/>
              <a:t>Each field in a relation depend on the key fields</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1026" descr="D:\McFadden Slides\slide files 6\06_22.pct"/>
          <p:cNvPicPr>
            <a:picLocks noChangeAspect="1" noChangeArrowheads="1"/>
          </p:cNvPicPr>
          <p:nvPr/>
        </p:nvPicPr>
        <p:blipFill>
          <a:blip r:embed="rId2"/>
          <a:srcRect/>
          <a:stretch>
            <a:fillRect/>
          </a:stretch>
        </p:blipFill>
        <p:spPr bwMode="auto">
          <a:xfrm>
            <a:off x="1905000" y="1066800"/>
            <a:ext cx="6019800" cy="5562600"/>
          </a:xfrm>
          <a:prstGeom prst="rect">
            <a:avLst/>
          </a:prstGeom>
          <a:noFill/>
          <a:ln w="9525">
            <a:noFill/>
            <a:miter lim="800000"/>
            <a:headEnd/>
            <a:tailEnd/>
          </a:ln>
          <a:effectLst/>
        </p:spPr>
      </p:pic>
      <p:sp>
        <p:nvSpPr>
          <p:cNvPr id="66563" name="Text Box 1027"/>
          <p:cNvSpPr txBox="1">
            <a:spLocks noChangeArrowheads="1"/>
          </p:cNvSpPr>
          <p:nvPr/>
        </p:nvSpPr>
        <p:spPr bwMode="auto">
          <a:xfrm>
            <a:off x="1203325" y="228600"/>
            <a:ext cx="5959475" cy="707886"/>
          </a:xfrm>
          <a:prstGeom prst="rect">
            <a:avLst/>
          </a:prstGeom>
          <a:noFill/>
          <a:ln w="9525">
            <a:noFill/>
            <a:miter lim="800000"/>
            <a:headEnd/>
            <a:tailEnd/>
          </a:ln>
          <a:effectLst/>
        </p:spPr>
        <p:txBody>
          <a:bodyPr wrap="square">
            <a:spAutoFit/>
          </a:bodyPr>
          <a:lstStyle/>
          <a:p>
            <a:pPr algn="l" eaLnBrk="0" hangingPunct="0"/>
            <a:r>
              <a:rPr lang="en-US" sz="4000" dirty="0" smtClean="0">
                <a:latin typeface="Times New Roman" panose="02020603050405020304" pitchFamily="18" charset="0"/>
                <a:cs typeface="Times New Roman" panose="02020603050405020304" pitchFamily="18" charset="0"/>
              </a:rPr>
              <a:t>Steps </a:t>
            </a:r>
            <a:r>
              <a:rPr lang="en-US" sz="4000" dirty="0">
                <a:latin typeface="Times New Roman" panose="02020603050405020304" pitchFamily="18" charset="0"/>
                <a:cs typeface="Times New Roman" panose="02020603050405020304" pitchFamily="18" charset="0"/>
              </a:rPr>
              <a:t>in normalization</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066800" y="76200"/>
            <a:ext cx="7498080" cy="1143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b="1" dirty="0">
                <a:latin typeface="Times" pitchFamily="18" charset="0"/>
              </a:rPr>
              <a:t>Data Redundancy</a:t>
            </a:r>
          </a:p>
        </p:txBody>
      </p:sp>
      <p:sp>
        <p:nvSpPr>
          <p:cNvPr id="16387" name="Rectangle 3"/>
          <p:cNvSpPr>
            <a:spLocks noGrp="1" noChangeArrowheads="1"/>
          </p:cNvSpPr>
          <p:nvPr>
            <p:ph idx="1"/>
          </p:nvPr>
        </p:nvSpPr>
        <p:spPr>
          <a:xfrm>
            <a:off x="958850" y="1295400"/>
            <a:ext cx="7727950" cy="4114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a:bodyPr>
          <a:lstStyle/>
          <a:p>
            <a:r>
              <a:rPr lang="en-GB" b="1">
                <a:latin typeface="Times" pitchFamily="18" charset="0"/>
              </a:rPr>
              <a:t>Major aim of relational database design is to group attributes into relations to minimize data redundancy and reduce file storage space required by base relations.</a:t>
            </a:r>
          </a:p>
          <a:p>
            <a:endParaRPr lang="en-GB">
              <a:latin typeface="Times" pitchFamily="18" charset="0"/>
            </a:endParaRPr>
          </a:p>
          <a:p>
            <a:r>
              <a:rPr lang="en-GB" b="1">
                <a:latin typeface="Times" pitchFamily="18" charset="0"/>
              </a:rPr>
              <a:t>Problems associated with data redundancy are illustrated by comparing the following Staff and Branch relations with the StaffBranch relation.</a:t>
            </a:r>
          </a:p>
        </p:txBody>
      </p:sp>
      <p:sp>
        <p:nvSpPr>
          <p:cNvPr id="4" name="Slide Number Placeholder 3"/>
          <p:cNvSpPr>
            <a:spLocks noGrp="1"/>
          </p:cNvSpPr>
          <p:nvPr>
            <p:ph type="sldNum" sz="quarter" idx="12"/>
          </p:nvPr>
        </p:nvSpPr>
        <p:spPr/>
        <p:txBody>
          <a:bodyPr/>
          <a:lstStyle/>
          <a:p>
            <a:fld id="{B29108DF-7748-49D8-8E91-0F9A41B20556}" type="slidenum">
              <a:rPr lang="en-GB"/>
              <a:pPr/>
              <a:t>6</a:t>
            </a:fld>
            <a:endParaRPr lang="en-GB"/>
          </a:p>
        </p:txBody>
      </p:sp>
    </p:spTree>
    <p:extLst>
      <p:ext uri="{BB962C8B-B14F-4D97-AF65-F5344CB8AC3E}">
        <p14:creationId xmlns:p14="http://schemas.microsoft.com/office/powerpoint/2010/main" val="492288049"/>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074"/>
          <p:cNvSpPr>
            <a:spLocks noGrp="1" noChangeArrowheads="1"/>
          </p:cNvSpPr>
          <p:nvPr>
            <p:ph type="title"/>
          </p:nvPr>
        </p:nvSpPr>
        <p:spPr>
          <a:xfrm>
            <a:off x="990600" y="76200"/>
            <a:ext cx="7498080" cy="1143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b="1">
                <a:latin typeface="Times" pitchFamily="18" charset="0"/>
              </a:rPr>
              <a:t>Data Redundancy</a:t>
            </a:r>
          </a:p>
        </p:txBody>
      </p:sp>
      <p:sp>
        <p:nvSpPr>
          <p:cNvPr id="6" name="Slide Number Placeholder 3"/>
          <p:cNvSpPr>
            <a:spLocks noGrp="1"/>
          </p:cNvSpPr>
          <p:nvPr>
            <p:ph type="sldNum" sz="quarter" idx="12"/>
          </p:nvPr>
        </p:nvSpPr>
        <p:spPr/>
        <p:txBody>
          <a:bodyPr/>
          <a:lstStyle/>
          <a:p>
            <a:fld id="{9F8CB2D3-1B70-4D67-9A53-5CE00CA34AAC}" type="slidenum">
              <a:rPr lang="en-GB"/>
              <a:pPr/>
              <a:t>7</a:t>
            </a:fld>
            <a:endParaRPr lang="en-GB"/>
          </a:p>
        </p:txBody>
      </p:sp>
      <p:pic>
        <p:nvPicPr>
          <p:cNvPr id="136199" name="Picture 3079" descr="D:\Database System 3e_tiff\Ch13-tif\DS3-Figure 13-01.tif"/>
          <p:cNvPicPr>
            <a:picLocks noChangeAspect="1" noChangeArrowheads="1"/>
          </p:cNvPicPr>
          <p:nvPr/>
        </p:nvPicPr>
        <p:blipFill>
          <a:blip r:embed="rId3" cstate="print">
            <a:extLst>
              <a:ext uri="{28A0092B-C50C-407E-A947-70E740481C1C}">
                <a14:useLocalDpi xmlns:a14="http://schemas.microsoft.com/office/drawing/2010/main" val="0"/>
              </a:ext>
            </a:extLst>
          </a:blip>
          <a:srcRect b="42194"/>
          <a:stretch>
            <a:fillRect/>
          </a:stretch>
        </p:blipFill>
        <p:spPr bwMode="auto">
          <a:xfrm>
            <a:off x="1143000" y="1524000"/>
            <a:ext cx="38862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136200" name="Picture 3080" descr="D:\Database System 3e_tiff\Ch13-tif\DS3-Figure 13-02.t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05000" y="4114800"/>
            <a:ext cx="5562600" cy="2200275"/>
          </a:xfrm>
          <a:prstGeom prst="rect">
            <a:avLst/>
          </a:prstGeom>
          <a:noFill/>
          <a:extLst>
            <a:ext uri="{909E8E84-426E-40DD-AFC4-6F175D3DCCD1}">
              <a14:hiddenFill xmlns:a14="http://schemas.microsoft.com/office/drawing/2010/main">
                <a:solidFill>
                  <a:srgbClr val="FFFFFF"/>
                </a:solidFill>
              </a14:hiddenFill>
            </a:ext>
          </a:extLst>
        </p:spPr>
      </p:pic>
      <p:pic>
        <p:nvPicPr>
          <p:cNvPr id="136201" name="Picture 3081" descr="D:\Database System 3e_tiff\Ch13-tif\DS3-Figure 13-01.tif"/>
          <p:cNvPicPr>
            <a:picLocks noChangeAspect="1" noChangeArrowheads="1"/>
          </p:cNvPicPr>
          <p:nvPr/>
        </p:nvPicPr>
        <p:blipFill>
          <a:blip r:embed="rId3" cstate="print">
            <a:extLst>
              <a:ext uri="{28A0092B-C50C-407E-A947-70E740481C1C}">
                <a14:useLocalDpi xmlns:a14="http://schemas.microsoft.com/office/drawing/2010/main" val="0"/>
              </a:ext>
            </a:extLst>
          </a:blip>
          <a:srcRect t="57831" r="35294"/>
          <a:stretch>
            <a:fillRect/>
          </a:stretch>
        </p:blipFill>
        <p:spPr bwMode="auto">
          <a:xfrm>
            <a:off x="5562600" y="1524000"/>
            <a:ext cx="2514600" cy="155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60524"/>
      </p:ext>
    </p:extLst>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90600" y="152400"/>
            <a:ext cx="7498080" cy="1143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b="1" dirty="0">
                <a:latin typeface="Times" pitchFamily="18" charset="0"/>
              </a:rPr>
              <a:t>Data Redundancy</a:t>
            </a:r>
          </a:p>
        </p:txBody>
      </p:sp>
      <p:sp>
        <p:nvSpPr>
          <p:cNvPr id="20483" name="Rectangle 3"/>
          <p:cNvSpPr>
            <a:spLocks noGrp="1" noChangeArrowheads="1"/>
          </p:cNvSpPr>
          <p:nvPr>
            <p:ph idx="1"/>
          </p:nvPr>
        </p:nvSpPr>
        <p:spPr>
          <a:xfrm>
            <a:off x="914400" y="1600200"/>
            <a:ext cx="8001000" cy="4114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a:bodyPr>
          <a:lstStyle/>
          <a:p>
            <a:r>
              <a:rPr lang="en-GB" b="1">
                <a:latin typeface="Times" pitchFamily="18" charset="0"/>
              </a:rPr>
              <a:t>StaffBranch relation has redundant data: details of a branch are repeated for every member of staff.</a:t>
            </a:r>
          </a:p>
          <a:p>
            <a:endParaRPr lang="en-GB" b="1">
              <a:latin typeface="Times" pitchFamily="18" charset="0"/>
            </a:endParaRPr>
          </a:p>
          <a:p>
            <a:r>
              <a:rPr lang="en-GB" b="1">
                <a:latin typeface="Times" pitchFamily="18" charset="0"/>
              </a:rPr>
              <a:t>In contrast, branch information appears only once for each branch in Branch relation and only branchNo is repeated in Staff relation, to represent where each member of staff works.</a:t>
            </a:r>
          </a:p>
          <a:p>
            <a:endParaRPr lang="en-GB" b="1">
              <a:latin typeface="Times" pitchFamily="18" charset="0"/>
            </a:endParaRPr>
          </a:p>
        </p:txBody>
      </p:sp>
      <p:sp>
        <p:nvSpPr>
          <p:cNvPr id="4" name="Slide Number Placeholder 3"/>
          <p:cNvSpPr>
            <a:spLocks noGrp="1"/>
          </p:cNvSpPr>
          <p:nvPr>
            <p:ph type="sldNum" sz="quarter" idx="12"/>
          </p:nvPr>
        </p:nvSpPr>
        <p:spPr/>
        <p:txBody>
          <a:bodyPr/>
          <a:lstStyle/>
          <a:p>
            <a:fld id="{61C230B6-A3D4-48CD-8C13-DDC912B8650A}" type="slidenum">
              <a:rPr lang="en-GB"/>
              <a:pPr/>
              <a:t>8</a:t>
            </a:fld>
            <a:endParaRPr lang="en-GB"/>
          </a:p>
        </p:txBody>
      </p:sp>
    </p:spTree>
    <p:extLst>
      <p:ext uri="{BB962C8B-B14F-4D97-AF65-F5344CB8AC3E}">
        <p14:creationId xmlns:p14="http://schemas.microsoft.com/office/powerpoint/2010/main" val="283632309"/>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4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066800" y="76200"/>
            <a:ext cx="7498080" cy="1143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b="1" dirty="0">
                <a:latin typeface="Times" pitchFamily="18" charset="0"/>
              </a:rPr>
              <a:t>Update Anomalies</a:t>
            </a:r>
          </a:p>
        </p:txBody>
      </p:sp>
      <p:sp>
        <p:nvSpPr>
          <p:cNvPr id="22531" name="Rectangle 3"/>
          <p:cNvSpPr>
            <a:spLocks noGrp="1" noChangeArrowheads="1"/>
          </p:cNvSpPr>
          <p:nvPr>
            <p:ph idx="1"/>
          </p:nvPr>
        </p:nvSpPr>
        <p:spPr>
          <a:xfrm>
            <a:off x="990600" y="1295400"/>
            <a:ext cx="7727950" cy="4114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a:bodyPr>
          <a:lstStyle/>
          <a:p>
            <a:r>
              <a:rPr lang="en-GB" b="1">
                <a:latin typeface="Times" pitchFamily="18" charset="0"/>
              </a:rPr>
              <a:t>Relations that contain redundant information may potentially suffer from update anomalies.  </a:t>
            </a:r>
          </a:p>
          <a:p>
            <a:endParaRPr lang="en-GB" b="1">
              <a:latin typeface="Times" pitchFamily="18" charset="0"/>
            </a:endParaRPr>
          </a:p>
          <a:p>
            <a:r>
              <a:rPr lang="en-GB" b="1">
                <a:latin typeface="Times" pitchFamily="18" charset="0"/>
              </a:rPr>
              <a:t>Types of update anomalies include:</a:t>
            </a:r>
          </a:p>
          <a:p>
            <a:pPr lvl="1"/>
            <a:r>
              <a:rPr lang="en-GB" b="1">
                <a:latin typeface="Times" pitchFamily="18" charset="0"/>
              </a:rPr>
              <a:t>Insertion,</a:t>
            </a:r>
            <a:endParaRPr lang="en-GB">
              <a:latin typeface="Times" pitchFamily="18" charset="0"/>
            </a:endParaRPr>
          </a:p>
          <a:p>
            <a:pPr lvl="1"/>
            <a:r>
              <a:rPr lang="en-GB" b="1">
                <a:latin typeface="Times" pitchFamily="18" charset="0"/>
              </a:rPr>
              <a:t>Deletion,</a:t>
            </a:r>
          </a:p>
          <a:p>
            <a:pPr lvl="1"/>
            <a:r>
              <a:rPr lang="en-GB" b="1">
                <a:latin typeface="Times" pitchFamily="18" charset="0"/>
              </a:rPr>
              <a:t>Modification.</a:t>
            </a:r>
          </a:p>
        </p:txBody>
      </p:sp>
      <p:sp>
        <p:nvSpPr>
          <p:cNvPr id="4" name="Slide Number Placeholder 3"/>
          <p:cNvSpPr>
            <a:spLocks noGrp="1"/>
          </p:cNvSpPr>
          <p:nvPr>
            <p:ph type="sldNum" sz="quarter" idx="12"/>
          </p:nvPr>
        </p:nvSpPr>
        <p:spPr/>
        <p:txBody>
          <a:bodyPr/>
          <a:lstStyle/>
          <a:p>
            <a:fld id="{E9E15E6D-DA5C-4B17-9937-B6AF59204F3A}" type="slidenum">
              <a:rPr lang="en-GB"/>
              <a:pPr/>
              <a:t>9</a:t>
            </a:fld>
            <a:endParaRPr lang="en-GB"/>
          </a:p>
        </p:txBody>
      </p:sp>
    </p:spTree>
    <p:extLst>
      <p:ext uri="{BB962C8B-B14F-4D97-AF65-F5344CB8AC3E}">
        <p14:creationId xmlns:p14="http://schemas.microsoft.com/office/powerpoint/2010/main" val="2194273820"/>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253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253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25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1097</TotalTime>
  <Words>1138</Words>
  <Application>Microsoft Office PowerPoint</Application>
  <PresentationFormat>On-screen Show (4:3)</PresentationFormat>
  <Paragraphs>256</Paragraphs>
  <Slides>36</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Arial</vt:lpstr>
      <vt:lpstr>Calibri</vt:lpstr>
      <vt:lpstr>Century Gothic</vt:lpstr>
      <vt:lpstr>Graphik Web</vt:lpstr>
      <vt:lpstr>Monotype Sorts</vt:lpstr>
      <vt:lpstr>Tahoma</vt:lpstr>
      <vt:lpstr>Times</vt:lpstr>
      <vt:lpstr>Times New Roman</vt:lpstr>
      <vt:lpstr>Wingdings</vt:lpstr>
      <vt:lpstr>Wingdings 3</vt:lpstr>
      <vt:lpstr>Wisp</vt:lpstr>
      <vt:lpstr>     Normalization                                   </vt:lpstr>
      <vt:lpstr>Data Normalization</vt:lpstr>
      <vt:lpstr>Use of Normalization</vt:lpstr>
      <vt:lpstr>Characteristics of normalized database</vt:lpstr>
      <vt:lpstr>PowerPoint Presentation</vt:lpstr>
      <vt:lpstr>Data Redundancy</vt:lpstr>
      <vt:lpstr>Data Redundancy</vt:lpstr>
      <vt:lpstr>Data Redundancy</vt:lpstr>
      <vt:lpstr>Update Anomalies</vt:lpstr>
      <vt:lpstr>Database Tables and Normalization</vt:lpstr>
      <vt:lpstr>Scenario</vt:lpstr>
      <vt:lpstr>Sample Form</vt:lpstr>
      <vt:lpstr>PowerPoint Presentation</vt:lpstr>
      <vt:lpstr>PowerPoint Presentation</vt:lpstr>
      <vt:lpstr>First Normal Form</vt:lpstr>
      <vt:lpstr>PowerPoint Presentation</vt:lpstr>
      <vt:lpstr>First Normal Form (1 NF)</vt:lpstr>
      <vt:lpstr>Functional Dependency</vt:lpstr>
      <vt:lpstr>Functional Dependency</vt:lpstr>
      <vt:lpstr>Second Normal Form</vt:lpstr>
      <vt:lpstr>Functional Dependency Example</vt:lpstr>
      <vt:lpstr>PowerPoint Presentation</vt:lpstr>
      <vt:lpstr>Dependency Diagram</vt:lpstr>
      <vt:lpstr>Second Normal Form (2 NF)</vt:lpstr>
      <vt:lpstr>PowerPoint Presentation</vt:lpstr>
      <vt:lpstr>Second Normal Form (2 NF)</vt:lpstr>
      <vt:lpstr>Third Normal Form</vt:lpstr>
      <vt:lpstr>PowerPoint Presentation</vt:lpstr>
      <vt:lpstr>PowerPoint Presentation</vt:lpstr>
      <vt:lpstr>PowerPoint Presentation</vt:lpstr>
      <vt:lpstr>PowerPoint Presentation</vt:lpstr>
      <vt:lpstr>Third Normal Form (3 NF)</vt:lpstr>
      <vt:lpstr>Practice Example</vt:lpstr>
      <vt:lpstr>BCNF</vt:lpstr>
      <vt:lpstr>4NF</vt:lpstr>
      <vt:lpstr>Example</vt:lpstr>
    </vt:vector>
  </TitlesOfParts>
  <Company>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Normalization</dc:title>
  <dc:creator>USER</dc:creator>
  <cp:lastModifiedBy>DITS-113A</cp:lastModifiedBy>
  <cp:revision>87</cp:revision>
  <dcterms:created xsi:type="dcterms:W3CDTF">2009-04-19T14:15:02Z</dcterms:created>
  <dcterms:modified xsi:type="dcterms:W3CDTF">2020-04-18T17:54:08Z</dcterms:modified>
</cp:coreProperties>
</file>