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38"/>
  </p:notesMasterIdLst>
  <p:sldIdLst>
    <p:sldId id="701" r:id="rId2"/>
    <p:sldId id="695" r:id="rId3"/>
    <p:sldId id="697" r:id="rId4"/>
    <p:sldId id="693" r:id="rId5"/>
    <p:sldId id="694" r:id="rId6"/>
    <p:sldId id="699" r:id="rId7"/>
    <p:sldId id="660" r:id="rId8"/>
    <p:sldId id="665" r:id="rId9"/>
    <p:sldId id="666" r:id="rId10"/>
    <p:sldId id="667" r:id="rId11"/>
    <p:sldId id="668" r:id="rId12"/>
    <p:sldId id="669" r:id="rId13"/>
    <p:sldId id="670" r:id="rId14"/>
    <p:sldId id="671" r:id="rId15"/>
    <p:sldId id="672" r:id="rId16"/>
    <p:sldId id="673" r:id="rId17"/>
    <p:sldId id="674" r:id="rId18"/>
    <p:sldId id="675" r:id="rId19"/>
    <p:sldId id="676" r:id="rId20"/>
    <p:sldId id="677" r:id="rId21"/>
    <p:sldId id="678" r:id="rId22"/>
    <p:sldId id="679" r:id="rId23"/>
    <p:sldId id="680" r:id="rId24"/>
    <p:sldId id="681" r:id="rId25"/>
    <p:sldId id="682" r:id="rId26"/>
    <p:sldId id="683" r:id="rId27"/>
    <p:sldId id="684" r:id="rId28"/>
    <p:sldId id="685" r:id="rId29"/>
    <p:sldId id="686" r:id="rId30"/>
    <p:sldId id="687" r:id="rId31"/>
    <p:sldId id="688" r:id="rId32"/>
    <p:sldId id="689" r:id="rId33"/>
    <p:sldId id="690" r:id="rId34"/>
    <p:sldId id="691" r:id="rId35"/>
    <p:sldId id="692" r:id="rId36"/>
    <p:sldId id="635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990000"/>
    <a:srgbClr val="0066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798" autoAdjust="0"/>
  </p:normalViewPr>
  <p:slideViewPr>
    <p:cSldViewPr>
      <p:cViewPr>
        <p:scale>
          <a:sx n="80" d="100"/>
          <a:sy n="80" d="100"/>
        </p:scale>
        <p:origin x="-104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44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E1B2F9A-186B-4AC8-B273-1CDEBB29F7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5767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1FC57B-1C6F-4A76-8BB0-3373B99BF3E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>
                <a:latin typeface="Helvetica" pitchFamily="34" charset="0"/>
              </a:rPr>
              <a:t>End of lecture 2</a:t>
            </a:r>
          </a:p>
          <a:p>
            <a:endParaRPr lang="en-US" smtClean="0">
              <a:latin typeface="Helvetica" pitchFamily="34" charset="0"/>
            </a:endParaRPr>
          </a:p>
          <a:p>
            <a:r>
              <a:rPr lang="en-US" smtClean="0">
                <a:latin typeface="Helvetica" pitchFamily="34" charset="0"/>
              </a:rPr>
              <a:t>The second goal is the “nuts and bolts” of the course.</a:t>
            </a:r>
          </a:p>
          <a:p>
            <a:endParaRPr lang="en-US" smtClean="0">
              <a:latin typeface="Helvetica" pitchFamily="34" charset="0"/>
            </a:endParaRPr>
          </a:p>
          <a:p>
            <a:r>
              <a:rPr lang="en-US" smtClean="0">
                <a:latin typeface="Helvetica" pitchFamily="34" charset="0"/>
              </a:rPr>
              <a:t>The third goal prepares a student for the future.</a:t>
            </a:r>
          </a:p>
          <a:p>
            <a:endParaRPr lang="en-US" smtClean="0">
              <a:latin typeface="Helvetic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3247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62000" y="1371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5715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6858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12838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52600"/>
            <a:ext cx="4114800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112838"/>
            <a:ext cx="4267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52600"/>
            <a:ext cx="4267199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1"/>
            <a:ext cx="83058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50535" name="Freeform 7"/>
          <p:cNvSpPr>
            <a:spLocks noChangeArrowheads="1"/>
          </p:cNvSpPr>
          <p:nvPr/>
        </p:nvSpPr>
        <p:spPr bwMode="auto">
          <a:xfrm>
            <a:off x="381000" y="228600"/>
            <a:ext cx="84582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762000" y="10668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305050"/>
          </a:xfrm>
        </p:spPr>
        <p:txBody>
          <a:bodyPr/>
          <a:lstStyle/>
          <a:p>
            <a:pPr eaLnBrk="1" hangingPunct="1"/>
            <a:r>
              <a:rPr lang="en-US" dirty="0" smtClean="0"/>
              <a:t>Data Structures-CS-204 </a:t>
            </a:r>
            <a:br>
              <a:rPr lang="en-US" dirty="0" smtClean="0"/>
            </a:br>
            <a:r>
              <a:rPr lang="en-US" dirty="0" smtClean="0"/>
              <a:t>Lecture#3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Linked List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685800" y="4038600"/>
            <a:ext cx="77724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800" dirty="0" err="1" smtClean="0">
                <a:latin typeface="+mj-lt"/>
                <a:ea typeface="+mj-ea"/>
                <a:cs typeface="+mj-cs"/>
              </a:rPr>
              <a:t>Fakhera</a:t>
            </a:r>
            <a:r>
              <a:rPr lang="en-US" sz="28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800" dirty="0" err="1">
                <a:latin typeface="+mj-lt"/>
                <a:ea typeface="+mj-ea"/>
                <a:cs typeface="+mj-cs"/>
              </a:rPr>
              <a:t>Nazir</a:t>
            </a:r>
            <a:endParaRPr lang="en-US" sz="2800" dirty="0">
              <a:latin typeface="+mj-lt"/>
              <a:ea typeface="+mj-ea"/>
              <a:cs typeface="+mj-cs"/>
            </a:endParaRPr>
          </a:p>
          <a:p>
            <a:pPr algn="ctr">
              <a:defRPr/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1086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List Vs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(The programmer doesn’t need to know how many nodes will be in the list. They are created in memory as needed).</a:t>
            </a:r>
          </a:p>
          <a:p>
            <a:r>
              <a:rPr lang="en-US" sz="3200" dirty="0" smtClean="0"/>
              <a:t>a) </a:t>
            </a:r>
            <a:r>
              <a:rPr lang="en-US" sz="3200" dirty="0" smtClean="0">
                <a:solidFill>
                  <a:srgbClr val="0000CC"/>
                </a:solidFill>
              </a:rPr>
              <a:t>Speed</a:t>
            </a:r>
            <a:r>
              <a:rPr lang="en-US" sz="3200" dirty="0" smtClean="0"/>
              <a:t> of </a:t>
            </a:r>
            <a:r>
              <a:rPr lang="en-US" sz="3200" i="1" dirty="0" smtClean="0"/>
              <a:t>insertion</a:t>
            </a:r>
            <a:r>
              <a:rPr lang="en-US" sz="3200" dirty="0" smtClean="0"/>
              <a:t> or </a:t>
            </a:r>
            <a:r>
              <a:rPr lang="en-US" sz="3200" i="1" dirty="0" smtClean="0"/>
              <a:t>deletion</a:t>
            </a:r>
            <a:r>
              <a:rPr lang="en-US" sz="3200" dirty="0" smtClean="0"/>
              <a:t> from the list.</a:t>
            </a:r>
          </a:p>
          <a:p>
            <a:r>
              <a:rPr lang="en-US" sz="3200" dirty="0" smtClean="0"/>
              <a:t>e.g. with an array, to </a:t>
            </a:r>
            <a:r>
              <a:rPr lang="en-US" sz="3200" b="1" dirty="0" smtClean="0">
                <a:solidFill>
                  <a:srgbClr val="0000CC"/>
                </a:solidFill>
              </a:rPr>
              <a:t>insert</a:t>
            </a:r>
            <a:r>
              <a:rPr lang="en-US" sz="3200" dirty="0" smtClean="0"/>
              <a:t> an element, requires all elements beyond the insertion point to be </a:t>
            </a:r>
            <a:r>
              <a:rPr lang="en-US" sz="3200" i="1" dirty="0" smtClean="0"/>
              <a:t>moved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00CC"/>
                </a:solidFill>
              </a:rPr>
              <a:t>forward</a:t>
            </a:r>
            <a:r>
              <a:rPr lang="en-US" sz="3200" dirty="0" smtClean="0"/>
              <a:t> one position to make </a:t>
            </a:r>
            <a:r>
              <a:rPr lang="en-US" sz="3600" dirty="0" smtClean="0"/>
              <a:t>room </a:t>
            </a:r>
            <a:r>
              <a:rPr lang="en-US" sz="3200" dirty="0" smtClean="0"/>
              <a:t>for the new element.</a:t>
            </a:r>
          </a:p>
          <a:p>
            <a:r>
              <a:rPr lang="en-US" sz="3200" dirty="0" smtClean="0"/>
              <a:t>Similarly, to </a:t>
            </a:r>
            <a:r>
              <a:rPr lang="en-US" sz="3200" dirty="0" smtClean="0">
                <a:solidFill>
                  <a:srgbClr val="0000CC"/>
                </a:solidFill>
              </a:rPr>
              <a:t>delete</a:t>
            </a:r>
            <a:r>
              <a:rPr lang="en-US" sz="3200" dirty="0" smtClean="0"/>
              <a:t> an element, requires all elements after the insertion point to be moved </a:t>
            </a:r>
            <a:r>
              <a:rPr lang="en-US" sz="3200" dirty="0" smtClean="0">
                <a:solidFill>
                  <a:srgbClr val="0000CC"/>
                </a:solidFill>
              </a:rPr>
              <a:t>back</a:t>
            </a:r>
            <a:r>
              <a:rPr lang="en-US" sz="3200" b="1" dirty="0" smtClean="0"/>
              <a:t> </a:t>
            </a:r>
            <a:r>
              <a:rPr lang="en-US" sz="3200" dirty="0" smtClean="0"/>
              <a:t>one position to close the gap.</a:t>
            </a:r>
          </a:p>
          <a:p>
            <a:r>
              <a:rPr lang="en-US" sz="3200" dirty="0" smtClean="0"/>
              <a:t>When a node is inserted, or deleted from a linked list, </a:t>
            </a:r>
            <a:r>
              <a:rPr lang="en-US" sz="3200" dirty="0" smtClean="0">
                <a:solidFill>
                  <a:srgbClr val="0000CC"/>
                </a:solidFill>
              </a:rPr>
              <a:t>none</a:t>
            </a:r>
            <a:r>
              <a:rPr lang="en-US" sz="3200" dirty="0" smtClean="0"/>
              <a:t> of the other nodes </a:t>
            </a:r>
            <a:r>
              <a:rPr lang="en-US" sz="3200" dirty="0" smtClean="0">
                <a:solidFill>
                  <a:srgbClr val="0000CC"/>
                </a:solidFill>
              </a:rPr>
              <a:t>have to be moved!!!!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of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Each node in the linked list contains –</a:t>
            </a:r>
          </a:p>
          <a:p>
            <a:pPr lvl="1"/>
            <a:r>
              <a:rPr lang="en-US" sz="2800" dirty="0" smtClean="0"/>
              <a:t>a)  One or more members that represent </a:t>
            </a:r>
            <a:r>
              <a:rPr lang="en-US" sz="2800" b="1" dirty="0" smtClean="0">
                <a:solidFill>
                  <a:srgbClr val="0000CC"/>
                </a:solidFill>
              </a:rPr>
              <a:t>data</a:t>
            </a:r>
            <a:r>
              <a:rPr lang="en-US" sz="2800" dirty="0" smtClean="0"/>
              <a:t> (e.g. inventory records, customer names, addresses, telephone numbers, etc).</a:t>
            </a:r>
            <a:endParaRPr lang="en-US" sz="3200" dirty="0" smtClean="0"/>
          </a:p>
          <a:p>
            <a:pPr lvl="1"/>
            <a:r>
              <a:rPr lang="en-US" sz="2800" dirty="0" smtClean="0"/>
              <a:t>b) A </a:t>
            </a:r>
            <a:r>
              <a:rPr lang="en-US" sz="2800" dirty="0" smtClean="0">
                <a:solidFill>
                  <a:srgbClr val="0000CC"/>
                </a:solidFill>
              </a:rPr>
              <a:t>pointer</a:t>
            </a:r>
            <a:r>
              <a:rPr lang="en-US" sz="2800" dirty="0" smtClean="0"/>
              <a:t>, that can point to another node. </a:t>
            </a:r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76400" y="4114800"/>
            <a:ext cx="3276600" cy="12192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effectLst/>
              </a:rPr>
              <a:t>Data Members    Pointer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733800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343400" y="5029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of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371600"/>
          </a:xfrm>
        </p:spPr>
        <p:txBody>
          <a:bodyPr/>
          <a:lstStyle/>
          <a:p>
            <a:r>
              <a:rPr lang="en-US" sz="2800" dirty="0" smtClean="0"/>
              <a:t>A linked list is called “</a:t>
            </a:r>
            <a:r>
              <a:rPr lang="en-US" sz="2800" b="1" dirty="0" smtClean="0"/>
              <a:t>linked</a:t>
            </a:r>
            <a:r>
              <a:rPr lang="en-US" sz="2800" dirty="0" smtClean="0"/>
              <a:t>” because each node in the series (i.e. the chain) has a </a:t>
            </a:r>
            <a:r>
              <a:rPr lang="en-US" sz="2800" b="1" dirty="0" smtClean="0"/>
              <a:t>pointer</a:t>
            </a:r>
            <a:r>
              <a:rPr lang="en-US" sz="2800" dirty="0" smtClean="0"/>
              <a:t> to the </a:t>
            </a:r>
            <a:r>
              <a:rPr lang="en-US" sz="2800" b="1" dirty="0" smtClean="0"/>
              <a:t>next node</a:t>
            </a:r>
            <a:r>
              <a:rPr lang="en-US" sz="2800" dirty="0" smtClean="0"/>
              <a:t> in the list, e.g.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" y="28194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3429000"/>
            <a:ext cx="14863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/>
              </a:rPr>
              <a:t>List Head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676400" y="2819400"/>
            <a:ext cx="914400" cy="457200"/>
            <a:chOff x="1056" y="1104"/>
            <a:chExt cx="576" cy="28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056" y="1104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440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048000" y="2819400"/>
            <a:ext cx="914400" cy="457200"/>
            <a:chOff x="1056" y="1104"/>
            <a:chExt cx="576" cy="288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056" y="1104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440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419600" y="2819400"/>
            <a:ext cx="914400" cy="457200"/>
            <a:chOff x="1056" y="1104"/>
            <a:chExt cx="576" cy="288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56" y="1104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440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5791200" y="2819400"/>
            <a:ext cx="914400" cy="457200"/>
            <a:chOff x="1056" y="1104"/>
            <a:chExt cx="576" cy="288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56" y="1104"/>
              <a:ext cx="57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440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914400" y="3048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438400" y="3048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810000" y="3048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181600" y="3048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6553200" y="3048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7070725" y="2784475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effectLst/>
              </a:rPr>
              <a:t>NULL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81000" y="4038600"/>
            <a:ext cx="8305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</a:rPr>
              <a:t>a) The </a:t>
            </a:r>
            <a:r>
              <a:rPr lang="en-US" sz="2000" b="1" dirty="0">
                <a:solidFill>
                  <a:srgbClr val="0000CC"/>
                </a:solidFill>
                <a:effectLst/>
              </a:rPr>
              <a:t>list head</a:t>
            </a:r>
            <a:r>
              <a:rPr lang="en-US" sz="2000" dirty="0">
                <a:solidFill>
                  <a:srgbClr val="0000CC"/>
                </a:solidFill>
                <a:effectLst/>
              </a:rPr>
              <a:t> </a:t>
            </a:r>
            <a:r>
              <a:rPr lang="en-US" sz="2000" dirty="0">
                <a:effectLst/>
              </a:rPr>
              <a:t>is a </a:t>
            </a:r>
            <a:r>
              <a:rPr lang="en-US" sz="2000" b="1" dirty="0">
                <a:solidFill>
                  <a:srgbClr val="0000CC"/>
                </a:solidFill>
                <a:effectLst/>
              </a:rPr>
              <a:t>pointer</a:t>
            </a:r>
            <a:r>
              <a:rPr lang="en-US" sz="2000" dirty="0">
                <a:solidFill>
                  <a:srgbClr val="0000CC"/>
                </a:solidFill>
                <a:effectLst/>
              </a:rPr>
              <a:t> </a:t>
            </a:r>
            <a:r>
              <a:rPr lang="en-US" sz="2000" dirty="0">
                <a:effectLst/>
              </a:rPr>
              <a:t>to the </a:t>
            </a:r>
            <a:r>
              <a:rPr lang="en-US" sz="2000" i="1" dirty="0">
                <a:solidFill>
                  <a:srgbClr val="0000CC"/>
                </a:solidFill>
                <a:effectLst/>
              </a:rPr>
              <a:t>first node</a:t>
            </a:r>
            <a:r>
              <a:rPr lang="en-US" sz="2000" dirty="0">
                <a:effectLst/>
              </a:rPr>
              <a:t> in the list.</a:t>
            </a:r>
          </a:p>
          <a:p>
            <a:endParaRPr lang="en-US" sz="2000" dirty="0">
              <a:effectLst/>
            </a:endParaRPr>
          </a:p>
          <a:p>
            <a:r>
              <a:rPr lang="en-US" sz="2000" dirty="0">
                <a:effectLst/>
              </a:rPr>
              <a:t>b) Each node in the list points to the next node in the list.</a:t>
            </a:r>
          </a:p>
          <a:p>
            <a:endParaRPr lang="en-US" sz="2000" dirty="0">
              <a:effectLst/>
            </a:endParaRPr>
          </a:p>
          <a:p>
            <a:r>
              <a:rPr lang="en-US" sz="2000" dirty="0">
                <a:effectLst/>
              </a:rPr>
              <a:t>c)  The last node points to NULL (the usual way to signify the end).</a:t>
            </a:r>
          </a:p>
          <a:p>
            <a:endParaRPr lang="en-US" sz="2000" dirty="0">
              <a:effectLst/>
            </a:endParaRPr>
          </a:p>
          <a:p>
            <a:r>
              <a:rPr lang="en-US" sz="2000" dirty="0">
                <a:effectLst/>
              </a:rPr>
              <a:t>Note, the nodes in a linked list can be </a:t>
            </a:r>
            <a:r>
              <a:rPr lang="en-US" sz="2000" b="1" i="1" dirty="0">
                <a:solidFill>
                  <a:srgbClr val="0000CC"/>
                </a:solidFill>
                <a:effectLst/>
              </a:rPr>
              <a:t>spread out</a:t>
            </a:r>
            <a:r>
              <a:rPr lang="en-US" sz="2000" i="1" dirty="0">
                <a:solidFill>
                  <a:srgbClr val="0000CC"/>
                </a:solidFill>
                <a:effectLst/>
              </a:rPr>
              <a:t> </a:t>
            </a:r>
            <a:r>
              <a:rPr lang="en-US" sz="2000" dirty="0">
                <a:effectLst/>
              </a:rPr>
              <a:t>over the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smtClean="0">
                <a:latin typeface="Helvetica" pitchFamily="34" charset="0"/>
              </a:rPr>
              <a:t>Linked List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841375" y="1293813"/>
            <a:ext cx="8226425" cy="687387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smtClean="0">
                <a:latin typeface="Helvetica" pitchFamily="34" charset="0"/>
              </a:rPr>
              <a:t>Actual picture in memory: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Char char="§"/>
            </a:pPr>
            <a:endParaRPr lang="en-US" sz="2800" smtClean="0">
              <a:latin typeface="Helvetica" pitchFamily="34" charset="0"/>
            </a:endParaRPr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5664200" y="1905000"/>
            <a:ext cx="1447800" cy="457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5"/>
          <p:cNvSpPr>
            <a:spLocks noChangeShapeType="1"/>
          </p:cNvSpPr>
          <p:nvPr/>
        </p:nvSpPr>
        <p:spPr bwMode="auto">
          <a:xfrm>
            <a:off x="5664200" y="2209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2" name="Line 6"/>
          <p:cNvSpPr>
            <a:spLocks noChangeShapeType="1"/>
          </p:cNvSpPr>
          <p:nvPr/>
        </p:nvSpPr>
        <p:spPr bwMode="auto">
          <a:xfrm>
            <a:off x="5664200" y="2514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Line 8"/>
          <p:cNvSpPr>
            <a:spLocks noChangeShapeType="1"/>
          </p:cNvSpPr>
          <p:nvPr/>
        </p:nvSpPr>
        <p:spPr bwMode="auto">
          <a:xfrm>
            <a:off x="5664200" y="3124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>
            <a:off x="5664200" y="4953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5" name="Line 10"/>
          <p:cNvSpPr>
            <a:spLocks noChangeShapeType="1"/>
          </p:cNvSpPr>
          <p:nvPr/>
        </p:nvSpPr>
        <p:spPr bwMode="auto">
          <a:xfrm>
            <a:off x="5664200" y="5257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6" name="Line 11"/>
          <p:cNvSpPr>
            <a:spLocks noChangeShapeType="1"/>
          </p:cNvSpPr>
          <p:nvPr/>
        </p:nvSpPr>
        <p:spPr bwMode="auto">
          <a:xfrm>
            <a:off x="5664200" y="5562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>
            <a:off x="5664200" y="5867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8" name="Line 13"/>
          <p:cNvSpPr>
            <a:spLocks noChangeShapeType="1"/>
          </p:cNvSpPr>
          <p:nvPr/>
        </p:nvSpPr>
        <p:spPr bwMode="auto">
          <a:xfrm>
            <a:off x="5664200" y="4038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9" name="Line 14"/>
          <p:cNvSpPr>
            <a:spLocks noChangeShapeType="1"/>
          </p:cNvSpPr>
          <p:nvPr/>
        </p:nvSpPr>
        <p:spPr bwMode="auto">
          <a:xfrm>
            <a:off x="5664200" y="4343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0" name="Line 15"/>
          <p:cNvSpPr>
            <a:spLocks noChangeShapeType="1"/>
          </p:cNvSpPr>
          <p:nvPr/>
        </p:nvSpPr>
        <p:spPr bwMode="auto">
          <a:xfrm>
            <a:off x="5664200" y="4648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5664200" y="3429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5664200" y="3733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3" name="Line 18"/>
          <p:cNvSpPr>
            <a:spLocks noChangeShapeType="1"/>
          </p:cNvSpPr>
          <p:nvPr/>
        </p:nvSpPr>
        <p:spPr bwMode="auto">
          <a:xfrm>
            <a:off x="5664200" y="2819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5037138" y="19050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1051</a:t>
            </a:r>
          </a:p>
        </p:txBody>
      </p:sp>
      <p:sp>
        <p:nvSpPr>
          <p:cNvPr id="36885" name="Text Box 20"/>
          <p:cNvSpPr txBox="1">
            <a:spLocks noChangeArrowheads="1"/>
          </p:cNvSpPr>
          <p:nvPr/>
        </p:nvSpPr>
        <p:spPr bwMode="auto">
          <a:xfrm>
            <a:off x="5037138" y="22098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1052</a:t>
            </a:r>
          </a:p>
        </p:txBody>
      </p:sp>
      <p:sp>
        <p:nvSpPr>
          <p:cNvPr id="36886" name="Text Box 21"/>
          <p:cNvSpPr txBox="1">
            <a:spLocks noChangeArrowheads="1"/>
          </p:cNvSpPr>
          <p:nvPr/>
        </p:nvSpPr>
        <p:spPr bwMode="auto">
          <a:xfrm>
            <a:off x="5027613" y="31242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1055</a:t>
            </a: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5027613" y="43434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1059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5037138" y="46482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1060</a:t>
            </a:r>
          </a:p>
        </p:txBody>
      </p:sp>
      <p:sp>
        <p:nvSpPr>
          <p:cNvPr id="36889" name="Text Box 24"/>
          <p:cNvSpPr txBox="1">
            <a:spLocks noChangeArrowheads="1"/>
          </p:cNvSpPr>
          <p:nvPr/>
        </p:nvSpPr>
        <p:spPr bwMode="auto">
          <a:xfrm>
            <a:off x="5037138" y="49530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1061</a:t>
            </a:r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5037138" y="52578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1062</a:t>
            </a:r>
          </a:p>
        </p:txBody>
      </p:sp>
      <p:sp>
        <p:nvSpPr>
          <p:cNvPr id="36891" name="Text Box 26"/>
          <p:cNvSpPr txBox="1">
            <a:spLocks noChangeArrowheads="1"/>
          </p:cNvSpPr>
          <p:nvPr/>
        </p:nvSpPr>
        <p:spPr bwMode="auto">
          <a:xfrm>
            <a:off x="5037138" y="55626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1063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5037138" y="58674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1064</a:t>
            </a:r>
          </a:p>
        </p:txBody>
      </p:sp>
      <p:sp>
        <p:nvSpPr>
          <p:cNvPr id="36893" name="Text Box 28"/>
          <p:cNvSpPr txBox="1">
            <a:spLocks noChangeArrowheads="1"/>
          </p:cNvSpPr>
          <p:nvPr/>
        </p:nvSpPr>
        <p:spPr bwMode="auto">
          <a:xfrm>
            <a:off x="5037138" y="34290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1056</a:t>
            </a:r>
          </a:p>
        </p:txBody>
      </p:sp>
      <p:sp>
        <p:nvSpPr>
          <p:cNvPr id="36894" name="Text Box 29"/>
          <p:cNvSpPr txBox="1">
            <a:spLocks noChangeArrowheads="1"/>
          </p:cNvSpPr>
          <p:nvPr/>
        </p:nvSpPr>
        <p:spPr bwMode="auto">
          <a:xfrm>
            <a:off x="5037138" y="37338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1057</a:t>
            </a:r>
          </a:p>
        </p:txBody>
      </p:sp>
      <p:sp>
        <p:nvSpPr>
          <p:cNvPr id="36895" name="Text Box 30"/>
          <p:cNvSpPr txBox="1">
            <a:spLocks noChangeArrowheads="1"/>
          </p:cNvSpPr>
          <p:nvPr/>
        </p:nvSpPr>
        <p:spPr bwMode="auto">
          <a:xfrm>
            <a:off x="5037138" y="40386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1058</a:t>
            </a:r>
          </a:p>
        </p:txBody>
      </p:sp>
      <p:sp>
        <p:nvSpPr>
          <p:cNvPr id="36896" name="Text Box 31"/>
          <p:cNvSpPr txBox="1">
            <a:spLocks noChangeArrowheads="1"/>
          </p:cNvSpPr>
          <p:nvPr/>
        </p:nvSpPr>
        <p:spPr bwMode="auto">
          <a:xfrm>
            <a:off x="5037138" y="25146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1053</a:t>
            </a:r>
          </a:p>
        </p:txBody>
      </p:sp>
      <p:sp>
        <p:nvSpPr>
          <p:cNvPr id="36897" name="Text Box 32"/>
          <p:cNvSpPr txBox="1">
            <a:spLocks noChangeArrowheads="1"/>
          </p:cNvSpPr>
          <p:nvPr/>
        </p:nvSpPr>
        <p:spPr bwMode="auto">
          <a:xfrm>
            <a:off x="4902200" y="28194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1054</a:t>
            </a:r>
          </a:p>
        </p:txBody>
      </p:sp>
      <p:sp>
        <p:nvSpPr>
          <p:cNvPr id="36898" name="Text Box 33"/>
          <p:cNvSpPr txBox="1">
            <a:spLocks noChangeArrowheads="1"/>
          </p:cNvSpPr>
          <p:nvPr/>
        </p:nvSpPr>
        <p:spPr bwMode="auto">
          <a:xfrm>
            <a:off x="6197600" y="28194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2</a:t>
            </a:r>
          </a:p>
        </p:txBody>
      </p:sp>
      <p:sp>
        <p:nvSpPr>
          <p:cNvPr id="36899" name="Text Box 34"/>
          <p:cNvSpPr txBox="1">
            <a:spLocks noChangeArrowheads="1"/>
          </p:cNvSpPr>
          <p:nvPr/>
        </p:nvSpPr>
        <p:spPr bwMode="auto">
          <a:xfrm>
            <a:off x="6197600" y="1905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6</a:t>
            </a:r>
          </a:p>
        </p:txBody>
      </p:sp>
      <p:sp>
        <p:nvSpPr>
          <p:cNvPr id="36900" name="Text Box 35"/>
          <p:cNvSpPr txBox="1">
            <a:spLocks noChangeArrowheads="1"/>
          </p:cNvSpPr>
          <p:nvPr/>
        </p:nvSpPr>
        <p:spPr bwMode="auto">
          <a:xfrm>
            <a:off x="6197600" y="55626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8</a:t>
            </a:r>
          </a:p>
        </p:txBody>
      </p:sp>
      <p:sp>
        <p:nvSpPr>
          <p:cNvPr id="36901" name="Text Box 36"/>
          <p:cNvSpPr txBox="1">
            <a:spLocks noChangeArrowheads="1"/>
          </p:cNvSpPr>
          <p:nvPr/>
        </p:nvSpPr>
        <p:spPr bwMode="auto">
          <a:xfrm>
            <a:off x="6197600" y="37338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7</a:t>
            </a:r>
          </a:p>
        </p:txBody>
      </p:sp>
      <p:sp>
        <p:nvSpPr>
          <p:cNvPr id="36902" name="Text Box 37"/>
          <p:cNvSpPr txBox="1">
            <a:spLocks noChangeArrowheads="1"/>
          </p:cNvSpPr>
          <p:nvPr/>
        </p:nvSpPr>
        <p:spPr bwMode="auto">
          <a:xfrm>
            <a:off x="6197600" y="4648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1</a:t>
            </a:r>
          </a:p>
        </p:txBody>
      </p:sp>
      <p:sp>
        <p:nvSpPr>
          <p:cNvPr id="36903" name="Text Box 38"/>
          <p:cNvSpPr txBox="1">
            <a:spLocks noChangeArrowheads="1"/>
          </p:cNvSpPr>
          <p:nvPr/>
        </p:nvSpPr>
        <p:spPr bwMode="auto">
          <a:xfrm>
            <a:off x="6045200" y="31242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1051</a:t>
            </a:r>
          </a:p>
        </p:txBody>
      </p:sp>
      <p:sp>
        <p:nvSpPr>
          <p:cNvPr id="36904" name="Text Box 39"/>
          <p:cNvSpPr txBox="1">
            <a:spLocks noChangeArrowheads="1"/>
          </p:cNvSpPr>
          <p:nvPr/>
        </p:nvSpPr>
        <p:spPr bwMode="auto">
          <a:xfrm>
            <a:off x="6000750" y="22098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1063</a:t>
            </a:r>
          </a:p>
        </p:txBody>
      </p:sp>
      <p:sp>
        <p:nvSpPr>
          <p:cNvPr id="36905" name="Text Box 40"/>
          <p:cNvSpPr txBox="1">
            <a:spLocks noChangeArrowheads="1"/>
          </p:cNvSpPr>
          <p:nvPr/>
        </p:nvSpPr>
        <p:spPr bwMode="auto">
          <a:xfrm>
            <a:off x="6045200" y="58674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1057</a:t>
            </a:r>
          </a:p>
        </p:txBody>
      </p:sp>
      <p:sp>
        <p:nvSpPr>
          <p:cNvPr id="36906" name="Text Box 41"/>
          <p:cNvSpPr txBox="1">
            <a:spLocks noChangeArrowheads="1"/>
          </p:cNvSpPr>
          <p:nvPr/>
        </p:nvSpPr>
        <p:spPr bwMode="auto">
          <a:xfrm>
            <a:off x="6045200" y="40386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1060</a:t>
            </a:r>
          </a:p>
        </p:txBody>
      </p:sp>
      <p:sp>
        <p:nvSpPr>
          <p:cNvPr id="36907" name="Text Box 42"/>
          <p:cNvSpPr txBox="1">
            <a:spLocks noChangeArrowheads="1"/>
          </p:cNvSpPr>
          <p:nvPr/>
        </p:nvSpPr>
        <p:spPr bwMode="auto">
          <a:xfrm>
            <a:off x="6219825" y="49530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0</a:t>
            </a:r>
          </a:p>
        </p:txBody>
      </p:sp>
      <p:sp>
        <p:nvSpPr>
          <p:cNvPr id="36908" name="Text Box 43"/>
          <p:cNvSpPr txBox="1">
            <a:spLocks noChangeArrowheads="1"/>
          </p:cNvSpPr>
          <p:nvPr/>
        </p:nvSpPr>
        <p:spPr bwMode="auto">
          <a:xfrm>
            <a:off x="4038600" y="5257800"/>
            <a:ext cx="5873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effectLst/>
                <a:latin typeface="Helvetica" pitchFamily="34" charset="0"/>
              </a:rPr>
              <a:t>head</a:t>
            </a:r>
          </a:p>
        </p:txBody>
      </p:sp>
      <p:sp>
        <p:nvSpPr>
          <p:cNvPr id="36909" name="Text Box 44"/>
          <p:cNvSpPr txBox="1">
            <a:spLocks noChangeArrowheads="1"/>
          </p:cNvSpPr>
          <p:nvPr/>
        </p:nvSpPr>
        <p:spPr bwMode="auto">
          <a:xfrm>
            <a:off x="6045200" y="52578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1054</a:t>
            </a:r>
          </a:p>
        </p:txBody>
      </p:sp>
      <p:sp>
        <p:nvSpPr>
          <p:cNvPr id="36910" name="Text Box 45"/>
          <p:cNvSpPr txBox="1">
            <a:spLocks noChangeArrowheads="1"/>
          </p:cNvSpPr>
          <p:nvPr/>
        </p:nvSpPr>
        <p:spPr bwMode="auto">
          <a:xfrm>
            <a:off x="6000750" y="25146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1063</a:t>
            </a:r>
          </a:p>
        </p:txBody>
      </p:sp>
      <p:sp>
        <p:nvSpPr>
          <p:cNvPr id="36911" name="Text Box 46"/>
          <p:cNvSpPr txBox="1">
            <a:spLocks noChangeArrowheads="1"/>
          </p:cNvSpPr>
          <p:nvPr/>
        </p:nvSpPr>
        <p:spPr bwMode="auto">
          <a:xfrm>
            <a:off x="3886200" y="2514600"/>
            <a:ext cx="744538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 dirty="0">
                <a:effectLst/>
                <a:latin typeface="Helvetica" pitchFamily="34" charset="0"/>
              </a:rPr>
              <a:t>current</a:t>
            </a:r>
          </a:p>
        </p:txBody>
      </p:sp>
      <p:sp>
        <p:nvSpPr>
          <p:cNvPr id="99375" name="Freeform 47"/>
          <p:cNvSpPr>
            <a:spLocks/>
          </p:cNvSpPr>
          <p:nvPr/>
        </p:nvSpPr>
        <p:spPr bwMode="auto">
          <a:xfrm flipH="1">
            <a:off x="7150100" y="2057400"/>
            <a:ext cx="876300" cy="1219200"/>
          </a:xfrm>
          <a:custGeom>
            <a:avLst/>
            <a:gdLst>
              <a:gd name="T0" fmla="*/ 552 w 552"/>
              <a:gd name="T1" fmla="*/ 768 h 768"/>
              <a:gd name="T2" fmla="*/ 120 w 552"/>
              <a:gd name="T3" fmla="*/ 432 h 768"/>
              <a:gd name="T4" fmla="*/ 72 w 552"/>
              <a:gd name="T5" fmla="*/ 192 h 768"/>
              <a:gd name="T6" fmla="*/ 552 w 552"/>
              <a:gd name="T7" fmla="*/ 0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552"/>
              <a:gd name="T13" fmla="*/ 0 h 768"/>
              <a:gd name="T14" fmla="*/ 552 w 552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2" h="768">
                <a:moveTo>
                  <a:pt x="552" y="768"/>
                </a:moveTo>
                <a:cubicBezTo>
                  <a:pt x="376" y="648"/>
                  <a:pt x="200" y="528"/>
                  <a:pt x="120" y="432"/>
                </a:cubicBezTo>
                <a:cubicBezTo>
                  <a:pt x="40" y="336"/>
                  <a:pt x="0" y="264"/>
                  <a:pt x="72" y="192"/>
                </a:cubicBezTo>
                <a:cubicBezTo>
                  <a:pt x="144" y="120"/>
                  <a:pt x="472" y="32"/>
                  <a:pt x="552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78" name="Freeform 50"/>
          <p:cNvSpPr>
            <a:spLocks/>
          </p:cNvSpPr>
          <p:nvPr/>
        </p:nvSpPr>
        <p:spPr bwMode="auto">
          <a:xfrm>
            <a:off x="7188200" y="1943100"/>
            <a:ext cx="1803400" cy="3937000"/>
          </a:xfrm>
          <a:custGeom>
            <a:avLst/>
            <a:gdLst>
              <a:gd name="T0" fmla="*/ 0 w 1136"/>
              <a:gd name="T1" fmla="*/ 264 h 2480"/>
              <a:gd name="T2" fmla="*/ 768 w 1136"/>
              <a:gd name="T3" fmla="*/ 312 h 2480"/>
              <a:gd name="T4" fmla="*/ 1008 w 1136"/>
              <a:gd name="T5" fmla="*/ 2136 h 2480"/>
              <a:gd name="T6" fmla="*/ 0 w 1136"/>
              <a:gd name="T7" fmla="*/ 2376 h 2480"/>
              <a:gd name="T8" fmla="*/ 0 60000 65536"/>
              <a:gd name="T9" fmla="*/ 0 60000 65536"/>
              <a:gd name="T10" fmla="*/ 0 60000 65536"/>
              <a:gd name="T11" fmla="*/ 0 60000 65536"/>
              <a:gd name="T12" fmla="*/ 0 w 1136"/>
              <a:gd name="T13" fmla="*/ 0 h 2480"/>
              <a:gd name="T14" fmla="*/ 1136 w 1136"/>
              <a:gd name="T15" fmla="*/ 2480 h 2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6" h="2480">
                <a:moveTo>
                  <a:pt x="0" y="264"/>
                </a:moveTo>
                <a:cubicBezTo>
                  <a:pt x="300" y="132"/>
                  <a:pt x="600" y="0"/>
                  <a:pt x="768" y="312"/>
                </a:cubicBezTo>
                <a:cubicBezTo>
                  <a:pt x="936" y="624"/>
                  <a:pt x="1136" y="1792"/>
                  <a:pt x="1008" y="2136"/>
                </a:cubicBezTo>
                <a:cubicBezTo>
                  <a:pt x="880" y="2480"/>
                  <a:pt x="440" y="2428"/>
                  <a:pt x="0" y="237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80" name="Freeform 52"/>
          <p:cNvSpPr>
            <a:spLocks/>
          </p:cNvSpPr>
          <p:nvPr/>
        </p:nvSpPr>
        <p:spPr bwMode="auto">
          <a:xfrm>
            <a:off x="7112000" y="3771900"/>
            <a:ext cx="1143000" cy="2247900"/>
          </a:xfrm>
          <a:custGeom>
            <a:avLst/>
            <a:gdLst>
              <a:gd name="T0" fmla="*/ 0 w 720"/>
              <a:gd name="T1" fmla="*/ 1416 h 1416"/>
              <a:gd name="T2" fmla="*/ 576 w 720"/>
              <a:gd name="T3" fmla="*/ 1032 h 1416"/>
              <a:gd name="T4" fmla="*/ 624 w 720"/>
              <a:gd name="T5" fmla="*/ 168 h 1416"/>
              <a:gd name="T6" fmla="*/ 0 w 720"/>
              <a:gd name="T7" fmla="*/ 24 h 1416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416"/>
              <a:gd name="T14" fmla="*/ 720 w 720"/>
              <a:gd name="T15" fmla="*/ 1416 h 1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416">
                <a:moveTo>
                  <a:pt x="0" y="1416"/>
                </a:moveTo>
                <a:cubicBezTo>
                  <a:pt x="236" y="1328"/>
                  <a:pt x="472" y="1240"/>
                  <a:pt x="576" y="1032"/>
                </a:cubicBezTo>
                <a:cubicBezTo>
                  <a:pt x="680" y="824"/>
                  <a:pt x="720" y="336"/>
                  <a:pt x="624" y="168"/>
                </a:cubicBezTo>
                <a:cubicBezTo>
                  <a:pt x="528" y="0"/>
                  <a:pt x="264" y="12"/>
                  <a:pt x="0" y="2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81" name="Freeform 53"/>
          <p:cNvSpPr>
            <a:spLocks/>
          </p:cNvSpPr>
          <p:nvPr/>
        </p:nvSpPr>
        <p:spPr bwMode="auto">
          <a:xfrm>
            <a:off x="7112000" y="4191000"/>
            <a:ext cx="711200" cy="609600"/>
          </a:xfrm>
          <a:custGeom>
            <a:avLst/>
            <a:gdLst>
              <a:gd name="T0" fmla="*/ 0 w 448"/>
              <a:gd name="T1" fmla="*/ 0 h 384"/>
              <a:gd name="T2" fmla="*/ 384 w 448"/>
              <a:gd name="T3" fmla="*/ 144 h 384"/>
              <a:gd name="T4" fmla="*/ 384 w 448"/>
              <a:gd name="T5" fmla="*/ 288 h 384"/>
              <a:gd name="T6" fmla="*/ 48 w 448"/>
              <a:gd name="T7" fmla="*/ 384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384"/>
              <a:gd name="T14" fmla="*/ 448 w 448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384">
                <a:moveTo>
                  <a:pt x="0" y="0"/>
                </a:moveTo>
                <a:cubicBezTo>
                  <a:pt x="160" y="48"/>
                  <a:pt x="320" y="96"/>
                  <a:pt x="384" y="144"/>
                </a:cubicBezTo>
                <a:cubicBezTo>
                  <a:pt x="448" y="192"/>
                  <a:pt x="440" y="248"/>
                  <a:pt x="384" y="288"/>
                </a:cubicBezTo>
                <a:cubicBezTo>
                  <a:pt x="328" y="328"/>
                  <a:pt x="188" y="356"/>
                  <a:pt x="48" y="3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16" name="Line 56"/>
          <p:cNvSpPr>
            <a:spLocks noChangeShapeType="1"/>
          </p:cNvSpPr>
          <p:nvPr/>
        </p:nvSpPr>
        <p:spPr bwMode="auto">
          <a:xfrm>
            <a:off x="4648200" y="2657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17" name="Line 57"/>
          <p:cNvSpPr>
            <a:spLocks noChangeShapeType="1"/>
          </p:cNvSpPr>
          <p:nvPr/>
        </p:nvSpPr>
        <p:spPr bwMode="auto">
          <a:xfrm>
            <a:off x="46482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990600" y="3670300"/>
            <a:ext cx="685800" cy="336550"/>
            <a:chOff x="1488" y="1996"/>
            <a:chExt cx="432" cy="212"/>
          </a:xfrm>
        </p:grpSpPr>
        <p:sp>
          <p:nvSpPr>
            <p:cNvPr id="36942" name="Rectangle 61"/>
            <p:cNvSpPr>
              <a:spLocks noChangeArrowheads="1"/>
            </p:cNvSpPr>
            <p:nvPr/>
          </p:nvSpPr>
          <p:spPr bwMode="auto">
            <a:xfrm>
              <a:off x="1488" y="201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3" name="Line 62"/>
            <p:cNvSpPr>
              <a:spLocks noChangeShapeType="1"/>
            </p:cNvSpPr>
            <p:nvPr/>
          </p:nvSpPr>
          <p:spPr bwMode="auto">
            <a:xfrm>
              <a:off x="1680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4" name="Text Box 63"/>
            <p:cNvSpPr txBox="1">
              <a:spLocks noChangeArrowheads="1"/>
            </p:cNvSpPr>
            <p:nvPr/>
          </p:nvSpPr>
          <p:spPr bwMode="auto">
            <a:xfrm>
              <a:off x="1488" y="1996"/>
              <a:ext cx="1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b="0">
                  <a:latin typeface="Helvetica" pitchFamily="34" charset="0"/>
                </a:rPr>
                <a:t>2</a:t>
              </a:r>
            </a:p>
          </p:txBody>
        </p:sp>
        <p:sp>
          <p:nvSpPr>
            <p:cNvPr id="36945" name="Line 64"/>
            <p:cNvSpPr>
              <a:spLocks noChangeShapeType="1"/>
            </p:cNvSpPr>
            <p:nvPr/>
          </p:nvSpPr>
          <p:spPr bwMode="auto">
            <a:xfrm>
              <a:off x="1728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919" name="Rectangle 65"/>
          <p:cNvSpPr>
            <a:spLocks noChangeArrowheads="1"/>
          </p:cNvSpPr>
          <p:nvPr/>
        </p:nvSpPr>
        <p:spPr bwMode="auto">
          <a:xfrm>
            <a:off x="1676400" y="370205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0" name="Line 66"/>
          <p:cNvSpPr>
            <a:spLocks noChangeShapeType="1"/>
          </p:cNvSpPr>
          <p:nvPr/>
        </p:nvSpPr>
        <p:spPr bwMode="auto">
          <a:xfrm>
            <a:off x="1981200" y="37020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21" name="Text Box 67"/>
          <p:cNvSpPr txBox="1">
            <a:spLocks noChangeArrowheads="1"/>
          </p:cNvSpPr>
          <p:nvPr/>
        </p:nvSpPr>
        <p:spPr bwMode="auto">
          <a:xfrm>
            <a:off x="1676400" y="3670300"/>
            <a:ext cx="24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0">
                <a:latin typeface="Helvetica" pitchFamily="34" charset="0"/>
              </a:rPr>
              <a:t>6</a:t>
            </a:r>
          </a:p>
        </p:txBody>
      </p:sp>
      <p:sp>
        <p:nvSpPr>
          <p:cNvPr id="36922" name="Line 68"/>
          <p:cNvSpPr>
            <a:spLocks noChangeShapeType="1"/>
          </p:cNvSpPr>
          <p:nvPr/>
        </p:nvSpPr>
        <p:spPr bwMode="auto">
          <a:xfrm>
            <a:off x="2057400" y="38544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23" name="Rectangle 69"/>
          <p:cNvSpPr>
            <a:spLocks noChangeArrowheads="1"/>
          </p:cNvSpPr>
          <p:nvPr/>
        </p:nvSpPr>
        <p:spPr bwMode="auto">
          <a:xfrm>
            <a:off x="2362200" y="370205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4" name="Line 70"/>
          <p:cNvSpPr>
            <a:spLocks noChangeShapeType="1"/>
          </p:cNvSpPr>
          <p:nvPr/>
        </p:nvSpPr>
        <p:spPr bwMode="auto">
          <a:xfrm>
            <a:off x="2667000" y="37020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25" name="Text Box 71"/>
          <p:cNvSpPr txBox="1">
            <a:spLocks noChangeArrowheads="1"/>
          </p:cNvSpPr>
          <p:nvPr/>
        </p:nvSpPr>
        <p:spPr bwMode="auto">
          <a:xfrm>
            <a:off x="2362200" y="3670300"/>
            <a:ext cx="24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0">
                <a:latin typeface="Helvetica" pitchFamily="34" charset="0"/>
              </a:rPr>
              <a:t>8</a:t>
            </a:r>
          </a:p>
        </p:txBody>
      </p:sp>
      <p:sp>
        <p:nvSpPr>
          <p:cNvPr id="36926" name="Line 72"/>
          <p:cNvSpPr>
            <a:spLocks noChangeShapeType="1"/>
          </p:cNvSpPr>
          <p:nvPr/>
        </p:nvSpPr>
        <p:spPr bwMode="auto">
          <a:xfrm>
            <a:off x="2743200" y="38544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27" name="Rectangle 73"/>
          <p:cNvSpPr>
            <a:spLocks noChangeArrowheads="1"/>
          </p:cNvSpPr>
          <p:nvPr/>
        </p:nvSpPr>
        <p:spPr bwMode="auto">
          <a:xfrm>
            <a:off x="3048000" y="370205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28" name="Line 74"/>
          <p:cNvSpPr>
            <a:spLocks noChangeShapeType="1"/>
          </p:cNvSpPr>
          <p:nvPr/>
        </p:nvSpPr>
        <p:spPr bwMode="auto">
          <a:xfrm>
            <a:off x="3352800" y="37020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29" name="Text Box 75"/>
          <p:cNvSpPr txBox="1">
            <a:spLocks noChangeArrowheads="1"/>
          </p:cNvSpPr>
          <p:nvPr/>
        </p:nvSpPr>
        <p:spPr bwMode="auto">
          <a:xfrm>
            <a:off x="3048000" y="3670300"/>
            <a:ext cx="24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0">
                <a:latin typeface="Helvetica" pitchFamily="34" charset="0"/>
              </a:rPr>
              <a:t>7</a:t>
            </a:r>
          </a:p>
        </p:txBody>
      </p:sp>
      <p:sp>
        <p:nvSpPr>
          <p:cNvPr id="36930" name="Line 76"/>
          <p:cNvSpPr>
            <a:spLocks noChangeShapeType="1"/>
          </p:cNvSpPr>
          <p:nvPr/>
        </p:nvSpPr>
        <p:spPr bwMode="auto">
          <a:xfrm>
            <a:off x="3429000" y="38544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31" name="Rectangle 77"/>
          <p:cNvSpPr>
            <a:spLocks noChangeArrowheads="1"/>
          </p:cNvSpPr>
          <p:nvPr/>
        </p:nvSpPr>
        <p:spPr bwMode="auto">
          <a:xfrm>
            <a:off x="3733800" y="370205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32" name="Line 78"/>
          <p:cNvSpPr>
            <a:spLocks noChangeShapeType="1"/>
          </p:cNvSpPr>
          <p:nvPr/>
        </p:nvSpPr>
        <p:spPr bwMode="auto">
          <a:xfrm>
            <a:off x="4038600" y="37020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33" name="Text Box 79"/>
          <p:cNvSpPr txBox="1">
            <a:spLocks noChangeArrowheads="1"/>
          </p:cNvSpPr>
          <p:nvPr/>
        </p:nvSpPr>
        <p:spPr bwMode="auto">
          <a:xfrm>
            <a:off x="3733800" y="3670300"/>
            <a:ext cx="24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0">
                <a:latin typeface="Helvetica" pitchFamily="34" charset="0"/>
              </a:rPr>
              <a:t>1</a:t>
            </a:r>
          </a:p>
        </p:txBody>
      </p:sp>
      <p:sp>
        <p:nvSpPr>
          <p:cNvPr id="36934" name="Line 80"/>
          <p:cNvSpPr>
            <a:spLocks noChangeShapeType="1"/>
          </p:cNvSpPr>
          <p:nvPr/>
        </p:nvSpPr>
        <p:spPr bwMode="auto">
          <a:xfrm flipH="1">
            <a:off x="4038600" y="37465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35" name="Text Box 82"/>
          <p:cNvSpPr txBox="1">
            <a:spLocks noChangeArrowheads="1"/>
          </p:cNvSpPr>
          <p:nvPr/>
        </p:nvSpPr>
        <p:spPr bwMode="auto">
          <a:xfrm>
            <a:off x="793750" y="3016250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0" dirty="0">
                <a:effectLst/>
                <a:latin typeface="Helvetica" pitchFamily="34" charset="0"/>
              </a:rPr>
              <a:t>head</a:t>
            </a:r>
          </a:p>
        </p:txBody>
      </p:sp>
      <p:sp>
        <p:nvSpPr>
          <p:cNvPr id="36936" name="Line 84"/>
          <p:cNvSpPr>
            <a:spLocks noChangeShapeType="1"/>
          </p:cNvSpPr>
          <p:nvPr/>
        </p:nvSpPr>
        <p:spPr bwMode="auto">
          <a:xfrm>
            <a:off x="1143000" y="33210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37" name="Text Box 85"/>
          <p:cNvSpPr txBox="1">
            <a:spLocks noChangeArrowheads="1"/>
          </p:cNvSpPr>
          <p:nvPr/>
        </p:nvSpPr>
        <p:spPr bwMode="auto">
          <a:xfrm>
            <a:off x="2038350" y="4311650"/>
            <a:ext cx="817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0" dirty="0">
                <a:effectLst/>
                <a:latin typeface="Helvetica" pitchFamily="34" charset="0"/>
              </a:rPr>
              <a:t>current</a:t>
            </a:r>
          </a:p>
        </p:txBody>
      </p:sp>
      <p:sp>
        <p:nvSpPr>
          <p:cNvPr id="36938" name="Line 87"/>
          <p:cNvSpPr>
            <a:spLocks noChangeShapeType="1"/>
          </p:cNvSpPr>
          <p:nvPr/>
        </p:nvSpPr>
        <p:spPr bwMode="auto">
          <a:xfrm flipV="1">
            <a:off x="2514600" y="400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39" name="Line 93"/>
          <p:cNvSpPr>
            <a:spLocks noChangeShapeType="1"/>
          </p:cNvSpPr>
          <p:nvPr/>
        </p:nvSpPr>
        <p:spPr bwMode="auto">
          <a:xfrm>
            <a:off x="5664200" y="6172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40" name="Text Box 95"/>
          <p:cNvSpPr txBox="1">
            <a:spLocks noChangeArrowheads="1"/>
          </p:cNvSpPr>
          <p:nvPr/>
        </p:nvSpPr>
        <p:spPr bwMode="auto">
          <a:xfrm>
            <a:off x="5060950" y="6172200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400" b="0">
                <a:latin typeface="Helvetica" pitchFamily="34" charset="0"/>
              </a:rPr>
              <a:t>1065</a:t>
            </a:r>
          </a:p>
        </p:txBody>
      </p:sp>
      <p:sp>
        <p:nvSpPr>
          <p:cNvPr id="99426" name="Freeform 98"/>
          <p:cNvSpPr>
            <a:spLocks/>
          </p:cNvSpPr>
          <p:nvPr/>
        </p:nvSpPr>
        <p:spPr bwMode="auto">
          <a:xfrm>
            <a:off x="7150100" y="2971800"/>
            <a:ext cx="850900" cy="2438400"/>
          </a:xfrm>
          <a:custGeom>
            <a:avLst/>
            <a:gdLst>
              <a:gd name="T0" fmla="*/ 0 w 536"/>
              <a:gd name="T1" fmla="*/ 1536 h 1536"/>
              <a:gd name="T2" fmla="*/ 432 w 536"/>
              <a:gd name="T3" fmla="*/ 1248 h 1536"/>
              <a:gd name="T4" fmla="*/ 528 w 536"/>
              <a:gd name="T5" fmla="*/ 384 h 1536"/>
              <a:gd name="T6" fmla="*/ 384 w 536"/>
              <a:gd name="T7" fmla="*/ 144 h 1536"/>
              <a:gd name="T8" fmla="*/ 0 w 536"/>
              <a:gd name="T9" fmla="*/ 0 h 1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6"/>
              <a:gd name="T16" fmla="*/ 0 h 1536"/>
              <a:gd name="T17" fmla="*/ 536 w 536"/>
              <a:gd name="T18" fmla="*/ 1536 h 1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6" h="1536">
                <a:moveTo>
                  <a:pt x="0" y="1536"/>
                </a:moveTo>
                <a:cubicBezTo>
                  <a:pt x="172" y="1488"/>
                  <a:pt x="344" y="1440"/>
                  <a:pt x="432" y="1248"/>
                </a:cubicBezTo>
                <a:cubicBezTo>
                  <a:pt x="520" y="1056"/>
                  <a:pt x="536" y="568"/>
                  <a:pt x="528" y="384"/>
                </a:cubicBezTo>
                <a:cubicBezTo>
                  <a:pt x="520" y="200"/>
                  <a:pt x="472" y="208"/>
                  <a:pt x="384" y="144"/>
                </a:cubicBezTo>
                <a:cubicBezTo>
                  <a:pt x="296" y="80"/>
                  <a:pt x="148" y="40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75" grpId="0" animBg="1"/>
      <p:bldP spid="99378" grpId="0" animBg="1"/>
      <p:bldP spid="99380" grpId="0" animBg="1"/>
      <p:bldP spid="99381" grpId="0" animBg="1"/>
      <p:bldP spid="994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How to declare a linked list in C or C++?</a:t>
            </a:r>
          </a:p>
          <a:p>
            <a:endParaRPr lang="en-US" sz="3200" dirty="0" smtClean="0"/>
          </a:p>
          <a:p>
            <a:r>
              <a:rPr lang="en-US" sz="3200" b="1" dirty="0" smtClean="0"/>
              <a:t>Step 1)</a:t>
            </a:r>
            <a:r>
              <a:rPr lang="en-US" sz="3200" dirty="0" smtClean="0"/>
              <a:t>    Declare a </a:t>
            </a:r>
            <a:r>
              <a:rPr lang="en-US" sz="3200" b="1" dirty="0" smtClean="0"/>
              <a:t>data structure</a:t>
            </a:r>
            <a:r>
              <a:rPr lang="en-US" sz="3200" dirty="0" smtClean="0"/>
              <a:t> for the </a:t>
            </a:r>
            <a:r>
              <a:rPr lang="en-US" sz="3200" b="1" dirty="0" smtClean="0"/>
              <a:t>nodes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e.g. the following </a:t>
            </a:r>
            <a:r>
              <a:rPr lang="en-US" sz="3200" b="1" dirty="0" err="1" smtClean="0"/>
              <a:t>struct</a:t>
            </a:r>
            <a:r>
              <a:rPr lang="en-US" sz="3200" dirty="0" smtClean="0"/>
              <a:t> could be used to create a list where each node holds a float -</a:t>
            </a:r>
          </a:p>
          <a:p>
            <a:endParaRPr lang="en-US" sz="3200" dirty="0" smtClean="0"/>
          </a:p>
          <a:p>
            <a:r>
              <a:rPr lang="en-US" sz="3200" dirty="0" err="1" smtClean="0">
                <a:solidFill>
                  <a:srgbClr val="0000CC"/>
                </a:solidFill>
              </a:rPr>
              <a:t>struct</a:t>
            </a:r>
            <a:r>
              <a:rPr lang="en-US" sz="3200" dirty="0" smtClean="0">
                <a:solidFill>
                  <a:srgbClr val="0000CC"/>
                </a:solidFill>
              </a:rPr>
              <a:t> </a:t>
            </a:r>
            <a:r>
              <a:rPr lang="en-US" sz="3200" dirty="0" err="1" smtClean="0">
                <a:solidFill>
                  <a:srgbClr val="0000CC"/>
                </a:solidFill>
              </a:rPr>
              <a:t>ListNode</a:t>
            </a:r>
            <a:endParaRPr lang="en-US" sz="32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0000CC"/>
                </a:solidFill>
              </a:rPr>
              <a:t>	{</a:t>
            </a:r>
          </a:p>
          <a:p>
            <a:pPr>
              <a:buNone/>
            </a:pPr>
            <a:r>
              <a:rPr lang="en-US" sz="3200" dirty="0" smtClean="0">
                <a:solidFill>
                  <a:srgbClr val="0000CC"/>
                </a:solidFill>
              </a:rPr>
              <a:t>	     float value;</a:t>
            </a:r>
          </a:p>
          <a:p>
            <a:pPr>
              <a:buNone/>
            </a:pPr>
            <a:r>
              <a:rPr lang="en-US" sz="3200" dirty="0" smtClean="0">
                <a:solidFill>
                  <a:srgbClr val="0000CC"/>
                </a:solidFill>
              </a:rPr>
              <a:t>	     </a:t>
            </a:r>
            <a:r>
              <a:rPr lang="en-US" sz="3200" dirty="0" err="1" smtClean="0">
                <a:solidFill>
                  <a:srgbClr val="0000CC"/>
                </a:solidFill>
              </a:rPr>
              <a:t>struct</a:t>
            </a:r>
            <a:r>
              <a:rPr lang="en-US" sz="3200" dirty="0" smtClean="0">
                <a:solidFill>
                  <a:srgbClr val="0000CC"/>
                </a:solidFill>
              </a:rPr>
              <a:t> </a:t>
            </a:r>
            <a:r>
              <a:rPr lang="en-US" sz="3200" dirty="0" err="1" smtClean="0">
                <a:solidFill>
                  <a:srgbClr val="0000CC"/>
                </a:solidFill>
              </a:rPr>
              <a:t>ListNode</a:t>
            </a:r>
            <a:r>
              <a:rPr lang="en-US" sz="3200" dirty="0" smtClean="0">
                <a:solidFill>
                  <a:srgbClr val="0000CC"/>
                </a:solidFill>
              </a:rPr>
              <a:t>  *next;</a:t>
            </a:r>
          </a:p>
          <a:p>
            <a:pPr>
              <a:buNone/>
            </a:pPr>
            <a:r>
              <a:rPr lang="en-US" sz="3200" dirty="0" smtClean="0">
                <a:solidFill>
                  <a:srgbClr val="0000CC"/>
                </a:solidFill>
              </a:rPr>
              <a:t>	};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Declarations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1" y="1295400"/>
            <a:ext cx="8763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</a:rPr>
              <a:t>a)  The first member of the </a:t>
            </a:r>
            <a:r>
              <a:rPr lang="en-US" sz="2200" dirty="0" err="1">
                <a:effectLst/>
              </a:rPr>
              <a:t>ListNode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struct</a:t>
            </a:r>
            <a:r>
              <a:rPr lang="en-US" sz="2200" dirty="0">
                <a:effectLst/>
              </a:rPr>
              <a:t> is a float called </a:t>
            </a:r>
            <a:r>
              <a:rPr lang="en-US" sz="2200" u="sng" dirty="0">
                <a:effectLst/>
              </a:rPr>
              <a:t>value</a:t>
            </a:r>
            <a:r>
              <a:rPr lang="en-US" sz="2200" dirty="0">
                <a:effectLst/>
              </a:rPr>
              <a:t>.</a:t>
            </a:r>
          </a:p>
          <a:p>
            <a:r>
              <a:rPr lang="en-US" sz="2200" dirty="0">
                <a:effectLst/>
              </a:rPr>
              <a:t>     It is to hold the node’s</a:t>
            </a:r>
            <a:r>
              <a:rPr lang="en-US" sz="2200" b="1" dirty="0">
                <a:effectLst/>
              </a:rPr>
              <a:t> </a:t>
            </a:r>
            <a:r>
              <a:rPr lang="en-US" sz="2200" b="1" dirty="0">
                <a:solidFill>
                  <a:srgbClr val="0000CC"/>
                </a:solidFill>
                <a:effectLst/>
              </a:rPr>
              <a:t>data</a:t>
            </a:r>
            <a:r>
              <a:rPr lang="en-US" sz="2200" dirty="0">
                <a:effectLst/>
              </a:rPr>
              <a:t>.</a:t>
            </a:r>
          </a:p>
          <a:p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b) The second member is a </a:t>
            </a:r>
            <a:r>
              <a:rPr lang="en-US" sz="2200" b="1" dirty="0">
                <a:solidFill>
                  <a:srgbClr val="0000CC"/>
                </a:solidFill>
                <a:effectLst/>
              </a:rPr>
              <a:t>pointer</a:t>
            </a:r>
            <a:r>
              <a:rPr lang="en-US" sz="2200" dirty="0">
                <a:effectLst/>
              </a:rPr>
              <a:t> called </a:t>
            </a:r>
            <a:r>
              <a:rPr lang="en-US" sz="2200" u="sng" dirty="0">
                <a:effectLst/>
              </a:rPr>
              <a:t>next</a:t>
            </a:r>
            <a:r>
              <a:rPr lang="en-US" sz="2200" dirty="0">
                <a:effectLst/>
              </a:rPr>
              <a:t>.</a:t>
            </a:r>
          </a:p>
          <a:p>
            <a:r>
              <a:rPr lang="en-US" sz="2200" dirty="0">
                <a:effectLst/>
              </a:rPr>
              <a:t>     It is to hold the </a:t>
            </a:r>
            <a:r>
              <a:rPr lang="en-US" sz="2200" b="1" dirty="0">
                <a:solidFill>
                  <a:srgbClr val="0000CC"/>
                </a:solidFill>
                <a:effectLst/>
              </a:rPr>
              <a:t>address</a:t>
            </a:r>
            <a:r>
              <a:rPr lang="en-US" sz="2200" dirty="0">
                <a:effectLst/>
              </a:rPr>
              <a:t> of any object that is a </a:t>
            </a:r>
            <a:r>
              <a:rPr lang="en-US" sz="2200" dirty="0" err="1">
                <a:effectLst/>
              </a:rPr>
              <a:t>ListNode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struct</a:t>
            </a:r>
            <a:r>
              <a:rPr lang="en-US" sz="2200" dirty="0">
                <a:effectLst/>
              </a:rPr>
              <a:t>.</a:t>
            </a:r>
          </a:p>
          <a:p>
            <a:r>
              <a:rPr lang="en-US" sz="2200" dirty="0">
                <a:effectLst/>
              </a:rPr>
              <a:t>     Hence each </a:t>
            </a:r>
            <a:r>
              <a:rPr lang="en-US" sz="2200" dirty="0" err="1">
                <a:effectLst/>
              </a:rPr>
              <a:t>ListNode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struct</a:t>
            </a:r>
            <a:r>
              <a:rPr lang="en-US" sz="2200" dirty="0">
                <a:effectLst/>
              </a:rPr>
              <a:t> can point to the next one in the list.</a:t>
            </a:r>
          </a:p>
          <a:p>
            <a:endParaRPr lang="en-US" sz="2200" dirty="0">
              <a:effectLst/>
            </a:endParaRPr>
          </a:p>
          <a:p>
            <a:r>
              <a:rPr lang="en-US" sz="2200" dirty="0" smtClean="0">
                <a:effectLst/>
              </a:rPr>
              <a:t>The </a:t>
            </a:r>
            <a:r>
              <a:rPr lang="en-US" sz="2200" dirty="0" err="1">
                <a:effectLst/>
              </a:rPr>
              <a:t>ListNode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struct</a:t>
            </a:r>
            <a:r>
              <a:rPr lang="en-US" sz="2200" dirty="0">
                <a:effectLst/>
              </a:rPr>
              <a:t> contains a pointer to an object of the </a:t>
            </a:r>
            <a:r>
              <a:rPr lang="en-US" sz="2200" dirty="0">
                <a:solidFill>
                  <a:srgbClr val="0000CC"/>
                </a:solidFill>
                <a:effectLst/>
              </a:rPr>
              <a:t>same type</a:t>
            </a:r>
          </a:p>
          <a:p>
            <a:r>
              <a:rPr lang="en-US" sz="2200" dirty="0">
                <a:effectLst/>
              </a:rPr>
              <a:t>as that being declared. It is called </a:t>
            </a:r>
            <a:r>
              <a:rPr lang="en-US" sz="2200" dirty="0" smtClean="0">
                <a:effectLst/>
              </a:rPr>
              <a:t>a  </a:t>
            </a:r>
            <a:r>
              <a:rPr lang="en-US" sz="2200" b="1" i="1" dirty="0">
                <a:solidFill>
                  <a:srgbClr val="0000CC"/>
                </a:solidFill>
                <a:effectLst/>
              </a:rPr>
              <a:t>self-referential data structure</a:t>
            </a:r>
            <a:r>
              <a:rPr lang="en-US" sz="2200" dirty="0">
                <a:effectLst/>
              </a:rPr>
              <a:t>.</a:t>
            </a:r>
          </a:p>
          <a:p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This makes it possible to create nodes that point to other nodes of</a:t>
            </a:r>
          </a:p>
          <a:p>
            <a:r>
              <a:rPr lang="en-US" sz="2200" dirty="0">
                <a:effectLst/>
              </a:rPr>
              <a:t>the same 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Declarations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1" y="1143000"/>
            <a:ext cx="87630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b="1" dirty="0" smtClean="0">
                <a:effectLst/>
              </a:rPr>
              <a:t>Step 2)</a:t>
            </a:r>
            <a:r>
              <a:rPr lang="en-US" sz="2200" dirty="0" smtClean="0">
                <a:effectLst/>
              </a:rPr>
              <a:t>  Declare a </a:t>
            </a:r>
            <a:r>
              <a:rPr lang="en-US" sz="2200" i="1" dirty="0" smtClean="0">
                <a:effectLst/>
              </a:rPr>
              <a:t>pointer</a:t>
            </a:r>
            <a:r>
              <a:rPr lang="en-US" sz="2200" dirty="0" smtClean="0">
                <a:effectLst/>
              </a:rPr>
              <a:t> to serve as the </a:t>
            </a:r>
            <a:r>
              <a:rPr lang="en-US" sz="2200" b="1" dirty="0" smtClean="0">
                <a:solidFill>
                  <a:srgbClr val="0000CC"/>
                </a:solidFill>
                <a:effectLst/>
              </a:rPr>
              <a:t>list head</a:t>
            </a:r>
            <a:r>
              <a:rPr lang="en-US" sz="2200" dirty="0" smtClean="0">
                <a:effectLst/>
              </a:rPr>
              <a:t>, </a:t>
            </a:r>
            <a:r>
              <a:rPr lang="en-US" sz="2200" dirty="0" err="1" smtClean="0">
                <a:effectLst/>
              </a:rPr>
              <a:t>e.g</a:t>
            </a:r>
            <a:endParaRPr lang="en-US" sz="2200" dirty="0" smtClean="0">
              <a:effectLst/>
            </a:endParaRPr>
          </a:p>
          <a:p>
            <a:r>
              <a:rPr lang="en-US" sz="2200" dirty="0" smtClean="0">
                <a:effectLst/>
              </a:rPr>
              <a:t>         </a:t>
            </a:r>
            <a:r>
              <a:rPr lang="en-US" sz="2200" dirty="0" err="1" smtClean="0">
                <a:effectLst/>
              </a:rPr>
              <a:t>ListNode</a:t>
            </a:r>
            <a:r>
              <a:rPr lang="en-US" sz="2200" dirty="0" smtClean="0">
                <a:effectLst/>
              </a:rPr>
              <a:t>  *head;</a:t>
            </a:r>
          </a:p>
          <a:p>
            <a:r>
              <a:rPr lang="en-US" sz="2200" dirty="0" smtClean="0">
                <a:solidFill>
                  <a:srgbClr val="0000CC"/>
                </a:solidFill>
                <a:effectLst/>
              </a:rPr>
              <a:t>Before </a:t>
            </a:r>
            <a:r>
              <a:rPr lang="en-US" sz="2200" dirty="0" smtClean="0">
                <a:effectLst/>
              </a:rPr>
              <a:t>you </a:t>
            </a:r>
            <a:r>
              <a:rPr lang="en-US" sz="2200" i="1" dirty="0" smtClean="0">
                <a:effectLst/>
              </a:rPr>
              <a:t>use the head pointer</a:t>
            </a:r>
            <a:r>
              <a:rPr lang="en-US" sz="2200" dirty="0" smtClean="0">
                <a:effectLst/>
              </a:rPr>
              <a:t>, make sure it is </a:t>
            </a:r>
            <a:r>
              <a:rPr lang="en-US" sz="2200" dirty="0" smtClean="0">
                <a:solidFill>
                  <a:srgbClr val="0000CC"/>
                </a:solidFill>
                <a:effectLst/>
              </a:rPr>
              <a:t>initialized </a:t>
            </a:r>
            <a:r>
              <a:rPr lang="en-US" sz="2200" dirty="0" smtClean="0">
                <a:effectLst/>
              </a:rPr>
              <a:t>to NULL,</a:t>
            </a:r>
          </a:p>
          <a:p>
            <a:r>
              <a:rPr lang="en-US" sz="2200" dirty="0" smtClean="0">
                <a:effectLst/>
              </a:rPr>
              <a:t>so that it marks the end of the list.</a:t>
            </a:r>
          </a:p>
          <a:p>
            <a:endParaRPr lang="en-US" sz="2200" dirty="0" smtClean="0">
              <a:effectLst/>
            </a:endParaRPr>
          </a:p>
          <a:p>
            <a:r>
              <a:rPr lang="en-US" sz="2200" dirty="0" smtClean="0">
                <a:effectLst/>
              </a:rPr>
              <a:t>Once you have done these 2 steps</a:t>
            </a:r>
          </a:p>
          <a:p>
            <a:r>
              <a:rPr lang="en-US" sz="2200" dirty="0" smtClean="0">
                <a:effectLst/>
              </a:rPr>
              <a:t> (i.e. declared a node data structure,   and</a:t>
            </a:r>
          </a:p>
          <a:p>
            <a:r>
              <a:rPr lang="en-US" sz="2200" dirty="0" smtClean="0">
                <a:effectLst/>
              </a:rPr>
              <a:t>    created a NULL head pointer, you have an empty linked list.</a:t>
            </a:r>
          </a:p>
          <a:p>
            <a:endParaRPr lang="en-US" sz="2200" dirty="0" smtClean="0">
              <a:effectLst/>
            </a:endParaRPr>
          </a:p>
          <a:p>
            <a:r>
              <a:rPr lang="en-US" sz="2200" dirty="0" err="1" smtClean="0">
                <a:effectLst/>
              </a:rPr>
              <a:t>struct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ListNode</a:t>
            </a:r>
            <a:r>
              <a:rPr lang="en-US" sz="2200" dirty="0" smtClean="0">
                <a:effectLst/>
              </a:rPr>
              <a:t>  {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		float value;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		</a:t>
            </a:r>
            <a:r>
              <a:rPr lang="en-US" sz="2200" dirty="0" err="1" smtClean="0">
                <a:effectLst/>
              </a:rPr>
              <a:t>struct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 smtClean="0">
                <a:effectLst/>
              </a:rPr>
              <a:t>ListNode</a:t>
            </a:r>
            <a:r>
              <a:rPr lang="en-US" sz="2200" dirty="0" smtClean="0">
                <a:effectLst/>
              </a:rPr>
              <a:t> *next;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	}; </a:t>
            </a:r>
            <a:br>
              <a:rPr lang="en-US" sz="2200" dirty="0" smtClean="0">
                <a:effectLst/>
              </a:rPr>
            </a:br>
            <a:r>
              <a:rPr lang="en-US" sz="2200" dirty="0" smtClean="0">
                <a:effectLst/>
              </a:rPr>
              <a:t>	</a:t>
            </a:r>
            <a:r>
              <a:rPr lang="en-US" sz="2200" dirty="0" err="1" smtClean="0">
                <a:effectLst/>
              </a:rPr>
              <a:t>ListNode</a:t>
            </a:r>
            <a:r>
              <a:rPr lang="en-US" sz="2200" dirty="0" smtClean="0">
                <a:effectLst/>
              </a:rPr>
              <a:t> *head;	// List head pointer</a:t>
            </a:r>
          </a:p>
          <a:p>
            <a:endParaRPr lang="en-US" sz="2200" dirty="0" smtClean="0">
              <a:effectLst/>
            </a:endParaRPr>
          </a:p>
          <a:p>
            <a:r>
              <a:rPr lang="en-US" sz="2200" dirty="0" smtClean="0">
                <a:effectLst/>
              </a:rPr>
              <a:t>The next thing is to implement </a:t>
            </a:r>
            <a:r>
              <a:rPr lang="en-US" sz="2200" dirty="0" smtClean="0">
                <a:solidFill>
                  <a:srgbClr val="0000CC"/>
                </a:solidFill>
                <a:effectLst/>
              </a:rPr>
              <a:t>operations</a:t>
            </a:r>
            <a:r>
              <a:rPr lang="en-US" sz="2200" dirty="0" smtClean="0">
                <a:effectLst/>
              </a:rPr>
              <a:t> with the list.</a:t>
            </a:r>
            <a:endParaRPr lang="en-US" sz="2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5 basic linked list operations</a:t>
            </a:r>
          </a:p>
          <a:p>
            <a:r>
              <a:rPr lang="en-US" sz="3200" b="1" dirty="0" smtClean="0"/>
              <a:t>Appending</a:t>
            </a:r>
            <a:r>
              <a:rPr lang="en-US" sz="3200" dirty="0" smtClean="0"/>
              <a:t> a </a:t>
            </a:r>
            <a:r>
              <a:rPr lang="en-US" sz="3200" i="1" dirty="0" smtClean="0"/>
              <a:t>node</a:t>
            </a:r>
          </a:p>
          <a:p>
            <a:r>
              <a:rPr lang="en-US" sz="3200" b="1" dirty="0" smtClean="0"/>
              <a:t>Traversing</a:t>
            </a:r>
            <a:r>
              <a:rPr lang="en-US" sz="3200" dirty="0" smtClean="0"/>
              <a:t> a </a:t>
            </a:r>
            <a:r>
              <a:rPr lang="en-US" sz="3200" i="1" dirty="0" smtClean="0"/>
              <a:t>list</a:t>
            </a:r>
          </a:p>
          <a:p>
            <a:r>
              <a:rPr lang="en-US" sz="3200" b="1" dirty="0" smtClean="0"/>
              <a:t>Inserting</a:t>
            </a:r>
            <a:r>
              <a:rPr lang="en-US" sz="3200" dirty="0" smtClean="0"/>
              <a:t> a </a:t>
            </a:r>
            <a:r>
              <a:rPr lang="en-US" sz="3200" i="1" dirty="0" smtClean="0"/>
              <a:t>node</a:t>
            </a:r>
          </a:p>
          <a:p>
            <a:r>
              <a:rPr lang="en-US" sz="3200" b="1" dirty="0" smtClean="0"/>
              <a:t>Deleting</a:t>
            </a:r>
            <a:r>
              <a:rPr lang="en-US" sz="3200" dirty="0" smtClean="0"/>
              <a:t> a </a:t>
            </a:r>
            <a:r>
              <a:rPr lang="en-US" sz="3200" i="1" dirty="0" smtClean="0"/>
              <a:t>node</a:t>
            </a:r>
          </a:p>
          <a:p>
            <a:r>
              <a:rPr lang="en-US" sz="3200" b="1" dirty="0" smtClean="0"/>
              <a:t>Destroying</a:t>
            </a:r>
            <a:r>
              <a:rPr lang="en-US" sz="3200" dirty="0" smtClean="0"/>
              <a:t> the </a:t>
            </a:r>
            <a:r>
              <a:rPr lang="en-US" sz="3200" i="1" dirty="0" smtClean="0"/>
              <a:t>list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To </a:t>
            </a:r>
            <a:r>
              <a:rPr lang="en-US" sz="3200" dirty="0" smtClean="0">
                <a:solidFill>
                  <a:srgbClr val="0000CC"/>
                </a:solidFill>
              </a:rPr>
              <a:t>append</a:t>
            </a:r>
            <a:r>
              <a:rPr lang="en-US" sz="3200" dirty="0" smtClean="0"/>
              <a:t> a node to a linked list, means adding it to the </a:t>
            </a:r>
            <a:r>
              <a:rPr lang="en-US" sz="3200" b="1" dirty="0" smtClean="0"/>
              <a:t>end</a:t>
            </a:r>
            <a:r>
              <a:rPr lang="en-US" sz="3200" dirty="0" smtClean="0"/>
              <a:t> of the list.</a:t>
            </a:r>
          </a:p>
          <a:p>
            <a:r>
              <a:rPr lang="en-US" sz="3200" dirty="0" smtClean="0"/>
              <a:t>The </a:t>
            </a:r>
            <a:r>
              <a:rPr lang="en-US" sz="3200" dirty="0" err="1" smtClean="0">
                <a:solidFill>
                  <a:srgbClr val="0000CC"/>
                </a:solidFill>
              </a:rPr>
              <a:t>appendNode</a:t>
            </a:r>
            <a:r>
              <a:rPr lang="en-US" sz="3200" dirty="0" smtClean="0"/>
              <a:t> function accepts a float argument, num.</a:t>
            </a:r>
          </a:p>
          <a:p>
            <a:r>
              <a:rPr lang="en-US" sz="3200" dirty="0" smtClean="0"/>
              <a:t>The function will -</a:t>
            </a:r>
          </a:p>
          <a:p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a) allocate a new </a:t>
            </a:r>
            <a:r>
              <a:rPr lang="en-US" sz="3200" dirty="0" err="1" smtClean="0"/>
              <a:t>ListNode</a:t>
            </a:r>
            <a:r>
              <a:rPr lang="en-US" sz="3200" dirty="0" smtClean="0"/>
              <a:t> structure</a:t>
            </a:r>
          </a:p>
          <a:p>
            <a:pPr>
              <a:buNone/>
            </a:pPr>
            <a:r>
              <a:rPr lang="en-US" sz="3200" dirty="0" smtClean="0"/>
              <a:t>b) store the value in num in the node’s value member</a:t>
            </a:r>
          </a:p>
          <a:p>
            <a:pPr>
              <a:buNone/>
            </a:pPr>
            <a:r>
              <a:rPr lang="en-US" sz="3200" dirty="0" smtClean="0"/>
              <a:t>c) append the node to the end of the list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dirty="0" smtClean="0"/>
              <a:t>This can be </a:t>
            </a:r>
            <a:r>
              <a:rPr lang="en-US" sz="3200" i="1" dirty="0" smtClean="0"/>
              <a:t>represented</a:t>
            </a:r>
            <a:r>
              <a:rPr lang="en-US" sz="3200" dirty="0" smtClean="0"/>
              <a:t> in </a:t>
            </a:r>
            <a:r>
              <a:rPr lang="en-US" sz="3200" b="1" dirty="0" smtClean="0"/>
              <a:t>pseudo code</a:t>
            </a:r>
            <a:r>
              <a:rPr lang="en-US" sz="3200" dirty="0" smtClean="0"/>
              <a:t> as follows-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a Node (</a:t>
            </a:r>
            <a:r>
              <a:rPr lang="en-US" dirty="0" err="1" smtClean="0"/>
              <a:t>Pseudocode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i="1" dirty="0" smtClean="0">
                <a:cs typeface="Times New Roman" pitchFamily="18" charset="0"/>
              </a:rPr>
              <a:t>a) Create a new node.</a:t>
            </a:r>
            <a:endParaRPr lang="en-US" sz="32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3200" i="1" dirty="0" smtClean="0">
                <a:cs typeface="Times New Roman" pitchFamily="18" charset="0"/>
              </a:rPr>
              <a:t>b) Store data in the new node.</a:t>
            </a:r>
            <a:endParaRPr lang="en-US" sz="32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3200" i="1" dirty="0" smtClean="0">
                <a:cs typeface="Times New Roman" pitchFamily="18" charset="0"/>
              </a:rPr>
              <a:t>c) If there are no nodes in the list</a:t>
            </a:r>
            <a:r>
              <a:rPr lang="en-US" sz="3200" dirty="0" smtClean="0">
                <a:cs typeface="Times New Roman" pitchFamily="18" charset="0"/>
              </a:rPr>
              <a:t/>
            </a:r>
            <a:br>
              <a:rPr lang="en-US" sz="3200" dirty="0" smtClean="0">
                <a:cs typeface="Times New Roman" pitchFamily="18" charset="0"/>
              </a:rPr>
            </a:br>
            <a:r>
              <a:rPr lang="en-US" sz="3200" i="1" dirty="0" smtClean="0">
                <a:cs typeface="Times New Roman" pitchFamily="18" charset="0"/>
              </a:rPr>
              <a:t>		</a:t>
            </a:r>
            <a:r>
              <a:rPr lang="en-US" sz="2800" i="1" dirty="0" smtClean="0">
                <a:cs typeface="Times New Roman" pitchFamily="18" charset="0"/>
              </a:rPr>
              <a:t>Make the new node the first node.</a:t>
            </a:r>
            <a:r>
              <a:rPr lang="en-US" sz="3200" dirty="0" smtClean="0">
                <a:cs typeface="Times New Roman" pitchFamily="18" charset="0"/>
              </a:rPr>
              <a:t/>
            </a:r>
            <a:br>
              <a:rPr lang="en-US" sz="3200" dirty="0" smtClean="0">
                <a:cs typeface="Times New Roman" pitchFamily="18" charset="0"/>
              </a:rPr>
            </a:br>
            <a:r>
              <a:rPr lang="en-US" sz="3200" i="1" dirty="0" smtClean="0">
                <a:cs typeface="Times New Roman" pitchFamily="18" charset="0"/>
              </a:rPr>
              <a:t> Else</a:t>
            </a:r>
            <a:r>
              <a:rPr lang="en-US" sz="3200" dirty="0" smtClean="0">
                <a:cs typeface="Times New Roman" pitchFamily="18" charset="0"/>
              </a:rPr>
              <a:t/>
            </a:r>
            <a:br>
              <a:rPr lang="en-US" sz="3200" dirty="0" smtClean="0">
                <a:cs typeface="Times New Roman" pitchFamily="18" charset="0"/>
              </a:rPr>
            </a:br>
            <a:r>
              <a:rPr lang="en-US" sz="3200" i="1" dirty="0" smtClean="0">
                <a:cs typeface="Times New Roman" pitchFamily="18" charset="0"/>
              </a:rPr>
              <a:t>		</a:t>
            </a:r>
            <a:r>
              <a:rPr lang="en-US" sz="2800" i="1" dirty="0" smtClean="0">
                <a:cs typeface="Times New Roman" pitchFamily="18" charset="0"/>
              </a:rPr>
              <a:t>Traverse the List to Find the last node.</a:t>
            </a:r>
            <a:r>
              <a:rPr lang="en-US" sz="2800" dirty="0" smtClean="0">
                <a:cs typeface="Times New Roman" pitchFamily="18" charset="0"/>
              </a:rPr>
              <a:t/>
            </a:r>
            <a:br>
              <a:rPr lang="en-US" sz="2800" dirty="0" smtClean="0">
                <a:cs typeface="Times New Roman" pitchFamily="18" charset="0"/>
              </a:rPr>
            </a:br>
            <a:r>
              <a:rPr lang="en-US" sz="2800" i="1" dirty="0" smtClean="0">
                <a:cs typeface="Times New Roman" pitchFamily="18" charset="0"/>
              </a:rPr>
              <a:t>		Add the new node to the end of the list.</a:t>
            </a:r>
            <a:r>
              <a:rPr lang="en-US" sz="3200" dirty="0" smtClean="0">
                <a:cs typeface="Times New Roman" pitchFamily="18" charset="0"/>
              </a:rPr>
              <a:t/>
            </a:r>
            <a:br>
              <a:rPr lang="en-US" sz="3200" dirty="0" smtClean="0">
                <a:cs typeface="Times New Roman" pitchFamily="18" charset="0"/>
              </a:rPr>
            </a:br>
            <a:r>
              <a:rPr lang="en-US" sz="3200" i="1" dirty="0" smtClean="0">
                <a:cs typeface="Times New Roman" pitchFamily="18" charset="0"/>
              </a:rPr>
              <a:t>End If.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Options for implementing an ADT List</a:t>
            </a:r>
          </a:p>
        </p:txBody>
      </p:sp>
      <p:sp>
        <p:nvSpPr>
          <p:cNvPr id="3077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334000"/>
          </a:xfrm>
        </p:spPr>
        <p:txBody>
          <a:bodyPr/>
          <a:lstStyle/>
          <a:p>
            <a:r>
              <a:rPr lang="en-US" dirty="0" smtClean="0"/>
              <a:t>Array </a:t>
            </a:r>
          </a:p>
          <a:p>
            <a:pPr lvl="1"/>
            <a:r>
              <a:rPr lang="en-US" dirty="0" smtClean="0"/>
              <a:t>It has a fixed size</a:t>
            </a:r>
          </a:p>
          <a:p>
            <a:pPr lvl="1"/>
            <a:r>
              <a:rPr lang="en-US" dirty="0" smtClean="0"/>
              <a:t>Data must be shifted during insertions and deletions</a:t>
            </a:r>
          </a:p>
          <a:p>
            <a:r>
              <a:rPr lang="en-US" dirty="0" smtClean="0"/>
              <a:t>Linked list </a:t>
            </a:r>
          </a:p>
          <a:p>
            <a:pPr lvl="1"/>
            <a:r>
              <a:rPr lang="en-US" dirty="0" smtClean="0"/>
              <a:t>It is able to grow in size as needed</a:t>
            </a:r>
          </a:p>
          <a:p>
            <a:pPr lvl="1"/>
            <a:r>
              <a:rPr lang="en-US" dirty="0" smtClean="0"/>
              <a:t>Does not require the shifting of items during insertions and deletions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a Node (Code)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3820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 smtClean="0">
                <a:effectLst/>
                <a:latin typeface="Courier New" pitchFamily="49" charset="0"/>
                <a:cs typeface="Courier New" pitchFamily="49" charset="0"/>
              </a:rPr>
              <a:t>appendNode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(float </a:t>
            </a: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num)</a:t>
            </a:r>
            <a:r>
              <a:rPr lang="en-US" sz="1600" dirty="0">
                <a:effectLst/>
                <a:cs typeface="Times New Roman" pitchFamily="18" charset="0"/>
              </a:rPr>
              <a:t/>
            </a:r>
            <a:br>
              <a:rPr lang="en-US" sz="1600" dirty="0">
                <a:effectLst/>
                <a:cs typeface="Times New Roman" pitchFamily="18" charset="0"/>
              </a:rPr>
            </a:b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1600" dirty="0">
                <a:effectLst/>
                <a:cs typeface="Times New Roman" pitchFamily="18" charset="0"/>
              </a:rPr>
              <a:t/>
            </a:r>
            <a:br>
              <a:rPr lang="en-US" sz="1600" dirty="0">
                <a:effectLst/>
                <a:cs typeface="Times New Roman" pitchFamily="18" charset="0"/>
              </a:rPr>
            </a:b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effectLst/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sz="1600" dirty="0" err="1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>
                <a:effectLst/>
                <a:cs typeface="Times New Roman" pitchFamily="18" charset="0"/>
              </a:rPr>
              <a:t/>
            </a:r>
            <a:br>
              <a:rPr lang="en-US" sz="1600" dirty="0">
                <a:effectLst/>
                <a:cs typeface="Times New Roman" pitchFamily="18" charset="0"/>
              </a:rPr>
            </a:b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 	</a:t>
            </a:r>
            <a:r>
              <a:rPr lang="en-US" sz="1600" dirty="0"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// Allocate a new node &amp; store num</a:t>
            </a:r>
            <a:r>
              <a:rPr lang="en-US" sz="1600" dirty="0">
                <a:solidFill>
                  <a:srgbClr val="0000CC"/>
                </a:solidFill>
                <a:effectLst/>
                <a:cs typeface="Times New Roman" pitchFamily="18" charset="0"/>
              </a:rPr>
              <a:t/>
            </a:r>
            <a:br>
              <a:rPr lang="en-US" sz="1600" dirty="0">
                <a:solidFill>
                  <a:srgbClr val="0000CC"/>
                </a:solidFill>
                <a:effectLst/>
                <a:cs typeface="Times New Roman" pitchFamily="18" charset="0"/>
              </a:rPr>
            </a:b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>
                <a:effectLst/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>
                <a:effectLst/>
                <a:cs typeface="Times New Roman" pitchFamily="18" charset="0"/>
              </a:rPr>
              <a:t/>
            </a:r>
            <a:br>
              <a:rPr lang="en-US" sz="1600" dirty="0">
                <a:effectLst/>
                <a:cs typeface="Times New Roman" pitchFamily="18" charset="0"/>
              </a:rPr>
            </a:b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-&gt;value = num;</a:t>
            </a:r>
            <a:r>
              <a:rPr lang="en-US" sz="1600" dirty="0">
                <a:effectLst/>
                <a:cs typeface="Times New Roman" pitchFamily="18" charset="0"/>
              </a:rPr>
              <a:t/>
            </a:r>
            <a:br>
              <a:rPr lang="en-US" sz="1600" dirty="0">
                <a:effectLst/>
                <a:cs typeface="Times New Roman" pitchFamily="18" charset="0"/>
              </a:rPr>
            </a:b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-&gt;next = NULL;</a:t>
            </a:r>
            <a:r>
              <a:rPr lang="en-US" sz="1600" dirty="0">
                <a:effectLst/>
                <a:cs typeface="Times New Roman" pitchFamily="18" charset="0"/>
              </a:rPr>
              <a:t/>
            </a:r>
            <a:br>
              <a:rPr lang="en-US" sz="1600" dirty="0">
                <a:effectLst/>
                <a:cs typeface="Times New Roman" pitchFamily="18" charset="0"/>
              </a:rPr>
            </a:b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If there are no nodes in the </a:t>
            </a:r>
            <a:r>
              <a:rPr lang="en-US" sz="1600" dirty="0" smtClean="0"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list make </a:t>
            </a:r>
            <a:r>
              <a:rPr lang="en-US" sz="1600" dirty="0" err="1"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dirty="0"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 the first node</a:t>
            </a:r>
            <a:r>
              <a:rPr lang="en-US" sz="1600" dirty="0">
                <a:solidFill>
                  <a:srgbClr val="0000CC"/>
                </a:solidFill>
                <a:effectLst/>
                <a:cs typeface="Times New Roman" pitchFamily="18" charset="0"/>
              </a:rPr>
              <a:t/>
            </a:r>
            <a:br>
              <a:rPr lang="en-US" sz="1600" dirty="0">
                <a:solidFill>
                  <a:srgbClr val="0000CC"/>
                </a:solidFill>
                <a:effectLst/>
                <a:cs typeface="Times New Roman" pitchFamily="18" charset="0"/>
              </a:rPr>
            </a:b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( head == NULL)</a:t>
            </a:r>
            <a:r>
              <a:rPr lang="en-US" sz="1600" dirty="0">
                <a:effectLst/>
                <a:cs typeface="Times New Roman" pitchFamily="18" charset="0"/>
              </a:rPr>
              <a:t/>
            </a:r>
            <a:br>
              <a:rPr lang="en-US" sz="1600" dirty="0">
                <a:effectLst/>
                <a:cs typeface="Times New Roman" pitchFamily="18" charset="0"/>
              </a:rPr>
            </a:b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		head = </a:t>
            </a:r>
            <a:r>
              <a:rPr lang="en-US" sz="1600" dirty="0" err="1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>
                <a:effectLst/>
                <a:cs typeface="Times New Roman" pitchFamily="18" charset="0"/>
              </a:rPr>
              <a:t/>
            </a:r>
            <a:br>
              <a:rPr lang="en-US" sz="1600" dirty="0">
                <a:effectLst/>
                <a:cs typeface="Times New Roman" pitchFamily="18" charset="0"/>
              </a:rPr>
            </a:b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	else	</a:t>
            </a:r>
            <a:r>
              <a:rPr lang="en-US" sz="1600" dirty="0"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// Otherwise, insert </a:t>
            </a:r>
            <a:r>
              <a:rPr lang="en-US" sz="1600" dirty="0" err="1"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dirty="0"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 at end</a:t>
            </a:r>
            <a:r>
              <a:rPr lang="en-US" sz="1600" dirty="0">
                <a:effectLst/>
                <a:cs typeface="Times New Roman" pitchFamily="18" charset="0"/>
              </a:rPr>
              <a:t/>
            </a:r>
            <a:br>
              <a:rPr lang="en-US" sz="1600" dirty="0">
                <a:effectLst/>
                <a:cs typeface="Times New Roman" pitchFamily="18" charset="0"/>
              </a:rPr>
            </a:b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600" dirty="0">
                <a:effectLst/>
                <a:cs typeface="Times New Roman" pitchFamily="18" charset="0"/>
              </a:rPr>
              <a:t/>
            </a:r>
            <a:br>
              <a:rPr lang="en-US" sz="1600" dirty="0">
                <a:effectLst/>
                <a:cs typeface="Times New Roman" pitchFamily="18" charset="0"/>
              </a:rPr>
            </a:b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// Initialize </a:t>
            </a:r>
            <a:r>
              <a:rPr lang="en-US" sz="1600" dirty="0" err="1"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 to head of list</a:t>
            </a:r>
            <a:r>
              <a:rPr lang="en-US" sz="1600" dirty="0">
                <a:effectLst/>
                <a:cs typeface="Times New Roman" pitchFamily="18" charset="0"/>
              </a:rPr>
              <a:t/>
            </a:r>
            <a:br>
              <a:rPr lang="en-US" sz="1600" dirty="0">
                <a:effectLst/>
                <a:cs typeface="Times New Roman" pitchFamily="18" charset="0"/>
              </a:rPr>
            </a:b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 = head;</a:t>
            </a:r>
            <a:r>
              <a:rPr lang="en-US" sz="1600" dirty="0">
                <a:effectLst/>
                <a:cs typeface="Times New Roman" pitchFamily="18" charset="0"/>
              </a:rPr>
              <a:t/>
            </a:r>
            <a:br>
              <a:rPr lang="en-US" sz="1600" dirty="0">
                <a:effectLst/>
                <a:cs typeface="Times New Roman" pitchFamily="18" charset="0"/>
              </a:rPr>
            </a:b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 		</a:t>
            </a:r>
            <a:r>
              <a:rPr lang="en-US" sz="1600" dirty="0"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// Find the last node in the list</a:t>
            </a:r>
            <a:r>
              <a:rPr lang="en-US" sz="1600" dirty="0">
                <a:effectLst/>
                <a:cs typeface="Times New Roman" pitchFamily="18" charset="0"/>
              </a:rPr>
              <a:t/>
            </a:r>
            <a:br>
              <a:rPr lang="en-US" sz="1600" dirty="0">
                <a:effectLst/>
                <a:cs typeface="Times New Roman" pitchFamily="18" charset="0"/>
              </a:rPr>
            </a:b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		while (</a:t>
            </a:r>
            <a:r>
              <a:rPr lang="en-US" sz="1600" dirty="0" err="1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next!=NULL)</a:t>
            </a:r>
          </a:p>
          <a:p>
            <a:pPr>
              <a:spcBef>
                <a:spcPct val="50000"/>
              </a:spcBef>
            </a:pP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		{</a:t>
            </a:r>
            <a:r>
              <a:rPr lang="en-US" sz="1600" dirty="0">
                <a:effectLst/>
                <a:cs typeface="Times New Roman" pitchFamily="18" charset="0"/>
              </a:rPr>
              <a:t/>
            </a:r>
            <a:br>
              <a:rPr lang="en-US" sz="1600" dirty="0">
                <a:effectLst/>
                <a:cs typeface="Times New Roman" pitchFamily="18" charset="0"/>
              </a:rPr>
            </a:b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dirty="0" err="1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-&gt;next; </a:t>
            </a:r>
            <a:endParaRPr lang="en-US" sz="1600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1600" dirty="0" smtClean="0">
                <a:effectLst/>
                <a:latin typeface="Courier New" pitchFamily="49" charset="0"/>
                <a:cs typeface="Courier New" pitchFamily="49" charset="0"/>
              </a:rPr>
              <a:t>		}</a:t>
            </a:r>
            <a:r>
              <a:rPr lang="en-US" sz="1600" dirty="0">
                <a:effectLst/>
                <a:cs typeface="Times New Roman" pitchFamily="18" charset="0"/>
              </a:rPr>
              <a:t/>
            </a:r>
            <a:br>
              <a:rPr lang="en-US" sz="1600" dirty="0">
                <a:effectLst/>
                <a:cs typeface="Times New Roman" pitchFamily="18" charset="0"/>
              </a:rPr>
            </a:b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// Insert </a:t>
            </a:r>
            <a:r>
              <a:rPr lang="en-US" sz="1600" dirty="0" err="1"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dirty="0"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 as the last node</a:t>
            </a:r>
            <a:r>
              <a:rPr lang="en-US" sz="1600" dirty="0">
                <a:effectLst/>
                <a:cs typeface="Times New Roman" pitchFamily="18" charset="0"/>
              </a:rPr>
              <a:t/>
            </a:r>
            <a:br>
              <a:rPr lang="en-US" sz="1600" dirty="0">
                <a:effectLst/>
                <a:cs typeface="Times New Roman" pitchFamily="18" charset="0"/>
              </a:rPr>
            </a:b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US" sz="1600" dirty="0" err="1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dirty="0">
                <a:effectLst/>
                <a:cs typeface="Times New Roman" pitchFamily="18" charset="0"/>
              </a:rPr>
              <a:t/>
            </a:r>
            <a:br>
              <a:rPr lang="en-US" sz="1600" dirty="0">
                <a:effectLst/>
                <a:cs typeface="Times New Roman" pitchFamily="18" charset="0"/>
              </a:rPr>
            </a:b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	}</a:t>
            </a:r>
            <a:r>
              <a:rPr lang="en-US" sz="1600" dirty="0">
                <a:effectLst/>
                <a:cs typeface="Times New Roman" pitchFamily="18" charset="0"/>
              </a:rPr>
              <a:t/>
            </a:r>
            <a:br>
              <a:rPr lang="en-US" sz="1600" dirty="0">
                <a:effectLst/>
                <a:cs typeface="Times New Roman" pitchFamily="18" charset="0"/>
              </a:rPr>
            </a:br>
            <a:r>
              <a:rPr lang="en-US" sz="1600" dirty="0"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Description - 1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65125" y="1066800"/>
            <a:ext cx="87249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</a:rPr>
              <a:t>We examine this important piece of code in detail.</a:t>
            </a:r>
          </a:p>
          <a:p>
            <a:r>
              <a:rPr lang="en-US" sz="2400" dirty="0" smtClean="0">
                <a:effectLst/>
              </a:rPr>
              <a:t>The </a:t>
            </a:r>
            <a:r>
              <a:rPr lang="en-US" sz="2400" dirty="0">
                <a:effectLst/>
              </a:rPr>
              <a:t>function declares the following local variables </a:t>
            </a:r>
            <a:r>
              <a:rPr lang="en-US" sz="2400" dirty="0" smtClean="0">
                <a:effectLst/>
              </a:rPr>
              <a:t>–</a:t>
            </a:r>
            <a:endParaRPr lang="en-US" sz="2400" dirty="0">
              <a:effectLst/>
            </a:endParaRPr>
          </a:p>
          <a:p>
            <a:r>
              <a:rPr lang="en-US" sz="2400" b="1" dirty="0" smtClean="0">
                <a:effectLst/>
              </a:rPr>
              <a:t>	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ListNode</a:t>
            </a:r>
            <a:r>
              <a:rPr lang="en-US" sz="2400" dirty="0" smtClean="0">
                <a:solidFill>
                  <a:srgbClr val="0000CC"/>
                </a:solidFill>
                <a:effectLst/>
              </a:rPr>
              <a:t> </a:t>
            </a:r>
            <a:r>
              <a:rPr lang="en-US" sz="2400" dirty="0">
                <a:solidFill>
                  <a:srgbClr val="0000CC"/>
                </a:solidFill>
                <a:effectLst/>
              </a:rPr>
              <a:t>*</a:t>
            </a:r>
            <a:r>
              <a:rPr lang="en-US" sz="2400" dirty="0" err="1">
                <a:solidFill>
                  <a:srgbClr val="0000CC"/>
                </a:solidFill>
                <a:effectLst/>
              </a:rPr>
              <a:t>newNode</a:t>
            </a:r>
            <a:r>
              <a:rPr lang="en-US" sz="2400" dirty="0">
                <a:solidFill>
                  <a:srgbClr val="0000CC"/>
                </a:solidFill>
                <a:effectLst/>
              </a:rPr>
              <a:t>, *</a:t>
            </a:r>
            <a:r>
              <a:rPr lang="en-US" sz="2400" dirty="0" err="1">
                <a:solidFill>
                  <a:srgbClr val="0000CC"/>
                </a:solidFill>
                <a:effectLst/>
              </a:rPr>
              <a:t>nodePtr</a:t>
            </a:r>
            <a:r>
              <a:rPr lang="en-US" sz="2400" dirty="0">
                <a:solidFill>
                  <a:srgbClr val="0000CC"/>
                </a:solidFill>
                <a:effectLst/>
              </a:rPr>
              <a:t>;</a:t>
            </a:r>
          </a:p>
          <a:p>
            <a:pPr marL="457200" indent="-457200">
              <a:buAutoNum type="alphaLcParenR"/>
            </a:pPr>
            <a:r>
              <a:rPr lang="en-US" sz="2400" dirty="0" smtClean="0">
                <a:effectLst/>
              </a:rPr>
              <a:t>The </a:t>
            </a:r>
            <a:r>
              <a:rPr lang="en-US" sz="2400" i="1" dirty="0" err="1">
                <a:solidFill>
                  <a:srgbClr val="0000CC"/>
                </a:solidFill>
                <a:effectLst/>
              </a:rPr>
              <a:t>newNode</a:t>
            </a:r>
            <a:r>
              <a:rPr lang="en-US" sz="2400" dirty="0">
                <a:solidFill>
                  <a:srgbClr val="0000CC"/>
                </a:solidFill>
                <a:effectLst/>
              </a:rPr>
              <a:t> </a:t>
            </a:r>
            <a:r>
              <a:rPr lang="en-US" sz="2400" dirty="0">
                <a:effectLst/>
              </a:rPr>
              <a:t>pointer will be used to </a:t>
            </a:r>
            <a:r>
              <a:rPr lang="en-US" sz="2400" b="1" dirty="0">
                <a:effectLst/>
              </a:rPr>
              <a:t>allocate</a:t>
            </a:r>
            <a:r>
              <a:rPr lang="en-US" sz="2400" dirty="0">
                <a:effectLst/>
              </a:rPr>
              <a:t> and </a:t>
            </a:r>
            <a:r>
              <a:rPr lang="en-US" sz="2400" b="1" dirty="0">
                <a:effectLst/>
              </a:rPr>
              <a:t>point</a:t>
            </a:r>
            <a:r>
              <a:rPr lang="en-US" sz="2400" dirty="0">
                <a:effectLst/>
              </a:rPr>
              <a:t> to the </a:t>
            </a:r>
            <a:r>
              <a:rPr lang="en-US" sz="2400" i="1" dirty="0" smtClean="0">
                <a:effectLst/>
              </a:rPr>
              <a:t>new </a:t>
            </a:r>
            <a:r>
              <a:rPr lang="en-US" sz="2400" dirty="0" smtClean="0">
                <a:effectLst/>
              </a:rPr>
              <a:t>node</a:t>
            </a:r>
            <a:r>
              <a:rPr lang="en-US" sz="2400" dirty="0">
                <a:effectLst/>
              </a:rPr>
              <a:t>.</a:t>
            </a:r>
          </a:p>
          <a:p>
            <a:pPr marL="457200" indent="-457200">
              <a:buAutoNum type="alphaLcParenR"/>
            </a:pPr>
            <a:r>
              <a:rPr lang="en-US" sz="2400" dirty="0" smtClean="0">
                <a:effectLst/>
              </a:rPr>
              <a:t>The </a:t>
            </a:r>
            <a:r>
              <a:rPr lang="en-US" sz="2400" i="1" dirty="0" err="1">
                <a:solidFill>
                  <a:srgbClr val="0000CC"/>
                </a:solidFill>
                <a:effectLst/>
              </a:rPr>
              <a:t>nodePtr</a:t>
            </a:r>
            <a:r>
              <a:rPr lang="en-US" sz="2400" dirty="0">
                <a:effectLst/>
              </a:rPr>
              <a:t> pointer will be used to </a:t>
            </a:r>
            <a:r>
              <a:rPr lang="en-US" sz="2400" b="1" dirty="0">
                <a:effectLst/>
              </a:rPr>
              <a:t>travel down</a:t>
            </a:r>
            <a:r>
              <a:rPr lang="en-US" sz="2400" dirty="0">
                <a:effectLst/>
              </a:rPr>
              <a:t> the </a:t>
            </a:r>
            <a:r>
              <a:rPr lang="en-US" sz="2400" i="1" dirty="0">
                <a:effectLst/>
              </a:rPr>
              <a:t>linked list</a:t>
            </a:r>
            <a:r>
              <a:rPr lang="en-US" sz="2400" dirty="0" smtClean="0">
                <a:effectLst/>
              </a:rPr>
              <a:t>, looking </a:t>
            </a:r>
            <a:r>
              <a:rPr lang="en-US" sz="2400" dirty="0">
                <a:effectLst/>
              </a:rPr>
              <a:t>for the </a:t>
            </a:r>
            <a:r>
              <a:rPr lang="en-US" sz="2400" i="1" dirty="0">
                <a:effectLst/>
              </a:rPr>
              <a:t>last node</a:t>
            </a:r>
            <a:r>
              <a:rPr lang="en-US" sz="2400" dirty="0">
                <a:effectLst/>
              </a:rPr>
              <a:t>.</a:t>
            </a:r>
          </a:p>
          <a:p>
            <a:r>
              <a:rPr lang="en-US" sz="2400" dirty="0" smtClean="0">
                <a:effectLst/>
              </a:rPr>
              <a:t>The </a:t>
            </a:r>
            <a:r>
              <a:rPr lang="en-US" sz="2400" dirty="0">
                <a:effectLst/>
              </a:rPr>
              <a:t>next few statements </a:t>
            </a:r>
            <a:r>
              <a:rPr lang="en-US" sz="2400" dirty="0" smtClean="0">
                <a:effectLst/>
              </a:rPr>
              <a:t>–</a:t>
            </a:r>
            <a:endParaRPr lang="en-US" sz="2400" dirty="0">
              <a:effectLst/>
            </a:endParaRPr>
          </a:p>
          <a:p>
            <a:r>
              <a:rPr lang="en-US" sz="2400" dirty="0" err="1" smtClean="0">
                <a:effectLst/>
              </a:rPr>
              <a:t>i</a:t>
            </a:r>
            <a:r>
              <a:rPr lang="en-US" sz="2400" dirty="0">
                <a:effectLst/>
              </a:rPr>
              <a:t>) create a new node</a:t>
            </a:r>
          </a:p>
          <a:p>
            <a:r>
              <a:rPr lang="en-US" sz="2400" dirty="0">
                <a:effectLst/>
              </a:rPr>
              <a:t>ii) store num in its value member</a:t>
            </a:r>
            <a:r>
              <a:rPr lang="en-US" sz="2400" dirty="0" smtClean="0">
                <a:effectLst/>
              </a:rPr>
              <a:t>.</a:t>
            </a:r>
          </a:p>
          <a:p>
            <a:r>
              <a:rPr lang="en-US" sz="2400" dirty="0" smtClean="0">
                <a:effectLst/>
              </a:rPr>
              <a:t>	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newNode</a:t>
            </a:r>
            <a:r>
              <a:rPr lang="en-US" sz="2400" dirty="0" smtClean="0">
                <a:solidFill>
                  <a:srgbClr val="0000CC"/>
                </a:solidFill>
                <a:effectLst/>
              </a:rPr>
              <a:t> = new 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ListNode</a:t>
            </a:r>
            <a:r>
              <a:rPr lang="en-US" sz="2400" dirty="0" smtClean="0">
                <a:solidFill>
                  <a:srgbClr val="0000CC"/>
                </a:solidFill>
                <a:effectLst/>
              </a:rPr>
              <a:t>;</a:t>
            </a:r>
          </a:p>
          <a:p>
            <a:r>
              <a:rPr lang="en-US" sz="2400" dirty="0" smtClean="0">
                <a:solidFill>
                  <a:srgbClr val="0000CC"/>
                </a:solidFill>
                <a:effectLst/>
              </a:rPr>
              <a:t>	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newNode</a:t>
            </a:r>
            <a:r>
              <a:rPr lang="en-US" sz="2400" dirty="0" smtClean="0">
                <a:solidFill>
                  <a:srgbClr val="0000CC"/>
                </a:solidFill>
                <a:effectLst/>
              </a:rPr>
              <a:t>-&gt;value = num;</a:t>
            </a:r>
          </a:p>
          <a:p>
            <a:r>
              <a:rPr lang="en-US" sz="2400" dirty="0" smtClean="0">
                <a:solidFill>
                  <a:srgbClr val="0000CC"/>
                </a:solidFill>
                <a:effectLst/>
              </a:rPr>
              <a:t>	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newNode</a:t>
            </a:r>
            <a:r>
              <a:rPr lang="en-US" sz="2400" dirty="0" smtClean="0">
                <a:solidFill>
                  <a:srgbClr val="0000CC"/>
                </a:solidFill>
                <a:effectLst/>
              </a:rPr>
              <a:t>-&gt;next = NULL;</a:t>
            </a:r>
          </a:p>
          <a:p>
            <a:r>
              <a:rPr lang="en-US" sz="2000" b="1" dirty="0" smtClean="0">
                <a:effectLst/>
              </a:rPr>
              <a:t>The last statement above is important. This node will become the last node in the list, so its next pointer must point to NULL</a:t>
            </a:r>
            <a:endParaRPr lang="en-US" sz="2000" b="1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Description - 2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65125" y="1066800"/>
            <a:ext cx="8397875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 smtClean="0">
                <a:effectLst/>
              </a:rPr>
              <a:t>Now test the </a:t>
            </a:r>
            <a:r>
              <a:rPr lang="en-US" sz="2200" i="1" dirty="0" smtClean="0">
                <a:effectLst/>
              </a:rPr>
              <a:t>head</a:t>
            </a:r>
            <a:r>
              <a:rPr lang="en-US" sz="2200" dirty="0" smtClean="0">
                <a:effectLst/>
              </a:rPr>
              <a:t> pointer to see if there are any nodes already</a:t>
            </a:r>
          </a:p>
          <a:p>
            <a:r>
              <a:rPr lang="en-US" sz="2200" dirty="0" smtClean="0">
                <a:effectLst/>
              </a:rPr>
              <a:t>in the list. If head points to NULL, we make the new node the</a:t>
            </a:r>
          </a:p>
          <a:p>
            <a:r>
              <a:rPr lang="en-US" sz="2200" i="1" dirty="0" smtClean="0">
                <a:effectLst/>
              </a:rPr>
              <a:t>first</a:t>
            </a:r>
            <a:r>
              <a:rPr lang="en-US" sz="2200" dirty="0" smtClean="0">
                <a:effectLst/>
              </a:rPr>
              <a:t> in the list.</a:t>
            </a:r>
          </a:p>
          <a:p>
            <a:endParaRPr lang="en-US" sz="2200" dirty="0" smtClean="0">
              <a:effectLst/>
            </a:endParaRPr>
          </a:p>
          <a:p>
            <a:r>
              <a:rPr lang="en-US" sz="2200" dirty="0" smtClean="0">
                <a:effectLst/>
              </a:rPr>
              <a:t>Do this by making head point to the new node, i.e.</a:t>
            </a:r>
          </a:p>
          <a:p>
            <a:endParaRPr lang="en-US" sz="2200" dirty="0" smtClean="0">
              <a:effectLst/>
            </a:endParaRPr>
          </a:p>
          <a:p>
            <a:r>
              <a:rPr lang="en-US" sz="2200" dirty="0" smtClean="0">
                <a:solidFill>
                  <a:srgbClr val="0000CC"/>
                </a:solidFill>
                <a:effectLst/>
              </a:rPr>
              <a:t>If  (head == NULL)</a:t>
            </a:r>
          </a:p>
          <a:p>
            <a:r>
              <a:rPr lang="en-US" sz="2200" dirty="0" smtClean="0">
                <a:solidFill>
                  <a:srgbClr val="0000CC"/>
                </a:solidFill>
                <a:effectLst/>
              </a:rPr>
              <a:t>   head = </a:t>
            </a:r>
            <a:r>
              <a:rPr lang="en-US" sz="2200" dirty="0" err="1" smtClean="0">
                <a:solidFill>
                  <a:srgbClr val="0000CC"/>
                </a:solidFill>
                <a:effectLst/>
              </a:rPr>
              <a:t>newNode</a:t>
            </a:r>
            <a:r>
              <a:rPr lang="en-US" sz="2200" dirty="0" smtClean="0">
                <a:solidFill>
                  <a:srgbClr val="0000CC"/>
                </a:solidFill>
                <a:effectLst/>
              </a:rPr>
              <a:t>;</a:t>
            </a:r>
          </a:p>
          <a:p>
            <a:endParaRPr lang="en-US" sz="2000" dirty="0" smtClean="0"/>
          </a:p>
          <a:p>
            <a:r>
              <a:rPr lang="en-US" sz="2200" dirty="0" smtClean="0">
                <a:effectLst/>
              </a:rPr>
              <a:t>But, if </a:t>
            </a:r>
            <a:r>
              <a:rPr lang="en-US" sz="2200" i="1" dirty="0" smtClean="0">
                <a:effectLst/>
              </a:rPr>
              <a:t>head</a:t>
            </a:r>
            <a:r>
              <a:rPr lang="en-US" sz="2200" dirty="0" smtClean="0">
                <a:effectLst/>
              </a:rPr>
              <a:t> does </a:t>
            </a:r>
            <a:r>
              <a:rPr lang="en-US" sz="2200" u="sng" dirty="0" smtClean="0">
                <a:effectLst/>
              </a:rPr>
              <a:t>not</a:t>
            </a:r>
            <a:r>
              <a:rPr lang="en-US" sz="2200" dirty="0" smtClean="0">
                <a:effectLst/>
              </a:rPr>
              <a:t> point to NULL, then there must already be nodes in the list.</a:t>
            </a:r>
          </a:p>
          <a:p>
            <a:endParaRPr lang="en-US" sz="2200" dirty="0" smtClean="0">
              <a:effectLst/>
            </a:endParaRPr>
          </a:p>
          <a:p>
            <a:r>
              <a:rPr lang="en-US" sz="2200" dirty="0" smtClean="0">
                <a:effectLst/>
              </a:rPr>
              <a:t>The else part must then contain code to -</a:t>
            </a:r>
          </a:p>
          <a:p>
            <a:endParaRPr lang="en-US" sz="2200" dirty="0" smtClean="0">
              <a:effectLst/>
            </a:endParaRPr>
          </a:p>
          <a:p>
            <a:r>
              <a:rPr lang="en-US" sz="2200" dirty="0" smtClean="0">
                <a:effectLst/>
              </a:rPr>
              <a:t>a) Find the end of the list</a:t>
            </a:r>
          </a:p>
          <a:p>
            <a:r>
              <a:rPr lang="en-US" sz="2200" dirty="0" smtClean="0">
                <a:effectLst/>
              </a:rPr>
              <a:t>b) Insert the new node.</a:t>
            </a:r>
            <a:endParaRPr lang="en-US" sz="2200" b="1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Description - 3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65125" y="1066800"/>
            <a:ext cx="839787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>
                <a:effectLst/>
                <a:latin typeface="Courier New" pitchFamily="49" charset="0"/>
                <a:cs typeface="Courier New" pitchFamily="49" charset="0"/>
              </a:rPr>
              <a:t>else	{	// Otherwise, insert </a:t>
            </a:r>
            <a:r>
              <a:rPr lang="en-US" dirty="0" err="1" smtClean="0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dirty="0" smtClean="0">
                <a:effectLst/>
                <a:latin typeface="Courier New" pitchFamily="49" charset="0"/>
                <a:cs typeface="Courier New" pitchFamily="49" charset="0"/>
              </a:rPr>
              <a:t> at end</a:t>
            </a:r>
            <a:r>
              <a:rPr lang="en-US" dirty="0" smtClean="0">
                <a:effectLst/>
                <a:cs typeface="Times New Roman" pitchFamily="18" charset="0"/>
              </a:rPr>
              <a:t/>
            </a:r>
            <a:br>
              <a:rPr lang="en-US" dirty="0" smtClean="0">
                <a:effectLst/>
                <a:cs typeface="Times New Roman" pitchFamily="18" charset="0"/>
              </a:rPr>
            </a:br>
            <a:r>
              <a:rPr lang="en-US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// Initialize </a:t>
            </a:r>
            <a:r>
              <a:rPr lang="en-US" dirty="0" err="1" smtClean="0"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dirty="0" smtClean="0"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 to head of list</a:t>
            </a:r>
            <a:r>
              <a:rPr lang="en-US" dirty="0" smtClean="0">
                <a:effectLst/>
                <a:cs typeface="Times New Roman" pitchFamily="18" charset="0"/>
              </a:rPr>
              <a:t/>
            </a:r>
            <a:br>
              <a:rPr lang="en-US" dirty="0" smtClean="0">
                <a:effectLst/>
                <a:cs typeface="Times New Roman" pitchFamily="18" charset="0"/>
              </a:rPr>
            </a:br>
            <a:r>
              <a:rPr lang="en-US" dirty="0" smtClean="0">
                <a:effectLst/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dirty="0" smtClean="0">
                <a:effectLst/>
                <a:latin typeface="Courier New" pitchFamily="49" charset="0"/>
                <a:cs typeface="Courier New" pitchFamily="49" charset="0"/>
              </a:rPr>
              <a:t> = head;</a:t>
            </a:r>
            <a:r>
              <a:rPr lang="en-US" dirty="0" smtClean="0">
                <a:effectLst/>
                <a:cs typeface="Times New Roman" pitchFamily="18" charset="0"/>
              </a:rPr>
              <a:t/>
            </a:r>
            <a:br>
              <a:rPr lang="en-US" dirty="0" smtClean="0">
                <a:effectLst/>
                <a:cs typeface="Times New Roman" pitchFamily="18" charset="0"/>
              </a:rPr>
            </a:br>
            <a:r>
              <a:rPr lang="en-US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// Find the last node in the list</a:t>
            </a:r>
            <a:r>
              <a:rPr lang="en-US" dirty="0" smtClean="0">
                <a:effectLst/>
                <a:cs typeface="Times New Roman" pitchFamily="18" charset="0"/>
              </a:rPr>
              <a:t/>
            </a:r>
            <a:br>
              <a:rPr lang="en-US" dirty="0" smtClean="0">
                <a:effectLst/>
                <a:cs typeface="Times New Roman" pitchFamily="18" charset="0"/>
              </a:rPr>
            </a:br>
            <a:r>
              <a:rPr lang="en-US" dirty="0" smtClean="0">
                <a:effectLst/>
                <a:latin typeface="Courier New" pitchFamily="49" charset="0"/>
                <a:cs typeface="Courier New" pitchFamily="49" charset="0"/>
              </a:rPr>
              <a:t>		while (</a:t>
            </a:r>
            <a:r>
              <a:rPr lang="en-US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dirty="0" smtClean="0">
                <a:effectLst/>
                <a:latin typeface="Courier New" pitchFamily="49" charset="0"/>
                <a:cs typeface="Courier New" pitchFamily="49" charset="0"/>
              </a:rPr>
              <a:t>-&gt;next)</a:t>
            </a:r>
            <a:r>
              <a:rPr lang="en-US" dirty="0" smtClean="0">
                <a:effectLst/>
                <a:cs typeface="Times New Roman" pitchFamily="18" charset="0"/>
              </a:rPr>
              <a:t/>
            </a:r>
            <a:br>
              <a:rPr lang="en-US" dirty="0" smtClean="0">
                <a:effectLst/>
                <a:cs typeface="Times New Roman" pitchFamily="18" charset="0"/>
              </a:rPr>
            </a:br>
            <a:r>
              <a:rPr lang="en-US" dirty="0" smtClean="0">
                <a:effectLst/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dirty="0" smtClean="0"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dirty="0" smtClean="0">
                <a:effectLst/>
                <a:latin typeface="Courier New" pitchFamily="49" charset="0"/>
                <a:cs typeface="Courier New" pitchFamily="49" charset="0"/>
              </a:rPr>
              <a:t>-&gt;next; </a:t>
            </a:r>
          </a:p>
          <a:p>
            <a:r>
              <a:rPr lang="en-US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// Insert </a:t>
            </a:r>
            <a:r>
              <a:rPr lang="en-US" dirty="0" err="1" smtClean="0"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dirty="0" smtClean="0">
                <a:solidFill>
                  <a:srgbClr val="0000CC"/>
                </a:solidFill>
                <a:effectLst/>
                <a:latin typeface="Courier New" pitchFamily="49" charset="0"/>
                <a:cs typeface="Courier New" pitchFamily="49" charset="0"/>
              </a:rPr>
              <a:t> as the last node</a:t>
            </a:r>
            <a:r>
              <a:rPr lang="en-US" dirty="0" smtClean="0">
                <a:effectLst/>
                <a:cs typeface="Times New Roman" pitchFamily="18" charset="0"/>
              </a:rPr>
              <a:t/>
            </a:r>
            <a:br>
              <a:rPr lang="en-US" dirty="0" smtClean="0">
                <a:effectLst/>
                <a:cs typeface="Times New Roman" pitchFamily="18" charset="0"/>
              </a:rPr>
            </a:br>
            <a:r>
              <a:rPr lang="en-US" dirty="0" smtClean="0">
                <a:effectLst/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 smtClean="0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dirty="0" smtClean="0">
                <a:effectLst/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US" dirty="0" err="1" smtClean="0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>
                <a:effectLst/>
                <a:cs typeface="Times New Roman" pitchFamily="18" charset="0"/>
              </a:rPr>
              <a:t/>
            </a:r>
            <a:br>
              <a:rPr lang="en-US" dirty="0" smtClean="0">
                <a:effectLst/>
                <a:cs typeface="Times New Roman" pitchFamily="18" charset="0"/>
              </a:rPr>
            </a:br>
            <a:r>
              <a:rPr lang="en-US" dirty="0" smtClean="0">
                <a:effectLst/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n-US" sz="2000" dirty="0" smtClean="0">
                <a:effectLst/>
              </a:rPr>
              <a:t>The code uses </a:t>
            </a:r>
            <a:r>
              <a:rPr lang="en-US" sz="2000" dirty="0" err="1" smtClean="0">
                <a:effectLst/>
              </a:rPr>
              <a:t>nodePtr</a:t>
            </a:r>
            <a:r>
              <a:rPr lang="en-US" sz="2000" dirty="0" smtClean="0">
                <a:effectLst/>
              </a:rPr>
              <a:t> to travel down the list. It does this by assigning </a:t>
            </a:r>
            <a:r>
              <a:rPr lang="en-US" sz="2000" dirty="0" err="1" smtClean="0">
                <a:effectLst/>
              </a:rPr>
              <a:t>nodePtr</a:t>
            </a:r>
            <a:r>
              <a:rPr lang="en-US" sz="2000" dirty="0" smtClean="0">
                <a:effectLst/>
              </a:rPr>
              <a:t> to head.</a:t>
            </a:r>
          </a:p>
          <a:p>
            <a:r>
              <a:rPr lang="en-US" sz="2000" b="1" dirty="0" smtClean="0">
                <a:effectLst/>
              </a:rPr>
              <a:t>	</a:t>
            </a:r>
            <a:r>
              <a:rPr lang="en-US" sz="2000" b="1" dirty="0" err="1" smtClean="0">
                <a:effectLst/>
              </a:rPr>
              <a:t>nodePtr</a:t>
            </a:r>
            <a:r>
              <a:rPr lang="en-US" sz="2000" b="1" dirty="0" smtClean="0">
                <a:effectLst/>
              </a:rPr>
              <a:t> = head;</a:t>
            </a:r>
          </a:p>
          <a:p>
            <a:r>
              <a:rPr lang="en-US" sz="2000" dirty="0" smtClean="0">
                <a:effectLst/>
              </a:rPr>
              <a:t>A </a:t>
            </a:r>
            <a:r>
              <a:rPr lang="en-US" sz="2000" i="1" dirty="0" smtClean="0">
                <a:solidFill>
                  <a:srgbClr val="0000CC"/>
                </a:solidFill>
                <a:effectLst/>
              </a:rPr>
              <a:t>while</a:t>
            </a:r>
            <a:r>
              <a:rPr lang="en-US" sz="2000" dirty="0" smtClean="0">
                <a:solidFill>
                  <a:srgbClr val="0000CC"/>
                </a:solidFill>
                <a:effectLst/>
              </a:rPr>
              <a:t> loop </a:t>
            </a:r>
            <a:r>
              <a:rPr lang="en-US" sz="2000" dirty="0" smtClean="0">
                <a:effectLst/>
              </a:rPr>
              <a:t>is then used to </a:t>
            </a:r>
            <a:r>
              <a:rPr lang="en-US" sz="2000" b="1" dirty="0" smtClean="0">
                <a:effectLst/>
              </a:rPr>
              <a:t>traverse</a:t>
            </a:r>
            <a:r>
              <a:rPr lang="en-US" sz="2000" dirty="0" smtClean="0">
                <a:effectLst/>
              </a:rPr>
              <a:t> (i.e. travel through) the list, looking for the </a:t>
            </a:r>
            <a:r>
              <a:rPr lang="en-US" sz="2000" i="1" dirty="0" smtClean="0">
                <a:effectLst/>
              </a:rPr>
              <a:t>last</a:t>
            </a:r>
            <a:r>
              <a:rPr lang="en-US" sz="2000" dirty="0" smtClean="0">
                <a:effectLst/>
              </a:rPr>
              <a:t> node (that will have its </a:t>
            </a:r>
            <a:r>
              <a:rPr lang="en-US" sz="2000" i="1" dirty="0" smtClean="0">
                <a:solidFill>
                  <a:srgbClr val="0000CC"/>
                </a:solidFill>
                <a:effectLst/>
              </a:rPr>
              <a:t>next</a:t>
            </a:r>
            <a:r>
              <a:rPr lang="en-US" sz="2000" dirty="0" smtClean="0">
                <a:effectLst/>
              </a:rPr>
              <a:t> member pointing to NULL).</a:t>
            </a:r>
          </a:p>
          <a:p>
            <a:r>
              <a:rPr lang="en-US" sz="2000" b="1" dirty="0" smtClean="0">
                <a:effectLst/>
              </a:rPr>
              <a:t>while(</a:t>
            </a:r>
            <a:r>
              <a:rPr lang="en-US" sz="2000" b="1" dirty="0" err="1" smtClean="0">
                <a:effectLst/>
              </a:rPr>
              <a:t>nodePtr</a:t>
            </a:r>
            <a:r>
              <a:rPr lang="en-US" sz="2000" b="1" dirty="0" smtClean="0">
                <a:effectLst/>
              </a:rPr>
              <a:t>-&gt;next)</a:t>
            </a:r>
          </a:p>
          <a:p>
            <a:r>
              <a:rPr lang="en-US" sz="2000" b="1" dirty="0" smtClean="0">
                <a:effectLst/>
              </a:rPr>
              <a:t>     </a:t>
            </a:r>
            <a:r>
              <a:rPr lang="en-US" sz="2000" b="1" dirty="0" err="1" smtClean="0">
                <a:effectLst/>
              </a:rPr>
              <a:t>nodePtr</a:t>
            </a:r>
            <a:r>
              <a:rPr lang="en-US" sz="2000" b="1" dirty="0" smtClean="0">
                <a:effectLst/>
              </a:rPr>
              <a:t> = </a:t>
            </a:r>
            <a:r>
              <a:rPr lang="en-US" sz="2000" b="1" dirty="0" err="1" smtClean="0">
                <a:effectLst/>
              </a:rPr>
              <a:t>nodePtr</a:t>
            </a:r>
            <a:r>
              <a:rPr lang="en-US" sz="2000" b="1" dirty="0" smtClean="0">
                <a:effectLst/>
              </a:rPr>
              <a:t>-&gt;next;</a:t>
            </a:r>
          </a:p>
          <a:p>
            <a:r>
              <a:rPr lang="en-US" sz="2000" dirty="0" smtClean="0">
                <a:effectLst/>
              </a:rPr>
              <a:t>Now the </a:t>
            </a:r>
            <a:r>
              <a:rPr lang="en-US" sz="2000" dirty="0" err="1" smtClean="0">
                <a:effectLst/>
              </a:rPr>
              <a:t>nodePtr</a:t>
            </a:r>
            <a:r>
              <a:rPr lang="en-US" sz="2000" dirty="0" smtClean="0">
                <a:effectLst/>
              </a:rPr>
              <a:t> is </a:t>
            </a:r>
            <a:r>
              <a:rPr lang="en-US" sz="2000" i="1" dirty="0" smtClean="0">
                <a:effectLst/>
              </a:rPr>
              <a:t>pointing</a:t>
            </a:r>
            <a:r>
              <a:rPr lang="en-US" sz="2000" dirty="0" smtClean="0">
                <a:effectLst/>
              </a:rPr>
              <a:t> to the </a:t>
            </a:r>
            <a:r>
              <a:rPr lang="en-US" sz="2000" i="1" dirty="0" smtClean="0">
                <a:effectLst/>
              </a:rPr>
              <a:t>last node</a:t>
            </a:r>
            <a:r>
              <a:rPr lang="en-US" sz="2000" dirty="0" smtClean="0">
                <a:effectLst/>
              </a:rPr>
              <a:t> in the list, so make its </a:t>
            </a:r>
            <a:r>
              <a:rPr lang="en-US" sz="2000" i="1" dirty="0" smtClean="0">
                <a:effectLst/>
              </a:rPr>
              <a:t>next</a:t>
            </a:r>
            <a:r>
              <a:rPr lang="en-US" sz="2000" dirty="0" smtClean="0">
                <a:effectLst/>
              </a:rPr>
              <a:t> member </a:t>
            </a:r>
            <a:r>
              <a:rPr lang="en-US" sz="2000" i="1" dirty="0" smtClean="0">
                <a:effectLst/>
              </a:rPr>
              <a:t>point </a:t>
            </a:r>
            <a:r>
              <a:rPr lang="en-US" sz="2000" dirty="0" smtClean="0">
                <a:effectLst/>
              </a:rPr>
              <a:t>to</a:t>
            </a:r>
            <a:r>
              <a:rPr lang="en-US" sz="2000" i="1" dirty="0" smtClean="0">
                <a:effectLst/>
              </a:rPr>
              <a:t> </a:t>
            </a:r>
            <a:r>
              <a:rPr lang="en-US" sz="2000" i="1" dirty="0" err="1" smtClean="0">
                <a:solidFill>
                  <a:srgbClr val="0000CC"/>
                </a:solidFill>
                <a:effectLst/>
              </a:rPr>
              <a:t>newNode</a:t>
            </a:r>
            <a:r>
              <a:rPr lang="en-US" sz="2000" dirty="0" smtClean="0">
                <a:effectLst/>
              </a:rPr>
              <a:t>.	</a:t>
            </a:r>
            <a:r>
              <a:rPr lang="en-US" sz="2000" b="1" dirty="0" err="1" smtClean="0">
                <a:effectLst/>
              </a:rPr>
              <a:t>nodePtr</a:t>
            </a:r>
            <a:r>
              <a:rPr lang="en-US" sz="2000" b="1" dirty="0" smtClean="0">
                <a:effectLst/>
              </a:rPr>
              <a:t>-&gt;next = </a:t>
            </a:r>
            <a:r>
              <a:rPr lang="en-US" sz="2000" b="1" dirty="0" err="1" smtClean="0">
                <a:effectLst/>
              </a:rPr>
              <a:t>newNode</a:t>
            </a:r>
            <a:r>
              <a:rPr lang="en-US" sz="2000" b="1" dirty="0" smtClean="0">
                <a:effectLst/>
              </a:rPr>
              <a:t>;</a:t>
            </a:r>
          </a:p>
          <a:p>
            <a:r>
              <a:rPr lang="en-US" sz="2000" dirty="0" smtClean="0">
                <a:effectLst/>
              </a:rPr>
              <a:t>Remember, </a:t>
            </a:r>
            <a:r>
              <a:rPr lang="en-US" sz="2000" dirty="0" err="1" smtClean="0">
                <a:effectLst/>
              </a:rPr>
              <a:t>newNode</a:t>
            </a:r>
            <a:r>
              <a:rPr lang="en-US" sz="2000" dirty="0" smtClean="0">
                <a:effectLst/>
              </a:rPr>
              <a:t>-&gt;next already points to NULL.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Program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3820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// This program demonstrates a simple append</a:t>
            </a:r>
            <a:r>
              <a:rPr lang="en-US" sz="2000" b="1" dirty="0">
                <a:effectLst/>
                <a:cs typeface="Times New Roman" pitchFamily="18" charset="0"/>
              </a:rPr>
              <a:t/>
            </a:r>
            <a:br>
              <a:rPr lang="en-US" sz="2000" b="1" dirty="0">
                <a:effectLst/>
                <a:cs typeface="Times New Roman" pitchFamily="18" charset="0"/>
              </a:rPr>
            </a:b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// operation on a linked list.</a:t>
            </a:r>
            <a:r>
              <a:rPr lang="en-US" sz="2000" b="1" dirty="0">
                <a:effectLst/>
                <a:cs typeface="Times New Roman" pitchFamily="18" charset="0"/>
              </a:rPr>
              <a:t/>
            </a:r>
            <a:br>
              <a:rPr lang="en-US" sz="2000" b="1" dirty="0">
                <a:effectLst/>
                <a:cs typeface="Times New Roman" pitchFamily="18" charset="0"/>
              </a:rPr>
            </a:b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effectLst/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>
                <a:effectLst/>
                <a:cs typeface="Times New Roman" pitchFamily="18" charset="0"/>
              </a:rPr>
              <a:t/>
            </a:r>
            <a:br>
              <a:rPr lang="en-US" sz="2000" b="1" dirty="0">
                <a:effectLst/>
                <a:cs typeface="Times New Roman" pitchFamily="18" charset="0"/>
              </a:rPr>
            </a:br>
            <a:r>
              <a:rPr lang="en-US" sz="2000" b="1" dirty="0">
                <a:effectLst/>
                <a:cs typeface="Times New Roman" pitchFamily="18" charset="0"/>
              </a:rPr>
              <a:t/>
            </a:r>
            <a:br>
              <a:rPr lang="en-US" sz="2000" b="1" dirty="0">
                <a:effectLst/>
                <a:cs typeface="Times New Roman" pitchFamily="18" charset="0"/>
              </a:rPr>
            </a:br>
            <a:r>
              <a:rPr lang="en-US" sz="2000" b="1" dirty="0">
                <a:effectLst/>
                <a:cs typeface="Times New Roman" pitchFamily="18" charset="0"/>
              </a:rPr>
              <a:t/>
            </a:r>
            <a:br>
              <a:rPr lang="en-US" sz="2000" b="1" dirty="0">
                <a:effectLst/>
                <a:cs typeface="Times New Roman" pitchFamily="18" charset="0"/>
              </a:rPr>
            </a:b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void main(void)</a:t>
            </a:r>
            <a:r>
              <a:rPr lang="en-US" sz="2000" b="1" dirty="0">
                <a:effectLst/>
                <a:cs typeface="Times New Roman" pitchFamily="18" charset="0"/>
              </a:rPr>
              <a:t/>
            </a:r>
            <a:br>
              <a:rPr lang="en-US" sz="2000" b="1" dirty="0">
                <a:effectLst/>
                <a:cs typeface="Times New Roman" pitchFamily="18" charset="0"/>
              </a:rPr>
            </a:b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b="1" dirty="0">
                <a:effectLst/>
                <a:cs typeface="Times New Roman" pitchFamily="18" charset="0"/>
              </a:rPr>
              <a:t/>
            </a:r>
            <a:br>
              <a:rPr lang="en-US" sz="2000" b="1" dirty="0">
                <a:effectLst/>
                <a:cs typeface="Times New Roman" pitchFamily="18" charset="0"/>
              </a:rPr>
            </a:b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*head = NULL;</a:t>
            </a:r>
            <a:r>
              <a:rPr lang="en-US" sz="2000" b="1" dirty="0">
                <a:effectLst/>
                <a:cs typeface="Times New Roman" pitchFamily="18" charset="0"/>
              </a:rPr>
              <a:t/>
            </a:r>
            <a:br>
              <a:rPr lang="en-US" sz="2000" b="1" dirty="0">
                <a:effectLst/>
                <a:cs typeface="Times New Roman" pitchFamily="18" charset="0"/>
              </a:rPr>
            </a:br>
            <a:r>
              <a:rPr lang="en-US" sz="2000" b="1" dirty="0">
                <a:effectLst/>
                <a:cs typeface="Times New Roman" pitchFamily="18" charset="0"/>
              </a:rPr>
              <a:t/>
            </a:r>
            <a:br>
              <a:rPr lang="en-US" sz="2000" b="1" dirty="0">
                <a:effectLst/>
                <a:cs typeface="Times New Roman" pitchFamily="18" charset="0"/>
              </a:rPr>
            </a:b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effectLst/>
                <a:latin typeface="Courier New" pitchFamily="49" charset="0"/>
                <a:cs typeface="Courier New" pitchFamily="49" charset="0"/>
              </a:rPr>
              <a:t>appendNode</a:t>
            </a: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(2.5</a:t>
            </a: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000" b="1" dirty="0">
                <a:effectLst/>
                <a:cs typeface="Times New Roman" pitchFamily="18" charset="0"/>
              </a:rPr>
              <a:t/>
            </a:r>
            <a:br>
              <a:rPr lang="en-US" sz="2000" b="1" dirty="0">
                <a:effectLst/>
                <a:cs typeface="Times New Roman" pitchFamily="18" charset="0"/>
              </a:rPr>
            </a:b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effectLst/>
                <a:latin typeface="Courier New" pitchFamily="49" charset="0"/>
                <a:cs typeface="Courier New" pitchFamily="49" charset="0"/>
              </a:rPr>
              <a:t>appendNode</a:t>
            </a: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(7.9</a:t>
            </a: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000" b="1" dirty="0">
                <a:effectLst/>
                <a:cs typeface="Times New Roman" pitchFamily="18" charset="0"/>
              </a:rPr>
              <a:t/>
            </a:r>
            <a:br>
              <a:rPr lang="en-US" sz="2000" b="1" dirty="0">
                <a:effectLst/>
                <a:cs typeface="Times New Roman" pitchFamily="18" charset="0"/>
              </a:rPr>
            </a:b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effectLst/>
                <a:latin typeface="Courier New" pitchFamily="49" charset="0"/>
                <a:cs typeface="Courier New" pitchFamily="49" charset="0"/>
              </a:rPr>
              <a:t>appendNode</a:t>
            </a: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(12.6</a:t>
            </a: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000" b="1" dirty="0">
                <a:effectLst/>
                <a:cs typeface="Times New Roman" pitchFamily="18" charset="0"/>
              </a:rPr>
              <a:t/>
            </a:r>
            <a:br>
              <a:rPr lang="en-US" sz="2000" b="1" dirty="0">
                <a:effectLst/>
                <a:cs typeface="Times New Roman" pitchFamily="18" charset="0"/>
              </a:rPr>
            </a:b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effectLst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000" b="1" i="1" dirty="0">
                <a:effectLst/>
                <a:cs typeface="Times New Roman" pitchFamily="18" charset="0"/>
              </a:rPr>
              <a:t>(This program displays no output.)</a:t>
            </a:r>
            <a:r>
              <a:rPr lang="en-US" sz="2000" b="1" dirty="0">
                <a:effectLst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04800"/>
            <a:ext cx="8305800" cy="685800"/>
          </a:xfrm>
        </p:spPr>
        <p:txBody>
          <a:bodyPr/>
          <a:lstStyle/>
          <a:p>
            <a:r>
              <a:rPr lang="en-US" dirty="0" smtClean="0"/>
              <a:t>Program Step Through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65125" y="1219200"/>
            <a:ext cx="864235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</a:rPr>
              <a:t>We step thru the above program, observing how the </a:t>
            </a:r>
            <a:r>
              <a:rPr lang="en-US" sz="2200" dirty="0" err="1">
                <a:effectLst/>
              </a:rPr>
              <a:t>appendNode</a:t>
            </a:r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function builds a linked list to store the 3 argument values.</a:t>
            </a:r>
          </a:p>
          <a:p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The </a:t>
            </a:r>
            <a:r>
              <a:rPr lang="en-US" sz="2200" i="1" dirty="0">
                <a:effectLst/>
              </a:rPr>
              <a:t>head</a:t>
            </a:r>
            <a:r>
              <a:rPr lang="en-US" sz="2200" dirty="0">
                <a:effectLst/>
              </a:rPr>
              <a:t> pointer is automatically initialized to 0 (NULL), indicating </a:t>
            </a:r>
          </a:p>
          <a:p>
            <a:r>
              <a:rPr lang="en-US" sz="2200" dirty="0">
                <a:effectLst/>
              </a:rPr>
              <a:t>the list is empty.</a:t>
            </a:r>
          </a:p>
          <a:p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The first call to </a:t>
            </a:r>
            <a:r>
              <a:rPr lang="en-US" sz="2200" dirty="0" err="1">
                <a:effectLst/>
              </a:rPr>
              <a:t>appendNode</a:t>
            </a:r>
            <a:r>
              <a:rPr lang="en-US" sz="2200" dirty="0">
                <a:effectLst/>
              </a:rPr>
              <a:t> passes 2.5 as the argument.</a:t>
            </a:r>
          </a:p>
          <a:p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A new node is allocated in memory.</a:t>
            </a:r>
          </a:p>
          <a:p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 2.5 is copied into its </a:t>
            </a:r>
            <a:r>
              <a:rPr lang="en-US" sz="2200" i="1" dirty="0">
                <a:solidFill>
                  <a:srgbClr val="0000CC"/>
                </a:solidFill>
                <a:effectLst/>
              </a:rPr>
              <a:t>value</a:t>
            </a:r>
            <a:r>
              <a:rPr lang="en-US" sz="2200" dirty="0">
                <a:effectLst/>
              </a:rPr>
              <a:t> member, and NULL is assigned to its</a:t>
            </a:r>
          </a:p>
          <a:p>
            <a:r>
              <a:rPr lang="en-US" sz="2200" i="1" dirty="0">
                <a:effectLst/>
              </a:rPr>
              <a:t>next</a:t>
            </a:r>
            <a:r>
              <a:rPr lang="en-US" sz="2200" dirty="0">
                <a:effectLst/>
              </a:rPr>
              <a:t> pointer</a:t>
            </a:r>
            <a:r>
              <a:rPr lang="en-US" sz="2200" dirty="0" smtClean="0">
                <a:effectLst/>
              </a:rPr>
              <a:t>.</a:t>
            </a:r>
            <a:endParaRPr lang="en-US" sz="2200" dirty="0">
              <a:effectLst/>
            </a:endParaRPr>
          </a:p>
          <a:p>
            <a:endParaRPr lang="en-US" sz="2200" dirty="0">
              <a:effectLst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Step Through - 1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3400" y="1143001"/>
            <a:ext cx="56388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200" b="1" dirty="0">
                <a:effectLst/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200" b="1" dirty="0" err="1">
                <a:effectLst/>
                <a:latin typeface="Courier New" pitchFamily="49" charset="0"/>
                <a:cs typeface="Courier New" pitchFamily="49" charset="0"/>
              </a:rPr>
              <a:t>ListNode</a:t>
            </a:r>
            <a:r>
              <a:rPr lang="en-US" sz="2200" b="1" dirty="0"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200" b="1" dirty="0">
                <a:effectLst/>
                <a:cs typeface="Times New Roman" pitchFamily="18" charset="0"/>
              </a:rPr>
              <a:t/>
            </a:r>
            <a:br>
              <a:rPr lang="en-US" sz="2200" b="1" dirty="0">
                <a:effectLst/>
                <a:cs typeface="Times New Roman" pitchFamily="18" charset="0"/>
              </a:rPr>
            </a:br>
            <a:r>
              <a:rPr lang="en-US" sz="2200" b="1" dirty="0">
                <a:effectLst/>
                <a:cs typeface="Times New Roman" pitchFamily="18" charset="0"/>
              </a:rPr>
              <a:t>	</a:t>
            </a:r>
            <a:r>
              <a:rPr lang="en-US" sz="2200" b="1" dirty="0" err="1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200" b="1" dirty="0">
                <a:effectLst/>
                <a:latin typeface="Courier New" pitchFamily="49" charset="0"/>
                <a:cs typeface="Courier New" pitchFamily="49" charset="0"/>
              </a:rPr>
              <a:t>-&gt;value = num;</a:t>
            </a:r>
            <a:r>
              <a:rPr lang="en-US" sz="2200" b="1" dirty="0">
                <a:effectLst/>
                <a:cs typeface="Times New Roman" pitchFamily="18" charset="0"/>
              </a:rPr>
              <a:t/>
            </a:r>
            <a:br>
              <a:rPr lang="en-US" sz="2200" b="1" dirty="0">
                <a:effectLst/>
                <a:cs typeface="Times New Roman" pitchFamily="18" charset="0"/>
              </a:rPr>
            </a:br>
            <a:r>
              <a:rPr lang="en-US" sz="2200" b="1" dirty="0">
                <a:effectLst/>
                <a:cs typeface="Times New Roman" pitchFamily="18" charset="0"/>
              </a:rPr>
              <a:t>	</a:t>
            </a:r>
            <a:r>
              <a:rPr lang="en-US" sz="2200" b="1" dirty="0" err="1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200" b="1" dirty="0">
                <a:effectLst/>
                <a:latin typeface="Courier New" pitchFamily="49" charset="0"/>
                <a:cs typeface="Courier New" pitchFamily="49" charset="0"/>
              </a:rPr>
              <a:t>-&gt;next = NULL;</a:t>
            </a:r>
            <a:endParaRPr lang="en-US" sz="2200" b="1" dirty="0">
              <a:effectLst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3810000"/>
            <a:ext cx="86106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 smtClean="0">
                <a:effectLst/>
                <a:cs typeface="Times New Roman" pitchFamily="18" charset="0"/>
              </a:rPr>
              <a:t>The next statement to execute is the following </a:t>
            </a:r>
            <a:r>
              <a:rPr lang="en-US" sz="2200" dirty="0" smtClean="0"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 smtClean="0">
                <a:effectLst/>
                <a:cs typeface="Times New Roman" pitchFamily="18" charset="0"/>
              </a:rPr>
              <a:t> statement.</a:t>
            </a:r>
          </a:p>
          <a:p>
            <a:pPr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 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smtClean="0">
                <a:effectLst/>
                <a:latin typeface="Courier New" pitchFamily="49" charset="0"/>
                <a:cs typeface="Courier New" pitchFamily="49" charset="0"/>
              </a:rPr>
              <a:t>if (head != NULL)</a:t>
            </a:r>
            <a:r>
              <a:rPr lang="en-US" sz="2200" b="1" dirty="0" smtClean="0">
                <a:effectLst/>
                <a:cs typeface="Times New Roman" pitchFamily="18" charset="0"/>
              </a:rPr>
              <a:t/>
            </a:r>
            <a:br>
              <a:rPr lang="en-US" sz="2200" b="1" dirty="0" smtClean="0">
                <a:effectLst/>
                <a:cs typeface="Times New Roman" pitchFamily="18" charset="0"/>
              </a:rPr>
            </a:br>
            <a:r>
              <a:rPr lang="en-US" sz="2200" b="1" dirty="0" smtClean="0">
                <a:effectLst/>
                <a:latin typeface="Courier New" pitchFamily="49" charset="0"/>
                <a:cs typeface="Courier New" pitchFamily="49" charset="0"/>
              </a:rPr>
              <a:t>		head = </a:t>
            </a:r>
            <a:r>
              <a:rPr lang="en-US" sz="2200" b="1" dirty="0" err="1" smtClean="0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2200" b="1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200" dirty="0" smtClean="0">
                <a:effectLst/>
              </a:rPr>
              <a:t>Since head points to NULL, then the condition   !head   is true, so</a:t>
            </a:r>
          </a:p>
          <a:p>
            <a:r>
              <a:rPr lang="en-US" sz="2200" dirty="0" smtClean="0">
                <a:effectLst/>
              </a:rPr>
              <a:t>the statement,   </a:t>
            </a:r>
            <a:r>
              <a:rPr lang="en-US" sz="2200" b="1" dirty="0" smtClean="0">
                <a:effectLst/>
              </a:rPr>
              <a:t>head = </a:t>
            </a:r>
            <a:r>
              <a:rPr lang="en-US" sz="2200" b="1" dirty="0" err="1" smtClean="0">
                <a:effectLst/>
              </a:rPr>
              <a:t>newNode</a:t>
            </a:r>
            <a:r>
              <a:rPr lang="en-US" sz="2200" dirty="0" smtClean="0">
                <a:effectLst/>
              </a:rPr>
              <a:t>    is executed, making </a:t>
            </a:r>
            <a:r>
              <a:rPr lang="en-US" sz="2200" dirty="0" err="1" smtClean="0">
                <a:effectLst/>
              </a:rPr>
              <a:t>newNode</a:t>
            </a:r>
            <a:endParaRPr lang="en-US" sz="2200" dirty="0" smtClean="0">
              <a:effectLst/>
            </a:endParaRPr>
          </a:p>
          <a:p>
            <a:r>
              <a:rPr lang="en-US" sz="2200" dirty="0" smtClean="0">
                <a:effectLst/>
              </a:rPr>
              <a:t>the first node in the list.</a:t>
            </a:r>
          </a:p>
          <a:p>
            <a:r>
              <a:rPr lang="en-US" sz="2200" dirty="0" smtClean="0">
                <a:effectLst/>
              </a:rPr>
              <a:t>There are no more statements to execute, so control returns to function </a:t>
            </a:r>
            <a:r>
              <a:rPr lang="en-US" sz="2200" dirty="0" smtClean="0">
                <a:solidFill>
                  <a:srgbClr val="0000CC"/>
                </a:solidFill>
                <a:effectLst/>
              </a:rPr>
              <a:t>main.</a:t>
            </a:r>
            <a:r>
              <a:rPr lang="en-US" sz="2200" dirty="0" smtClean="0">
                <a:effectLst/>
              </a:rPr>
              <a:t> </a:t>
            </a:r>
            <a:endParaRPr lang="en-US" sz="2200" b="1" dirty="0">
              <a:effectLst/>
            </a:endParaRPr>
          </a:p>
        </p:txBody>
      </p:sp>
      <p:pic>
        <p:nvPicPr>
          <p:cNvPr id="6" name="Picture 5" descr="Figure 17-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2390775"/>
            <a:ext cx="3124200" cy="15276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Step Through - 2</a:t>
            </a:r>
            <a:endParaRPr lang="en-US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800" y="2490787"/>
            <a:ext cx="86106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</a:rPr>
              <a:t>There are no more statements to execute, so control returns to </a:t>
            </a:r>
            <a:r>
              <a:rPr lang="en-US" sz="2200" dirty="0" smtClean="0">
                <a:effectLst/>
              </a:rPr>
              <a:t>the function </a:t>
            </a:r>
            <a:r>
              <a:rPr lang="en-US" sz="2200" dirty="0">
                <a:effectLst/>
              </a:rPr>
              <a:t>main. </a:t>
            </a:r>
          </a:p>
          <a:p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In the second call to </a:t>
            </a:r>
            <a:r>
              <a:rPr lang="en-US" sz="2200" dirty="0" err="1">
                <a:effectLst/>
              </a:rPr>
              <a:t>appendNode</a:t>
            </a:r>
            <a:r>
              <a:rPr lang="en-US" sz="2200" dirty="0">
                <a:effectLst/>
              </a:rPr>
              <a:t>, 7.9 is passed as the argument.</a:t>
            </a:r>
          </a:p>
          <a:p>
            <a:r>
              <a:rPr lang="en-US" sz="2200" dirty="0" smtClean="0">
                <a:effectLst/>
              </a:rPr>
              <a:t>Again</a:t>
            </a:r>
            <a:r>
              <a:rPr lang="en-US" sz="2200" dirty="0">
                <a:effectLst/>
              </a:rPr>
              <a:t>, the first 3 statements create a new node, which stores </a:t>
            </a:r>
            <a:r>
              <a:rPr lang="en-US" sz="2200" dirty="0" smtClean="0">
                <a:effectLst/>
              </a:rPr>
              <a:t>the argument </a:t>
            </a:r>
            <a:r>
              <a:rPr lang="en-US" sz="2200" dirty="0">
                <a:effectLst/>
              </a:rPr>
              <a:t>in the node’s value member, and assigns its next </a:t>
            </a:r>
            <a:r>
              <a:rPr lang="en-US" sz="2200" dirty="0" smtClean="0">
                <a:effectLst/>
              </a:rPr>
              <a:t>pointer to </a:t>
            </a:r>
            <a:r>
              <a:rPr lang="en-US" sz="2200" dirty="0">
                <a:effectLst/>
              </a:rPr>
              <a:t>NULL. Visually this is -</a:t>
            </a:r>
          </a:p>
        </p:txBody>
      </p:sp>
      <p:pic>
        <p:nvPicPr>
          <p:cNvPr id="4" name="Picture 2" descr="Figure 17-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1238250"/>
            <a:ext cx="2800350" cy="1276350"/>
          </a:xfrm>
          <a:prstGeom prst="rect">
            <a:avLst/>
          </a:prstGeom>
          <a:noFill/>
        </p:spPr>
      </p:pic>
      <p:pic>
        <p:nvPicPr>
          <p:cNvPr id="5" name="Picture 4" descr="Figure 17-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5181600"/>
            <a:ext cx="426720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Step Through - 3</a:t>
            </a:r>
            <a:endParaRPr 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8600" y="1136651"/>
            <a:ext cx="8836073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</a:rPr>
              <a:t>Since </a:t>
            </a:r>
            <a:r>
              <a:rPr lang="en-US" sz="2200" i="1" dirty="0">
                <a:effectLst/>
              </a:rPr>
              <a:t>head</a:t>
            </a:r>
            <a:r>
              <a:rPr lang="en-US" sz="2200" dirty="0">
                <a:effectLst/>
              </a:rPr>
              <a:t> no longer points to NULL, the </a:t>
            </a:r>
            <a:r>
              <a:rPr lang="en-US" sz="2200" i="1" dirty="0">
                <a:effectLst/>
              </a:rPr>
              <a:t>else</a:t>
            </a:r>
            <a:r>
              <a:rPr lang="en-US" sz="2200" dirty="0">
                <a:effectLst/>
              </a:rPr>
              <a:t> part of the if statement</a:t>
            </a:r>
          </a:p>
          <a:p>
            <a:r>
              <a:rPr lang="en-US" sz="2200" dirty="0">
                <a:effectLst/>
              </a:rPr>
              <a:t>is executed.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else	// Otherwise, insert </a:t>
            </a:r>
            <a:r>
              <a:rPr lang="en-US" sz="1600" b="1" dirty="0" err="1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 at end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600" b="1" dirty="0">
                <a:effectLst/>
                <a:cs typeface="Times New Roman" pitchFamily="18" charset="0"/>
              </a:rPr>
              <a:t>               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// Initialize </a:t>
            </a:r>
            <a:r>
              <a:rPr lang="en-US" sz="1600" b="1" dirty="0" err="1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 to head of list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 = head;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 		// Find the last node in the list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	while (</a:t>
            </a:r>
            <a:r>
              <a:rPr lang="en-US" sz="1600" b="1" dirty="0" err="1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-&gt;next)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-&gt;next; </a:t>
            </a:r>
          </a:p>
          <a:p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	// Insert </a:t>
            </a:r>
            <a:r>
              <a:rPr lang="en-US" sz="1600" b="1" dirty="0" err="1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 as the last node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effectLst/>
                <a:latin typeface="Courier New" pitchFamily="49" charset="0"/>
                <a:cs typeface="Courier New" pitchFamily="49" charset="0"/>
              </a:rPr>
              <a:t>nodePtr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US" sz="1600" b="1" dirty="0" err="1">
                <a:effectLst/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b="1" dirty="0">
                <a:effectLst/>
                <a:cs typeface="Times New Roman" pitchFamily="18" charset="0"/>
              </a:rPr>
              <a:t/>
            </a:r>
            <a:br>
              <a:rPr lang="en-US" sz="1600" b="1" dirty="0">
                <a:effectLst/>
                <a:cs typeface="Times New Roman" pitchFamily="18" charset="0"/>
              </a:rPr>
            </a:br>
            <a:r>
              <a:rPr lang="en-US" sz="1600" b="1" dirty="0">
                <a:effectLst/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effectLst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4800" y="4038600"/>
            <a:ext cx="8686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</a:rPr>
              <a:t>The first statement in the else block assigns the value in </a:t>
            </a:r>
            <a:r>
              <a:rPr lang="en-US" sz="2200" i="1" dirty="0">
                <a:effectLst/>
              </a:rPr>
              <a:t>head</a:t>
            </a:r>
          </a:p>
          <a:p>
            <a:r>
              <a:rPr lang="en-US" sz="2200" dirty="0">
                <a:effectLst/>
              </a:rPr>
              <a:t>to </a:t>
            </a:r>
            <a:r>
              <a:rPr lang="en-US" sz="2200" i="1" dirty="0" err="1">
                <a:effectLst/>
              </a:rPr>
              <a:t>nodePtr</a:t>
            </a:r>
            <a:r>
              <a:rPr lang="en-US" sz="2200" dirty="0">
                <a:effectLst/>
              </a:rPr>
              <a:t>.   So, </a:t>
            </a:r>
            <a:r>
              <a:rPr lang="en-US" sz="2200" i="1" dirty="0" err="1">
                <a:effectLst/>
              </a:rPr>
              <a:t>nodePtr</a:t>
            </a:r>
            <a:r>
              <a:rPr lang="en-US" sz="2200" dirty="0">
                <a:effectLst/>
              </a:rPr>
              <a:t> and </a:t>
            </a:r>
            <a:r>
              <a:rPr lang="en-US" sz="2200" i="1" dirty="0">
                <a:effectLst/>
              </a:rPr>
              <a:t>head</a:t>
            </a:r>
            <a:r>
              <a:rPr lang="en-US" sz="2200" dirty="0">
                <a:effectLst/>
              </a:rPr>
              <a:t> point to the same node.</a:t>
            </a:r>
          </a:p>
        </p:txBody>
      </p:sp>
      <p:pic>
        <p:nvPicPr>
          <p:cNvPr id="8" name="Picture 4" descr="Figure 17-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5019675"/>
            <a:ext cx="3552825" cy="1762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Step Through - 4</a:t>
            </a:r>
            <a:endParaRPr lang="en-US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65125" y="1133475"/>
            <a:ext cx="8489312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>
                <a:effectLst/>
              </a:rPr>
              <a:t>Look now at the </a:t>
            </a:r>
            <a:r>
              <a:rPr lang="en-US" sz="2200" i="1" dirty="0">
                <a:effectLst/>
              </a:rPr>
              <a:t>next</a:t>
            </a:r>
            <a:r>
              <a:rPr lang="en-US" sz="2200" dirty="0">
                <a:effectLst/>
              </a:rPr>
              <a:t> member of the node that </a:t>
            </a:r>
            <a:r>
              <a:rPr lang="en-US" sz="2200" i="1" dirty="0" err="1">
                <a:effectLst/>
              </a:rPr>
              <a:t>nodePtr</a:t>
            </a:r>
            <a:r>
              <a:rPr lang="en-US" sz="2200" dirty="0">
                <a:effectLst/>
              </a:rPr>
              <a:t> points at.</a:t>
            </a:r>
          </a:p>
          <a:p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Its value is NULL, so  </a:t>
            </a:r>
            <a:r>
              <a:rPr lang="en-US" sz="2200" i="1" dirty="0" err="1">
                <a:effectLst/>
              </a:rPr>
              <a:t>nodePtr</a:t>
            </a:r>
            <a:r>
              <a:rPr lang="en-US" sz="2200" i="1" dirty="0">
                <a:effectLst/>
              </a:rPr>
              <a:t>-&gt;next</a:t>
            </a:r>
            <a:r>
              <a:rPr lang="en-US" sz="2200" dirty="0">
                <a:effectLst/>
              </a:rPr>
              <a:t>  also points to NULL.</a:t>
            </a:r>
          </a:p>
          <a:p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So, </a:t>
            </a:r>
            <a:r>
              <a:rPr lang="en-US" sz="2200" dirty="0" err="1">
                <a:effectLst/>
              </a:rPr>
              <a:t>nodePtr</a:t>
            </a:r>
            <a:r>
              <a:rPr lang="en-US" sz="2200" dirty="0">
                <a:effectLst/>
              </a:rPr>
              <a:t> is already at the end of the list, so the while loop</a:t>
            </a:r>
          </a:p>
          <a:p>
            <a:r>
              <a:rPr lang="en-US" sz="2200" dirty="0">
                <a:effectLst/>
              </a:rPr>
              <a:t>terminates. </a:t>
            </a:r>
          </a:p>
          <a:p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The last statement,    </a:t>
            </a:r>
            <a:r>
              <a:rPr lang="en-US" sz="2200" i="1" dirty="0" err="1">
                <a:effectLst/>
              </a:rPr>
              <a:t>nodePtr</a:t>
            </a:r>
            <a:r>
              <a:rPr lang="en-US" sz="2200" i="1" dirty="0">
                <a:effectLst/>
              </a:rPr>
              <a:t>-&gt;next = </a:t>
            </a:r>
            <a:r>
              <a:rPr lang="en-US" sz="2200" i="1" dirty="0" err="1">
                <a:effectLst/>
              </a:rPr>
              <a:t>newNode</a:t>
            </a:r>
            <a:r>
              <a:rPr lang="en-US" sz="2200" dirty="0">
                <a:effectLst/>
              </a:rPr>
              <a:t>,   causes </a:t>
            </a:r>
          </a:p>
          <a:p>
            <a:r>
              <a:rPr lang="en-US" sz="2200" i="1" dirty="0" err="1">
                <a:effectLst/>
              </a:rPr>
              <a:t>nodePtr</a:t>
            </a:r>
            <a:r>
              <a:rPr lang="en-US" sz="2200" i="1" dirty="0">
                <a:effectLst/>
              </a:rPr>
              <a:t>-&gt;next</a:t>
            </a:r>
            <a:r>
              <a:rPr lang="en-US" sz="2200" dirty="0">
                <a:effectLst/>
              </a:rPr>
              <a:t> to point to the </a:t>
            </a:r>
            <a:r>
              <a:rPr lang="en-US" sz="2200" i="1" dirty="0">
                <a:effectLst/>
              </a:rPr>
              <a:t>new</a:t>
            </a:r>
            <a:r>
              <a:rPr lang="en-US" sz="2200" dirty="0">
                <a:effectLst/>
              </a:rPr>
              <a:t> node. This appends </a:t>
            </a:r>
            <a:r>
              <a:rPr lang="en-US" sz="2200" dirty="0" err="1">
                <a:effectLst/>
              </a:rPr>
              <a:t>newNode</a:t>
            </a:r>
            <a:r>
              <a:rPr lang="en-US" sz="2200" dirty="0">
                <a:effectLst/>
              </a:rPr>
              <a:t> to</a:t>
            </a:r>
          </a:p>
          <a:p>
            <a:r>
              <a:rPr lang="en-US" sz="2200" dirty="0">
                <a:effectLst/>
              </a:rPr>
              <a:t>the end of the list, as shown -</a:t>
            </a:r>
          </a:p>
        </p:txBody>
      </p:sp>
      <p:pic>
        <p:nvPicPr>
          <p:cNvPr id="10" name="Picture 3" descr="Figure 17-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4676775"/>
            <a:ext cx="4086225" cy="2028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What’s wrong with Array and Why lists?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Disadvantages of arrays as storage data structures: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slow searching in unordered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slow insertion in ordered array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Fixed size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Linked lists solve some of these problems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Linked lists are general purpose storage data structures and are versatile.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Step Through - 5</a:t>
            </a:r>
            <a:endParaRPr lang="en-US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04800" y="1219200"/>
            <a:ext cx="868058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>
                <a:effectLst/>
              </a:rPr>
              <a:t>The third time </a:t>
            </a:r>
            <a:r>
              <a:rPr lang="en-US" sz="2200" dirty="0" err="1">
                <a:effectLst/>
              </a:rPr>
              <a:t>appendNode</a:t>
            </a:r>
            <a:r>
              <a:rPr lang="en-US" sz="2200" dirty="0">
                <a:effectLst/>
              </a:rPr>
              <a:t> is called, 12.6 is passed as argument.</a:t>
            </a:r>
          </a:p>
          <a:p>
            <a:r>
              <a:rPr lang="en-US" sz="2200" dirty="0" smtClean="0">
                <a:effectLst/>
              </a:rPr>
              <a:t>Again</a:t>
            </a:r>
            <a:r>
              <a:rPr lang="en-US" sz="2200" dirty="0">
                <a:effectLst/>
              </a:rPr>
              <a:t>, the first 3 statements create a node with the argument stored</a:t>
            </a:r>
          </a:p>
          <a:p>
            <a:r>
              <a:rPr lang="en-US" sz="2200" dirty="0">
                <a:effectLst/>
              </a:rPr>
              <a:t>in the value member.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04800" y="4039850"/>
            <a:ext cx="82695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 smtClean="0">
                <a:effectLst/>
              </a:rPr>
              <a:t>Now, the else part of the if statement executes. Again </a:t>
            </a:r>
            <a:r>
              <a:rPr lang="en-US" sz="2200" dirty="0" err="1" smtClean="0">
                <a:effectLst/>
              </a:rPr>
              <a:t>nodePtr</a:t>
            </a:r>
            <a:r>
              <a:rPr lang="en-US" sz="2200" dirty="0" smtClean="0">
                <a:effectLst/>
              </a:rPr>
              <a:t> is </a:t>
            </a:r>
          </a:p>
          <a:p>
            <a:r>
              <a:rPr lang="en-US" sz="2200" dirty="0" smtClean="0">
                <a:effectLst/>
              </a:rPr>
              <a:t>made to point to the same node as head.</a:t>
            </a:r>
            <a:endParaRPr lang="en-US" sz="2200" dirty="0">
              <a:effectLst/>
            </a:endParaRPr>
          </a:p>
        </p:txBody>
      </p:sp>
      <p:pic>
        <p:nvPicPr>
          <p:cNvPr id="7" name="Picture 3" descr="Figure 17-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2628900"/>
            <a:ext cx="4457700" cy="1409700"/>
          </a:xfrm>
          <a:prstGeom prst="rect">
            <a:avLst/>
          </a:prstGeom>
          <a:noFill/>
        </p:spPr>
      </p:pic>
      <p:pic>
        <p:nvPicPr>
          <p:cNvPr id="8" name="Picture 5" descr="Figure 17-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1200" y="4848225"/>
            <a:ext cx="4800600" cy="1857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Step Through - 6</a:t>
            </a:r>
            <a:endParaRPr lang="en-US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81000" y="1143000"/>
            <a:ext cx="83167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>
                <a:effectLst/>
              </a:rPr>
              <a:t>Since </a:t>
            </a:r>
            <a:r>
              <a:rPr lang="en-US" sz="2200" dirty="0" err="1">
                <a:effectLst/>
              </a:rPr>
              <a:t>nodePtr</a:t>
            </a:r>
            <a:r>
              <a:rPr lang="en-US" sz="2200" dirty="0">
                <a:effectLst/>
              </a:rPr>
              <a:t>-&gt;next is not NULL, the while loop will execute.</a:t>
            </a:r>
          </a:p>
          <a:p>
            <a:r>
              <a:rPr lang="en-US" sz="2200" dirty="0">
                <a:effectLst/>
              </a:rPr>
              <a:t>After its first iteration, </a:t>
            </a:r>
            <a:r>
              <a:rPr lang="en-US" sz="2200" dirty="0" err="1">
                <a:effectLst/>
              </a:rPr>
              <a:t>nodePtr</a:t>
            </a:r>
            <a:r>
              <a:rPr lang="en-US" sz="2200" dirty="0">
                <a:effectLst/>
              </a:rPr>
              <a:t> will point to the second node in the</a:t>
            </a:r>
          </a:p>
          <a:p>
            <a:r>
              <a:rPr lang="en-US" sz="2200" dirty="0">
                <a:effectLst/>
              </a:rPr>
              <a:t>list.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33400" y="4419600"/>
            <a:ext cx="817512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dirty="0">
                <a:effectLst/>
              </a:rPr>
              <a:t>The while loop’s conditional test will fail after the first iteration</a:t>
            </a:r>
          </a:p>
          <a:p>
            <a:r>
              <a:rPr lang="en-US" sz="2200" dirty="0">
                <a:effectLst/>
              </a:rPr>
              <a:t>because </a:t>
            </a:r>
            <a:r>
              <a:rPr lang="en-US" sz="2200" dirty="0" err="1">
                <a:effectLst/>
              </a:rPr>
              <a:t>nodePtr</a:t>
            </a:r>
            <a:r>
              <a:rPr lang="en-US" sz="2200" dirty="0">
                <a:effectLst/>
              </a:rPr>
              <a:t>-&gt;next now points to NULL.</a:t>
            </a:r>
          </a:p>
          <a:p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The last statement    </a:t>
            </a:r>
            <a:r>
              <a:rPr lang="en-US" sz="2200" i="1" dirty="0" err="1">
                <a:effectLst/>
              </a:rPr>
              <a:t>nodePtr</a:t>
            </a:r>
            <a:r>
              <a:rPr lang="en-US" sz="2200" i="1" dirty="0">
                <a:effectLst/>
              </a:rPr>
              <a:t>-&gt;next = </a:t>
            </a:r>
            <a:r>
              <a:rPr lang="en-US" sz="2200" i="1" dirty="0" err="1">
                <a:effectLst/>
              </a:rPr>
              <a:t>newNode</a:t>
            </a:r>
            <a:r>
              <a:rPr lang="en-US" sz="2200" dirty="0">
                <a:effectLst/>
              </a:rPr>
              <a:t>   causes </a:t>
            </a:r>
          </a:p>
          <a:p>
            <a:r>
              <a:rPr lang="en-US" sz="2200" i="1" dirty="0" err="1">
                <a:effectLst/>
              </a:rPr>
              <a:t>nodePtr</a:t>
            </a:r>
            <a:r>
              <a:rPr lang="en-US" sz="2200" i="1" dirty="0">
                <a:effectLst/>
              </a:rPr>
              <a:t>-&gt;next</a:t>
            </a:r>
            <a:r>
              <a:rPr lang="en-US" sz="2200" dirty="0">
                <a:effectLst/>
              </a:rPr>
              <a:t> to point to the new node. This appends </a:t>
            </a:r>
            <a:r>
              <a:rPr lang="en-US" sz="2200" dirty="0" err="1">
                <a:effectLst/>
              </a:rPr>
              <a:t>newNode</a:t>
            </a:r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to the end of the list, as shown -</a:t>
            </a:r>
          </a:p>
        </p:txBody>
      </p:sp>
      <p:pic>
        <p:nvPicPr>
          <p:cNvPr id="11" name="Picture 3" descr="Figure 17-1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2266950"/>
            <a:ext cx="5372100" cy="2076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Step Through  - 7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343400"/>
            <a:ext cx="8534400" cy="2209800"/>
          </a:xfrm>
        </p:spPr>
        <p:txBody>
          <a:bodyPr/>
          <a:lstStyle/>
          <a:p>
            <a:r>
              <a:rPr lang="en-US" sz="3200" dirty="0" smtClean="0"/>
              <a:t>The above is the final state of the linked list.</a:t>
            </a:r>
          </a:p>
        </p:txBody>
      </p:sp>
      <p:pic>
        <p:nvPicPr>
          <p:cNvPr id="4" name="Picture 3" descr="Figure 17-1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1295400"/>
            <a:ext cx="6096000" cy="236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3276600"/>
          </a:xfrm>
        </p:spPr>
        <p:txBody>
          <a:bodyPr/>
          <a:lstStyle/>
          <a:p>
            <a:r>
              <a:rPr lang="en-US" sz="2800" dirty="0" smtClean="0"/>
              <a:t>The previous function </a:t>
            </a:r>
            <a:r>
              <a:rPr lang="en-US" sz="2800" dirty="0" err="1" smtClean="0"/>
              <a:t>appendNode</a:t>
            </a:r>
            <a:r>
              <a:rPr lang="en-US" sz="2800" dirty="0" smtClean="0"/>
              <a:t>, used a while loop that </a:t>
            </a:r>
            <a:r>
              <a:rPr lang="en-US" sz="2800" b="1" dirty="0" smtClean="0"/>
              <a:t>traverses</a:t>
            </a:r>
            <a:r>
              <a:rPr lang="en-US" sz="2800" dirty="0" smtClean="0"/>
              <a:t>, or travels through the linked list.</a:t>
            </a:r>
          </a:p>
          <a:p>
            <a:r>
              <a:rPr lang="en-US" sz="2800" dirty="0" smtClean="0"/>
              <a:t>We now demonstrate the </a:t>
            </a:r>
            <a:r>
              <a:rPr lang="en-US" sz="2800" b="1" dirty="0" err="1" smtClean="0"/>
              <a:t>displayList</a:t>
            </a:r>
            <a:r>
              <a:rPr lang="en-US" sz="2800" dirty="0" smtClean="0"/>
              <a:t> member function, that </a:t>
            </a:r>
            <a:r>
              <a:rPr lang="en-US" sz="2800" b="1" dirty="0" smtClean="0"/>
              <a:t>traverses</a:t>
            </a:r>
            <a:r>
              <a:rPr lang="en-US" sz="2800" dirty="0" smtClean="0"/>
              <a:t> the list, displaying the </a:t>
            </a:r>
            <a:r>
              <a:rPr lang="en-US" sz="2800" i="1" dirty="0" smtClean="0"/>
              <a:t>value</a:t>
            </a:r>
            <a:r>
              <a:rPr lang="en-US" sz="2800" dirty="0" smtClean="0"/>
              <a:t> member of each node.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962400"/>
            <a:ext cx="5791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effectLst/>
              </a:rPr>
              <a:t>void </a:t>
            </a:r>
            <a:r>
              <a:rPr lang="en-US" sz="2200" dirty="0" err="1" smtClean="0">
                <a:effectLst/>
              </a:rPr>
              <a:t>displayList</a:t>
            </a:r>
            <a:r>
              <a:rPr lang="en-US" sz="2200" dirty="0" smtClean="0">
                <a:effectLst/>
              </a:rPr>
              <a:t>(void) {</a:t>
            </a:r>
          </a:p>
          <a:p>
            <a:r>
              <a:rPr lang="en-US" sz="2200" dirty="0" smtClean="0">
                <a:effectLst/>
              </a:rPr>
              <a:t>      </a:t>
            </a:r>
            <a:r>
              <a:rPr lang="en-US" sz="2200" dirty="0" err="1" smtClean="0">
                <a:effectLst/>
              </a:rPr>
              <a:t>ListNode</a:t>
            </a:r>
            <a:r>
              <a:rPr lang="en-US" sz="2200" dirty="0" smtClean="0">
                <a:effectLst/>
              </a:rPr>
              <a:t>  *</a:t>
            </a:r>
            <a:r>
              <a:rPr lang="en-US" sz="2200" dirty="0" err="1" smtClean="0">
                <a:effectLst/>
              </a:rPr>
              <a:t>nodePtr</a:t>
            </a:r>
            <a:r>
              <a:rPr lang="en-US" sz="2200" dirty="0" smtClean="0">
                <a:effectLst/>
              </a:rPr>
              <a:t>;</a:t>
            </a:r>
          </a:p>
          <a:p>
            <a:r>
              <a:rPr lang="en-US" sz="2200" dirty="0" smtClean="0">
                <a:effectLst/>
              </a:rPr>
              <a:t>      </a:t>
            </a:r>
            <a:r>
              <a:rPr lang="en-US" sz="2200" dirty="0" err="1" smtClean="0">
                <a:effectLst/>
              </a:rPr>
              <a:t>nodePtr</a:t>
            </a:r>
            <a:r>
              <a:rPr lang="en-US" sz="2200" dirty="0" smtClean="0">
                <a:effectLst/>
              </a:rPr>
              <a:t> = head;</a:t>
            </a:r>
          </a:p>
          <a:p>
            <a:r>
              <a:rPr lang="en-US" sz="2200" dirty="0" smtClean="0">
                <a:effectLst/>
              </a:rPr>
              <a:t>      while(</a:t>
            </a:r>
            <a:r>
              <a:rPr lang="en-US" sz="2200" dirty="0" err="1" smtClean="0">
                <a:effectLst/>
              </a:rPr>
              <a:t>nodePtr</a:t>
            </a:r>
            <a:r>
              <a:rPr lang="en-US" sz="2200" dirty="0" smtClean="0">
                <a:effectLst/>
              </a:rPr>
              <a:t>)       {</a:t>
            </a:r>
          </a:p>
          <a:p>
            <a:r>
              <a:rPr lang="en-US" sz="2200" dirty="0" smtClean="0">
                <a:effectLst/>
              </a:rPr>
              <a:t>           </a:t>
            </a:r>
            <a:r>
              <a:rPr lang="en-US" sz="2200" b="1" dirty="0" err="1" smtClean="0">
                <a:solidFill>
                  <a:srgbClr val="0000CC"/>
                </a:solidFill>
                <a:effectLst/>
              </a:rPr>
              <a:t>cout</a:t>
            </a:r>
            <a:r>
              <a:rPr lang="en-US" sz="2200" b="1" dirty="0" smtClean="0">
                <a:solidFill>
                  <a:srgbClr val="0000CC"/>
                </a:solidFill>
                <a:effectLst/>
              </a:rPr>
              <a:t> &lt;&lt; </a:t>
            </a:r>
            <a:r>
              <a:rPr lang="en-US" sz="2200" b="1" dirty="0" err="1" smtClean="0">
                <a:solidFill>
                  <a:srgbClr val="0000CC"/>
                </a:solidFill>
                <a:effectLst/>
              </a:rPr>
              <a:t>nodePtr</a:t>
            </a:r>
            <a:r>
              <a:rPr lang="en-US" sz="2200" b="1" dirty="0" smtClean="0">
                <a:solidFill>
                  <a:srgbClr val="0000CC"/>
                </a:solidFill>
                <a:effectLst/>
              </a:rPr>
              <a:t>-&gt;value &lt;&lt; </a:t>
            </a:r>
            <a:r>
              <a:rPr lang="en-US" sz="2200" b="1" dirty="0" err="1" smtClean="0">
                <a:solidFill>
                  <a:srgbClr val="0000CC"/>
                </a:solidFill>
                <a:effectLst/>
              </a:rPr>
              <a:t>endl</a:t>
            </a:r>
            <a:r>
              <a:rPr lang="en-US" sz="2200" b="1" dirty="0" smtClean="0">
                <a:solidFill>
                  <a:srgbClr val="0000CC"/>
                </a:solidFill>
                <a:effectLst/>
              </a:rPr>
              <a:t>;</a:t>
            </a:r>
          </a:p>
          <a:p>
            <a:r>
              <a:rPr lang="en-US" sz="2200" dirty="0" smtClean="0">
                <a:effectLst/>
              </a:rPr>
              <a:t>           </a:t>
            </a:r>
            <a:r>
              <a:rPr lang="en-US" sz="2200" dirty="0" err="1" smtClean="0">
                <a:effectLst/>
              </a:rPr>
              <a:t>nodePtr</a:t>
            </a:r>
            <a:r>
              <a:rPr lang="en-US" sz="2200" dirty="0" smtClean="0">
                <a:effectLst/>
              </a:rPr>
              <a:t> = </a:t>
            </a:r>
            <a:r>
              <a:rPr lang="en-US" sz="2200" dirty="0" err="1" smtClean="0">
                <a:effectLst/>
              </a:rPr>
              <a:t>nodePtr</a:t>
            </a:r>
            <a:r>
              <a:rPr lang="en-US" sz="2200" dirty="0" smtClean="0">
                <a:effectLst/>
              </a:rPr>
              <a:t>-&gt;next;</a:t>
            </a:r>
          </a:p>
          <a:p>
            <a:r>
              <a:rPr lang="en-US" sz="2200" dirty="0" smtClean="0">
                <a:effectLst/>
              </a:rPr>
              <a:t>       }</a:t>
            </a:r>
          </a:p>
          <a:p>
            <a:r>
              <a:rPr lang="en-US" sz="2200" dirty="0" smtClean="0">
                <a:effectLst/>
              </a:rPr>
              <a:t>}</a:t>
            </a:r>
            <a:endParaRPr lang="en-US" sz="2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Traverse List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Assign list head to node pointer</a:t>
            </a:r>
          </a:p>
          <a:p>
            <a:pPr>
              <a:buNone/>
            </a:pPr>
            <a:r>
              <a:rPr lang="en-US" dirty="0" smtClean="0"/>
              <a:t>While node pointer is not NULL</a:t>
            </a:r>
          </a:p>
          <a:p>
            <a:pPr>
              <a:buNone/>
            </a:pPr>
            <a:r>
              <a:rPr lang="en-US" dirty="0" smtClean="0"/>
              <a:t>       Display the value member of the node pointed to by node pointer.</a:t>
            </a:r>
          </a:p>
          <a:p>
            <a:pPr>
              <a:buNone/>
            </a:pPr>
            <a:r>
              <a:rPr lang="en-US" dirty="0" smtClean="0"/>
              <a:t>       Assign node pointer to its own next member.</a:t>
            </a:r>
          </a:p>
          <a:p>
            <a:pPr>
              <a:buNone/>
            </a:pPr>
            <a:r>
              <a:rPr lang="en-US" dirty="0" smtClean="0"/>
              <a:t>End While.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534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// This program calls the </a:t>
            </a:r>
            <a:r>
              <a:rPr lang="en-US" sz="2000" b="1" dirty="0" err="1" smtClean="0">
                <a:effectLst/>
                <a:latin typeface="Courier New" pitchFamily="49" charset="0"/>
                <a:cs typeface="Courier New" pitchFamily="49" charset="0"/>
              </a:rPr>
              <a:t>displayList</a:t>
            </a: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 member function.</a:t>
            </a:r>
            <a:b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// The </a:t>
            </a:r>
            <a:r>
              <a:rPr lang="en-US" sz="2000" b="1" dirty="0" err="1" smtClean="0">
                <a:effectLst/>
                <a:latin typeface="Courier New" pitchFamily="49" charset="0"/>
                <a:cs typeface="Courier New" pitchFamily="49" charset="0"/>
              </a:rPr>
              <a:t>funcion</a:t>
            </a: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 traverses the linked list displaying</a:t>
            </a:r>
            <a:b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</a:b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// the value stored in each node. </a:t>
            </a:r>
            <a:r>
              <a:rPr lang="en-US" sz="2000" b="1" dirty="0">
                <a:effectLst/>
                <a:cs typeface="Times New Roman" pitchFamily="18" charset="0"/>
              </a:rPr>
              <a:t/>
            </a:r>
            <a:br>
              <a:rPr lang="en-US" sz="2000" b="1" dirty="0">
                <a:effectLst/>
                <a:cs typeface="Times New Roman" pitchFamily="18" charset="0"/>
              </a:rPr>
            </a:b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effectLst/>
                <a:latin typeface="Courier New" pitchFamily="49" charset="0"/>
                <a:cs typeface="Courier New" pitchFamily="49" charset="0"/>
              </a:rPr>
              <a:t>iostream.h</a:t>
            </a: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b="1" dirty="0">
                <a:effectLst/>
                <a:cs typeface="Times New Roman" pitchFamily="18" charset="0"/>
              </a:rPr>
              <a:t/>
            </a:r>
            <a:br>
              <a:rPr lang="en-US" sz="2000" b="1" dirty="0">
                <a:effectLst/>
                <a:cs typeface="Times New Roman" pitchFamily="18" charset="0"/>
              </a:rPr>
            </a:br>
            <a:r>
              <a:rPr lang="en-US" sz="2000" b="1" dirty="0">
                <a:effectLst/>
                <a:cs typeface="Times New Roman" pitchFamily="18" charset="0"/>
              </a:rPr>
              <a:t/>
            </a:r>
            <a:br>
              <a:rPr lang="en-US" sz="2000" b="1" dirty="0">
                <a:effectLst/>
                <a:cs typeface="Times New Roman" pitchFamily="18" charset="0"/>
              </a:rPr>
            </a:b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void main(void)</a:t>
            </a:r>
            <a:r>
              <a:rPr lang="en-US" sz="2000" b="1" dirty="0">
                <a:effectLst/>
                <a:cs typeface="Times New Roman" pitchFamily="18" charset="0"/>
              </a:rPr>
              <a:t/>
            </a:r>
            <a:br>
              <a:rPr lang="en-US" sz="2000" b="1" dirty="0">
                <a:effectLst/>
                <a:cs typeface="Times New Roman" pitchFamily="18" charset="0"/>
              </a:rPr>
            </a:b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b="1" dirty="0">
                <a:effectLst/>
                <a:cs typeface="Times New Roman" pitchFamily="18" charset="0"/>
              </a:rPr>
              <a:t/>
            </a:r>
            <a:br>
              <a:rPr lang="en-US" sz="2000" b="1" dirty="0">
                <a:effectLst/>
                <a:cs typeface="Times New Roman" pitchFamily="18" charset="0"/>
              </a:rPr>
            </a:b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*head = NULL;</a:t>
            </a:r>
            <a:r>
              <a:rPr lang="en-US" sz="2000" b="1" dirty="0">
                <a:effectLst/>
                <a:cs typeface="Times New Roman" pitchFamily="18" charset="0"/>
              </a:rPr>
              <a:t/>
            </a:r>
            <a:br>
              <a:rPr lang="en-US" sz="2000" b="1" dirty="0">
                <a:effectLst/>
                <a:cs typeface="Times New Roman" pitchFamily="18" charset="0"/>
              </a:rPr>
            </a:br>
            <a:r>
              <a:rPr lang="en-US" sz="2000" b="1" dirty="0">
                <a:effectLst/>
                <a:cs typeface="Times New Roman" pitchFamily="18" charset="0"/>
              </a:rPr>
              <a:t/>
            </a:r>
            <a:br>
              <a:rPr lang="en-US" sz="2000" b="1" dirty="0">
                <a:effectLst/>
                <a:cs typeface="Times New Roman" pitchFamily="18" charset="0"/>
              </a:rPr>
            </a:b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effectLst/>
                <a:latin typeface="Courier New" pitchFamily="49" charset="0"/>
                <a:cs typeface="Courier New" pitchFamily="49" charset="0"/>
              </a:rPr>
              <a:t>appendNode</a:t>
            </a: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(2.5</a:t>
            </a: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000" b="1" dirty="0">
                <a:effectLst/>
                <a:cs typeface="Times New Roman" pitchFamily="18" charset="0"/>
              </a:rPr>
              <a:t/>
            </a:r>
            <a:br>
              <a:rPr lang="en-US" sz="2000" b="1" dirty="0">
                <a:effectLst/>
                <a:cs typeface="Times New Roman" pitchFamily="18" charset="0"/>
              </a:rPr>
            </a:b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effectLst/>
                <a:latin typeface="Courier New" pitchFamily="49" charset="0"/>
                <a:cs typeface="Courier New" pitchFamily="49" charset="0"/>
              </a:rPr>
              <a:t>appendNode</a:t>
            </a: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(7.9</a:t>
            </a: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000" b="1" dirty="0">
                <a:effectLst/>
                <a:cs typeface="Times New Roman" pitchFamily="18" charset="0"/>
              </a:rPr>
              <a:t/>
            </a:r>
            <a:br>
              <a:rPr lang="en-US" sz="2000" b="1" dirty="0">
                <a:effectLst/>
                <a:cs typeface="Times New Roman" pitchFamily="18" charset="0"/>
              </a:rPr>
            </a:br>
            <a:r>
              <a:rPr lang="en-US" sz="2000" b="1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effectLst/>
                <a:latin typeface="Courier New" pitchFamily="49" charset="0"/>
                <a:cs typeface="Courier New" pitchFamily="49" charset="0"/>
              </a:rPr>
              <a:t>appendNode</a:t>
            </a: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(12.6);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 smtClean="0">
                <a:effectLst/>
                <a:latin typeface="Courier New" pitchFamily="49" charset="0"/>
                <a:cs typeface="Courier New" pitchFamily="49" charset="0"/>
              </a:rPr>
              <a:t>displaylist</a:t>
            </a: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effectLst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800600" y="3581400"/>
            <a:ext cx="4033838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dirty="0">
                <a:latin typeface="Courier New" pitchFamily="49" charset="0"/>
                <a:cs typeface="Courier New" pitchFamily="49" charset="0"/>
              </a:rPr>
              <a:t>2.5</a:t>
            </a:r>
            <a:r>
              <a:rPr lang="en-US" sz="3200" b="1" dirty="0">
                <a:cs typeface="Times New Roman" pitchFamily="18" charset="0"/>
              </a:rPr>
              <a:t/>
            </a:r>
            <a:br>
              <a:rPr lang="en-US" sz="3200" b="1" dirty="0">
                <a:cs typeface="Times New Roman" pitchFamily="18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7.9</a:t>
            </a:r>
            <a:r>
              <a:rPr lang="en-US" sz="3200" b="1" dirty="0">
                <a:cs typeface="Times New Roman" pitchFamily="18" charset="0"/>
              </a:rPr>
              <a:t/>
            </a:r>
            <a:br>
              <a:rPr lang="en-US" sz="3200" b="1" dirty="0">
                <a:cs typeface="Times New Roman" pitchFamily="18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12.6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304801"/>
            <a:ext cx="83058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Traverse List Program</a:t>
            </a:r>
            <a:endParaRPr kumimoji="0" lang="en-US" sz="4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/>
          <a:lstStyle/>
          <a:p>
            <a:r>
              <a:rPr lang="en-US" dirty="0" smtClean="0"/>
              <a:t>Data structure Operations</a:t>
            </a:r>
          </a:p>
          <a:p>
            <a:pPr lvl="1"/>
            <a:r>
              <a:rPr lang="en-US" dirty="0" smtClean="0"/>
              <a:t>Traverse, Search, Insert, Delete, Sort, Merge</a:t>
            </a:r>
          </a:p>
          <a:p>
            <a:r>
              <a:rPr lang="en-US" dirty="0" smtClean="0"/>
              <a:t>Options for Implementing ADT List</a:t>
            </a:r>
          </a:p>
          <a:p>
            <a:r>
              <a:rPr lang="en-US" dirty="0" smtClean="0"/>
              <a:t>Array-based and Pointer based</a:t>
            </a:r>
          </a:p>
          <a:p>
            <a:r>
              <a:rPr lang="en-US" dirty="0" smtClean="0"/>
              <a:t>Linked List</a:t>
            </a:r>
          </a:p>
          <a:p>
            <a:r>
              <a:rPr lang="en-US" dirty="0" smtClean="0"/>
              <a:t>Linked List Operations</a:t>
            </a:r>
          </a:p>
          <a:p>
            <a:pPr lvl="1"/>
            <a:r>
              <a:rPr lang="en-US" dirty="0" smtClean="0"/>
              <a:t>Append</a:t>
            </a:r>
          </a:p>
          <a:p>
            <a:pPr lvl="1"/>
            <a:r>
              <a:rPr lang="en-US" dirty="0" smtClean="0"/>
              <a:t>Traverse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Limitations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Simple, </a:t>
            </a:r>
          </a:p>
          <a:p>
            <a:pPr lvl="1"/>
            <a:r>
              <a:rPr lang="en-US" dirty="0"/>
              <a:t>Fast</a:t>
            </a:r>
          </a:p>
          <a:p>
            <a:pPr lvl="1">
              <a:buFontTx/>
              <a:buNone/>
            </a:pPr>
            <a:r>
              <a:rPr lang="en-US" i="1" dirty="0">
                <a:solidFill>
                  <a:srgbClr val="FC0128"/>
                </a:solidFill>
              </a:rPr>
              <a:t>but</a:t>
            </a:r>
            <a:endParaRPr lang="en-US" dirty="0"/>
          </a:p>
          <a:p>
            <a:pPr lvl="1"/>
            <a:r>
              <a:rPr lang="en-US" dirty="0"/>
              <a:t>Must specify size at construction time</a:t>
            </a:r>
          </a:p>
          <a:p>
            <a:pPr lvl="1"/>
            <a:r>
              <a:rPr lang="en-US" dirty="0"/>
              <a:t>Murphy’s law</a:t>
            </a:r>
          </a:p>
          <a:p>
            <a:pPr lvl="2"/>
            <a:r>
              <a:rPr lang="en-US" dirty="0"/>
              <a:t>Construct an array with space for </a:t>
            </a:r>
            <a:r>
              <a:rPr lang="en-US" i="1" dirty="0">
                <a:latin typeface="Times New Roman" pitchFamily="18" charset="0"/>
              </a:rPr>
              <a:t>n</a:t>
            </a:r>
            <a:endParaRPr lang="en-US" dirty="0"/>
          </a:p>
          <a:p>
            <a:pPr lvl="3"/>
            <a:r>
              <a:rPr lang="en-US" sz="2400" i="1" dirty="0">
                <a:latin typeface="Times New Roman" pitchFamily="18" charset="0"/>
              </a:rPr>
              <a:t>n</a:t>
            </a:r>
            <a:r>
              <a:rPr lang="en-US" dirty="0"/>
              <a:t> = twice your estimate of largest collection</a:t>
            </a:r>
          </a:p>
          <a:p>
            <a:pPr lvl="2"/>
            <a:r>
              <a:rPr lang="en-US" dirty="0"/>
              <a:t>Tomorrow you’ll need </a:t>
            </a:r>
            <a:r>
              <a:rPr lang="en-US" i="1" dirty="0">
                <a:latin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</a:rPr>
              <a:t>+1</a:t>
            </a:r>
          </a:p>
          <a:p>
            <a:pPr lvl="1"/>
            <a:r>
              <a:rPr lang="en-US" dirty="0"/>
              <a:t>More flexible system?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924800" cy="3657600"/>
          </a:xfrm>
        </p:spPr>
        <p:txBody>
          <a:bodyPr/>
          <a:lstStyle/>
          <a:p>
            <a:r>
              <a:rPr lang="en-US" sz="2400" dirty="0"/>
              <a:t>Flexible space use</a:t>
            </a:r>
          </a:p>
          <a:p>
            <a:pPr lvl="1"/>
            <a:r>
              <a:rPr lang="en-US" dirty="0"/>
              <a:t>Dynamically allocate space for each element as needed</a:t>
            </a:r>
          </a:p>
          <a:p>
            <a:pPr lvl="1"/>
            <a:r>
              <a:rPr lang="en-US" dirty="0"/>
              <a:t>Include a pointer to the next item</a:t>
            </a:r>
          </a:p>
          <a:p>
            <a:pPr>
              <a:buFont typeface="Monotype Sorts" pitchFamily="2" charset="2"/>
              <a:buChar char="ç"/>
            </a:pPr>
            <a:r>
              <a:rPr lang="en-US" dirty="0">
                <a:solidFill>
                  <a:srgbClr val="FC0128"/>
                </a:solidFill>
              </a:rPr>
              <a:t>Linked list</a:t>
            </a:r>
            <a:endParaRPr lang="en-US" dirty="0"/>
          </a:p>
          <a:p>
            <a:pPr lvl="1"/>
            <a:r>
              <a:rPr lang="en-US" dirty="0"/>
              <a:t>Each </a:t>
            </a:r>
            <a:r>
              <a:rPr lang="en-US" dirty="0">
                <a:solidFill>
                  <a:srgbClr val="FC0128"/>
                </a:solidFill>
              </a:rPr>
              <a:t>node</a:t>
            </a:r>
            <a:r>
              <a:rPr lang="en-US" dirty="0"/>
              <a:t> of the list contains</a:t>
            </a:r>
          </a:p>
          <a:p>
            <a:pPr lvl="2"/>
            <a:r>
              <a:rPr lang="en-US" dirty="0"/>
              <a:t>the data item </a:t>
            </a:r>
            <a:endParaRPr lang="en-US" dirty="0" smtClean="0"/>
          </a:p>
          <a:p>
            <a:pPr lvl="2"/>
            <a:r>
              <a:rPr lang="en-US" dirty="0" smtClean="0"/>
              <a:t>a </a:t>
            </a:r>
            <a:r>
              <a:rPr lang="en-US" dirty="0"/>
              <a:t>pointer to the next node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676400" y="4953000"/>
            <a:ext cx="914400" cy="6096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590800" y="4953000"/>
            <a:ext cx="838200" cy="6096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752600" y="4953000"/>
            <a:ext cx="735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Arial" pitchFamily="34" charset="0"/>
              </a:rPr>
              <a:t>Data</a:t>
            </a:r>
            <a:endParaRPr 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2667000" y="4953000"/>
            <a:ext cx="735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Arial" pitchFamily="34" charset="0"/>
              </a:rPr>
              <a:t>Next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Linked Lists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Each data item is embedded in a link.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Each Link object contains a reference to the next link in the list of items.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 an array items have a particular position, identified by its index.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In a list the only way to access an item is to traverse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Flexible structure, because can grow and shrink on demand.</a:t>
            </a:r>
          </a:p>
          <a:p>
            <a:r>
              <a:rPr lang="en-US" dirty="0" smtClean="0"/>
              <a:t>Elements can be:</a:t>
            </a:r>
          </a:p>
          <a:p>
            <a:pPr lvl="1"/>
            <a:r>
              <a:rPr lang="en-US" dirty="0" smtClean="0"/>
              <a:t>Inserted</a:t>
            </a:r>
          </a:p>
          <a:p>
            <a:pPr lvl="1"/>
            <a:r>
              <a:rPr lang="en-US" dirty="0" smtClean="0"/>
              <a:t>Accessed</a:t>
            </a:r>
          </a:p>
          <a:p>
            <a:pPr lvl="1"/>
            <a:r>
              <a:rPr lang="en-US" dirty="0" smtClean="0"/>
              <a:t>Deleted			At any position</a:t>
            </a:r>
          </a:p>
          <a:p>
            <a:r>
              <a:rPr lang="en-US" dirty="0" smtClean="0"/>
              <a:t>Lists can be:</a:t>
            </a:r>
          </a:p>
          <a:p>
            <a:pPr lvl="1"/>
            <a:r>
              <a:rPr lang="en-US" dirty="0" smtClean="0"/>
              <a:t>Concatenated together.</a:t>
            </a:r>
          </a:p>
          <a:p>
            <a:pPr lvl="1"/>
            <a:r>
              <a:rPr lang="en-US" dirty="0" smtClean="0"/>
              <a:t>Split into </a:t>
            </a:r>
            <a:r>
              <a:rPr lang="en-US" dirty="0" err="1" smtClean="0"/>
              <a:t>sublists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Mostly used in Applications like:</a:t>
            </a:r>
          </a:p>
          <a:p>
            <a:pPr lvl="1"/>
            <a:r>
              <a:rPr lang="en-US" dirty="0" smtClean="0"/>
              <a:t>Information Retrieval</a:t>
            </a:r>
          </a:p>
          <a:p>
            <a:pPr lvl="1"/>
            <a:r>
              <a:rPr lang="en-US" dirty="0" smtClean="0"/>
              <a:t>Programming language translation</a:t>
            </a:r>
          </a:p>
          <a:p>
            <a:pPr lvl="1"/>
            <a:r>
              <a:rPr lang="en-US" dirty="0" smtClean="0"/>
              <a:t>Simulation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solidFill>
                  <a:srgbClr val="0000CC"/>
                </a:solidFill>
              </a:rPr>
              <a:t>Pointer Based Implementation of Linked List ADT</a:t>
            </a:r>
          </a:p>
          <a:p>
            <a:r>
              <a:rPr lang="en-US" sz="3200" i="1" dirty="0" smtClean="0"/>
              <a:t>Dynamically allocated</a:t>
            </a:r>
            <a:r>
              <a:rPr lang="en-US" sz="3200" dirty="0" smtClean="0"/>
              <a:t> </a:t>
            </a:r>
            <a:r>
              <a:rPr lang="en-US" sz="3200" u="sng" dirty="0" smtClean="0"/>
              <a:t>data structures</a:t>
            </a:r>
            <a:r>
              <a:rPr lang="en-US" sz="3200" dirty="0" smtClean="0"/>
              <a:t> can be </a:t>
            </a:r>
            <a:r>
              <a:rPr lang="en-US" sz="3200" dirty="0" smtClean="0">
                <a:solidFill>
                  <a:srgbClr val="0000CC"/>
                </a:solidFill>
              </a:rPr>
              <a:t>linked together </a:t>
            </a:r>
            <a:r>
              <a:rPr lang="en-US" sz="3200" dirty="0" smtClean="0"/>
              <a:t>to form a </a:t>
            </a:r>
            <a:r>
              <a:rPr lang="en-US" sz="3200" dirty="0" smtClean="0">
                <a:solidFill>
                  <a:srgbClr val="0000CC"/>
                </a:solidFill>
              </a:rPr>
              <a:t>chain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A </a:t>
            </a:r>
            <a:r>
              <a:rPr lang="en-US" sz="3200" dirty="0" smtClean="0">
                <a:solidFill>
                  <a:srgbClr val="0000CC"/>
                </a:solidFill>
              </a:rPr>
              <a:t>linked list </a:t>
            </a:r>
            <a:r>
              <a:rPr lang="en-US" sz="3200" dirty="0" smtClean="0"/>
              <a:t>is a series of </a:t>
            </a:r>
            <a:r>
              <a:rPr lang="en-US" sz="3200" i="1" dirty="0" smtClean="0"/>
              <a:t>connected </a:t>
            </a:r>
            <a:r>
              <a:rPr lang="en-US" sz="3200" dirty="0" smtClean="0">
                <a:solidFill>
                  <a:srgbClr val="0000CC"/>
                </a:solidFill>
              </a:rPr>
              <a:t>nodes</a:t>
            </a:r>
            <a:r>
              <a:rPr lang="en-US" sz="3200" dirty="0" smtClean="0"/>
              <a:t> (or </a:t>
            </a:r>
            <a:r>
              <a:rPr lang="en-US" sz="3200" dirty="0" smtClean="0">
                <a:solidFill>
                  <a:srgbClr val="0000CC"/>
                </a:solidFill>
              </a:rPr>
              <a:t>links</a:t>
            </a:r>
            <a:r>
              <a:rPr lang="en-US" sz="3200" dirty="0" smtClean="0"/>
              <a:t>) where each </a:t>
            </a:r>
            <a:r>
              <a:rPr lang="en-US" sz="3200" dirty="0" smtClean="0">
                <a:solidFill>
                  <a:srgbClr val="0000CC"/>
                </a:solidFill>
              </a:rPr>
              <a:t>node</a:t>
            </a:r>
            <a:r>
              <a:rPr lang="en-US" sz="3200" dirty="0" smtClean="0"/>
              <a:t> is a </a:t>
            </a:r>
            <a:r>
              <a:rPr lang="en-US" sz="3200" i="1" dirty="0" smtClean="0">
                <a:solidFill>
                  <a:srgbClr val="C00000"/>
                </a:solidFill>
              </a:rPr>
              <a:t>data structure</a:t>
            </a:r>
            <a:r>
              <a:rPr lang="en-US" sz="3200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sz="3200" dirty="0" smtClean="0"/>
              <a:t>A linked list can </a:t>
            </a:r>
            <a:r>
              <a:rPr lang="en-US" sz="3200" dirty="0" smtClean="0">
                <a:solidFill>
                  <a:srgbClr val="0000CC"/>
                </a:solidFill>
              </a:rPr>
              <a:t>grow</a:t>
            </a:r>
            <a:r>
              <a:rPr lang="en-US" sz="3200" dirty="0" smtClean="0"/>
              <a:t> or </a:t>
            </a:r>
            <a:r>
              <a:rPr lang="en-US" sz="3200" dirty="0" smtClean="0">
                <a:solidFill>
                  <a:srgbClr val="0000CC"/>
                </a:solidFill>
              </a:rPr>
              <a:t>shrink</a:t>
            </a:r>
            <a:r>
              <a:rPr lang="en-US" sz="3200" dirty="0" smtClean="0"/>
              <a:t> in size </a:t>
            </a:r>
            <a:r>
              <a:rPr lang="en-US" sz="3200" i="1" dirty="0" smtClean="0"/>
              <a:t>as the </a:t>
            </a:r>
            <a:r>
              <a:rPr lang="en-US" sz="3200" i="1" dirty="0" smtClean="0">
                <a:solidFill>
                  <a:srgbClr val="C00000"/>
                </a:solidFill>
              </a:rPr>
              <a:t>program runs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This is possible because the nodes in a linked list are dynamically allocated.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If </a:t>
            </a:r>
            <a:r>
              <a:rPr lang="en-US" sz="3200" dirty="0" smtClean="0">
                <a:solidFill>
                  <a:srgbClr val="0000CC"/>
                </a:solidFill>
              </a:rPr>
              <a:t>new</a:t>
            </a:r>
            <a:r>
              <a:rPr lang="en-US" sz="3200" dirty="0" smtClean="0"/>
              <a:t> information needs to be </a:t>
            </a:r>
            <a:r>
              <a:rPr lang="en-US" sz="3200" dirty="0" smtClean="0">
                <a:solidFill>
                  <a:srgbClr val="0000CC"/>
                </a:solidFill>
              </a:rPr>
              <a:t>added</a:t>
            </a:r>
            <a:r>
              <a:rPr lang="en-US" sz="3200" dirty="0" smtClean="0"/>
              <a:t> to the list, the program –</a:t>
            </a:r>
          </a:p>
          <a:p>
            <a:pPr lvl="1"/>
            <a:r>
              <a:rPr lang="en-US" sz="2800" dirty="0" smtClean="0"/>
              <a:t>a) </a:t>
            </a:r>
            <a:r>
              <a:rPr lang="en-US" sz="2800" dirty="0" smtClean="0">
                <a:solidFill>
                  <a:srgbClr val="0000CC"/>
                </a:solidFill>
              </a:rPr>
              <a:t>Allocates</a:t>
            </a:r>
            <a:r>
              <a:rPr lang="en-US" sz="2800" dirty="0" smtClean="0"/>
              <a:t> another node</a:t>
            </a:r>
          </a:p>
          <a:p>
            <a:pPr lvl="1"/>
            <a:r>
              <a:rPr lang="en-US" sz="2800" dirty="0" smtClean="0"/>
              <a:t>b) </a:t>
            </a:r>
            <a:r>
              <a:rPr lang="en-US" sz="2800" b="1" dirty="0" smtClean="0">
                <a:solidFill>
                  <a:srgbClr val="0000CC"/>
                </a:solidFill>
              </a:rPr>
              <a:t>Inserts</a:t>
            </a:r>
            <a:r>
              <a:rPr lang="en-US" sz="2800" dirty="0" smtClean="0"/>
              <a:t> it into the series.</a:t>
            </a:r>
          </a:p>
          <a:p>
            <a:r>
              <a:rPr lang="en-US" sz="3200" dirty="0" smtClean="0"/>
              <a:t> If a piece of information is to be </a:t>
            </a:r>
            <a:r>
              <a:rPr lang="en-US" sz="3200" dirty="0" smtClean="0">
                <a:solidFill>
                  <a:srgbClr val="0000CC"/>
                </a:solidFill>
              </a:rPr>
              <a:t>deleted</a:t>
            </a:r>
            <a:r>
              <a:rPr lang="en-US" sz="3200" dirty="0" smtClean="0"/>
              <a:t> from the list, the program –</a:t>
            </a:r>
          </a:p>
          <a:p>
            <a:pPr lvl="1"/>
            <a:r>
              <a:rPr lang="en-US" sz="2800" dirty="0" smtClean="0"/>
              <a:t>a) </a:t>
            </a:r>
            <a:r>
              <a:rPr lang="en-US" sz="2800" dirty="0" smtClean="0">
                <a:solidFill>
                  <a:srgbClr val="0000CC"/>
                </a:solidFill>
              </a:rPr>
              <a:t>Deletes</a:t>
            </a:r>
            <a:r>
              <a:rPr lang="en-US" sz="2800" dirty="0" smtClean="0"/>
              <a:t> the node containing the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Lecture_15</Template>
  <TotalTime>13583</TotalTime>
  <Words>1874</Words>
  <Application>Microsoft Office PowerPoint</Application>
  <PresentationFormat>On-screen Show (4:3)</PresentationFormat>
  <Paragraphs>333</Paragraphs>
  <Slides>36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Edge</vt:lpstr>
      <vt:lpstr>Data Structures-CS-204  Lecture#3  Linked List </vt:lpstr>
      <vt:lpstr>Options for implementing an ADT List</vt:lpstr>
      <vt:lpstr>What’s wrong with Array and Why lists?</vt:lpstr>
      <vt:lpstr>Array Limitations</vt:lpstr>
      <vt:lpstr>Linked Lists</vt:lpstr>
      <vt:lpstr>Linked Lists</vt:lpstr>
      <vt:lpstr>Linked List</vt:lpstr>
      <vt:lpstr>Linked List</vt:lpstr>
      <vt:lpstr>List Operations</vt:lpstr>
      <vt:lpstr>Array List Vs Linked List</vt:lpstr>
      <vt:lpstr>Composition of Linked List</vt:lpstr>
      <vt:lpstr>Composition of linked List</vt:lpstr>
      <vt:lpstr>Linked List</vt:lpstr>
      <vt:lpstr>List Declarations</vt:lpstr>
      <vt:lpstr>List Declarations</vt:lpstr>
      <vt:lpstr>List Declarations</vt:lpstr>
      <vt:lpstr>Link List Operations</vt:lpstr>
      <vt:lpstr>Appending a Node</vt:lpstr>
      <vt:lpstr>Appending a Node (Pseudocode)</vt:lpstr>
      <vt:lpstr>Appending a Node (Code)</vt:lpstr>
      <vt:lpstr>Code Description - 1</vt:lpstr>
      <vt:lpstr>Code Description - 2</vt:lpstr>
      <vt:lpstr>Code Description - 3</vt:lpstr>
      <vt:lpstr>Main Program</vt:lpstr>
      <vt:lpstr>Program Step Through</vt:lpstr>
      <vt:lpstr>Program Step Through - 1</vt:lpstr>
      <vt:lpstr>Program Step Through - 2</vt:lpstr>
      <vt:lpstr>Program Step Through - 3</vt:lpstr>
      <vt:lpstr>Program Step Through - 4</vt:lpstr>
      <vt:lpstr>Program Step Through - 5</vt:lpstr>
      <vt:lpstr>Program Step Through - 6</vt:lpstr>
      <vt:lpstr>Program Step Through  - 7</vt:lpstr>
      <vt:lpstr>Traversing a Linked List</vt:lpstr>
      <vt:lpstr>Traverse List Pseudocode</vt:lpstr>
      <vt:lpstr>PowerPoint Presentation</vt:lpstr>
      <vt:lpstr>Summary</vt:lpstr>
    </vt:vector>
  </TitlesOfParts>
  <Company>Cottrell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subject>CSC211 Data Structures</dc:subject>
  <dc:creator>maryam</dc:creator>
  <cp:lastModifiedBy>FakhraTouseef</cp:lastModifiedBy>
  <cp:revision>504</cp:revision>
  <dcterms:created xsi:type="dcterms:W3CDTF">2004-10-06T00:41:44Z</dcterms:created>
  <dcterms:modified xsi:type="dcterms:W3CDTF">2020-09-29T04:00:09Z</dcterms:modified>
</cp:coreProperties>
</file>