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4"/>
  </p:notesMasterIdLst>
  <p:sldIdLst>
    <p:sldId id="306" r:id="rId2"/>
    <p:sldId id="547" r:id="rId3"/>
    <p:sldId id="578" r:id="rId4"/>
    <p:sldId id="508" r:id="rId5"/>
    <p:sldId id="636" r:id="rId6"/>
    <p:sldId id="638" r:id="rId7"/>
    <p:sldId id="637" r:id="rId8"/>
    <p:sldId id="649" r:id="rId9"/>
    <p:sldId id="639" r:id="rId10"/>
    <p:sldId id="640" r:id="rId11"/>
    <p:sldId id="650" r:id="rId12"/>
    <p:sldId id="641" r:id="rId13"/>
    <p:sldId id="651" r:id="rId14"/>
    <p:sldId id="652" r:id="rId15"/>
    <p:sldId id="642" r:id="rId16"/>
    <p:sldId id="644" r:id="rId17"/>
    <p:sldId id="653" r:id="rId18"/>
    <p:sldId id="643" r:id="rId19"/>
    <p:sldId id="654" r:id="rId20"/>
    <p:sldId id="645" r:id="rId21"/>
    <p:sldId id="646" r:id="rId22"/>
    <p:sldId id="670" r:id="rId23"/>
    <p:sldId id="671" r:id="rId24"/>
    <p:sldId id="666" r:id="rId25"/>
    <p:sldId id="672" r:id="rId26"/>
    <p:sldId id="667" r:id="rId27"/>
    <p:sldId id="668" r:id="rId28"/>
    <p:sldId id="669" r:id="rId29"/>
    <p:sldId id="673" r:id="rId30"/>
    <p:sldId id="674" r:id="rId31"/>
    <p:sldId id="675" r:id="rId32"/>
    <p:sldId id="63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000099"/>
    <a:srgbClr val="99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412" autoAdjust="0"/>
  </p:normalViewPr>
  <p:slideViewPr>
    <p:cSldViewPr>
      <p:cViewPr varScale="1">
        <p:scale>
          <a:sx n="81" d="100"/>
          <a:sy n="81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2-10-22T11:22:12.4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92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524000"/>
            <a:ext cx="6477000" cy="2819400"/>
          </a:xfrm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Structures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smtClean="0"/>
              <a:t>Lecture 04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- 1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10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</a:rPr>
              <a:t>As in previous program, this program calls the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appendNode</a:t>
            </a:r>
            <a:r>
              <a:rPr lang="en-US" sz="2400" dirty="0" smtClean="0">
                <a:effectLst/>
              </a:rPr>
              <a:t> function 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3 times </a:t>
            </a:r>
            <a:r>
              <a:rPr lang="en-US" sz="2400" dirty="0" smtClean="0">
                <a:effectLst/>
              </a:rPr>
              <a:t>to build the list with the values 2.5, 7.9, 12.6  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The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insertNode</a:t>
            </a:r>
            <a:r>
              <a:rPr lang="en-US" sz="2400" dirty="0" smtClean="0">
                <a:effectLst/>
              </a:rPr>
              <a:t> function is called with argument 10.5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In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insertNode</a:t>
            </a:r>
            <a:r>
              <a:rPr lang="en-US" sz="2400" dirty="0" smtClean="0">
                <a:effectLst/>
              </a:rPr>
              <a:t>, the new node is created, and the function argument  num is copied to its value member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Since the list already has nodes stored in it, so the condition 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(head == NULL) </a:t>
            </a:r>
            <a:r>
              <a:rPr lang="en-US" sz="2400" dirty="0" smtClean="0">
                <a:effectLst/>
              </a:rPr>
              <a:t>becomes </a:t>
            </a:r>
            <a:r>
              <a:rPr lang="en-US" sz="2400" dirty="0" smtClean="0">
                <a:solidFill>
                  <a:srgbClr val="C00000"/>
                </a:solidFill>
                <a:effectLst/>
              </a:rPr>
              <a:t>false</a:t>
            </a:r>
            <a:r>
              <a:rPr lang="en-US" sz="2400" dirty="0" smtClean="0">
                <a:effectLst/>
              </a:rPr>
              <a:t> and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the else part of the if statement will execute.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It begins by assigning </a:t>
            </a:r>
            <a:r>
              <a:rPr lang="en-US" sz="2400" dirty="0" err="1" smtClean="0">
                <a:effectLst/>
              </a:rPr>
              <a:t>nodePtr</a:t>
            </a:r>
            <a:r>
              <a:rPr lang="en-US" sz="2400" dirty="0" smtClean="0">
                <a:effectLst/>
              </a:rPr>
              <a:t> to Head, i.e.</a:t>
            </a:r>
            <a:endParaRPr lang="en-US" sz="2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- 2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" y="4724400"/>
            <a:ext cx="8610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  <a:effectLst/>
              </a:rPr>
              <a:t>If the list is empty then</a:t>
            </a:r>
          </a:p>
          <a:p>
            <a:r>
              <a:rPr lang="en-US" sz="2400" b="1" dirty="0" smtClean="0">
                <a:effectLst/>
                <a:latin typeface="Courier New" pitchFamily="49" charset="0"/>
                <a:cs typeface="Courier New" pitchFamily="49" charset="0"/>
              </a:rPr>
              <a:t>	if (head == NULL) {</a:t>
            </a:r>
            <a:r>
              <a:rPr lang="en-US" sz="2400" b="1" dirty="0" smtClean="0">
                <a:effectLst/>
                <a:cs typeface="Times New Roman" pitchFamily="18" charset="0"/>
              </a:rPr>
              <a:t/>
            </a:r>
            <a:br>
              <a:rPr lang="en-US" sz="2400" b="1" dirty="0" smtClean="0">
                <a:effectLst/>
                <a:cs typeface="Times New Roman" pitchFamily="18" charset="0"/>
              </a:rPr>
            </a:br>
            <a:r>
              <a:rPr lang="en-US" sz="2400" b="1" dirty="0" smtClean="0">
                <a:effectLst/>
                <a:latin typeface="Courier New" pitchFamily="49" charset="0"/>
                <a:cs typeface="Courier New" pitchFamily="49" charset="0"/>
              </a:rPr>
              <a:t>		head = </a:t>
            </a:r>
            <a:r>
              <a:rPr lang="en-US" sz="2400" b="1" dirty="0" err="1" smtClean="0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4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 smtClean="0">
                <a:effectLst/>
                <a:cs typeface="Times New Roman" pitchFamily="18" charset="0"/>
              </a:rPr>
              <a:t/>
            </a:r>
            <a:br>
              <a:rPr lang="en-US" sz="2400" b="1" dirty="0" smtClean="0">
                <a:effectLst/>
                <a:cs typeface="Times New Roman" pitchFamily="18" charset="0"/>
              </a:rPr>
            </a:br>
            <a:r>
              <a:rPr lang="en-US" sz="2400" b="1" dirty="0" smtClean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400" b="1" dirty="0" smtClean="0">
                <a:effectLst/>
                <a:latin typeface="Courier New" pitchFamily="49" charset="0"/>
                <a:cs typeface="Courier New" pitchFamily="49" charset="0"/>
              </a:rPr>
              <a:t>-&gt;next = NULL;</a:t>
            </a:r>
            <a:r>
              <a:rPr lang="en-US" sz="2400" b="1" dirty="0" smtClean="0">
                <a:effectLst/>
                <a:cs typeface="Times New Roman" pitchFamily="18" charset="0"/>
              </a:rPr>
              <a:t/>
            </a:r>
            <a:br>
              <a:rPr lang="en-US" sz="2400" b="1" dirty="0" smtClean="0">
                <a:effectLst/>
                <a:cs typeface="Times New Roman" pitchFamily="18" charset="0"/>
              </a:rPr>
            </a:br>
            <a:r>
              <a:rPr lang="en-US" sz="2400" b="1" dirty="0" smtClean="0">
                <a:effectLst/>
                <a:latin typeface="Courier New" pitchFamily="49" charset="0"/>
                <a:cs typeface="Courier New" pitchFamily="49" charset="0"/>
              </a:rPr>
              <a:t>	}</a:t>
            </a:r>
            <a:endParaRPr lang="en-US" sz="2200" b="1" dirty="0">
              <a:effectLst/>
            </a:endParaRPr>
          </a:p>
        </p:txBody>
      </p:sp>
      <p:pic>
        <p:nvPicPr>
          <p:cNvPr id="5" name="Picture 3" descr="Figure 17-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295400"/>
            <a:ext cx="5722112" cy="33528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267200" y="4267200"/>
            <a:ext cx="1219200" cy="160020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- 3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6106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</a:rPr>
              <a:t>Since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effectLst/>
              </a:rPr>
              <a:t> is not NULL, and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-&gt;value </a:t>
            </a:r>
            <a:r>
              <a:rPr lang="en-US" sz="2400" dirty="0" smtClean="0">
                <a:effectLst/>
              </a:rPr>
              <a:t>is less than num,	the while loop will iterate and the body is executed.</a:t>
            </a:r>
          </a:p>
          <a:p>
            <a:r>
              <a:rPr lang="en-US" sz="2400" dirty="0" smtClean="0">
                <a:effectLst/>
              </a:rPr>
              <a:t>During the iteration, </a:t>
            </a:r>
          </a:p>
          <a:p>
            <a:r>
              <a:rPr lang="en-US" sz="2400" dirty="0" smtClean="0">
                <a:effectLst/>
              </a:rPr>
              <a:t>1. 	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previousNode</a:t>
            </a:r>
            <a:r>
              <a:rPr lang="en-US" sz="2400" dirty="0" smtClean="0">
                <a:effectLst/>
              </a:rPr>
              <a:t> is made to point to the node that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effectLst/>
              </a:rPr>
              <a:t> is pointing to. </a:t>
            </a:r>
          </a:p>
          <a:p>
            <a:r>
              <a:rPr lang="en-US" sz="2400" dirty="0" smtClean="0">
                <a:effectLst/>
              </a:rPr>
              <a:t>2.	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effectLst/>
              </a:rPr>
              <a:t> is then advanced to point to the next node. i.e.</a:t>
            </a:r>
          </a:p>
          <a:p>
            <a:endParaRPr lang="en-US" sz="2200" b="1" dirty="0">
              <a:effectLst/>
            </a:endParaRPr>
          </a:p>
        </p:txBody>
      </p:sp>
      <p:pic>
        <p:nvPicPr>
          <p:cNvPr id="5" name="Picture 2" descr="Figure 17-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3429000"/>
            <a:ext cx="5724939" cy="3352800"/>
          </a:xfrm>
          <a:prstGeom prst="rect">
            <a:avLst/>
          </a:prstGeom>
          <a:noFill/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91200" y="3352800"/>
            <a:ext cx="32004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!= NULL &amp;&amp;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-&gt;value &lt; num) {	</a:t>
            </a:r>
            <a:r>
              <a:rPr lang="en-US" sz="1600" dirty="0" smtClean="0">
                <a:effectLst/>
                <a:cs typeface="Times New Roman" pitchFamily="18" charset="0"/>
              </a:rPr>
              <a:t/>
            </a:r>
            <a:br>
              <a:rPr lang="en-US" sz="1600" dirty="0" smtClean="0">
                <a:effectLst/>
                <a:cs typeface="Times New Roman" pitchFamily="18" charset="0"/>
              </a:rPr>
            </a:b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effectLst/>
                <a:cs typeface="Times New Roman" pitchFamily="18" charset="0"/>
              </a:rPr>
              <a:t/>
            </a:r>
            <a:br>
              <a:rPr lang="en-US" sz="1600" dirty="0" smtClean="0">
                <a:effectLst/>
                <a:cs typeface="Times New Roman" pitchFamily="18" charset="0"/>
              </a:rPr>
            </a:b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-&gt;next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600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end While loop</a:t>
            </a:r>
            <a:endParaRPr lang="en-US" sz="1400" dirty="0" smtClean="0">
              <a:solidFill>
                <a:srgbClr val="006600"/>
              </a:solidFill>
              <a:effectLst/>
              <a:cs typeface="Times New Roman" pitchFamily="18" charset="0"/>
            </a:endParaRPr>
          </a:p>
          <a:p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- 4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6106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</a:rPr>
              <a:t>The loop does its test once more. </a:t>
            </a:r>
          </a:p>
          <a:p>
            <a:r>
              <a:rPr lang="en-US" sz="2400" dirty="0" smtClean="0">
                <a:effectLst/>
              </a:rPr>
              <a:t>Since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 </a:t>
            </a:r>
            <a:r>
              <a:rPr lang="en-US" sz="2400" dirty="0" smtClean="0">
                <a:effectLst/>
              </a:rPr>
              <a:t>is not NULL, and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-&gt;value </a:t>
            </a:r>
            <a:r>
              <a:rPr lang="en-US" sz="2400" dirty="0" smtClean="0">
                <a:effectLst/>
              </a:rPr>
              <a:t>is less than num, 	the loop iterates a second time.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During the second iteration, both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previousNode</a:t>
            </a:r>
            <a:r>
              <a:rPr lang="en-US" sz="2400" dirty="0" smtClean="0">
                <a:effectLst/>
              </a:rPr>
              <a:t> and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effectLst/>
              </a:rPr>
              <a:t> are advanced by one node in the list, i.e.</a:t>
            </a:r>
          </a:p>
          <a:p>
            <a:endParaRPr lang="en-US" sz="2200" b="1" dirty="0">
              <a:effectLst/>
            </a:endParaRPr>
          </a:p>
        </p:txBody>
      </p:sp>
      <p:pic>
        <p:nvPicPr>
          <p:cNvPr id="6" name="Picture 2" descr="Figure 17-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429000"/>
            <a:ext cx="5715000" cy="3348633"/>
          </a:xfrm>
          <a:prstGeom prst="rect">
            <a:avLst/>
          </a:prstGeom>
          <a:noFill/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86400" y="3352800"/>
            <a:ext cx="35052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!= NULL &amp;&amp;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-&gt;value &lt; num) {	</a:t>
            </a:r>
            <a:r>
              <a:rPr lang="en-US" sz="1600" dirty="0" smtClean="0">
                <a:effectLst/>
                <a:cs typeface="Times New Roman" pitchFamily="18" charset="0"/>
              </a:rPr>
              <a:t/>
            </a:r>
            <a:br>
              <a:rPr lang="en-US" sz="1600" dirty="0" smtClean="0">
                <a:effectLst/>
                <a:cs typeface="Times New Roman" pitchFamily="18" charset="0"/>
              </a:rPr>
            </a:b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 smtClean="0">
                <a:effectLst/>
                <a:cs typeface="Times New Roman" pitchFamily="18" charset="0"/>
              </a:rPr>
              <a:t/>
            </a:r>
            <a:br>
              <a:rPr lang="en-US" sz="1600" dirty="0" smtClean="0">
                <a:effectLst/>
                <a:cs typeface="Times New Roman" pitchFamily="18" charset="0"/>
              </a:rPr>
            </a:b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-&gt;next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600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end While loop</a:t>
            </a:r>
            <a:endParaRPr lang="en-US" sz="1400" dirty="0" smtClean="0">
              <a:solidFill>
                <a:srgbClr val="006600"/>
              </a:solidFill>
              <a:effectLst/>
              <a:cs typeface="Times New Roman" pitchFamily="18" charset="0"/>
            </a:endParaRPr>
          </a:p>
          <a:p>
            <a:endParaRPr 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- 5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086922"/>
            <a:ext cx="86106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This time, the loop’s test will fail, because </a:t>
            </a:r>
            <a:r>
              <a:rPr lang="en-US" sz="2400" dirty="0" err="1" smtClean="0">
                <a:solidFill>
                  <a:srgbClr val="0000CC"/>
                </a:solidFill>
              </a:rPr>
              <a:t>nodePtr</a:t>
            </a:r>
            <a:r>
              <a:rPr lang="en-US" sz="2400" dirty="0" smtClean="0"/>
              <a:t> is not less than num. </a:t>
            </a:r>
          </a:p>
          <a:p>
            <a:endParaRPr lang="en-US" sz="2400" dirty="0" smtClean="0"/>
          </a:p>
          <a:p>
            <a:r>
              <a:rPr lang="en-US" sz="2400" dirty="0" smtClean="0"/>
              <a:t>The statements after the loop will execute, which cause</a:t>
            </a:r>
          </a:p>
          <a:p>
            <a:r>
              <a:rPr lang="en-US" sz="2400" dirty="0" err="1" smtClean="0">
                <a:solidFill>
                  <a:srgbClr val="0000CC"/>
                </a:solidFill>
              </a:rPr>
              <a:t>previousNode</a:t>
            </a:r>
            <a:r>
              <a:rPr lang="en-US" sz="2400" dirty="0" smtClean="0">
                <a:solidFill>
                  <a:srgbClr val="0000CC"/>
                </a:solidFill>
              </a:rPr>
              <a:t>-&gt;next </a:t>
            </a:r>
            <a:r>
              <a:rPr lang="en-US" sz="2400" dirty="0" smtClean="0"/>
              <a:t>to point to </a:t>
            </a:r>
            <a:r>
              <a:rPr lang="en-US" sz="2400" dirty="0" err="1" smtClean="0">
                <a:solidFill>
                  <a:srgbClr val="0000CC"/>
                </a:solidFill>
              </a:rPr>
              <a:t>newNode</a:t>
            </a:r>
            <a:r>
              <a:rPr lang="en-US" sz="2400" dirty="0" smtClean="0"/>
              <a:t>, and </a:t>
            </a:r>
          </a:p>
          <a:p>
            <a:r>
              <a:rPr lang="en-US" sz="2400" dirty="0" err="1" smtClean="0">
                <a:solidFill>
                  <a:srgbClr val="0000CC"/>
                </a:solidFill>
              </a:rPr>
              <a:t>newNode</a:t>
            </a:r>
            <a:r>
              <a:rPr lang="en-US" sz="2400" dirty="0" smtClean="0">
                <a:solidFill>
                  <a:srgbClr val="0000CC"/>
                </a:solidFill>
              </a:rPr>
              <a:t>-&gt;next </a:t>
            </a:r>
            <a:r>
              <a:rPr lang="en-US" sz="2400" dirty="0" smtClean="0"/>
              <a:t>to point to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,</a:t>
            </a:r>
            <a:r>
              <a:rPr lang="en-US" sz="2400" dirty="0" smtClean="0"/>
              <a:t> i.e. </a:t>
            </a:r>
          </a:p>
          <a:p>
            <a:endParaRPr lang="en-US" sz="2200" b="1" dirty="0">
              <a:effectLst/>
            </a:endParaRPr>
          </a:p>
        </p:txBody>
      </p:sp>
      <p:pic>
        <p:nvPicPr>
          <p:cNvPr id="5" name="Picture 2" descr="Figure 17-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505200"/>
            <a:ext cx="5562600" cy="3257726"/>
          </a:xfrm>
          <a:prstGeom prst="rect">
            <a:avLst/>
          </a:prstGeom>
          <a:noFill/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724400" y="3810000"/>
            <a:ext cx="4267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dirty="0" err="1" smtClean="0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This leaves the list in its final state. </a:t>
            </a:r>
          </a:p>
          <a:p>
            <a:r>
              <a:rPr lang="en-US" sz="3200" dirty="0" smtClean="0"/>
              <a:t>The nodes (you will see if you follow the links from the head pointer to NULL) are stored in the order of their value members.</a:t>
            </a:r>
          </a:p>
          <a:p>
            <a:endParaRPr lang="en-US" sz="3200" dirty="0" smtClean="0"/>
          </a:p>
          <a:p>
            <a:r>
              <a:rPr lang="en-US" sz="3200" dirty="0" smtClean="0"/>
              <a:t>The main program then calls the </a:t>
            </a:r>
            <a:r>
              <a:rPr lang="en-US" sz="3200" dirty="0" err="1" smtClean="0">
                <a:solidFill>
                  <a:srgbClr val="0000CC"/>
                </a:solidFill>
              </a:rPr>
              <a:t>displayList</a:t>
            </a:r>
            <a:r>
              <a:rPr lang="en-US" sz="3200" dirty="0" smtClean="0">
                <a:solidFill>
                  <a:srgbClr val="0000CC"/>
                </a:solidFill>
              </a:rPr>
              <a:t>()</a:t>
            </a:r>
            <a:r>
              <a:rPr lang="en-US" sz="3200" dirty="0" smtClean="0"/>
              <a:t> function to traverse the list and display all the nodes stored in it.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This requires 2 steps –</a:t>
            </a:r>
          </a:p>
          <a:p>
            <a:pPr lvl="1"/>
            <a:r>
              <a:rPr lang="en-US" sz="2800" dirty="0" smtClean="0"/>
              <a:t>Remove the node from the list without breaking the links created by the next pointers.</a:t>
            </a:r>
          </a:p>
          <a:p>
            <a:pPr lvl="1"/>
            <a:r>
              <a:rPr lang="en-US" sz="2800" dirty="0" smtClean="0"/>
              <a:t>Delete the node from memory</a:t>
            </a:r>
          </a:p>
          <a:p>
            <a:r>
              <a:rPr lang="en-US" sz="3200" dirty="0" smtClean="0"/>
              <a:t>We will consider the following cases</a:t>
            </a:r>
          </a:p>
          <a:p>
            <a:pPr lvl="1"/>
            <a:r>
              <a:rPr lang="en-US" sz="2800" dirty="0" smtClean="0"/>
              <a:t>List  is empty </a:t>
            </a:r>
            <a:r>
              <a:rPr lang="en-US" sz="2800" dirty="0" err="1" smtClean="0"/>
              <a:t>i.e</a:t>
            </a:r>
            <a:r>
              <a:rPr lang="en-US" sz="2800" dirty="0" smtClean="0"/>
              <a:t> it does not contain any node</a:t>
            </a:r>
          </a:p>
          <a:p>
            <a:pPr lvl="1"/>
            <a:r>
              <a:rPr lang="en-US" sz="2800" dirty="0" smtClean="0"/>
              <a:t>Deleting the first node</a:t>
            </a:r>
          </a:p>
          <a:p>
            <a:pPr lvl="1"/>
            <a:r>
              <a:rPr lang="en-US" sz="2800" dirty="0" smtClean="0"/>
              <a:t>Deleting the node in the middle of the list</a:t>
            </a:r>
          </a:p>
          <a:p>
            <a:pPr lvl="1"/>
            <a:r>
              <a:rPr lang="en-US" sz="2800" dirty="0" smtClean="0"/>
              <a:t>Deleting the last node in the list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>
                <a:solidFill>
                  <a:srgbClr val="0000CC"/>
                </a:solidFill>
              </a:rPr>
              <a:t>deleteNode</a:t>
            </a:r>
            <a:r>
              <a:rPr lang="en-US" sz="3200" dirty="0" smtClean="0"/>
              <a:t> member function </a:t>
            </a:r>
            <a:r>
              <a:rPr lang="en-US" sz="3200" i="1" dirty="0" smtClean="0"/>
              <a:t>searches</a:t>
            </a:r>
            <a:r>
              <a:rPr lang="en-US" sz="3200" dirty="0" smtClean="0"/>
              <a:t> for a node with a </a:t>
            </a:r>
            <a:r>
              <a:rPr lang="en-US" sz="3200" dirty="0" smtClean="0">
                <a:solidFill>
                  <a:srgbClr val="0000CC"/>
                </a:solidFill>
              </a:rPr>
              <a:t>particular value</a:t>
            </a:r>
            <a:r>
              <a:rPr lang="en-US" sz="3200" dirty="0" smtClean="0"/>
              <a:t> and deletes it from the list.</a:t>
            </a:r>
          </a:p>
          <a:p>
            <a:r>
              <a:rPr lang="en-US" sz="3200" dirty="0" smtClean="0"/>
              <a:t>It uses an algorithm similar to the </a:t>
            </a:r>
            <a:r>
              <a:rPr lang="en-US" sz="3200" dirty="0" err="1" smtClean="0">
                <a:solidFill>
                  <a:srgbClr val="0000CC"/>
                </a:solidFill>
              </a:rPr>
              <a:t>insertNode</a:t>
            </a:r>
            <a:r>
              <a:rPr lang="en-US" sz="3200" dirty="0" smtClean="0"/>
              <a:t> function.</a:t>
            </a:r>
          </a:p>
          <a:p>
            <a:r>
              <a:rPr lang="en-US" sz="3200" dirty="0" smtClean="0"/>
              <a:t>The two node pointers </a:t>
            </a:r>
            <a:r>
              <a:rPr lang="en-US" sz="3200" dirty="0" err="1" smtClean="0">
                <a:solidFill>
                  <a:srgbClr val="0000CC"/>
                </a:solidFill>
              </a:rPr>
              <a:t>nodePtr</a:t>
            </a:r>
            <a:r>
              <a:rPr lang="en-US" sz="3200" dirty="0" smtClean="0"/>
              <a:t> and </a:t>
            </a:r>
            <a:r>
              <a:rPr lang="en-US" sz="3200" dirty="0" err="1" smtClean="0">
                <a:solidFill>
                  <a:srgbClr val="0000CC"/>
                </a:solidFill>
              </a:rPr>
              <a:t>previousPtr</a:t>
            </a:r>
            <a:r>
              <a:rPr lang="en-US" sz="3200" dirty="0" smtClean="0"/>
              <a:t> are used to </a:t>
            </a:r>
            <a:r>
              <a:rPr lang="en-US" sz="3200" i="1" dirty="0" smtClean="0">
                <a:solidFill>
                  <a:srgbClr val="C00000"/>
                </a:solidFill>
              </a:rPr>
              <a:t>traverse the list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(as before).</a:t>
            </a:r>
          </a:p>
          <a:p>
            <a:r>
              <a:rPr lang="en-US" sz="3200" dirty="0" smtClean="0"/>
              <a:t>When </a:t>
            </a:r>
            <a:r>
              <a:rPr lang="en-US" sz="3200" dirty="0" err="1" smtClean="0">
                <a:solidFill>
                  <a:srgbClr val="0000CC"/>
                </a:solidFill>
              </a:rPr>
              <a:t>nodePtr</a:t>
            </a:r>
            <a:r>
              <a:rPr lang="en-US" sz="3200" dirty="0" smtClean="0"/>
              <a:t> points to the node to be deleted, adjust the pointers </a:t>
            </a:r>
            <a:r>
              <a:rPr lang="en-US" sz="3200" dirty="0" err="1" smtClean="0">
                <a:solidFill>
                  <a:srgbClr val="0000CC"/>
                </a:solidFill>
              </a:rPr>
              <a:t>previousNode</a:t>
            </a:r>
            <a:r>
              <a:rPr lang="en-US" sz="3200" dirty="0" smtClean="0">
                <a:solidFill>
                  <a:srgbClr val="0000CC"/>
                </a:solidFill>
              </a:rPr>
              <a:t>-&gt;next </a:t>
            </a:r>
            <a:r>
              <a:rPr lang="en-US" sz="3200" dirty="0" smtClean="0"/>
              <a:t>is made to point to </a:t>
            </a:r>
            <a:r>
              <a:rPr lang="en-US" sz="3200" dirty="0" err="1" smtClean="0">
                <a:solidFill>
                  <a:srgbClr val="0000CC"/>
                </a:solidFill>
              </a:rPr>
              <a:t>nodePtr</a:t>
            </a:r>
            <a:r>
              <a:rPr lang="en-US" sz="3200" dirty="0" smtClean="0">
                <a:solidFill>
                  <a:srgbClr val="0000CC"/>
                </a:solidFill>
              </a:rPr>
              <a:t>-&gt;next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This </a:t>
            </a:r>
            <a:r>
              <a:rPr lang="en-US" sz="3200" dirty="0" smtClean="0">
                <a:solidFill>
                  <a:srgbClr val="C00000"/>
                </a:solidFill>
              </a:rPr>
              <a:t>marks</a:t>
            </a:r>
            <a:r>
              <a:rPr lang="en-US" sz="3200" dirty="0" smtClean="0"/>
              <a:t> the node pointed to by </a:t>
            </a:r>
            <a:r>
              <a:rPr lang="en-US" sz="3200" dirty="0" err="1" smtClean="0">
                <a:solidFill>
                  <a:srgbClr val="0000CC"/>
                </a:solidFill>
              </a:rPr>
              <a:t>nodePtr</a:t>
            </a:r>
            <a:r>
              <a:rPr lang="en-US" sz="3200" dirty="0" smtClean="0"/>
              <a:t> to be deleted safely from the list .</a:t>
            </a:r>
          </a:p>
          <a:p>
            <a:r>
              <a:rPr lang="en-US" sz="3200" dirty="0" smtClean="0"/>
              <a:t>The final step is to free the memory used by the node pointed to by </a:t>
            </a:r>
            <a:r>
              <a:rPr lang="en-US" sz="3200" dirty="0" err="1" smtClean="0">
                <a:solidFill>
                  <a:srgbClr val="0000CC"/>
                </a:solidFill>
              </a:rPr>
              <a:t>nodePtr</a:t>
            </a:r>
            <a:r>
              <a:rPr lang="en-US" sz="3200" dirty="0" smtClean="0"/>
              <a:t> using the </a:t>
            </a:r>
            <a:r>
              <a:rPr lang="en-US" sz="3200" dirty="0" smtClean="0">
                <a:solidFill>
                  <a:srgbClr val="C00000"/>
                </a:solidFill>
              </a:rPr>
              <a:t>delete </a:t>
            </a:r>
            <a:r>
              <a:rPr lang="en-US" sz="3200" dirty="0" smtClean="0"/>
              <a:t>operator.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Deleting a Node – Implementation Code</a:t>
            </a:r>
            <a:endParaRPr lang="en-US" sz="40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5344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(float 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If the list is empty, do nothing and return to calling program.</a:t>
            </a:r>
            <a:b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if (head == NULL)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return;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Determine if the first node is the one</a:t>
            </a:r>
            <a:b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if (head-&gt;value == num) {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head = head-&gt;next;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delete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else {	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Initialize </a:t>
            </a:r>
            <a:r>
              <a:rPr lang="en-US" sz="1600" b="1" dirty="0" err="1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to head of list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Skip all nodes whose value member is not equal to num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!= NULL &amp;&amp;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-&gt;value != num) {	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-&gt;next;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}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end of while loop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//Link previous node to the node after </a:t>
            </a:r>
            <a:r>
              <a:rPr lang="en-US" sz="1600" b="1" dirty="0" err="1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, and delete </a:t>
            </a:r>
            <a:r>
              <a:rPr lang="en-US" sz="1600" b="1" dirty="0" err="1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-&gt;next;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delete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end of else part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end of </a:t>
            </a:r>
            <a:r>
              <a:rPr lang="en-US" sz="1600" b="1" dirty="0" err="1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 using </a:t>
            </a:r>
            <a:r>
              <a:rPr lang="en-US" dirty="0" err="1" smtClean="0"/>
              <a:t>deleteNode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This program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demonstrate the </a:t>
            </a:r>
            <a:r>
              <a:rPr lang="en-US" sz="1600" b="1" dirty="0" err="1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function.</a:t>
            </a:r>
            <a:r>
              <a:rPr lang="en-US" sz="1600" b="1" dirty="0">
                <a:solidFill>
                  <a:srgbClr val="006600"/>
                </a:solidFill>
                <a:effectLst/>
                <a:cs typeface="Times New Roman" pitchFamily="18" charset="0"/>
              </a:rPr>
              <a:t/>
            </a:r>
            <a:br>
              <a:rPr lang="en-US" sz="1600" b="1" dirty="0">
                <a:solidFill>
                  <a:srgbClr val="006600"/>
                </a:solidFill>
                <a:effectLst/>
                <a:cs typeface="Times New Roman" pitchFamily="18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main(void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head = NULL;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Build the list</a:t>
            </a:r>
            <a:b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(2.5);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(7.9);   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(12.6);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&lt;&lt; "Here are the initial values:\n";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&lt;&lt; "Now deleting the node in the middle.\n";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&lt;&lt; "Here are the nodes left.\n";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(7.9);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();	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&lt;&lt; "Now deleting the last node.\n";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&lt;&lt; "Here are the nodes left.\n";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(12.6);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();	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&lt;&lt; "Now deleting the only remaining node.\n";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&lt;&lt; "Here are the nodes left.\n";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(2.5);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end of main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Last Lecture Summary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10200"/>
          </a:xfrm>
        </p:spPr>
        <p:txBody>
          <a:bodyPr/>
          <a:lstStyle/>
          <a:p>
            <a:r>
              <a:rPr lang="en-US" dirty="0" smtClean="0"/>
              <a:t>Data structure Operations</a:t>
            </a:r>
          </a:p>
          <a:p>
            <a:pPr lvl="1"/>
            <a:r>
              <a:rPr lang="en-US" dirty="0" smtClean="0"/>
              <a:t>Traverse, Search, Insert, Delete, Sort, Merge</a:t>
            </a:r>
          </a:p>
          <a:p>
            <a:r>
              <a:rPr lang="en-US" dirty="0" smtClean="0"/>
              <a:t>Options for Implementing ADT List</a:t>
            </a:r>
          </a:p>
          <a:p>
            <a:r>
              <a:rPr lang="en-US" dirty="0" smtClean="0"/>
              <a:t>Array-based and Pointer based</a:t>
            </a:r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Linked List Operations</a:t>
            </a:r>
          </a:p>
          <a:p>
            <a:pPr lvl="1"/>
            <a:r>
              <a:rPr lang="en-US" dirty="0" smtClean="0"/>
              <a:t>Append</a:t>
            </a:r>
          </a:p>
          <a:p>
            <a:pPr lvl="1"/>
            <a:r>
              <a:rPr lang="en-US" dirty="0" smtClean="0"/>
              <a:t>Traverse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Output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6471643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 smtClean="0">
                <a:effectLst/>
                <a:latin typeface="Courier New" pitchFamily="49" charset="0"/>
                <a:cs typeface="Courier New" pitchFamily="49" charset="0"/>
              </a:rPr>
              <a:t>Here </a:t>
            </a: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are the initial values: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2.5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7.9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12.6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Now deleting the node in the middle.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Here are the nodes left.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2.5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12.6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Now deleting the last node.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Here are the nodes left.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2.5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Now deleting the only remaining node.</a:t>
            </a:r>
            <a:r>
              <a:rPr lang="en-US" sz="2200" dirty="0">
                <a:effectLst/>
                <a:cs typeface="Times New Roman" pitchFamily="18" charset="0"/>
              </a:rPr>
              <a:t/>
            </a:r>
            <a:br>
              <a:rPr lang="en-US" sz="2200" dirty="0">
                <a:effectLst/>
                <a:cs typeface="Times New Roman" pitchFamily="18" charset="0"/>
              </a:rPr>
            </a:br>
            <a:r>
              <a:rPr lang="en-US" sz="2200" dirty="0">
                <a:effectLst/>
                <a:latin typeface="Courier New" pitchFamily="49" charset="0"/>
                <a:cs typeface="Courier New" pitchFamily="49" charset="0"/>
              </a:rPr>
              <a:t>Here are the nodes left</a:t>
            </a:r>
            <a:r>
              <a:rPr lang="en-US" sz="2200" dirty="0" smtClean="0"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en-US" sz="2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- 1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1208544"/>
            <a:ext cx="8534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</a:rPr>
              <a:t>After the following three calls to the function </a:t>
            </a:r>
            <a:r>
              <a:rPr lang="en-US" sz="2400" dirty="0" err="1" smtClean="0">
                <a:effectLst/>
              </a:rPr>
              <a:t>appendNode</a:t>
            </a:r>
            <a:endParaRPr lang="en-US" sz="2400" dirty="0" smtClean="0">
              <a:effectLst/>
            </a:endParaRPr>
          </a:p>
          <a:p>
            <a:endParaRPr lang="en-US" sz="2400" dirty="0" smtClean="0">
              <a:effectLst/>
            </a:endParaRPr>
          </a:p>
          <a:p>
            <a:r>
              <a:rPr lang="en-US" sz="24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2400" b="1" dirty="0" smtClean="0">
                <a:effectLst/>
                <a:latin typeface="Courier New" pitchFamily="49" charset="0"/>
                <a:cs typeface="Courier New" pitchFamily="49" charset="0"/>
              </a:rPr>
              <a:t>(2.5);</a:t>
            </a:r>
          </a:p>
          <a:p>
            <a:r>
              <a:rPr lang="en-US" sz="24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2400" b="1" dirty="0" smtClean="0">
                <a:effectLst/>
                <a:latin typeface="Courier New" pitchFamily="49" charset="0"/>
                <a:cs typeface="Courier New" pitchFamily="49" charset="0"/>
              </a:rPr>
              <a:t>(7.9); </a:t>
            </a:r>
          </a:p>
          <a:p>
            <a:r>
              <a:rPr lang="en-US" sz="24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2400" b="1" dirty="0" smtClean="0">
                <a:effectLst/>
                <a:latin typeface="Courier New" pitchFamily="49" charset="0"/>
                <a:cs typeface="Courier New" pitchFamily="49" charset="0"/>
              </a:rPr>
              <a:t>(12.6);</a:t>
            </a:r>
            <a:r>
              <a:rPr lang="en-US" sz="24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lang="en-US" sz="2400" b="1" dirty="0" smtClean="0">
              <a:solidFill>
                <a:srgbClr val="00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effectLst/>
                <a:latin typeface="+mn-lt"/>
                <a:cs typeface="Courier New" pitchFamily="49" charset="0"/>
              </a:rPr>
              <a:t>The list will be in the following position :</a:t>
            </a:r>
            <a:endParaRPr lang="en-US" sz="2400" dirty="0">
              <a:effectLst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134" y="4219575"/>
            <a:ext cx="7880148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- 2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534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  <a:latin typeface="+mn-lt"/>
                <a:cs typeface="Courier New" pitchFamily="49" charset="0"/>
              </a:rPr>
              <a:t>After the execution of following</a:t>
            </a:r>
          </a:p>
          <a:p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 &lt;&lt; "Here are the initial values:\n";</a:t>
            </a:r>
            <a:b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effectLst/>
                <a:latin typeface="Courier New" pitchFamily="49" charset="0"/>
                <a:cs typeface="Courier New" pitchFamily="49" charset="0"/>
              </a:rPr>
            </a:br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effectLst/>
                <a:latin typeface="+mn-lt"/>
                <a:cs typeface="Courier New" pitchFamily="49" charset="0"/>
              </a:rPr>
              <a:t>The Program Output will be the following:</a:t>
            </a:r>
          </a:p>
          <a:p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Here are the initial values:</a:t>
            </a:r>
            <a:r>
              <a:rPr lang="en-US" sz="2400" dirty="0" smtClean="0">
                <a:effectLst/>
                <a:cs typeface="Times New Roman" pitchFamily="18" charset="0"/>
              </a:rPr>
              <a:t/>
            </a:r>
            <a:br>
              <a:rPr lang="en-US" sz="2400" dirty="0" smtClean="0">
                <a:effectLst/>
                <a:cs typeface="Times New Roman" pitchFamily="18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2.5</a:t>
            </a:r>
            <a:r>
              <a:rPr lang="en-US" sz="2400" dirty="0" smtClean="0">
                <a:effectLst/>
                <a:cs typeface="Times New Roman" pitchFamily="18" charset="0"/>
              </a:rPr>
              <a:t/>
            </a:r>
            <a:br>
              <a:rPr lang="en-US" sz="2400" dirty="0" smtClean="0">
                <a:effectLst/>
                <a:cs typeface="Times New Roman" pitchFamily="18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7.9</a:t>
            </a:r>
            <a:r>
              <a:rPr lang="en-US" sz="2400" dirty="0" smtClean="0">
                <a:effectLst/>
                <a:cs typeface="Times New Roman" pitchFamily="18" charset="0"/>
              </a:rPr>
              <a:t/>
            </a:r>
            <a:br>
              <a:rPr lang="en-US" sz="2400" dirty="0" smtClean="0">
                <a:effectLst/>
                <a:cs typeface="Times New Roman" pitchFamily="18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12.6</a:t>
            </a:r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- 3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</a:rPr>
              <a:t>To show how </a:t>
            </a:r>
            <a:r>
              <a:rPr lang="en-US" sz="2400" dirty="0" err="1">
                <a:solidFill>
                  <a:srgbClr val="0000CC"/>
                </a:solidFill>
                <a:effectLst/>
              </a:rPr>
              <a:t>deleteNode</a:t>
            </a:r>
            <a:r>
              <a:rPr lang="en-US" sz="2400" dirty="0">
                <a:effectLst/>
              </a:rPr>
              <a:t> works, we do a step through of the </a:t>
            </a:r>
            <a:r>
              <a:rPr lang="en-US" sz="2400" dirty="0" smtClean="0">
                <a:effectLst/>
              </a:rPr>
              <a:t>call to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deleteNode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with value 7.9</a:t>
            </a:r>
          </a:p>
          <a:p>
            <a:r>
              <a:rPr lang="en-US" sz="2400" dirty="0" smtClean="0">
                <a:effectLst/>
              </a:rPr>
              <a:t>Look </a:t>
            </a:r>
            <a:r>
              <a:rPr lang="en-US" sz="2400" dirty="0">
                <a:effectLst/>
              </a:rPr>
              <a:t>at the else part of the 2nd if statement. It is here the </a:t>
            </a:r>
            <a:r>
              <a:rPr lang="en-US" sz="2400" dirty="0" smtClean="0">
                <a:effectLst/>
              </a:rPr>
              <a:t>function does </a:t>
            </a:r>
            <a:r>
              <a:rPr lang="en-US" sz="2400" dirty="0">
                <a:effectLst/>
              </a:rPr>
              <a:t>its thing, since the list is not empty, and the first node </a:t>
            </a:r>
            <a:r>
              <a:rPr lang="en-US" sz="2400" dirty="0" smtClean="0">
                <a:effectLst/>
              </a:rPr>
              <a:t>does not </a:t>
            </a:r>
            <a:r>
              <a:rPr lang="en-US" sz="2400" dirty="0">
                <a:effectLst/>
              </a:rPr>
              <a:t>contain </a:t>
            </a:r>
            <a:r>
              <a:rPr lang="en-US" sz="2400" dirty="0" smtClean="0">
                <a:effectLst/>
              </a:rPr>
              <a:t>7.9</a:t>
            </a:r>
          </a:p>
          <a:p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else {// Initialize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to head of list</a:t>
            </a:r>
            <a:b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// Skip all nodes whose value member is not equal to num</a:t>
            </a:r>
            <a:b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!= NULL &amp;&amp;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-&gt;value != num) {	</a:t>
            </a:r>
            <a:b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-&gt;next;</a:t>
            </a:r>
            <a:b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} // end of while loop</a:t>
            </a:r>
          </a:p>
          <a:p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node pointers </a:t>
            </a:r>
            <a:r>
              <a:rPr lang="en-US" sz="2400" dirty="0" err="1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>
                <a:effectLst/>
              </a:rPr>
              <a:t> and </a:t>
            </a:r>
            <a:r>
              <a:rPr lang="en-US" sz="2400" dirty="0" err="1">
                <a:solidFill>
                  <a:srgbClr val="0000CC"/>
                </a:solidFill>
                <a:effectLst/>
              </a:rPr>
              <a:t>previousPtr</a:t>
            </a:r>
            <a:r>
              <a:rPr lang="en-US" sz="2400" dirty="0">
                <a:effectLst/>
              </a:rPr>
              <a:t> are used to </a:t>
            </a:r>
            <a:r>
              <a:rPr lang="en-US" sz="2400" i="1" dirty="0">
                <a:effectLst/>
              </a:rPr>
              <a:t>traverse</a:t>
            </a: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the list </a:t>
            </a:r>
            <a:r>
              <a:rPr lang="en-US" sz="2400" dirty="0">
                <a:effectLst/>
              </a:rPr>
              <a:t>(as with the </a:t>
            </a:r>
            <a:r>
              <a:rPr lang="en-US" sz="2400" dirty="0" err="1">
                <a:effectLst/>
              </a:rPr>
              <a:t>insertNode</a:t>
            </a:r>
            <a:r>
              <a:rPr lang="en-US" sz="2400" dirty="0">
                <a:effectLst/>
              </a:rPr>
              <a:t> function).</a:t>
            </a:r>
          </a:p>
          <a:p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while loop terminates when the value 7.9 is found. When this </a:t>
            </a:r>
            <a:r>
              <a:rPr lang="en-US" sz="2400" dirty="0" smtClean="0">
                <a:effectLst/>
              </a:rPr>
              <a:t>happens </a:t>
            </a:r>
            <a:r>
              <a:rPr lang="en-US" sz="2400" dirty="0">
                <a:effectLst/>
              </a:rPr>
              <a:t>the list and other pointers are in the following state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- 4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1" y="3060680"/>
            <a:ext cx="8610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</a:rPr>
              <a:t>Then the following statement executes –</a:t>
            </a:r>
          </a:p>
          <a:p>
            <a:r>
              <a:rPr lang="en-US" sz="2400" dirty="0" smtClean="0">
                <a:effectLst/>
              </a:rPr>
              <a:t>	</a:t>
            </a:r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2400" dirty="0" smtClean="0">
                <a:effectLst/>
              </a:rPr>
              <a:t>This causes the links in the list to bypass the node that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effectLst/>
              </a:rPr>
              <a:t>  points to</a:t>
            </a:r>
          </a:p>
        </p:txBody>
      </p:sp>
      <p:pic>
        <p:nvPicPr>
          <p:cNvPr id="5" name="Picture 3" descr="Figure 17-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143000"/>
            <a:ext cx="4114800" cy="2038350"/>
          </a:xfrm>
          <a:prstGeom prst="rect">
            <a:avLst/>
          </a:prstGeom>
          <a:noFill/>
        </p:spPr>
      </p:pic>
      <p:pic>
        <p:nvPicPr>
          <p:cNvPr id="6" name="Picture 3" descr="Figure 17-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572000"/>
            <a:ext cx="4229100" cy="209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- 5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1" y="1219200"/>
            <a:ext cx="845819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</a:rPr>
              <a:t>The node still exists in memory, but it is bypassed from the list.</a:t>
            </a:r>
          </a:p>
          <a:p>
            <a:r>
              <a:rPr lang="en-US" sz="2400" dirty="0" smtClean="0">
                <a:effectLst/>
              </a:rPr>
              <a:t>The bypass node pointed by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 </a:t>
            </a:r>
            <a:r>
              <a:rPr lang="en-US" sz="2400" dirty="0" smtClean="0">
                <a:effectLst/>
              </a:rPr>
              <a:t>is then destroyed with the statement :</a:t>
            </a:r>
          </a:p>
          <a:p>
            <a:r>
              <a:rPr lang="en-US" sz="2400" dirty="0" smtClean="0">
                <a:effectLst/>
              </a:rPr>
              <a:t>	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The linked List will be in the following state :</a:t>
            </a:r>
            <a:endParaRPr lang="en-US" sz="2400" dirty="0">
              <a:effectLst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990975"/>
            <a:ext cx="671044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- 6</a:t>
            </a:r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5344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  <a:latin typeface="+mn-lt"/>
                <a:cs typeface="Courier New" pitchFamily="49" charset="0"/>
              </a:rPr>
              <a:t>After the execution of following</a:t>
            </a:r>
          </a:p>
          <a:p>
            <a:endParaRPr lang="en-US" sz="2400" dirty="0" smtClean="0">
              <a:effectLst/>
              <a:latin typeface="+mn-lt"/>
              <a:cs typeface="Courier New" pitchFamily="49" charset="0"/>
            </a:endParaRPr>
          </a:p>
          <a:p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 &lt;&lt; "Now deleting the node in the middle.\n";</a:t>
            </a:r>
            <a:b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 &lt;&lt; "Here are the nodes left.\n";</a:t>
            </a:r>
            <a:b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(7.9);	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effectLst/>
                <a:latin typeface="+mn-lt"/>
                <a:cs typeface="Courier New" pitchFamily="49" charset="0"/>
              </a:rPr>
              <a:t>The Program Output will be the following:</a:t>
            </a:r>
          </a:p>
          <a:p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Now deleting the node in the middle.</a:t>
            </a:r>
            <a:r>
              <a:rPr lang="en-US" sz="2400" dirty="0" smtClean="0">
                <a:effectLst/>
                <a:cs typeface="Times New Roman" pitchFamily="18" charset="0"/>
              </a:rPr>
              <a:t/>
            </a:r>
            <a:br>
              <a:rPr lang="en-US" sz="2400" dirty="0" smtClean="0">
                <a:effectLst/>
                <a:cs typeface="Times New Roman" pitchFamily="18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Here are the nodes left.</a:t>
            </a:r>
            <a:r>
              <a:rPr lang="en-US" sz="2400" dirty="0" smtClean="0">
                <a:effectLst/>
                <a:cs typeface="Times New Roman" pitchFamily="18" charset="0"/>
              </a:rPr>
              <a:t/>
            </a:r>
            <a:br>
              <a:rPr lang="en-US" sz="2400" dirty="0" smtClean="0">
                <a:effectLst/>
                <a:cs typeface="Times New Roman" pitchFamily="18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2.5</a:t>
            </a:r>
            <a:r>
              <a:rPr lang="en-US" sz="2400" dirty="0" smtClean="0">
                <a:effectLst/>
                <a:cs typeface="Times New Roman" pitchFamily="18" charset="0"/>
              </a:rPr>
              <a:t/>
            </a:r>
            <a:br>
              <a:rPr lang="en-US" sz="2400" dirty="0" smtClean="0">
                <a:effectLst/>
                <a:cs typeface="Times New Roman" pitchFamily="18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12.6</a:t>
            </a:r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- 7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1149489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</a:rPr>
              <a:t>We will now do </a:t>
            </a:r>
            <a:r>
              <a:rPr lang="en-US" sz="2400" dirty="0">
                <a:effectLst/>
              </a:rPr>
              <a:t>a step through of the </a:t>
            </a:r>
            <a:r>
              <a:rPr lang="en-US" sz="2400" dirty="0" smtClean="0">
                <a:effectLst/>
              </a:rPr>
              <a:t>call to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deleteNode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with value </a:t>
            </a:r>
            <a:r>
              <a:rPr lang="en-US" sz="2400" dirty="0" smtClean="0">
                <a:effectLst/>
              </a:rPr>
              <a:t>12.6</a:t>
            </a:r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Look </a:t>
            </a:r>
            <a:r>
              <a:rPr lang="en-US" sz="2400" dirty="0">
                <a:effectLst/>
              </a:rPr>
              <a:t>at the else part of the 2nd if statement. It is here the </a:t>
            </a:r>
            <a:r>
              <a:rPr lang="en-US" sz="2400" dirty="0" smtClean="0">
                <a:effectLst/>
              </a:rPr>
              <a:t>function does </a:t>
            </a:r>
            <a:r>
              <a:rPr lang="en-US" sz="2400" dirty="0">
                <a:effectLst/>
              </a:rPr>
              <a:t>its thing, since the list is not empty, and the first node </a:t>
            </a:r>
            <a:r>
              <a:rPr lang="en-US" sz="2400" dirty="0" smtClean="0">
                <a:effectLst/>
              </a:rPr>
              <a:t>does not </a:t>
            </a:r>
            <a:r>
              <a:rPr lang="en-US" sz="2400" dirty="0">
                <a:effectLst/>
              </a:rPr>
              <a:t>contain </a:t>
            </a:r>
            <a:r>
              <a:rPr lang="en-US" sz="2400" dirty="0" smtClean="0">
                <a:effectLst/>
              </a:rPr>
              <a:t>12.6</a:t>
            </a:r>
          </a:p>
          <a:p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else {// Initialize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to head of list</a:t>
            </a:r>
            <a:b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// Skip all nodes whose value member is not equal to num</a:t>
            </a:r>
            <a:b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!= NULL &amp;&amp;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-&gt;value != num) {	</a:t>
            </a:r>
            <a:b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-&gt;next;</a:t>
            </a:r>
            <a:b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} // end of while loop</a:t>
            </a:r>
          </a:p>
          <a:p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node pointers </a:t>
            </a:r>
            <a:r>
              <a:rPr lang="en-US" sz="2400" dirty="0" err="1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>
                <a:effectLst/>
              </a:rPr>
              <a:t> and </a:t>
            </a:r>
            <a:r>
              <a:rPr lang="en-US" sz="2400" dirty="0" err="1">
                <a:solidFill>
                  <a:srgbClr val="0000CC"/>
                </a:solidFill>
                <a:effectLst/>
              </a:rPr>
              <a:t>previousPtr</a:t>
            </a:r>
            <a:r>
              <a:rPr lang="en-US" sz="2400" dirty="0">
                <a:effectLst/>
              </a:rPr>
              <a:t> are used to </a:t>
            </a:r>
            <a:r>
              <a:rPr lang="en-US" sz="2400" i="1" dirty="0">
                <a:effectLst/>
              </a:rPr>
              <a:t>traverse</a:t>
            </a: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the list </a:t>
            </a:r>
            <a:r>
              <a:rPr lang="en-US" sz="2400" dirty="0">
                <a:effectLst/>
              </a:rPr>
              <a:t>(as with the </a:t>
            </a:r>
            <a:r>
              <a:rPr lang="en-US" sz="2400" dirty="0" err="1">
                <a:solidFill>
                  <a:srgbClr val="0000CC"/>
                </a:solidFill>
                <a:effectLst/>
              </a:rPr>
              <a:t>insertNode</a:t>
            </a:r>
            <a:r>
              <a:rPr lang="en-US" sz="2400" dirty="0">
                <a:effectLst/>
              </a:rPr>
              <a:t> function).</a:t>
            </a:r>
          </a:p>
          <a:p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while loop terminates when the value </a:t>
            </a:r>
            <a:r>
              <a:rPr lang="en-US" sz="2400" dirty="0" smtClean="0">
                <a:effectLst/>
              </a:rPr>
              <a:t>12.6 </a:t>
            </a:r>
            <a:r>
              <a:rPr lang="en-US" sz="2400" dirty="0">
                <a:effectLst/>
              </a:rPr>
              <a:t>is found. When this </a:t>
            </a:r>
            <a:r>
              <a:rPr lang="en-US" sz="2400" dirty="0" smtClean="0">
                <a:effectLst/>
              </a:rPr>
              <a:t>happens </a:t>
            </a:r>
            <a:r>
              <a:rPr lang="en-US" sz="2400" dirty="0">
                <a:effectLst/>
              </a:rPr>
              <a:t>the list and other pointers are in the following state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- 8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3200400"/>
            <a:ext cx="8077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</a:rPr>
              <a:t>Then the following statement executes –</a:t>
            </a:r>
          </a:p>
          <a:p>
            <a:r>
              <a:rPr lang="en-US" sz="2400" dirty="0" smtClean="0">
                <a:effectLst/>
              </a:rPr>
              <a:t>	</a:t>
            </a:r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r>
              <a:rPr lang="en-US" sz="2400" dirty="0" smtClean="0">
                <a:effectLst/>
              </a:rPr>
              <a:t>This causes the links in the list to bypass the node that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effectLst/>
              </a:rPr>
              <a:t>  points to. The node still exists in memory.</a:t>
            </a:r>
          </a:p>
          <a:p>
            <a:r>
              <a:rPr lang="en-US" sz="2400" dirty="0" smtClean="0">
                <a:effectLst/>
              </a:rPr>
              <a:t>The bypass node pointed by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 smtClean="0">
                <a:effectLst/>
              </a:rPr>
              <a:t> is then destroyed with the statement :</a:t>
            </a:r>
          </a:p>
          <a:p>
            <a:r>
              <a:rPr lang="en-US" sz="2400" dirty="0" smtClean="0">
                <a:effectLst/>
              </a:rPr>
              <a:t>	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43000"/>
            <a:ext cx="56388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- 9</a:t>
            </a:r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534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  <a:latin typeface="+mn-lt"/>
                <a:cs typeface="Courier New" pitchFamily="49" charset="0"/>
              </a:rPr>
              <a:t>After the execution of following</a:t>
            </a:r>
          </a:p>
          <a:p>
            <a:endParaRPr lang="en-US" sz="2400" dirty="0" smtClean="0">
              <a:effectLst/>
              <a:latin typeface="+mn-lt"/>
              <a:cs typeface="Courier New" pitchFamily="49" charset="0"/>
            </a:endParaRPr>
          </a:p>
          <a:p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 &lt;&lt; "Now deleting the last node.\n";</a:t>
            </a:r>
            <a:b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 &lt;&lt; "Here are the nodes left.\n";</a:t>
            </a:r>
            <a:b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(12.6);	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effectLst/>
                <a:latin typeface="+mn-lt"/>
                <a:cs typeface="Courier New" pitchFamily="49" charset="0"/>
              </a:rPr>
              <a:t>The Program Output will be the following:</a:t>
            </a:r>
          </a:p>
          <a:p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Now deleting the last node.</a:t>
            </a:r>
            <a:r>
              <a:rPr lang="en-US" sz="2400" dirty="0" smtClean="0">
                <a:effectLst/>
                <a:cs typeface="Times New Roman" pitchFamily="18" charset="0"/>
              </a:rPr>
              <a:t/>
            </a:r>
            <a:br>
              <a:rPr lang="en-US" sz="2400" dirty="0" smtClean="0">
                <a:effectLst/>
                <a:cs typeface="Times New Roman" pitchFamily="18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Here are the nodes left.</a:t>
            </a:r>
            <a:r>
              <a:rPr lang="en-US" sz="2400" dirty="0" smtClean="0">
                <a:effectLst/>
                <a:cs typeface="Times New Roman" pitchFamily="18" charset="0"/>
              </a:rPr>
              <a:t/>
            </a:r>
            <a:br>
              <a:rPr lang="en-US" sz="2400" dirty="0" smtClean="0">
                <a:effectLst/>
                <a:cs typeface="Times New Roman" pitchFamily="18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2.5</a:t>
            </a:r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Linked List Operations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- 10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</a:rPr>
              <a:t>We will now do </a:t>
            </a:r>
            <a:r>
              <a:rPr lang="en-US" sz="2400" dirty="0">
                <a:effectLst/>
              </a:rPr>
              <a:t>a step through of the </a:t>
            </a:r>
            <a:r>
              <a:rPr lang="en-US" sz="2400" dirty="0" smtClean="0">
                <a:effectLst/>
              </a:rPr>
              <a:t>call to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deleteNode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with value </a:t>
            </a:r>
            <a:r>
              <a:rPr lang="en-US" sz="2400" dirty="0" smtClean="0">
                <a:effectLst/>
              </a:rPr>
              <a:t>2.5</a:t>
            </a:r>
            <a:endParaRPr lang="en-US" sz="2400" dirty="0">
              <a:effectLst/>
            </a:endParaRP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Look </a:t>
            </a:r>
            <a:r>
              <a:rPr lang="en-US" sz="2400" dirty="0">
                <a:effectLst/>
              </a:rPr>
              <a:t>at the </a:t>
            </a:r>
            <a:r>
              <a:rPr lang="en-US" sz="2400" dirty="0" smtClean="0">
                <a:effectLst/>
              </a:rPr>
              <a:t>2nd </a:t>
            </a:r>
            <a:r>
              <a:rPr lang="en-US" sz="2400" dirty="0">
                <a:effectLst/>
              </a:rPr>
              <a:t>if statement. </a:t>
            </a:r>
            <a:endParaRPr lang="en-US" sz="2400" dirty="0" smtClean="0">
              <a:effectLst/>
            </a:endParaRP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It </a:t>
            </a:r>
            <a:r>
              <a:rPr lang="en-US" sz="2400" dirty="0">
                <a:effectLst/>
              </a:rPr>
              <a:t>is here the </a:t>
            </a:r>
            <a:r>
              <a:rPr lang="en-US" sz="2400" dirty="0" smtClean="0">
                <a:effectLst/>
              </a:rPr>
              <a:t>function does </a:t>
            </a:r>
            <a:r>
              <a:rPr lang="en-US" sz="2400" dirty="0">
                <a:effectLst/>
              </a:rPr>
              <a:t>its thing, </a:t>
            </a:r>
            <a:endParaRPr lang="en-US" sz="2400" dirty="0" smtClean="0">
              <a:effectLst/>
            </a:endParaRP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since </a:t>
            </a:r>
            <a:r>
              <a:rPr lang="en-US" sz="2400" dirty="0">
                <a:effectLst/>
              </a:rPr>
              <a:t>the list is not empty, and the first node </a:t>
            </a:r>
            <a:r>
              <a:rPr lang="en-US" sz="2400" dirty="0" smtClean="0">
                <a:effectLst/>
              </a:rPr>
              <a:t>contains 2.5</a:t>
            </a:r>
          </a:p>
          <a:p>
            <a:endParaRPr lang="en-US" sz="2400" dirty="0" smtClean="0">
              <a:effectLst/>
            </a:endParaRPr>
          </a:p>
          <a:p>
            <a:r>
              <a:rPr lang="en-US" sz="2400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Determine if the first node is the one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	if (head-&gt;value == num) {</a:t>
            </a:r>
            <a:b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		head = head-&gt;next;</a:t>
            </a:r>
            <a:b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		delete </a:t>
            </a:r>
            <a:r>
              <a:rPr lang="en-US" sz="2400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- 11</a:t>
            </a:r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534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effectLst/>
                <a:latin typeface="+mn-lt"/>
                <a:cs typeface="Courier New" pitchFamily="49" charset="0"/>
              </a:rPr>
              <a:t>After the execution of following</a:t>
            </a:r>
          </a:p>
          <a:p>
            <a:endParaRPr lang="en-US" sz="2400" dirty="0" smtClean="0">
              <a:effectLst/>
              <a:latin typeface="+mn-lt"/>
              <a:cs typeface="Courier New" pitchFamily="49" charset="0"/>
            </a:endParaRPr>
          </a:p>
          <a:p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 &lt;&lt; "Now deleting the only remaining node.\n";</a:t>
            </a:r>
            <a:b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 &lt;&lt; "Here are the nodes left.\n";</a:t>
            </a:r>
            <a:b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deleteNode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(2.5);	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effectLst/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400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effectLst/>
                <a:latin typeface="+mn-lt"/>
                <a:cs typeface="Courier New" pitchFamily="49" charset="0"/>
              </a:rPr>
              <a:t>The Program Output will be the following:</a:t>
            </a:r>
          </a:p>
          <a:p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Now deleting the only remaining node.</a:t>
            </a:r>
            <a:b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effectLst/>
                <a:latin typeface="Courier New" pitchFamily="49" charset="0"/>
                <a:cs typeface="Courier New" pitchFamily="49" charset="0"/>
              </a:rPr>
              <a:t>Here are the nodes left.</a:t>
            </a:r>
            <a:endParaRPr lang="en-US" sz="2400" b="1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1835150" y="22945725"/>
              <a:ext cx="0" cy="0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35150" y="22945725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Linked List Operations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Delete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Inserting a Node in a Linked List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54102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00CC"/>
                </a:solidFill>
              </a:rPr>
              <a:t>Inserting</a:t>
            </a:r>
            <a:r>
              <a:rPr lang="en-US" sz="3200" dirty="0" smtClean="0"/>
              <a:t> a node in the </a:t>
            </a:r>
            <a:r>
              <a:rPr lang="en-US" sz="3200" b="1" dirty="0" smtClean="0">
                <a:solidFill>
                  <a:srgbClr val="0000CC"/>
                </a:solidFill>
              </a:rPr>
              <a:t>middle</a:t>
            </a:r>
            <a:r>
              <a:rPr lang="en-US" sz="3200" dirty="0" smtClean="0"/>
              <a:t> of a list is </a:t>
            </a:r>
            <a:r>
              <a:rPr lang="en-US" sz="3200" i="1" dirty="0" smtClean="0"/>
              <a:t>more complicated</a:t>
            </a:r>
            <a:r>
              <a:rPr lang="en-US" sz="3200" dirty="0" smtClean="0"/>
              <a:t> than </a:t>
            </a:r>
            <a:r>
              <a:rPr lang="en-US" sz="3200" i="1" dirty="0" smtClean="0">
                <a:solidFill>
                  <a:srgbClr val="C00000"/>
                </a:solidFill>
              </a:rPr>
              <a:t>appending</a:t>
            </a:r>
            <a:r>
              <a:rPr lang="en-US" sz="3200" dirty="0" smtClean="0"/>
              <a:t> a node.</a:t>
            </a:r>
          </a:p>
          <a:p>
            <a:r>
              <a:rPr lang="en-US" sz="3200" dirty="0" smtClean="0"/>
              <a:t>Assume all values in the list are </a:t>
            </a:r>
            <a:r>
              <a:rPr lang="en-US" sz="3200" b="1" dirty="0" smtClean="0">
                <a:solidFill>
                  <a:srgbClr val="0000CC"/>
                </a:solidFill>
              </a:rPr>
              <a:t>sorted</a:t>
            </a:r>
            <a:r>
              <a:rPr lang="en-US" sz="3200" dirty="0" smtClean="0"/>
              <a:t>, and you want </a:t>
            </a:r>
            <a:r>
              <a:rPr lang="en-US" sz="3200" i="1" dirty="0" smtClean="0"/>
              <a:t>all new values </a:t>
            </a:r>
            <a:r>
              <a:rPr lang="en-US" sz="3200" dirty="0" smtClean="0"/>
              <a:t>to be </a:t>
            </a:r>
            <a:r>
              <a:rPr lang="en-US" sz="3200" i="1" dirty="0" smtClean="0"/>
              <a:t>inserted</a:t>
            </a:r>
            <a:r>
              <a:rPr lang="en-US" sz="3200" dirty="0" smtClean="0"/>
              <a:t> in their </a:t>
            </a:r>
            <a:r>
              <a:rPr lang="en-US" sz="3200" b="1" dirty="0" smtClean="0">
                <a:solidFill>
                  <a:srgbClr val="C00000"/>
                </a:solidFill>
              </a:rPr>
              <a:t>proper position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(preserving the order of the list).</a:t>
            </a:r>
          </a:p>
          <a:p>
            <a:r>
              <a:rPr lang="en-US" sz="3200" dirty="0" smtClean="0"/>
              <a:t>We will use the same </a:t>
            </a:r>
            <a:r>
              <a:rPr lang="en-US" sz="3200" dirty="0" err="1" smtClean="0">
                <a:solidFill>
                  <a:srgbClr val="0000CC"/>
                </a:solidFill>
              </a:rPr>
              <a:t>ListNode</a:t>
            </a:r>
            <a:r>
              <a:rPr lang="en-US" sz="3200" dirty="0" smtClean="0"/>
              <a:t> structure again, with pseudo code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Node -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Precondition</a:t>
            </a:r>
            <a:r>
              <a:rPr lang="en-US" dirty="0" smtClean="0"/>
              <a:t>	Linked List is in sorted order</a:t>
            </a:r>
          </a:p>
          <a:p>
            <a:r>
              <a:rPr lang="en-US" sz="2800" i="1" dirty="0" smtClean="0">
                <a:cs typeface="Times New Roman" pitchFamily="18" charset="0"/>
              </a:rPr>
              <a:t>Create a new node.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i="1" dirty="0" smtClean="0">
                <a:cs typeface="Times New Roman" pitchFamily="18" charset="0"/>
              </a:rPr>
              <a:t>Store data in the new node.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i="1" dirty="0" smtClean="0">
                <a:cs typeface="Times New Roman" pitchFamily="18" charset="0"/>
              </a:rPr>
              <a:t>If there are no nodes in the list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800" i="1" dirty="0" smtClean="0">
                <a:cs typeface="Times New Roman" pitchFamily="18" charset="0"/>
              </a:rPr>
              <a:t>Make the new node the first node.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i="1" dirty="0" smtClean="0">
                <a:cs typeface="Times New Roman" pitchFamily="18" charset="0"/>
              </a:rPr>
              <a:t>Else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800" i="1" dirty="0" smtClean="0">
                <a:cs typeface="Times New Roman" pitchFamily="18" charset="0"/>
              </a:rPr>
              <a:t>Find the first node whose value is greater than or equal the new value, or the end of the list (whichever is first).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800" i="1" dirty="0" smtClean="0">
                <a:cs typeface="Times New Roman" pitchFamily="18" charset="0"/>
              </a:rPr>
              <a:t>Insert the new node before the found node, or at the end of the list if no node was found.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i="1" dirty="0" smtClean="0">
                <a:cs typeface="Times New Roman" pitchFamily="18" charset="0"/>
              </a:rPr>
              <a:t>End If.</a:t>
            </a:r>
            <a:endParaRPr lang="en-US" sz="2800" dirty="0" smtClean="0"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– Implementation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num</a:t>
            </a:r>
            <a:r>
              <a:rPr lang="en-US" dirty="0" smtClean="0"/>
              <a:t> holds the float value to be inserted in list</a:t>
            </a:r>
          </a:p>
          <a:p>
            <a:r>
              <a:rPr lang="en-US" dirty="0" err="1" smtClean="0">
                <a:solidFill>
                  <a:srgbClr val="0000CC"/>
                </a:solidFill>
              </a:rPr>
              <a:t>newNode</a:t>
            </a:r>
            <a:r>
              <a:rPr lang="en-US" dirty="0" smtClean="0"/>
              <a:t> is used to allocate a new node and store </a:t>
            </a:r>
            <a:r>
              <a:rPr lang="en-US" dirty="0" smtClean="0">
                <a:solidFill>
                  <a:srgbClr val="0000CC"/>
                </a:solidFill>
              </a:rPr>
              <a:t>num</a:t>
            </a:r>
            <a:r>
              <a:rPr lang="en-US" dirty="0" smtClean="0"/>
              <a:t> in it</a:t>
            </a:r>
          </a:p>
          <a:p>
            <a:r>
              <a:rPr lang="en-US" dirty="0" smtClean="0"/>
              <a:t>The algorithm finds first node whose value is greater that or equal to the new node. The new node is then inserted </a:t>
            </a:r>
            <a:r>
              <a:rPr lang="en-US" dirty="0" smtClean="0">
                <a:solidFill>
                  <a:srgbClr val="0000CC"/>
                </a:solidFill>
              </a:rPr>
              <a:t>before</a:t>
            </a:r>
            <a:r>
              <a:rPr lang="en-US" dirty="0" smtClean="0"/>
              <a:t> the found node</a:t>
            </a:r>
          </a:p>
          <a:p>
            <a:r>
              <a:rPr lang="en-US" dirty="0" err="1" smtClean="0">
                <a:solidFill>
                  <a:srgbClr val="0000CC"/>
                </a:solidFill>
              </a:rPr>
              <a:t>nodePtr</a:t>
            </a:r>
            <a:r>
              <a:rPr lang="en-US" dirty="0" smtClean="0"/>
              <a:t> will be used to traverse the list and will point to the node being inspected</a:t>
            </a:r>
          </a:p>
          <a:p>
            <a:r>
              <a:rPr lang="en-US" dirty="0" err="1" smtClean="0">
                <a:solidFill>
                  <a:srgbClr val="0000CC"/>
                </a:solidFill>
              </a:rPr>
              <a:t>previousNode</a:t>
            </a:r>
            <a:r>
              <a:rPr lang="en-US" dirty="0" smtClean="0"/>
              <a:t> points to the node previous to </a:t>
            </a:r>
            <a:r>
              <a:rPr lang="en-US" dirty="0" err="1" smtClean="0">
                <a:solidFill>
                  <a:srgbClr val="0000CC"/>
                </a:solidFill>
              </a:rPr>
              <a:t>nodePtr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err="1" smtClean="0">
                <a:solidFill>
                  <a:srgbClr val="0000CC"/>
                </a:solidFill>
              </a:rPr>
              <a:t>previousNode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is initialized to null in the start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– Implementation Code - I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insertNode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(float 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 	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Allocate a new node &amp; store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Num in the new node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-&gt;value = num;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 Initialize previous node to NULL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= NULL;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If there are no nodes in the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list make </a:t>
            </a:r>
            <a:r>
              <a:rPr lang="en-US" sz="1600" b="1" dirty="0" err="1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the first node</a:t>
            </a:r>
            <a:r>
              <a:rPr lang="en-US" sz="1600" b="1" dirty="0">
                <a:solidFill>
                  <a:srgbClr val="006600"/>
                </a:solidFill>
                <a:effectLst/>
                <a:cs typeface="Times New Roman" pitchFamily="18" charset="0"/>
              </a:rPr>
              <a:t/>
            </a:r>
            <a:br>
              <a:rPr lang="en-US" sz="1600" b="1" dirty="0">
                <a:solidFill>
                  <a:srgbClr val="006600"/>
                </a:solidFill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(head == NULL) {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	head = 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-&gt;next = NULL;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}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else  {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Otherwise, insert </a:t>
            </a:r>
            <a:r>
              <a:rPr lang="en-US" sz="1600" b="1" dirty="0" err="1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Initialize </a:t>
            </a:r>
            <a:r>
              <a:rPr lang="en-US" sz="1600" b="1" dirty="0" err="1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to head of list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 = head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Skip all nodes whose value member is less than num.</a:t>
            </a:r>
            <a:r>
              <a:rPr lang="en-US" sz="1600" b="1" dirty="0" smtClean="0">
                <a:effectLst/>
                <a:cs typeface="Times New Roman" pitchFamily="18" charset="0"/>
              </a:rPr>
              <a:t/>
            </a:r>
            <a:br>
              <a:rPr lang="en-US" sz="1600" b="1" dirty="0" smtClean="0">
                <a:effectLst/>
                <a:cs typeface="Times New Roman" pitchFamily="18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!= NULL &amp;&amp;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-&gt;value &lt; num) {	</a:t>
            </a:r>
            <a:r>
              <a:rPr lang="en-US" sz="1600" b="1" dirty="0" smtClean="0">
                <a:effectLst/>
                <a:cs typeface="Times New Roman" pitchFamily="18" charset="0"/>
              </a:rPr>
              <a:t/>
            </a:r>
            <a:br>
              <a:rPr lang="en-US" sz="1600" b="1" dirty="0" smtClean="0">
                <a:effectLst/>
                <a:cs typeface="Times New Roman" pitchFamily="18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 smtClean="0">
                <a:effectLst/>
                <a:cs typeface="Times New Roman" pitchFamily="18" charset="0"/>
              </a:rPr>
              <a:t/>
            </a:r>
            <a:br>
              <a:rPr lang="en-US" sz="1600" b="1" dirty="0" smtClean="0">
                <a:effectLst/>
                <a:cs typeface="Times New Roman" pitchFamily="18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                } 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end While loop</a:t>
            </a:r>
            <a:endParaRPr lang="en-US" sz="1400" b="1" dirty="0">
              <a:solidFill>
                <a:srgbClr val="006600"/>
              </a:solidFill>
              <a:effectLst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– Implementation Code - II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If the new mode is to be the 1st in the list,</a:t>
            </a:r>
            <a:r>
              <a:rPr lang="en-US" sz="1600" b="1" dirty="0" smtClean="0">
                <a:solidFill>
                  <a:srgbClr val="006600"/>
                </a:solidFill>
                <a:effectLst/>
                <a:cs typeface="Times New Roman" pitchFamily="18" charset="0"/>
              </a:rPr>
              <a:t/>
            </a:r>
            <a:br>
              <a:rPr lang="en-US" sz="1600" b="1" dirty="0" smtClean="0">
                <a:solidFill>
                  <a:srgbClr val="006600"/>
                </a:solidFill>
                <a:effectLst/>
                <a:cs typeface="Times New Roman" pitchFamily="18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insert it before all other nodes.</a:t>
            </a:r>
            <a:r>
              <a:rPr lang="en-US" sz="1600" b="1" dirty="0" smtClean="0">
                <a:effectLst/>
                <a:cs typeface="Times New Roman" pitchFamily="18" charset="0"/>
              </a:rPr>
              <a:t/>
            </a:r>
            <a:br>
              <a:rPr lang="en-US" sz="1600" b="1" dirty="0" smtClean="0">
                <a:effectLst/>
                <a:cs typeface="Times New Roman" pitchFamily="18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{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      head =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}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new node is inserted either in the middle or in the last </a:t>
            </a:r>
            <a:b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{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previousNode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 smtClean="0">
                <a:effectLst/>
                <a:cs typeface="Times New Roman" pitchFamily="18" charset="0"/>
              </a:rPr>
              <a:t/>
            </a:r>
            <a:br>
              <a:rPr lang="en-US" sz="1600" b="1" dirty="0" smtClean="0">
                <a:effectLst/>
                <a:cs typeface="Times New Roman" pitchFamily="18" charset="0"/>
              </a:rPr>
            </a:br>
            <a:r>
              <a:rPr lang="en-US" sz="1600" b="1" dirty="0" smtClean="0">
                <a:effectLst/>
                <a:cs typeface="Times New Roman" pitchFamily="18" charset="0"/>
              </a:rPr>
              <a:t>	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}</a:t>
            </a:r>
            <a:r>
              <a:rPr lang="en-US" sz="1600" b="1" dirty="0" smtClean="0">
                <a:effectLst/>
                <a:cs typeface="Times New Roman" pitchFamily="18" charset="0"/>
              </a:rPr>
              <a:t/>
            </a:r>
            <a:br>
              <a:rPr lang="en-US" sz="1600" b="1" dirty="0" smtClean="0">
                <a:effectLst/>
                <a:cs typeface="Times New Roman" pitchFamily="18" charset="0"/>
              </a:rPr>
            </a:br>
            <a:r>
              <a:rPr lang="en-US" sz="1600" b="1" dirty="0" smtClean="0">
                <a:effectLst/>
                <a:cs typeface="Times New Roman" pitchFamily="18" charset="0"/>
              </a:rPr>
              <a:t>	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end of outer else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End of </a:t>
            </a:r>
            <a:r>
              <a:rPr lang="en-US" sz="1600" b="1" dirty="0" err="1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insertnode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pPr>
              <a:spcBef>
                <a:spcPts val="0"/>
              </a:spcBef>
            </a:pPr>
            <a:endParaRPr lang="en-US" sz="1600" b="1" dirty="0">
              <a:solidFill>
                <a:srgbClr val="006600"/>
              </a:solidFill>
              <a:effectLst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 using </a:t>
            </a:r>
            <a:r>
              <a:rPr lang="en-US" dirty="0" err="1" smtClean="0"/>
              <a:t>insertNode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6934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This program calls the </a:t>
            </a:r>
            <a:r>
              <a:rPr lang="en-US" sz="1600" b="1" dirty="0" err="1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member function.</a:t>
            </a:r>
            <a:r>
              <a:rPr lang="en-US" sz="1600" b="1" dirty="0">
                <a:solidFill>
                  <a:srgbClr val="006600"/>
                </a:solidFill>
                <a:effectLst/>
                <a:cs typeface="Times New Roman" pitchFamily="18" charset="0"/>
              </a:rPr>
              <a:t/>
            </a:r>
            <a:br>
              <a:rPr lang="en-US" sz="1600" b="1" dirty="0">
                <a:solidFill>
                  <a:srgbClr val="006600"/>
                </a:solidFill>
                <a:effectLst/>
                <a:cs typeface="Times New Roman" pitchFamily="18" charset="0"/>
              </a:rPr>
            </a:b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function traverses the linked list displaying</a:t>
            </a:r>
            <a:r>
              <a:rPr lang="en-US" sz="1600" b="1" dirty="0">
                <a:solidFill>
                  <a:srgbClr val="006600"/>
                </a:solidFill>
                <a:effectLst/>
                <a:cs typeface="Times New Roman" pitchFamily="18" charset="0"/>
              </a:rPr>
              <a:t/>
            </a:r>
            <a:br>
              <a:rPr lang="en-US" sz="1600" b="1" dirty="0">
                <a:solidFill>
                  <a:srgbClr val="006600"/>
                </a:solidFill>
                <a:effectLst/>
                <a:cs typeface="Times New Roman" pitchFamily="18" charset="0"/>
              </a:rPr>
            </a:b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value stored in each node.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void main(void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	head = NULL;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Build the list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(2.5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(7.9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(12.6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Insert a node in the </a:t>
            </a:r>
            <a:r>
              <a:rPr lang="en-US" sz="1600" b="1" dirty="0" smtClean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middle of the list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insertNode</a:t>
            </a:r>
            <a:r>
              <a:rPr lang="en-US" sz="1600" b="1" dirty="0" smtClean="0">
                <a:effectLst/>
                <a:latin typeface="Courier New" pitchFamily="49" charset="0"/>
                <a:cs typeface="Courier New" pitchFamily="49" charset="0"/>
              </a:rPr>
              <a:t>(10.5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b="1" dirty="0" smtClean="0">
                <a:effectLst/>
                <a:cs typeface="Times New Roman" pitchFamily="18" charset="0"/>
              </a:rPr>
              <a:t/>
            </a:r>
            <a:br>
              <a:rPr lang="en-US" sz="1600" b="1" dirty="0" smtClean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Dispay</a:t>
            </a:r>
            <a:r>
              <a:rPr lang="en-US" sz="1600" b="1" dirty="0"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the list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86600" y="2895600"/>
            <a:ext cx="12954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2.5</a:t>
            </a:r>
            <a:r>
              <a:rPr lang="en-US" sz="3200" dirty="0">
                <a:cs typeface="Times New Roman" pitchFamily="18" charset="0"/>
              </a:rPr>
              <a:t/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latin typeface="Courier New" pitchFamily="49" charset="0"/>
                <a:cs typeface="Courier New" pitchFamily="49" charset="0"/>
              </a:rPr>
              <a:t>7.9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latin typeface="Courier New" pitchFamily="49" charset="0"/>
                <a:cs typeface="Courier New" pitchFamily="49" charset="0"/>
              </a:rPr>
              <a:t>10.5</a:t>
            </a:r>
            <a:r>
              <a:rPr lang="en-US" sz="3200" dirty="0">
                <a:cs typeface="Times New Roman" pitchFamily="18" charset="0"/>
              </a:rPr>
              <a:t/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latin typeface="Courier New" pitchFamily="49" charset="0"/>
                <a:cs typeface="Courier New" pitchFamily="49" charset="0"/>
              </a:rPr>
              <a:t>12.6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5600" y="1752600"/>
            <a:ext cx="1981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Program Output</a:t>
            </a:r>
            <a:endParaRPr lang="en-US" sz="3200" dirty="0">
              <a:solidFill>
                <a:srgbClr val="0000CC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6609</TotalTime>
  <Words>1095</Words>
  <Application>Microsoft Office PowerPoint</Application>
  <PresentationFormat>On-screen Show (4:3)</PresentationFormat>
  <Paragraphs>199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Edge</vt:lpstr>
      <vt:lpstr> Data Structures  Lecture 04 </vt:lpstr>
      <vt:lpstr>Last Lecture Summary </vt:lpstr>
      <vt:lpstr>Objectives Overview</vt:lpstr>
      <vt:lpstr>Inserting a Node in a Linked List</vt:lpstr>
      <vt:lpstr>Inserting a Node - Pseudocode</vt:lpstr>
      <vt:lpstr>Insert – Implementation Explanation</vt:lpstr>
      <vt:lpstr>Insert – Implementation Code - I</vt:lpstr>
      <vt:lpstr>Insert – Implementation Code - II</vt:lpstr>
      <vt:lpstr>Main Program using insertNode</vt:lpstr>
      <vt:lpstr>Program Step Through - 1</vt:lpstr>
      <vt:lpstr>Program Step Through - 2</vt:lpstr>
      <vt:lpstr>Program Step Through - 3</vt:lpstr>
      <vt:lpstr>Program Step Through - 4</vt:lpstr>
      <vt:lpstr>Program Step Through - 5</vt:lpstr>
      <vt:lpstr>Program Step Through - 6</vt:lpstr>
      <vt:lpstr>Deleting a Node in a Linked List</vt:lpstr>
      <vt:lpstr>Deleting a Node - Algorithm</vt:lpstr>
      <vt:lpstr>Deleting a Node – Implementation Code</vt:lpstr>
      <vt:lpstr>Main Program using deleteNode</vt:lpstr>
      <vt:lpstr>Program Output</vt:lpstr>
      <vt:lpstr>Program Step Through - 1</vt:lpstr>
      <vt:lpstr>Program Step Through - 2</vt:lpstr>
      <vt:lpstr>Program Step Through - 3</vt:lpstr>
      <vt:lpstr>Program Step Through - 4</vt:lpstr>
      <vt:lpstr>Program Step Through - 5</vt:lpstr>
      <vt:lpstr>Program Step Through - 6</vt:lpstr>
      <vt:lpstr>Program Step Through - 7</vt:lpstr>
      <vt:lpstr>Program Step Through - 8</vt:lpstr>
      <vt:lpstr>Program Step Through - 9</vt:lpstr>
      <vt:lpstr>Program Step Through - 10</vt:lpstr>
      <vt:lpstr>Program Step Through - 11</vt:lpstr>
      <vt:lpstr>Summary</vt:lpstr>
    </vt:vector>
  </TitlesOfParts>
  <Company>Cottrell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subject>CSC211 Data Structures</dc:subject>
  <dc:creator>Maryam</dc:creator>
  <cp:lastModifiedBy>FakhraTouseef</cp:lastModifiedBy>
  <cp:revision>505</cp:revision>
  <dcterms:created xsi:type="dcterms:W3CDTF">2004-10-06T00:41:44Z</dcterms:created>
  <dcterms:modified xsi:type="dcterms:W3CDTF">2020-09-29T05:07:39Z</dcterms:modified>
</cp:coreProperties>
</file>