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90" r:id="rId16"/>
    <p:sldId id="291" r:id="rId17"/>
    <p:sldId id="292" r:id="rId18"/>
    <p:sldId id="293" r:id="rId19"/>
    <p:sldId id="294" r:id="rId20"/>
    <p:sldId id="295" r:id="rId21"/>
    <p:sldId id="288" r:id="rId22"/>
    <p:sldId id="287" r:id="rId23"/>
    <p:sldId id="28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300" y="-15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C146481-58D2-4B8F-8827-447AD7DEA257}" type="datetimeFigureOut">
              <a:rPr lang="en-US" smtClean="0"/>
              <a:t>11/27/2020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E3DF1C-D030-48C1-B8BD-0CB02D1A5FA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C146481-58D2-4B8F-8827-447AD7DEA257}"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3DF1C-D030-48C1-B8BD-0CB02D1A5FA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C146481-58D2-4B8F-8827-447AD7DEA257}"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3DF1C-D030-48C1-B8BD-0CB02D1A5FA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C146481-58D2-4B8F-8827-447AD7DEA257}"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3DF1C-D030-48C1-B8BD-0CB02D1A5FAE}"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C146481-58D2-4B8F-8827-447AD7DEA257}" type="datetimeFigureOut">
              <a:rPr lang="en-US" smtClean="0"/>
              <a:t>11/27/2020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3DF1C-D030-48C1-B8BD-0CB02D1A5FA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C146481-58D2-4B8F-8827-447AD7DEA257}"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3DF1C-D030-48C1-B8BD-0CB02D1A5FAE}"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C146481-58D2-4B8F-8827-447AD7DEA257}" type="datetimeFigureOut">
              <a:rPr lang="en-US" smtClean="0"/>
              <a:t>11/27/2020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E3DF1C-D030-48C1-B8BD-0CB02D1A5F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146481-58D2-4B8F-8827-447AD7DEA257}" type="datetimeFigureOut">
              <a:rPr lang="en-US" smtClean="0"/>
              <a:t>11/27/2020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E3DF1C-D030-48C1-B8BD-0CB02D1A5FAE}"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46481-58D2-4B8F-8827-447AD7DEA257}" type="datetimeFigureOut">
              <a:rPr lang="en-US" smtClean="0"/>
              <a:t>11/27/2020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E3DF1C-D030-48C1-B8BD-0CB02D1A5FA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DC146481-58D2-4B8F-8827-447AD7DEA257}" type="datetimeFigureOut">
              <a:rPr lang="en-US" smtClean="0"/>
              <a:t>11/27/2020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3DF1C-D030-48C1-B8BD-0CB02D1A5F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C146481-58D2-4B8F-8827-447AD7DEA257}" type="datetimeFigureOut">
              <a:rPr lang="en-US" smtClean="0"/>
              <a:t>11/27/2020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E3DF1C-D030-48C1-B8BD-0CB02D1A5FA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C146481-58D2-4B8F-8827-447AD7DEA257}" type="datetimeFigureOut">
              <a:rPr lang="en-US" smtClean="0"/>
              <a:t>11/27/2020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E3DF1C-D030-48C1-B8BD-0CB02D1A5F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PHP Functions</a:t>
            </a:r>
          </a:p>
        </p:txBody>
      </p:sp>
    </p:spTree>
    <p:extLst>
      <p:ext uri="{BB962C8B-B14F-4D97-AF65-F5344CB8AC3E}">
        <p14:creationId xmlns:p14="http://schemas.microsoft.com/office/powerpoint/2010/main" val="11030618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solidFill>
                  <a:srgbClr val="FF0000"/>
                </a:solidFill>
              </a:rPr>
              <a:t>Output:</a:t>
            </a:r>
          </a:p>
          <a:p>
            <a:pPr marL="109728" indent="0">
              <a:buNone/>
            </a:pPr>
            <a:endParaRPr lang="en-US" dirty="0">
              <a:solidFill>
                <a:srgbClr val="FF0000"/>
              </a:solidFill>
            </a:endParaRPr>
          </a:p>
          <a:p>
            <a:pPr marL="109728" indent="0">
              <a:buNone/>
            </a:pPr>
            <a:r>
              <a:rPr lang="en-US" dirty="0">
                <a:solidFill>
                  <a:srgbClr val="FF0000"/>
                </a:solidFill>
              </a:rPr>
              <a:t>Ali Ahmed. Born in 1975</a:t>
            </a:r>
          </a:p>
          <a:p>
            <a:pPr marL="109728" indent="0">
              <a:buNone/>
            </a:pPr>
            <a:r>
              <a:rPr lang="en-US" dirty="0">
                <a:solidFill>
                  <a:srgbClr val="FF0000"/>
                </a:solidFill>
              </a:rPr>
              <a:t>Usman Ahmed. Born in 1978 </a:t>
            </a:r>
            <a:br>
              <a:rPr lang="en-US" dirty="0">
                <a:solidFill>
                  <a:srgbClr val="FF0000"/>
                </a:solidFill>
              </a:rPr>
            </a:br>
            <a:r>
              <a:rPr lang="en-US" dirty="0" err="1">
                <a:solidFill>
                  <a:srgbClr val="FF0000"/>
                </a:solidFill>
              </a:rPr>
              <a:t>Hafeez</a:t>
            </a:r>
            <a:r>
              <a:rPr lang="en-US" dirty="0">
                <a:solidFill>
                  <a:srgbClr val="FF0000"/>
                </a:solidFill>
              </a:rPr>
              <a:t> Ahmed. Born in 1983</a:t>
            </a:r>
            <a:br>
              <a:rPr lang="en-US" dirty="0">
                <a:solidFill>
                  <a:srgbClr val="FF0000"/>
                </a:solidFill>
              </a:rPr>
            </a:br>
            <a:endParaRPr lang="en-US" dirty="0"/>
          </a:p>
        </p:txBody>
      </p:sp>
      <p:sp>
        <p:nvSpPr>
          <p:cNvPr id="3" name="Title 2"/>
          <p:cNvSpPr>
            <a:spLocks noGrp="1"/>
          </p:cNvSpPr>
          <p:nvPr>
            <p:ph type="title"/>
          </p:nvPr>
        </p:nvSpPr>
        <p:spPr/>
        <p:txBody>
          <a:bodyPr/>
          <a:lstStyle/>
          <a:p>
            <a:r>
              <a:rPr lang="en-US" dirty="0"/>
              <a:t>Continued..</a:t>
            </a:r>
          </a:p>
        </p:txBody>
      </p:sp>
    </p:spTree>
    <p:extLst>
      <p:ext uri="{BB962C8B-B14F-4D97-AF65-F5344CB8AC3E}">
        <p14:creationId xmlns:p14="http://schemas.microsoft.com/office/powerpoint/2010/main" val="8757084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dirty="0"/>
              <a:t>The following example shows how to use a default parameter. If we call the function </a:t>
            </a:r>
            <a:r>
              <a:rPr lang="en-US" dirty="0" err="1"/>
              <a:t>setHeight</a:t>
            </a:r>
            <a:r>
              <a:rPr lang="en-US" dirty="0"/>
              <a:t>() without arguments it takes the default value as argument:</a:t>
            </a:r>
          </a:p>
          <a:p>
            <a:pPr marL="109728" indent="0">
              <a:buNone/>
            </a:pPr>
            <a:r>
              <a:rPr lang="en-US" dirty="0"/>
              <a:t>&lt;?</a:t>
            </a:r>
            <a:r>
              <a:rPr lang="en-US" dirty="0" err="1"/>
              <a:t>php</a:t>
            </a:r>
            <a:br>
              <a:rPr lang="en-US" dirty="0"/>
            </a:br>
            <a:r>
              <a:rPr lang="en-US" dirty="0"/>
              <a:t>function </a:t>
            </a:r>
            <a:r>
              <a:rPr lang="en-US" dirty="0" err="1"/>
              <a:t>setHeight</a:t>
            </a:r>
            <a:r>
              <a:rPr lang="en-US" dirty="0"/>
              <a:t>($</a:t>
            </a:r>
            <a:r>
              <a:rPr lang="en-US" dirty="0" err="1"/>
              <a:t>minheight</a:t>
            </a:r>
            <a:r>
              <a:rPr lang="en-US" dirty="0"/>
              <a:t> = 50) {</a:t>
            </a:r>
            <a:br>
              <a:rPr lang="en-US" dirty="0"/>
            </a:br>
            <a:r>
              <a:rPr lang="en-US" dirty="0"/>
              <a:t>echo "The height is : $</a:t>
            </a:r>
            <a:r>
              <a:rPr lang="en-US" dirty="0" err="1"/>
              <a:t>minheight</a:t>
            </a:r>
            <a:r>
              <a:rPr lang="en-US" dirty="0"/>
              <a:t> &lt;</a:t>
            </a:r>
            <a:r>
              <a:rPr lang="en-US" dirty="0" err="1"/>
              <a:t>br</a:t>
            </a:r>
            <a:r>
              <a:rPr lang="en-US" dirty="0"/>
              <a:t>&gt;";</a:t>
            </a:r>
            <a:br>
              <a:rPr lang="en-US" dirty="0"/>
            </a:br>
            <a:r>
              <a:rPr lang="en-US" dirty="0"/>
              <a:t>}</a:t>
            </a:r>
            <a:br>
              <a:rPr lang="en-US" dirty="0"/>
            </a:br>
            <a:r>
              <a:rPr lang="en-US" dirty="0" err="1"/>
              <a:t>setHeight</a:t>
            </a:r>
            <a:r>
              <a:rPr lang="en-US" dirty="0"/>
              <a:t>(350);</a:t>
            </a:r>
            <a:br>
              <a:rPr lang="en-US" dirty="0"/>
            </a:br>
            <a:r>
              <a:rPr lang="en-US" dirty="0" err="1"/>
              <a:t>setHeight</a:t>
            </a:r>
            <a:r>
              <a:rPr lang="en-US" dirty="0"/>
              <a:t>(); // will use the default value of 50</a:t>
            </a:r>
            <a:br>
              <a:rPr lang="en-US" dirty="0"/>
            </a:br>
            <a:r>
              <a:rPr lang="en-US" dirty="0" err="1"/>
              <a:t>setHeight</a:t>
            </a:r>
            <a:r>
              <a:rPr lang="en-US" dirty="0"/>
              <a:t>(135);</a:t>
            </a:r>
            <a:br>
              <a:rPr lang="en-US" dirty="0"/>
            </a:br>
            <a:r>
              <a:rPr lang="en-US" dirty="0"/>
              <a:t>?&gt;</a:t>
            </a:r>
          </a:p>
        </p:txBody>
      </p:sp>
      <p:sp>
        <p:nvSpPr>
          <p:cNvPr id="3" name="Title 2"/>
          <p:cNvSpPr>
            <a:spLocks noGrp="1"/>
          </p:cNvSpPr>
          <p:nvPr>
            <p:ph type="title"/>
          </p:nvPr>
        </p:nvSpPr>
        <p:spPr/>
        <p:txBody>
          <a:bodyPr/>
          <a:lstStyle/>
          <a:p>
            <a:r>
              <a:rPr lang="en-US" dirty="0">
                <a:effectLst/>
              </a:rPr>
              <a:t>PHP Default Argument Value</a:t>
            </a:r>
            <a:endParaRPr lang="en-US" dirty="0"/>
          </a:p>
        </p:txBody>
      </p:sp>
    </p:spTree>
    <p:extLst>
      <p:ext uri="{BB962C8B-B14F-4D97-AF65-F5344CB8AC3E}">
        <p14:creationId xmlns:p14="http://schemas.microsoft.com/office/powerpoint/2010/main" val="39572743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Output :</a:t>
            </a:r>
          </a:p>
          <a:p>
            <a:pPr marL="109728" indent="0">
              <a:buNone/>
            </a:pPr>
            <a:r>
              <a:rPr lang="en-US" dirty="0">
                <a:solidFill>
                  <a:srgbClr val="FF0000"/>
                </a:solidFill>
              </a:rPr>
              <a:t>The height is : 350 </a:t>
            </a:r>
            <a:br>
              <a:rPr lang="en-US" dirty="0">
                <a:solidFill>
                  <a:srgbClr val="FF0000"/>
                </a:solidFill>
              </a:rPr>
            </a:br>
            <a:r>
              <a:rPr lang="en-US" dirty="0">
                <a:solidFill>
                  <a:srgbClr val="FF0000"/>
                </a:solidFill>
              </a:rPr>
              <a:t>The height is : 50 </a:t>
            </a:r>
            <a:br>
              <a:rPr lang="en-US" dirty="0">
                <a:solidFill>
                  <a:srgbClr val="FF0000"/>
                </a:solidFill>
              </a:rPr>
            </a:br>
            <a:r>
              <a:rPr lang="en-US" dirty="0">
                <a:solidFill>
                  <a:srgbClr val="FF0000"/>
                </a:solidFill>
              </a:rPr>
              <a:t>The height is : 135</a:t>
            </a:r>
          </a:p>
          <a:p>
            <a:endParaRPr lang="en-US" dirty="0"/>
          </a:p>
        </p:txBody>
      </p:sp>
      <p:sp>
        <p:nvSpPr>
          <p:cNvPr id="3" name="Title 2"/>
          <p:cNvSpPr>
            <a:spLocks noGrp="1"/>
          </p:cNvSpPr>
          <p:nvPr>
            <p:ph type="title"/>
          </p:nvPr>
        </p:nvSpPr>
        <p:spPr/>
        <p:txBody>
          <a:bodyPr/>
          <a:lstStyle/>
          <a:p>
            <a:r>
              <a:rPr lang="en-US" dirty="0"/>
              <a:t>Continued..</a:t>
            </a:r>
          </a:p>
        </p:txBody>
      </p:sp>
    </p:spTree>
    <p:extLst>
      <p:ext uri="{BB962C8B-B14F-4D97-AF65-F5344CB8AC3E}">
        <p14:creationId xmlns:p14="http://schemas.microsoft.com/office/powerpoint/2010/main" val="5110209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To let a function return a value, use the return statement:</a:t>
            </a:r>
          </a:p>
          <a:p>
            <a:pPr marL="109728" indent="0">
              <a:buNone/>
            </a:pPr>
            <a:r>
              <a:rPr lang="en-US" dirty="0">
                <a:solidFill>
                  <a:srgbClr val="FF0000"/>
                </a:solidFill>
              </a:rPr>
              <a:t>&lt;?</a:t>
            </a:r>
            <a:r>
              <a:rPr lang="en-US" dirty="0" err="1">
                <a:solidFill>
                  <a:srgbClr val="FF0000"/>
                </a:solidFill>
              </a:rPr>
              <a:t>php</a:t>
            </a:r>
            <a:br>
              <a:rPr lang="en-US" dirty="0">
                <a:solidFill>
                  <a:srgbClr val="FF0000"/>
                </a:solidFill>
              </a:rPr>
            </a:br>
            <a:r>
              <a:rPr lang="en-US" dirty="0">
                <a:solidFill>
                  <a:srgbClr val="FF0000"/>
                </a:solidFill>
              </a:rPr>
              <a:t>function sum($x, $y) {</a:t>
            </a:r>
            <a:br>
              <a:rPr lang="en-US" dirty="0">
                <a:solidFill>
                  <a:srgbClr val="FF0000"/>
                </a:solidFill>
              </a:rPr>
            </a:br>
            <a:r>
              <a:rPr lang="en-US" dirty="0">
                <a:solidFill>
                  <a:srgbClr val="FF0000"/>
                </a:solidFill>
              </a:rPr>
              <a:t>$z = $x + $y;</a:t>
            </a:r>
            <a:br>
              <a:rPr lang="en-US" dirty="0">
                <a:solidFill>
                  <a:srgbClr val="FF0000"/>
                </a:solidFill>
              </a:rPr>
            </a:br>
            <a:r>
              <a:rPr lang="en-US" dirty="0">
                <a:solidFill>
                  <a:srgbClr val="FF0000"/>
                </a:solidFill>
              </a:rPr>
              <a:t>return $z;</a:t>
            </a:r>
            <a:br>
              <a:rPr lang="en-US" dirty="0">
                <a:solidFill>
                  <a:srgbClr val="FF0000"/>
                </a:solidFill>
              </a:rPr>
            </a:br>
            <a:r>
              <a:rPr lang="en-US" dirty="0">
                <a:solidFill>
                  <a:srgbClr val="FF0000"/>
                </a:solidFill>
              </a:rPr>
              <a:t>}</a:t>
            </a:r>
            <a:br>
              <a:rPr lang="en-US" dirty="0">
                <a:solidFill>
                  <a:srgbClr val="FF0000"/>
                </a:solidFill>
              </a:rPr>
            </a:br>
            <a:br>
              <a:rPr lang="en-US" dirty="0">
                <a:solidFill>
                  <a:srgbClr val="FF0000"/>
                </a:solidFill>
              </a:rPr>
            </a:br>
            <a:r>
              <a:rPr lang="en-US" dirty="0">
                <a:solidFill>
                  <a:srgbClr val="FF0000"/>
                </a:solidFill>
              </a:rPr>
              <a:t>echo "5 + 10 = " . sum(5, 10) . "&lt;</a:t>
            </a:r>
            <a:r>
              <a:rPr lang="en-US" dirty="0" err="1">
                <a:solidFill>
                  <a:srgbClr val="FF0000"/>
                </a:solidFill>
              </a:rPr>
              <a:t>br</a:t>
            </a:r>
            <a:r>
              <a:rPr lang="en-US" dirty="0">
                <a:solidFill>
                  <a:srgbClr val="FF0000"/>
                </a:solidFill>
              </a:rPr>
              <a:t>&gt;";</a:t>
            </a:r>
            <a:br>
              <a:rPr lang="en-US" dirty="0">
                <a:solidFill>
                  <a:srgbClr val="FF0000"/>
                </a:solidFill>
              </a:rPr>
            </a:br>
            <a:r>
              <a:rPr lang="en-US" dirty="0">
                <a:solidFill>
                  <a:srgbClr val="FF0000"/>
                </a:solidFill>
              </a:rPr>
              <a:t>echo "7 + 13 = " . sum(7, 13) . "&lt;</a:t>
            </a:r>
            <a:r>
              <a:rPr lang="en-US" dirty="0" err="1">
                <a:solidFill>
                  <a:srgbClr val="FF0000"/>
                </a:solidFill>
              </a:rPr>
              <a:t>br</a:t>
            </a:r>
            <a:r>
              <a:rPr lang="en-US" dirty="0">
                <a:solidFill>
                  <a:srgbClr val="FF0000"/>
                </a:solidFill>
              </a:rPr>
              <a:t>&gt;";</a:t>
            </a:r>
            <a:br>
              <a:rPr lang="en-US" dirty="0">
                <a:solidFill>
                  <a:srgbClr val="FF0000"/>
                </a:solidFill>
              </a:rPr>
            </a:br>
            <a:r>
              <a:rPr lang="en-US" dirty="0">
                <a:solidFill>
                  <a:srgbClr val="FF0000"/>
                </a:solidFill>
              </a:rPr>
              <a:t>?&gt;</a:t>
            </a:r>
          </a:p>
        </p:txBody>
      </p:sp>
      <p:sp>
        <p:nvSpPr>
          <p:cNvPr id="3" name="Title 2"/>
          <p:cNvSpPr>
            <a:spLocks noGrp="1"/>
          </p:cNvSpPr>
          <p:nvPr>
            <p:ph type="title"/>
          </p:nvPr>
        </p:nvSpPr>
        <p:spPr/>
        <p:txBody>
          <a:bodyPr>
            <a:normAutofit fontScale="90000"/>
          </a:bodyPr>
          <a:lstStyle/>
          <a:p>
            <a:r>
              <a:rPr lang="en-US" dirty="0">
                <a:effectLst/>
              </a:rPr>
              <a:t>PHP Functions - Returning values</a:t>
            </a:r>
            <a:endParaRPr lang="en-US" dirty="0"/>
          </a:p>
        </p:txBody>
      </p:sp>
    </p:spTree>
    <p:extLst>
      <p:ext uri="{BB962C8B-B14F-4D97-AF65-F5344CB8AC3E}">
        <p14:creationId xmlns:p14="http://schemas.microsoft.com/office/powerpoint/2010/main" val="10377973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Output:</a:t>
            </a:r>
          </a:p>
          <a:p>
            <a:pPr marL="109728" indent="0">
              <a:buNone/>
            </a:pPr>
            <a:r>
              <a:rPr lang="en-US" dirty="0">
                <a:solidFill>
                  <a:srgbClr val="FF0000"/>
                </a:solidFill>
              </a:rPr>
              <a:t>5 + 10 = 15</a:t>
            </a:r>
            <a:br>
              <a:rPr lang="en-US" dirty="0">
                <a:solidFill>
                  <a:srgbClr val="FF0000"/>
                </a:solidFill>
              </a:rPr>
            </a:br>
            <a:r>
              <a:rPr lang="en-US" dirty="0">
                <a:solidFill>
                  <a:srgbClr val="FF0000"/>
                </a:solidFill>
              </a:rPr>
              <a:t>7 + 13 = 20</a:t>
            </a:r>
          </a:p>
        </p:txBody>
      </p:sp>
      <p:sp>
        <p:nvSpPr>
          <p:cNvPr id="3" name="Title 2"/>
          <p:cNvSpPr>
            <a:spLocks noGrp="1"/>
          </p:cNvSpPr>
          <p:nvPr>
            <p:ph type="title"/>
          </p:nvPr>
        </p:nvSpPr>
        <p:spPr/>
        <p:txBody>
          <a:bodyPr/>
          <a:lstStyle/>
          <a:p>
            <a:r>
              <a:rPr lang="en-US" dirty="0"/>
              <a:t>Continued..</a:t>
            </a:r>
          </a:p>
        </p:txBody>
      </p:sp>
    </p:spTree>
    <p:extLst>
      <p:ext uri="{BB962C8B-B14F-4D97-AF65-F5344CB8AC3E}">
        <p14:creationId xmlns:p14="http://schemas.microsoft.com/office/powerpoint/2010/main" val="31215823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A function can return a value using the return statement in conjunction with a value or object. return stops the execution of the function and sends the value back to the calling code.</a:t>
            </a:r>
          </a:p>
        </p:txBody>
      </p:sp>
      <p:sp>
        <p:nvSpPr>
          <p:cNvPr id="3" name="Title 2"/>
          <p:cNvSpPr>
            <a:spLocks noGrp="1"/>
          </p:cNvSpPr>
          <p:nvPr>
            <p:ph type="title"/>
          </p:nvPr>
        </p:nvSpPr>
        <p:spPr/>
        <p:txBody>
          <a:bodyPr>
            <a:normAutofit fontScale="90000"/>
          </a:bodyPr>
          <a:lstStyle/>
          <a:p>
            <a:r>
              <a:rPr lang="en-US" dirty="0"/>
              <a:t>Returning Values from User-Defined Functions</a:t>
            </a:r>
          </a:p>
        </p:txBody>
      </p:sp>
    </p:spTree>
    <p:extLst>
      <p:ext uri="{BB962C8B-B14F-4D97-AF65-F5344CB8AC3E}">
        <p14:creationId xmlns:p14="http://schemas.microsoft.com/office/powerpoint/2010/main" val="2602149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&lt;?</a:t>
            </a:r>
            <a:r>
              <a:rPr lang="en-US" dirty="0" err="1"/>
              <a:t>php</a:t>
            </a:r>
            <a:endParaRPr lang="en-US" dirty="0"/>
          </a:p>
          <a:p>
            <a:pPr marL="109728" indent="0">
              <a:buNone/>
            </a:pPr>
            <a:r>
              <a:rPr lang="en-US" dirty="0"/>
              <a:t> function </a:t>
            </a:r>
            <a:r>
              <a:rPr lang="en-US" dirty="0" err="1"/>
              <a:t>addNums</a:t>
            </a:r>
            <a:r>
              <a:rPr lang="en-US" dirty="0"/>
              <a:t>( $</a:t>
            </a:r>
            <a:r>
              <a:rPr lang="en-US" dirty="0" err="1"/>
              <a:t>firstnum</a:t>
            </a:r>
            <a:r>
              <a:rPr lang="en-US" dirty="0"/>
              <a:t>, $</a:t>
            </a:r>
            <a:r>
              <a:rPr lang="en-US" dirty="0" err="1"/>
              <a:t>secondnum</a:t>
            </a:r>
            <a:r>
              <a:rPr lang="en-US" dirty="0"/>
              <a:t>;</a:t>
            </a:r>
          </a:p>
          <a:p>
            <a:pPr marL="109728" indent="0">
              <a:buNone/>
            </a:pPr>
            <a:r>
              <a:rPr lang="en-US" dirty="0"/>
              <a:t> {</a:t>
            </a:r>
          </a:p>
          <a:p>
            <a:pPr marL="109728" indent="0">
              <a:buNone/>
            </a:pPr>
            <a:r>
              <a:rPr lang="en-US" dirty="0"/>
              <a:t> $result = $</a:t>
            </a:r>
            <a:r>
              <a:rPr lang="en-US" dirty="0" err="1"/>
              <a:t>firstnum</a:t>
            </a:r>
            <a:r>
              <a:rPr lang="en-US" dirty="0"/>
              <a:t> + $</a:t>
            </a:r>
            <a:r>
              <a:rPr lang="en-US" dirty="0" err="1"/>
              <a:t>secondnum</a:t>
            </a:r>
            <a:r>
              <a:rPr lang="en-US" dirty="0"/>
              <a:t> )</a:t>
            </a:r>
          </a:p>
          <a:p>
            <a:pPr marL="109728" indent="0">
              <a:buNone/>
            </a:pPr>
            <a:r>
              <a:rPr lang="en-US" dirty="0"/>
              <a:t> return $result;11: </a:t>
            </a:r>
          </a:p>
          <a:p>
            <a:pPr marL="109728" indent="0">
              <a:buNone/>
            </a:pPr>
            <a:r>
              <a:rPr lang="en-US" dirty="0"/>
              <a:t>}</a:t>
            </a:r>
          </a:p>
          <a:p>
            <a:pPr marL="109728" indent="0">
              <a:buNone/>
            </a:pPr>
            <a:r>
              <a:rPr lang="en-US" dirty="0"/>
              <a:t> echo </a:t>
            </a:r>
            <a:r>
              <a:rPr lang="en-US" dirty="0" err="1"/>
              <a:t>addNums</a:t>
            </a:r>
            <a:r>
              <a:rPr lang="en-US" dirty="0"/>
              <a:t>(3,5);</a:t>
            </a:r>
          </a:p>
          <a:p>
            <a:pPr marL="109728" indent="0">
              <a:buNone/>
            </a:pPr>
            <a:r>
              <a:rPr lang="en-US" dirty="0"/>
              <a:t> // will print "8"</a:t>
            </a:r>
          </a:p>
          <a:p>
            <a:pPr marL="109728" indent="0">
              <a:buNone/>
            </a:pPr>
            <a:r>
              <a:rPr lang="en-US" dirty="0"/>
              <a:t> ?&gt;</a:t>
            </a:r>
          </a:p>
        </p:txBody>
      </p:sp>
      <p:sp>
        <p:nvSpPr>
          <p:cNvPr id="3" name="Title 2"/>
          <p:cNvSpPr>
            <a:spLocks noGrp="1"/>
          </p:cNvSpPr>
          <p:nvPr>
            <p:ph type="title"/>
          </p:nvPr>
        </p:nvSpPr>
        <p:spPr/>
        <p:txBody>
          <a:bodyPr>
            <a:normAutofit fontScale="90000"/>
          </a:bodyPr>
          <a:lstStyle/>
          <a:p>
            <a:r>
              <a:rPr lang="en-US" dirty="0"/>
              <a:t>A Function That Returns a Value</a:t>
            </a:r>
          </a:p>
        </p:txBody>
      </p:sp>
    </p:spTree>
    <p:extLst>
      <p:ext uri="{BB962C8B-B14F-4D97-AF65-F5344CB8AC3E}">
        <p14:creationId xmlns:p14="http://schemas.microsoft.com/office/powerpoint/2010/main" val="21544650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dirty="0"/>
              <a:t>It is possible to assign function names as strings to variables and then treat these variables exactly as you would the function name itself. Listing 6.5 creates a simple</a:t>
            </a:r>
          </a:p>
          <a:p>
            <a:pPr marL="109728" indent="0" algn="just">
              <a:buNone/>
            </a:pPr>
            <a:r>
              <a:rPr lang="en-US" dirty="0"/>
              <a:t>example of this.</a:t>
            </a:r>
          </a:p>
        </p:txBody>
      </p:sp>
      <p:sp>
        <p:nvSpPr>
          <p:cNvPr id="3" name="Title 2"/>
          <p:cNvSpPr>
            <a:spLocks noGrp="1"/>
          </p:cNvSpPr>
          <p:nvPr>
            <p:ph type="title"/>
          </p:nvPr>
        </p:nvSpPr>
        <p:spPr/>
        <p:txBody>
          <a:bodyPr/>
          <a:lstStyle/>
          <a:p>
            <a:r>
              <a:rPr lang="en-US" dirty="0"/>
              <a:t>Dynamic Function Calls</a:t>
            </a:r>
          </a:p>
        </p:txBody>
      </p:sp>
    </p:spTree>
    <p:extLst>
      <p:ext uri="{BB962C8B-B14F-4D97-AF65-F5344CB8AC3E}">
        <p14:creationId xmlns:p14="http://schemas.microsoft.com/office/powerpoint/2010/main" val="36861514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&lt;?</a:t>
            </a:r>
            <a:r>
              <a:rPr lang="en-US" dirty="0" err="1"/>
              <a:t>php</a:t>
            </a:r>
            <a:endParaRPr lang="en-US" dirty="0"/>
          </a:p>
          <a:p>
            <a:pPr marL="109728" indent="0">
              <a:buNone/>
            </a:pPr>
            <a:r>
              <a:rPr lang="en-US" dirty="0"/>
              <a:t>function </a:t>
            </a:r>
            <a:r>
              <a:rPr lang="en-US" dirty="0" err="1"/>
              <a:t>sayHello</a:t>
            </a:r>
            <a:r>
              <a:rPr lang="en-US" dirty="0"/>
              <a:t>()</a:t>
            </a:r>
          </a:p>
          <a:p>
            <a:pPr marL="109728" indent="0">
              <a:buNone/>
            </a:pPr>
            <a:r>
              <a:rPr lang="en-US" dirty="0"/>
              <a:t>	{</a:t>
            </a:r>
          </a:p>
          <a:p>
            <a:pPr marL="109728" indent="0">
              <a:buNone/>
            </a:pPr>
            <a:r>
              <a:rPr lang="en-US" dirty="0"/>
              <a:t>	echo "hello&lt;</a:t>
            </a:r>
            <a:r>
              <a:rPr lang="en-US" dirty="0" err="1"/>
              <a:t>br</a:t>
            </a:r>
            <a:r>
              <a:rPr lang="en-US" dirty="0"/>
              <a:t>&gt;";</a:t>
            </a:r>
          </a:p>
          <a:p>
            <a:pPr marL="109728" indent="0">
              <a:buNone/>
            </a:pPr>
            <a:r>
              <a:rPr lang="en-US" dirty="0"/>
              <a:t>	 }</a:t>
            </a:r>
          </a:p>
          <a:p>
            <a:pPr marL="109728" indent="0">
              <a:buNone/>
            </a:pPr>
            <a:r>
              <a:rPr lang="en-US" dirty="0"/>
              <a:t>	$</a:t>
            </a:r>
            <a:r>
              <a:rPr lang="en-US" dirty="0" err="1"/>
              <a:t>function_holder</a:t>
            </a:r>
            <a:r>
              <a:rPr lang="en-US" dirty="0"/>
              <a:t> = "</a:t>
            </a:r>
            <a:r>
              <a:rPr lang="en-US" dirty="0" err="1"/>
              <a:t>sayHello</a:t>
            </a:r>
            <a:r>
              <a:rPr lang="en-US" dirty="0"/>
              <a:t>";</a:t>
            </a:r>
          </a:p>
          <a:p>
            <a:pPr marL="109728" indent="0">
              <a:buNone/>
            </a:pPr>
            <a:r>
              <a:rPr lang="en-US" dirty="0"/>
              <a:t>	$</a:t>
            </a:r>
            <a:r>
              <a:rPr lang="en-US" dirty="0" err="1"/>
              <a:t>function_holder</a:t>
            </a:r>
            <a:r>
              <a:rPr lang="en-US" dirty="0"/>
              <a:t>();</a:t>
            </a:r>
          </a:p>
          <a:p>
            <a:pPr marL="109728" indent="0">
              <a:buNone/>
            </a:pPr>
            <a:r>
              <a:rPr lang="en-US" dirty="0"/>
              <a:t>	?&gt;</a:t>
            </a:r>
          </a:p>
        </p:txBody>
      </p:sp>
      <p:sp>
        <p:nvSpPr>
          <p:cNvPr id="3" name="Title 2"/>
          <p:cNvSpPr>
            <a:spLocks noGrp="1"/>
          </p:cNvSpPr>
          <p:nvPr>
            <p:ph type="title"/>
          </p:nvPr>
        </p:nvSpPr>
        <p:spPr/>
        <p:txBody>
          <a:bodyPr/>
          <a:lstStyle/>
          <a:p>
            <a:r>
              <a:rPr lang="en-US" dirty="0"/>
              <a:t>Calling a Function Dynamically</a:t>
            </a:r>
          </a:p>
        </p:txBody>
      </p:sp>
    </p:spTree>
    <p:extLst>
      <p:ext uri="{BB962C8B-B14F-4D97-AF65-F5344CB8AC3E}">
        <p14:creationId xmlns:p14="http://schemas.microsoft.com/office/powerpoint/2010/main" val="38234302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dirty="0"/>
              <a:t>When you pass arguments to functions they are stored as copies in parameter variables. Any changes made to these variables in the body of the function are local to that function and are not reflected beyond it. This is illustrated in Listing 6.13.</a:t>
            </a:r>
          </a:p>
        </p:txBody>
      </p:sp>
      <p:sp>
        <p:nvSpPr>
          <p:cNvPr id="3" name="Title 2"/>
          <p:cNvSpPr>
            <a:spLocks noGrp="1"/>
          </p:cNvSpPr>
          <p:nvPr>
            <p:ph type="title"/>
          </p:nvPr>
        </p:nvSpPr>
        <p:spPr/>
        <p:txBody>
          <a:bodyPr>
            <a:normAutofit fontScale="90000"/>
          </a:bodyPr>
          <a:lstStyle/>
          <a:p>
            <a:r>
              <a:rPr lang="en-US" dirty="0"/>
              <a:t>Passing References to Variables to Functions</a:t>
            </a:r>
          </a:p>
        </p:txBody>
      </p:sp>
    </p:spTree>
    <p:extLst>
      <p:ext uri="{BB962C8B-B14F-4D97-AF65-F5344CB8AC3E}">
        <p14:creationId xmlns:p14="http://schemas.microsoft.com/office/powerpoint/2010/main" val="24245705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dirty="0"/>
              <a:t> The real power of PHP comes from its functions; it has more than 1000 built-in functions.</a:t>
            </a:r>
          </a:p>
          <a:p>
            <a:pPr algn="just"/>
            <a:r>
              <a:rPr lang="en-US" b="1" dirty="0"/>
              <a:t>PHP User Defined Functions</a:t>
            </a:r>
          </a:p>
          <a:p>
            <a:pPr algn="just"/>
            <a:r>
              <a:rPr lang="en-US" dirty="0"/>
              <a:t>Besides the built-in PHP functions, we can create our own functions.</a:t>
            </a:r>
          </a:p>
          <a:p>
            <a:pPr algn="just"/>
            <a:r>
              <a:rPr lang="en-US" dirty="0"/>
              <a:t>A function is a block of statements that can be used repeatedly in a program.</a:t>
            </a:r>
          </a:p>
          <a:p>
            <a:pPr algn="just"/>
            <a:r>
              <a:rPr lang="en-US" dirty="0"/>
              <a:t>A function will not execute immediately when a page loads.</a:t>
            </a:r>
          </a:p>
          <a:p>
            <a:pPr algn="just"/>
            <a:r>
              <a:rPr lang="en-US" dirty="0"/>
              <a:t>A function will be executed by a call to the function.</a:t>
            </a:r>
          </a:p>
          <a:p>
            <a:pPr algn="just"/>
            <a:endParaRPr lang="en-US" dirty="0"/>
          </a:p>
        </p:txBody>
      </p:sp>
      <p:sp>
        <p:nvSpPr>
          <p:cNvPr id="3" name="Title 2"/>
          <p:cNvSpPr>
            <a:spLocks noGrp="1"/>
          </p:cNvSpPr>
          <p:nvPr>
            <p:ph type="title"/>
          </p:nvPr>
        </p:nvSpPr>
        <p:spPr/>
        <p:txBody>
          <a:bodyPr/>
          <a:lstStyle/>
          <a:p>
            <a:r>
              <a:rPr lang="en-US" dirty="0">
                <a:effectLst/>
              </a:rPr>
              <a:t>PHP Functions</a:t>
            </a:r>
            <a:endParaRPr lang="en-US" dirty="0"/>
          </a:p>
        </p:txBody>
      </p:sp>
    </p:spTree>
    <p:extLst>
      <p:ext uri="{BB962C8B-B14F-4D97-AF65-F5344CB8AC3E}">
        <p14:creationId xmlns:p14="http://schemas.microsoft.com/office/powerpoint/2010/main" val="20166168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&lt;?</a:t>
            </a:r>
            <a:r>
              <a:rPr lang="en-US" dirty="0" err="1"/>
              <a:t>php</a:t>
            </a:r>
            <a:endParaRPr lang="en-US" dirty="0"/>
          </a:p>
          <a:p>
            <a:pPr marL="109728" indent="0">
              <a:buNone/>
            </a:pPr>
            <a:r>
              <a:rPr lang="en-US" dirty="0"/>
              <a:t>function </a:t>
            </a:r>
            <a:r>
              <a:rPr lang="en-US" dirty="0" err="1"/>
              <a:t>addFive</a:t>
            </a:r>
            <a:r>
              <a:rPr lang="en-US" dirty="0"/>
              <a:t>( $</a:t>
            </a:r>
            <a:r>
              <a:rPr lang="en-US" dirty="0" err="1"/>
              <a:t>num</a:t>
            </a:r>
            <a:r>
              <a:rPr lang="en-US" dirty="0"/>
              <a:t> )</a:t>
            </a:r>
          </a:p>
          <a:p>
            <a:pPr marL="109728" indent="0">
              <a:buNone/>
            </a:pPr>
            <a:r>
              <a:rPr lang="en-US" dirty="0"/>
              <a:t>{</a:t>
            </a:r>
          </a:p>
          <a:p>
            <a:pPr marL="109728" indent="0">
              <a:buNone/>
            </a:pPr>
            <a:r>
              <a:rPr lang="en-US" dirty="0"/>
              <a:t>$</a:t>
            </a:r>
            <a:r>
              <a:rPr lang="en-US" dirty="0" err="1"/>
              <a:t>num</a:t>
            </a:r>
            <a:r>
              <a:rPr lang="en-US" dirty="0"/>
              <a:t> += 5;</a:t>
            </a:r>
          </a:p>
          <a:p>
            <a:pPr marL="109728" indent="0">
              <a:buNone/>
            </a:pPr>
            <a:r>
              <a:rPr lang="en-US" dirty="0"/>
              <a:t>}</a:t>
            </a:r>
          </a:p>
          <a:p>
            <a:pPr marL="109728" indent="0">
              <a:buNone/>
            </a:pPr>
            <a:r>
              <a:rPr lang="en-US" dirty="0"/>
              <a:t>$</a:t>
            </a:r>
            <a:r>
              <a:rPr lang="en-US" dirty="0" err="1"/>
              <a:t>orignum</a:t>
            </a:r>
            <a:r>
              <a:rPr lang="en-US" dirty="0"/>
              <a:t> = 10;</a:t>
            </a:r>
          </a:p>
          <a:p>
            <a:pPr marL="109728" indent="0">
              <a:buNone/>
            </a:pPr>
            <a:r>
              <a:rPr lang="en-US" dirty="0" err="1"/>
              <a:t>addFive</a:t>
            </a:r>
            <a:r>
              <a:rPr lang="en-US" dirty="0"/>
              <a:t>( $</a:t>
            </a:r>
            <a:r>
              <a:rPr lang="en-US" dirty="0" err="1"/>
              <a:t>orignum</a:t>
            </a:r>
            <a:r>
              <a:rPr lang="en-US" dirty="0"/>
              <a:t> );</a:t>
            </a:r>
          </a:p>
          <a:p>
            <a:pPr marL="109728" indent="0">
              <a:buNone/>
            </a:pPr>
            <a:r>
              <a:rPr lang="en-US" dirty="0"/>
              <a:t>print( $</a:t>
            </a:r>
            <a:r>
              <a:rPr lang="en-US" dirty="0" err="1"/>
              <a:t>orignum</a:t>
            </a:r>
            <a:r>
              <a:rPr lang="en-US" dirty="0"/>
              <a:t> );</a:t>
            </a:r>
          </a:p>
          <a:p>
            <a:pPr marL="109728" indent="0">
              <a:buNone/>
            </a:pPr>
            <a:r>
              <a:rPr lang="en-US" dirty="0"/>
              <a:t>?&gt;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517235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nn-NO" dirty="0"/>
              <a:t>&lt;?php</a:t>
            </a:r>
          </a:p>
          <a:p>
            <a:pPr marL="109728" indent="0">
              <a:buNone/>
            </a:pPr>
            <a:r>
              <a:rPr lang="nn-NO" dirty="0"/>
              <a:t>srand( microtime() * 1000000 );</a:t>
            </a:r>
          </a:p>
          <a:p>
            <a:pPr marL="109728" indent="0">
              <a:buNone/>
            </a:pPr>
            <a:r>
              <a:rPr lang="nn-NO" dirty="0"/>
              <a:t>$Rad=rand(1,10);</a:t>
            </a:r>
          </a:p>
          <a:p>
            <a:pPr marL="109728" indent="0">
              <a:buNone/>
            </a:pPr>
            <a:r>
              <a:rPr lang="nn-NO" dirty="0"/>
              <a:t>echo $Rad;</a:t>
            </a:r>
          </a:p>
          <a:p>
            <a:pPr marL="109728" indent="0">
              <a:buNone/>
            </a:pPr>
            <a:r>
              <a:rPr lang="nn-NO" dirty="0"/>
              <a:t>?&gt;</a:t>
            </a:r>
            <a:endParaRPr lang="en-US" dirty="0"/>
          </a:p>
        </p:txBody>
      </p:sp>
      <p:sp>
        <p:nvSpPr>
          <p:cNvPr id="3" name="Title 2"/>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1703190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The PHP </a:t>
            </a:r>
            <a:r>
              <a:rPr lang="en-US" b="1" dirty="0"/>
              <a:t>rand()</a:t>
            </a:r>
            <a:r>
              <a:rPr lang="en-US" dirty="0"/>
              <a:t> function is used to generate a random </a:t>
            </a:r>
            <a:r>
              <a:rPr lang="en-US" dirty="0" err="1"/>
              <a:t>number.This</a:t>
            </a:r>
            <a:r>
              <a:rPr lang="en-US" dirty="0"/>
              <a:t> function can generate numbers with-in a given range. The random number generator should be seeded to prevent a regular pattern of numbers being generated. This is achieved using the </a:t>
            </a:r>
            <a:r>
              <a:rPr lang="en-US" b="1" dirty="0" err="1"/>
              <a:t>srand</a:t>
            </a:r>
            <a:r>
              <a:rPr lang="en-US" b="1" dirty="0"/>
              <a:t>()</a:t>
            </a:r>
            <a:r>
              <a:rPr lang="en-US" dirty="0"/>
              <a:t> function that specifies the seed number as its argument.</a:t>
            </a:r>
          </a:p>
        </p:txBody>
      </p:sp>
      <p:sp>
        <p:nvSpPr>
          <p:cNvPr id="3" name="Title 2"/>
          <p:cNvSpPr>
            <a:spLocks noGrp="1"/>
          </p:cNvSpPr>
          <p:nvPr>
            <p:ph type="title"/>
          </p:nvPr>
        </p:nvSpPr>
        <p:spPr/>
        <p:txBody>
          <a:bodyPr/>
          <a:lstStyle/>
          <a:p>
            <a:r>
              <a:rPr lang="en-US" dirty="0"/>
              <a:t>PHP Random Value Function</a:t>
            </a:r>
          </a:p>
        </p:txBody>
      </p:sp>
    </p:spTree>
    <p:extLst>
      <p:ext uri="{BB962C8B-B14F-4D97-AF65-F5344CB8AC3E}">
        <p14:creationId xmlns:p14="http://schemas.microsoft.com/office/powerpoint/2010/main" val="7263564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47500" lnSpcReduction="20000"/>
          </a:bodyPr>
          <a:lstStyle/>
          <a:p>
            <a:pPr marL="109728" indent="0">
              <a:buNone/>
            </a:pPr>
            <a:r>
              <a:rPr lang="en-US" dirty="0"/>
              <a:t>&lt;?</a:t>
            </a:r>
            <a:r>
              <a:rPr lang="en-US" dirty="0" err="1"/>
              <a:t>php</a:t>
            </a:r>
            <a:endParaRPr lang="en-US" dirty="0"/>
          </a:p>
          <a:p>
            <a:pPr marL="109728" indent="0">
              <a:buNone/>
            </a:pPr>
            <a:r>
              <a:rPr lang="en-US" dirty="0"/>
              <a:t>         </a:t>
            </a:r>
            <a:r>
              <a:rPr lang="en-US" dirty="0" err="1"/>
              <a:t>srand</a:t>
            </a:r>
            <a:r>
              <a:rPr lang="en-US" dirty="0"/>
              <a:t>( </a:t>
            </a:r>
            <a:r>
              <a:rPr lang="en-US" dirty="0" err="1"/>
              <a:t>microtime</a:t>
            </a:r>
            <a:r>
              <a:rPr lang="en-US" dirty="0"/>
              <a:t>() * 1000000 );</a:t>
            </a:r>
          </a:p>
          <a:p>
            <a:pPr marL="109728" indent="0">
              <a:buNone/>
            </a:pPr>
            <a:r>
              <a:rPr lang="en-US" dirty="0"/>
              <a:t>         $</a:t>
            </a:r>
            <a:r>
              <a:rPr lang="en-US" dirty="0" err="1"/>
              <a:t>num</a:t>
            </a:r>
            <a:r>
              <a:rPr lang="en-US" dirty="0"/>
              <a:t> = rand( 1, 4 );</a:t>
            </a:r>
          </a:p>
          <a:p>
            <a:pPr marL="109728" indent="0">
              <a:buNone/>
            </a:pPr>
            <a:r>
              <a:rPr lang="en-US" dirty="0"/>
              <a:t>         </a:t>
            </a:r>
          </a:p>
          <a:p>
            <a:pPr marL="109728" indent="0">
              <a:buNone/>
            </a:pPr>
            <a:r>
              <a:rPr lang="en-US" dirty="0"/>
              <a:t>         switch( $</a:t>
            </a:r>
            <a:r>
              <a:rPr lang="en-US" dirty="0" err="1"/>
              <a:t>num</a:t>
            </a:r>
            <a:r>
              <a:rPr lang="en-US" dirty="0"/>
              <a:t> ) {</a:t>
            </a:r>
          </a:p>
          <a:p>
            <a:pPr marL="109728" indent="0">
              <a:buNone/>
            </a:pPr>
            <a:r>
              <a:rPr lang="en-US" dirty="0"/>
              <a:t>            case 1: $</a:t>
            </a:r>
            <a:r>
              <a:rPr lang="en-US" dirty="0" err="1"/>
              <a:t>image_file</a:t>
            </a:r>
            <a:r>
              <a:rPr lang="en-US" dirty="0"/>
              <a:t> = "/</a:t>
            </a:r>
            <a:r>
              <a:rPr lang="en-US" dirty="0" err="1"/>
              <a:t>php</a:t>
            </a:r>
            <a:r>
              <a:rPr lang="en-US" dirty="0"/>
              <a:t>/images/logo.png";</a:t>
            </a:r>
          </a:p>
          <a:p>
            <a:pPr marL="109728" indent="0">
              <a:buNone/>
            </a:pPr>
            <a:r>
              <a:rPr lang="en-US" dirty="0"/>
              <a:t>               break;</a:t>
            </a:r>
          </a:p>
          <a:p>
            <a:pPr marL="109728" indent="0">
              <a:buNone/>
            </a:pPr>
            <a:r>
              <a:rPr lang="en-US" dirty="0"/>
              <a:t>            </a:t>
            </a:r>
          </a:p>
          <a:p>
            <a:pPr marL="109728" indent="0">
              <a:buNone/>
            </a:pPr>
            <a:r>
              <a:rPr lang="en-US" dirty="0"/>
              <a:t>            case 2: $</a:t>
            </a:r>
            <a:r>
              <a:rPr lang="en-US" dirty="0" err="1"/>
              <a:t>image_file</a:t>
            </a:r>
            <a:r>
              <a:rPr lang="en-US" dirty="0"/>
              <a:t> = "/</a:t>
            </a:r>
            <a:r>
              <a:rPr lang="en-US" dirty="0" err="1"/>
              <a:t>php</a:t>
            </a:r>
            <a:r>
              <a:rPr lang="en-US" dirty="0"/>
              <a:t>/images/php.jpg";</a:t>
            </a:r>
          </a:p>
          <a:p>
            <a:pPr marL="109728" indent="0">
              <a:buNone/>
            </a:pPr>
            <a:r>
              <a:rPr lang="en-US" dirty="0"/>
              <a:t>               break;</a:t>
            </a:r>
          </a:p>
          <a:p>
            <a:pPr marL="109728" indent="0">
              <a:buNone/>
            </a:pPr>
            <a:r>
              <a:rPr lang="en-US" dirty="0"/>
              <a:t>            </a:t>
            </a:r>
          </a:p>
          <a:p>
            <a:pPr marL="109728" indent="0">
              <a:buNone/>
            </a:pPr>
            <a:r>
              <a:rPr lang="en-US" dirty="0"/>
              <a:t>            case 3: $</a:t>
            </a:r>
            <a:r>
              <a:rPr lang="en-US" dirty="0" err="1"/>
              <a:t>image_file</a:t>
            </a:r>
            <a:r>
              <a:rPr lang="en-US" dirty="0"/>
              <a:t> = "/</a:t>
            </a:r>
            <a:r>
              <a:rPr lang="en-US" dirty="0" err="1"/>
              <a:t>php</a:t>
            </a:r>
            <a:r>
              <a:rPr lang="en-US" dirty="0"/>
              <a:t>/images/logo.png";</a:t>
            </a:r>
          </a:p>
          <a:p>
            <a:pPr marL="109728" indent="0">
              <a:buNone/>
            </a:pPr>
            <a:r>
              <a:rPr lang="en-US" dirty="0"/>
              <a:t>               break;</a:t>
            </a:r>
          </a:p>
          <a:p>
            <a:pPr marL="109728" indent="0">
              <a:buNone/>
            </a:pPr>
            <a:r>
              <a:rPr lang="en-US" dirty="0"/>
              <a:t>            </a:t>
            </a:r>
          </a:p>
          <a:p>
            <a:pPr marL="109728" indent="0">
              <a:buNone/>
            </a:pPr>
            <a:r>
              <a:rPr lang="en-US" dirty="0"/>
              <a:t>            case 4: $</a:t>
            </a:r>
            <a:r>
              <a:rPr lang="en-US" dirty="0" err="1"/>
              <a:t>image_file</a:t>
            </a:r>
            <a:r>
              <a:rPr lang="en-US" dirty="0"/>
              <a:t> = "/</a:t>
            </a:r>
            <a:r>
              <a:rPr lang="en-US" dirty="0" err="1"/>
              <a:t>php</a:t>
            </a:r>
            <a:r>
              <a:rPr lang="en-US" dirty="0"/>
              <a:t>/images/php.jpg";</a:t>
            </a:r>
          </a:p>
          <a:p>
            <a:pPr marL="109728" indent="0">
              <a:buNone/>
            </a:pPr>
            <a:r>
              <a:rPr lang="en-US" dirty="0"/>
              <a:t>               break;</a:t>
            </a:r>
          </a:p>
          <a:p>
            <a:pPr marL="109728" indent="0">
              <a:buNone/>
            </a:pPr>
            <a:r>
              <a:rPr lang="en-US" dirty="0"/>
              <a:t>         }</a:t>
            </a:r>
          </a:p>
          <a:p>
            <a:pPr marL="109728" indent="0">
              <a:buNone/>
            </a:pPr>
            <a:r>
              <a:rPr lang="en-US" dirty="0"/>
              <a:t>         echo "Random Image : &lt;</a:t>
            </a:r>
            <a:r>
              <a:rPr lang="en-US" dirty="0" err="1"/>
              <a:t>img</a:t>
            </a:r>
            <a:r>
              <a:rPr lang="en-US" dirty="0"/>
              <a:t> </a:t>
            </a:r>
            <a:r>
              <a:rPr lang="en-US" dirty="0" err="1"/>
              <a:t>src</a:t>
            </a:r>
            <a:r>
              <a:rPr lang="en-US" dirty="0"/>
              <a:t>=$</a:t>
            </a:r>
            <a:r>
              <a:rPr lang="en-US" dirty="0" err="1"/>
              <a:t>image_file</a:t>
            </a:r>
            <a:r>
              <a:rPr lang="en-US" dirty="0"/>
              <a:t> /&gt;";</a:t>
            </a:r>
          </a:p>
          <a:p>
            <a:pPr marL="109728" indent="0">
              <a:buNone/>
            </a:pPr>
            <a:r>
              <a:rPr lang="en-US" dirty="0"/>
              <a:t>      ?&gt;</a:t>
            </a:r>
          </a:p>
          <a:p>
            <a:pPr marL="109728" indent="0">
              <a:buNone/>
            </a:pPr>
            <a:r>
              <a:rPr lang="en-US" dirty="0"/>
              <a:t> </a:t>
            </a:r>
          </a:p>
        </p:txBody>
      </p:sp>
      <p:sp>
        <p:nvSpPr>
          <p:cNvPr id="3" name="Title 2"/>
          <p:cNvSpPr>
            <a:spLocks noGrp="1"/>
          </p:cNvSpPr>
          <p:nvPr>
            <p:ph type="title"/>
          </p:nvPr>
        </p:nvSpPr>
        <p:spPr/>
        <p:txBody>
          <a:bodyPr>
            <a:normAutofit/>
          </a:bodyPr>
          <a:lstStyle/>
          <a:p>
            <a:r>
              <a:rPr lang="en-US" b="0" dirty="0">
                <a:effectLst/>
              </a:rPr>
              <a:t>Display Images Randomly</a:t>
            </a:r>
            <a:endParaRPr lang="en-US" dirty="0"/>
          </a:p>
        </p:txBody>
      </p:sp>
    </p:spTree>
    <p:extLst>
      <p:ext uri="{BB962C8B-B14F-4D97-AF65-F5344CB8AC3E}">
        <p14:creationId xmlns:p14="http://schemas.microsoft.com/office/powerpoint/2010/main" val="32999715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 user defined function declaration starts with the word "function":</a:t>
            </a:r>
          </a:p>
          <a:p>
            <a:pPr marL="109728" indent="0">
              <a:buNone/>
            </a:pPr>
            <a:r>
              <a:rPr lang="en-US" b="1" dirty="0"/>
              <a:t>Syntax</a:t>
            </a:r>
          </a:p>
          <a:p>
            <a:r>
              <a:rPr lang="en-US" dirty="0">
                <a:solidFill>
                  <a:srgbClr val="FF0000"/>
                </a:solidFill>
              </a:rPr>
              <a:t>function </a:t>
            </a:r>
            <a:r>
              <a:rPr lang="en-US" i="1" dirty="0" err="1">
                <a:solidFill>
                  <a:srgbClr val="FF0000"/>
                </a:solidFill>
              </a:rPr>
              <a:t>functionName</a:t>
            </a:r>
            <a:r>
              <a:rPr lang="en-US" dirty="0">
                <a:solidFill>
                  <a:srgbClr val="FF0000"/>
                </a:solidFill>
              </a:rPr>
              <a:t>() {</a:t>
            </a:r>
            <a:br>
              <a:rPr lang="en-US" dirty="0">
                <a:solidFill>
                  <a:srgbClr val="FF0000"/>
                </a:solidFill>
              </a:rPr>
            </a:br>
            <a:r>
              <a:rPr lang="en-US" i="1" dirty="0">
                <a:solidFill>
                  <a:srgbClr val="FF0000"/>
                </a:solidFill>
              </a:rPr>
              <a:t>code to be executed</a:t>
            </a:r>
            <a:r>
              <a:rPr lang="en-US" dirty="0">
                <a:solidFill>
                  <a:srgbClr val="FF0000"/>
                </a:solidFill>
              </a:rPr>
              <a:t>;</a:t>
            </a:r>
            <a:br>
              <a:rPr lang="en-US" dirty="0">
                <a:solidFill>
                  <a:srgbClr val="FF0000"/>
                </a:solidFill>
              </a:rPr>
            </a:br>
            <a:r>
              <a:rPr lang="en-US" dirty="0">
                <a:solidFill>
                  <a:srgbClr val="FF0000"/>
                </a:solidFill>
              </a:rPr>
              <a:t>}</a:t>
            </a:r>
          </a:p>
          <a:p>
            <a:endParaRPr lang="en-US" dirty="0">
              <a:solidFill>
                <a:srgbClr val="FF0000"/>
              </a:solidFill>
            </a:endParaRPr>
          </a:p>
        </p:txBody>
      </p:sp>
      <p:sp>
        <p:nvSpPr>
          <p:cNvPr id="3" name="Title 2"/>
          <p:cNvSpPr>
            <a:spLocks noGrp="1"/>
          </p:cNvSpPr>
          <p:nvPr>
            <p:ph type="title"/>
          </p:nvPr>
        </p:nvSpPr>
        <p:spPr/>
        <p:txBody>
          <a:bodyPr>
            <a:normAutofit fontScale="90000"/>
          </a:bodyPr>
          <a:lstStyle/>
          <a:p>
            <a:br>
              <a:rPr lang="en-US" dirty="0">
                <a:effectLst/>
              </a:rPr>
            </a:br>
            <a:r>
              <a:rPr lang="en-US" dirty="0">
                <a:effectLst/>
              </a:rPr>
              <a:t>Create a User Defined Function in PHP</a:t>
            </a:r>
            <a:br>
              <a:rPr lang="en-US" dirty="0">
                <a:effectLst/>
              </a:rPr>
            </a:br>
            <a:endParaRPr lang="en-US" dirty="0"/>
          </a:p>
        </p:txBody>
      </p:sp>
    </p:spTree>
    <p:extLst>
      <p:ext uri="{BB962C8B-B14F-4D97-AF65-F5344CB8AC3E}">
        <p14:creationId xmlns:p14="http://schemas.microsoft.com/office/powerpoint/2010/main" val="1913287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A function name can start with a letter or underscore (not a number).</a:t>
            </a:r>
          </a:p>
          <a:p>
            <a:pPr algn="just"/>
            <a:r>
              <a:rPr lang="en-US" dirty="0"/>
              <a:t>Give the function a name that reflects what the function does.</a:t>
            </a:r>
          </a:p>
          <a:p>
            <a:pPr algn="just"/>
            <a:r>
              <a:rPr lang="en-US" dirty="0"/>
              <a:t>Function names are NOT case-sensitive.</a:t>
            </a:r>
          </a:p>
          <a:p>
            <a:pPr marL="109728" indent="0">
              <a:buNone/>
            </a:pPr>
            <a:endParaRPr lang="en-US" dirty="0"/>
          </a:p>
        </p:txBody>
      </p:sp>
      <p:sp>
        <p:nvSpPr>
          <p:cNvPr id="3" name="Title 2"/>
          <p:cNvSpPr>
            <a:spLocks noGrp="1"/>
          </p:cNvSpPr>
          <p:nvPr>
            <p:ph type="title"/>
          </p:nvPr>
        </p:nvSpPr>
        <p:spPr/>
        <p:txBody>
          <a:bodyPr/>
          <a:lstStyle/>
          <a:p>
            <a:r>
              <a:rPr lang="en-US" dirty="0"/>
              <a:t>Continued..</a:t>
            </a:r>
          </a:p>
        </p:txBody>
      </p:sp>
    </p:spTree>
    <p:extLst>
      <p:ext uri="{BB962C8B-B14F-4D97-AF65-F5344CB8AC3E}">
        <p14:creationId xmlns:p14="http://schemas.microsoft.com/office/powerpoint/2010/main" val="3524274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a:solidFill>
                  <a:srgbClr val="C00000"/>
                </a:solidFill>
              </a:rPr>
              <a:t> </a:t>
            </a:r>
            <a:r>
              <a:rPr lang="en-US" dirty="0">
                <a:solidFill>
                  <a:srgbClr val="FF0000"/>
                </a:solidFill>
              </a:rPr>
              <a:t>&lt;?</a:t>
            </a:r>
            <a:r>
              <a:rPr lang="en-US" dirty="0" err="1">
                <a:solidFill>
                  <a:srgbClr val="FF0000"/>
                </a:solidFill>
              </a:rPr>
              <a:t>php</a:t>
            </a:r>
            <a:br>
              <a:rPr lang="en-US" dirty="0">
                <a:solidFill>
                  <a:srgbClr val="FF0000"/>
                </a:solidFill>
              </a:rPr>
            </a:br>
            <a:r>
              <a:rPr lang="en-US" dirty="0">
                <a:solidFill>
                  <a:srgbClr val="FF0000"/>
                </a:solidFill>
              </a:rPr>
              <a:t>function </a:t>
            </a:r>
            <a:r>
              <a:rPr lang="en-US" dirty="0" err="1">
                <a:solidFill>
                  <a:srgbClr val="FF0000"/>
                </a:solidFill>
              </a:rPr>
              <a:t>writeMsg</a:t>
            </a:r>
            <a:r>
              <a:rPr lang="en-US" dirty="0">
                <a:solidFill>
                  <a:srgbClr val="FF0000"/>
                </a:solidFill>
              </a:rPr>
              <a:t>() {</a:t>
            </a:r>
            <a:br>
              <a:rPr lang="en-US" dirty="0">
                <a:solidFill>
                  <a:srgbClr val="FF0000"/>
                </a:solidFill>
              </a:rPr>
            </a:br>
            <a:r>
              <a:rPr lang="en-US" dirty="0">
                <a:solidFill>
                  <a:srgbClr val="FF0000"/>
                </a:solidFill>
              </a:rPr>
              <a:t>echo “Welcome to PHP Page!";</a:t>
            </a:r>
            <a:br>
              <a:rPr lang="en-US" dirty="0">
                <a:solidFill>
                  <a:srgbClr val="FF0000"/>
                </a:solidFill>
              </a:rPr>
            </a:br>
            <a:r>
              <a:rPr lang="en-US" dirty="0">
                <a:solidFill>
                  <a:srgbClr val="FF0000"/>
                </a:solidFill>
              </a:rPr>
              <a:t>}</a:t>
            </a:r>
            <a:br>
              <a:rPr lang="en-US" dirty="0">
                <a:solidFill>
                  <a:srgbClr val="FF0000"/>
                </a:solidFill>
              </a:rPr>
            </a:br>
            <a:br>
              <a:rPr lang="en-US" dirty="0">
                <a:solidFill>
                  <a:srgbClr val="FF0000"/>
                </a:solidFill>
              </a:rPr>
            </a:br>
            <a:r>
              <a:rPr lang="en-US" dirty="0" err="1">
                <a:solidFill>
                  <a:srgbClr val="FF0000"/>
                </a:solidFill>
              </a:rPr>
              <a:t>writeMsg</a:t>
            </a:r>
            <a:r>
              <a:rPr lang="en-US" dirty="0">
                <a:solidFill>
                  <a:srgbClr val="FF0000"/>
                </a:solidFill>
              </a:rPr>
              <a:t>(); // call the function</a:t>
            </a:r>
            <a:br>
              <a:rPr lang="en-US" dirty="0">
                <a:solidFill>
                  <a:srgbClr val="FF0000"/>
                </a:solidFill>
              </a:rPr>
            </a:br>
            <a:r>
              <a:rPr lang="en-US" dirty="0">
                <a:solidFill>
                  <a:srgbClr val="FF0000"/>
                </a:solidFill>
              </a:rPr>
              <a:t>?&gt;</a:t>
            </a:r>
          </a:p>
          <a:p>
            <a:pPr marL="109728" indent="0">
              <a:buNone/>
            </a:pPr>
            <a:r>
              <a:rPr lang="en-US" b="1" dirty="0" err="1"/>
              <a:t>OutPut</a:t>
            </a:r>
            <a:endParaRPr lang="en-US" b="1" dirty="0"/>
          </a:p>
          <a:p>
            <a:pPr marL="109728" indent="0">
              <a:buNone/>
            </a:pPr>
            <a:r>
              <a:rPr lang="en-US" dirty="0">
                <a:solidFill>
                  <a:srgbClr val="FF0000"/>
                </a:solidFill>
              </a:rPr>
              <a:t>Welcome to PHP Page</a:t>
            </a:r>
            <a:endParaRPr lang="en-US" dirty="0">
              <a:solidFill>
                <a:srgbClr val="C00000"/>
              </a:solidFill>
            </a:endParaRPr>
          </a:p>
          <a:p>
            <a:pPr marL="109728" indent="0">
              <a:buNone/>
            </a:pPr>
            <a:endParaRPr lang="en-US" b="1" dirty="0"/>
          </a:p>
        </p:txBody>
      </p:sp>
      <p:sp>
        <p:nvSpPr>
          <p:cNvPr id="3" name="Title 2"/>
          <p:cNvSpPr>
            <a:spLocks noGrp="1"/>
          </p:cNvSpPr>
          <p:nvPr>
            <p:ph type="title"/>
          </p:nvPr>
        </p:nvSpPr>
        <p:spPr/>
        <p:txBody>
          <a:bodyPr>
            <a:normAutofit/>
          </a:bodyPr>
          <a:lstStyle/>
          <a:p>
            <a:r>
              <a:rPr lang="en-US" dirty="0"/>
              <a:t>Example</a:t>
            </a:r>
          </a:p>
        </p:txBody>
      </p:sp>
    </p:spTree>
    <p:extLst>
      <p:ext uri="{BB962C8B-B14F-4D97-AF65-F5344CB8AC3E}">
        <p14:creationId xmlns:p14="http://schemas.microsoft.com/office/powerpoint/2010/main" val="373291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a:t>Information can be passed to functions through arguments. An argument is just like a variable.</a:t>
            </a:r>
          </a:p>
          <a:p>
            <a:pPr algn="just"/>
            <a:r>
              <a:rPr lang="en-US" dirty="0"/>
              <a:t>Arguments are specified after the function name, inside the parentheses. You can add as many arguments as you want, just separate them with a comma. </a:t>
            </a:r>
          </a:p>
        </p:txBody>
      </p:sp>
      <p:sp>
        <p:nvSpPr>
          <p:cNvPr id="3" name="Title 2"/>
          <p:cNvSpPr>
            <a:spLocks noGrp="1"/>
          </p:cNvSpPr>
          <p:nvPr>
            <p:ph type="title"/>
          </p:nvPr>
        </p:nvSpPr>
        <p:spPr/>
        <p:txBody>
          <a:bodyPr/>
          <a:lstStyle/>
          <a:p>
            <a:r>
              <a:rPr lang="en-US" dirty="0">
                <a:effectLst/>
              </a:rPr>
              <a:t>PHP Function Arguments</a:t>
            </a:r>
            <a:endParaRPr lang="en-US" dirty="0"/>
          </a:p>
        </p:txBody>
      </p:sp>
    </p:spTree>
    <p:extLst>
      <p:ext uri="{BB962C8B-B14F-4D97-AF65-F5344CB8AC3E}">
        <p14:creationId xmlns:p14="http://schemas.microsoft.com/office/powerpoint/2010/main" val="18782758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US" dirty="0"/>
              <a:t>The following example has a function with one argument ($</a:t>
            </a:r>
            <a:r>
              <a:rPr lang="en-US" dirty="0" err="1"/>
              <a:t>fname</a:t>
            </a:r>
            <a:r>
              <a:rPr lang="en-US" dirty="0"/>
              <a:t>). When the </a:t>
            </a:r>
            <a:r>
              <a:rPr lang="en-US" dirty="0" err="1"/>
              <a:t>familyName</a:t>
            </a:r>
            <a:r>
              <a:rPr lang="en-US" dirty="0"/>
              <a:t>() function is called, we also pass along a name (</a:t>
            </a:r>
            <a:r>
              <a:rPr lang="en-US" dirty="0" err="1"/>
              <a:t>e.g.Ali</a:t>
            </a:r>
            <a:r>
              <a:rPr lang="en-US" dirty="0"/>
              <a:t>), and the name is used inside the function, which outputs several different first names, but an equal last name:</a:t>
            </a:r>
          </a:p>
          <a:p>
            <a:r>
              <a:rPr lang="en-US" dirty="0">
                <a:solidFill>
                  <a:srgbClr val="FF0000"/>
                </a:solidFill>
              </a:rPr>
              <a:t>&lt;?php</a:t>
            </a:r>
            <a:br>
              <a:rPr lang="en-US" dirty="0">
                <a:solidFill>
                  <a:srgbClr val="FF0000"/>
                </a:solidFill>
              </a:rPr>
            </a:br>
            <a:r>
              <a:rPr lang="en-US" dirty="0">
                <a:solidFill>
                  <a:srgbClr val="FF0000"/>
                </a:solidFill>
              </a:rPr>
              <a:t>function </a:t>
            </a:r>
            <a:r>
              <a:rPr lang="en-US" dirty="0" err="1">
                <a:solidFill>
                  <a:srgbClr val="FF0000"/>
                </a:solidFill>
              </a:rPr>
              <a:t>familyName</a:t>
            </a:r>
            <a:r>
              <a:rPr lang="en-US" dirty="0">
                <a:solidFill>
                  <a:srgbClr val="FF0000"/>
                </a:solidFill>
              </a:rPr>
              <a:t>($</a:t>
            </a:r>
            <a:r>
              <a:rPr lang="en-US" dirty="0" err="1">
                <a:solidFill>
                  <a:srgbClr val="FF0000"/>
                </a:solidFill>
              </a:rPr>
              <a:t>fname</a:t>
            </a:r>
            <a:r>
              <a:rPr lang="en-US" dirty="0">
                <a:solidFill>
                  <a:srgbClr val="FF0000"/>
                </a:solidFill>
              </a:rPr>
              <a:t>=“Zaheer”) {</a:t>
            </a:r>
            <a:br>
              <a:rPr lang="en-US" dirty="0">
                <a:solidFill>
                  <a:srgbClr val="FF0000"/>
                </a:solidFill>
              </a:rPr>
            </a:br>
            <a:r>
              <a:rPr lang="en-US" dirty="0">
                <a:solidFill>
                  <a:srgbClr val="FF0000"/>
                </a:solidFill>
              </a:rPr>
              <a:t>echo "$</a:t>
            </a:r>
            <a:r>
              <a:rPr lang="en-US" dirty="0" err="1">
                <a:solidFill>
                  <a:srgbClr val="FF0000"/>
                </a:solidFill>
              </a:rPr>
              <a:t>fname</a:t>
            </a:r>
            <a:r>
              <a:rPr lang="en-US" dirty="0">
                <a:solidFill>
                  <a:srgbClr val="FF0000"/>
                </a:solidFill>
              </a:rPr>
              <a:t> Ahmed.&lt;</a:t>
            </a:r>
            <a:r>
              <a:rPr lang="en-US" dirty="0" err="1">
                <a:solidFill>
                  <a:srgbClr val="FF0000"/>
                </a:solidFill>
              </a:rPr>
              <a:t>br</a:t>
            </a:r>
            <a:r>
              <a:rPr lang="en-US" dirty="0">
                <a:solidFill>
                  <a:srgbClr val="FF0000"/>
                </a:solidFill>
              </a:rPr>
              <a:t>&gt;";</a:t>
            </a:r>
            <a:br>
              <a:rPr lang="en-US" dirty="0">
                <a:solidFill>
                  <a:srgbClr val="FF0000"/>
                </a:solidFill>
              </a:rPr>
            </a:br>
            <a:r>
              <a:rPr lang="en-US" dirty="0">
                <a:solidFill>
                  <a:srgbClr val="FF0000"/>
                </a:solidFill>
              </a:rPr>
              <a:t>}</a:t>
            </a:r>
          </a:p>
          <a:p>
            <a:br>
              <a:rPr lang="en-US" dirty="0">
                <a:solidFill>
                  <a:srgbClr val="FF0000"/>
                </a:solidFill>
              </a:rPr>
            </a:br>
            <a:r>
              <a:rPr lang="en-US" dirty="0" err="1">
                <a:solidFill>
                  <a:srgbClr val="FF0000"/>
                </a:solidFill>
              </a:rPr>
              <a:t>familyName</a:t>
            </a:r>
            <a:r>
              <a:rPr lang="en-US" dirty="0">
                <a:solidFill>
                  <a:srgbClr val="FF0000"/>
                </a:solidFill>
              </a:rPr>
              <a:t>();</a:t>
            </a:r>
            <a:br>
              <a:rPr lang="en-US" dirty="0">
                <a:solidFill>
                  <a:srgbClr val="FF0000"/>
                </a:solidFill>
              </a:rPr>
            </a:br>
            <a:r>
              <a:rPr lang="en-US" dirty="0" err="1">
                <a:solidFill>
                  <a:srgbClr val="FF0000"/>
                </a:solidFill>
              </a:rPr>
              <a:t>familyName</a:t>
            </a:r>
            <a:r>
              <a:rPr lang="en-US" dirty="0">
                <a:solidFill>
                  <a:srgbClr val="FF0000"/>
                </a:solidFill>
              </a:rPr>
              <a:t>(“Ali");</a:t>
            </a:r>
            <a:br>
              <a:rPr lang="en-US" dirty="0">
                <a:solidFill>
                  <a:srgbClr val="FF0000"/>
                </a:solidFill>
              </a:rPr>
            </a:br>
            <a:r>
              <a:rPr lang="en-US" dirty="0" err="1">
                <a:solidFill>
                  <a:srgbClr val="FF0000"/>
                </a:solidFill>
              </a:rPr>
              <a:t>familyName</a:t>
            </a:r>
            <a:r>
              <a:rPr lang="en-US" dirty="0">
                <a:solidFill>
                  <a:srgbClr val="FF0000"/>
                </a:solidFill>
              </a:rPr>
              <a:t>(“Usman");</a:t>
            </a:r>
            <a:br>
              <a:rPr lang="en-US" dirty="0">
                <a:solidFill>
                  <a:srgbClr val="FF0000"/>
                </a:solidFill>
              </a:rPr>
            </a:br>
            <a:r>
              <a:rPr lang="en-US" dirty="0" err="1">
                <a:solidFill>
                  <a:srgbClr val="FF0000"/>
                </a:solidFill>
              </a:rPr>
              <a:t>familyName</a:t>
            </a:r>
            <a:r>
              <a:rPr lang="en-US" dirty="0">
                <a:solidFill>
                  <a:srgbClr val="FF0000"/>
                </a:solidFill>
              </a:rPr>
              <a:t>(“Hafeez");</a:t>
            </a:r>
            <a:br>
              <a:rPr lang="en-US" dirty="0">
                <a:solidFill>
                  <a:srgbClr val="FF0000"/>
                </a:solidFill>
              </a:rPr>
            </a:br>
            <a:r>
              <a:rPr lang="en-US" dirty="0">
                <a:solidFill>
                  <a:srgbClr val="FF0000"/>
                </a:solidFill>
              </a:rPr>
              <a:t>?&gt;</a:t>
            </a:r>
          </a:p>
        </p:txBody>
      </p:sp>
      <p:sp>
        <p:nvSpPr>
          <p:cNvPr id="3" name="Title 2"/>
          <p:cNvSpPr>
            <a:spLocks noGrp="1"/>
          </p:cNvSpPr>
          <p:nvPr>
            <p:ph type="title"/>
          </p:nvPr>
        </p:nvSpPr>
        <p:spPr/>
        <p:txBody>
          <a:bodyPr/>
          <a:lstStyle/>
          <a:p>
            <a:r>
              <a:rPr lang="en-US" dirty="0"/>
              <a:t>Continued..</a:t>
            </a:r>
          </a:p>
        </p:txBody>
      </p:sp>
    </p:spTree>
    <p:extLst>
      <p:ext uri="{BB962C8B-B14F-4D97-AF65-F5344CB8AC3E}">
        <p14:creationId xmlns:p14="http://schemas.microsoft.com/office/powerpoint/2010/main" val="19748494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Output:</a:t>
            </a:r>
          </a:p>
          <a:p>
            <a:pPr marL="109728" indent="0">
              <a:buNone/>
            </a:pPr>
            <a:r>
              <a:rPr lang="en-US" dirty="0">
                <a:solidFill>
                  <a:srgbClr val="FF0000"/>
                </a:solidFill>
              </a:rPr>
              <a:t>Ali Ahmed</a:t>
            </a:r>
            <a:br>
              <a:rPr lang="en-US" dirty="0">
                <a:solidFill>
                  <a:srgbClr val="FF0000"/>
                </a:solidFill>
              </a:rPr>
            </a:br>
            <a:r>
              <a:rPr lang="en-US" dirty="0">
                <a:solidFill>
                  <a:srgbClr val="FF0000"/>
                </a:solidFill>
              </a:rPr>
              <a:t>Usman Ahmed</a:t>
            </a:r>
            <a:br>
              <a:rPr lang="en-US" dirty="0">
                <a:solidFill>
                  <a:srgbClr val="FF0000"/>
                </a:solidFill>
              </a:rPr>
            </a:br>
            <a:r>
              <a:rPr lang="en-US" dirty="0" err="1">
                <a:solidFill>
                  <a:srgbClr val="FF0000"/>
                </a:solidFill>
              </a:rPr>
              <a:t>Hafeez</a:t>
            </a:r>
            <a:r>
              <a:rPr lang="en-US" dirty="0">
                <a:solidFill>
                  <a:srgbClr val="FF0000"/>
                </a:solidFill>
              </a:rPr>
              <a:t> Ahmed</a:t>
            </a:r>
            <a:endParaRPr lang="en-US" dirty="0"/>
          </a:p>
        </p:txBody>
      </p:sp>
      <p:sp>
        <p:nvSpPr>
          <p:cNvPr id="3" name="Title 2"/>
          <p:cNvSpPr>
            <a:spLocks noGrp="1"/>
          </p:cNvSpPr>
          <p:nvPr>
            <p:ph type="title"/>
          </p:nvPr>
        </p:nvSpPr>
        <p:spPr/>
        <p:txBody>
          <a:bodyPr/>
          <a:lstStyle/>
          <a:p>
            <a:r>
              <a:rPr lang="en-US" dirty="0"/>
              <a:t>Continued..</a:t>
            </a:r>
          </a:p>
        </p:txBody>
      </p:sp>
    </p:spTree>
    <p:extLst>
      <p:ext uri="{BB962C8B-B14F-4D97-AF65-F5344CB8AC3E}">
        <p14:creationId xmlns:p14="http://schemas.microsoft.com/office/powerpoint/2010/main" val="4435699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FF0000"/>
                </a:solidFill>
              </a:rPr>
              <a:t>&lt;?</a:t>
            </a:r>
            <a:r>
              <a:rPr lang="en-US" dirty="0" err="1">
                <a:solidFill>
                  <a:srgbClr val="FF0000"/>
                </a:solidFill>
              </a:rPr>
              <a:t>php</a:t>
            </a:r>
            <a:br>
              <a:rPr lang="en-US" dirty="0">
                <a:solidFill>
                  <a:srgbClr val="FF0000"/>
                </a:solidFill>
              </a:rPr>
            </a:br>
            <a:r>
              <a:rPr lang="en-US" dirty="0">
                <a:solidFill>
                  <a:srgbClr val="FF0000"/>
                </a:solidFill>
              </a:rPr>
              <a:t>function </a:t>
            </a:r>
            <a:r>
              <a:rPr lang="en-US" dirty="0" err="1">
                <a:solidFill>
                  <a:srgbClr val="FF0000"/>
                </a:solidFill>
              </a:rPr>
              <a:t>familyName</a:t>
            </a:r>
            <a:r>
              <a:rPr lang="en-US" dirty="0">
                <a:solidFill>
                  <a:srgbClr val="FF0000"/>
                </a:solidFill>
              </a:rPr>
              <a:t>($</a:t>
            </a:r>
            <a:r>
              <a:rPr lang="en-US" dirty="0" err="1">
                <a:solidFill>
                  <a:srgbClr val="FF0000"/>
                </a:solidFill>
              </a:rPr>
              <a:t>fname</a:t>
            </a:r>
            <a:r>
              <a:rPr lang="en-US" dirty="0">
                <a:solidFill>
                  <a:srgbClr val="FF0000"/>
                </a:solidFill>
              </a:rPr>
              <a:t>, $year) {</a:t>
            </a:r>
            <a:br>
              <a:rPr lang="en-US" dirty="0">
                <a:solidFill>
                  <a:srgbClr val="FF0000"/>
                </a:solidFill>
              </a:rPr>
            </a:br>
            <a:r>
              <a:rPr lang="en-US" dirty="0">
                <a:solidFill>
                  <a:srgbClr val="FF0000"/>
                </a:solidFill>
              </a:rPr>
              <a:t>echo "$</a:t>
            </a:r>
            <a:r>
              <a:rPr lang="en-US" dirty="0" err="1">
                <a:solidFill>
                  <a:srgbClr val="FF0000"/>
                </a:solidFill>
              </a:rPr>
              <a:t>fname</a:t>
            </a:r>
            <a:r>
              <a:rPr lang="en-US" dirty="0">
                <a:solidFill>
                  <a:srgbClr val="FF0000"/>
                </a:solidFill>
              </a:rPr>
              <a:t> Ahmed. Born in $year &lt;</a:t>
            </a:r>
            <a:r>
              <a:rPr lang="en-US" dirty="0" err="1">
                <a:solidFill>
                  <a:srgbClr val="FF0000"/>
                </a:solidFill>
              </a:rPr>
              <a:t>br</a:t>
            </a:r>
            <a:r>
              <a:rPr lang="en-US" dirty="0">
                <a:solidFill>
                  <a:srgbClr val="FF0000"/>
                </a:solidFill>
              </a:rPr>
              <a:t>&gt;";</a:t>
            </a:r>
            <a:br>
              <a:rPr lang="en-US" dirty="0">
                <a:solidFill>
                  <a:srgbClr val="FF0000"/>
                </a:solidFill>
              </a:rPr>
            </a:br>
            <a:r>
              <a:rPr lang="en-US" dirty="0">
                <a:solidFill>
                  <a:srgbClr val="FF0000"/>
                </a:solidFill>
              </a:rPr>
              <a:t>}</a:t>
            </a:r>
            <a:br>
              <a:rPr lang="en-US" dirty="0">
                <a:solidFill>
                  <a:srgbClr val="FF0000"/>
                </a:solidFill>
              </a:rPr>
            </a:br>
            <a:br>
              <a:rPr lang="en-US" dirty="0">
                <a:solidFill>
                  <a:srgbClr val="FF0000"/>
                </a:solidFill>
              </a:rPr>
            </a:br>
            <a:r>
              <a:rPr lang="en-US" dirty="0" err="1">
                <a:solidFill>
                  <a:srgbClr val="FF0000"/>
                </a:solidFill>
              </a:rPr>
              <a:t>familyName</a:t>
            </a:r>
            <a:r>
              <a:rPr lang="en-US" dirty="0">
                <a:solidFill>
                  <a:srgbClr val="FF0000"/>
                </a:solidFill>
              </a:rPr>
              <a:t>(“Ali", "1975");</a:t>
            </a:r>
            <a:br>
              <a:rPr lang="en-US" dirty="0">
                <a:solidFill>
                  <a:srgbClr val="FF0000"/>
                </a:solidFill>
              </a:rPr>
            </a:br>
            <a:r>
              <a:rPr lang="en-US" dirty="0" err="1">
                <a:solidFill>
                  <a:srgbClr val="FF0000"/>
                </a:solidFill>
              </a:rPr>
              <a:t>familyName</a:t>
            </a:r>
            <a:r>
              <a:rPr lang="en-US" dirty="0">
                <a:solidFill>
                  <a:srgbClr val="FF0000"/>
                </a:solidFill>
              </a:rPr>
              <a:t>(“Usman", "1978");</a:t>
            </a:r>
            <a:br>
              <a:rPr lang="en-US" dirty="0">
                <a:solidFill>
                  <a:srgbClr val="FF0000"/>
                </a:solidFill>
              </a:rPr>
            </a:br>
            <a:r>
              <a:rPr lang="en-US" dirty="0" err="1">
                <a:solidFill>
                  <a:srgbClr val="FF0000"/>
                </a:solidFill>
              </a:rPr>
              <a:t>familyName</a:t>
            </a:r>
            <a:r>
              <a:rPr lang="en-US" dirty="0">
                <a:solidFill>
                  <a:srgbClr val="FF0000"/>
                </a:solidFill>
              </a:rPr>
              <a:t>(“</a:t>
            </a:r>
            <a:r>
              <a:rPr lang="en-US" dirty="0" err="1">
                <a:solidFill>
                  <a:srgbClr val="FF0000"/>
                </a:solidFill>
              </a:rPr>
              <a:t>Hafeez</a:t>
            </a:r>
            <a:r>
              <a:rPr lang="en-US" dirty="0">
                <a:solidFill>
                  <a:srgbClr val="FF0000"/>
                </a:solidFill>
              </a:rPr>
              <a:t>", "1983");</a:t>
            </a:r>
            <a:br>
              <a:rPr lang="en-US" dirty="0">
                <a:solidFill>
                  <a:srgbClr val="FF0000"/>
                </a:solidFill>
              </a:rPr>
            </a:br>
            <a:r>
              <a:rPr lang="en-US" dirty="0">
                <a:solidFill>
                  <a:srgbClr val="FF0000"/>
                </a:solidFill>
              </a:rPr>
              <a:t>?&gt;</a:t>
            </a:r>
          </a:p>
        </p:txBody>
      </p:sp>
      <p:sp>
        <p:nvSpPr>
          <p:cNvPr id="3" name="Title 2"/>
          <p:cNvSpPr>
            <a:spLocks noGrp="1"/>
          </p:cNvSpPr>
          <p:nvPr>
            <p:ph type="title"/>
          </p:nvPr>
        </p:nvSpPr>
        <p:spPr/>
        <p:txBody>
          <a:bodyPr/>
          <a:lstStyle/>
          <a:p>
            <a:r>
              <a:rPr lang="en-US" dirty="0"/>
              <a:t>Example</a:t>
            </a:r>
          </a:p>
        </p:txBody>
      </p:sp>
    </p:spTree>
    <p:extLst>
      <p:ext uri="{BB962C8B-B14F-4D97-AF65-F5344CB8AC3E}">
        <p14:creationId xmlns:p14="http://schemas.microsoft.com/office/powerpoint/2010/main" val="26842760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6A0FA6CD0A384FA9979A2E4714A6A4" ma:contentTypeVersion="2" ma:contentTypeDescription="Create a new document." ma:contentTypeScope="" ma:versionID="9d3505d2389440095f9ee340012c86da">
  <xsd:schema xmlns:xsd="http://www.w3.org/2001/XMLSchema" xmlns:xs="http://www.w3.org/2001/XMLSchema" xmlns:p="http://schemas.microsoft.com/office/2006/metadata/properties" xmlns:ns2="675d84ca-27ac-482c-8626-262bc09d442b" targetNamespace="http://schemas.microsoft.com/office/2006/metadata/properties" ma:root="true" ma:fieldsID="f302428c94f749ccfaf5ffd4e7d8ced9" ns2:_="">
    <xsd:import namespace="675d84ca-27ac-482c-8626-262bc09d442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5d84ca-27ac-482c-8626-262bc09d44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0663A7-FF27-4302-BF9C-BC7248BD8CC2}"/>
</file>

<file path=customXml/itemProps2.xml><?xml version="1.0" encoding="utf-8"?>
<ds:datastoreItem xmlns:ds="http://schemas.openxmlformats.org/officeDocument/2006/customXml" ds:itemID="{55EFB35F-D5D9-40EB-939E-A902DAE35745}"/>
</file>

<file path=customXml/itemProps3.xml><?xml version="1.0" encoding="utf-8"?>
<ds:datastoreItem xmlns:ds="http://schemas.openxmlformats.org/officeDocument/2006/customXml" ds:itemID="{43724A2D-3D5F-47F3-AAE9-4F958858FA28}"/>
</file>

<file path=docProps/app.xml><?xml version="1.0" encoding="utf-8"?>
<Properties xmlns="http://schemas.openxmlformats.org/officeDocument/2006/extended-properties" xmlns:vt="http://schemas.openxmlformats.org/officeDocument/2006/docPropsVTypes">
  <Template>Concourse</Template>
  <TotalTime>517</TotalTime>
  <Words>1095</Words>
  <Application>Microsoft Office PowerPoint</Application>
  <PresentationFormat>On-screen Show (4:3)</PresentationFormat>
  <Paragraphs>113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Lucida Sans Unicode</vt:lpstr>
      <vt:lpstr>Verdana</vt:lpstr>
      <vt:lpstr>Wingdings 2</vt:lpstr>
      <vt:lpstr>Wingdings 3</vt:lpstr>
      <vt:lpstr>Concourse</vt:lpstr>
      <vt:lpstr>PHP Functions</vt:lpstr>
      <vt:lpstr>PHP Functions</vt:lpstr>
      <vt:lpstr> Create a User Defined Function in PHP </vt:lpstr>
      <vt:lpstr>Continued..</vt:lpstr>
      <vt:lpstr>Example</vt:lpstr>
      <vt:lpstr>PHP Function Arguments</vt:lpstr>
      <vt:lpstr>Continued..</vt:lpstr>
      <vt:lpstr>Continued..</vt:lpstr>
      <vt:lpstr>Example</vt:lpstr>
      <vt:lpstr>Continued..</vt:lpstr>
      <vt:lpstr>PHP Default Argument Value</vt:lpstr>
      <vt:lpstr>Continued..</vt:lpstr>
      <vt:lpstr>PHP Functions - Returning values</vt:lpstr>
      <vt:lpstr>Continued..</vt:lpstr>
      <vt:lpstr>Returning Values from User-Defined Functions</vt:lpstr>
      <vt:lpstr>A Function That Returns a Value</vt:lpstr>
      <vt:lpstr>Dynamic Function Calls</vt:lpstr>
      <vt:lpstr>Calling a Function Dynamically</vt:lpstr>
      <vt:lpstr>Passing References to Variables to Functions</vt:lpstr>
      <vt:lpstr>PowerPoint Presentation</vt:lpstr>
      <vt:lpstr>Example</vt:lpstr>
      <vt:lpstr>PHP Random Value Function</vt:lpstr>
      <vt:lpstr>Display Images Randomly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Khaqan Khawer</dc:creator>
  <cp:lastModifiedBy>zaheer Ahmed</cp:lastModifiedBy>
  <cp:revision>108</cp:revision>
  <dcterms:created xsi:type="dcterms:W3CDTF">2015-03-02T09:08:23Z</dcterms:created>
  <dcterms:modified xsi:type="dcterms:W3CDTF">2020-11-27T08:33:41Z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0x010100716A0FA6CD0A384FA9979A2E4714A6A4</vt:lpwstr>
  </property>
</Properties>
</file>