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notesMasterIdLst>
    <p:notesMasterId r:id="rId75"/>
  </p:notesMasterIdLst>
  <p:sldIdLst>
    <p:sldId id="578" r:id="rId2"/>
    <p:sldId id="699" r:id="rId3"/>
    <p:sldId id="713" r:id="rId4"/>
    <p:sldId id="767" r:id="rId5"/>
    <p:sldId id="508" r:id="rId6"/>
    <p:sldId id="652" r:id="rId7"/>
    <p:sldId id="706" r:id="rId8"/>
    <p:sldId id="784" r:id="rId9"/>
    <p:sldId id="714" r:id="rId10"/>
    <p:sldId id="708" r:id="rId11"/>
    <p:sldId id="715" r:id="rId12"/>
    <p:sldId id="770" r:id="rId13"/>
    <p:sldId id="716" r:id="rId14"/>
    <p:sldId id="771" r:id="rId15"/>
    <p:sldId id="772" r:id="rId16"/>
    <p:sldId id="773" r:id="rId17"/>
    <p:sldId id="774" r:id="rId18"/>
    <p:sldId id="775" r:id="rId19"/>
    <p:sldId id="776" r:id="rId20"/>
    <p:sldId id="777" r:id="rId21"/>
    <p:sldId id="710" r:id="rId22"/>
    <p:sldId id="718" r:id="rId23"/>
    <p:sldId id="719" r:id="rId24"/>
    <p:sldId id="717" r:id="rId25"/>
    <p:sldId id="640" r:id="rId26"/>
    <p:sldId id="641" r:id="rId27"/>
    <p:sldId id="725" r:id="rId28"/>
    <p:sldId id="644" r:id="rId29"/>
    <p:sldId id="721" r:id="rId30"/>
    <p:sldId id="723" r:id="rId31"/>
    <p:sldId id="782" r:id="rId32"/>
    <p:sldId id="781" r:id="rId33"/>
    <p:sldId id="702" r:id="rId34"/>
    <p:sldId id="703" r:id="rId35"/>
    <p:sldId id="700" r:id="rId36"/>
    <p:sldId id="726" r:id="rId37"/>
    <p:sldId id="727" r:id="rId38"/>
    <p:sldId id="728" r:id="rId39"/>
    <p:sldId id="736" r:id="rId40"/>
    <p:sldId id="737" r:id="rId41"/>
    <p:sldId id="738" r:id="rId42"/>
    <p:sldId id="729" r:id="rId43"/>
    <p:sldId id="739" r:id="rId44"/>
    <p:sldId id="760" r:id="rId45"/>
    <p:sldId id="761" r:id="rId46"/>
    <p:sldId id="762" r:id="rId47"/>
    <p:sldId id="763" r:id="rId48"/>
    <p:sldId id="764" r:id="rId49"/>
    <p:sldId id="765" r:id="rId50"/>
    <p:sldId id="766" r:id="rId51"/>
    <p:sldId id="730" r:id="rId52"/>
    <p:sldId id="740" r:id="rId53"/>
    <p:sldId id="741" r:id="rId54"/>
    <p:sldId id="742" r:id="rId55"/>
    <p:sldId id="743" r:id="rId56"/>
    <p:sldId id="759" r:id="rId57"/>
    <p:sldId id="744" r:id="rId58"/>
    <p:sldId id="745" r:id="rId59"/>
    <p:sldId id="746" r:id="rId60"/>
    <p:sldId id="747" r:id="rId61"/>
    <p:sldId id="748" r:id="rId62"/>
    <p:sldId id="749" r:id="rId63"/>
    <p:sldId id="750" r:id="rId64"/>
    <p:sldId id="751" r:id="rId65"/>
    <p:sldId id="752" r:id="rId66"/>
    <p:sldId id="753" r:id="rId67"/>
    <p:sldId id="754" r:id="rId68"/>
    <p:sldId id="755" r:id="rId69"/>
    <p:sldId id="756" r:id="rId70"/>
    <p:sldId id="757" r:id="rId71"/>
    <p:sldId id="758" r:id="rId72"/>
    <p:sldId id="635" r:id="rId73"/>
    <p:sldId id="785" r:id="rId7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0099"/>
    <a:srgbClr val="990000"/>
    <a:srgbClr val="006600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8337" autoAdjust="0"/>
  </p:normalViewPr>
  <p:slideViewPr>
    <p:cSldViewPr>
      <p:cViewPr>
        <p:scale>
          <a:sx n="70" d="100"/>
          <a:sy n="70" d="100"/>
        </p:scale>
        <p:origin x="-1344" y="-4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85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fld id="{9E1B2F9A-186B-4AC8-B273-1CDEBB29F7E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503391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ECB248-76F6-40FC-8692-D873FFCDA878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762000" y="1371600"/>
            <a:ext cx="807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924800" cy="17526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 dirty="0"/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962400"/>
            <a:ext cx="57150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 dirty="0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auto">
          <a:xfrm>
            <a:off x="8001000" y="6329362"/>
            <a:ext cx="6048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147E1F-7BB4-41CD-B102-3D0DDA38FA7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1"/>
            <a:ext cx="8305800" cy="685800"/>
          </a:xfrm>
        </p:spPr>
        <p:txBody>
          <a:bodyPr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1"/>
            <a:ext cx="8305800" cy="762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112838"/>
            <a:ext cx="41148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52600"/>
            <a:ext cx="4114800" cy="4800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1112838"/>
            <a:ext cx="4267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752600"/>
            <a:ext cx="4267199" cy="4800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1"/>
            <a:ext cx="8305800" cy="761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610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dirty="0" smtClean="0"/>
          </a:p>
        </p:txBody>
      </p:sp>
      <p:sp>
        <p:nvSpPr>
          <p:cNvPr id="150535" name="Freeform 7"/>
          <p:cNvSpPr>
            <a:spLocks noChangeArrowheads="1"/>
          </p:cNvSpPr>
          <p:nvPr/>
        </p:nvSpPr>
        <p:spPr bwMode="auto">
          <a:xfrm>
            <a:off x="381000" y="228600"/>
            <a:ext cx="84582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0537" name="Line 9"/>
          <p:cNvSpPr>
            <a:spLocks noChangeShapeType="1"/>
          </p:cNvSpPr>
          <p:nvPr/>
        </p:nvSpPr>
        <p:spPr bwMode="auto">
          <a:xfrm>
            <a:off x="762000" y="1066800"/>
            <a:ext cx="807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 bwMode="auto">
          <a:xfrm>
            <a:off x="8001000" y="6329362"/>
            <a:ext cx="6048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147E1F-7BB4-41CD-B102-3D0DDA38FA7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0000CC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xlinux.nist.gov/dads/HTML/vertex.html" TargetMode="External"/><Relationship Id="rId2" Type="http://schemas.openxmlformats.org/officeDocument/2006/relationships/hyperlink" Target="https://xlinux.nist.gov/dads/HTML/edge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3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5410200"/>
          </a:xfrm>
        </p:spPr>
        <p:txBody>
          <a:bodyPr/>
          <a:lstStyle/>
          <a:p>
            <a:r>
              <a:rPr lang="en-US" dirty="0" smtClean="0"/>
              <a:t>Graphs</a:t>
            </a:r>
          </a:p>
          <a:p>
            <a:r>
              <a:rPr lang="en-US" dirty="0" smtClean="0"/>
              <a:t>Definition and Terminology</a:t>
            </a:r>
          </a:p>
          <a:p>
            <a:r>
              <a:rPr lang="en-US" dirty="0" smtClean="0"/>
              <a:t>Representation of Graphs</a:t>
            </a:r>
          </a:p>
          <a:p>
            <a:pPr lvl="1"/>
            <a:r>
              <a:rPr lang="en-US" dirty="0" smtClean="0"/>
              <a:t>Array based</a:t>
            </a:r>
          </a:p>
          <a:p>
            <a:pPr lvl="1"/>
            <a:r>
              <a:rPr lang="en-US" dirty="0" smtClean="0"/>
              <a:t>Linked List</a:t>
            </a:r>
          </a:p>
          <a:p>
            <a:r>
              <a:rPr lang="en-US" dirty="0" smtClean="0"/>
              <a:t>Common Operations on Graphs</a:t>
            </a:r>
          </a:p>
          <a:p>
            <a:r>
              <a:rPr lang="en-US" dirty="0" smtClean="0"/>
              <a:t>Graph Traversals</a:t>
            </a:r>
          </a:p>
          <a:p>
            <a:pPr lvl="1"/>
            <a:r>
              <a:rPr lang="en-US" dirty="0" smtClean="0"/>
              <a:t>Breadth First Search (BSF)</a:t>
            </a:r>
          </a:p>
          <a:p>
            <a:pPr lvl="1"/>
            <a:r>
              <a:rPr lang="en-US" dirty="0" smtClean="0"/>
              <a:t>Depth First Search (DFS)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Directed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5943600" cy="5562600"/>
          </a:xfrm>
        </p:spPr>
        <p:txBody>
          <a:bodyPr>
            <a:normAutofit fontScale="77500" lnSpcReduction="20000"/>
          </a:bodyPr>
          <a:lstStyle/>
          <a:p>
            <a:r>
              <a:rPr lang="en-US" sz="3100" dirty="0" smtClean="0"/>
              <a:t>A </a:t>
            </a:r>
            <a:r>
              <a:rPr lang="en-US" sz="3100" dirty="0" smtClean="0">
                <a:solidFill>
                  <a:srgbClr val="0000CC"/>
                </a:solidFill>
              </a:rPr>
              <a:t>directed graph </a:t>
            </a:r>
            <a:r>
              <a:rPr lang="en-US" sz="3100" dirty="0" smtClean="0"/>
              <a:t>or </a:t>
            </a:r>
            <a:r>
              <a:rPr lang="en-US" sz="3100" dirty="0" smtClean="0">
                <a:solidFill>
                  <a:srgbClr val="0000CC"/>
                </a:solidFill>
              </a:rPr>
              <a:t>digraph</a:t>
            </a:r>
            <a:r>
              <a:rPr lang="en-US" sz="3100" dirty="0" smtClean="0"/>
              <a:t> is an ordered pair </a:t>
            </a:r>
            <a:r>
              <a:rPr lang="en-US" sz="3100" i="1" dirty="0" smtClean="0">
                <a:solidFill>
                  <a:srgbClr val="C00000"/>
                </a:solidFill>
              </a:rPr>
              <a:t>D</a:t>
            </a:r>
            <a:r>
              <a:rPr lang="en-US" sz="3100" dirty="0" smtClean="0">
                <a:solidFill>
                  <a:srgbClr val="C00000"/>
                </a:solidFill>
              </a:rPr>
              <a:t> = (</a:t>
            </a:r>
            <a:r>
              <a:rPr lang="en-US" sz="3100" i="1" dirty="0" smtClean="0">
                <a:solidFill>
                  <a:srgbClr val="C00000"/>
                </a:solidFill>
              </a:rPr>
              <a:t>V</a:t>
            </a:r>
            <a:r>
              <a:rPr lang="en-US" sz="3100" dirty="0" smtClean="0">
                <a:solidFill>
                  <a:srgbClr val="C00000"/>
                </a:solidFill>
              </a:rPr>
              <a:t>, </a:t>
            </a:r>
            <a:r>
              <a:rPr lang="en-US" sz="3100" i="1" dirty="0" smtClean="0">
                <a:solidFill>
                  <a:srgbClr val="C00000"/>
                </a:solidFill>
              </a:rPr>
              <a:t>A</a:t>
            </a:r>
            <a:r>
              <a:rPr lang="en-US" sz="3100" dirty="0" smtClean="0">
                <a:solidFill>
                  <a:srgbClr val="C00000"/>
                </a:solidFill>
              </a:rPr>
              <a:t>)</a:t>
            </a:r>
            <a:r>
              <a:rPr lang="en-US" sz="3100" dirty="0" smtClean="0"/>
              <a:t> with</a:t>
            </a:r>
          </a:p>
          <a:p>
            <a:r>
              <a:rPr lang="en-US" sz="3100" i="1" dirty="0" smtClean="0">
                <a:solidFill>
                  <a:srgbClr val="C00000"/>
                </a:solidFill>
              </a:rPr>
              <a:t>V,</a:t>
            </a:r>
            <a:r>
              <a:rPr lang="en-US" sz="3100" dirty="0" smtClean="0"/>
              <a:t> a set whose elements are called vertices or </a:t>
            </a:r>
            <a:r>
              <a:rPr lang="en-US" sz="3100" dirty="0" smtClean="0">
                <a:solidFill>
                  <a:srgbClr val="0000CC"/>
                </a:solidFill>
              </a:rPr>
              <a:t>nodes</a:t>
            </a:r>
            <a:r>
              <a:rPr lang="en-US" sz="3100" dirty="0" smtClean="0"/>
              <a:t>, and</a:t>
            </a:r>
          </a:p>
          <a:p>
            <a:r>
              <a:rPr lang="en-US" sz="3100" i="1" dirty="0" smtClean="0">
                <a:solidFill>
                  <a:srgbClr val="C00000"/>
                </a:solidFill>
              </a:rPr>
              <a:t>A,</a:t>
            </a:r>
            <a:r>
              <a:rPr lang="en-US" sz="3100" dirty="0" smtClean="0"/>
              <a:t> a set of ordered pairs of vertices, called </a:t>
            </a:r>
            <a:r>
              <a:rPr lang="en-US" sz="3100" dirty="0" smtClean="0">
                <a:solidFill>
                  <a:srgbClr val="0000CC"/>
                </a:solidFill>
              </a:rPr>
              <a:t>arcs, directed edges, or arrows</a:t>
            </a:r>
            <a:r>
              <a:rPr lang="en-US" sz="3100" dirty="0" smtClean="0"/>
              <a:t>.</a:t>
            </a:r>
          </a:p>
          <a:p>
            <a:r>
              <a:rPr lang="en-US" sz="3100" dirty="0" smtClean="0"/>
              <a:t>An arc </a:t>
            </a:r>
            <a:r>
              <a:rPr lang="en-US" sz="3100" i="1" dirty="0" smtClean="0"/>
              <a:t>a</a:t>
            </a:r>
            <a:r>
              <a:rPr lang="en-US" sz="3100" dirty="0" smtClean="0"/>
              <a:t> = (</a:t>
            </a:r>
            <a:r>
              <a:rPr lang="en-US" sz="3100" i="1" dirty="0" smtClean="0"/>
              <a:t>x</a:t>
            </a:r>
            <a:r>
              <a:rPr lang="en-US" sz="3100" dirty="0" smtClean="0"/>
              <a:t>, </a:t>
            </a:r>
            <a:r>
              <a:rPr lang="en-US" sz="3100" i="1" dirty="0" smtClean="0"/>
              <a:t>y</a:t>
            </a:r>
            <a:r>
              <a:rPr lang="en-US" sz="3100" dirty="0" smtClean="0"/>
              <a:t>) is considered to be </a:t>
            </a:r>
            <a:r>
              <a:rPr lang="en-US" sz="3100" dirty="0" smtClean="0">
                <a:solidFill>
                  <a:srgbClr val="0000CC"/>
                </a:solidFill>
              </a:rPr>
              <a:t>directed from </a:t>
            </a:r>
            <a:r>
              <a:rPr lang="en-US" sz="3100" i="1" dirty="0" smtClean="0"/>
              <a:t>x</a:t>
            </a:r>
            <a:r>
              <a:rPr lang="en-US" sz="3100" dirty="0" smtClean="0"/>
              <a:t> </a:t>
            </a:r>
            <a:r>
              <a:rPr lang="en-US" sz="3100" dirty="0" smtClean="0">
                <a:solidFill>
                  <a:srgbClr val="0000CC"/>
                </a:solidFill>
              </a:rPr>
              <a:t>to</a:t>
            </a:r>
            <a:r>
              <a:rPr lang="en-US" sz="3100" dirty="0" smtClean="0"/>
              <a:t> </a:t>
            </a:r>
            <a:r>
              <a:rPr lang="en-US" sz="3100" i="1" dirty="0" smtClean="0"/>
              <a:t>y</a:t>
            </a:r>
          </a:p>
          <a:p>
            <a:r>
              <a:rPr lang="en-US" sz="3100" i="1" dirty="0" smtClean="0"/>
              <a:t>y</a:t>
            </a:r>
            <a:r>
              <a:rPr lang="en-US" sz="3100" dirty="0" smtClean="0"/>
              <a:t> is called the </a:t>
            </a:r>
            <a:r>
              <a:rPr lang="en-US" sz="3100" dirty="0" smtClean="0">
                <a:solidFill>
                  <a:srgbClr val="0000CC"/>
                </a:solidFill>
              </a:rPr>
              <a:t>head</a:t>
            </a:r>
            <a:r>
              <a:rPr lang="en-US" sz="3100" dirty="0" smtClean="0"/>
              <a:t> and </a:t>
            </a:r>
            <a:r>
              <a:rPr lang="en-US" sz="3100" i="1" dirty="0" smtClean="0"/>
              <a:t>x</a:t>
            </a:r>
            <a:r>
              <a:rPr lang="en-US" sz="3100" dirty="0" smtClean="0"/>
              <a:t> is called the </a:t>
            </a:r>
            <a:r>
              <a:rPr lang="en-US" sz="3100" dirty="0" smtClean="0">
                <a:solidFill>
                  <a:srgbClr val="0000CC"/>
                </a:solidFill>
              </a:rPr>
              <a:t>tail </a:t>
            </a:r>
            <a:r>
              <a:rPr lang="en-US" sz="3100" dirty="0" smtClean="0"/>
              <a:t>of the arc</a:t>
            </a:r>
          </a:p>
          <a:p>
            <a:r>
              <a:rPr lang="en-US" sz="3100" i="1" dirty="0" smtClean="0"/>
              <a:t>y</a:t>
            </a:r>
            <a:r>
              <a:rPr lang="en-US" sz="3100" dirty="0" smtClean="0"/>
              <a:t> is said to be a </a:t>
            </a:r>
            <a:r>
              <a:rPr lang="en-US" sz="3100" dirty="0" smtClean="0">
                <a:solidFill>
                  <a:srgbClr val="0000CC"/>
                </a:solidFill>
              </a:rPr>
              <a:t>direct successor </a:t>
            </a:r>
            <a:r>
              <a:rPr lang="en-US" sz="3100" dirty="0" smtClean="0"/>
              <a:t>of </a:t>
            </a:r>
            <a:r>
              <a:rPr lang="en-US" sz="3100" i="1" dirty="0" smtClean="0"/>
              <a:t>x</a:t>
            </a:r>
            <a:r>
              <a:rPr lang="en-US" sz="3100" dirty="0" smtClean="0"/>
              <a:t>, and </a:t>
            </a:r>
            <a:r>
              <a:rPr lang="en-US" sz="3100" i="1" dirty="0" smtClean="0"/>
              <a:t>x</a:t>
            </a:r>
            <a:r>
              <a:rPr lang="en-US" sz="3100" dirty="0" smtClean="0"/>
              <a:t> is said to be a </a:t>
            </a:r>
            <a:r>
              <a:rPr lang="en-US" sz="3100" dirty="0" smtClean="0">
                <a:solidFill>
                  <a:srgbClr val="0000CC"/>
                </a:solidFill>
              </a:rPr>
              <a:t>direct predecessor </a:t>
            </a:r>
            <a:r>
              <a:rPr lang="en-US" sz="3100" dirty="0" smtClean="0"/>
              <a:t>of </a:t>
            </a:r>
            <a:r>
              <a:rPr lang="en-US" sz="3100" i="1" dirty="0" smtClean="0"/>
              <a:t>y</a:t>
            </a:r>
          </a:p>
          <a:p>
            <a:r>
              <a:rPr lang="en-US" sz="3100" dirty="0" smtClean="0"/>
              <a:t>If a </a:t>
            </a:r>
            <a:r>
              <a:rPr lang="en-US" sz="3100" dirty="0" smtClean="0">
                <a:solidFill>
                  <a:srgbClr val="0000CC"/>
                </a:solidFill>
              </a:rPr>
              <a:t>path</a:t>
            </a:r>
            <a:r>
              <a:rPr lang="en-US" sz="3100" dirty="0" smtClean="0"/>
              <a:t> leads from </a:t>
            </a:r>
            <a:r>
              <a:rPr lang="en-US" sz="3100" i="1" dirty="0" smtClean="0"/>
              <a:t>x</a:t>
            </a:r>
            <a:r>
              <a:rPr lang="en-US" sz="3100" dirty="0" smtClean="0"/>
              <a:t> to </a:t>
            </a:r>
            <a:r>
              <a:rPr lang="en-US" sz="3100" i="1" dirty="0" smtClean="0"/>
              <a:t>y</a:t>
            </a:r>
            <a:r>
              <a:rPr lang="en-US" sz="3100" dirty="0" smtClean="0"/>
              <a:t>, then</a:t>
            </a:r>
          </a:p>
          <a:p>
            <a:pPr lvl="1"/>
            <a:r>
              <a:rPr lang="en-US" i="1" dirty="0" smtClean="0"/>
              <a:t>y</a:t>
            </a:r>
            <a:r>
              <a:rPr lang="en-US" dirty="0" smtClean="0"/>
              <a:t> is said to be a </a:t>
            </a:r>
            <a:r>
              <a:rPr lang="en-US" b="1" dirty="0" smtClean="0">
                <a:solidFill>
                  <a:srgbClr val="0000CC"/>
                </a:solidFill>
              </a:rPr>
              <a:t>successor</a:t>
            </a:r>
            <a:r>
              <a:rPr lang="en-US" dirty="0" smtClean="0"/>
              <a:t> of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0000CC"/>
                </a:solidFill>
              </a:rPr>
              <a:t>reachable</a:t>
            </a:r>
            <a:r>
              <a:rPr lang="en-US" dirty="0" smtClean="0"/>
              <a:t> from </a:t>
            </a:r>
            <a:r>
              <a:rPr lang="en-US" i="1" dirty="0" smtClean="0"/>
              <a:t>x</a:t>
            </a:r>
            <a:r>
              <a:rPr lang="en-US" dirty="0" smtClean="0"/>
              <a:t>, and </a:t>
            </a:r>
          </a:p>
          <a:p>
            <a:pPr lvl="1"/>
            <a:r>
              <a:rPr lang="en-US" i="1" dirty="0" smtClean="0"/>
              <a:t>x</a:t>
            </a:r>
            <a:r>
              <a:rPr lang="en-US" dirty="0" smtClean="0"/>
              <a:t> is said to be a </a:t>
            </a:r>
            <a:r>
              <a:rPr lang="en-US" dirty="0" smtClean="0">
                <a:solidFill>
                  <a:srgbClr val="0000CC"/>
                </a:solidFill>
              </a:rPr>
              <a:t>predecessor</a:t>
            </a:r>
            <a:r>
              <a:rPr lang="en-US" dirty="0" smtClean="0"/>
              <a:t> of </a:t>
            </a:r>
            <a:r>
              <a:rPr lang="en-US" i="1" dirty="0" smtClean="0"/>
              <a:t>y</a:t>
            </a:r>
            <a:r>
              <a:rPr lang="en-US" dirty="0" smtClean="0"/>
              <a:t>. </a:t>
            </a: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1171575"/>
            <a:ext cx="2943225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Directed Graph</a:t>
            </a:r>
            <a:endParaRPr 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438400"/>
            <a:ext cx="8839200" cy="3848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Directed Graph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3962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If an edge that is </a:t>
            </a:r>
            <a:r>
              <a:rPr lang="en-US" dirty="0" smtClean="0">
                <a:solidFill>
                  <a:srgbClr val="0000CC"/>
                </a:solidFill>
              </a:rPr>
              <a:t>incident</a:t>
            </a:r>
            <a:r>
              <a:rPr lang="en-US" dirty="0" smtClean="0"/>
              <a:t> from and into the same vertex, say (d, d) or (c, c) in figure, is called a loop</a:t>
            </a:r>
          </a:p>
          <a:p>
            <a:r>
              <a:rPr lang="en-US" dirty="0" smtClean="0"/>
              <a:t>Two vertices are said to be </a:t>
            </a:r>
            <a:r>
              <a:rPr lang="en-US" dirty="0" smtClean="0">
                <a:solidFill>
                  <a:srgbClr val="0000CC"/>
                </a:solidFill>
              </a:rPr>
              <a:t>adjacent</a:t>
            </a:r>
            <a:r>
              <a:rPr lang="en-US" dirty="0" smtClean="0"/>
              <a:t> if they are joined by an edge</a:t>
            </a:r>
          </a:p>
          <a:p>
            <a:r>
              <a:rPr lang="en-US" dirty="0" smtClean="0"/>
              <a:t>Consider </a:t>
            </a:r>
            <a:r>
              <a:rPr lang="en-US" dirty="0" smtClean="0">
                <a:solidFill>
                  <a:srgbClr val="0000CC"/>
                </a:solidFill>
              </a:rPr>
              <a:t>edge (a, b)</a:t>
            </a:r>
            <a:r>
              <a:rPr lang="en-US" dirty="0" smtClean="0"/>
              <a:t>, the vertex a is said to be adjacent to the vertex b, and the vertex b is said to be adjacent to vertex a</a:t>
            </a:r>
          </a:p>
          <a:p>
            <a:r>
              <a:rPr lang="en-US" dirty="0" smtClean="0"/>
              <a:t>A vertex is said to be an </a:t>
            </a:r>
            <a:r>
              <a:rPr lang="en-US" dirty="0" smtClean="0">
                <a:solidFill>
                  <a:srgbClr val="0000CC"/>
                </a:solidFill>
              </a:rPr>
              <a:t>isolated vertex </a:t>
            </a:r>
            <a:r>
              <a:rPr lang="en-US" dirty="0" smtClean="0"/>
              <a:t>if there is no edge incident with it</a:t>
            </a:r>
          </a:p>
          <a:p>
            <a:r>
              <a:rPr lang="en-US" dirty="0" smtClean="0"/>
              <a:t>In this figure vertex C is an isolated vertex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2350" y="4876800"/>
            <a:ext cx="20193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Identical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2667000"/>
          </a:xfrm>
        </p:spPr>
        <p:txBody>
          <a:bodyPr/>
          <a:lstStyle/>
          <a:p>
            <a:r>
              <a:rPr lang="en-US" dirty="0" smtClean="0"/>
              <a:t>Edges can be drawn </a:t>
            </a:r>
            <a:r>
              <a:rPr lang="en-US" dirty="0" smtClean="0">
                <a:solidFill>
                  <a:srgbClr val="0000CC"/>
                </a:solidFill>
              </a:rPr>
              <a:t>"straight"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rgbClr val="0000CC"/>
                </a:solidFill>
              </a:rPr>
              <a:t>"curved”</a:t>
            </a:r>
            <a:r>
              <a:rPr lang="en-US" dirty="0" smtClean="0"/>
              <a:t> </a:t>
            </a:r>
          </a:p>
          <a:p>
            <a:r>
              <a:rPr lang="en-US" dirty="0" smtClean="0"/>
              <a:t>Geometry of drawing has no particular meaning</a:t>
            </a:r>
          </a:p>
          <a:p>
            <a:r>
              <a:rPr lang="en-US" dirty="0" smtClean="0"/>
              <a:t>Both figures represents the same identical graph</a:t>
            </a:r>
            <a:endParaRPr lang="en-US" dirty="0"/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759" y="3581400"/>
            <a:ext cx="8718441" cy="2961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Sub-Graph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3124200"/>
          </a:xfrm>
        </p:spPr>
        <p:txBody>
          <a:bodyPr/>
          <a:lstStyle/>
          <a:p>
            <a:r>
              <a:rPr lang="en-US" dirty="0" smtClean="0"/>
              <a:t>Let G = (V, E) be a graph</a:t>
            </a:r>
          </a:p>
          <a:p>
            <a:r>
              <a:rPr lang="en-US" dirty="0" smtClean="0"/>
              <a:t>A graph G1 = (V1, E1) is said to be a sub-graph of G if E1 is a subset of E and V1 is a subset of V such that the edges in E1 are incident only with the vertices in V1</a:t>
            </a:r>
          </a:p>
          <a:p>
            <a:r>
              <a:rPr lang="en-US" dirty="0" smtClean="0"/>
              <a:t>For example, Fig.(b) is a sub-graph of Fig. (a)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4546209"/>
            <a:ext cx="3143251" cy="1702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4428068"/>
            <a:ext cx="2667000" cy="1896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2057400" y="6324600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Fig (a)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00600" y="6336268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Fig (b)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Spanning Sub-Graph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2133600"/>
          </a:xfrm>
        </p:spPr>
        <p:txBody>
          <a:bodyPr/>
          <a:lstStyle/>
          <a:p>
            <a:r>
              <a:rPr lang="en-US" dirty="0" smtClean="0"/>
              <a:t>A sub-graph of G is said to be a spanning sub-graph if </a:t>
            </a:r>
            <a:r>
              <a:rPr lang="en-US" dirty="0" smtClean="0">
                <a:solidFill>
                  <a:srgbClr val="0000CC"/>
                </a:solidFill>
              </a:rPr>
              <a:t>it contains all the vertices of G</a:t>
            </a:r>
          </a:p>
          <a:p>
            <a:r>
              <a:rPr lang="en-US" dirty="0" smtClean="0"/>
              <a:t>For example Fig.(c) shows a spanning sub-graph of Fig.(a).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33861" y="4038600"/>
            <a:ext cx="2928939" cy="1932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4142251"/>
            <a:ext cx="306797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1752599" y="6172200"/>
            <a:ext cx="1715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Fig (a)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26557" y="6183868"/>
            <a:ext cx="993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Fig (c)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Degree of a Vertex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3581400"/>
          </a:xfrm>
        </p:spPr>
        <p:txBody>
          <a:bodyPr/>
          <a:lstStyle/>
          <a:p>
            <a:r>
              <a:rPr lang="en-US" dirty="0" smtClean="0"/>
              <a:t>The number of edges incident on a vertex is its degree</a:t>
            </a:r>
          </a:p>
          <a:p>
            <a:r>
              <a:rPr lang="en-US" dirty="0" smtClean="0"/>
              <a:t>The degree of vertex a, is written as degree (a)</a:t>
            </a:r>
          </a:p>
          <a:p>
            <a:r>
              <a:rPr lang="en-US" dirty="0" smtClean="0"/>
              <a:t>If the degree of vertex a is zero, then vertex a is called isolated vertex</a:t>
            </a:r>
          </a:p>
          <a:p>
            <a:r>
              <a:rPr lang="en-US" dirty="0" smtClean="0"/>
              <a:t>For example the degree of the vertex a in following figure is 3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4724400"/>
            <a:ext cx="2898630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Weighted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graph G is said to be weighted graph if every edge and/or vertices in the graph is assigned with some weight or value</a:t>
            </a:r>
          </a:p>
          <a:p>
            <a:r>
              <a:rPr lang="en-US" dirty="0" smtClean="0"/>
              <a:t>A weighted graph can be defined as G = (V, E, We, </a:t>
            </a:r>
            <a:r>
              <a:rPr lang="en-US" dirty="0" err="1" smtClean="0"/>
              <a:t>Wv</a:t>
            </a:r>
            <a:r>
              <a:rPr lang="en-US" dirty="0" smtClean="0"/>
              <a:t>) where V is the set of vertices, E is the set of edges and We is a weight of the edges whose domain is E and </a:t>
            </a:r>
            <a:r>
              <a:rPr lang="en-US" dirty="0" err="1" smtClean="0"/>
              <a:t>Wv</a:t>
            </a:r>
            <a:r>
              <a:rPr lang="en-US" dirty="0" smtClean="0"/>
              <a:t> is a weight of the vertices whose domain is V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Weighted-Graph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839200" cy="5486400"/>
          </a:xfrm>
        </p:spPr>
        <p:txBody>
          <a:bodyPr>
            <a:normAutofit/>
          </a:bodyPr>
          <a:lstStyle/>
          <a:p>
            <a:r>
              <a:rPr lang="en-US" dirty="0" smtClean="0"/>
              <a:t>Consider the following figure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Here V = {N, K, M, C,}</a:t>
            </a:r>
          </a:p>
          <a:p>
            <a:r>
              <a:rPr lang="en-US" dirty="0" smtClean="0"/>
              <a:t>E = {(N, K), (N,M,), (M,K), (M,C), (K,C)} </a:t>
            </a:r>
          </a:p>
          <a:p>
            <a:r>
              <a:rPr lang="en-US" dirty="0" smtClean="0"/>
              <a:t>We = {55,47, 39, 27, 113} and </a:t>
            </a:r>
            <a:r>
              <a:rPr lang="en-US" dirty="0" err="1" smtClean="0"/>
              <a:t>Wv</a:t>
            </a:r>
            <a:r>
              <a:rPr lang="en-US" dirty="0" smtClean="0"/>
              <a:t> = {N, K, M, C}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86138" y="1447800"/>
            <a:ext cx="2100262" cy="213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Connected and Disconnected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42672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An </a:t>
            </a:r>
            <a:r>
              <a:rPr lang="en-US" dirty="0" smtClean="0">
                <a:solidFill>
                  <a:srgbClr val="FF0000"/>
                </a:solidFill>
              </a:rPr>
              <a:t>undirected graph </a:t>
            </a:r>
            <a:r>
              <a:rPr lang="en-US" dirty="0" smtClean="0"/>
              <a:t>is said to be connected if there exist a path from any vertex to any other vertex</a:t>
            </a:r>
          </a:p>
          <a:p>
            <a:r>
              <a:rPr lang="en-US" dirty="0" smtClean="0"/>
              <a:t>Otherwise it is said to be disconnected</a:t>
            </a:r>
          </a:p>
          <a:p>
            <a:r>
              <a:rPr lang="en-US" dirty="0" smtClean="0"/>
              <a:t>Fig. A shows the disconnected graph, where the vertex c is not connected to the graph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Fig. B shows the connected graph, where all the vertexes are connected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2747962"/>
            <a:ext cx="2286000" cy="167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4953000"/>
            <a:ext cx="2209800" cy="1615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0000CC"/>
                </a:solidFill>
              </a:rPr>
              <a:t>Abstract data type </a:t>
            </a:r>
            <a:r>
              <a:rPr lang="en-US" dirty="0" smtClean="0"/>
              <a:t>that is meant to implement the graph concept from mathematics</a:t>
            </a:r>
          </a:p>
          <a:p>
            <a:r>
              <a:rPr lang="en-US" dirty="0" smtClean="0"/>
              <a:t>A graph data structure consists of a </a:t>
            </a:r>
            <a:r>
              <a:rPr lang="en-US" dirty="0" smtClean="0">
                <a:solidFill>
                  <a:srgbClr val="0000CC"/>
                </a:solidFill>
              </a:rPr>
              <a:t>finite</a:t>
            </a:r>
            <a:r>
              <a:rPr lang="en-US" dirty="0" smtClean="0"/>
              <a:t> (and possibly mutable) </a:t>
            </a:r>
            <a:r>
              <a:rPr lang="en-US" dirty="0" smtClean="0">
                <a:solidFill>
                  <a:srgbClr val="0000CC"/>
                </a:solidFill>
              </a:rPr>
              <a:t>set of ordered pairs</a:t>
            </a:r>
            <a:r>
              <a:rPr lang="en-US" dirty="0" smtClean="0"/>
              <a:t>, called </a:t>
            </a:r>
            <a:r>
              <a:rPr lang="en-US" dirty="0" smtClean="0">
                <a:solidFill>
                  <a:srgbClr val="0000CC"/>
                </a:solidFill>
              </a:rPr>
              <a:t>edges or arcs</a:t>
            </a:r>
            <a:r>
              <a:rPr lang="en-US" dirty="0" smtClean="0"/>
              <a:t>, of certain entities called </a:t>
            </a:r>
            <a:r>
              <a:rPr lang="en-US" dirty="0" smtClean="0">
                <a:solidFill>
                  <a:srgbClr val="0000CC"/>
                </a:solidFill>
              </a:rPr>
              <a:t>nodes or vertices</a:t>
            </a:r>
            <a:r>
              <a:rPr lang="en-US" dirty="0" smtClean="0"/>
              <a:t> </a:t>
            </a:r>
          </a:p>
          <a:p>
            <a:r>
              <a:rPr lang="en-US" dirty="0" smtClean="0"/>
              <a:t>An </a:t>
            </a:r>
            <a:r>
              <a:rPr lang="en-US" dirty="0" smtClean="0">
                <a:solidFill>
                  <a:srgbClr val="0000CC"/>
                </a:solidFill>
              </a:rPr>
              <a:t>edge</a:t>
            </a:r>
            <a:r>
              <a:rPr lang="en-US" dirty="0" smtClean="0"/>
              <a:t> (x, y) is said to point or go from x to y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0000CC"/>
                </a:solidFill>
              </a:rPr>
              <a:t>nodes</a:t>
            </a:r>
            <a:r>
              <a:rPr lang="en-US" dirty="0" smtClean="0"/>
              <a:t> may be part of the graph structure, or may be external entities represented by integer indices or references.</a:t>
            </a:r>
          </a:p>
          <a:p>
            <a:r>
              <a:rPr lang="en-US" dirty="0" smtClean="0"/>
              <a:t>A graph data structure may also </a:t>
            </a:r>
            <a:r>
              <a:rPr lang="en-US" dirty="0" smtClean="0">
                <a:solidFill>
                  <a:srgbClr val="0000CC"/>
                </a:solidFill>
              </a:rPr>
              <a:t>associate</a:t>
            </a:r>
            <a:r>
              <a:rPr lang="en-US" dirty="0" smtClean="0"/>
              <a:t> to each </a:t>
            </a:r>
            <a:r>
              <a:rPr lang="en-US" dirty="0" smtClean="0">
                <a:solidFill>
                  <a:srgbClr val="C00000"/>
                </a:solidFill>
              </a:rPr>
              <a:t>edge</a:t>
            </a:r>
            <a:r>
              <a:rPr lang="en-US" dirty="0" smtClean="0"/>
              <a:t> some </a:t>
            </a:r>
            <a:r>
              <a:rPr lang="en-US" dirty="0" smtClean="0">
                <a:solidFill>
                  <a:srgbClr val="0000CC"/>
                </a:solidFill>
              </a:rPr>
              <a:t>edge value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such as a symbolic label or a numeric attribute (cost, capacity, length, etc.)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3657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graph G is said to complete (or fully connected or strongly connected) if there is a path from every vertex to every other vertex or an</a:t>
            </a:r>
            <a:r>
              <a:rPr lang="en-US" dirty="0"/>
              <a:t> </a:t>
            </a:r>
            <a:r>
              <a:rPr lang="en-US" i="1" dirty="0">
                <a:hlinkClick r:id="rId2"/>
              </a:rPr>
              <a:t>edge</a:t>
            </a:r>
            <a:r>
              <a:rPr lang="en-US" dirty="0"/>
              <a:t> between every pair of </a:t>
            </a:r>
            <a:r>
              <a:rPr lang="en-US" i="1" dirty="0">
                <a:hlinkClick r:id="rId3"/>
              </a:rPr>
              <a:t>vertices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Let a and b are two vertices in the directed graph, then it is a complete graph if there is a path from a to b as well as a path from b to a</a:t>
            </a:r>
          </a:p>
          <a:p>
            <a:r>
              <a:rPr lang="en-US" dirty="0" smtClean="0"/>
              <a:t>Fig X illustrates the complete undirected graph</a:t>
            </a:r>
          </a:p>
          <a:p>
            <a:r>
              <a:rPr lang="en-US" dirty="0" smtClean="0"/>
              <a:t>Fig Y shows the complete directed graph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4623732"/>
            <a:ext cx="3048000" cy="1929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07756" y="4699932"/>
            <a:ext cx="1805431" cy="1929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533400" y="5995332"/>
            <a:ext cx="1066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Fig X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10400" y="5995332"/>
            <a:ext cx="1066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Fig Y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and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0000CC"/>
                </a:solidFill>
              </a:rPr>
              <a:t>path</a:t>
            </a:r>
            <a:r>
              <a:rPr lang="en-US" dirty="0" smtClean="0"/>
              <a:t> in a graph is a </a:t>
            </a:r>
            <a:r>
              <a:rPr lang="en-US" dirty="0" smtClean="0">
                <a:solidFill>
                  <a:srgbClr val="0000CC"/>
                </a:solidFill>
              </a:rPr>
              <a:t>sequence of vertices </a:t>
            </a:r>
            <a:r>
              <a:rPr lang="en-US" dirty="0" smtClean="0"/>
              <a:t>such that from each of its vertices there is an edge to the next vertex in the sequence</a:t>
            </a:r>
          </a:p>
          <a:p>
            <a:r>
              <a:rPr lang="en-US" dirty="0" smtClean="0"/>
              <a:t>A path may be </a:t>
            </a:r>
            <a:r>
              <a:rPr lang="en-US" dirty="0" smtClean="0">
                <a:solidFill>
                  <a:srgbClr val="C00000"/>
                </a:solidFill>
              </a:rPr>
              <a:t>infinite</a:t>
            </a:r>
          </a:p>
          <a:p>
            <a:r>
              <a:rPr lang="en-US" dirty="0" smtClean="0"/>
              <a:t>But a </a:t>
            </a:r>
            <a:r>
              <a:rPr lang="en-US" dirty="0" smtClean="0">
                <a:solidFill>
                  <a:srgbClr val="0000CC"/>
                </a:solidFill>
              </a:rPr>
              <a:t>finite path </a:t>
            </a:r>
            <a:r>
              <a:rPr lang="en-US" dirty="0" smtClean="0"/>
              <a:t>always has 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a first vertex, called its </a:t>
            </a:r>
            <a:r>
              <a:rPr lang="en-US" dirty="0" smtClean="0">
                <a:solidFill>
                  <a:srgbClr val="0000CC"/>
                </a:solidFill>
              </a:rPr>
              <a:t>start vertex</a:t>
            </a:r>
            <a:r>
              <a:rPr lang="en-US" dirty="0" smtClean="0"/>
              <a:t>, and</a:t>
            </a:r>
          </a:p>
          <a:p>
            <a:pPr lvl="1"/>
            <a:r>
              <a:rPr lang="en-US" dirty="0" smtClean="0"/>
              <a:t>a last vertex, called its </a:t>
            </a:r>
            <a:r>
              <a:rPr lang="en-US" dirty="0" smtClean="0">
                <a:solidFill>
                  <a:srgbClr val="0000CC"/>
                </a:solidFill>
              </a:rPr>
              <a:t>end vertex</a:t>
            </a:r>
          </a:p>
          <a:p>
            <a:pPr lvl="1"/>
            <a:r>
              <a:rPr lang="en-US" dirty="0" smtClean="0"/>
              <a:t>Both of them are called </a:t>
            </a:r>
            <a:r>
              <a:rPr lang="en-US" dirty="0" smtClean="0">
                <a:solidFill>
                  <a:srgbClr val="0000CC"/>
                </a:solidFill>
              </a:rPr>
              <a:t>terminal vertices </a:t>
            </a:r>
            <a:r>
              <a:rPr lang="en-US" dirty="0" smtClean="0"/>
              <a:t>of the path</a:t>
            </a:r>
          </a:p>
          <a:p>
            <a:pPr lvl="1"/>
            <a:r>
              <a:rPr lang="en-US" dirty="0" smtClean="0"/>
              <a:t>The other vertices in the path are </a:t>
            </a:r>
            <a:r>
              <a:rPr lang="en-US" dirty="0" smtClean="0">
                <a:solidFill>
                  <a:srgbClr val="0000CC"/>
                </a:solidFill>
              </a:rPr>
              <a:t>internal vertices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0000CC"/>
                </a:solidFill>
              </a:rPr>
              <a:t>cycle</a:t>
            </a:r>
            <a:r>
              <a:rPr lang="en-US" dirty="0" smtClean="0"/>
              <a:t> is a path such that the start vertex and end vertex are the same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solidFill>
                  <a:srgbClr val="0000CC"/>
                </a:solidFill>
              </a:rPr>
              <a:t>choice of the start vertex</a:t>
            </a:r>
            <a:r>
              <a:rPr lang="en-US" dirty="0" smtClean="0"/>
              <a:t> in a cycle is arbitrary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- Some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486400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Degrees</a:t>
            </a:r>
            <a:r>
              <a:rPr lang="en-US" sz="2400" dirty="0" smtClean="0"/>
              <a:t>:</a:t>
            </a:r>
          </a:p>
          <a:p>
            <a:pPr lvl="1"/>
            <a:r>
              <a:rPr lang="en-US" sz="2000" dirty="0" smtClean="0">
                <a:solidFill>
                  <a:srgbClr val="C00000"/>
                </a:solidFill>
              </a:rPr>
              <a:t>Undirected graph</a:t>
            </a:r>
            <a:r>
              <a:rPr lang="en-US" sz="2000" dirty="0" smtClean="0">
                <a:solidFill>
                  <a:srgbClr val="0000CC"/>
                </a:solidFill>
              </a:rPr>
              <a:t>: </a:t>
            </a:r>
            <a:r>
              <a:rPr lang="en-US" sz="2000" dirty="0" smtClean="0"/>
              <a:t>the </a:t>
            </a:r>
            <a:r>
              <a:rPr lang="en-US" sz="2000" b="1" dirty="0" smtClean="0"/>
              <a:t>degree</a:t>
            </a:r>
            <a:r>
              <a:rPr lang="en-US" sz="2000" dirty="0" smtClean="0"/>
              <a:t> of a vertex is the number of edges incident to it. </a:t>
            </a:r>
          </a:p>
          <a:p>
            <a:pPr lvl="1"/>
            <a:r>
              <a:rPr lang="en-US" sz="2000" dirty="0" smtClean="0">
                <a:solidFill>
                  <a:srgbClr val="0000CC"/>
                </a:solidFill>
              </a:rPr>
              <a:t>Directed graph: </a:t>
            </a:r>
            <a:r>
              <a:rPr lang="en-US" sz="2000" dirty="0" smtClean="0"/>
              <a:t>the </a:t>
            </a:r>
            <a:r>
              <a:rPr lang="en-US" sz="2000" b="1" dirty="0" smtClean="0"/>
              <a:t>out-degree</a:t>
            </a:r>
            <a:r>
              <a:rPr lang="en-US" sz="2000" dirty="0" smtClean="0"/>
              <a:t> is the number of (directed) edges leading out, and the </a:t>
            </a:r>
            <a:r>
              <a:rPr lang="en-US" sz="2000" b="1" dirty="0" smtClean="0"/>
              <a:t>in-degree</a:t>
            </a:r>
            <a:r>
              <a:rPr lang="en-US" sz="2000" dirty="0" smtClean="0"/>
              <a:t> is the number of (directed) edges terminating at the vertex. </a:t>
            </a:r>
          </a:p>
          <a:p>
            <a:r>
              <a:rPr lang="en-US" sz="2400" b="1" dirty="0" smtClean="0"/>
              <a:t>Neighbors</a:t>
            </a:r>
            <a:r>
              <a:rPr lang="en-US" sz="2400" dirty="0" smtClean="0"/>
              <a:t>: </a:t>
            </a:r>
          </a:p>
          <a:p>
            <a:pPr lvl="1"/>
            <a:r>
              <a:rPr lang="en-US" sz="2000" dirty="0" smtClean="0"/>
              <a:t>Two vertices are </a:t>
            </a:r>
            <a:r>
              <a:rPr lang="en-US" sz="2000" b="1" dirty="0" smtClean="0"/>
              <a:t>neighbors</a:t>
            </a:r>
            <a:r>
              <a:rPr lang="en-US" sz="2000" dirty="0" smtClean="0"/>
              <a:t> (or are </a:t>
            </a:r>
            <a:r>
              <a:rPr lang="en-US" sz="2000" b="1" dirty="0" smtClean="0"/>
              <a:t>adjacent</a:t>
            </a:r>
            <a:r>
              <a:rPr lang="en-US" sz="2000" dirty="0" smtClean="0"/>
              <a:t>) if there's an edge between them. </a:t>
            </a:r>
          </a:p>
          <a:p>
            <a:pPr lvl="1"/>
            <a:r>
              <a:rPr lang="en-US" sz="2000" dirty="0" smtClean="0"/>
              <a:t>Two edges are </a:t>
            </a:r>
            <a:r>
              <a:rPr lang="en-US" sz="2000" b="1" dirty="0" smtClean="0"/>
              <a:t>neighbors</a:t>
            </a:r>
            <a:r>
              <a:rPr lang="en-US" sz="2000" dirty="0" smtClean="0"/>
              <a:t> (or are </a:t>
            </a:r>
            <a:r>
              <a:rPr lang="en-US" sz="2000" b="1" dirty="0" smtClean="0"/>
              <a:t>adjacent</a:t>
            </a:r>
            <a:r>
              <a:rPr lang="en-US" sz="2000" dirty="0" smtClean="0"/>
              <a:t>) if they share a vertex as an endpoint. </a:t>
            </a:r>
          </a:p>
          <a:p>
            <a:r>
              <a:rPr lang="en-US" sz="2400" b="1" dirty="0" smtClean="0"/>
              <a:t>Connectivity:</a:t>
            </a:r>
            <a:r>
              <a:rPr lang="en-US" sz="2400" dirty="0" smtClean="0"/>
              <a:t> </a:t>
            </a:r>
          </a:p>
          <a:p>
            <a:pPr lvl="1"/>
            <a:r>
              <a:rPr lang="en-US" sz="2000" dirty="0" smtClean="0">
                <a:solidFill>
                  <a:srgbClr val="C00000"/>
                </a:solidFill>
              </a:rPr>
              <a:t>Undirected graph :</a:t>
            </a:r>
            <a:r>
              <a:rPr lang="en-US" sz="2000" dirty="0" smtClean="0">
                <a:solidFill>
                  <a:srgbClr val="0000CC"/>
                </a:solidFill>
              </a:rPr>
              <a:t> </a:t>
            </a:r>
            <a:r>
              <a:rPr lang="en-US" sz="2000" dirty="0" smtClean="0"/>
              <a:t>Two vertices are </a:t>
            </a:r>
            <a:r>
              <a:rPr lang="en-US" sz="2000" b="1" dirty="0" smtClean="0"/>
              <a:t>connected</a:t>
            </a:r>
            <a:r>
              <a:rPr lang="en-US" sz="2000" dirty="0" smtClean="0"/>
              <a:t> if there is a path that includes them. </a:t>
            </a:r>
          </a:p>
          <a:p>
            <a:pPr lvl="1"/>
            <a:r>
              <a:rPr lang="en-US" sz="2000" dirty="0" smtClean="0">
                <a:solidFill>
                  <a:srgbClr val="0000CC"/>
                </a:solidFill>
              </a:rPr>
              <a:t>Directed graph:</a:t>
            </a:r>
            <a:r>
              <a:rPr lang="en-US" sz="2000" dirty="0" smtClean="0"/>
              <a:t> Two vertices are </a:t>
            </a:r>
            <a:r>
              <a:rPr lang="en-US" sz="2000" b="1" dirty="0" smtClean="0"/>
              <a:t>strongly-connected</a:t>
            </a:r>
            <a:r>
              <a:rPr lang="en-US" sz="2000" dirty="0" smtClean="0"/>
              <a:t> if there is a (directed) path from one to the other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- Some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56260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Components:</a:t>
            </a:r>
            <a:r>
              <a:rPr lang="en-US" sz="3200" dirty="0" smtClean="0"/>
              <a:t> </a:t>
            </a:r>
          </a:p>
          <a:p>
            <a:pPr lvl="1"/>
            <a:r>
              <a:rPr lang="en-US" dirty="0" smtClean="0"/>
              <a:t>A </a:t>
            </a:r>
            <a:r>
              <a:rPr lang="en-US" b="1" dirty="0" err="1" smtClean="0">
                <a:solidFill>
                  <a:srgbClr val="0000CC"/>
                </a:solidFill>
              </a:rPr>
              <a:t>subgraph</a:t>
            </a:r>
            <a:r>
              <a:rPr lang="en-US" dirty="0" smtClean="0"/>
              <a:t> is a subset of vertices together with the edges from the original graph that connects vertices in the subset. 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Undirected graph :</a:t>
            </a:r>
            <a:r>
              <a:rPr lang="en-US" dirty="0" smtClean="0"/>
              <a:t> A </a:t>
            </a:r>
            <a:r>
              <a:rPr lang="en-US" b="1" dirty="0" smtClean="0"/>
              <a:t>connected component</a:t>
            </a:r>
            <a:r>
              <a:rPr lang="en-US" dirty="0" smtClean="0"/>
              <a:t> is a </a:t>
            </a:r>
            <a:r>
              <a:rPr lang="en-US" dirty="0" err="1" smtClean="0"/>
              <a:t>subgraph</a:t>
            </a:r>
            <a:r>
              <a:rPr lang="en-US" dirty="0" smtClean="0"/>
              <a:t> in which every pair of vertices is connected. </a:t>
            </a:r>
          </a:p>
          <a:p>
            <a:pPr lvl="1"/>
            <a:r>
              <a:rPr lang="en-US" dirty="0" smtClean="0">
                <a:solidFill>
                  <a:srgbClr val="0000CC"/>
                </a:solidFill>
              </a:rPr>
              <a:t>Directed graph: </a:t>
            </a:r>
            <a:r>
              <a:rPr lang="en-US" dirty="0" smtClean="0"/>
              <a:t>A </a:t>
            </a:r>
            <a:r>
              <a:rPr lang="en-US" b="1" dirty="0" smtClean="0"/>
              <a:t>strongly-connected component</a:t>
            </a:r>
            <a:r>
              <a:rPr lang="en-US" dirty="0" smtClean="0"/>
              <a:t> is a </a:t>
            </a:r>
            <a:r>
              <a:rPr lang="en-US" dirty="0" err="1" smtClean="0"/>
              <a:t>subgraph</a:t>
            </a:r>
            <a:r>
              <a:rPr lang="en-US" dirty="0" smtClean="0"/>
              <a:t> in which every pair of vertices is strongly-connected.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86800" cy="2133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CC"/>
                </a:solidFill>
              </a:rPr>
              <a:t>Self-loops</a:t>
            </a:r>
            <a:r>
              <a:rPr lang="en-US" dirty="0" smtClean="0"/>
              <a:t> (occasionally used). 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Multiple edges</a:t>
            </a:r>
            <a:r>
              <a:rPr lang="en-US" dirty="0" smtClean="0"/>
              <a:t> between a pair of vertices (rare) 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Disconnected pieces or sub graph </a:t>
            </a:r>
            <a:r>
              <a:rPr lang="en-US" dirty="0" smtClean="0"/>
              <a:t>(frequent in some applications)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429000"/>
            <a:ext cx="6257925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 of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3200400"/>
          </a:xfrm>
        </p:spPr>
        <p:txBody>
          <a:bodyPr/>
          <a:lstStyle/>
          <a:p>
            <a:r>
              <a:rPr lang="en-US" dirty="0" smtClean="0">
                <a:solidFill>
                  <a:srgbClr val="CC3300"/>
                </a:solidFill>
              </a:rPr>
              <a:t>Two standard ways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Adjacency Lists.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Adjacency Matrix.</a:t>
            </a:r>
          </a:p>
          <a:p>
            <a:endParaRPr lang="en-US" dirty="0"/>
          </a:p>
        </p:txBody>
      </p:sp>
      <p:grpSp>
        <p:nvGrpSpPr>
          <p:cNvPr id="21" name="Group 55"/>
          <p:cNvGrpSpPr>
            <a:grpSpLocks/>
          </p:cNvGrpSpPr>
          <p:nvPr/>
        </p:nvGrpSpPr>
        <p:grpSpPr bwMode="auto">
          <a:xfrm>
            <a:off x="2117725" y="4937125"/>
            <a:ext cx="3444875" cy="1692275"/>
            <a:chOff x="240" y="2928"/>
            <a:chExt cx="2170" cy="1066"/>
          </a:xfrm>
        </p:grpSpPr>
        <p:sp>
          <p:nvSpPr>
            <p:cNvPr id="22" name="Oval 56"/>
            <p:cNvSpPr>
              <a:spLocks noChangeArrowheads="1"/>
            </p:cNvSpPr>
            <p:nvPr/>
          </p:nvSpPr>
          <p:spPr bwMode="auto">
            <a:xfrm>
              <a:off x="336" y="3072"/>
              <a:ext cx="192" cy="19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</a:t>
              </a:r>
            </a:p>
          </p:txBody>
        </p:sp>
        <p:sp>
          <p:nvSpPr>
            <p:cNvPr id="23" name="Oval 57"/>
            <p:cNvSpPr>
              <a:spLocks noChangeArrowheads="1"/>
            </p:cNvSpPr>
            <p:nvPr/>
          </p:nvSpPr>
          <p:spPr bwMode="auto">
            <a:xfrm>
              <a:off x="816" y="3648"/>
              <a:ext cx="192" cy="19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d</a:t>
              </a:r>
            </a:p>
          </p:txBody>
        </p:sp>
        <p:sp>
          <p:nvSpPr>
            <p:cNvPr id="24" name="Oval 58"/>
            <p:cNvSpPr>
              <a:spLocks noChangeArrowheads="1"/>
            </p:cNvSpPr>
            <p:nvPr/>
          </p:nvSpPr>
          <p:spPr bwMode="auto">
            <a:xfrm>
              <a:off x="336" y="3648"/>
              <a:ext cx="192" cy="19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</a:t>
              </a:r>
            </a:p>
          </p:txBody>
        </p:sp>
        <p:sp>
          <p:nvSpPr>
            <p:cNvPr id="25" name="Oval 59"/>
            <p:cNvSpPr>
              <a:spLocks noChangeArrowheads="1"/>
            </p:cNvSpPr>
            <p:nvPr/>
          </p:nvSpPr>
          <p:spPr bwMode="auto">
            <a:xfrm>
              <a:off x="816" y="3072"/>
              <a:ext cx="192" cy="19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b</a:t>
              </a:r>
            </a:p>
          </p:txBody>
        </p:sp>
        <p:cxnSp>
          <p:nvCxnSpPr>
            <p:cNvPr id="26" name="AutoShape 60"/>
            <p:cNvCxnSpPr>
              <a:cxnSpLocks noChangeShapeType="1"/>
              <a:stCxn id="22" idx="6"/>
              <a:endCxn id="25" idx="2"/>
            </p:cNvCxnSpPr>
            <p:nvPr/>
          </p:nvCxnSpPr>
          <p:spPr bwMode="auto">
            <a:xfrm>
              <a:off x="528" y="3168"/>
              <a:ext cx="288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/>
            </a:ln>
            <a:effectLst/>
          </p:spPr>
        </p:cxnSp>
        <p:cxnSp>
          <p:nvCxnSpPr>
            <p:cNvPr id="27" name="AutoShape 61"/>
            <p:cNvCxnSpPr>
              <a:cxnSpLocks noChangeShapeType="1"/>
              <a:stCxn id="25" idx="4"/>
              <a:endCxn id="24" idx="7"/>
            </p:cNvCxnSpPr>
            <p:nvPr/>
          </p:nvCxnSpPr>
          <p:spPr bwMode="auto">
            <a:xfrm flipH="1">
              <a:off x="500" y="3264"/>
              <a:ext cx="412" cy="412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/>
            </a:ln>
            <a:effectLst/>
          </p:spPr>
        </p:cxnSp>
        <p:cxnSp>
          <p:nvCxnSpPr>
            <p:cNvPr id="28" name="AutoShape 62"/>
            <p:cNvCxnSpPr>
              <a:cxnSpLocks noChangeShapeType="1"/>
              <a:stCxn id="22" idx="4"/>
              <a:endCxn id="24" idx="0"/>
            </p:cNvCxnSpPr>
            <p:nvPr/>
          </p:nvCxnSpPr>
          <p:spPr bwMode="auto">
            <a:xfrm>
              <a:off x="432" y="3264"/>
              <a:ext cx="0" cy="384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/>
            </a:ln>
            <a:effectLst/>
          </p:spPr>
        </p:cxnSp>
        <p:cxnSp>
          <p:nvCxnSpPr>
            <p:cNvPr id="29" name="AutoShape 63"/>
            <p:cNvCxnSpPr>
              <a:cxnSpLocks noChangeShapeType="1"/>
              <a:stCxn id="22" idx="5"/>
              <a:endCxn id="23" idx="1"/>
            </p:cNvCxnSpPr>
            <p:nvPr/>
          </p:nvCxnSpPr>
          <p:spPr bwMode="auto">
            <a:xfrm>
              <a:off x="500" y="3236"/>
              <a:ext cx="344" cy="44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/>
            </a:ln>
            <a:effectLst/>
          </p:spPr>
        </p:cxnSp>
        <p:cxnSp>
          <p:nvCxnSpPr>
            <p:cNvPr id="30" name="AutoShape 64"/>
            <p:cNvCxnSpPr>
              <a:cxnSpLocks noChangeShapeType="1"/>
              <a:stCxn id="24" idx="6"/>
              <a:endCxn id="23" idx="2"/>
            </p:cNvCxnSpPr>
            <p:nvPr/>
          </p:nvCxnSpPr>
          <p:spPr bwMode="auto">
            <a:xfrm>
              <a:off x="528" y="3744"/>
              <a:ext cx="288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/>
            </a:ln>
            <a:effectLst/>
          </p:spPr>
        </p:cxnSp>
        <p:sp>
          <p:nvSpPr>
            <p:cNvPr id="31" name="Text Box 65"/>
            <p:cNvSpPr txBox="1">
              <a:spLocks noChangeArrowheads="1"/>
            </p:cNvSpPr>
            <p:nvPr/>
          </p:nvSpPr>
          <p:spPr bwMode="auto">
            <a:xfrm>
              <a:off x="240" y="2928"/>
              <a:ext cx="1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32" name="Text Box 66"/>
            <p:cNvSpPr txBox="1">
              <a:spLocks noChangeArrowheads="1"/>
            </p:cNvSpPr>
            <p:nvPr/>
          </p:nvSpPr>
          <p:spPr bwMode="auto">
            <a:xfrm>
              <a:off x="960" y="2928"/>
              <a:ext cx="1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2</a:t>
              </a:r>
            </a:p>
          </p:txBody>
        </p:sp>
        <p:sp>
          <p:nvSpPr>
            <p:cNvPr id="33" name="Text Box 67"/>
            <p:cNvSpPr txBox="1">
              <a:spLocks noChangeArrowheads="1"/>
            </p:cNvSpPr>
            <p:nvPr/>
          </p:nvSpPr>
          <p:spPr bwMode="auto">
            <a:xfrm>
              <a:off x="240" y="3744"/>
              <a:ext cx="1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3</a:t>
              </a:r>
            </a:p>
          </p:txBody>
        </p:sp>
        <p:sp>
          <p:nvSpPr>
            <p:cNvPr id="34" name="Text Box 68"/>
            <p:cNvSpPr txBox="1">
              <a:spLocks noChangeArrowheads="1"/>
            </p:cNvSpPr>
            <p:nvPr/>
          </p:nvSpPr>
          <p:spPr bwMode="auto">
            <a:xfrm>
              <a:off x="960" y="3744"/>
              <a:ext cx="1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4</a:t>
              </a:r>
            </a:p>
          </p:txBody>
        </p:sp>
        <p:sp>
          <p:nvSpPr>
            <p:cNvPr id="35" name="Text Box 69"/>
            <p:cNvSpPr txBox="1">
              <a:spLocks noChangeArrowheads="1"/>
            </p:cNvSpPr>
            <p:nvPr/>
          </p:nvSpPr>
          <p:spPr bwMode="auto">
            <a:xfrm>
              <a:off x="1440" y="2976"/>
              <a:ext cx="956" cy="101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   1   2   3   4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1  0   1   1   1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2  1   0   1   0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3  1   1   0   1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4  1   0   1   0</a:t>
              </a:r>
            </a:p>
          </p:txBody>
        </p:sp>
        <p:sp>
          <p:nvSpPr>
            <p:cNvPr id="36" name="Line 70"/>
            <p:cNvSpPr>
              <a:spLocks noChangeShapeType="1"/>
            </p:cNvSpPr>
            <p:nvPr/>
          </p:nvSpPr>
          <p:spPr bwMode="auto">
            <a:xfrm>
              <a:off x="1498" y="3207"/>
              <a:ext cx="9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Line 71"/>
            <p:cNvSpPr>
              <a:spLocks noChangeShapeType="1"/>
            </p:cNvSpPr>
            <p:nvPr/>
          </p:nvSpPr>
          <p:spPr bwMode="auto">
            <a:xfrm>
              <a:off x="1594" y="3063"/>
              <a:ext cx="0" cy="8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9" name="Group 4"/>
          <p:cNvGrpSpPr>
            <a:grpSpLocks/>
          </p:cNvGrpSpPr>
          <p:nvPr/>
        </p:nvGrpSpPr>
        <p:grpSpPr bwMode="auto">
          <a:xfrm>
            <a:off x="2286000" y="2438400"/>
            <a:ext cx="5708650" cy="1644650"/>
            <a:chOff x="336" y="2880"/>
            <a:chExt cx="3596" cy="1036"/>
          </a:xfrm>
        </p:grpSpPr>
        <p:sp>
          <p:nvSpPr>
            <p:cNvPr id="90" name="Oval 5"/>
            <p:cNvSpPr>
              <a:spLocks noChangeArrowheads="1"/>
            </p:cNvSpPr>
            <p:nvPr/>
          </p:nvSpPr>
          <p:spPr bwMode="auto">
            <a:xfrm>
              <a:off x="336" y="2880"/>
              <a:ext cx="192" cy="19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</a:t>
              </a:r>
            </a:p>
          </p:txBody>
        </p:sp>
        <p:sp>
          <p:nvSpPr>
            <p:cNvPr id="91" name="Oval 6"/>
            <p:cNvSpPr>
              <a:spLocks noChangeArrowheads="1"/>
            </p:cNvSpPr>
            <p:nvPr/>
          </p:nvSpPr>
          <p:spPr bwMode="auto">
            <a:xfrm>
              <a:off x="816" y="3456"/>
              <a:ext cx="192" cy="19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d</a:t>
              </a:r>
            </a:p>
          </p:txBody>
        </p:sp>
        <p:sp>
          <p:nvSpPr>
            <p:cNvPr id="92" name="Oval 7"/>
            <p:cNvSpPr>
              <a:spLocks noChangeArrowheads="1"/>
            </p:cNvSpPr>
            <p:nvPr/>
          </p:nvSpPr>
          <p:spPr bwMode="auto">
            <a:xfrm>
              <a:off x="336" y="3456"/>
              <a:ext cx="192" cy="19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</a:t>
              </a:r>
            </a:p>
          </p:txBody>
        </p:sp>
        <p:sp>
          <p:nvSpPr>
            <p:cNvPr id="93" name="Oval 8"/>
            <p:cNvSpPr>
              <a:spLocks noChangeArrowheads="1"/>
            </p:cNvSpPr>
            <p:nvPr/>
          </p:nvSpPr>
          <p:spPr bwMode="auto">
            <a:xfrm>
              <a:off x="816" y="2880"/>
              <a:ext cx="192" cy="19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b</a:t>
              </a:r>
            </a:p>
          </p:txBody>
        </p:sp>
        <p:cxnSp>
          <p:nvCxnSpPr>
            <p:cNvPr id="94" name="AutoShape 9"/>
            <p:cNvCxnSpPr>
              <a:cxnSpLocks noChangeShapeType="1"/>
              <a:stCxn id="90" idx="6"/>
              <a:endCxn id="93" idx="2"/>
            </p:cNvCxnSpPr>
            <p:nvPr/>
          </p:nvCxnSpPr>
          <p:spPr bwMode="auto">
            <a:xfrm>
              <a:off x="528" y="2976"/>
              <a:ext cx="288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/>
            </a:ln>
            <a:effectLst/>
          </p:spPr>
        </p:cxnSp>
        <p:cxnSp>
          <p:nvCxnSpPr>
            <p:cNvPr id="95" name="AutoShape 10"/>
            <p:cNvCxnSpPr>
              <a:cxnSpLocks noChangeShapeType="1"/>
              <a:stCxn id="93" idx="4"/>
              <a:endCxn id="92" idx="7"/>
            </p:cNvCxnSpPr>
            <p:nvPr/>
          </p:nvCxnSpPr>
          <p:spPr bwMode="auto">
            <a:xfrm flipH="1">
              <a:off x="500" y="3072"/>
              <a:ext cx="412" cy="412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/>
            </a:ln>
            <a:effectLst/>
          </p:spPr>
        </p:cxnSp>
        <p:cxnSp>
          <p:nvCxnSpPr>
            <p:cNvPr id="96" name="AutoShape 11"/>
            <p:cNvCxnSpPr>
              <a:cxnSpLocks noChangeShapeType="1"/>
              <a:stCxn id="90" idx="4"/>
              <a:endCxn id="92" idx="0"/>
            </p:cNvCxnSpPr>
            <p:nvPr/>
          </p:nvCxnSpPr>
          <p:spPr bwMode="auto">
            <a:xfrm>
              <a:off x="432" y="3072"/>
              <a:ext cx="0" cy="384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/>
            </a:ln>
            <a:effectLst/>
          </p:spPr>
        </p:cxnSp>
        <p:cxnSp>
          <p:nvCxnSpPr>
            <p:cNvPr id="97" name="AutoShape 12"/>
            <p:cNvCxnSpPr>
              <a:cxnSpLocks noChangeShapeType="1"/>
              <a:stCxn id="90" idx="5"/>
              <a:endCxn id="91" idx="1"/>
            </p:cNvCxnSpPr>
            <p:nvPr/>
          </p:nvCxnSpPr>
          <p:spPr bwMode="auto">
            <a:xfrm>
              <a:off x="500" y="3044"/>
              <a:ext cx="344" cy="44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/>
            </a:ln>
            <a:effectLst/>
          </p:spPr>
        </p:cxnSp>
        <p:sp>
          <p:nvSpPr>
            <p:cNvPr id="98" name="Text Box 13"/>
            <p:cNvSpPr txBox="1">
              <a:spLocks noChangeArrowheads="1"/>
            </p:cNvSpPr>
            <p:nvPr/>
          </p:nvSpPr>
          <p:spPr bwMode="auto">
            <a:xfrm>
              <a:off x="1728" y="2880"/>
              <a:ext cx="204" cy="1026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9" name="Text Box 14"/>
            <p:cNvSpPr txBox="1">
              <a:spLocks noChangeArrowheads="1"/>
            </p:cNvSpPr>
            <p:nvPr/>
          </p:nvSpPr>
          <p:spPr bwMode="auto">
            <a:xfrm>
              <a:off x="1526" y="2889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</a:t>
              </a:r>
            </a:p>
          </p:txBody>
        </p:sp>
        <p:sp>
          <p:nvSpPr>
            <p:cNvPr id="100" name="Text Box 15"/>
            <p:cNvSpPr txBox="1">
              <a:spLocks noChangeArrowheads="1"/>
            </p:cNvSpPr>
            <p:nvPr/>
          </p:nvSpPr>
          <p:spPr bwMode="auto">
            <a:xfrm>
              <a:off x="1536" y="3168"/>
              <a:ext cx="205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b</a:t>
              </a:r>
            </a:p>
          </p:txBody>
        </p:sp>
        <p:sp>
          <p:nvSpPr>
            <p:cNvPr id="101" name="Text Box 16"/>
            <p:cNvSpPr txBox="1">
              <a:spLocks noChangeArrowheads="1"/>
            </p:cNvSpPr>
            <p:nvPr/>
          </p:nvSpPr>
          <p:spPr bwMode="auto">
            <a:xfrm>
              <a:off x="1536" y="3408"/>
              <a:ext cx="187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</a:t>
              </a:r>
            </a:p>
          </p:txBody>
        </p:sp>
        <p:sp>
          <p:nvSpPr>
            <p:cNvPr id="102" name="Text Box 17"/>
            <p:cNvSpPr txBox="1">
              <a:spLocks noChangeArrowheads="1"/>
            </p:cNvSpPr>
            <p:nvPr/>
          </p:nvSpPr>
          <p:spPr bwMode="auto">
            <a:xfrm>
              <a:off x="1536" y="3648"/>
              <a:ext cx="205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d</a:t>
              </a:r>
            </a:p>
          </p:txBody>
        </p:sp>
        <p:sp>
          <p:nvSpPr>
            <p:cNvPr id="103" name="Line 18"/>
            <p:cNvSpPr>
              <a:spLocks noChangeShapeType="1"/>
            </p:cNvSpPr>
            <p:nvPr/>
          </p:nvSpPr>
          <p:spPr bwMode="auto">
            <a:xfrm>
              <a:off x="1728" y="3168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Line 19"/>
            <p:cNvSpPr>
              <a:spLocks noChangeShapeType="1"/>
            </p:cNvSpPr>
            <p:nvPr/>
          </p:nvSpPr>
          <p:spPr bwMode="auto">
            <a:xfrm>
              <a:off x="1728" y="3408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Line 20"/>
            <p:cNvSpPr>
              <a:spLocks noChangeShapeType="1"/>
            </p:cNvSpPr>
            <p:nvPr/>
          </p:nvSpPr>
          <p:spPr bwMode="auto">
            <a:xfrm>
              <a:off x="1728" y="3648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Text Box 21"/>
            <p:cNvSpPr txBox="1">
              <a:spLocks noChangeArrowheads="1"/>
            </p:cNvSpPr>
            <p:nvPr/>
          </p:nvSpPr>
          <p:spPr bwMode="auto">
            <a:xfrm>
              <a:off x="2064" y="2880"/>
              <a:ext cx="476" cy="22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b         </a:t>
              </a:r>
            </a:p>
          </p:txBody>
        </p:sp>
        <p:sp>
          <p:nvSpPr>
            <p:cNvPr id="107" name="Text Box 22"/>
            <p:cNvSpPr txBox="1">
              <a:spLocks noChangeArrowheads="1"/>
            </p:cNvSpPr>
            <p:nvPr/>
          </p:nvSpPr>
          <p:spPr bwMode="auto">
            <a:xfrm>
              <a:off x="2064" y="3144"/>
              <a:ext cx="469" cy="22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         </a:t>
              </a:r>
            </a:p>
          </p:txBody>
        </p:sp>
        <p:sp>
          <p:nvSpPr>
            <p:cNvPr id="108" name="Text Box 23"/>
            <p:cNvSpPr txBox="1">
              <a:spLocks noChangeArrowheads="1"/>
            </p:cNvSpPr>
            <p:nvPr/>
          </p:nvSpPr>
          <p:spPr bwMode="auto">
            <a:xfrm>
              <a:off x="2064" y="3408"/>
              <a:ext cx="476" cy="22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d         </a:t>
              </a:r>
            </a:p>
          </p:txBody>
        </p:sp>
        <p:cxnSp>
          <p:nvCxnSpPr>
            <p:cNvPr id="109" name="AutoShape 24"/>
            <p:cNvCxnSpPr>
              <a:cxnSpLocks noChangeShapeType="1"/>
              <a:stCxn id="92" idx="6"/>
              <a:endCxn id="91" idx="2"/>
            </p:cNvCxnSpPr>
            <p:nvPr/>
          </p:nvCxnSpPr>
          <p:spPr bwMode="auto">
            <a:xfrm>
              <a:off x="528" y="3552"/>
              <a:ext cx="288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/>
            </a:ln>
            <a:effectLst/>
          </p:spPr>
        </p:cxnSp>
        <p:sp>
          <p:nvSpPr>
            <p:cNvPr id="110" name="Line 25"/>
            <p:cNvSpPr>
              <a:spLocks noChangeShapeType="1"/>
            </p:cNvSpPr>
            <p:nvPr/>
          </p:nvSpPr>
          <p:spPr bwMode="auto">
            <a:xfrm>
              <a:off x="2304" y="2880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1" name="Line 26"/>
            <p:cNvSpPr>
              <a:spLocks noChangeShapeType="1"/>
            </p:cNvSpPr>
            <p:nvPr/>
          </p:nvSpPr>
          <p:spPr bwMode="auto">
            <a:xfrm>
              <a:off x="2304" y="3168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2" name="Line 27"/>
            <p:cNvSpPr>
              <a:spLocks noChangeShapeType="1"/>
            </p:cNvSpPr>
            <p:nvPr/>
          </p:nvSpPr>
          <p:spPr bwMode="auto">
            <a:xfrm>
              <a:off x="2304" y="3408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3" name="Text Box 28"/>
            <p:cNvSpPr txBox="1">
              <a:spLocks noChangeArrowheads="1"/>
            </p:cNvSpPr>
            <p:nvPr/>
          </p:nvSpPr>
          <p:spPr bwMode="auto">
            <a:xfrm>
              <a:off x="2736" y="2880"/>
              <a:ext cx="476" cy="22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d         </a:t>
              </a:r>
            </a:p>
          </p:txBody>
        </p:sp>
        <p:sp>
          <p:nvSpPr>
            <p:cNvPr id="114" name="Line 29"/>
            <p:cNvSpPr>
              <a:spLocks noChangeShapeType="1"/>
            </p:cNvSpPr>
            <p:nvPr/>
          </p:nvSpPr>
          <p:spPr bwMode="auto">
            <a:xfrm>
              <a:off x="2976" y="2880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5" name="Text Box 30"/>
            <p:cNvSpPr txBox="1">
              <a:spLocks noChangeArrowheads="1"/>
            </p:cNvSpPr>
            <p:nvPr/>
          </p:nvSpPr>
          <p:spPr bwMode="auto">
            <a:xfrm>
              <a:off x="3456" y="2880"/>
              <a:ext cx="469" cy="22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         </a:t>
              </a:r>
            </a:p>
          </p:txBody>
        </p:sp>
        <p:sp>
          <p:nvSpPr>
            <p:cNvPr id="116" name="Line 31"/>
            <p:cNvSpPr>
              <a:spLocks noChangeShapeType="1"/>
            </p:cNvSpPr>
            <p:nvPr/>
          </p:nvSpPr>
          <p:spPr bwMode="auto">
            <a:xfrm>
              <a:off x="3696" y="2880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7" name="Line 32"/>
            <p:cNvSpPr>
              <a:spLocks noChangeShapeType="1"/>
            </p:cNvSpPr>
            <p:nvPr/>
          </p:nvSpPr>
          <p:spPr bwMode="auto">
            <a:xfrm>
              <a:off x="1872" y="2976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8" name="Line 33"/>
            <p:cNvSpPr>
              <a:spLocks noChangeShapeType="1"/>
            </p:cNvSpPr>
            <p:nvPr/>
          </p:nvSpPr>
          <p:spPr bwMode="auto">
            <a:xfrm>
              <a:off x="2448" y="2976"/>
              <a:ext cx="2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9" name="Line 34"/>
            <p:cNvSpPr>
              <a:spLocks noChangeShapeType="1"/>
            </p:cNvSpPr>
            <p:nvPr/>
          </p:nvSpPr>
          <p:spPr bwMode="auto">
            <a:xfrm>
              <a:off x="3120" y="2976"/>
              <a:ext cx="33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0" name="Line 35"/>
            <p:cNvSpPr>
              <a:spLocks noChangeShapeType="1"/>
            </p:cNvSpPr>
            <p:nvPr/>
          </p:nvSpPr>
          <p:spPr bwMode="auto">
            <a:xfrm flipH="1">
              <a:off x="3696" y="2928"/>
              <a:ext cx="192" cy="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1" name="Line 36"/>
            <p:cNvSpPr>
              <a:spLocks noChangeShapeType="1"/>
            </p:cNvSpPr>
            <p:nvPr/>
          </p:nvSpPr>
          <p:spPr bwMode="auto">
            <a:xfrm>
              <a:off x="1872" y="3264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2" name="Line 37"/>
            <p:cNvSpPr>
              <a:spLocks noChangeShapeType="1"/>
            </p:cNvSpPr>
            <p:nvPr/>
          </p:nvSpPr>
          <p:spPr bwMode="auto">
            <a:xfrm>
              <a:off x="1872" y="3504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3" name="Text Box 38"/>
            <p:cNvSpPr txBox="1">
              <a:spLocks noChangeArrowheads="1"/>
            </p:cNvSpPr>
            <p:nvPr/>
          </p:nvSpPr>
          <p:spPr bwMode="auto">
            <a:xfrm>
              <a:off x="2736" y="3144"/>
              <a:ext cx="469" cy="22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         </a:t>
              </a:r>
            </a:p>
          </p:txBody>
        </p:sp>
        <p:sp>
          <p:nvSpPr>
            <p:cNvPr id="124" name="Line 39"/>
            <p:cNvSpPr>
              <a:spLocks noChangeShapeType="1"/>
            </p:cNvSpPr>
            <p:nvPr/>
          </p:nvSpPr>
          <p:spPr bwMode="auto">
            <a:xfrm>
              <a:off x="2976" y="3168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5" name="Text Box 40"/>
            <p:cNvSpPr txBox="1">
              <a:spLocks noChangeArrowheads="1"/>
            </p:cNvSpPr>
            <p:nvPr/>
          </p:nvSpPr>
          <p:spPr bwMode="auto">
            <a:xfrm>
              <a:off x="2760" y="3408"/>
              <a:ext cx="469" cy="22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         </a:t>
              </a:r>
            </a:p>
          </p:txBody>
        </p:sp>
        <p:sp>
          <p:nvSpPr>
            <p:cNvPr id="126" name="Line 41"/>
            <p:cNvSpPr>
              <a:spLocks noChangeShapeType="1"/>
            </p:cNvSpPr>
            <p:nvPr/>
          </p:nvSpPr>
          <p:spPr bwMode="auto">
            <a:xfrm>
              <a:off x="2976" y="3408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7" name="Text Box 42"/>
            <p:cNvSpPr txBox="1">
              <a:spLocks noChangeArrowheads="1"/>
            </p:cNvSpPr>
            <p:nvPr/>
          </p:nvSpPr>
          <p:spPr bwMode="auto">
            <a:xfrm>
              <a:off x="3456" y="3408"/>
              <a:ext cx="476" cy="22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b         </a:t>
              </a:r>
            </a:p>
          </p:txBody>
        </p:sp>
        <p:sp>
          <p:nvSpPr>
            <p:cNvPr id="128" name="Line 43"/>
            <p:cNvSpPr>
              <a:spLocks noChangeShapeType="1"/>
            </p:cNvSpPr>
            <p:nvPr/>
          </p:nvSpPr>
          <p:spPr bwMode="auto">
            <a:xfrm>
              <a:off x="3696" y="3408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9" name="Text Box 44"/>
            <p:cNvSpPr txBox="1">
              <a:spLocks noChangeArrowheads="1"/>
            </p:cNvSpPr>
            <p:nvPr/>
          </p:nvSpPr>
          <p:spPr bwMode="auto">
            <a:xfrm>
              <a:off x="2064" y="3696"/>
              <a:ext cx="469" cy="22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         </a:t>
              </a:r>
            </a:p>
          </p:txBody>
        </p:sp>
        <p:sp>
          <p:nvSpPr>
            <p:cNvPr id="130" name="Line 45"/>
            <p:cNvSpPr>
              <a:spLocks noChangeShapeType="1"/>
            </p:cNvSpPr>
            <p:nvPr/>
          </p:nvSpPr>
          <p:spPr bwMode="auto">
            <a:xfrm>
              <a:off x="2304" y="3696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1" name="Text Box 46"/>
            <p:cNvSpPr txBox="1">
              <a:spLocks noChangeArrowheads="1"/>
            </p:cNvSpPr>
            <p:nvPr/>
          </p:nvSpPr>
          <p:spPr bwMode="auto">
            <a:xfrm>
              <a:off x="2760" y="3696"/>
              <a:ext cx="469" cy="22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         </a:t>
              </a:r>
            </a:p>
          </p:txBody>
        </p:sp>
        <p:sp>
          <p:nvSpPr>
            <p:cNvPr id="132" name="Line 47"/>
            <p:cNvSpPr>
              <a:spLocks noChangeShapeType="1"/>
            </p:cNvSpPr>
            <p:nvPr/>
          </p:nvSpPr>
          <p:spPr bwMode="auto">
            <a:xfrm>
              <a:off x="2976" y="3696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3" name="Line 48"/>
            <p:cNvSpPr>
              <a:spLocks noChangeShapeType="1"/>
            </p:cNvSpPr>
            <p:nvPr/>
          </p:nvSpPr>
          <p:spPr bwMode="auto">
            <a:xfrm>
              <a:off x="2448" y="3264"/>
              <a:ext cx="2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4" name="Line 49"/>
            <p:cNvSpPr>
              <a:spLocks noChangeShapeType="1"/>
            </p:cNvSpPr>
            <p:nvPr/>
          </p:nvSpPr>
          <p:spPr bwMode="auto">
            <a:xfrm>
              <a:off x="3120" y="3504"/>
              <a:ext cx="33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5" name="Line 50"/>
            <p:cNvSpPr>
              <a:spLocks noChangeShapeType="1"/>
            </p:cNvSpPr>
            <p:nvPr/>
          </p:nvSpPr>
          <p:spPr bwMode="auto">
            <a:xfrm>
              <a:off x="2448" y="3504"/>
              <a:ext cx="2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6" name="Line 51"/>
            <p:cNvSpPr>
              <a:spLocks noChangeShapeType="1"/>
            </p:cNvSpPr>
            <p:nvPr/>
          </p:nvSpPr>
          <p:spPr bwMode="auto">
            <a:xfrm>
              <a:off x="2448" y="3792"/>
              <a:ext cx="2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7" name="Line 52"/>
            <p:cNvSpPr>
              <a:spLocks noChangeShapeType="1"/>
            </p:cNvSpPr>
            <p:nvPr/>
          </p:nvSpPr>
          <p:spPr bwMode="auto">
            <a:xfrm flipH="1">
              <a:off x="3024" y="3168"/>
              <a:ext cx="144" cy="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8" name="Line 53"/>
            <p:cNvSpPr>
              <a:spLocks noChangeShapeType="1"/>
            </p:cNvSpPr>
            <p:nvPr/>
          </p:nvSpPr>
          <p:spPr bwMode="auto">
            <a:xfrm flipH="1">
              <a:off x="2976" y="3744"/>
              <a:ext cx="192" cy="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9" name="Line 54"/>
            <p:cNvSpPr>
              <a:spLocks noChangeShapeType="1"/>
            </p:cNvSpPr>
            <p:nvPr/>
          </p:nvSpPr>
          <p:spPr bwMode="auto">
            <a:xfrm>
              <a:off x="1872" y="3792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Adjacency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1676400"/>
          </a:xfrm>
        </p:spPr>
        <p:txBody>
          <a:bodyPr>
            <a:normAutofit fontScale="85000" lnSpcReduction="10000"/>
          </a:bodyPr>
          <a:lstStyle/>
          <a:p>
            <a:r>
              <a:rPr lang="en-US" sz="3200" dirty="0" smtClean="0"/>
              <a:t>Consists of an array </a:t>
            </a:r>
            <a:r>
              <a:rPr lang="en-US" sz="3200" i="1" dirty="0" err="1" smtClean="0"/>
              <a:t>Adj</a:t>
            </a:r>
            <a:r>
              <a:rPr lang="en-US" sz="3200" dirty="0" smtClean="0"/>
              <a:t> of |</a:t>
            </a:r>
            <a:r>
              <a:rPr lang="en-US" sz="3200" i="1" dirty="0" smtClean="0"/>
              <a:t>V</a:t>
            </a:r>
            <a:r>
              <a:rPr lang="en-US" sz="3200" dirty="0" smtClean="0"/>
              <a:t>| lists.</a:t>
            </a:r>
          </a:p>
          <a:p>
            <a:r>
              <a:rPr lang="en-US" sz="3200" dirty="0" smtClean="0"/>
              <a:t>One list per vertex.</a:t>
            </a:r>
          </a:p>
          <a:p>
            <a:r>
              <a:rPr lang="en-US" sz="3200" dirty="0" smtClean="0"/>
              <a:t>For </a:t>
            </a:r>
            <a:r>
              <a:rPr lang="en-US" sz="3200" i="1" dirty="0" smtClean="0"/>
              <a:t>u</a:t>
            </a:r>
            <a:r>
              <a:rPr lang="en-US" sz="3200" dirty="0" smtClean="0"/>
              <a:t> </a:t>
            </a:r>
            <a:r>
              <a:rPr lang="en-US" sz="3200" dirty="0" smtClean="0">
                <a:sym typeface="Symbol" pitchFamily="18" charset="2"/>
              </a:rPr>
              <a:t></a:t>
            </a:r>
            <a:r>
              <a:rPr lang="en-US" sz="3200" dirty="0" smtClean="0"/>
              <a:t> </a:t>
            </a:r>
            <a:r>
              <a:rPr lang="en-US" sz="3200" i="1" dirty="0" smtClean="0"/>
              <a:t>V</a:t>
            </a:r>
            <a:r>
              <a:rPr lang="en-US" sz="3200" dirty="0" smtClean="0"/>
              <a:t>, </a:t>
            </a:r>
            <a:r>
              <a:rPr lang="en-US" sz="3200" i="1" dirty="0" err="1" smtClean="0"/>
              <a:t>Adj</a:t>
            </a:r>
            <a:r>
              <a:rPr lang="en-US" sz="3200" dirty="0" smtClean="0"/>
              <a:t>[</a:t>
            </a:r>
            <a:r>
              <a:rPr lang="en-US" sz="3200" i="1" dirty="0" smtClean="0"/>
              <a:t>u</a:t>
            </a:r>
            <a:r>
              <a:rPr lang="en-US" sz="3200" dirty="0" smtClean="0"/>
              <a:t>] consists of all vertices adjacent to </a:t>
            </a:r>
            <a:r>
              <a:rPr lang="en-US" sz="3200" i="1" dirty="0" smtClean="0"/>
              <a:t>u</a:t>
            </a:r>
            <a:r>
              <a:rPr lang="en-US" sz="3200" dirty="0" smtClean="0"/>
              <a:t>.</a:t>
            </a:r>
          </a:p>
          <a:p>
            <a:endParaRPr lang="en-US" sz="3200" dirty="0" smtClean="0"/>
          </a:p>
          <a:p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473075" y="2667000"/>
            <a:ext cx="5697538" cy="1690688"/>
            <a:chOff x="473075" y="2667000"/>
            <a:chExt cx="5697538" cy="1690688"/>
          </a:xfrm>
        </p:grpSpPr>
        <p:sp>
          <p:nvSpPr>
            <p:cNvPr id="43" name="Oval 4"/>
            <p:cNvSpPr>
              <a:spLocks noChangeArrowheads="1"/>
            </p:cNvSpPr>
            <p:nvPr/>
          </p:nvSpPr>
          <p:spPr bwMode="auto">
            <a:xfrm>
              <a:off x="473075" y="2728913"/>
              <a:ext cx="304800" cy="304800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</a:t>
              </a:r>
            </a:p>
          </p:txBody>
        </p:sp>
        <p:sp>
          <p:nvSpPr>
            <p:cNvPr id="44" name="Oval 5"/>
            <p:cNvSpPr>
              <a:spLocks noChangeArrowheads="1"/>
            </p:cNvSpPr>
            <p:nvPr/>
          </p:nvSpPr>
          <p:spPr bwMode="auto">
            <a:xfrm>
              <a:off x="1235075" y="3643313"/>
              <a:ext cx="304800" cy="304800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d</a:t>
              </a:r>
            </a:p>
          </p:txBody>
        </p:sp>
        <p:sp>
          <p:nvSpPr>
            <p:cNvPr id="45" name="Oval 6"/>
            <p:cNvSpPr>
              <a:spLocks noChangeArrowheads="1"/>
            </p:cNvSpPr>
            <p:nvPr/>
          </p:nvSpPr>
          <p:spPr bwMode="auto">
            <a:xfrm>
              <a:off x="473075" y="3643313"/>
              <a:ext cx="304800" cy="304800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</a:t>
              </a:r>
            </a:p>
          </p:txBody>
        </p:sp>
        <p:sp>
          <p:nvSpPr>
            <p:cNvPr id="46" name="Oval 7"/>
            <p:cNvSpPr>
              <a:spLocks noChangeArrowheads="1"/>
            </p:cNvSpPr>
            <p:nvPr/>
          </p:nvSpPr>
          <p:spPr bwMode="auto">
            <a:xfrm>
              <a:off x="1235075" y="2728913"/>
              <a:ext cx="304800" cy="304800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b</a:t>
              </a:r>
            </a:p>
          </p:txBody>
        </p:sp>
        <p:cxnSp>
          <p:nvCxnSpPr>
            <p:cNvPr id="47" name="AutoShape 8"/>
            <p:cNvCxnSpPr>
              <a:cxnSpLocks noChangeShapeType="1"/>
              <a:stCxn id="43" idx="6"/>
              <a:endCxn id="46" idx="2"/>
            </p:cNvCxnSpPr>
            <p:nvPr/>
          </p:nvCxnSpPr>
          <p:spPr bwMode="auto">
            <a:xfrm>
              <a:off x="777875" y="2881313"/>
              <a:ext cx="457200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48" name="AutoShape 9"/>
            <p:cNvCxnSpPr>
              <a:cxnSpLocks noChangeShapeType="1"/>
              <a:stCxn id="46" idx="4"/>
              <a:endCxn id="45" idx="7"/>
            </p:cNvCxnSpPr>
            <p:nvPr/>
          </p:nvCxnSpPr>
          <p:spPr bwMode="auto">
            <a:xfrm flipH="1">
              <a:off x="733425" y="3033713"/>
              <a:ext cx="654050" cy="65405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49" name="AutoShape 10"/>
            <p:cNvCxnSpPr>
              <a:cxnSpLocks noChangeShapeType="1"/>
              <a:stCxn id="43" idx="4"/>
              <a:endCxn id="45" idx="0"/>
            </p:cNvCxnSpPr>
            <p:nvPr/>
          </p:nvCxnSpPr>
          <p:spPr bwMode="auto">
            <a:xfrm>
              <a:off x="625475" y="3033713"/>
              <a:ext cx="0" cy="6096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50" name="AutoShape 11"/>
            <p:cNvCxnSpPr>
              <a:cxnSpLocks noChangeShapeType="1"/>
              <a:stCxn id="43" idx="5"/>
              <a:endCxn id="44" idx="1"/>
            </p:cNvCxnSpPr>
            <p:nvPr/>
          </p:nvCxnSpPr>
          <p:spPr bwMode="auto">
            <a:xfrm>
              <a:off x="733425" y="2989263"/>
              <a:ext cx="546100" cy="6985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51" name="Text Box 18"/>
            <p:cNvSpPr txBox="1">
              <a:spLocks noChangeArrowheads="1"/>
            </p:cNvSpPr>
            <p:nvPr/>
          </p:nvSpPr>
          <p:spPr bwMode="auto">
            <a:xfrm>
              <a:off x="2682875" y="2728913"/>
              <a:ext cx="323850" cy="1628775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Text Box 19"/>
            <p:cNvSpPr txBox="1">
              <a:spLocks noChangeArrowheads="1"/>
            </p:cNvSpPr>
            <p:nvPr/>
          </p:nvSpPr>
          <p:spPr bwMode="auto">
            <a:xfrm>
              <a:off x="2362200" y="2743200"/>
              <a:ext cx="311150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</a:t>
              </a:r>
            </a:p>
          </p:txBody>
        </p:sp>
        <p:sp>
          <p:nvSpPr>
            <p:cNvPr id="53" name="Text Box 23"/>
            <p:cNvSpPr txBox="1">
              <a:spLocks noChangeArrowheads="1"/>
            </p:cNvSpPr>
            <p:nvPr/>
          </p:nvSpPr>
          <p:spPr bwMode="auto">
            <a:xfrm>
              <a:off x="2378075" y="3186113"/>
              <a:ext cx="325438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b</a:t>
              </a:r>
            </a:p>
          </p:txBody>
        </p:sp>
        <p:sp>
          <p:nvSpPr>
            <p:cNvPr id="54" name="Text Box 24"/>
            <p:cNvSpPr txBox="1">
              <a:spLocks noChangeArrowheads="1"/>
            </p:cNvSpPr>
            <p:nvPr/>
          </p:nvSpPr>
          <p:spPr bwMode="auto">
            <a:xfrm>
              <a:off x="2378075" y="3567113"/>
              <a:ext cx="296863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</a:t>
              </a:r>
            </a:p>
          </p:txBody>
        </p:sp>
        <p:sp>
          <p:nvSpPr>
            <p:cNvPr id="55" name="Text Box 25"/>
            <p:cNvSpPr txBox="1">
              <a:spLocks noChangeArrowheads="1"/>
            </p:cNvSpPr>
            <p:nvPr/>
          </p:nvSpPr>
          <p:spPr bwMode="auto">
            <a:xfrm>
              <a:off x="2378075" y="3948113"/>
              <a:ext cx="325438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d</a:t>
              </a:r>
            </a:p>
          </p:txBody>
        </p:sp>
        <p:sp>
          <p:nvSpPr>
            <p:cNvPr id="56" name="Line 26"/>
            <p:cNvSpPr>
              <a:spLocks noChangeShapeType="1"/>
            </p:cNvSpPr>
            <p:nvPr/>
          </p:nvSpPr>
          <p:spPr bwMode="auto">
            <a:xfrm>
              <a:off x="2682875" y="3186113"/>
              <a:ext cx="3048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Line 27"/>
            <p:cNvSpPr>
              <a:spLocks noChangeShapeType="1"/>
            </p:cNvSpPr>
            <p:nvPr/>
          </p:nvSpPr>
          <p:spPr bwMode="auto">
            <a:xfrm>
              <a:off x="2682875" y="3567113"/>
              <a:ext cx="3048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Line 28"/>
            <p:cNvSpPr>
              <a:spLocks noChangeShapeType="1"/>
            </p:cNvSpPr>
            <p:nvPr/>
          </p:nvSpPr>
          <p:spPr bwMode="auto">
            <a:xfrm>
              <a:off x="2682875" y="3948113"/>
              <a:ext cx="3048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Text Box 29"/>
            <p:cNvSpPr txBox="1">
              <a:spLocks noChangeArrowheads="1"/>
            </p:cNvSpPr>
            <p:nvPr/>
          </p:nvSpPr>
          <p:spPr bwMode="auto">
            <a:xfrm>
              <a:off x="3216275" y="2728913"/>
              <a:ext cx="755650" cy="34925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b         </a:t>
              </a:r>
            </a:p>
          </p:txBody>
        </p:sp>
        <p:sp>
          <p:nvSpPr>
            <p:cNvPr id="60" name="Text Box 31"/>
            <p:cNvSpPr txBox="1">
              <a:spLocks noChangeArrowheads="1"/>
            </p:cNvSpPr>
            <p:nvPr/>
          </p:nvSpPr>
          <p:spPr bwMode="auto">
            <a:xfrm>
              <a:off x="3216275" y="3148013"/>
              <a:ext cx="744538" cy="34925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         </a:t>
              </a:r>
            </a:p>
          </p:txBody>
        </p:sp>
        <p:sp>
          <p:nvSpPr>
            <p:cNvPr id="61" name="Text Box 32"/>
            <p:cNvSpPr txBox="1">
              <a:spLocks noChangeArrowheads="1"/>
            </p:cNvSpPr>
            <p:nvPr/>
          </p:nvSpPr>
          <p:spPr bwMode="auto">
            <a:xfrm>
              <a:off x="3216275" y="3567113"/>
              <a:ext cx="755650" cy="34925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d         </a:t>
              </a:r>
            </a:p>
          </p:txBody>
        </p:sp>
        <p:cxnSp>
          <p:nvCxnSpPr>
            <p:cNvPr id="62" name="AutoShape 33"/>
            <p:cNvCxnSpPr>
              <a:cxnSpLocks noChangeShapeType="1"/>
              <a:stCxn id="45" idx="6"/>
              <a:endCxn id="44" idx="2"/>
            </p:cNvCxnSpPr>
            <p:nvPr/>
          </p:nvCxnSpPr>
          <p:spPr bwMode="auto">
            <a:xfrm>
              <a:off x="777875" y="3795713"/>
              <a:ext cx="457200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63" name="Line 34"/>
            <p:cNvSpPr>
              <a:spLocks noChangeShapeType="1"/>
            </p:cNvSpPr>
            <p:nvPr/>
          </p:nvSpPr>
          <p:spPr bwMode="auto">
            <a:xfrm>
              <a:off x="3597275" y="2728913"/>
              <a:ext cx="0" cy="304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Line 36"/>
            <p:cNvSpPr>
              <a:spLocks noChangeShapeType="1"/>
            </p:cNvSpPr>
            <p:nvPr/>
          </p:nvSpPr>
          <p:spPr bwMode="auto">
            <a:xfrm>
              <a:off x="3597275" y="3186113"/>
              <a:ext cx="0" cy="304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Line 37"/>
            <p:cNvSpPr>
              <a:spLocks noChangeShapeType="1"/>
            </p:cNvSpPr>
            <p:nvPr/>
          </p:nvSpPr>
          <p:spPr bwMode="auto">
            <a:xfrm>
              <a:off x="3597275" y="3567113"/>
              <a:ext cx="0" cy="304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Text Box 38"/>
            <p:cNvSpPr txBox="1">
              <a:spLocks noChangeArrowheads="1"/>
            </p:cNvSpPr>
            <p:nvPr/>
          </p:nvSpPr>
          <p:spPr bwMode="auto">
            <a:xfrm>
              <a:off x="4283075" y="2728913"/>
              <a:ext cx="755650" cy="34925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d         </a:t>
              </a:r>
            </a:p>
          </p:txBody>
        </p:sp>
        <p:sp>
          <p:nvSpPr>
            <p:cNvPr id="67" name="Line 39"/>
            <p:cNvSpPr>
              <a:spLocks noChangeShapeType="1"/>
            </p:cNvSpPr>
            <p:nvPr/>
          </p:nvSpPr>
          <p:spPr bwMode="auto">
            <a:xfrm>
              <a:off x="4664075" y="2728913"/>
              <a:ext cx="0" cy="304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Text Box 40"/>
            <p:cNvSpPr txBox="1">
              <a:spLocks noChangeArrowheads="1"/>
            </p:cNvSpPr>
            <p:nvPr/>
          </p:nvSpPr>
          <p:spPr bwMode="auto">
            <a:xfrm>
              <a:off x="5426075" y="2728913"/>
              <a:ext cx="744538" cy="34925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         </a:t>
              </a:r>
            </a:p>
          </p:txBody>
        </p:sp>
        <p:sp>
          <p:nvSpPr>
            <p:cNvPr id="69" name="Line 41"/>
            <p:cNvSpPr>
              <a:spLocks noChangeShapeType="1"/>
            </p:cNvSpPr>
            <p:nvPr/>
          </p:nvSpPr>
          <p:spPr bwMode="auto">
            <a:xfrm>
              <a:off x="5807075" y="2728913"/>
              <a:ext cx="0" cy="304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Line 43"/>
            <p:cNvSpPr>
              <a:spLocks noChangeShapeType="1"/>
            </p:cNvSpPr>
            <p:nvPr/>
          </p:nvSpPr>
          <p:spPr bwMode="auto">
            <a:xfrm>
              <a:off x="2911475" y="2881313"/>
              <a:ext cx="3048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Line 45"/>
            <p:cNvSpPr>
              <a:spLocks noChangeShapeType="1"/>
            </p:cNvSpPr>
            <p:nvPr/>
          </p:nvSpPr>
          <p:spPr bwMode="auto">
            <a:xfrm>
              <a:off x="3825875" y="2881313"/>
              <a:ext cx="457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Line 46"/>
            <p:cNvSpPr>
              <a:spLocks noChangeShapeType="1"/>
            </p:cNvSpPr>
            <p:nvPr/>
          </p:nvSpPr>
          <p:spPr bwMode="auto">
            <a:xfrm>
              <a:off x="4892675" y="2881313"/>
              <a:ext cx="533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Line 47"/>
            <p:cNvSpPr>
              <a:spLocks noChangeShapeType="1"/>
            </p:cNvSpPr>
            <p:nvPr/>
          </p:nvSpPr>
          <p:spPr bwMode="auto">
            <a:xfrm flipH="1">
              <a:off x="5883275" y="2805113"/>
              <a:ext cx="152400" cy="152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Line 49"/>
            <p:cNvSpPr>
              <a:spLocks noChangeShapeType="1"/>
            </p:cNvSpPr>
            <p:nvPr/>
          </p:nvSpPr>
          <p:spPr bwMode="auto">
            <a:xfrm>
              <a:off x="2911475" y="3338513"/>
              <a:ext cx="3048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Line 51"/>
            <p:cNvSpPr>
              <a:spLocks noChangeShapeType="1"/>
            </p:cNvSpPr>
            <p:nvPr/>
          </p:nvSpPr>
          <p:spPr bwMode="auto">
            <a:xfrm>
              <a:off x="2911475" y="3719513"/>
              <a:ext cx="3048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Line 52"/>
            <p:cNvSpPr>
              <a:spLocks noChangeShapeType="1"/>
            </p:cNvSpPr>
            <p:nvPr/>
          </p:nvSpPr>
          <p:spPr bwMode="auto">
            <a:xfrm flipH="1">
              <a:off x="2759075" y="4100513"/>
              <a:ext cx="152400" cy="152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Line 53"/>
            <p:cNvSpPr>
              <a:spLocks noChangeShapeType="1"/>
            </p:cNvSpPr>
            <p:nvPr/>
          </p:nvSpPr>
          <p:spPr bwMode="auto">
            <a:xfrm flipH="1">
              <a:off x="3749675" y="3262313"/>
              <a:ext cx="152400" cy="152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Line 54"/>
            <p:cNvSpPr>
              <a:spLocks noChangeShapeType="1"/>
            </p:cNvSpPr>
            <p:nvPr/>
          </p:nvSpPr>
          <p:spPr bwMode="auto">
            <a:xfrm flipH="1">
              <a:off x="3673475" y="3643313"/>
              <a:ext cx="152400" cy="152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Text Box 112"/>
            <p:cNvSpPr txBox="1">
              <a:spLocks noChangeArrowheads="1"/>
            </p:cNvSpPr>
            <p:nvPr/>
          </p:nvSpPr>
          <p:spPr bwMode="auto">
            <a:xfrm>
              <a:off x="1905000" y="2667000"/>
              <a:ext cx="184150" cy="4572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31" name="Group 113"/>
          <p:cNvGrpSpPr>
            <a:grpSpLocks/>
          </p:cNvGrpSpPr>
          <p:nvPr/>
        </p:nvGrpSpPr>
        <p:grpSpPr bwMode="auto">
          <a:xfrm>
            <a:off x="463550" y="4648200"/>
            <a:ext cx="5708650" cy="1644650"/>
            <a:chOff x="336" y="2880"/>
            <a:chExt cx="3596" cy="1036"/>
          </a:xfrm>
        </p:grpSpPr>
        <p:sp>
          <p:nvSpPr>
            <p:cNvPr id="132" name="Oval 55"/>
            <p:cNvSpPr>
              <a:spLocks noChangeArrowheads="1"/>
            </p:cNvSpPr>
            <p:nvPr/>
          </p:nvSpPr>
          <p:spPr bwMode="auto">
            <a:xfrm>
              <a:off x="336" y="2880"/>
              <a:ext cx="192" cy="19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</a:t>
              </a:r>
            </a:p>
          </p:txBody>
        </p:sp>
        <p:sp>
          <p:nvSpPr>
            <p:cNvPr id="133" name="Oval 56"/>
            <p:cNvSpPr>
              <a:spLocks noChangeArrowheads="1"/>
            </p:cNvSpPr>
            <p:nvPr/>
          </p:nvSpPr>
          <p:spPr bwMode="auto">
            <a:xfrm>
              <a:off x="816" y="3456"/>
              <a:ext cx="192" cy="19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d</a:t>
              </a:r>
            </a:p>
          </p:txBody>
        </p:sp>
        <p:sp>
          <p:nvSpPr>
            <p:cNvPr id="134" name="Oval 57"/>
            <p:cNvSpPr>
              <a:spLocks noChangeArrowheads="1"/>
            </p:cNvSpPr>
            <p:nvPr/>
          </p:nvSpPr>
          <p:spPr bwMode="auto">
            <a:xfrm>
              <a:off x="336" y="3456"/>
              <a:ext cx="192" cy="19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</a:t>
              </a:r>
            </a:p>
          </p:txBody>
        </p:sp>
        <p:sp>
          <p:nvSpPr>
            <p:cNvPr id="135" name="Oval 58"/>
            <p:cNvSpPr>
              <a:spLocks noChangeArrowheads="1"/>
            </p:cNvSpPr>
            <p:nvPr/>
          </p:nvSpPr>
          <p:spPr bwMode="auto">
            <a:xfrm>
              <a:off x="816" y="2880"/>
              <a:ext cx="192" cy="19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b</a:t>
              </a:r>
            </a:p>
          </p:txBody>
        </p:sp>
        <p:cxnSp>
          <p:nvCxnSpPr>
            <p:cNvPr id="136" name="AutoShape 59"/>
            <p:cNvCxnSpPr>
              <a:cxnSpLocks noChangeShapeType="1"/>
              <a:stCxn id="132" idx="6"/>
              <a:endCxn id="135" idx="2"/>
            </p:cNvCxnSpPr>
            <p:nvPr/>
          </p:nvCxnSpPr>
          <p:spPr bwMode="auto">
            <a:xfrm>
              <a:off x="528" y="2976"/>
              <a:ext cx="288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/>
            </a:ln>
            <a:effectLst/>
          </p:spPr>
        </p:cxnSp>
        <p:cxnSp>
          <p:nvCxnSpPr>
            <p:cNvPr id="137" name="AutoShape 60"/>
            <p:cNvCxnSpPr>
              <a:cxnSpLocks noChangeShapeType="1"/>
              <a:stCxn id="135" idx="4"/>
              <a:endCxn id="134" idx="7"/>
            </p:cNvCxnSpPr>
            <p:nvPr/>
          </p:nvCxnSpPr>
          <p:spPr bwMode="auto">
            <a:xfrm flipH="1">
              <a:off x="500" y="3072"/>
              <a:ext cx="412" cy="412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/>
            </a:ln>
            <a:effectLst/>
          </p:spPr>
        </p:cxnSp>
        <p:cxnSp>
          <p:nvCxnSpPr>
            <p:cNvPr id="138" name="AutoShape 61"/>
            <p:cNvCxnSpPr>
              <a:cxnSpLocks noChangeShapeType="1"/>
              <a:stCxn id="132" idx="4"/>
              <a:endCxn id="134" idx="0"/>
            </p:cNvCxnSpPr>
            <p:nvPr/>
          </p:nvCxnSpPr>
          <p:spPr bwMode="auto">
            <a:xfrm>
              <a:off x="432" y="3072"/>
              <a:ext cx="0" cy="384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/>
            </a:ln>
            <a:effectLst/>
          </p:spPr>
        </p:cxnSp>
        <p:cxnSp>
          <p:nvCxnSpPr>
            <p:cNvPr id="139" name="AutoShape 62"/>
            <p:cNvCxnSpPr>
              <a:cxnSpLocks noChangeShapeType="1"/>
              <a:stCxn id="132" idx="5"/>
              <a:endCxn id="133" idx="1"/>
            </p:cNvCxnSpPr>
            <p:nvPr/>
          </p:nvCxnSpPr>
          <p:spPr bwMode="auto">
            <a:xfrm>
              <a:off x="500" y="3044"/>
              <a:ext cx="344" cy="44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/>
            </a:ln>
            <a:effectLst/>
          </p:spPr>
        </p:cxnSp>
        <p:sp>
          <p:nvSpPr>
            <p:cNvPr id="140" name="Text Box 63"/>
            <p:cNvSpPr txBox="1">
              <a:spLocks noChangeArrowheads="1"/>
            </p:cNvSpPr>
            <p:nvPr/>
          </p:nvSpPr>
          <p:spPr bwMode="auto">
            <a:xfrm>
              <a:off x="1728" y="2880"/>
              <a:ext cx="204" cy="1026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1" name="Text Box 64"/>
            <p:cNvSpPr txBox="1">
              <a:spLocks noChangeArrowheads="1"/>
            </p:cNvSpPr>
            <p:nvPr/>
          </p:nvSpPr>
          <p:spPr bwMode="auto">
            <a:xfrm>
              <a:off x="1526" y="2889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</a:t>
              </a:r>
            </a:p>
          </p:txBody>
        </p:sp>
        <p:sp>
          <p:nvSpPr>
            <p:cNvPr id="142" name="Text Box 65"/>
            <p:cNvSpPr txBox="1">
              <a:spLocks noChangeArrowheads="1"/>
            </p:cNvSpPr>
            <p:nvPr/>
          </p:nvSpPr>
          <p:spPr bwMode="auto">
            <a:xfrm>
              <a:off x="1536" y="3168"/>
              <a:ext cx="205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b</a:t>
              </a:r>
            </a:p>
          </p:txBody>
        </p:sp>
        <p:sp>
          <p:nvSpPr>
            <p:cNvPr id="143" name="Text Box 66"/>
            <p:cNvSpPr txBox="1">
              <a:spLocks noChangeArrowheads="1"/>
            </p:cNvSpPr>
            <p:nvPr/>
          </p:nvSpPr>
          <p:spPr bwMode="auto">
            <a:xfrm>
              <a:off x="1536" y="3408"/>
              <a:ext cx="187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</a:t>
              </a:r>
            </a:p>
          </p:txBody>
        </p:sp>
        <p:sp>
          <p:nvSpPr>
            <p:cNvPr id="144" name="Text Box 67"/>
            <p:cNvSpPr txBox="1">
              <a:spLocks noChangeArrowheads="1"/>
            </p:cNvSpPr>
            <p:nvPr/>
          </p:nvSpPr>
          <p:spPr bwMode="auto">
            <a:xfrm>
              <a:off x="1536" y="3648"/>
              <a:ext cx="205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d</a:t>
              </a:r>
            </a:p>
          </p:txBody>
        </p:sp>
        <p:sp>
          <p:nvSpPr>
            <p:cNvPr id="145" name="Line 68"/>
            <p:cNvSpPr>
              <a:spLocks noChangeShapeType="1"/>
            </p:cNvSpPr>
            <p:nvPr/>
          </p:nvSpPr>
          <p:spPr bwMode="auto">
            <a:xfrm>
              <a:off x="1728" y="3168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6" name="Line 69"/>
            <p:cNvSpPr>
              <a:spLocks noChangeShapeType="1"/>
            </p:cNvSpPr>
            <p:nvPr/>
          </p:nvSpPr>
          <p:spPr bwMode="auto">
            <a:xfrm>
              <a:off x="1728" y="3408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7" name="Line 70"/>
            <p:cNvSpPr>
              <a:spLocks noChangeShapeType="1"/>
            </p:cNvSpPr>
            <p:nvPr/>
          </p:nvSpPr>
          <p:spPr bwMode="auto">
            <a:xfrm>
              <a:off x="1728" y="3648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8" name="Text Box 71"/>
            <p:cNvSpPr txBox="1">
              <a:spLocks noChangeArrowheads="1"/>
            </p:cNvSpPr>
            <p:nvPr/>
          </p:nvSpPr>
          <p:spPr bwMode="auto">
            <a:xfrm>
              <a:off x="2064" y="2880"/>
              <a:ext cx="476" cy="22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b         </a:t>
              </a:r>
            </a:p>
          </p:txBody>
        </p:sp>
        <p:sp>
          <p:nvSpPr>
            <p:cNvPr id="149" name="Text Box 72"/>
            <p:cNvSpPr txBox="1">
              <a:spLocks noChangeArrowheads="1"/>
            </p:cNvSpPr>
            <p:nvPr/>
          </p:nvSpPr>
          <p:spPr bwMode="auto">
            <a:xfrm>
              <a:off x="2064" y="3144"/>
              <a:ext cx="469" cy="22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         </a:t>
              </a:r>
            </a:p>
          </p:txBody>
        </p:sp>
        <p:sp>
          <p:nvSpPr>
            <p:cNvPr id="150" name="Text Box 73"/>
            <p:cNvSpPr txBox="1">
              <a:spLocks noChangeArrowheads="1"/>
            </p:cNvSpPr>
            <p:nvPr/>
          </p:nvSpPr>
          <p:spPr bwMode="auto">
            <a:xfrm>
              <a:off x="2064" y="3408"/>
              <a:ext cx="476" cy="22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d         </a:t>
              </a:r>
            </a:p>
          </p:txBody>
        </p:sp>
        <p:cxnSp>
          <p:nvCxnSpPr>
            <p:cNvPr id="151" name="AutoShape 74"/>
            <p:cNvCxnSpPr>
              <a:cxnSpLocks noChangeShapeType="1"/>
              <a:stCxn id="134" idx="6"/>
              <a:endCxn id="133" idx="2"/>
            </p:cNvCxnSpPr>
            <p:nvPr/>
          </p:nvCxnSpPr>
          <p:spPr bwMode="auto">
            <a:xfrm>
              <a:off x="528" y="3552"/>
              <a:ext cx="288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/>
            </a:ln>
            <a:effectLst/>
          </p:spPr>
        </p:cxnSp>
        <p:sp>
          <p:nvSpPr>
            <p:cNvPr id="152" name="Line 75"/>
            <p:cNvSpPr>
              <a:spLocks noChangeShapeType="1"/>
            </p:cNvSpPr>
            <p:nvPr/>
          </p:nvSpPr>
          <p:spPr bwMode="auto">
            <a:xfrm>
              <a:off x="2304" y="2880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3" name="Line 76"/>
            <p:cNvSpPr>
              <a:spLocks noChangeShapeType="1"/>
            </p:cNvSpPr>
            <p:nvPr/>
          </p:nvSpPr>
          <p:spPr bwMode="auto">
            <a:xfrm>
              <a:off x="2304" y="3168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4" name="Line 77"/>
            <p:cNvSpPr>
              <a:spLocks noChangeShapeType="1"/>
            </p:cNvSpPr>
            <p:nvPr/>
          </p:nvSpPr>
          <p:spPr bwMode="auto">
            <a:xfrm>
              <a:off x="2304" y="3408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5" name="Text Box 78"/>
            <p:cNvSpPr txBox="1">
              <a:spLocks noChangeArrowheads="1"/>
            </p:cNvSpPr>
            <p:nvPr/>
          </p:nvSpPr>
          <p:spPr bwMode="auto">
            <a:xfrm>
              <a:off x="2736" y="2880"/>
              <a:ext cx="476" cy="22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d         </a:t>
              </a:r>
            </a:p>
          </p:txBody>
        </p:sp>
        <p:sp>
          <p:nvSpPr>
            <p:cNvPr id="156" name="Line 79"/>
            <p:cNvSpPr>
              <a:spLocks noChangeShapeType="1"/>
            </p:cNvSpPr>
            <p:nvPr/>
          </p:nvSpPr>
          <p:spPr bwMode="auto">
            <a:xfrm>
              <a:off x="2976" y="2880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7" name="Text Box 80"/>
            <p:cNvSpPr txBox="1">
              <a:spLocks noChangeArrowheads="1"/>
            </p:cNvSpPr>
            <p:nvPr/>
          </p:nvSpPr>
          <p:spPr bwMode="auto">
            <a:xfrm>
              <a:off x="3456" y="2880"/>
              <a:ext cx="469" cy="22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         </a:t>
              </a:r>
            </a:p>
          </p:txBody>
        </p:sp>
        <p:sp>
          <p:nvSpPr>
            <p:cNvPr id="158" name="Line 81"/>
            <p:cNvSpPr>
              <a:spLocks noChangeShapeType="1"/>
            </p:cNvSpPr>
            <p:nvPr/>
          </p:nvSpPr>
          <p:spPr bwMode="auto">
            <a:xfrm>
              <a:off x="3696" y="2880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9" name="Line 82"/>
            <p:cNvSpPr>
              <a:spLocks noChangeShapeType="1"/>
            </p:cNvSpPr>
            <p:nvPr/>
          </p:nvSpPr>
          <p:spPr bwMode="auto">
            <a:xfrm>
              <a:off x="1872" y="2976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0" name="Line 83"/>
            <p:cNvSpPr>
              <a:spLocks noChangeShapeType="1"/>
            </p:cNvSpPr>
            <p:nvPr/>
          </p:nvSpPr>
          <p:spPr bwMode="auto">
            <a:xfrm>
              <a:off x="2448" y="2976"/>
              <a:ext cx="2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1" name="Line 84"/>
            <p:cNvSpPr>
              <a:spLocks noChangeShapeType="1"/>
            </p:cNvSpPr>
            <p:nvPr/>
          </p:nvSpPr>
          <p:spPr bwMode="auto">
            <a:xfrm>
              <a:off x="3120" y="2976"/>
              <a:ext cx="33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2" name="Line 85"/>
            <p:cNvSpPr>
              <a:spLocks noChangeShapeType="1"/>
            </p:cNvSpPr>
            <p:nvPr/>
          </p:nvSpPr>
          <p:spPr bwMode="auto">
            <a:xfrm flipH="1">
              <a:off x="3744" y="2928"/>
              <a:ext cx="96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3" name="Line 86"/>
            <p:cNvSpPr>
              <a:spLocks noChangeShapeType="1"/>
            </p:cNvSpPr>
            <p:nvPr/>
          </p:nvSpPr>
          <p:spPr bwMode="auto">
            <a:xfrm>
              <a:off x="1872" y="3264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4" name="Line 87"/>
            <p:cNvSpPr>
              <a:spLocks noChangeShapeType="1"/>
            </p:cNvSpPr>
            <p:nvPr/>
          </p:nvSpPr>
          <p:spPr bwMode="auto">
            <a:xfrm>
              <a:off x="1872" y="3504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5" name="Text Box 91"/>
            <p:cNvSpPr txBox="1">
              <a:spLocks noChangeArrowheads="1"/>
            </p:cNvSpPr>
            <p:nvPr/>
          </p:nvSpPr>
          <p:spPr bwMode="auto">
            <a:xfrm>
              <a:off x="2736" y="3144"/>
              <a:ext cx="469" cy="22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         </a:t>
              </a:r>
            </a:p>
          </p:txBody>
        </p:sp>
        <p:sp>
          <p:nvSpPr>
            <p:cNvPr id="166" name="Line 92"/>
            <p:cNvSpPr>
              <a:spLocks noChangeShapeType="1"/>
            </p:cNvSpPr>
            <p:nvPr/>
          </p:nvSpPr>
          <p:spPr bwMode="auto">
            <a:xfrm>
              <a:off x="2976" y="3168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7" name="Text Box 93"/>
            <p:cNvSpPr txBox="1">
              <a:spLocks noChangeArrowheads="1"/>
            </p:cNvSpPr>
            <p:nvPr/>
          </p:nvSpPr>
          <p:spPr bwMode="auto">
            <a:xfrm>
              <a:off x="2760" y="3408"/>
              <a:ext cx="469" cy="22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         </a:t>
              </a:r>
            </a:p>
          </p:txBody>
        </p:sp>
        <p:sp>
          <p:nvSpPr>
            <p:cNvPr id="168" name="Line 94"/>
            <p:cNvSpPr>
              <a:spLocks noChangeShapeType="1"/>
            </p:cNvSpPr>
            <p:nvPr/>
          </p:nvSpPr>
          <p:spPr bwMode="auto">
            <a:xfrm>
              <a:off x="2976" y="3408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9" name="Text Box 95"/>
            <p:cNvSpPr txBox="1">
              <a:spLocks noChangeArrowheads="1"/>
            </p:cNvSpPr>
            <p:nvPr/>
          </p:nvSpPr>
          <p:spPr bwMode="auto">
            <a:xfrm>
              <a:off x="3456" y="3408"/>
              <a:ext cx="476" cy="22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b         </a:t>
              </a:r>
            </a:p>
          </p:txBody>
        </p:sp>
        <p:sp>
          <p:nvSpPr>
            <p:cNvPr id="170" name="Line 96"/>
            <p:cNvSpPr>
              <a:spLocks noChangeShapeType="1"/>
            </p:cNvSpPr>
            <p:nvPr/>
          </p:nvSpPr>
          <p:spPr bwMode="auto">
            <a:xfrm>
              <a:off x="3696" y="3408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1" name="Text Box 97"/>
            <p:cNvSpPr txBox="1">
              <a:spLocks noChangeArrowheads="1"/>
            </p:cNvSpPr>
            <p:nvPr/>
          </p:nvSpPr>
          <p:spPr bwMode="auto">
            <a:xfrm>
              <a:off x="2064" y="3696"/>
              <a:ext cx="469" cy="22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         </a:t>
              </a:r>
            </a:p>
          </p:txBody>
        </p:sp>
        <p:sp>
          <p:nvSpPr>
            <p:cNvPr id="172" name="Line 98"/>
            <p:cNvSpPr>
              <a:spLocks noChangeShapeType="1"/>
            </p:cNvSpPr>
            <p:nvPr/>
          </p:nvSpPr>
          <p:spPr bwMode="auto">
            <a:xfrm>
              <a:off x="2304" y="3696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3" name="Text Box 99"/>
            <p:cNvSpPr txBox="1">
              <a:spLocks noChangeArrowheads="1"/>
            </p:cNvSpPr>
            <p:nvPr/>
          </p:nvSpPr>
          <p:spPr bwMode="auto">
            <a:xfrm>
              <a:off x="2760" y="3696"/>
              <a:ext cx="469" cy="22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         </a:t>
              </a:r>
            </a:p>
          </p:txBody>
        </p:sp>
        <p:sp>
          <p:nvSpPr>
            <p:cNvPr id="174" name="Line 100"/>
            <p:cNvSpPr>
              <a:spLocks noChangeShapeType="1"/>
            </p:cNvSpPr>
            <p:nvPr/>
          </p:nvSpPr>
          <p:spPr bwMode="auto">
            <a:xfrm>
              <a:off x="2976" y="3696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5" name="Line 101"/>
            <p:cNvSpPr>
              <a:spLocks noChangeShapeType="1"/>
            </p:cNvSpPr>
            <p:nvPr/>
          </p:nvSpPr>
          <p:spPr bwMode="auto">
            <a:xfrm>
              <a:off x="2448" y="3264"/>
              <a:ext cx="2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6" name="Line 102"/>
            <p:cNvSpPr>
              <a:spLocks noChangeShapeType="1"/>
            </p:cNvSpPr>
            <p:nvPr/>
          </p:nvSpPr>
          <p:spPr bwMode="auto">
            <a:xfrm>
              <a:off x="3120" y="3504"/>
              <a:ext cx="33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7" name="Line 105"/>
            <p:cNvSpPr>
              <a:spLocks noChangeShapeType="1"/>
            </p:cNvSpPr>
            <p:nvPr/>
          </p:nvSpPr>
          <p:spPr bwMode="auto">
            <a:xfrm>
              <a:off x="2448" y="3504"/>
              <a:ext cx="2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8" name="Line 106"/>
            <p:cNvSpPr>
              <a:spLocks noChangeShapeType="1"/>
            </p:cNvSpPr>
            <p:nvPr/>
          </p:nvSpPr>
          <p:spPr bwMode="auto">
            <a:xfrm>
              <a:off x="2448" y="3792"/>
              <a:ext cx="2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9" name="Line 107"/>
            <p:cNvSpPr>
              <a:spLocks noChangeShapeType="1"/>
            </p:cNvSpPr>
            <p:nvPr/>
          </p:nvSpPr>
          <p:spPr bwMode="auto">
            <a:xfrm flipH="1">
              <a:off x="3024" y="3168"/>
              <a:ext cx="144" cy="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0" name="Line 108"/>
            <p:cNvSpPr>
              <a:spLocks noChangeShapeType="1"/>
            </p:cNvSpPr>
            <p:nvPr/>
          </p:nvSpPr>
          <p:spPr bwMode="auto">
            <a:xfrm flipH="1">
              <a:off x="3072" y="3744"/>
              <a:ext cx="96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1" name="Line 109"/>
            <p:cNvSpPr>
              <a:spLocks noChangeShapeType="1"/>
            </p:cNvSpPr>
            <p:nvPr/>
          </p:nvSpPr>
          <p:spPr bwMode="auto">
            <a:xfrm>
              <a:off x="1872" y="3792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83" name="Text Box 111"/>
          <p:cNvSpPr txBox="1">
            <a:spLocks noChangeArrowheads="1"/>
          </p:cNvSpPr>
          <p:nvPr/>
        </p:nvSpPr>
        <p:spPr bwMode="auto">
          <a:xfrm>
            <a:off x="4648200" y="3465493"/>
            <a:ext cx="4243387" cy="95410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</a:rPr>
              <a:t>If weighted, store weights also in adjacency lists.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Adjacency List</a:t>
            </a:r>
            <a:endParaRPr lang="en-US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143000"/>
            <a:ext cx="764857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038600"/>
            <a:ext cx="5867400" cy="2772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Adjacency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1676400"/>
          </a:xfrm>
        </p:spPr>
        <p:txBody>
          <a:bodyPr>
            <a:normAutofit fontScale="85000" lnSpcReduction="20000"/>
          </a:bodyPr>
          <a:lstStyle/>
          <a:p>
            <a:r>
              <a:rPr lang="en-US" sz="3200" dirty="0" smtClean="0"/>
              <a:t>|</a:t>
            </a:r>
            <a:r>
              <a:rPr lang="en-US" sz="3200" i="1" dirty="0" smtClean="0"/>
              <a:t>V</a:t>
            </a:r>
            <a:r>
              <a:rPr lang="en-US" sz="3200" dirty="0" smtClean="0"/>
              <a:t>| </a:t>
            </a:r>
            <a:r>
              <a:rPr lang="en-US" sz="3200" dirty="0" smtClean="0">
                <a:sym typeface="Symbol" pitchFamily="18" charset="2"/>
              </a:rPr>
              <a:t> |</a:t>
            </a:r>
            <a:r>
              <a:rPr lang="en-US" sz="3200" i="1" dirty="0" smtClean="0">
                <a:sym typeface="Symbol" pitchFamily="18" charset="2"/>
              </a:rPr>
              <a:t>V</a:t>
            </a:r>
            <a:r>
              <a:rPr lang="en-US" sz="3200" dirty="0" smtClean="0">
                <a:sym typeface="Symbol" pitchFamily="18" charset="2"/>
              </a:rPr>
              <a:t>| matrix </a:t>
            </a:r>
            <a:r>
              <a:rPr lang="en-US" sz="3200" i="1" dirty="0" smtClean="0">
                <a:sym typeface="Symbol" pitchFamily="18" charset="2"/>
              </a:rPr>
              <a:t>A</a:t>
            </a:r>
            <a:r>
              <a:rPr lang="en-US" sz="3200" dirty="0" smtClean="0">
                <a:sym typeface="Symbol" pitchFamily="18" charset="2"/>
              </a:rPr>
              <a:t>.</a:t>
            </a:r>
          </a:p>
          <a:p>
            <a:r>
              <a:rPr lang="en-US" sz="3200" dirty="0" smtClean="0">
                <a:sym typeface="Symbol" pitchFamily="18" charset="2"/>
              </a:rPr>
              <a:t>Number vertices from 1 to |</a:t>
            </a:r>
            <a:r>
              <a:rPr lang="en-US" sz="3200" i="1" dirty="0" smtClean="0">
                <a:sym typeface="Symbol" pitchFamily="18" charset="2"/>
              </a:rPr>
              <a:t>V</a:t>
            </a:r>
            <a:r>
              <a:rPr lang="en-US" sz="3200" dirty="0" smtClean="0">
                <a:sym typeface="Symbol" pitchFamily="18" charset="2"/>
              </a:rPr>
              <a:t>| in some arbitrary manner.</a:t>
            </a:r>
          </a:p>
          <a:p>
            <a:r>
              <a:rPr lang="en-US" sz="3200" i="1" dirty="0" smtClean="0">
                <a:sym typeface="Symbol" pitchFamily="18" charset="2"/>
              </a:rPr>
              <a:t>A</a:t>
            </a:r>
            <a:r>
              <a:rPr lang="en-US" sz="3200" dirty="0" smtClean="0">
                <a:sym typeface="Symbol" pitchFamily="18" charset="2"/>
              </a:rPr>
              <a:t> is then given by:</a:t>
            </a:r>
            <a:endParaRPr lang="en-US" sz="3200" i="1" dirty="0" smtClean="0">
              <a:sym typeface="Symbol" pitchFamily="18" charset="2"/>
            </a:endParaRP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3886200" y="2003201"/>
          <a:ext cx="4495800" cy="1044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" name="Equation" r:id="rId3" imgW="3606800" imgH="838200" progId="Equation.3">
                  <p:embed/>
                </p:oleObj>
              </mc:Choice>
              <mc:Fallback>
                <p:oleObj name="Equation" r:id="rId3" imgW="3606800" imgH="838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003201"/>
                        <a:ext cx="4495800" cy="10447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Group 38"/>
          <p:cNvGrpSpPr>
            <a:grpSpLocks/>
          </p:cNvGrpSpPr>
          <p:nvPr/>
        </p:nvGrpSpPr>
        <p:grpSpPr bwMode="auto">
          <a:xfrm>
            <a:off x="381000" y="4648200"/>
            <a:ext cx="3444875" cy="1692275"/>
            <a:chOff x="240" y="2928"/>
            <a:chExt cx="2170" cy="1066"/>
          </a:xfrm>
        </p:grpSpPr>
        <p:sp>
          <p:nvSpPr>
            <p:cNvPr id="23" name="Oval 14"/>
            <p:cNvSpPr>
              <a:spLocks noChangeArrowheads="1"/>
            </p:cNvSpPr>
            <p:nvPr/>
          </p:nvSpPr>
          <p:spPr bwMode="auto">
            <a:xfrm>
              <a:off x="336" y="3072"/>
              <a:ext cx="192" cy="19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</a:t>
              </a:r>
            </a:p>
          </p:txBody>
        </p:sp>
        <p:sp>
          <p:nvSpPr>
            <p:cNvPr id="24" name="Oval 15"/>
            <p:cNvSpPr>
              <a:spLocks noChangeArrowheads="1"/>
            </p:cNvSpPr>
            <p:nvPr/>
          </p:nvSpPr>
          <p:spPr bwMode="auto">
            <a:xfrm>
              <a:off x="816" y="3648"/>
              <a:ext cx="192" cy="19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d</a:t>
              </a:r>
            </a:p>
          </p:txBody>
        </p:sp>
        <p:sp>
          <p:nvSpPr>
            <p:cNvPr id="25" name="Oval 16"/>
            <p:cNvSpPr>
              <a:spLocks noChangeArrowheads="1"/>
            </p:cNvSpPr>
            <p:nvPr/>
          </p:nvSpPr>
          <p:spPr bwMode="auto">
            <a:xfrm>
              <a:off x="336" y="3648"/>
              <a:ext cx="192" cy="19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</a:t>
              </a:r>
            </a:p>
          </p:txBody>
        </p:sp>
        <p:sp>
          <p:nvSpPr>
            <p:cNvPr id="26" name="Oval 17"/>
            <p:cNvSpPr>
              <a:spLocks noChangeArrowheads="1"/>
            </p:cNvSpPr>
            <p:nvPr/>
          </p:nvSpPr>
          <p:spPr bwMode="auto">
            <a:xfrm>
              <a:off x="816" y="3072"/>
              <a:ext cx="192" cy="19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b</a:t>
              </a:r>
            </a:p>
          </p:txBody>
        </p:sp>
        <p:cxnSp>
          <p:nvCxnSpPr>
            <p:cNvPr id="27" name="AutoShape 18"/>
            <p:cNvCxnSpPr>
              <a:cxnSpLocks noChangeShapeType="1"/>
              <a:stCxn id="23" idx="6"/>
              <a:endCxn id="26" idx="2"/>
            </p:cNvCxnSpPr>
            <p:nvPr/>
          </p:nvCxnSpPr>
          <p:spPr bwMode="auto">
            <a:xfrm>
              <a:off x="528" y="3168"/>
              <a:ext cx="288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/>
            </a:ln>
            <a:effectLst/>
          </p:spPr>
        </p:cxnSp>
        <p:cxnSp>
          <p:nvCxnSpPr>
            <p:cNvPr id="28" name="AutoShape 19"/>
            <p:cNvCxnSpPr>
              <a:cxnSpLocks noChangeShapeType="1"/>
              <a:stCxn id="26" idx="4"/>
              <a:endCxn id="25" idx="7"/>
            </p:cNvCxnSpPr>
            <p:nvPr/>
          </p:nvCxnSpPr>
          <p:spPr bwMode="auto">
            <a:xfrm flipH="1">
              <a:off x="500" y="3264"/>
              <a:ext cx="412" cy="412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/>
            </a:ln>
            <a:effectLst/>
          </p:spPr>
        </p:cxnSp>
        <p:cxnSp>
          <p:nvCxnSpPr>
            <p:cNvPr id="29" name="AutoShape 20"/>
            <p:cNvCxnSpPr>
              <a:cxnSpLocks noChangeShapeType="1"/>
              <a:stCxn id="23" idx="4"/>
              <a:endCxn id="25" idx="0"/>
            </p:cNvCxnSpPr>
            <p:nvPr/>
          </p:nvCxnSpPr>
          <p:spPr bwMode="auto">
            <a:xfrm>
              <a:off x="432" y="3264"/>
              <a:ext cx="0" cy="384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/>
            </a:ln>
            <a:effectLst/>
          </p:spPr>
        </p:cxnSp>
        <p:cxnSp>
          <p:nvCxnSpPr>
            <p:cNvPr id="30" name="AutoShape 21"/>
            <p:cNvCxnSpPr>
              <a:cxnSpLocks noChangeShapeType="1"/>
              <a:stCxn id="23" idx="5"/>
              <a:endCxn id="24" idx="1"/>
            </p:cNvCxnSpPr>
            <p:nvPr/>
          </p:nvCxnSpPr>
          <p:spPr bwMode="auto">
            <a:xfrm>
              <a:off x="500" y="3236"/>
              <a:ext cx="344" cy="44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/>
            </a:ln>
            <a:effectLst/>
          </p:spPr>
        </p:cxnSp>
        <p:cxnSp>
          <p:nvCxnSpPr>
            <p:cNvPr id="31" name="AutoShape 22"/>
            <p:cNvCxnSpPr>
              <a:cxnSpLocks noChangeShapeType="1"/>
              <a:stCxn id="25" idx="6"/>
              <a:endCxn id="24" idx="2"/>
            </p:cNvCxnSpPr>
            <p:nvPr/>
          </p:nvCxnSpPr>
          <p:spPr bwMode="auto">
            <a:xfrm>
              <a:off x="528" y="3744"/>
              <a:ext cx="288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/>
            </a:ln>
            <a:effectLst/>
          </p:spPr>
        </p:cxnSp>
        <p:sp>
          <p:nvSpPr>
            <p:cNvPr id="32" name="Text Box 27"/>
            <p:cNvSpPr txBox="1">
              <a:spLocks noChangeArrowheads="1"/>
            </p:cNvSpPr>
            <p:nvPr/>
          </p:nvSpPr>
          <p:spPr bwMode="auto">
            <a:xfrm>
              <a:off x="240" y="2928"/>
              <a:ext cx="1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33" name="Text Box 28"/>
            <p:cNvSpPr txBox="1">
              <a:spLocks noChangeArrowheads="1"/>
            </p:cNvSpPr>
            <p:nvPr/>
          </p:nvSpPr>
          <p:spPr bwMode="auto">
            <a:xfrm>
              <a:off x="960" y="2928"/>
              <a:ext cx="1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2</a:t>
              </a:r>
            </a:p>
          </p:txBody>
        </p:sp>
        <p:sp>
          <p:nvSpPr>
            <p:cNvPr id="34" name="Text Box 29"/>
            <p:cNvSpPr txBox="1">
              <a:spLocks noChangeArrowheads="1"/>
            </p:cNvSpPr>
            <p:nvPr/>
          </p:nvSpPr>
          <p:spPr bwMode="auto">
            <a:xfrm>
              <a:off x="240" y="3744"/>
              <a:ext cx="1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3</a:t>
              </a:r>
            </a:p>
          </p:txBody>
        </p:sp>
        <p:sp>
          <p:nvSpPr>
            <p:cNvPr id="35" name="Text Box 30"/>
            <p:cNvSpPr txBox="1">
              <a:spLocks noChangeArrowheads="1"/>
            </p:cNvSpPr>
            <p:nvPr/>
          </p:nvSpPr>
          <p:spPr bwMode="auto">
            <a:xfrm>
              <a:off x="960" y="3744"/>
              <a:ext cx="1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4</a:t>
              </a:r>
            </a:p>
          </p:txBody>
        </p:sp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1440" y="2976"/>
              <a:ext cx="956" cy="101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   1   2   3   4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1  0   1   1   1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2  1   0   1   0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3  1   1   0   1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4  1   0   1   0</a:t>
              </a:r>
            </a:p>
          </p:txBody>
        </p:sp>
        <p:sp>
          <p:nvSpPr>
            <p:cNvPr id="37" name="Line 35"/>
            <p:cNvSpPr>
              <a:spLocks noChangeShapeType="1"/>
            </p:cNvSpPr>
            <p:nvPr/>
          </p:nvSpPr>
          <p:spPr bwMode="auto">
            <a:xfrm>
              <a:off x="1498" y="3207"/>
              <a:ext cx="9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Line 36"/>
            <p:cNvSpPr>
              <a:spLocks noChangeShapeType="1"/>
            </p:cNvSpPr>
            <p:nvPr/>
          </p:nvSpPr>
          <p:spPr bwMode="auto">
            <a:xfrm>
              <a:off x="1594" y="3063"/>
              <a:ext cx="0" cy="8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88925" y="2781300"/>
            <a:ext cx="3536950" cy="1730375"/>
            <a:chOff x="288925" y="2781300"/>
            <a:chExt cx="3536950" cy="1730375"/>
          </a:xfrm>
        </p:grpSpPr>
        <p:sp>
          <p:nvSpPr>
            <p:cNvPr id="57" name="Oval 5"/>
            <p:cNvSpPr>
              <a:spLocks noChangeArrowheads="1"/>
            </p:cNvSpPr>
            <p:nvPr/>
          </p:nvSpPr>
          <p:spPr bwMode="auto">
            <a:xfrm>
              <a:off x="473075" y="3033713"/>
              <a:ext cx="304800" cy="304800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</a:t>
              </a:r>
            </a:p>
          </p:txBody>
        </p:sp>
        <p:sp>
          <p:nvSpPr>
            <p:cNvPr id="58" name="Oval 6"/>
            <p:cNvSpPr>
              <a:spLocks noChangeArrowheads="1"/>
            </p:cNvSpPr>
            <p:nvPr/>
          </p:nvSpPr>
          <p:spPr bwMode="auto">
            <a:xfrm>
              <a:off x="1235075" y="3948113"/>
              <a:ext cx="304800" cy="304800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d</a:t>
              </a:r>
            </a:p>
          </p:txBody>
        </p:sp>
        <p:sp>
          <p:nvSpPr>
            <p:cNvPr id="59" name="Oval 7"/>
            <p:cNvSpPr>
              <a:spLocks noChangeArrowheads="1"/>
            </p:cNvSpPr>
            <p:nvPr/>
          </p:nvSpPr>
          <p:spPr bwMode="auto">
            <a:xfrm>
              <a:off x="473075" y="3948113"/>
              <a:ext cx="304800" cy="304800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</a:t>
              </a:r>
            </a:p>
          </p:txBody>
        </p:sp>
        <p:sp>
          <p:nvSpPr>
            <p:cNvPr id="60" name="Oval 8"/>
            <p:cNvSpPr>
              <a:spLocks noChangeArrowheads="1"/>
            </p:cNvSpPr>
            <p:nvPr/>
          </p:nvSpPr>
          <p:spPr bwMode="auto">
            <a:xfrm>
              <a:off x="1235075" y="3033713"/>
              <a:ext cx="304800" cy="304800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b</a:t>
              </a:r>
            </a:p>
          </p:txBody>
        </p:sp>
        <p:cxnSp>
          <p:nvCxnSpPr>
            <p:cNvPr id="61" name="AutoShape 9"/>
            <p:cNvCxnSpPr>
              <a:cxnSpLocks noChangeShapeType="1"/>
              <a:stCxn id="57" idx="6"/>
              <a:endCxn id="60" idx="2"/>
            </p:cNvCxnSpPr>
            <p:nvPr/>
          </p:nvCxnSpPr>
          <p:spPr bwMode="auto">
            <a:xfrm>
              <a:off x="777875" y="3186113"/>
              <a:ext cx="457200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62" name="AutoShape 10"/>
            <p:cNvCxnSpPr>
              <a:cxnSpLocks noChangeShapeType="1"/>
              <a:stCxn id="60" idx="4"/>
              <a:endCxn id="59" idx="7"/>
            </p:cNvCxnSpPr>
            <p:nvPr/>
          </p:nvCxnSpPr>
          <p:spPr bwMode="auto">
            <a:xfrm flipH="1">
              <a:off x="733425" y="3338513"/>
              <a:ext cx="654050" cy="65405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63" name="AutoShape 11"/>
            <p:cNvCxnSpPr>
              <a:cxnSpLocks noChangeShapeType="1"/>
              <a:stCxn id="57" idx="4"/>
              <a:endCxn id="59" idx="0"/>
            </p:cNvCxnSpPr>
            <p:nvPr/>
          </p:nvCxnSpPr>
          <p:spPr bwMode="auto">
            <a:xfrm>
              <a:off x="625475" y="3338513"/>
              <a:ext cx="0" cy="6096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64" name="AutoShape 12"/>
            <p:cNvCxnSpPr>
              <a:cxnSpLocks noChangeShapeType="1"/>
              <a:stCxn id="57" idx="5"/>
              <a:endCxn id="58" idx="1"/>
            </p:cNvCxnSpPr>
            <p:nvPr/>
          </p:nvCxnSpPr>
          <p:spPr bwMode="auto">
            <a:xfrm>
              <a:off x="733425" y="3294063"/>
              <a:ext cx="546100" cy="6985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65" name="AutoShape 13"/>
            <p:cNvCxnSpPr>
              <a:cxnSpLocks noChangeShapeType="1"/>
              <a:stCxn id="59" idx="6"/>
              <a:endCxn id="58" idx="2"/>
            </p:cNvCxnSpPr>
            <p:nvPr/>
          </p:nvCxnSpPr>
          <p:spPr bwMode="auto">
            <a:xfrm>
              <a:off x="777875" y="4100513"/>
              <a:ext cx="457200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66" name="Text Box 23"/>
            <p:cNvSpPr txBox="1">
              <a:spLocks noChangeArrowheads="1"/>
            </p:cNvSpPr>
            <p:nvPr/>
          </p:nvSpPr>
          <p:spPr bwMode="auto">
            <a:xfrm>
              <a:off x="288925" y="2781300"/>
              <a:ext cx="2984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67" name="Text Box 24"/>
            <p:cNvSpPr txBox="1">
              <a:spLocks noChangeArrowheads="1"/>
            </p:cNvSpPr>
            <p:nvPr/>
          </p:nvSpPr>
          <p:spPr bwMode="auto">
            <a:xfrm>
              <a:off x="1447800" y="2819400"/>
              <a:ext cx="2984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2</a:t>
              </a:r>
            </a:p>
          </p:txBody>
        </p:sp>
        <p:sp>
          <p:nvSpPr>
            <p:cNvPr id="68" name="Text Box 25"/>
            <p:cNvSpPr txBox="1">
              <a:spLocks noChangeArrowheads="1"/>
            </p:cNvSpPr>
            <p:nvPr/>
          </p:nvSpPr>
          <p:spPr bwMode="auto">
            <a:xfrm>
              <a:off x="304800" y="4114800"/>
              <a:ext cx="2984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3</a:t>
              </a:r>
            </a:p>
          </p:txBody>
        </p:sp>
        <p:sp>
          <p:nvSpPr>
            <p:cNvPr id="69" name="Text Box 26"/>
            <p:cNvSpPr txBox="1">
              <a:spLocks noChangeArrowheads="1"/>
            </p:cNvSpPr>
            <p:nvPr/>
          </p:nvSpPr>
          <p:spPr bwMode="auto">
            <a:xfrm>
              <a:off x="1447800" y="4038600"/>
              <a:ext cx="2984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4</a:t>
              </a:r>
            </a:p>
          </p:txBody>
        </p:sp>
        <p:sp>
          <p:nvSpPr>
            <p:cNvPr id="70" name="Text Box 31"/>
            <p:cNvSpPr txBox="1">
              <a:spLocks noChangeArrowheads="1"/>
            </p:cNvSpPr>
            <p:nvPr/>
          </p:nvSpPr>
          <p:spPr bwMode="auto">
            <a:xfrm>
              <a:off x="2286000" y="2895600"/>
              <a:ext cx="1517650" cy="16160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   1   2   3   4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1  0   1   1   1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2  0   0   1   0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3  0   0   0   1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4  0   0   0   0</a:t>
              </a:r>
            </a:p>
          </p:txBody>
        </p:sp>
        <p:sp>
          <p:nvSpPr>
            <p:cNvPr id="71" name="Line 32"/>
            <p:cNvSpPr>
              <a:spLocks noChangeShapeType="1"/>
            </p:cNvSpPr>
            <p:nvPr/>
          </p:nvSpPr>
          <p:spPr bwMode="auto">
            <a:xfrm>
              <a:off x="2378075" y="3262313"/>
              <a:ext cx="14478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Line 33"/>
            <p:cNvSpPr>
              <a:spLocks noChangeShapeType="1"/>
            </p:cNvSpPr>
            <p:nvPr/>
          </p:nvSpPr>
          <p:spPr bwMode="auto">
            <a:xfrm>
              <a:off x="2530475" y="3033713"/>
              <a:ext cx="0" cy="13716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73" name="Text Box 37"/>
          <p:cNvSpPr txBox="1">
            <a:spLocks noChangeArrowheads="1"/>
          </p:cNvSpPr>
          <p:nvPr/>
        </p:nvSpPr>
        <p:spPr bwMode="auto">
          <a:xfrm>
            <a:off x="4972721" y="5222875"/>
            <a:ext cx="3180679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400" i="1" u="none" dirty="0">
                <a:solidFill>
                  <a:srgbClr val="0000CC"/>
                </a:solidFill>
                <a:effectLst/>
              </a:rPr>
              <a:t>A</a:t>
            </a:r>
            <a:r>
              <a:rPr lang="en-US" sz="2400" u="none" dirty="0">
                <a:solidFill>
                  <a:srgbClr val="0000CC"/>
                </a:solidFill>
                <a:effectLst/>
              </a:rPr>
              <a:t> = </a:t>
            </a:r>
            <a:r>
              <a:rPr lang="en-US" sz="2400" i="1" u="none" dirty="0">
                <a:solidFill>
                  <a:srgbClr val="0000CC"/>
                </a:solidFill>
                <a:effectLst/>
              </a:rPr>
              <a:t>A</a:t>
            </a:r>
            <a:r>
              <a:rPr lang="en-US" sz="2400" u="none" baseline="30000" dirty="0">
                <a:solidFill>
                  <a:srgbClr val="0000CC"/>
                </a:solidFill>
                <a:effectLst/>
              </a:rPr>
              <a:t>T</a:t>
            </a:r>
            <a:r>
              <a:rPr lang="en-US" sz="2400" u="none" dirty="0">
                <a:solidFill>
                  <a:srgbClr val="0000CC"/>
                </a:solidFill>
                <a:effectLst/>
              </a:rPr>
              <a:t> </a:t>
            </a:r>
            <a:r>
              <a:rPr lang="en-US" sz="2400" u="none" dirty="0" smtClean="0">
                <a:solidFill>
                  <a:srgbClr val="0000CC"/>
                </a:solidFill>
                <a:effectLst/>
              </a:rPr>
              <a:t>(transpose) </a:t>
            </a:r>
          </a:p>
          <a:p>
            <a:r>
              <a:rPr lang="en-US" sz="2400" u="none" dirty="0" smtClean="0">
                <a:solidFill>
                  <a:srgbClr val="0000CC"/>
                </a:solidFill>
                <a:effectLst/>
              </a:rPr>
              <a:t>for </a:t>
            </a:r>
            <a:r>
              <a:rPr lang="en-US" sz="2400" u="none" dirty="0">
                <a:solidFill>
                  <a:srgbClr val="0000CC"/>
                </a:solidFill>
                <a:effectLst/>
              </a:rPr>
              <a:t>undirected graphs.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Adjacency Matrix - Undirected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86800" cy="2667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use a 2D matrix</a:t>
            </a:r>
          </a:p>
          <a:p>
            <a:r>
              <a:rPr lang="en-US" dirty="0" smtClean="0"/>
              <a:t>Row </a:t>
            </a:r>
            <a:r>
              <a:rPr lang="en-US" i="1" dirty="0" err="1" smtClean="0"/>
              <a:t>i</a:t>
            </a:r>
            <a:r>
              <a:rPr lang="en-US" dirty="0" smtClean="0"/>
              <a:t> has </a:t>
            </a:r>
            <a:r>
              <a:rPr lang="en-US" dirty="0" smtClean="0">
                <a:solidFill>
                  <a:srgbClr val="0000CC"/>
                </a:solidFill>
              </a:rPr>
              <a:t>"neighbor" </a:t>
            </a:r>
            <a:r>
              <a:rPr lang="en-US" dirty="0" smtClean="0"/>
              <a:t>information about vertex </a:t>
            </a:r>
            <a:r>
              <a:rPr lang="en-US" i="1" dirty="0" smtClean="0"/>
              <a:t>j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adjMatrix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][j] = 1 </a:t>
            </a:r>
          </a:p>
          <a:p>
            <a:pPr lvl="1"/>
            <a:r>
              <a:rPr lang="en-US" dirty="0" smtClean="0">
                <a:solidFill>
                  <a:srgbClr val="0000CC"/>
                </a:solidFill>
              </a:rPr>
              <a:t>if and only if there's an edge between vertices </a:t>
            </a:r>
            <a:r>
              <a:rPr lang="en-US" i="1" dirty="0" err="1" smtClean="0">
                <a:solidFill>
                  <a:srgbClr val="0000CC"/>
                </a:solidFill>
              </a:rPr>
              <a:t>i</a:t>
            </a:r>
            <a:r>
              <a:rPr lang="en-US" dirty="0" smtClean="0">
                <a:solidFill>
                  <a:srgbClr val="0000CC"/>
                </a:solidFill>
              </a:rPr>
              <a:t> and </a:t>
            </a:r>
            <a:r>
              <a:rPr lang="en-US" i="1" dirty="0" smtClean="0">
                <a:solidFill>
                  <a:srgbClr val="0000CC"/>
                </a:solidFill>
              </a:rPr>
              <a:t>j</a:t>
            </a:r>
          </a:p>
          <a:p>
            <a:r>
              <a:rPr lang="en-US" dirty="0" err="1" smtClean="0"/>
              <a:t>adjMatrix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][j] = 0 otherwise</a:t>
            </a:r>
          </a:p>
          <a:p>
            <a:r>
              <a:rPr lang="en-US" dirty="0" err="1" smtClean="0"/>
              <a:t>adjMatrix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][j] == </a:t>
            </a:r>
            <a:r>
              <a:rPr lang="en-US" dirty="0" err="1" smtClean="0"/>
              <a:t>adjMatrix</a:t>
            </a:r>
            <a:r>
              <a:rPr lang="en-US" dirty="0" smtClean="0"/>
              <a:t>[j][</a:t>
            </a:r>
            <a:r>
              <a:rPr lang="en-US" dirty="0" err="1" smtClean="0"/>
              <a:t>i</a:t>
            </a:r>
            <a:r>
              <a:rPr lang="en-US" dirty="0" smtClean="0"/>
              <a:t>]  </a:t>
            </a:r>
            <a:r>
              <a:rPr lang="en-US" dirty="0" smtClean="0">
                <a:solidFill>
                  <a:srgbClr val="0000CC"/>
                </a:solidFill>
              </a:rPr>
              <a:t>if undirected graph</a:t>
            </a:r>
          </a:p>
        </p:txBody>
      </p:sp>
      <p:sp>
        <p:nvSpPr>
          <p:cNvPr id="4" name="Text Box 34"/>
          <p:cNvSpPr txBox="1">
            <a:spLocks noChangeArrowheads="1"/>
          </p:cNvSpPr>
          <p:nvPr/>
        </p:nvSpPr>
        <p:spPr bwMode="auto">
          <a:xfrm>
            <a:off x="5791200" y="3505200"/>
            <a:ext cx="3200400" cy="28623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  0   1   2   3   4   5   6   7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0   0   1   1   0   0   0   0   0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1   1   0   1   </a:t>
            </a:r>
            <a:r>
              <a:rPr lang="en-US" sz="2000" kern="0" dirty="0" smtClean="0">
                <a:solidFill>
                  <a:sysClr val="windowText" lastClr="000000"/>
                </a:solidFill>
                <a:effectLst/>
              </a:rPr>
              <a:t>0   0   0   0   0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lain" startAt="2"/>
              <a:tabLst/>
              <a:defRPr/>
            </a:pPr>
            <a:r>
              <a:rPr lang="en-US" sz="2000" kern="0" dirty="0" smtClean="0">
                <a:solidFill>
                  <a:sysClr val="windowText" lastClr="000000"/>
                </a:solidFill>
                <a:effectLst/>
              </a:rPr>
              <a:t>  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1   1   0   1   0   1   0   0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lain" startAt="2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0   0   1   0   1   0   1   0</a:t>
            </a:r>
          </a:p>
          <a:p>
            <a:pPr marL="236538" marR="0" lvl="0" indent="-236538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kern="0" noProof="0" dirty="0" smtClean="0">
                <a:solidFill>
                  <a:sysClr val="windowText" lastClr="000000"/>
                </a:solidFill>
                <a:effectLst/>
              </a:rPr>
              <a:t>4   0   0   0   1   0   0   1   0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lain" startAt="5"/>
              <a:tabLst/>
              <a:defRPr/>
            </a:pPr>
            <a:r>
              <a:rPr lang="en-US" sz="2000" kern="0" dirty="0" smtClean="0">
                <a:solidFill>
                  <a:sysClr val="windowText" lastClr="000000"/>
                </a:solidFill>
                <a:effectLst/>
              </a:rPr>
              <a:t>   0   0   1   0   0   0   0   1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lain" startAt="6"/>
              <a:tabLst/>
              <a:defRPr/>
            </a:pPr>
            <a:r>
              <a:rPr kumimoji="0" lang="en-US" sz="2000" b="0" i="0" u="none" strike="noStrike" kern="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</a:t>
            </a:r>
            <a:r>
              <a:rPr lang="en-US" sz="2000" kern="0" dirty="0" smtClean="0">
                <a:solidFill>
                  <a:sysClr val="windowText" lastClr="000000"/>
                </a:solidFill>
                <a:effectLst/>
              </a:rPr>
              <a:t>0   0   0   </a:t>
            </a:r>
            <a:r>
              <a:rPr kumimoji="0" lang="en-US" sz="2000" b="0" i="0" u="none" strike="noStrike" kern="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1   1   0</a:t>
            </a:r>
            <a:r>
              <a:rPr kumimoji="0" lang="en-US" sz="2000" b="0" i="0" u="none" strike="noStrike" kern="0" cap="none" spc="0" normalizeH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0   0</a:t>
            </a:r>
            <a:endParaRPr kumimoji="0" lang="en-US" sz="2000" b="0" i="0" u="none" strike="noStrike" kern="0" cap="none" spc="0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kern="0" dirty="0" smtClean="0">
                <a:solidFill>
                  <a:sysClr val="windowText" lastClr="000000"/>
                </a:solidFill>
                <a:effectLst/>
              </a:rPr>
              <a:t>7   0   0   0   0   0   1   0   0</a:t>
            </a:r>
            <a:endParaRPr kumimoji="0" lang="en-US" sz="2000" b="0" i="0" u="none" strike="noStrike" kern="0" cap="none" spc="0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Line 35"/>
          <p:cNvSpPr>
            <a:spLocks noChangeShapeType="1"/>
          </p:cNvSpPr>
          <p:nvPr/>
        </p:nvSpPr>
        <p:spPr bwMode="auto">
          <a:xfrm>
            <a:off x="5791200" y="3810000"/>
            <a:ext cx="3124200" cy="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Line 36"/>
          <p:cNvSpPr>
            <a:spLocks noChangeShapeType="1"/>
          </p:cNvSpPr>
          <p:nvPr/>
        </p:nvSpPr>
        <p:spPr bwMode="auto">
          <a:xfrm>
            <a:off x="6096000" y="3657600"/>
            <a:ext cx="0" cy="2667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810000"/>
            <a:ext cx="4267200" cy="2946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-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1295400"/>
          </a:xfrm>
        </p:spPr>
        <p:txBody>
          <a:bodyPr/>
          <a:lstStyle/>
          <a:p>
            <a:r>
              <a:rPr lang="en-US" dirty="0" smtClean="0"/>
              <a:t>Node or Vertex or Terminal or Endpoint</a:t>
            </a:r>
          </a:p>
          <a:p>
            <a:r>
              <a:rPr lang="en-US" dirty="0" smtClean="0"/>
              <a:t>Edge or Arc or Link</a:t>
            </a:r>
            <a:endParaRPr 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514600"/>
            <a:ext cx="7214056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Adjacency Matrix - Directed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86800" cy="2667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use a 2D matrix</a:t>
            </a:r>
          </a:p>
          <a:p>
            <a:r>
              <a:rPr lang="en-US" dirty="0" smtClean="0"/>
              <a:t>Row </a:t>
            </a:r>
            <a:r>
              <a:rPr lang="en-US" i="1" dirty="0" err="1" smtClean="0"/>
              <a:t>i</a:t>
            </a:r>
            <a:r>
              <a:rPr lang="en-US" dirty="0" smtClean="0"/>
              <a:t> has </a:t>
            </a:r>
            <a:r>
              <a:rPr lang="en-US" dirty="0" smtClean="0">
                <a:solidFill>
                  <a:srgbClr val="0000CC"/>
                </a:solidFill>
              </a:rPr>
              <a:t>"neighbor" </a:t>
            </a:r>
            <a:r>
              <a:rPr lang="en-US" dirty="0" smtClean="0"/>
              <a:t>information about vertex </a:t>
            </a:r>
            <a:r>
              <a:rPr lang="en-US" i="1" dirty="0" smtClean="0"/>
              <a:t>j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adjMatrix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][j] = 1 </a:t>
            </a:r>
          </a:p>
          <a:p>
            <a:pPr lvl="1"/>
            <a:r>
              <a:rPr lang="en-US" dirty="0" smtClean="0">
                <a:solidFill>
                  <a:srgbClr val="0000CC"/>
                </a:solidFill>
              </a:rPr>
              <a:t>if and only if there's an edge from vertices </a:t>
            </a:r>
            <a:r>
              <a:rPr lang="en-US" i="1" dirty="0" err="1" smtClean="0">
                <a:solidFill>
                  <a:srgbClr val="0000CC"/>
                </a:solidFill>
              </a:rPr>
              <a:t>i</a:t>
            </a:r>
            <a:r>
              <a:rPr lang="en-US" dirty="0" smtClean="0">
                <a:solidFill>
                  <a:srgbClr val="0000CC"/>
                </a:solidFill>
              </a:rPr>
              <a:t> to </a:t>
            </a:r>
            <a:r>
              <a:rPr lang="en-US" i="1" dirty="0" smtClean="0">
                <a:solidFill>
                  <a:srgbClr val="0000CC"/>
                </a:solidFill>
              </a:rPr>
              <a:t>j</a:t>
            </a:r>
          </a:p>
          <a:p>
            <a:r>
              <a:rPr lang="en-US" dirty="0" err="1" smtClean="0"/>
              <a:t>adjMatrix</a:t>
            </a:r>
            <a:r>
              <a:rPr lang="en-US" dirty="0" smtClean="0"/>
              <a:t>[j][[</a:t>
            </a:r>
            <a:r>
              <a:rPr lang="en-US" dirty="0" err="1" smtClean="0"/>
              <a:t>i</a:t>
            </a:r>
            <a:r>
              <a:rPr lang="en-US" dirty="0" smtClean="0"/>
              <a:t>] = 0 otherwise</a:t>
            </a:r>
          </a:p>
        </p:txBody>
      </p:sp>
      <p:sp>
        <p:nvSpPr>
          <p:cNvPr id="4" name="Text Box 34"/>
          <p:cNvSpPr txBox="1">
            <a:spLocks noChangeArrowheads="1"/>
          </p:cNvSpPr>
          <p:nvPr/>
        </p:nvSpPr>
        <p:spPr bwMode="auto">
          <a:xfrm>
            <a:off x="5791200" y="3505200"/>
            <a:ext cx="3200400" cy="28623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  0   1   2   3   4   5   6   7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0   0   1   0   0   0   0   0   0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1   0   0   1   </a:t>
            </a:r>
            <a:r>
              <a:rPr lang="en-US" sz="2000" kern="0" dirty="0" smtClean="0">
                <a:solidFill>
                  <a:sysClr val="windowText" lastClr="000000"/>
                </a:solidFill>
                <a:effectLst/>
              </a:rPr>
              <a:t>0   0   0   0   0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lain" startAt="2"/>
              <a:tabLst/>
              <a:defRPr/>
            </a:pPr>
            <a:r>
              <a:rPr lang="en-US" sz="2000" kern="0" dirty="0" smtClean="0">
                <a:solidFill>
                  <a:sysClr val="windowText" lastClr="000000"/>
                </a:solidFill>
                <a:effectLst/>
              </a:rPr>
              <a:t>  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1   0   0   1   0   1   0   0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lain" startAt="2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0   0   0   0   1   0   1   0</a:t>
            </a:r>
          </a:p>
          <a:p>
            <a:pPr marL="236538" marR="0" lvl="0" indent="-236538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kern="0" noProof="0" dirty="0" smtClean="0">
                <a:solidFill>
                  <a:sysClr val="windowText" lastClr="000000"/>
                </a:solidFill>
                <a:effectLst/>
              </a:rPr>
              <a:t>4   0   0   0   0   0   0   1   0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lain" startAt="5"/>
              <a:tabLst/>
              <a:defRPr/>
            </a:pPr>
            <a:r>
              <a:rPr lang="en-US" sz="2000" kern="0" dirty="0" smtClean="0">
                <a:solidFill>
                  <a:sysClr val="windowText" lastClr="000000"/>
                </a:solidFill>
                <a:effectLst/>
              </a:rPr>
              <a:t>   0   0   0   0   0   0   0   1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lain" startAt="6"/>
              <a:tabLst/>
              <a:defRPr/>
            </a:pPr>
            <a:r>
              <a:rPr kumimoji="0" lang="en-US" sz="2000" b="0" i="0" u="none" strike="noStrike" kern="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</a:t>
            </a:r>
            <a:r>
              <a:rPr lang="en-US" sz="2000" kern="0" dirty="0" smtClean="0">
                <a:solidFill>
                  <a:sysClr val="windowText" lastClr="000000"/>
                </a:solidFill>
                <a:effectLst/>
              </a:rPr>
              <a:t>0   0   0   </a:t>
            </a:r>
            <a:r>
              <a:rPr kumimoji="0" lang="en-US" sz="2000" b="0" i="0" u="none" strike="noStrike" kern="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1   0   0</a:t>
            </a:r>
            <a:r>
              <a:rPr kumimoji="0" lang="en-US" sz="2000" b="0" i="0" u="none" strike="noStrike" kern="0" cap="none" spc="0" normalizeH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0   0</a:t>
            </a:r>
            <a:endParaRPr kumimoji="0" lang="en-US" sz="2000" b="0" i="0" u="none" strike="noStrike" kern="0" cap="none" spc="0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kern="0" dirty="0" smtClean="0">
                <a:solidFill>
                  <a:sysClr val="windowText" lastClr="000000"/>
                </a:solidFill>
                <a:effectLst/>
              </a:rPr>
              <a:t>7   0   0   0   0   0   0   0   0</a:t>
            </a:r>
            <a:endParaRPr kumimoji="0" lang="en-US" sz="2000" b="0" i="0" u="none" strike="noStrike" kern="0" cap="none" spc="0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Line 35"/>
          <p:cNvSpPr>
            <a:spLocks noChangeShapeType="1"/>
          </p:cNvSpPr>
          <p:nvPr/>
        </p:nvSpPr>
        <p:spPr bwMode="auto">
          <a:xfrm>
            <a:off x="5791200" y="3810000"/>
            <a:ext cx="3124200" cy="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Line 36"/>
          <p:cNvSpPr>
            <a:spLocks noChangeShapeType="1"/>
          </p:cNvSpPr>
          <p:nvPr/>
        </p:nvSpPr>
        <p:spPr bwMode="auto">
          <a:xfrm>
            <a:off x="6096000" y="3657600"/>
            <a:ext cx="0" cy="2667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783106"/>
            <a:ext cx="4343400" cy="299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Adjacency Matrix – Weighted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3581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weight of the edge (</a:t>
            </a:r>
            <a:r>
              <a:rPr lang="en-US" dirty="0" err="1" smtClean="0"/>
              <a:t>i</a:t>
            </a:r>
            <a:r>
              <a:rPr lang="en-US" dirty="0" smtClean="0"/>
              <a:t>, j) is simply stored as the entry in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th</a:t>
            </a:r>
            <a:r>
              <a:rPr lang="en-US" dirty="0" smtClean="0"/>
              <a:t> row and j </a:t>
            </a:r>
            <a:r>
              <a:rPr lang="en-US" dirty="0" err="1" smtClean="0"/>
              <a:t>th</a:t>
            </a:r>
            <a:r>
              <a:rPr lang="en-US" dirty="0" smtClean="0"/>
              <a:t> column of the adjacency matrix</a:t>
            </a:r>
          </a:p>
          <a:p>
            <a:r>
              <a:rPr lang="en-US" dirty="0" smtClean="0"/>
              <a:t>There are some cases where zero can also be the possible weight of the edge, </a:t>
            </a:r>
          </a:p>
          <a:p>
            <a:r>
              <a:rPr lang="en-US" dirty="0" smtClean="0"/>
              <a:t>Then we have to store some sentinel value for non-existent edge, which can be a negative value</a:t>
            </a:r>
          </a:p>
          <a:p>
            <a:r>
              <a:rPr lang="en-US" dirty="0" smtClean="0"/>
              <a:t>Since </a:t>
            </a:r>
            <a:r>
              <a:rPr lang="en-US" dirty="0" smtClean="0">
                <a:solidFill>
                  <a:srgbClr val="0000CC"/>
                </a:solidFill>
              </a:rPr>
              <a:t>weight of the edge</a:t>
            </a:r>
            <a:r>
              <a:rPr lang="en-US" dirty="0" smtClean="0"/>
              <a:t> is always a positive number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4572000"/>
            <a:ext cx="4876800" cy="2111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Adjacency Matrix – Weighted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2667000"/>
          </a:xfrm>
        </p:spPr>
        <p:txBody>
          <a:bodyPr>
            <a:normAutofit/>
          </a:bodyPr>
          <a:lstStyle/>
          <a:p>
            <a:r>
              <a:rPr lang="en-US" dirty="0" smtClean="0"/>
              <a:t>The adjacency matrix A for a directed weighted graph G = (V, E, We ) can be represented as:</a:t>
            </a:r>
          </a:p>
          <a:p>
            <a:r>
              <a:rPr lang="en-US" dirty="0" err="1" smtClean="0"/>
              <a:t>Aij</a:t>
            </a:r>
            <a:r>
              <a:rPr lang="en-US" dirty="0" smtClean="0"/>
              <a:t> = </a:t>
            </a:r>
            <a:r>
              <a:rPr lang="en-US" dirty="0" err="1" smtClean="0"/>
              <a:t>Wij</a:t>
            </a:r>
            <a:r>
              <a:rPr lang="en-US" dirty="0" smtClean="0"/>
              <a:t> { if there is an edge from Vi to </a:t>
            </a:r>
            <a:r>
              <a:rPr lang="en-US" dirty="0" err="1" smtClean="0"/>
              <a:t>Vj</a:t>
            </a:r>
            <a:r>
              <a:rPr lang="en-US" dirty="0" smtClean="0"/>
              <a:t> then represent its weight </a:t>
            </a:r>
            <a:r>
              <a:rPr lang="en-US" dirty="0" err="1" smtClean="0"/>
              <a:t>Wij</a:t>
            </a:r>
            <a:r>
              <a:rPr lang="en-US" dirty="0" smtClean="0"/>
              <a:t>}</a:t>
            </a:r>
          </a:p>
          <a:p>
            <a:r>
              <a:rPr lang="en-US" dirty="0" err="1" smtClean="0"/>
              <a:t>Aij</a:t>
            </a:r>
            <a:r>
              <a:rPr lang="en-US" dirty="0" smtClean="0"/>
              <a:t> = – 1 { if there is no edge from Vi to </a:t>
            </a:r>
            <a:r>
              <a:rPr lang="en-US" dirty="0" err="1" smtClean="0"/>
              <a:t>Vj</a:t>
            </a:r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3733800"/>
            <a:ext cx="5428684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 of Graphs -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0000CC"/>
                </a:solidFill>
              </a:rPr>
              <a:t>Adjacency list</a:t>
            </a:r>
          </a:p>
          <a:p>
            <a:pPr lvl="1"/>
            <a:r>
              <a:rPr lang="en-US" dirty="0" smtClean="0"/>
              <a:t>Vertices are stored as records or objects, and every vertex stores a list of adjacent vertices</a:t>
            </a:r>
          </a:p>
          <a:p>
            <a:pPr lvl="1"/>
            <a:r>
              <a:rPr lang="en-US" dirty="0" smtClean="0"/>
              <a:t>Allows the storage of additional data on the vertices.</a:t>
            </a:r>
          </a:p>
          <a:p>
            <a:r>
              <a:rPr lang="en-US" sz="3200" dirty="0" smtClean="0">
                <a:solidFill>
                  <a:srgbClr val="0000CC"/>
                </a:solidFill>
              </a:rPr>
              <a:t>Incidence list</a:t>
            </a:r>
          </a:p>
          <a:p>
            <a:pPr lvl="1"/>
            <a:r>
              <a:rPr lang="en-US" dirty="0" smtClean="0"/>
              <a:t>Vertices and edges are stored as records or objects</a:t>
            </a:r>
          </a:p>
          <a:p>
            <a:pPr lvl="1"/>
            <a:r>
              <a:rPr lang="en-US" dirty="0" smtClean="0"/>
              <a:t>Each vertex stores its incident edges, and each edge stores its incident vertices</a:t>
            </a:r>
          </a:p>
          <a:p>
            <a:pPr lvl="1"/>
            <a:r>
              <a:rPr lang="en-US" dirty="0" smtClean="0"/>
              <a:t>Allows the storage of additional data on vertices and edges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 of Graphs -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 smtClean="0">
                <a:solidFill>
                  <a:srgbClr val="0000CC"/>
                </a:solidFill>
              </a:rPr>
              <a:t>Adjacency matrix</a:t>
            </a:r>
          </a:p>
          <a:p>
            <a:pPr lvl="1"/>
            <a:r>
              <a:rPr lang="en-US" sz="2800" dirty="0" smtClean="0"/>
              <a:t>A two-dimensional matrix, in which the rows represent source vertices and columns represent destination vertices</a:t>
            </a:r>
          </a:p>
          <a:p>
            <a:pPr lvl="1"/>
            <a:r>
              <a:rPr lang="en-US" sz="2800" dirty="0" smtClean="0"/>
              <a:t>Data on edges and vertices must be stored externally</a:t>
            </a:r>
          </a:p>
          <a:p>
            <a:pPr lvl="1"/>
            <a:r>
              <a:rPr lang="en-US" sz="2800" dirty="0" smtClean="0"/>
              <a:t>Only the cost for one edge can be stored between each pair of vertices</a:t>
            </a:r>
            <a:r>
              <a:rPr lang="en-US" dirty="0" smtClean="0"/>
              <a:t>. </a:t>
            </a:r>
          </a:p>
          <a:p>
            <a:r>
              <a:rPr lang="en-US" sz="3200" dirty="0" smtClean="0">
                <a:solidFill>
                  <a:srgbClr val="0000CC"/>
                </a:solidFill>
              </a:rPr>
              <a:t>Incidence matrix</a:t>
            </a:r>
          </a:p>
          <a:p>
            <a:pPr lvl="1"/>
            <a:r>
              <a:rPr lang="en-US" sz="2800" dirty="0" smtClean="0"/>
              <a:t>A two-dimensional Boolean matrix, in which the rows represent the vertices and columns represent the edges</a:t>
            </a:r>
          </a:p>
          <a:p>
            <a:pPr lvl="1"/>
            <a:r>
              <a:rPr lang="en-US" sz="2800" dirty="0" smtClean="0"/>
              <a:t>The entries indicate whether the vertex at a row is incident to the edge at a column.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Operations on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0000CC"/>
                </a:solidFill>
              </a:rPr>
              <a:t>adjacent(</a:t>
            </a:r>
            <a:r>
              <a:rPr lang="en-US" i="1" dirty="0" smtClean="0">
                <a:solidFill>
                  <a:srgbClr val="0000CC"/>
                </a:solidFill>
              </a:rPr>
              <a:t>G</a:t>
            </a:r>
            <a:r>
              <a:rPr lang="en-US" dirty="0" smtClean="0">
                <a:solidFill>
                  <a:srgbClr val="0000CC"/>
                </a:solidFill>
              </a:rPr>
              <a:t>, </a:t>
            </a:r>
            <a:r>
              <a:rPr lang="en-US" i="1" dirty="0" smtClean="0">
                <a:solidFill>
                  <a:srgbClr val="0000CC"/>
                </a:solidFill>
              </a:rPr>
              <a:t>x</a:t>
            </a:r>
            <a:r>
              <a:rPr lang="en-US" dirty="0" smtClean="0">
                <a:solidFill>
                  <a:srgbClr val="0000CC"/>
                </a:solidFill>
              </a:rPr>
              <a:t>, </a:t>
            </a:r>
            <a:r>
              <a:rPr lang="en-US" i="1" dirty="0" smtClean="0">
                <a:solidFill>
                  <a:srgbClr val="0000CC"/>
                </a:solidFill>
              </a:rPr>
              <a:t>y</a:t>
            </a:r>
            <a:r>
              <a:rPr lang="en-US" dirty="0" smtClean="0">
                <a:solidFill>
                  <a:srgbClr val="0000CC"/>
                </a:solidFill>
              </a:rPr>
              <a:t>):</a:t>
            </a:r>
            <a:r>
              <a:rPr lang="en-US" dirty="0" smtClean="0"/>
              <a:t> tests whether there is an edge from node </a:t>
            </a:r>
            <a:r>
              <a:rPr lang="en-US" i="1" dirty="0" smtClean="0"/>
              <a:t>x</a:t>
            </a:r>
            <a:r>
              <a:rPr lang="en-US" dirty="0" smtClean="0"/>
              <a:t> to node </a:t>
            </a:r>
            <a:r>
              <a:rPr lang="en-US" i="1" dirty="0" smtClean="0"/>
              <a:t>y</a:t>
            </a:r>
            <a:endParaRPr lang="en-US" dirty="0" smtClean="0"/>
          </a:p>
          <a:p>
            <a:r>
              <a:rPr lang="en-US" dirty="0" smtClean="0">
                <a:solidFill>
                  <a:srgbClr val="0000CC"/>
                </a:solidFill>
              </a:rPr>
              <a:t>neighbors(</a:t>
            </a:r>
            <a:r>
              <a:rPr lang="en-US" i="1" dirty="0" smtClean="0">
                <a:solidFill>
                  <a:srgbClr val="0000CC"/>
                </a:solidFill>
              </a:rPr>
              <a:t>G</a:t>
            </a:r>
            <a:r>
              <a:rPr lang="en-US" dirty="0" smtClean="0">
                <a:solidFill>
                  <a:srgbClr val="0000CC"/>
                </a:solidFill>
              </a:rPr>
              <a:t>, </a:t>
            </a:r>
            <a:r>
              <a:rPr lang="en-US" i="1" dirty="0" smtClean="0">
                <a:solidFill>
                  <a:srgbClr val="0000CC"/>
                </a:solidFill>
              </a:rPr>
              <a:t>x</a:t>
            </a:r>
            <a:r>
              <a:rPr lang="en-US" dirty="0" smtClean="0">
                <a:solidFill>
                  <a:srgbClr val="0000CC"/>
                </a:solidFill>
              </a:rPr>
              <a:t>):</a:t>
            </a:r>
            <a:r>
              <a:rPr lang="en-US" dirty="0" smtClean="0"/>
              <a:t> lists all nodes </a:t>
            </a:r>
            <a:r>
              <a:rPr lang="en-US" i="1" dirty="0" smtClean="0"/>
              <a:t>y</a:t>
            </a:r>
            <a:r>
              <a:rPr lang="en-US" dirty="0" smtClean="0"/>
              <a:t> such that there is an edge from </a:t>
            </a:r>
            <a:r>
              <a:rPr lang="en-US" i="1" dirty="0" smtClean="0"/>
              <a:t>x</a:t>
            </a:r>
            <a:r>
              <a:rPr lang="en-US" dirty="0" smtClean="0"/>
              <a:t> to </a:t>
            </a:r>
            <a:r>
              <a:rPr lang="en-US" i="1" dirty="0" smtClean="0"/>
              <a:t>y</a:t>
            </a:r>
            <a:endParaRPr lang="en-US" dirty="0" smtClean="0"/>
          </a:p>
          <a:p>
            <a:r>
              <a:rPr lang="en-US" dirty="0" smtClean="0">
                <a:solidFill>
                  <a:srgbClr val="0000CC"/>
                </a:solidFill>
              </a:rPr>
              <a:t>add(</a:t>
            </a:r>
            <a:r>
              <a:rPr lang="en-US" i="1" dirty="0" smtClean="0">
                <a:solidFill>
                  <a:srgbClr val="0000CC"/>
                </a:solidFill>
              </a:rPr>
              <a:t>G</a:t>
            </a:r>
            <a:r>
              <a:rPr lang="en-US" dirty="0" smtClean="0">
                <a:solidFill>
                  <a:srgbClr val="0000CC"/>
                </a:solidFill>
              </a:rPr>
              <a:t>, </a:t>
            </a:r>
            <a:r>
              <a:rPr lang="en-US" i="1" dirty="0" smtClean="0">
                <a:solidFill>
                  <a:srgbClr val="0000CC"/>
                </a:solidFill>
              </a:rPr>
              <a:t>x</a:t>
            </a:r>
            <a:r>
              <a:rPr lang="en-US" dirty="0" smtClean="0">
                <a:solidFill>
                  <a:srgbClr val="0000CC"/>
                </a:solidFill>
              </a:rPr>
              <a:t>, </a:t>
            </a:r>
            <a:r>
              <a:rPr lang="en-US" i="1" dirty="0" smtClean="0">
                <a:solidFill>
                  <a:srgbClr val="0000CC"/>
                </a:solidFill>
              </a:rPr>
              <a:t>y</a:t>
            </a:r>
            <a:r>
              <a:rPr lang="en-US" dirty="0" smtClean="0">
                <a:solidFill>
                  <a:srgbClr val="0000CC"/>
                </a:solidFill>
              </a:rPr>
              <a:t>):</a:t>
            </a:r>
            <a:r>
              <a:rPr lang="en-US" dirty="0" smtClean="0"/>
              <a:t> adds to </a:t>
            </a:r>
            <a:r>
              <a:rPr lang="en-US" i="1" dirty="0" smtClean="0"/>
              <a:t>G</a:t>
            </a:r>
            <a:r>
              <a:rPr lang="en-US" dirty="0" smtClean="0"/>
              <a:t> the edge from </a:t>
            </a:r>
            <a:r>
              <a:rPr lang="en-US" i="1" dirty="0" smtClean="0"/>
              <a:t>x</a:t>
            </a:r>
            <a:r>
              <a:rPr lang="en-US" dirty="0" smtClean="0"/>
              <a:t> to </a:t>
            </a:r>
            <a:r>
              <a:rPr lang="en-US" i="1" dirty="0" smtClean="0"/>
              <a:t>y</a:t>
            </a:r>
            <a:r>
              <a:rPr lang="en-US" dirty="0" smtClean="0"/>
              <a:t>, if it is not there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delete(</a:t>
            </a:r>
            <a:r>
              <a:rPr lang="en-US" i="1" dirty="0" smtClean="0">
                <a:solidFill>
                  <a:srgbClr val="0000CC"/>
                </a:solidFill>
              </a:rPr>
              <a:t>G</a:t>
            </a:r>
            <a:r>
              <a:rPr lang="en-US" dirty="0" smtClean="0">
                <a:solidFill>
                  <a:srgbClr val="0000CC"/>
                </a:solidFill>
              </a:rPr>
              <a:t>, </a:t>
            </a:r>
            <a:r>
              <a:rPr lang="en-US" i="1" dirty="0" smtClean="0">
                <a:solidFill>
                  <a:srgbClr val="0000CC"/>
                </a:solidFill>
              </a:rPr>
              <a:t>x</a:t>
            </a:r>
            <a:r>
              <a:rPr lang="en-US" dirty="0" smtClean="0">
                <a:solidFill>
                  <a:srgbClr val="0000CC"/>
                </a:solidFill>
              </a:rPr>
              <a:t>, </a:t>
            </a:r>
            <a:r>
              <a:rPr lang="en-US" i="1" dirty="0" smtClean="0">
                <a:solidFill>
                  <a:srgbClr val="0000CC"/>
                </a:solidFill>
              </a:rPr>
              <a:t>y</a:t>
            </a:r>
            <a:r>
              <a:rPr lang="en-US" dirty="0" smtClean="0">
                <a:solidFill>
                  <a:srgbClr val="0000CC"/>
                </a:solidFill>
              </a:rPr>
              <a:t>):</a:t>
            </a:r>
            <a:r>
              <a:rPr lang="en-US" dirty="0" smtClean="0"/>
              <a:t> removes the edge from </a:t>
            </a:r>
            <a:r>
              <a:rPr lang="en-US" i="1" dirty="0" smtClean="0"/>
              <a:t>x</a:t>
            </a:r>
            <a:r>
              <a:rPr lang="en-US" dirty="0" smtClean="0"/>
              <a:t> to </a:t>
            </a:r>
            <a:r>
              <a:rPr lang="en-US" i="1" dirty="0" smtClean="0"/>
              <a:t>y</a:t>
            </a:r>
            <a:r>
              <a:rPr lang="en-US" dirty="0" smtClean="0"/>
              <a:t>, if it is there</a:t>
            </a:r>
          </a:p>
          <a:p>
            <a:r>
              <a:rPr lang="en-US" dirty="0" err="1" smtClean="0">
                <a:solidFill>
                  <a:srgbClr val="0000CC"/>
                </a:solidFill>
              </a:rPr>
              <a:t>get_node_value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i="1" dirty="0" smtClean="0">
                <a:solidFill>
                  <a:srgbClr val="0000CC"/>
                </a:solidFill>
              </a:rPr>
              <a:t>G</a:t>
            </a:r>
            <a:r>
              <a:rPr lang="en-US" dirty="0" smtClean="0">
                <a:solidFill>
                  <a:srgbClr val="0000CC"/>
                </a:solidFill>
              </a:rPr>
              <a:t>, </a:t>
            </a:r>
            <a:r>
              <a:rPr lang="en-US" i="1" dirty="0" smtClean="0">
                <a:solidFill>
                  <a:srgbClr val="0000CC"/>
                </a:solidFill>
              </a:rPr>
              <a:t>x</a:t>
            </a:r>
            <a:r>
              <a:rPr lang="en-US" dirty="0" smtClean="0">
                <a:solidFill>
                  <a:srgbClr val="0000CC"/>
                </a:solidFill>
              </a:rPr>
              <a:t>):</a:t>
            </a:r>
            <a:r>
              <a:rPr lang="en-US" dirty="0" smtClean="0"/>
              <a:t> returns the value associated with the node </a:t>
            </a:r>
            <a:r>
              <a:rPr lang="en-US" i="1" dirty="0" smtClean="0"/>
              <a:t>x</a:t>
            </a:r>
            <a:endParaRPr lang="en-US" dirty="0" smtClean="0"/>
          </a:p>
          <a:p>
            <a:r>
              <a:rPr lang="en-US" dirty="0" err="1" smtClean="0">
                <a:solidFill>
                  <a:srgbClr val="0000CC"/>
                </a:solidFill>
              </a:rPr>
              <a:t>set_node_value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i="1" dirty="0" smtClean="0">
                <a:solidFill>
                  <a:srgbClr val="0000CC"/>
                </a:solidFill>
              </a:rPr>
              <a:t>G</a:t>
            </a:r>
            <a:r>
              <a:rPr lang="en-US" dirty="0" smtClean="0">
                <a:solidFill>
                  <a:srgbClr val="0000CC"/>
                </a:solidFill>
              </a:rPr>
              <a:t>, </a:t>
            </a:r>
            <a:r>
              <a:rPr lang="en-US" i="1" dirty="0" smtClean="0">
                <a:solidFill>
                  <a:srgbClr val="0000CC"/>
                </a:solidFill>
              </a:rPr>
              <a:t>x</a:t>
            </a:r>
            <a:r>
              <a:rPr lang="en-US" dirty="0" smtClean="0">
                <a:solidFill>
                  <a:srgbClr val="0000CC"/>
                </a:solidFill>
              </a:rPr>
              <a:t>, </a:t>
            </a:r>
            <a:r>
              <a:rPr lang="en-US" i="1" dirty="0" smtClean="0">
                <a:solidFill>
                  <a:srgbClr val="0000CC"/>
                </a:solidFill>
              </a:rPr>
              <a:t>a</a:t>
            </a:r>
            <a:r>
              <a:rPr lang="en-US" dirty="0" smtClean="0">
                <a:solidFill>
                  <a:srgbClr val="0000CC"/>
                </a:solidFill>
              </a:rPr>
              <a:t>):</a:t>
            </a:r>
            <a:r>
              <a:rPr lang="en-US" dirty="0" smtClean="0"/>
              <a:t> sets the value associated with the node </a:t>
            </a:r>
            <a:r>
              <a:rPr lang="en-US" i="1" dirty="0" smtClean="0"/>
              <a:t>x</a:t>
            </a:r>
            <a:r>
              <a:rPr lang="en-US" dirty="0" smtClean="0"/>
              <a:t> to </a:t>
            </a:r>
            <a:r>
              <a:rPr lang="en-US" i="1" dirty="0" smtClean="0"/>
              <a:t>a</a:t>
            </a:r>
            <a:endParaRPr lang="en-US" dirty="0" smtClean="0"/>
          </a:p>
          <a:p>
            <a:r>
              <a:rPr lang="en-US" dirty="0" smtClean="0"/>
              <a:t>Structures that </a:t>
            </a:r>
            <a:r>
              <a:rPr lang="en-US" dirty="0" smtClean="0">
                <a:solidFill>
                  <a:srgbClr val="0000CC"/>
                </a:solidFill>
              </a:rPr>
              <a:t>associate values </a:t>
            </a:r>
            <a:r>
              <a:rPr lang="en-US" dirty="0" smtClean="0"/>
              <a:t>to the edges usually also provide:</a:t>
            </a:r>
          </a:p>
          <a:p>
            <a:r>
              <a:rPr lang="en-US" dirty="0" err="1" smtClean="0">
                <a:solidFill>
                  <a:srgbClr val="0000CC"/>
                </a:solidFill>
              </a:rPr>
              <a:t>get_edge_value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i="1" dirty="0" smtClean="0">
                <a:solidFill>
                  <a:srgbClr val="0000CC"/>
                </a:solidFill>
              </a:rPr>
              <a:t>G</a:t>
            </a:r>
            <a:r>
              <a:rPr lang="en-US" dirty="0" smtClean="0">
                <a:solidFill>
                  <a:srgbClr val="0000CC"/>
                </a:solidFill>
              </a:rPr>
              <a:t>, </a:t>
            </a:r>
            <a:r>
              <a:rPr lang="en-US" i="1" dirty="0" smtClean="0">
                <a:solidFill>
                  <a:srgbClr val="0000CC"/>
                </a:solidFill>
              </a:rPr>
              <a:t>x</a:t>
            </a:r>
            <a:r>
              <a:rPr lang="en-US" dirty="0" smtClean="0">
                <a:solidFill>
                  <a:srgbClr val="0000CC"/>
                </a:solidFill>
              </a:rPr>
              <a:t>, </a:t>
            </a:r>
            <a:r>
              <a:rPr lang="en-US" i="1" dirty="0" smtClean="0">
                <a:solidFill>
                  <a:srgbClr val="0000CC"/>
                </a:solidFill>
              </a:rPr>
              <a:t>y</a:t>
            </a:r>
            <a:r>
              <a:rPr lang="en-US" dirty="0" smtClean="0">
                <a:solidFill>
                  <a:srgbClr val="0000CC"/>
                </a:solidFill>
              </a:rPr>
              <a:t>):</a:t>
            </a:r>
            <a:r>
              <a:rPr lang="en-US" dirty="0" smtClean="0"/>
              <a:t> returns the value associated to the edge (</a:t>
            </a:r>
            <a:r>
              <a:rPr lang="en-US" i="1" dirty="0" err="1" smtClean="0"/>
              <a:t>x</a:t>
            </a:r>
            <a:r>
              <a:rPr lang="en-US" dirty="0" err="1" smtClean="0"/>
              <a:t>,</a:t>
            </a:r>
            <a:r>
              <a:rPr lang="en-US" i="1" dirty="0" err="1" smtClean="0"/>
              <a:t>y</a:t>
            </a:r>
            <a:r>
              <a:rPr lang="en-US" dirty="0" smtClean="0"/>
              <a:t>)</a:t>
            </a:r>
          </a:p>
          <a:p>
            <a:r>
              <a:rPr lang="en-US" dirty="0" err="1" smtClean="0">
                <a:solidFill>
                  <a:srgbClr val="0000CC"/>
                </a:solidFill>
              </a:rPr>
              <a:t>set_edge_value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i="1" dirty="0" smtClean="0">
                <a:solidFill>
                  <a:srgbClr val="0000CC"/>
                </a:solidFill>
              </a:rPr>
              <a:t>G</a:t>
            </a:r>
            <a:r>
              <a:rPr lang="en-US" dirty="0" smtClean="0">
                <a:solidFill>
                  <a:srgbClr val="0000CC"/>
                </a:solidFill>
              </a:rPr>
              <a:t>, </a:t>
            </a:r>
            <a:r>
              <a:rPr lang="en-US" i="1" dirty="0" smtClean="0">
                <a:solidFill>
                  <a:srgbClr val="0000CC"/>
                </a:solidFill>
              </a:rPr>
              <a:t>x</a:t>
            </a:r>
            <a:r>
              <a:rPr lang="en-US" dirty="0" smtClean="0">
                <a:solidFill>
                  <a:srgbClr val="0000CC"/>
                </a:solidFill>
              </a:rPr>
              <a:t>, </a:t>
            </a:r>
            <a:r>
              <a:rPr lang="en-US" i="1" dirty="0" smtClean="0">
                <a:solidFill>
                  <a:srgbClr val="0000CC"/>
                </a:solidFill>
              </a:rPr>
              <a:t>y</a:t>
            </a:r>
            <a:r>
              <a:rPr lang="en-US" dirty="0" smtClean="0">
                <a:solidFill>
                  <a:srgbClr val="0000CC"/>
                </a:solidFill>
              </a:rPr>
              <a:t>, </a:t>
            </a:r>
            <a:r>
              <a:rPr lang="en-US" i="1" dirty="0" smtClean="0">
                <a:solidFill>
                  <a:srgbClr val="0000CC"/>
                </a:solidFill>
              </a:rPr>
              <a:t>v</a:t>
            </a:r>
            <a:r>
              <a:rPr lang="en-US" dirty="0" smtClean="0">
                <a:solidFill>
                  <a:srgbClr val="0000CC"/>
                </a:solidFill>
              </a:rPr>
              <a:t>): </a:t>
            </a:r>
            <a:r>
              <a:rPr lang="en-US" dirty="0" smtClean="0"/>
              <a:t>sets the value associated to the edge (</a:t>
            </a:r>
            <a:r>
              <a:rPr lang="en-US" i="1" dirty="0" err="1" smtClean="0"/>
              <a:t>x</a:t>
            </a:r>
            <a:r>
              <a:rPr lang="en-US" dirty="0" err="1" smtClean="0"/>
              <a:t>,</a:t>
            </a:r>
            <a:r>
              <a:rPr lang="en-US" i="1" dirty="0" err="1" smtClean="0"/>
              <a:t>y</a:t>
            </a:r>
            <a:r>
              <a:rPr lang="en-US" dirty="0" smtClean="0"/>
              <a:t>) to </a:t>
            </a:r>
            <a:r>
              <a:rPr lang="en-US" i="1" dirty="0" smtClean="0"/>
              <a:t>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Graph – Adjacency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 </a:t>
            </a:r>
            <a:r>
              <a:rPr lang="en-US" sz="2400" dirty="0" err="1" smtClean="0"/>
              <a:t>adjMatrix</a:t>
            </a:r>
            <a:r>
              <a:rPr lang="en-US" sz="2400" dirty="0" smtClean="0"/>
              <a:t>[4][4];</a:t>
            </a:r>
            <a:r>
              <a:rPr lang="en-US" sz="2400" dirty="0" smtClean="0">
                <a:solidFill>
                  <a:srgbClr val="0000CC"/>
                </a:solidFill>
              </a:rPr>
              <a:t>		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CC"/>
                </a:solidFill>
              </a:rPr>
              <a:t>void initialize () </a:t>
            </a:r>
            <a:r>
              <a:rPr lang="en-US" sz="2400" dirty="0" smtClean="0"/>
              <a:t>{</a:t>
            </a:r>
          </a:p>
          <a:p>
            <a:pPr>
              <a:buNone/>
            </a:pPr>
            <a:r>
              <a:rPr lang="en-US" sz="2400" dirty="0" smtClean="0"/>
              <a:t>	</a:t>
            </a:r>
          </a:p>
          <a:p>
            <a:pPr>
              <a:buNone/>
            </a:pPr>
            <a:r>
              <a:rPr lang="en-US" sz="2400" dirty="0" smtClean="0"/>
              <a:t>	for (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=0; </a:t>
            </a:r>
            <a:r>
              <a:rPr lang="en-US" sz="2400" dirty="0" err="1" smtClean="0"/>
              <a:t>i</a:t>
            </a:r>
            <a:r>
              <a:rPr lang="en-US" sz="2400" dirty="0" smtClean="0"/>
              <a:t> &lt; 4 ; </a:t>
            </a:r>
            <a:r>
              <a:rPr lang="en-US" sz="2400" dirty="0" err="1" smtClean="0"/>
              <a:t>i</a:t>
            </a:r>
            <a:r>
              <a:rPr lang="en-US" sz="2400" dirty="0" smtClean="0"/>
              <a:t>++)</a:t>
            </a:r>
          </a:p>
          <a:p>
            <a:pPr>
              <a:buNone/>
            </a:pPr>
            <a:r>
              <a:rPr lang="en-US" sz="2400" dirty="0" smtClean="0"/>
              <a:t>    { </a:t>
            </a:r>
          </a:p>
          <a:p>
            <a:pPr>
              <a:buNone/>
            </a:pPr>
            <a:r>
              <a:rPr lang="en-US" sz="2400" dirty="0" smtClean="0"/>
              <a:t>  		for (</a:t>
            </a:r>
            <a:r>
              <a:rPr lang="en-US" sz="2400" dirty="0" err="1" smtClean="0"/>
              <a:t>int</a:t>
            </a:r>
            <a:r>
              <a:rPr lang="en-US" sz="2400" dirty="0" smtClean="0"/>
              <a:t> j=0; j &lt; 4; j++) </a:t>
            </a:r>
          </a:p>
          <a:p>
            <a:pPr>
              <a:buNone/>
            </a:pPr>
            <a:r>
              <a:rPr lang="en-US" sz="2400" dirty="0" smtClean="0"/>
              <a:t>			</a:t>
            </a:r>
            <a:r>
              <a:rPr lang="en-US" sz="2400" dirty="0" err="1" smtClean="0"/>
              <a:t>adjMatrix</a:t>
            </a:r>
            <a:r>
              <a:rPr lang="en-US" sz="2400" dirty="0" smtClean="0"/>
              <a:t>[</a:t>
            </a:r>
            <a:r>
              <a:rPr lang="en-US" sz="2400" dirty="0" err="1" smtClean="0"/>
              <a:t>i</a:t>
            </a:r>
            <a:r>
              <a:rPr lang="en-US" sz="2400" dirty="0" smtClean="0"/>
              <a:t>][j] = 0;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CC"/>
                </a:solidFill>
              </a:rPr>
              <a:t>	</a:t>
            </a:r>
            <a:r>
              <a:rPr lang="en-US" sz="2400" dirty="0" smtClean="0"/>
              <a:t>}</a:t>
            </a:r>
          </a:p>
          <a:p>
            <a:pPr>
              <a:buNone/>
            </a:pPr>
            <a:r>
              <a:rPr lang="en-US" sz="2400" dirty="0" smtClean="0"/>
              <a:t>     </a:t>
            </a:r>
            <a:r>
              <a:rPr lang="en-US" sz="2400" dirty="0" err="1" smtClean="0"/>
              <a:t>numEdges</a:t>
            </a:r>
            <a:r>
              <a:rPr lang="en-US" sz="2400" dirty="0" smtClean="0"/>
              <a:t> = 0</a:t>
            </a:r>
          </a:p>
          <a:p>
            <a:pPr>
              <a:buNone/>
            </a:pPr>
            <a:r>
              <a:rPr lang="en-US" sz="2400" dirty="0" smtClean="0"/>
              <a:t>}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CC"/>
                </a:solidFill>
              </a:rPr>
              <a:t>void add </a:t>
            </a:r>
            <a:r>
              <a:rPr lang="en-US" sz="2400" dirty="0" smtClean="0"/>
              <a:t>(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startVertex</a:t>
            </a:r>
            <a:r>
              <a:rPr lang="en-US" sz="2400" dirty="0" smtClean="0"/>
              <a:t>,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endVertex</a:t>
            </a:r>
            <a:r>
              <a:rPr lang="en-US" sz="2400" dirty="0" smtClean="0"/>
              <a:t>) {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adjMatrix</a:t>
            </a:r>
            <a:r>
              <a:rPr lang="en-US" sz="2400" dirty="0" smtClean="0"/>
              <a:t>[</a:t>
            </a:r>
            <a:r>
              <a:rPr lang="en-US" sz="2400" dirty="0" err="1" smtClean="0"/>
              <a:t>startVertex</a:t>
            </a:r>
            <a:r>
              <a:rPr lang="en-US" sz="2400" dirty="0" smtClean="0"/>
              <a:t>] [</a:t>
            </a:r>
            <a:r>
              <a:rPr lang="en-US" sz="2400" dirty="0" err="1" smtClean="0"/>
              <a:t>endVertex</a:t>
            </a:r>
            <a:r>
              <a:rPr lang="en-US" sz="2400" dirty="0" smtClean="0"/>
              <a:t>] = 1; 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adjMatrix</a:t>
            </a:r>
            <a:r>
              <a:rPr lang="en-US" sz="2400" dirty="0" smtClean="0"/>
              <a:t>[</a:t>
            </a:r>
            <a:r>
              <a:rPr lang="en-US" sz="2400" dirty="0" err="1" smtClean="0"/>
              <a:t>endVertex</a:t>
            </a:r>
            <a:r>
              <a:rPr lang="en-US" sz="2400" dirty="0" smtClean="0"/>
              <a:t>] [</a:t>
            </a:r>
            <a:r>
              <a:rPr lang="en-US" sz="2400" dirty="0" err="1" smtClean="0"/>
              <a:t>startVertex</a:t>
            </a:r>
            <a:r>
              <a:rPr lang="en-US" sz="2400" dirty="0" smtClean="0"/>
              <a:t>] = 1; </a:t>
            </a:r>
            <a:r>
              <a:rPr lang="en-US" sz="2000" dirty="0" smtClean="0">
                <a:solidFill>
                  <a:srgbClr val="0000CC"/>
                </a:solidFill>
              </a:rPr>
              <a:t>// Remove this for directed graphs </a:t>
            </a:r>
            <a:endParaRPr lang="en-US" sz="2400" dirty="0" smtClean="0">
              <a:solidFill>
                <a:srgbClr val="0000CC"/>
              </a:solidFill>
            </a:endParaRPr>
          </a:p>
          <a:p>
            <a:pPr>
              <a:buNone/>
            </a:pPr>
            <a:r>
              <a:rPr lang="en-US" sz="2400" dirty="0" smtClean="0"/>
              <a:t>     </a:t>
            </a:r>
            <a:r>
              <a:rPr lang="en-US" sz="2400" dirty="0" err="1" smtClean="0"/>
              <a:t>numEdges</a:t>
            </a:r>
            <a:r>
              <a:rPr lang="en-US" sz="2400" dirty="0" smtClean="0"/>
              <a:t>++;</a:t>
            </a:r>
          </a:p>
          <a:p>
            <a:pPr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Search or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CC"/>
                </a:solidFill>
              </a:rPr>
              <a:t>"Searching" </a:t>
            </a:r>
            <a:r>
              <a:rPr lang="en-US" dirty="0" smtClean="0"/>
              <a:t>here means </a:t>
            </a:r>
            <a:r>
              <a:rPr lang="en-US" dirty="0" smtClean="0">
                <a:solidFill>
                  <a:srgbClr val="C00000"/>
                </a:solidFill>
              </a:rPr>
              <a:t>"exploring" </a:t>
            </a:r>
            <a:r>
              <a:rPr lang="en-US" dirty="0" smtClean="0"/>
              <a:t>a particular graph. </a:t>
            </a:r>
          </a:p>
          <a:p>
            <a:r>
              <a:rPr lang="en-US" dirty="0" smtClean="0"/>
              <a:t>Searching will help reveal properties of the graph</a:t>
            </a:r>
          </a:p>
          <a:p>
            <a:pPr lvl="1"/>
            <a:r>
              <a:rPr lang="en-US" dirty="0" smtClean="0"/>
              <a:t>e.g., is the graph connected? </a:t>
            </a:r>
          </a:p>
          <a:p>
            <a:r>
              <a:rPr lang="en-US" dirty="0" smtClean="0"/>
              <a:t>Usually, the input is: </a:t>
            </a:r>
            <a:r>
              <a:rPr lang="en-US" dirty="0" smtClean="0">
                <a:solidFill>
                  <a:srgbClr val="0000CC"/>
                </a:solidFill>
              </a:rPr>
              <a:t>vertex set and edges </a:t>
            </a:r>
            <a:r>
              <a:rPr lang="en-US" dirty="0" smtClean="0"/>
              <a:t>(in no particular order). </a:t>
            </a:r>
          </a:p>
          <a:p>
            <a:r>
              <a:rPr lang="en-US" dirty="0" smtClean="0"/>
              <a:t>Two Techniques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Breadth First Search (BSF)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Depth First Search (DSF)</a:t>
            </a:r>
            <a:endParaRPr lang="en-US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 First Search - Undirected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 all vertices as "unvisited“</a:t>
            </a:r>
          </a:p>
          <a:p>
            <a:r>
              <a:rPr lang="en-US" dirty="0" smtClean="0"/>
              <a:t>Initialize a queue (to empty)</a:t>
            </a:r>
          </a:p>
          <a:p>
            <a:r>
              <a:rPr lang="en-US" dirty="0" smtClean="0"/>
              <a:t>Find an unvisited vertex and apply breadth-first search to it</a:t>
            </a:r>
          </a:p>
          <a:p>
            <a:r>
              <a:rPr lang="en-US" dirty="0" smtClean="0"/>
              <a:t>In breadth-first search, add the vertex's neighbors to the queue</a:t>
            </a:r>
          </a:p>
          <a:p>
            <a:r>
              <a:rPr lang="en-US" dirty="0" smtClean="0"/>
              <a:t>Repeat: extract a vertex from the queue, and add its "unvisited" neighbors to the queue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 First Search – Trace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3429000" cy="5486400"/>
          </a:xfrm>
        </p:spPr>
        <p:txBody>
          <a:bodyPr/>
          <a:lstStyle/>
          <a:p>
            <a:r>
              <a:rPr lang="en-US" dirty="0" smtClean="0"/>
              <a:t>Initially, place vertex 0 in the queue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Dequeue</a:t>
            </a:r>
            <a:r>
              <a:rPr lang="en-US" dirty="0" smtClean="0"/>
              <a:t> 0</a:t>
            </a:r>
          </a:p>
          <a:p>
            <a:r>
              <a:rPr lang="en-US" dirty="0" smtClean="0"/>
              <a:t>=&gt; mark it as visited, and add its unvisited neighbors to queue:</a:t>
            </a:r>
            <a:endParaRPr lang="en-US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1219200"/>
            <a:ext cx="4724400" cy="227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3962400"/>
            <a:ext cx="4467225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24384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Consider the following graph, G</a:t>
            </a:r>
          </a:p>
          <a:p>
            <a:r>
              <a:rPr lang="en-US" dirty="0" smtClean="0"/>
              <a:t>Then the vertex V and edge E can be represented as:</a:t>
            </a:r>
          </a:p>
          <a:p>
            <a:pPr>
              <a:buNone/>
            </a:pPr>
            <a:r>
              <a:rPr lang="en-US" dirty="0" smtClean="0"/>
              <a:t>V = {v1, v2, v3, v4, v5, v6} and E = {e1, e2, e3, e4, e5, e6}</a:t>
            </a:r>
          </a:p>
          <a:p>
            <a:pPr>
              <a:buNone/>
            </a:pPr>
            <a:r>
              <a:rPr lang="en-US" dirty="0" smtClean="0"/>
              <a:t>E = {(v1, v2) (v2, v3) (v1, v3) (v3, v4),(v3, v5) (v5, v6)}</a:t>
            </a:r>
          </a:p>
          <a:p>
            <a:r>
              <a:rPr lang="en-US" dirty="0" smtClean="0"/>
              <a:t>There are six edges and vertex in the graph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3657600"/>
            <a:ext cx="5544287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 First Search – Trace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3810000" cy="5486400"/>
          </a:xfrm>
        </p:spPr>
        <p:txBody>
          <a:bodyPr/>
          <a:lstStyle/>
          <a:p>
            <a:r>
              <a:rPr lang="en-US" sz="2800" dirty="0" err="1" smtClean="0"/>
              <a:t>Dequeue</a:t>
            </a:r>
            <a:r>
              <a:rPr lang="en-US" sz="2800" dirty="0" smtClean="0"/>
              <a:t> 1</a:t>
            </a:r>
          </a:p>
          <a:p>
            <a:r>
              <a:rPr lang="en-US" sz="2800" dirty="0" smtClean="0"/>
              <a:t> =&gt; mark it as visited, and add its unvisited neighbors to queue: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err="1" smtClean="0"/>
              <a:t>Dequeue</a:t>
            </a:r>
            <a:r>
              <a:rPr lang="en-US" sz="2800" dirty="0" smtClean="0"/>
              <a:t> 2 </a:t>
            </a:r>
          </a:p>
          <a:p>
            <a:r>
              <a:rPr lang="en-US" sz="2800" dirty="0" smtClean="0"/>
              <a:t>=&gt; mark it as visited, and add its unvisited neighbors to queue: </a:t>
            </a:r>
            <a:endParaRPr lang="en-US" sz="2800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1219200"/>
            <a:ext cx="4467225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4038600"/>
            <a:ext cx="4467225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 First Search – Trace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3810000" cy="5486400"/>
          </a:xfrm>
        </p:spPr>
        <p:txBody>
          <a:bodyPr/>
          <a:lstStyle/>
          <a:p>
            <a:r>
              <a:rPr lang="en-US" sz="2800" dirty="0" err="1" smtClean="0"/>
              <a:t>Dequeue</a:t>
            </a:r>
            <a:r>
              <a:rPr lang="en-US" sz="2800" dirty="0" smtClean="0"/>
              <a:t> 2 </a:t>
            </a:r>
            <a:br>
              <a:rPr lang="en-US" sz="2800" dirty="0" smtClean="0"/>
            </a:br>
            <a:r>
              <a:rPr lang="en-US" sz="2800" dirty="0" smtClean="0"/>
              <a:t>=&gt; it's already visited, so ignore. </a:t>
            </a:r>
          </a:p>
          <a:p>
            <a:r>
              <a:rPr lang="en-US" sz="2800" dirty="0" smtClean="0"/>
              <a:t>Continuing ... </a:t>
            </a:r>
            <a:endParaRPr lang="en-US" sz="2800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1219200"/>
            <a:ext cx="3552825" cy="2517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505200"/>
            <a:ext cx="5867400" cy="3254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 First Search -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28956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/>
              <a:t>Algorithm</a:t>
            </a:r>
            <a:r>
              <a:rPr lang="en-US" dirty="0" smtClean="0"/>
              <a:t>: 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 smtClean="0"/>
              <a:t>Input</a:t>
            </a:r>
            <a:r>
              <a:rPr lang="en-US" dirty="0" smtClean="0"/>
              <a:t>: A graph's adjacency matrix, number of vertices n</a:t>
            </a:r>
          </a:p>
          <a:p>
            <a:pPr>
              <a:buNone/>
            </a:pPr>
            <a:r>
              <a:rPr lang="en-US" dirty="0" smtClean="0">
                <a:solidFill>
                  <a:srgbClr val="0000CC"/>
                </a:solidFill>
              </a:rPr>
              <a:t>		// Visit order will start with "0", so initialize to -1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1. </a:t>
            </a:r>
            <a:r>
              <a:rPr lang="en-US" b="1" dirty="0" smtClean="0"/>
              <a:t>for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 </a:t>
            </a:r>
            <a:r>
              <a:rPr lang="en-US" b="1" dirty="0" smtClean="0"/>
              <a:t>to</a:t>
            </a:r>
            <a:r>
              <a:rPr lang="en-US" dirty="0" smtClean="0"/>
              <a:t> n-1</a:t>
            </a:r>
          </a:p>
          <a:p>
            <a:pPr>
              <a:buNone/>
            </a:pPr>
            <a:r>
              <a:rPr lang="en-US" dirty="0" smtClean="0"/>
              <a:t>2.		</a:t>
            </a:r>
            <a:r>
              <a:rPr lang="en-US" dirty="0" err="1" smtClean="0"/>
              <a:t>visitOrder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= -1</a:t>
            </a:r>
          </a:p>
          <a:p>
            <a:pPr>
              <a:buNone/>
            </a:pPr>
            <a:r>
              <a:rPr lang="en-US" dirty="0" smtClean="0"/>
              <a:t>3. </a:t>
            </a:r>
            <a:r>
              <a:rPr lang="en-US" b="1" dirty="0" err="1" smtClean="0"/>
              <a:t>endfor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>
                <a:solidFill>
                  <a:srgbClr val="0000CC"/>
                </a:solidFill>
              </a:rPr>
              <a:t>		// A counter for the order: </a:t>
            </a:r>
          </a:p>
        </p:txBody>
      </p:sp>
      <p:sp>
        <p:nvSpPr>
          <p:cNvPr id="4" name="Text Box 34"/>
          <p:cNvSpPr txBox="1">
            <a:spLocks noChangeArrowheads="1"/>
          </p:cNvSpPr>
          <p:nvPr/>
        </p:nvSpPr>
        <p:spPr bwMode="auto">
          <a:xfrm>
            <a:off x="5791200" y="3429000"/>
            <a:ext cx="3200400" cy="28623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  0   1   2   3   4   5   6   7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0   0   1   0   0   0   0   0   0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1   0   0   1   </a:t>
            </a:r>
            <a:r>
              <a:rPr lang="en-US" sz="2000" kern="0" dirty="0" smtClean="0">
                <a:solidFill>
                  <a:sysClr val="windowText" lastClr="000000"/>
                </a:solidFill>
                <a:effectLst/>
              </a:rPr>
              <a:t>0   0   0   0   0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lain" startAt="2"/>
              <a:tabLst/>
              <a:defRPr/>
            </a:pPr>
            <a:r>
              <a:rPr lang="en-US" sz="2000" kern="0" dirty="0" smtClean="0">
                <a:solidFill>
                  <a:sysClr val="windowText" lastClr="000000"/>
                </a:solidFill>
                <a:effectLst/>
              </a:rPr>
              <a:t>  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1   0   0   1   0   1   0   0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lain" startAt="2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0   0   0   0   1   0   1   0</a:t>
            </a:r>
          </a:p>
          <a:p>
            <a:pPr marL="236538" marR="0" lvl="0" indent="-236538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kern="0" noProof="0" dirty="0" smtClean="0">
                <a:solidFill>
                  <a:sysClr val="windowText" lastClr="000000"/>
                </a:solidFill>
                <a:effectLst/>
              </a:rPr>
              <a:t>4   0   0   0   0   0   0   1   0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lain" startAt="5"/>
              <a:tabLst/>
              <a:defRPr/>
            </a:pPr>
            <a:r>
              <a:rPr lang="en-US" sz="2000" kern="0" dirty="0" smtClean="0">
                <a:solidFill>
                  <a:sysClr val="windowText" lastClr="000000"/>
                </a:solidFill>
                <a:effectLst/>
              </a:rPr>
              <a:t>   0   0   0   0   0   0   0   1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lain" startAt="6"/>
              <a:tabLst/>
              <a:defRPr/>
            </a:pPr>
            <a:r>
              <a:rPr kumimoji="0" lang="en-US" sz="2000" b="0" i="0" u="none" strike="noStrike" kern="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</a:t>
            </a:r>
            <a:r>
              <a:rPr lang="en-US" sz="2000" kern="0" dirty="0" smtClean="0">
                <a:solidFill>
                  <a:sysClr val="windowText" lastClr="000000"/>
                </a:solidFill>
                <a:effectLst/>
              </a:rPr>
              <a:t>0   0   0   </a:t>
            </a:r>
            <a:r>
              <a:rPr kumimoji="0" lang="en-US" sz="2000" b="0" i="0" u="none" strike="noStrike" kern="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1   0   0</a:t>
            </a:r>
            <a:r>
              <a:rPr kumimoji="0" lang="en-US" sz="2000" b="0" i="0" u="none" strike="noStrike" kern="0" cap="none" spc="0" normalizeH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0   0</a:t>
            </a:r>
            <a:endParaRPr kumimoji="0" lang="en-US" sz="2000" b="0" i="0" u="none" strike="noStrike" kern="0" cap="none" spc="0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kern="0" dirty="0" smtClean="0">
                <a:solidFill>
                  <a:sysClr val="windowText" lastClr="000000"/>
                </a:solidFill>
                <a:effectLst/>
              </a:rPr>
              <a:t>7   0   0   0   0   0   0   0   0</a:t>
            </a:r>
            <a:endParaRPr kumimoji="0" lang="en-US" sz="2000" b="0" i="0" u="none" strike="noStrike" kern="0" cap="none" spc="0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 First Search -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100" b="1" dirty="0" smtClean="0"/>
              <a:t>Algorithm</a:t>
            </a:r>
            <a:r>
              <a:rPr lang="en-US" sz="2100" dirty="0" smtClean="0"/>
              <a:t>: </a:t>
            </a:r>
            <a:r>
              <a:rPr lang="en-US" sz="2100" dirty="0" err="1" smtClean="0"/>
              <a:t>breadthFirstSearch</a:t>
            </a:r>
            <a:r>
              <a:rPr lang="en-US" sz="2100" dirty="0"/>
              <a:t> (</a:t>
            </a:r>
            <a:r>
              <a:rPr lang="en-US" sz="2100" dirty="0" err="1" smtClean="0"/>
              <a:t>adjMatrix</a:t>
            </a:r>
            <a:r>
              <a:rPr lang="en-US" sz="2100" dirty="0" smtClean="0"/>
              <a:t>,  v)</a:t>
            </a:r>
          </a:p>
          <a:p>
            <a:pPr>
              <a:buNone/>
            </a:pPr>
            <a:r>
              <a:rPr lang="en-US" sz="2100" b="1" dirty="0" smtClean="0"/>
              <a:t>Input</a:t>
            </a:r>
            <a:r>
              <a:rPr lang="en-US" sz="2100" dirty="0" smtClean="0"/>
              <a:t>: vertex v, </a:t>
            </a:r>
            <a:r>
              <a:rPr lang="en-US" sz="2100" dirty="0" err="1" smtClean="0"/>
              <a:t>adjMatrix</a:t>
            </a:r>
            <a:r>
              <a:rPr lang="en-US" sz="2100" dirty="0" smtClean="0"/>
              <a:t> is assumed to be global</a:t>
            </a:r>
          </a:p>
          <a:p>
            <a:pPr>
              <a:buNone/>
            </a:pPr>
            <a:r>
              <a:rPr lang="en-US" sz="2100" dirty="0" smtClean="0"/>
              <a:t>1. create queue; 		  </a:t>
            </a:r>
            <a:r>
              <a:rPr lang="en-US" sz="2100" dirty="0" smtClean="0">
                <a:solidFill>
                  <a:srgbClr val="0000CC"/>
                </a:solidFill>
              </a:rPr>
              <a:t>// Queue needs to be reset for each tree</a:t>
            </a:r>
          </a:p>
          <a:p>
            <a:pPr>
              <a:buNone/>
            </a:pPr>
            <a:r>
              <a:rPr lang="en-US" sz="2100" dirty="0" smtClean="0"/>
              <a:t>2</a:t>
            </a:r>
            <a:r>
              <a:rPr lang="en-US" sz="2100" dirty="0" smtClean="0">
                <a:solidFill>
                  <a:srgbClr val="FF0000"/>
                </a:solidFill>
              </a:rPr>
              <a:t>. </a:t>
            </a:r>
            <a:r>
              <a:rPr lang="en-US" sz="2100" dirty="0" err="1" smtClean="0">
                <a:solidFill>
                  <a:srgbClr val="FF0000"/>
                </a:solidFill>
              </a:rPr>
              <a:t>Enqueue</a:t>
            </a:r>
            <a:r>
              <a:rPr lang="en-US" sz="2100" dirty="0" smtClean="0">
                <a:solidFill>
                  <a:srgbClr val="FF0000"/>
                </a:solidFill>
              </a:rPr>
              <a:t> (v); </a:t>
            </a:r>
            <a:r>
              <a:rPr lang="en-US" sz="2100" dirty="0" smtClean="0"/>
              <a:t>	 </a:t>
            </a:r>
            <a:r>
              <a:rPr lang="en-US" sz="2100" dirty="0" smtClean="0">
                <a:solidFill>
                  <a:srgbClr val="0000CC"/>
                </a:solidFill>
              </a:rPr>
              <a:t>// Place root of tree on the queue.</a:t>
            </a:r>
          </a:p>
          <a:p>
            <a:pPr>
              <a:buNone/>
            </a:pPr>
            <a:r>
              <a:rPr lang="en-US" sz="2100" dirty="0" smtClean="0"/>
              <a:t>3. </a:t>
            </a:r>
            <a:r>
              <a:rPr lang="en-US" sz="2100" b="1" dirty="0" smtClean="0"/>
              <a:t>while</a:t>
            </a:r>
            <a:r>
              <a:rPr lang="en-US" sz="2100" dirty="0" smtClean="0"/>
              <a:t> queue </a:t>
            </a:r>
            <a:r>
              <a:rPr lang="en-US" sz="2100" b="1" dirty="0" smtClean="0"/>
              <a:t>not</a:t>
            </a:r>
            <a:r>
              <a:rPr lang="en-US" sz="2100" dirty="0" smtClean="0"/>
              <a:t> empty   </a:t>
            </a:r>
            <a:r>
              <a:rPr lang="en-US" sz="2100" dirty="0" smtClean="0">
                <a:solidFill>
                  <a:srgbClr val="0000CC"/>
                </a:solidFill>
              </a:rPr>
              <a:t>// Continue processing vertices until no more can be added</a:t>
            </a:r>
          </a:p>
          <a:p>
            <a:pPr>
              <a:buNone/>
            </a:pPr>
            <a:r>
              <a:rPr lang="en-US" sz="2100" dirty="0" smtClean="0"/>
              <a:t>4.    </a:t>
            </a:r>
            <a:r>
              <a:rPr lang="en-US" sz="2100" dirty="0" err="1" smtClean="0">
                <a:solidFill>
                  <a:srgbClr val="FF0000"/>
                </a:solidFill>
              </a:rPr>
              <a:t>Deque</a:t>
            </a:r>
            <a:r>
              <a:rPr lang="en-US" sz="2100" dirty="0" smtClean="0">
                <a:solidFill>
                  <a:srgbClr val="FF0000"/>
                </a:solidFill>
              </a:rPr>
              <a:t>(v);</a:t>
            </a:r>
            <a:r>
              <a:rPr lang="en-US" sz="2100" dirty="0" smtClean="0"/>
              <a:t>	</a:t>
            </a:r>
            <a:r>
              <a:rPr lang="en-US" sz="2100" dirty="0" smtClean="0">
                <a:solidFill>
                  <a:srgbClr val="0000CC"/>
                </a:solidFill>
              </a:rPr>
              <a:t>// Remove a vertex</a:t>
            </a:r>
          </a:p>
          <a:p>
            <a:pPr>
              <a:buNone/>
            </a:pPr>
            <a:r>
              <a:rPr lang="en-US" sz="2100" dirty="0" smtClean="0"/>
              <a:t>5.    </a:t>
            </a:r>
            <a:r>
              <a:rPr lang="en-US" sz="2100" b="1" dirty="0" smtClean="0"/>
              <a:t>if</a:t>
            </a:r>
            <a:r>
              <a:rPr lang="en-US" sz="2100" dirty="0" smtClean="0"/>
              <a:t> </a:t>
            </a:r>
            <a:r>
              <a:rPr lang="en-US" sz="2100" dirty="0" err="1" smtClean="0"/>
              <a:t>visitOrder</a:t>
            </a:r>
            <a:r>
              <a:rPr lang="en-US" sz="2100" dirty="0" smtClean="0"/>
              <a:t>[v] &lt; 0			</a:t>
            </a:r>
            <a:r>
              <a:rPr lang="en-US" sz="2100" dirty="0" smtClean="0">
                <a:solidFill>
                  <a:srgbClr val="0000CC"/>
                </a:solidFill>
              </a:rPr>
              <a:t> // If it hasn't been visited ... </a:t>
            </a:r>
          </a:p>
          <a:p>
            <a:pPr>
              <a:buNone/>
            </a:pPr>
            <a:r>
              <a:rPr lang="en-US" sz="2100" dirty="0" smtClean="0"/>
              <a:t>6</a:t>
            </a:r>
            <a:r>
              <a:rPr lang="en-US" sz="2100" dirty="0"/>
              <a:t>. </a:t>
            </a:r>
            <a:r>
              <a:rPr lang="en-US" sz="2100" dirty="0" smtClean="0"/>
              <a:t>   </a:t>
            </a:r>
            <a:r>
              <a:rPr lang="en-US" sz="2100" dirty="0" err="1" smtClean="0"/>
              <a:t>visitOrder</a:t>
            </a:r>
            <a:r>
              <a:rPr lang="en-US" sz="2100" dirty="0" smtClean="0"/>
              <a:t>[v</a:t>
            </a:r>
            <a:r>
              <a:rPr lang="en-US" sz="2100" dirty="0"/>
              <a:t>] = </a:t>
            </a:r>
            <a:r>
              <a:rPr lang="en-US" sz="2100" dirty="0" smtClean="0"/>
              <a:t>0;       	 </a:t>
            </a:r>
            <a:r>
              <a:rPr lang="en-US" sz="2100" dirty="0" smtClean="0">
                <a:solidFill>
                  <a:srgbClr val="0000CC"/>
                </a:solidFill>
              </a:rPr>
              <a:t>// Visit the vertex.</a:t>
            </a:r>
            <a:r>
              <a:rPr lang="en-US" sz="2100" dirty="0" smtClean="0"/>
              <a:t>    </a:t>
            </a:r>
          </a:p>
          <a:p>
            <a:pPr>
              <a:buNone/>
            </a:pPr>
            <a:r>
              <a:rPr lang="en-US" sz="2100" dirty="0" smtClean="0"/>
              <a:t> 8.       </a:t>
            </a:r>
            <a:r>
              <a:rPr lang="en-US" sz="2100" b="1" dirty="0" smtClean="0"/>
              <a:t>for</a:t>
            </a:r>
            <a:r>
              <a:rPr lang="en-US" sz="2100" dirty="0" smtClean="0"/>
              <a:t> i=0 </a:t>
            </a:r>
            <a:r>
              <a:rPr lang="en-US" sz="2100" b="1" dirty="0" smtClean="0"/>
              <a:t>to</a:t>
            </a:r>
            <a:r>
              <a:rPr lang="en-US" sz="2100" dirty="0" smtClean="0"/>
              <a:t> n-1			</a:t>
            </a:r>
            <a:r>
              <a:rPr lang="en-US" sz="2100" dirty="0" smtClean="0">
                <a:solidFill>
                  <a:srgbClr val="0000CC"/>
                </a:solidFill>
              </a:rPr>
              <a:t> // Look for neighbors to visit. </a:t>
            </a:r>
          </a:p>
          <a:p>
            <a:pPr>
              <a:buNone/>
            </a:pPr>
            <a:r>
              <a:rPr lang="en-US" sz="2100" dirty="0" smtClean="0"/>
              <a:t> 9.           </a:t>
            </a:r>
            <a:r>
              <a:rPr lang="en-US" sz="2100" b="1" dirty="0" smtClean="0"/>
              <a:t>if</a:t>
            </a:r>
            <a:r>
              <a:rPr lang="en-US" sz="2100" dirty="0" smtClean="0"/>
              <a:t> </a:t>
            </a:r>
            <a:r>
              <a:rPr lang="en-US" sz="2100" dirty="0" err="1" smtClean="0"/>
              <a:t>adjMatrix</a:t>
            </a:r>
            <a:r>
              <a:rPr lang="en-US" sz="2100" dirty="0" smtClean="0"/>
              <a:t>[v][</a:t>
            </a:r>
            <a:r>
              <a:rPr lang="en-US" sz="2100" dirty="0" err="1" smtClean="0"/>
              <a:t>i</a:t>
            </a:r>
            <a:r>
              <a:rPr lang="en-US" sz="2100" dirty="0" smtClean="0"/>
              <a:t>] = 1 </a:t>
            </a:r>
            <a:r>
              <a:rPr lang="en-US" sz="2100" b="1" dirty="0" smtClean="0"/>
              <a:t>and</a:t>
            </a:r>
            <a:r>
              <a:rPr lang="en-US" sz="2100" dirty="0" smtClean="0"/>
              <a:t> </a:t>
            </a:r>
            <a:r>
              <a:rPr lang="en-US" sz="2100" dirty="0" err="1" smtClean="0"/>
              <a:t>i</a:t>
            </a:r>
            <a:r>
              <a:rPr lang="en-US" sz="2100" dirty="0" smtClean="0"/>
              <a:t> != v       </a:t>
            </a:r>
            <a:r>
              <a:rPr lang="en-US" sz="2100" dirty="0" smtClean="0">
                <a:solidFill>
                  <a:srgbClr val="0000CC"/>
                </a:solidFill>
              </a:rPr>
              <a:t>// Check self-loop: </a:t>
            </a:r>
            <a:r>
              <a:rPr lang="en-US" sz="2100" dirty="0" err="1" smtClean="0">
                <a:solidFill>
                  <a:srgbClr val="0000CC"/>
                </a:solidFill>
              </a:rPr>
              <a:t>i</a:t>
            </a:r>
            <a:r>
              <a:rPr lang="en-US" sz="2100" dirty="0" smtClean="0">
                <a:solidFill>
                  <a:srgbClr val="0000CC"/>
                </a:solidFill>
              </a:rPr>
              <a:t> != v </a:t>
            </a:r>
          </a:p>
          <a:p>
            <a:pPr>
              <a:buNone/>
            </a:pPr>
            <a:r>
              <a:rPr lang="en-US" sz="2100" dirty="0" smtClean="0"/>
              <a:t>10.                </a:t>
            </a:r>
            <a:r>
              <a:rPr lang="en-US" sz="2100" dirty="0" err="1" smtClean="0">
                <a:solidFill>
                  <a:srgbClr val="FF0000"/>
                </a:solidFill>
              </a:rPr>
              <a:t>Enqueue</a:t>
            </a:r>
            <a:r>
              <a:rPr lang="en-US" sz="2100" dirty="0" smtClean="0">
                <a:solidFill>
                  <a:srgbClr val="FF0000"/>
                </a:solidFill>
              </a:rPr>
              <a:t> (i) </a:t>
            </a:r>
          </a:p>
          <a:p>
            <a:pPr>
              <a:buNone/>
            </a:pPr>
            <a:r>
              <a:rPr lang="en-US" sz="2100" dirty="0" smtClean="0"/>
              <a:t>11.          </a:t>
            </a:r>
            <a:r>
              <a:rPr lang="en-US" sz="2100" b="1" dirty="0" err="1" smtClean="0"/>
              <a:t>endif</a:t>
            </a:r>
            <a:r>
              <a:rPr lang="en-US" sz="2100" dirty="0" smtClean="0"/>
              <a:t> </a:t>
            </a:r>
          </a:p>
          <a:p>
            <a:pPr>
              <a:buNone/>
            </a:pPr>
            <a:r>
              <a:rPr lang="en-US" sz="2100" dirty="0" smtClean="0"/>
              <a:t>12.      </a:t>
            </a:r>
            <a:r>
              <a:rPr lang="en-US" sz="2100" b="1" dirty="0" err="1" smtClean="0"/>
              <a:t>endfor</a:t>
            </a:r>
            <a:r>
              <a:rPr lang="en-US" sz="2100" dirty="0" smtClean="0"/>
              <a:t> </a:t>
            </a:r>
          </a:p>
          <a:p>
            <a:pPr>
              <a:buNone/>
            </a:pPr>
            <a:r>
              <a:rPr lang="en-US" sz="2100" dirty="0" smtClean="0"/>
              <a:t>13.   </a:t>
            </a:r>
            <a:r>
              <a:rPr lang="en-US" sz="2100" b="1" dirty="0" err="1" smtClean="0"/>
              <a:t>endif</a:t>
            </a:r>
            <a:r>
              <a:rPr lang="en-US" sz="2100" dirty="0" smtClean="0"/>
              <a:t> </a:t>
            </a:r>
          </a:p>
          <a:p>
            <a:pPr>
              <a:buNone/>
            </a:pPr>
            <a:r>
              <a:rPr lang="en-US" sz="2100" dirty="0" smtClean="0"/>
              <a:t>14. </a:t>
            </a:r>
            <a:r>
              <a:rPr lang="en-US" sz="2100" b="1" dirty="0" err="1" smtClean="0"/>
              <a:t>endwhile</a:t>
            </a:r>
            <a:r>
              <a:rPr lang="en-US" sz="2100" dirty="0" smtClean="0"/>
              <a:t> </a:t>
            </a:r>
            <a:endParaRPr lang="en-US" sz="2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 First Search (BFS)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3581400"/>
          </a:xfrm>
        </p:spPr>
        <p:txBody>
          <a:bodyPr>
            <a:noAutofit/>
          </a:bodyPr>
          <a:lstStyle/>
          <a:p>
            <a:r>
              <a:rPr lang="en-US" sz="2400" dirty="0" smtClean="0"/>
              <a:t>Given an input graph G = (V, E) and a source vertex S from where the searching starts</a:t>
            </a:r>
          </a:p>
          <a:p>
            <a:r>
              <a:rPr lang="en-US" sz="2400" dirty="0" smtClean="0"/>
              <a:t>The breadth first search systematically traverse the edges of G to explore every vertex that is reachable from S</a:t>
            </a:r>
          </a:p>
          <a:p>
            <a:r>
              <a:rPr lang="en-US" sz="2400" dirty="0" smtClean="0"/>
              <a:t>Then examine all the vertices neighbor to source vertex S</a:t>
            </a:r>
          </a:p>
          <a:p>
            <a:r>
              <a:rPr lang="en-US" sz="2400" dirty="0" smtClean="0"/>
              <a:t>Then traverse all the neighbors of the neighbors of source vertex S and so on</a:t>
            </a:r>
          </a:p>
          <a:p>
            <a:r>
              <a:rPr lang="en-US" sz="2400" dirty="0" smtClean="0"/>
              <a:t>A queue is used to keep track of the progress of traversing the neighbor nodes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4788876"/>
            <a:ext cx="3048000" cy="1992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343400" y="5334000"/>
            <a:ext cx="44284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effectLst/>
              </a:rPr>
              <a:t>Suppose the source vertex is 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 First Search (BFS)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5562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Step 1: Initially push A (the source vertex) to the queue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Step 2: </a:t>
            </a:r>
            <a:r>
              <a:rPr lang="en-US" dirty="0" err="1" smtClean="0"/>
              <a:t>Dequeue</a:t>
            </a:r>
            <a:r>
              <a:rPr lang="en-US" dirty="0" smtClean="0"/>
              <a:t> (or remove) the front element A from the queue (by incrementing front =front +1) and display it</a:t>
            </a:r>
          </a:p>
          <a:p>
            <a:r>
              <a:rPr lang="en-US" dirty="0" smtClean="0"/>
              <a:t>Then </a:t>
            </a:r>
            <a:r>
              <a:rPr lang="en-US" dirty="0" err="1" smtClean="0"/>
              <a:t>Enqueue</a:t>
            </a:r>
            <a:r>
              <a:rPr lang="en-US" dirty="0" smtClean="0"/>
              <a:t> (or add) the neighboring vertices of A to the queue, (by incrementing Rear = Rear +1) if it is not in queue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68819" y="1676400"/>
            <a:ext cx="6946581" cy="204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 First Search (BFS)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276600"/>
            <a:ext cx="8534400" cy="1524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Step 3: </a:t>
            </a:r>
            <a:r>
              <a:rPr lang="en-US" dirty="0" err="1" smtClean="0"/>
              <a:t>Dequeue</a:t>
            </a:r>
            <a:r>
              <a:rPr lang="en-US" dirty="0" smtClean="0"/>
              <a:t> the front element B from the queue and display it. Then add the neighboring vertices of B to the queue, if it is not in queue</a:t>
            </a:r>
          </a:p>
          <a:p>
            <a:r>
              <a:rPr lang="en-US" dirty="0" smtClean="0"/>
              <a:t>One of the neighboring element C of B is preset in the queue, So C is not added to queue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143000"/>
            <a:ext cx="6500813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4800600"/>
            <a:ext cx="6038730" cy="171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 First Search (BFS)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5562600"/>
          </a:xfrm>
        </p:spPr>
        <p:txBody>
          <a:bodyPr>
            <a:normAutofit/>
          </a:bodyPr>
          <a:lstStyle/>
          <a:p>
            <a:r>
              <a:rPr lang="en-US" dirty="0" smtClean="0"/>
              <a:t>Step 4: Remove the front element C and display it. Add the neighboring vertices of C, if it is not present in queue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One of the neighboring elements E of C is present in the queue, so E is not added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2470799"/>
            <a:ext cx="5410200" cy="1567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 First Search (BFS)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3962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Step 5: Remove the front element D, and add the neighboring vertex if it is not present in queue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Step 6: Again the process is repeated (until front&gt;rear). Remove the front element E of the queue and add the neighboring vertex if it is not present in queue</a:t>
            </a:r>
          </a:p>
          <a:p>
            <a:endParaRPr lang="en-US" dirty="0" smtClean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828800"/>
            <a:ext cx="6224588" cy="1772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5001029"/>
            <a:ext cx="6248400" cy="185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 First Search (BFS)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6388" y="1676400"/>
            <a:ext cx="6052865" cy="176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3997472"/>
            <a:ext cx="5983188" cy="1717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AutoShap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Graph Definition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686800" cy="5410200"/>
          </a:xfrm>
        </p:spPr>
        <p:txBody>
          <a:bodyPr/>
          <a:lstStyle/>
          <a:p>
            <a:pPr>
              <a:buSzPct val="70000"/>
              <a:buFont typeface="Monotype Sorts" pitchFamily="2" charset="2"/>
              <a:buChar char="n"/>
            </a:pPr>
            <a:r>
              <a:rPr lang="en-US" altLang="zh-TW" sz="3200" dirty="0" smtClean="0">
                <a:ea typeface="新細明體" charset="-120"/>
              </a:rPr>
              <a:t>A graph G consists of two sets</a:t>
            </a:r>
          </a:p>
          <a:p>
            <a:pPr marL="742950" lvl="1" indent="-285750">
              <a:buFontTx/>
              <a:buChar char="–"/>
            </a:pPr>
            <a:r>
              <a:rPr lang="en-US" altLang="zh-TW" sz="2800" dirty="0" smtClean="0">
                <a:ea typeface="新細明體" charset="-120"/>
              </a:rPr>
              <a:t>a finite, nonempty set of vertices V(G)</a:t>
            </a:r>
          </a:p>
          <a:p>
            <a:pPr marL="742950" lvl="1" indent="-285750">
              <a:buFontTx/>
              <a:buChar char="–"/>
            </a:pPr>
            <a:r>
              <a:rPr lang="en-US" altLang="zh-TW" sz="2800" dirty="0" smtClean="0">
                <a:ea typeface="新細明體" charset="-120"/>
              </a:rPr>
              <a:t>a finite, possible set of edges E(G)</a:t>
            </a:r>
          </a:p>
          <a:p>
            <a:pPr marL="742950" lvl="1" indent="-285750">
              <a:buFontTx/>
              <a:buChar char="–"/>
            </a:pPr>
            <a:r>
              <a:rPr lang="en-US" altLang="zh-TW" sz="2800" dirty="0" smtClean="0">
                <a:ea typeface="新細明體" charset="-120"/>
              </a:rPr>
              <a:t>G(V, E) represents a graph</a:t>
            </a:r>
          </a:p>
          <a:p>
            <a:pPr>
              <a:buSzPct val="70000"/>
              <a:buFont typeface="Monotype Sorts" pitchFamily="2" charset="2"/>
              <a:buChar char="n"/>
            </a:pPr>
            <a:r>
              <a:rPr lang="en-US" altLang="zh-TW" dirty="0" smtClean="0">
                <a:ea typeface="新細明體" charset="-120"/>
              </a:rPr>
              <a:t>An </a:t>
            </a:r>
            <a:r>
              <a:rPr lang="en-US" altLang="zh-TW" dirty="0" smtClean="0">
                <a:solidFill>
                  <a:srgbClr val="0000CC"/>
                </a:solidFill>
                <a:ea typeface="新細明體" charset="-120"/>
              </a:rPr>
              <a:t>undirected graph</a:t>
            </a:r>
            <a:r>
              <a:rPr lang="en-US" altLang="zh-TW" dirty="0" smtClean="0">
                <a:ea typeface="新細明體" charset="-120"/>
              </a:rPr>
              <a:t> is one in which the pair of vertices in a edge is unordered,</a:t>
            </a:r>
            <a:r>
              <a:rPr lang="en-US" altLang="zh-TW" sz="3200" dirty="0" smtClean="0">
                <a:ea typeface="新細明體" charset="-120"/>
              </a:rPr>
              <a:t> (v</a:t>
            </a:r>
            <a:r>
              <a:rPr lang="en-US" altLang="zh-TW" sz="1800" dirty="0" smtClean="0">
                <a:ea typeface="新細明體" charset="-120"/>
              </a:rPr>
              <a:t>0</a:t>
            </a:r>
            <a:r>
              <a:rPr lang="en-US" altLang="zh-TW" sz="3200" dirty="0" smtClean="0">
                <a:ea typeface="新細明體" charset="-120"/>
              </a:rPr>
              <a:t>, v</a:t>
            </a:r>
            <a:r>
              <a:rPr lang="en-US" altLang="zh-TW" sz="1800" dirty="0" smtClean="0">
                <a:ea typeface="新細明體" charset="-120"/>
              </a:rPr>
              <a:t>1</a:t>
            </a:r>
            <a:r>
              <a:rPr lang="en-US" altLang="zh-TW" sz="3200" dirty="0" smtClean="0">
                <a:ea typeface="新細明體" charset="-120"/>
              </a:rPr>
              <a:t>) = (v</a:t>
            </a:r>
            <a:r>
              <a:rPr lang="en-US" altLang="zh-TW" sz="1800" dirty="0" smtClean="0">
                <a:ea typeface="新細明體" charset="-120"/>
              </a:rPr>
              <a:t>1</a:t>
            </a:r>
            <a:r>
              <a:rPr lang="en-US" altLang="zh-TW" sz="3200" dirty="0" smtClean="0">
                <a:ea typeface="新細明體" charset="-120"/>
              </a:rPr>
              <a:t>,v</a:t>
            </a:r>
            <a:r>
              <a:rPr lang="en-US" altLang="zh-TW" sz="1800" dirty="0" smtClean="0">
                <a:ea typeface="新細明體" charset="-120"/>
              </a:rPr>
              <a:t>0</a:t>
            </a:r>
            <a:r>
              <a:rPr lang="en-US" altLang="zh-TW" sz="3200" dirty="0" smtClean="0">
                <a:ea typeface="新細明體" charset="-120"/>
              </a:rPr>
              <a:t>) </a:t>
            </a:r>
          </a:p>
          <a:p>
            <a:pPr>
              <a:buSzPct val="70000"/>
              <a:buFont typeface="Monotype Sorts" pitchFamily="2" charset="2"/>
              <a:buChar char="n"/>
            </a:pPr>
            <a:r>
              <a:rPr lang="en-US" altLang="zh-TW" dirty="0" smtClean="0">
                <a:ea typeface="新細明體" charset="-120"/>
              </a:rPr>
              <a:t>A </a:t>
            </a:r>
            <a:r>
              <a:rPr lang="en-US" altLang="zh-TW" dirty="0" smtClean="0">
                <a:solidFill>
                  <a:srgbClr val="0000CC"/>
                </a:solidFill>
                <a:ea typeface="新細明體" charset="-120"/>
              </a:rPr>
              <a:t>directed graph</a:t>
            </a:r>
            <a:r>
              <a:rPr lang="en-US" altLang="zh-TW" dirty="0" smtClean="0">
                <a:ea typeface="新細明體" charset="-120"/>
              </a:rPr>
              <a:t> is one in which each edge is a directed pair of vertices, </a:t>
            </a:r>
            <a:r>
              <a:rPr lang="en-US" altLang="zh-TW" sz="3200" dirty="0" smtClean="0">
                <a:ea typeface="新細明體" charset="-120"/>
              </a:rPr>
              <a:t>&lt;v</a:t>
            </a:r>
            <a:r>
              <a:rPr lang="en-US" altLang="zh-TW" sz="1800" dirty="0" smtClean="0">
                <a:ea typeface="新細明體" charset="-120"/>
              </a:rPr>
              <a:t>0</a:t>
            </a:r>
            <a:r>
              <a:rPr lang="en-US" altLang="zh-TW" sz="3200" dirty="0" smtClean="0">
                <a:ea typeface="新細明體" charset="-120"/>
              </a:rPr>
              <a:t>, v</a:t>
            </a:r>
            <a:r>
              <a:rPr lang="en-US" altLang="zh-TW" sz="1800" dirty="0" smtClean="0">
                <a:ea typeface="新細明體" charset="-120"/>
              </a:rPr>
              <a:t>1</a:t>
            </a:r>
            <a:r>
              <a:rPr lang="en-US" altLang="zh-TW" sz="3200" dirty="0" smtClean="0">
                <a:ea typeface="新細明體" charset="-120"/>
              </a:rPr>
              <a:t>&gt; != &lt;v</a:t>
            </a:r>
            <a:r>
              <a:rPr lang="en-US" altLang="zh-TW" sz="1800" dirty="0" smtClean="0">
                <a:ea typeface="新細明體" charset="-120"/>
              </a:rPr>
              <a:t>1</a:t>
            </a:r>
            <a:r>
              <a:rPr lang="en-US" altLang="zh-TW" sz="3200" dirty="0" smtClean="0">
                <a:ea typeface="新細明體" charset="-120"/>
              </a:rPr>
              <a:t>,v</a:t>
            </a:r>
            <a:r>
              <a:rPr lang="en-US" altLang="zh-TW" sz="1800" dirty="0" smtClean="0">
                <a:ea typeface="新細明體" charset="-120"/>
              </a:rPr>
              <a:t>0</a:t>
            </a:r>
            <a:r>
              <a:rPr lang="en-US" altLang="zh-TW" sz="3200" dirty="0" smtClean="0">
                <a:ea typeface="新細明體" charset="-120"/>
              </a:rPr>
              <a:t>&gt;</a:t>
            </a: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 bwMode="auto">
          <a:xfrm>
            <a:off x="8001000" y="6329362"/>
            <a:ext cx="6048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147E1F-7BB4-41CD-B102-3D0DDA38FA7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5468938" y="5978525"/>
            <a:ext cx="21701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168900" y="5571481"/>
            <a:ext cx="57900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TW" sz="2400">
                <a:effectLst/>
                <a:ea typeface="新細明體" charset="-120"/>
              </a:rPr>
              <a:t>tail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7207250" y="5588943"/>
            <a:ext cx="87075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TW" sz="2400">
                <a:effectLst/>
                <a:ea typeface="新細明體" charset="-120"/>
              </a:rPr>
              <a:t>head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 First Search (BFS) - Algorithm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54102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1. Input the vertices of the graph and its edges G = (V, E)</a:t>
            </a:r>
          </a:p>
          <a:p>
            <a:pPr>
              <a:buNone/>
            </a:pPr>
            <a:r>
              <a:rPr lang="en-US" dirty="0" smtClean="0"/>
              <a:t>2. Input the source vertex and assign it to the variable S.</a:t>
            </a:r>
          </a:p>
          <a:p>
            <a:pPr>
              <a:buNone/>
            </a:pPr>
            <a:r>
              <a:rPr lang="en-US" dirty="0" smtClean="0"/>
              <a:t>3. </a:t>
            </a:r>
            <a:r>
              <a:rPr lang="en-US" dirty="0" err="1" smtClean="0"/>
              <a:t>Enqueue</a:t>
            </a:r>
            <a:r>
              <a:rPr lang="en-US" dirty="0" smtClean="0"/>
              <a:t> or add the source vertex to the queue.</a:t>
            </a:r>
          </a:p>
          <a:p>
            <a:pPr>
              <a:buNone/>
            </a:pPr>
            <a:r>
              <a:rPr lang="en-US" dirty="0" smtClean="0"/>
              <a:t>4. Repeat the steps 5 and 6 until the queue is empty (i.e., front &gt; rear)</a:t>
            </a:r>
          </a:p>
          <a:p>
            <a:pPr>
              <a:buNone/>
            </a:pPr>
            <a:r>
              <a:rPr lang="en-US" dirty="0" smtClean="0"/>
              <a:t>5. </a:t>
            </a:r>
            <a:r>
              <a:rPr lang="en-US" dirty="0" err="1" smtClean="0"/>
              <a:t>Dequeue</a:t>
            </a:r>
            <a:r>
              <a:rPr lang="en-US" dirty="0" smtClean="0"/>
              <a:t> the front element of the queue and display it as visited.</a:t>
            </a:r>
          </a:p>
          <a:p>
            <a:pPr>
              <a:buNone/>
            </a:pPr>
            <a:r>
              <a:rPr lang="en-US" dirty="0" smtClean="0"/>
              <a:t>6. </a:t>
            </a:r>
            <a:r>
              <a:rPr lang="en-US" dirty="0" err="1" smtClean="0"/>
              <a:t>Enqueue</a:t>
            </a:r>
            <a:r>
              <a:rPr lang="en-US" dirty="0" smtClean="0"/>
              <a:t> the vertices, which is neighbor to just, popped element, if it is not in the queue and displayed (i.e., not visited).</a:t>
            </a:r>
          </a:p>
          <a:p>
            <a:pPr>
              <a:buNone/>
            </a:pPr>
            <a:r>
              <a:rPr lang="en-US" dirty="0" smtClean="0"/>
              <a:t>7. Exit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1"/>
            <a:ext cx="8458200" cy="685800"/>
          </a:xfrm>
        </p:spPr>
        <p:txBody>
          <a:bodyPr/>
          <a:lstStyle/>
          <a:p>
            <a:r>
              <a:rPr lang="en-US" dirty="0" smtClean="0"/>
              <a:t>Depth First Search  - Undirected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3048000"/>
          </a:xfrm>
        </p:spPr>
        <p:txBody>
          <a:bodyPr/>
          <a:lstStyle/>
          <a:p>
            <a:r>
              <a:rPr lang="en-US" dirty="0" smtClean="0"/>
              <a:t>Mark all vertices as "unvisited“</a:t>
            </a:r>
          </a:p>
          <a:p>
            <a:r>
              <a:rPr lang="en-US" dirty="0" smtClean="0"/>
              <a:t>Visit first vertex</a:t>
            </a:r>
          </a:p>
          <a:p>
            <a:r>
              <a:rPr lang="en-US" dirty="0" smtClean="0"/>
              <a:t>Recursively visit its "unvisited" neighbors. 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Example: </a:t>
            </a:r>
            <a:r>
              <a:rPr lang="en-US" dirty="0" smtClean="0"/>
              <a:t>Start with vertex 0 and mark it visited. </a:t>
            </a:r>
          </a:p>
          <a:p>
            <a:endParaRPr lang="en-US" dirty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3657600"/>
            <a:ext cx="4343400" cy="2935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 First Search – Trace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3429000" cy="5486400"/>
          </a:xfrm>
        </p:spPr>
        <p:txBody>
          <a:bodyPr/>
          <a:lstStyle/>
          <a:p>
            <a:r>
              <a:rPr lang="en-US" dirty="0" smtClean="0"/>
              <a:t>Visit the first neighbor 1, mark it visited.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Explore 1's first neighbor, 2. </a:t>
            </a:r>
            <a:endParaRPr lang="en-US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1219199"/>
            <a:ext cx="4057650" cy="2803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7200" y="4060075"/>
            <a:ext cx="3829050" cy="264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 First Search – Trace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5486400"/>
          </a:xfrm>
        </p:spPr>
        <p:txBody>
          <a:bodyPr/>
          <a:lstStyle/>
          <a:p>
            <a:r>
              <a:rPr lang="en-US" dirty="0" smtClean="0"/>
              <a:t>Continuing until all vertices are visited ...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Vertices are marked in order of visit. </a:t>
            </a:r>
          </a:p>
          <a:p>
            <a:r>
              <a:rPr lang="en-US" dirty="0" smtClean="0"/>
              <a:t>An edge to an unvisited neighbor that gets visited next is in the depth-first search tree</a:t>
            </a:r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676401"/>
            <a:ext cx="5418502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 First Search -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1"/>
            <a:ext cx="8534400" cy="3200399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/>
              <a:t>Algorithm</a:t>
            </a:r>
            <a:r>
              <a:rPr lang="en-US" dirty="0" smtClean="0"/>
              <a:t>: </a:t>
            </a:r>
          </a:p>
          <a:p>
            <a:pPr>
              <a:buNone/>
            </a:pPr>
            <a:r>
              <a:rPr lang="en-US" b="1" dirty="0" smtClean="0"/>
              <a:t>Input</a:t>
            </a:r>
            <a:r>
              <a:rPr lang="en-US" dirty="0" smtClean="0"/>
              <a:t>: A graph's adjacency matrix, number of vertices n</a:t>
            </a:r>
          </a:p>
          <a:p>
            <a:pPr>
              <a:buNone/>
            </a:pPr>
            <a:r>
              <a:rPr lang="en-US" dirty="0" smtClean="0">
                <a:solidFill>
                  <a:srgbClr val="0000CC"/>
                </a:solidFill>
              </a:rPr>
              <a:t>		// Visit order will start with "0", so initialize to -1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1.  </a:t>
            </a:r>
            <a:r>
              <a:rPr lang="en-US" b="1" dirty="0" smtClean="0"/>
              <a:t>for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 </a:t>
            </a:r>
            <a:r>
              <a:rPr lang="en-US" b="1" dirty="0" smtClean="0"/>
              <a:t>to</a:t>
            </a:r>
            <a:r>
              <a:rPr lang="en-US" dirty="0" smtClean="0"/>
              <a:t> n-1</a:t>
            </a:r>
          </a:p>
          <a:p>
            <a:pPr>
              <a:buNone/>
            </a:pPr>
            <a:r>
              <a:rPr lang="en-US" dirty="0" smtClean="0"/>
              <a:t>2.		</a:t>
            </a:r>
            <a:r>
              <a:rPr lang="en-US" dirty="0" err="1" smtClean="0"/>
              <a:t>visitOrder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= -1</a:t>
            </a:r>
          </a:p>
          <a:p>
            <a:pPr>
              <a:buNone/>
            </a:pPr>
            <a:r>
              <a:rPr lang="en-US" dirty="0" smtClean="0"/>
              <a:t>3.  </a:t>
            </a:r>
            <a:r>
              <a:rPr lang="en-US" b="1" dirty="0" err="1" smtClean="0"/>
              <a:t>endfor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0000CC"/>
                </a:solidFill>
              </a:rPr>
              <a:t>// Look for an unvisited vertex and explore its tree. </a:t>
            </a:r>
          </a:p>
          <a:p>
            <a:pPr>
              <a:buNone/>
            </a:pPr>
            <a:r>
              <a:rPr lang="en-US" dirty="0" smtClean="0">
                <a:solidFill>
                  <a:srgbClr val="0000CC"/>
                </a:solidFill>
              </a:rPr>
              <a:t>	// We need this because the graph may have multiple components.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 First Search -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100" b="1" dirty="0" smtClean="0"/>
              <a:t>Algorithm</a:t>
            </a:r>
            <a:r>
              <a:rPr lang="en-US" sz="2100" dirty="0" smtClean="0"/>
              <a:t>: </a:t>
            </a:r>
            <a:r>
              <a:rPr lang="en-US" sz="2100" dirty="0" err="1" smtClean="0"/>
              <a:t>depthFirstSearch</a:t>
            </a:r>
            <a:r>
              <a:rPr lang="en-US" sz="2100" dirty="0" smtClean="0"/>
              <a:t> (v)</a:t>
            </a:r>
          </a:p>
          <a:p>
            <a:pPr>
              <a:buNone/>
            </a:pPr>
            <a:r>
              <a:rPr lang="en-US" sz="2100" b="1" dirty="0" smtClean="0"/>
              <a:t>Input</a:t>
            </a:r>
            <a:r>
              <a:rPr lang="en-US" sz="2100" dirty="0" smtClean="0"/>
              <a:t>: vertex v, </a:t>
            </a:r>
            <a:r>
              <a:rPr lang="en-US" sz="2100" dirty="0" err="1" smtClean="0"/>
              <a:t>adjMatrix</a:t>
            </a:r>
            <a:r>
              <a:rPr lang="en-US" sz="2100" dirty="0" smtClean="0"/>
              <a:t> is assumed to be global</a:t>
            </a:r>
          </a:p>
          <a:p>
            <a:pPr>
              <a:buNone/>
            </a:pPr>
            <a:r>
              <a:rPr lang="en-US" sz="2100" dirty="0" smtClean="0"/>
              <a:t>	</a:t>
            </a:r>
            <a:r>
              <a:rPr lang="en-US" sz="2100" dirty="0" smtClean="0">
                <a:solidFill>
                  <a:srgbClr val="0000CC"/>
                </a:solidFill>
              </a:rPr>
              <a:t>// Mark vertex v as visited</a:t>
            </a:r>
            <a:r>
              <a:rPr lang="en-US" sz="2100" dirty="0" smtClean="0"/>
              <a:t>		</a:t>
            </a:r>
            <a:endParaRPr lang="en-US" sz="2100" dirty="0" smtClean="0">
              <a:solidFill>
                <a:srgbClr val="0000CC"/>
              </a:solidFill>
            </a:endParaRPr>
          </a:p>
          <a:p>
            <a:pPr>
              <a:buNone/>
            </a:pPr>
            <a:r>
              <a:rPr lang="en-US" sz="2100" dirty="0" smtClean="0"/>
              <a:t>2.   </a:t>
            </a:r>
            <a:r>
              <a:rPr lang="en-US" sz="2100" dirty="0" err="1" smtClean="0"/>
              <a:t>visitOrder</a:t>
            </a:r>
            <a:r>
              <a:rPr lang="en-US" sz="2100" dirty="0" smtClean="0"/>
              <a:t>[v] = 0; 	</a:t>
            </a:r>
            <a:endParaRPr lang="en-US" sz="2100" dirty="0" smtClean="0">
              <a:solidFill>
                <a:srgbClr val="0000CC"/>
              </a:solidFill>
            </a:endParaRPr>
          </a:p>
          <a:p>
            <a:pPr>
              <a:buNone/>
            </a:pPr>
            <a:r>
              <a:rPr lang="en-US" sz="2100" dirty="0" smtClean="0">
                <a:solidFill>
                  <a:srgbClr val="0000CC"/>
                </a:solidFill>
              </a:rPr>
              <a:t>     // Look for first unvisited </a:t>
            </a:r>
            <a:r>
              <a:rPr lang="en-US" sz="2100" dirty="0" err="1" smtClean="0">
                <a:solidFill>
                  <a:srgbClr val="0000CC"/>
                </a:solidFill>
              </a:rPr>
              <a:t>neighbour</a:t>
            </a:r>
            <a:endParaRPr lang="en-US" sz="2100" dirty="0" smtClean="0">
              <a:solidFill>
                <a:srgbClr val="0000CC"/>
              </a:solidFill>
            </a:endParaRPr>
          </a:p>
          <a:p>
            <a:pPr>
              <a:buNone/>
            </a:pPr>
            <a:r>
              <a:rPr lang="en-US" sz="2100" dirty="0" smtClean="0"/>
              <a:t>3.   </a:t>
            </a:r>
            <a:r>
              <a:rPr lang="en-US" sz="2100" b="1" dirty="0" smtClean="0"/>
              <a:t>for</a:t>
            </a:r>
            <a:r>
              <a:rPr lang="en-US" sz="2100" dirty="0" smtClean="0"/>
              <a:t> </a:t>
            </a:r>
            <a:r>
              <a:rPr lang="en-US" sz="2100" dirty="0" smtClean="0"/>
              <a:t>i=0 </a:t>
            </a:r>
            <a:r>
              <a:rPr lang="en-US" sz="2100" b="1" dirty="0" smtClean="0"/>
              <a:t>to</a:t>
            </a:r>
            <a:r>
              <a:rPr lang="en-US" sz="2100" dirty="0" smtClean="0"/>
              <a:t> n-1		</a:t>
            </a:r>
            <a:endParaRPr lang="en-US" sz="2100" dirty="0" smtClean="0">
              <a:solidFill>
                <a:srgbClr val="0000CC"/>
              </a:solidFill>
            </a:endParaRPr>
          </a:p>
          <a:p>
            <a:pPr>
              <a:buNone/>
            </a:pPr>
            <a:r>
              <a:rPr lang="en-US" sz="2100" dirty="0" smtClean="0"/>
              <a:t>4.        </a:t>
            </a:r>
            <a:r>
              <a:rPr lang="en-US" sz="2100" b="1" dirty="0" smtClean="0"/>
              <a:t>if</a:t>
            </a:r>
            <a:r>
              <a:rPr lang="en-US" sz="2100" dirty="0" smtClean="0"/>
              <a:t> </a:t>
            </a:r>
            <a:r>
              <a:rPr lang="en-US" sz="2100" dirty="0" err="1" smtClean="0"/>
              <a:t>adjMatrix</a:t>
            </a:r>
            <a:r>
              <a:rPr lang="en-US" sz="2100" dirty="0" smtClean="0"/>
              <a:t>[v][i] = 1 </a:t>
            </a:r>
            <a:r>
              <a:rPr lang="en-US" sz="2100" b="1" dirty="0" smtClean="0"/>
              <a:t>and</a:t>
            </a:r>
            <a:r>
              <a:rPr lang="en-US" sz="2100" dirty="0" smtClean="0"/>
              <a:t> i != v</a:t>
            </a:r>
          </a:p>
          <a:p>
            <a:pPr>
              <a:buNone/>
            </a:pPr>
            <a:r>
              <a:rPr lang="en-US" sz="2100" dirty="0" smtClean="0"/>
              <a:t>5.              </a:t>
            </a:r>
            <a:r>
              <a:rPr lang="en-US" sz="2100" b="1" dirty="0" smtClean="0"/>
              <a:t>If</a:t>
            </a:r>
            <a:r>
              <a:rPr lang="en-US" sz="2100" dirty="0" smtClean="0"/>
              <a:t> </a:t>
            </a:r>
            <a:r>
              <a:rPr lang="en-US" sz="2100" dirty="0" err="1" smtClean="0"/>
              <a:t>visitOrder</a:t>
            </a:r>
            <a:r>
              <a:rPr lang="en-US" sz="2100" dirty="0" smtClean="0"/>
              <a:t>[</a:t>
            </a:r>
            <a:r>
              <a:rPr lang="en-US" sz="2100" dirty="0" err="1" smtClean="0"/>
              <a:t>i</a:t>
            </a:r>
            <a:r>
              <a:rPr lang="en-US" sz="2100" dirty="0" smtClean="0"/>
              <a:t>] &lt; 0</a:t>
            </a:r>
          </a:p>
          <a:p>
            <a:pPr>
              <a:buNone/>
            </a:pPr>
            <a:r>
              <a:rPr lang="en-US" sz="2100" dirty="0" smtClean="0"/>
              <a:t>			</a:t>
            </a:r>
            <a:r>
              <a:rPr lang="en-US" sz="2100" dirty="0" smtClean="0">
                <a:solidFill>
                  <a:srgbClr val="0000CC"/>
                </a:solidFill>
              </a:rPr>
              <a:t>// If unvisited visit recursively</a:t>
            </a:r>
          </a:p>
          <a:p>
            <a:pPr>
              <a:buNone/>
            </a:pPr>
            <a:r>
              <a:rPr lang="en-US" sz="2100" dirty="0" smtClean="0"/>
              <a:t>6.   	          </a:t>
            </a:r>
            <a:r>
              <a:rPr lang="en-US" sz="2100" dirty="0" err="1" smtClean="0"/>
              <a:t>depthFirstSearch</a:t>
            </a:r>
            <a:r>
              <a:rPr lang="en-US" sz="2100" dirty="0" smtClean="0"/>
              <a:t>(i)	</a:t>
            </a:r>
          </a:p>
          <a:p>
            <a:pPr>
              <a:buNone/>
            </a:pPr>
            <a:r>
              <a:rPr lang="en-US" sz="2100" dirty="0" smtClean="0"/>
              <a:t>7.              </a:t>
            </a:r>
            <a:r>
              <a:rPr lang="en-US" sz="2100" b="1" dirty="0" err="1" smtClean="0"/>
              <a:t>endif</a:t>
            </a:r>
            <a:r>
              <a:rPr lang="en-US" sz="2100" dirty="0" smtClean="0"/>
              <a:t> </a:t>
            </a:r>
          </a:p>
          <a:p>
            <a:pPr>
              <a:buNone/>
            </a:pPr>
            <a:r>
              <a:rPr lang="en-US" sz="2100" dirty="0" smtClean="0"/>
              <a:t>8.        </a:t>
            </a:r>
            <a:r>
              <a:rPr lang="en-US" sz="2100" b="1" dirty="0" err="1" smtClean="0"/>
              <a:t>endif</a:t>
            </a:r>
            <a:r>
              <a:rPr lang="en-US" sz="2100" dirty="0" smtClean="0"/>
              <a:t> </a:t>
            </a:r>
          </a:p>
          <a:p>
            <a:pPr>
              <a:buNone/>
            </a:pPr>
            <a:r>
              <a:rPr lang="en-US" sz="2100" dirty="0" smtClean="0"/>
              <a:t>9.   </a:t>
            </a:r>
            <a:r>
              <a:rPr lang="en-US" sz="2100" b="1" dirty="0" err="1" smtClean="0"/>
              <a:t>endfor</a:t>
            </a:r>
            <a:endParaRPr lang="en-US" sz="21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259" y="1810603"/>
            <a:ext cx="3513502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Depth First Search(Stack implementation)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Depth First Search (DFS), as its name suggest, is to search deeper in the graph, when ever possible</a:t>
            </a:r>
          </a:p>
          <a:p>
            <a:r>
              <a:rPr lang="en-US" dirty="0" smtClean="0"/>
              <a:t>Given an input graph G = (V, E) and a source vertex S, from where the searching starts</a:t>
            </a:r>
          </a:p>
          <a:p>
            <a:r>
              <a:rPr lang="en-US" dirty="0" smtClean="0"/>
              <a:t>First we visit the starting node</a:t>
            </a:r>
          </a:p>
          <a:p>
            <a:r>
              <a:rPr lang="en-US" dirty="0" smtClean="0"/>
              <a:t>Then we travel through each node along a path, which begins at S</a:t>
            </a:r>
          </a:p>
          <a:p>
            <a:r>
              <a:rPr lang="en-US" dirty="0" smtClean="0"/>
              <a:t>That is we visit a neighbor vertex of S and again a neighbor of a neighbor of S, and so on</a:t>
            </a:r>
          </a:p>
          <a:p>
            <a:r>
              <a:rPr lang="en-US" dirty="0" smtClean="0"/>
              <a:t>The implementation of DFS is almost same except a stack is used instead of the queue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 First Search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762000"/>
          </a:xfrm>
        </p:spPr>
        <p:txBody>
          <a:bodyPr/>
          <a:lstStyle/>
          <a:p>
            <a:r>
              <a:rPr lang="en-US" dirty="0" smtClean="0"/>
              <a:t>Suppose the source vertex is I</a:t>
            </a:r>
            <a:endParaRPr 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124074"/>
            <a:ext cx="5038725" cy="4084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 First Search - LIFO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5486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Step 1: Initially push I on to the stack.</a:t>
            </a:r>
          </a:p>
          <a:p>
            <a:pPr lvl="1"/>
            <a:r>
              <a:rPr lang="en-US" dirty="0" smtClean="0"/>
              <a:t>STACK: I</a:t>
            </a:r>
          </a:p>
          <a:p>
            <a:pPr lvl="1"/>
            <a:r>
              <a:rPr lang="en-US" dirty="0" smtClean="0"/>
              <a:t>DISPLAY:</a:t>
            </a:r>
          </a:p>
          <a:p>
            <a:r>
              <a:rPr lang="en-US" dirty="0" smtClean="0"/>
              <a:t>Step 2: Pop and display the top element, and then push all the neighbors of popped element (i.e., I) onto the stack</a:t>
            </a:r>
          </a:p>
          <a:p>
            <a:pPr lvl="1"/>
            <a:r>
              <a:rPr lang="en-US" dirty="0" smtClean="0"/>
              <a:t>STACK: G, H</a:t>
            </a:r>
          </a:p>
          <a:p>
            <a:pPr lvl="1"/>
            <a:r>
              <a:rPr lang="en-US" dirty="0" smtClean="0"/>
              <a:t>DISPLAY: I</a:t>
            </a:r>
          </a:p>
          <a:p>
            <a:r>
              <a:rPr lang="en-US" dirty="0" smtClean="0"/>
              <a:t>Step 3: Pop and display the top element and then push all the neighbors of popped the element (i.e., H) onto top of the stack, if it is not visited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00" y="4549"/>
            <a:ext cx="2519363" cy="2042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 First Search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5486400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dirty="0" smtClean="0"/>
              <a:t>STACK: G, E</a:t>
            </a:r>
          </a:p>
          <a:p>
            <a:pPr lvl="1"/>
            <a:r>
              <a:rPr lang="en-US" dirty="0" smtClean="0"/>
              <a:t>DISPLAY: I, H</a:t>
            </a:r>
          </a:p>
          <a:p>
            <a:r>
              <a:rPr lang="en-US" dirty="0" smtClean="0"/>
              <a:t>The popped element H has two neighbors E and G. G is already visited, means G is either in the stack or displayed</a:t>
            </a:r>
          </a:p>
          <a:p>
            <a:r>
              <a:rPr lang="en-US" dirty="0" smtClean="0"/>
              <a:t>Here G is in the stack, so only E is pushed onto the top of the stack</a:t>
            </a:r>
          </a:p>
          <a:p>
            <a:r>
              <a:rPr lang="en-US" dirty="0" smtClean="0"/>
              <a:t>Step 4: Pop and display the top element of the stack.</a:t>
            </a:r>
          </a:p>
          <a:p>
            <a:r>
              <a:rPr lang="en-US" dirty="0" smtClean="0"/>
              <a:t> Push all the neighbors of the popped element on to the stack, if it is not visited</a:t>
            </a:r>
          </a:p>
          <a:p>
            <a:pPr lvl="1"/>
            <a:r>
              <a:rPr lang="en-US" dirty="0" smtClean="0"/>
              <a:t>STACK: G, D, F</a:t>
            </a:r>
          </a:p>
          <a:p>
            <a:pPr lvl="1"/>
            <a:r>
              <a:rPr lang="en-US" dirty="0" smtClean="0"/>
              <a:t>DISPLAY: I, H, 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00" y="4549"/>
            <a:ext cx="2519363" cy="1900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 smtClean="0">
                <a:solidFill>
                  <a:srgbClr val="0000CC"/>
                </a:solidFill>
              </a:rPr>
              <a:t>Graph</a:t>
            </a:r>
            <a:r>
              <a:rPr lang="en-US" sz="2800" i="1" dirty="0" smtClean="0">
                <a:solidFill>
                  <a:srgbClr val="CC3300"/>
                </a:solidFill>
              </a:rPr>
              <a:t> </a:t>
            </a:r>
            <a:r>
              <a:rPr lang="en-US" sz="2800" i="1" dirty="0" smtClean="0"/>
              <a:t>is an ordered pair </a:t>
            </a:r>
            <a:r>
              <a:rPr lang="en-US" sz="2800" i="1" dirty="0" smtClean="0">
                <a:solidFill>
                  <a:srgbClr val="CC3300"/>
                </a:solidFill>
              </a:rPr>
              <a:t>G</a:t>
            </a:r>
            <a:r>
              <a:rPr lang="en-US" sz="2800" dirty="0" smtClean="0">
                <a:solidFill>
                  <a:srgbClr val="CC3300"/>
                </a:solidFill>
              </a:rPr>
              <a:t> = (</a:t>
            </a:r>
            <a:r>
              <a:rPr lang="en-US" sz="2800" i="1" dirty="0" smtClean="0">
                <a:solidFill>
                  <a:srgbClr val="CC3300"/>
                </a:solidFill>
              </a:rPr>
              <a:t>V</a:t>
            </a:r>
            <a:r>
              <a:rPr lang="en-US" sz="2800" dirty="0" smtClean="0">
                <a:solidFill>
                  <a:srgbClr val="CC3300"/>
                </a:solidFill>
              </a:rPr>
              <a:t>, </a:t>
            </a:r>
            <a:r>
              <a:rPr lang="en-US" sz="2800" i="1" dirty="0" smtClean="0">
                <a:solidFill>
                  <a:srgbClr val="CC3300"/>
                </a:solidFill>
              </a:rPr>
              <a:t>E</a:t>
            </a:r>
            <a:r>
              <a:rPr lang="en-US" sz="2800" dirty="0" smtClean="0">
                <a:solidFill>
                  <a:srgbClr val="CC3300"/>
                </a:solidFill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sz="2400" i="1" dirty="0" smtClean="0"/>
              <a:t>V</a:t>
            </a:r>
            <a:r>
              <a:rPr lang="en-US" sz="2400" dirty="0" smtClean="0"/>
              <a:t> = set of vertices</a:t>
            </a:r>
          </a:p>
          <a:p>
            <a:pPr lvl="1">
              <a:lnSpc>
                <a:spcPct val="90000"/>
              </a:lnSpc>
            </a:pPr>
            <a:r>
              <a:rPr lang="en-US" sz="2400" i="1" dirty="0" smtClean="0"/>
              <a:t>E</a:t>
            </a:r>
            <a:r>
              <a:rPr lang="en-US" sz="2400" dirty="0" smtClean="0"/>
              <a:t> = set of edges (2-element subset) </a:t>
            </a:r>
            <a:r>
              <a:rPr lang="en-US" sz="2400" dirty="0" smtClean="0">
                <a:sym typeface="Symbol" pitchFamily="18" charset="2"/>
              </a:rPr>
              <a:t> (</a:t>
            </a:r>
            <a:r>
              <a:rPr lang="en-US" sz="2400" i="1" dirty="0" smtClean="0">
                <a:sym typeface="Symbol" pitchFamily="18" charset="2"/>
              </a:rPr>
              <a:t>V</a:t>
            </a:r>
            <a:r>
              <a:rPr lang="en-US" sz="2400" dirty="0" smtClean="0">
                <a:sym typeface="Symbol" pitchFamily="18" charset="2"/>
              </a:rPr>
              <a:t></a:t>
            </a:r>
            <a:r>
              <a:rPr lang="en-US" sz="2400" i="1" dirty="0" smtClean="0">
                <a:sym typeface="Symbol" pitchFamily="18" charset="2"/>
              </a:rPr>
              <a:t>V</a:t>
            </a:r>
            <a:r>
              <a:rPr lang="en-US" sz="2400" dirty="0" smtClean="0">
                <a:sym typeface="Symbol" pitchFamily="18" charset="2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sym typeface="Symbol" pitchFamily="18" charset="2"/>
              </a:rPr>
              <a:t>Types of graphs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rgbClr val="CC3300"/>
                </a:solidFill>
                <a:sym typeface="Symbol" pitchFamily="18" charset="2"/>
              </a:rPr>
              <a:t>Undirected:</a:t>
            </a:r>
            <a:r>
              <a:rPr lang="en-US" sz="2400" dirty="0" smtClean="0">
                <a:sym typeface="Symbol" pitchFamily="18" charset="2"/>
              </a:rPr>
              <a:t> edge </a:t>
            </a:r>
            <a:r>
              <a:rPr lang="en-US" sz="2400" dirty="0" smtClean="0">
                <a:solidFill>
                  <a:srgbClr val="0000CC"/>
                </a:solidFill>
                <a:sym typeface="Symbol" pitchFamily="18" charset="2"/>
              </a:rPr>
              <a:t>(</a:t>
            </a:r>
            <a:r>
              <a:rPr lang="en-US" sz="2400" i="1" dirty="0" smtClean="0">
                <a:solidFill>
                  <a:srgbClr val="0000CC"/>
                </a:solidFill>
                <a:sym typeface="Symbol" pitchFamily="18" charset="2"/>
              </a:rPr>
              <a:t>u</a:t>
            </a:r>
            <a:r>
              <a:rPr lang="en-US" sz="2400" dirty="0" smtClean="0">
                <a:solidFill>
                  <a:srgbClr val="0000CC"/>
                </a:solidFill>
                <a:sym typeface="Symbol" pitchFamily="18" charset="2"/>
              </a:rPr>
              <a:t>, </a:t>
            </a:r>
            <a:r>
              <a:rPr lang="en-US" sz="2400" i="1" dirty="0" smtClean="0">
                <a:solidFill>
                  <a:srgbClr val="0000CC"/>
                </a:solidFill>
                <a:sym typeface="Symbol" pitchFamily="18" charset="2"/>
              </a:rPr>
              <a:t>v</a:t>
            </a:r>
            <a:r>
              <a:rPr lang="en-US" sz="2400" dirty="0" smtClean="0">
                <a:solidFill>
                  <a:srgbClr val="0000CC"/>
                </a:solidFill>
                <a:sym typeface="Symbol" pitchFamily="18" charset="2"/>
              </a:rPr>
              <a:t>) = (</a:t>
            </a:r>
            <a:r>
              <a:rPr lang="en-US" sz="2400" i="1" dirty="0" smtClean="0">
                <a:solidFill>
                  <a:srgbClr val="0000CC"/>
                </a:solidFill>
                <a:sym typeface="Symbol" pitchFamily="18" charset="2"/>
              </a:rPr>
              <a:t>v</a:t>
            </a:r>
            <a:r>
              <a:rPr lang="en-US" sz="2400" dirty="0" smtClean="0">
                <a:solidFill>
                  <a:srgbClr val="0000CC"/>
                </a:solidFill>
                <a:sym typeface="Symbol" pitchFamily="18" charset="2"/>
              </a:rPr>
              <a:t>, </a:t>
            </a:r>
            <a:r>
              <a:rPr lang="en-US" sz="2400" i="1" dirty="0" smtClean="0">
                <a:solidFill>
                  <a:srgbClr val="0000CC"/>
                </a:solidFill>
                <a:sym typeface="Symbol" pitchFamily="18" charset="2"/>
              </a:rPr>
              <a:t>u</a:t>
            </a:r>
            <a:r>
              <a:rPr lang="en-US" sz="2400" dirty="0" smtClean="0">
                <a:solidFill>
                  <a:srgbClr val="0000CC"/>
                </a:solidFill>
                <a:sym typeface="Symbol" pitchFamily="18" charset="2"/>
              </a:rPr>
              <a:t>)</a:t>
            </a:r>
            <a:r>
              <a:rPr lang="en-US" sz="2400" dirty="0" smtClean="0">
                <a:sym typeface="Symbol" pitchFamily="18" charset="2"/>
              </a:rPr>
              <a:t>; for all </a:t>
            </a:r>
            <a:r>
              <a:rPr lang="en-US" sz="2400" i="1" dirty="0" smtClean="0">
                <a:sym typeface="Symbol" pitchFamily="18" charset="2"/>
              </a:rPr>
              <a:t>v</a:t>
            </a:r>
            <a:r>
              <a:rPr lang="en-US" sz="2400" dirty="0" smtClean="0">
                <a:sym typeface="Symbol" pitchFamily="18" charset="2"/>
              </a:rPr>
              <a:t>, (</a:t>
            </a:r>
            <a:r>
              <a:rPr lang="en-US" sz="2400" i="1" dirty="0" smtClean="0">
                <a:sym typeface="Symbol" pitchFamily="18" charset="2"/>
              </a:rPr>
              <a:t>v</a:t>
            </a:r>
            <a:r>
              <a:rPr lang="en-US" sz="2400" dirty="0" smtClean="0">
                <a:sym typeface="Symbol" pitchFamily="18" charset="2"/>
              </a:rPr>
              <a:t>, </a:t>
            </a:r>
            <a:r>
              <a:rPr lang="en-US" sz="2400" i="1" dirty="0" smtClean="0">
                <a:sym typeface="Symbol" pitchFamily="18" charset="2"/>
              </a:rPr>
              <a:t>v</a:t>
            </a:r>
            <a:r>
              <a:rPr lang="en-US" sz="2400" dirty="0" smtClean="0">
                <a:sym typeface="Symbol" pitchFamily="18" charset="2"/>
              </a:rPr>
              <a:t>)  </a:t>
            </a:r>
            <a:r>
              <a:rPr lang="en-US" sz="2400" i="1" dirty="0" smtClean="0">
                <a:sym typeface="Symbol" pitchFamily="18" charset="2"/>
              </a:rPr>
              <a:t>E</a:t>
            </a:r>
            <a:r>
              <a:rPr lang="en-US" sz="2400" dirty="0" smtClean="0">
                <a:sym typeface="Symbol" pitchFamily="18" charset="2"/>
              </a:rPr>
              <a:t> (</a:t>
            </a:r>
            <a:r>
              <a:rPr lang="en-US" sz="2400" dirty="0" smtClean="0">
                <a:solidFill>
                  <a:srgbClr val="0000CC"/>
                </a:solidFill>
                <a:sym typeface="Symbol" pitchFamily="18" charset="2"/>
              </a:rPr>
              <a:t>No self loops</a:t>
            </a:r>
            <a:r>
              <a:rPr lang="en-US" sz="2400" dirty="0" smtClean="0">
                <a:solidFill>
                  <a:schemeClr val="hlink"/>
                </a:solidFill>
                <a:sym typeface="Symbol" pitchFamily="18" charset="2"/>
              </a:rPr>
              <a:t>.</a:t>
            </a:r>
            <a:r>
              <a:rPr lang="en-US" sz="2400" dirty="0" smtClean="0">
                <a:sym typeface="Symbol" pitchFamily="18" charset="2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rgbClr val="CC3300"/>
                </a:solidFill>
                <a:sym typeface="Symbol" pitchFamily="18" charset="2"/>
              </a:rPr>
              <a:t>Directed:</a:t>
            </a:r>
            <a:r>
              <a:rPr lang="en-US" sz="2400" dirty="0" smtClean="0">
                <a:sym typeface="Symbol" pitchFamily="18" charset="2"/>
              </a:rPr>
              <a:t> (</a:t>
            </a:r>
            <a:r>
              <a:rPr lang="en-US" sz="2400" i="1" dirty="0" smtClean="0">
                <a:sym typeface="Symbol" pitchFamily="18" charset="2"/>
              </a:rPr>
              <a:t>u</a:t>
            </a:r>
            <a:r>
              <a:rPr lang="en-US" sz="2400" dirty="0" smtClean="0">
                <a:sym typeface="Symbol" pitchFamily="18" charset="2"/>
              </a:rPr>
              <a:t>, </a:t>
            </a:r>
            <a:r>
              <a:rPr lang="en-US" sz="2400" i="1" dirty="0" smtClean="0">
                <a:sym typeface="Symbol" pitchFamily="18" charset="2"/>
              </a:rPr>
              <a:t>v</a:t>
            </a:r>
            <a:r>
              <a:rPr lang="en-US" sz="2400" dirty="0" smtClean="0">
                <a:sym typeface="Symbol" pitchFamily="18" charset="2"/>
              </a:rPr>
              <a:t>) is edge from </a:t>
            </a:r>
            <a:r>
              <a:rPr lang="en-US" sz="2400" i="1" dirty="0" smtClean="0">
                <a:sym typeface="Symbol" pitchFamily="18" charset="2"/>
              </a:rPr>
              <a:t>u</a:t>
            </a:r>
            <a:r>
              <a:rPr lang="en-US" sz="2400" dirty="0" smtClean="0">
                <a:sym typeface="Symbol" pitchFamily="18" charset="2"/>
              </a:rPr>
              <a:t> to </a:t>
            </a:r>
            <a:r>
              <a:rPr lang="en-US" sz="2400" i="1" dirty="0" smtClean="0">
                <a:sym typeface="Symbol" pitchFamily="18" charset="2"/>
              </a:rPr>
              <a:t>v</a:t>
            </a:r>
            <a:r>
              <a:rPr lang="en-US" sz="2400" dirty="0" smtClean="0">
                <a:sym typeface="Symbol" pitchFamily="18" charset="2"/>
              </a:rPr>
              <a:t>, denoted as </a:t>
            </a:r>
            <a:r>
              <a:rPr lang="en-US" sz="2400" i="1" dirty="0" smtClean="0">
                <a:sym typeface="Symbol" pitchFamily="18" charset="2"/>
              </a:rPr>
              <a:t>u </a:t>
            </a:r>
            <a:r>
              <a:rPr lang="en-US" sz="2400" dirty="0" smtClean="0">
                <a:sym typeface="Symbol" pitchFamily="18" charset="2"/>
              </a:rPr>
              <a:t></a:t>
            </a:r>
            <a:r>
              <a:rPr lang="en-US" sz="2400" i="1" dirty="0" smtClean="0">
                <a:sym typeface="Symbol" pitchFamily="18" charset="2"/>
              </a:rPr>
              <a:t> v</a:t>
            </a:r>
            <a:r>
              <a:rPr lang="en-US" sz="2400" dirty="0" smtClean="0">
                <a:sym typeface="Symbol" pitchFamily="18" charset="2"/>
              </a:rPr>
              <a:t>. </a:t>
            </a:r>
            <a:r>
              <a:rPr lang="en-US" sz="2400" dirty="0" smtClean="0">
                <a:solidFill>
                  <a:srgbClr val="0000CC"/>
                </a:solidFill>
                <a:sym typeface="Symbol" pitchFamily="18" charset="2"/>
              </a:rPr>
              <a:t>Self loops </a:t>
            </a:r>
            <a:r>
              <a:rPr lang="en-US" sz="2400" dirty="0" smtClean="0">
                <a:sym typeface="Symbol" pitchFamily="18" charset="2"/>
              </a:rPr>
              <a:t>are allowed.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rgbClr val="CC3300"/>
                </a:solidFill>
                <a:sym typeface="Symbol" pitchFamily="18" charset="2"/>
              </a:rPr>
              <a:t>Weighted</a:t>
            </a:r>
            <a:r>
              <a:rPr lang="en-US" sz="2400" dirty="0" smtClean="0">
                <a:sym typeface="Symbol" pitchFamily="18" charset="2"/>
              </a:rPr>
              <a:t>: </a:t>
            </a:r>
            <a:r>
              <a:rPr lang="en-US" sz="2400" dirty="0" smtClean="0">
                <a:solidFill>
                  <a:srgbClr val="0000CC"/>
                </a:solidFill>
                <a:sym typeface="Symbol" pitchFamily="18" charset="2"/>
              </a:rPr>
              <a:t>each edge has </a:t>
            </a:r>
            <a:r>
              <a:rPr lang="en-US" sz="2400" dirty="0" smtClean="0">
                <a:sym typeface="Symbol" pitchFamily="18" charset="2"/>
              </a:rPr>
              <a:t>an associated </a:t>
            </a:r>
            <a:r>
              <a:rPr lang="en-US" sz="2400" dirty="0" smtClean="0">
                <a:solidFill>
                  <a:srgbClr val="0000CC"/>
                </a:solidFill>
                <a:sym typeface="Symbol" pitchFamily="18" charset="2"/>
              </a:rPr>
              <a:t>weight</a:t>
            </a:r>
            <a:r>
              <a:rPr lang="en-US" sz="2400" dirty="0" smtClean="0">
                <a:sym typeface="Symbol" pitchFamily="18" charset="2"/>
              </a:rPr>
              <a:t>, given by a weight function </a:t>
            </a:r>
            <a:r>
              <a:rPr lang="en-US" sz="2400" i="1" dirty="0" smtClean="0">
                <a:solidFill>
                  <a:srgbClr val="0000CC"/>
                </a:solidFill>
                <a:sym typeface="Symbol" pitchFamily="18" charset="2"/>
              </a:rPr>
              <a:t>w </a:t>
            </a:r>
            <a:r>
              <a:rPr lang="en-US" sz="2400" dirty="0" smtClean="0">
                <a:solidFill>
                  <a:srgbClr val="0000CC"/>
                </a:solidFill>
                <a:sym typeface="Symbol" pitchFamily="18" charset="2"/>
              </a:rPr>
              <a:t>: </a:t>
            </a:r>
            <a:r>
              <a:rPr lang="en-US" sz="2400" i="1" dirty="0" smtClean="0">
                <a:solidFill>
                  <a:srgbClr val="0000CC"/>
                </a:solidFill>
                <a:sym typeface="Symbol" pitchFamily="18" charset="2"/>
              </a:rPr>
              <a:t>E</a:t>
            </a:r>
            <a:r>
              <a:rPr lang="en-US" sz="2400" dirty="0" smtClean="0">
                <a:solidFill>
                  <a:srgbClr val="0000CC"/>
                </a:solidFill>
                <a:sym typeface="Symbol" pitchFamily="18" charset="2"/>
              </a:rPr>
              <a:t>  </a:t>
            </a:r>
            <a:r>
              <a:rPr lang="en-US" sz="2400" b="1" dirty="0" smtClean="0">
                <a:solidFill>
                  <a:srgbClr val="0000CC"/>
                </a:solidFill>
                <a:sym typeface="Symbol" pitchFamily="18" charset="2"/>
              </a:rPr>
              <a:t>R</a:t>
            </a:r>
            <a:r>
              <a:rPr lang="en-US" sz="2400" dirty="0" smtClean="0">
                <a:solidFill>
                  <a:srgbClr val="0000CC"/>
                </a:solidFill>
                <a:sym typeface="Symbol" pitchFamily="18" charset="2"/>
              </a:rPr>
              <a:t>.</a:t>
            </a:r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19750" y="4729069"/>
            <a:ext cx="3143250" cy="1900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 First Search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5486400"/>
          </a:xfrm>
        </p:spPr>
        <p:txBody>
          <a:bodyPr>
            <a:normAutofit/>
          </a:bodyPr>
          <a:lstStyle/>
          <a:p>
            <a:r>
              <a:rPr lang="en-US" dirty="0" smtClean="0"/>
              <a:t>Step 5: Pop and display the top element of the stack</a:t>
            </a:r>
          </a:p>
          <a:p>
            <a:r>
              <a:rPr lang="en-US" dirty="0" smtClean="0"/>
              <a:t>Push all the neighbors of the popped element onto the stack, if it is not visited.</a:t>
            </a:r>
          </a:p>
          <a:p>
            <a:pPr lvl="1"/>
            <a:r>
              <a:rPr lang="en-US" dirty="0" smtClean="0"/>
              <a:t>STACK: G, D</a:t>
            </a:r>
          </a:p>
          <a:p>
            <a:pPr lvl="1"/>
            <a:r>
              <a:rPr lang="pt-BR" dirty="0" smtClean="0"/>
              <a:t>DISPLAY: I, H, E, F</a:t>
            </a:r>
          </a:p>
          <a:p>
            <a:r>
              <a:rPr lang="en-US" dirty="0" smtClean="0"/>
              <a:t>The popped element (or vertex) F has neighbor(s) H, which is already visited</a:t>
            </a:r>
          </a:p>
          <a:p>
            <a:r>
              <a:rPr lang="en-US" dirty="0" smtClean="0"/>
              <a:t>Then H is displayed, and will not be pushed again on to the stack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53033" y="0"/>
            <a:ext cx="2519363" cy="1900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 First Search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3581400"/>
          </a:xfrm>
        </p:spPr>
        <p:txBody>
          <a:bodyPr>
            <a:normAutofit/>
          </a:bodyPr>
          <a:lstStyle/>
          <a:p>
            <a:r>
              <a:rPr lang="en-US" dirty="0" smtClean="0"/>
              <a:t>Step 6: The process is repeated as follows.</a:t>
            </a:r>
          </a:p>
          <a:p>
            <a:pPr lvl="1"/>
            <a:r>
              <a:rPr lang="en-US" dirty="0" smtClean="0"/>
              <a:t>STACK: G</a:t>
            </a:r>
          </a:p>
          <a:p>
            <a:pPr lvl="1"/>
            <a:r>
              <a:rPr lang="pt-BR" dirty="0" smtClean="0"/>
              <a:t>DISPLAY: I, H, E, F, D</a:t>
            </a:r>
          </a:p>
          <a:p>
            <a:pPr lvl="1"/>
            <a:r>
              <a:rPr lang="en-US" dirty="0" smtClean="0"/>
              <a:t>STACK: //now the stack is empty</a:t>
            </a:r>
          </a:p>
          <a:p>
            <a:pPr lvl="1"/>
            <a:r>
              <a:rPr lang="pt-BR" dirty="0" smtClean="0"/>
              <a:t>DISPLAY: I, H, E, F, D, G</a:t>
            </a:r>
          </a:p>
          <a:p>
            <a:r>
              <a:rPr lang="en-US" dirty="0" smtClean="0"/>
              <a:t>So I, H, E, F, D, G is the DFS traversal of graph from the source vertex I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4558023"/>
            <a:ext cx="2743200" cy="2223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 First Search – Example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5334000"/>
          </a:xfrm>
        </p:spPr>
        <p:txBody>
          <a:bodyPr>
            <a:normAutofit/>
          </a:bodyPr>
          <a:lstStyle/>
          <a:p>
            <a:pPr marL="0" lvl="0" indent="0" algn="just" eaLnBrk="0" hangingPunct="0">
              <a:spcBef>
                <a:spcPct val="0"/>
              </a:spcBef>
              <a:buClrTx/>
              <a:buSzTx/>
              <a:buNone/>
            </a:pPr>
            <a:r>
              <a:rPr lang="en-US" sz="2400" kern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 DFS, each vertex has three possible colors representing its state:</a:t>
            </a:r>
          </a:p>
          <a:p>
            <a:pPr marL="0" lvl="0" indent="0" algn="just" eaLnBrk="0" hangingPunct="0">
              <a:spcBef>
                <a:spcPct val="0"/>
              </a:spcBef>
              <a:buClrTx/>
              <a:buSzTx/>
              <a:buNone/>
            </a:pPr>
            <a:r>
              <a:rPr lang="en-US" sz="2400" kern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900" kern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kern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white: vertex is unvisited;</a:t>
            </a:r>
          </a:p>
          <a:p>
            <a:pPr marL="0" lvl="0" indent="0" algn="just" eaLnBrk="0" hangingPunct="0">
              <a:spcBef>
                <a:spcPct val="0"/>
              </a:spcBef>
              <a:buClrTx/>
              <a:buSzTx/>
              <a:buNone/>
            </a:pPr>
            <a:r>
              <a:rPr lang="en-US" sz="2400" kern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900" kern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kern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gray: vertex is in progress</a:t>
            </a:r>
          </a:p>
          <a:p>
            <a:pPr marL="0" lvl="0" indent="0" algn="just" eaLnBrk="0" hangingPunct="0">
              <a:spcBef>
                <a:spcPct val="0"/>
              </a:spcBef>
              <a:buClrTx/>
              <a:buSzTx/>
              <a:buNone/>
            </a:pPr>
            <a:r>
              <a:rPr lang="en-US" sz="2400" kern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900" kern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kern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black: DFS has finished processing the vertex.</a:t>
            </a:r>
          </a:p>
          <a:p>
            <a:pPr marL="0" lvl="0" indent="0" algn="just" eaLnBrk="0" hangingPunct="0">
              <a:spcBef>
                <a:spcPct val="0"/>
              </a:spcBef>
              <a:buClrTx/>
              <a:buSzTx/>
              <a:buNone/>
            </a:pPr>
            <a:endParaRPr lang="en-US" sz="2400" kern="12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 eaLnBrk="0" hangingPunct="0">
              <a:spcBef>
                <a:spcPct val="0"/>
              </a:spcBef>
              <a:buClrTx/>
              <a:buSzTx/>
              <a:buNone/>
            </a:pPr>
            <a:r>
              <a:rPr lang="en-US" sz="2400" kern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Consider this source Graph</a:t>
            </a:r>
          </a:p>
          <a:p>
            <a:endParaRPr lang="en-US" dirty="0"/>
          </a:p>
        </p:txBody>
      </p:sp>
      <p:pic>
        <p:nvPicPr>
          <p:cNvPr id="7" name="Picture 6" descr="DFS-states-whit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7675" y="1524000"/>
            <a:ext cx="314325" cy="304800"/>
          </a:xfrm>
          <a:prstGeom prst="rect">
            <a:avLst/>
          </a:prstGeom>
          <a:noFill/>
        </p:spPr>
      </p:pic>
      <p:pic>
        <p:nvPicPr>
          <p:cNvPr id="8" name="Picture 7" descr="DFS-states-gra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7675" y="1889125"/>
            <a:ext cx="314325" cy="304800"/>
          </a:xfrm>
          <a:prstGeom prst="rect">
            <a:avLst/>
          </a:prstGeom>
          <a:noFill/>
        </p:spPr>
      </p:pic>
      <p:pic>
        <p:nvPicPr>
          <p:cNvPr id="9" name="Picture 8" descr="DFS-states-black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7675" y="2254250"/>
            <a:ext cx="314325" cy="304800"/>
          </a:xfrm>
          <a:prstGeom prst="rect">
            <a:avLst/>
          </a:prstGeom>
          <a:noFill/>
        </p:spPr>
      </p:pic>
      <p:pic>
        <p:nvPicPr>
          <p:cNvPr id="10" name="Picture 86" descr="depth-first search example, pic.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81200" y="3114675"/>
            <a:ext cx="3911600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 First Search – Example Trace</a:t>
            </a:r>
            <a:endParaRPr 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143000"/>
            <a:ext cx="3752850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5"/>
          <p:cNvSpPr txBox="1">
            <a:spLocks noGrp="1" noChangeArrowheads="1"/>
          </p:cNvSpPr>
          <p:nvPr>
            <p:ph idx="1"/>
          </p:nvPr>
        </p:nvSpPr>
        <p:spPr bwMode="auto">
          <a:xfrm>
            <a:off x="4191000" y="1533537"/>
            <a:ext cx="4419600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sz="2400" dirty="0"/>
              <a:t>Mark a vertex </a:t>
            </a:r>
            <a:r>
              <a:rPr lang="en-GB" sz="2400" b="1" dirty="0"/>
              <a:t>1</a:t>
            </a:r>
            <a:r>
              <a:rPr lang="en-GB" sz="2400" dirty="0"/>
              <a:t> as visited.</a:t>
            </a:r>
          </a:p>
          <a:p>
            <a:r>
              <a:rPr lang="en-GB" sz="2400" dirty="0"/>
              <a:t>Print the vertex.</a:t>
            </a:r>
            <a:r>
              <a:rPr lang="en-US" sz="2400" dirty="0"/>
              <a:t> </a:t>
            </a: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3248025"/>
            <a:ext cx="3686175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52400" y="4876800"/>
            <a:ext cx="4648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400" kern="0" dirty="0" smtClean="0">
                <a:effectLst/>
                <a:latin typeface="+mn-lt"/>
              </a:rPr>
              <a:t>There is an edge (1, 4) and a vertex 4 is unvisited. Go there.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 First Search – Example Trace</a:t>
            </a:r>
            <a:endParaRPr lang="en-US" dirty="0"/>
          </a:p>
        </p:txBody>
      </p:sp>
      <p:sp>
        <p:nvSpPr>
          <p:cNvPr id="12" name="Text Box 5"/>
          <p:cNvSpPr txBox="1">
            <a:spLocks noGrp="1" noChangeArrowheads="1"/>
          </p:cNvSpPr>
          <p:nvPr>
            <p:ph idx="1"/>
          </p:nvPr>
        </p:nvSpPr>
        <p:spPr bwMode="auto">
          <a:xfrm>
            <a:off x="4191000" y="1533537"/>
            <a:ext cx="4419600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sz="2400" dirty="0"/>
              <a:t>Mark a vertex </a:t>
            </a:r>
            <a:r>
              <a:rPr lang="en-GB" sz="2400" b="1" dirty="0" smtClean="0"/>
              <a:t>4</a:t>
            </a:r>
            <a:r>
              <a:rPr lang="en-GB" sz="2400" dirty="0"/>
              <a:t> as visited.</a:t>
            </a:r>
          </a:p>
          <a:p>
            <a:r>
              <a:rPr lang="en-GB" sz="2400" dirty="0"/>
              <a:t>Print the vertex.</a:t>
            </a:r>
            <a:r>
              <a:rPr lang="en-US" sz="2400" dirty="0"/>
              <a:t> 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52400" y="4876800"/>
            <a:ext cx="4648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400" kern="0" dirty="0" smtClean="0">
                <a:effectLst/>
                <a:latin typeface="+mn-lt"/>
              </a:rPr>
              <a:t>There is an edge (4, 2) and a vertex 2 is unvisited. Go there. 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075" y="1143000"/>
            <a:ext cx="3743325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3038475"/>
            <a:ext cx="3952875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 First Search – Example Trace</a:t>
            </a:r>
            <a:endParaRPr lang="en-US" dirty="0"/>
          </a:p>
        </p:txBody>
      </p:sp>
      <p:sp>
        <p:nvSpPr>
          <p:cNvPr id="12" name="Text Box 5"/>
          <p:cNvSpPr txBox="1">
            <a:spLocks noGrp="1" noChangeArrowheads="1"/>
          </p:cNvSpPr>
          <p:nvPr>
            <p:ph idx="1"/>
          </p:nvPr>
        </p:nvSpPr>
        <p:spPr bwMode="auto">
          <a:xfrm>
            <a:off x="4191000" y="1533537"/>
            <a:ext cx="4419600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sz="2400" dirty="0"/>
              <a:t>Mark a vertex </a:t>
            </a:r>
            <a:r>
              <a:rPr lang="en-GB" sz="2400" b="1" dirty="0" smtClean="0"/>
              <a:t>2</a:t>
            </a:r>
            <a:r>
              <a:rPr lang="en-GB" sz="2400" dirty="0"/>
              <a:t> as visited.</a:t>
            </a:r>
          </a:p>
          <a:p>
            <a:r>
              <a:rPr lang="en-GB" sz="2400" dirty="0"/>
              <a:t>Print the vertex.</a:t>
            </a:r>
            <a:r>
              <a:rPr lang="en-US" sz="2400" dirty="0"/>
              <a:t> 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52400" y="4876800"/>
            <a:ext cx="4648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400" kern="0" dirty="0" smtClean="0">
                <a:effectLst/>
                <a:latin typeface="+mn-lt"/>
              </a:rPr>
              <a:t>There is an edge (2, 5) and a vertex 5 is unvisited. Go there. 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19200"/>
            <a:ext cx="358140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3248025"/>
            <a:ext cx="3600450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 First Search – Example Trace</a:t>
            </a:r>
            <a:endParaRPr lang="en-US" dirty="0"/>
          </a:p>
        </p:txBody>
      </p:sp>
      <p:sp>
        <p:nvSpPr>
          <p:cNvPr id="12" name="Text Box 5"/>
          <p:cNvSpPr txBox="1">
            <a:spLocks noGrp="1" noChangeArrowheads="1"/>
          </p:cNvSpPr>
          <p:nvPr>
            <p:ph idx="1"/>
          </p:nvPr>
        </p:nvSpPr>
        <p:spPr bwMode="auto">
          <a:xfrm>
            <a:off x="4191000" y="1533537"/>
            <a:ext cx="4419600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sz="2400" dirty="0"/>
              <a:t>Mark a vertex </a:t>
            </a:r>
            <a:r>
              <a:rPr lang="en-GB" sz="2400" b="1" dirty="0" smtClean="0"/>
              <a:t>5</a:t>
            </a:r>
            <a:r>
              <a:rPr lang="en-GB" sz="2400" dirty="0"/>
              <a:t> as visited.</a:t>
            </a:r>
          </a:p>
          <a:p>
            <a:r>
              <a:rPr lang="en-GB" sz="2400" dirty="0"/>
              <a:t>Print the vertex.</a:t>
            </a:r>
            <a:r>
              <a:rPr lang="en-US" sz="2400" dirty="0"/>
              <a:t> 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52400" y="4876800"/>
            <a:ext cx="4648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400" kern="0" dirty="0" smtClean="0">
                <a:effectLst/>
                <a:latin typeface="+mn-lt"/>
              </a:rPr>
              <a:t>There is an edge (5, 3) and a vertex 3 is unvisited. Go there. 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19200"/>
            <a:ext cx="4105275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2781300"/>
            <a:ext cx="4171950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 First Search – Example Trace</a:t>
            </a:r>
            <a:endParaRPr lang="en-US" dirty="0"/>
          </a:p>
        </p:txBody>
      </p:sp>
      <p:sp>
        <p:nvSpPr>
          <p:cNvPr id="12" name="Text Box 5"/>
          <p:cNvSpPr txBox="1">
            <a:spLocks noGrp="1" noChangeArrowheads="1"/>
          </p:cNvSpPr>
          <p:nvPr>
            <p:ph idx="1"/>
          </p:nvPr>
        </p:nvSpPr>
        <p:spPr bwMode="auto">
          <a:xfrm>
            <a:off x="4191000" y="1533537"/>
            <a:ext cx="4419600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sz="2400" dirty="0"/>
              <a:t>Mark a vertex </a:t>
            </a:r>
            <a:r>
              <a:rPr lang="en-GB" sz="2400" b="1" dirty="0" smtClean="0"/>
              <a:t>3</a:t>
            </a:r>
            <a:r>
              <a:rPr lang="en-GB" sz="2400" dirty="0"/>
              <a:t> as visited.</a:t>
            </a:r>
          </a:p>
          <a:p>
            <a:r>
              <a:rPr lang="en-GB" sz="2400" dirty="0"/>
              <a:t>Print the vertex.</a:t>
            </a:r>
            <a:r>
              <a:rPr lang="en-US" sz="2400" dirty="0"/>
              <a:t> 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76200" y="4648200"/>
            <a:ext cx="4648200" cy="2012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400" kern="0" dirty="0" smtClean="0">
                <a:effectLst/>
                <a:latin typeface="+mn-lt"/>
              </a:rPr>
              <a:t>There are no ways to go from the vertex 3. </a:t>
            </a: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400" kern="0" dirty="0" smtClean="0">
                <a:effectLst/>
                <a:latin typeface="+mn-lt"/>
              </a:rPr>
              <a:t>So,  backtrack to the vertex 5 to check other adjacent vertices of the vertex 5 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143000"/>
            <a:ext cx="3952875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3124200"/>
            <a:ext cx="38100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 First Search – Example Trace</a:t>
            </a:r>
            <a:endParaRPr lang="en-US" dirty="0"/>
          </a:p>
        </p:txBody>
      </p:sp>
      <p:sp>
        <p:nvSpPr>
          <p:cNvPr id="12" name="Text Box 5"/>
          <p:cNvSpPr txBox="1">
            <a:spLocks noGrp="1" noChangeArrowheads="1"/>
          </p:cNvSpPr>
          <p:nvPr>
            <p:ph idx="1"/>
          </p:nvPr>
        </p:nvSpPr>
        <p:spPr bwMode="auto">
          <a:xfrm>
            <a:off x="4191000" y="1143001"/>
            <a:ext cx="4724400" cy="2012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sz="2400" dirty="0" smtClean="0"/>
              <a:t>There is an edge </a:t>
            </a:r>
            <a:r>
              <a:rPr lang="en-GB" sz="2400" b="1" dirty="0" smtClean="0"/>
              <a:t>(5, 4)</a:t>
            </a:r>
            <a:r>
              <a:rPr lang="en-GB" sz="2400" dirty="0" smtClean="0"/>
              <a:t>, but the vertex 4 is already visited.</a:t>
            </a:r>
          </a:p>
          <a:p>
            <a:pPr algn="just"/>
            <a:r>
              <a:rPr lang="en-GB" sz="2400" dirty="0" smtClean="0"/>
              <a:t>So do not go to the vertex 4. Continue with other adjacent vertices of vertex 5.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76200" y="4648200"/>
            <a:ext cx="4648200" cy="2012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400" kern="0" dirty="0" smtClean="0">
                <a:effectLst/>
                <a:latin typeface="+mn-lt"/>
              </a:rPr>
              <a:t>There are no ways to go from the vertex 5. </a:t>
            </a: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400" kern="0" dirty="0" smtClean="0">
                <a:effectLst/>
                <a:latin typeface="+mn-lt"/>
              </a:rPr>
              <a:t>So, backtrack to the vertex 2 to check other adjacent vertices of the vertex 2. </a:t>
            </a: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066800"/>
            <a:ext cx="3866671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3481931"/>
            <a:ext cx="3324225" cy="2890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 First Search – Example Trace</a:t>
            </a:r>
            <a:endParaRPr lang="en-US" dirty="0"/>
          </a:p>
        </p:txBody>
      </p:sp>
      <p:sp>
        <p:nvSpPr>
          <p:cNvPr id="12" name="Text Box 5"/>
          <p:cNvSpPr txBox="1">
            <a:spLocks noGrp="1" noChangeArrowheads="1"/>
          </p:cNvSpPr>
          <p:nvPr>
            <p:ph idx="1"/>
          </p:nvPr>
        </p:nvSpPr>
        <p:spPr bwMode="auto">
          <a:xfrm>
            <a:off x="4191000" y="1143001"/>
            <a:ext cx="47244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sz="2400" dirty="0" smtClean="0"/>
              <a:t>There are no more edges, adjacent to vertex </a:t>
            </a:r>
            <a:r>
              <a:rPr lang="en-GB" sz="2400" b="1" dirty="0" smtClean="0"/>
              <a:t>2.</a:t>
            </a:r>
            <a:r>
              <a:rPr lang="en-GB" sz="2400" dirty="0" smtClean="0"/>
              <a:t> So, backtrack to the vertex </a:t>
            </a:r>
            <a:r>
              <a:rPr lang="en-GB" sz="2400" b="1" dirty="0" smtClean="0"/>
              <a:t>4 </a:t>
            </a:r>
            <a:r>
              <a:rPr lang="en-GB" sz="2400" dirty="0" smtClean="0"/>
              <a:t>to check other adjacent vertices of the vertex </a:t>
            </a:r>
            <a:r>
              <a:rPr lang="en-GB" sz="2400" b="1" dirty="0" smtClean="0"/>
              <a:t>4</a:t>
            </a:r>
            <a:endParaRPr lang="en-US" sz="2400" dirty="0"/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76200" y="4648200"/>
            <a:ext cx="46482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400" kern="0" dirty="0" smtClean="0">
                <a:effectLst/>
                <a:latin typeface="+mn-lt"/>
              </a:rPr>
              <a:t>There is an edge (4, 5), but the vertex 5 is already visited. So do not go to the vertex 5. Continue with other adjacent vertices of vertex 4. </a:t>
            </a: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143000"/>
            <a:ext cx="40386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3333750"/>
            <a:ext cx="3609975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10600" cy="54864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i="1" dirty="0" smtClean="0">
                <a:solidFill>
                  <a:srgbClr val="CC3300"/>
                </a:solidFill>
              </a:rPr>
              <a:t>Graph </a:t>
            </a:r>
            <a:r>
              <a:rPr lang="en-US" sz="2800" i="1" dirty="0" smtClean="0"/>
              <a:t>is an ordered pair </a:t>
            </a:r>
            <a:r>
              <a:rPr lang="en-US" sz="2800" i="1" dirty="0" smtClean="0">
                <a:solidFill>
                  <a:srgbClr val="CC3300"/>
                </a:solidFill>
              </a:rPr>
              <a:t>G</a:t>
            </a:r>
            <a:r>
              <a:rPr lang="en-US" sz="2800" dirty="0" smtClean="0">
                <a:solidFill>
                  <a:srgbClr val="CC3300"/>
                </a:solidFill>
              </a:rPr>
              <a:t> = (</a:t>
            </a:r>
            <a:r>
              <a:rPr lang="en-US" sz="2800" i="1" dirty="0" smtClean="0">
                <a:solidFill>
                  <a:srgbClr val="CC3300"/>
                </a:solidFill>
              </a:rPr>
              <a:t>V</a:t>
            </a:r>
            <a:r>
              <a:rPr lang="en-US" sz="2800" dirty="0" smtClean="0">
                <a:solidFill>
                  <a:srgbClr val="CC3300"/>
                </a:solidFill>
              </a:rPr>
              <a:t>, </a:t>
            </a:r>
            <a:r>
              <a:rPr lang="en-US" sz="2800" i="1" dirty="0" smtClean="0">
                <a:solidFill>
                  <a:srgbClr val="CC3300"/>
                </a:solidFill>
              </a:rPr>
              <a:t>E</a:t>
            </a:r>
            <a:r>
              <a:rPr lang="en-US" sz="2800" dirty="0" smtClean="0">
                <a:solidFill>
                  <a:srgbClr val="CC3300"/>
                </a:solidFill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sz="2400" i="1" dirty="0" smtClean="0">
                <a:solidFill>
                  <a:srgbClr val="0000CC"/>
                </a:solidFill>
              </a:rPr>
              <a:t>V</a:t>
            </a:r>
            <a:r>
              <a:rPr lang="en-US" sz="2400" dirty="0" smtClean="0">
                <a:solidFill>
                  <a:srgbClr val="0000CC"/>
                </a:solidFill>
              </a:rPr>
              <a:t> </a:t>
            </a:r>
            <a:r>
              <a:rPr lang="en-US" sz="2400" dirty="0" smtClean="0"/>
              <a:t>= set of vertices</a:t>
            </a:r>
          </a:p>
          <a:p>
            <a:pPr lvl="1">
              <a:lnSpc>
                <a:spcPct val="90000"/>
              </a:lnSpc>
            </a:pPr>
            <a:r>
              <a:rPr lang="en-US" sz="2400" i="1" dirty="0" smtClean="0">
                <a:solidFill>
                  <a:srgbClr val="C00000"/>
                </a:solidFill>
              </a:rPr>
              <a:t>E</a:t>
            </a:r>
            <a:r>
              <a:rPr lang="en-US" sz="2400" dirty="0" smtClean="0"/>
              <a:t> = set of edges (2-element subset) </a:t>
            </a:r>
            <a:r>
              <a:rPr lang="en-US" sz="2400" dirty="0" smtClean="0">
                <a:sym typeface="Symbol" pitchFamily="18" charset="2"/>
              </a:rPr>
              <a:t> (</a:t>
            </a:r>
            <a:r>
              <a:rPr lang="en-US" sz="2400" i="1" dirty="0" smtClean="0">
                <a:solidFill>
                  <a:srgbClr val="0000CC"/>
                </a:solidFill>
                <a:sym typeface="Symbol" pitchFamily="18" charset="2"/>
              </a:rPr>
              <a:t>V</a:t>
            </a:r>
            <a:r>
              <a:rPr lang="en-US" sz="2400" dirty="0" smtClean="0">
                <a:solidFill>
                  <a:srgbClr val="0000CC"/>
                </a:solidFill>
                <a:sym typeface="Symbol" pitchFamily="18" charset="2"/>
              </a:rPr>
              <a:t></a:t>
            </a:r>
            <a:r>
              <a:rPr lang="en-US" sz="2400" i="1" dirty="0" smtClean="0">
                <a:solidFill>
                  <a:srgbClr val="0000CC"/>
                </a:solidFill>
                <a:sym typeface="Symbol" pitchFamily="18" charset="2"/>
              </a:rPr>
              <a:t>V</a:t>
            </a:r>
            <a:r>
              <a:rPr lang="en-US" sz="2400" dirty="0" smtClean="0">
                <a:sym typeface="Symbol" pitchFamily="18" charset="2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The </a:t>
            </a:r>
            <a:r>
              <a:rPr lang="en-US" sz="2800" dirty="0" smtClean="0">
                <a:solidFill>
                  <a:srgbClr val="0000CC"/>
                </a:solidFill>
              </a:rPr>
              <a:t>vertices</a:t>
            </a:r>
            <a:r>
              <a:rPr lang="en-US" sz="2800" dirty="0" smtClean="0"/>
              <a:t> belonging to an </a:t>
            </a:r>
            <a:r>
              <a:rPr lang="en-US" sz="2800" dirty="0" smtClean="0">
                <a:solidFill>
                  <a:srgbClr val="C00000"/>
                </a:solidFill>
              </a:rPr>
              <a:t>edge</a:t>
            </a:r>
            <a:r>
              <a:rPr lang="en-US" sz="2800" dirty="0" smtClean="0"/>
              <a:t> are called the </a:t>
            </a:r>
            <a:r>
              <a:rPr lang="en-US" sz="2800" b="1" dirty="0" smtClean="0">
                <a:solidFill>
                  <a:srgbClr val="0000CC"/>
                </a:solidFill>
              </a:rPr>
              <a:t>ends</a:t>
            </a:r>
            <a:r>
              <a:rPr lang="en-US" sz="2800" dirty="0" smtClean="0">
                <a:solidFill>
                  <a:srgbClr val="0000CC"/>
                </a:solidFill>
              </a:rPr>
              <a:t>,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0000CC"/>
                </a:solidFill>
              </a:rPr>
              <a:t>endpoints</a:t>
            </a:r>
            <a:r>
              <a:rPr lang="en-US" sz="2800" dirty="0" smtClean="0"/>
              <a:t>, or </a:t>
            </a:r>
            <a:r>
              <a:rPr lang="en-US" sz="2800" b="1" dirty="0" smtClean="0">
                <a:solidFill>
                  <a:srgbClr val="0000CC"/>
                </a:solidFill>
              </a:rPr>
              <a:t>end vertices</a:t>
            </a:r>
            <a:r>
              <a:rPr lang="en-US" sz="2800" dirty="0" smtClean="0">
                <a:solidFill>
                  <a:srgbClr val="0000CC"/>
                </a:solidFill>
              </a:rPr>
              <a:t> </a:t>
            </a:r>
            <a:r>
              <a:rPr lang="en-US" sz="2800" dirty="0" smtClean="0"/>
              <a:t>of the </a:t>
            </a:r>
            <a:r>
              <a:rPr lang="en-US" sz="2800" dirty="0" smtClean="0">
                <a:solidFill>
                  <a:srgbClr val="C00000"/>
                </a:solidFill>
              </a:rPr>
              <a:t>edge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A </a:t>
            </a:r>
            <a:r>
              <a:rPr lang="en-US" sz="2800" dirty="0" smtClean="0">
                <a:solidFill>
                  <a:srgbClr val="0000CC"/>
                </a:solidFill>
              </a:rPr>
              <a:t>vertex</a:t>
            </a:r>
            <a:r>
              <a:rPr lang="en-US" sz="2800" dirty="0" smtClean="0"/>
              <a:t> may exist in a graph and not belong to an edge</a:t>
            </a:r>
          </a:p>
          <a:p>
            <a:pPr>
              <a:lnSpc>
                <a:spcPct val="90000"/>
              </a:lnSpc>
            </a:pPr>
            <a:r>
              <a:rPr lang="en-US" sz="2800" i="1" dirty="0" smtClean="0">
                <a:solidFill>
                  <a:srgbClr val="0000CC"/>
                </a:solidFill>
              </a:rPr>
              <a:t>V</a:t>
            </a:r>
            <a:r>
              <a:rPr lang="en-US" sz="2800" dirty="0" smtClean="0"/>
              <a:t> and </a:t>
            </a:r>
            <a:r>
              <a:rPr lang="en-US" sz="2800" i="1" dirty="0" smtClean="0">
                <a:solidFill>
                  <a:srgbClr val="C00000"/>
                </a:solidFill>
              </a:rPr>
              <a:t>E</a:t>
            </a:r>
            <a:r>
              <a:rPr lang="en-US" sz="2800" dirty="0" smtClean="0"/>
              <a:t> are usually taken to be finite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The </a:t>
            </a:r>
            <a:r>
              <a:rPr lang="en-US" sz="2800" b="1" i="1" dirty="0" smtClean="0">
                <a:solidFill>
                  <a:srgbClr val="0000CC"/>
                </a:solidFill>
              </a:rPr>
              <a:t>order</a:t>
            </a:r>
            <a:r>
              <a:rPr lang="en-US" sz="2800" dirty="0" smtClean="0"/>
              <a:t> of a graph is </a:t>
            </a:r>
            <a:r>
              <a:rPr lang="en-US" sz="2800" dirty="0" smtClean="0">
                <a:solidFill>
                  <a:srgbClr val="0000CC"/>
                </a:solidFill>
              </a:rPr>
              <a:t>|V|</a:t>
            </a:r>
            <a:r>
              <a:rPr lang="en-US" sz="2800" dirty="0" smtClean="0"/>
              <a:t> (the number of vertices)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A graph's </a:t>
            </a:r>
            <a:r>
              <a:rPr lang="en-US" sz="2800" b="1" i="1" dirty="0" smtClean="0">
                <a:solidFill>
                  <a:srgbClr val="0000CC"/>
                </a:solidFill>
              </a:rPr>
              <a:t>size</a:t>
            </a:r>
            <a:r>
              <a:rPr lang="en-US" sz="2800" dirty="0" smtClean="0"/>
              <a:t> is </a:t>
            </a:r>
            <a:r>
              <a:rPr lang="en-US" sz="2800" dirty="0" smtClean="0">
                <a:solidFill>
                  <a:srgbClr val="C00000"/>
                </a:solidFill>
              </a:rPr>
              <a:t>|E|</a:t>
            </a:r>
            <a:r>
              <a:rPr lang="en-US" sz="2800" dirty="0" smtClean="0"/>
              <a:t>, the number of edges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The </a:t>
            </a:r>
            <a:r>
              <a:rPr lang="en-US" sz="2800" b="1" i="1" dirty="0" smtClean="0">
                <a:solidFill>
                  <a:srgbClr val="0000CC"/>
                </a:solidFill>
              </a:rPr>
              <a:t>degree</a:t>
            </a:r>
            <a:r>
              <a:rPr lang="en-US" sz="2800" dirty="0" smtClean="0"/>
              <a:t> of a vertex is the number of edges that connect to it, where an edge that connects to the vertex at both ends (</a:t>
            </a:r>
            <a:r>
              <a:rPr lang="en-US" sz="2800" dirty="0" smtClean="0">
                <a:solidFill>
                  <a:srgbClr val="C00000"/>
                </a:solidFill>
              </a:rPr>
              <a:t>a loop</a:t>
            </a:r>
            <a:r>
              <a:rPr lang="en-US" sz="2800" dirty="0" smtClean="0"/>
              <a:t>) is counted twice</a:t>
            </a:r>
            <a:endParaRPr lang="en-US" sz="2800" dirty="0" smtClean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 First Search – Example Trace</a:t>
            </a:r>
            <a:endParaRPr lang="en-US" dirty="0"/>
          </a:p>
        </p:txBody>
      </p:sp>
      <p:sp>
        <p:nvSpPr>
          <p:cNvPr id="12" name="Text Box 5"/>
          <p:cNvSpPr txBox="1">
            <a:spLocks noGrp="1" noChangeArrowheads="1"/>
          </p:cNvSpPr>
          <p:nvPr>
            <p:ph idx="1"/>
          </p:nvPr>
        </p:nvSpPr>
        <p:spPr bwMode="auto">
          <a:xfrm>
            <a:off x="4191000" y="1143001"/>
            <a:ext cx="47244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sz="2400" dirty="0" smtClean="0"/>
              <a:t>There are no more edges, adjacent to the vertex </a:t>
            </a:r>
            <a:r>
              <a:rPr lang="en-GB" sz="2400" b="1" dirty="0" smtClean="0"/>
              <a:t>4.</a:t>
            </a:r>
            <a:r>
              <a:rPr lang="en-GB" sz="2400" dirty="0" smtClean="0"/>
              <a:t> So, backtrack to the vertex </a:t>
            </a:r>
            <a:r>
              <a:rPr lang="en-GB" sz="2400" b="1" dirty="0" smtClean="0"/>
              <a:t>1 </a:t>
            </a:r>
            <a:r>
              <a:rPr lang="en-GB" sz="2400" dirty="0" smtClean="0"/>
              <a:t>to check other adjacent vertices of the vertex </a:t>
            </a:r>
            <a:r>
              <a:rPr lang="en-GB" sz="2400" b="1" dirty="0" smtClean="0"/>
              <a:t>1</a:t>
            </a:r>
            <a:endParaRPr lang="en-US" sz="2400" dirty="0"/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76200" y="4648200"/>
            <a:ext cx="4648200" cy="1274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400" kern="0" dirty="0" smtClean="0">
                <a:effectLst/>
                <a:latin typeface="+mn-lt"/>
              </a:rPr>
              <a:t>There are no more edges, adjacent to the vertex 1. </a:t>
            </a: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400" kern="0" dirty="0" smtClean="0">
                <a:effectLst/>
                <a:latin typeface="+mn-lt"/>
              </a:rPr>
              <a:t>DFS is over. 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187823"/>
            <a:ext cx="3810000" cy="3307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3267075"/>
            <a:ext cx="3714750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 First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 </a:t>
            </a:r>
            <a:r>
              <a:rPr lang="en-US" sz="2800" dirty="0" smtClean="0">
                <a:solidFill>
                  <a:srgbClr val="0000CC"/>
                </a:solidFill>
              </a:rPr>
              <a:t>depth first traversal </a:t>
            </a:r>
            <a:r>
              <a:rPr lang="en-US" sz="2800" dirty="0" smtClean="0"/>
              <a:t>method tends to traverse very long, narrow trees; </a:t>
            </a:r>
          </a:p>
          <a:p>
            <a:r>
              <a:rPr lang="en-US" sz="2800" dirty="0" smtClean="0"/>
              <a:t>whereas </a:t>
            </a:r>
            <a:r>
              <a:rPr lang="en-US" sz="2800" dirty="0" smtClean="0">
                <a:solidFill>
                  <a:srgbClr val="0000CC"/>
                </a:solidFill>
              </a:rPr>
              <a:t>breadth first traversal </a:t>
            </a:r>
            <a:r>
              <a:rPr lang="en-US" sz="2800" dirty="0" smtClean="0"/>
              <a:t>method tends to traverse very wide, short trees.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5410200"/>
          </a:xfrm>
        </p:spPr>
        <p:txBody>
          <a:bodyPr/>
          <a:lstStyle/>
          <a:p>
            <a:r>
              <a:rPr lang="en-US" dirty="0" smtClean="0"/>
              <a:t>Graphs</a:t>
            </a:r>
          </a:p>
          <a:p>
            <a:r>
              <a:rPr lang="en-US" dirty="0" smtClean="0"/>
              <a:t>Definition and Terminology</a:t>
            </a:r>
          </a:p>
          <a:p>
            <a:r>
              <a:rPr lang="en-US" dirty="0" smtClean="0"/>
              <a:t>Representation of Graphs</a:t>
            </a:r>
          </a:p>
          <a:p>
            <a:pPr lvl="1"/>
            <a:r>
              <a:rPr lang="en-US" dirty="0" smtClean="0"/>
              <a:t>Array based</a:t>
            </a:r>
          </a:p>
          <a:p>
            <a:pPr lvl="1"/>
            <a:r>
              <a:rPr lang="en-US" dirty="0" smtClean="0"/>
              <a:t>Linked List</a:t>
            </a:r>
          </a:p>
          <a:p>
            <a:r>
              <a:rPr lang="en-US" dirty="0" smtClean="0"/>
              <a:t>Common Operations on Graphs</a:t>
            </a:r>
          </a:p>
          <a:p>
            <a:r>
              <a:rPr lang="en-US" dirty="0" smtClean="0"/>
              <a:t>Graph Traversals</a:t>
            </a:r>
          </a:p>
          <a:p>
            <a:pPr lvl="1"/>
            <a:r>
              <a:rPr lang="en-US" dirty="0" smtClean="0"/>
              <a:t>Breadth First Search (BSF)</a:t>
            </a:r>
          </a:p>
          <a:p>
            <a:pPr lvl="1"/>
            <a:r>
              <a:rPr lang="en-US" dirty="0" smtClean="0"/>
              <a:t>Depth First Search (DFS)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receive the following error. I have filled in all educational field.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Fill in the relevant vacancies of your training information and upload the necessary documents!</a:t>
            </a:r>
          </a:p>
        </p:txBody>
      </p:sp>
    </p:spTree>
    <p:extLst>
      <p:ext uri="{BB962C8B-B14F-4D97-AF65-F5344CB8AC3E}">
        <p14:creationId xmlns:p14="http://schemas.microsoft.com/office/powerpoint/2010/main" val="3878429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43000"/>
            <a:ext cx="73152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507" y="3962400"/>
            <a:ext cx="2562225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842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Undirected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2819400"/>
          </a:xfrm>
        </p:spPr>
        <p:txBody>
          <a:bodyPr>
            <a:normAutofit/>
          </a:bodyPr>
          <a:lstStyle/>
          <a:p>
            <a:r>
              <a:rPr lang="en-US" dirty="0" smtClean="0"/>
              <a:t>An undirected graph is one in which edges have no orientation</a:t>
            </a:r>
          </a:p>
          <a:p>
            <a:r>
              <a:rPr lang="en-US" dirty="0" smtClean="0"/>
              <a:t>The edge (A, B) is identical to the edge (B, A)</a:t>
            </a:r>
          </a:p>
          <a:p>
            <a:r>
              <a:rPr lang="en-US" altLang="zh-TW" sz="2800" dirty="0" smtClean="0">
                <a:ea typeface="新細明體" charset="-120"/>
              </a:rPr>
              <a:t>(v</a:t>
            </a:r>
            <a:r>
              <a:rPr lang="en-US" altLang="zh-TW" sz="1600" dirty="0" smtClean="0">
                <a:ea typeface="新細明體" charset="-120"/>
              </a:rPr>
              <a:t>0</a:t>
            </a:r>
            <a:r>
              <a:rPr lang="en-US" altLang="zh-TW" sz="2800" dirty="0" smtClean="0">
                <a:ea typeface="新細明體" charset="-120"/>
              </a:rPr>
              <a:t>, v</a:t>
            </a:r>
            <a:r>
              <a:rPr lang="en-US" altLang="zh-TW" sz="1600" dirty="0" smtClean="0">
                <a:ea typeface="新細明體" charset="-120"/>
              </a:rPr>
              <a:t>1</a:t>
            </a:r>
            <a:r>
              <a:rPr lang="en-US" altLang="zh-TW" sz="2800" dirty="0" smtClean="0">
                <a:ea typeface="新細明體" charset="-120"/>
              </a:rPr>
              <a:t>) = (v</a:t>
            </a:r>
            <a:r>
              <a:rPr lang="en-US" altLang="zh-TW" sz="1600" dirty="0" smtClean="0">
                <a:ea typeface="新細明體" charset="-120"/>
              </a:rPr>
              <a:t>1</a:t>
            </a:r>
            <a:r>
              <a:rPr lang="en-US" altLang="zh-TW" sz="2800" dirty="0" smtClean="0">
                <a:ea typeface="新細明體" charset="-120"/>
              </a:rPr>
              <a:t>,v</a:t>
            </a:r>
            <a:r>
              <a:rPr lang="en-US" altLang="zh-TW" sz="1600" dirty="0" smtClean="0">
                <a:ea typeface="新細明體" charset="-120"/>
              </a:rPr>
              <a:t>0</a:t>
            </a:r>
            <a:r>
              <a:rPr lang="en-US" altLang="zh-TW" sz="2800" dirty="0" smtClean="0">
                <a:ea typeface="新細明體" charset="-120"/>
              </a:rPr>
              <a:t>)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1545" y="3929063"/>
            <a:ext cx="7449455" cy="285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20210" y="3124201"/>
            <a:ext cx="214759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Lecture_15</Template>
  <TotalTime>12363</TotalTime>
  <Words>4143</Words>
  <Application>Microsoft Office PowerPoint</Application>
  <PresentationFormat>On-screen Show (4:3)</PresentationFormat>
  <Paragraphs>605</Paragraphs>
  <Slides>73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5" baseType="lpstr">
      <vt:lpstr>Edge</vt:lpstr>
      <vt:lpstr>Equation</vt:lpstr>
      <vt:lpstr>Objectives Overview</vt:lpstr>
      <vt:lpstr>Graph</vt:lpstr>
      <vt:lpstr>Graph - Terminology</vt:lpstr>
      <vt:lpstr>Graph - Example</vt:lpstr>
      <vt:lpstr>Graph Definition</vt:lpstr>
      <vt:lpstr>Graph Terminology</vt:lpstr>
      <vt:lpstr>Graph Terminology</vt:lpstr>
      <vt:lpstr>PowerPoint Presentation</vt:lpstr>
      <vt:lpstr>Undirected Graph</vt:lpstr>
      <vt:lpstr>Directed Graph</vt:lpstr>
      <vt:lpstr>Directed Graph</vt:lpstr>
      <vt:lpstr>Directed Graph - Example</vt:lpstr>
      <vt:lpstr>Identical Graph</vt:lpstr>
      <vt:lpstr>Sub-Graph</vt:lpstr>
      <vt:lpstr>Spanning Sub-Graph</vt:lpstr>
      <vt:lpstr>Degree of a Vertex</vt:lpstr>
      <vt:lpstr>Weighted Graph</vt:lpstr>
      <vt:lpstr>Weighted-Graph Example</vt:lpstr>
      <vt:lpstr>Connected and Disconnected Graph</vt:lpstr>
      <vt:lpstr>Complete Graph</vt:lpstr>
      <vt:lpstr>Path and Cycle</vt:lpstr>
      <vt:lpstr>Graph - Some Definitions</vt:lpstr>
      <vt:lpstr>Graph - Some Definitions</vt:lpstr>
      <vt:lpstr>Graph Conventions</vt:lpstr>
      <vt:lpstr>Representation of Graphs</vt:lpstr>
      <vt:lpstr>Adjacency Lists</vt:lpstr>
      <vt:lpstr>Adjacency List</vt:lpstr>
      <vt:lpstr>Adjacency Matrix</vt:lpstr>
      <vt:lpstr>Adjacency Matrix - Undirected</vt:lpstr>
      <vt:lpstr>Adjacency Matrix - Directed</vt:lpstr>
      <vt:lpstr>Adjacency Matrix – Weighted Graph</vt:lpstr>
      <vt:lpstr>Adjacency Matrix – Weighted Graph</vt:lpstr>
      <vt:lpstr>Representation of Graphs - List</vt:lpstr>
      <vt:lpstr>Representation of Graphs - Array</vt:lpstr>
      <vt:lpstr>Common Operations on Graphs</vt:lpstr>
      <vt:lpstr>Initialize Graph – Adjacency Matrix</vt:lpstr>
      <vt:lpstr>Graph Search or Traversal</vt:lpstr>
      <vt:lpstr>Breadth First Search - Undirected</vt:lpstr>
      <vt:lpstr>Breadth First Search – Trace (1)</vt:lpstr>
      <vt:lpstr>Breadth First Search – Trace (2)</vt:lpstr>
      <vt:lpstr>Breadth First Search – Trace (3)</vt:lpstr>
      <vt:lpstr>Breadth First Search - Algorithm</vt:lpstr>
      <vt:lpstr>Breadth First Search - Algorithm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 - Algorithm</vt:lpstr>
      <vt:lpstr>Depth First Search  - Undirected Graph</vt:lpstr>
      <vt:lpstr>Depth First Search – Trace (1)</vt:lpstr>
      <vt:lpstr>Depth First Search – Trace (2)</vt:lpstr>
      <vt:lpstr>Depth First Search - Algorithm</vt:lpstr>
      <vt:lpstr>Depth First Search - Algorithm</vt:lpstr>
      <vt:lpstr>Depth First Search(Stack implementation)</vt:lpstr>
      <vt:lpstr>Depth First Search - Example</vt:lpstr>
      <vt:lpstr>Depth First Search - LIFO</vt:lpstr>
      <vt:lpstr>Depth First Search - Example</vt:lpstr>
      <vt:lpstr>Depth First Search - Example</vt:lpstr>
      <vt:lpstr>Depth First Search - Example</vt:lpstr>
      <vt:lpstr>Depth First Search – Example Trace</vt:lpstr>
      <vt:lpstr>Depth First Search – Example Trace</vt:lpstr>
      <vt:lpstr>Depth First Search – Example Trace</vt:lpstr>
      <vt:lpstr>Depth First Search – Example Trace</vt:lpstr>
      <vt:lpstr>Depth First Search – Example Trace</vt:lpstr>
      <vt:lpstr>Depth First Search – Example Trace</vt:lpstr>
      <vt:lpstr>Depth First Search – Example Trace</vt:lpstr>
      <vt:lpstr>Depth First Search – Example Trace</vt:lpstr>
      <vt:lpstr>Depth First Search – Example Trace</vt:lpstr>
      <vt:lpstr>Depth First Traversal</vt:lpstr>
      <vt:lpstr>Summary</vt:lpstr>
      <vt:lpstr>PowerPoint Presentation</vt:lpstr>
    </vt:vector>
  </TitlesOfParts>
  <Company>Cottrell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28</dc:title>
  <dc:subject>CSC211 Data Structures</dc:subject>
  <dc:creator>FakhraTouseef</dc:creator>
  <cp:lastModifiedBy>FakhraTouseef</cp:lastModifiedBy>
  <cp:revision>613</cp:revision>
  <dcterms:created xsi:type="dcterms:W3CDTF">2004-10-06T00:41:44Z</dcterms:created>
  <dcterms:modified xsi:type="dcterms:W3CDTF">2020-10-19T17:11:50Z</dcterms:modified>
</cp:coreProperties>
</file>