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45"/>
  </p:notesMasterIdLst>
  <p:sldIdLst>
    <p:sldId id="578" r:id="rId2"/>
    <p:sldId id="645" r:id="rId3"/>
    <p:sldId id="682" r:id="rId4"/>
    <p:sldId id="647" r:id="rId5"/>
    <p:sldId id="689" r:id="rId6"/>
    <p:sldId id="692" r:id="rId7"/>
    <p:sldId id="685" r:id="rId8"/>
    <p:sldId id="684" r:id="rId9"/>
    <p:sldId id="686" r:id="rId10"/>
    <p:sldId id="644" r:id="rId11"/>
    <p:sldId id="648" r:id="rId12"/>
    <p:sldId id="678" r:id="rId13"/>
    <p:sldId id="679" r:id="rId14"/>
    <p:sldId id="646" r:id="rId15"/>
    <p:sldId id="680" r:id="rId16"/>
    <p:sldId id="681" r:id="rId17"/>
    <p:sldId id="649" r:id="rId18"/>
    <p:sldId id="694" r:id="rId19"/>
    <p:sldId id="683" r:id="rId20"/>
    <p:sldId id="650" r:id="rId21"/>
    <p:sldId id="651" r:id="rId22"/>
    <p:sldId id="696" r:id="rId23"/>
    <p:sldId id="695" r:id="rId24"/>
    <p:sldId id="718" r:id="rId25"/>
    <p:sldId id="714" r:id="rId26"/>
    <p:sldId id="715" r:id="rId27"/>
    <p:sldId id="697" r:id="rId28"/>
    <p:sldId id="698" r:id="rId29"/>
    <p:sldId id="699" r:id="rId30"/>
    <p:sldId id="706" r:id="rId31"/>
    <p:sldId id="707" r:id="rId32"/>
    <p:sldId id="693" r:id="rId33"/>
    <p:sldId id="652" r:id="rId34"/>
    <p:sldId id="653" r:id="rId35"/>
    <p:sldId id="709" r:id="rId36"/>
    <p:sldId id="677" r:id="rId37"/>
    <p:sldId id="654" r:id="rId38"/>
    <p:sldId id="708" r:id="rId39"/>
    <p:sldId id="716" r:id="rId40"/>
    <p:sldId id="713" r:id="rId41"/>
    <p:sldId id="711" r:id="rId42"/>
    <p:sldId id="712" r:id="rId43"/>
    <p:sldId id="635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990000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798" autoAdjust="0"/>
  </p:normalViewPr>
  <p:slideViewPr>
    <p:cSldViewPr>
      <p:cViewPr varScale="1">
        <p:scale>
          <a:sx n="81" d="100"/>
          <a:sy n="81" d="100"/>
        </p:scale>
        <p:origin x="-10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67836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2838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41148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112838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267199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1"/>
            <a:ext cx="8305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r>
              <a:rPr lang="en-US" dirty="0" smtClean="0"/>
              <a:t>Trees</a:t>
            </a:r>
          </a:p>
          <a:p>
            <a:r>
              <a:rPr lang="en-US" dirty="0" smtClean="0"/>
              <a:t>Concept</a:t>
            </a:r>
          </a:p>
          <a:p>
            <a:r>
              <a:rPr lang="en-US" dirty="0" smtClean="0"/>
              <a:t>Examples and Applications</a:t>
            </a:r>
          </a:p>
          <a:p>
            <a:r>
              <a:rPr lang="en-US" dirty="0" smtClean="0"/>
              <a:t>Definition</a:t>
            </a:r>
          </a:p>
          <a:p>
            <a:r>
              <a:rPr lang="en-US" dirty="0" smtClean="0"/>
              <a:t>Terminology</a:t>
            </a:r>
          </a:p>
          <a:p>
            <a:r>
              <a:rPr lang="en-US" dirty="0" smtClean="0"/>
              <a:t>Types of Trees</a:t>
            </a:r>
          </a:p>
          <a:p>
            <a:r>
              <a:rPr lang="en-US" dirty="0" smtClean="0"/>
              <a:t>General Trees</a:t>
            </a:r>
          </a:p>
          <a:p>
            <a:pPr lvl="1"/>
            <a:r>
              <a:rPr lang="en-US" dirty="0" smtClean="0"/>
              <a:t>Representation and Traversal</a:t>
            </a:r>
          </a:p>
          <a:p>
            <a:r>
              <a:rPr lang="en-US" dirty="0" smtClean="0"/>
              <a:t>Binary Tree</a:t>
            </a:r>
          </a:p>
          <a:p>
            <a:pPr lvl="1"/>
            <a:r>
              <a:rPr lang="en-US" dirty="0" smtClean="0"/>
              <a:t>Types and Representations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– Basic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0292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data item within a tree is called a </a:t>
            </a:r>
            <a:r>
              <a:rPr lang="en-US" dirty="0" smtClean="0">
                <a:solidFill>
                  <a:srgbClr val="0000CC"/>
                </a:solidFill>
              </a:rPr>
              <a:t>'node’</a:t>
            </a:r>
            <a:endParaRPr lang="en-US" dirty="0" smtClean="0"/>
          </a:p>
          <a:p>
            <a:r>
              <a:rPr lang="en-US" dirty="0" smtClean="0"/>
              <a:t>The highest data item in the tree is called the </a:t>
            </a:r>
            <a:r>
              <a:rPr lang="en-US" dirty="0" smtClean="0">
                <a:solidFill>
                  <a:srgbClr val="0000CC"/>
                </a:solidFill>
              </a:rPr>
              <a:t>'root' </a:t>
            </a:r>
            <a:r>
              <a:rPr lang="en-US" dirty="0" smtClean="0"/>
              <a:t>or root node</a:t>
            </a:r>
          </a:p>
          <a:p>
            <a:pPr lvl="1"/>
            <a:r>
              <a:rPr lang="en-US" dirty="0" smtClean="0"/>
              <a:t>First node in hierarchical arrangement of data </a:t>
            </a:r>
          </a:p>
          <a:p>
            <a:r>
              <a:rPr lang="en-US" dirty="0" smtClean="0"/>
              <a:t>Below the root lie a number of other 'nodes'. The root is the </a:t>
            </a:r>
            <a:r>
              <a:rPr lang="en-US" dirty="0" smtClean="0">
                <a:solidFill>
                  <a:srgbClr val="0000CC"/>
                </a:solidFill>
              </a:rPr>
              <a:t>'parent</a:t>
            </a:r>
            <a:r>
              <a:rPr lang="en-US" dirty="0" smtClean="0"/>
              <a:t>' of the nodes immediately linked to it and these are the </a:t>
            </a:r>
            <a:r>
              <a:rPr lang="en-US" dirty="0" smtClean="0">
                <a:solidFill>
                  <a:srgbClr val="0000CC"/>
                </a:solidFill>
              </a:rPr>
              <a:t>'children'</a:t>
            </a:r>
            <a:r>
              <a:rPr lang="en-US" dirty="0" smtClean="0"/>
              <a:t> of the parent node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Leaf</a:t>
            </a:r>
            <a:r>
              <a:rPr lang="en-US" dirty="0" smtClean="0"/>
              <a:t> node has </a:t>
            </a:r>
            <a:r>
              <a:rPr lang="en-US" dirty="0" smtClean="0">
                <a:solidFill>
                  <a:srgbClr val="C00000"/>
                </a:solidFill>
              </a:rPr>
              <a:t>no children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219200"/>
            <a:ext cx="3429000" cy="383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– Basic Terminology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52550"/>
            <a:ext cx="425767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45720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nodes share a common parent, then they are </a:t>
            </a:r>
            <a:r>
              <a:rPr lang="en-US" dirty="0" smtClean="0">
                <a:solidFill>
                  <a:srgbClr val="0000CC"/>
                </a:solidFill>
              </a:rPr>
              <a:t>'sibling' </a:t>
            </a:r>
            <a:r>
              <a:rPr lang="en-US" dirty="0" smtClean="0"/>
              <a:t>nodes, just like a family. </a:t>
            </a:r>
          </a:p>
          <a:p>
            <a:r>
              <a:rPr lang="en-US" dirty="0" smtClean="0"/>
              <a:t>The link joining one node to another is called the </a:t>
            </a:r>
            <a:r>
              <a:rPr lang="en-US" dirty="0" smtClean="0">
                <a:solidFill>
                  <a:srgbClr val="0000CC"/>
                </a:solidFill>
              </a:rPr>
              <a:t>'branch'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tree structure is a </a:t>
            </a:r>
            <a:r>
              <a:rPr lang="en-US" dirty="0" smtClean="0">
                <a:solidFill>
                  <a:srgbClr val="0000CC"/>
                </a:solidFill>
              </a:rPr>
              <a:t>general</a:t>
            </a:r>
            <a:r>
              <a:rPr lang="en-US" dirty="0" smtClean="0"/>
              <a:t> tree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Leaves</a:t>
            </a:r>
            <a:r>
              <a:rPr lang="en-US" dirty="0" smtClean="0"/>
              <a:t>: nodes with no children (also known as </a:t>
            </a:r>
            <a:r>
              <a:rPr lang="en-US" dirty="0" smtClean="0">
                <a:solidFill>
                  <a:srgbClr val="0000CC"/>
                </a:solidFill>
              </a:rPr>
              <a:t>external nodes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Internal Nodes</a:t>
            </a:r>
            <a:r>
              <a:rPr lang="en-US" dirty="0" smtClean="0"/>
              <a:t>: nodes with children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48200" y="4495800"/>
            <a:ext cx="441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effectLst/>
                <a:latin typeface="+mn-lt"/>
                <a:ea typeface="新細明體" pitchFamily="2" charset="-120"/>
              </a:rPr>
              <a:t>The </a:t>
            </a:r>
            <a:r>
              <a:rPr lang="en-US" altLang="zh-TW" sz="2800" b="1" dirty="0" smtClean="0">
                <a:solidFill>
                  <a:srgbClr val="0000CC"/>
                </a:solidFill>
                <a:effectLst/>
                <a:latin typeface="+mn-lt"/>
                <a:ea typeface="新細明體" pitchFamily="2" charset="-120"/>
              </a:rPr>
              <a:t>ancestors</a:t>
            </a:r>
            <a:r>
              <a:rPr lang="en-US" altLang="zh-TW" sz="2800" b="1" dirty="0" smtClean="0">
                <a:effectLst/>
                <a:latin typeface="+mn-lt"/>
                <a:ea typeface="新細明體" pitchFamily="2" charset="-120"/>
              </a:rPr>
              <a:t> </a:t>
            </a:r>
            <a:r>
              <a:rPr lang="en-US" altLang="zh-TW" sz="2800" dirty="0" smtClean="0">
                <a:effectLst/>
                <a:latin typeface="+mn-lt"/>
                <a:ea typeface="新細明體" pitchFamily="2" charset="-120"/>
              </a:rPr>
              <a:t> of a node are all the nodes along the path from the root to the node</a:t>
            </a:r>
            <a:endParaRPr lang="en-US" sz="2800" dirty="0"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– Basic Terminology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45720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‘A’ is </a:t>
            </a:r>
            <a:r>
              <a:rPr lang="en-US" dirty="0" smtClean="0">
                <a:solidFill>
                  <a:srgbClr val="0000CC"/>
                </a:solidFill>
              </a:rPr>
              <a:t>root</a:t>
            </a:r>
            <a:r>
              <a:rPr lang="en-US" dirty="0" smtClean="0"/>
              <a:t> node</a:t>
            </a:r>
          </a:p>
          <a:p>
            <a:r>
              <a:rPr lang="en-US" dirty="0" smtClean="0"/>
              <a:t>Each data item in a tree is known as </a:t>
            </a:r>
            <a:r>
              <a:rPr lang="en-US" dirty="0" smtClean="0">
                <a:solidFill>
                  <a:srgbClr val="0000CC"/>
                </a:solidFill>
              </a:rPr>
              <a:t>node</a:t>
            </a:r>
          </a:p>
          <a:p>
            <a:r>
              <a:rPr lang="en-US" dirty="0" smtClean="0"/>
              <a:t>It specifies the data information and links to other data items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Degree of a node</a:t>
            </a:r>
            <a:r>
              <a:rPr lang="en-US" dirty="0" smtClean="0"/>
              <a:t> is the number of sub-trees of a node in a given tree</a:t>
            </a:r>
          </a:p>
          <a:p>
            <a:r>
              <a:rPr lang="en-US" dirty="0" smtClean="0"/>
              <a:t>In the example</a:t>
            </a:r>
          </a:p>
          <a:p>
            <a:pPr lvl="1"/>
            <a:r>
              <a:rPr lang="en-US" dirty="0" smtClean="0"/>
              <a:t>Degree of node A is 3</a:t>
            </a:r>
          </a:p>
          <a:p>
            <a:pPr lvl="1"/>
            <a:r>
              <a:rPr lang="en-US" dirty="0" smtClean="0"/>
              <a:t>Degree of node B is 2</a:t>
            </a:r>
          </a:p>
          <a:p>
            <a:pPr lvl="1"/>
            <a:r>
              <a:rPr lang="en-US" dirty="0" smtClean="0"/>
              <a:t>Degree of node C is 2</a:t>
            </a:r>
          </a:p>
          <a:p>
            <a:pPr lvl="1"/>
            <a:r>
              <a:rPr lang="en-US" dirty="0" smtClean="0"/>
              <a:t>Degree of node D is 3</a:t>
            </a:r>
          </a:p>
          <a:p>
            <a:pPr lvl="1"/>
            <a:r>
              <a:rPr lang="en-US" dirty="0" smtClean="0"/>
              <a:t>Degree of node J is 4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070" y="1143000"/>
            <a:ext cx="438993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– Basic Terminology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2895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Degree of a tree </a:t>
            </a:r>
            <a:r>
              <a:rPr lang="en-US" dirty="0" smtClean="0"/>
              <a:t>is the maximum degree of node in a given tree</a:t>
            </a:r>
          </a:p>
          <a:p>
            <a:r>
              <a:rPr lang="en-US" dirty="0" smtClean="0"/>
              <a:t>Degree of node J is 4</a:t>
            </a:r>
          </a:p>
          <a:p>
            <a:r>
              <a:rPr lang="en-US" dirty="0" smtClean="0"/>
              <a:t>All other nodes have </a:t>
            </a:r>
            <a:r>
              <a:rPr lang="en-US" dirty="0" smtClean="0">
                <a:solidFill>
                  <a:srgbClr val="0000CC"/>
                </a:solidFill>
              </a:rPr>
              <a:t>less or equal </a:t>
            </a:r>
            <a:r>
              <a:rPr lang="en-US" dirty="0" smtClean="0"/>
              <a:t>degree</a:t>
            </a:r>
          </a:p>
          <a:p>
            <a:r>
              <a:rPr lang="en-US" dirty="0" smtClean="0"/>
              <a:t>So </a:t>
            </a:r>
            <a:r>
              <a:rPr lang="en-US" dirty="0" smtClean="0">
                <a:solidFill>
                  <a:srgbClr val="0000CC"/>
                </a:solidFill>
              </a:rPr>
              <a:t>degree of the tree </a:t>
            </a:r>
            <a:r>
              <a:rPr lang="en-US" dirty="0" smtClean="0"/>
              <a:t>is 4</a:t>
            </a:r>
          </a:p>
          <a:p>
            <a:r>
              <a:rPr lang="en-US" dirty="0" smtClean="0"/>
              <a:t>A node with degree zero (0) is called </a:t>
            </a:r>
            <a:r>
              <a:rPr lang="en-US" dirty="0" smtClean="0">
                <a:solidFill>
                  <a:srgbClr val="0000CC"/>
                </a:solidFill>
              </a:rPr>
              <a:t>terminal node </a:t>
            </a:r>
            <a:r>
              <a:rPr lang="en-US" dirty="0" smtClean="0"/>
              <a:t>or a </a:t>
            </a:r>
            <a:r>
              <a:rPr lang="en-US" dirty="0" smtClean="0">
                <a:solidFill>
                  <a:srgbClr val="0000CC"/>
                </a:solidFill>
              </a:rPr>
              <a:t>leaf</a:t>
            </a:r>
          </a:p>
          <a:p>
            <a:r>
              <a:rPr lang="en-US" dirty="0" smtClean="0"/>
              <a:t>Nodes M,N,I,O etc are leaf nodes</a:t>
            </a:r>
          </a:p>
          <a:p>
            <a:r>
              <a:rPr lang="en-US" dirty="0" smtClean="0"/>
              <a:t>Any node whose degree is not zero is called a </a:t>
            </a:r>
            <a:r>
              <a:rPr lang="en-US" dirty="0" smtClean="0">
                <a:solidFill>
                  <a:srgbClr val="0000CC"/>
                </a:solidFill>
              </a:rPr>
              <a:t>non-terminal node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636192"/>
            <a:ext cx="5562600" cy="29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– Basic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Levels of a Tree</a:t>
            </a:r>
          </a:p>
          <a:p>
            <a:r>
              <a:rPr lang="en-US" dirty="0" smtClean="0"/>
              <a:t>The tree is structured in different levels</a:t>
            </a:r>
          </a:p>
          <a:p>
            <a:r>
              <a:rPr lang="en-US" dirty="0" smtClean="0"/>
              <a:t>The entire tree is leveled in such a way that the </a:t>
            </a:r>
            <a:r>
              <a:rPr lang="en-US" dirty="0" smtClean="0">
                <a:solidFill>
                  <a:srgbClr val="0000CC"/>
                </a:solidFill>
              </a:rPr>
              <a:t>root node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0000CC"/>
                </a:solidFill>
              </a:rPr>
              <a:t>always of level 0</a:t>
            </a:r>
          </a:p>
          <a:p>
            <a:r>
              <a:rPr lang="en-US" dirty="0" smtClean="0"/>
              <a:t>Its immediate children are at level 1 and their immediate children are at level 2 and so on up to the terminal nodes</a:t>
            </a:r>
          </a:p>
          <a:p>
            <a:r>
              <a:rPr lang="en-US" dirty="0" smtClean="0"/>
              <a:t>If a </a:t>
            </a:r>
            <a:r>
              <a:rPr lang="en-US" dirty="0" smtClean="0">
                <a:solidFill>
                  <a:srgbClr val="0000CC"/>
                </a:solidFill>
              </a:rPr>
              <a:t>node is at level n </a:t>
            </a:r>
            <a:r>
              <a:rPr lang="en-US" dirty="0" smtClean="0"/>
              <a:t>then its </a:t>
            </a:r>
            <a:r>
              <a:rPr lang="en-US" dirty="0" smtClean="0">
                <a:solidFill>
                  <a:srgbClr val="0000CC"/>
                </a:solidFill>
              </a:rPr>
              <a:t>children will be at level n+1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– Basic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048000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Depth of a Tree	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0000CC"/>
                </a:solidFill>
              </a:rPr>
              <a:t>maximum level </a:t>
            </a:r>
            <a:r>
              <a:rPr lang="en-US" dirty="0" smtClean="0"/>
              <a:t>of any node in a given tree</a:t>
            </a:r>
          </a:p>
          <a:p>
            <a:r>
              <a:rPr lang="en-US" dirty="0" smtClean="0"/>
              <a:t>The number of levels from </a:t>
            </a:r>
            <a:r>
              <a:rPr lang="en-US" dirty="0" smtClean="0">
                <a:solidFill>
                  <a:srgbClr val="0000CC"/>
                </a:solidFill>
              </a:rPr>
              <a:t>root to the leaves </a:t>
            </a:r>
            <a:r>
              <a:rPr lang="en-US" dirty="0" smtClean="0"/>
              <a:t>is called </a:t>
            </a:r>
            <a:r>
              <a:rPr lang="en-US" dirty="0" smtClean="0">
                <a:solidFill>
                  <a:srgbClr val="0000CC"/>
                </a:solidFill>
              </a:rPr>
              <a:t>depth of a tree. </a:t>
            </a:r>
            <a:r>
              <a:rPr lang="en-US" dirty="0" smtClean="0"/>
              <a:t>Depth of tree is</a:t>
            </a:r>
            <a:r>
              <a:rPr lang="en-US" dirty="0" smtClean="0">
                <a:solidFill>
                  <a:srgbClr val="0000CC"/>
                </a:solidFill>
              </a:rPr>
              <a:t> 3</a:t>
            </a:r>
          </a:p>
          <a:p>
            <a:r>
              <a:rPr lang="en-US" dirty="0" smtClean="0"/>
              <a:t>The term </a:t>
            </a:r>
            <a:r>
              <a:rPr lang="en-US" dirty="0" smtClean="0">
                <a:solidFill>
                  <a:srgbClr val="C00000"/>
                </a:solidFill>
              </a:rPr>
              <a:t>height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smtClean="0"/>
              <a:t>is also used to denote the depth of a tree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3581400"/>
            <a:ext cx="4854545" cy="261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4114800"/>
            <a:ext cx="3810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dirty="0" smtClean="0">
                <a:solidFill>
                  <a:srgbClr val="C00000"/>
                </a:solidFill>
                <a:effectLst/>
                <a:latin typeface="+mn-lt"/>
              </a:rPr>
              <a:t>Height (of node)</a:t>
            </a:r>
            <a:r>
              <a:rPr lang="en-US" sz="2200" kern="0" dirty="0" smtClean="0">
                <a:effectLst/>
                <a:latin typeface="+mn-lt"/>
              </a:rPr>
              <a:t>: length of the longest path from a node to a leaf.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dirty="0" smtClean="0">
                <a:effectLst/>
                <a:latin typeface="+mn-lt"/>
              </a:rPr>
              <a:t>All leaves have a height of 0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dirty="0" smtClean="0">
                <a:effectLst/>
                <a:latin typeface="+mn-lt"/>
              </a:rPr>
              <a:t>The height of root is equal to the depth of the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– Basic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CC"/>
                </a:solidFill>
              </a:rPr>
              <a:t>vertex (or node) </a:t>
            </a:r>
            <a:r>
              <a:rPr lang="en-US" dirty="0" smtClean="0"/>
              <a:t>is a simple object that can have a name and can carry other associated information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0000CC"/>
                </a:solidFill>
              </a:rPr>
              <a:t>edge</a:t>
            </a:r>
            <a:r>
              <a:rPr lang="en-US" dirty="0" smtClean="0"/>
              <a:t> is a connection between two vertices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CC"/>
                </a:solidFill>
              </a:rPr>
              <a:t>path</a:t>
            </a:r>
            <a:r>
              <a:rPr lang="en-US" dirty="0" smtClean="0"/>
              <a:t> in a tree is a list of distinct vertices in which successive vertices are connected by edges in the tree</a:t>
            </a:r>
          </a:p>
          <a:p>
            <a:r>
              <a:rPr lang="en-US" dirty="0" smtClean="0"/>
              <a:t>The defining property of a tree is that there is </a:t>
            </a:r>
            <a:r>
              <a:rPr lang="en-US" dirty="0" smtClean="0">
                <a:solidFill>
                  <a:srgbClr val="0000CC"/>
                </a:solidFill>
              </a:rPr>
              <a:t>precisely one path </a:t>
            </a:r>
            <a:r>
              <a:rPr lang="en-US" dirty="0" smtClean="0"/>
              <a:t>connecting any two nodes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– Basic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600200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 smtClean="0"/>
              <a:t>Example: {a, b, d, </a:t>
            </a:r>
            <a:r>
              <a:rPr lang="en-US" dirty="0" err="1" smtClean="0"/>
              <a:t>i</a:t>
            </a:r>
            <a:r>
              <a:rPr lang="en-US" dirty="0" smtClean="0"/>
              <a:t> } is </a:t>
            </a:r>
            <a:r>
              <a:rPr lang="en-US" dirty="0" smtClean="0">
                <a:solidFill>
                  <a:srgbClr val="0000CC"/>
                </a:solidFill>
              </a:rPr>
              <a:t>path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752600"/>
            <a:ext cx="6019800" cy="4788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reeform 5"/>
          <p:cNvSpPr/>
          <p:nvPr/>
        </p:nvSpPr>
        <p:spPr>
          <a:xfrm>
            <a:off x="2078002" y="2177545"/>
            <a:ext cx="2805725" cy="3577674"/>
          </a:xfrm>
          <a:custGeom>
            <a:avLst/>
            <a:gdLst>
              <a:gd name="connsiteX0" fmla="*/ 2431653 w 2805725"/>
              <a:gd name="connsiteY0" fmla="*/ 46110 h 3577674"/>
              <a:gd name="connsiteX1" fmla="*/ 2390089 w 2805725"/>
              <a:gd name="connsiteY1" fmla="*/ 108455 h 3577674"/>
              <a:gd name="connsiteX2" fmla="*/ 2244616 w 2805725"/>
              <a:gd name="connsiteY2" fmla="*/ 233146 h 3577674"/>
              <a:gd name="connsiteX3" fmla="*/ 2203053 w 2805725"/>
              <a:gd name="connsiteY3" fmla="*/ 316273 h 3577674"/>
              <a:gd name="connsiteX4" fmla="*/ 2140707 w 2805725"/>
              <a:gd name="connsiteY4" fmla="*/ 357837 h 3577674"/>
              <a:gd name="connsiteX5" fmla="*/ 2078362 w 2805725"/>
              <a:gd name="connsiteY5" fmla="*/ 420182 h 3577674"/>
              <a:gd name="connsiteX6" fmla="*/ 2036798 w 2805725"/>
              <a:gd name="connsiteY6" fmla="*/ 482528 h 3577674"/>
              <a:gd name="connsiteX7" fmla="*/ 1974453 w 2805725"/>
              <a:gd name="connsiteY7" fmla="*/ 503310 h 3577674"/>
              <a:gd name="connsiteX8" fmla="*/ 1849762 w 2805725"/>
              <a:gd name="connsiteY8" fmla="*/ 586437 h 3577674"/>
              <a:gd name="connsiteX9" fmla="*/ 1787416 w 2805725"/>
              <a:gd name="connsiteY9" fmla="*/ 628000 h 3577674"/>
              <a:gd name="connsiteX10" fmla="*/ 1662725 w 2805725"/>
              <a:gd name="connsiteY10" fmla="*/ 711128 h 3577674"/>
              <a:gd name="connsiteX11" fmla="*/ 1538034 w 2805725"/>
              <a:gd name="connsiteY11" fmla="*/ 752691 h 3577674"/>
              <a:gd name="connsiteX12" fmla="*/ 1475689 w 2805725"/>
              <a:gd name="connsiteY12" fmla="*/ 794255 h 3577674"/>
              <a:gd name="connsiteX13" fmla="*/ 1413343 w 2805725"/>
              <a:gd name="connsiteY13" fmla="*/ 815037 h 3577674"/>
              <a:gd name="connsiteX14" fmla="*/ 1371780 w 2805725"/>
              <a:gd name="connsiteY14" fmla="*/ 877382 h 3577674"/>
              <a:gd name="connsiteX15" fmla="*/ 1247089 w 2805725"/>
              <a:gd name="connsiteY15" fmla="*/ 981291 h 3577674"/>
              <a:gd name="connsiteX16" fmla="*/ 1205525 w 2805725"/>
              <a:gd name="connsiteY16" fmla="*/ 1043637 h 3577674"/>
              <a:gd name="connsiteX17" fmla="*/ 1080834 w 2805725"/>
              <a:gd name="connsiteY17" fmla="*/ 1147546 h 3577674"/>
              <a:gd name="connsiteX18" fmla="*/ 1039271 w 2805725"/>
              <a:gd name="connsiteY18" fmla="*/ 1209891 h 3577674"/>
              <a:gd name="connsiteX19" fmla="*/ 914580 w 2805725"/>
              <a:gd name="connsiteY19" fmla="*/ 1272237 h 3577674"/>
              <a:gd name="connsiteX20" fmla="*/ 789889 w 2805725"/>
              <a:gd name="connsiteY20" fmla="*/ 1376146 h 3577674"/>
              <a:gd name="connsiteX21" fmla="*/ 769107 w 2805725"/>
              <a:gd name="connsiteY21" fmla="*/ 1438491 h 3577674"/>
              <a:gd name="connsiteX22" fmla="*/ 706762 w 2805725"/>
              <a:gd name="connsiteY22" fmla="*/ 1500837 h 3577674"/>
              <a:gd name="connsiteX23" fmla="*/ 602853 w 2805725"/>
              <a:gd name="connsiteY23" fmla="*/ 1604746 h 3577674"/>
              <a:gd name="connsiteX24" fmla="*/ 498943 w 2805725"/>
              <a:gd name="connsiteY24" fmla="*/ 1729437 h 3577674"/>
              <a:gd name="connsiteX25" fmla="*/ 374253 w 2805725"/>
              <a:gd name="connsiteY25" fmla="*/ 1791782 h 3577674"/>
              <a:gd name="connsiteX26" fmla="*/ 291125 w 2805725"/>
              <a:gd name="connsiteY26" fmla="*/ 1916473 h 3577674"/>
              <a:gd name="connsiteX27" fmla="*/ 207998 w 2805725"/>
              <a:gd name="connsiteY27" fmla="*/ 2020382 h 3577674"/>
              <a:gd name="connsiteX28" fmla="*/ 166434 w 2805725"/>
              <a:gd name="connsiteY28" fmla="*/ 2082728 h 3577674"/>
              <a:gd name="connsiteX29" fmla="*/ 145653 w 2805725"/>
              <a:gd name="connsiteY29" fmla="*/ 2145073 h 3577674"/>
              <a:gd name="connsiteX30" fmla="*/ 62525 w 2805725"/>
              <a:gd name="connsiteY30" fmla="*/ 2269764 h 3577674"/>
              <a:gd name="connsiteX31" fmla="*/ 41743 w 2805725"/>
              <a:gd name="connsiteY31" fmla="*/ 2332110 h 3577674"/>
              <a:gd name="connsiteX32" fmla="*/ 41743 w 2805725"/>
              <a:gd name="connsiteY32" fmla="*/ 3350419 h 3577674"/>
              <a:gd name="connsiteX33" fmla="*/ 145653 w 2805725"/>
              <a:gd name="connsiteY33" fmla="*/ 3433546 h 3577674"/>
              <a:gd name="connsiteX34" fmla="*/ 207998 w 2805725"/>
              <a:gd name="connsiteY34" fmla="*/ 3475110 h 3577674"/>
              <a:gd name="connsiteX35" fmla="*/ 478162 w 2805725"/>
              <a:gd name="connsiteY35" fmla="*/ 3516673 h 3577674"/>
              <a:gd name="connsiteX36" fmla="*/ 665198 w 2805725"/>
              <a:gd name="connsiteY36" fmla="*/ 3537455 h 3577674"/>
              <a:gd name="connsiteX37" fmla="*/ 873016 w 2805725"/>
              <a:gd name="connsiteY37" fmla="*/ 3516673 h 3577674"/>
              <a:gd name="connsiteX38" fmla="*/ 893798 w 2805725"/>
              <a:gd name="connsiteY38" fmla="*/ 3121819 h 3577674"/>
              <a:gd name="connsiteX39" fmla="*/ 935362 w 2805725"/>
              <a:gd name="connsiteY39" fmla="*/ 3059473 h 3577674"/>
              <a:gd name="connsiteX40" fmla="*/ 956143 w 2805725"/>
              <a:gd name="connsiteY40" fmla="*/ 2726964 h 3577674"/>
              <a:gd name="connsiteX41" fmla="*/ 976925 w 2805725"/>
              <a:gd name="connsiteY41" fmla="*/ 2664619 h 3577674"/>
              <a:gd name="connsiteX42" fmla="*/ 1039271 w 2805725"/>
              <a:gd name="connsiteY42" fmla="*/ 2456800 h 3577674"/>
              <a:gd name="connsiteX43" fmla="*/ 1060053 w 2805725"/>
              <a:gd name="connsiteY43" fmla="*/ 2394455 h 3577674"/>
              <a:gd name="connsiteX44" fmla="*/ 1080834 w 2805725"/>
              <a:gd name="connsiteY44" fmla="*/ 2332110 h 3577674"/>
              <a:gd name="connsiteX45" fmla="*/ 1122398 w 2805725"/>
              <a:gd name="connsiteY45" fmla="*/ 2269764 h 3577674"/>
              <a:gd name="connsiteX46" fmla="*/ 1163962 w 2805725"/>
              <a:gd name="connsiteY46" fmla="*/ 2103510 h 3577674"/>
              <a:gd name="connsiteX47" fmla="*/ 1184743 w 2805725"/>
              <a:gd name="connsiteY47" fmla="*/ 2041164 h 3577674"/>
              <a:gd name="connsiteX48" fmla="*/ 1247089 w 2805725"/>
              <a:gd name="connsiteY48" fmla="*/ 2020382 h 3577674"/>
              <a:gd name="connsiteX49" fmla="*/ 1288653 w 2805725"/>
              <a:gd name="connsiteY49" fmla="*/ 1895691 h 3577674"/>
              <a:gd name="connsiteX50" fmla="*/ 1350998 w 2805725"/>
              <a:gd name="connsiteY50" fmla="*/ 1771000 h 3577674"/>
              <a:gd name="connsiteX51" fmla="*/ 1413343 w 2805725"/>
              <a:gd name="connsiteY51" fmla="*/ 1750219 h 3577674"/>
              <a:gd name="connsiteX52" fmla="*/ 1725071 w 2805725"/>
              <a:gd name="connsiteY52" fmla="*/ 1687873 h 3577674"/>
              <a:gd name="connsiteX53" fmla="*/ 1912107 w 2805725"/>
              <a:gd name="connsiteY53" fmla="*/ 1583964 h 3577674"/>
              <a:gd name="connsiteX54" fmla="*/ 2057580 w 2805725"/>
              <a:gd name="connsiteY54" fmla="*/ 1500837 h 3577674"/>
              <a:gd name="connsiteX55" fmla="*/ 2099143 w 2805725"/>
              <a:gd name="connsiteY55" fmla="*/ 1417710 h 3577674"/>
              <a:gd name="connsiteX56" fmla="*/ 2286180 w 2805725"/>
              <a:gd name="connsiteY56" fmla="*/ 1272237 h 3577674"/>
              <a:gd name="connsiteX57" fmla="*/ 2369307 w 2805725"/>
              <a:gd name="connsiteY57" fmla="*/ 1209891 h 3577674"/>
              <a:gd name="connsiteX58" fmla="*/ 2473216 w 2805725"/>
              <a:gd name="connsiteY58" fmla="*/ 1085200 h 3577674"/>
              <a:gd name="connsiteX59" fmla="*/ 2535562 w 2805725"/>
              <a:gd name="connsiteY59" fmla="*/ 1043637 h 3577674"/>
              <a:gd name="connsiteX60" fmla="*/ 2577125 w 2805725"/>
              <a:gd name="connsiteY60" fmla="*/ 981291 h 3577674"/>
              <a:gd name="connsiteX61" fmla="*/ 2597907 w 2805725"/>
              <a:gd name="connsiteY61" fmla="*/ 918946 h 3577674"/>
              <a:gd name="connsiteX62" fmla="*/ 2660253 w 2805725"/>
              <a:gd name="connsiteY62" fmla="*/ 856600 h 3577674"/>
              <a:gd name="connsiteX63" fmla="*/ 2743380 w 2805725"/>
              <a:gd name="connsiteY63" fmla="*/ 669564 h 3577674"/>
              <a:gd name="connsiteX64" fmla="*/ 2805725 w 2805725"/>
              <a:gd name="connsiteY64" fmla="*/ 628000 h 3577674"/>
              <a:gd name="connsiteX65" fmla="*/ 2784943 w 2805725"/>
              <a:gd name="connsiteY65" fmla="*/ 274710 h 3577674"/>
              <a:gd name="connsiteX66" fmla="*/ 2764162 w 2805725"/>
              <a:gd name="connsiteY66" fmla="*/ 212364 h 3577674"/>
              <a:gd name="connsiteX67" fmla="*/ 2701816 w 2805725"/>
              <a:gd name="connsiteY67" fmla="*/ 150019 h 3577674"/>
              <a:gd name="connsiteX68" fmla="*/ 2639471 w 2805725"/>
              <a:gd name="connsiteY68" fmla="*/ 108455 h 3577674"/>
              <a:gd name="connsiteX69" fmla="*/ 2431653 w 2805725"/>
              <a:gd name="connsiteY69" fmla="*/ 46110 h 357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805725" h="3577674">
                <a:moveTo>
                  <a:pt x="2431653" y="46110"/>
                </a:moveTo>
                <a:cubicBezTo>
                  <a:pt x="2390089" y="46110"/>
                  <a:pt x="2406079" y="89268"/>
                  <a:pt x="2390089" y="108455"/>
                </a:cubicBezTo>
                <a:cubicBezTo>
                  <a:pt x="2341848" y="166344"/>
                  <a:pt x="2305769" y="187281"/>
                  <a:pt x="2244616" y="233146"/>
                </a:cubicBezTo>
                <a:cubicBezTo>
                  <a:pt x="2230762" y="260855"/>
                  <a:pt x="2222886" y="292474"/>
                  <a:pt x="2203053" y="316273"/>
                </a:cubicBezTo>
                <a:cubicBezTo>
                  <a:pt x="2187063" y="335461"/>
                  <a:pt x="2159895" y="341847"/>
                  <a:pt x="2140707" y="357837"/>
                </a:cubicBezTo>
                <a:cubicBezTo>
                  <a:pt x="2118129" y="376652"/>
                  <a:pt x="2097177" y="397604"/>
                  <a:pt x="2078362" y="420182"/>
                </a:cubicBezTo>
                <a:cubicBezTo>
                  <a:pt x="2062372" y="439370"/>
                  <a:pt x="2056302" y="466925"/>
                  <a:pt x="2036798" y="482528"/>
                </a:cubicBezTo>
                <a:cubicBezTo>
                  <a:pt x="2019692" y="496213"/>
                  <a:pt x="1993602" y="492672"/>
                  <a:pt x="1974453" y="503310"/>
                </a:cubicBezTo>
                <a:cubicBezTo>
                  <a:pt x="1930786" y="527569"/>
                  <a:pt x="1891326" y="558728"/>
                  <a:pt x="1849762" y="586437"/>
                </a:cubicBezTo>
                <a:lnTo>
                  <a:pt x="1787416" y="628000"/>
                </a:lnTo>
                <a:lnTo>
                  <a:pt x="1662725" y="711128"/>
                </a:lnTo>
                <a:lnTo>
                  <a:pt x="1538034" y="752691"/>
                </a:lnTo>
                <a:cubicBezTo>
                  <a:pt x="1517252" y="766546"/>
                  <a:pt x="1498029" y="783085"/>
                  <a:pt x="1475689" y="794255"/>
                </a:cubicBezTo>
                <a:cubicBezTo>
                  <a:pt x="1456096" y="804052"/>
                  <a:pt x="1430449" y="801352"/>
                  <a:pt x="1413343" y="815037"/>
                </a:cubicBezTo>
                <a:cubicBezTo>
                  <a:pt x="1393840" y="830640"/>
                  <a:pt x="1387769" y="858195"/>
                  <a:pt x="1371780" y="877382"/>
                </a:cubicBezTo>
                <a:cubicBezTo>
                  <a:pt x="1321776" y="937387"/>
                  <a:pt x="1308391" y="940423"/>
                  <a:pt x="1247089" y="981291"/>
                </a:cubicBezTo>
                <a:cubicBezTo>
                  <a:pt x="1233234" y="1002073"/>
                  <a:pt x="1221515" y="1024449"/>
                  <a:pt x="1205525" y="1043637"/>
                </a:cubicBezTo>
                <a:cubicBezTo>
                  <a:pt x="1155521" y="1103642"/>
                  <a:pt x="1142136" y="1106678"/>
                  <a:pt x="1080834" y="1147546"/>
                </a:cubicBezTo>
                <a:cubicBezTo>
                  <a:pt x="1066980" y="1168328"/>
                  <a:pt x="1056932" y="1192230"/>
                  <a:pt x="1039271" y="1209891"/>
                </a:cubicBezTo>
                <a:cubicBezTo>
                  <a:pt x="998985" y="1250177"/>
                  <a:pt x="965287" y="1255334"/>
                  <a:pt x="914580" y="1272237"/>
                </a:cubicBezTo>
                <a:cubicBezTo>
                  <a:pt x="770798" y="1487906"/>
                  <a:pt x="1000826" y="1165209"/>
                  <a:pt x="789889" y="1376146"/>
                </a:cubicBezTo>
                <a:cubicBezTo>
                  <a:pt x="774399" y="1391636"/>
                  <a:pt x="781258" y="1420264"/>
                  <a:pt x="769107" y="1438491"/>
                </a:cubicBezTo>
                <a:cubicBezTo>
                  <a:pt x="752804" y="1462945"/>
                  <a:pt x="725577" y="1478259"/>
                  <a:pt x="706762" y="1500837"/>
                </a:cubicBezTo>
                <a:cubicBezTo>
                  <a:pt x="568223" y="1667084"/>
                  <a:pt x="769100" y="1466207"/>
                  <a:pt x="602853" y="1604746"/>
                </a:cubicBezTo>
                <a:cubicBezTo>
                  <a:pt x="398574" y="1774978"/>
                  <a:pt x="662421" y="1565959"/>
                  <a:pt x="498943" y="1729437"/>
                </a:cubicBezTo>
                <a:cubicBezTo>
                  <a:pt x="458658" y="1769722"/>
                  <a:pt x="424959" y="1774880"/>
                  <a:pt x="374253" y="1791782"/>
                </a:cubicBezTo>
                <a:cubicBezTo>
                  <a:pt x="324838" y="1940026"/>
                  <a:pt x="394906" y="1760802"/>
                  <a:pt x="291125" y="1916473"/>
                </a:cubicBezTo>
                <a:cubicBezTo>
                  <a:pt x="210820" y="2036930"/>
                  <a:pt x="347431" y="1927428"/>
                  <a:pt x="207998" y="2020382"/>
                </a:cubicBezTo>
                <a:cubicBezTo>
                  <a:pt x="194143" y="2041164"/>
                  <a:pt x="177604" y="2060388"/>
                  <a:pt x="166434" y="2082728"/>
                </a:cubicBezTo>
                <a:cubicBezTo>
                  <a:pt x="156638" y="2102321"/>
                  <a:pt x="156291" y="2125924"/>
                  <a:pt x="145653" y="2145073"/>
                </a:cubicBezTo>
                <a:cubicBezTo>
                  <a:pt x="121393" y="2188740"/>
                  <a:pt x="62525" y="2269764"/>
                  <a:pt x="62525" y="2269764"/>
                </a:cubicBezTo>
                <a:cubicBezTo>
                  <a:pt x="55598" y="2290546"/>
                  <a:pt x="42958" y="2310238"/>
                  <a:pt x="41743" y="2332110"/>
                </a:cubicBezTo>
                <a:cubicBezTo>
                  <a:pt x="31388" y="2518502"/>
                  <a:pt x="0" y="3086048"/>
                  <a:pt x="41743" y="3350419"/>
                </a:cubicBezTo>
                <a:cubicBezTo>
                  <a:pt x="52187" y="3416567"/>
                  <a:pt x="97564" y="3417516"/>
                  <a:pt x="145653" y="3433546"/>
                </a:cubicBezTo>
                <a:cubicBezTo>
                  <a:pt x="166435" y="3447401"/>
                  <a:pt x="185658" y="3463940"/>
                  <a:pt x="207998" y="3475110"/>
                </a:cubicBezTo>
                <a:cubicBezTo>
                  <a:pt x="283139" y="3512681"/>
                  <a:pt x="417779" y="3510317"/>
                  <a:pt x="478162" y="3516673"/>
                </a:cubicBezTo>
                <a:lnTo>
                  <a:pt x="665198" y="3537455"/>
                </a:lnTo>
                <a:cubicBezTo>
                  <a:pt x="734471" y="3530528"/>
                  <a:pt x="839466" y="3577674"/>
                  <a:pt x="873016" y="3516673"/>
                </a:cubicBezTo>
                <a:cubicBezTo>
                  <a:pt x="936533" y="3401188"/>
                  <a:pt x="875990" y="3252411"/>
                  <a:pt x="893798" y="3121819"/>
                </a:cubicBezTo>
                <a:cubicBezTo>
                  <a:pt x="897173" y="3097071"/>
                  <a:pt x="921507" y="3080255"/>
                  <a:pt x="935362" y="3059473"/>
                </a:cubicBezTo>
                <a:cubicBezTo>
                  <a:pt x="942289" y="2948637"/>
                  <a:pt x="944518" y="2837406"/>
                  <a:pt x="956143" y="2726964"/>
                </a:cubicBezTo>
                <a:cubicBezTo>
                  <a:pt x="958436" y="2705179"/>
                  <a:pt x="970907" y="2685682"/>
                  <a:pt x="976925" y="2664619"/>
                </a:cubicBezTo>
                <a:cubicBezTo>
                  <a:pt x="1039741" y="2444763"/>
                  <a:pt x="940497" y="2753119"/>
                  <a:pt x="1039271" y="2456800"/>
                </a:cubicBezTo>
                <a:lnTo>
                  <a:pt x="1060053" y="2394455"/>
                </a:lnTo>
                <a:cubicBezTo>
                  <a:pt x="1066980" y="2373673"/>
                  <a:pt x="1068683" y="2350337"/>
                  <a:pt x="1080834" y="2332110"/>
                </a:cubicBezTo>
                <a:cubicBezTo>
                  <a:pt x="1094689" y="2311328"/>
                  <a:pt x="1111228" y="2292104"/>
                  <a:pt x="1122398" y="2269764"/>
                </a:cubicBezTo>
                <a:cubicBezTo>
                  <a:pt x="1146150" y="2222260"/>
                  <a:pt x="1152106" y="2150936"/>
                  <a:pt x="1163962" y="2103510"/>
                </a:cubicBezTo>
                <a:cubicBezTo>
                  <a:pt x="1169275" y="2082258"/>
                  <a:pt x="1169253" y="2056654"/>
                  <a:pt x="1184743" y="2041164"/>
                </a:cubicBezTo>
                <a:cubicBezTo>
                  <a:pt x="1200233" y="2025674"/>
                  <a:pt x="1226307" y="2027309"/>
                  <a:pt x="1247089" y="2020382"/>
                </a:cubicBezTo>
                <a:lnTo>
                  <a:pt x="1288653" y="1895691"/>
                </a:lnTo>
                <a:cubicBezTo>
                  <a:pt x="1302344" y="1854619"/>
                  <a:pt x="1314373" y="1800300"/>
                  <a:pt x="1350998" y="1771000"/>
                </a:cubicBezTo>
                <a:cubicBezTo>
                  <a:pt x="1368104" y="1757316"/>
                  <a:pt x="1392561" y="1757146"/>
                  <a:pt x="1413343" y="1750219"/>
                </a:cubicBezTo>
                <a:cubicBezTo>
                  <a:pt x="1552794" y="1657252"/>
                  <a:pt x="1425085" y="1727872"/>
                  <a:pt x="1725071" y="1687873"/>
                </a:cubicBezTo>
                <a:cubicBezTo>
                  <a:pt x="1793654" y="1678729"/>
                  <a:pt x="1863030" y="1616682"/>
                  <a:pt x="1912107" y="1583964"/>
                </a:cubicBezTo>
                <a:cubicBezTo>
                  <a:pt x="2000230" y="1525215"/>
                  <a:pt x="1952112" y="1553570"/>
                  <a:pt x="2057580" y="1500837"/>
                </a:cubicBezTo>
                <a:cubicBezTo>
                  <a:pt x="2071434" y="1473128"/>
                  <a:pt x="2081137" y="1442919"/>
                  <a:pt x="2099143" y="1417710"/>
                </a:cubicBezTo>
                <a:cubicBezTo>
                  <a:pt x="2147958" y="1349368"/>
                  <a:pt x="2220068" y="1321822"/>
                  <a:pt x="2286180" y="1272237"/>
                </a:cubicBezTo>
                <a:cubicBezTo>
                  <a:pt x="2313889" y="1251455"/>
                  <a:pt x="2343009" y="1232432"/>
                  <a:pt x="2369307" y="1209891"/>
                </a:cubicBezTo>
                <a:cubicBezTo>
                  <a:pt x="2607646" y="1005600"/>
                  <a:pt x="2280794" y="1277622"/>
                  <a:pt x="2473216" y="1085200"/>
                </a:cubicBezTo>
                <a:cubicBezTo>
                  <a:pt x="2490877" y="1067539"/>
                  <a:pt x="2514780" y="1057491"/>
                  <a:pt x="2535562" y="1043637"/>
                </a:cubicBezTo>
                <a:cubicBezTo>
                  <a:pt x="2549416" y="1022855"/>
                  <a:pt x="2565955" y="1003631"/>
                  <a:pt x="2577125" y="981291"/>
                </a:cubicBezTo>
                <a:cubicBezTo>
                  <a:pt x="2586922" y="961698"/>
                  <a:pt x="2585756" y="937173"/>
                  <a:pt x="2597907" y="918946"/>
                </a:cubicBezTo>
                <a:cubicBezTo>
                  <a:pt x="2614210" y="894492"/>
                  <a:pt x="2639471" y="877382"/>
                  <a:pt x="2660253" y="856600"/>
                </a:cubicBezTo>
                <a:cubicBezTo>
                  <a:pt x="2680831" y="794865"/>
                  <a:pt x="2693980" y="718965"/>
                  <a:pt x="2743380" y="669564"/>
                </a:cubicBezTo>
                <a:cubicBezTo>
                  <a:pt x="2761041" y="651903"/>
                  <a:pt x="2784943" y="641855"/>
                  <a:pt x="2805725" y="628000"/>
                </a:cubicBezTo>
                <a:cubicBezTo>
                  <a:pt x="2798798" y="510237"/>
                  <a:pt x="2796681" y="392091"/>
                  <a:pt x="2784943" y="274710"/>
                </a:cubicBezTo>
                <a:cubicBezTo>
                  <a:pt x="2782763" y="252913"/>
                  <a:pt x="2776313" y="230591"/>
                  <a:pt x="2764162" y="212364"/>
                </a:cubicBezTo>
                <a:cubicBezTo>
                  <a:pt x="2747859" y="187910"/>
                  <a:pt x="2724394" y="168834"/>
                  <a:pt x="2701816" y="150019"/>
                </a:cubicBezTo>
                <a:cubicBezTo>
                  <a:pt x="2682628" y="134029"/>
                  <a:pt x="2660253" y="122310"/>
                  <a:pt x="2639471" y="108455"/>
                </a:cubicBezTo>
                <a:cubicBezTo>
                  <a:pt x="2567166" y="0"/>
                  <a:pt x="2473217" y="46110"/>
                  <a:pt x="2431653" y="46110"/>
                </a:cubicBezTo>
                <a:close/>
              </a:path>
            </a:pathLst>
          </a:cu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182433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CC"/>
                </a:solidFill>
                <a:effectLst/>
              </a:rPr>
              <a:t>Path</a:t>
            </a:r>
            <a:endParaRPr lang="en-US" sz="2400" dirty="0">
              <a:solidFill>
                <a:srgbClr val="0000CC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in a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 </a:t>
            </a:r>
            <a:r>
              <a:rPr lang="en-US" sz="3200" dirty="0" smtClean="0">
                <a:solidFill>
                  <a:srgbClr val="0000CC"/>
                </a:solidFill>
              </a:rPr>
              <a:t>path </a:t>
            </a:r>
            <a:r>
              <a:rPr lang="en-US" sz="3200" dirty="0" smtClean="0"/>
              <a:t>from node n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to </a:t>
            </a:r>
            <a:r>
              <a:rPr lang="en-US" sz="3200" dirty="0" err="1" smtClean="0"/>
              <a:t>n</a:t>
            </a:r>
            <a:r>
              <a:rPr lang="en-US" sz="3200" baseline="-25000" dirty="0" err="1" smtClean="0"/>
              <a:t>k</a:t>
            </a:r>
            <a:r>
              <a:rPr lang="en-US" sz="3200" dirty="0" smtClean="0"/>
              <a:t> is defined as a sequence of nodes n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, n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, …, </a:t>
            </a:r>
            <a:r>
              <a:rPr lang="en-US" sz="3200" dirty="0" err="1" smtClean="0"/>
              <a:t>n</a:t>
            </a:r>
            <a:r>
              <a:rPr lang="en-US" sz="3200" baseline="-25000" dirty="0" err="1" smtClean="0"/>
              <a:t>k</a:t>
            </a:r>
            <a:r>
              <a:rPr lang="en-US" sz="3200" baseline="-25000" dirty="0" smtClean="0"/>
              <a:t> </a:t>
            </a:r>
            <a:r>
              <a:rPr lang="en-US" sz="3200" dirty="0" smtClean="0"/>
              <a:t>such that   </a:t>
            </a:r>
            <a:r>
              <a:rPr lang="en-US" sz="3200" dirty="0" err="1" smtClean="0"/>
              <a:t>n</a:t>
            </a:r>
            <a:r>
              <a:rPr lang="en-US" sz="3200" baseline="-25000" dirty="0" err="1" smtClean="0"/>
              <a:t>i</a:t>
            </a:r>
            <a:r>
              <a:rPr lang="en-US" sz="3200" dirty="0" smtClean="0"/>
              <a:t> is the parent of n</a:t>
            </a:r>
            <a:r>
              <a:rPr lang="en-US" sz="3200" baseline="-25000" dirty="0" smtClean="0"/>
              <a:t>i+1</a:t>
            </a:r>
            <a:r>
              <a:rPr lang="en-US" sz="3200" dirty="0" smtClean="0"/>
              <a:t> for 1&lt;= </a:t>
            </a:r>
            <a:r>
              <a:rPr lang="en-US" sz="3200" dirty="0" err="1" smtClean="0"/>
              <a:t>i</a:t>
            </a:r>
            <a:r>
              <a:rPr lang="en-US" sz="3200" dirty="0" smtClean="0"/>
              <a:t> &lt;= k. </a:t>
            </a:r>
          </a:p>
          <a:p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0000CC"/>
                </a:solidFill>
              </a:rPr>
              <a:t>length of this path </a:t>
            </a:r>
            <a:r>
              <a:rPr lang="en-US" sz="3200" dirty="0" smtClean="0"/>
              <a:t>is the number of edges on the path namely k-1.</a:t>
            </a:r>
          </a:p>
          <a:p>
            <a:r>
              <a:rPr lang="en-US" sz="3200" dirty="0" smtClean="0"/>
              <a:t>The length of the path from a node to itself is 0.</a:t>
            </a:r>
          </a:p>
          <a:p>
            <a:r>
              <a:rPr lang="en-US" sz="3200" dirty="0" smtClean="0"/>
              <a:t>There is </a:t>
            </a:r>
            <a:r>
              <a:rPr lang="en-US" sz="3200" dirty="0" smtClean="0">
                <a:solidFill>
                  <a:srgbClr val="0000CC"/>
                </a:solidFill>
              </a:rPr>
              <a:t>exactly one path </a:t>
            </a:r>
            <a:r>
              <a:rPr lang="en-US" sz="3200" dirty="0" smtClean="0"/>
              <a:t>from </a:t>
            </a:r>
            <a:r>
              <a:rPr lang="en-US" sz="3200" dirty="0" err="1" smtClean="0"/>
              <a:t>from</a:t>
            </a:r>
            <a:r>
              <a:rPr lang="en-US" sz="3200" dirty="0" smtClean="0"/>
              <a:t> the root to each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Models the parent/child relationship between different elements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Each child only has one parent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From mathematics: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“a </a:t>
            </a:r>
            <a:r>
              <a:rPr lang="en-US" dirty="0" smtClean="0">
                <a:solidFill>
                  <a:srgbClr val="0000CC"/>
                </a:solidFill>
              </a:rPr>
              <a:t>directed acyclic graph</a:t>
            </a:r>
            <a:r>
              <a:rPr lang="en-US" dirty="0" smtClean="0"/>
              <a:t>”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At most one path </a:t>
            </a:r>
            <a:r>
              <a:rPr lang="en-US" dirty="0" smtClean="0"/>
              <a:t>from any one node to any other node</a:t>
            </a:r>
          </a:p>
          <a:p>
            <a:r>
              <a:rPr lang="en-GB" dirty="0" smtClean="0"/>
              <a:t>Different kinds of trees exist.</a:t>
            </a:r>
          </a:p>
          <a:p>
            <a:r>
              <a:rPr lang="en-GB" dirty="0" smtClean="0"/>
              <a:t>Trees can be used for different purposes.</a:t>
            </a:r>
          </a:p>
          <a:p>
            <a:r>
              <a:rPr lang="en-GB" dirty="0" smtClean="0"/>
              <a:t>In what order to we visit elements in a tree?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Trees are very flexible, versatile and powerful   </a:t>
            </a:r>
            <a:r>
              <a:rPr lang="en-US" dirty="0" smtClean="0">
                <a:solidFill>
                  <a:srgbClr val="0000CC"/>
                </a:solidFill>
              </a:rPr>
              <a:t>non-linear</a:t>
            </a:r>
            <a:r>
              <a:rPr lang="en-US" dirty="0" smtClean="0"/>
              <a:t> data structure</a:t>
            </a:r>
          </a:p>
          <a:p>
            <a:r>
              <a:rPr lang="en-US" dirty="0" smtClean="0"/>
              <a:t>It can be used  to represent data items possessing </a:t>
            </a:r>
            <a:r>
              <a:rPr lang="en-US" dirty="0" smtClean="0">
                <a:solidFill>
                  <a:srgbClr val="0000CC"/>
                </a:solidFill>
              </a:rPr>
              <a:t>hierarchical relationship</a:t>
            </a:r>
          </a:p>
          <a:p>
            <a:r>
              <a:rPr lang="en-US" dirty="0" smtClean="0"/>
              <a:t>A tree can be theoretically defined as a </a:t>
            </a:r>
            <a:r>
              <a:rPr lang="en-US" dirty="0" smtClean="0">
                <a:solidFill>
                  <a:srgbClr val="0000CC"/>
                </a:solidFill>
              </a:rPr>
              <a:t>finite set of one or more data items (or nodes)</a:t>
            </a:r>
            <a:r>
              <a:rPr lang="en-US" dirty="0" smtClean="0"/>
              <a:t> such that</a:t>
            </a:r>
          </a:p>
          <a:p>
            <a:pPr lvl="1"/>
            <a:r>
              <a:rPr lang="en-US" dirty="0" smtClean="0"/>
              <a:t>There is a </a:t>
            </a:r>
            <a:r>
              <a:rPr lang="en-US" dirty="0" smtClean="0">
                <a:solidFill>
                  <a:srgbClr val="C00000"/>
                </a:solidFill>
              </a:rPr>
              <a:t>special node </a:t>
            </a:r>
            <a:r>
              <a:rPr lang="en-US" dirty="0" smtClean="0"/>
              <a:t>called the </a:t>
            </a:r>
            <a:r>
              <a:rPr lang="en-US" dirty="0" smtClean="0">
                <a:solidFill>
                  <a:srgbClr val="C00000"/>
                </a:solidFill>
              </a:rPr>
              <a:t>root</a:t>
            </a:r>
            <a:r>
              <a:rPr lang="en-US" dirty="0" smtClean="0"/>
              <a:t> of the tree</a:t>
            </a:r>
          </a:p>
          <a:p>
            <a:pPr lvl="1"/>
            <a:r>
              <a:rPr lang="en-US" dirty="0" smtClean="0"/>
              <a:t>Remaining nodes (or data item) are partitioned into number  of subsets each of which is itself a tree, are called </a:t>
            </a:r>
            <a:r>
              <a:rPr lang="en-US" dirty="0" err="1" smtClean="0">
                <a:solidFill>
                  <a:srgbClr val="0000CC"/>
                </a:solidFill>
              </a:rPr>
              <a:t>subtree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/>
              <a:t>A tree is a set of related interconnected nodes in a hierarchical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Types of Trees are there?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48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Far too many: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General tree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Binary Tree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Red-Black Tree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AVL Tree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Partially Ordered Tree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B+ Trees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… and so on 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Different types are used for different things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To improve speed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To improve the use of available memory</a:t>
            </a:r>
          </a:p>
          <a:p>
            <a:pPr lvl="1">
              <a:lnSpc>
                <a:spcPct val="80000"/>
              </a:lnSpc>
            </a:pPr>
            <a:r>
              <a:rPr lang="en-US" sz="2800" dirty="0" smtClean="0"/>
              <a:t>To suit particular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tree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18" y="1295400"/>
            <a:ext cx="8973582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Tree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676400"/>
          </a:xfrm>
        </p:spPr>
        <p:txBody>
          <a:bodyPr/>
          <a:lstStyle/>
          <a:p>
            <a:r>
              <a:rPr lang="en-US" dirty="0" smtClean="0"/>
              <a:t>Every tree node:</a:t>
            </a:r>
          </a:p>
          <a:p>
            <a:pPr lvl="1"/>
            <a:r>
              <a:rPr lang="en-US" dirty="0" smtClean="0"/>
              <a:t>object – useful information</a:t>
            </a:r>
          </a:p>
          <a:p>
            <a:pPr lvl="1"/>
            <a:r>
              <a:rPr lang="en-US" dirty="0" smtClean="0"/>
              <a:t>children – pointers to its children nodes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270125" y="3394075"/>
            <a:ext cx="1539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1905000" y="3505200"/>
            <a:ext cx="22098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>
            <a:off x="2438400" y="35052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2895600" y="35052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3352800" y="35052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838200" y="4495800"/>
            <a:ext cx="22098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1371600" y="44958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Line 11"/>
          <p:cNvSpPr>
            <a:spLocks noChangeShapeType="1"/>
          </p:cNvSpPr>
          <p:nvPr/>
        </p:nvSpPr>
        <p:spPr bwMode="auto">
          <a:xfrm>
            <a:off x="1828800" y="44958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2286000" y="44958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2667000" y="44958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3962400" y="4495800"/>
            <a:ext cx="22098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>
            <a:off x="4495800" y="44958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>
            <a:off x="4953000" y="44958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>
            <a:off x="5410200" y="44958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5791200" y="44958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6553200" y="4495800"/>
            <a:ext cx="22098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>
            <a:off x="7086600" y="44958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2" name="Rectangle 21"/>
          <p:cNvSpPr>
            <a:spLocks noChangeArrowheads="1"/>
          </p:cNvSpPr>
          <p:nvPr/>
        </p:nvSpPr>
        <p:spPr bwMode="auto">
          <a:xfrm>
            <a:off x="4572000" y="5638800"/>
            <a:ext cx="2209800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Line 22"/>
          <p:cNvSpPr>
            <a:spLocks noChangeShapeType="1"/>
          </p:cNvSpPr>
          <p:nvPr/>
        </p:nvSpPr>
        <p:spPr bwMode="auto">
          <a:xfrm>
            <a:off x="5105400" y="56388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Line 23"/>
          <p:cNvSpPr>
            <a:spLocks noChangeShapeType="1"/>
          </p:cNvSpPr>
          <p:nvPr/>
        </p:nvSpPr>
        <p:spPr bwMode="auto">
          <a:xfrm>
            <a:off x="5562600" y="56388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24"/>
          <p:cNvSpPr>
            <a:spLocks noChangeShapeType="1"/>
          </p:cNvSpPr>
          <p:nvPr/>
        </p:nvSpPr>
        <p:spPr bwMode="auto">
          <a:xfrm>
            <a:off x="6019800" y="56388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25"/>
          <p:cNvSpPr>
            <a:spLocks noChangeShapeType="1"/>
          </p:cNvSpPr>
          <p:nvPr/>
        </p:nvSpPr>
        <p:spPr bwMode="auto">
          <a:xfrm>
            <a:off x="6400800" y="56388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990600" y="3733800"/>
            <a:ext cx="16764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27"/>
          <p:cNvSpPr>
            <a:spLocks noChangeShapeType="1"/>
          </p:cNvSpPr>
          <p:nvPr/>
        </p:nvSpPr>
        <p:spPr bwMode="auto">
          <a:xfrm>
            <a:off x="3124200" y="3733800"/>
            <a:ext cx="12192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Line 28"/>
          <p:cNvSpPr>
            <a:spLocks noChangeShapeType="1"/>
          </p:cNvSpPr>
          <p:nvPr/>
        </p:nvSpPr>
        <p:spPr bwMode="auto">
          <a:xfrm flipH="1">
            <a:off x="4800600" y="4800600"/>
            <a:ext cx="2514600" cy="838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Text Box 29"/>
          <p:cNvSpPr txBox="1">
            <a:spLocks noChangeArrowheads="1"/>
          </p:cNvSpPr>
          <p:nvPr/>
        </p:nvSpPr>
        <p:spPr bwMode="auto">
          <a:xfrm>
            <a:off x="1965325" y="36226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</a:t>
            </a: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822325" y="4537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3946525" y="4537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4708525" y="57562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</a:t>
            </a:r>
          </a:p>
        </p:txBody>
      </p:sp>
      <p:sp>
        <p:nvSpPr>
          <p:cNvPr id="64" name="Text Box 33"/>
          <p:cNvSpPr txBox="1">
            <a:spLocks noChangeArrowheads="1"/>
          </p:cNvSpPr>
          <p:nvPr/>
        </p:nvSpPr>
        <p:spPr bwMode="auto">
          <a:xfrm>
            <a:off x="6537325" y="4537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</a:t>
            </a:r>
          </a:p>
        </p:txBody>
      </p:sp>
      <p:sp>
        <p:nvSpPr>
          <p:cNvPr id="65" name="Line 34"/>
          <p:cNvSpPr>
            <a:spLocks noChangeShapeType="1"/>
          </p:cNvSpPr>
          <p:nvPr/>
        </p:nvSpPr>
        <p:spPr bwMode="auto">
          <a:xfrm>
            <a:off x="3657600" y="3733800"/>
            <a:ext cx="304800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Line 17"/>
          <p:cNvSpPr>
            <a:spLocks noChangeShapeType="1"/>
          </p:cNvSpPr>
          <p:nvPr/>
        </p:nvSpPr>
        <p:spPr bwMode="auto">
          <a:xfrm>
            <a:off x="7543800" y="44958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Line 17"/>
          <p:cNvSpPr>
            <a:spLocks noChangeShapeType="1"/>
          </p:cNvSpPr>
          <p:nvPr/>
        </p:nvSpPr>
        <p:spPr bwMode="auto">
          <a:xfrm>
            <a:off x="8001000" y="44958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Line 17"/>
          <p:cNvSpPr>
            <a:spLocks noChangeShapeType="1"/>
          </p:cNvSpPr>
          <p:nvPr/>
        </p:nvSpPr>
        <p:spPr bwMode="auto">
          <a:xfrm>
            <a:off x="8382000" y="4495800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905000"/>
          </a:xfrm>
        </p:spPr>
        <p:txBody>
          <a:bodyPr/>
          <a:lstStyle/>
          <a:p>
            <a:r>
              <a:rPr lang="en-US" dirty="0" smtClean="0"/>
              <a:t>List Representation   (n-</a:t>
            </a:r>
            <a:r>
              <a:rPr lang="en-US" dirty="0" err="1" smtClean="0"/>
              <a:t>ary</a:t>
            </a:r>
            <a:r>
              <a:rPr lang="en-US" dirty="0" smtClean="0"/>
              <a:t> tree).</a:t>
            </a:r>
          </a:p>
          <a:p>
            <a:pPr lvl="1"/>
            <a:r>
              <a:rPr lang="en-US" dirty="0" smtClean="0"/>
              <a:t>( A ( B ( E ( K, L ), F ), C ( G ), D ( H ( M ), I, J ) ) )</a:t>
            </a:r>
          </a:p>
          <a:p>
            <a:pPr lvl="1"/>
            <a:r>
              <a:rPr lang="en-US" dirty="0" smtClean="0"/>
              <a:t>The root comes first, followed by a list of sub-trees</a:t>
            </a:r>
          </a:p>
          <a:p>
            <a:endParaRPr lang="en-US" dirty="0"/>
          </a:p>
        </p:txBody>
      </p:sp>
      <p:sp>
        <p:nvSpPr>
          <p:cNvPr id="17" name="Rectangle 1029"/>
          <p:cNvSpPr>
            <a:spLocks noChangeArrowheads="1"/>
          </p:cNvSpPr>
          <p:nvPr/>
        </p:nvSpPr>
        <p:spPr bwMode="auto">
          <a:xfrm>
            <a:off x="457200" y="3553882"/>
            <a:ext cx="7531100" cy="6731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1030"/>
          <p:cNvSpPr>
            <a:spLocks noChangeShapeType="1"/>
          </p:cNvSpPr>
          <p:nvPr/>
        </p:nvSpPr>
        <p:spPr bwMode="auto">
          <a:xfrm>
            <a:off x="1746250" y="3547532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1031"/>
          <p:cNvSpPr>
            <a:spLocks noChangeShapeType="1"/>
          </p:cNvSpPr>
          <p:nvPr/>
        </p:nvSpPr>
        <p:spPr bwMode="auto">
          <a:xfrm>
            <a:off x="2660650" y="3547532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1032"/>
          <p:cNvSpPr>
            <a:spLocks noChangeShapeType="1"/>
          </p:cNvSpPr>
          <p:nvPr/>
        </p:nvSpPr>
        <p:spPr bwMode="auto">
          <a:xfrm>
            <a:off x="3575050" y="3547532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Line 1033"/>
          <p:cNvSpPr>
            <a:spLocks noChangeShapeType="1"/>
          </p:cNvSpPr>
          <p:nvPr/>
        </p:nvSpPr>
        <p:spPr bwMode="auto">
          <a:xfrm>
            <a:off x="7080250" y="3547532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Rectangle 1034"/>
          <p:cNvSpPr>
            <a:spLocks noChangeArrowheads="1"/>
          </p:cNvSpPr>
          <p:nvPr/>
        </p:nvSpPr>
        <p:spPr bwMode="auto">
          <a:xfrm>
            <a:off x="739775" y="3703107"/>
            <a:ext cx="690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data</a:t>
            </a:r>
          </a:p>
        </p:txBody>
      </p:sp>
      <p:sp>
        <p:nvSpPr>
          <p:cNvPr id="23" name="Rectangle 1035"/>
          <p:cNvSpPr>
            <a:spLocks noChangeArrowheads="1"/>
          </p:cNvSpPr>
          <p:nvPr/>
        </p:nvSpPr>
        <p:spPr bwMode="auto">
          <a:xfrm>
            <a:off x="1806575" y="3703107"/>
            <a:ext cx="88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link 1</a:t>
            </a:r>
          </a:p>
        </p:txBody>
      </p:sp>
      <p:sp>
        <p:nvSpPr>
          <p:cNvPr id="24" name="Rectangle 1036"/>
          <p:cNvSpPr>
            <a:spLocks noChangeArrowheads="1"/>
          </p:cNvSpPr>
          <p:nvPr/>
        </p:nvSpPr>
        <p:spPr bwMode="auto">
          <a:xfrm>
            <a:off x="2720975" y="3703107"/>
            <a:ext cx="88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link 2</a:t>
            </a:r>
          </a:p>
        </p:txBody>
      </p:sp>
      <p:sp>
        <p:nvSpPr>
          <p:cNvPr id="25" name="Rectangle 1037"/>
          <p:cNvSpPr>
            <a:spLocks noChangeArrowheads="1"/>
          </p:cNvSpPr>
          <p:nvPr/>
        </p:nvSpPr>
        <p:spPr bwMode="auto">
          <a:xfrm>
            <a:off x="3711575" y="3703107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...</a:t>
            </a:r>
          </a:p>
        </p:txBody>
      </p:sp>
      <p:sp>
        <p:nvSpPr>
          <p:cNvPr id="26" name="Rectangle 1038"/>
          <p:cNvSpPr>
            <a:spLocks noChangeArrowheads="1"/>
          </p:cNvSpPr>
          <p:nvPr/>
        </p:nvSpPr>
        <p:spPr bwMode="auto">
          <a:xfrm>
            <a:off x="7140575" y="3703107"/>
            <a:ext cx="88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link n</a:t>
            </a:r>
          </a:p>
        </p:txBody>
      </p:sp>
      <p:sp>
        <p:nvSpPr>
          <p:cNvPr id="27" name="AutoShape 1039"/>
          <p:cNvSpPr>
            <a:spLocks noChangeArrowheads="1"/>
          </p:cNvSpPr>
          <p:nvPr/>
        </p:nvSpPr>
        <p:spPr bwMode="auto">
          <a:xfrm rot="10800000">
            <a:off x="2057400" y="4392082"/>
            <a:ext cx="4787900" cy="941917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rot="10800000" wrap="none" lIns="92075" tIns="46038" rIns="92075" bIns="46038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How many link fields are</a:t>
            </a:r>
          </a:p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needed in such a representation?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077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Child – Right Sibling</a:t>
            </a:r>
            <a:endParaRPr lang="en-US" dirty="0"/>
          </a:p>
        </p:txBody>
      </p:sp>
      <p:grpSp>
        <p:nvGrpSpPr>
          <p:cNvPr id="62" name="Group 1027"/>
          <p:cNvGrpSpPr>
            <a:grpSpLocks/>
          </p:cNvGrpSpPr>
          <p:nvPr/>
        </p:nvGrpSpPr>
        <p:grpSpPr bwMode="auto">
          <a:xfrm>
            <a:off x="3517900" y="2168525"/>
            <a:ext cx="571500" cy="569913"/>
            <a:chOff x="2396" y="1402"/>
            <a:chExt cx="360" cy="359"/>
          </a:xfrm>
        </p:grpSpPr>
        <p:sp>
          <p:nvSpPr>
            <p:cNvPr id="63" name="Oval 1028"/>
            <p:cNvSpPr>
              <a:spLocks noChangeArrowheads="1"/>
            </p:cNvSpPr>
            <p:nvPr/>
          </p:nvSpPr>
          <p:spPr bwMode="auto">
            <a:xfrm>
              <a:off x="2396" y="1402"/>
              <a:ext cx="360" cy="35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1029"/>
            <p:cNvSpPr>
              <a:spLocks noChangeArrowheads="1"/>
            </p:cNvSpPr>
            <p:nvPr/>
          </p:nvSpPr>
          <p:spPr bwMode="auto">
            <a:xfrm>
              <a:off x="2465" y="145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A</a:t>
              </a:r>
            </a:p>
          </p:txBody>
        </p:sp>
      </p:grpSp>
      <p:grpSp>
        <p:nvGrpSpPr>
          <p:cNvPr id="65" name="Group 1030"/>
          <p:cNvGrpSpPr>
            <a:grpSpLocks/>
          </p:cNvGrpSpPr>
          <p:nvPr/>
        </p:nvGrpSpPr>
        <p:grpSpPr bwMode="auto">
          <a:xfrm>
            <a:off x="1609725" y="3043238"/>
            <a:ext cx="571500" cy="568325"/>
            <a:chOff x="1194" y="1953"/>
            <a:chExt cx="360" cy="358"/>
          </a:xfrm>
        </p:grpSpPr>
        <p:sp>
          <p:nvSpPr>
            <p:cNvPr id="66" name="Oval 1031"/>
            <p:cNvSpPr>
              <a:spLocks noChangeArrowheads="1"/>
            </p:cNvSpPr>
            <p:nvPr/>
          </p:nvSpPr>
          <p:spPr bwMode="auto">
            <a:xfrm>
              <a:off x="1194" y="1953"/>
              <a:ext cx="360" cy="35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1032"/>
            <p:cNvSpPr>
              <a:spLocks noChangeArrowheads="1"/>
            </p:cNvSpPr>
            <p:nvPr/>
          </p:nvSpPr>
          <p:spPr bwMode="auto">
            <a:xfrm>
              <a:off x="1263" y="200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B</a:t>
              </a:r>
            </a:p>
          </p:txBody>
        </p:sp>
      </p:grpSp>
      <p:grpSp>
        <p:nvGrpSpPr>
          <p:cNvPr id="68" name="Group 1033"/>
          <p:cNvGrpSpPr>
            <a:grpSpLocks/>
          </p:cNvGrpSpPr>
          <p:nvPr/>
        </p:nvGrpSpPr>
        <p:grpSpPr bwMode="auto">
          <a:xfrm>
            <a:off x="3516313" y="3011488"/>
            <a:ext cx="571500" cy="568325"/>
            <a:chOff x="2395" y="1933"/>
            <a:chExt cx="360" cy="358"/>
          </a:xfrm>
        </p:grpSpPr>
        <p:sp>
          <p:nvSpPr>
            <p:cNvPr id="69" name="Oval 1034"/>
            <p:cNvSpPr>
              <a:spLocks noChangeArrowheads="1"/>
            </p:cNvSpPr>
            <p:nvPr/>
          </p:nvSpPr>
          <p:spPr bwMode="auto">
            <a:xfrm>
              <a:off x="2395" y="1933"/>
              <a:ext cx="360" cy="35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Rectangle 1035"/>
            <p:cNvSpPr>
              <a:spLocks noChangeArrowheads="1"/>
            </p:cNvSpPr>
            <p:nvPr/>
          </p:nvSpPr>
          <p:spPr bwMode="auto">
            <a:xfrm>
              <a:off x="2464" y="198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C</a:t>
              </a:r>
            </a:p>
          </p:txBody>
        </p:sp>
      </p:grpSp>
      <p:grpSp>
        <p:nvGrpSpPr>
          <p:cNvPr id="71" name="Group 1036"/>
          <p:cNvGrpSpPr>
            <a:grpSpLocks/>
          </p:cNvGrpSpPr>
          <p:nvPr/>
        </p:nvGrpSpPr>
        <p:grpSpPr bwMode="auto">
          <a:xfrm>
            <a:off x="5683250" y="2979738"/>
            <a:ext cx="571500" cy="568325"/>
            <a:chOff x="3760" y="1913"/>
            <a:chExt cx="360" cy="358"/>
          </a:xfrm>
        </p:grpSpPr>
        <p:sp>
          <p:nvSpPr>
            <p:cNvPr id="72" name="Oval 1037"/>
            <p:cNvSpPr>
              <a:spLocks noChangeArrowheads="1"/>
            </p:cNvSpPr>
            <p:nvPr/>
          </p:nvSpPr>
          <p:spPr bwMode="auto">
            <a:xfrm>
              <a:off x="3760" y="1913"/>
              <a:ext cx="360" cy="35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Rectangle 1038"/>
            <p:cNvSpPr>
              <a:spLocks noChangeArrowheads="1"/>
            </p:cNvSpPr>
            <p:nvPr/>
          </p:nvSpPr>
          <p:spPr bwMode="auto">
            <a:xfrm>
              <a:off x="3829" y="196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D</a:t>
              </a:r>
            </a:p>
          </p:txBody>
        </p:sp>
      </p:grpSp>
      <p:sp>
        <p:nvSpPr>
          <p:cNvPr id="74" name="Line 1039"/>
          <p:cNvSpPr>
            <a:spLocks noChangeShapeType="1"/>
          </p:cNvSpPr>
          <p:nvPr/>
        </p:nvSpPr>
        <p:spPr bwMode="auto">
          <a:xfrm flipH="1">
            <a:off x="1892300" y="2554288"/>
            <a:ext cx="1612900" cy="469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Line 1040"/>
          <p:cNvSpPr>
            <a:spLocks noChangeShapeType="1"/>
          </p:cNvSpPr>
          <p:nvPr/>
        </p:nvSpPr>
        <p:spPr bwMode="auto">
          <a:xfrm>
            <a:off x="2168525" y="3349625"/>
            <a:ext cx="135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6" name="Group 1041"/>
          <p:cNvGrpSpPr>
            <a:grpSpLocks/>
          </p:cNvGrpSpPr>
          <p:nvPr/>
        </p:nvGrpSpPr>
        <p:grpSpPr bwMode="auto">
          <a:xfrm>
            <a:off x="939800" y="4194175"/>
            <a:ext cx="571500" cy="569913"/>
            <a:chOff x="772" y="2678"/>
            <a:chExt cx="360" cy="359"/>
          </a:xfrm>
        </p:grpSpPr>
        <p:sp>
          <p:nvSpPr>
            <p:cNvPr id="77" name="Oval 1042"/>
            <p:cNvSpPr>
              <a:spLocks noChangeArrowheads="1"/>
            </p:cNvSpPr>
            <p:nvPr/>
          </p:nvSpPr>
          <p:spPr bwMode="auto">
            <a:xfrm>
              <a:off x="772" y="2678"/>
              <a:ext cx="360" cy="35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1043"/>
            <p:cNvSpPr>
              <a:spLocks noChangeArrowheads="1"/>
            </p:cNvSpPr>
            <p:nvPr/>
          </p:nvSpPr>
          <p:spPr bwMode="auto">
            <a:xfrm>
              <a:off x="841" y="27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E</a:t>
              </a:r>
            </a:p>
          </p:txBody>
        </p:sp>
      </p:grpSp>
      <p:grpSp>
        <p:nvGrpSpPr>
          <p:cNvPr id="79" name="Group 1044"/>
          <p:cNvGrpSpPr>
            <a:grpSpLocks/>
          </p:cNvGrpSpPr>
          <p:nvPr/>
        </p:nvGrpSpPr>
        <p:grpSpPr bwMode="auto">
          <a:xfrm>
            <a:off x="2179638" y="4178300"/>
            <a:ext cx="571500" cy="568325"/>
            <a:chOff x="1553" y="2668"/>
            <a:chExt cx="360" cy="358"/>
          </a:xfrm>
        </p:grpSpPr>
        <p:sp>
          <p:nvSpPr>
            <p:cNvPr id="80" name="Oval 1045"/>
            <p:cNvSpPr>
              <a:spLocks noChangeArrowheads="1"/>
            </p:cNvSpPr>
            <p:nvPr/>
          </p:nvSpPr>
          <p:spPr bwMode="auto">
            <a:xfrm>
              <a:off x="1553" y="2668"/>
              <a:ext cx="360" cy="35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 1046"/>
            <p:cNvSpPr>
              <a:spLocks noChangeArrowheads="1"/>
            </p:cNvSpPr>
            <p:nvPr/>
          </p:nvSpPr>
          <p:spPr bwMode="auto">
            <a:xfrm>
              <a:off x="1622" y="27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F</a:t>
              </a:r>
            </a:p>
          </p:txBody>
        </p:sp>
      </p:grpSp>
      <p:grpSp>
        <p:nvGrpSpPr>
          <p:cNvPr id="82" name="Group 1047"/>
          <p:cNvGrpSpPr>
            <a:grpSpLocks/>
          </p:cNvGrpSpPr>
          <p:nvPr/>
        </p:nvGrpSpPr>
        <p:grpSpPr bwMode="auto">
          <a:xfrm>
            <a:off x="3533775" y="4162425"/>
            <a:ext cx="569913" cy="569913"/>
            <a:chOff x="2406" y="2658"/>
            <a:chExt cx="359" cy="359"/>
          </a:xfrm>
        </p:grpSpPr>
        <p:sp>
          <p:nvSpPr>
            <p:cNvPr id="83" name="Oval 1048"/>
            <p:cNvSpPr>
              <a:spLocks noChangeArrowheads="1"/>
            </p:cNvSpPr>
            <p:nvPr/>
          </p:nvSpPr>
          <p:spPr bwMode="auto">
            <a:xfrm>
              <a:off x="2406" y="2658"/>
              <a:ext cx="359" cy="35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ectangle 1049"/>
            <p:cNvSpPr>
              <a:spLocks noChangeArrowheads="1"/>
            </p:cNvSpPr>
            <p:nvPr/>
          </p:nvSpPr>
          <p:spPr bwMode="auto">
            <a:xfrm>
              <a:off x="2474" y="271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G</a:t>
              </a:r>
            </a:p>
          </p:txBody>
        </p:sp>
      </p:grpSp>
      <p:grpSp>
        <p:nvGrpSpPr>
          <p:cNvPr id="85" name="Group 1050"/>
          <p:cNvGrpSpPr>
            <a:grpSpLocks/>
          </p:cNvGrpSpPr>
          <p:nvPr/>
        </p:nvGrpSpPr>
        <p:grpSpPr bwMode="auto">
          <a:xfrm>
            <a:off x="4737100" y="4146550"/>
            <a:ext cx="571500" cy="568325"/>
            <a:chOff x="3164" y="2648"/>
            <a:chExt cx="360" cy="358"/>
          </a:xfrm>
        </p:grpSpPr>
        <p:sp>
          <p:nvSpPr>
            <p:cNvPr id="86" name="Oval 1051"/>
            <p:cNvSpPr>
              <a:spLocks noChangeArrowheads="1"/>
            </p:cNvSpPr>
            <p:nvPr/>
          </p:nvSpPr>
          <p:spPr bwMode="auto">
            <a:xfrm>
              <a:off x="3164" y="2648"/>
              <a:ext cx="360" cy="35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3233" y="270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H</a:t>
              </a:r>
            </a:p>
          </p:txBody>
        </p:sp>
      </p:grpSp>
      <p:grpSp>
        <p:nvGrpSpPr>
          <p:cNvPr id="88" name="Group 1053"/>
          <p:cNvGrpSpPr>
            <a:grpSpLocks/>
          </p:cNvGrpSpPr>
          <p:nvPr/>
        </p:nvGrpSpPr>
        <p:grpSpPr bwMode="auto">
          <a:xfrm>
            <a:off x="5715000" y="4129088"/>
            <a:ext cx="571500" cy="569912"/>
            <a:chOff x="3780" y="2637"/>
            <a:chExt cx="360" cy="359"/>
          </a:xfrm>
        </p:grpSpPr>
        <p:sp>
          <p:nvSpPr>
            <p:cNvPr id="89" name="Oval 1054"/>
            <p:cNvSpPr>
              <a:spLocks noChangeArrowheads="1"/>
            </p:cNvSpPr>
            <p:nvPr/>
          </p:nvSpPr>
          <p:spPr bwMode="auto">
            <a:xfrm>
              <a:off x="3780" y="2637"/>
              <a:ext cx="360" cy="35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1055"/>
            <p:cNvSpPr>
              <a:spLocks noChangeArrowheads="1"/>
            </p:cNvSpPr>
            <p:nvPr/>
          </p:nvSpPr>
          <p:spPr bwMode="auto">
            <a:xfrm>
              <a:off x="3849" y="2691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I</a:t>
              </a:r>
            </a:p>
          </p:txBody>
        </p:sp>
      </p:grpSp>
      <p:grpSp>
        <p:nvGrpSpPr>
          <p:cNvPr id="91" name="Group 1056"/>
          <p:cNvGrpSpPr>
            <a:grpSpLocks/>
          </p:cNvGrpSpPr>
          <p:nvPr/>
        </p:nvGrpSpPr>
        <p:grpSpPr bwMode="auto">
          <a:xfrm>
            <a:off x="6726238" y="4114800"/>
            <a:ext cx="571500" cy="568325"/>
            <a:chOff x="4417" y="2628"/>
            <a:chExt cx="360" cy="358"/>
          </a:xfrm>
        </p:grpSpPr>
        <p:sp>
          <p:nvSpPr>
            <p:cNvPr id="92" name="Oval 1057"/>
            <p:cNvSpPr>
              <a:spLocks noChangeArrowheads="1"/>
            </p:cNvSpPr>
            <p:nvPr/>
          </p:nvSpPr>
          <p:spPr bwMode="auto">
            <a:xfrm>
              <a:off x="4417" y="2628"/>
              <a:ext cx="360" cy="35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1058"/>
            <p:cNvSpPr>
              <a:spLocks noChangeArrowheads="1"/>
            </p:cNvSpPr>
            <p:nvPr/>
          </p:nvSpPr>
          <p:spPr bwMode="auto">
            <a:xfrm>
              <a:off x="4486" y="2681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J</a:t>
              </a:r>
            </a:p>
          </p:txBody>
        </p:sp>
      </p:grpSp>
      <p:grpSp>
        <p:nvGrpSpPr>
          <p:cNvPr id="94" name="Group 1059"/>
          <p:cNvGrpSpPr>
            <a:grpSpLocks/>
          </p:cNvGrpSpPr>
          <p:nvPr/>
        </p:nvGrpSpPr>
        <p:grpSpPr bwMode="auto">
          <a:xfrm>
            <a:off x="304800" y="5364163"/>
            <a:ext cx="571500" cy="569912"/>
            <a:chOff x="372" y="3415"/>
            <a:chExt cx="360" cy="359"/>
          </a:xfrm>
        </p:grpSpPr>
        <p:sp>
          <p:nvSpPr>
            <p:cNvPr id="95" name="Oval 1060"/>
            <p:cNvSpPr>
              <a:spLocks noChangeArrowheads="1"/>
            </p:cNvSpPr>
            <p:nvPr/>
          </p:nvSpPr>
          <p:spPr bwMode="auto">
            <a:xfrm>
              <a:off x="372" y="3415"/>
              <a:ext cx="360" cy="35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1061"/>
            <p:cNvSpPr>
              <a:spLocks noChangeArrowheads="1"/>
            </p:cNvSpPr>
            <p:nvPr/>
          </p:nvSpPr>
          <p:spPr bwMode="auto">
            <a:xfrm>
              <a:off x="441" y="346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K</a:t>
              </a:r>
            </a:p>
          </p:txBody>
        </p:sp>
      </p:grpSp>
      <p:grpSp>
        <p:nvGrpSpPr>
          <p:cNvPr id="97" name="Group 1062"/>
          <p:cNvGrpSpPr>
            <a:grpSpLocks/>
          </p:cNvGrpSpPr>
          <p:nvPr/>
        </p:nvGrpSpPr>
        <p:grpSpPr bwMode="auto">
          <a:xfrm>
            <a:off x="1511300" y="5348288"/>
            <a:ext cx="569913" cy="568325"/>
            <a:chOff x="1132" y="3405"/>
            <a:chExt cx="359" cy="358"/>
          </a:xfrm>
        </p:grpSpPr>
        <p:sp>
          <p:nvSpPr>
            <p:cNvPr id="98" name="Oval 1063"/>
            <p:cNvSpPr>
              <a:spLocks noChangeArrowheads="1"/>
            </p:cNvSpPr>
            <p:nvPr/>
          </p:nvSpPr>
          <p:spPr bwMode="auto">
            <a:xfrm>
              <a:off x="1132" y="3405"/>
              <a:ext cx="359" cy="35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Rectangle 1064"/>
            <p:cNvSpPr>
              <a:spLocks noChangeArrowheads="1"/>
            </p:cNvSpPr>
            <p:nvPr/>
          </p:nvSpPr>
          <p:spPr bwMode="auto">
            <a:xfrm>
              <a:off x="1200" y="345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L</a:t>
              </a:r>
            </a:p>
          </p:txBody>
        </p:sp>
      </p:grpSp>
      <p:grpSp>
        <p:nvGrpSpPr>
          <p:cNvPr id="100" name="Group 1065"/>
          <p:cNvGrpSpPr>
            <a:grpSpLocks/>
          </p:cNvGrpSpPr>
          <p:nvPr/>
        </p:nvGrpSpPr>
        <p:grpSpPr bwMode="auto">
          <a:xfrm>
            <a:off x="4770438" y="5283200"/>
            <a:ext cx="571500" cy="568325"/>
            <a:chOff x="3185" y="3364"/>
            <a:chExt cx="360" cy="358"/>
          </a:xfrm>
        </p:grpSpPr>
        <p:sp>
          <p:nvSpPr>
            <p:cNvPr id="101" name="Oval 1066"/>
            <p:cNvSpPr>
              <a:spLocks noChangeArrowheads="1"/>
            </p:cNvSpPr>
            <p:nvPr/>
          </p:nvSpPr>
          <p:spPr bwMode="auto">
            <a:xfrm>
              <a:off x="3185" y="3364"/>
              <a:ext cx="360" cy="35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Rectangle 1067"/>
            <p:cNvSpPr>
              <a:spLocks noChangeArrowheads="1"/>
            </p:cNvSpPr>
            <p:nvPr/>
          </p:nvSpPr>
          <p:spPr bwMode="auto">
            <a:xfrm>
              <a:off x="3254" y="3417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M</a:t>
              </a:r>
            </a:p>
          </p:txBody>
        </p:sp>
      </p:grpSp>
      <p:sp>
        <p:nvSpPr>
          <p:cNvPr id="103" name="Line 1068"/>
          <p:cNvSpPr>
            <a:spLocks noChangeShapeType="1"/>
          </p:cNvSpPr>
          <p:nvPr/>
        </p:nvSpPr>
        <p:spPr bwMode="auto">
          <a:xfrm flipH="1">
            <a:off x="1239838" y="3544888"/>
            <a:ext cx="423862" cy="633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Line 1069"/>
          <p:cNvSpPr>
            <a:spLocks noChangeShapeType="1"/>
          </p:cNvSpPr>
          <p:nvPr/>
        </p:nvSpPr>
        <p:spPr bwMode="auto">
          <a:xfrm>
            <a:off x="1517650" y="4486275"/>
            <a:ext cx="6508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Line 1070"/>
          <p:cNvSpPr>
            <a:spLocks noChangeShapeType="1"/>
          </p:cNvSpPr>
          <p:nvPr/>
        </p:nvSpPr>
        <p:spPr bwMode="auto">
          <a:xfrm flipH="1">
            <a:off x="604838" y="4729163"/>
            <a:ext cx="457200" cy="617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Line 1071"/>
          <p:cNvSpPr>
            <a:spLocks noChangeShapeType="1"/>
          </p:cNvSpPr>
          <p:nvPr/>
        </p:nvSpPr>
        <p:spPr bwMode="auto">
          <a:xfrm>
            <a:off x="882650" y="5670550"/>
            <a:ext cx="601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Line 1072"/>
          <p:cNvSpPr>
            <a:spLocks noChangeShapeType="1"/>
          </p:cNvSpPr>
          <p:nvPr/>
        </p:nvSpPr>
        <p:spPr bwMode="auto">
          <a:xfrm>
            <a:off x="3816350" y="3609975"/>
            <a:ext cx="0" cy="534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Line 1073"/>
          <p:cNvSpPr>
            <a:spLocks noChangeShapeType="1"/>
          </p:cNvSpPr>
          <p:nvPr/>
        </p:nvSpPr>
        <p:spPr bwMode="auto">
          <a:xfrm flipH="1">
            <a:off x="5037138" y="3527425"/>
            <a:ext cx="798512" cy="6175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Line 1074"/>
          <p:cNvSpPr>
            <a:spLocks noChangeShapeType="1"/>
          </p:cNvSpPr>
          <p:nvPr/>
        </p:nvSpPr>
        <p:spPr bwMode="auto">
          <a:xfrm>
            <a:off x="5313363" y="4419600"/>
            <a:ext cx="3762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Line 1075"/>
          <p:cNvSpPr>
            <a:spLocks noChangeShapeType="1"/>
          </p:cNvSpPr>
          <p:nvPr/>
        </p:nvSpPr>
        <p:spPr bwMode="auto">
          <a:xfrm>
            <a:off x="6275388" y="441960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Line 1076"/>
          <p:cNvSpPr>
            <a:spLocks noChangeShapeType="1"/>
          </p:cNvSpPr>
          <p:nvPr/>
        </p:nvSpPr>
        <p:spPr bwMode="auto">
          <a:xfrm>
            <a:off x="5037138" y="4729163"/>
            <a:ext cx="0" cy="552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Line 1077"/>
          <p:cNvSpPr>
            <a:spLocks noChangeShapeType="1"/>
          </p:cNvSpPr>
          <p:nvPr/>
        </p:nvSpPr>
        <p:spPr bwMode="auto">
          <a:xfrm>
            <a:off x="4092575" y="3333750"/>
            <a:ext cx="15795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3" name="Group 1078"/>
          <p:cNvGrpSpPr>
            <a:grpSpLocks/>
          </p:cNvGrpSpPr>
          <p:nvPr/>
        </p:nvGrpSpPr>
        <p:grpSpPr bwMode="auto">
          <a:xfrm>
            <a:off x="5467350" y="2057400"/>
            <a:ext cx="3136900" cy="935038"/>
            <a:chOff x="3624" y="1187"/>
            <a:chExt cx="1976" cy="589"/>
          </a:xfrm>
        </p:grpSpPr>
        <p:sp>
          <p:nvSpPr>
            <p:cNvPr id="114" name="Rectangle 1079"/>
            <p:cNvSpPr>
              <a:spLocks noChangeArrowheads="1"/>
            </p:cNvSpPr>
            <p:nvPr/>
          </p:nvSpPr>
          <p:spPr bwMode="auto">
            <a:xfrm>
              <a:off x="3630" y="1187"/>
              <a:ext cx="1908" cy="5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Line 1080"/>
            <p:cNvSpPr>
              <a:spLocks noChangeShapeType="1"/>
            </p:cNvSpPr>
            <p:nvPr/>
          </p:nvSpPr>
          <p:spPr bwMode="auto">
            <a:xfrm>
              <a:off x="3624" y="1485"/>
              <a:ext cx="19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Line 1081"/>
            <p:cNvSpPr>
              <a:spLocks noChangeShapeType="1"/>
            </p:cNvSpPr>
            <p:nvPr/>
          </p:nvSpPr>
          <p:spPr bwMode="auto">
            <a:xfrm>
              <a:off x="4579" y="1495"/>
              <a:ext cx="0" cy="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Rectangle 1082"/>
            <p:cNvSpPr>
              <a:spLocks noChangeArrowheads="1"/>
            </p:cNvSpPr>
            <p:nvPr/>
          </p:nvSpPr>
          <p:spPr bwMode="auto">
            <a:xfrm>
              <a:off x="4348" y="1198"/>
              <a:ext cx="4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data</a:t>
              </a:r>
            </a:p>
          </p:txBody>
        </p:sp>
        <p:sp>
          <p:nvSpPr>
            <p:cNvPr id="118" name="Rectangle 1083"/>
            <p:cNvSpPr>
              <a:spLocks noChangeArrowheads="1"/>
            </p:cNvSpPr>
            <p:nvPr/>
          </p:nvSpPr>
          <p:spPr bwMode="auto">
            <a:xfrm>
              <a:off x="3695" y="1488"/>
              <a:ext cx="8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left child</a:t>
              </a:r>
            </a:p>
          </p:txBody>
        </p:sp>
        <p:sp>
          <p:nvSpPr>
            <p:cNvPr id="119" name="Rectangle 1084"/>
            <p:cNvSpPr>
              <a:spLocks noChangeArrowheads="1"/>
            </p:cNvSpPr>
            <p:nvPr/>
          </p:nvSpPr>
          <p:spPr bwMode="auto">
            <a:xfrm>
              <a:off x="4552" y="1478"/>
              <a:ext cx="10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right sibling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1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Child – Right Sibling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686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0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?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4953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531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Child – Right Sibling</a:t>
            </a:r>
            <a:endParaRPr lang="en-US" dirty="0"/>
          </a:p>
        </p:txBody>
      </p:sp>
      <p:grpSp>
        <p:nvGrpSpPr>
          <p:cNvPr id="62" name="Group 1027"/>
          <p:cNvGrpSpPr>
            <a:grpSpLocks/>
          </p:cNvGrpSpPr>
          <p:nvPr/>
        </p:nvGrpSpPr>
        <p:grpSpPr bwMode="auto">
          <a:xfrm>
            <a:off x="3517900" y="2168525"/>
            <a:ext cx="571500" cy="569913"/>
            <a:chOff x="2396" y="1402"/>
            <a:chExt cx="360" cy="359"/>
          </a:xfrm>
        </p:grpSpPr>
        <p:sp>
          <p:nvSpPr>
            <p:cNvPr id="63" name="Oval 1028"/>
            <p:cNvSpPr>
              <a:spLocks noChangeArrowheads="1"/>
            </p:cNvSpPr>
            <p:nvPr/>
          </p:nvSpPr>
          <p:spPr bwMode="auto">
            <a:xfrm>
              <a:off x="2396" y="1402"/>
              <a:ext cx="360" cy="35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1029"/>
            <p:cNvSpPr>
              <a:spLocks noChangeArrowheads="1"/>
            </p:cNvSpPr>
            <p:nvPr/>
          </p:nvSpPr>
          <p:spPr bwMode="auto">
            <a:xfrm>
              <a:off x="2465" y="1455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A</a:t>
              </a:r>
            </a:p>
          </p:txBody>
        </p:sp>
      </p:grpSp>
      <p:grpSp>
        <p:nvGrpSpPr>
          <p:cNvPr id="65" name="Group 1030"/>
          <p:cNvGrpSpPr>
            <a:grpSpLocks/>
          </p:cNvGrpSpPr>
          <p:nvPr/>
        </p:nvGrpSpPr>
        <p:grpSpPr bwMode="auto">
          <a:xfrm>
            <a:off x="1609725" y="3043238"/>
            <a:ext cx="571500" cy="568325"/>
            <a:chOff x="1194" y="1953"/>
            <a:chExt cx="360" cy="358"/>
          </a:xfrm>
        </p:grpSpPr>
        <p:sp>
          <p:nvSpPr>
            <p:cNvPr id="66" name="Oval 1031"/>
            <p:cNvSpPr>
              <a:spLocks noChangeArrowheads="1"/>
            </p:cNvSpPr>
            <p:nvPr/>
          </p:nvSpPr>
          <p:spPr bwMode="auto">
            <a:xfrm>
              <a:off x="1194" y="1953"/>
              <a:ext cx="360" cy="35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1032"/>
            <p:cNvSpPr>
              <a:spLocks noChangeArrowheads="1"/>
            </p:cNvSpPr>
            <p:nvPr/>
          </p:nvSpPr>
          <p:spPr bwMode="auto">
            <a:xfrm>
              <a:off x="1263" y="200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B</a:t>
              </a:r>
            </a:p>
          </p:txBody>
        </p:sp>
      </p:grpSp>
      <p:grpSp>
        <p:nvGrpSpPr>
          <p:cNvPr id="68" name="Group 1033"/>
          <p:cNvGrpSpPr>
            <a:grpSpLocks/>
          </p:cNvGrpSpPr>
          <p:nvPr/>
        </p:nvGrpSpPr>
        <p:grpSpPr bwMode="auto">
          <a:xfrm>
            <a:off x="3516313" y="3011488"/>
            <a:ext cx="571500" cy="568325"/>
            <a:chOff x="2395" y="1933"/>
            <a:chExt cx="360" cy="358"/>
          </a:xfrm>
        </p:grpSpPr>
        <p:sp>
          <p:nvSpPr>
            <p:cNvPr id="69" name="Oval 1034"/>
            <p:cNvSpPr>
              <a:spLocks noChangeArrowheads="1"/>
            </p:cNvSpPr>
            <p:nvPr/>
          </p:nvSpPr>
          <p:spPr bwMode="auto">
            <a:xfrm>
              <a:off x="2395" y="1933"/>
              <a:ext cx="360" cy="35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Rectangle 1035"/>
            <p:cNvSpPr>
              <a:spLocks noChangeArrowheads="1"/>
            </p:cNvSpPr>
            <p:nvPr/>
          </p:nvSpPr>
          <p:spPr bwMode="auto">
            <a:xfrm>
              <a:off x="2464" y="198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C</a:t>
              </a:r>
            </a:p>
          </p:txBody>
        </p:sp>
      </p:grpSp>
      <p:grpSp>
        <p:nvGrpSpPr>
          <p:cNvPr id="71" name="Group 1036"/>
          <p:cNvGrpSpPr>
            <a:grpSpLocks/>
          </p:cNvGrpSpPr>
          <p:nvPr/>
        </p:nvGrpSpPr>
        <p:grpSpPr bwMode="auto">
          <a:xfrm>
            <a:off x="5683250" y="2979738"/>
            <a:ext cx="571500" cy="568325"/>
            <a:chOff x="3760" y="1913"/>
            <a:chExt cx="360" cy="358"/>
          </a:xfrm>
        </p:grpSpPr>
        <p:sp>
          <p:nvSpPr>
            <p:cNvPr id="72" name="Oval 1037"/>
            <p:cNvSpPr>
              <a:spLocks noChangeArrowheads="1"/>
            </p:cNvSpPr>
            <p:nvPr/>
          </p:nvSpPr>
          <p:spPr bwMode="auto">
            <a:xfrm>
              <a:off x="3760" y="1913"/>
              <a:ext cx="360" cy="35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Rectangle 1038"/>
            <p:cNvSpPr>
              <a:spLocks noChangeArrowheads="1"/>
            </p:cNvSpPr>
            <p:nvPr/>
          </p:nvSpPr>
          <p:spPr bwMode="auto">
            <a:xfrm>
              <a:off x="3829" y="196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D</a:t>
              </a:r>
            </a:p>
          </p:txBody>
        </p:sp>
      </p:grpSp>
      <p:sp>
        <p:nvSpPr>
          <p:cNvPr id="74" name="Line 1039"/>
          <p:cNvSpPr>
            <a:spLocks noChangeShapeType="1"/>
          </p:cNvSpPr>
          <p:nvPr/>
        </p:nvSpPr>
        <p:spPr bwMode="auto">
          <a:xfrm flipH="1">
            <a:off x="1892300" y="2554288"/>
            <a:ext cx="1612900" cy="469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5" name="Line 1040"/>
          <p:cNvSpPr>
            <a:spLocks noChangeShapeType="1"/>
          </p:cNvSpPr>
          <p:nvPr/>
        </p:nvSpPr>
        <p:spPr bwMode="auto">
          <a:xfrm>
            <a:off x="2168525" y="3349625"/>
            <a:ext cx="13541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6" name="Group 1041"/>
          <p:cNvGrpSpPr>
            <a:grpSpLocks/>
          </p:cNvGrpSpPr>
          <p:nvPr/>
        </p:nvGrpSpPr>
        <p:grpSpPr bwMode="auto">
          <a:xfrm>
            <a:off x="939800" y="4194175"/>
            <a:ext cx="571500" cy="569913"/>
            <a:chOff x="772" y="2678"/>
            <a:chExt cx="360" cy="359"/>
          </a:xfrm>
        </p:grpSpPr>
        <p:sp>
          <p:nvSpPr>
            <p:cNvPr id="77" name="Oval 1042"/>
            <p:cNvSpPr>
              <a:spLocks noChangeArrowheads="1"/>
            </p:cNvSpPr>
            <p:nvPr/>
          </p:nvSpPr>
          <p:spPr bwMode="auto">
            <a:xfrm>
              <a:off x="772" y="2678"/>
              <a:ext cx="360" cy="35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1043"/>
            <p:cNvSpPr>
              <a:spLocks noChangeArrowheads="1"/>
            </p:cNvSpPr>
            <p:nvPr/>
          </p:nvSpPr>
          <p:spPr bwMode="auto">
            <a:xfrm>
              <a:off x="841" y="27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E</a:t>
              </a:r>
            </a:p>
          </p:txBody>
        </p:sp>
      </p:grpSp>
      <p:grpSp>
        <p:nvGrpSpPr>
          <p:cNvPr id="79" name="Group 1044"/>
          <p:cNvGrpSpPr>
            <a:grpSpLocks/>
          </p:cNvGrpSpPr>
          <p:nvPr/>
        </p:nvGrpSpPr>
        <p:grpSpPr bwMode="auto">
          <a:xfrm>
            <a:off x="2179638" y="4178300"/>
            <a:ext cx="571500" cy="568325"/>
            <a:chOff x="1553" y="2668"/>
            <a:chExt cx="360" cy="358"/>
          </a:xfrm>
        </p:grpSpPr>
        <p:sp>
          <p:nvSpPr>
            <p:cNvPr id="80" name="Oval 1045"/>
            <p:cNvSpPr>
              <a:spLocks noChangeArrowheads="1"/>
            </p:cNvSpPr>
            <p:nvPr/>
          </p:nvSpPr>
          <p:spPr bwMode="auto">
            <a:xfrm>
              <a:off x="1553" y="2668"/>
              <a:ext cx="360" cy="35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 1046"/>
            <p:cNvSpPr>
              <a:spLocks noChangeArrowheads="1"/>
            </p:cNvSpPr>
            <p:nvPr/>
          </p:nvSpPr>
          <p:spPr bwMode="auto">
            <a:xfrm>
              <a:off x="1622" y="272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F</a:t>
              </a:r>
            </a:p>
          </p:txBody>
        </p:sp>
      </p:grpSp>
      <p:grpSp>
        <p:nvGrpSpPr>
          <p:cNvPr id="82" name="Group 1047"/>
          <p:cNvGrpSpPr>
            <a:grpSpLocks/>
          </p:cNvGrpSpPr>
          <p:nvPr/>
        </p:nvGrpSpPr>
        <p:grpSpPr bwMode="auto">
          <a:xfrm>
            <a:off x="3533775" y="4162425"/>
            <a:ext cx="569913" cy="569913"/>
            <a:chOff x="2406" y="2658"/>
            <a:chExt cx="359" cy="359"/>
          </a:xfrm>
        </p:grpSpPr>
        <p:sp>
          <p:nvSpPr>
            <p:cNvPr id="83" name="Oval 1048"/>
            <p:cNvSpPr>
              <a:spLocks noChangeArrowheads="1"/>
            </p:cNvSpPr>
            <p:nvPr/>
          </p:nvSpPr>
          <p:spPr bwMode="auto">
            <a:xfrm>
              <a:off x="2406" y="2658"/>
              <a:ext cx="359" cy="35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ectangle 1049"/>
            <p:cNvSpPr>
              <a:spLocks noChangeArrowheads="1"/>
            </p:cNvSpPr>
            <p:nvPr/>
          </p:nvSpPr>
          <p:spPr bwMode="auto">
            <a:xfrm>
              <a:off x="2474" y="271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G</a:t>
              </a:r>
            </a:p>
          </p:txBody>
        </p:sp>
      </p:grpSp>
      <p:grpSp>
        <p:nvGrpSpPr>
          <p:cNvPr id="85" name="Group 1050"/>
          <p:cNvGrpSpPr>
            <a:grpSpLocks/>
          </p:cNvGrpSpPr>
          <p:nvPr/>
        </p:nvGrpSpPr>
        <p:grpSpPr bwMode="auto">
          <a:xfrm>
            <a:off x="4737100" y="4146550"/>
            <a:ext cx="571500" cy="568325"/>
            <a:chOff x="3164" y="2648"/>
            <a:chExt cx="360" cy="358"/>
          </a:xfrm>
        </p:grpSpPr>
        <p:sp>
          <p:nvSpPr>
            <p:cNvPr id="86" name="Oval 1051"/>
            <p:cNvSpPr>
              <a:spLocks noChangeArrowheads="1"/>
            </p:cNvSpPr>
            <p:nvPr/>
          </p:nvSpPr>
          <p:spPr bwMode="auto">
            <a:xfrm>
              <a:off x="3164" y="2648"/>
              <a:ext cx="360" cy="35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Rectangle 1052"/>
            <p:cNvSpPr>
              <a:spLocks noChangeArrowheads="1"/>
            </p:cNvSpPr>
            <p:nvPr/>
          </p:nvSpPr>
          <p:spPr bwMode="auto">
            <a:xfrm>
              <a:off x="3233" y="270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H</a:t>
              </a:r>
            </a:p>
          </p:txBody>
        </p:sp>
      </p:grpSp>
      <p:grpSp>
        <p:nvGrpSpPr>
          <p:cNvPr id="88" name="Group 1053"/>
          <p:cNvGrpSpPr>
            <a:grpSpLocks/>
          </p:cNvGrpSpPr>
          <p:nvPr/>
        </p:nvGrpSpPr>
        <p:grpSpPr bwMode="auto">
          <a:xfrm>
            <a:off x="5715000" y="4129088"/>
            <a:ext cx="571500" cy="569912"/>
            <a:chOff x="3780" y="2637"/>
            <a:chExt cx="360" cy="359"/>
          </a:xfrm>
        </p:grpSpPr>
        <p:sp>
          <p:nvSpPr>
            <p:cNvPr id="89" name="Oval 1054"/>
            <p:cNvSpPr>
              <a:spLocks noChangeArrowheads="1"/>
            </p:cNvSpPr>
            <p:nvPr/>
          </p:nvSpPr>
          <p:spPr bwMode="auto">
            <a:xfrm>
              <a:off x="3780" y="2637"/>
              <a:ext cx="360" cy="35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1055"/>
            <p:cNvSpPr>
              <a:spLocks noChangeArrowheads="1"/>
            </p:cNvSpPr>
            <p:nvPr/>
          </p:nvSpPr>
          <p:spPr bwMode="auto">
            <a:xfrm>
              <a:off x="3849" y="2691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I</a:t>
              </a:r>
            </a:p>
          </p:txBody>
        </p:sp>
      </p:grpSp>
      <p:grpSp>
        <p:nvGrpSpPr>
          <p:cNvPr id="91" name="Group 1056"/>
          <p:cNvGrpSpPr>
            <a:grpSpLocks/>
          </p:cNvGrpSpPr>
          <p:nvPr/>
        </p:nvGrpSpPr>
        <p:grpSpPr bwMode="auto">
          <a:xfrm>
            <a:off x="6726238" y="4114800"/>
            <a:ext cx="571500" cy="568325"/>
            <a:chOff x="4417" y="2628"/>
            <a:chExt cx="360" cy="358"/>
          </a:xfrm>
        </p:grpSpPr>
        <p:sp>
          <p:nvSpPr>
            <p:cNvPr id="92" name="Oval 1057"/>
            <p:cNvSpPr>
              <a:spLocks noChangeArrowheads="1"/>
            </p:cNvSpPr>
            <p:nvPr/>
          </p:nvSpPr>
          <p:spPr bwMode="auto">
            <a:xfrm>
              <a:off x="4417" y="2628"/>
              <a:ext cx="360" cy="35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1058"/>
            <p:cNvSpPr>
              <a:spLocks noChangeArrowheads="1"/>
            </p:cNvSpPr>
            <p:nvPr/>
          </p:nvSpPr>
          <p:spPr bwMode="auto">
            <a:xfrm>
              <a:off x="4486" y="2681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J</a:t>
              </a:r>
            </a:p>
          </p:txBody>
        </p:sp>
      </p:grpSp>
      <p:grpSp>
        <p:nvGrpSpPr>
          <p:cNvPr id="94" name="Group 1059"/>
          <p:cNvGrpSpPr>
            <a:grpSpLocks/>
          </p:cNvGrpSpPr>
          <p:nvPr/>
        </p:nvGrpSpPr>
        <p:grpSpPr bwMode="auto">
          <a:xfrm>
            <a:off x="304800" y="5364163"/>
            <a:ext cx="571500" cy="569912"/>
            <a:chOff x="372" y="3415"/>
            <a:chExt cx="360" cy="359"/>
          </a:xfrm>
        </p:grpSpPr>
        <p:sp>
          <p:nvSpPr>
            <p:cNvPr id="95" name="Oval 1060"/>
            <p:cNvSpPr>
              <a:spLocks noChangeArrowheads="1"/>
            </p:cNvSpPr>
            <p:nvPr/>
          </p:nvSpPr>
          <p:spPr bwMode="auto">
            <a:xfrm>
              <a:off x="372" y="3415"/>
              <a:ext cx="360" cy="359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1061"/>
            <p:cNvSpPr>
              <a:spLocks noChangeArrowheads="1"/>
            </p:cNvSpPr>
            <p:nvPr/>
          </p:nvSpPr>
          <p:spPr bwMode="auto">
            <a:xfrm>
              <a:off x="441" y="346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K</a:t>
              </a:r>
            </a:p>
          </p:txBody>
        </p:sp>
      </p:grpSp>
      <p:grpSp>
        <p:nvGrpSpPr>
          <p:cNvPr id="97" name="Group 1062"/>
          <p:cNvGrpSpPr>
            <a:grpSpLocks/>
          </p:cNvGrpSpPr>
          <p:nvPr/>
        </p:nvGrpSpPr>
        <p:grpSpPr bwMode="auto">
          <a:xfrm>
            <a:off x="1511300" y="5348288"/>
            <a:ext cx="569913" cy="568325"/>
            <a:chOff x="1132" y="3405"/>
            <a:chExt cx="359" cy="358"/>
          </a:xfrm>
        </p:grpSpPr>
        <p:sp>
          <p:nvSpPr>
            <p:cNvPr id="98" name="Oval 1063"/>
            <p:cNvSpPr>
              <a:spLocks noChangeArrowheads="1"/>
            </p:cNvSpPr>
            <p:nvPr/>
          </p:nvSpPr>
          <p:spPr bwMode="auto">
            <a:xfrm>
              <a:off x="1132" y="3405"/>
              <a:ext cx="359" cy="35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Rectangle 1064"/>
            <p:cNvSpPr>
              <a:spLocks noChangeArrowheads="1"/>
            </p:cNvSpPr>
            <p:nvPr/>
          </p:nvSpPr>
          <p:spPr bwMode="auto">
            <a:xfrm>
              <a:off x="1200" y="345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L</a:t>
              </a:r>
            </a:p>
          </p:txBody>
        </p:sp>
      </p:grpSp>
      <p:grpSp>
        <p:nvGrpSpPr>
          <p:cNvPr id="100" name="Group 1065"/>
          <p:cNvGrpSpPr>
            <a:grpSpLocks/>
          </p:cNvGrpSpPr>
          <p:nvPr/>
        </p:nvGrpSpPr>
        <p:grpSpPr bwMode="auto">
          <a:xfrm>
            <a:off x="4770438" y="5283200"/>
            <a:ext cx="571500" cy="568325"/>
            <a:chOff x="3185" y="3364"/>
            <a:chExt cx="360" cy="358"/>
          </a:xfrm>
        </p:grpSpPr>
        <p:sp>
          <p:nvSpPr>
            <p:cNvPr id="101" name="Oval 1066"/>
            <p:cNvSpPr>
              <a:spLocks noChangeArrowheads="1"/>
            </p:cNvSpPr>
            <p:nvPr/>
          </p:nvSpPr>
          <p:spPr bwMode="auto">
            <a:xfrm>
              <a:off x="3185" y="3364"/>
              <a:ext cx="360" cy="35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Rectangle 1067"/>
            <p:cNvSpPr>
              <a:spLocks noChangeArrowheads="1"/>
            </p:cNvSpPr>
            <p:nvPr/>
          </p:nvSpPr>
          <p:spPr bwMode="auto">
            <a:xfrm>
              <a:off x="3254" y="3417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M</a:t>
              </a:r>
            </a:p>
          </p:txBody>
        </p:sp>
      </p:grpSp>
      <p:sp>
        <p:nvSpPr>
          <p:cNvPr id="103" name="Line 1068"/>
          <p:cNvSpPr>
            <a:spLocks noChangeShapeType="1"/>
          </p:cNvSpPr>
          <p:nvPr/>
        </p:nvSpPr>
        <p:spPr bwMode="auto">
          <a:xfrm flipH="1">
            <a:off x="1239838" y="3544888"/>
            <a:ext cx="423862" cy="6334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Line 1069"/>
          <p:cNvSpPr>
            <a:spLocks noChangeShapeType="1"/>
          </p:cNvSpPr>
          <p:nvPr/>
        </p:nvSpPr>
        <p:spPr bwMode="auto">
          <a:xfrm>
            <a:off x="1517650" y="4486275"/>
            <a:ext cx="6508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Line 1070"/>
          <p:cNvSpPr>
            <a:spLocks noChangeShapeType="1"/>
          </p:cNvSpPr>
          <p:nvPr/>
        </p:nvSpPr>
        <p:spPr bwMode="auto">
          <a:xfrm flipH="1">
            <a:off x="604838" y="4729163"/>
            <a:ext cx="457200" cy="617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Line 1071"/>
          <p:cNvSpPr>
            <a:spLocks noChangeShapeType="1"/>
          </p:cNvSpPr>
          <p:nvPr/>
        </p:nvSpPr>
        <p:spPr bwMode="auto">
          <a:xfrm>
            <a:off x="882650" y="5670550"/>
            <a:ext cx="6016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Line 1072"/>
          <p:cNvSpPr>
            <a:spLocks noChangeShapeType="1"/>
          </p:cNvSpPr>
          <p:nvPr/>
        </p:nvSpPr>
        <p:spPr bwMode="auto">
          <a:xfrm>
            <a:off x="3816350" y="3609975"/>
            <a:ext cx="0" cy="5349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8" name="Line 1073"/>
          <p:cNvSpPr>
            <a:spLocks noChangeShapeType="1"/>
          </p:cNvSpPr>
          <p:nvPr/>
        </p:nvSpPr>
        <p:spPr bwMode="auto">
          <a:xfrm flipH="1">
            <a:off x="5037138" y="3527425"/>
            <a:ext cx="798512" cy="6175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Line 1074"/>
          <p:cNvSpPr>
            <a:spLocks noChangeShapeType="1"/>
          </p:cNvSpPr>
          <p:nvPr/>
        </p:nvSpPr>
        <p:spPr bwMode="auto">
          <a:xfrm>
            <a:off x="5313363" y="4419600"/>
            <a:ext cx="3762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0" name="Line 1075"/>
          <p:cNvSpPr>
            <a:spLocks noChangeShapeType="1"/>
          </p:cNvSpPr>
          <p:nvPr/>
        </p:nvSpPr>
        <p:spPr bwMode="auto">
          <a:xfrm>
            <a:off x="6275388" y="441960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Line 1076"/>
          <p:cNvSpPr>
            <a:spLocks noChangeShapeType="1"/>
          </p:cNvSpPr>
          <p:nvPr/>
        </p:nvSpPr>
        <p:spPr bwMode="auto">
          <a:xfrm>
            <a:off x="5037138" y="4729163"/>
            <a:ext cx="0" cy="552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Line 1077"/>
          <p:cNvSpPr>
            <a:spLocks noChangeShapeType="1"/>
          </p:cNvSpPr>
          <p:nvPr/>
        </p:nvSpPr>
        <p:spPr bwMode="auto">
          <a:xfrm>
            <a:off x="4092575" y="3333750"/>
            <a:ext cx="15795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3" name="Group 1078"/>
          <p:cNvGrpSpPr>
            <a:grpSpLocks/>
          </p:cNvGrpSpPr>
          <p:nvPr/>
        </p:nvGrpSpPr>
        <p:grpSpPr bwMode="auto">
          <a:xfrm>
            <a:off x="2850499" y="1233487"/>
            <a:ext cx="3136900" cy="935038"/>
            <a:chOff x="3624" y="1187"/>
            <a:chExt cx="1976" cy="589"/>
          </a:xfrm>
        </p:grpSpPr>
        <p:sp>
          <p:nvSpPr>
            <p:cNvPr id="114" name="Rectangle 1079"/>
            <p:cNvSpPr>
              <a:spLocks noChangeArrowheads="1"/>
            </p:cNvSpPr>
            <p:nvPr/>
          </p:nvSpPr>
          <p:spPr bwMode="auto">
            <a:xfrm>
              <a:off x="3630" y="1187"/>
              <a:ext cx="1908" cy="5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Line 1080"/>
            <p:cNvSpPr>
              <a:spLocks noChangeShapeType="1"/>
            </p:cNvSpPr>
            <p:nvPr/>
          </p:nvSpPr>
          <p:spPr bwMode="auto">
            <a:xfrm>
              <a:off x="3624" y="1485"/>
              <a:ext cx="191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Line 1081"/>
            <p:cNvSpPr>
              <a:spLocks noChangeShapeType="1"/>
            </p:cNvSpPr>
            <p:nvPr/>
          </p:nvSpPr>
          <p:spPr bwMode="auto">
            <a:xfrm>
              <a:off x="4579" y="1495"/>
              <a:ext cx="0" cy="2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Rectangle 1082"/>
            <p:cNvSpPr>
              <a:spLocks noChangeArrowheads="1"/>
            </p:cNvSpPr>
            <p:nvPr/>
          </p:nvSpPr>
          <p:spPr bwMode="auto">
            <a:xfrm>
              <a:off x="4348" y="1198"/>
              <a:ext cx="4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data</a:t>
              </a:r>
            </a:p>
          </p:txBody>
        </p:sp>
        <p:sp>
          <p:nvSpPr>
            <p:cNvPr id="118" name="Rectangle 1083"/>
            <p:cNvSpPr>
              <a:spLocks noChangeArrowheads="1"/>
            </p:cNvSpPr>
            <p:nvPr/>
          </p:nvSpPr>
          <p:spPr bwMode="auto">
            <a:xfrm>
              <a:off x="3695" y="1488"/>
              <a:ext cx="8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left child</a:t>
              </a:r>
            </a:p>
          </p:txBody>
        </p:sp>
        <p:sp>
          <p:nvSpPr>
            <p:cNvPr id="119" name="Rectangle 1084"/>
            <p:cNvSpPr>
              <a:spLocks noChangeArrowheads="1"/>
            </p:cNvSpPr>
            <p:nvPr/>
          </p:nvSpPr>
          <p:spPr bwMode="auto">
            <a:xfrm>
              <a:off x="4552" y="1478"/>
              <a:ext cx="10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right sibling</a:t>
              </a: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78844"/>
            <a:ext cx="8686800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Objects: any type of objects can be stored in a tree</a:t>
            </a:r>
          </a:p>
          <a:p>
            <a:r>
              <a:rPr lang="en-US" altLang="en-US" sz="2400" dirty="0" smtClean="0"/>
              <a:t>Methods:</a:t>
            </a:r>
          </a:p>
          <a:p>
            <a:r>
              <a:rPr lang="en-US" altLang="en-US" sz="2400" dirty="0" err="1" smtClean="0"/>
              <a:t>accessor</a:t>
            </a:r>
            <a:r>
              <a:rPr lang="en-US" altLang="en-US" sz="2400" dirty="0" smtClean="0"/>
              <a:t> methods</a:t>
            </a:r>
          </a:p>
          <a:p>
            <a:pPr lvl="1"/>
            <a:r>
              <a:rPr lang="en-US" altLang="en-US" sz="2000" dirty="0" smtClean="0">
                <a:solidFill>
                  <a:srgbClr val="0000CC"/>
                </a:solidFill>
              </a:rPr>
              <a:t>root() </a:t>
            </a:r>
            <a:r>
              <a:rPr lang="en-US" altLang="en-US" sz="2000" dirty="0" smtClean="0"/>
              <a:t>– return the root of the tree</a:t>
            </a:r>
          </a:p>
          <a:p>
            <a:pPr lvl="1"/>
            <a:r>
              <a:rPr lang="en-US" altLang="en-US" sz="2000" dirty="0" smtClean="0">
                <a:solidFill>
                  <a:srgbClr val="0000CC"/>
                </a:solidFill>
              </a:rPr>
              <a:t>parent(p) –  </a:t>
            </a:r>
            <a:r>
              <a:rPr lang="en-US" altLang="en-US" sz="2000" dirty="0" smtClean="0"/>
              <a:t>return the parent of a node</a:t>
            </a:r>
          </a:p>
          <a:p>
            <a:pPr lvl="1"/>
            <a:r>
              <a:rPr lang="en-US" altLang="en-US" sz="2000" dirty="0" smtClean="0">
                <a:solidFill>
                  <a:srgbClr val="0000CC"/>
                </a:solidFill>
              </a:rPr>
              <a:t>children(p) – </a:t>
            </a:r>
            <a:r>
              <a:rPr lang="en-US" altLang="en-US" sz="2000" dirty="0" smtClean="0"/>
              <a:t>returns the children of a node</a:t>
            </a:r>
          </a:p>
          <a:p>
            <a:r>
              <a:rPr lang="en-US" altLang="en-US" sz="2400" dirty="0" smtClean="0"/>
              <a:t>query methods</a:t>
            </a:r>
          </a:p>
          <a:p>
            <a:pPr lvl="1"/>
            <a:r>
              <a:rPr lang="en-US" altLang="en-US" sz="2000" dirty="0" smtClean="0">
                <a:solidFill>
                  <a:srgbClr val="0000CC"/>
                </a:solidFill>
              </a:rPr>
              <a:t>size() – </a:t>
            </a:r>
            <a:r>
              <a:rPr lang="en-US" altLang="en-US" sz="2000" dirty="0" smtClean="0"/>
              <a:t>returns the number of nodes in the tree</a:t>
            </a:r>
            <a:r>
              <a:rPr lang="en-US" altLang="en-US" sz="2000" dirty="0" smtClean="0">
                <a:solidFill>
                  <a:srgbClr val="3B853E"/>
                </a:solidFill>
              </a:rPr>
              <a:t> </a:t>
            </a:r>
          </a:p>
          <a:p>
            <a:pPr lvl="1"/>
            <a:r>
              <a:rPr lang="en-US" altLang="en-US" sz="2000" dirty="0" err="1" smtClean="0">
                <a:solidFill>
                  <a:srgbClr val="0000CC"/>
                </a:solidFill>
              </a:rPr>
              <a:t>isEmpty</a:t>
            </a:r>
            <a:r>
              <a:rPr lang="en-US" altLang="en-US" sz="2000" dirty="0" smtClean="0">
                <a:solidFill>
                  <a:srgbClr val="0000CC"/>
                </a:solidFill>
              </a:rPr>
              <a:t>() -  </a:t>
            </a:r>
            <a:r>
              <a:rPr lang="en-US" altLang="en-US" sz="2000" dirty="0" smtClean="0"/>
              <a:t>returns true if the tree is empty</a:t>
            </a:r>
          </a:p>
          <a:p>
            <a:pPr lvl="1"/>
            <a:r>
              <a:rPr lang="en-US" altLang="en-US" sz="2000" dirty="0" smtClean="0">
                <a:solidFill>
                  <a:srgbClr val="0000CC"/>
                </a:solidFill>
              </a:rPr>
              <a:t>elements() – </a:t>
            </a:r>
            <a:r>
              <a:rPr lang="en-US" altLang="en-US" sz="2000" dirty="0" smtClean="0"/>
              <a:t>returns all elements</a:t>
            </a:r>
            <a:endParaRPr lang="en-US" altLang="en-US" sz="2000" dirty="0" smtClean="0">
              <a:solidFill>
                <a:srgbClr val="3B853E"/>
              </a:solidFill>
            </a:endParaRPr>
          </a:p>
          <a:p>
            <a:pPr lvl="1"/>
            <a:r>
              <a:rPr lang="en-US" altLang="en-US" sz="2000" dirty="0" err="1" smtClean="0">
                <a:solidFill>
                  <a:srgbClr val="0000CC"/>
                </a:solidFill>
              </a:rPr>
              <a:t>isRoot</a:t>
            </a:r>
            <a:r>
              <a:rPr lang="en-US" altLang="en-US" sz="2000" dirty="0" smtClean="0">
                <a:solidFill>
                  <a:srgbClr val="0000CC"/>
                </a:solidFill>
              </a:rPr>
              <a:t>(p), </a:t>
            </a:r>
            <a:r>
              <a:rPr lang="en-US" altLang="en-US" sz="2000" dirty="0" err="1" smtClean="0">
                <a:solidFill>
                  <a:srgbClr val="0000CC"/>
                </a:solidFill>
              </a:rPr>
              <a:t>isInternal</a:t>
            </a:r>
            <a:r>
              <a:rPr lang="en-US" altLang="en-US" sz="2000" dirty="0" smtClean="0">
                <a:solidFill>
                  <a:srgbClr val="0000CC"/>
                </a:solidFill>
              </a:rPr>
              <a:t>(p), </a:t>
            </a:r>
            <a:r>
              <a:rPr lang="en-US" altLang="en-US" sz="2000" dirty="0" err="1" smtClean="0">
                <a:solidFill>
                  <a:srgbClr val="0000CC"/>
                </a:solidFill>
              </a:rPr>
              <a:t>isExternal</a:t>
            </a:r>
            <a:r>
              <a:rPr lang="en-US" altLang="en-US" sz="2000" dirty="0" smtClean="0">
                <a:solidFill>
                  <a:srgbClr val="0000CC"/>
                </a:solidFill>
              </a:rPr>
              <a:t>(p)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tnode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key;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tnode</a:t>
            </a:r>
            <a:r>
              <a:rPr lang="en-US" dirty="0" smtClean="0"/>
              <a:t>* </a:t>
            </a:r>
            <a:r>
              <a:rPr lang="en-US" dirty="0" err="1" smtClean="0"/>
              <a:t>lchild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tnode</a:t>
            </a:r>
            <a:r>
              <a:rPr lang="en-US" dirty="0" smtClean="0"/>
              <a:t>* sibling;</a:t>
            </a:r>
          </a:p>
          <a:p>
            <a:pPr>
              <a:buNone/>
            </a:pPr>
            <a:r>
              <a:rPr lang="en-US" dirty="0" smtClean="0"/>
              <a:t>} *</a:t>
            </a:r>
            <a:r>
              <a:rPr lang="en-US" dirty="0" err="1" smtClean="0"/>
              <a:t>ptnode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Create a tree </a:t>
            </a:r>
            <a:r>
              <a:rPr lang="en-US" dirty="0" smtClean="0"/>
              <a:t>with three nodes (one root &amp; two children)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Insert a new node </a:t>
            </a:r>
            <a:r>
              <a:rPr lang="en-US" dirty="0" smtClean="0"/>
              <a:t>(in tree with root R, as a new child at level L)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Delete a node </a:t>
            </a:r>
            <a:r>
              <a:rPr lang="en-US" dirty="0" smtClean="0"/>
              <a:t>(in tree with root R, the first child at level L)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-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 data is not linear (it has more structure!)</a:t>
            </a:r>
          </a:p>
          <a:p>
            <a:pPr lvl="1"/>
            <a:r>
              <a:rPr lang="en-US" dirty="0" smtClean="0"/>
              <a:t>Family trees</a:t>
            </a:r>
          </a:p>
          <a:p>
            <a:pPr lvl="1"/>
            <a:r>
              <a:rPr lang="en-US" dirty="0" smtClean="0"/>
              <a:t>Organizational charts</a:t>
            </a:r>
          </a:p>
          <a:p>
            <a:r>
              <a:rPr lang="en-NZ" dirty="0" smtClean="0"/>
              <a:t>Linked lists etc don’t store this structure information.</a:t>
            </a:r>
            <a:endParaRPr lang="en-US" dirty="0" smtClean="0"/>
          </a:p>
          <a:p>
            <a:r>
              <a:rPr lang="en-US" dirty="0" smtClean="0"/>
              <a:t>Linear implementations are sometimes inefficient or otherwise sub-optimal for our purposes</a:t>
            </a:r>
          </a:p>
          <a:p>
            <a:r>
              <a:rPr lang="en-US" dirty="0" smtClean="0"/>
              <a:t>Trees offer an alternative</a:t>
            </a:r>
          </a:p>
          <a:p>
            <a:pPr lvl="1"/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Implementation strategy</a:t>
            </a:r>
          </a:p>
          <a:p>
            <a:pPr lvl="1"/>
            <a:r>
              <a:rPr lang="en-US" dirty="0" smtClean="0"/>
              <a:t>Set of algorithms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special class of trees: </a:t>
            </a:r>
          </a:p>
          <a:p>
            <a:pPr lvl="1"/>
            <a:r>
              <a:rPr lang="en-US" dirty="0" smtClean="0"/>
              <a:t>max degree for each node is 2</a:t>
            </a:r>
          </a:p>
          <a:p>
            <a:r>
              <a:rPr lang="en-US" dirty="0" smtClean="0"/>
              <a:t>Recursive definition: </a:t>
            </a:r>
          </a:p>
          <a:p>
            <a:r>
              <a:rPr lang="en-US" dirty="0" smtClean="0"/>
              <a:t>A binary tree is a finite set of nodes that is either empty or </a:t>
            </a:r>
            <a:r>
              <a:rPr lang="en-US" dirty="0" smtClean="0">
                <a:solidFill>
                  <a:srgbClr val="FF0000"/>
                </a:solidFill>
              </a:rPr>
              <a:t>consists of a root and two disjoint binary trees</a:t>
            </a:r>
            <a:r>
              <a:rPr lang="en-US" dirty="0" smtClean="0"/>
              <a:t> called the left </a:t>
            </a:r>
            <a:r>
              <a:rPr lang="en-US" dirty="0" err="1" smtClean="0"/>
              <a:t>subtree</a:t>
            </a:r>
            <a:r>
              <a:rPr lang="en-US" dirty="0" smtClean="0"/>
              <a:t> and the right </a:t>
            </a:r>
            <a:r>
              <a:rPr lang="en-US" dirty="0" err="1" smtClean="0"/>
              <a:t>subtree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 tree can be transformed into binary tree.</a:t>
            </a:r>
          </a:p>
          <a:p>
            <a:r>
              <a:rPr lang="en-US" dirty="0" smtClean="0"/>
              <a:t>by left child-right sibling representation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52400"/>
            <a:ext cx="3505200" cy="246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- Example</a:t>
            </a:r>
            <a:endParaRPr lang="en-US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1712912" y="1143000"/>
            <a:ext cx="5999163" cy="5486400"/>
            <a:chOff x="2001837" y="1371600"/>
            <a:chExt cx="5999163" cy="5486400"/>
          </a:xfrm>
        </p:grpSpPr>
        <p:sp>
          <p:nvSpPr>
            <p:cNvPr id="169" name="Oval 3"/>
            <p:cNvSpPr>
              <a:spLocks noChangeArrowheads="1"/>
            </p:cNvSpPr>
            <p:nvPr/>
          </p:nvSpPr>
          <p:spPr bwMode="auto">
            <a:xfrm>
              <a:off x="4724400" y="1371600"/>
              <a:ext cx="533400" cy="5334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0" name="Oval 4"/>
            <p:cNvSpPr>
              <a:spLocks noChangeArrowheads="1"/>
            </p:cNvSpPr>
            <p:nvPr/>
          </p:nvSpPr>
          <p:spPr bwMode="auto">
            <a:xfrm>
              <a:off x="3886200" y="2057400"/>
              <a:ext cx="533400" cy="5334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Oval 5"/>
            <p:cNvSpPr>
              <a:spLocks noChangeArrowheads="1"/>
            </p:cNvSpPr>
            <p:nvPr/>
          </p:nvSpPr>
          <p:spPr bwMode="auto">
            <a:xfrm>
              <a:off x="2895600" y="2743200"/>
              <a:ext cx="533400" cy="5334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Oval 6"/>
            <p:cNvSpPr>
              <a:spLocks noChangeArrowheads="1"/>
            </p:cNvSpPr>
            <p:nvPr/>
          </p:nvSpPr>
          <p:spPr bwMode="auto">
            <a:xfrm>
              <a:off x="5410200" y="2667000"/>
              <a:ext cx="533400" cy="5334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Oval 7"/>
            <p:cNvSpPr>
              <a:spLocks noChangeArrowheads="1"/>
            </p:cNvSpPr>
            <p:nvPr/>
          </p:nvSpPr>
          <p:spPr bwMode="auto">
            <a:xfrm>
              <a:off x="7467600" y="6324600"/>
              <a:ext cx="533400" cy="5334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J</a:t>
              </a:r>
            </a:p>
          </p:txBody>
        </p:sp>
        <p:sp>
          <p:nvSpPr>
            <p:cNvPr id="174" name="Oval 8"/>
            <p:cNvSpPr>
              <a:spLocks noChangeArrowheads="1"/>
            </p:cNvSpPr>
            <p:nvPr/>
          </p:nvSpPr>
          <p:spPr bwMode="auto">
            <a:xfrm>
              <a:off x="6172200" y="3581400"/>
              <a:ext cx="533400" cy="5334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Oval 9"/>
            <p:cNvSpPr>
              <a:spLocks noChangeArrowheads="1"/>
            </p:cNvSpPr>
            <p:nvPr/>
          </p:nvSpPr>
          <p:spPr bwMode="auto">
            <a:xfrm>
              <a:off x="2057400" y="3733800"/>
              <a:ext cx="533400" cy="5334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Oval 10"/>
            <p:cNvSpPr>
              <a:spLocks noChangeArrowheads="1"/>
            </p:cNvSpPr>
            <p:nvPr/>
          </p:nvSpPr>
          <p:spPr bwMode="auto">
            <a:xfrm>
              <a:off x="6400800" y="5486400"/>
              <a:ext cx="533400" cy="5334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I</a:t>
              </a:r>
            </a:p>
          </p:txBody>
        </p:sp>
        <p:sp>
          <p:nvSpPr>
            <p:cNvPr id="177" name="Oval 11"/>
            <p:cNvSpPr>
              <a:spLocks noChangeArrowheads="1"/>
            </p:cNvSpPr>
            <p:nvPr/>
          </p:nvSpPr>
          <p:spPr bwMode="auto">
            <a:xfrm>
              <a:off x="4800600" y="3657600"/>
              <a:ext cx="533400" cy="5334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Oval 12"/>
            <p:cNvSpPr>
              <a:spLocks noChangeArrowheads="1"/>
            </p:cNvSpPr>
            <p:nvPr/>
          </p:nvSpPr>
          <p:spPr bwMode="auto">
            <a:xfrm>
              <a:off x="4648200" y="5486400"/>
              <a:ext cx="533400" cy="5334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M</a:t>
              </a:r>
            </a:p>
          </p:txBody>
        </p:sp>
        <p:sp>
          <p:nvSpPr>
            <p:cNvPr id="179" name="Oval 13"/>
            <p:cNvSpPr>
              <a:spLocks noChangeArrowheads="1"/>
            </p:cNvSpPr>
            <p:nvPr/>
          </p:nvSpPr>
          <p:spPr bwMode="auto">
            <a:xfrm>
              <a:off x="5486400" y="4572000"/>
              <a:ext cx="533400" cy="5334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H</a:t>
              </a:r>
            </a:p>
          </p:txBody>
        </p:sp>
        <p:sp>
          <p:nvSpPr>
            <p:cNvPr id="180" name="Oval 14"/>
            <p:cNvSpPr>
              <a:spLocks noChangeArrowheads="1"/>
            </p:cNvSpPr>
            <p:nvPr/>
          </p:nvSpPr>
          <p:spPr bwMode="auto">
            <a:xfrm>
              <a:off x="3733800" y="3733800"/>
              <a:ext cx="533400" cy="5334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Oval 15"/>
            <p:cNvSpPr>
              <a:spLocks noChangeArrowheads="1"/>
            </p:cNvSpPr>
            <p:nvPr/>
          </p:nvSpPr>
          <p:spPr bwMode="auto">
            <a:xfrm>
              <a:off x="2819400" y="4724400"/>
              <a:ext cx="533400" cy="53340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L</a:t>
              </a:r>
            </a:p>
          </p:txBody>
        </p:sp>
        <p:sp>
          <p:nvSpPr>
            <p:cNvPr id="182" name="Line 16"/>
            <p:cNvSpPr>
              <a:spLocks noChangeShapeType="1"/>
            </p:cNvSpPr>
            <p:nvPr/>
          </p:nvSpPr>
          <p:spPr bwMode="auto">
            <a:xfrm flipH="1">
              <a:off x="4343400" y="1828800"/>
              <a:ext cx="45720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Line 17"/>
            <p:cNvSpPr>
              <a:spLocks noChangeShapeType="1"/>
            </p:cNvSpPr>
            <p:nvPr/>
          </p:nvSpPr>
          <p:spPr bwMode="auto">
            <a:xfrm flipH="1">
              <a:off x="3352800" y="2438400"/>
              <a:ext cx="5334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Line 18"/>
            <p:cNvSpPr>
              <a:spLocks noChangeShapeType="1"/>
            </p:cNvSpPr>
            <p:nvPr/>
          </p:nvSpPr>
          <p:spPr bwMode="auto">
            <a:xfrm flipH="1">
              <a:off x="2438400" y="3200400"/>
              <a:ext cx="5334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Line 19"/>
            <p:cNvSpPr>
              <a:spLocks noChangeShapeType="1"/>
            </p:cNvSpPr>
            <p:nvPr/>
          </p:nvSpPr>
          <p:spPr bwMode="auto">
            <a:xfrm>
              <a:off x="2514600" y="4191000"/>
              <a:ext cx="38100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Line 20"/>
            <p:cNvSpPr>
              <a:spLocks noChangeShapeType="1"/>
            </p:cNvSpPr>
            <p:nvPr/>
          </p:nvSpPr>
          <p:spPr bwMode="auto">
            <a:xfrm>
              <a:off x="3352800" y="3200400"/>
              <a:ext cx="45720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Line 21"/>
            <p:cNvSpPr>
              <a:spLocks noChangeShapeType="1"/>
            </p:cNvSpPr>
            <p:nvPr/>
          </p:nvSpPr>
          <p:spPr bwMode="auto">
            <a:xfrm>
              <a:off x="4419600" y="2362200"/>
              <a:ext cx="9906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Line 22"/>
            <p:cNvSpPr>
              <a:spLocks noChangeShapeType="1"/>
            </p:cNvSpPr>
            <p:nvPr/>
          </p:nvSpPr>
          <p:spPr bwMode="auto">
            <a:xfrm flipH="1">
              <a:off x="5181600" y="3124200"/>
              <a:ext cx="30480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Line 23"/>
            <p:cNvSpPr>
              <a:spLocks noChangeShapeType="1"/>
            </p:cNvSpPr>
            <p:nvPr/>
          </p:nvSpPr>
          <p:spPr bwMode="auto">
            <a:xfrm>
              <a:off x="5867400" y="3124200"/>
              <a:ext cx="3810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Line 24"/>
            <p:cNvSpPr>
              <a:spLocks noChangeShapeType="1"/>
            </p:cNvSpPr>
            <p:nvPr/>
          </p:nvSpPr>
          <p:spPr bwMode="auto">
            <a:xfrm flipH="1">
              <a:off x="5867400" y="4038600"/>
              <a:ext cx="38100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Line 25"/>
            <p:cNvSpPr>
              <a:spLocks noChangeShapeType="1"/>
            </p:cNvSpPr>
            <p:nvPr/>
          </p:nvSpPr>
          <p:spPr bwMode="auto">
            <a:xfrm flipH="1">
              <a:off x="5105400" y="5029200"/>
              <a:ext cx="4572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Line 26"/>
            <p:cNvSpPr>
              <a:spLocks noChangeShapeType="1"/>
            </p:cNvSpPr>
            <p:nvPr/>
          </p:nvSpPr>
          <p:spPr bwMode="auto">
            <a:xfrm>
              <a:off x="5943600" y="5029200"/>
              <a:ext cx="5334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Line 27"/>
            <p:cNvSpPr>
              <a:spLocks noChangeShapeType="1"/>
            </p:cNvSpPr>
            <p:nvPr/>
          </p:nvSpPr>
          <p:spPr bwMode="auto">
            <a:xfrm>
              <a:off x="6934200" y="5867400"/>
              <a:ext cx="53340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Text Box 28"/>
            <p:cNvSpPr txBox="1">
              <a:spLocks noChangeArrowheads="1"/>
            </p:cNvSpPr>
            <p:nvPr/>
          </p:nvSpPr>
          <p:spPr bwMode="auto">
            <a:xfrm>
              <a:off x="4760912" y="1447800"/>
              <a:ext cx="557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 A </a:t>
              </a:r>
            </a:p>
          </p:txBody>
        </p:sp>
        <p:sp>
          <p:nvSpPr>
            <p:cNvPr id="195" name="Text Box 29"/>
            <p:cNvSpPr txBox="1">
              <a:spLocks noChangeArrowheads="1"/>
            </p:cNvSpPr>
            <p:nvPr/>
          </p:nvSpPr>
          <p:spPr bwMode="auto">
            <a:xfrm>
              <a:off x="3962400" y="2133600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B</a:t>
              </a:r>
            </a:p>
          </p:txBody>
        </p:sp>
        <p:sp>
          <p:nvSpPr>
            <p:cNvPr id="196" name="Text Box 30"/>
            <p:cNvSpPr txBox="1">
              <a:spLocks noChangeArrowheads="1"/>
            </p:cNvSpPr>
            <p:nvPr/>
          </p:nvSpPr>
          <p:spPr bwMode="auto">
            <a:xfrm>
              <a:off x="5410200" y="2667000"/>
              <a:ext cx="481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 C</a:t>
              </a:r>
            </a:p>
          </p:txBody>
        </p:sp>
        <p:sp>
          <p:nvSpPr>
            <p:cNvPr id="197" name="Text Box 31"/>
            <p:cNvSpPr txBox="1">
              <a:spLocks noChangeArrowheads="1"/>
            </p:cNvSpPr>
            <p:nvPr/>
          </p:nvSpPr>
          <p:spPr bwMode="auto">
            <a:xfrm>
              <a:off x="6096000" y="3581400"/>
              <a:ext cx="557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  </a:t>
              </a:r>
              <a:r>
                <a:rPr kumimoji="1" lang="en-US" altLang="zh-TW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D</a:t>
              </a:r>
              <a:endParaRPr kumimoji="1" lang="en-US" altLang="zh-TW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2" charset="-120"/>
              </a:endParaRPr>
            </a:p>
          </p:txBody>
        </p:sp>
        <p:sp>
          <p:nvSpPr>
            <p:cNvPr id="198" name="Text Box 32"/>
            <p:cNvSpPr txBox="1">
              <a:spLocks noChangeArrowheads="1"/>
            </p:cNvSpPr>
            <p:nvPr/>
          </p:nvSpPr>
          <p:spPr bwMode="auto">
            <a:xfrm>
              <a:off x="2965450" y="2819400"/>
              <a:ext cx="463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 </a:t>
              </a:r>
              <a:r>
                <a:rPr kumimoji="1" lang="en-US" altLang="zh-TW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E</a:t>
              </a:r>
              <a:endPara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2" charset="-120"/>
              </a:endParaRPr>
            </a:p>
          </p:txBody>
        </p:sp>
        <p:sp>
          <p:nvSpPr>
            <p:cNvPr id="199" name="Text Box 33"/>
            <p:cNvSpPr txBox="1">
              <a:spLocks noChangeArrowheads="1"/>
            </p:cNvSpPr>
            <p:nvPr/>
          </p:nvSpPr>
          <p:spPr bwMode="auto">
            <a:xfrm>
              <a:off x="3733800" y="3733800"/>
              <a:ext cx="446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 </a:t>
              </a:r>
              <a:r>
                <a:rPr kumimoji="1" lang="en-US" altLang="zh-TW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F</a:t>
              </a:r>
              <a:endParaRPr kumimoji="1" lang="en-US" altLang="zh-TW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2" charset="-120"/>
              </a:endParaRPr>
            </a:p>
          </p:txBody>
        </p:sp>
        <p:sp>
          <p:nvSpPr>
            <p:cNvPr id="200" name="Text Box 34"/>
            <p:cNvSpPr txBox="1">
              <a:spLocks noChangeArrowheads="1"/>
            </p:cNvSpPr>
            <p:nvPr/>
          </p:nvSpPr>
          <p:spPr bwMode="auto">
            <a:xfrm>
              <a:off x="4860925" y="3698875"/>
              <a:ext cx="4206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G</a:t>
              </a:r>
            </a:p>
          </p:txBody>
        </p:sp>
        <p:sp>
          <p:nvSpPr>
            <p:cNvPr id="201" name="Text Box 35"/>
            <p:cNvSpPr txBox="1">
              <a:spLocks noChangeArrowheads="1"/>
            </p:cNvSpPr>
            <p:nvPr/>
          </p:nvSpPr>
          <p:spPr bwMode="auto">
            <a:xfrm>
              <a:off x="2001837" y="3810000"/>
              <a:ext cx="573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  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 Maximum number of nodes in a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1905000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Tree size is limited by the depth/height of the tree</a:t>
            </a:r>
          </a:p>
          <a:p>
            <a:r>
              <a:rPr lang="en-NZ" dirty="0" smtClean="0"/>
              <a:t>For binary tree, nodes at level k = 2</a:t>
            </a:r>
            <a:r>
              <a:rPr lang="en-NZ" baseline="30000" dirty="0" smtClean="0"/>
              <a:t>k </a:t>
            </a:r>
          </a:p>
          <a:p>
            <a:r>
              <a:rPr lang="en-NZ" dirty="0" smtClean="0"/>
              <a:t>Size for full Binary is: 1 + 2 + … + k = 2</a:t>
            </a:r>
            <a:r>
              <a:rPr lang="en-NZ" baseline="30000" dirty="0" smtClean="0"/>
              <a:t>(k+1) </a:t>
            </a:r>
            <a:r>
              <a:rPr lang="en-NZ" dirty="0" smtClean="0"/>
              <a:t>– 1 where </a:t>
            </a:r>
            <a:r>
              <a:rPr lang="en-NZ" dirty="0" smtClean="0">
                <a:solidFill>
                  <a:srgbClr val="FF0000"/>
                </a:solidFill>
              </a:rPr>
              <a:t>depth/height = </a:t>
            </a:r>
            <a:r>
              <a:rPr lang="en-NZ" dirty="0" smtClean="0">
                <a:solidFill>
                  <a:srgbClr val="FF0000"/>
                </a:solidFill>
              </a:rPr>
              <a:t>k.</a:t>
            </a:r>
            <a:endParaRPr lang="en-NZ" dirty="0" smtClean="0">
              <a:solidFill>
                <a:srgbClr val="FF000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857" y="3962400"/>
            <a:ext cx="61055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791200"/>
          </a:xfrm>
        </p:spPr>
        <p:txBody>
          <a:bodyPr/>
          <a:lstStyle/>
          <a:p>
            <a:r>
              <a:rPr lang="en-US" dirty="0" smtClean="0"/>
              <a:t>A binary tree is a tree in which no node can have more than 2 children</a:t>
            </a:r>
          </a:p>
          <a:p>
            <a:r>
              <a:rPr lang="en-US" dirty="0" smtClean="0"/>
              <a:t>These children are described as </a:t>
            </a:r>
            <a:r>
              <a:rPr lang="en-US" dirty="0" smtClean="0">
                <a:solidFill>
                  <a:srgbClr val="0000CC"/>
                </a:solidFill>
              </a:rPr>
              <a:t>“left child”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CC"/>
                </a:solidFill>
              </a:rPr>
              <a:t>“right child” </a:t>
            </a:r>
            <a:r>
              <a:rPr lang="en-US" dirty="0" smtClean="0"/>
              <a:t>of the parent node</a:t>
            </a:r>
          </a:p>
          <a:p>
            <a:r>
              <a:rPr lang="en-US" dirty="0" smtClean="0"/>
              <a:t>A binary tree T is defined as a finite set of elements called nodes such that</a:t>
            </a:r>
          </a:p>
          <a:p>
            <a:pPr lvl="1"/>
            <a:r>
              <a:rPr lang="en-US" dirty="0" smtClean="0"/>
              <a:t>T is empty if T has no nodes called the </a:t>
            </a:r>
            <a:r>
              <a:rPr lang="en-US" dirty="0" smtClean="0">
                <a:solidFill>
                  <a:srgbClr val="0000CC"/>
                </a:solidFill>
              </a:rPr>
              <a:t>null or empty tree</a:t>
            </a:r>
          </a:p>
          <a:p>
            <a:pPr lvl="1"/>
            <a:r>
              <a:rPr lang="en-US" dirty="0" smtClean="0"/>
              <a:t>T contains a </a:t>
            </a:r>
            <a:r>
              <a:rPr lang="en-US" dirty="0" smtClean="0">
                <a:solidFill>
                  <a:srgbClr val="0000CC"/>
                </a:solidFill>
              </a:rPr>
              <a:t>special node R, called root node </a:t>
            </a:r>
            <a:r>
              <a:rPr lang="en-US" dirty="0" smtClean="0"/>
              <a:t>of T  </a:t>
            </a:r>
          </a:p>
          <a:p>
            <a:pPr lvl="1"/>
            <a:r>
              <a:rPr lang="en-US" dirty="0" smtClean="0"/>
              <a:t>remaining nodes of T form an ordered pair of disjoined binary trees T1 and T2. They are called left and right sub tree of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514600"/>
          </a:xfrm>
        </p:spPr>
        <p:txBody>
          <a:bodyPr/>
          <a:lstStyle/>
          <a:p>
            <a:r>
              <a:rPr lang="en-US" dirty="0" smtClean="0"/>
              <a:t>‘A’ is the </a:t>
            </a:r>
            <a:r>
              <a:rPr lang="en-US" dirty="0" smtClean="0">
                <a:solidFill>
                  <a:srgbClr val="0000CC"/>
                </a:solidFill>
              </a:rPr>
              <a:t>root node </a:t>
            </a:r>
            <a:r>
              <a:rPr lang="en-US" dirty="0" smtClean="0"/>
              <a:t>of the tree</a:t>
            </a:r>
          </a:p>
          <a:p>
            <a:r>
              <a:rPr lang="en-US" dirty="0" smtClean="0"/>
              <a:t>‘B’ is </a:t>
            </a:r>
            <a:r>
              <a:rPr lang="en-US" dirty="0" smtClean="0">
                <a:solidFill>
                  <a:srgbClr val="0000CC"/>
                </a:solidFill>
              </a:rPr>
              <a:t>left child </a:t>
            </a:r>
            <a:r>
              <a:rPr lang="en-US" dirty="0" smtClean="0"/>
              <a:t>of ‘A’ and ‘C’ is </a:t>
            </a:r>
            <a:r>
              <a:rPr lang="en-US" dirty="0" smtClean="0">
                <a:solidFill>
                  <a:srgbClr val="0000CC"/>
                </a:solidFill>
              </a:rPr>
              <a:t>right child </a:t>
            </a:r>
            <a:r>
              <a:rPr lang="en-US" dirty="0" smtClean="0"/>
              <a:t>of ‘A’</a:t>
            </a:r>
          </a:p>
          <a:p>
            <a:r>
              <a:rPr lang="en-US" dirty="0" smtClean="0"/>
              <a:t> ‘A’ is the </a:t>
            </a:r>
            <a:r>
              <a:rPr lang="en-US" dirty="0" smtClean="0">
                <a:solidFill>
                  <a:srgbClr val="0000CC"/>
                </a:solidFill>
              </a:rPr>
              <a:t>father</a:t>
            </a:r>
            <a:r>
              <a:rPr lang="en-US" dirty="0" smtClean="0"/>
              <a:t> of ‘B’ and ‘C’</a:t>
            </a:r>
          </a:p>
          <a:p>
            <a:r>
              <a:rPr lang="en-US" dirty="0" smtClean="0"/>
              <a:t>The nodes ‘B’ and ‘C’ are called </a:t>
            </a:r>
            <a:r>
              <a:rPr lang="en-US" dirty="0" smtClean="0">
                <a:solidFill>
                  <a:srgbClr val="0000CC"/>
                </a:solidFill>
              </a:rPr>
              <a:t>siblings</a:t>
            </a:r>
            <a:endParaRPr lang="en-US" dirty="0" smtClean="0">
              <a:solidFill>
                <a:srgbClr val="0000CC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3276600"/>
            <a:ext cx="4648200" cy="341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Relation between Number of  Leaf Nodes and Nodes of Degree 2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486400"/>
          </a:xfrm>
        </p:spPr>
        <p:txBody>
          <a:bodyPr>
            <a:normAutofit/>
          </a:bodyPr>
          <a:lstStyle/>
          <a:p>
            <a:pPr marL="346075" indent="0">
              <a:buNone/>
            </a:pPr>
            <a:r>
              <a:rPr lang="en-US" altLang="zh-TW" sz="3200" i="1" dirty="0" smtClean="0">
                <a:latin typeface="Georgia" pitchFamily="18" charset="0"/>
                <a:ea typeface="新細明體" pitchFamily="2" charset="-120"/>
              </a:rPr>
              <a:t>For any nonempty binary tree, T, if </a:t>
            </a:r>
            <a:r>
              <a:rPr lang="en-US" altLang="zh-TW" sz="3200" i="1" dirty="0" smtClean="0">
                <a:solidFill>
                  <a:srgbClr val="003399"/>
                </a:solidFill>
                <a:latin typeface="Georgia" pitchFamily="18" charset="0"/>
                <a:ea typeface="新細明體" pitchFamily="2" charset="-120"/>
              </a:rPr>
              <a:t>n</a:t>
            </a:r>
            <a:r>
              <a:rPr lang="en-US" altLang="zh-TW" sz="2000" i="1" dirty="0" smtClean="0">
                <a:solidFill>
                  <a:srgbClr val="003399"/>
                </a:solidFill>
                <a:latin typeface="Georgia" pitchFamily="18" charset="0"/>
                <a:ea typeface="新細明體" pitchFamily="2" charset="-120"/>
              </a:rPr>
              <a:t>0</a:t>
            </a:r>
            <a:r>
              <a:rPr lang="en-US" altLang="zh-TW" sz="3200" i="1" dirty="0" smtClean="0">
                <a:latin typeface="Georgia" pitchFamily="18" charset="0"/>
                <a:ea typeface="新細明體" pitchFamily="2" charset="-120"/>
              </a:rPr>
              <a:t> is the number of leaf nodes and </a:t>
            </a:r>
            <a:r>
              <a:rPr lang="en-US" altLang="zh-TW" sz="3200" i="1" dirty="0" smtClean="0">
                <a:solidFill>
                  <a:srgbClr val="003399"/>
                </a:solidFill>
                <a:latin typeface="Georgia" pitchFamily="18" charset="0"/>
                <a:ea typeface="新細明體" pitchFamily="2" charset="-120"/>
              </a:rPr>
              <a:t>n</a:t>
            </a:r>
            <a:r>
              <a:rPr lang="en-US" altLang="zh-TW" sz="2000" i="1" dirty="0" smtClean="0">
                <a:solidFill>
                  <a:srgbClr val="003399"/>
                </a:solidFill>
                <a:latin typeface="Georgia" pitchFamily="18" charset="0"/>
                <a:ea typeface="新細明體" pitchFamily="2" charset="-120"/>
              </a:rPr>
              <a:t>2</a:t>
            </a:r>
            <a:r>
              <a:rPr lang="en-US" altLang="zh-TW" sz="3200" i="1" dirty="0" smtClean="0">
                <a:latin typeface="Georgia" pitchFamily="18" charset="0"/>
                <a:ea typeface="新細明體" pitchFamily="2" charset="-120"/>
              </a:rPr>
              <a:t> the number of nodes of degree 2, then </a:t>
            </a:r>
            <a:r>
              <a:rPr lang="en-US" altLang="zh-TW" sz="3200" i="1" dirty="0" smtClean="0">
                <a:solidFill>
                  <a:srgbClr val="CC3300"/>
                </a:solidFill>
                <a:latin typeface="Georgia" pitchFamily="18" charset="0"/>
                <a:ea typeface="新細明體" pitchFamily="2" charset="-120"/>
              </a:rPr>
              <a:t>n</a:t>
            </a:r>
            <a:r>
              <a:rPr lang="en-US" altLang="zh-TW" sz="2000" i="1" dirty="0" smtClean="0">
                <a:solidFill>
                  <a:srgbClr val="CC3300"/>
                </a:solidFill>
                <a:latin typeface="Georgia" pitchFamily="18" charset="0"/>
                <a:ea typeface="新細明體" pitchFamily="2" charset="-120"/>
              </a:rPr>
              <a:t>0</a:t>
            </a:r>
            <a:r>
              <a:rPr lang="en-US" altLang="zh-TW" sz="3200" i="1" dirty="0" smtClean="0">
                <a:solidFill>
                  <a:srgbClr val="CC3300"/>
                </a:solidFill>
                <a:latin typeface="Georgia" pitchFamily="18" charset="0"/>
                <a:ea typeface="新細明體" pitchFamily="2" charset="-120"/>
              </a:rPr>
              <a:t>=n</a:t>
            </a:r>
            <a:r>
              <a:rPr lang="en-US" altLang="zh-TW" sz="2000" i="1" dirty="0" smtClean="0">
                <a:solidFill>
                  <a:srgbClr val="CC3300"/>
                </a:solidFill>
                <a:latin typeface="Georgia" pitchFamily="18" charset="0"/>
                <a:ea typeface="新細明體" pitchFamily="2" charset="-120"/>
              </a:rPr>
              <a:t>2</a:t>
            </a:r>
            <a:r>
              <a:rPr lang="en-US" altLang="zh-TW" sz="3200" i="1" dirty="0" smtClean="0">
                <a:solidFill>
                  <a:srgbClr val="CC3300"/>
                </a:solidFill>
                <a:latin typeface="Georgia" pitchFamily="18" charset="0"/>
                <a:ea typeface="新細明體" pitchFamily="2" charset="-120"/>
              </a:rPr>
              <a:t>+1</a:t>
            </a:r>
            <a:endParaRPr lang="en-US" altLang="zh-TW" sz="3200" dirty="0" smtClean="0">
              <a:latin typeface="Georgia" pitchFamily="18" charset="0"/>
              <a:ea typeface="新細明體" pitchFamily="2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Nodes in Binary 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276600"/>
          </a:xfrm>
        </p:spPr>
        <p:txBody>
          <a:bodyPr/>
          <a:lstStyle/>
          <a:p>
            <a:r>
              <a:rPr lang="en-US" dirty="0" smtClean="0"/>
              <a:t>The maximum number of nodes on </a:t>
            </a:r>
            <a:r>
              <a:rPr lang="en-US" dirty="0" smtClean="0">
                <a:solidFill>
                  <a:srgbClr val="0000CC"/>
                </a:solidFill>
              </a:rPr>
              <a:t>level i </a:t>
            </a:r>
            <a:r>
              <a:rPr lang="en-US" dirty="0" smtClean="0"/>
              <a:t>of a binary tree is </a:t>
            </a:r>
            <a:r>
              <a:rPr lang="en-US" dirty="0" smtClean="0">
                <a:solidFill>
                  <a:srgbClr val="0000CC"/>
                </a:solidFill>
              </a:rPr>
              <a:t>2</a:t>
            </a:r>
            <a:r>
              <a:rPr lang="en-US" baseline="30000" dirty="0" smtClean="0">
                <a:solidFill>
                  <a:srgbClr val="0000CC"/>
                </a:solidFill>
              </a:rPr>
              <a:t>i-1</a:t>
            </a:r>
            <a:r>
              <a:rPr lang="en-US" dirty="0" smtClean="0"/>
              <a:t>, I &gt;= 1. (in books where level starts from 1)</a:t>
            </a:r>
          </a:p>
          <a:p>
            <a:r>
              <a:rPr lang="en-US" dirty="0" smtClean="0"/>
              <a:t>The maximum number of nodes in a </a:t>
            </a:r>
            <a:r>
              <a:rPr lang="en-US" dirty="0" smtClean="0">
                <a:solidFill>
                  <a:srgbClr val="0000CC"/>
                </a:solidFill>
              </a:rPr>
              <a:t>binary tree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depth k is </a:t>
            </a:r>
            <a:r>
              <a:rPr lang="en-US" dirty="0" smtClean="0">
                <a:solidFill>
                  <a:srgbClr val="0000CC"/>
                </a:solidFill>
              </a:rPr>
              <a:t>2</a:t>
            </a:r>
            <a:r>
              <a:rPr lang="en-US" baseline="30000" dirty="0" smtClean="0">
                <a:solidFill>
                  <a:srgbClr val="0000CC"/>
                </a:solidFill>
              </a:rPr>
              <a:t>k</a:t>
            </a:r>
            <a:r>
              <a:rPr lang="en-US" dirty="0" smtClean="0">
                <a:solidFill>
                  <a:srgbClr val="0000CC"/>
                </a:solidFill>
              </a:rPr>
              <a:t>-1</a:t>
            </a:r>
            <a:r>
              <a:rPr lang="en-US" dirty="0" smtClean="0"/>
              <a:t>, k &gt;= 1</a:t>
            </a:r>
            <a:r>
              <a:rPr lang="en-US" dirty="0"/>
              <a:t>. . (in books where level starts from 1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Prove by Induction</a:t>
            </a:r>
            <a:endParaRPr 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225097" y="4598987"/>
          <a:ext cx="3642303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方程式" r:id="rId3" imgW="2209800" imgH="863600" progId="Equation.2">
                  <p:embed/>
                </p:oleObj>
              </mc:Choice>
              <mc:Fallback>
                <p:oleObj name="方程式" r:id="rId3" imgW="2209800" imgH="863600" progId="Equation.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097" y="4598987"/>
                        <a:ext cx="3642303" cy="142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of Binary Trees</a:t>
            </a:r>
            <a:endParaRPr lang="en-US" dirty="0"/>
          </a:p>
        </p:txBody>
      </p:sp>
      <p:grpSp>
        <p:nvGrpSpPr>
          <p:cNvPr id="142" name="Group 141"/>
          <p:cNvGrpSpPr/>
          <p:nvPr/>
        </p:nvGrpSpPr>
        <p:grpSpPr>
          <a:xfrm>
            <a:off x="514350" y="1422400"/>
            <a:ext cx="8020050" cy="4673600"/>
            <a:chOff x="749300" y="2068513"/>
            <a:chExt cx="8020050" cy="4673600"/>
          </a:xfrm>
        </p:grpSpPr>
        <p:grpSp>
          <p:nvGrpSpPr>
            <p:cNvPr id="143" name="Group 3"/>
            <p:cNvGrpSpPr>
              <a:grpSpLocks/>
            </p:cNvGrpSpPr>
            <p:nvPr/>
          </p:nvGrpSpPr>
          <p:grpSpPr bwMode="auto">
            <a:xfrm>
              <a:off x="2211388" y="2068513"/>
              <a:ext cx="571500" cy="569912"/>
              <a:chOff x="1389" y="1133"/>
              <a:chExt cx="360" cy="359"/>
            </a:xfrm>
          </p:grpSpPr>
          <p:sp>
            <p:nvSpPr>
              <p:cNvPr id="209" name="Oval 4"/>
              <p:cNvSpPr>
                <a:spLocks noChangeArrowheads="1"/>
              </p:cNvSpPr>
              <p:nvPr/>
            </p:nvSpPr>
            <p:spPr bwMode="auto"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Rectangle 5"/>
              <p:cNvSpPr>
                <a:spLocks noChangeArrowheads="1"/>
              </p:cNvSpPr>
              <p:nvPr/>
            </p:nvSpPr>
            <p:spPr bwMode="auto">
              <a:xfrm>
                <a:off x="1458" y="1186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pitchFamily="2" charset="-120"/>
                  </a:rPr>
                  <a:t>A</a:t>
                </a:r>
              </a:p>
            </p:txBody>
          </p:sp>
        </p:grpSp>
        <p:grpSp>
          <p:nvGrpSpPr>
            <p:cNvPr id="144" name="Group 6"/>
            <p:cNvGrpSpPr>
              <a:grpSpLocks/>
            </p:cNvGrpSpPr>
            <p:nvPr/>
          </p:nvGrpSpPr>
          <p:grpSpPr bwMode="auto">
            <a:xfrm>
              <a:off x="1600200" y="2971800"/>
              <a:ext cx="571500" cy="569913"/>
              <a:chOff x="1004" y="1702"/>
              <a:chExt cx="360" cy="359"/>
            </a:xfrm>
          </p:grpSpPr>
          <p:sp>
            <p:nvSpPr>
              <p:cNvPr id="207" name="Oval 7"/>
              <p:cNvSpPr>
                <a:spLocks noChangeArrowheads="1"/>
              </p:cNvSpPr>
              <p:nvPr/>
            </p:nvSpPr>
            <p:spPr bwMode="auto"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8" name="Rectangle 8"/>
              <p:cNvSpPr>
                <a:spLocks noChangeArrowheads="1"/>
              </p:cNvSpPr>
              <p:nvPr/>
            </p:nvSpPr>
            <p:spPr bwMode="auto">
              <a:xfrm>
                <a:off x="1073" y="1755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pitchFamily="2" charset="-120"/>
                  </a:rPr>
                  <a:t>B</a:t>
                </a:r>
              </a:p>
            </p:txBody>
          </p:sp>
        </p:grpSp>
        <p:sp>
          <p:nvSpPr>
            <p:cNvPr id="145" name="Line 9"/>
            <p:cNvSpPr>
              <a:spLocks noChangeShapeType="1"/>
            </p:cNvSpPr>
            <p:nvPr/>
          </p:nvSpPr>
          <p:spPr bwMode="auto">
            <a:xfrm flipH="1">
              <a:off x="1982788" y="2627313"/>
              <a:ext cx="341312" cy="357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6" name="Group 10"/>
            <p:cNvGrpSpPr>
              <a:grpSpLocks/>
            </p:cNvGrpSpPr>
            <p:nvPr/>
          </p:nvGrpSpPr>
          <p:grpSpPr bwMode="auto">
            <a:xfrm>
              <a:off x="3519488" y="2127250"/>
              <a:ext cx="571500" cy="569913"/>
              <a:chOff x="2097" y="1123"/>
              <a:chExt cx="360" cy="359"/>
            </a:xfrm>
          </p:grpSpPr>
          <p:sp>
            <p:nvSpPr>
              <p:cNvPr id="205" name="Oval 11"/>
              <p:cNvSpPr>
                <a:spLocks noChangeArrowheads="1"/>
              </p:cNvSpPr>
              <p:nvPr/>
            </p:nvSpPr>
            <p:spPr bwMode="auto">
              <a:xfrm>
                <a:off x="2097" y="1123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Rectangle 12"/>
              <p:cNvSpPr>
                <a:spLocks noChangeArrowheads="1"/>
              </p:cNvSpPr>
              <p:nvPr/>
            </p:nvSpPr>
            <p:spPr bwMode="auto">
              <a:xfrm>
                <a:off x="2166" y="1176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pitchFamily="2" charset="-120"/>
                  </a:rPr>
                  <a:t>A</a:t>
                </a:r>
              </a:p>
            </p:txBody>
          </p:sp>
        </p:grpSp>
        <p:grpSp>
          <p:nvGrpSpPr>
            <p:cNvPr id="147" name="Group 13"/>
            <p:cNvGrpSpPr>
              <a:grpSpLocks/>
            </p:cNvGrpSpPr>
            <p:nvPr/>
          </p:nvGrpSpPr>
          <p:grpSpPr bwMode="auto">
            <a:xfrm>
              <a:off x="4114800" y="3048000"/>
              <a:ext cx="571500" cy="569913"/>
              <a:chOff x="2472" y="1703"/>
              <a:chExt cx="360" cy="359"/>
            </a:xfrm>
          </p:grpSpPr>
          <p:sp>
            <p:nvSpPr>
              <p:cNvPr id="203" name="Oval 14"/>
              <p:cNvSpPr>
                <a:spLocks noChangeArrowheads="1"/>
              </p:cNvSpPr>
              <p:nvPr/>
            </p:nvSpPr>
            <p:spPr bwMode="auto">
              <a:xfrm>
                <a:off x="2472" y="1703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Rectangle 15"/>
              <p:cNvSpPr>
                <a:spLocks noChangeArrowheads="1"/>
              </p:cNvSpPr>
              <p:nvPr/>
            </p:nvSpPr>
            <p:spPr bwMode="auto">
              <a:xfrm>
                <a:off x="2541" y="175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pitchFamily="2" charset="-120"/>
                  </a:rPr>
                  <a:t>B</a:t>
                </a:r>
              </a:p>
            </p:txBody>
          </p:sp>
        </p:grpSp>
        <p:sp>
          <p:nvSpPr>
            <p:cNvPr id="148" name="Line 16"/>
            <p:cNvSpPr>
              <a:spLocks noChangeShapeType="1"/>
            </p:cNvSpPr>
            <p:nvPr/>
          </p:nvSpPr>
          <p:spPr bwMode="auto">
            <a:xfrm>
              <a:off x="3937000" y="2684463"/>
              <a:ext cx="406400" cy="3413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9" name="Group 17"/>
            <p:cNvGrpSpPr>
              <a:grpSpLocks/>
            </p:cNvGrpSpPr>
            <p:nvPr/>
          </p:nvGrpSpPr>
          <p:grpSpPr bwMode="auto">
            <a:xfrm>
              <a:off x="6767513" y="2667000"/>
              <a:ext cx="571500" cy="569913"/>
              <a:chOff x="4229" y="1348"/>
              <a:chExt cx="360" cy="359"/>
            </a:xfrm>
          </p:grpSpPr>
          <p:sp>
            <p:nvSpPr>
              <p:cNvPr id="201" name="Oval 18"/>
              <p:cNvSpPr>
                <a:spLocks noChangeArrowheads="1"/>
              </p:cNvSpPr>
              <p:nvPr/>
            </p:nvSpPr>
            <p:spPr bwMode="auto">
              <a:xfrm>
                <a:off x="4229" y="1348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Rectangle 19"/>
              <p:cNvSpPr>
                <a:spLocks noChangeArrowheads="1"/>
              </p:cNvSpPr>
              <p:nvPr/>
            </p:nvSpPr>
            <p:spPr bwMode="auto">
              <a:xfrm>
                <a:off x="4298" y="1401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pitchFamily="2" charset="-120"/>
                  </a:rPr>
                  <a:t>A</a:t>
                </a:r>
              </a:p>
            </p:txBody>
          </p:sp>
        </p:grpSp>
        <p:grpSp>
          <p:nvGrpSpPr>
            <p:cNvPr id="150" name="Group 20"/>
            <p:cNvGrpSpPr>
              <a:grpSpLocks/>
            </p:cNvGrpSpPr>
            <p:nvPr/>
          </p:nvGrpSpPr>
          <p:grpSpPr bwMode="auto">
            <a:xfrm>
              <a:off x="5797550" y="3808413"/>
              <a:ext cx="571500" cy="569912"/>
              <a:chOff x="3618" y="2067"/>
              <a:chExt cx="360" cy="359"/>
            </a:xfrm>
          </p:grpSpPr>
          <p:sp>
            <p:nvSpPr>
              <p:cNvPr id="199" name="Oval 21"/>
              <p:cNvSpPr>
                <a:spLocks noChangeArrowheads="1"/>
              </p:cNvSpPr>
              <p:nvPr/>
            </p:nvSpPr>
            <p:spPr bwMode="auto">
              <a:xfrm>
                <a:off x="3618" y="2067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0" name="Rectangle 22"/>
              <p:cNvSpPr>
                <a:spLocks noChangeArrowheads="1"/>
              </p:cNvSpPr>
              <p:nvPr/>
            </p:nvSpPr>
            <p:spPr bwMode="auto">
              <a:xfrm>
                <a:off x="3687" y="2120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pitchFamily="2" charset="-120"/>
                  </a:rPr>
                  <a:t>B</a:t>
                </a:r>
              </a:p>
            </p:txBody>
          </p:sp>
        </p:grpSp>
        <p:sp>
          <p:nvSpPr>
            <p:cNvPr id="151" name="Line 23"/>
            <p:cNvSpPr>
              <a:spLocks noChangeShapeType="1"/>
            </p:cNvSpPr>
            <p:nvPr/>
          </p:nvSpPr>
          <p:spPr bwMode="auto">
            <a:xfrm flipH="1">
              <a:off x="6096000" y="3157538"/>
              <a:ext cx="765175" cy="646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2" name="Group 24"/>
            <p:cNvGrpSpPr>
              <a:grpSpLocks/>
            </p:cNvGrpSpPr>
            <p:nvPr/>
          </p:nvGrpSpPr>
          <p:grpSpPr bwMode="auto">
            <a:xfrm>
              <a:off x="7688263" y="3841750"/>
              <a:ext cx="571500" cy="569913"/>
              <a:chOff x="4809" y="2088"/>
              <a:chExt cx="360" cy="359"/>
            </a:xfrm>
          </p:grpSpPr>
          <p:sp>
            <p:nvSpPr>
              <p:cNvPr id="197" name="Oval 25"/>
              <p:cNvSpPr>
                <a:spLocks noChangeArrowheads="1"/>
              </p:cNvSpPr>
              <p:nvPr/>
            </p:nvSpPr>
            <p:spPr bwMode="auto">
              <a:xfrm>
                <a:off x="4809" y="2088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8" name="Rectangle 26"/>
              <p:cNvSpPr>
                <a:spLocks noChangeArrowheads="1"/>
              </p:cNvSpPr>
              <p:nvPr/>
            </p:nvSpPr>
            <p:spPr bwMode="auto">
              <a:xfrm>
                <a:off x="4878" y="2141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pitchFamily="2" charset="-120"/>
                  </a:rPr>
                  <a:t>C</a:t>
                </a:r>
              </a:p>
            </p:txBody>
          </p:sp>
        </p:grpSp>
        <p:grpSp>
          <p:nvGrpSpPr>
            <p:cNvPr id="153" name="Group 27"/>
            <p:cNvGrpSpPr>
              <a:grpSpLocks/>
            </p:cNvGrpSpPr>
            <p:nvPr/>
          </p:nvGrpSpPr>
          <p:grpSpPr bwMode="auto">
            <a:xfrm>
              <a:off x="8197850" y="4914900"/>
              <a:ext cx="571500" cy="569913"/>
              <a:chOff x="5130" y="2764"/>
              <a:chExt cx="360" cy="359"/>
            </a:xfrm>
          </p:grpSpPr>
          <p:sp>
            <p:nvSpPr>
              <p:cNvPr id="195" name="Oval 28"/>
              <p:cNvSpPr>
                <a:spLocks noChangeArrowheads="1"/>
              </p:cNvSpPr>
              <p:nvPr/>
            </p:nvSpPr>
            <p:spPr bwMode="auto">
              <a:xfrm>
                <a:off x="5130" y="2764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6" name="Rectangle 29"/>
              <p:cNvSpPr>
                <a:spLocks noChangeArrowheads="1"/>
              </p:cNvSpPr>
              <p:nvPr/>
            </p:nvSpPr>
            <p:spPr bwMode="auto">
              <a:xfrm>
                <a:off x="5199" y="2817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pitchFamily="2" charset="-120"/>
                  </a:rPr>
                  <a:t>G</a:t>
                </a:r>
              </a:p>
            </p:txBody>
          </p:sp>
        </p:grpSp>
        <p:sp>
          <p:nvSpPr>
            <p:cNvPr id="154" name="Line 30"/>
            <p:cNvSpPr>
              <a:spLocks noChangeShapeType="1"/>
            </p:cNvSpPr>
            <p:nvPr/>
          </p:nvSpPr>
          <p:spPr bwMode="auto">
            <a:xfrm>
              <a:off x="8139113" y="4400550"/>
              <a:ext cx="287337" cy="492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5" name="Group 31"/>
            <p:cNvGrpSpPr>
              <a:grpSpLocks/>
            </p:cNvGrpSpPr>
            <p:nvPr/>
          </p:nvGrpSpPr>
          <p:grpSpPr bwMode="auto">
            <a:xfrm>
              <a:off x="6326188" y="4964113"/>
              <a:ext cx="571500" cy="569912"/>
              <a:chOff x="3951" y="2795"/>
              <a:chExt cx="360" cy="359"/>
            </a:xfrm>
          </p:grpSpPr>
          <p:sp>
            <p:nvSpPr>
              <p:cNvPr id="193" name="Oval 32"/>
              <p:cNvSpPr>
                <a:spLocks noChangeArrowheads="1"/>
              </p:cNvSpPr>
              <p:nvPr/>
            </p:nvSpPr>
            <p:spPr bwMode="auto">
              <a:xfrm>
                <a:off x="3951" y="2795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4" name="Rectangle 33"/>
              <p:cNvSpPr>
                <a:spLocks noChangeArrowheads="1"/>
              </p:cNvSpPr>
              <p:nvPr/>
            </p:nvSpPr>
            <p:spPr bwMode="auto">
              <a:xfrm>
                <a:off x="4020" y="284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pitchFamily="2" charset="-120"/>
                  </a:rPr>
                  <a:t>E</a:t>
                </a:r>
              </a:p>
            </p:txBody>
          </p:sp>
        </p:grpSp>
        <p:grpSp>
          <p:nvGrpSpPr>
            <p:cNvPr id="156" name="Group 34"/>
            <p:cNvGrpSpPr>
              <a:grpSpLocks/>
            </p:cNvGrpSpPr>
            <p:nvPr/>
          </p:nvGrpSpPr>
          <p:grpSpPr bwMode="auto">
            <a:xfrm>
              <a:off x="5867400" y="6172200"/>
              <a:ext cx="571500" cy="569913"/>
              <a:chOff x="3662" y="3556"/>
              <a:chExt cx="360" cy="359"/>
            </a:xfrm>
          </p:grpSpPr>
          <p:sp>
            <p:nvSpPr>
              <p:cNvPr id="191" name="Oval 35"/>
              <p:cNvSpPr>
                <a:spLocks noChangeArrowheads="1"/>
              </p:cNvSpPr>
              <p:nvPr/>
            </p:nvSpPr>
            <p:spPr bwMode="auto">
              <a:xfrm>
                <a:off x="3662" y="3556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Rectangle 36"/>
              <p:cNvSpPr>
                <a:spLocks noChangeArrowheads="1"/>
              </p:cNvSpPr>
              <p:nvPr/>
            </p:nvSpPr>
            <p:spPr bwMode="auto">
              <a:xfrm>
                <a:off x="3731" y="3609"/>
                <a:ext cx="18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pitchFamily="2" charset="-120"/>
                  </a:rPr>
                  <a:t>I</a:t>
                </a:r>
              </a:p>
            </p:txBody>
          </p:sp>
        </p:grpSp>
        <p:sp>
          <p:nvSpPr>
            <p:cNvPr id="157" name="Line 37"/>
            <p:cNvSpPr>
              <a:spLocks noChangeShapeType="1"/>
            </p:cNvSpPr>
            <p:nvPr/>
          </p:nvSpPr>
          <p:spPr bwMode="auto">
            <a:xfrm>
              <a:off x="5722938" y="5554663"/>
              <a:ext cx="423862" cy="6127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8" name="Group 38"/>
            <p:cNvGrpSpPr>
              <a:grpSpLocks/>
            </p:cNvGrpSpPr>
            <p:nvPr/>
          </p:nvGrpSpPr>
          <p:grpSpPr bwMode="auto">
            <a:xfrm>
              <a:off x="5337175" y="4946650"/>
              <a:ext cx="571500" cy="569913"/>
              <a:chOff x="3328" y="2784"/>
              <a:chExt cx="360" cy="359"/>
            </a:xfrm>
          </p:grpSpPr>
          <p:sp>
            <p:nvSpPr>
              <p:cNvPr id="189" name="Oval 39"/>
              <p:cNvSpPr>
                <a:spLocks noChangeArrowheads="1"/>
              </p:cNvSpPr>
              <p:nvPr/>
            </p:nvSpPr>
            <p:spPr bwMode="auto">
              <a:xfrm>
                <a:off x="3328" y="2784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0" name="Rectangle 40"/>
              <p:cNvSpPr>
                <a:spLocks noChangeArrowheads="1"/>
              </p:cNvSpPr>
              <p:nvPr/>
            </p:nvSpPr>
            <p:spPr bwMode="auto">
              <a:xfrm>
                <a:off x="3397" y="2837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pitchFamily="2" charset="-120"/>
                  </a:rPr>
                  <a:t>D</a:t>
                </a:r>
              </a:p>
            </p:txBody>
          </p:sp>
        </p:grpSp>
        <p:grpSp>
          <p:nvGrpSpPr>
            <p:cNvPr id="159" name="Group 41"/>
            <p:cNvGrpSpPr>
              <a:grpSpLocks/>
            </p:cNvGrpSpPr>
            <p:nvPr/>
          </p:nvGrpSpPr>
          <p:grpSpPr bwMode="auto">
            <a:xfrm>
              <a:off x="4776788" y="6135688"/>
              <a:ext cx="571500" cy="569912"/>
              <a:chOff x="2975" y="3533"/>
              <a:chExt cx="360" cy="359"/>
            </a:xfrm>
          </p:grpSpPr>
          <p:sp>
            <p:nvSpPr>
              <p:cNvPr id="187" name="Oval 42"/>
              <p:cNvSpPr>
                <a:spLocks noChangeArrowheads="1"/>
              </p:cNvSpPr>
              <p:nvPr/>
            </p:nvSpPr>
            <p:spPr bwMode="auto">
              <a:xfrm>
                <a:off x="2975" y="3533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8" name="Rectangle 43"/>
              <p:cNvSpPr>
                <a:spLocks noChangeArrowheads="1"/>
              </p:cNvSpPr>
              <p:nvPr/>
            </p:nvSpPr>
            <p:spPr bwMode="auto">
              <a:xfrm>
                <a:off x="3044" y="3586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pitchFamily="2" charset="-120"/>
                  </a:rPr>
                  <a:t>H</a:t>
                </a:r>
              </a:p>
            </p:txBody>
          </p:sp>
        </p:grpSp>
        <p:grpSp>
          <p:nvGrpSpPr>
            <p:cNvPr id="160" name="Group 44"/>
            <p:cNvGrpSpPr>
              <a:grpSpLocks/>
            </p:cNvGrpSpPr>
            <p:nvPr/>
          </p:nvGrpSpPr>
          <p:grpSpPr bwMode="auto">
            <a:xfrm>
              <a:off x="7226300" y="4913313"/>
              <a:ext cx="571500" cy="569912"/>
              <a:chOff x="4518" y="2763"/>
              <a:chExt cx="360" cy="359"/>
            </a:xfrm>
          </p:grpSpPr>
          <p:sp>
            <p:nvSpPr>
              <p:cNvPr id="185" name="Oval 45"/>
              <p:cNvSpPr>
                <a:spLocks noChangeArrowheads="1"/>
              </p:cNvSpPr>
              <p:nvPr/>
            </p:nvSpPr>
            <p:spPr bwMode="auto">
              <a:xfrm>
                <a:off x="4518" y="2763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6" name="Rectangle 46"/>
              <p:cNvSpPr>
                <a:spLocks noChangeArrowheads="1"/>
              </p:cNvSpPr>
              <p:nvPr/>
            </p:nvSpPr>
            <p:spPr bwMode="auto">
              <a:xfrm>
                <a:off x="4587" y="2816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pitchFamily="2" charset="-120"/>
                  </a:rPr>
                  <a:t>F</a:t>
                </a:r>
              </a:p>
            </p:txBody>
          </p:sp>
        </p:grpSp>
        <p:sp>
          <p:nvSpPr>
            <p:cNvPr id="161" name="Line 47"/>
            <p:cNvSpPr>
              <a:spLocks noChangeShapeType="1"/>
            </p:cNvSpPr>
            <p:nvPr/>
          </p:nvSpPr>
          <p:spPr bwMode="auto">
            <a:xfrm flipH="1">
              <a:off x="7491413" y="4398963"/>
              <a:ext cx="322262" cy="4937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Line 48"/>
            <p:cNvSpPr>
              <a:spLocks noChangeShapeType="1"/>
            </p:cNvSpPr>
            <p:nvPr/>
          </p:nvSpPr>
          <p:spPr bwMode="auto">
            <a:xfrm>
              <a:off x="6181725" y="4348163"/>
              <a:ext cx="373063" cy="6127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Line 49"/>
            <p:cNvSpPr>
              <a:spLocks noChangeShapeType="1"/>
            </p:cNvSpPr>
            <p:nvPr/>
          </p:nvSpPr>
          <p:spPr bwMode="auto">
            <a:xfrm flipH="1">
              <a:off x="5602288" y="4330700"/>
              <a:ext cx="323850" cy="6127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Line 50"/>
            <p:cNvSpPr>
              <a:spLocks noChangeShapeType="1"/>
            </p:cNvSpPr>
            <p:nvPr/>
          </p:nvSpPr>
          <p:spPr bwMode="auto">
            <a:xfrm flipH="1">
              <a:off x="5057775" y="5537200"/>
              <a:ext cx="425450" cy="5794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Line 51"/>
            <p:cNvSpPr>
              <a:spLocks noChangeShapeType="1"/>
            </p:cNvSpPr>
            <p:nvPr/>
          </p:nvSpPr>
          <p:spPr bwMode="auto">
            <a:xfrm>
              <a:off x="7235825" y="3175000"/>
              <a:ext cx="714375" cy="6635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Rectangle 52"/>
            <p:cNvSpPr>
              <a:spLocks noChangeArrowheads="1"/>
            </p:cNvSpPr>
            <p:nvPr/>
          </p:nvSpPr>
          <p:spPr bwMode="auto">
            <a:xfrm>
              <a:off x="5664200" y="2143125"/>
              <a:ext cx="29051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ea typeface="新細明體" pitchFamily="2" charset="-120"/>
                </a:rPr>
                <a:t>Complete Binary Tree</a:t>
              </a:r>
              <a:endParaRPr kumimoji="1" lang="en-US" altLang="zh-TW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2" charset="-120"/>
              </a:endParaRPr>
            </a:p>
          </p:txBody>
        </p:sp>
        <p:sp>
          <p:nvSpPr>
            <p:cNvPr id="167" name="Rectangle 53"/>
            <p:cNvSpPr>
              <a:spLocks noChangeArrowheads="1"/>
            </p:cNvSpPr>
            <p:nvPr/>
          </p:nvSpPr>
          <p:spPr bwMode="auto">
            <a:xfrm>
              <a:off x="2057400" y="3581400"/>
              <a:ext cx="268763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ea typeface="新細明體" pitchFamily="2" charset="-120"/>
                </a:rPr>
                <a:t>Skewed Binary Tree</a:t>
              </a:r>
              <a:endParaRPr kumimoji="1" lang="en-US" altLang="zh-TW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新細明體" pitchFamily="2" charset="-120"/>
              </a:endParaRPr>
            </a:p>
          </p:txBody>
        </p:sp>
        <p:grpSp>
          <p:nvGrpSpPr>
            <p:cNvPr id="168" name="Group 54"/>
            <p:cNvGrpSpPr>
              <a:grpSpLocks/>
            </p:cNvGrpSpPr>
            <p:nvPr/>
          </p:nvGrpSpPr>
          <p:grpSpPr bwMode="auto">
            <a:xfrm>
              <a:off x="749300" y="5775325"/>
              <a:ext cx="571500" cy="569913"/>
              <a:chOff x="468" y="3468"/>
              <a:chExt cx="360" cy="359"/>
            </a:xfrm>
          </p:grpSpPr>
          <p:sp>
            <p:nvSpPr>
              <p:cNvPr id="183" name="Oval 55"/>
              <p:cNvSpPr>
                <a:spLocks noChangeArrowheads="1"/>
              </p:cNvSpPr>
              <p:nvPr/>
            </p:nvSpPr>
            <p:spPr bwMode="auto"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4" name="Rectangle 56"/>
              <p:cNvSpPr>
                <a:spLocks noChangeArrowheads="1"/>
              </p:cNvSpPr>
              <p:nvPr/>
            </p:nvSpPr>
            <p:spPr bwMode="auto">
              <a:xfrm>
                <a:off x="537" y="3521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pitchFamily="2" charset="-120"/>
                  </a:rPr>
                  <a:t>E</a:t>
                </a:r>
              </a:p>
            </p:txBody>
          </p:sp>
        </p:grpSp>
        <p:sp>
          <p:nvSpPr>
            <p:cNvPr id="169" name="Line 57"/>
            <p:cNvSpPr>
              <a:spLocks noChangeShapeType="1"/>
            </p:cNvSpPr>
            <p:nvPr/>
          </p:nvSpPr>
          <p:spPr bwMode="auto">
            <a:xfrm flipH="1">
              <a:off x="962025" y="5345113"/>
              <a:ext cx="322263" cy="444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0" name="Group 58"/>
            <p:cNvGrpSpPr>
              <a:grpSpLocks/>
            </p:cNvGrpSpPr>
            <p:nvPr/>
          </p:nvGrpSpPr>
          <p:grpSpPr bwMode="auto">
            <a:xfrm>
              <a:off x="1392238" y="3903663"/>
              <a:ext cx="571500" cy="569912"/>
              <a:chOff x="873" y="2289"/>
              <a:chExt cx="360" cy="359"/>
            </a:xfrm>
          </p:grpSpPr>
          <p:sp>
            <p:nvSpPr>
              <p:cNvPr id="181" name="Oval 59"/>
              <p:cNvSpPr>
                <a:spLocks noChangeArrowheads="1"/>
              </p:cNvSpPr>
              <p:nvPr/>
            </p:nvSpPr>
            <p:spPr bwMode="auto"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Rectangle 60"/>
              <p:cNvSpPr>
                <a:spLocks noChangeArrowheads="1"/>
              </p:cNvSpPr>
              <p:nvPr/>
            </p:nvSpPr>
            <p:spPr bwMode="auto">
              <a:xfrm>
                <a:off x="942" y="2342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pitchFamily="2" charset="-120"/>
                  </a:rPr>
                  <a:t>C</a:t>
                </a:r>
              </a:p>
            </p:txBody>
          </p:sp>
        </p:grpSp>
        <p:grpSp>
          <p:nvGrpSpPr>
            <p:cNvPr id="171" name="Group 61"/>
            <p:cNvGrpSpPr>
              <a:grpSpLocks/>
            </p:cNvGrpSpPr>
            <p:nvPr/>
          </p:nvGrpSpPr>
          <p:grpSpPr bwMode="auto">
            <a:xfrm>
              <a:off x="1035050" y="4768850"/>
              <a:ext cx="571500" cy="569913"/>
              <a:chOff x="648" y="2834"/>
              <a:chExt cx="360" cy="359"/>
            </a:xfrm>
          </p:grpSpPr>
          <p:sp>
            <p:nvSpPr>
              <p:cNvPr id="179" name="Oval 62"/>
              <p:cNvSpPr>
                <a:spLocks noChangeArrowheads="1"/>
              </p:cNvSpPr>
              <p:nvPr/>
            </p:nvSpPr>
            <p:spPr bwMode="auto"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Rectangle 63"/>
              <p:cNvSpPr>
                <a:spLocks noChangeArrowheads="1"/>
              </p:cNvSpPr>
              <p:nvPr/>
            </p:nvSpPr>
            <p:spPr bwMode="auto">
              <a:xfrm>
                <a:off x="717" y="2887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ea typeface="新細明體" pitchFamily="2" charset="-120"/>
                  </a:rPr>
                  <a:t>D</a:t>
                </a:r>
              </a:p>
            </p:txBody>
          </p:sp>
        </p:grpSp>
        <p:sp>
          <p:nvSpPr>
            <p:cNvPr id="172" name="Line 64"/>
            <p:cNvSpPr>
              <a:spLocks noChangeShapeType="1"/>
            </p:cNvSpPr>
            <p:nvPr/>
          </p:nvSpPr>
          <p:spPr bwMode="auto">
            <a:xfrm flipH="1">
              <a:off x="1657350" y="3562350"/>
              <a:ext cx="138113" cy="3381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65"/>
            <p:cNvSpPr>
              <a:spLocks noChangeShapeType="1"/>
            </p:cNvSpPr>
            <p:nvPr/>
          </p:nvSpPr>
          <p:spPr bwMode="auto">
            <a:xfrm flipH="1">
              <a:off x="1370013" y="4494213"/>
              <a:ext cx="168275" cy="292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Text Box 66"/>
            <p:cNvSpPr txBox="1">
              <a:spLocks noChangeArrowheads="1"/>
            </p:cNvSpPr>
            <p:nvPr/>
          </p:nvSpPr>
          <p:spPr bwMode="auto">
            <a:xfrm>
              <a:off x="4848225" y="27400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ea typeface="新細明體" pitchFamily="2" charset="-120"/>
                </a:rPr>
                <a:t>1</a:t>
              </a:r>
            </a:p>
          </p:txBody>
        </p:sp>
        <p:sp>
          <p:nvSpPr>
            <p:cNvPr id="175" name="Text Box 67"/>
            <p:cNvSpPr txBox="1">
              <a:spLocks noChangeArrowheads="1"/>
            </p:cNvSpPr>
            <p:nvPr/>
          </p:nvSpPr>
          <p:spPr bwMode="auto">
            <a:xfrm>
              <a:off x="4886325" y="37687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ea typeface="新細明體" pitchFamily="2" charset="-120"/>
                </a:rPr>
                <a:t>2</a:t>
              </a:r>
            </a:p>
          </p:txBody>
        </p:sp>
        <p:sp>
          <p:nvSpPr>
            <p:cNvPr id="176" name="Text Box 68"/>
            <p:cNvSpPr txBox="1">
              <a:spLocks noChangeArrowheads="1"/>
            </p:cNvSpPr>
            <p:nvPr/>
          </p:nvSpPr>
          <p:spPr bwMode="auto">
            <a:xfrm>
              <a:off x="4886325" y="494982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ea typeface="新細明體" pitchFamily="2" charset="-120"/>
                </a:rPr>
                <a:t>3</a:t>
              </a:r>
            </a:p>
          </p:txBody>
        </p:sp>
        <p:sp>
          <p:nvSpPr>
            <p:cNvPr id="177" name="Text Box 69"/>
            <p:cNvSpPr txBox="1">
              <a:spLocks noChangeArrowheads="1"/>
            </p:cNvSpPr>
            <p:nvPr/>
          </p:nvSpPr>
          <p:spPr bwMode="auto">
            <a:xfrm>
              <a:off x="4267200" y="6248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ea typeface="新細明體" pitchFamily="2" charset="-120"/>
                </a:rPr>
                <a:t>4</a:t>
              </a:r>
            </a:p>
          </p:txBody>
        </p:sp>
        <p:sp>
          <p:nvSpPr>
            <p:cNvPr id="178" name="Text Box 70"/>
            <p:cNvSpPr txBox="1">
              <a:spLocks noChangeArrowheads="1"/>
            </p:cNvSpPr>
            <p:nvPr/>
          </p:nvSpPr>
          <p:spPr bwMode="auto">
            <a:xfrm>
              <a:off x="1981200" y="58547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ea typeface="新細明體" pitchFamily="2" charset="-12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Binary Tree and Complete BT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514600"/>
          </a:xfrm>
        </p:spPr>
        <p:txBody>
          <a:bodyPr>
            <a:normAutofit fontScale="77500" lnSpcReduction="20000"/>
          </a:bodyPr>
          <a:lstStyle/>
          <a:p>
            <a:pPr>
              <a:buBlip>
                <a:blip r:embed="rId2"/>
              </a:buBlip>
            </a:pPr>
            <a:r>
              <a:rPr lang="en-US" altLang="zh-TW" dirty="0" smtClean="0">
                <a:latin typeface="Georgia" pitchFamily="18" charset="0"/>
                <a:ea typeface="新細明體" pitchFamily="2" charset="-120"/>
              </a:rPr>
              <a:t>A </a:t>
            </a:r>
            <a:r>
              <a:rPr lang="en-US" altLang="zh-TW" dirty="0" smtClean="0">
                <a:solidFill>
                  <a:srgbClr val="0000CC"/>
                </a:solidFill>
                <a:latin typeface="Georgia" pitchFamily="18" charset="0"/>
                <a:ea typeface="新細明體" pitchFamily="2" charset="-120"/>
              </a:rPr>
              <a:t>full binary tree </a:t>
            </a:r>
            <a:r>
              <a:rPr lang="en-US" dirty="0"/>
              <a:t>A Binary Tree is full </a:t>
            </a:r>
            <a:r>
              <a:rPr lang="en-US" dirty="0">
                <a:solidFill>
                  <a:srgbClr val="FF0000"/>
                </a:solidFill>
              </a:rPr>
              <a:t>if every node has 0 or 2 children.</a:t>
            </a:r>
            <a:r>
              <a:rPr lang="en-US" dirty="0"/>
              <a:t> Following are examples of full binary tree. We can also say a full binary tree is a binary tree in which all nodes </a:t>
            </a:r>
            <a:r>
              <a:rPr lang="en-US" dirty="0">
                <a:solidFill>
                  <a:srgbClr val="FF0000"/>
                </a:solidFill>
              </a:rPr>
              <a:t>except leaves</a:t>
            </a:r>
            <a:r>
              <a:rPr lang="en-US" dirty="0"/>
              <a:t> have two children. </a:t>
            </a:r>
            <a:endParaRPr lang="en-US" dirty="0" smtClean="0"/>
          </a:p>
          <a:p>
            <a:pPr>
              <a:buBlip>
                <a:blip r:embed="rId2"/>
              </a:buBlip>
            </a:pPr>
            <a:r>
              <a:rPr lang="en-US" dirty="0">
                <a:solidFill>
                  <a:srgbClr val="0000CC"/>
                </a:solidFill>
                <a:latin typeface="Georgia" pitchFamily="18" charset="0"/>
                <a:ea typeface="新細明體" pitchFamily="2" charset="-120"/>
              </a:rPr>
              <a:t>Complete Binary Tree:</a:t>
            </a:r>
            <a:r>
              <a:rPr lang="en-US" dirty="0"/>
              <a:t> A Binary Tree is complete Binary Tree if all levels are completely filled except possibly the last level and the last level has all keys as left as possible</a:t>
            </a:r>
          </a:p>
        </p:txBody>
      </p:sp>
      <p:sp>
        <p:nvSpPr>
          <p:cNvPr id="75" name="Oval 5"/>
          <p:cNvSpPr>
            <a:spLocks noChangeArrowheads="1"/>
          </p:cNvSpPr>
          <p:nvPr/>
        </p:nvSpPr>
        <p:spPr bwMode="auto">
          <a:xfrm>
            <a:off x="1606550" y="3744913"/>
            <a:ext cx="357188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6" name="Rectangle 6"/>
          <p:cNvSpPr>
            <a:spLocks noChangeArrowheads="1"/>
          </p:cNvSpPr>
          <p:nvPr/>
        </p:nvSpPr>
        <p:spPr bwMode="auto">
          <a:xfrm>
            <a:off x="1624013" y="37338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A</a:t>
            </a: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993775" y="4354513"/>
            <a:ext cx="357188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8" name="Rectangle 8"/>
          <p:cNvSpPr>
            <a:spLocks noChangeArrowheads="1"/>
          </p:cNvSpPr>
          <p:nvPr/>
        </p:nvSpPr>
        <p:spPr bwMode="auto">
          <a:xfrm>
            <a:off x="1028700" y="436086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B</a:t>
            </a:r>
          </a:p>
        </p:txBody>
      </p:sp>
      <p:sp>
        <p:nvSpPr>
          <p:cNvPr id="79" name="Line 9"/>
          <p:cNvSpPr>
            <a:spLocks noChangeShapeType="1"/>
          </p:cNvSpPr>
          <p:nvPr/>
        </p:nvSpPr>
        <p:spPr bwMode="auto">
          <a:xfrm flipH="1">
            <a:off x="1181100" y="4003675"/>
            <a:ext cx="482600" cy="346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val 10"/>
          <p:cNvSpPr>
            <a:spLocks noChangeArrowheads="1"/>
          </p:cNvSpPr>
          <p:nvPr/>
        </p:nvSpPr>
        <p:spPr bwMode="auto">
          <a:xfrm>
            <a:off x="2189163" y="4371975"/>
            <a:ext cx="355600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Rectangle 11"/>
          <p:cNvSpPr>
            <a:spLocks noChangeArrowheads="1"/>
          </p:cNvSpPr>
          <p:nvPr/>
        </p:nvSpPr>
        <p:spPr bwMode="auto">
          <a:xfrm>
            <a:off x="2224088" y="4378325"/>
            <a:ext cx="3526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C</a:t>
            </a:r>
          </a:p>
        </p:txBody>
      </p:sp>
      <p:sp>
        <p:nvSpPr>
          <p:cNvPr id="82" name="Oval 12"/>
          <p:cNvSpPr>
            <a:spLocks noChangeArrowheads="1"/>
          </p:cNvSpPr>
          <p:nvPr/>
        </p:nvSpPr>
        <p:spPr bwMode="auto">
          <a:xfrm>
            <a:off x="2509838" y="4946650"/>
            <a:ext cx="357187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Rectangle 13"/>
          <p:cNvSpPr>
            <a:spLocks noChangeArrowheads="1"/>
          </p:cNvSpPr>
          <p:nvPr/>
        </p:nvSpPr>
        <p:spPr bwMode="auto">
          <a:xfrm>
            <a:off x="2560638" y="4953000"/>
            <a:ext cx="3654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G</a:t>
            </a:r>
          </a:p>
        </p:txBody>
      </p:sp>
      <p:sp>
        <p:nvSpPr>
          <p:cNvPr id="84" name="Line 14"/>
          <p:cNvSpPr>
            <a:spLocks noChangeShapeType="1"/>
          </p:cNvSpPr>
          <p:nvPr/>
        </p:nvSpPr>
        <p:spPr bwMode="auto">
          <a:xfrm>
            <a:off x="2470150" y="4668838"/>
            <a:ext cx="182563" cy="2619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val 15"/>
          <p:cNvSpPr>
            <a:spLocks noChangeArrowheads="1"/>
          </p:cNvSpPr>
          <p:nvPr/>
        </p:nvSpPr>
        <p:spPr bwMode="auto">
          <a:xfrm>
            <a:off x="1328738" y="4973638"/>
            <a:ext cx="355600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Rectangle 16"/>
          <p:cNvSpPr>
            <a:spLocks noChangeArrowheads="1"/>
          </p:cNvSpPr>
          <p:nvPr/>
        </p:nvSpPr>
        <p:spPr bwMode="auto">
          <a:xfrm>
            <a:off x="1362075" y="4995863"/>
            <a:ext cx="33983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E</a:t>
            </a:r>
          </a:p>
        </p:txBody>
      </p:sp>
      <p:sp>
        <p:nvSpPr>
          <p:cNvPr id="87" name="Oval 17"/>
          <p:cNvSpPr>
            <a:spLocks noChangeArrowheads="1"/>
          </p:cNvSpPr>
          <p:nvPr/>
        </p:nvSpPr>
        <p:spPr bwMode="auto">
          <a:xfrm>
            <a:off x="1069975" y="5634038"/>
            <a:ext cx="357188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Rectangle 18"/>
          <p:cNvSpPr>
            <a:spLocks noChangeArrowheads="1"/>
          </p:cNvSpPr>
          <p:nvPr/>
        </p:nvSpPr>
        <p:spPr bwMode="auto">
          <a:xfrm>
            <a:off x="1152525" y="5657850"/>
            <a:ext cx="25006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I</a:t>
            </a: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976313" y="5300663"/>
            <a:ext cx="268287" cy="3286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0" name="Oval 20"/>
          <p:cNvSpPr>
            <a:spLocks noChangeArrowheads="1"/>
          </p:cNvSpPr>
          <p:nvPr/>
        </p:nvSpPr>
        <p:spPr bwMode="auto">
          <a:xfrm>
            <a:off x="703263" y="4962525"/>
            <a:ext cx="357187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1" name="Rectangle 21"/>
          <p:cNvSpPr>
            <a:spLocks noChangeArrowheads="1"/>
          </p:cNvSpPr>
          <p:nvPr/>
        </p:nvSpPr>
        <p:spPr bwMode="auto">
          <a:xfrm>
            <a:off x="736600" y="4968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D</a:t>
            </a:r>
          </a:p>
        </p:txBody>
      </p:sp>
      <p:sp>
        <p:nvSpPr>
          <p:cNvPr id="92" name="Oval 22"/>
          <p:cNvSpPr>
            <a:spLocks noChangeArrowheads="1"/>
          </p:cNvSpPr>
          <p:nvPr/>
        </p:nvSpPr>
        <p:spPr bwMode="auto">
          <a:xfrm>
            <a:off x="381000" y="5614988"/>
            <a:ext cx="357188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3" name="Rectangle 23"/>
          <p:cNvSpPr>
            <a:spLocks noChangeArrowheads="1"/>
          </p:cNvSpPr>
          <p:nvPr/>
        </p:nvSpPr>
        <p:spPr bwMode="auto">
          <a:xfrm>
            <a:off x="415925" y="56372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H</a:t>
            </a:r>
          </a:p>
        </p:txBody>
      </p:sp>
      <p:sp>
        <p:nvSpPr>
          <p:cNvPr id="94" name="Oval 24"/>
          <p:cNvSpPr>
            <a:spLocks noChangeArrowheads="1"/>
          </p:cNvSpPr>
          <p:nvPr/>
        </p:nvSpPr>
        <p:spPr bwMode="auto">
          <a:xfrm>
            <a:off x="1897063" y="4945063"/>
            <a:ext cx="355600" cy="300037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5" name="Rectangle 25"/>
          <p:cNvSpPr>
            <a:spLocks noChangeArrowheads="1"/>
          </p:cNvSpPr>
          <p:nvPr/>
        </p:nvSpPr>
        <p:spPr bwMode="auto">
          <a:xfrm>
            <a:off x="1912938" y="4968875"/>
            <a:ext cx="32701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F</a:t>
            </a:r>
          </a:p>
        </p:txBody>
      </p:sp>
      <p:sp>
        <p:nvSpPr>
          <p:cNvPr id="96" name="Line 26"/>
          <p:cNvSpPr>
            <a:spLocks noChangeShapeType="1"/>
          </p:cNvSpPr>
          <p:nvPr/>
        </p:nvSpPr>
        <p:spPr bwMode="auto">
          <a:xfrm flipH="1">
            <a:off x="2062163" y="4667250"/>
            <a:ext cx="203200" cy="263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7" name="Line 27"/>
          <p:cNvSpPr>
            <a:spLocks noChangeShapeType="1"/>
          </p:cNvSpPr>
          <p:nvPr/>
        </p:nvSpPr>
        <p:spPr bwMode="auto">
          <a:xfrm>
            <a:off x="1235075" y="4640263"/>
            <a:ext cx="234950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8" name="Line 28"/>
          <p:cNvSpPr>
            <a:spLocks noChangeShapeType="1"/>
          </p:cNvSpPr>
          <p:nvPr/>
        </p:nvSpPr>
        <p:spPr bwMode="auto">
          <a:xfrm flipH="1">
            <a:off x="868363" y="4630738"/>
            <a:ext cx="204787" cy="3270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9" name="Line 29"/>
          <p:cNvSpPr>
            <a:spLocks noChangeShapeType="1"/>
          </p:cNvSpPr>
          <p:nvPr/>
        </p:nvSpPr>
        <p:spPr bwMode="auto">
          <a:xfrm flipH="1">
            <a:off x="557213" y="5291138"/>
            <a:ext cx="268287" cy="309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Line 30"/>
          <p:cNvSpPr>
            <a:spLocks noChangeShapeType="1"/>
          </p:cNvSpPr>
          <p:nvPr/>
        </p:nvSpPr>
        <p:spPr bwMode="auto">
          <a:xfrm>
            <a:off x="1900238" y="4013200"/>
            <a:ext cx="45085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val 31"/>
          <p:cNvSpPr>
            <a:spLocks noChangeArrowheads="1"/>
          </p:cNvSpPr>
          <p:nvPr/>
        </p:nvSpPr>
        <p:spPr bwMode="auto">
          <a:xfrm>
            <a:off x="5951538" y="3582987"/>
            <a:ext cx="357187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102" name="Rectangle 32"/>
          <p:cNvSpPr>
            <a:spLocks noChangeArrowheads="1"/>
          </p:cNvSpPr>
          <p:nvPr/>
        </p:nvSpPr>
        <p:spPr bwMode="auto">
          <a:xfrm>
            <a:off x="5969000" y="3571875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 dirty="0">
                <a:effectLst/>
                <a:ea typeface="新細明體" pitchFamily="2" charset="-120"/>
              </a:rPr>
              <a:t>A</a:t>
            </a:r>
          </a:p>
        </p:txBody>
      </p:sp>
      <p:sp>
        <p:nvSpPr>
          <p:cNvPr id="103" name="Oval 33"/>
          <p:cNvSpPr>
            <a:spLocks noChangeArrowheads="1"/>
          </p:cNvSpPr>
          <p:nvPr/>
        </p:nvSpPr>
        <p:spPr bwMode="auto">
          <a:xfrm>
            <a:off x="4964113" y="4159250"/>
            <a:ext cx="357187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Rectangle 34"/>
          <p:cNvSpPr>
            <a:spLocks noChangeArrowheads="1"/>
          </p:cNvSpPr>
          <p:nvPr/>
        </p:nvSpPr>
        <p:spPr bwMode="auto">
          <a:xfrm>
            <a:off x="4999038" y="4165600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B</a:t>
            </a:r>
          </a:p>
        </p:txBody>
      </p:sp>
      <p:sp>
        <p:nvSpPr>
          <p:cNvPr id="105" name="Line 35"/>
          <p:cNvSpPr>
            <a:spLocks noChangeShapeType="1"/>
          </p:cNvSpPr>
          <p:nvPr/>
        </p:nvSpPr>
        <p:spPr bwMode="auto">
          <a:xfrm flipH="1">
            <a:off x="5145088" y="3830637"/>
            <a:ext cx="817562" cy="3397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val 36"/>
          <p:cNvSpPr>
            <a:spLocks noChangeArrowheads="1"/>
          </p:cNvSpPr>
          <p:nvPr/>
        </p:nvSpPr>
        <p:spPr bwMode="auto">
          <a:xfrm>
            <a:off x="6942138" y="4176712"/>
            <a:ext cx="355600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Rectangle 37"/>
          <p:cNvSpPr>
            <a:spLocks noChangeArrowheads="1"/>
          </p:cNvSpPr>
          <p:nvPr/>
        </p:nvSpPr>
        <p:spPr bwMode="auto">
          <a:xfrm>
            <a:off x="6977063" y="4183062"/>
            <a:ext cx="3526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C</a:t>
            </a:r>
          </a:p>
        </p:txBody>
      </p:sp>
      <p:sp>
        <p:nvSpPr>
          <p:cNvPr id="108" name="Oval 38"/>
          <p:cNvSpPr>
            <a:spLocks noChangeArrowheads="1"/>
          </p:cNvSpPr>
          <p:nvPr/>
        </p:nvSpPr>
        <p:spPr bwMode="auto">
          <a:xfrm>
            <a:off x="7329488" y="4786312"/>
            <a:ext cx="357187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9" name="Rectangle 39"/>
          <p:cNvSpPr>
            <a:spLocks noChangeArrowheads="1"/>
          </p:cNvSpPr>
          <p:nvPr/>
        </p:nvSpPr>
        <p:spPr bwMode="auto">
          <a:xfrm>
            <a:off x="7380288" y="4792662"/>
            <a:ext cx="3654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G</a:t>
            </a:r>
          </a:p>
        </p:txBody>
      </p:sp>
      <p:sp>
        <p:nvSpPr>
          <p:cNvPr id="110" name="Line 40"/>
          <p:cNvSpPr>
            <a:spLocks noChangeShapeType="1"/>
          </p:cNvSpPr>
          <p:nvPr/>
        </p:nvSpPr>
        <p:spPr bwMode="auto">
          <a:xfrm>
            <a:off x="7256463" y="4440237"/>
            <a:ext cx="271462" cy="3413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1" name="Oval 41"/>
          <p:cNvSpPr>
            <a:spLocks noChangeArrowheads="1"/>
          </p:cNvSpPr>
          <p:nvPr/>
        </p:nvSpPr>
        <p:spPr bwMode="auto">
          <a:xfrm>
            <a:off x="5435600" y="4778375"/>
            <a:ext cx="355600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Rectangle 42"/>
          <p:cNvSpPr>
            <a:spLocks noChangeArrowheads="1"/>
          </p:cNvSpPr>
          <p:nvPr/>
        </p:nvSpPr>
        <p:spPr bwMode="auto">
          <a:xfrm>
            <a:off x="5468938" y="4800600"/>
            <a:ext cx="339837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E</a:t>
            </a:r>
          </a:p>
        </p:txBody>
      </p:sp>
      <p:sp>
        <p:nvSpPr>
          <p:cNvPr id="113" name="Oval 43"/>
          <p:cNvSpPr>
            <a:spLocks noChangeArrowheads="1"/>
          </p:cNvSpPr>
          <p:nvPr/>
        </p:nvSpPr>
        <p:spPr bwMode="auto">
          <a:xfrm>
            <a:off x="5668963" y="5387975"/>
            <a:ext cx="357187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Rectangle 44"/>
          <p:cNvSpPr>
            <a:spLocks noChangeArrowheads="1"/>
          </p:cNvSpPr>
          <p:nvPr/>
        </p:nvSpPr>
        <p:spPr bwMode="auto">
          <a:xfrm>
            <a:off x="5751513" y="5411787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K</a:t>
            </a:r>
          </a:p>
        </p:txBody>
      </p:sp>
      <p:sp>
        <p:nvSpPr>
          <p:cNvPr id="115" name="Line 45"/>
          <p:cNvSpPr>
            <a:spLocks noChangeShapeType="1"/>
          </p:cNvSpPr>
          <p:nvPr/>
        </p:nvSpPr>
        <p:spPr bwMode="auto">
          <a:xfrm>
            <a:off x="5695950" y="5072062"/>
            <a:ext cx="163513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Oval 46"/>
          <p:cNvSpPr>
            <a:spLocks noChangeArrowheads="1"/>
          </p:cNvSpPr>
          <p:nvPr/>
        </p:nvSpPr>
        <p:spPr bwMode="auto">
          <a:xfrm>
            <a:off x="4521200" y="4802187"/>
            <a:ext cx="357188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7" name="Rectangle 47"/>
          <p:cNvSpPr>
            <a:spLocks noChangeArrowheads="1"/>
          </p:cNvSpPr>
          <p:nvPr/>
        </p:nvSpPr>
        <p:spPr bwMode="auto">
          <a:xfrm>
            <a:off x="4554538" y="4808537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D</a:t>
            </a:r>
          </a:p>
        </p:txBody>
      </p:sp>
      <p:sp>
        <p:nvSpPr>
          <p:cNvPr id="118" name="Oval 48"/>
          <p:cNvSpPr>
            <a:spLocks noChangeArrowheads="1"/>
          </p:cNvSpPr>
          <p:nvPr/>
        </p:nvSpPr>
        <p:spPr bwMode="auto">
          <a:xfrm>
            <a:off x="5237163" y="5386387"/>
            <a:ext cx="357187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Rectangle 49"/>
          <p:cNvSpPr>
            <a:spLocks noChangeArrowheads="1"/>
          </p:cNvSpPr>
          <p:nvPr/>
        </p:nvSpPr>
        <p:spPr bwMode="auto">
          <a:xfrm>
            <a:off x="5272088" y="5408612"/>
            <a:ext cx="30136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J</a:t>
            </a:r>
          </a:p>
        </p:txBody>
      </p:sp>
      <p:sp>
        <p:nvSpPr>
          <p:cNvPr id="120" name="Oval 50"/>
          <p:cNvSpPr>
            <a:spLocks noChangeArrowheads="1"/>
          </p:cNvSpPr>
          <p:nvPr/>
        </p:nvSpPr>
        <p:spPr bwMode="auto">
          <a:xfrm>
            <a:off x="6446838" y="4767262"/>
            <a:ext cx="355600" cy="300038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1" name="Rectangle 51"/>
          <p:cNvSpPr>
            <a:spLocks noChangeArrowheads="1"/>
          </p:cNvSpPr>
          <p:nvPr/>
        </p:nvSpPr>
        <p:spPr bwMode="auto">
          <a:xfrm>
            <a:off x="6462713" y="4791075"/>
            <a:ext cx="32701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F</a:t>
            </a:r>
          </a:p>
        </p:txBody>
      </p:sp>
      <p:sp>
        <p:nvSpPr>
          <p:cNvPr id="122" name="Line 52"/>
          <p:cNvSpPr>
            <a:spLocks noChangeShapeType="1"/>
          </p:cNvSpPr>
          <p:nvPr/>
        </p:nvSpPr>
        <p:spPr bwMode="auto">
          <a:xfrm flipH="1">
            <a:off x="6591300" y="4438650"/>
            <a:ext cx="392113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3" name="Line 53"/>
          <p:cNvSpPr>
            <a:spLocks noChangeShapeType="1"/>
          </p:cNvSpPr>
          <p:nvPr/>
        </p:nvSpPr>
        <p:spPr bwMode="auto">
          <a:xfrm>
            <a:off x="5222875" y="4445000"/>
            <a:ext cx="365125" cy="3032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4" name="Line 54"/>
          <p:cNvSpPr>
            <a:spLocks noChangeShapeType="1"/>
          </p:cNvSpPr>
          <p:nvPr/>
        </p:nvSpPr>
        <p:spPr bwMode="auto">
          <a:xfrm flipH="1">
            <a:off x="4668838" y="4452937"/>
            <a:ext cx="374650" cy="3460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5" name="Line 55"/>
          <p:cNvSpPr>
            <a:spLocks noChangeShapeType="1"/>
          </p:cNvSpPr>
          <p:nvPr/>
        </p:nvSpPr>
        <p:spPr bwMode="auto">
          <a:xfrm flipH="1">
            <a:off x="5381625" y="5062537"/>
            <a:ext cx="163513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6" name="Line 56"/>
          <p:cNvSpPr>
            <a:spLocks noChangeShapeType="1"/>
          </p:cNvSpPr>
          <p:nvPr/>
        </p:nvSpPr>
        <p:spPr bwMode="auto">
          <a:xfrm>
            <a:off x="6302375" y="3846512"/>
            <a:ext cx="800100" cy="3238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7" name="Oval 57"/>
          <p:cNvSpPr>
            <a:spLocks noChangeArrowheads="1"/>
          </p:cNvSpPr>
          <p:nvPr/>
        </p:nvSpPr>
        <p:spPr bwMode="auto">
          <a:xfrm>
            <a:off x="4800600" y="5387975"/>
            <a:ext cx="357188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8" name="Rectangle 58"/>
          <p:cNvSpPr>
            <a:spLocks noChangeArrowheads="1"/>
          </p:cNvSpPr>
          <p:nvPr/>
        </p:nvSpPr>
        <p:spPr bwMode="auto">
          <a:xfrm>
            <a:off x="4883150" y="5411787"/>
            <a:ext cx="25006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I</a:t>
            </a:r>
          </a:p>
        </p:txBody>
      </p:sp>
      <p:sp>
        <p:nvSpPr>
          <p:cNvPr id="129" name="Oval 59"/>
          <p:cNvSpPr>
            <a:spLocks noChangeArrowheads="1"/>
          </p:cNvSpPr>
          <p:nvPr/>
        </p:nvSpPr>
        <p:spPr bwMode="auto">
          <a:xfrm>
            <a:off x="4343400" y="5402262"/>
            <a:ext cx="357188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0" name="Rectangle 60"/>
          <p:cNvSpPr>
            <a:spLocks noChangeArrowheads="1"/>
          </p:cNvSpPr>
          <p:nvPr/>
        </p:nvSpPr>
        <p:spPr bwMode="auto">
          <a:xfrm>
            <a:off x="4378325" y="5424487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H</a:t>
            </a:r>
          </a:p>
        </p:txBody>
      </p:sp>
      <p:sp>
        <p:nvSpPr>
          <p:cNvPr id="131" name="Line 61"/>
          <p:cNvSpPr>
            <a:spLocks noChangeShapeType="1"/>
          </p:cNvSpPr>
          <p:nvPr/>
        </p:nvSpPr>
        <p:spPr bwMode="auto">
          <a:xfrm flipH="1">
            <a:off x="4498975" y="5105400"/>
            <a:ext cx="169863" cy="288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" name="Line 62"/>
          <p:cNvSpPr>
            <a:spLocks noChangeShapeType="1"/>
          </p:cNvSpPr>
          <p:nvPr/>
        </p:nvSpPr>
        <p:spPr bwMode="auto">
          <a:xfrm>
            <a:off x="4772025" y="5105400"/>
            <a:ext cx="169863" cy="255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3" name="Oval 63"/>
          <p:cNvSpPr>
            <a:spLocks noChangeArrowheads="1"/>
          </p:cNvSpPr>
          <p:nvPr/>
        </p:nvSpPr>
        <p:spPr bwMode="auto">
          <a:xfrm>
            <a:off x="7572375" y="5370512"/>
            <a:ext cx="357188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4" name="Rectangle 64"/>
          <p:cNvSpPr>
            <a:spLocks noChangeArrowheads="1"/>
          </p:cNvSpPr>
          <p:nvPr/>
        </p:nvSpPr>
        <p:spPr bwMode="auto">
          <a:xfrm>
            <a:off x="7604125" y="5359400"/>
            <a:ext cx="36548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O</a:t>
            </a:r>
          </a:p>
        </p:txBody>
      </p:sp>
      <p:sp>
        <p:nvSpPr>
          <p:cNvPr id="135" name="Oval 65"/>
          <p:cNvSpPr>
            <a:spLocks noChangeArrowheads="1"/>
          </p:cNvSpPr>
          <p:nvPr/>
        </p:nvSpPr>
        <p:spPr bwMode="auto">
          <a:xfrm>
            <a:off x="7140575" y="5368925"/>
            <a:ext cx="357188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6" name="Rectangle 66"/>
          <p:cNvSpPr>
            <a:spLocks noChangeArrowheads="1"/>
          </p:cNvSpPr>
          <p:nvPr/>
        </p:nvSpPr>
        <p:spPr bwMode="auto">
          <a:xfrm>
            <a:off x="7156450" y="5356225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N</a:t>
            </a:r>
          </a:p>
        </p:txBody>
      </p:sp>
      <p:sp>
        <p:nvSpPr>
          <p:cNvPr id="137" name="Oval 67"/>
          <p:cNvSpPr>
            <a:spLocks noChangeArrowheads="1"/>
          </p:cNvSpPr>
          <p:nvPr/>
        </p:nvSpPr>
        <p:spPr bwMode="auto">
          <a:xfrm>
            <a:off x="6704013" y="5370512"/>
            <a:ext cx="357187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Rectangle 68"/>
          <p:cNvSpPr>
            <a:spLocks noChangeArrowheads="1"/>
          </p:cNvSpPr>
          <p:nvPr/>
        </p:nvSpPr>
        <p:spPr bwMode="auto">
          <a:xfrm>
            <a:off x="6718300" y="5360987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M</a:t>
            </a:r>
          </a:p>
        </p:txBody>
      </p:sp>
      <p:sp>
        <p:nvSpPr>
          <p:cNvPr id="139" name="Oval 69"/>
          <p:cNvSpPr>
            <a:spLocks noChangeArrowheads="1"/>
          </p:cNvSpPr>
          <p:nvPr/>
        </p:nvSpPr>
        <p:spPr bwMode="auto">
          <a:xfrm>
            <a:off x="6246813" y="5384800"/>
            <a:ext cx="357187" cy="29845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Rectangle 70"/>
          <p:cNvSpPr>
            <a:spLocks noChangeArrowheads="1"/>
          </p:cNvSpPr>
          <p:nvPr/>
        </p:nvSpPr>
        <p:spPr bwMode="auto">
          <a:xfrm>
            <a:off x="6299200" y="5373687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1800">
                <a:effectLst/>
                <a:ea typeface="新細明體" pitchFamily="2" charset="-120"/>
              </a:rPr>
              <a:t>L</a:t>
            </a:r>
          </a:p>
        </p:txBody>
      </p:sp>
      <p:sp>
        <p:nvSpPr>
          <p:cNvPr id="141" name="Line 71"/>
          <p:cNvSpPr>
            <a:spLocks noChangeShapeType="1"/>
          </p:cNvSpPr>
          <p:nvPr/>
        </p:nvSpPr>
        <p:spPr bwMode="auto">
          <a:xfrm>
            <a:off x="7616825" y="5054600"/>
            <a:ext cx="163513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2" name="Line 72"/>
          <p:cNvSpPr>
            <a:spLocks noChangeShapeType="1"/>
          </p:cNvSpPr>
          <p:nvPr/>
        </p:nvSpPr>
        <p:spPr bwMode="auto">
          <a:xfrm flipH="1">
            <a:off x="7302500" y="5045075"/>
            <a:ext cx="163513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3" name="Line 73"/>
          <p:cNvSpPr>
            <a:spLocks noChangeShapeType="1"/>
          </p:cNvSpPr>
          <p:nvPr/>
        </p:nvSpPr>
        <p:spPr bwMode="auto">
          <a:xfrm flipH="1">
            <a:off x="6419850" y="5087937"/>
            <a:ext cx="169863" cy="2889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4" name="Line 74"/>
          <p:cNvSpPr>
            <a:spLocks noChangeShapeType="1"/>
          </p:cNvSpPr>
          <p:nvPr/>
        </p:nvSpPr>
        <p:spPr bwMode="auto">
          <a:xfrm>
            <a:off x="6692900" y="5087937"/>
            <a:ext cx="169863" cy="255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5" name="Text Box 76"/>
          <p:cNvSpPr txBox="1">
            <a:spLocks noChangeArrowheads="1"/>
          </p:cNvSpPr>
          <p:nvPr/>
        </p:nvSpPr>
        <p:spPr bwMode="auto">
          <a:xfrm>
            <a:off x="562914" y="5865813"/>
            <a:ext cx="25635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 dirty="0">
                <a:solidFill>
                  <a:srgbClr val="0000CC"/>
                </a:solidFill>
                <a:effectLst/>
                <a:ea typeface="新細明體" pitchFamily="2" charset="-120"/>
              </a:rPr>
              <a:t>Complete binary tree</a:t>
            </a:r>
          </a:p>
        </p:txBody>
      </p:sp>
      <p:sp>
        <p:nvSpPr>
          <p:cNvPr id="146" name="Text Box 75"/>
          <p:cNvSpPr txBox="1">
            <a:spLocks noChangeArrowheads="1"/>
          </p:cNvSpPr>
          <p:nvPr/>
        </p:nvSpPr>
        <p:spPr bwMode="auto">
          <a:xfrm>
            <a:off x="4572000" y="5867400"/>
            <a:ext cx="3352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zh-TW" sz="2000" dirty="0">
                <a:solidFill>
                  <a:srgbClr val="0000CC"/>
                </a:solidFill>
                <a:effectLst/>
                <a:ea typeface="新細明體" pitchFamily="2" charset="-120"/>
              </a:rPr>
              <a:t>Full binary tree of depth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Identify?</a:t>
            </a:r>
            <a:endParaRPr lang="en-US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01039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21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200400"/>
          </a:xfrm>
        </p:spPr>
        <p:txBody>
          <a:bodyPr/>
          <a:lstStyle/>
          <a:p>
            <a:r>
              <a:rPr lang="en-US" dirty="0" smtClean="0"/>
              <a:t>Where have you seen a tree structure before?</a:t>
            </a:r>
          </a:p>
          <a:p>
            <a:r>
              <a:rPr lang="en-US" dirty="0" smtClean="0"/>
              <a:t>Examples of trees:</a:t>
            </a:r>
          </a:p>
          <a:p>
            <a:pPr lvl="1"/>
            <a:r>
              <a:rPr lang="en-US" dirty="0" smtClean="0"/>
              <a:t>Directory tree</a:t>
            </a:r>
          </a:p>
          <a:p>
            <a:pPr lvl="1"/>
            <a:r>
              <a:rPr lang="en-US" dirty="0" smtClean="0"/>
              <a:t>Family tree</a:t>
            </a:r>
          </a:p>
          <a:p>
            <a:pPr lvl="1"/>
            <a:r>
              <a:rPr lang="en-US" dirty="0" smtClean="0"/>
              <a:t>Company organization chart</a:t>
            </a:r>
          </a:p>
          <a:p>
            <a:pPr lvl="1"/>
            <a:r>
              <a:rPr lang="en-US" dirty="0" smtClean="0"/>
              <a:t>Table of contents	etc.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676400"/>
            <a:ext cx="3352800" cy="488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077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58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Representation</a:t>
            </a:r>
            <a:endParaRPr lang="en-US" dirty="0"/>
          </a:p>
        </p:txBody>
      </p:sp>
      <p:grpSp>
        <p:nvGrpSpPr>
          <p:cNvPr id="133" name="Group 132"/>
          <p:cNvGrpSpPr/>
          <p:nvPr/>
        </p:nvGrpSpPr>
        <p:grpSpPr>
          <a:xfrm>
            <a:off x="304800" y="1455738"/>
            <a:ext cx="3516313" cy="4536694"/>
            <a:chOff x="904875" y="1455738"/>
            <a:chExt cx="3516313" cy="4536694"/>
          </a:xfrm>
        </p:grpSpPr>
        <p:sp>
          <p:nvSpPr>
            <p:cNvPr id="134" name="Rectangle 3"/>
            <p:cNvSpPr>
              <a:spLocks noChangeArrowheads="1"/>
            </p:cNvSpPr>
            <p:nvPr/>
          </p:nvSpPr>
          <p:spPr bwMode="auto">
            <a:xfrm>
              <a:off x="3560763" y="1455738"/>
              <a:ext cx="854075" cy="445928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Line 4"/>
            <p:cNvSpPr>
              <a:spLocks noChangeShapeType="1"/>
            </p:cNvSpPr>
            <p:nvPr/>
          </p:nvSpPr>
          <p:spPr bwMode="auto">
            <a:xfrm>
              <a:off x="3554413" y="1857375"/>
              <a:ext cx="8667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Line 5"/>
            <p:cNvSpPr>
              <a:spLocks noChangeShapeType="1"/>
            </p:cNvSpPr>
            <p:nvPr/>
          </p:nvSpPr>
          <p:spPr bwMode="auto">
            <a:xfrm>
              <a:off x="3554413" y="2249488"/>
              <a:ext cx="8667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Line 6"/>
            <p:cNvSpPr>
              <a:spLocks noChangeShapeType="1"/>
            </p:cNvSpPr>
            <p:nvPr/>
          </p:nvSpPr>
          <p:spPr bwMode="auto">
            <a:xfrm>
              <a:off x="3554413" y="2640013"/>
              <a:ext cx="8667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Line 7"/>
            <p:cNvSpPr>
              <a:spLocks noChangeShapeType="1"/>
            </p:cNvSpPr>
            <p:nvPr/>
          </p:nvSpPr>
          <p:spPr bwMode="auto">
            <a:xfrm>
              <a:off x="3554413" y="3048000"/>
              <a:ext cx="8667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Line 8"/>
            <p:cNvSpPr>
              <a:spLocks noChangeShapeType="1"/>
            </p:cNvSpPr>
            <p:nvPr/>
          </p:nvSpPr>
          <p:spPr bwMode="auto">
            <a:xfrm>
              <a:off x="3554413" y="3441700"/>
              <a:ext cx="8667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Line 9"/>
            <p:cNvSpPr>
              <a:spLocks noChangeShapeType="1"/>
            </p:cNvSpPr>
            <p:nvPr/>
          </p:nvSpPr>
          <p:spPr bwMode="auto">
            <a:xfrm>
              <a:off x="3554413" y="3830638"/>
              <a:ext cx="8667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Line 10"/>
            <p:cNvSpPr>
              <a:spLocks noChangeShapeType="1"/>
            </p:cNvSpPr>
            <p:nvPr/>
          </p:nvSpPr>
          <p:spPr bwMode="auto">
            <a:xfrm>
              <a:off x="3554413" y="4221163"/>
              <a:ext cx="8667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Line 11"/>
            <p:cNvSpPr>
              <a:spLocks noChangeShapeType="1"/>
            </p:cNvSpPr>
            <p:nvPr/>
          </p:nvSpPr>
          <p:spPr bwMode="auto">
            <a:xfrm>
              <a:off x="3570288" y="5546725"/>
              <a:ext cx="849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Rectangle 12"/>
            <p:cNvSpPr>
              <a:spLocks noChangeArrowheads="1"/>
            </p:cNvSpPr>
            <p:nvPr/>
          </p:nvSpPr>
          <p:spPr bwMode="auto">
            <a:xfrm>
              <a:off x="3733800" y="1462088"/>
              <a:ext cx="408766" cy="4530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A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B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--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C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--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--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--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D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--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.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E</a:t>
              </a:r>
            </a:p>
          </p:txBody>
        </p:sp>
        <p:sp>
          <p:nvSpPr>
            <p:cNvPr id="144" name="Line 13"/>
            <p:cNvSpPr>
              <a:spLocks noChangeShapeType="1"/>
            </p:cNvSpPr>
            <p:nvPr/>
          </p:nvSpPr>
          <p:spPr bwMode="auto">
            <a:xfrm>
              <a:off x="3554413" y="4611688"/>
              <a:ext cx="8667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Line 14"/>
            <p:cNvSpPr>
              <a:spLocks noChangeShapeType="1"/>
            </p:cNvSpPr>
            <p:nvPr/>
          </p:nvSpPr>
          <p:spPr bwMode="auto">
            <a:xfrm>
              <a:off x="3554413" y="5002213"/>
              <a:ext cx="8667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Rectangle 15"/>
            <p:cNvSpPr>
              <a:spLocks noChangeArrowheads="1"/>
            </p:cNvSpPr>
            <p:nvPr/>
          </p:nvSpPr>
          <p:spPr bwMode="auto">
            <a:xfrm>
              <a:off x="2932113" y="1460500"/>
              <a:ext cx="698909" cy="4530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[1]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[2]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[3]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[4]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[5]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[6]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[7]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[8]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[9]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.</a:t>
              </a:r>
            </a:p>
            <a:p>
              <a:pPr marL="0" marR="0" lvl="0" indent="0" defTabSz="91440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新細明體" pitchFamily="2" charset="-120"/>
                </a:rPr>
                <a:t>[16]</a:t>
              </a:r>
            </a:p>
          </p:txBody>
        </p:sp>
        <p:grpSp>
          <p:nvGrpSpPr>
            <p:cNvPr id="147" name="Group 28"/>
            <p:cNvGrpSpPr>
              <a:grpSpLocks/>
            </p:cNvGrpSpPr>
            <p:nvPr/>
          </p:nvGrpSpPr>
          <p:grpSpPr bwMode="auto">
            <a:xfrm>
              <a:off x="2366963" y="1493838"/>
              <a:ext cx="571500" cy="569912"/>
              <a:chOff x="1389" y="1133"/>
              <a:chExt cx="360" cy="359"/>
            </a:xfrm>
          </p:grpSpPr>
          <p:sp>
            <p:nvSpPr>
              <p:cNvPr id="164" name="Oval 29"/>
              <p:cNvSpPr>
                <a:spLocks noChangeArrowheads="1"/>
              </p:cNvSpPr>
              <p:nvPr/>
            </p:nvSpPr>
            <p:spPr bwMode="auto">
              <a:xfrm>
                <a:off x="1389" y="1133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5" name="Rectangle 30"/>
              <p:cNvSpPr>
                <a:spLocks noChangeArrowheads="1"/>
              </p:cNvSpPr>
              <p:nvPr/>
            </p:nvSpPr>
            <p:spPr bwMode="auto">
              <a:xfrm>
                <a:off x="1458" y="1186"/>
                <a:ext cx="21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ea typeface="新細明體" pitchFamily="2" charset="-120"/>
                  </a:rPr>
                  <a:t>A</a:t>
                </a:r>
              </a:p>
            </p:txBody>
          </p:sp>
        </p:grpSp>
        <p:grpSp>
          <p:nvGrpSpPr>
            <p:cNvPr id="148" name="Group 31"/>
            <p:cNvGrpSpPr>
              <a:grpSpLocks/>
            </p:cNvGrpSpPr>
            <p:nvPr/>
          </p:nvGrpSpPr>
          <p:grpSpPr bwMode="auto">
            <a:xfrm>
              <a:off x="1755775" y="2397125"/>
              <a:ext cx="571500" cy="569913"/>
              <a:chOff x="1004" y="1702"/>
              <a:chExt cx="360" cy="359"/>
            </a:xfrm>
          </p:grpSpPr>
          <p:sp>
            <p:nvSpPr>
              <p:cNvPr id="162" name="Oval 32"/>
              <p:cNvSpPr>
                <a:spLocks noChangeArrowheads="1"/>
              </p:cNvSpPr>
              <p:nvPr/>
            </p:nvSpPr>
            <p:spPr bwMode="auto">
              <a:xfrm>
                <a:off x="1004" y="1702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3" name="Rectangle 33"/>
              <p:cNvSpPr>
                <a:spLocks noChangeArrowheads="1"/>
              </p:cNvSpPr>
              <p:nvPr/>
            </p:nvSpPr>
            <p:spPr bwMode="auto">
              <a:xfrm>
                <a:off x="1073" y="1755"/>
                <a:ext cx="21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ea typeface="新細明體" pitchFamily="2" charset="-120"/>
                  </a:rPr>
                  <a:t>B</a:t>
                </a:r>
              </a:p>
            </p:txBody>
          </p:sp>
        </p:grpSp>
        <p:sp>
          <p:nvSpPr>
            <p:cNvPr id="149" name="Line 34"/>
            <p:cNvSpPr>
              <a:spLocks noChangeShapeType="1"/>
            </p:cNvSpPr>
            <p:nvPr/>
          </p:nvSpPr>
          <p:spPr bwMode="auto">
            <a:xfrm flipH="1">
              <a:off x="2138363" y="2052638"/>
              <a:ext cx="341312" cy="357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0" name="Group 35"/>
            <p:cNvGrpSpPr>
              <a:grpSpLocks/>
            </p:cNvGrpSpPr>
            <p:nvPr/>
          </p:nvGrpSpPr>
          <p:grpSpPr bwMode="auto">
            <a:xfrm>
              <a:off x="904875" y="5200650"/>
              <a:ext cx="571500" cy="569913"/>
              <a:chOff x="468" y="3468"/>
              <a:chExt cx="360" cy="359"/>
            </a:xfrm>
          </p:grpSpPr>
          <p:sp>
            <p:nvSpPr>
              <p:cNvPr id="160" name="Oval 36"/>
              <p:cNvSpPr>
                <a:spLocks noChangeArrowheads="1"/>
              </p:cNvSpPr>
              <p:nvPr/>
            </p:nvSpPr>
            <p:spPr bwMode="auto">
              <a:xfrm>
                <a:off x="468" y="3468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Rectangle 37"/>
              <p:cNvSpPr>
                <a:spLocks noChangeArrowheads="1"/>
              </p:cNvSpPr>
              <p:nvPr/>
            </p:nvSpPr>
            <p:spPr bwMode="auto">
              <a:xfrm>
                <a:off x="537" y="3521"/>
                <a:ext cx="21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ea typeface="新細明體" pitchFamily="2" charset="-120"/>
                  </a:rPr>
                  <a:t>E</a:t>
                </a:r>
              </a:p>
            </p:txBody>
          </p:sp>
        </p:grpSp>
        <p:sp>
          <p:nvSpPr>
            <p:cNvPr id="151" name="Line 38"/>
            <p:cNvSpPr>
              <a:spLocks noChangeShapeType="1"/>
            </p:cNvSpPr>
            <p:nvPr/>
          </p:nvSpPr>
          <p:spPr bwMode="auto">
            <a:xfrm flipH="1">
              <a:off x="1117600" y="4770438"/>
              <a:ext cx="322263" cy="4445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2" name="Group 39"/>
            <p:cNvGrpSpPr>
              <a:grpSpLocks/>
            </p:cNvGrpSpPr>
            <p:nvPr/>
          </p:nvGrpSpPr>
          <p:grpSpPr bwMode="auto">
            <a:xfrm>
              <a:off x="1547813" y="3328988"/>
              <a:ext cx="571500" cy="569912"/>
              <a:chOff x="873" y="2289"/>
              <a:chExt cx="360" cy="359"/>
            </a:xfrm>
          </p:grpSpPr>
          <p:sp>
            <p:nvSpPr>
              <p:cNvPr id="158" name="Oval 40"/>
              <p:cNvSpPr>
                <a:spLocks noChangeArrowheads="1"/>
              </p:cNvSpPr>
              <p:nvPr/>
            </p:nvSpPr>
            <p:spPr bwMode="auto">
              <a:xfrm>
                <a:off x="873" y="2289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Rectangle 41"/>
              <p:cNvSpPr>
                <a:spLocks noChangeArrowheads="1"/>
              </p:cNvSpPr>
              <p:nvPr/>
            </p:nvSpPr>
            <p:spPr bwMode="auto">
              <a:xfrm>
                <a:off x="942" y="2342"/>
                <a:ext cx="22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ea typeface="新細明體" pitchFamily="2" charset="-120"/>
                  </a:rPr>
                  <a:t>C</a:t>
                </a:r>
              </a:p>
            </p:txBody>
          </p:sp>
        </p:grpSp>
        <p:grpSp>
          <p:nvGrpSpPr>
            <p:cNvPr id="153" name="Group 42"/>
            <p:cNvGrpSpPr>
              <a:grpSpLocks/>
            </p:cNvGrpSpPr>
            <p:nvPr/>
          </p:nvGrpSpPr>
          <p:grpSpPr bwMode="auto">
            <a:xfrm>
              <a:off x="1190625" y="4194175"/>
              <a:ext cx="571500" cy="569913"/>
              <a:chOff x="648" y="2834"/>
              <a:chExt cx="360" cy="359"/>
            </a:xfrm>
          </p:grpSpPr>
          <p:sp>
            <p:nvSpPr>
              <p:cNvPr id="156" name="Oval 43"/>
              <p:cNvSpPr>
                <a:spLocks noChangeArrowheads="1"/>
              </p:cNvSpPr>
              <p:nvPr/>
            </p:nvSpPr>
            <p:spPr bwMode="auto">
              <a:xfrm>
                <a:off x="648" y="2834"/>
                <a:ext cx="360" cy="359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Rectangle 44"/>
              <p:cNvSpPr>
                <a:spLocks noChangeArrowheads="1"/>
              </p:cNvSpPr>
              <p:nvPr/>
            </p:nvSpPr>
            <p:spPr bwMode="auto">
              <a:xfrm>
                <a:off x="717" y="2887"/>
                <a:ext cx="22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ea typeface="新細明體" pitchFamily="2" charset="-120"/>
                  </a:rPr>
                  <a:t>D</a:t>
                </a:r>
              </a:p>
            </p:txBody>
          </p:sp>
        </p:grpSp>
        <p:sp>
          <p:nvSpPr>
            <p:cNvPr id="154" name="Line 45"/>
            <p:cNvSpPr>
              <a:spLocks noChangeShapeType="1"/>
            </p:cNvSpPr>
            <p:nvPr/>
          </p:nvSpPr>
          <p:spPr bwMode="auto">
            <a:xfrm flipH="1">
              <a:off x="1812925" y="2987675"/>
              <a:ext cx="138113" cy="3381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Line 46"/>
            <p:cNvSpPr>
              <a:spLocks noChangeShapeType="1"/>
            </p:cNvSpPr>
            <p:nvPr/>
          </p:nvSpPr>
          <p:spPr bwMode="auto">
            <a:xfrm flipH="1">
              <a:off x="1525588" y="3919538"/>
              <a:ext cx="168275" cy="2921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9" name="Rectangle 25"/>
          <p:cNvSpPr>
            <a:spLocks noChangeArrowheads="1"/>
          </p:cNvSpPr>
          <p:nvPr/>
        </p:nvSpPr>
        <p:spPr bwMode="auto">
          <a:xfrm>
            <a:off x="8158163" y="1119188"/>
            <a:ext cx="855662" cy="35242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0" name="Rectangle 26"/>
          <p:cNvSpPr>
            <a:spLocks noChangeArrowheads="1"/>
          </p:cNvSpPr>
          <p:nvPr/>
        </p:nvSpPr>
        <p:spPr bwMode="auto">
          <a:xfrm>
            <a:off x="7315200" y="1051239"/>
            <a:ext cx="527388" cy="3717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[1]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[2]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[3]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[4]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[5]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[6]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[7]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[8]</a:t>
            </a:r>
          </a:p>
          <a:p>
            <a:pPr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[9]</a:t>
            </a:r>
          </a:p>
        </p:txBody>
      </p:sp>
      <p:sp>
        <p:nvSpPr>
          <p:cNvPr id="172" name="Line 16"/>
          <p:cNvSpPr>
            <a:spLocks noChangeShapeType="1"/>
          </p:cNvSpPr>
          <p:nvPr/>
        </p:nvSpPr>
        <p:spPr bwMode="auto">
          <a:xfrm>
            <a:off x="8153400" y="1503363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Line 17"/>
          <p:cNvSpPr>
            <a:spLocks noChangeShapeType="1"/>
          </p:cNvSpPr>
          <p:nvPr/>
        </p:nvSpPr>
        <p:spPr bwMode="auto">
          <a:xfrm>
            <a:off x="8153400" y="18954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Line 18"/>
          <p:cNvSpPr>
            <a:spLocks noChangeShapeType="1"/>
          </p:cNvSpPr>
          <p:nvPr/>
        </p:nvSpPr>
        <p:spPr bwMode="auto">
          <a:xfrm>
            <a:off x="8153400" y="22860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Line 19"/>
          <p:cNvSpPr>
            <a:spLocks noChangeShapeType="1"/>
          </p:cNvSpPr>
          <p:nvPr/>
        </p:nvSpPr>
        <p:spPr bwMode="auto">
          <a:xfrm>
            <a:off x="8153400" y="26939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Line 20"/>
          <p:cNvSpPr>
            <a:spLocks noChangeShapeType="1"/>
          </p:cNvSpPr>
          <p:nvPr/>
        </p:nvSpPr>
        <p:spPr bwMode="auto">
          <a:xfrm>
            <a:off x="8153400" y="3087688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Line 21"/>
          <p:cNvSpPr>
            <a:spLocks noChangeShapeType="1"/>
          </p:cNvSpPr>
          <p:nvPr/>
        </p:nvSpPr>
        <p:spPr bwMode="auto">
          <a:xfrm>
            <a:off x="8153400" y="347662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Line 22"/>
          <p:cNvSpPr>
            <a:spLocks noChangeShapeType="1"/>
          </p:cNvSpPr>
          <p:nvPr/>
        </p:nvSpPr>
        <p:spPr bwMode="auto">
          <a:xfrm>
            <a:off x="8153400" y="386715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Line 23"/>
          <p:cNvSpPr>
            <a:spLocks noChangeShapeType="1"/>
          </p:cNvSpPr>
          <p:nvPr/>
        </p:nvSpPr>
        <p:spPr bwMode="auto">
          <a:xfrm>
            <a:off x="8153400" y="4257675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Line 24"/>
          <p:cNvSpPr>
            <a:spLocks noChangeShapeType="1"/>
          </p:cNvSpPr>
          <p:nvPr/>
        </p:nvSpPr>
        <p:spPr bwMode="auto">
          <a:xfrm>
            <a:off x="8153400" y="4648200"/>
            <a:ext cx="866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Rectangle 27"/>
          <p:cNvSpPr>
            <a:spLocks noChangeArrowheads="1"/>
          </p:cNvSpPr>
          <p:nvPr/>
        </p:nvSpPr>
        <p:spPr bwMode="auto">
          <a:xfrm>
            <a:off x="8350904" y="1051239"/>
            <a:ext cx="424796" cy="3749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A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B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C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D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E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F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G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H</a:t>
            </a:r>
          </a:p>
          <a:p>
            <a:pPr algn="ctr" eaLnBrk="0" hangingPunct="0">
              <a:lnSpc>
                <a:spcPct val="110000"/>
              </a:lnSpc>
            </a:pPr>
            <a:r>
              <a:rPr kumimoji="1" lang="en-US" altLang="zh-TW" sz="2400" dirty="0">
                <a:effectLst/>
                <a:ea typeface="新細明體" pitchFamily="2" charset="-120"/>
              </a:rPr>
              <a:t>I</a:t>
            </a:r>
          </a:p>
        </p:txBody>
      </p:sp>
      <p:grpSp>
        <p:nvGrpSpPr>
          <p:cNvPr id="183" name="Group 47"/>
          <p:cNvGrpSpPr>
            <a:grpSpLocks/>
          </p:cNvGrpSpPr>
          <p:nvPr/>
        </p:nvGrpSpPr>
        <p:grpSpPr bwMode="auto">
          <a:xfrm>
            <a:off x="5724525" y="2590800"/>
            <a:ext cx="571500" cy="569912"/>
            <a:chOff x="4229" y="1348"/>
            <a:chExt cx="360" cy="359"/>
          </a:xfrm>
        </p:grpSpPr>
        <p:sp>
          <p:nvSpPr>
            <p:cNvPr id="184" name="Oval 48"/>
            <p:cNvSpPr>
              <a:spLocks noChangeArrowheads="1"/>
            </p:cNvSpPr>
            <p:nvPr/>
          </p:nvSpPr>
          <p:spPr bwMode="auto">
            <a:xfrm>
              <a:off x="4229" y="134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85" name="Rectangle 49"/>
            <p:cNvSpPr>
              <a:spLocks noChangeArrowheads="1"/>
            </p:cNvSpPr>
            <p:nvPr/>
          </p:nvSpPr>
          <p:spPr bwMode="auto">
            <a:xfrm>
              <a:off x="4298" y="1401"/>
              <a:ext cx="2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ffectLst/>
                  <a:ea typeface="新細明體" pitchFamily="2" charset="-120"/>
                </a:rPr>
                <a:t>A</a:t>
              </a:r>
            </a:p>
          </p:txBody>
        </p:sp>
      </p:grpSp>
      <p:grpSp>
        <p:nvGrpSpPr>
          <p:cNvPr id="186" name="Group 50"/>
          <p:cNvGrpSpPr>
            <a:grpSpLocks/>
          </p:cNvGrpSpPr>
          <p:nvPr/>
        </p:nvGrpSpPr>
        <p:grpSpPr bwMode="auto">
          <a:xfrm>
            <a:off x="4754562" y="3732212"/>
            <a:ext cx="571500" cy="569913"/>
            <a:chOff x="3618" y="2067"/>
            <a:chExt cx="360" cy="359"/>
          </a:xfrm>
        </p:grpSpPr>
        <p:sp>
          <p:nvSpPr>
            <p:cNvPr id="187" name="Oval 51"/>
            <p:cNvSpPr>
              <a:spLocks noChangeArrowheads="1"/>
            </p:cNvSpPr>
            <p:nvPr/>
          </p:nvSpPr>
          <p:spPr bwMode="auto">
            <a:xfrm>
              <a:off x="3618" y="2067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88" name="Rectangle 52"/>
            <p:cNvSpPr>
              <a:spLocks noChangeArrowheads="1"/>
            </p:cNvSpPr>
            <p:nvPr/>
          </p:nvSpPr>
          <p:spPr bwMode="auto">
            <a:xfrm>
              <a:off x="3687" y="2120"/>
              <a:ext cx="2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ffectLst/>
                  <a:ea typeface="新細明體" pitchFamily="2" charset="-120"/>
                </a:rPr>
                <a:t>B</a:t>
              </a:r>
            </a:p>
          </p:txBody>
        </p:sp>
      </p:grpSp>
      <p:sp>
        <p:nvSpPr>
          <p:cNvPr id="189" name="Line 53"/>
          <p:cNvSpPr>
            <a:spLocks noChangeShapeType="1"/>
          </p:cNvSpPr>
          <p:nvPr/>
        </p:nvSpPr>
        <p:spPr bwMode="auto">
          <a:xfrm flipH="1">
            <a:off x="5053012" y="3081337"/>
            <a:ext cx="765175" cy="646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grpSp>
        <p:nvGrpSpPr>
          <p:cNvPr id="190" name="Group 54"/>
          <p:cNvGrpSpPr>
            <a:grpSpLocks/>
          </p:cNvGrpSpPr>
          <p:nvPr/>
        </p:nvGrpSpPr>
        <p:grpSpPr bwMode="auto">
          <a:xfrm>
            <a:off x="6645275" y="3765550"/>
            <a:ext cx="571500" cy="569912"/>
            <a:chOff x="4809" y="2088"/>
            <a:chExt cx="360" cy="359"/>
          </a:xfrm>
        </p:grpSpPr>
        <p:sp>
          <p:nvSpPr>
            <p:cNvPr id="191" name="Oval 55"/>
            <p:cNvSpPr>
              <a:spLocks noChangeArrowheads="1"/>
            </p:cNvSpPr>
            <p:nvPr/>
          </p:nvSpPr>
          <p:spPr bwMode="auto">
            <a:xfrm>
              <a:off x="4809" y="208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92" name="Rectangle 56"/>
            <p:cNvSpPr>
              <a:spLocks noChangeArrowheads="1"/>
            </p:cNvSpPr>
            <p:nvPr/>
          </p:nvSpPr>
          <p:spPr bwMode="auto">
            <a:xfrm>
              <a:off x="4878" y="2141"/>
              <a:ext cx="2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ffectLst/>
                  <a:ea typeface="新細明體" pitchFamily="2" charset="-120"/>
                </a:rPr>
                <a:t>C</a:t>
              </a:r>
            </a:p>
          </p:txBody>
        </p:sp>
      </p:grpSp>
      <p:grpSp>
        <p:nvGrpSpPr>
          <p:cNvPr id="193" name="Group 57"/>
          <p:cNvGrpSpPr>
            <a:grpSpLocks/>
          </p:cNvGrpSpPr>
          <p:nvPr/>
        </p:nvGrpSpPr>
        <p:grpSpPr bwMode="auto">
          <a:xfrm>
            <a:off x="7154862" y="4838700"/>
            <a:ext cx="571500" cy="569912"/>
            <a:chOff x="5130" y="2764"/>
            <a:chExt cx="360" cy="359"/>
          </a:xfrm>
        </p:grpSpPr>
        <p:sp>
          <p:nvSpPr>
            <p:cNvPr id="194" name="Oval 58"/>
            <p:cNvSpPr>
              <a:spLocks noChangeArrowheads="1"/>
            </p:cNvSpPr>
            <p:nvPr/>
          </p:nvSpPr>
          <p:spPr bwMode="auto">
            <a:xfrm>
              <a:off x="5130" y="276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95" name="Rectangle 59"/>
            <p:cNvSpPr>
              <a:spLocks noChangeArrowheads="1"/>
            </p:cNvSpPr>
            <p:nvPr/>
          </p:nvSpPr>
          <p:spPr bwMode="auto">
            <a:xfrm>
              <a:off x="5199" y="2817"/>
              <a:ext cx="23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ffectLst/>
                  <a:ea typeface="新細明體" pitchFamily="2" charset="-120"/>
                </a:rPr>
                <a:t>G</a:t>
              </a:r>
            </a:p>
          </p:txBody>
        </p:sp>
      </p:grpSp>
      <p:sp>
        <p:nvSpPr>
          <p:cNvPr id="196" name="Line 60"/>
          <p:cNvSpPr>
            <a:spLocks noChangeShapeType="1"/>
          </p:cNvSpPr>
          <p:nvPr/>
        </p:nvSpPr>
        <p:spPr bwMode="auto">
          <a:xfrm>
            <a:off x="7096125" y="4324350"/>
            <a:ext cx="287337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grpSp>
        <p:nvGrpSpPr>
          <p:cNvPr id="197" name="Group 61"/>
          <p:cNvGrpSpPr>
            <a:grpSpLocks/>
          </p:cNvGrpSpPr>
          <p:nvPr/>
        </p:nvGrpSpPr>
        <p:grpSpPr bwMode="auto">
          <a:xfrm>
            <a:off x="5283200" y="4887912"/>
            <a:ext cx="571500" cy="569913"/>
            <a:chOff x="3951" y="2795"/>
            <a:chExt cx="360" cy="359"/>
          </a:xfrm>
        </p:grpSpPr>
        <p:sp>
          <p:nvSpPr>
            <p:cNvPr id="198" name="Oval 62"/>
            <p:cNvSpPr>
              <a:spLocks noChangeArrowheads="1"/>
            </p:cNvSpPr>
            <p:nvPr/>
          </p:nvSpPr>
          <p:spPr bwMode="auto">
            <a:xfrm>
              <a:off x="3951" y="279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199" name="Rectangle 63"/>
            <p:cNvSpPr>
              <a:spLocks noChangeArrowheads="1"/>
            </p:cNvSpPr>
            <p:nvPr/>
          </p:nvSpPr>
          <p:spPr bwMode="auto">
            <a:xfrm>
              <a:off x="4020" y="2848"/>
              <a:ext cx="21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ffectLst/>
                  <a:ea typeface="新細明體" pitchFamily="2" charset="-120"/>
                </a:rPr>
                <a:t>E</a:t>
              </a:r>
            </a:p>
          </p:txBody>
        </p:sp>
      </p:grpSp>
      <p:grpSp>
        <p:nvGrpSpPr>
          <p:cNvPr id="200" name="Group 64"/>
          <p:cNvGrpSpPr>
            <a:grpSpLocks/>
          </p:cNvGrpSpPr>
          <p:nvPr/>
        </p:nvGrpSpPr>
        <p:grpSpPr bwMode="auto">
          <a:xfrm>
            <a:off x="4824412" y="6096000"/>
            <a:ext cx="571500" cy="569912"/>
            <a:chOff x="3662" y="3556"/>
            <a:chExt cx="360" cy="359"/>
          </a:xfrm>
        </p:grpSpPr>
        <p:sp>
          <p:nvSpPr>
            <p:cNvPr id="201" name="Oval 65"/>
            <p:cNvSpPr>
              <a:spLocks noChangeArrowheads="1"/>
            </p:cNvSpPr>
            <p:nvPr/>
          </p:nvSpPr>
          <p:spPr bwMode="auto">
            <a:xfrm>
              <a:off x="3662" y="355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02" name="Rectangle 66"/>
            <p:cNvSpPr>
              <a:spLocks noChangeArrowheads="1"/>
            </p:cNvSpPr>
            <p:nvPr/>
          </p:nvSpPr>
          <p:spPr bwMode="auto">
            <a:xfrm>
              <a:off x="3731" y="3609"/>
              <a:ext cx="1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ffectLst/>
                  <a:ea typeface="新細明體" pitchFamily="2" charset="-120"/>
                </a:rPr>
                <a:t>I</a:t>
              </a:r>
            </a:p>
          </p:txBody>
        </p:sp>
      </p:grpSp>
      <p:sp>
        <p:nvSpPr>
          <p:cNvPr id="203" name="Line 67"/>
          <p:cNvSpPr>
            <a:spLocks noChangeShapeType="1"/>
          </p:cNvSpPr>
          <p:nvPr/>
        </p:nvSpPr>
        <p:spPr bwMode="auto">
          <a:xfrm>
            <a:off x="4679950" y="5478462"/>
            <a:ext cx="423862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grpSp>
        <p:nvGrpSpPr>
          <p:cNvPr id="204" name="Group 68"/>
          <p:cNvGrpSpPr>
            <a:grpSpLocks/>
          </p:cNvGrpSpPr>
          <p:nvPr/>
        </p:nvGrpSpPr>
        <p:grpSpPr bwMode="auto">
          <a:xfrm>
            <a:off x="4294187" y="4870450"/>
            <a:ext cx="571500" cy="569912"/>
            <a:chOff x="3328" y="2784"/>
            <a:chExt cx="360" cy="359"/>
          </a:xfrm>
        </p:grpSpPr>
        <p:sp>
          <p:nvSpPr>
            <p:cNvPr id="205" name="Oval 69"/>
            <p:cNvSpPr>
              <a:spLocks noChangeArrowheads="1"/>
            </p:cNvSpPr>
            <p:nvPr/>
          </p:nvSpPr>
          <p:spPr bwMode="auto">
            <a:xfrm>
              <a:off x="3328" y="2784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06" name="Rectangle 70"/>
            <p:cNvSpPr>
              <a:spLocks noChangeArrowheads="1"/>
            </p:cNvSpPr>
            <p:nvPr/>
          </p:nvSpPr>
          <p:spPr bwMode="auto">
            <a:xfrm>
              <a:off x="3397" y="2837"/>
              <a:ext cx="2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ffectLst/>
                  <a:ea typeface="新細明體" pitchFamily="2" charset="-120"/>
                </a:rPr>
                <a:t>D</a:t>
              </a:r>
            </a:p>
          </p:txBody>
        </p:sp>
      </p:grpSp>
      <p:grpSp>
        <p:nvGrpSpPr>
          <p:cNvPr id="207" name="Group 71"/>
          <p:cNvGrpSpPr>
            <a:grpSpLocks/>
          </p:cNvGrpSpPr>
          <p:nvPr/>
        </p:nvGrpSpPr>
        <p:grpSpPr bwMode="auto">
          <a:xfrm>
            <a:off x="3733800" y="6059487"/>
            <a:ext cx="571500" cy="569913"/>
            <a:chOff x="2975" y="3533"/>
            <a:chExt cx="360" cy="359"/>
          </a:xfrm>
        </p:grpSpPr>
        <p:sp>
          <p:nvSpPr>
            <p:cNvPr id="208" name="Oval 72"/>
            <p:cNvSpPr>
              <a:spLocks noChangeArrowheads="1"/>
            </p:cNvSpPr>
            <p:nvPr/>
          </p:nvSpPr>
          <p:spPr bwMode="auto">
            <a:xfrm>
              <a:off x="2975" y="353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09" name="Rectangle 73"/>
            <p:cNvSpPr>
              <a:spLocks noChangeArrowheads="1"/>
            </p:cNvSpPr>
            <p:nvPr/>
          </p:nvSpPr>
          <p:spPr bwMode="auto">
            <a:xfrm>
              <a:off x="3044" y="3586"/>
              <a:ext cx="22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ffectLst/>
                  <a:ea typeface="新細明體" pitchFamily="2" charset="-120"/>
                </a:rPr>
                <a:t>H</a:t>
              </a:r>
            </a:p>
          </p:txBody>
        </p:sp>
      </p:grpSp>
      <p:grpSp>
        <p:nvGrpSpPr>
          <p:cNvPr id="210" name="Group 74"/>
          <p:cNvGrpSpPr>
            <a:grpSpLocks/>
          </p:cNvGrpSpPr>
          <p:nvPr/>
        </p:nvGrpSpPr>
        <p:grpSpPr bwMode="auto">
          <a:xfrm>
            <a:off x="6183312" y="4837112"/>
            <a:ext cx="571500" cy="569913"/>
            <a:chOff x="4518" y="2763"/>
            <a:chExt cx="360" cy="359"/>
          </a:xfrm>
        </p:grpSpPr>
        <p:sp>
          <p:nvSpPr>
            <p:cNvPr id="211" name="Oval 75"/>
            <p:cNvSpPr>
              <a:spLocks noChangeArrowheads="1"/>
            </p:cNvSpPr>
            <p:nvPr/>
          </p:nvSpPr>
          <p:spPr bwMode="auto">
            <a:xfrm>
              <a:off x="4518" y="276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effectLst/>
              </a:endParaRPr>
            </a:p>
          </p:txBody>
        </p:sp>
        <p:sp>
          <p:nvSpPr>
            <p:cNvPr id="212" name="Rectangle 76"/>
            <p:cNvSpPr>
              <a:spLocks noChangeArrowheads="1"/>
            </p:cNvSpPr>
            <p:nvPr/>
          </p:nvSpPr>
          <p:spPr bwMode="auto">
            <a:xfrm>
              <a:off x="4587" y="2816"/>
              <a:ext cx="2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TW">
                  <a:effectLst/>
                  <a:ea typeface="新細明體" pitchFamily="2" charset="-120"/>
                </a:rPr>
                <a:t>F</a:t>
              </a:r>
            </a:p>
          </p:txBody>
        </p:sp>
      </p:grpSp>
      <p:sp>
        <p:nvSpPr>
          <p:cNvPr id="213" name="Line 77"/>
          <p:cNvSpPr>
            <a:spLocks noChangeShapeType="1"/>
          </p:cNvSpPr>
          <p:nvPr/>
        </p:nvSpPr>
        <p:spPr bwMode="auto">
          <a:xfrm flipH="1">
            <a:off x="6448425" y="4322762"/>
            <a:ext cx="322262" cy="493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14" name="Line 78"/>
          <p:cNvSpPr>
            <a:spLocks noChangeShapeType="1"/>
          </p:cNvSpPr>
          <p:nvPr/>
        </p:nvSpPr>
        <p:spPr bwMode="auto">
          <a:xfrm>
            <a:off x="5138737" y="4271962"/>
            <a:ext cx="373063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15" name="Line 79"/>
          <p:cNvSpPr>
            <a:spLocks noChangeShapeType="1"/>
          </p:cNvSpPr>
          <p:nvPr/>
        </p:nvSpPr>
        <p:spPr bwMode="auto">
          <a:xfrm flipH="1">
            <a:off x="4559300" y="4254500"/>
            <a:ext cx="323850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16" name="Line 80"/>
          <p:cNvSpPr>
            <a:spLocks noChangeShapeType="1"/>
          </p:cNvSpPr>
          <p:nvPr/>
        </p:nvSpPr>
        <p:spPr bwMode="auto">
          <a:xfrm flipH="1">
            <a:off x="4014787" y="5461000"/>
            <a:ext cx="425450" cy="579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17" name="Line 81"/>
          <p:cNvSpPr>
            <a:spLocks noChangeShapeType="1"/>
          </p:cNvSpPr>
          <p:nvPr/>
        </p:nvSpPr>
        <p:spPr bwMode="auto">
          <a:xfrm>
            <a:off x="6192837" y="3098800"/>
            <a:ext cx="714375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218" name="Text Box 82"/>
          <p:cNvSpPr txBox="1">
            <a:spLocks noChangeArrowheads="1"/>
          </p:cNvSpPr>
          <p:nvPr/>
        </p:nvSpPr>
        <p:spPr bwMode="auto">
          <a:xfrm>
            <a:off x="4114800" y="1219200"/>
            <a:ext cx="2895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TW" sz="2000" b="1" dirty="0">
                <a:solidFill>
                  <a:srgbClr val="0000CC"/>
                </a:solidFill>
                <a:effectLst/>
                <a:ea typeface="新細明體" pitchFamily="2" charset="-120"/>
              </a:rPr>
              <a:t>(1) waste space</a:t>
            </a:r>
          </a:p>
          <a:p>
            <a:r>
              <a:rPr kumimoji="1" lang="en-US" altLang="zh-TW" sz="2000" b="1" dirty="0">
                <a:solidFill>
                  <a:srgbClr val="0000CC"/>
                </a:solidFill>
                <a:effectLst/>
                <a:ea typeface="新細明體" pitchFamily="2" charset="-120"/>
              </a:rPr>
              <a:t>(2) insertion/deletion</a:t>
            </a:r>
          </a:p>
          <a:p>
            <a:r>
              <a:rPr kumimoji="1" lang="en-US" altLang="zh-TW" sz="2000" b="1" dirty="0">
                <a:solidFill>
                  <a:srgbClr val="0000CC"/>
                </a:solidFill>
                <a:effectLst/>
                <a:ea typeface="新細明體" pitchFamily="2" charset="-120"/>
              </a:rPr>
              <a:t>    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Representation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219200"/>
            <a:ext cx="8077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 b="1" dirty="0" smtClean="0">
                <a:effectLst/>
                <a:latin typeface="Courier New" pitchFamily="49" charset="0"/>
                <a:ea typeface="新細明體" pitchFamily="2" charset="-120"/>
              </a:rPr>
              <a:t> </a:t>
            </a:r>
            <a:endParaRPr lang="en-US" altLang="zh-TW" sz="2800" b="1" dirty="0">
              <a:effectLst/>
              <a:latin typeface="Courier New" pitchFamily="49" charset="0"/>
              <a:ea typeface="新細明體" pitchFamily="2" charset="-12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 smtClean="0">
                <a:effectLst/>
                <a:latin typeface="Courier New" pitchFamily="49" charset="0"/>
                <a:ea typeface="新細明體" pitchFamily="2" charset="-120"/>
              </a:rPr>
              <a:t> </a:t>
            </a:r>
            <a:r>
              <a:rPr lang="en-US" altLang="zh-TW" sz="2800" b="1" dirty="0" err="1" smtClean="0">
                <a:effectLst/>
                <a:latin typeface="Courier New" pitchFamily="49" charset="0"/>
                <a:ea typeface="新細明體" pitchFamily="2" charset="-120"/>
              </a:rPr>
              <a:t>struct</a:t>
            </a:r>
            <a:r>
              <a:rPr lang="en-US" altLang="zh-TW" sz="2800" b="1" dirty="0" smtClean="0">
                <a:effectLst/>
                <a:latin typeface="Courier New" pitchFamily="49" charset="0"/>
                <a:ea typeface="新細明體" pitchFamily="2" charset="-120"/>
              </a:rPr>
              <a:t> </a:t>
            </a:r>
            <a:r>
              <a:rPr lang="en-US" altLang="zh-TW" sz="2800" b="1" dirty="0" err="1">
                <a:effectLst/>
                <a:latin typeface="Courier New" pitchFamily="49" charset="0"/>
                <a:ea typeface="新細明體" pitchFamily="2" charset="-120"/>
              </a:rPr>
              <a:t>tnode</a:t>
            </a:r>
            <a:r>
              <a:rPr lang="en-US" altLang="zh-TW" sz="2800" b="1" dirty="0">
                <a:effectLst/>
                <a:latin typeface="Courier New" pitchFamily="49" charset="0"/>
                <a:ea typeface="新細明體" pitchFamily="2" charset="-120"/>
              </a:rPr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effectLst/>
                <a:latin typeface="Courier New" pitchFamily="49" charset="0"/>
                <a:ea typeface="新細明體" pitchFamily="2" charset="-120"/>
              </a:rPr>
              <a:t> </a:t>
            </a:r>
            <a:r>
              <a:rPr lang="en-US" altLang="zh-TW" sz="2800" b="1" dirty="0" err="1">
                <a:effectLst/>
                <a:latin typeface="Courier New" pitchFamily="49" charset="0"/>
                <a:ea typeface="新細明體" pitchFamily="2" charset="-120"/>
              </a:rPr>
              <a:t>int</a:t>
            </a:r>
            <a:r>
              <a:rPr lang="en-US" altLang="zh-TW" sz="2800" b="1" dirty="0">
                <a:effectLst/>
                <a:latin typeface="Courier New" pitchFamily="49" charset="0"/>
                <a:ea typeface="新細明體" pitchFamily="2" charset="-120"/>
              </a:rPr>
              <a:t> data;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effectLst/>
                <a:latin typeface="Courier New" pitchFamily="49" charset="0"/>
                <a:ea typeface="新細明體" pitchFamily="2" charset="-120"/>
              </a:rPr>
              <a:t> </a:t>
            </a:r>
            <a:r>
              <a:rPr lang="en-US" altLang="zh-TW" sz="2800" b="1" dirty="0" err="1">
                <a:effectLst/>
                <a:latin typeface="Courier New" pitchFamily="49" charset="0"/>
                <a:ea typeface="新細明體" pitchFamily="2" charset="-120"/>
              </a:rPr>
              <a:t>ptnode</a:t>
            </a:r>
            <a:r>
              <a:rPr lang="en-US" altLang="zh-TW" sz="2800" b="1" dirty="0">
                <a:effectLst/>
                <a:latin typeface="Courier New" pitchFamily="49" charset="0"/>
                <a:ea typeface="新細明體" pitchFamily="2" charset="-120"/>
              </a:rPr>
              <a:t> left, right;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 smtClean="0">
                <a:effectLst/>
                <a:latin typeface="Courier New" pitchFamily="49" charset="0"/>
                <a:ea typeface="新細明體" pitchFamily="2" charset="-120"/>
              </a:rPr>
              <a:t>};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4000" b="1" dirty="0" err="1" smtClean="0">
                <a:effectLst/>
                <a:latin typeface="Courier New" pitchFamily="49" charset="0"/>
                <a:ea typeface="新細明體" pitchFamily="2" charset="-120"/>
              </a:rPr>
              <a:t>tnode</a:t>
            </a:r>
            <a:r>
              <a:rPr lang="en-US" altLang="zh-TW" sz="4000" b="1" dirty="0" smtClean="0">
                <a:effectLst/>
                <a:latin typeface="Courier New" pitchFamily="49" charset="0"/>
                <a:ea typeface="新細明體" pitchFamily="2" charset="-120"/>
              </a:rPr>
              <a:t> *</a:t>
            </a:r>
            <a:r>
              <a:rPr lang="en-US" altLang="zh-TW" sz="4000" b="1" dirty="0" err="1" smtClean="0">
                <a:effectLst/>
                <a:latin typeface="Courier New" pitchFamily="49" charset="0"/>
                <a:ea typeface="新細明體" pitchFamily="2" charset="-120"/>
              </a:rPr>
              <a:t>ptnode</a:t>
            </a:r>
            <a:r>
              <a:rPr lang="en-US" altLang="zh-TW" sz="4000" b="1" dirty="0" smtClean="0">
                <a:effectLst/>
                <a:latin typeface="Courier New" pitchFamily="49" charset="0"/>
                <a:ea typeface="新細明體" pitchFamily="2" charset="-120"/>
              </a:rPr>
              <a:t>;</a:t>
            </a:r>
            <a:endParaRPr lang="en-US" altLang="zh-TW" sz="4000" dirty="0">
              <a:effectLst/>
              <a:latin typeface="Georgia" pitchFamily="18" charset="0"/>
              <a:ea typeface="新細明體" pitchFamily="2" charset="-12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TW" sz="4000" dirty="0">
              <a:effectLst/>
              <a:latin typeface="Georgia" pitchFamily="18" charset="0"/>
              <a:ea typeface="新細明體" pitchFamily="2" charset="-12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0300" y="4449763"/>
            <a:ext cx="4105275" cy="819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733675" y="4659226"/>
            <a:ext cx="6347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dirty="0">
                <a:effectLst/>
                <a:ea typeface="新細明體" pitchFamily="2" charset="-120"/>
              </a:rPr>
              <a:t>data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47800" y="4648200"/>
            <a:ext cx="58896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ffectLst/>
                <a:ea typeface="新細明體" pitchFamily="2" charset="-120"/>
              </a:rPr>
              <a:t>left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165811" y="4648200"/>
            <a:ext cx="6347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ffectLst/>
                <a:ea typeface="新細明體" pitchFamily="2" charset="-120"/>
              </a:rPr>
              <a:t>right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008813" y="3940175"/>
            <a:ext cx="939800" cy="871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131050" y="4176713"/>
            <a:ext cx="6347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ffectLst/>
                <a:ea typeface="新細明體" pitchFamily="2" charset="-120"/>
              </a:rPr>
              <a:t>data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6391275" y="4646613"/>
            <a:ext cx="67945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7854950" y="4664075"/>
            <a:ext cx="661988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019800" y="5334000"/>
            <a:ext cx="49372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ffectLst/>
                <a:ea typeface="新細明體" pitchFamily="2" charset="-120"/>
              </a:rPr>
              <a:t>left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8077200" y="5334000"/>
            <a:ext cx="6347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ffectLst/>
                <a:ea typeface="新細明體" pitchFamily="2" charset="-120"/>
              </a:rPr>
              <a:t>right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2286000" y="4419600"/>
            <a:ext cx="0" cy="815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733800" y="4419600"/>
            <a:ext cx="0" cy="798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r>
              <a:rPr lang="en-US" dirty="0" smtClean="0"/>
              <a:t>Trees</a:t>
            </a:r>
          </a:p>
          <a:p>
            <a:r>
              <a:rPr lang="en-US" dirty="0" smtClean="0"/>
              <a:t>Concept</a:t>
            </a:r>
          </a:p>
          <a:p>
            <a:r>
              <a:rPr lang="en-US" dirty="0" smtClean="0"/>
              <a:t>Examples and Applications</a:t>
            </a:r>
          </a:p>
          <a:p>
            <a:r>
              <a:rPr lang="en-US" dirty="0" smtClean="0"/>
              <a:t>Definition</a:t>
            </a:r>
          </a:p>
          <a:p>
            <a:r>
              <a:rPr lang="en-US" dirty="0" smtClean="0"/>
              <a:t>Terminology</a:t>
            </a:r>
          </a:p>
          <a:p>
            <a:r>
              <a:rPr lang="en-US" dirty="0" smtClean="0"/>
              <a:t>Types of Trees</a:t>
            </a:r>
          </a:p>
          <a:p>
            <a:r>
              <a:rPr lang="en-US" dirty="0" smtClean="0"/>
              <a:t>General Trees</a:t>
            </a:r>
          </a:p>
          <a:p>
            <a:pPr lvl="1"/>
            <a:r>
              <a:rPr lang="en-US" dirty="0" smtClean="0"/>
              <a:t>Representation and Traversal</a:t>
            </a:r>
          </a:p>
          <a:p>
            <a:r>
              <a:rPr lang="en-US" dirty="0" smtClean="0"/>
              <a:t>Binary Tree</a:t>
            </a:r>
          </a:p>
          <a:p>
            <a:pPr lvl="1"/>
            <a:r>
              <a:rPr lang="en-US" smtClean="0"/>
              <a:t>Types and Representations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Example – Tic </a:t>
            </a:r>
            <a:r>
              <a:rPr lang="en-US" dirty="0" err="1" smtClean="0"/>
              <a:t>Tac</a:t>
            </a:r>
            <a:r>
              <a:rPr lang="en-US" dirty="0" smtClean="0"/>
              <a:t> Toe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1547813" y="2884487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Rectangle 5"/>
          <p:cNvSpPr>
            <a:spLocks noChangeArrowheads="1"/>
          </p:cNvSpPr>
          <p:nvPr/>
        </p:nvSpPr>
        <p:spPr bwMode="auto">
          <a:xfrm>
            <a:off x="1836738" y="2884487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4" name="Rectangle 6"/>
          <p:cNvSpPr>
            <a:spLocks noChangeArrowheads="1"/>
          </p:cNvSpPr>
          <p:nvPr/>
        </p:nvSpPr>
        <p:spPr bwMode="auto">
          <a:xfrm>
            <a:off x="2124075" y="2884487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5" name="Rectangle 9"/>
          <p:cNvSpPr>
            <a:spLocks noChangeArrowheads="1"/>
          </p:cNvSpPr>
          <p:nvPr/>
        </p:nvSpPr>
        <p:spPr bwMode="auto">
          <a:xfrm>
            <a:off x="1547813" y="3173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6" name="Rectangle 10"/>
          <p:cNvSpPr>
            <a:spLocks noChangeArrowheads="1"/>
          </p:cNvSpPr>
          <p:nvPr/>
        </p:nvSpPr>
        <p:spPr bwMode="auto">
          <a:xfrm>
            <a:off x="1836738" y="3173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7" name="Rectangle 11"/>
          <p:cNvSpPr>
            <a:spLocks noChangeArrowheads="1"/>
          </p:cNvSpPr>
          <p:nvPr/>
        </p:nvSpPr>
        <p:spPr bwMode="auto">
          <a:xfrm>
            <a:off x="2124075" y="3173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8" name="Rectangle 13"/>
          <p:cNvSpPr>
            <a:spLocks noChangeArrowheads="1"/>
          </p:cNvSpPr>
          <p:nvPr/>
        </p:nvSpPr>
        <p:spPr bwMode="auto">
          <a:xfrm>
            <a:off x="1547664" y="3460179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9" name="Rectangle 14"/>
          <p:cNvSpPr>
            <a:spLocks noChangeArrowheads="1"/>
          </p:cNvSpPr>
          <p:nvPr/>
        </p:nvSpPr>
        <p:spPr bwMode="auto">
          <a:xfrm>
            <a:off x="1836738" y="34607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0" name="Rectangle 15"/>
          <p:cNvSpPr>
            <a:spLocks noChangeArrowheads="1"/>
          </p:cNvSpPr>
          <p:nvPr/>
        </p:nvSpPr>
        <p:spPr bwMode="auto">
          <a:xfrm>
            <a:off x="2124075" y="34607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3" name="Rectangle 32"/>
          <p:cNvSpPr>
            <a:spLocks noChangeArrowheads="1"/>
          </p:cNvSpPr>
          <p:nvPr/>
        </p:nvSpPr>
        <p:spPr bwMode="auto">
          <a:xfrm>
            <a:off x="2771775" y="2884487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4" name="Rectangle 33"/>
          <p:cNvSpPr>
            <a:spLocks noChangeArrowheads="1"/>
          </p:cNvSpPr>
          <p:nvPr/>
        </p:nvSpPr>
        <p:spPr bwMode="auto">
          <a:xfrm>
            <a:off x="3060700" y="2884487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5" name="Rectangle 34"/>
          <p:cNvSpPr>
            <a:spLocks noChangeArrowheads="1"/>
          </p:cNvSpPr>
          <p:nvPr/>
        </p:nvSpPr>
        <p:spPr bwMode="auto">
          <a:xfrm>
            <a:off x="3348038" y="2884487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6" name="Rectangle 36"/>
          <p:cNvSpPr>
            <a:spLocks noChangeArrowheads="1"/>
          </p:cNvSpPr>
          <p:nvPr/>
        </p:nvSpPr>
        <p:spPr bwMode="auto">
          <a:xfrm>
            <a:off x="2771775" y="3173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7" name="Rectangle 37"/>
          <p:cNvSpPr>
            <a:spLocks noChangeArrowheads="1"/>
          </p:cNvSpPr>
          <p:nvPr/>
        </p:nvSpPr>
        <p:spPr bwMode="auto">
          <a:xfrm>
            <a:off x="3060700" y="3173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8" name="Rectangle 38"/>
          <p:cNvSpPr>
            <a:spLocks noChangeArrowheads="1"/>
          </p:cNvSpPr>
          <p:nvPr/>
        </p:nvSpPr>
        <p:spPr bwMode="auto">
          <a:xfrm>
            <a:off x="3348038" y="3173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9" name="Rectangle 40"/>
          <p:cNvSpPr>
            <a:spLocks noChangeArrowheads="1"/>
          </p:cNvSpPr>
          <p:nvPr/>
        </p:nvSpPr>
        <p:spPr bwMode="auto">
          <a:xfrm>
            <a:off x="2771775" y="34607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0" name="Rectangle 41"/>
          <p:cNvSpPr>
            <a:spLocks noChangeArrowheads="1"/>
          </p:cNvSpPr>
          <p:nvPr/>
        </p:nvSpPr>
        <p:spPr bwMode="auto">
          <a:xfrm>
            <a:off x="3060700" y="34607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1" name="Rectangle 42"/>
          <p:cNvSpPr>
            <a:spLocks noChangeArrowheads="1"/>
          </p:cNvSpPr>
          <p:nvPr/>
        </p:nvSpPr>
        <p:spPr bwMode="auto">
          <a:xfrm>
            <a:off x="3348038" y="34607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2" name="Group 43"/>
          <p:cNvGrpSpPr>
            <a:grpSpLocks/>
          </p:cNvGrpSpPr>
          <p:nvPr/>
        </p:nvGrpSpPr>
        <p:grpSpPr bwMode="auto">
          <a:xfrm>
            <a:off x="3059113" y="1371600"/>
            <a:ext cx="865187" cy="865187"/>
            <a:chOff x="1927" y="799"/>
            <a:chExt cx="545" cy="545"/>
          </a:xfrm>
        </p:grpSpPr>
        <p:grpSp>
          <p:nvGrpSpPr>
            <p:cNvPr id="205" name="Group 44"/>
            <p:cNvGrpSpPr>
              <a:grpSpLocks/>
            </p:cNvGrpSpPr>
            <p:nvPr/>
          </p:nvGrpSpPr>
          <p:grpSpPr bwMode="auto">
            <a:xfrm>
              <a:off x="1927" y="799"/>
              <a:ext cx="545" cy="182"/>
              <a:chOff x="1927" y="799"/>
              <a:chExt cx="545" cy="182"/>
            </a:xfrm>
          </p:grpSpPr>
          <p:sp>
            <p:nvSpPr>
              <p:cNvPr id="214" name="Rectangle 45"/>
              <p:cNvSpPr>
                <a:spLocks noChangeArrowheads="1"/>
              </p:cNvSpPr>
              <p:nvPr/>
            </p:nvSpPr>
            <p:spPr bwMode="auto">
              <a:xfrm>
                <a:off x="1927" y="799"/>
                <a:ext cx="182" cy="182"/>
              </a:xfrm>
              <a:prstGeom prst="rect">
                <a:avLst/>
              </a:prstGeom>
              <a:noFill/>
              <a:ln w="25400" cap="sq">
                <a:solidFill>
                  <a:srgbClr val="000099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Rectangle 46"/>
              <p:cNvSpPr>
                <a:spLocks noChangeArrowheads="1"/>
              </p:cNvSpPr>
              <p:nvPr/>
            </p:nvSpPr>
            <p:spPr bwMode="auto">
              <a:xfrm>
                <a:off x="2109" y="799"/>
                <a:ext cx="182" cy="182"/>
              </a:xfrm>
              <a:prstGeom prst="rect">
                <a:avLst/>
              </a:prstGeom>
              <a:noFill/>
              <a:ln w="25400" cap="sq">
                <a:solidFill>
                  <a:srgbClr val="000099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Rectangle 47"/>
              <p:cNvSpPr>
                <a:spLocks noChangeArrowheads="1"/>
              </p:cNvSpPr>
              <p:nvPr/>
            </p:nvSpPr>
            <p:spPr bwMode="auto">
              <a:xfrm>
                <a:off x="2290" y="799"/>
                <a:ext cx="182" cy="182"/>
              </a:xfrm>
              <a:prstGeom prst="rect">
                <a:avLst/>
              </a:prstGeom>
              <a:noFill/>
              <a:ln w="25400" cap="sq">
                <a:solidFill>
                  <a:srgbClr val="000099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6" name="Group 48"/>
            <p:cNvGrpSpPr>
              <a:grpSpLocks/>
            </p:cNvGrpSpPr>
            <p:nvPr/>
          </p:nvGrpSpPr>
          <p:grpSpPr bwMode="auto">
            <a:xfrm>
              <a:off x="1927" y="981"/>
              <a:ext cx="545" cy="182"/>
              <a:chOff x="1927" y="799"/>
              <a:chExt cx="545" cy="182"/>
            </a:xfrm>
          </p:grpSpPr>
          <p:sp>
            <p:nvSpPr>
              <p:cNvPr id="211" name="Rectangle 49"/>
              <p:cNvSpPr>
                <a:spLocks noChangeArrowheads="1"/>
              </p:cNvSpPr>
              <p:nvPr/>
            </p:nvSpPr>
            <p:spPr bwMode="auto">
              <a:xfrm>
                <a:off x="1927" y="799"/>
                <a:ext cx="182" cy="182"/>
              </a:xfrm>
              <a:prstGeom prst="rect">
                <a:avLst/>
              </a:prstGeom>
              <a:noFill/>
              <a:ln w="25400" cap="sq">
                <a:solidFill>
                  <a:srgbClr val="000099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Rectangle 50"/>
              <p:cNvSpPr>
                <a:spLocks noChangeArrowheads="1"/>
              </p:cNvSpPr>
              <p:nvPr/>
            </p:nvSpPr>
            <p:spPr bwMode="auto">
              <a:xfrm>
                <a:off x="2109" y="799"/>
                <a:ext cx="182" cy="182"/>
              </a:xfrm>
              <a:prstGeom prst="rect">
                <a:avLst/>
              </a:prstGeom>
              <a:noFill/>
              <a:ln w="25400" cap="sq">
                <a:solidFill>
                  <a:srgbClr val="000099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Rectangle 51"/>
              <p:cNvSpPr>
                <a:spLocks noChangeArrowheads="1"/>
              </p:cNvSpPr>
              <p:nvPr/>
            </p:nvSpPr>
            <p:spPr bwMode="auto">
              <a:xfrm>
                <a:off x="2290" y="799"/>
                <a:ext cx="182" cy="182"/>
              </a:xfrm>
              <a:prstGeom prst="rect">
                <a:avLst/>
              </a:prstGeom>
              <a:noFill/>
              <a:ln w="25400" cap="sq">
                <a:solidFill>
                  <a:srgbClr val="000099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7" name="Group 52"/>
            <p:cNvGrpSpPr>
              <a:grpSpLocks/>
            </p:cNvGrpSpPr>
            <p:nvPr/>
          </p:nvGrpSpPr>
          <p:grpSpPr bwMode="auto">
            <a:xfrm>
              <a:off x="1927" y="1162"/>
              <a:ext cx="545" cy="182"/>
              <a:chOff x="1927" y="799"/>
              <a:chExt cx="545" cy="182"/>
            </a:xfrm>
          </p:grpSpPr>
          <p:sp>
            <p:nvSpPr>
              <p:cNvPr id="208" name="Rectangle 53"/>
              <p:cNvSpPr>
                <a:spLocks noChangeArrowheads="1"/>
              </p:cNvSpPr>
              <p:nvPr/>
            </p:nvSpPr>
            <p:spPr bwMode="auto">
              <a:xfrm>
                <a:off x="1927" y="799"/>
                <a:ext cx="182" cy="182"/>
              </a:xfrm>
              <a:prstGeom prst="rect">
                <a:avLst/>
              </a:prstGeom>
              <a:noFill/>
              <a:ln w="25400" cap="sq">
                <a:solidFill>
                  <a:srgbClr val="000099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Rectangle 54"/>
              <p:cNvSpPr>
                <a:spLocks noChangeArrowheads="1"/>
              </p:cNvSpPr>
              <p:nvPr/>
            </p:nvSpPr>
            <p:spPr bwMode="auto">
              <a:xfrm>
                <a:off x="2109" y="799"/>
                <a:ext cx="182" cy="182"/>
              </a:xfrm>
              <a:prstGeom prst="rect">
                <a:avLst/>
              </a:prstGeom>
              <a:noFill/>
              <a:ln w="25400" cap="sq">
                <a:solidFill>
                  <a:srgbClr val="000099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Rectangle 55"/>
              <p:cNvSpPr>
                <a:spLocks noChangeArrowheads="1"/>
              </p:cNvSpPr>
              <p:nvPr/>
            </p:nvSpPr>
            <p:spPr bwMode="auto">
              <a:xfrm>
                <a:off x="2290" y="799"/>
                <a:ext cx="182" cy="182"/>
              </a:xfrm>
              <a:prstGeom prst="rect">
                <a:avLst/>
              </a:prstGeom>
              <a:noFill/>
              <a:ln w="25400" cap="sq">
                <a:solidFill>
                  <a:srgbClr val="000099"/>
                </a:solidFill>
                <a:miter lim="800000"/>
                <a:headEnd type="none" w="sm" len="sm"/>
                <a:tailEnd type="none" w="lg" len="lg"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33" name="Rectangle 58"/>
          <p:cNvSpPr>
            <a:spLocks noChangeArrowheads="1"/>
          </p:cNvSpPr>
          <p:nvPr/>
        </p:nvSpPr>
        <p:spPr bwMode="auto">
          <a:xfrm>
            <a:off x="3924300" y="2884487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4" name="Rectangle 59"/>
          <p:cNvSpPr>
            <a:spLocks noChangeArrowheads="1"/>
          </p:cNvSpPr>
          <p:nvPr/>
        </p:nvSpPr>
        <p:spPr bwMode="auto">
          <a:xfrm>
            <a:off x="4213225" y="2884487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5" name="Rectangle 60"/>
          <p:cNvSpPr>
            <a:spLocks noChangeArrowheads="1"/>
          </p:cNvSpPr>
          <p:nvPr/>
        </p:nvSpPr>
        <p:spPr bwMode="auto">
          <a:xfrm>
            <a:off x="4500563" y="2884487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6" name="Rectangle 62"/>
          <p:cNvSpPr>
            <a:spLocks noChangeArrowheads="1"/>
          </p:cNvSpPr>
          <p:nvPr/>
        </p:nvSpPr>
        <p:spPr bwMode="auto">
          <a:xfrm>
            <a:off x="3924300" y="3173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Rectangle 63"/>
          <p:cNvSpPr>
            <a:spLocks noChangeArrowheads="1"/>
          </p:cNvSpPr>
          <p:nvPr/>
        </p:nvSpPr>
        <p:spPr bwMode="auto">
          <a:xfrm>
            <a:off x="4213225" y="3173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Rectangle 64"/>
          <p:cNvSpPr>
            <a:spLocks noChangeArrowheads="1"/>
          </p:cNvSpPr>
          <p:nvPr/>
        </p:nvSpPr>
        <p:spPr bwMode="auto">
          <a:xfrm>
            <a:off x="4500563" y="3173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Rectangle 66"/>
          <p:cNvSpPr>
            <a:spLocks noChangeArrowheads="1"/>
          </p:cNvSpPr>
          <p:nvPr/>
        </p:nvSpPr>
        <p:spPr bwMode="auto">
          <a:xfrm>
            <a:off x="3924300" y="34607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Rectangle 67"/>
          <p:cNvSpPr>
            <a:spLocks noChangeArrowheads="1"/>
          </p:cNvSpPr>
          <p:nvPr/>
        </p:nvSpPr>
        <p:spPr bwMode="auto">
          <a:xfrm>
            <a:off x="4213225" y="34607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Rectangle 68"/>
          <p:cNvSpPr>
            <a:spLocks noChangeArrowheads="1"/>
          </p:cNvSpPr>
          <p:nvPr/>
        </p:nvSpPr>
        <p:spPr bwMode="auto">
          <a:xfrm>
            <a:off x="4500563" y="34607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2" name="Rectangle 71"/>
          <p:cNvSpPr>
            <a:spLocks noChangeArrowheads="1"/>
          </p:cNvSpPr>
          <p:nvPr/>
        </p:nvSpPr>
        <p:spPr bwMode="auto">
          <a:xfrm>
            <a:off x="5076825" y="2884487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3" name="Rectangle 72"/>
          <p:cNvSpPr>
            <a:spLocks noChangeArrowheads="1"/>
          </p:cNvSpPr>
          <p:nvPr/>
        </p:nvSpPr>
        <p:spPr bwMode="auto">
          <a:xfrm>
            <a:off x="5365750" y="2884487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4" name="Rectangle 73"/>
          <p:cNvSpPr>
            <a:spLocks noChangeArrowheads="1"/>
          </p:cNvSpPr>
          <p:nvPr/>
        </p:nvSpPr>
        <p:spPr bwMode="auto">
          <a:xfrm>
            <a:off x="5653088" y="2884487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5" name="Rectangle 75"/>
          <p:cNvSpPr>
            <a:spLocks noChangeArrowheads="1"/>
          </p:cNvSpPr>
          <p:nvPr/>
        </p:nvSpPr>
        <p:spPr bwMode="auto">
          <a:xfrm>
            <a:off x="5076825" y="3173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6" name="Rectangle 76"/>
          <p:cNvSpPr>
            <a:spLocks noChangeArrowheads="1"/>
          </p:cNvSpPr>
          <p:nvPr/>
        </p:nvSpPr>
        <p:spPr bwMode="auto">
          <a:xfrm>
            <a:off x="5365750" y="3173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7" name="Rectangle 77"/>
          <p:cNvSpPr>
            <a:spLocks noChangeArrowheads="1"/>
          </p:cNvSpPr>
          <p:nvPr/>
        </p:nvSpPr>
        <p:spPr bwMode="auto">
          <a:xfrm>
            <a:off x="5653088" y="3173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8" name="Rectangle 79"/>
          <p:cNvSpPr>
            <a:spLocks noChangeArrowheads="1"/>
          </p:cNvSpPr>
          <p:nvPr/>
        </p:nvSpPr>
        <p:spPr bwMode="auto">
          <a:xfrm>
            <a:off x="5076825" y="34607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9" name="Rectangle 80"/>
          <p:cNvSpPr>
            <a:spLocks noChangeArrowheads="1"/>
          </p:cNvSpPr>
          <p:nvPr/>
        </p:nvSpPr>
        <p:spPr bwMode="auto">
          <a:xfrm>
            <a:off x="5365750" y="34607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0" name="Rectangle 81"/>
          <p:cNvSpPr>
            <a:spLocks noChangeArrowheads="1"/>
          </p:cNvSpPr>
          <p:nvPr/>
        </p:nvSpPr>
        <p:spPr bwMode="auto">
          <a:xfrm>
            <a:off x="5653088" y="34607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1" name="Rectangle 84"/>
          <p:cNvSpPr>
            <a:spLocks noChangeArrowheads="1"/>
          </p:cNvSpPr>
          <p:nvPr/>
        </p:nvSpPr>
        <p:spPr bwMode="auto">
          <a:xfrm>
            <a:off x="1547813" y="47561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2" name="Rectangle 85"/>
          <p:cNvSpPr>
            <a:spLocks noChangeArrowheads="1"/>
          </p:cNvSpPr>
          <p:nvPr/>
        </p:nvSpPr>
        <p:spPr bwMode="auto">
          <a:xfrm>
            <a:off x="1836738" y="47561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</a:t>
            </a: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3" name="Rectangle 86"/>
          <p:cNvSpPr>
            <a:spLocks noChangeArrowheads="1"/>
          </p:cNvSpPr>
          <p:nvPr/>
        </p:nvSpPr>
        <p:spPr bwMode="auto">
          <a:xfrm>
            <a:off x="2124075" y="47561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4" name="Rectangle 88"/>
          <p:cNvSpPr>
            <a:spLocks noChangeArrowheads="1"/>
          </p:cNvSpPr>
          <p:nvPr/>
        </p:nvSpPr>
        <p:spPr bwMode="auto">
          <a:xfrm>
            <a:off x="1547813" y="5045075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5" name="Rectangle 89"/>
          <p:cNvSpPr>
            <a:spLocks noChangeArrowheads="1"/>
          </p:cNvSpPr>
          <p:nvPr/>
        </p:nvSpPr>
        <p:spPr bwMode="auto">
          <a:xfrm>
            <a:off x="1836738" y="5045075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6" name="Rectangle 90"/>
          <p:cNvSpPr>
            <a:spLocks noChangeArrowheads="1"/>
          </p:cNvSpPr>
          <p:nvPr/>
        </p:nvSpPr>
        <p:spPr bwMode="auto">
          <a:xfrm>
            <a:off x="2124075" y="5045075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7" name="Rectangle 92"/>
          <p:cNvSpPr>
            <a:spLocks noChangeArrowheads="1"/>
          </p:cNvSpPr>
          <p:nvPr/>
        </p:nvSpPr>
        <p:spPr bwMode="auto">
          <a:xfrm>
            <a:off x="1547813" y="5332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Rectangle 93"/>
          <p:cNvSpPr>
            <a:spLocks noChangeArrowheads="1"/>
          </p:cNvSpPr>
          <p:nvPr/>
        </p:nvSpPr>
        <p:spPr bwMode="auto">
          <a:xfrm>
            <a:off x="1836738" y="5332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9" name="Rectangle 94"/>
          <p:cNvSpPr>
            <a:spLocks noChangeArrowheads="1"/>
          </p:cNvSpPr>
          <p:nvPr/>
        </p:nvSpPr>
        <p:spPr bwMode="auto">
          <a:xfrm>
            <a:off x="2124075" y="5332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6" name="Rectangle 110"/>
          <p:cNvSpPr>
            <a:spLocks noChangeArrowheads="1"/>
          </p:cNvSpPr>
          <p:nvPr/>
        </p:nvSpPr>
        <p:spPr bwMode="auto">
          <a:xfrm>
            <a:off x="2771775" y="47561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7" name="Rectangle 111"/>
          <p:cNvSpPr>
            <a:spLocks noChangeArrowheads="1"/>
          </p:cNvSpPr>
          <p:nvPr/>
        </p:nvSpPr>
        <p:spPr bwMode="auto">
          <a:xfrm>
            <a:off x="3060700" y="47561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Rectangle 112"/>
          <p:cNvSpPr>
            <a:spLocks noChangeArrowheads="1"/>
          </p:cNvSpPr>
          <p:nvPr/>
        </p:nvSpPr>
        <p:spPr bwMode="auto">
          <a:xfrm>
            <a:off x="3348038" y="47561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Rectangle 114"/>
          <p:cNvSpPr>
            <a:spLocks noChangeArrowheads="1"/>
          </p:cNvSpPr>
          <p:nvPr/>
        </p:nvSpPr>
        <p:spPr bwMode="auto">
          <a:xfrm>
            <a:off x="2771775" y="5045075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</a:t>
            </a: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0" name="Rectangle 115"/>
          <p:cNvSpPr>
            <a:spLocks noChangeArrowheads="1"/>
          </p:cNvSpPr>
          <p:nvPr/>
        </p:nvSpPr>
        <p:spPr bwMode="auto">
          <a:xfrm>
            <a:off x="3060700" y="5045075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1" name="Rectangle 116"/>
          <p:cNvSpPr>
            <a:spLocks noChangeArrowheads="1"/>
          </p:cNvSpPr>
          <p:nvPr/>
        </p:nvSpPr>
        <p:spPr bwMode="auto">
          <a:xfrm>
            <a:off x="3348038" y="5045075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2" name="Rectangle 118"/>
          <p:cNvSpPr>
            <a:spLocks noChangeArrowheads="1"/>
          </p:cNvSpPr>
          <p:nvPr/>
        </p:nvSpPr>
        <p:spPr bwMode="auto">
          <a:xfrm>
            <a:off x="2771775" y="5332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3" name="Rectangle 119"/>
          <p:cNvSpPr>
            <a:spLocks noChangeArrowheads="1"/>
          </p:cNvSpPr>
          <p:nvPr/>
        </p:nvSpPr>
        <p:spPr bwMode="auto">
          <a:xfrm>
            <a:off x="3060700" y="5332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4" name="Rectangle 120"/>
          <p:cNvSpPr>
            <a:spLocks noChangeArrowheads="1"/>
          </p:cNvSpPr>
          <p:nvPr/>
        </p:nvSpPr>
        <p:spPr bwMode="auto">
          <a:xfrm>
            <a:off x="3348038" y="5332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5" name="Rectangle 123"/>
          <p:cNvSpPr>
            <a:spLocks noChangeArrowheads="1"/>
          </p:cNvSpPr>
          <p:nvPr/>
        </p:nvSpPr>
        <p:spPr bwMode="auto">
          <a:xfrm>
            <a:off x="3924300" y="47561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6" name="Rectangle 124"/>
          <p:cNvSpPr>
            <a:spLocks noChangeArrowheads="1"/>
          </p:cNvSpPr>
          <p:nvPr/>
        </p:nvSpPr>
        <p:spPr bwMode="auto">
          <a:xfrm>
            <a:off x="4213225" y="47561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7" name="Rectangle 125"/>
          <p:cNvSpPr>
            <a:spLocks noChangeArrowheads="1"/>
          </p:cNvSpPr>
          <p:nvPr/>
        </p:nvSpPr>
        <p:spPr bwMode="auto">
          <a:xfrm>
            <a:off x="4500563" y="47561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8" name="Rectangle 127"/>
          <p:cNvSpPr>
            <a:spLocks noChangeArrowheads="1"/>
          </p:cNvSpPr>
          <p:nvPr/>
        </p:nvSpPr>
        <p:spPr bwMode="auto">
          <a:xfrm>
            <a:off x="3924300" y="5045075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9" name="Rectangle 128"/>
          <p:cNvSpPr>
            <a:spLocks noChangeArrowheads="1"/>
          </p:cNvSpPr>
          <p:nvPr/>
        </p:nvSpPr>
        <p:spPr bwMode="auto">
          <a:xfrm>
            <a:off x="4213225" y="5045075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</a:t>
            </a: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0" name="Rectangle 129"/>
          <p:cNvSpPr>
            <a:spLocks noChangeArrowheads="1"/>
          </p:cNvSpPr>
          <p:nvPr/>
        </p:nvSpPr>
        <p:spPr bwMode="auto">
          <a:xfrm>
            <a:off x="4500563" y="5045075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1" name="Rectangle 131"/>
          <p:cNvSpPr>
            <a:spLocks noChangeArrowheads="1"/>
          </p:cNvSpPr>
          <p:nvPr/>
        </p:nvSpPr>
        <p:spPr bwMode="auto">
          <a:xfrm>
            <a:off x="3924300" y="5332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2" name="Rectangle 132"/>
          <p:cNvSpPr>
            <a:spLocks noChangeArrowheads="1"/>
          </p:cNvSpPr>
          <p:nvPr/>
        </p:nvSpPr>
        <p:spPr bwMode="auto">
          <a:xfrm>
            <a:off x="4213225" y="5332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3" name="Rectangle 133"/>
          <p:cNvSpPr>
            <a:spLocks noChangeArrowheads="1"/>
          </p:cNvSpPr>
          <p:nvPr/>
        </p:nvSpPr>
        <p:spPr bwMode="auto">
          <a:xfrm>
            <a:off x="4500563" y="5332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4" name="Rectangle 136"/>
          <p:cNvSpPr>
            <a:spLocks noChangeArrowheads="1"/>
          </p:cNvSpPr>
          <p:nvPr/>
        </p:nvSpPr>
        <p:spPr bwMode="auto">
          <a:xfrm>
            <a:off x="5076825" y="47561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5" name="Rectangle 137"/>
          <p:cNvSpPr>
            <a:spLocks noChangeArrowheads="1"/>
          </p:cNvSpPr>
          <p:nvPr/>
        </p:nvSpPr>
        <p:spPr bwMode="auto">
          <a:xfrm>
            <a:off x="5365750" y="47561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6" name="Rectangle 138"/>
          <p:cNvSpPr>
            <a:spLocks noChangeArrowheads="1"/>
          </p:cNvSpPr>
          <p:nvPr/>
        </p:nvSpPr>
        <p:spPr bwMode="auto">
          <a:xfrm>
            <a:off x="5653088" y="475615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7" name="Rectangle 140"/>
          <p:cNvSpPr>
            <a:spLocks noChangeArrowheads="1"/>
          </p:cNvSpPr>
          <p:nvPr/>
        </p:nvSpPr>
        <p:spPr bwMode="auto">
          <a:xfrm>
            <a:off x="5076825" y="5045075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8" name="Rectangle 141"/>
          <p:cNvSpPr>
            <a:spLocks noChangeArrowheads="1"/>
          </p:cNvSpPr>
          <p:nvPr/>
        </p:nvSpPr>
        <p:spPr bwMode="auto">
          <a:xfrm>
            <a:off x="5365750" y="5045075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9" name="Rectangle 142"/>
          <p:cNvSpPr>
            <a:spLocks noChangeArrowheads="1"/>
          </p:cNvSpPr>
          <p:nvPr/>
        </p:nvSpPr>
        <p:spPr bwMode="auto">
          <a:xfrm>
            <a:off x="5653088" y="5045075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</a:t>
            </a: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0" name="Rectangle 144"/>
          <p:cNvSpPr>
            <a:spLocks noChangeArrowheads="1"/>
          </p:cNvSpPr>
          <p:nvPr/>
        </p:nvSpPr>
        <p:spPr bwMode="auto">
          <a:xfrm>
            <a:off x="5076825" y="5332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1" name="Rectangle 145"/>
          <p:cNvSpPr>
            <a:spLocks noChangeArrowheads="1"/>
          </p:cNvSpPr>
          <p:nvPr/>
        </p:nvSpPr>
        <p:spPr bwMode="auto">
          <a:xfrm>
            <a:off x="5365750" y="5332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2" name="Rectangle 146"/>
          <p:cNvSpPr>
            <a:spLocks noChangeArrowheads="1"/>
          </p:cNvSpPr>
          <p:nvPr/>
        </p:nvSpPr>
        <p:spPr bwMode="auto">
          <a:xfrm>
            <a:off x="5653088" y="5332412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3" name="Line 148"/>
          <p:cNvSpPr>
            <a:spLocks noChangeShapeType="1"/>
          </p:cNvSpPr>
          <p:nvPr/>
        </p:nvSpPr>
        <p:spPr bwMode="auto">
          <a:xfrm flipH="1">
            <a:off x="827088" y="2236787"/>
            <a:ext cx="2592387" cy="574675"/>
          </a:xfrm>
          <a:prstGeom prst="line">
            <a:avLst/>
          </a:prstGeom>
          <a:noFill/>
          <a:ln w="25400" cap="sq">
            <a:solidFill>
              <a:srgbClr val="000099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4" name="Line 149"/>
          <p:cNvSpPr>
            <a:spLocks noChangeShapeType="1"/>
          </p:cNvSpPr>
          <p:nvPr/>
        </p:nvSpPr>
        <p:spPr bwMode="auto">
          <a:xfrm flipH="1">
            <a:off x="2268538" y="2308225"/>
            <a:ext cx="1223962" cy="503237"/>
          </a:xfrm>
          <a:prstGeom prst="line">
            <a:avLst/>
          </a:prstGeom>
          <a:noFill/>
          <a:ln w="25400" cap="sq">
            <a:solidFill>
              <a:srgbClr val="000099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5" name="Line 150"/>
          <p:cNvSpPr>
            <a:spLocks noChangeShapeType="1"/>
          </p:cNvSpPr>
          <p:nvPr/>
        </p:nvSpPr>
        <p:spPr bwMode="auto">
          <a:xfrm flipH="1">
            <a:off x="3419475" y="2308225"/>
            <a:ext cx="144463" cy="576262"/>
          </a:xfrm>
          <a:prstGeom prst="line">
            <a:avLst/>
          </a:prstGeom>
          <a:noFill/>
          <a:ln w="25400" cap="sq">
            <a:solidFill>
              <a:srgbClr val="000099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6" name="Line 151"/>
          <p:cNvSpPr>
            <a:spLocks noChangeShapeType="1"/>
          </p:cNvSpPr>
          <p:nvPr/>
        </p:nvSpPr>
        <p:spPr bwMode="auto">
          <a:xfrm>
            <a:off x="3635375" y="2308225"/>
            <a:ext cx="576263" cy="576262"/>
          </a:xfrm>
          <a:prstGeom prst="line">
            <a:avLst/>
          </a:prstGeom>
          <a:noFill/>
          <a:ln w="25400" cap="sq">
            <a:solidFill>
              <a:srgbClr val="000099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7" name="Line 152"/>
          <p:cNvSpPr>
            <a:spLocks noChangeShapeType="1"/>
          </p:cNvSpPr>
          <p:nvPr/>
        </p:nvSpPr>
        <p:spPr bwMode="auto">
          <a:xfrm>
            <a:off x="3779838" y="2308225"/>
            <a:ext cx="1800225" cy="503237"/>
          </a:xfrm>
          <a:prstGeom prst="line">
            <a:avLst/>
          </a:prstGeom>
          <a:noFill/>
          <a:ln w="25400" cap="sq">
            <a:solidFill>
              <a:srgbClr val="000099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8" name="Line 153"/>
          <p:cNvSpPr>
            <a:spLocks noChangeShapeType="1"/>
          </p:cNvSpPr>
          <p:nvPr/>
        </p:nvSpPr>
        <p:spPr bwMode="auto">
          <a:xfrm flipH="1">
            <a:off x="684213" y="3819525"/>
            <a:ext cx="2447925" cy="865187"/>
          </a:xfrm>
          <a:prstGeom prst="line">
            <a:avLst/>
          </a:prstGeom>
          <a:noFill/>
          <a:ln w="25400" cap="sq">
            <a:solidFill>
              <a:srgbClr val="000099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9" name="Line 154"/>
          <p:cNvSpPr>
            <a:spLocks noChangeShapeType="1"/>
          </p:cNvSpPr>
          <p:nvPr/>
        </p:nvSpPr>
        <p:spPr bwMode="auto">
          <a:xfrm flipH="1">
            <a:off x="2051050" y="3819525"/>
            <a:ext cx="1225550" cy="865187"/>
          </a:xfrm>
          <a:prstGeom prst="line">
            <a:avLst/>
          </a:prstGeom>
          <a:noFill/>
          <a:ln w="25400" cap="sq">
            <a:solidFill>
              <a:srgbClr val="000099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0" name="Line 155"/>
          <p:cNvSpPr>
            <a:spLocks noChangeShapeType="1"/>
          </p:cNvSpPr>
          <p:nvPr/>
        </p:nvSpPr>
        <p:spPr bwMode="auto">
          <a:xfrm flipH="1">
            <a:off x="3276600" y="3819525"/>
            <a:ext cx="142875" cy="936625"/>
          </a:xfrm>
          <a:prstGeom prst="line">
            <a:avLst/>
          </a:prstGeom>
          <a:noFill/>
          <a:ln w="25400" cap="sq">
            <a:solidFill>
              <a:srgbClr val="000099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1" name="Line 156"/>
          <p:cNvSpPr>
            <a:spLocks noChangeShapeType="1"/>
          </p:cNvSpPr>
          <p:nvPr/>
        </p:nvSpPr>
        <p:spPr bwMode="auto">
          <a:xfrm>
            <a:off x="3492500" y="3892550"/>
            <a:ext cx="935038" cy="792162"/>
          </a:xfrm>
          <a:prstGeom prst="line">
            <a:avLst/>
          </a:prstGeom>
          <a:noFill/>
          <a:ln w="25400" cap="sq">
            <a:solidFill>
              <a:srgbClr val="000099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2" name="Line 157"/>
          <p:cNvSpPr>
            <a:spLocks noChangeShapeType="1"/>
          </p:cNvSpPr>
          <p:nvPr/>
        </p:nvSpPr>
        <p:spPr bwMode="auto">
          <a:xfrm>
            <a:off x="3563938" y="3819525"/>
            <a:ext cx="1871662" cy="865187"/>
          </a:xfrm>
          <a:prstGeom prst="line">
            <a:avLst/>
          </a:prstGeom>
          <a:noFill/>
          <a:ln w="25400" cap="sq">
            <a:solidFill>
              <a:srgbClr val="000099"/>
            </a:solidFill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3" name="Line 158"/>
          <p:cNvSpPr>
            <a:spLocks noChangeShapeType="1"/>
          </p:cNvSpPr>
          <p:nvPr/>
        </p:nvSpPr>
        <p:spPr bwMode="auto">
          <a:xfrm>
            <a:off x="6156325" y="3316287"/>
            <a:ext cx="2592388" cy="0"/>
          </a:xfrm>
          <a:prstGeom prst="line">
            <a:avLst/>
          </a:prstGeom>
          <a:noFill/>
          <a:ln w="25400">
            <a:solidFill>
              <a:srgbClr val="000099"/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4" name="Line 159"/>
          <p:cNvSpPr>
            <a:spLocks noChangeShapeType="1"/>
          </p:cNvSpPr>
          <p:nvPr/>
        </p:nvSpPr>
        <p:spPr bwMode="auto">
          <a:xfrm>
            <a:off x="6227763" y="5260975"/>
            <a:ext cx="2592387" cy="0"/>
          </a:xfrm>
          <a:prstGeom prst="line">
            <a:avLst/>
          </a:prstGeom>
          <a:noFill/>
          <a:ln w="25400">
            <a:solidFill>
              <a:srgbClr val="000099"/>
            </a:solidFill>
            <a:prstDash val="sysDot"/>
            <a:round/>
            <a:headEnd type="none" w="sm" len="sm"/>
            <a:tailEnd type="stealth" w="lg" len="lg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0" name="Rectangle 19"/>
          <p:cNvSpPr>
            <a:spLocks noChangeArrowheads="1"/>
          </p:cNvSpPr>
          <p:nvPr/>
        </p:nvSpPr>
        <p:spPr bwMode="auto">
          <a:xfrm>
            <a:off x="323850" y="289560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1" name="Rectangle 20"/>
          <p:cNvSpPr>
            <a:spLocks noChangeArrowheads="1"/>
          </p:cNvSpPr>
          <p:nvPr/>
        </p:nvSpPr>
        <p:spPr bwMode="auto">
          <a:xfrm>
            <a:off x="612775" y="289560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2" name="Rectangle 21"/>
          <p:cNvSpPr>
            <a:spLocks noChangeArrowheads="1"/>
          </p:cNvSpPr>
          <p:nvPr/>
        </p:nvSpPr>
        <p:spPr bwMode="auto">
          <a:xfrm>
            <a:off x="900113" y="2895600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53" name="Group 22"/>
          <p:cNvGrpSpPr>
            <a:grpSpLocks/>
          </p:cNvGrpSpPr>
          <p:nvPr/>
        </p:nvGrpSpPr>
        <p:grpSpPr bwMode="auto">
          <a:xfrm>
            <a:off x="323850" y="3184525"/>
            <a:ext cx="865188" cy="288925"/>
            <a:chOff x="1927" y="799"/>
            <a:chExt cx="545" cy="182"/>
          </a:xfrm>
        </p:grpSpPr>
        <p:sp>
          <p:nvSpPr>
            <p:cNvPr id="254" name="Rectangle 23"/>
            <p:cNvSpPr>
              <a:spLocks noChangeArrowheads="1"/>
            </p:cNvSpPr>
            <p:nvPr/>
          </p:nvSpPr>
          <p:spPr bwMode="auto">
            <a:xfrm>
              <a:off x="1927" y="799"/>
              <a:ext cx="182" cy="182"/>
            </a:xfrm>
            <a:prstGeom prst="rect">
              <a:avLst/>
            </a:prstGeom>
            <a:noFill/>
            <a:ln w="25400" cap="sq">
              <a:solidFill>
                <a:srgbClr val="000099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5" name="Rectangle 24"/>
            <p:cNvSpPr>
              <a:spLocks noChangeArrowheads="1"/>
            </p:cNvSpPr>
            <p:nvPr/>
          </p:nvSpPr>
          <p:spPr bwMode="auto">
            <a:xfrm>
              <a:off x="2109" y="799"/>
              <a:ext cx="182" cy="182"/>
            </a:xfrm>
            <a:prstGeom prst="rect">
              <a:avLst/>
            </a:prstGeom>
            <a:noFill/>
            <a:ln w="25400" cap="sq">
              <a:solidFill>
                <a:srgbClr val="000099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6" name="Rectangle 25"/>
            <p:cNvSpPr>
              <a:spLocks noChangeArrowheads="1"/>
            </p:cNvSpPr>
            <p:nvPr/>
          </p:nvSpPr>
          <p:spPr bwMode="auto">
            <a:xfrm>
              <a:off x="2290" y="799"/>
              <a:ext cx="182" cy="182"/>
            </a:xfrm>
            <a:prstGeom prst="rect">
              <a:avLst/>
            </a:prstGeom>
            <a:noFill/>
            <a:ln w="25400" cap="sq">
              <a:solidFill>
                <a:srgbClr val="000099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7" name="Group 26"/>
          <p:cNvGrpSpPr>
            <a:grpSpLocks/>
          </p:cNvGrpSpPr>
          <p:nvPr/>
        </p:nvGrpSpPr>
        <p:grpSpPr bwMode="auto">
          <a:xfrm>
            <a:off x="323850" y="3471863"/>
            <a:ext cx="865188" cy="288925"/>
            <a:chOff x="1927" y="799"/>
            <a:chExt cx="545" cy="182"/>
          </a:xfrm>
        </p:grpSpPr>
        <p:sp>
          <p:nvSpPr>
            <p:cNvPr id="258" name="Rectangle 27"/>
            <p:cNvSpPr>
              <a:spLocks noChangeArrowheads="1"/>
            </p:cNvSpPr>
            <p:nvPr/>
          </p:nvSpPr>
          <p:spPr bwMode="auto">
            <a:xfrm>
              <a:off x="1927" y="799"/>
              <a:ext cx="182" cy="182"/>
            </a:xfrm>
            <a:prstGeom prst="rect">
              <a:avLst/>
            </a:prstGeom>
            <a:noFill/>
            <a:ln w="25400" cap="sq">
              <a:solidFill>
                <a:srgbClr val="000099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9" name="Rectangle 28"/>
            <p:cNvSpPr>
              <a:spLocks noChangeArrowheads="1"/>
            </p:cNvSpPr>
            <p:nvPr/>
          </p:nvSpPr>
          <p:spPr bwMode="auto">
            <a:xfrm>
              <a:off x="2109" y="799"/>
              <a:ext cx="182" cy="182"/>
            </a:xfrm>
            <a:prstGeom prst="rect">
              <a:avLst/>
            </a:prstGeom>
            <a:noFill/>
            <a:ln w="25400" cap="sq">
              <a:solidFill>
                <a:srgbClr val="000099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0" name="Rectangle 29"/>
            <p:cNvSpPr>
              <a:spLocks noChangeArrowheads="1"/>
            </p:cNvSpPr>
            <p:nvPr/>
          </p:nvSpPr>
          <p:spPr bwMode="auto">
            <a:xfrm>
              <a:off x="2290" y="799"/>
              <a:ext cx="182" cy="182"/>
            </a:xfrm>
            <a:prstGeom prst="rect">
              <a:avLst/>
            </a:prstGeom>
            <a:noFill/>
            <a:ln w="25400" cap="sq">
              <a:solidFill>
                <a:srgbClr val="000099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76" name="Rectangle 97"/>
          <p:cNvSpPr>
            <a:spLocks noChangeArrowheads="1"/>
          </p:cNvSpPr>
          <p:nvPr/>
        </p:nvSpPr>
        <p:spPr bwMode="auto">
          <a:xfrm>
            <a:off x="323850" y="4773613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7" name="Rectangle 98"/>
          <p:cNvSpPr>
            <a:spLocks noChangeArrowheads="1"/>
          </p:cNvSpPr>
          <p:nvPr/>
        </p:nvSpPr>
        <p:spPr bwMode="auto">
          <a:xfrm>
            <a:off x="612775" y="4773613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Rectangle 99"/>
          <p:cNvSpPr>
            <a:spLocks noChangeArrowheads="1"/>
          </p:cNvSpPr>
          <p:nvPr/>
        </p:nvSpPr>
        <p:spPr bwMode="auto">
          <a:xfrm>
            <a:off x="900113" y="4773613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endParaRPr kumimoji="0" lang="en-GB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9" name="Rectangle 101"/>
          <p:cNvSpPr>
            <a:spLocks noChangeArrowheads="1"/>
          </p:cNvSpPr>
          <p:nvPr/>
        </p:nvSpPr>
        <p:spPr bwMode="auto">
          <a:xfrm>
            <a:off x="323850" y="5062538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Rectangle 102"/>
          <p:cNvSpPr>
            <a:spLocks noChangeArrowheads="1"/>
          </p:cNvSpPr>
          <p:nvPr/>
        </p:nvSpPr>
        <p:spPr bwMode="auto">
          <a:xfrm>
            <a:off x="612775" y="5062538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1" name="Rectangle 103"/>
          <p:cNvSpPr>
            <a:spLocks noChangeArrowheads="1"/>
          </p:cNvSpPr>
          <p:nvPr/>
        </p:nvSpPr>
        <p:spPr bwMode="auto">
          <a:xfrm>
            <a:off x="900113" y="5062538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Rectangle 105"/>
          <p:cNvSpPr>
            <a:spLocks noChangeArrowheads="1"/>
          </p:cNvSpPr>
          <p:nvPr/>
        </p:nvSpPr>
        <p:spPr bwMode="auto">
          <a:xfrm>
            <a:off x="323850" y="5349875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3" name="Rectangle 106"/>
          <p:cNvSpPr>
            <a:spLocks noChangeArrowheads="1"/>
          </p:cNvSpPr>
          <p:nvPr/>
        </p:nvSpPr>
        <p:spPr bwMode="auto">
          <a:xfrm>
            <a:off x="612775" y="5349875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Rectangle 107"/>
          <p:cNvSpPr>
            <a:spLocks noChangeArrowheads="1"/>
          </p:cNvSpPr>
          <p:nvPr/>
        </p:nvSpPr>
        <p:spPr bwMode="auto">
          <a:xfrm>
            <a:off x="900113" y="5349875"/>
            <a:ext cx="288925" cy="288925"/>
          </a:xfrm>
          <a:prstGeom prst="rect">
            <a:avLst/>
          </a:prstGeom>
          <a:noFill/>
          <a:ln w="25400" cap="sq">
            <a:solidFill>
              <a:srgbClr val="000099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Example – Taxonomy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50" y="1160463"/>
            <a:ext cx="8343900" cy="4541837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Example –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981200"/>
          </a:xfrm>
        </p:spPr>
        <p:txBody>
          <a:bodyPr/>
          <a:lstStyle/>
          <a:p>
            <a:r>
              <a:rPr lang="en-US" dirty="0" smtClean="0"/>
              <a:t>tool that uses a </a:t>
            </a:r>
            <a:r>
              <a:rPr lang="en-US" dirty="0" smtClean="0">
                <a:solidFill>
                  <a:srgbClr val="0000CC"/>
                </a:solidFill>
              </a:rPr>
              <a:t>tree-like graph </a:t>
            </a:r>
            <a:r>
              <a:rPr lang="en-US" dirty="0" smtClean="0"/>
              <a:t>or model of decisions and their possible consequences</a:t>
            </a:r>
          </a:p>
          <a:p>
            <a:pPr lvl="1"/>
            <a:r>
              <a:rPr lang="en-US" dirty="0" smtClean="0"/>
              <a:t>including chance event outcomes, resource costs, and utility</a:t>
            </a:r>
          </a:p>
          <a:p>
            <a:r>
              <a:rPr lang="en-US" dirty="0" smtClean="0"/>
              <a:t>It is one way to display an algorithm.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446463"/>
            <a:ext cx="8697913" cy="3030537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Tree Useful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Artificial Intelligence – planning, navigating, games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Representing things: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Simple file systems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Class inheritance and composition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Classification, e.g. taxonomy (the is-a relationship again!)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HTML pages/ DOM model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- 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70000"/>
              <a:buFont typeface="Monotype Sorts" pitchFamily="2" charset="2"/>
              <a:buChar char="n"/>
            </a:pPr>
            <a:r>
              <a:rPr lang="en-US" altLang="zh-TW" sz="2800" dirty="0" smtClean="0"/>
              <a:t>A tree is a finite set of one or more nodes </a:t>
            </a:r>
            <a:br>
              <a:rPr lang="en-US" altLang="zh-TW" sz="2800" dirty="0" smtClean="0"/>
            </a:br>
            <a:r>
              <a:rPr lang="en-US" altLang="zh-TW" sz="2800" dirty="0" smtClean="0"/>
              <a:t>such that:</a:t>
            </a:r>
          </a:p>
          <a:p>
            <a:pPr lvl="1">
              <a:lnSpc>
                <a:spcPct val="90000"/>
              </a:lnSpc>
              <a:buSzPct val="70000"/>
              <a:buFont typeface="Monotype Sorts" pitchFamily="2" charset="2"/>
              <a:buChar char="n"/>
            </a:pPr>
            <a:r>
              <a:rPr lang="en-US" altLang="zh-TW" sz="2400" dirty="0" smtClean="0"/>
              <a:t>There is a specially designated node called the </a:t>
            </a:r>
            <a:r>
              <a:rPr lang="en-US" altLang="zh-TW" sz="2400" dirty="0" smtClean="0">
                <a:solidFill>
                  <a:srgbClr val="0000CC"/>
                </a:solidFill>
              </a:rPr>
              <a:t>root</a:t>
            </a:r>
            <a:r>
              <a:rPr lang="en-US" altLang="zh-TW" sz="2400" dirty="0" smtClean="0"/>
              <a:t>.</a:t>
            </a:r>
          </a:p>
          <a:p>
            <a:pPr>
              <a:lnSpc>
                <a:spcPct val="90000"/>
              </a:lnSpc>
              <a:buSzPct val="70000"/>
              <a:buFont typeface="Monotype Sorts" pitchFamily="2" charset="2"/>
              <a:buChar char="n"/>
            </a:pPr>
            <a:r>
              <a:rPr lang="en-US" altLang="zh-TW" sz="2800" dirty="0" smtClean="0"/>
              <a:t>The remaining nodes are partitioned into n&gt;=0 disjoint sets T</a:t>
            </a:r>
            <a:r>
              <a:rPr lang="en-US" altLang="zh-TW" dirty="0" smtClean="0"/>
              <a:t>1</a:t>
            </a:r>
            <a:r>
              <a:rPr lang="en-US" altLang="zh-TW" sz="2800" dirty="0" smtClean="0"/>
              <a:t>, ..., </a:t>
            </a:r>
            <a:r>
              <a:rPr lang="en-US" altLang="zh-TW" sz="2800" dirty="0" err="1" smtClean="0"/>
              <a:t>T</a:t>
            </a:r>
            <a:r>
              <a:rPr lang="en-US" altLang="zh-TW" sz="2000" dirty="0" err="1" smtClean="0"/>
              <a:t>n</a:t>
            </a:r>
            <a:r>
              <a:rPr lang="en-US" altLang="zh-TW" sz="2800" dirty="0" smtClean="0"/>
              <a:t>, where each of these sets is a tree.</a:t>
            </a:r>
          </a:p>
          <a:p>
            <a:pPr lvl="1">
              <a:lnSpc>
                <a:spcPct val="90000"/>
              </a:lnSpc>
              <a:buSzPct val="70000"/>
              <a:buFont typeface="Monotype Sorts" pitchFamily="2" charset="2"/>
              <a:buChar char="n"/>
            </a:pPr>
            <a:r>
              <a:rPr lang="en-US" altLang="zh-TW" sz="2400" dirty="0" smtClean="0"/>
              <a:t>We call T</a:t>
            </a:r>
            <a:r>
              <a:rPr lang="en-US" altLang="zh-TW" dirty="0" smtClean="0"/>
              <a:t>1</a:t>
            </a:r>
            <a:r>
              <a:rPr lang="en-US" altLang="zh-TW" sz="2400" dirty="0" smtClean="0"/>
              <a:t>, ..., </a:t>
            </a:r>
            <a:r>
              <a:rPr lang="en-US" altLang="zh-TW" sz="2400" dirty="0" err="1" smtClean="0"/>
              <a:t>T</a:t>
            </a:r>
            <a:r>
              <a:rPr lang="en-US" altLang="zh-TW" sz="1600" dirty="0" err="1" smtClean="0"/>
              <a:t>n</a:t>
            </a:r>
            <a:r>
              <a:rPr lang="en-US" altLang="zh-TW" sz="2400" dirty="0" smtClean="0"/>
              <a:t> the </a:t>
            </a:r>
            <a:r>
              <a:rPr lang="en-US" altLang="zh-TW" sz="2400" dirty="0" err="1" smtClean="0"/>
              <a:t>subtrees</a:t>
            </a:r>
            <a:r>
              <a:rPr lang="en-US" altLang="zh-TW" sz="2400" dirty="0" smtClean="0"/>
              <a:t> of the root r</a:t>
            </a:r>
          </a:p>
          <a:p>
            <a:pPr lvl="1">
              <a:lnSpc>
                <a:spcPct val="90000"/>
              </a:lnSpc>
              <a:buSzPct val="70000"/>
              <a:buFont typeface="Monotype Sorts" pitchFamily="2" charset="2"/>
              <a:buChar char="n"/>
            </a:pPr>
            <a:r>
              <a:rPr lang="en-US" sz="2400" dirty="0" smtClean="0"/>
              <a:t>Each of whose roots are connected by a directed edge from r</a:t>
            </a:r>
            <a:endParaRPr lang="en-US" altLang="zh-TW" sz="2400" dirty="0" smtClean="0"/>
          </a:p>
          <a:p>
            <a:pPr>
              <a:lnSpc>
                <a:spcPct val="90000"/>
              </a:lnSpc>
              <a:buSzPct val="70000"/>
              <a:buFont typeface="Monotype Sorts" pitchFamily="2" charset="2"/>
              <a:buChar char="n"/>
            </a:pPr>
            <a:r>
              <a:rPr lang="en-US" sz="2800" dirty="0" smtClean="0"/>
              <a:t>A tree is a collection of N nodes, one of which is the root and N-1 edges</a:t>
            </a:r>
            <a:endParaRPr lang="en-US" altLang="zh-TW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7592</TotalTime>
  <Words>1904</Words>
  <Application>Microsoft Office PowerPoint</Application>
  <PresentationFormat>On-screen Show (4:3)</PresentationFormat>
  <Paragraphs>408</Paragraphs>
  <Slides>43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Edge</vt:lpstr>
      <vt:lpstr>方程式</vt:lpstr>
      <vt:lpstr>Objectives Overview</vt:lpstr>
      <vt:lpstr>Tree - Introduction</vt:lpstr>
      <vt:lpstr>Tree - Introduction</vt:lpstr>
      <vt:lpstr>Tree Examples</vt:lpstr>
      <vt:lpstr>Tree Example – Tic Tac Toe</vt:lpstr>
      <vt:lpstr>Tree Example – Taxonomy Tree</vt:lpstr>
      <vt:lpstr>Tree Example – Decision Tree</vt:lpstr>
      <vt:lpstr>What is a Tree Useful for?</vt:lpstr>
      <vt:lpstr>Tree -  Definition</vt:lpstr>
      <vt:lpstr>Tree – Basic Terminology</vt:lpstr>
      <vt:lpstr>Tree – Basic Terminology</vt:lpstr>
      <vt:lpstr>Tree – Basic Terminology</vt:lpstr>
      <vt:lpstr>Tree – Basic Terminology</vt:lpstr>
      <vt:lpstr>Tree – Basic Terminology</vt:lpstr>
      <vt:lpstr>Tree – Basic Terminology</vt:lpstr>
      <vt:lpstr>Tree – Basic Terminology</vt:lpstr>
      <vt:lpstr>Tree – Basic Terminology</vt:lpstr>
      <vt:lpstr>Path in a Tree</vt:lpstr>
      <vt:lpstr>What is a Tree?</vt:lpstr>
      <vt:lpstr>How Many Types of Trees are there?</vt:lpstr>
      <vt:lpstr>General tree</vt:lpstr>
      <vt:lpstr>A Tree Node</vt:lpstr>
      <vt:lpstr>Representation of Trees</vt:lpstr>
      <vt:lpstr>Left Child – Right Sibling</vt:lpstr>
      <vt:lpstr>Left Child – Right Sibling</vt:lpstr>
      <vt:lpstr>Example ?</vt:lpstr>
      <vt:lpstr>Left Child – Right Sibling</vt:lpstr>
      <vt:lpstr>Tree ADT</vt:lpstr>
      <vt:lpstr>Tree Implementation</vt:lpstr>
      <vt:lpstr>Binary Tree</vt:lpstr>
      <vt:lpstr>Binary Tree - Example</vt:lpstr>
      <vt:lpstr> Maximum number of nodes in a binary tree</vt:lpstr>
      <vt:lpstr>Binary Tree</vt:lpstr>
      <vt:lpstr>Binary Tree</vt:lpstr>
      <vt:lpstr>Relation between Number of  Leaf Nodes and Nodes of Degree 2</vt:lpstr>
      <vt:lpstr>Maximum Nodes in Binary Tress</vt:lpstr>
      <vt:lpstr>Sample of Binary Trees</vt:lpstr>
      <vt:lpstr>Full Binary Tree and Complete BT</vt:lpstr>
      <vt:lpstr>Identify?</vt:lpstr>
      <vt:lpstr>PowerPoint Presentation</vt:lpstr>
      <vt:lpstr>Sequential Representation</vt:lpstr>
      <vt:lpstr>Linked Representation</vt:lpstr>
      <vt:lpstr>Summary</vt:lpstr>
    </vt:vector>
  </TitlesOfParts>
  <Company>Cottrell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24</dc:title>
  <dc:subject>CSC211 Data Structures</dc:subject>
  <dc:creator>Dr. Iftikhar Azim Niaz</dc:creator>
  <cp:lastModifiedBy>FakhraTouseef</cp:lastModifiedBy>
  <cp:revision>578</cp:revision>
  <dcterms:created xsi:type="dcterms:W3CDTF">2004-10-06T00:41:44Z</dcterms:created>
  <dcterms:modified xsi:type="dcterms:W3CDTF">2020-10-27T18:45:32Z</dcterms:modified>
</cp:coreProperties>
</file>