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68"/>
  </p:notesMasterIdLst>
  <p:sldIdLst>
    <p:sldId id="578" r:id="rId2"/>
    <p:sldId id="637" r:id="rId3"/>
    <p:sldId id="638" r:id="rId4"/>
    <p:sldId id="639" r:id="rId5"/>
    <p:sldId id="640" r:id="rId6"/>
    <p:sldId id="667" r:id="rId7"/>
    <p:sldId id="657" r:id="rId8"/>
    <p:sldId id="641" r:id="rId9"/>
    <p:sldId id="644" r:id="rId10"/>
    <p:sldId id="646" r:id="rId11"/>
    <p:sldId id="647" r:id="rId12"/>
    <p:sldId id="660" r:id="rId13"/>
    <p:sldId id="661" r:id="rId14"/>
    <p:sldId id="662" r:id="rId15"/>
    <p:sldId id="648" r:id="rId16"/>
    <p:sldId id="649" r:id="rId17"/>
    <p:sldId id="650" r:id="rId18"/>
    <p:sldId id="712" r:id="rId19"/>
    <p:sldId id="651" r:id="rId20"/>
    <p:sldId id="652" r:id="rId21"/>
    <p:sldId id="653" r:id="rId22"/>
    <p:sldId id="664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8" r:id="rId32"/>
    <p:sldId id="679" r:id="rId33"/>
    <p:sldId id="680" r:id="rId34"/>
    <p:sldId id="713" r:id="rId35"/>
    <p:sldId id="714" r:id="rId36"/>
    <p:sldId id="715" r:id="rId37"/>
    <p:sldId id="716" r:id="rId38"/>
    <p:sldId id="684" r:id="rId39"/>
    <p:sldId id="685" r:id="rId40"/>
    <p:sldId id="686" r:id="rId41"/>
    <p:sldId id="687" r:id="rId42"/>
    <p:sldId id="688" r:id="rId43"/>
    <p:sldId id="689" r:id="rId44"/>
    <p:sldId id="690" r:id="rId45"/>
    <p:sldId id="691" r:id="rId46"/>
    <p:sldId id="692" r:id="rId47"/>
    <p:sldId id="693" r:id="rId48"/>
    <p:sldId id="694" r:id="rId49"/>
    <p:sldId id="695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706" r:id="rId61"/>
    <p:sldId id="707" r:id="rId62"/>
    <p:sldId id="711" r:id="rId63"/>
    <p:sldId id="708" r:id="rId64"/>
    <p:sldId id="709" r:id="rId65"/>
    <p:sldId id="710" r:id="rId66"/>
    <p:sldId id="635" r:id="rId6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5DFFF"/>
    <a:srgbClr val="4FD1FF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798" autoAdjust="0"/>
  </p:normalViewPr>
  <p:slideViewPr>
    <p:cSldViewPr>
      <p:cViewPr varScale="1">
        <p:scale>
          <a:sx n="81" d="100"/>
          <a:sy n="81" d="100"/>
        </p:scale>
        <p:origin x="-102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0153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712CDD-DF9A-46C5-8146-397DC709412A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31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1A2919-C189-48FE-BE20-FB98CFF003E3}" type="slidenum">
              <a:rPr lang="zh-CN" altLang="en-US" smtClean="0"/>
              <a:pPr/>
              <a:t>33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of 7 is smallest in its right since its right is non-empty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A2708-1B85-450C-BF3F-F6DF7A4EFE1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1D4E4A-C5CE-473A-A34C-93A9B29AB193}" type="slidenum">
              <a:rPr lang="zh-CN" altLang="en-US" smtClean="0"/>
              <a:pPr/>
              <a:t>38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39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5864F-14E8-4AB7-A6F3-FA8BF3E3BEE3}" type="slidenum">
              <a:rPr lang="zh-CN" altLang="en-US" smtClean="0"/>
              <a:pPr/>
              <a:t>23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5F6E8B-EF62-43A2-B5A9-B29A24128963}" type="slidenum">
              <a:rPr lang="zh-CN" altLang="en-US" smtClean="0"/>
              <a:pPr/>
              <a:t>47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EF5AF3-EBAB-4B0A-95E3-746BC07CF04A}" type="slidenum">
              <a:rPr lang="zh-CN" altLang="en-US" smtClean="0"/>
              <a:pPr/>
              <a:t>48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49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46A5E-D3D4-4936-B465-E723DD2AE9D4}" type="slidenum">
              <a:rPr lang="zh-CN" altLang="en-US" smtClean="0"/>
              <a:pPr/>
              <a:t>24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59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60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94A15B-B9FA-4346-BA79-0FFA065C25CA}" type="slidenum">
              <a:rPr lang="zh-CN" altLang="en-US" smtClean="0"/>
              <a:pPr/>
              <a:t>61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6F8E4C-C833-4CFD-9EBE-FBEB082B543E}" type="slidenum">
              <a:rPr lang="zh-CN" altLang="en-US" smtClean="0"/>
              <a:pPr/>
              <a:t>63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C737BB-7F27-4147-A12F-ECC7CBEB56E0}" type="slidenum">
              <a:rPr lang="zh-CN" altLang="en-US" smtClean="0"/>
              <a:pPr/>
              <a:t>64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5110B-7937-46C0-992A-E6E1D71C7B43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04210C-A04E-4D88-AA86-A2C56ABD7C85}" type="slidenum">
              <a:rPr lang="zh-CN" altLang="en-US" smtClean="0"/>
              <a:pPr/>
              <a:t>65</a:t>
            </a:fld>
            <a:endParaRPr lang="en-US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26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944B2-A0C6-431C-8168-B50C57607F18}" type="slidenum">
              <a:rPr lang="zh-CN" altLang="en-US" smtClean="0"/>
              <a:pPr/>
              <a:t>30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600200"/>
            <a:ext cx="8534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3886200"/>
            <a:ext cx="8534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Operations on Binary Tree</a:t>
            </a:r>
          </a:p>
          <a:p>
            <a:r>
              <a:rPr lang="en-US" dirty="0" smtClean="0"/>
              <a:t>Binary Tree Traversal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,  </a:t>
            </a:r>
            <a:r>
              <a:rPr lang="en-US" dirty="0" err="1" smtClean="0"/>
              <a:t>PreOrder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 smtClean="0"/>
              <a:t>Binary Search Tree (BST)</a:t>
            </a:r>
          </a:p>
          <a:p>
            <a:pPr lvl="1"/>
            <a:r>
              <a:rPr lang="en-US" dirty="0" smtClean="0"/>
              <a:t>Concept and Example</a:t>
            </a:r>
          </a:p>
          <a:p>
            <a:r>
              <a:rPr lang="en-US" dirty="0" smtClean="0"/>
              <a:t>BST Operations</a:t>
            </a:r>
          </a:p>
          <a:p>
            <a:pPr lvl="1"/>
            <a:r>
              <a:rPr lang="en-US" dirty="0" smtClean="0"/>
              <a:t>Minimum and Maximum</a:t>
            </a:r>
          </a:p>
          <a:p>
            <a:pPr lvl="1"/>
            <a:r>
              <a:rPr lang="en-US" dirty="0" smtClean="0"/>
              <a:t>Successor and Predecessor</a:t>
            </a:r>
          </a:p>
          <a:p>
            <a:pPr lvl="1"/>
            <a:r>
              <a:rPr lang="en-US" dirty="0" smtClean="0"/>
              <a:t>BST Traversing</a:t>
            </a:r>
          </a:p>
          <a:p>
            <a:pPr lvl="2"/>
            <a:r>
              <a:rPr lang="en-US" dirty="0" err="1" smtClean="0"/>
              <a:t>InOrder</a:t>
            </a:r>
            <a:r>
              <a:rPr lang="en-US" dirty="0" smtClean="0"/>
              <a:t>,  </a:t>
            </a:r>
            <a:r>
              <a:rPr lang="en-US" dirty="0" err="1" smtClean="0"/>
              <a:t>PreOrder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smtClean="0"/>
              <a:t>Insertion and Deletion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(Symmetric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1. Traverse the </a:t>
            </a:r>
            <a:r>
              <a:rPr lang="en-US" b="1" i="1" dirty="0" smtClean="0">
                <a:solidFill>
                  <a:srgbClr val="0000CC"/>
                </a:solidFill>
              </a:rPr>
              <a:t>left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2. Visit the root</a:t>
            </a:r>
          </a:p>
          <a:p>
            <a:pPr>
              <a:buNone/>
            </a:pPr>
            <a:r>
              <a:rPr lang="en-US" dirty="0" smtClean="0"/>
              <a:t>	3. Traverse the </a:t>
            </a:r>
            <a:r>
              <a:rPr lang="en-US" b="1" i="1" dirty="0" smtClean="0">
                <a:solidFill>
                  <a:srgbClr val="0000CC"/>
                </a:solidFill>
              </a:rPr>
              <a:t>right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inOrder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tnode</a:t>
            </a:r>
            <a:r>
              <a:rPr lang="en-US" dirty="0" smtClean="0"/>
              <a:t> tree) {</a:t>
            </a:r>
          </a:p>
          <a:p>
            <a:pPr>
              <a:buNone/>
            </a:pPr>
            <a:r>
              <a:rPr lang="en-US" dirty="0" smtClean="0"/>
              <a:t>	if(tree != NULL) {</a:t>
            </a:r>
          </a:p>
          <a:p>
            <a:pPr marL="890588" lvl="1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(tree-&gt;left); 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inOrder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 marL="890588"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(“%d\n”, tree-&gt;data);  </a:t>
            </a:r>
            <a:r>
              <a:rPr lang="en-US" dirty="0" smtClean="0">
                <a:solidFill>
                  <a:srgbClr val="0000CC"/>
                </a:solidFill>
              </a:rPr>
              <a:t>// Visit the root</a:t>
            </a:r>
          </a:p>
          <a:p>
            <a:pPr marL="890588" lvl="1">
              <a:buNone/>
            </a:pPr>
            <a:r>
              <a:rPr lang="en-US" dirty="0" err="1" smtClean="0"/>
              <a:t>inOrder</a:t>
            </a:r>
            <a:r>
              <a:rPr lang="en-US" dirty="0" smtClean="0"/>
              <a:t>(tree-&gt;rig</a:t>
            </a:r>
            <a:r>
              <a:rPr lang="tr-TR" dirty="0" smtClean="0"/>
              <a:t>ht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inOrder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486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1. Traverse the </a:t>
            </a:r>
            <a:r>
              <a:rPr lang="en-US" b="1" i="1" dirty="0" smtClean="0">
                <a:solidFill>
                  <a:srgbClr val="0000CC"/>
                </a:solidFill>
              </a:rPr>
              <a:t>left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2. Traverse the </a:t>
            </a:r>
            <a:r>
              <a:rPr lang="en-US" b="1" i="1" dirty="0" smtClean="0">
                <a:solidFill>
                  <a:srgbClr val="0000CC"/>
                </a:solidFill>
              </a:rPr>
              <a:t>right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</a:t>
            </a:r>
            <a:r>
              <a:rPr lang="en-US" dirty="0" err="1" smtClean="0"/>
              <a:t>postOrder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	3.  Visit the </a:t>
            </a:r>
            <a:r>
              <a:rPr lang="en-US" b="1" i="1" dirty="0" smtClean="0">
                <a:solidFill>
                  <a:srgbClr val="0000CC"/>
                </a:solidFill>
              </a:rPr>
              <a:t>root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tnode</a:t>
            </a:r>
            <a:r>
              <a:rPr lang="en-US" dirty="0" smtClean="0"/>
              <a:t> tree) {</a:t>
            </a:r>
          </a:p>
          <a:p>
            <a:pPr>
              <a:buNone/>
            </a:pPr>
            <a:r>
              <a:rPr lang="en-US" dirty="0" smtClean="0"/>
              <a:t>	if(tree != NULL) {</a:t>
            </a:r>
          </a:p>
          <a:p>
            <a:pPr marL="890588" lvl="1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(tree-&gt;left); 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postOrder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 marL="890588" lvl="1">
              <a:buNone/>
            </a:pPr>
            <a:r>
              <a:rPr lang="en-US" dirty="0" err="1" smtClean="0"/>
              <a:t>postOrder</a:t>
            </a:r>
            <a:r>
              <a:rPr lang="en-US" dirty="0" smtClean="0"/>
              <a:t>(tree-&gt;rig</a:t>
            </a:r>
            <a:r>
              <a:rPr lang="tr-TR" dirty="0" smtClean="0"/>
              <a:t>ht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postOrder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 marL="890588"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(“%d\n”, tree-&gt;data);  </a:t>
            </a:r>
            <a:r>
              <a:rPr lang="en-US" dirty="0" smtClean="0">
                <a:solidFill>
                  <a:srgbClr val="0000CC"/>
                </a:solidFill>
              </a:rPr>
              <a:t>// Visit the root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PreOrder</a:t>
            </a:r>
            <a:r>
              <a:rPr lang="en-US" dirty="0" smtClean="0"/>
              <a:t> Traversal  - Trace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303338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151" y="5949950"/>
            <a:ext cx="456964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3200" b="1" dirty="0">
                <a:effectLst/>
              </a:rPr>
              <a:t>Preorder</a:t>
            </a:r>
            <a:r>
              <a:rPr lang="en-US" sz="3200" b="1" i="1" dirty="0">
                <a:effectLst/>
              </a:rPr>
              <a:t>: ABDGCEHIF</a:t>
            </a:r>
          </a:p>
        </p:txBody>
      </p:sp>
      <p:sp>
        <p:nvSpPr>
          <p:cNvPr id="6" name="Freeform 5"/>
          <p:cNvSpPr/>
          <p:nvPr/>
        </p:nvSpPr>
        <p:spPr>
          <a:xfrm>
            <a:off x="362607" y="1434662"/>
            <a:ext cx="7714593" cy="4240924"/>
          </a:xfrm>
          <a:custGeom>
            <a:avLst/>
            <a:gdLst>
              <a:gd name="connsiteX0" fmla="*/ 3484179 w 7914290"/>
              <a:gd name="connsiteY0" fmla="*/ 0 h 4240924"/>
              <a:gd name="connsiteX1" fmla="*/ 3421117 w 7914290"/>
              <a:gd name="connsiteY1" fmla="*/ 94593 h 4240924"/>
              <a:gd name="connsiteX2" fmla="*/ 3263462 w 7914290"/>
              <a:gd name="connsiteY2" fmla="*/ 189186 h 4240924"/>
              <a:gd name="connsiteX3" fmla="*/ 3216165 w 7914290"/>
              <a:gd name="connsiteY3" fmla="*/ 220717 h 4240924"/>
              <a:gd name="connsiteX4" fmla="*/ 3042745 w 7914290"/>
              <a:gd name="connsiteY4" fmla="*/ 268014 h 4240924"/>
              <a:gd name="connsiteX5" fmla="*/ 2948152 w 7914290"/>
              <a:gd name="connsiteY5" fmla="*/ 315310 h 4240924"/>
              <a:gd name="connsiteX6" fmla="*/ 2743200 w 7914290"/>
              <a:gd name="connsiteY6" fmla="*/ 331076 h 4240924"/>
              <a:gd name="connsiteX7" fmla="*/ 2569779 w 7914290"/>
              <a:gd name="connsiteY7" fmla="*/ 394138 h 4240924"/>
              <a:gd name="connsiteX8" fmla="*/ 2475186 w 7914290"/>
              <a:gd name="connsiteY8" fmla="*/ 441435 h 4240924"/>
              <a:gd name="connsiteX9" fmla="*/ 2191407 w 7914290"/>
              <a:gd name="connsiteY9" fmla="*/ 488731 h 4240924"/>
              <a:gd name="connsiteX10" fmla="*/ 2144110 w 7914290"/>
              <a:gd name="connsiteY10" fmla="*/ 504497 h 4240924"/>
              <a:gd name="connsiteX11" fmla="*/ 2081048 w 7914290"/>
              <a:gd name="connsiteY11" fmla="*/ 520262 h 4240924"/>
              <a:gd name="connsiteX12" fmla="*/ 1986455 w 7914290"/>
              <a:gd name="connsiteY12" fmla="*/ 551793 h 4240924"/>
              <a:gd name="connsiteX13" fmla="*/ 1939159 w 7914290"/>
              <a:gd name="connsiteY13" fmla="*/ 583324 h 4240924"/>
              <a:gd name="connsiteX14" fmla="*/ 1907627 w 7914290"/>
              <a:gd name="connsiteY14" fmla="*/ 614855 h 4240924"/>
              <a:gd name="connsiteX15" fmla="*/ 1844565 w 7914290"/>
              <a:gd name="connsiteY15" fmla="*/ 646386 h 4240924"/>
              <a:gd name="connsiteX16" fmla="*/ 1749972 w 7914290"/>
              <a:gd name="connsiteY16" fmla="*/ 709448 h 4240924"/>
              <a:gd name="connsiteX17" fmla="*/ 1655379 w 7914290"/>
              <a:gd name="connsiteY17" fmla="*/ 772510 h 4240924"/>
              <a:gd name="connsiteX18" fmla="*/ 1623848 w 7914290"/>
              <a:gd name="connsiteY18" fmla="*/ 819807 h 4240924"/>
              <a:gd name="connsiteX19" fmla="*/ 1466193 w 7914290"/>
              <a:gd name="connsiteY19" fmla="*/ 914400 h 4240924"/>
              <a:gd name="connsiteX20" fmla="*/ 1418896 w 7914290"/>
              <a:gd name="connsiteY20" fmla="*/ 961697 h 4240924"/>
              <a:gd name="connsiteX21" fmla="*/ 1371600 w 7914290"/>
              <a:gd name="connsiteY21" fmla="*/ 993228 h 4240924"/>
              <a:gd name="connsiteX22" fmla="*/ 1277007 w 7914290"/>
              <a:gd name="connsiteY22" fmla="*/ 1087821 h 4240924"/>
              <a:gd name="connsiteX23" fmla="*/ 1213945 w 7914290"/>
              <a:gd name="connsiteY23" fmla="*/ 1135117 h 4240924"/>
              <a:gd name="connsiteX24" fmla="*/ 1119352 w 7914290"/>
              <a:gd name="connsiteY24" fmla="*/ 1198179 h 4240924"/>
              <a:gd name="connsiteX25" fmla="*/ 993227 w 7914290"/>
              <a:gd name="connsiteY25" fmla="*/ 1292772 h 4240924"/>
              <a:gd name="connsiteX26" fmla="*/ 804041 w 7914290"/>
              <a:gd name="connsiteY26" fmla="*/ 1355835 h 4240924"/>
              <a:gd name="connsiteX27" fmla="*/ 677917 w 7914290"/>
              <a:gd name="connsiteY27" fmla="*/ 1387366 h 4240924"/>
              <a:gd name="connsiteX28" fmla="*/ 362607 w 7914290"/>
              <a:gd name="connsiteY28" fmla="*/ 1403131 h 4240924"/>
              <a:gd name="connsiteX29" fmla="*/ 283779 w 7914290"/>
              <a:gd name="connsiteY29" fmla="*/ 1418897 h 4240924"/>
              <a:gd name="connsiteX30" fmla="*/ 204952 w 7914290"/>
              <a:gd name="connsiteY30" fmla="*/ 1529255 h 4240924"/>
              <a:gd name="connsiteX31" fmla="*/ 126124 w 7914290"/>
              <a:gd name="connsiteY31" fmla="*/ 1623848 h 4240924"/>
              <a:gd name="connsiteX32" fmla="*/ 94593 w 7914290"/>
              <a:gd name="connsiteY32" fmla="*/ 1671145 h 4240924"/>
              <a:gd name="connsiteX33" fmla="*/ 78827 w 7914290"/>
              <a:gd name="connsiteY33" fmla="*/ 2207172 h 4240924"/>
              <a:gd name="connsiteX34" fmla="*/ 47296 w 7914290"/>
              <a:gd name="connsiteY34" fmla="*/ 2317531 h 4240924"/>
              <a:gd name="connsiteX35" fmla="*/ 15765 w 7914290"/>
              <a:gd name="connsiteY35" fmla="*/ 2443655 h 4240924"/>
              <a:gd name="connsiteX36" fmla="*/ 0 w 7914290"/>
              <a:gd name="connsiteY36" fmla="*/ 2506717 h 4240924"/>
              <a:gd name="connsiteX37" fmla="*/ 15765 w 7914290"/>
              <a:gd name="connsiteY37" fmla="*/ 3231931 h 4240924"/>
              <a:gd name="connsiteX38" fmla="*/ 31531 w 7914290"/>
              <a:gd name="connsiteY38" fmla="*/ 3294993 h 4240924"/>
              <a:gd name="connsiteX39" fmla="*/ 110359 w 7914290"/>
              <a:gd name="connsiteY39" fmla="*/ 3405352 h 4240924"/>
              <a:gd name="connsiteX40" fmla="*/ 141890 w 7914290"/>
              <a:gd name="connsiteY40" fmla="*/ 3452648 h 4240924"/>
              <a:gd name="connsiteX41" fmla="*/ 236483 w 7914290"/>
              <a:gd name="connsiteY41" fmla="*/ 3547241 h 4240924"/>
              <a:gd name="connsiteX42" fmla="*/ 315310 w 7914290"/>
              <a:gd name="connsiteY42" fmla="*/ 3626069 h 4240924"/>
              <a:gd name="connsiteX43" fmla="*/ 409903 w 7914290"/>
              <a:gd name="connsiteY43" fmla="*/ 3783724 h 4240924"/>
              <a:gd name="connsiteX44" fmla="*/ 504496 w 7914290"/>
              <a:gd name="connsiteY44" fmla="*/ 3846786 h 4240924"/>
              <a:gd name="connsiteX45" fmla="*/ 551793 w 7914290"/>
              <a:gd name="connsiteY45" fmla="*/ 3878317 h 4240924"/>
              <a:gd name="connsiteX46" fmla="*/ 646386 w 7914290"/>
              <a:gd name="connsiteY46" fmla="*/ 3957145 h 4240924"/>
              <a:gd name="connsiteX47" fmla="*/ 693683 w 7914290"/>
              <a:gd name="connsiteY47" fmla="*/ 3972910 h 4240924"/>
              <a:gd name="connsiteX48" fmla="*/ 740979 w 7914290"/>
              <a:gd name="connsiteY48" fmla="*/ 4004441 h 4240924"/>
              <a:gd name="connsiteX49" fmla="*/ 788276 w 7914290"/>
              <a:gd name="connsiteY49" fmla="*/ 4051738 h 4240924"/>
              <a:gd name="connsiteX50" fmla="*/ 898634 w 7914290"/>
              <a:gd name="connsiteY50" fmla="*/ 4083269 h 4240924"/>
              <a:gd name="connsiteX51" fmla="*/ 993227 w 7914290"/>
              <a:gd name="connsiteY51" fmla="*/ 4114800 h 4240924"/>
              <a:gd name="connsiteX52" fmla="*/ 1040524 w 7914290"/>
              <a:gd name="connsiteY52" fmla="*/ 4146331 h 4240924"/>
              <a:gd name="connsiteX53" fmla="*/ 1198179 w 7914290"/>
              <a:gd name="connsiteY53" fmla="*/ 4193628 h 4240924"/>
              <a:gd name="connsiteX54" fmla="*/ 1245476 w 7914290"/>
              <a:gd name="connsiteY54" fmla="*/ 4209393 h 4240924"/>
              <a:gd name="connsiteX55" fmla="*/ 1797269 w 7914290"/>
              <a:gd name="connsiteY55" fmla="*/ 4193628 h 4240924"/>
              <a:gd name="connsiteX56" fmla="*/ 1844565 w 7914290"/>
              <a:gd name="connsiteY56" fmla="*/ 4162097 h 4240924"/>
              <a:gd name="connsiteX57" fmla="*/ 1923393 w 7914290"/>
              <a:gd name="connsiteY57" fmla="*/ 4083269 h 4240924"/>
              <a:gd name="connsiteX58" fmla="*/ 1954924 w 7914290"/>
              <a:gd name="connsiteY58" fmla="*/ 4035972 h 4240924"/>
              <a:gd name="connsiteX59" fmla="*/ 2002221 w 7914290"/>
              <a:gd name="connsiteY59" fmla="*/ 3972910 h 4240924"/>
              <a:gd name="connsiteX60" fmla="*/ 2049517 w 7914290"/>
              <a:gd name="connsiteY60" fmla="*/ 3894083 h 4240924"/>
              <a:gd name="connsiteX61" fmla="*/ 2128345 w 7914290"/>
              <a:gd name="connsiteY61" fmla="*/ 3783724 h 4240924"/>
              <a:gd name="connsiteX62" fmla="*/ 2112579 w 7914290"/>
              <a:gd name="connsiteY62" fmla="*/ 3499945 h 4240924"/>
              <a:gd name="connsiteX63" fmla="*/ 2049517 w 7914290"/>
              <a:gd name="connsiteY63" fmla="*/ 3358055 h 4240924"/>
              <a:gd name="connsiteX64" fmla="*/ 2002221 w 7914290"/>
              <a:gd name="connsiteY64" fmla="*/ 3310759 h 4240924"/>
              <a:gd name="connsiteX65" fmla="*/ 1954924 w 7914290"/>
              <a:gd name="connsiteY65" fmla="*/ 3279228 h 4240924"/>
              <a:gd name="connsiteX66" fmla="*/ 1923393 w 7914290"/>
              <a:gd name="connsiteY66" fmla="*/ 3231931 h 4240924"/>
              <a:gd name="connsiteX67" fmla="*/ 1876096 w 7914290"/>
              <a:gd name="connsiteY67" fmla="*/ 3200400 h 4240924"/>
              <a:gd name="connsiteX68" fmla="*/ 1813034 w 7914290"/>
              <a:gd name="connsiteY68" fmla="*/ 3137338 h 4240924"/>
              <a:gd name="connsiteX69" fmla="*/ 1781503 w 7914290"/>
              <a:gd name="connsiteY69" fmla="*/ 3090041 h 4240924"/>
              <a:gd name="connsiteX70" fmla="*/ 1734207 w 7914290"/>
              <a:gd name="connsiteY70" fmla="*/ 3074276 h 4240924"/>
              <a:gd name="connsiteX71" fmla="*/ 1718441 w 7914290"/>
              <a:gd name="connsiteY71" fmla="*/ 3026979 h 4240924"/>
              <a:gd name="connsiteX72" fmla="*/ 1686910 w 7914290"/>
              <a:gd name="connsiteY72" fmla="*/ 2979683 h 4240924"/>
              <a:gd name="connsiteX73" fmla="*/ 1718441 w 7914290"/>
              <a:gd name="connsiteY73" fmla="*/ 2695904 h 4240924"/>
              <a:gd name="connsiteX74" fmla="*/ 1734207 w 7914290"/>
              <a:gd name="connsiteY74" fmla="*/ 2632841 h 4240924"/>
              <a:gd name="connsiteX75" fmla="*/ 1828800 w 7914290"/>
              <a:gd name="connsiteY75" fmla="*/ 2585545 h 4240924"/>
              <a:gd name="connsiteX76" fmla="*/ 1891862 w 7914290"/>
              <a:gd name="connsiteY76" fmla="*/ 2538248 h 4240924"/>
              <a:gd name="connsiteX77" fmla="*/ 1939159 w 7914290"/>
              <a:gd name="connsiteY77" fmla="*/ 2490952 h 4240924"/>
              <a:gd name="connsiteX78" fmla="*/ 2033752 w 7914290"/>
              <a:gd name="connsiteY78" fmla="*/ 2427890 h 4240924"/>
              <a:gd name="connsiteX79" fmla="*/ 2081048 w 7914290"/>
              <a:gd name="connsiteY79" fmla="*/ 2396359 h 4240924"/>
              <a:gd name="connsiteX80" fmla="*/ 2128345 w 7914290"/>
              <a:gd name="connsiteY80" fmla="*/ 2349062 h 4240924"/>
              <a:gd name="connsiteX81" fmla="*/ 2222938 w 7914290"/>
              <a:gd name="connsiteY81" fmla="*/ 2317531 h 4240924"/>
              <a:gd name="connsiteX82" fmla="*/ 2286000 w 7914290"/>
              <a:gd name="connsiteY82" fmla="*/ 2254469 h 4240924"/>
              <a:gd name="connsiteX83" fmla="*/ 2412124 w 7914290"/>
              <a:gd name="connsiteY83" fmla="*/ 2191407 h 4240924"/>
              <a:gd name="connsiteX84" fmla="*/ 2459421 w 7914290"/>
              <a:gd name="connsiteY84" fmla="*/ 2175641 h 4240924"/>
              <a:gd name="connsiteX85" fmla="*/ 2554014 w 7914290"/>
              <a:gd name="connsiteY85" fmla="*/ 2112579 h 4240924"/>
              <a:gd name="connsiteX86" fmla="*/ 2601310 w 7914290"/>
              <a:gd name="connsiteY86" fmla="*/ 2081048 h 4240924"/>
              <a:gd name="connsiteX87" fmla="*/ 2648607 w 7914290"/>
              <a:gd name="connsiteY87" fmla="*/ 2033752 h 4240924"/>
              <a:gd name="connsiteX88" fmla="*/ 2695903 w 7914290"/>
              <a:gd name="connsiteY88" fmla="*/ 2002221 h 4240924"/>
              <a:gd name="connsiteX89" fmla="*/ 2743200 w 7914290"/>
              <a:gd name="connsiteY89" fmla="*/ 1954924 h 4240924"/>
              <a:gd name="connsiteX90" fmla="*/ 2885090 w 7914290"/>
              <a:gd name="connsiteY90" fmla="*/ 1907628 h 4240924"/>
              <a:gd name="connsiteX91" fmla="*/ 2979683 w 7914290"/>
              <a:gd name="connsiteY91" fmla="*/ 1844566 h 4240924"/>
              <a:gd name="connsiteX92" fmla="*/ 3026979 w 7914290"/>
              <a:gd name="connsiteY92" fmla="*/ 1813035 h 4240924"/>
              <a:gd name="connsiteX93" fmla="*/ 3105807 w 7914290"/>
              <a:gd name="connsiteY93" fmla="*/ 1781504 h 4240924"/>
              <a:gd name="connsiteX94" fmla="*/ 3153103 w 7914290"/>
              <a:gd name="connsiteY94" fmla="*/ 1749972 h 4240924"/>
              <a:gd name="connsiteX95" fmla="*/ 3216165 w 7914290"/>
              <a:gd name="connsiteY95" fmla="*/ 1734207 h 4240924"/>
              <a:gd name="connsiteX96" fmla="*/ 3263462 w 7914290"/>
              <a:gd name="connsiteY96" fmla="*/ 1718441 h 4240924"/>
              <a:gd name="connsiteX97" fmla="*/ 3326524 w 7914290"/>
              <a:gd name="connsiteY97" fmla="*/ 1671145 h 4240924"/>
              <a:gd name="connsiteX98" fmla="*/ 3405352 w 7914290"/>
              <a:gd name="connsiteY98" fmla="*/ 1655379 h 4240924"/>
              <a:gd name="connsiteX99" fmla="*/ 3452648 w 7914290"/>
              <a:gd name="connsiteY99" fmla="*/ 1639614 h 4240924"/>
              <a:gd name="connsiteX100" fmla="*/ 3515710 w 7914290"/>
              <a:gd name="connsiteY100" fmla="*/ 1623848 h 4240924"/>
              <a:gd name="connsiteX101" fmla="*/ 3689131 w 7914290"/>
              <a:gd name="connsiteY101" fmla="*/ 1576552 h 4240924"/>
              <a:gd name="connsiteX102" fmla="*/ 3783724 w 7914290"/>
              <a:gd name="connsiteY102" fmla="*/ 1560786 h 4240924"/>
              <a:gd name="connsiteX103" fmla="*/ 4508938 w 7914290"/>
              <a:gd name="connsiteY103" fmla="*/ 1545021 h 4240924"/>
              <a:gd name="connsiteX104" fmla="*/ 4619296 w 7914290"/>
              <a:gd name="connsiteY104" fmla="*/ 1513490 h 4240924"/>
              <a:gd name="connsiteX105" fmla="*/ 4666593 w 7914290"/>
              <a:gd name="connsiteY105" fmla="*/ 1497724 h 4240924"/>
              <a:gd name="connsiteX106" fmla="*/ 4840014 w 7914290"/>
              <a:gd name="connsiteY106" fmla="*/ 1466193 h 4240924"/>
              <a:gd name="connsiteX107" fmla="*/ 4887310 w 7914290"/>
              <a:gd name="connsiteY107" fmla="*/ 1450428 h 4240924"/>
              <a:gd name="connsiteX108" fmla="*/ 4950372 w 7914290"/>
              <a:gd name="connsiteY108" fmla="*/ 1434662 h 4240924"/>
              <a:gd name="connsiteX109" fmla="*/ 5060731 w 7914290"/>
              <a:gd name="connsiteY109" fmla="*/ 1403131 h 4240924"/>
              <a:gd name="connsiteX110" fmla="*/ 5565227 w 7914290"/>
              <a:gd name="connsiteY110" fmla="*/ 1418897 h 4240924"/>
              <a:gd name="connsiteX111" fmla="*/ 5833241 w 7914290"/>
              <a:gd name="connsiteY111" fmla="*/ 1434662 h 4240924"/>
              <a:gd name="connsiteX112" fmla="*/ 5785945 w 7914290"/>
              <a:gd name="connsiteY112" fmla="*/ 1481959 h 4240924"/>
              <a:gd name="connsiteX113" fmla="*/ 5738648 w 7914290"/>
              <a:gd name="connsiteY113" fmla="*/ 1513490 h 4240924"/>
              <a:gd name="connsiteX114" fmla="*/ 5628290 w 7914290"/>
              <a:gd name="connsiteY114" fmla="*/ 1545021 h 4240924"/>
              <a:gd name="connsiteX115" fmla="*/ 5486400 w 7914290"/>
              <a:gd name="connsiteY115" fmla="*/ 1592317 h 4240924"/>
              <a:gd name="connsiteX116" fmla="*/ 5439103 w 7914290"/>
              <a:gd name="connsiteY116" fmla="*/ 1608083 h 4240924"/>
              <a:gd name="connsiteX117" fmla="*/ 5171090 w 7914290"/>
              <a:gd name="connsiteY117" fmla="*/ 1639614 h 4240924"/>
              <a:gd name="connsiteX118" fmla="*/ 5123793 w 7914290"/>
              <a:gd name="connsiteY118" fmla="*/ 1655379 h 4240924"/>
              <a:gd name="connsiteX119" fmla="*/ 5029200 w 7914290"/>
              <a:gd name="connsiteY119" fmla="*/ 1702676 h 4240924"/>
              <a:gd name="connsiteX120" fmla="*/ 4950372 w 7914290"/>
              <a:gd name="connsiteY120" fmla="*/ 1765738 h 4240924"/>
              <a:gd name="connsiteX121" fmla="*/ 4855779 w 7914290"/>
              <a:gd name="connsiteY121" fmla="*/ 1860331 h 4240924"/>
              <a:gd name="connsiteX122" fmla="*/ 4808483 w 7914290"/>
              <a:gd name="connsiteY122" fmla="*/ 1891862 h 4240924"/>
              <a:gd name="connsiteX123" fmla="*/ 4698124 w 7914290"/>
              <a:gd name="connsiteY123" fmla="*/ 2017986 h 4240924"/>
              <a:gd name="connsiteX124" fmla="*/ 4603531 w 7914290"/>
              <a:gd name="connsiteY124" fmla="*/ 2144110 h 4240924"/>
              <a:gd name="connsiteX125" fmla="*/ 4540469 w 7914290"/>
              <a:gd name="connsiteY125" fmla="*/ 2238704 h 4240924"/>
              <a:gd name="connsiteX126" fmla="*/ 4398579 w 7914290"/>
              <a:gd name="connsiteY126" fmla="*/ 2396359 h 4240924"/>
              <a:gd name="connsiteX127" fmla="*/ 4335517 w 7914290"/>
              <a:gd name="connsiteY127" fmla="*/ 2506717 h 4240924"/>
              <a:gd name="connsiteX128" fmla="*/ 4272455 w 7914290"/>
              <a:gd name="connsiteY128" fmla="*/ 2601310 h 4240924"/>
              <a:gd name="connsiteX129" fmla="*/ 4240924 w 7914290"/>
              <a:gd name="connsiteY129" fmla="*/ 2648607 h 4240924"/>
              <a:gd name="connsiteX130" fmla="*/ 4225159 w 7914290"/>
              <a:gd name="connsiteY130" fmla="*/ 2695904 h 4240924"/>
              <a:gd name="connsiteX131" fmla="*/ 4146331 w 7914290"/>
              <a:gd name="connsiteY131" fmla="*/ 2758966 h 4240924"/>
              <a:gd name="connsiteX132" fmla="*/ 4067503 w 7914290"/>
              <a:gd name="connsiteY132" fmla="*/ 2837793 h 4240924"/>
              <a:gd name="connsiteX133" fmla="*/ 4035972 w 7914290"/>
              <a:gd name="connsiteY133" fmla="*/ 2885090 h 4240924"/>
              <a:gd name="connsiteX134" fmla="*/ 4067503 w 7914290"/>
              <a:gd name="connsiteY134" fmla="*/ 2948152 h 4240924"/>
              <a:gd name="connsiteX135" fmla="*/ 4083269 w 7914290"/>
              <a:gd name="connsiteY135" fmla="*/ 2995448 h 4240924"/>
              <a:gd name="connsiteX136" fmla="*/ 4067503 w 7914290"/>
              <a:gd name="connsiteY136" fmla="*/ 3168869 h 4240924"/>
              <a:gd name="connsiteX137" fmla="*/ 4051738 w 7914290"/>
              <a:gd name="connsiteY137" fmla="*/ 3216166 h 4240924"/>
              <a:gd name="connsiteX138" fmla="*/ 4035972 w 7914290"/>
              <a:gd name="connsiteY138" fmla="*/ 3342290 h 4240924"/>
              <a:gd name="connsiteX139" fmla="*/ 4051738 w 7914290"/>
              <a:gd name="connsiteY139" fmla="*/ 3988676 h 4240924"/>
              <a:gd name="connsiteX140" fmla="*/ 4083269 w 7914290"/>
              <a:gd name="connsiteY140" fmla="*/ 4035972 h 4240924"/>
              <a:gd name="connsiteX141" fmla="*/ 4162096 w 7914290"/>
              <a:gd name="connsiteY141" fmla="*/ 4146331 h 4240924"/>
              <a:gd name="connsiteX142" fmla="*/ 4209393 w 7914290"/>
              <a:gd name="connsiteY142" fmla="*/ 4177862 h 4240924"/>
              <a:gd name="connsiteX143" fmla="*/ 4303986 w 7914290"/>
              <a:gd name="connsiteY143" fmla="*/ 4209393 h 4240924"/>
              <a:gd name="connsiteX144" fmla="*/ 4414345 w 7914290"/>
              <a:gd name="connsiteY144" fmla="*/ 4240924 h 4240924"/>
              <a:gd name="connsiteX145" fmla="*/ 4934607 w 7914290"/>
              <a:gd name="connsiteY145" fmla="*/ 4225159 h 4240924"/>
              <a:gd name="connsiteX146" fmla="*/ 5029200 w 7914290"/>
              <a:gd name="connsiteY146" fmla="*/ 4162097 h 4240924"/>
              <a:gd name="connsiteX147" fmla="*/ 5060731 w 7914290"/>
              <a:gd name="connsiteY147" fmla="*/ 4114800 h 4240924"/>
              <a:gd name="connsiteX148" fmla="*/ 5108027 w 7914290"/>
              <a:gd name="connsiteY148" fmla="*/ 4083269 h 4240924"/>
              <a:gd name="connsiteX149" fmla="*/ 5139559 w 7914290"/>
              <a:gd name="connsiteY149" fmla="*/ 4051738 h 4240924"/>
              <a:gd name="connsiteX150" fmla="*/ 5186855 w 7914290"/>
              <a:gd name="connsiteY150" fmla="*/ 3909848 h 4240924"/>
              <a:gd name="connsiteX151" fmla="*/ 5202621 w 7914290"/>
              <a:gd name="connsiteY151" fmla="*/ 3862552 h 4240924"/>
              <a:gd name="connsiteX152" fmla="*/ 5234152 w 7914290"/>
              <a:gd name="connsiteY152" fmla="*/ 3531476 h 4240924"/>
              <a:gd name="connsiteX153" fmla="*/ 5265683 w 7914290"/>
              <a:gd name="connsiteY153" fmla="*/ 3484179 h 4240924"/>
              <a:gd name="connsiteX154" fmla="*/ 5360276 w 7914290"/>
              <a:gd name="connsiteY154" fmla="*/ 3452648 h 4240924"/>
              <a:gd name="connsiteX155" fmla="*/ 5391807 w 7914290"/>
              <a:gd name="connsiteY155" fmla="*/ 3610304 h 4240924"/>
              <a:gd name="connsiteX156" fmla="*/ 5407572 w 7914290"/>
              <a:gd name="connsiteY156" fmla="*/ 3657600 h 4240924"/>
              <a:gd name="connsiteX157" fmla="*/ 5439103 w 7914290"/>
              <a:gd name="connsiteY157" fmla="*/ 3783724 h 4240924"/>
              <a:gd name="connsiteX158" fmla="*/ 5454869 w 7914290"/>
              <a:gd name="connsiteY158" fmla="*/ 3941379 h 4240924"/>
              <a:gd name="connsiteX159" fmla="*/ 5533696 w 7914290"/>
              <a:gd name="connsiteY159" fmla="*/ 4035972 h 4240924"/>
              <a:gd name="connsiteX160" fmla="*/ 5565227 w 7914290"/>
              <a:gd name="connsiteY160" fmla="*/ 4083269 h 4240924"/>
              <a:gd name="connsiteX161" fmla="*/ 5644055 w 7914290"/>
              <a:gd name="connsiteY161" fmla="*/ 4146331 h 4240924"/>
              <a:gd name="connsiteX162" fmla="*/ 5738648 w 7914290"/>
              <a:gd name="connsiteY162" fmla="*/ 4177862 h 4240924"/>
              <a:gd name="connsiteX163" fmla="*/ 6321972 w 7914290"/>
              <a:gd name="connsiteY163" fmla="*/ 4162097 h 4240924"/>
              <a:gd name="connsiteX164" fmla="*/ 6416565 w 7914290"/>
              <a:gd name="connsiteY164" fmla="*/ 4130566 h 4240924"/>
              <a:gd name="connsiteX165" fmla="*/ 6463862 w 7914290"/>
              <a:gd name="connsiteY165" fmla="*/ 4114800 h 4240924"/>
              <a:gd name="connsiteX166" fmla="*/ 6479627 w 7914290"/>
              <a:gd name="connsiteY166" fmla="*/ 4067504 h 4240924"/>
              <a:gd name="connsiteX167" fmla="*/ 6511159 w 7914290"/>
              <a:gd name="connsiteY167" fmla="*/ 4020207 h 4240924"/>
              <a:gd name="connsiteX168" fmla="*/ 6526924 w 7914290"/>
              <a:gd name="connsiteY168" fmla="*/ 3468414 h 4240924"/>
              <a:gd name="connsiteX169" fmla="*/ 6542690 w 7914290"/>
              <a:gd name="connsiteY169" fmla="*/ 3326524 h 4240924"/>
              <a:gd name="connsiteX170" fmla="*/ 6558455 w 7914290"/>
              <a:gd name="connsiteY170" fmla="*/ 3105807 h 4240924"/>
              <a:gd name="connsiteX171" fmla="*/ 6589986 w 7914290"/>
              <a:gd name="connsiteY171" fmla="*/ 2979683 h 4240924"/>
              <a:gd name="connsiteX172" fmla="*/ 6621517 w 7914290"/>
              <a:gd name="connsiteY172" fmla="*/ 2727435 h 4240924"/>
              <a:gd name="connsiteX173" fmla="*/ 6684579 w 7914290"/>
              <a:gd name="connsiteY173" fmla="*/ 2632841 h 4240924"/>
              <a:gd name="connsiteX174" fmla="*/ 6731876 w 7914290"/>
              <a:gd name="connsiteY174" fmla="*/ 2601310 h 4240924"/>
              <a:gd name="connsiteX175" fmla="*/ 6826469 w 7914290"/>
              <a:gd name="connsiteY175" fmla="*/ 2569779 h 4240924"/>
              <a:gd name="connsiteX176" fmla="*/ 7189076 w 7914290"/>
              <a:gd name="connsiteY176" fmla="*/ 2601310 h 4240924"/>
              <a:gd name="connsiteX177" fmla="*/ 7236372 w 7914290"/>
              <a:gd name="connsiteY177" fmla="*/ 2617076 h 4240924"/>
              <a:gd name="connsiteX178" fmla="*/ 7283669 w 7914290"/>
              <a:gd name="connsiteY178" fmla="*/ 2648607 h 4240924"/>
              <a:gd name="connsiteX179" fmla="*/ 7299434 w 7914290"/>
              <a:gd name="connsiteY179" fmla="*/ 2695904 h 4240924"/>
              <a:gd name="connsiteX180" fmla="*/ 7457090 w 7914290"/>
              <a:gd name="connsiteY180" fmla="*/ 2743200 h 4240924"/>
              <a:gd name="connsiteX181" fmla="*/ 7551683 w 7914290"/>
              <a:gd name="connsiteY181" fmla="*/ 2774731 h 4240924"/>
              <a:gd name="connsiteX182" fmla="*/ 7646276 w 7914290"/>
              <a:gd name="connsiteY182" fmla="*/ 2853559 h 4240924"/>
              <a:gd name="connsiteX183" fmla="*/ 7740869 w 7914290"/>
              <a:gd name="connsiteY183" fmla="*/ 2885090 h 4240924"/>
              <a:gd name="connsiteX184" fmla="*/ 7788165 w 7914290"/>
              <a:gd name="connsiteY184" fmla="*/ 2900855 h 4240924"/>
              <a:gd name="connsiteX185" fmla="*/ 7914290 w 7914290"/>
              <a:gd name="connsiteY185" fmla="*/ 2979683 h 424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7914290" h="4240924">
                <a:moveTo>
                  <a:pt x="3484179" y="0"/>
                </a:moveTo>
                <a:cubicBezTo>
                  <a:pt x="3463158" y="31531"/>
                  <a:pt x="3452648" y="73572"/>
                  <a:pt x="3421117" y="94593"/>
                </a:cubicBezTo>
                <a:cubicBezTo>
                  <a:pt x="3189723" y="248856"/>
                  <a:pt x="3433132" y="92232"/>
                  <a:pt x="3263462" y="189186"/>
                </a:cubicBezTo>
                <a:cubicBezTo>
                  <a:pt x="3247011" y="198587"/>
                  <a:pt x="3233906" y="214064"/>
                  <a:pt x="3216165" y="220717"/>
                </a:cubicBezTo>
                <a:cubicBezTo>
                  <a:pt x="3077769" y="272616"/>
                  <a:pt x="3196221" y="191277"/>
                  <a:pt x="3042745" y="268014"/>
                </a:cubicBezTo>
                <a:cubicBezTo>
                  <a:pt x="3011214" y="283779"/>
                  <a:pt x="2982648" y="308048"/>
                  <a:pt x="2948152" y="315310"/>
                </a:cubicBezTo>
                <a:cubicBezTo>
                  <a:pt x="2881103" y="329426"/>
                  <a:pt x="2811517" y="325821"/>
                  <a:pt x="2743200" y="331076"/>
                </a:cubicBezTo>
                <a:cubicBezTo>
                  <a:pt x="2445610" y="479870"/>
                  <a:pt x="2819260" y="303416"/>
                  <a:pt x="2569779" y="394138"/>
                </a:cubicBezTo>
                <a:cubicBezTo>
                  <a:pt x="2536649" y="406186"/>
                  <a:pt x="2508834" y="430920"/>
                  <a:pt x="2475186" y="441435"/>
                </a:cubicBezTo>
                <a:cubicBezTo>
                  <a:pt x="2395504" y="466336"/>
                  <a:pt x="2276222" y="478129"/>
                  <a:pt x="2191407" y="488731"/>
                </a:cubicBezTo>
                <a:cubicBezTo>
                  <a:pt x="2175641" y="493986"/>
                  <a:pt x="2160089" y="499932"/>
                  <a:pt x="2144110" y="504497"/>
                </a:cubicBezTo>
                <a:cubicBezTo>
                  <a:pt x="2123276" y="510450"/>
                  <a:pt x="2101802" y="514036"/>
                  <a:pt x="2081048" y="520262"/>
                </a:cubicBezTo>
                <a:cubicBezTo>
                  <a:pt x="2049213" y="529812"/>
                  <a:pt x="1986455" y="551793"/>
                  <a:pt x="1986455" y="551793"/>
                </a:cubicBezTo>
                <a:cubicBezTo>
                  <a:pt x="1970690" y="562303"/>
                  <a:pt x="1953955" y="571488"/>
                  <a:pt x="1939159" y="583324"/>
                </a:cubicBezTo>
                <a:cubicBezTo>
                  <a:pt x="1927552" y="592609"/>
                  <a:pt x="1919995" y="606610"/>
                  <a:pt x="1907627" y="614855"/>
                </a:cubicBezTo>
                <a:cubicBezTo>
                  <a:pt x="1888072" y="627891"/>
                  <a:pt x="1865586" y="635876"/>
                  <a:pt x="1844565" y="646386"/>
                </a:cubicBezTo>
                <a:cubicBezTo>
                  <a:pt x="1739603" y="751351"/>
                  <a:pt x="1852644" y="652408"/>
                  <a:pt x="1749972" y="709448"/>
                </a:cubicBezTo>
                <a:cubicBezTo>
                  <a:pt x="1716845" y="727852"/>
                  <a:pt x="1655379" y="772510"/>
                  <a:pt x="1655379" y="772510"/>
                </a:cubicBezTo>
                <a:cubicBezTo>
                  <a:pt x="1644869" y="788276"/>
                  <a:pt x="1638404" y="807677"/>
                  <a:pt x="1623848" y="819807"/>
                </a:cubicBezTo>
                <a:cubicBezTo>
                  <a:pt x="1474556" y="944218"/>
                  <a:pt x="1664729" y="715864"/>
                  <a:pt x="1466193" y="914400"/>
                </a:cubicBezTo>
                <a:cubicBezTo>
                  <a:pt x="1450427" y="930166"/>
                  <a:pt x="1436024" y="947423"/>
                  <a:pt x="1418896" y="961697"/>
                </a:cubicBezTo>
                <a:cubicBezTo>
                  <a:pt x="1404340" y="973827"/>
                  <a:pt x="1385762" y="980640"/>
                  <a:pt x="1371600" y="993228"/>
                </a:cubicBezTo>
                <a:cubicBezTo>
                  <a:pt x="1338272" y="1022853"/>
                  <a:pt x="1312680" y="1061066"/>
                  <a:pt x="1277007" y="1087821"/>
                </a:cubicBezTo>
                <a:cubicBezTo>
                  <a:pt x="1255986" y="1103586"/>
                  <a:pt x="1233895" y="1118017"/>
                  <a:pt x="1213945" y="1135117"/>
                </a:cubicBezTo>
                <a:cubicBezTo>
                  <a:pt x="1138793" y="1199533"/>
                  <a:pt x="1199803" y="1171363"/>
                  <a:pt x="1119352" y="1198179"/>
                </a:cubicBezTo>
                <a:cubicBezTo>
                  <a:pt x="1077310" y="1229710"/>
                  <a:pt x="1043082" y="1276153"/>
                  <a:pt x="993227" y="1292772"/>
                </a:cubicBezTo>
                <a:lnTo>
                  <a:pt x="804041" y="1355835"/>
                </a:lnTo>
                <a:cubicBezTo>
                  <a:pt x="759270" y="1370759"/>
                  <a:pt x="727977" y="1383361"/>
                  <a:pt x="677917" y="1387366"/>
                </a:cubicBezTo>
                <a:cubicBezTo>
                  <a:pt x="573018" y="1395758"/>
                  <a:pt x="467710" y="1397876"/>
                  <a:pt x="362607" y="1403131"/>
                </a:cubicBezTo>
                <a:cubicBezTo>
                  <a:pt x="336331" y="1408386"/>
                  <a:pt x="307746" y="1406913"/>
                  <a:pt x="283779" y="1418897"/>
                </a:cubicBezTo>
                <a:cubicBezTo>
                  <a:pt x="237556" y="1442008"/>
                  <a:pt x="227805" y="1489262"/>
                  <a:pt x="204952" y="1529255"/>
                </a:cubicBezTo>
                <a:cubicBezTo>
                  <a:pt x="162249" y="1603986"/>
                  <a:pt x="185413" y="1552701"/>
                  <a:pt x="126124" y="1623848"/>
                </a:cubicBezTo>
                <a:cubicBezTo>
                  <a:pt x="113994" y="1638404"/>
                  <a:pt x="105103" y="1655379"/>
                  <a:pt x="94593" y="1671145"/>
                </a:cubicBezTo>
                <a:cubicBezTo>
                  <a:pt x="89338" y="1849821"/>
                  <a:pt x="88222" y="2028666"/>
                  <a:pt x="78827" y="2207172"/>
                </a:cubicBezTo>
                <a:cubicBezTo>
                  <a:pt x="77114" y="2239719"/>
                  <a:pt x="56046" y="2285448"/>
                  <a:pt x="47296" y="2317531"/>
                </a:cubicBezTo>
                <a:cubicBezTo>
                  <a:pt x="35894" y="2359339"/>
                  <a:pt x="26275" y="2401614"/>
                  <a:pt x="15765" y="2443655"/>
                </a:cubicBezTo>
                <a:lnTo>
                  <a:pt x="0" y="2506717"/>
                </a:lnTo>
                <a:cubicBezTo>
                  <a:pt x="5255" y="2748455"/>
                  <a:pt x="6101" y="2990329"/>
                  <a:pt x="15765" y="3231931"/>
                </a:cubicBezTo>
                <a:cubicBezTo>
                  <a:pt x="16631" y="3253581"/>
                  <a:pt x="22996" y="3275077"/>
                  <a:pt x="31531" y="3294993"/>
                </a:cubicBezTo>
                <a:cubicBezTo>
                  <a:pt x="39494" y="3313574"/>
                  <a:pt x="104588" y="3397272"/>
                  <a:pt x="110359" y="3405352"/>
                </a:cubicBezTo>
                <a:cubicBezTo>
                  <a:pt x="121372" y="3420770"/>
                  <a:pt x="129302" y="3438486"/>
                  <a:pt x="141890" y="3452648"/>
                </a:cubicBezTo>
                <a:cubicBezTo>
                  <a:pt x="171515" y="3485976"/>
                  <a:pt x="211748" y="3510138"/>
                  <a:pt x="236483" y="3547241"/>
                </a:cubicBezTo>
                <a:cubicBezTo>
                  <a:pt x="278524" y="3610303"/>
                  <a:pt x="252248" y="3584028"/>
                  <a:pt x="315310" y="3626069"/>
                </a:cubicBezTo>
                <a:cubicBezTo>
                  <a:pt x="334292" y="3664033"/>
                  <a:pt x="381366" y="3764699"/>
                  <a:pt x="409903" y="3783724"/>
                </a:cubicBezTo>
                <a:lnTo>
                  <a:pt x="504496" y="3846786"/>
                </a:lnTo>
                <a:cubicBezTo>
                  <a:pt x="520262" y="3857296"/>
                  <a:pt x="538395" y="3864919"/>
                  <a:pt x="551793" y="3878317"/>
                </a:cubicBezTo>
                <a:cubicBezTo>
                  <a:pt x="586658" y="3913182"/>
                  <a:pt x="602489" y="3935197"/>
                  <a:pt x="646386" y="3957145"/>
                </a:cubicBezTo>
                <a:cubicBezTo>
                  <a:pt x="661250" y="3964577"/>
                  <a:pt x="677917" y="3967655"/>
                  <a:pt x="693683" y="3972910"/>
                </a:cubicBezTo>
                <a:cubicBezTo>
                  <a:pt x="709448" y="3983420"/>
                  <a:pt x="726423" y="3992311"/>
                  <a:pt x="740979" y="4004441"/>
                </a:cubicBezTo>
                <a:cubicBezTo>
                  <a:pt x="758107" y="4018715"/>
                  <a:pt x="769725" y="4039370"/>
                  <a:pt x="788276" y="4051738"/>
                </a:cubicBezTo>
                <a:cubicBezTo>
                  <a:pt x="802729" y="4061374"/>
                  <a:pt x="889073" y="4080401"/>
                  <a:pt x="898634" y="4083269"/>
                </a:cubicBezTo>
                <a:cubicBezTo>
                  <a:pt x="930469" y="4092819"/>
                  <a:pt x="993227" y="4114800"/>
                  <a:pt x="993227" y="4114800"/>
                </a:cubicBezTo>
                <a:cubicBezTo>
                  <a:pt x="1008993" y="4125310"/>
                  <a:pt x="1023209" y="4138636"/>
                  <a:pt x="1040524" y="4146331"/>
                </a:cubicBezTo>
                <a:cubicBezTo>
                  <a:pt x="1107955" y="4176300"/>
                  <a:pt x="1133981" y="4175286"/>
                  <a:pt x="1198179" y="4193628"/>
                </a:cubicBezTo>
                <a:cubicBezTo>
                  <a:pt x="1214158" y="4198193"/>
                  <a:pt x="1229710" y="4204138"/>
                  <a:pt x="1245476" y="4209393"/>
                </a:cubicBezTo>
                <a:cubicBezTo>
                  <a:pt x="1429407" y="4204138"/>
                  <a:pt x="1613834" y="4208110"/>
                  <a:pt x="1797269" y="4193628"/>
                </a:cubicBezTo>
                <a:cubicBezTo>
                  <a:pt x="1816158" y="4192137"/>
                  <a:pt x="1831167" y="4175495"/>
                  <a:pt x="1844565" y="4162097"/>
                </a:cubicBezTo>
                <a:cubicBezTo>
                  <a:pt x="1949665" y="4056996"/>
                  <a:pt x="1797272" y="4167349"/>
                  <a:pt x="1923393" y="4083269"/>
                </a:cubicBezTo>
                <a:cubicBezTo>
                  <a:pt x="1933903" y="4067503"/>
                  <a:pt x="1943911" y="4051391"/>
                  <a:pt x="1954924" y="4035972"/>
                </a:cubicBezTo>
                <a:cubicBezTo>
                  <a:pt x="1970197" y="4014590"/>
                  <a:pt x="1987646" y="3994773"/>
                  <a:pt x="2002221" y="3972910"/>
                </a:cubicBezTo>
                <a:cubicBezTo>
                  <a:pt x="2019218" y="3947414"/>
                  <a:pt x="2031132" y="3918597"/>
                  <a:pt x="2049517" y="3894083"/>
                </a:cubicBezTo>
                <a:cubicBezTo>
                  <a:pt x="2145390" y="3766252"/>
                  <a:pt x="2053157" y="3934100"/>
                  <a:pt x="2128345" y="3783724"/>
                </a:cubicBezTo>
                <a:cubicBezTo>
                  <a:pt x="2123090" y="3689131"/>
                  <a:pt x="2124330" y="3593952"/>
                  <a:pt x="2112579" y="3499945"/>
                </a:cubicBezTo>
                <a:cubicBezTo>
                  <a:pt x="2106513" y="3451420"/>
                  <a:pt x="2081551" y="3396496"/>
                  <a:pt x="2049517" y="3358055"/>
                </a:cubicBezTo>
                <a:cubicBezTo>
                  <a:pt x="2035244" y="3340927"/>
                  <a:pt x="2019349" y="3325032"/>
                  <a:pt x="2002221" y="3310759"/>
                </a:cubicBezTo>
                <a:cubicBezTo>
                  <a:pt x="1987665" y="3298629"/>
                  <a:pt x="1970690" y="3289738"/>
                  <a:pt x="1954924" y="3279228"/>
                </a:cubicBezTo>
                <a:cubicBezTo>
                  <a:pt x="1944414" y="3263462"/>
                  <a:pt x="1936791" y="3245329"/>
                  <a:pt x="1923393" y="3231931"/>
                </a:cubicBezTo>
                <a:cubicBezTo>
                  <a:pt x="1909995" y="3218533"/>
                  <a:pt x="1887933" y="3215196"/>
                  <a:pt x="1876096" y="3200400"/>
                </a:cubicBezTo>
                <a:cubicBezTo>
                  <a:pt x="1814944" y="3123961"/>
                  <a:pt x="1916229" y="3171737"/>
                  <a:pt x="1813034" y="3137338"/>
                </a:cubicBezTo>
                <a:cubicBezTo>
                  <a:pt x="1802524" y="3121572"/>
                  <a:pt x="1796299" y="3101878"/>
                  <a:pt x="1781503" y="3090041"/>
                </a:cubicBezTo>
                <a:cubicBezTo>
                  <a:pt x="1768526" y="3079660"/>
                  <a:pt x="1745958" y="3086027"/>
                  <a:pt x="1734207" y="3074276"/>
                </a:cubicBezTo>
                <a:cubicBezTo>
                  <a:pt x="1722456" y="3062525"/>
                  <a:pt x="1725873" y="3041843"/>
                  <a:pt x="1718441" y="3026979"/>
                </a:cubicBezTo>
                <a:cubicBezTo>
                  <a:pt x="1709967" y="3010032"/>
                  <a:pt x="1697420" y="2995448"/>
                  <a:pt x="1686910" y="2979683"/>
                </a:cubicBezTo>
                <a:cubicBezTo>
                  <a:pt x="1712203" y="2600294"/>
                  <a:pt x="1675922" y="2844721"/>
                  <a:pt x="1718441" y="2695904"/>
                </a:cubicBezTo>
                <a:cubicBezTo>
                  <a:pt x="1724394" y="2675070"/>
                  <a:pt x="1722188" y="2650870"/>
                  <a:pt x="1734207" y="2632841"/>
                </a:cubicBezTo>
                <a:cubicBezTo>
                  <a:pt x="1751671" y="2606644"/>
                  <a:pt x="1801819" y="2594538"/>
                  <a:pt x="1828800" y="2585545"/>
                </a:cubicBezTo>
                <a:cubicBezTo>
                  <a:pt x="1849821" y="2569779"/>
                  <a:pt x="1871912" y="2555348"/>
                  <a:pt x="1891862" y="2538248"/>
                </a:cubicBezTo>
                <a:cubicBezTo>
                  <a:pt x="1908790" y="2523738"/>
                  <a:pt x="1921560" y="2504640"/>
                  <a:pt x="1939159" y="2490952"/>
                </a:cubicBezTo>
                <a:cubicBezTo>
                  <a:pt x="1969072" y="2467687"/>
                  <a:pt x="2002221" y="2448911"/>
                  <a:pt x="2033752" y="2427890"/>
                </a:cubicBezTo>
                <a:cubicBezTo>
                  <a:pt x="2049517" y="2417380"/>
                  <a:pt x="2067650" y="2409757"/>
                  <a:pt x="2081048" y="2396359"/>
                </a:cubicBezTo>
                <a:cubicBezTo>
                  <a:pt x="2096814" y="2380593"/>
                  <a:pt x="2108855" y="2359890"/>
                  <a:pt x="2128345" y="2349062"/>
                </a:cubicBezTo>
                <a:cubicBezTo>
                  <a:pt x="2157399" y="2332921"/>
                  <a:pt x="2222938" y="2317531"/>
                  <a:pt x="2222938" y="2317531"/>
                </a:cubicBezTo>
                <a:cubicBezTo>
                  <a:pt x="2243959" y="2296510"/>
                  <a:pt x="2261265" y="2270959"/>
                  <a:pt x="2286000" y="2254469"/>
                </a:cubicBezTo>
                <a:cubicBezTo>
                  <a:pt x="2325109" y="2228396"/>
                  <a:pt x="2367533" y="2206271"/>
                  <a:pt x="2412124" y="2191407"/>
                </a:cubicBezTo>
                <a:cubicBezTo>
                  <a:pt x="2427890" y="2186152"/>
                  <a:pt x="2444894" y="2183712"/>
                  <a:pt x="2459421" y="2175641"/>
                </a:cubicBezTo>
                <a:cubicBezTo>
                  <a:pt x="2492548" y="2157237"/>
                  <a:pt x="2522483" y="2133600"/>
                  <a:pt x="2554014" y="2112579"/>
                </a:cubicBezTo>
                <a:cubicBezTo>
                  <a:pt x="2569779" y="2102069"/>
                  <a:pt x="2587912" y="2094446"/>
                  <a:pt x="2601310" y="2081048"/>
                </a:cubicBezTo>
                <a:cubicBezTo>
                  <a:pt x="2617076" y="2065283"/>
                  <a:pt x="2631479" y="2048025"/>
                  <a:pt x="2648607" y="2033752"/>
                </a:cubicBezTo>
                <a:cubicBezTo>
                  <a:pt x="2663163" y="2021622"/>
                  <a:pt x="2681347" y="2014351"/>
                  <a:pt x="2695903" y="2002221"/>
                </a:cubicBezTo>
                <a:cubicBezTo>
                  <a:pt x="2713031" y="1987947"/>
                  <a:pt x="2724293" y="1966741"/>
                  <a:pt x="2743200" y="1954924"/>
                </a:cubicBezTo>
                <a:cubicBezTo>
                  <a:pt x="2782780" y="1930186"/>
                  <a:pt x="2840025" y="1918894"/>
                  <a:pt x="2885090" y="1907628"/>
                </a:cubicBezTo>
                <a:lnTo>
                  <a:pt x="2979683" y="1844566"/>
                </a:lnTo>
                <a:cubicBezTo>
                  <a:pt x="2995448" y="1834056"/>
                  <a:pt x="3009387" y="1820072"/>
                  <a:pt x="3026979" y="1813035"/>
                </a:cubicBezTo>
                <a:cubicBezTo>
                  <a:pt x="3053255" y="1802525"/>
                  <a:pt x="3080495" y="1794160"/>
                  <a:pt x="3105807" y="1781504"/>
                </a:cubicBezTo>
                <a:cubicBezTo>
                  <a:pt x="3122754" y="1773030"/>
                  <a:pt x="3135687" y="1757436"/>
                  <a:pt x="3153103" y="1749972"/>
                </a:cubicBezTo>
                <a:cubicBezTo>
                  <a:pt x="3173019" y="1741437"/>
                  <a:pt x="3195331" y="1740160"/>
                  <a:pt x="3216165" y="1734207"/>
                </a:cubicBezTo>
                <a:cubicBezTo>
                  <a:pt x="3232144" y="1729642"/>
                  <a:pt x="3247696" y="1723696"/>
                  <a:pt x="3263462" y="1718441"/>
                </a:cubicBezTo>
                <a:cubicBezTo>
                  <a:pt x="3284483" y="1702676"/>
                  <a:pt x="3302513" y="1681817"/>
                  <a:pt x="3326524" y="1671145"/>
                </a:cubicBezTo>
                <a:cubicBezTo>
                  <a:pt x="3351011" y="1660262"/>
                  <a:pt x="3379356" y="1661878"/>
                  <a:pt x="3405352" y="1655379"/>
                </a:cubicBezTo>
                <a:cubicBezTo>
                  <a:pt x="3421474" y="1651349"/>
                  <a:pt x="3436669" y="1644179"/>
                  <a:pt x="3452648" y="1639614"/>
                </a:cubicBezTo>
                <a:cubicBezTo>
                  <a:pt x="3473482" y="1633661"/>
                  <a:pt x="3494876" y="1629801"/>
                  <a:pt x="3515710" y="1623848"/>
                </a:cubicBezTo>
                <a:cubicBezTo>
                  <a:pt x="3601290" y="1599397"/>
                  <a:pt x="3554260" y="1599031"/>
                  <a:pt x="3689131" y="1576552"/>
                </a:cubicBezTo>
                <a:cubicBezTo>
                  <a:pt x="3720662" y="1571297"/>
                  <a:pt x="3751782" y="1562015"/>
                  <a:pt x="3783724" y="1560786"/>
                </a:cubicBezTo>
                <a:cubicBezTo>
                  <a:pt x="4025340" y="1551493"/>
                  <a:pt x="4267200" y="1550276"/>
                  <a:pt x="4508938" y="1545021"/>
                </a:cubicBezTo>
                <a:cubicBezTo>
                  <a:pt x="4622332" y="1507222"/>
                  <a:pt x="4480732" y="1553080"/>
                  <a:pt x="4619296" y="1513490"/>
                </a:cubicBezTo>
                <a:cubicBezTo>
                  <a:pt x="4635275" y="1508925"/>
                  <a:pt x="4650471" y="1501755"/>
                  <a:pt x="4666593" y="1497724"/>
                </a:cubicBezTo>
                <a:cubicBezTo>
                  <a:pt x="4781321" y="1469042"/>
                  <a:pt x="4713556" y="1494295"/>
                  <a:pt x="4840014" y="1466193"/>
                </a:cubicBezTo>
                <a:cubicBezTo>
                  <a:pt x="4856236" y="1462588"/>
                  <a:pt x="4871331" y="1454993"/>
                  <a:pt x="4887310" y="1450428"/>
                </a:cubicBezTo>
                <a:cubicBezTo>
                  <a:pt x="4908144" y="1444475"/>
                  <a:pt x="4929538" y="1440615"/>
                  <a:pt x="4950372" y="1434662"/>
                </a:cubicBezTo>
                <a:cubicBezTo>
                  <a:pt x="5108694" y="1389427"/>
                  <a:pt x="4863590" y="1452418"/>
                  <a:pt x="5060731" y="1403131"/>
                </a:cubicBezTo>
                <a:lnTo>
                  <a:pt x="5565227" y="1418897"/>
                </a:lnTo>
                <a:cubicBezTo>
                  <a:pt x="5654645" y="1422547"/>
                  <a:pt x="5747192" y="1410077"/>
                  <a:pt x="5833241" y="1434662"/>
                </a:cubicBezTo>
                <a:cubicBezTo>
                  <a:pt x="5854679" y="1440787"/>
                  <a:pt x="5803073" y="1467686"/>
                  <a:pt x="5785945" y="1481959"/>
                </a:cubicBezTo>
                <a:cubicBezTo>
                  <a:pt x="5771389" y="1494089"/>
                  <a:pt x="5755596" y="1505016"/>
                  <a:pt x="5738648" y="1513490"/>
                </a:cubicBezTo>
                <a:cubicBezTo>
                  <a:pt x="5716034" y="1524797"/>
                  <a:pt x="5648491" y="1539971"/>
                  <a:pt x="5628290" y="1545021"/>
                </a:cubicBezTo>
                <a:cubicBezTo>
                  <a:pt x="5546001" y="1599880"/>
                  <a:pt x="5613845" y="1563996"/>
                  <a:pt x="5486400" y="1592317"/>
                </a:cubicBezTo>
                <a:cubicBezTo>
                  <a:pt x="5470177" y="1595922"/>
                  <a:pt x="5455399" y="1604824"/>
                  <a:pt x="5439103" y="1608083"/>
                </a:cubicBezTo>
                <a:cubicBezTo>
                  <a:pt x="5369409" y="1622022"/>
                  <a:pt x="5233617" y="1633361"/>
                  <a:pt x="5171090" y="1639614"/>
                </a:cubicBezTo>
                <a:cubicBezTo>
                  <a:pt x="5155324" y="1644869"/>
                  <a:pt x="5138657" y="1647947"/>
                  <a:pt x="5123793" y="1655379"/>
                </a:cubicBezTo>
                <a:cubicBezTo>
                  <a:pt x="5001534" y="1716507"/>
                  <a:pt x="5148089" y="1663045"/>
                  <a:pt x="5029200" y="1702676"/>
                </a:cubicBezTo>
                <a:cubicBezTo>
                  <a:pt x="4942653" y="1832495"/>
                  <a:pt x="5055812" y="1683729"/>
                  <a:pt x="4950372" y="1765738"/>
                </a:cubicBezTo>
                <a:cubicBezTo>
                  <a:pt x="4915174" y="1793115"/>
                  <a:pt x="4887310" y="1828800"/>
                  <a:pt x="4855779" y="1860331"/>
                </a:cubicBezTo>
                <a:cubicBezTo>
                  <a:pt x="4842381" y="1873729"/>
                  <a:pt x="4824248" y="1881352"/>
                  <a:pt x="4808483" y="1891862"/>
                </a:cubicBezTo>
                <a:cubicBezTo>
                  <a:pt x="4734911" y="2002221"/>
                  <a:pt x="4776952" y="1965434"/>
                  <a:pt x="4698124" y="2017986"/>
                </a:cubicBezTo>
                <a:cubicBezTo>
                  <a:pt x="4657106" y="2141045"/>
                  <a:pt x="4724303" y="1962951"/>
                  <a:pt x="4603531" y="2144110"/>
                </a:cubicBezTo>
                <a:cubicBezTo>
                  <a:pt x="4582510" y="2175641"/>
                  <a:pt x="4567265" y="2211908"/>
                  <a:pt x="4540469" y="2238704"/>
                </a:cubicBezTo>
                <a:cubicBezTo>
                  <a:pt x="4448242" y="2330931"/>
                  <a:pt x="4460289" y="2309966"/>
                  <a:pt x="4398579" y="2396359"/>
                </a:cubicBezTo>
                <a:cubicBezTo>
                  <a:pt x="4330410" y="2491795"/>
                  <a:pt x="4404796" y="2391252"/>
                  <a:pt x="4335517" y="2506717"/>
                </a:cubicBezTo>
                <a:cubicBezTo>
                  <a:pt x="4316020" y="2539212"/>
                  <a:pt x="4293476" y="2569779"/>
                  <a:pt x="4272455" y="2601310"/>
                </a:cubicBezTo>
                <a:lnTo>
                  <a:pt x="4240924" y="2648607"/>
                </a:lnTo>
                <a:cubicBezTo>
                  <a:pt x="4235669" y="2664373"/>
                  <a:pt x="4233709" y="2681654"/>
                  <a:pt x="4225159" y="2695904"/>
                </a:cubicBezTo>
                <a:cubicBezTo>
                  <a:pt x="4210184" y="2720863"/>
                  <a:pt x="4167810" y="2744646"/>
                  <a:pt x="4146331" y="2758966"/>
                </a:cubicBezTo>
                <a:cubicBezTo>
                  <a:pt x="4062246" y="2885092"/>
                  <a:pt x="4172609" y="2732687"/>
                  <a:pt x="4067503" y="2837793"/>
                </a:cubicBezTo>
                <a:cubicBezTo>
                  <a:pt x="4054105" y="2851191"/>
                  <a:pt x="4046482" y="2869324"/>
                  <a:pt x="4035972" y="2885090"/>
                </a:cubicBezTo>
                <a:cubicBezTo>
                  <a:pt x="4004442" y="2979681"/>
                  <a:pt x="4014952" y="2895601"/>
                  <a:pt x="4067503" y="2948152"/>
                </a:cubicBezTo>
                <a:cubicBezTo>
                  <a:pt x="4079254" y="2959903"/>
                  <a:pt x="4078014" y="2979683"/>
                  <a:pt x="4083269" y="2995448"/>
                </a:cubicBezTo>
                <a:cubicBezTo>
                  <a:pt x="4078014" y="3053255"/>
                  <a:pt x="4075712" y="3111407"/>
                  <a:pt x="4067503" y="3168869"/>
                </a:cubicBezTo>
                <a:cubicBezTo>
                  <a:pt x="4065153" y="3185320"/>
                  <a:pt x="4054711" y="3199816"/>
                  <a:pt x="4051738" y="3216166"/>
                </a:cubicBezTo>
                <a:cubicBezTo>
                  <a:pt x="4044159" y="3257851"/>
                  <a:pt x="4041227" y="3300249"/>
                  <a:pt x="4035972" y="3342290"/>
                </a:cubicBezTo>
                <a:cubicBezTo>
                  <a:pt x="4041227" y="3557752"/>
                  <a:pt x="4037077" y="3773649"/>
                  <a:pt x="4051738" y="3988676"/>
                </a:cubicBezTo>
                <a:cubicBezTo>
                  <a:pt x="4053027" y="4007580"/>
                  <a:pt x="4075574" y="4018657"/>
                  <a:pt x="4083269" y="4035972"/>
                </a:cubicBezTo>
                <a:cubicBezTo>
                  <a:pt x="4134450" y="4151130"/>
                  <a:pt x="4076071" y="4117657"/>
                  <a:pt x="4162096" y="4146331"/>
                </a:cubicBezTo>
                <a:cubicBezTo>
                  <a:pt x="4177862" y="4156841"/>
                  <a:pt x="4192078" y="4170167"/>
                  <a:pt x="4209393" y="4177862"/>
                </a:cubicBezTo>
                <a:cubicBezTo>
                  <a:pt x="4239765" y="4191361"/>
                  <a:pt x="4272455" y="4198883"/>
                  <a:pt x="4303986" y="4209393"/>
                </a:cubicBezTo>
                <a:cubicBezTo>
                  <a:pt x="4371842" y="4232012"/>
                  <a:pt x="4335156" y="4221127"/>
                  <a:pt x="4414345" y="4240924"/>
                </a:cubicBezTo>
                <a:cubicBezTo>
                  <a:pt x="4587766" y="4235669"/>
                  <a:pt x="4761374" y="4234783"/>
                  <a:pt x="4934607" y="4225159"/>
                </a:cubicBezTo>
                <a:cubicBezTo>
                  <a:pt x="4978748" y="4222707"/>
                  <a:pt x="5002763" y="4193822"/>
                  <a:pt x="5029200" y="4162097"/>
                </a:cubicBezTo>
                <a:cubicBezTo>
                  <a:pt x="5041330" y="4147541"/>
                  <a:pt x="5047333" y="4128198"/>
                  <a:pt x="5060731" y="4114800"/>
                </a:cubicBezTo>
                <a:cubicBezTo>
                  <a:pt x="5074129" y="4101402"/>
                  <a:pt x="5093231" y="4095105"/>
                  <a:pt x="5108027" y="4083269"/>
                </a:cubicBezTo>
                <a:cubicBezTo>
                  <a:pt x="5119634" y="4073984"/>
                  <a:pt x="5129048" y="4062248"/>
                  <a:pt x="5139559" y="4051738"/>
                </a:cubicBezTo>
                <a:lnTo>
                  <a:pt x="5186855" y="3909848"/>
                </a:lnTo>
                <a:lnTo>
                  <a:pt x="5202621" y="3862552"/>
                </a:lnTo>
                <a:cubicBezTo>
                  <a:pt x="5203018" y="3855415"/>
                  <a:pt x="5191283" y="3617213"/>
                  <a:pt x="5234152" y="3531476"/>
                </a:cubicBezTo>
                <a:cubicBezTo>
                  <a:pt x="5242626" y="3514529"/>
                  <a:pt x="5249615" y="3494221"/>
                  <a:pt x="5265683" y="3484179"/>
                </a:cubicBezTo>
                <a:cubicBezTo>
                  <a:pt x="5293868" y="3466564"/>
                  <a:pt x="5360276" y="3452648"/>
                  <a:pt x="5360276" y="3452648"/>
                </a:cubicBezTo>
                <a:cubicBezTo>
                  <a:pt x="5395893" y="3559504"/>
                  <a:pt x="5355575" y="3429144"/>
                  <a:pt x="5391807" y="3610304"/>
                </a:cubicBezTo>
                <a:cubicBezTo>
                  <a:pt x="5395066" y="3626599"/>
                  <a:pt x="5403542" y="3641478"/>
                  <a:pt x="5407572" y="3657600"/>
                </a:cubicBezTo>
                <a:lnTo>
                  <a:pt x="5439103" y="3783724"/>
                </a:lnTo>
                <a:cubicBezTo>
                  <a:pt x="5444358" y="3836276"/>
                  <a:pt x="5442993" y="3889918"/>
                  <a:pt x="5454869" y="3941379"/>
                </a:cubicBezTo>
                <a:cubicBezTo>
                  <a:pt x="5462365" y="3973860"/>
                  <a:pt x="5515836" y="4014540"/>
                  <a:pt x="5533696" y="4035972"/>
                </a:cubicBezTo>
                <a:cubicBezTo>
                  <a:pt x="5545826" y="4050528"/>
                  <a:pt x="5553390" y="4068473"/>
                  <a:pt x="5565227" y="4083269"/>
                </a:cubicBezTo>
                <a:cubicBezTo>
                  <a:pt x="5583300" y="4105860"/>
                  <a:pt x="5618627" y="4135030"/>
                  <a:pt x="5644055" y="4146331"/>
                </a:cubicBezTo>
                <a:cubicBezTo>
                  <a:pt x="5674427" y="4159830"/>
                  <a:pt x="5738648" y="4177862"/>
                  <a:pt x="5738648" y="4177862"/>
                </a:cubicBezTo>
                <a:cubicBezTo>
                  <a:pt x="5933089" y="4172607"/>
                  <a:pt x="6127931" y="4175635"/>
                  <a:pt x="6321972" y="4162097"/>
                </a:cubicBezTo>
                <a:cubicBezTo>
                  <a:pt x="6355128" y="4159784"/>
                  <a:pt x="6385034" y="4141076"/>
                  <a:pt x="6416565" y="4130566"/>
                </a:cubicBezTo>
                <a:lnTo>
                  <a:pt x="6463862" y="4114800"/>
                </a:lnTo>
                <a:cubicBezTo>
                  <a:pt x="6469117" y="4099035"/>
                  <a:pt x="6472195" y="4082368"/>
                  <a:pt x="6479627" y="4067504"/>
                </a:cubicBezTo>
                <a:cubicBezTo>
                  <a:pt x="6488101" y="4050556"/>
                  <a:pt x="6509668" y="4039096"/>
                  <a:pt x="6511159" y="4020207"/>
                </a:cubicBezTo>
                <a:cubicBezTo>
                  <a:pt x="6525641" y="3836772"/>
                  <a:pt x="6518569" y="3652230"/>
                  <a:pt x="6526924" y="3468414"/>
                </a:cubicBezTo>
                <a:cubicBezTo>
                  <a:pt x="6529085" y="3420875"/>
                  <a:pt x="6538567" y="3373933"/>
                  <a:pt x="6542690" y="3326524"/>
                </a:cubicBezTo>
                <a:cubicBezTo>
                  <a:pt x="6549080" y="3253042"/>
                  <a:pt x="6548489" y="3178890"/>
                  <a:pt x="6558455" y="3105807"/>
                </a:cubicBezTo>
                <a:cubicBezTo>
                  <a:pt x="6564310" y="3062869"/>
                  <a:pt x="6589986" y="2979683"/>
                  <a:pt x="6589986" y="2979683"/>
                </a:cubicBezTo>
                <a:cubicBezTo>
                  <a:pt x="6590489" y="2973144"/>
                  <a:pt x="6588096" y="2787594"/>
                  <a:pt x="6621517" y="2727435"/>
                </a:cubicBezTo>
                <a:cubicBezTo>
                  <a:pt x="6639921" y="2694308"/>
                  <a:pt x="6653048" y="2653862"/>
                  <a:pt x="6684579" y="2632841"/>
                </a:cubicBezTo>
                <a:cubicBezTo>
                  <a:pt x="6700345" y="2622331"/>
                  <a:pt x="6714561" y="2609005"/>
                  <a:pt x="6731876" y="2601310"/>
                </a:cubicBezTo>
                <a:cubicBezTo>
                  <a:pt x="6762248" y="2587811"/>
                  <a:pt x="6826469" y="2569779"/>
                  <a:pt x="6826469" y="2569779"/>
                </a:cubicBezTo>
                <a:cubicBezTo>
                  <a:pt x="7034446" y="2580725"/>
                  <a:pt x="7053545" y="2562587"/>
                  <a:pt x="7189076" y="2601310"/>
                </a:cubicBezTo>
                <a:cubicBezTo>
                  <a:pt x="7205055" y="2605875"/>
                  <a:pt x="7221508" y="2609644"/>
                  <a:pt x="7236372" y="2617076"/>
                </a:cubicBezTo>
                <a:cubicBezTo>
                  <a:pt x="7253319" y="2625550"/>
                  <a:pt x="7267903" y="2638097"/>
                  <a:pt x="7283669" y="2648607"/>
                </a:cubicBezTo>
                <a:cubicBezTo>
                  <a:pt x="7288924" y="2664373"/>
                  <a:pt x="7285911" y="2686245"/>
                  <a:pt x="7299434" y="2695904"/>
                </a:cubicBezTo>
                <a:cubicBezTo>
                  <a:pt x="7326346" y="2715127"/>
                  <a:pt x="7419307" y="2731865"/>
                  <a:pt x="7457090" y="2743200"/>
                </a:cubicBezTo>
                <a:cubicBezTo>
                  <a:pt x="7488925" y="2752750"/>
                  <a:pt x="7551683" y="2774731"/>
                  <a:pt x="7551683" y="2774731"/>
                </a:cubicBezTo>
                <a:cubicBezTo>
                  <a:pt x="7581386" y="2804435"/>
                  <a:pt x="7606765" y="2835999"/>
                  <a:pt x="7646276" y="2853559"/>
                </a:cubicBezTo>
                <a:cubicBezTo>
                  <a:pt x="7676648" y="2867058"/>
                  <a:pt x="7709338" y="2874580"/>
                  <a:pt x="7740869" y="2885090"/>
                </a:cubicBezTo>
                <a:lnTo>
                  <a:pt x="7788165" y="2900855"/>
                </a:lnTo>
                <a:cubicBezTo>
                  <a:pt x="7892536" y="2970435"/>
                  <a:pt x="7848864" y="2946969"/>
                  <a:pt x="7914290" y="2979683"/>
                </a:cubicBezTo>
              </a:path>
            </a:pathLst>
          </a:custGeom>
          <a:noFill/>
          <a:ln w="571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143000"/>
            <a:ext cx="26384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InOrder</a:t>
            </a:r>
            <a:r>
              <a:rPr lang="en-US" dirty="0" smtClean="0"/>
              <a:t> Traversal  - Trace</a:t>
            </a:r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68313" y="1219200"/>
            <a:ext cx="8229600" cy="4411662"/>
          </a:xfrm>
          <a:prstGeom prst="rect">
            <a:avLst/>
          </a:prstGeom>
        </p:spPr>
      </p:pic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555875" y="5949950"/>
            <a:ext cx="42465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err="1">
                <a:effectLst/>
              </a:rPr>
              <a:t>Inorder</a:t>
            </a:r>
            <a:r>
              <a:rPr lang="en-US" sz="3200" b="1" i="1" dirty="0">
                <a:effectLst/>
              </a:rPr>
              <a:t>: DGBAHEICF</a:t>
            </a:r>
          </a:p>
        </p:txBody>
      </p:sp>
      <p:sp>
        <p:nvSpPr>
          <p:cNvPr id="7" name="Freeform 6"/>
          <p:cNvSpPr/>
          <p:nvPr/>
        </p:nvSpPr>
        <p:spPr>
          <a:xfrm>
            <a:off x="334875" y="2418672"/>
            <a:ext cx="8094689" cy="3427276"/>
          </a:xfrm>
          <a:custGeom>
            <a:avLst/>
            <a:gdLst>
              <a:gd name="connsiteX0" fmla="*/ 11966 w 8094689"/>
              <a:gd name="connsiteY0" fmla="*/ 1491176 h 3427276"/>
              <a:gd name="connsiteX1" fmla="*/ 59263 w 8094689"/>
              <a:gd name="connsiteY1" fmla="*/ 1648831 h 3427276"/>
              <a:gd name="connsiteX2" fmla="*/ 90794 w 8094689"/>
              <a:gd name="connsiteY2" fmla="*/ 1774956 h 3427276"/>
              <a:gd name="connsiteX3" fmla="*/ 122325 w 8094689"/>
              <a:gd name="connsiteY3" fmla="*/ 1869549 h 3427276"/>
              <a:gd name="connsiteX4" fmla="*/ 169622 w 8094689"/>
              <a:gd name="connsiteY4" fmla="*/ 1995673 h 3427276"/>
              <a:gd name="connsiteX5" fmla="*/ 185387 w 8094689"/>
              <a:gd name="connsiteY5" fmla="*/ 2137562 h 3427276"/>
              <a:gd name="connsiteX6" fmla="*/ 216918 w 8094689"/>
              <a:gd name="connsiteY6" fmla="*/ 2200625 h 3427276"/>
              <a:gd name="connsiteX7" fmla="*/ 248449 w 8094689"/>
              <a:gd name="connsiteY7" fmla="*/ 2279452 h 3427276"/>
              <a:gd name="connsiteX8" fmla="*/ 264215 w 8094689"/>
              <a:gd name="connsiteY8" fmla="*/ 2342514 h 3427276"/>
              <a:gd name="connsiteX9" fmla="*/ 311511 w 8094689"/>
              <a:gd name="connsiteY9" fmla="*/ 2421342 h 3427276"/>
              <a:gd name="connsiteX10" fmla="*/ 406104 w 8094689"/>
              <a:gd name="connsiteY10" fmla="*/ 2673590 h 3427276"/>
              <a:gd name="connsiteX11" fmla="*/ 406104 w 8094689"/>
              <a:gd name="connsiteY11" fmla="*/ 2673590 h 3427276"/>
              <a:gd name="connsiteX12" fmla="*/ 421870 w 8094689"/>
              <a:gd name="connsiteY12" fmla="*/ 2720887 h 3427276"/>
              <a:gd name="connsiteX13" fmla="*/ 437635 w 8094689"/>
              <a:gd name="connsiteY13" fmla="*/ 2783949 h 3427276"/>
              <a:gd name="connsiteX14" fmla="*/ 469166 w 8094689"/>
              <a:gd name="connsiteY14" fmla="*/ 2831245 h 3427276"/>
              <a:gd name="connsiteX15" fmla="*/ 484932 w 8094689"/>
              <a:gd name="connsiteY15" fmla="*/ 2878542 h 3427276"/>
              <a:gd name="connsiteX16" fmla="*/ 595291 w 8094689"/>
              <a:gd name="connsiteY16" fmla="*/ 3020431 h 3427276"/>
              <a:gd name="connsiteX17" fmla="*/ 626822 w 8094689"/>
              <a:gd name="connsiteY17" fmla="*/ 3067728 h 3427276"/>
              <a:gd name="connsiteX18" fmla="*/ 674118 w 8094689"/>
              <a:gd name="connsiteY18" fmla="*/ 3083494 h 3427276"/>
              <a:gd name="connsiteX19" fmla="*/ 831773 w 8094689"/>
              <a:gd name="connsiteY19" fmla="*/ 3146556 h 3427276"/>
              <a:gd name="connsiteX20" fmla="*/ 926366 w 8094689"/>
              <a:gd name="connsiteY20" fmla="*/ 3178087 h 3427276"/>
              <a:gd name="connsiteX21" fmla="*/ 1020959 w 8094689"/>
              <a:gd name="connsiteY21" fmla="*/ 3193852 h 3427276"/>
              <a:gd name="connsiteX22" fmla="*/ 1099787 w 8094689"/>
              <a:gd name="connsiteY22" fmla="*/ 3209618 h 3427276"/>
              <a:gd name="connsiteX23" fmla="*/ 1225911 w 8094689"/>
              <a:gd name="connsiteY23" fmla="*/ 3225383 h 3427276"/>
              <a:gd name="connsiteX24" fmla="*/ 1746173 w 8094689"/>
              <a:gd name="connsiteY24" fmla="*/ 3225383 h 3427276"/>
              <a:gd name="connsiteX25" fmla="*/ 1793470 w 8094689"/>
              <a:gd name="connsiteY25" fmla="*/ 3193852 h 3427276"/>
              <a:gd name="connsiteX26" fmla="*/ 1856532 w 8094689"/>
              <a:gd name="connsiteY26" fmla="*/ 3146556 h 3427276"/>
              <a:gd name="connsiteX27" fmla="*/ 1903828 w 8094689"/>
              <a:gd name="connsiteY27" fmla="*/ 3115025 h 3427276"/>
              <a:gd name="connsiteX28" fmla="*/ 2029953 w 8094689"/>
              <a:gd name="connsiteY28" fmla="*/ 2941604 h 3427276"/>
              <a:gd name="connsiteX29" fmla="*/ 2061484 w 8094689"/>
              <a:gd name="connsiteY29" fmla="*/ 2894307 h 3427276"/>
              <a:gd name="connsiteX30" fmla="*/ 2124546 w 8094689"/>
              <a:gd name="connsiteY30" fmla="*/ 2783949 h 3427276"/>
              <a:gd name="connsiteX31" fmla="*/ 2140311 w 8094689"/>
              <a:gd name="connsiteY31" fmla="*/ 2689356 h 3427276"/>
              <a:gd name="connsiteX32" fmla="*/ 2156077 w 8094689"/>
              <a:gd name="connsiteY32" fmla="*/ 2626294 h 3427276"/>
              <a:gd name="connsiteX33" fmla="*/ 2140311 w 8094689"/>
              <a:gd name="connsiteY33" fmla="*/ 2184859 h 3427276"/>
              <a:gd name="connsiteX34" fmla="*/ 2124546 w 8094689"/>
              <a:gd name="connsiteY34" fmla="*/ 2106031 h 3427276"/>
              <a:gd name="connsiteX35" fmla="*/ 2093015 w 8094689"/>
              <a:gd name="connsiteY35" fmla="*/ 1995673 h 3427276"/>
              <a:gd name="connsiteX36" fmla="*/ 2045718 w 8094689"/>
              <a:gd name="connsiteY36" fmla="*/ 1838018 h 3427276"/>
              <a:gd name="connsiteX37" fmla="*/ 2014187 w 8094689"/>
              <a:gd name="connsiteY37" fmla="*/ 1759190 h 3427276"/>
              <a:gd name="connsiteX38" fmla="*/ 1966891 w 8094689"/>
              <a:gd name="connsiteY38" fmla="*/ 1601535 h 3427276"/>
              <a:gd name="connsiteX39" fmla="*/ 1951125 w 8094689"/>
              <a:gd name="connsiteY39" fmla="*/ 1554238 h 3427276"/>
              <a:gd name="connsiteX40" fmla="*/ 1935359 w 8094689"/>
              <a:gd name="connsiteY40" fmla="*/ 1475411 h 3427276"/>
              <a:gd name="connsiteX41" fmla="*/ 1903828 w 8094689"/>
              <a:gd name="connsiteY41" fmla="*/ 1380818 h 3427276"/>
              <a:gd name="connsiteX42" fmla="*/ 1888063 w 8094689"/>
              <a:gd name="connsiteY42" fmla="*/ 1317756 h 3427276"/>
              <a:gd name="connsiteX43" fmla="*/ 1935359 w 8094689"/>
              <a:gd name="connsiteY43" fmla="*/ 1018211 h 3427276"/>
              <a:gd name="connsiteX44" fmla="*/ 1998422 w 8094689"/>
              <a:gd name="connsiteY44" fmla="*/ 939383 h 3427276"/>
              <a:gd name="connsiteX45" fmla="*/ 2045718 w 8094689"/>
              <a:gd name="connsiteY45" fmla="*/ 844790 h 3427276"/>
              <a:gd name="connsiteX46" fmla="*/ 2187608 w 8094689"/>
              <a:gd name="connsiteY46" fmla="*/ 765962 h 3427276"/>
              <a:gd name="connsiteX47" fmla="*/ 2234904 w 8094689"/>
              <a:gd name="connsiteY47" fmla="*/ 734431 h 3427276"/>
              <a:gd name="connsiteX48" fmla="*/ 2297966 w 8094689"/>
              <a:gd name="connsiteY48" fmla="*/ 702900 h 3427276"/>
              <a:gd name="connsiteX49" fmla="*/ 2392559 w 8094689"/>
              <a:gd name="connsiteY49" fmla="*/ 671369 h 3427276"/>
              <a:gd name="connsiteX50" fmla="*/ 2424091 w 8094689"/>
              <a:gd name="connsiteY50" fmla="*/ 624073 h 3427276"/>
              <a:gd name="connsiteX51" fmla="*/ 2471387 w 8094689"/>
              <a:gd name="connsiteY51" fmla="*/ 608307 h 3427276"/>
              <a:gd name="connsiteX52" fmla="*/ 2518684 w 8094689"/>
              <a:gd name="connsiteY52" fmla="*/ 576776 h 3427276"/>
              <a:gd name="connsiteX53" fmla="*/ 2629042 w 8094689"/>
              <a:gd name="connsiteY53" fmla="*/ 529480 h 3427276"/>
              <a:gd name="connsiteX54" fmla="*/ 2723635 w 8094689"/>
              <a:gd name="connsiteY54" fmla="*/ 466418 h 3427276"/>
              <a:gd name="connsiteX55" fmla="*/ 2770932 w 8094689"/>
              <a:gd name="connsiteY55" fmla="*/ 434887 h 3427276"/>
              <a:gd name="connsiteX56" fmla="*/ 2833994 w 8094689"/>
              <a:gd name="connsiteY56" fmla="*/ 419121 h 3427276"/>
              <a:gd name="connsiteX57" fmla="*/ 2991649 w 8094689"/>
              <a:gd name="connsiteY57" fmla="*/ 324528 h 3427276"/>
              <a:gd name="connsiteX58" fmla="*/ 3149304 w 8094689"/>
              <a:gd name="connsiteY58" fmla="*/ 277231 h 3427276"/>
              <a:gd name="connsiteX59" fmla="*/ 3306959 w 8094689"/>
              <a:gd name="connsiteY59" fmla="*/ 229935 h 3427276"/>
              <a:gd name="connsiteX60" fmla="*/ 3417318 w 8094689"/>
              <a:gd name="connsiteY60" fmla="*/ 166873 h 3427276"/>
              <a:gd name="connsiteX61" fmla="*/ 3480380 w 8094689"/>
              <a:gd name="connsiteY61" fmla="*/ 151107 h 3427276"/>
              <a:gd name="connsiteX62" fmla="*/ 3574973 w 8094689"/>
              <a:gd name="connsiteY62" fmla="*/ 119576 h 3427276"/>
              <a:gd name="connsiteX63" fmla="*/ 3669566 w 8094689"/>
              <a:gd name="connsiteY63" fmla="*/ 88045 h 3427276"/>
              <a:gd name="connsiteX64" fmla="*/ 3716863 w 8094689"/>
              <a:gd name="connsiteY64" fmla="*/ 72280 h 3427276"/>
              <a:gd name="connsiteX65" fmla="*/ 3921815 w 8094689"/>
              <a:gd name="connsiteY65" fmla="*/ 56514 h 3427276"/>
              <a:gd name="connsiteX66" fmla="*/ 4252891 w 8094689"/>
              <a:gd name="connsiteY66" fmla="*/ 40749 h 3427276"/>
              <a:gd name="connsiteX67" fmla="*/ 4237125 w 8094689"/>
              <a:gd name="connsiteY67" fmla="*/ 576776 h 3427276"/>
              <a:gd name="connsiteX68" fmla="*/ 4221359 w 8094689"/>
              <a:gd name="connsiteY68" fmla="*/ 655604 h 3427276"/>
              <a:gd name="connsiteX69" fmla="*/ 4189828 w 8094689"/>
              <a:gd name="connsiteY69" fmla="*/ 750197 h 3427276"/>
              <a:gd name="connsiteX70" fmla="*/ 4158297 w 8094689"/>
              <a:gd name="connsiteY70" fmla="*/ 892087 h 3427276"/>
              <a:gd name="connsiteX71" fmla="*/ 4126766 w 8094689"/>
              <a:gd name="connsiteY71" fmla="*/ 939383 h 3427276"/>
              <a:gd name="connsiteX72" fmla="*/ 4111001 w 8094689"/>
              <a:gd name="connsiteY72" fmla="*/ 1002445 h 3427276"/>
              <a:gd name="connsiteX73" fmla="*/ 4032173 w 8094689"/>
              <a:gd name="connsiteY73" fmla="*/ 1128569 h 3427276"/>
              <a:gd name="connsiteX74" fmla="*/ 3984877 w 8094689"/>
              <a:gd name="connsiteY74" fmla="*/ 1270459 h 3427276"/>
              <a:gd name="connsiteX75" fmla="*/ 3969111 w 8094689"/>
              <a:gd name="connsiteY75" fmla="*/ 1317756 h 3427276"/>
              <a:gd name="connsiteX76" fmla="*/ 3937580 w 8094689"/>
              <a:gd name="connsiteY76" fmla="*/ 1365052 h 3427276"/>
              <a:gd name="connsiteX77" fmla="*/ 3874518 w 8094689"/>
              <a:gd name="connsiteY77" fmla="*/ 1570004 h 3427276"/>
              <a:gd name="connsiteX78" fmla="*/ 3842987 w 8094689"/>
              <a:gd name="connsiteY78" fmla="*/ 1633066 h 3427276"/>
              <a:gd name="connsiteX79" fmla="*/ 3811456 w 8094689"/>
              <a:gd name="connsiteY79" fmla="*/ 1727659 h 3427276"/>
              <a:gd name="connsiteX80" fmla="*/ 3795691 w 8094689"/>
              <a:gd name="connsiteY80" fmla="*/ 1806487 h 3427276"/>
              <a:gd name="connsiteX81" fmla="*/ 3764159 w 8094689"/>
              <a:gd name="connsiteY81" fmla="*/ 1838018 h 3427276"/>
              <a:gd name="connsiteX82" fmla="*/ 3748394 w 8094689"/>
              <a:gd name="connsiteY82" fmla="*/ 1916845 h 3427276"/>
              <a:gd name="connsiteX83" fmla="*/ 3732628 w 8094689"/>
              <a:gd name="connsiteY83" fmla="*/ 2011438 h 3427276"/>
              <a:gd name="connsiteX84" fmla="*/ 3716863 w 8094689"/>
              <a:gd name="connsiteY84" fmla="*/ 2074500 h 3427276"/>
              <a:gd name="connsiteX85" fmla="*/ 3685332 w 8094689"/>
              <a:gd name="connsiteY85" fmla="*/ 2247921 h 3427276"/>
              <a:gd name="connsiteX86" fmla="*/ 3653801 w 8094689"/>
              <a:gd name="connsiteY86" fmla="*/ 2342514 h 3427276"/>
              <a:gd name="connsiteX87" fmla="*/ 3622270 w 8094689"/>
              <a:gd name="connsiteY87" fmla="*/ 2484404 h 3427276"/>
              <a:gd name="connsiteX88" fmla="*/ 3590739 w 8094689"/>
              <a:gd name="connsiteY88" fmla="*/ 2594762 h 3427276"/>
              <a:gd name="connsiteX89" fmla="*/ 3574973 w 8094689"/>
              <a:gd name="connsiteY89" fmla="*/ 2657825 h 3427276"/>
              <a:gd name="connsiteX90" fmla="*/ 3590739 w 8094689"/>
              <a:gd name="connsiteY90" fmla="*/ 3004666 h 3427276"/>
              <a:gd name="connsiteX91" fmla="*/ 3606504 w 8094689"/>
              <a:gd name="connsiteY91" fmla="*/ 3051962 h 3427276"/>
              <a:gd name="connsiteX92" fmla="*/ 3638035 w 8094689"/>
              <a:gd name="connsiteY92" fmla="*/ 3083494 h 3427276"/>
              <a:gd name="connsiteX93" fmla="*/ 3669566 w 8094689"/>
              <a:gd name="connsiteY93" fmla="*/ 3130790 h 3427276"/>
              <a:gd name="connsiteX94" fmla="*/ 3732628 w 8094689"/>
              <a:gd name="connsiteY94" fmla="*/ 3146556 h 3427276"/>
              <a:gd name="connsiteX95" fmla="*/ 3874518 w 8094689"/>
              <a:gd name="connsiteY95" fmla="*/ 3256914 h 3427276"/>
              <a:gd name="connsiteX96" fmla="*/ 3937580 w 8094689"/>
              <a:gd name="connsiteY96" fmla="*/ 3304211 h 3427276"/>
              <a:gd name="connsiteX97" fmla="*/ 4032173 w 8094689"/>
              <a:gd name="connsiteY97" fmla="*/ 3335742 h 3427276"/>
              <a:gd name="connsiteX98" fmla="*/ 4079470 w 8094689"/>
              <a:gd name="connsiteY98" fmla="*/ 3351507 h 3427276"/>
              <a:gd name="connsiteX99" fmla="*/ 4158297 w 8094689"/>
              <a:gd name="connsiteY99" fmla="*/ 3367273 h 3427276"/>
              <a:gd name="connsiteX100" fmla="*/ 4331718 w 8094689"/>
              <a:gd name="connsiteY100" fmla="*/ 3414569 h 3427276"/>
              <a:gd name="connsiteX101" fmla="*/ 4899277 w 8094689"/>
              <a:gd name="connsiteY101" fmla="*/ 3398804 h 3427276"/>
              <a:gd name="connsiteX102" fmla="*/ 4946573 w 8094689"/>
              <a:gd name="connsiteY102" fmla="*/ 3304211 h 3427276"/>
              <a:gd name="connsiteX103" fmla="*/ 4978104 w 8094689"/>
              <a:gd name="connsiteY103" fmla="*/ 3256914 h 3427276"/>
              <a:gd name="connsiteX104" fmla="*/ 5009635 w 8094689"/>
              <a:gd name="connsiteY104" fmla="*/ 3193852 h 3427276"/>
              <a:gd name="connsiteX105" fmla="*/ 5041166 w 8094689"/>
              <a:gd name="connsiteY105" fmla="*/ 3146556 h 3427276"/>
              <a:gd name="connsiteX106" fmla="*/ 5088463 w 8094689"/>
              <a:gd name="connsiteY106" fmla="*/ 3051962 h 3427276"/>
              <a:gd name="connsiteX107" fmla="*/ 5119994 w 8094689"/>
              <a:gd name="connsiteY107" fmla="*/ 2941604 h 3427276"/>
              <a:gd name="connsiteX108" fmla="*/ 5135759 w 8094689"/>
              <a:gd name="connsiteY108" fmla="*/ 2594762 h 3427276"/>
              <a:gd name="connsiteX109" fmla="*/ 5167291 w 8094689"/>
              <a:gd name="connsiteY109" fmla="*/ 2500169 h 3427276"/>
              <a:gd name="connsiteX110" fmla="*/ 5183056 w 8094689"/>
              <a:gd name="connsiteY110" fmla="*/ 2437107 h 3427276"/>
              <a:gd name="connsiteX111" fmla="*/ 5198822 w 8094689"/>
              <a:gd name="connsiteY111" fmla="*/ 2232156 h 3427276"/>
              <a:gd name="connsiteX112" fmla="*/ 5214587 w 8094689"/>
              <a:gd name="connsiteY112" fmla="*/ 2169094 h 3427276"/>
              <a:gd name="connsiteX113" fmla="*/ 5246118 w 8094689"/>
              <a:gd name="connsiteY113" fmla="*/ 1964142 h 3427276"/>
              <a:gd name="connsiteX114" fmla="*/ 5514132 w 8094689"/>
              <a:gd name="connsiteY114" fmla="*/ 2011438 h 3427276"/>
              <a:gd name="connsiteX115" fmla="*/ 5561428 w 8094689"/>
              <a:gd name="connsiteY115" fmla="*/ 2027204 h 3427276"/>
              <a:gd name="connsiteX116" fmla="*/ 5577194 w 8094689"/>
              <a:gd name="connsiteY116" fmla="*/ 2074500 h 3427276"/>
              <a:gd name="connsiteX117" fmla="*/ 5577194 w 8094689"/>
              <a:gd name="connsiteY117" fmla="*/ 2437107 h 3427276"/>
              <a:gd name="connsiteX118" fmla="*/ 5561428 w 8094689"/>
              <a:gd name="connsiteY118" fmla="*/ 2500169 h 3427276"/>
              <a:gd name="connsiteX119" fmla="*/ 5529897 w 8094689"/>
              <a:gd name="connsiteY119" fmla="*/ 2626294 h 3427276"/>
              <a:gd name="connsiteX120" fmla="*/ 5498366 w 8094689"/>
              <a:gd name="connsiteY120" fmla="*/ 2752418 h 3427276"/>
              <a:gd name="connsiteX121" fmla="*/ 5514132 w 8094689"/>
              <a:gd name="connsiteY121" fmla="*/ 3115025 h 3427276"/>
              <a:gd name="connsiteX122" fmla="*/ 5624491 w 8094689"/>
              <a:gd name="connsiteY122" fmla="*/ 3162321 h 3427276"/>
              <a:gd name="connsiteX123" fmla="*/ 5703318 w 8094689"/>
              <a:gd name="connsiteY123" fmla="*/ 3178087 h 3427276"/>
              <a:gd name="connsiteX124" fmla="*/ 5829442 w 8094689"/>
              <a:gd name="connsiteY124" fmla="*/ 3209618 h 3427276"/>
              <a:gd name="connsiteX125" fmla="*/ 6081691 w 8094689"/>
              <a:gd name="connsiteY125" fmla="*/ 3225383 h 3427276"/>
              <a:gd name="connsiteX126" fmla="*/ 6223580 w 8094689"/>
              <a:gd name="connsiteY126" fmla="*/ 3256914 h 3427276"/>
              <a:gd name="connsiteX127" fmla="*/ 6601953 w 8094689"/>
              <a:gd name="connsiteY127" fmla="*/ 3241149 h 3427276"/>
              <a:gd name="connsiteX128" fmla="*/ 6649249 w 8094689"/>
              <a:gd name="connsiteY128" fmla="*/ 3146556 h 3427276"/>
              <a:gd name="connsiteX129" fmla="*/ 6633484 w 8094689"/>
              <a:gd name="connsiteY129" fmla="*/ 2768183 h 3427276"/>
              <a:gd name="connsiteX130" fmla="*/ 6617718 w 8094689"/>
              <a:gd name="connsiteY130" fmla="*/ 2720887 h 3427276"/>
              <a:gd name="connsiteX131" fmla="*/ 6601953 w 8094689"/>
              <a:gd name="connsiteY131" fmla="*/ 2657825 h 3427276"/>
              <a:gd name="connsiteX132" fmla="*/ 6570422 w 8094689"/>
              <a:gd name="connsiteY132" fmla="*/ 2563231 h 3427276"/>
              <a:gd name="connsiteX133" fmla="*/ 6523125 w 8094689"/>
              <a:gd name="connsiteY133" fmla="*/ 2389811 h 3427276"/>
              <a:gd name="connsiteX134" fmla="*/ 6491594 w 8094689"/>
              <a:gd name="connsiteY134" fmla="*/ 2342514 h 3427276"/>
              <a:gd name="connsiteX135" fmla="*/ 6460063 w 8094689"/>
              <a:gd name="connsiteY135" fmla="*/ 2247921 h 3427276"/>
              <a:gd name="connsiteX136" fmla="*/ 6412766 w 8094689"/>
              <a:gd name="connsiteY136" fmla="*/ 2200625 h 3427276"/>
              <a:gd name="connsiteX137" fmla="*/ 6349704 w 8094689"/>
              <a:gd name="connsiteY137" fmla="*/ 2106031 h 3427276"/>
              <a:gd name="connsiteX138" fmla="*/ 6318173 w 8094689"/>
              <a:gd name="connsiteY138" fmla="*/ 2058735 h 3427276"/>
              <a:gd name="connsiteX139" fmla="*/ 6302408 w 8094689"/>
              <a:gd name="connsiteY139" fmla="*/ 2011438 h 3427276"/>
              <a:gd name="connsiteX140" fmla="*/ 6255111 w 8094689"/>
              <a:gd name="connsiteY140" fmla="*/ 1948376 h 3427276"/>
              <a:gd name="connsiteX141" fmla="*/ 6223580 w 8094689"/>
              <a:gd name="connsiteY141" fmla="*/ 1901080 h 3427276"/>
              <a:gd name="connsiteX142" fmla="*/ 6160518 w 8094689"/>
              <a:gd name="connsiteY142" fmla="*/ 1790721 h 3427276"/>
              <a:gd name="connsiteX143" fmla="*/ 6065925 w 8094689"/>
              <a:gd name="connsiteY143" fmla="*/ 1727659 h 3427276"/>
              <a:gd name="connsiteX144" fmla="*/ 6034394 w 8094689"/>
              <a:gd name="connsiteY144" fmla="*/ 1633066 h 3427276"/>
              <a:gd name="connsiteX145" fmla="*/ 5987097 w 8094689"/>
              <a:gd name="connsiteY145" fmla="*/ 1538473 h 3427276"/>
              <a:gd name="connsiteX146" fmla="*/ 6002863 w 8094689"/>
              <a:gd name="connsiteY146" fmla="*/ 1160100 h 3427276"/>
              <a:gd name="connsiteX147" fmla="*/ 6018628 w 8094689"/>
              <a:gd name="connsiteY147" fmla="*/ 1097038 h 3427276"/>
              <a:gd name="connsiteX148" fmla="*/ 6050159 w 8094689"/>
              <a:gd name="connsiteY148" fmla="*/ 1049742 h 3427276"/>
              <a:gd name="connsiteX149" fmla="*/ 6081691 w 8094689"/>
              <a:gd name="connsiteY149" fmla="*/ 1018211 h 3427276"/>
              <a:gd name="connsiteX150" fmla="*/ 6128987 w 8094689"/>
              <a:gd name="connsiteY150" fmla="*/ 1002445 h 3427276"/>
              <a:gd name="connsiteX151" fmla="*/ 6207815 w 8094689"/>
              <a:gd name="connsiteY151" fmla="*/ 907852 h 3427276"/>
              <a:gd name="connsiteX152" fmla="*/ 6302408 w 8094689"/>
              <a:gd name="connsiteY152" fmla="*/ 876321 h 3427276"/>
              <a:gd name="connsiteX153" fmla="*/ 6412766 w 8094689"/>
              <a:gd name="connsiteY153" fmla="*/ 892087 h 3427276"/>
              <a:gd name="connsiteX154" fmla="*/ 6460063 w 8094689"/>
              <a:gd name="connsiteY154" fmla="*/ 907852 h 3427276"/>
              <a:gd name="connsiteX155" fmla="*/ 6554656 w 8094689"/>
              <a:gd name="connsiteY155" fmla="*/ 923618 h 3427276"/>
              <a:gd name="connsiteX156" fmla="*/ 6680780 w 8094689"/>
              <a:gd name="connsiteY156" fmla="*/ 986680 h 3427276"/>
              <a:gd name="connsiteX157" fmla="*/ 6775373 w 8094689"/>
              <a:gd name="connsiteY157" fmla="*/ 1033976 h 3427276"/>
              <a:gd name="connsiteX158" fmla="*/ 6917263 w 8094689"/>
              <a:gd name="connsiteY158" fmla="*/ 1112804 h 3427276"/>
              <a:gd name="connsiteX159" fmla="*/ 7011856 w 8094689"/>
              <a:gd name="connsiteY159" fmla="*/ 1160100 h 3427276"/>
              <a:gd name="connsiteX160" fmla="*/ 7090684 w 8094689"/>
              <a:gd name="connsiteY160" fmla="*/ 1238928 h 3427276"/>
              <a:gd name="connsiteX161" fmla="*/ 7106449 w 8094689"/>
              <a:gd name="connsiteY161" fmla="*/ 1286225 h 3427276"/>
              <a:gd name="connsiteX162" fmla="*/ 7169511 w 8094689"/>
              <a:gd name="connsiteY162" fmla="*/ 1380818 h 3427276"/>
              <a:gd name="connsiteX163" fmla="*/ 7201042 w 8094689"/>
              <a:gd name="connsiteY163" fmla="*/ 1428114 h 3427276"/>
              <a:gd name="connsiteX164" fmla="*/ 7248339 w 8094689"/>
              <a:gd name="connsiteY164" fmla="*/ 1570004 h 3427276"/>
              <a:gd name="connsiteX165" fmla="*/ 7264104 w 8094689"/>
              <a:gd name="connsiteY165" fmla="*/ 1617300 h 3427276"/>
              <a:gd name="connsiteX166" fmla="*/ 7311401 w 8094689"/>
              <a:gd name="connsiteY166" fmla="*/ 1806487 h 3427276"/>
              <a:gd name="connsiteX167" fmla="*/ 7342932 w 8094689"/>
              <a:gd name="connsiteY167" fmla="*/ 1853783 h 3427276"/>
              <a:gd name="connsiteX168" fmla="*/ 7500587 w 8094689"/>
              <a:gd name="connsiteY168" fmla="*/ 1901080 h 3427276"/>
              <a:gd name="connsiteX169" fmla="*/ 7547884 w 8094689"/>
              <a:gd name="connsiteY169" fmla="*/ 1932611 h 3427276"/>
              <a:gd name="connsiteX170" fmla="*/ 7973553 w 8094689"/>
              <a:gd name="connsiteY170" fmla="*/ 1964142 h 342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</a:cxnLst>
            <a:rect l="l" t="t" r="r" b="b"/>
            <a:pathLst>
              <a:path w="8094689" h="3427276">
                <a:moveTo>
                  <a:pt x="11966" y="1491176"/>
                </a:moveTo>
                <a:cubicBezTo>
                  <a:pt x="50118" y="1681931"/>
                  <a:pt x="0" y="1456225"/>
                  <a:pt x="59263" y="1648831"/>
                </a:cubicBezTo>
                <a:cubicBezTo>
                  <a:pt x="72007" y="1690250"/>
                  <a:pt x="77090" y="1733844"/>
                  <a:pt x="90794" y="1774956"/>
                </a:cubicBezTo>
                <a:cubicBezTo>
                  <a:pt x="101304" y="1806487"/>
                  <a:pt x="110967" y="1838313"/>
                  <a:pt x="122325" y="1869549"/>
                </a:cubicBezTo>
                <a:cubicBezTo>
                  <a:pt x="197741" y="2076941"/>
                  <a:pt x="122761" y="1855092"/>
                  <a:pt x="169622" y="1995673"/>
                </a:cubicBezTo>
                <a:cubicBezTo>
                  <a:pt x="174877" y="2042969"/>
                  <a:pt x="174687" y="2091193"/>
                  <a:pt x="185387" y="2137562"/>
                </a:cubicBezTo>
                <a:cubicBezTo>
                  <a:pt x="190672" y="2160462"/>
                  <a:pt x="207373" y="2179148"/>
                  <a:pt x="216918" y="2200625"/>
                </a:cubicBezTo>
                <a:cubicBezTo>
                  <a:pt x="228412" y="2226486"/>
                  <a:pt x="239500" y="2252605"/>
                  <a:pt x="248449" y="2279452"/>
                </a:cubicBezTo>
                <a:cubicBezTo>
                  <a:pt x="255301" y="2300008"/>
                  <a:pt x="255415" y="2322714"/>
                  <a:pt x="264215" y="2342514"/>
                </a:cubicBezTo>
                <a:cubicBezTo>
                  <a:pt x="276660" y="2370516"/>
                  <a:pt x="295746" y="2395066"/>
                  <a:pt x="311511" y="2421342"/>
                </a:cubicBezTo>
                <a:cubicBezTo>
                  <a:pt x="354442" y="2593066"/>
                  <a:pt x="323662" y="2508706"/>
                  <a:pt x="406104" y="2673590"/>
                </a:cubicBezTo>
                <a:lnTo>
                  <a:pt x="406104" y="2673590"/>
                </a:lnTo>
                <a:cubicBezTo>
                  <a:pt x="411359" y="2689356"/>
                  <a:pt x="417305" y="2704908"/>
                  <a:pt x="421870" y="2720887"/>
                </a:cubicBezTo>
                <a:cubicBezTo>
                  <a:pt x="427823" y="2741721"/>
                  <a:pt x="429100" y="2764033"/>
                  <a:pt x="437635" y="2783949"/>
                </a:cubicBezTo>
                <a:cubicBezTo>
                  <a:pt x="445099" y="2801365"/>
                  <a:pt x="460692" y="2814298"/>
                  <a:pt x="469166" y="2831245"/>
                </a:cubicBezTo>
                <a:cubicBezTo>
                  <a:pt x="476598" y="2846109"/>
                  <a:pt x="476861" y="2864015"/>
                  <a:pt x="484932" y="2878542"/>
                </a:cubicBezTo>
                <a:cubicBezTo>
                  <a:pt x="564628" y="3021995"/>
                  <a:pt x="518687" y="2928507"/>
                  <a:pt x="595291" y="3020431"/>
                </a:cubicBezTo>
                <a:cubicBezTo>
                  <a:pt x="607421" y="3034987"/>
                  <a:pt x="612026" y="3055891"/>
                  <a:pt x="626822" y="3067728"/>
                </a:cubicBezTo>
                <a:cubicBezTo>
                  <a:pt x="639799" y="3078109"/>
                  <a:pt x="658844" y="3076948"/>
                  <a:pt x="674118" y="3083494"/>
                </a:cubicBezTo>
                <a:cubicBezTo>
                  <a:pt x="836489" y="3153083"/>
                  <a:pt x="616481" y="3074792"/>
                  <a:pt x="831773" y="3146556"/>
                </a:cubicBezTo>
                <a:cubicBezTo>
                  <a:pt x="863304" y="3157066"/>
                  <a:pt x="893582" y="3172623"/>
                  <a:pt x="926366" y="3178087"/>
                </a:cubicBezTo>
                <a:lnTo>
                  <a:pt x="1020959" y="3193852"/>
                </a:lnTo>
                <a:cubicBezTo>
                  <a:pt x="1047323" y="3198645"/>
                  <a:pt x="1073302" y="3205543"/>
                  <a:pt x="1099787" y="3209618"/>
                </a:cubicBezTo>
                <a:cubicBezTo>
                  <a:pt x="1141663" y="3216060"/>
                  <a:pt x="1183870" y="3220128"/>
                  <a:pt x="1225911" y="3225383"/>
                </a:cubicBezTo>
                <a:cubicBezTo>
                  <a:pt x="1425179" y="3275202"/>
                  <a:pt x="1349877" y="3262536"/>
                  <a:pt x="1746173" y="3225383"/>
                </a:cubicBezTo>
                <a:cubicBezTo>
                  <a:pt x="1765038" y="3223614"/>
                  <a:pt x="1778051" y="3204865"/>
                  <a:pt x="1793470" y="3193852"/>
                </a:cubicBezTo>
                <a:cubicBezTo>
                  <a:pt x="1814852" y="3178580"/>
                  <a:pt x="1835151" y="3161828"/>
                  <a:pt x="1856532" y="3146556"/>
                </a:cubicBezTo>
                <a:cubicBezTo>
                  <a:pt x="1871950" y="3135543"/>
                  <a:pt x="1890430" y="3128423"/>
                  <a:pt x="1903828" y="3115025"/>
                </a:cubicBezTo>
                <a:cubicBezTo>
                  <a:pt x="1947198" y="3071655"/>
                  <a:pt x="1997064" y="2990938"/>
                  <a:pt x="2029953" y="2941604"/>
                </a:cubicBezTo>
                <a:cubicBezTo>
                  <a:pt x="2040463" y="2925838"/>
                  <a:pt x="2053010" y="2911255"/>
                  <a:pt x="2061484" y="2894307"/>
                </a:cubicBezTo>
                <a:cubicBezTo>
                  <a:pt x="2101489" y="2814298"/>
                  <a:pt x="2079978" y="2850800"/>
                  <a:pt x="2124546" y="2783949"/>
                </a:cubicBezTo>
                <a:cubicBezTo>
                  <a:pt x="2129801" y="2752418"/>
                  <a:pt x="2134042" y="2720701"/>
                  <a:pt x="2140311" y="2689356"/>
                </a:cubicBezTo>
                <a:cubicBezTo>
                  <a:pt x="2144560" y="2668109"/>
                  <a:pt x="2156077" y="2647962"/>
                  <a:pt x="2156077" y="2626294"/>
                </a:cubicBezTo>
                <a:cubicBezTo>
                  <a:pt x="2156077" y="2479055"/>
                  <a:pt x="2149218" y="2331828"/>
                  <a:pt x="2140311" y="2184859"/>
                </a:cubicBezTo>
                <a:cubicBezTo>
                  <a:pt x="2138690" y="2158112"/>
                  <a:pt x="2130359" y="2132189"/>
                  <a:pt x="2124546" y="2106031"/>
                </a:cubicBezTo>
                <a:cubicBezTo>
                  <a:pt x="2099908" y="1995162"/>
                  <a:pt x="2119345" y="2087826"/>
                  <a:pt x="2093015" y="1995673"/>
                </a:cubicBezTo>
                <a:cubicBezTo>
                  <a:pt x="2069788" y="1914378"/>
                  <a:pt x="2083181" y="1931675"/>
                  <a:pt x="2045718" y="1838018"/>
                </a:cubicBezTo>
                <a:cubicBezTo>
                  <a:pt x="2035208" y="1811742"/>
                  <a:pt x="2023858" y="1785786"/>
                  <a:pt x="2014187" y="1759190"/>
                </a:cubicBezTo>
                <a:cubicBezTo>
                  <a:pt x="1964228" y="1621802"/>
                  <a:pt x="1998264" y="1711339"/>
                  <a:pt x="1966891" y="1601535"/>
                </a:cubicBezTo>
                <a:cubicBezTo>
                  <a:pt x="1962326" y="1585556"/>
                  <a:pt x="1955156" y="1570360"/>
                  <a:pt x="1951125" y="1554238"/>
                </a:cubicBezTo>
                <a:cubicBezTo>
                  <a:pt x="1944626" y="1528242"/>
                  <a:pt x="1942410" y="1501263"/>
                  <a:pt x="1935359" y="1475411"/>
                </a:cubicBezTo>
                <a:cubicBezTo>
                  <a:pt x="1926614" y="1443346"/>
                  <a:pt x="1911889" y="1413062"/>
                  <a:pt x="1903828" y="1380818"/>
                </a:cubicBezTo>
                <a:lnTo>
                  <a:pt x="1888063" y="1317756"/>
                </a:lnTo>
                <a:cubicBezTo>
                  <a:pt x="1888099" y="1317291"/>
                  <a:pt x="1891027" y="1062542"/>
                  <a:pt x="1935359" y="1018211"/>
                </a:cubicBezTo>
                <a:cubicBezTo>
                  <a:pt x="1980289" y="973282"/>
                  <a:pt x="1958646" y="999048"/>
                  <a:pt x="1998422" y="939383"/>
                </a:cubicBezTo>
                <a:cubicBezTo>
                  <a:pt x="2009668" y="905646"/>
                  <a:pt x="2016954" y="869959"/>
                  <a:pt x="2045718" y="844790"/>
                </a:cubicBezTo>
                <a:cubicBezTo>
                  <a:pt x="2178273" y="728804"/>
                  <a:pt x="2093777" y="812878"/>
                  <a:pt x="2187608" y="765962"/>
                </a:cubicBezTo>
                <a:cubicBezTo>
                  <a:pt x="2204555" y="757488"/>
                  <a:pt x="2218453" y="743832"/>
                  <a:pt x="2234904" y="734431"/>
                </a:cubicBezTo>
                <a:cubicBezTo>
                  <a:pt x="2255309" y="722771"/>
                  <a:pt x="2276145" y="711628"/>
                  <a:pt x="2297966" y="702900"/>
                </a:cubicBezTo>
                <a:cubicBezTo>
                  <a:pt x="2328825" y="690556"/>
                  <a:pt x="2392559" y="671369"/>
                  <a:pt x="2392559" y="671369"/>
                </a:cubicBezTo>
                <a:cubicBezTo>
                  <a:pt x="2403070" y="655604"/>
                  <a:pt x="2409295" y="635910"/>
                  <a:pt x="2424091" y="624073"/>
                </a:cubicBezTo>
                <a:cubicBezTo>
                  <a:pt x="2437068" y="613692"/>
                  <a:pt x="2456523" y="615739"/>
                  <a:pt x="2471387" y="608307"/>
                </a:cubicBezTo>
                <a:cubicBezTo>
                  <a:pt x="2488334" y="599833"/>
                  <a:pt x="2502233" y="586177"/>
                  <a:pt x="2518684" y="576776"/>
                </a:cubicBezTo>
                <a:cubicBezTo>
                  <a:pt x="2573233" y="545605"/>
                  <a:pt x="2575980" y="547167"/>
                  <a:pt x="2629042" y="529480"/>
                </a:cubicBezTo>
                <a:lnTo>
                  <a:pt x="2723635" y="466418"/>
                </a:lnTo>
                <a:cubicBezTo>
                  <a:pt x="2739401" y="455908"/>
                  <a:pt x="2752550" y="439483"/>
                  <a:pt x="2770932" y="434887"/>
                </a:cubicBezTo>
                <a:lnTo>
                  <a:pt x="2833994" y="419121"/>
                </a:lnTo>
                <a:cubicBezTo>
                  <a:pt x="2889515" y="382107"/>
                  <a:pt x="2931051" y="348767"/>
                  <a:pt x="2991649" y="324528"/>
                </a:cubicBezTo>
                <a:cubicBezTo>
                  <a:pt x="3103121" y="279939"/>
                  <a:pt x="3056395" y="305104"/>
                  <a:pt x="3149304" y="277231"/>
                </a:cubicBezTo>
                <a:cubicBezTo>
                  <a:pt x="3341194" y="219663"/>
                  <a:pt x="3161624" y="266268"/>
                  <a:pt x="3306959" y="229935"/>
                </a:cubicBezTo>
                <a:cubicBezTo>
                  <a:pt x="3346165" y="203798"/>
                  <a:pt x="3371598" y="184018"/>
                  <a:pt x="3417318" y="166873"/>
                </a:cubicBezTo>
                <a:cubicBezTo>
                  <a:pt x="3437606" y="159265"/>
                  <a:pt x="3459626" y="157333"/>
                  <a:pt x="3480380" y="151107"/>
                </a:cubicBezTo>
                <a:cubicBezTo>
                  <a:pt x="3512215" y="141556"/>
                  <a:pt x="3543442" y="130086"/>
                  <a:pt x="3574973" y="119576"/>
                </a:cubicBezTo>
                <a:lnTo>
                  <a:pt x="3669566" y="88045"/>
                </a:lnTo>
                <a:cubicBezTo>
                  <a:pt x="3685332" y="82790"/>
                  <a:pt x="3700294" y="73555"/>
                  <a:pt x="3716863" y="72280"/>
                </a:cubicBezTo>
                <a:lnTo>
                  <a:pt x="3921815" y="56514"/>
                </a:lnTo>
                <a:cubicBezTo>
                  <a:pt x="4091356" y="0"/>
                  <a:pt x="3983245" y="22772"/>
                  <a:pt x="4252891" y="40749"/>
                </a:cubicBezTo>
                <a:cubicBezTo>
                  <a:pt x="4247636" y="219425"/>
                  <a:pt x="4246280" y="398258"/>
                  <a:pt x="4237125" y="576776"/>
                </a:cubicBezTo>
                <a:cubicBezTo>
                  <a:pt x="4235753" y="603537"/>
                  <a:pt x="4228410" y="629752"/>
                  <a:pt x="4221359" y="655604"/>
                </a:cubicBezTo>
                <a:cubicBezTo>
                  <a:pt x="4212614" y="687669"/>
                  <a:pt x="4189828" y="750197"/>
                  <a:pt x="4189828" y="750197"/>
                </a:cubicBezTo>
                <a:cubicBezTo>
                  <a:pt x="4183772" y="786532"/>
                  <a:pt x="4177704" y="853274"/>
                  <a:pt x="4158297" y="892087"/>
                </a:cubicBezTo>
                <a:cubicBezTo>
                  <a:pt x="4149823" y="909034"/>
                  <a:pt x="4137276" y="923618"/>
                  <a:pt x="4126766" y="939383"/>
                </a:cubicBezTo>
                <a:cubicBezTo>
                  <a:pt x="4121511" y="960404"/>
                  <a:pt x="4118609" y="982157"/>
                  <a:pt x="4111001" y="1002445"/>
                </a:cubicBezTo>
                <a:cubicBezTo>
                  <a:pt x="4089360" y="1060154"/>
                  <a:pt x="4069375" y="1078966"/>
                  <a:pt x="4032173" y="1128569"/>
                </a:cubicBezTo>
                <a:cubicBezTo>
                  <a:pt x="4005758" y="1234234"/>
                  <a:pt x="4029401" y="1151728"/>
                  <a:pt x="3984877" y="1270459"/>
                </a:cubicBezTo>
                <a:cubicBezTo>
                  <a:pt x="3979042" y="1286019"/>
                  <a:pt x="3976543" y="1302892"/>
                  <a:pt x="3969111" y="1317756"/>
                </a:cubicBezTo>
                <a:cubicBezTo>
                  <a:pt x="3960637" y="1334703"/>
                  <a:pt x="3948090" y="1349287"/>
                  <a:pt x="3937580" y="1365052"/>
                </a:cubicBezTo>
                <a:cubicBezTo>
                  <a:pt x="3921490" y="1429416"/>
                  <a:pt x="3901595" y="1515850"/>
                  <a:pt x="3874518" y="1570004"/>
                </a:cubicBezTo>
                <a:cubicBezTo>
                  <a:pt x="3864008" y="1591025"/>
                  <a:pt x="3851715" y="1611245"/>
                  <a:pt x="3842987" y="1633066"/>
                </a:cubicBezTo>
                <a:cubicBezTo>
                  <a:pt x="3830643" y="1663925"/>
                  <a:pt x="3817974" y="1695068"/>
                  <a:pt x="3811456" y="1727659"/>
                </a:cubicBezTo>
                <a:cubicBezTo>
                  <a:pt x="3806201" y="1753935"/>
                  <a:pt x="3806247" y="1781857"/>
                  <a:pt x="3795691" y="1806487"/>
                </a:cubicBezTo>
                <a:cubicBezTo>
                  <a:pt x="3789836" y="1820149"/>
                  <a:pt x="3774670" y="1827508"/>
                  <a:pt x="3764159" y="1838018"/>
                </a:cubicBezTo>
                <a:cubicBezTo>
                  <a:pt x="3758904" y="1864294"/>
                  <a:pt x="3753187" y="1890481"/>
                  <a:pt x="3748394" y="1916845"/>
                </a:cubicBezTo>
                <a:cubicBezTo>
                  <a:pt x="3742676" y="1948295"/>
                  <a:pt x="3738897" y="1980093"/>
                  <a:pt x="3732628" y="2011438"/>
                </a:cubicBezTo>
                <a:cubicBezTo>
                  <a:pt x="3728379" y="2032685"/>
                  <a:pt x="3721112" y="2053253"/>
                  <a:pt x="3716863" y="2074500"/>
                </a:cubicBezTo>
                <a:cubicBezTo>
                  <a:pt x="3707853" y="2119551"/>
                  <a:pt x="3698010" y="2201435"/>
                  <a:pt x="3685332" y="2247921"/>
                </a:cubicBezTo>
                <a:cubicBezTo>
                  <a:pt x="3676587" y="2279986"/>
                  <a:pt x="3661862" y="2310270"/>
                  <a:pt x="3653801" y="2342514"/>
                </a:cubicBezTo>
                <a:cubicBezTo>
                  <a:pt x="3615351" y="2496309"/>
                  <a:pt x="3662300" y="2304270"/>
                  <a:pt x="3622270" y="2484404"/>
                </a:cubicBezTo>
                <a:cubicBezTo>
                  <a:pt x="3597631" y="2595278"/>
                  <a:pt x="3617069" y="2502605"/>
                  <a:pt x="3590739" y="2594762"/>
                </a:cubicBezTo>
                <a:cubicBezTo>
                  <a:pt x="3584786" y="2615596"/>
                  <a:pt x="3580228" y="2636804"/>
                  <a:pt x="3574973" y="2657825"/>
                </a:cubicBezTo>
                <a:cubicBezTo>
                  <a:pt x="3580228" y="2773439"/>
                  <a:pt x="3581510" y="2889302"/>
                  <a:pt x="3590739" y="3004666"/>
                </a:cubicBezTo>
                <a:cubicBezTo>
                  <a:pt x="3592064" y="3021231"/>
                  <a:pt x="3597954" y="3037712"/>
                  <a:pt x="3606504" y="3051962"/>
                </a:cubicBezTo>
                <a:cubicBezTo>
                  <a:pt x="3614151" y="3064708"/>
                  <a:pt x="3628750" y="3071887"/>
                  <a:pt x="3638035" y="3083494"/>
                </a:cubicBezTo>
                <a:cubicBezTo>
                  <a:pt x="3649871" y="3098290"/>
                  <a:pt x="3653801" y="3120280"/>
                  <a:pt x="3669566" y="3130790"/>
                </a:cubicBezTo>
                <a:cubicBezTo>
                  <a:pt x="3687595" y="3142809"/>
                  <a:pt x="3711607" y="3141301"/>
                  <a:pt x="3732628" y="3146556"/>
                </a:cubicBezTo>
                <a:cubicBezTo>
                  <a:pt x="3828916" y="3242842"/>
                  <a:pt x="3723651" y="3143763"/>
                  <a:pt x="3874518" y="3256914"/>
                </a:cubicBezTo>
                <a:cubicBezTo>
                  <a:pt x="3895539" y="3272680"/>
                  <a:pt x="3914078" y="3292460"/>
                  <a:pt x="3937580" y="3304211"/>
                </a:cubicBezTo>
                <a:cubicBezTo>
                  <a:pt x="3967308" y="3319075"/>
                  <a:pt x="4000642" y="3325232"/>
                  <a:pt x="4032173" y="3335742"/>
                </a:cubicBezTo>
                <a:cubicBezTo>
                  <a:pt x="4047939" y="3340997"/>
                  <a:pt x="4063174" y="3348248"/>
                  <a:pt x="4079470" y="3351507"/>
                </a:cubicBezTo>
                <a:cubicBezTo>
                  <a:pt x="4105746" y="3356762"/>
                  <a:pt x="4132445" y="3360222"/>
                  <a:pt x="4158297" y="3367273"/>
                </a:cubicBezTo>
                <a:cubicBezTo>
                  <a:pt x="4378305" y="3427276"/>
                  <a:pt x="4139684" y="3376163"/>
                  <a:pt x="4331718" y="3414569"/>
                </a:cubicBezTo>
                <a:cubicBezTo>
                  <a:pt x="4520904" y="3409314"/>
                  <a:pt x="4711058" y="3418617"/>
                  <a:pt x="4899277" y="3398804"/>
                </a:cubicBezTo>
                <a:cubicBezTo>
                  <a:pt x="4923123" y="3396294"/>
                  <a:pt x="4939641" y="3318076"/>
                  <a:pt x="4946573" y="3304211"/>
                </a:cubicBezTo>
                <a:cubicBezTo>
                  <a:pt x="4955047" y="3287263"/>
                  <a:pt x="4968703" y="3273365"/>
                  <a:pt x="4978104" y="3256914"/>
                </a:cubicBezTo>
                <a:cubicBezTo>
                  <a:pt x="4989764" y="3236509"/>
                  <a:pt x="4997975" y="3214257"/>
                  <a:pt x="5009635" y="3193852"/>
                </a:cubicBezTo>
                <a:cubicBezTo>
                  <a:pt x="5019036" y="3177401"/>
                  <a:pt x="5032692" y="3163503"/>
                  <a:pt x="5041166" y="3146556"/>
                </a:cubicBezTo>
                <a:cubicBezTo>
                  <a:pt x="5106441" y="3016007"/>
                  <a:pt x="4998097" y="3187513"/>
                  <a:pt x="5088463" y="3051962"/>
                </a:cubicBezTo>
                <a:cubicBezTo>
                  <a:pt x="5097415" y="3025106"/>
                  <a:pt x="5118015" y="2967335"/>
                  <a:pt x="5119994" y="2941604"/>
                </a:cubicBezTo>
                <a:cubicBezTo>
                  <a:pt x="5128870" y="2826212"/>
                  <a:pt x="5123429" y="2709837"/>
                  <a:pt x="5135759" y="2594762"/>
                </a:cubicBezTo>
                <a:cubicBezTo>
                  <a:pt x="5139300" y="2561714"/>
                  <a:pt x="5159230" y="2532413"/>
                  <a:pt x="5167291" y="2500169"/>
                </a:cubicBezTo>
                <a:lnTo>
                  <a:pt x="5183056" y="2437107"/>
                </a:lnTo>
                <a:cubicBezTo>
                  <a:pt x="5188311" y="2368790"/>
                  <a:pt x="5190816" y="2300206"/>
                  <a:pt x="5198822" y="2232156"/>
                </a:cubicBezTo>
                <a:cubicBezTo>
                  <a:pt x="5201354" y="2210637"/>
                  <a:pt x="5211523" y="2190544"/>
                  <a:pt x="5214587" y="2169094"/>
                </a:cubicBezTo>
                <a:cubicBezTo>
                  <a:pt x="5245070" y="1955711"/>
                  <a:pt x="5209542" y="2073874"/>
                  <a:pt x="5246118" y="1964142"/>
                </a:cubicBezTo>
                <a:cubicBezTo>
                  <a:pt x="5315324" y="1974028"/>
                  <a:pt x="5455905" y="1992028"/>
                  <a:pt x="5514132" y="2011438"/>
                </a:cubicBezTo>
                <a:lnTo>
                  <a:pt x="5561428" y="2027204"/>
                </a:lnTo>
                <a:cubicBezTo>
                  <a:pt x="5566683" y="2042969"/>
                  <a:pt x="5574998" y="2058028"/>
                  <a:pt x="5577194" y="2074500"/>
                </a:cubicBezTo>
                <a:cubicBezTo>
                  <a:pt x="5598487" y="2234199"/>
                  <a:pt x="5598039" y="2280773"/>
                  <a:pt x="5577194" y="2437107"/>
                </a:cubicBezTo>
                <a:cubicBezTo>
                  <a:pt x="5574330" y="2458585"/>
                  <a:pt x="5566128" y="2479017"/>
                  <a:pt x="5561428" y="2500169"/>
                </a:cubicBezTo>
                <a:cubicBezTo>
                  <a:pt x="5499718" y="2777866"/>
                  <a:pt x="5580610" y="2440348"/>
                  <a:pt x="5529897" y="2626294"/>
                </a:cubicBezTo>
                <a:cubicBezTo>
                  <a:pt x="5518495" y="2668102"/>
                  <a:pt x="5498366" y="2752418"/>
                  <a:pt x="5498366" y="2752418"/>
                </a:cubicBezTo>
                <a:cubicBezTo>
                  <a:pt x="5503621" y="2873287"/>
                  <a:pt x="5495018" y="2995561"/>
                  <a:pt x="5514132" y="3115025"/>
                </a:cubicBezTo>
                <a:cubicBezTo>
                  <a:pt x="5518621" y="3143079"/>
                  <a:pt x="5612616" y="3159682"/>
                  <a:pt x="5624491" y="3162321"/>
                </a:cubicBezTo>
                <a:cubicBezTo>
                  <a:pt x="5650649" y="3168134"/>
                  <a:pt x="5677322" y="3171588"/>
                  <a:pt x="5703318" y="3178087"/>
                </a:cubicBezTo>
                <a:cubicBezTo>
                  <a:pt x="5775249" y="3196070"/>
                  <a:pt x="5735589" y="3200680"/>
                  <a:pt x="5829442" y="3209618"/>
                </a:cubicBezTo>
                <a:cubicBezTo>
                  <a:pt x="5913310" y="3217605"/>
                  <a:pt x="5997608" y="3220128"/>
                  <a:pt x="6081691" y="3225383"/>
                </a:cubicBezTo>
                <a:cubicBezTo>
                  <a:pt x="6106016" y="3231464"/>
                  <a:pt x="6203561" y="3256914"/>
                  <a:pt x="6223580" y="3256914"/>
                </a:cubicBezTo>
                <a:cubicBezTo>
                  <a:pt x="6349814" y="3256914"/>
                  <a:pt x="6475829" y="3246404"/>
                  <a:pt x="6601953" y="3241149"/>
                </a:cubicBezTo>
                <a:cubicBezTo>
                  <a:pt x="6617895" y="3217236"/>
                  <a:pt x="6649249" y="3179192"/>
                  <a:pt x="6649249" y="3146556"/>
                </a:cubicBezTo>
                <a:cubicBezTo>
                  <a:pt x="6649249" y="3020322"/>
                  <a:pt x="6642809" y="2894072"/>
                  <a:pt x="6633484" y="2768183"/>
                </a:cubicBezTo>
                <a:cubicBezTo>
                  <a:pt x="6632256" y="2751610"/>
                  <a:pt x="6622283" y="2736866"/>
                  <a:pt x="6617718" y="2720887"/>
                </a:cubicBezTo>
                <a:cubicBezTo>
                  <a:pt x="6611765" y="2700053"/>
                  <a:pt x="6608179" y="2678579"/>
                  <a:pt x="6601953" y="2657825"/>
                </a:cubicBezTo>
                <a:cubicBezTo>
                  <a:pt x="6592403" y="2625990"/>
                  <a:pt x="6576941" y="2595822"/>
                  <a:pt x="6570422" y="2563231"/>
                </a:cubicBezTo>
                <a:cubicBezTo>
                  <a:pt x="6561961" y="2520926"/>
                  <a:pt x="6545984" y="2424100"/>
                  <a:pt x="6523125" y="2389811"/>
                </a:cubicBezTo>
                <a:cubicBezTo>
                  <a:pt x="6512615" y="2374045"/>
                  <a:pt x="6499289" y="2359829"/>
                  <a:pt x="6491594" y="2342514"/>
                </a:cubicBezTo>
                <a:cubicBezTo>
                  <a:pt x="6478095" y="2312142"/>
                  <a:pt x="6483565" y="2271423"/>
                  <a:pt x="6460063" y="2247921"/>
                </a:cubicBezTo>
                <a:cubicBezTo>
                  <a:pt x="6444297" y="2232156"/>
                  <a:pt x="6426454" y="2218224"/>
                  <a:pt x="6412766" y="2200625"/>
                </a:cubicBezTo>
                <a:cubicBezTo>
                  <a:pt x="6389500" y="2170712"/>
                  <a:pt x="6370725" y="2137562"/>
                  <a:pt x="6349704" y="2106031"/>
                </a:cubicBezTo>
                <a:lnTo>
                  <a:pt x="6318173" y="2058735"/>
                </a:lnTo>
                <a:cubicBezTo>
                  <a:pt x="6312918" y="2042969"/>
                  <a:pt x="6310653" y="2025867"/>
                  <a:pt x="6302408" y="2011438"/>
                </a:cubicBezTo>
                <a:cubicBezTo>
                  <a:pt x="6289372" y="1988624"/>
                  <a:pt x="6270384" y="1969758"/>
                  <a:pt x="6255111" y="1948376"/>
                </a:cubicBezTo>
                <a:cubicBezTo>
                  <a:pt x="6244098" y="1932958"/>
                  <a:pt x="6232981" y="1917531"/>
                  <a:pt x="6223580" y="1901080"/>
                </a:cubicBezTo>
                <a:cubicBezTo>
                  <a:pt x="6211631" y="1880169"/>
                  <a:pt x="6182466" y="1809926"/>
                  <a:pt x="6160518" y="1790721"/>
                </a:cubicBezTo>
                <a:cubicBezTo>
                  <a:pt x="6131999" y="1765767"/>
                  <a:pt x="6065925" y="1727659"/>
                  <a:pt x="6065925" y="1727659"/>
                </a:cubicBezTo>
                <a:cubicBezTo>
                  <a:pt x="6055415" y="1696128"/>
                  <a:pt x="6052830" y="1660721"/>
                  <a:pt x="6034394" y="1633066"/>
                </a:cubicBezTo>
                <a:cubicBezTo>
                  <a:pt x="5993645" y="1571942"/>
                  <a:pt x="6008855" y="1603744"/>
                  <a:pt x="5987097" y="1538473"/>
                </a:cubicBezTo>
                <a:cubicBezTo>
                  <a:pt x="5992352" y="1412349"/>
                  <a:pt x="5993869" y="1286013"/>
                  <a:pt x="6002863" y="1160100"/>
                </a:cubicBezTo>
                <a:cubicBezTo>
                  <a:pt x="6004407" y="1138487"/>
                  <a:pt x="6010093" y="1116954"/>
                  <a:pt x="6018628" y="1097038"/>
                </a:cubicBezTo>
                <a:cubicBezTo>
                  <a:pt x="6026092" y="1079622"/>
                  <a:pt x="6038322" y="1064537"/>
                  <a:pt x="6050159" y="1049742"/>
                </a:cubicBezTo>
                <a:cubicBezTo>
                  <a:pt x="6059445" y="1038135"/>
                  <a:pt x="6068945" y="1025859"/>
                  <a:pt x="6081691" y="1018211"/>
                </a:cubicBezTo>
                <a:cubicBezTo>
                  <a:pt x="6095941" y="1009661"/>
                  <a:pt x="6113222" y="1007700"/>
                  <a:pt x="6128987" y="1002445"/>
                </a:cubicBezTo>
                <a:cubicBezTo>
                  <a:pt x="6148612" y="973007"/>
                  <a:pt x="6175683" y="925703"/>
                  <a:pt x="6207815" y="907852"/>
                </a:cubicBezTo>
                <a:cubicBezTo>
                  <a:pt x="6236869" y="891711"/>
                  <a:pt x="6302408" y="876321"/>
                  <a:pt x="6302408" y="876321"/>
                </a:cubicBezTo>
                <a:cubicBezTo>
                  <a:pt x="6339194" y="881576"/>
                  <a:pt x="6376328" y="884799"/>
                  <a:pt x="6412766" y="892087"/>
                </a:cubicBezTo>
                <a:cubicBezTo>
                  <a:pt x="6429062" y="895346"/>
                  <a:pt x="6443840" y="904247"/>
                  <a:pt x="6460063" y="907852"/>
                </a:cubicBezTo>
                <a:cubicBezTo>
                  <a:pt x="6491268" y="914786"/>
                  <a:pt x="6523125" y="918363"/>
                  <a:pt x="6554656" y="923618"/>
                </a:cubicBezTo>
                <a:cubicBezTo>
                  <a:pt x="6596697" y="944639"/>
                  <a:pt x="6641670" y="960607"/>
                  <a:pt x="6680780" y="986680"/>
                </a:cubicBezTo>
                <a:cubicBezTo>
                  <a:pt x="6741904" y="1027429"/>
                  <a:pt x="6710101" y="1012219"/>
                  <a:pt x="6775373" y="1033976"/>
                </a:cubicBezTo>
                <a:cubicBezTo>
                  <a:pt x="6923820" y="1182423"/>
                  <a:pt x="6685768" y="958473"/>
                  <a:pt x="6917263" y="1112804"/>
                </a:cubicBezTo>
                <a:cubicBezTo>
                  <a:pt x="6978386" y="1153553"/>
                  <a:pt x="6946584" y="1138343"/>
                  <a:pt x="7011856" y="1160100"/>
                </a:cubicBezTo>
                <a:cubicBezTo>
                  <a:pt x="7059153" y="1191631"/>
                  <a:pt x="7064408" y="1186376"/>
                  <a:pt x="7090684" y="1238928"/>
                </a:cubicBezTo>
                <a:cubicBezTo>
                  <a:pt x="7098116" y="1253792"/>
                  <a:pt x="7098378" y="1271698"/>
                  <a:pt x="7106449" y="1286225"/>
                </a:cubicBezTo>
                <a:cubicBezTo>
                  <a:pt x="7124853" y="1319352"/>
                  <a:pt x="7148490" y="1349287"/>
                  <a:pt x="7169511" y="1380818"/>
                </a:cubicBezTo>
                <a:cubicBezTo>
                  <a:pt x="7180021" y="1396583"/>
                  <a:pt x="7195050" y="1410139"/>
                  <a:pt x="7201042" y="1428114"/>
                </a:cubicBezTo>
                <a:lnTo>
                  <a:pt x="7248339" y="1570004"/>
                </a:lnTo>
                <a:cubicBezTo>
                  <a:pt x="7253594" y="1585769"/>
                  <a:pt x="7261372" y="1600908"/>
                  <a:pt x="7264104" y="1617300"/>
                </a:cubicBezTo>
                <a:cubicBezTo>
                  <a:pt x="7271984" y="1664581"/>
                  <a:pt x="7283642" y="1764849"/>
                  <a:pt x="7311401" y="1806487"/>
                </a:cubicBezTo>
                <a:cubicBezTo>
                  <a:pt x="7321911" y="1822252"/>
                  <a:pt x="7326864" y="1843741"/>
                  <a:pt x="7342932" y="1853783"/>
                </a:cubicBezTo>
                <a:cubicBezTo>
                  <a:pt x="7368519" y="1869775"/>
                  <a:pt x="7463668" y="1891850"/>
                  <a:pt x="7500587" y="1901080"/>
                </a:cubicBezTo>
                <a:cubicBezTo>
                  <a:pt x="7516353" y="1911590"/>
                  <a:pt x="7529024" y="1930786"/>
                  <a:pt x="7547884" y="1932611"/>
                </a:cubicBezTo>
                <a:cubicBezTo>
                  <a:pt x="7971757" y="1973631"/>
                  <a:pt x="8094689" y="1842998"/>
                  <a:pt x="7973553" y="1964142"/>
                </a:cubicBezTo>
              </a:path>
            </a:pathLst>
          </a:custGeom>
          <a:ln w="571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19200"/>
            <a:ext cx="268605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PostOrder</a:t>
            </a:r>
            <a:r>
              <a:rPr lang="en-US" dirty="0" smtClean="0"/>
              <a:t> Traversal - Trace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219200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55875" y="5949950"/>
            <a:ext cx="47656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dirty="0" err="1">
                <a:effectLst/>
              </a:rPr>
              <a:t>Postorder</a:t>
            </a:r>
            <a:r>
              <a:rPr lang="en-US" sz="3200" b="1" dirty="0">
                <a:effectLst/>
              </a:rPr>
              <a:t>: </a:t>
            </a:r>
            <a:r>
              <a:rPr lang="en-US" sz="3200" b="1" i="1" dirty="0">
                <a:effectLst/>
              </a:rPr>
              <a:t>GDBHIEFCA</a:t>
            </a:r>
          </a:p>
        </p:txBody>
      </p:sp>
      <p:sp>
        <p:nvSpPr>
          <p:cNvPr id="6" name="Freeform 5"/>
          <p:cNvSpPr/>
          <p:nvPr/>
        </p:nvSpPr>
        <p:spPr>
          <a:xfrm>
            <a:off x="1524000" y="1203434"/>
            <a:ext cx="7123435" cy="4587766"/>
          </a:xfrm>
          <a:custGeom>
            <a:avLst/>
            <a:gdLst>
              <a:gd name="connsiteX0" fmla="*/ 567558 w 7123435"/>
              <a:gd name="connsiteY0" fmla="*/ 4099035 h 4587766"/>
              <a:gd name="connsiteX1" fmla="*/ 567558 w 7123435"/>
              <a:gd name="connsiteY1" fmla="*/ 3720662 h 4587766"/>
              <a:gd name="connsiteX2" fmla="*/ 551793 w 7123435"/>
              <a:gd name="connsiteY2" fmla="*/ 3657600 h 4587766"/>
              <a:gd name="connsiteX3" fmla="*/ 520262 w 7123435"/>
              <a:gd name="connsiteY3" fmla="*/ 3578773 h 4587766"/>
              <a:gd name="connsiteX4" fmla="*/ 504496 w 7123435"/>
              <a:gd name="connsiteY4" fmla="*/ 3531476 h 4587766"/>
              <a:gd name="connsiteX5" fmla="*/ 457200 w 7123435"/>
              <a:gd name="connsiteY5" fmla="*/ 3468414 h 4587766"/>
              <a:gd name="connsiteX6" fmla="*/ 409903 w 7123435"/>
              <a:gd name="connsiteY6" fmla="*/ 3358055 h 4587766"/>
              <a:gd name="connsiteX7" fmla="*/ 346841 w 7123435"/>
              <a:gd name="connsiteY7" fmla="*/ 3263462 h 4587766"/>
              <a:gd name="connsiteX8" fmla="*/ 315310 w 7123435"/>
              <a:gd name="connsiteY8" fmla="*/ 3216166 h 4587766"/>
              <a:gd name="connsiteX9" fmla="*/ 220717 w 7123435"/>
              <a:gd name="connsiteY9" fmla="*/ 3090042 h 4587766"/>
              <a:gd name="connsiteX10" fmla="*/ 189186 w 7123435"/>
              <a:gd name="connsiteY10" fmla="*/ 2979683 h 4587766"/>
              <a:gd name="connsiteX11" fmla="*/ 157655 w 7123435"/>
              <a:gd name="connsiteY11" fmla="*/ 2932386 h 4587766"/>
              <a:gd name="connsiteX12" fmla="*/ 47296 w 7123435"/>
              <a:gd name="connsiteY12" fmla="*/ 2822028 h 4587766"/>
              <a:gd name="connsiteX13" fmla="*/ 15765 w 7123435"/>
              <a:gd name="connsiteY13" fmla="*/ 2727435 h 4587766"/>
              <a:gd name="connsiteX14" fmla="*/ 0 w 7123435"/>
              <a:gd name="connsiteY14" fmla="*/ 2680138 h 4587766"/>
              <a:gd name="connsiteX15" fmla="*/ 15765 w 7123435"/>
              <a:gd name="connsiteY15" fmla="*/ 2585545 h 4587766"/>
              <a:gd name="connsiteX16" fmla="*/ 110358 w 7123435"/>
              <a:gd name="connsiteY16" fmla="*/ 2490952 h 4587766"/>
              <a:gd name="connsiteX17" fmla="*/ 204951 w 7123435"/>
              <a:gd name="connsiteY17" fmla="*/ 2396359 h 4587766"/>
              <a:gd name="connsiteX18" fmla="*/ 315310 w 7123435"/>
              <a:gd name="connsiteY18" fmla="*/ 2333297 h 4587766"/>
              <a:gd name="connsiteX19" fmla="*/ 394138 w 7123435"/>
              <a:gd name="connsiteY19" fmla="*/ 2254469 h 4587766"/>
              <a:gd name="connsiteX20" fmla="*/ 425669 w 7123435"/>
              <a:gd name="connsiteY20" fmla="*/ 2207173 h 4587766"/>
              <a:gd name="connsiteX21" fmla="*/ 520262 w 7123435"/>
              <a:gd name="connsiteY21" fmla="*/ 2144111 h 4587766"/>
              <a:gd name="connsiteX22" fmla="*/ 614855 w 7123435"/>
              <a:gd name="connsiteY22" fmla="*/ 2081049 h 4587766"/>
              <a:gd name="connsiteX23" fmla="*/ 662151 w 7123435"/>
              <a:gd name="connsiteY23" fmla="*/ 2049518 h 4587766"/>
              <a:gd name="connsiteX24" fmla="*/ 1008993 w 7123435"/>
              <a:gd name="connsiteY24" fmla="*/ 2065283 h 4587766"/>
              <a:gd name="connsiteX25" fmla="*/ 1056289 w 7123435"/>
              <a:gd name="connsiteY25" fmla="*/ 2081049 h 4587766"/>
              <a:gd name="connsiteX26" fmla="*/ 1119351 w 7123435"/>
              <a:gd name="connsiteY26" fmla="*/ 2096814 h 4587766"/>
              <a:gd name="connsiteX27" fmla="*/ 1150883 w 7123435"/>
              <a:gd name="connsiteY27" fmla="*/ 2128345 h 4587766"/>
              <a:gd name="connsiteX28" fmla="*/ 1245476 w 7123435"/>
              <a:gd name="connsiteY28" fmla="*/ 2159876 h 4587766"/>
              <a:gd name="connsiteX29" fmla="*/ 1324303 w 7123435"/>
              <a:gd name="connsiteY29" fmla="*/ 2254469 h 4587766"/>
              <a:gd name="connsiteX30" fmla="*/ 1418896 w 7123435"/>
              <a:gd name="connsiteY30" fmla="*/ 2380593 h 4587766"/>
              <a:gd name="connsiteX31" fmla="*/ 1450427 w 7123435"/>
              <a:gd name="connsiteY31" fmla="*/ 2427890 h 4587766"/>
              <a:gd name="connsiteX32" fmla="*/ 1481958 w 7123435"/>
              <a:gd name="connsiteY32" fmla="*/ 2490952 h 4587766"/>
              <a:gd name="connsiteX33" fmla="*/ 1529255 w 7123435"/>
              <a:gd name="connsiteY33" fmla="*/ 2538249 h 4587766"/>
              <a:gd name="connsiteX34" fmla="*/ 1608083 w 7123435"/>
              <a:gd name="connsiteY34" fmla="*/ 2680138 h 4587766"/>
              <a:gd name="connsiteX35" fmla="*/ 1623848 w 7123435"/>
              <a:gd name="connsiteY35" fmla="*/ 2743200 h 4587766"/>
              <a:gd name="connsiteX36" fmla="*/ 1702676 w 7123435"/>
              <a:gd name="connsiteY36" fmla="*/ 2853559 h 4587766"/>
              <a:gd name="connsiteX37" fmla="*/ 1765738 w 7123435"/>
              <a:gd name="connsiteY37" fmla="*/ 2948152 h 4587766"/>
              <a:gd name="connsiteX38" fmla="*/ 1797269 w 7123435"/>
              <a:gd name="connsiteY38" fmla="*/ 3042745 h 4587766"/>
              <a:gd name="connsiteX39" fmla="*/ 1813034 w 7123435"/>
              <a:gd name="connsiteY39" fmla="*/ 3090042 h 4587766"/>
              <a:gd name="connsiteX40" fmla="*/ 1844565 w 7123435"/>
              <a:gd name="connsiteY40" fmla="*/ 3168869 h 4587766"/>
              <a:gd name="connsiteX41" fmla="*/ 1891862 w 7123435"/>
              <a:gd name="connsiteY41" fmla="*/ 3326524 h 4587766"/>
              <a:gd name="connsiteX42" fmla="*/ 1923393 w 7123435"/>
              <a:gd name="connsiteY42" fmla="*/ 3389586 h 4587766"/>
              <a:gd name="connsiteX43" fmla="*/ 1939158 w 7123435"/>
              <a:gd name="connsiteY43" fmla="*/ 3436883 h 4587766"/>
              <a:gd name="connsiteX44" fmla="*/ 1970689 w 7123435"/>
              <a:gd name="connsiteY44" fmla="*/ 3484180 h 4587766"/>
              <a:gd name="connsiteX45" fmla="*/ 2049517 w 7123435"/>
              <a:gd name="connsiteY45" fmla="*/ 3689131 h 4587766"/>
              <a:gd name="connsiteX46" fmla="*/ 2096814 w 7123435"/>
              <a:gd name="connsiteY46" fmla="*/ 3752193 h 4587766"/>
              <a:gd name="connsiteX47" fmla="*/ 2144110 w 7123435"/>
              <a:gd name="connsiteY47" fmla="*/ 3925614 h 4587766"/>
              <a:gd name="connsiteX48" fmla="*/ 2175641 w 7123435"/>
              <a:gd name="connsiteY48" fmla="*/ 3988676 h 4587766"/>
              <a:gd name="connsiteX49" fmla="*/ 2270234 w 7123435"/>
              <a:gd name="connsiteY49" fmla="*/ 4083269 h 4587766"/>
              <a:gd name="connsiteX50" fmla="*/ 2333296 w 7123435"/>
              <a:gd name="connsiteY50" fmla="*/ 4146331 h 4587766"/>
              <a:gd name="connsiteX51" fmla="*/ 2475186 w 7123435"/>
              <a:gd name="connsiteY51" fmla="*/ 4256690 h 4587766"/>
              <a:gd name="connsiteX52" fmla="*/ 2522483 w 7123435"/>
              <a:gd name="connsiteY52" fmla="*/ 4272455 h 4587766"/>
              <a:gd name="connsiteX53" fmla="*/ 2585545 w 7123435"/>
              <a:gd name="connsiteY53" fmla="*/ 4319752 h 4587766"/>
              <a:gd name="connsiteX54" fmla="*/ 2632841 w 7123435"/>
              <a:gd name="connsiteY54" fmla="*/ 4351283 h 4587766"/>
              <a:gd name="connsiteX55" fmla="*/ 2727434 w 7123435"/>
              <a:gd name="connsiteY55" fmla="*/ 4430111 h 4587766"/>
              <a:gd name="connsiteX56" fmla="*/ 2790496 w 7123435"/>
              <a:gd name="connsiteY56" fmla="*/ 4461642 h 4587766"/>
              <a:gd name="connsiteX57" fmla="*/ 3042745 w 7123435"/>
              <a:gd name="connsiteY57" fmla="*/ 4477407 h 4587766"/>
              <a:gd name="connsiteX58" fmla="*/ 3153103 w 7123435"/>
              <a:gd name="connsiteY58" fmla="*/ 4508938 h 4587766"/>
              <a:gd name="connsiteX59" fmla="*/ 3247696 w 7123435"/>
              <a:gd name="connsiteY59" fmla="*/ 4572000 h 4587766"/>
              <a:gd name="connsiteX60" fmla="*/ 4430110 w 7123435"/>
              <a:gd name="connsiteY60" fmla="*/ 4587766 h 4587766"/>
              <a:gd name="connsiteX61" fmla="*/ 5186855 w 7123435"/>
              <a:gd name="connsiteY61" fmla="*/ 4572000 h 4587766"/>
              <a:gd name="connsiteX62" fmla="*/ 5234151 w 7123435"/>
              <a:gd name="connsiteY62" fmla="*/ 4540469 h 4587766"/>
              <a:gd name="connsiteX63" fmla="*/ 5312979 w 7123435"/>
              <a:gd name="connsiteY63" fmla="*/ 4461642 h 4587766"/>
              <a:gd name="connsiteX64" fmla="*/ 5360276 w 7123435"/>
              <a:gd name="connsiteY64" fmla="*/ 4414345 h 4587766"/>
              <a:gd name="connsiteX65" fmla="*/ 5423338 w 7123435"/>
              <a:gd name="connsiteY65" fmla="*/ 4319752 h 4587766"/>
              <a:gd name="connsiteX66" fmla="*/ 5454869 w 7123435"/>
              <a:gd name="connsiteY66" fmla="*/ 4272455 h 4587766"/>
              <a:gd name="connsiteX67" fmla="*/ 5517931 w 7123435"/>
              <a:gd name="connsiteY67" fmla="*/ 4146331 h 4587766"/>
              <a:gd name="connsiteX68" fmla="*/ 5517931 w 7123435"/>
              <a:gd name="connsiteY68" fmla="*/ 3815255 h 4587766"/>
              <a:gd name="connsiteX69" fmla="*/ 5486400 w 7123435"/>
              <a:gd name="connsiteY69" fmla="*/ 3720662 h 4587766"/>
              <a:gd name="connsiteX70" fmla="*/ 5439103 w 7123435"/>
              <a:gd name="connsiteY70" fmla="*/ 3657600 h 4587766"/>
              <a:gd name="connsiteX71" fmla="*/ 5407572 w 7123435"/>
              <a:gd name="connsiteY71" fmla="*/ 3594538 h 4587766"/>
              <a:gd name="connsiteX72" fmla="*/ 5391807 w 7123435"/>
              <a:gd name="connsiteY72" fmla="*/ 3547242 h 4587766"/>
              <a:gd name="connsiteX73" fmla="*/ 5328745 w 7123435"/>
              <a:gd name="connsiteY73" fmla="*/ 3452649 h 4587766"/>
              <a:gd name="connsiteX74" fmla="*/ 5281448 w 7123435"/>
              <a:gd name="connsiteY74" fmla="*/ 3389586 h 4587766"/>
              <a:gd name="connsiteX75" fmla="*/ 5218386 w 7123435"/>
              <a:gd name="connsiteY75" fmla="*/ 3294993 h 4587766"/>
              <a:gd name="connsiteX76" fmla="*/ 5123793 w 7123435"/>
              <a:gd name="connsiteY76" fmla="*/ 3247697 h 4587766"/>
              <a:gd name="connsiteX77" fmla="*/ 5092262 w 7123435"/>
              <a:gd name="connsiteY77" fmla="*/ 3200400 h 4587766"/>
              <a:gd name="connsiteX78" fmla="*/ 5044965 w 7123435"/>
              <a:gd name="connsiteY78" fmla="*/ 3168869 h 4587766"/>
              <a:gd name="connsiteX79" fmla="*/ 4981903 w 7123435"/>
              <a:gd name="connsiteY79" fmla="*/ 3074276 h 4587766"/>
              <a:gd name="connsiteX80" fmla="*/ 4950372 w 7123435"/>
              <a:gd name="connsiteY80" fmla="*/ 3026980 h 4587766"/>
              <a:gd name="connsiteX81" fmla="*/ 4855779 w 7123435"/>
              <a:gd name="connsiteY81" fmla="*/ 2948152 h 4587766"/>
              <a:gd name="connsiteX82" fmla="*/ 4745420 w 7123435"/>
              <a:gd name="connsiteY82" fmla="*/ 2869324 h 4587766"/>
              <a:gd name="connsiteX83" fmla="*/ 4650827 w 7123435"/>
              <a:gd name="connsiteY83" fmla="*/ 2837793 h 4587766"/>
              <a:gd name="connsiteX84" fmla="*/ 4713889 w 7123435"/>
              <a:gd name="connsiteY84" fmla="*/ 2822028 h 4587766"/>
              <a:gd name="connsiteX85" fmla="*/ 4808483 w 7123435"/>
              <a:gd name="connsiteY85" fmla="*/ 2790497 h 4587766"/>
              <a:gd name="connsiteX86" fmla="*/ 5281448 w 7123435"/>
              <a:gd name="connsiteY86" fmla="*/ 2806262 h 4587766"/>
              <a:gd name="connsiteX87" fmla="*/ 5328745 w 7123435"/>
              <a:gd name="connsiteY87" fmla="*/ 2822028 h 4587766"/>
              <a:gd name="connsiteX88" fmla="*/ 5391807 w 7123435"/>
              <a:gd name="connsiteY88" fmla="*/ 2837793 h 4587766"/>
              <a:gd name="connsiteX89" fmla="*/ 5502165 w 7123435"/>
              <a:gd name="connsiteY89" fmla="*/ 2869324 h 4587766"/>
              <a:gd name="connsiteX90" fmla="*/ 5722883 w 7123435"/>
              <a:gd name="connsiteY90" fmla="*/ 2900855 h 4587766"/>
              <a:gd name="connsiteX91" fmla="*/ 5849007 w 7123435"/>
              <a:gd name="connsiteY91" fmla="*/ 2948152 h 4587766"/>
              <a:gd name="connsiteX92" fmla="*/ 5896303 w 7123435"/>
              <a:gd name="connsiteY92" fmla="*/ 2963918 h 4587766"/>
              <a:gd name="connsiteX93" fmla="*/ 5990896 w 7123435"/>
              <a:gd name="connsiteY93" fmla="*/ 2979683 h 4587766"/>
              <a:gd name="connsiteX94" fmla="*/ 6053958 w 7123435"/>
              <a:gd name="connsiteY94" fmla="*/ 3011214 h 4587766"/>
              <a:gd name="connsiteX95" fmla="*/ 6211614 w 7123435"/>
              <a:gd name="connsiteY95" fmla="*/ 3058511 h 4587766"/>
              <a:gd name="connsiteX96" fmla="*/ 6258910 w 7123435"/>
              <a:gd name="connsiteY96" fmla="*/ 3074276 h 4587766"/>
              <a:gd name="connsiteX97" fmla="*/ 6511158 w 7123435"/>
              <a:gd name="connsiteY97" fmla="*/ 3121573 h 4587766"/>
              <a:gd name="connsiteX98" fmla="*/ 6574220 w 7123435"/>
              <a:gd name="connsiteY98" fmla="*/ 3137338 h 4587766"/>
              <a:gd name="connsiteX99" fmla="*/ 6984124 w 7123435"/>
              <a:gd name="connsiteY99" fmla="*/ 3121573 h 4587766"/>
              <a:gd name="connsiteX100" fmla="*/ 7047186 w 7123435"/>
              <a:gd name="connsiteY100" fmla="*/ 3026980 h 4587766"/>
              <a:gd name="connsiteX101" fmla="*/ 7047186 w 7123435"/>
              <a:gd name="connsiteY101" fmla="*/ 2396359 h 4587766"/>
              <a:gd name="connsiteX102" fmla="*/ 7031420 w 7123435"/>
              <a:gd name="connsiteY102" fmla="*/ 2349062 h 4587766"/>
              <a:gd name="connsiteX103" fmla="*/ 6984124 w 7123435"/>
              <a:gd name="connsiteY103" fmla="*/ 2301766 h 4587766"/>
              <a:gd name="connsiteX104" fmla="*/ 6952593 w 7123435"/>
              <a:gd name="connsiteY104" fmla="*/ 2254469 h 4587766"/>
              <a:gd name="connsiteX105" fmla="*/ 6905296 w 7123435"/>
              <a:gd name="connsiteY105" fmla="*/ 2222938 h 4587766"/>
              <a:gd name="connsiteX106" fmla="*/ 6763407 w 7123435"/>
              <a:gd name="connsiteY106" fmla="*/ 2081049 h 4587766"/>
              <a:gd name="connsiteX107" fmla="*/ 6716110 w 7123435"/>
              <a:gd name="connsiteY107" fmla="*/ 2033752 h 4587766"/>
              <a:gd name="connsiteX108" fmla="*/ 6668814 w 7123435"/>
              <a:gd name="connsiteY108" fmla="*/ 2002221 h 4587766"/>
              <a:gd name="connsiteX109" fmla="*/ 6637283 w 7123435"/>
              <a:gd name="connsiteY109" fmla="*/ 1954924 h 4587766"/>
              <a:gd name="connsiteX110" fmla="*/ 6558455 w 7123435"/>
              <a:gd name="connsiteY110" fmla="*/ 1891862 h 4587766"/>
              <a:gd name="connsiteX111" fmla="*/ 6479627 w 7123435"/>
              <a:gd name="connsiteY111" fmla="*/ 1813035 h 4587766"/>
              <a:gd name="connsiteX112" fmla="*/ 6448096 w 7123435"/>
              <a:gd name="connsiteY112" fmla="*/ 1765738 h 4587766"/>
              <a:gd name="connsiteX113" fmla="*/ 6400800 w 7123435"/>
              <a:gd name="connsiteY113" fmla="*/ 1734207 h 4587766"/>
              <a:gd name="connsiteX114" fmla="*/ 6353503 w 7123435"/>
              <a:gd name="connsiteY114" fmla="*/ 1686911 h 4587766"/>
              <a:gd name="connsiteX115" fmla="*/ 6243145 w 7123435"/>
              <a:gd name="connsiteY115" fmla="*/ 1623849 h 4587766"/>
              <a:gd name="connsiteX116" fmla="*/ 6195848 w 7123435"/>
              <a:gd name="connsiteY116" fmla="*/ 1576552 h 4587766"/>
              <a:gd name="connsiteX117" fmla="*/ 6085489 w 7123435"/>
              <a:gd name="connsiteY117" fmla="*/ 1497724 h 4587766"/>
              <a:gd name="connsiteX118" fmla="*/ 6038193 w 7123435"/>
              <a:gd name="connsiteY118" fmla="*/ 1481959 h 4587766"/>
              <a:gd name="connsiteX119" fmla="*/ 5896303 w 7123435"/>
              <a:gd name="connsiteY119" fmla="*/ 1371600 h 4587766"/>
              <a:gd name="connsiteX120" fmla="*/ 5849007 w 7123435"/>
              <a:gd name="connsiteY120" fmla="*/ 1324304 h 4587766"/>
              <a:gd name="connsiteX121" fmla="*/ 5785945 w 7123435"/>
              <a:gd name="connsiteY121" fmla="*/ 1292773 h 4587766"/>
              <a:gd name="connsiteX122" fmla="*/ 5738648 w 7123435"/>
              <a:gd name="connsiteY122" fmla="*/ 1261242 h 4587766"/>
              <a:gd name="connsiteX123" fmla="*/ 5628289 w 7123435"/>
              <a:gd name="connsiteY123" fmla="*/ 1182414 h 4587766"/>
              <a:gd name="connsiteX124" fmla="*/ 5580993 w 7123435"/>
              <a:gd name="connsiteY124" fmla="*/ 1166649 h 4587766"/>
              <a:gd name="connsiteX125" fmla="*/ 5486400 w 7123435"/>
              <a:gd name="connsiteY125" fmla="*/ 1119352 h 4587766"/>
              <a:gd name="connsiteX126" fmla="*/ 5391807 w 7123435"/>
              <a:gd name="connsiteY126" fmla="*/ 1072055 h 4587766"/>
              <a:gd name="connsiteX127" fmla="*/ 5202620 w 7123435"/>
              <a:gd name="connsiteY127" fmla="*/ 1008993 h 4587766"/>
              <a:gd name="connsiteX128" fmla="*/ 5044965 w 7123435"/>
              <a:gd name="connsiteY128" fmla="*/ 945931 h 4587766"/>
              <a:gd name="connsiteX129" fmla="*/ 4997669 w 7123435"/>
              <a:gd name="connsiteY129" fmla="*/ 930166 h 4587766"/>
              <a:gd name="connsiteX130" fmla="*/ 4871545 w 7123435"/>
              <a:gd name="connsiteY130" fmla="*/ 867104 h 4587766"/>
              <a:gd name="connsiteX131" fmla="*/ 4808483 w 7123435"/>
              <a:gd name="connsiteY131" fmla="*/ 835573 h 4587766"/>
              <a:gd name="connsiteX132" fmla="*/ 4729655 w 7123435"/>
              <a:gd name="connsiteY132" fmla="*/ 804042 h 4587766"/>
              <a:gd name="connsiteX133" fmla="*/ 4587765 w 7123435"/>
              <a:gd name="connsiteY133" fmla="*/ 740980 h 4587766"/>
              <a:gd name="connsiteX134" fmla="*/ 4493172 w 7123435"/>
              <a:gd name="connsiteY134" fmla="*/ 709449 h 4587766"/>
              <a:gd name="connsiteX135" fmla="*/ 4445876 w 7123435"/>
              <a:gd name="connsiteY135" fmla="*/ 693683 h 4587766"/>
              <a:gd name="connsiteX136" fmla="*/ 4303986 w 7123435"/>
              <a:gd name="connsiteY136" fmla="*/ 599090 h 4587766"/>
              <a:gd name="connsiteX137" fmla="*/ 4256689 w 7123435"/>
              <a:gd name="connsiteY137" fmla="*/ 567559 h 4587766"/>
              <a:gd name="connsiteX138" fmla="*/ 4193627 w 7123435"/>
              <a:gd name="connsiteY138" fmla="*/ 520262 h 4587766"/>
              <a:gd name="connsiteX139" fmla="*/ 4130565 w 7123435"/>
              <a:gd name="connsiteY139" fmla="*/ 504497 h 4587766"/>
              <a:gd name="connsiteX140" fmla="*/ 4067503 w 7123435"/>
              <a:gd name="connsiteY140" fmla="*/ 472966 h 4587766"/>
              <a:gd name="connsiteX141" fmla="*/ 3972910 w 7123435"/>
              <a:gd name="connsiteY141" fmla="*/ 441435 h 4587766"/>
              <a:gd name="connsiteX142" fmla="*/ 3862551 w 7123435"/>
              <a:gd name="connsiteY142" fmla="*/ 362607 h 4587766"/>
              <a:gd name="connsiteX143" fmla="*/ 3815255 w 7123435"/>
              <a:gd name="connsiteY143" fmla="*/ 315311 h 4587766"/>
              <a:gd name="connsiteX144" fmla="*/ 3767958 w 7123435"/>
              <a:gd name="connsiteY144" fmla="*/ 299545 h 4587766"/>
              <a:gd name="connsiteX145" fmla="*/ 3673365 w 7123435"/>
              <a:gd name="connsiteY145" fmla="*/ 236483 h 4587766"/>
              <a:gd name="connsiteX146" fmla="*/ 3610303 w 7123435"/>
              <a:gd name="connsiteY146" fmla="*/ 204952 h 4587766"/>
              <a:gd name="connsiteX147" fmla="*/ 3499945 w 7123435"/>
              <a:gd name="connsiteY147" fmla="*/ 126124 h 4587766"/>
              <a:gd name="connsiteX148" fmla="*/ 3436883 w 7123435"/>
              <a:gd name="connsiteY148" fmla="*/ 94593 h 4587766"/>
              <a:gd name="connsiteX149" fmla="*/ 3342289 w 7123435"/>
              <a:gd name="connsiteY149" fmla="*/ 47297 h 4587766"/>
              <a:gd name="connsiteX150" fmla="*/ 3247696 w 7123435"/>
              <a:gd name="connsiteY150" fmla="*/ 0 h 4587766"/>
              <a:gd name="connsiteX151" fmla="*/ 2806262 w 7123435"/>
              <a:gd name="connsiteY151" fmla="*/ 15766 h 458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7123435" h="4587766">
                <a:moveTo>
                  <a:pt x="567558" y="4099035"/>
                </a:moveTo>
                <a:cubicBezTo>
                  <a:pt x="616897" y="3951021"/>
                  <a:pt x="593193" y="4041102"/>
                  <a:pt x="567558" y="3720662"/>
                </a:cubicBezTo>
                <a:cubicBezTo>
                  <a:pt x="565830" y="3699063"/>
                  <a:pt x="558645" y="3678156"/>
                  <a:pt x="551793" y="3657600"/>
                </a:cubicBezTo>
                <a:cubicBezTo>
                  <a:pt x="542844" y="3630752"/>
                  <a:pt x="530199" y="3605271"/>
                  <a:pt x="520262" y="3578773"/>
                </a:cubicBezTo>
                <a:cubicBezTo>
                  <a:pt x="514427" y="3563213"/>
                  <a:pt x="512741" y="3545905"/>
                  <a:pt x="504496" y="3531476"/>
                </a:cubicBezTo>
                <a:cubicBezTo>
                  <a:pt x="491460" y="3508662"/>
                  <a:pt x="471126" y="3490696"/>
                  <a:pt x="457200" y="3468414"/>
                </a:cubicBezTo>
                <a:cubicBezTo>
                  <a:pt x="299322" y="3215807"/>
                  <a:pt x="517188" y="3551167"/>
                  <a:pt x="409903" y="3358055"/>
                </a:cubicBezTo>
                <a:cubicBezTo>
                  <a:pt x="391499" y="3324928"/>
                  <a:pt x="367862" y="3294993"/>
                  <a:pt x="346841" y="3263462"/>
                </a:cubicBezTo>
                <a:cubicBezTo>
                  <a:pt x="336331" y="3247697"/>
                  <a:pt x="326679" y="3231324"/>
                  <a:pt x="315310" y="3216166"/>
                </a:cubicBezTo>
                <a:lnTo>
                  <a:pt x="220717" y="3090042"/>
                </a:lnTo>
                <a:cubicBezTo>
                  <a:pt x="215667" y="3069843"/>
                  <a:pt x="200492" y="3002296"/>
                  <a:pt x="189186" y="2979683"/>
                </a:cubicBezTo>
                <a:cubicBezTo>
                  <a:pt x="180712" y="2962735"/>
                  <a:pt x="170331" y="2946470"/>
                  <a:pt x="157655" y="2932386"/>
                </a:cubicBezTo>
                <a:cubicBezTo>
                  <a:pt x="122853" y="2893717"/>
                  <a:pt x="47296" y="2822028"/>
                  <a:pt x="47296" y="2822028"/>
                </a:cubicBezTo>
                <a:lnTo>
                  <a:pt x="15765" y="2727435"/>
                </a:lnTo>
                <a:lnTo>
                  <a:pt x="0" y="2680138"/>
                </a:lnTo>
                <a:cubicBezTo>
                  <a:pt x="5255" y="2648607"/>
                  <a:pt x="3893" y="2615225"/>
                  <a:pt x="15765" y="2585545"/>
                </a:cubicBezTo>
                <a:cubicBezTo>
                  <a:pt x="45176" y="2512017"/>
                  <a:pt x="62294" y="2533675"/>
                  <a:pt x="110358" y="2490952"/>
                </a:cubicBezTo>
                <a:cubicBezTo>
                  <a:pt x="143686" y="2461327"/>
                  <a:pt x="165067" y="2416301"/>
                  <a:pt x="204951" y="2396359"/>
                </a:cubicBezTo>
                <a:cubicBezTo>
                  <a:pt x="284961" y="2356354"/>
                  <a:pt x="248459" y="2377865"/>
                  <a:pt x="315310" y="2333297"/>
                </a:cubicBezTo>
                <a:cubicBezTo>
                  <a:pt x="399390" y="2207176"/>
                  <a:pt x="289037" y="2359569"/>
                  <a:pt x="394138" y="2254469"/>
                </a:cubicBezTo>
                <a:cubicBezTo>
                  <a:pt x="407536" y="2241071"/>
                  <a:pt x="411409" y="2219650"/>
                  <a:pt x="425669" y="2207173"/>
                </a:cubicBezTo>
                <a:cubicBezTo>
                  <a:pt x="454188" y="2182219"/>
                  <a:pt x="488731" y="2165132"/>
                  <a:pt x="520262" y="2144111"/>
                </a:cubicBezTo>
                <a:lnTo>
                  <a:pt x="614855" y="2081049"/>
                </a:lnTo>
                <a:lnTo>
                  <a:pt x="662151" y="2049518"/>
                </a:lnTo>
                <a:cubicBezTo>
                  <a:pt x="777765" y="2054773"/>
                  <a:pt x="893628" y="2056054"/>
                  <a:pt x="1008993" y="2065283"/>
                </a:cubicBezTo>
                <a:cubicBezTo>
                  <a:pt x="1025558" y="2066608"/>
                  <a:pt x="1040310" y="2076484"/>
                  <a:pt x="1056289" y="2081049"/>
                </a:cubicBezTo>
                <a:cubicBezTo>
                  <a:pt x="1077123" y="2087002"/>
                  <a:pt x="1098330" y="2091559"/>
                  <a:pt x="1119351" y="2096814"/>
                </a:cubicBezTo>
                <a:cubicBezTo>
                  <a:pt x="1129862" y="2107324"/>
                  <a:pt x="1137588" y="2121698"/>
                  <a:pt x="1150883" y="2128345"/>
                </a:cubicBezTo>
                <a:cubicBezTo>
                  <a:pt x="1180611" y="2143209"/>
                  <a:pt x="1245476" y="2159876"/>
                  <a:pt x="1245476" y="2159876"/>
                </a:cubicBezTo>
                <a:cubicBezTo>
                  <a:pt x="1330637" y="2287619"/>
                  <a:pt x="1215056" y="2120945"/>
                  <a:pt x="1324303" y="2254469"/>
                </a:cubicBezTo>
                <a:cubicBezTo>
                  <a:pt x="1357581" y="2295142"/>
                  <a:pt x="1389746" y="2336867"/>
                  <a:pt x="1418896" y="2380593"/>
                </a:cubicBezTo>
                <a:cubicBezTo>
                  <a:pt x="1429406" y="2396359"/>
                  <a:pt x="1441026" y="2411439"/>
                  <a:pt x="1450427" y="2427890"/>
                </a:cubicBezTo>
                <a:cubicBezTo>
                  <a:pt x="1462087" y="2448295"/>
                  <a:pt x="1468298" y="2471828"/>
                  <a:pt x="1481958" y="2490952"/>
                </a:cubicBezTo>
                <a:cubicBezTo>
                  <a:pt x="1494917" y="2509095"/>
                  <a:pt x="1515567" y="2520650"/>
                  <a:pt x="1529255" y="2538249"/>
                </a:cubicBezTo>
                <a:cubicBezTo>
                  <a:pt x="1580248" y="2603811"/>
                  <a:pt x="1589668" y="2615686"/>
                  <a:pt x="1608083" y="2680138"/>
                </a:cubicBezTo>
                <a:cubicBezTo>
                  <a:pt x="1614036" y="2700972"/>
                  <a:pt x="1615313" y="2723284"/>
                  <a:pt x="1623848" y="2743200"/>
                </a:cubicBezTo>
                <a:cubicBezTo>
                  <a:pt x="1631942" y="2762087"/>
                  <a:pt x="1696723" y="2845055"/>
                  <a:pt x="1702676" y="2853559"/>
                </a:cubicBezTo>
                <a:cubicBezTo>
                  <a:pt x="1724408" y="2884604"/>
                  <a:pt x="1765738" y="2948152"/>
                  <a:pt x="1765738" y="2948152"/>
                </a:cubicBezTo>
                <a:lnTo>
                  <a:pt x="1797269" y="3042745"/>
                </a:lnTo>
                <a:cubicBezTo>
                  <a:pt x="1802524" y="3058511"/>
                  <a:pt x="1806862" y="3074612"/>
                  <a:pt x="1813034" y="3090042"/>
                </a:cubicBezTo>
                <a:cubicBezTo>
                  <a:pt x="1823544" y="3116318"/>
                  <a:pt x="1835616" y="3142022"/>
                  <a:pt x="1844565" y="3168869"/>
                </a:cubicBezTo>
                <a:cubicBezTo>
                  <a:pt x="1867195" y="3236758"/>
                  <a:pt x="1855316" y="3253432"/>
                  <a:pt x="1891862" y="3326524"/>
                </a:cubicBezTo>
                <a:cubicBezTo>
                  <a:pt x="1902372" y="3347545"/>
                  <a:pt x="1914135" y="3367984"/>
                  <a:pt x="1923393" y="3389586"/>
                </a:cubicBezTo>
                <a:cubicBezTo>
                  <a:pt x="1929939" y="3404861"/>
                  <a:pt x="1931726" y="3422019"/>
                  <a:pt x="1939158" y="3436883"/>
                </a:cubicBezTo>
                <a:cubicBezTo>
                  <a:pt x="1947632" y="3453831"/>
                  <a:pt x="1962215" y="3467233"/>
                  <a:pt x="1970689" y="3484180"/>
                </a:cubicBezTo>
                <a:cubicBezTo>
                  <a:pt x="2019273" y="3581347"/>
                  <a:pt x="1929471" y="3529072"/>
                  <a:pt x="2049517" y="3689131"/>
                </a:cubicBezTo>
                <a:lnTo>
                  <a:pt x="2096814" y="3752193"/>
                </a:lnTo>
                <a:cubicBezTo>
                  <a:pt x="2101635" y="3771477"/>
                  <a:pt x="2126430" y="3884359"/>
                  <a:pt x="2144110" y="3925614"/>
                </a:cubicBezTo>
                <a:cubicBezTo>
                  <a:pt x="2153368" y="3947216"/>
                  <a:pt x="2160960" y="3970324"/>
                  <a:pt x="2175641" y="3988676"/>
                </a:cubicBezTo>
                <a:cubicBezTo>
                  <a:pt x="2203497" y="4023496"/>
                  <a:pt x="2238703" y="4051738"/>
                  <a:pt x="2270234" y="4083269"/>
                </a:cubicBezTo>
                <a:lnTo>
                  <a:pt x="2333296" y="4146331"/>
                </a:lnTo>
                <a:cubicBezTo>
                  <a:pt x="2374104" y="4187139"/>
                  <a:pt x="2418615" y="4237834"/>
                  <a:pt x="2475186" y="4256690"/>
                </a:cubicBezTo>
                <a:lnTo>
                  <a:pt x="2522483" y="4272455"/>
                </a:lnTo>
                <a:cubicBezTo>
                  <a:pt x="2543504" y="4288221"/>
                  <a:pt x="2564163" y="4304479"/>
                  <a:pt x="2585545" y="4319752"/>
                </a:cubicBezTo>
                <a:cubicBezTo>
                  <a:pt x="2600963" y="4330765"/>
                  <a:pt x="2618285" y="4339153"/>
                  <a:pt x="2632841" y="4351283"/>
                </a:cubicBezTo>
                <a:cubicBezTo>
                  <a:pt x="2703982" y="4410567"/>
                  <a:pt x="2652710" y="4387411"/>
                  <a:pt x="2727434" y="4430111"/>
                </a:cubicBezTo>
                <a:cubicBezTo>
                  <a:pt x="2747839" y="4441771"/>
                  <a:pt x="2767254" y="4458156"/>
                  <a:pt x="2790496" y="4461642"/>
                </a:cubicBezTo>
                <a:cubicBezTo>
                  <a:pt x="2873811" y="4474139"/>
                  <a:pt x="2958662" y="4472152"/>
                  <a:pt x="3042745" y="4477407"/>
                </a:cubicBezTo>
                <a:cubicBezTo>
                  <a:pt x="3051151" y="4479508"/>
                  <a:pt x="3139535" y="4499893"/>
                  <a:pt x="3153103" y="4508938"/>
                </a:cubicBezTo>
                <a:cubicBezTo>
                  <a:pt x="3198776" y="4539387"/>
                  <a:pt x="3189217" y="4570501"/>
                  <a:pt x="3247696" y="4572000"/>
                </a:cubicBezTo>
                <a:cubicBezTo>
                  <a:pt x="3641740" y="4582104"/>
                  <a:pt x="4035972" y="4582511"/>
                  <a:pt x="4430110" y="4587766"/>
                </a:cubicBezTo>
                <a:cubicBezTo>
                  <a:pt x="4682358" y="4582511"/>
                  <a:pt x="4934987" y="4586816"/>
                  <a:pt x="5186855" y="4572000"/>
                </a:cubicBezTo>
                <a:cubicBezTo>
                  <a:pt x="5205770" y="4570887"/>
                  <a:pt x="5219891" y="4552946"/>
                  <a:pt x="5234151" y="4540469"/>
                </a:cubicBezTo>
                <a:cubicBezTo>
                  <a:pt x="5262117" y="4515999"/>
                  <a:pt x="5286703" y="4487918"/>
                  <a:pt x="5312979" y="4461642"/>
                </a:cubicBezTo>
                <a:cubicBezTo>
                  <a:pt x="5328745" y="4445876"/>
                  <a:pt x="5347908" y="4432896"/>
                  <a:pt x="5360276" y="4414345"/>
                </a:cubicBezTo>
                <a:lnTo>
                  <a:pt x="5423338" y="4319752"/>
                </a:lnTo>
                <a:cubicBezTo>
                  <a:pt x="5433848" y="4303986"/>
                  <a:pt x="5446395" y="4289403"/>
                  <a:pt x="5454869" y="4272455"/>
                </a:cubicBezTo>
                <a:lnTo>
                  <a:pt x="5517931" y="4146331"/>
                </a:lnTo>
                <a:cubicBezTo>
                  <a:pt x="5552100" y="4009649"/>
                  <a:pt x="5548599" y="4050376"/>
                  <a:pt x="5517931" y="3815255"/>
                </a:cubicBezTo>
                <a:cubicBezTo>
                  <a:pt x="5513632" y="3782298"/>
                  <a:pt x="5506342" y="3747251"/>
                  <a:pt x="5486400" y="3720662"/>
                </a:cubicBezTo>
                <a:cubicBezTo>
                  <a:pt x="5470634" y="3699641"/>
                  <a:pt x="5453029" y="3679882"/>
                  <a:pt x="5439103" y="3657600"/>
                </a:cubicBezTo>
                <a:cubicBezTo>
                  <a:pt x="5426647" y="3637671"/>
                  <a:pt x="5416830" y="3616140"/>
                  <a:pt x="5407572" y="3594538"/>
                </a:cubicBezTo>
                <a:cubicBezTo>
                  <a:pt x="5401026" y="3579264"/>
                  <a:pt x="5399877" y="3561769"/>
                  <a:pt x="5391807" y="3547242"/>
                </a:cubicBezTo>
                <a:cubicBezTo>
                  <a:pt x="5373403" y="3514115"/>
                  <a:pt x="5351482" y="3482965"/>
                  <a:pt x="5328745" y="3452649"/>
                </a:cubicBezTo>
                <a:cubicBezTo>
                  <a:pt x="5312979" y="3431628"/>
                  <a:pt x="5296516" y="3411112"/>
                  <a:pt x="5281448" y="3389586"/>
                </a:cubicBezTo>
                <a:cubicBezTo>
                  <a:pt x="5259716" y="3358541"/>
                  <a:pt x="5249917" y="3316014"/>
                  <a:pt x="5218386" y="3294993"/>
                </a:cubicBezTo>
                <a:cubicBezTo>
                  <a:pt x="5157262" y="3254244"/>
                  <a:pt x="5189065" y="3269454"/>
                  <a:pt x="5123793" y="3247697"/>
                </a:cubicBezTo>
                <a:cubicBezTo>
                  <a:pt x="5113283" y="3231931"/>
                  <a:pt x="5105660" y="3213798"/>
                  <a:pt x="5092262" y="3200400"/>
                </a:cubicBezTo>
                <a:cubicBezTo>
                  <a:pt x="5078864" y="3187002"/>
                  <a:pt x="5057442" y="3183129"/>
                  <a:pt x="5044965" y="3168869"/>
                </a:cubicBezTo>
                <a:cubicBezTo>
                  <a:pt x="5020011" y="3140350"/>
                  <a:pt x="5002924" y="3105807"/>
                  <a:pt x="4981903" y="3074276"/>
                </a:cubicBezTo>
                <a:cubicBezTo>
                  <a:pt x="4971393" y="3058511"/>
                  <a:pt x="4963770" y="3040378"/>
                  <a:pt x="4950372" y="3026980"/>
                </a:cubicBezTo>
                <a:cubicBezTo>
                  <a:pt x="4876763" y="2953369"/>
                  <a:pt x="4932603" y="3003026"/>
                  <a:pt x="4855779" y="2948152"/>
                </a:cubicBezTo>
                <a:cubicBezTo>
                  <a:pt x="4846184" y="2941298"/>
                  <a:pt x="4765093" y="2878068"/>
                  <a:pt x="4745420" y="2869324"/>
                </a:cubicBezTo>
                <a:cubicBezTo>
                  <a:pt x="4715048" y="2855825"/>
                  <a:pt x="4650827" y="2837793"/>
                  <a:pt x="4650827" y="2837793"/>
                </a:cubicBezTo>
                <a:cubicBezTo>
                  <a:pt x="4671848" y="2832538"/>
                  <a:pt x="4693135" y="2828254"/>
                  <a:pt x="4713889" y="2822028"/>
                </a:cubicBezTo>
                <a:cubicBezTo>
                  <a:pt x="4745724" y="2812478"/>
                  <a:pt x="4808483" y="2790497"/>
                  <a:pt x="4808483" y="2790497"/>
                </a:cubicBezTo>
                <a:cubicBezTo>
                  <a:pt x="4966138" y="2795752"/>
                  <a:pt x="5123994" y="2796719"/>
                  <a:pt x="5281448" y="2806262"/>
                </a:cubicBezTo>
                <a:cubicBezTo>
                  <a:pt x="5298036" y="2807267"/>
                  <a:pt x="5312766" y="2817463"/>
                  <a:pt x="5328745" y="2822028"/>
                </a:cubicBezTo>
                <a:cubicBezTo>
                  <a:pt x="5349579" y="2827981"/>
                  <a:pt x="5370973" y="2831840"/>
                  <a:pt x="5391807" y="2837793"/>
                </a:cubicBezTo>
                <a:cubicBezTo>
                  <a:pt x="5439888" y="2851530"/>
                  <a:pt x="5448759" y="2861108"/>
                  <a:pt x="5502165" y="2869324"/>
                </a:cubicBezTo>
                <a:cubicBezTo>
                  <a:pt x="5629675" y="2888941"/>
                  <a:pt x="5620485" y="2875256"/>
                  <a:pt x="5722883" y="2900855"/>
                </a:cubicBezTo>
                <a:cubicBezTo>
                  <a:pt x="5758657" y="2909799"/>
                  <a:pt x="5820091" y="2937308"/>
                  <a:pt x="5849007" y="2948152"/>
                </a:cubicBezTo>
                <a:cubicBezTo>
                  <a:pt x="5864567" y="2953987"/>
                  <a:pt x="5880081" y="2960313"/>
                  <a:pt x="5896303" y="2963918"/>
                </a:cubicBezTo>
                <a:cubicBezTo>
                  <a:pt x="5927508" y="2970852"/>
                  <a:pt x="5959365" y="2974428"/>
                  <a:pt x="5990896" y="2979683"/>
                </a:cubicBezTo>
                <a:cubicBezTo>
                  <a:pt x="6011917" y="2990193"/>
                  <a:pt x="6032137" y="3002486"/>
                  <a:pt x="6053958" y="3011214"/>
                </a:cubicBezTo>
                <a:cubicBezTo>
                  <a:pt x="6147615" y="3048677"/>
                  <a:pt x="6130318" y="3035284"/>
                  <a:pt x="6211614" y="3058511"/>
                </a:cubicBezTo>
                <a:cubicBezTo>
                  <a:pt x="6227593" y="3063076"/>
                  <a:pt x="6242717" y="3070539"/>
                  <a:pt x="6258910" y="3074276"/>
                </a:cubicBezTo>
                <a:cubicBezTo>
                  <a:pt x="6526702" y="3136074"/>
                  <a:pt x="6316705" y="3082682"/>
                  <a:pt x="6511158" y="3121573"/>
                </a:cubicBezTo>
                <a:cubicBezTo>
                  <a:pt x="6532405" y="3125822"/>
                  <a:pt x="6553199" y="3132083"/>
                  <a:pt x="6574220" y="3137338"/>
                </a:cubicBezTo>
                <a:cubicBezTo>
                  <a:pt x="6710855" y="3132083"/>
                  <a:pt x="6850965" y="3152643"/>
                  <a:pt x="6984124" y="3121573"/>
                </a:cubicBezTo>
                <a:cubicBezTo>
                  <a:pt x="7021028" y="3112962"/>
                  <a:pt x="7047186" y="3026980"/>
                  <a:pt x="7047186" y="3026980"/>
                </a:cubicBezTo>
                <a:cubicBezTo>
                  <a:pt x="7123435" y="2798224"/>
                  <a:pt x="7075385" y="2960339"/>
                  <a:pt x="7047186" y="2396359"/>
                </a:cubicBezTo>
                <a:cubicBezTo>
                  <a:pt x="7046356" y="2379761"/>
                  <a:pt x="7040638" y="2362889"/>
                  <a:pt x="7031420" y="2349062"/>
                </a:cubicBezTo>
                <a:cubicBezTo>
                  <a:pt x="7019053" y="2330511"/>
                  <a:pt x="6998397" y="2318894"/>
                  <a:pt x="6984124" y="2301766"/>
                </a:cubicBezTo>
                <a:cubicBezTo>
                  <a:pt x="6971994" y="2287210"/>
                  <a:pt x="6965991" y="2267867"/>
                  <a:pt x="6952593" y="2254469"/>
                </a:cubicBezTo>
                <a:cubicBezTo>
                  <a:pt x="6939195" y="2241071"/>
                  <a:pt x="6919458" y="2235526"/>
                  <a:pt x="6905296" y="2222938"/>
                </a:cubicBezTo>
                <a:lnTo>
                  <a:pt x="6763407" y="2081049"/>
                </a:lnTo>
                <a:cubicBezTo>
                  <a:pt x="6747641" y="2065283"/>
                  <a:pt x="6734661" y="2046120"/>
                  <a:pt x="6716110" y="2033752"/>
                </a:cubicBezTo>
                <a:lnTo>
                  <a:pt x="6668814" y="2002221"/>
                </a:lnTo>
                <a:cubicBezTo>
                  <a:pt x="6658304" y="1986455"/>
                  <a:pt x="6649120" y="1969720"/>
                  <a:pt x="6637283" y="1954924"/>
                </a:cubicBezTo>
                <a:cubicBezTo>
                  <a:pt x="6611611" y="1922834"/>
                  <a:pt x="6593570" y="1915272"/>
                  <a:pt x="6558455" y="1891862"/>
                </a:cubicBezTo>
                <a:cubicBezTo>
                  <a:pt x="6474370" y="1765736"/>
                  <a:pt x="6584733" y="1918141"/>
                  <a:pt x="6479627" y="1813035"/>
                </a:cubicBezTo>
                <a:cubicBezTo>
                  <a:pt x="6466229" y="1799637"/>
                  <a:pt x="6461494" y="1779136"/>
                  <a:pt x="6448096" y="1765738"/>
                </a:cubicBezTo>
                <a:cubicBezTo>
                  <a:pt x="6434698" y="1752340"/>
                  <a:pt x="6415356" y="1746337"/>
                  <a:pt x="6400800" y="1734207"/>
                </a:cubicBezTo>
                <a:cubicBezTo>
                  <a:pt x="6383672" y="1719934"/>
                  <a:pt x="6371646" y="1699870"/>
                  <a:pt x="6353503" y="1686911"/>
                </a:cubicBezTo>
                <a:cubicBezTo>
                  <a:pt x="6245570" y="1609817"/>
                  <a:pt x="6332508" y="1698319"/>
                  <a:pt x="6243145" y="1623849"/>
                </a:cubicBezTo>
                <a:cubicBezTo>
                  <a:pt x="6226017" y="1609575"/>
                  <a:pt x="6212776" y="1591062"/>
                  <a:pt x="6195848" y="1576552"/>
                </a:cubicBezTo>
                <a:cubicBezTo>
                  <a:pt x="6185847" y="1567980"/>
                  <a:pt x="6105455" y="1507707"/>
                  <a:pt x="6085489" y="1497724"/>
                </a:cubicBezTo>
                <a:cubicBezTo>
                  <a:pt x="6070625" y="1490292"/>
                  <a:pt x="6053958" y="1487214"/>
                  <a:pt x="6038193" y="1481959"/>
                </a:cubicBezTo>
                <a:cubicBezTo>
                  <a:pt x="5931849" y="1375615"/>
                  <a:pt x="5985903" y="1401467"/>
                  <a:pt x="5896303" y="1371600"/>
                </a:cubicBezTo>
                <a:cubicBezTo>
                  <a:pt x="5880538" y="1355835"/>
                  <a:pt x="5867150" y="1337263"/>
                  <a:pt x="5849007" y="1324304"/>
                </a:cubicBezTo>
                <a:cubicBezTo>
                  <a:pt x="5829883" y="1310644"/>
                  <a:pt x="5806350" y="1304433"/>
                  <a:pt x="5785945" y="1292773"/>
                </a:cubicBezTo>
                <a:cubicBezTo>
                  <a:pt x="5769494" y="1283372"/>
                  <a:pt x="5754067" y="1272255"/>
                  <a:pt x="5738648" y="1261242"/>
                </a:cubicBezTo>
                <a:cubicBezTo>
                  <a:pt x="5721980" y="1249337"/>
                  <a:pt x="5653062" y="1194801"/>
                  <a:pt x="5628289" y="1182414"/>
                </a:cubicBezTo>
                <a:cubicBezTo>
                  <a:pt x="5613425" y="1174982"/>
                  <a:pt x="5596758" y="1171904"/>
                  <a:pt x="5580993" y="1166649"/>
                </a:cubicBezTo>
                <a:cubicBezTo>
                  <a:pt x="5482657" y="1101092"/>
                  <a:pt x="5584308" y="1162867"/>
                  <a:pt x="5486400" y="1119352"/>
                </a:cubicBezTo>
                <a:cubicBezTo>
                  <a:pt x="5454186" y="1105034"/>
                  <a:pt x="5424663" y="1084832"/>
                  <a:pt x="5391807" y="1072055"/>
                </a:cubicBezTo>
                <a:cubicBezTo>
                  <a:pt x="5329853" y="1047962"/>
                  <a:pt x="5262076" y="1038721"/>
                  <a:pt x="5202620" y="1008993"/>
                </a:cubicBezTo>
                <a:cubicBezTo>
                  <a:pt x="5109831" y="962599"/>
                  <a:pt x="5161852" y="984893"/>
                  <a:pt x="5044965" y="945931"/>
                </a:cubicBezTo>
                <a:lnTo>
                  <a:pt x="4997669" y="930166"/>
                </a:lnTo>
                <a:cubicBezTo>
                  <a:pt x="4913913" y="874330"/>
                  <a:pt x="4987249" y="918528"/>
                  <a:pt x="4871545" y="867104"/>
                </a:cubicBezTo>
                <a:cubicBezTo>
                  <a:pt x="4850069" y="857559"/>
                  <a:pt x="4829959" y="845118"/>
                  <a:pt x="4808483" y="835573"/>
                </a:cubicBezTo>
                <a:cubicBezTo>
                  <a:pt x="4782622" y="824079"/>
                  <a:pt x="4755516" y="815536"/>
                  <a:pt x="4729655" y="804042"/>
                </a:cubicBezTo>
                <a:cubicBezTo>
                  <a:pt x="4618133" y="754477"/>
                  <a:pt x="4716288" y="787715"/>
                  <a:pt x="4587765" y="740980"/>
                </a:cubicBezTo>
                <a:cubicBezTo>
                  <a:pt x="4556529" y="729622"/>
                  <a:pt x="4524703" y="719959"/>
                  <a:pt x="4493172" y="709449"/>
                </a:cubicBezTo>
                <a:cubicBezTo>
                  <a:pt x="4477407" y="704194"/>
                  <a:pt x="4459703" y="702901"/>
                  <a:pt x="4445876" y="693683"/>
                </a:cubicBezTo>
                <a:lnTo>
                  <a:pt x="4303986" y="599090"/>
                </a:lnTo>
                <a:cubicBezTo>
                  <a:pt x="4288220" y="588580"/>
                  <a:pt x="4271847" y="578928"/>
                  <a:pt x="4256689" y="567559"/>
                </a:cubicBezTo>
                <a:cubicBezTo>
                  <a:pt x="4235668" y="551793"/>
                  <a:pt x="4217129" y="532013"/>
                  <a:pt x="4193627" y="520262"/>
                </a:cubicBezTo>
                <a:cubicBezTo>
                  <a:pt x="4174247" y="510572"/>
                  <a:pt x="4151586" y="509752"/>
                  <a:pt x="4130565" y="504497"/>
                </a:cubicBezTo>
                <a:cubicBezTo>
                  <a:pt x="4109544" y="493987"/>
                  <a:pt x="4089324" y="481694"/>
                  <a:pt x="4067503" y="472966"/>
                </a:cubicBezTo>
                <a:cubicBezTo>
                  <a:pt x="4036644" y="460622"/>
                  <a:pt x="3972910" y="441435"/>
                  <a:pt x="3972910" y="441435"/>
                </a:cubicBezTo>
                <a:cubicBezTo>
                  <a:pt x="3849943" y="318466"/>
                  <a:pt x="4007804" y="466358"/>
                  <a:pt x="3862551" y="362607"/>
                </a:cubicBezTo>
                <a:cubicBezTo>
                  <a:pt x="3844408" y="349648"/>
                  <a:pt x="3833806" y="327678"/>
                  <a:pt x="3815255" y="315311"/>
                </a:cubicBezTo>
                <a:cubicBezTo>
                  <a:pt x="3801428" y="306093"/>
                  <a:pt x="3782485" y="307616"/>
                  <a:pt x="3767958" y="299545"/>
                </a:cubicBezTo>
                <a:cubicBezTo>
                  <a:pt x="3734831" y="281141"/>
                  <a:pt x="3707260" y="253430"/>
                  <a:pt x="3673365" y="236483"/>
                </a:cubicBezTo>
                <a:cubicBezTo>
                  <a:pt x="3652344" y="225973"/>
                  <a:pt x="3630708" y="216612"/>
                  <a:pt x="3610303" y="204952"/>
                </a:cubicBezTo>
                <a:cubicBezTo>
                  <a:pt x="3532484" y="160484"/>
                  <a:pt x="3590174" y="182518"/>
                  <a:pt x="3499945" y="126124"/>
                </a:cubicBezTo>
                <a:cubicBezTo>
                  <a:pt x="3480016" y="113668"/>
                  <a:pt x="3457288" y="106253"/>
                  <a:pt x="3436883" y="94593"/>
                </a:cubicBezTo>
                <a:cubicBezTo>
                  <a:pt x="3351311" y="45695"/>
                  <a:pt x="3429003" y="76201"/>
                  <a:pt x="3342289" y="47297"/>
                </a:cubicBezTo>
                <a:cubicBezTo>
                  <a:pt x="3318376" y="31355"/>
                  <a:pt x="3280332" y="0"/>
                  <a:pt x="3247696" y="0"/>
                </a:cubicBezTo>
                <a:cubicBezTo>
                  <a:pt x="3100458" y="0"/>
                  <a:pt x="2806262" y="15766"/>
                  <a:pt x="2806262" y="15766"/>
                </a:cubicBezTo>
              </a:path>
            </a:pathLst>
          </a:custGeom>
          <a:ln w="57150">
            <a:solidFill>
              <a:srgbClr val="00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914400"/>
            <a:ext cx="2667000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 -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application of Binary Trees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Binary Search Tree (BST)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CC"/>
                </a:solidFill>
              </a:rPr>
              <a:t>Ordered Binary Tree</a:t>
            </a:r>
            <a:r>
              <a:rPr lang="en-US" dirty="0" smtClean="0"/>
              <a:t> has the property that</a:t>
            </a:r>
          </a:p>
          <a:p>
            <a:pPr lvl="1"/>
            <a:r>
              <a:rPr lang="en-US" dirty="0" smtClean="0"/>
              <a:t>All elements in the left </a:t>
            </a:r>
            <a:r>
              <a:rPr lang="en-US" dirty="0" err="1" smtClean="0"/>
              <a:t>subtree</a:t>
            </a:r>
            <a:r>
              <a:rPr lang="en-US" dirty="0" smtClean="0"/>
              <a:t> of a node N  are less than the contents of N 	and</a:t>
            </a:r>
          </a:p>
          <a:p>
            <a:pPr lvl="1"/>
            <a:r>
              <a:rPr lang="en-US" dirty="0" smtClean="0"/>
              <a:t>All elements in the right </a:t>
            </a:r>
            <a:r>
              <a:rPr lang="en-US" dirty="0" err="1" smtClean="0"/>
              <a:t>subtree</a:t>
            </a:r>
            <a:r>
              <a:rPr lang="en-US" dirty="0" smtClean="0"/>
              <a:t> of a node N  are greater </a:t>
            </a:r>
            <a:r>
              <a:rPr lang="en-US" smtClean="0"/>
              <a:t>than or </a:t>
            </a:r>
            <a:r>
              <a:rPr lang="en-US" dirty="0" smtClean="0"/>
              <a:t>equal to the contents of N</a:t>
            </a:r>
            <a:endParaRPr lang="en-US" dirty="0"/>
          </a:p>
        </p:txBody>
      </p:sp>
      <p:pic>
        <p:nvPicPr>
          <p:cNvPr id="4" name="Picture 2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4572000"/>
            <a:ext cx="2927350" cy="214614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29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Given the following sequence of numbers,</a:t>
            </a:r>
          </a:p>
          <a:p>
            <a:pPr algn="ctr">
              <a:buNone/>
            </a:pPr>
            <a:r>
              <a:rPr lang="en-US" dirty="0" smtClean="0"/>
              <a:t>14, 15, 4, 9, 7, 18, 3, 5, 16, 4, 20, 17, 9, 14, 5</a:t>
            </a:r>
          </a:p>
          <a:p>
            <a:r>
              <a:rPr lang="en-US" dirty="0" smtClean="0"/>
              <a:t>The following binary search tree can be constructed.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2278319"/>
            <a:ext cx="6945313" cy="42463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i="1" dirty="0" err="1" smtClean="0">
                <a:solidFill>
                  <a:srgbClr val="0000CC"/>
                </a:solidFill>
              </a:rPr>
              <a:t>inorder</a:t>
            </a:r>
            <a:r>
              <a:rPr lang="en-US" b="1" i="1" dirty="0" smtClean="0">
                <a:solidFill>
                  <a:srgbClr val="0000CC"/>
                </a:solidFill>
              </a:rPr>
              <a:t> (left-root-right) </a:t>
            </a:r>
            <a:r>
              <a:rPr lang="en-US" dirty="0" smtClean="0"/>
              <a:t>traversal of the above Binary Search Tree and printing the info</a:t>
            </a:r>
            <a:r>
              <a:rPr lang="tr-TR" dirty="0" smtClean="0"/>
              <a:t> </a:t>
            </a:r>
            <a:r>
              <a:rPr lang="en-US" dirty="0" smtClean="0"/>
              <a:t>part of the nodes gives the </a:t>
            </a:r>
            <a:r>
              <a:rPr lang="en-US" b="1" i="1" dirty="0" smtClean="0">
                <a:solidFill>
                  <a:srgbClr val="0000CC"/>
                </a:solidFill>
              </a:rPr>
              <a:t>sorted sequence </a:t>
            </a:r>
            <a:r>
              <a:rPr lang="en-US" b="1" i="1" dirty="0" smtClean="0"/>
              <a:t>in </a:t>
            </a:r>
            <a:r>
              <a:rPr lang="en-US" b="1" i="1" dirty="0" smtClean="0">
                <a:solidFill>
                  <a:srgbClr val="0000CC"/>
                </a:solidFill>
              </a:rPr>
              <a:t>ascending order</a:t>
            </a:r>
          </a:p>
          <a:p>
            <a:r>
              <a:rPr lang="en-US" dirty="0" smtClean="0"/>
              <a:t>Therefore, the Binary</a:t>
            </a:r>
            <a:r>
              <a:rPr lang="tr-TR" dirty="0" smtClean="0"/>
              <a:t> </a:t>
            </a:r>
            <a:r>
              <a:rPr lang="en-US" dirty="0" smtClean="0"/>
              <a:t>search tree approach can easily be used to sort a given array of numbers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29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0000CC"/>
                </a:solidFill>
              </a:rPr>
              <a:t>inorder</a:t>
            </a:r>
            <a:r>
              <a:rPr lang="en-US" dirty="0" smtClean="0">
                <a:solidFill>
                  <a:srgbClr val="0000CC"/>
                </a:solidFill>
              </a:rPr>
              <a:t> traversal </a:t>
            </a:r>
            <a:r>
              <a:rPr lang="en-US" dirty="0" smtClean="0"/>
              <a:t>on the Binary Search Tree is:</a:t>
            </a:r>
          </a:p>
          <a:p>
            <a:pPr algn="ctr">
              <a:buNone/>
            </a:pPr>
            <a:r>
              <a:rPr lang="en-US" dirty="0" smtClean="0"/>
              <a:t>3, 4, 4, 5, 5, 7, 9, 9, 14, 14, 15, 16, 17, 18, 20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133600"/>
            <a:ext cx="7563017" cy="4623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Through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recursive function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n-US" dirty="0" err="1" smtClean="0">
                <a:solidFill>
                  <a:srgbClr val="0000CC"/>
                </a:solidFill>
              </a:rPr>
              <a:t>BinSearch</a:t>
            </a:r>
            <a:r>
              <a:rPr lang="en-US" dirty="0" smtClean="0">
                <a:solidFill>
                  <a:srgbClr val="0000CC"/>
                </a:solidFill>
              </a:rPr>
              <a:t>(</a:t>
            </a:r>
            <a:r>
              <a:rPr lang="en-US" dirty="0" err="1" smtClean="0">
                <a:solidFill>
                  <a:srgbClr val="0000CC"/>
                </a:solidFill>
              </a:rPr>
              <a:t>ptnode</a:t>
            </a:r>
            <a:r>
              <a:rPr lang="en-US" dirty="0" smtClean="0">
                <a:solidFill>
                  <a:srgbClr val="0000CC"/>
                </a:solidFill>
              </a:rPr>
              <a:t> P, </a:t>
            </a:r>
            <a:r>
              <a:rPr lang="en-US" dirty="0" err="1" smtClean="0">
                <a:solidFill>
                  <a:srgbClr val="0000CC"/>
                </a:solidFill>
              </a:rPr>
              <a:t>int</a:t>
            </a:r>
            <a:r>
              <a:rPr lang="en-US" dirty="0" smtClean="0">
                <a:solidFill>
                  <a:srgbClr val="0000CC"/>
                </a:solidFill>
              </a:rPr>
              <a:t> key) </a:t>
            </a:r>
          </a:p>
          <a:p>
            <a:r>
              <a:rPr lang="en-US" dirty="0" smtClean="0"/>
              <a:t>can be used to search for a given key element in a given array</a:t>
            </a:r>
            <a:r>
              <a:rPr lang="tr-TR" dirty="0" smtClean="0"/>
              <a:t> </a:t>
            </a:r>
            <a:r>
              <a:rPr lang="en-US" dirty="0" smtClean="0"/>
              <a:t>of integers</a:t>
            </a:r>
          </a:p>
          <a:p>
            <a:r>
              <a:rPr lang="en-US" dirty="0" smtClean="0"/>
              <a:t>The array elements are stored in a binary search tree</a:t>
            </a:r>
          </a:p>
          <a:p>
            <a:r>
              <a:rPr lang="en-US" dirty="0" smtClean="0"/>
              <a:t>Note that the function returns</a:t>
            </a:r>
          </a:p>
          <a:p>
            <a:pPr lvl="1"/>
            <a:r>
              <a:rPr lang="en-US" dirty="0" smtClean="0"/>
              <a:t>TRUE (1) if the searched key is a member of the array and </a:t>
            </a:r>
          </a:p>
          <a:p>
            <a:pPr lvl="1"/>
            <a:r>
              <a:rPr lang="en-US" dirty="0" smtClean="0"/>
              <a:t>FALSE (0) if the searched key is not</a:t>
            </a:r>
            <a:r>
              <a:rPr lang="tr-TR" dirty="0" smtClean="0"/>
              <a:t> </a:t>
            </a:r>
            <a:r>
              <a:rPr lang="en-US" dirty="0" smtClean="0"/>
              <a:t>a member of the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- Basics</a:t>
            </a:r>
            <a:endParaRPr lang="en-US" dirty="0"/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844675"/>
            <a:ext cx="8228012" cy="4400550"/>
          </a:xfrm>
          <a:prstGeom prst="rect">
            <a:avLst/>
          </a:prstGeom>
          <a:noFill/>
        </p:spPr>
      </p:pic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971550" y="2636838"/>
            <a:ext cx="2951163" cy="3814762"/>
          </a:xfrm>
          <a:prstGeom prst="ellipse">
            <a:avLst/>
          </a:prstGeom>
          <a:solidFill>
            <a:srgbClr val="CCCC0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5580063" y="2781300"/>
            <a:ext cx="2951162" cy="3814763"/>
          </a:xfrm>
          <a:prstGeom prst="ellipse">
            <a:avLst/>
          </a:prstGeom>
          <a:solidFill>
            <a:srgbClr val="CCCC00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4572000" y="1628775"/>
            <a:ext cx="792163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292725" y="1341438"/>
            <a:ext cx="11509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root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 flipV="1">
            <a:off x="1258888" y="2276475"/>
            <a:ext cx="217487" cy="792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11188" y="1844675"/>
            <a:ext cx="1800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left subtree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 flipV="1">
            <a:off x="7308850" y="2349500"/>
            <a:ext cx="215900" cy="431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588125" y="1989138"/>
            <a:ext cx="22510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4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right subtree</a:t>
            </a:r>
            <a:endParaRPr kumimoji="0" lang="en-US" sz="24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BinSearch</a:t>
            </a:r>
            <a:r>
              <a:rPr lang="en-US" dirty="0" smtClean="0"/>
              <a:t>()	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562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BinSearch</a:t>
            </a:r>
            <a:r>
              <a:rPr lang="en-US" sz="2600" b="1" dirty="0" smtClean="0"/>
              <a:t>( </a:t>
            </a:r>
            <a:r>
              <a:rPr lang="en-US" sz="2600" b="1" dirty="0" err="1" smtClean="0"/>
              <a:t>ptnode</a:t>
            </a:r>
            <a:r>
              <a:rPr lang="en-US" sz="2600" b="1" dirty="0" smtClean="0"/>
              <a:t> p,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key ) {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if ( p == NULL )</a:t>
            </a:r>
          </a:p>
          <a:p>
            <a:pPr lvl="1">
              <a:lnSpc>
                <a:spcPct val="80000"/>
              </a:lnSpc>
              <a:buNone/>
            </a:pPr>
            <a:r>
              <a:rPr lang="en-US" b="1" dirty="0" smtClean="0"/>
              <a:t>		return FALSE;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else {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if  ( key == p-&gt;data )</a:t>
            </a:r>
          </a:p>
          <a:p>
            <a:pPr lvl="1">
              <a:lnSpc>
                <a:spcPct val="80000"/>
              </a:lnSpc>
              <a:buNone/>
            </a:pPr>
            <a:r>
              <a:rPr lang="en-US" b="1" dirty="0" smtClean="0"/>
              <a:t>			return TRUE;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else {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	if ( key &lt; p-</a:t>
            </a:r>
            <a:r>
              <a:rPr lang="en-US" sz="2600" b="1" smtClean="0"/>
              <a:t>&gt;data </a:t>
            </a:r>
            <a:r>
              <a:rPr lang="en-US" sz="2600" b="1" dirty="0" smtClean="0"/>
              <a:t>)</a:t>
            </a:r>
          </a:p>
          <a:p>
            <a:pPr lvl="1">
              <a:lnSpc>
                <a:spcPct val="80000"/>
              </a:lnSpc>
              <a:buNone/>
            </a:pPr>
            <a:r>
              <a:rPr lang="en-US" b="1" dirty="0" smtClean="0"/>
              <a:t>				return </a:t>
            </a:r>
            <a:r>
              <a:rPr lang="en-US" b="1" dirty="0" err="1" smtClean="0"/>
              <a:t>BinSearch</a:t>
            </a:r>
            <a:r>
              <a:rPr lang="en-US" b="1" dirty="0" smtClean="0"/>
              <a:t>(p-&gt;left, key);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	else</a:t>
            </a:r>
          </a:p>
          <a:p>
            <a:pPr lvl="1">
              <a:lnSpc>
                <a:spcPct val="80000"/>
              </a:lnSpc>
              <a:buNone/>
            </a:pPr>
            <a:r>
              <a:rPr lang="en-US" b="1" dirty="0" smtClean="0"/>
              <a:t>				return </a:t>
            </a:r>
            <a:r>
              <a:rPr lang="en-US" b="1" dirty="0" err="1" smtClean="0"/>
              <a:t>BinSearch</a:t>
            </a:r>
            <a:r>
              <a:rPr lang="en-US" b="1" dirty="0" smtClean="0"/>
              <a:t>(p-&gt;right, key);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        }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600" b="1" dirty="0" smtClean="0"/>
              <a:t>} </a:t>
            </a:r>
            <a:r>
              <a:rPr lang="en-US" sz="2600" b="1" dirty="0" smtClean="0">
                <a:solidFill>
                  <a:srgbClr val="0000CC"/>
                </a:solidFill>
              </a:rPr>
              <a:t>// end of function</a:t>
            </a:r>
            <a:endParaRPr lang="en-US" sz="260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Binary Search Tree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Suppose that we wanted to find all duplicates in a list of numbers</a:t>
            </a:r>
          </a:p>
          <a:p>
            <a:r>
              <a:rPr lang="en-GB" sz="3200" dirty="0" smtClean="0"/>
              <a:t>One way of doing this to compare each number with all those that precede it</a:t>
            </a:r>
          </a:p>
          <a:p>
            <a:r>
              <a:rPr lang="en-GB" sz="3200" dirty="0" smtClean="0"/>
              <a:t>However this involves a large number of comparison</a:t>
            </a:r>
          </a:p>
          <a:p>
            <a:r>
              <a:rPr lang="en-GB" sz="3200" dirty="0" smtClean="0"/>
              <a:t>The number of comparison can be reduced by using a binary tree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2800" dirty="0" smtClean="0"/>
              <a:t>The first number in the list is placed in a node that is the root of the binary tree with empty left and right sub</a:t>
            </a:r>
            <a:r>
              <a:rPr lang="tr-TR" sz="2800" dirty="0" smtClean="0"/>
              <a:t>-</a:t>
            </a:r>
            <a:r>
              <a:rPr lang="en-GB" sz="2800" dirty="0" smtClean="0"/>
              <a:t>trees</a:t>
            </a:r>
          </a:p>
          <a:p>
            <a:r>
              <a:rPr lang="en-GB" sz="2800" dirty="0" smtClean="0"/>
              <a:t>The other numbers in the list is than compared to the number in the root</a:t>
            </a:r>
          </a:p>
          <a:p>
            <a:pPr lvl="1"/>
            <a:r>
              <a:rPr lang="en-GB" sz="2400" dirty="0" smtClean="0"/>
              <a:t>If it is matches, we have duplicate</a:t>
            </a:r>
          </a:p>
          <a:p>
            <a:pPr lvl="1"/>
            <a:r>
              <a:rPr lang="en-GB" sz="2400" dirty="0" smtClean="0"/>
              <a:t>If it is smaller, we examine the left sub</a:t>
            </a:r>
            <a:r>
              <a:rPr lang="tr-TR" sz="2400" dirty="0" smtClean="0"/>
              <a:t>-</a:t>
            </a:r>
            <a:r>
              <a:rPr lang="en-GB" sz="2400" dirty="0" smtClean="0"/>
              <a:t>tree</a:t>
            </a:r>
          </a:p>
          <a:p>
            <a:pPr lvl="1"/>
            <a:r>
              <a:rPr lang="en-GB" sz="2400" dirty="0" smtClean="0"/>
              <a:t>if it is larger we examine the right sub</a:t>
            </a:r>
            <a:r>
              <a:rPr lang="tr-TR" sz="2400" dirty="0" smtClean="0"/>
              <a:t>-</a:t>
            </a:r>
            <a:r>
              <a:rPr lang="en-GB" sz="2400" dirty="0" smtClean="0"/>
              <a:t>tree</a:t>
            </a:r>
          </a:p>
          <a:p>
            <a:pPr lvl="1"/>
            <a:r>
              <a:rPr lang="en-GB" sz="2400" dirty="0" smtClean="0"/>
              <a:t> If the sub</a:t>
            </a:r>
            <a:r>
              <a:rPr lang="tr-TR" sz="2400" dirty="0" smtClean="0"/>
              <a:t>-</a:t>
            </a:r>
            <a:r>
              <a:rPr lang="en-GB" sz="2400" dirty="0" smtClean="0"/>
              <a:t>tree is empty, the number is not a duplicate and is placed into a new node at that position in the tree</a:t>
            </a:r>
          </a:p>
          <a:p>
            <a:pPr lvl="1"/>
            <a:r>
              <a:rPr lang="en-GB" sz="2400" dirty="0" smtClean="0"/>
              <a:t>If the sub</a:t>
            </a:r>
            <a:r>
              <a:rPr lang="tr-TR" sz="2400" dirty="0" smtClean="0"/>
              <a:t>-</a:t>
            </a:r>
            <a:r>
              <a:rPr lang="en-GB" sz="2400" dirty="0" smtClean="0"/>
              <a:t>tree is nonempty, we compare the number to the contents of the root of the sub</a:t>
            </a:r>
            <a:r>
              <a:rPr lang="tr-TR" sz="2400" dirty="0" smtClean="0"/>
              <a:t>-</a:t>
            </a:r>
            <a:r>
              <a:rPr lang="en-GB" sz="2400" dirty="0" smtClean="0"/>
              <a:t>tree and the entire process is repeated with the sub</a:t>
            </a:r>
            <a:r>
              <a:rPr lang="tr-TR" sz="2400" dirty="0" smtClean="0"/>
              <a:t>-</a:t>
            </a:r>
            <a:r>
              <a:rPr lang="en-GB" sz="2400" dirty="0" smtClean="0"/>
              <a:t>tree</a:t>
            </a:r>
          </a:p>
          <a:p>
            <a:r>
              <a:rPr lang="en-GB" sz="2800" dirty="0" smtClean="0"/>
              <a:t> A program for doing this follows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04800"/>
            <a:ext cx="8371656" cy="747936"/>
          </a:xfrm>
        </p:spPr>
        <p:txBody>
          <a:bodyPr/>
          <a:lstStyle/>
          <a:p>
            <a:r>
              <a:rPr lang="en-US" dirty="0" smtClean="0"/>
              <a:t>Binary Search Tree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51384"/>
            <a:ext cx="8534400" cy="2133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0000CC"/>
                </a:solidFill>
              </a:rPr>
              <a:t>binary search tree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is either empty or has the property that the item in its root has </a:t>
            </a:r>
          </a:p>
          <a:p>
            <a:pPr lvl="1">
              <a:defRPr/>
            </a:pPr>
            <a:r>
              <a:rPr lang="en-US" sz="2400" dirty="0"/>
              <a:t>a larger key than each item in the left </a:t>
            </a:r>
            <a:r>
              <a:rPr lang="en-US" sz="2400" dirty="0" err="1"/>
              <a:t>subtree</a:t>
            </a:r>
            <a:r>
              <a:rPr lang="en-US" sz="2400" dirty="0"/>
              <a:t>, and </a:t>
            </a:r>
          </a:p>
          <a:p>
            <a:pPr lvl="1">
              <a:defRPr/>
            </a:pPr>
            <a:r>
              <a:rPr lang="en-US" sz="2400" dirty="0"/>
              <a:t>a smaller key than each item in its right </a:t>
            </a:r>
            <a:r>
              <a:rPr lang="en-US" sz="2400" dirty="0" err="1"/>
              <a:t>subtree</a:t>
            </a:r>
            <a:r>
              <a:rPr lang="en-US" sz="2400" dirty="0"/>
              <a:t>.</a:t>
            </a:r>
          </a:p>
        </p:txBody>
      </p:sp>
      <p:pic>
        <p:nvPicPr>
          <p:cNvPr id="614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5516" y="3032956"/>
            <a:ext cx="8137143" cy="352869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332656"/>
            <a:ext cx="8352928" cy="684076"/>
          </a:xfrm>
        </p:spPr>
        <p:txBody>
          <a:bodyPr/>
          <a:lstStyle/>
          <a:p>
            <a:pPr eaLnBrk="1" hangingPunct="1"/>
            <a:r>
              <a:rPr lang="en-US" dirty="0" smtClean="0"/>
              <a:t>Binary Search Tree (BST) - Example</a:t>
            </a:r>
          </a:p>
        </p:txBody>
      </p:sp>
      <p:grpSp>
        <p:nvGrpSpPr>
          <p:cNvPr id="2" name="Group 35"/>
          <p:cNvGrpSpPr/>
          <p:nvPr/>
        </p:nvGrpSpPr>
        <p:grpSpPr>
          <a:xfrm>
            <a:off x="324545" y="1341165"/>
            <a:ext cx="5040312" cy="3455987"/>
            <a:chOff x="324545" y="1557338"/>
            <a:chExt cx="5040312" cy="3455987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7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8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719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719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719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719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719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719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719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719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719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7199" name="Text Box 42"/>
          <p:cNvSpPr txBox="1">
            <a:spLocks noChangeArrowheads="1"/>
          </p:cNvSpPr>
          <p:nvPr/>
        </p:nvSpPr>
        <p:spPr bwMode="auto">
          <a:xfrm>
            <a:off x="1224657" y="4905164"/>
            <a:ext cx="7910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leaf</a:t>
            </a:r>
          </a:p>
        </p:txBody>
      </p:sp>
      <p:sp>
        <p:nvSpPr>
          <p:cNvPr id="7200" name="Text Box 43"/>
          <p:cNvSpPr txBox="1">
            <a:spLocks noChangeArrowheads="1"/>
          </p:cNvSpPr>
          <p:nvPr/>
        </p:nvSpPr>
        <p:spPr bwMode="auto">
          <a:xfrm>
            <a:off x="251521" y="4905585"/>
            <a:ext cx="756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leaf</a:t>
            </a:r>
          </a:p>
        </p:txBody>
      </p:sp>
      <p:sp>
        <p:nvSpPr>
          <p:cNvPr id="7201" name="Text Box 44"/>
          <p:cNvSpPr txBox="1">
            <a:spLocks noChangeArrowheads="1"/>
          </p:cNvSpPr>
          <p:nvPr/>
        </p:nvSpPr>
        <p:spPr bwMode="auto">
          <a:xfrm>
            <a:off x="2124771" y="4905164"/>
            <a:ext cx="719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leaf</a:t>
            </a:r>
          </a:p>
        </p:txBody>
      </p:sp>
      <p:sp>
        <p:nvSpPr>
          <p:cNvPr id="7202" name="Text Box 45"/>
          <p:cNvSpPr txBox="1">
            <a:spLocks noChangeArrowheads="1"/>
          </p:cNvSpPr>
          <p:nvPr/>
        </p:nvSpPr>
        <p:spPr bwMode="auto">
          <a:xfrm>
            <a:off x="4715843" y="3861048"/>
            <a:ext cx="9362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leaf</a:t>
            </a:r>
          </a:p>
        </p:txBody>
      </p:sp>
      <p:sp>
        <p:nvSpPr>
          <p:cNvPr id="7203" name="Text Box 46"/>
          <p:cNvSpPr txBox="1">
            <a:spLocks noChangeArrowheads="1"/>
          </p:cNvSpPr>
          <p:nvPr/>
        </p:nvSpPr>
        <p:spPr bwMode="auto">
          <a:xfrm>
            <a:off x="3601145" y="1340768"/>
            <a:ext cx="1836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575556" y="296652"/>
            <a:ext cx="7795332" cy="684076"/>
          </a:xfrm>
        </p:spPr>
        <p:txBody>
          <a:bodyPr/>
          <a:lstStyle/>
          <a:p>
            <a:pPr eaLnBrk="1" hangingPunct="1"/>
            <a:r>
              <a:rPr lang="en-US" dirty="0" smtClean="0"/>
              <a:t>Operations on BST</a:t>
            </a:r>
          </a:p>
        </p:txBody>
      </p:sp>
      <p:sp>
        <p:nvSpPr>
          <p:cNvPr id="9247" name="Text Box 29"/>
          <p:cNvSpPr txBox="1">
            <a:spLocks noChangeArrowheads="1"/>
          </p:cNvSpPr>
          <p:nvPr/>
        </p:nvSpPr>
        <p:spPr bwMode="auto">
          <a:xfrm>
            <a:off x="5652120" y="1376772"/>
            <a:ext cx="230480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Search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Minimum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Maximum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Predecessor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Successor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Delete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41165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Binary Search Tree Property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1584349" y="1952836"/>
            <a:ext cx="4313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60351" y="3645223"/>
            <a:ext cx="503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3241291" y="3213423"/>
            <a:ext cx="5032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60" name="Text Box 30"/>
          <p:cNvSpPr txBox="1">
            <a:spLocks noChangeArrowheads="1"/>
          </p:cNvSpPr>
          <p:nvPr/>
        </p:nvSpPr>
        <p:spPr bwMode="auto">
          <a:xfrm>
            <a:off x="2879812" y="4005064"/>
            <a:ext cx="601266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For any node </a:t>
            </a:r>
            <a:r>
              <a:rPr lang="en-US" sz="2400" dirty="0" smtClean="0">
                <a:effectLst/>
              </a:rPr>
              <a:t>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let </a:t>
            </a:r>
            <a:r>
              <a:rPr lang="en-US" sz="2400" dirty="0">
                <a:effectLst/>
              </a:rPr>
              <a:t>y be a node in the </a:t>
            </a:r>
            <a:r>
              <a:rPr lang="en-US" sz="2400" dirty="0">
                <a:solidFill>
                  <a:srgbClr val="0000CC"/>
                </a:solidFill>
                <a:effectLst/>
              </a:rPr>
              <a:t>left </a:t>
            </a:r>
            <a:r>
              <a:rPr lang="en-US" sz="2400" dirty="0" err="1" smtClean="0">
                <a:solidFill>
                  <a:srgbClr val="0000CC"/>
                </a:solidFill>
                <a:effectLst/>
              </a:rPr>
              <a:t>subtree</a:t>
            </a:r>
            <a:r>
              <a:rPr lang="en-US" sz="2400" dirty="0" smtClean="0">
                <a:solidFill>
                  <a:srgbClr val="0000CC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of x, then </a:t>
            </a:r>
            <a:r>
              <a:rPr lang="en-US" sz="2400" dirty="0" smtClean="0">
                <a:effectLst/>
              </a:rPr>
              <a:t>		key[y</a:t>
            </a:r>
            <a:r>
              <a:rPr lang="en-US" sz="2400" dirty="0">
                <a:effectLst/>
              </a:rPr>
              <a:t>] </a:t>
            </a:r>
            <a:r>
              <a:rPr lang="en-US" sz="2400" dirty="0" smtClean="0">
                <a:effectLst/>
              </a:rPr>
              <a:t>&lt;</a:t>
            </a:r>
            <a:r>
              <a:rPr lang="en-US" sz="2400" dirty="0" smtClean="0">
                <a:effectLst/>
                <a:cs typeface="Arial" charset="0"/>
              </a:rPr>
              <a:t> </a:t>
            </a:r>
            <a:r>
              <a:rPr lang="en-US" sz="2400" dirty="0">
                <a:effectLst/>
                <a:cs typeface="Arial" charset="0"/>
              </a:rPr>
              <a:t>key[x</a:t>
            </a:r>
            <a:r>
              <a:rPr lang="en-US" sz="2400" dirty="0" smtClean="0">
                <a:effectLst/>
                <a:cs typeface="Arial" charset="0"/>
              </a:rPr>
              <a:t>].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If </a:t>
            </a:r>
            <a:r>
              <a:rPr lang="en-US" sz="2400" dirty="0">
                <a:effectLst/>
                <a:cs typeface="Arial" charset="0"/>
              </a:rPr>
              <a:t>z</a:t>
            </a:r>
            <a:r>
              <a:rPr lang="en-US" sz="2400" dirty="0" smtClean="0">
                <a:effectLst/>
                <a:cs typeface="Arial" charset="0"/>
              </a:rPr>
              <a:t> </a:t>
            </a:r>
            <a:r>
              <a:rPr lang="en-US" sz="2400" dirty="0" smtClean="0">
                <a:effectLst/>
                <a:cs typeface="Arial" charset="0"/>
              </a:rPr>
              <a:t>is </a:t>
            </a:r>
            <a:r>
              <a:rPr lang="en-US" sz="2400" dirty="0">
                <a:effectLst/>
                <a:cs typeface="Arial" charset="0"/>
              </a:rPr>
              <a:t>a node in the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right </a:t>
            </a:r>
            <a:r>
              <a:rPr lang="en-US" sz="2400" dirty="0" err="1">
                <a:solidFill>
                  <a:srgbClr val="0000CC"/>
                </a:solidFill>
                <a:effectLst/>
                <a:cs typeface="Arial" charset="0"/>
              </a:rPr>
              <a:t>subtree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 </a:t>
            </a:r>
            <a:r>
              <a:rPr lang="en-US" sz="2400" dirty="0">
                <a:effectLst/>
                <a:cs typeface="Arial" charset="0"/>
              </a:rPr>
              <a:t>of </a:t>
            </a:r>
            <a:r>
              <a:rPr lang="en-US" sz="2400" dirty="0" smtClean="0">
                <a:effectLst/>
                <a:cs typeface="Arial" charset="0"/>
              </a:rPr>
              <a:t>x,  </a:t>
            </a:r>
            <a:r>
              <a:rPr lang="en-US" sz="2400" dirty="0">
                <a:effectLst/>
                <a:cs typeface="Arial" charset="0"/>
              </a:rPr>
              <a:t>then </a:t>
            </a:r>
            <a:r>
              <a:rPr lang="en-US" sz="2400" dirty="0" smtClean="0">
                <a:effectLst/>
                <a:cs typeface="Arial" charset="0"/>
              </a:rPr>
              <a:t>		key[x</a:t>
            </a:r>
            <a:r>
              <a:rPr lang="en-US" sz="2400" dirty="0">
                <a:effectLst/>
                <a:cs typeface="Arial" charset="0"/>
              </a:rPr>
              <a:t>]≤</a:t>
            </a:r>
            <a:r>
              <a:rPr lang="en-US" sz="2400" dirty="0" smtClean="0">
                <a:effectLst/>
                <a:cs typeface="Arial" charset="0"/>
              </a:rPr>
              <a:t>key[z].</a:t>
            </a:r>
            <a:endParaRPr lang="en-US" sz="2400" dirty="0">
              <a:effectLst/>
              <a:cs typeface="Arial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305" y="1214239"/>
            <a:ext cx="254317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Binary Search Tree Traversals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616116" y="1304764"/>
            <a:ext cx="270033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 err="1">
                <a:effectLst/>
              </a:rPr>
              <a:t>Inorder</a:t>
            </a:r>
            <a:endParaRPr lang="en-US" sz="2800" dirty="0">
              <a:effectLst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800" dirty="0">
                <a:effectLst/>
              </a:rPr>
              <a:t>Preorder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800" dirty="0" err="1">
                <a:effectLst/>
              </a:rPr>
              <a:t>Postorder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BST – </a:t>
            </a:r>
            <a:r>
              <a:rPr lang="en-US" dirty="0" err="1" smtClean="0"/>
              <a:t>InOrder</a:t>
            </a:r>
            <a:r>
              <a:rPr lang="en-US" dirty="0" smtClean="0"/>
              <a:t> Traversal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80112" y="1268760"/>
            <a:ext cx="31323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</a:rPr>
              <a:t>Inorder</a:t>
            </a:r>
            <a:r>
              <a:rPr lang="en-US" sz="2400" dirty="0">
                <a:effectLst/>
              </a:rPr>
              <a:t>(node 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If x </a:t>
            </a:r>
            <a:r>
              <a:rPr lang="en-US" sz="2400" dirty="0">
                <a:effectLst/>
                <a:cs typeface="Arial" charset="0"/>
              </a:rPr>
              <a:t>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</a:t>
            </a:r>
            <a:r>
              <a:rPr lang="en-US" sz="2400" dirty="0" err="1">
                <a:effectLst/>
                <a:cs typeface="Arial" charset="0"/>
              </a:rPr>
              <a:t>Inorder</a:t>
            </a:r>
            <a:r>
              <a:rPr lang="en-US" sz="2400" dirty="0">
                <a:effectLst/>
                <a:cs typeface="Arial" charset="0"/>
              </a:rPr>
              <a:t>(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r>
              <a:rPr lang="en-US" sz="2400" dirty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print(x)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</a:t>
            </a:r>
            <a:r>
              <a:rPr lang="en-US" sz="2400" dirty="0" err="1">
                <a:effectLst/>
                <a:cs typeface="Arial" charset="0"/>
              </a:rPr>
              <a:t>Inorder</a:t>
            </a:r>
            <a:r>
              <a:rPr lang="en-US" sz="2400" dirty="0">
                <a:effectLst/>
                <a:cs typeface="Arial" charset="0"/>
              </a:rPr>
              <a:t>(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r>
              <a:rPr lang="en-US" sz="2400" dirty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effectLst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71600" y="5211777"/>
            <a:ext cx="63007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>
                <a:effectLst/>
              </a:rPr>
              <a:t>2</a:t>
            </a:r>
            <a:r>
              <a:rPr lang="en-US" sz="2800" dirty="0" smtClean="0">
                <a:effectLst/>
              </a:rPr>
              <a:t>, 5, 6, 7, 8, 9, 10, 14, 16</a:t>
            </a:r>
          </a:p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solidFill>
                  <a:srgbClr val="0000CC"/>
                </a:solidFill>
                <a:effectLst/>
              </a:rPr>
              <a:t>(that’s exactly the sorted ordering!)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BST – </a:t>
            </a:r>
            <a:r>
              <a:rPr lang="en-US" dirty="0" err="1" smtClean="0"/>
              <a:t>PreOrder</a:t>
            </a:r>
            <a:r>
              <a:rPr lang="en-US" dirty="0" smtClean="0"/>
              <a:t> Traversal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80112" y="1268760"/>
            <a:ext cx="3132348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Preorder(node </a:t>
            </a:r>
            <a:r>
              <a:rPr lang="en-US" sz="2400" dirty="0">
                <a:effectLst/>
              </a:rPr>
              <a:t>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If x </a:t>
            </a:r>
            <a:r>
              <a:rPr lang="en-US" sz="2400" dirty="0">
                <a:effectLst/>
                <a:cs typeface="Arial" charset="0"/>
              </a:rPr>
              <a:t>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 print(x)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 Preorder(</a:t>
            </a:r>
            <a:r>
              <a:rPr lang="en-US" sz="2400" dirty="0" err="1" smtClean="0">
                <a:effectLst/>
                <a:cs typeface="Arial" charset="0"/>
              </a:rPr>
              <a:t>x</a:t>
            </a:r>
            <a:r>
              <a:rPr lang="en-US" sz="2400" dirty="0" err="1">
                <a:effectLst/>
                <a:cs typeface="Arial" charset="0"/>
              </a:rPr>
              <a:t>→left</a:t>
            </a:r>
            <a:r>
              <a:rPr lang="en-US" sz="2400" dirty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</a:t>
            </a:r>
            <a:r>
              <a:rPr lang="en-US" sz="2400" dirty="0" smtClean="0">
                <a:effectLst/>
                <a:cs typeface="Arial" charset="0"/>
              </a:rPr>
              <a:t>Preorder(</a:t>
            </a:r>
            <a:r>
              <a:rPr lang="en-US" sz="2400" dirty="0" err="1" smtClean="0">
                <a:effectLst/>
                <a:cs typeface="Arial" charset="0"/>
              </a:rPr>
              <a:t>x</a:t>
            </a:r>
            <a:r>
              <a:rPr lang="en-US" sz="2400" dirty="0" err="1">
                <a:effectLst/>
                <a:cs typeface="Arial" charset="0"/>
              </a:rPr>
              <a:t>→right</a:t>
            </a:r>
            <a:r>
              <a:rPr lang="en-US" sz="2400" dirty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effectLst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71600" y="5498068"/>
            <a:ext cx="63007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 smtClean="0">
                <a:effectLst/>
              </a:rPr>
              <a:t>10, 7, 5, 2, 6, 9, 8, 14, 16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999" y="1181100"/>
            <a:ext cx="852664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BST – </a:t>
            </a:r>
            <a:r>
              <a:rPr lang="en-US" dirty="0" err="1" smtClean="0"/>
              <a:t>PostOrder</a:t>
            </a:r>
            <a:r>
              <a:rPr lang="en-US" dirty="0" smtClean="0"/>
              <a:t> Traversal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80112" y="1268760"/>
            <a:ext cx="313234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 smtClean="0">
                <a:effectLst/>
              </a:rPr>
              <a:t>Postorder</a:t>
            </a:r>
            <a:r>
              <a:rPr lang="en-US" sz="2400" dirty="0" smtClean="0">
                <a:effectLst/>
              </a:rPr>
              <a:t>(node </a:t>
            </a:r>
            <a:r>
              <a:rPr lang="en-US" sz="2400" dirty="0">
                <a:effectLst/>
              </a:rPr>
              <a:t>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If x </a:t>
            </a:r>
            <a:r>
              <a:rPr lang="en-US" sz="2400" dirty="0">
                <a:effectLst/>
                <a:cs typeface="Arial" charset="0"/>
              </a:rPr>
              <a:t>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 </a:t>
            </a:r>
            <a:r>
              <a:rPr lang="en-US" sz="2400" dirty="0" err="1" smtClean="0">
                <a:effectLst/>
                <a:cs typeface="Arial" charset="0"/>
              </a:rPr>
              <a:t>Postorder</a:t>
            </a:r>
            <a:r>
              <a:rPr lang="en-US" sz="2400" dirty="0" smtClean="0">
                <a:effectLst/>
                <a:cs typeface="Arial" charset="0"/>
              </a:rPr>
              <a:t>(</a:t>
            </a:r>
            <a:r>
              <a:rPr lang="en-US" sz="2400" dirty="0" err="1" smtClean="0">
                <a:effectLst/>
                <a:cs typeface="Arial" charset="0"/>
              </a:rPr>
              <a:t>x</a:t>
            </a:r>
            <a:r>
              <a:rPr lang="en-US" sz="2400" dirty="0" err="1">
                <a:effectLst/>
                <a:cs typeface="Arial" charset="0"/>
              </a:rPr>
              <a:t>→left</a:t>
            </a:r>
            <a:r>
              <a:rPr lang="en-US" sz="2400" dirty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</a:t>
            </a:r>
            <a:r>
              <a:rPr lang="en-US" sz="2400" dirty="0" err="1" smtClean="0">
                <a:effectLst/>
                <a:cs typeface="Arial" charset="0"/>
              </a:rPr>
              <a:t>Postorder</a:t>
            </a:r>
            <a:r>
              <a:rPr lang="en-US" sz="2400" dirty="0" smtClean="0">
                <a:effectLst/>
                <a:cs typeface="Arial" charset="0"/>
              </a:rPr>
              <a:t>(</a:t>
            </a:r>
            <a:r>
              <a:rPr lang="en-US" sz="2400" dirty="0" err="1" smtClean="0">
                <a:effectLst/>
                <a:cs typeface="Arial" charset="0"/>
              </a:rPr>
              <a:t>x</a:t>
            </a:r>
            <a:r>
              <a:rPr lang="en-US" sz="2400" dirty="0" err="1">
                <a:effectLst/>
                <a:cs typeface="Arial" charset="0"/>
              </a:rPr>
              <a:t>→right</a:t>
            </a:r>
            <a:r>
              <a:rPr lang="en-US" sz="2400" dirty="0" smtClean="0">
                <a:effectLst/>
                <a:cs typeface="Arial" charset="0"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 print(x)</a:t>
            </a:r>
            <a:endParaRPr lang="en-US" sz="2400" dirty="0">
              <a:effectLst/>
            </a:endParaRP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971600" y="5498068"/>
            <a:ext cx="45725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800" dirty="0" smtClean="0">
                <a:effectLst/>
              </a:rPr>
              <a:t>2, 6, 5, 8, 9, 7, 16, 14, 10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Minimum and Maximum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324545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5580112" y="1232756"/>
            <a:ext cx="3312368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Minimum(node 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while x </a:t>
            </a:r>
            <a:r>
              <a:rPr lang="en-US" sz="2400" dirty="0">
                <a:effectLst/>
                <a:cs typeface="Arial" charset="0"/>
              </a:rPr>
              <a:t>→ left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do x </a:t>
            </a:r>
            <a:r>
              <a:rPr lang="en-US" sz="2400" dirty="0" smtClean="0">
                <a:effectLst/>
                <a:cs typeface="Arial" charset="0"/>
              </a:rPr>
              <a:t>=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return </a:t>
            </a:r>
            <a:r>
              <a:rPr lang="en-US" sz="2400" dirty="0" smtClean="0">
                <a:effectLst/>
                <a:cs typeface="Arial" charset="0"/>
              </a:rPr>
              <a:t>x</a:t>
            </a: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Maximum(node x)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  while x </a:t>
            </a:r>
            <a:r>
              <a:rPr lang="en-US" sz="2400" dirty="0" smtClean="0">
                <a:effectLst/>
                <a:cs typeface="Arial" charset="0"/>
              </a:rPr>
              <a:t>→ right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    do x = </a:t>
            </a:r>
            <a:r>
              <a:rPr lang="en-US" sz="2400" dirty="0" err="1" smtClean="0">
                <a:effectLst/>
                <a:cs typeface="Arial" charset="0"/>
              </a:rPr>
              <a:t>x→right</a:t>
            </a:r>
            <a:endParaRPr lang="en-US" sz="2400" dirty="0" smtClean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  return x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96652"/>
            <a:ext cx="8280920" cy="720080"/>
          </a:xfrm>
        </p:spPr>
        <p:txBody>
          <a:bodyPr/>
          <a:lstStyle/>
          <a:p>
            <a:pPr eaLnBrk="1" hangingPunct="1"/>
            <a:r>
              <a:rPr lang="en-US" dirty="0" smtClean="0"/>
              <a:t>BST - Search</a:t>
            </a:r>
          </a:p>
        </p:txBody>
      </p:sp>
      <p:grpSp>
        <p:nvGrpSpPr>
          <p:cNvPr id="2" name="Group 31"/>
          <p:cNvGrpSpPr/>
          <p:nvPr/>
        </p:nvGrpSpPr>
        <p:grpSpPr>
          <a:xfrm>
            <a:off x="179512" y="1304764"/>
            <a:ext cx="5040312" cy="3455987"/>
            <a:chOff x="324545" y="1557338"/>
            <a:chExt cx="5040312" cy="3455987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2843907" y="15573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35845" y="2420938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888482" y="24574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1043682" y="3392488"/>
              <a:ext cx="647700" cy="649287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448620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8" name="Oval 11"/>
            <p:cNvSpPr>
              <a:spLocks noChangeArrowheads="1"/>
            </p:cNvSpPr>
            <p:nvPr/>
          </p:nvSpPr>
          <p:spPr bwMode="auto">
            <a:xfrm>
              <a:off x="4717157" y="3357563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39" name="Oval 12"/>
            <p:cNvSpPr>
              <a:spLocks noChangeArrowheads="1"/>
            </p:cNvSpPr>
            <p:nvPr/>
          </p:nvSpPr>
          <p:spPr bwMode="auto">
            <a:xfrm>
              <a:off x="324545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0" name="Oval 13"/>
            <p:cNvSpPr>
              <a:spLocks noChangeArrowheads="1"/>
            </p:cNvSpPr>
            <p:nvPr/>
          </p:nvSpPr>
          <p:spPr bwMode="auto">
            <a:xfrm>
              <a:off x="2088257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1" name="Oval 14"/>
            <p:cNvSpPr>
              <a:spLocks noChangeArrowheads="1"/>
            </p:cNvSpPr>
            <p:nvPr/>
          </p:nvSpPr>
          <p:spPr bwMode="auto">
            <a:xfrm>
              <a:off x="1261170" y="4400550"/>
              <a:ext cx="647700" cy="612775"/>
            </a:xfrm>
            <a:prstGeom prst="ellipse">
              <a:avLst/>
            </a:prstGeom>
            <a:solidFill>
              <a:srgbClr val="85D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>
                <a:effectLst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 flipV="1">
              <a:off x="792857" y="3933825"/>
              <a:ext cx="358775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1477070" y="4005263"/>
              <a:ext cx="107950" cy="360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 flipV="1">
              <a:off x="1511995" y="2960688"/>
              <a:ext cx="396875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5" name="Line 19"/>
            <p:cNvSpPr>
              <a:spLocks noChangeShapeType="1"/>
            </p:cNvSpPr>
            <p:nvPr/>
          </p:nvSpPr>
          <p:spPr bwMode="auto">
            <a:xfrm>
              <a:off x="3456682" y="2024063"/>
              <a:ext cx="539750" cy="468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2377182" y="2060575"/>
              <a:ext cx="53975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>
              <a:off x="2377182" y="2960688"/>
              <a:ext cx="25082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 flipH="1">
              <a:off x="2485132" y="3968750"/>
              <a:ext cx="179388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49" name="Line 25"/>
            <p:cNvSpPr>
              <a:spLocks noChangeShapeType="1"/>
            </p:cNvSpPr>
            <p:nvPr/>
          </p:nvSpPr>
          <p:spPr bwMode="auto">
            <a:xfrm>
              <a:off x="4464745" y="2924175"/>
              <a:ext cx="431800" cy="468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effectLst/>
              </a:endParaRPr>
            </a:p>
          </p:txBody>
        </p:sp>
        <p:sp>
          <p:nvSpPr>
            <p:cNvPr id="50" name="Text Box 29"/>
            <p:cNvSpPr txBox="1">
              <a:spLocks noChangeArrowheads="1"/>
            </p:cNvSpPr>
            <p:nvPr/>
          </p:nvSpPr>
          <p:spPr bwMode="auto">
            <a:xfrm>
              <a:off x="4788595" y="3429000"/>
              <a:ext cx="53975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16</a:t>
              </a:r>
            </a:p>
          </p:txBody>
        </p:sp>
        <p:sp>
          <p:nvSpPr>
            <p:cNvPr id="51" name="Text Box 32"/>
            <p:cNvSpPr txBox="1">
              <a:spLocks noChangeArrowheads="1"/>
            </p:cNvSpPr>
            <p:nvPr/>
          </p:nvSpPr>
          <p:spPr bwMode="auto">
            <a:xfrm>
              <a:off x="1369120" y="4473116"/>
              <a:ext cx="4524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6</a:t>
              </a:r>
            </a:p>
          </p:txBody>
        </p:sp>
        <p:sp>
          <p:nvSpPr>
            <p:cNvPr id="52" name="Text Box 33"/>
            <p:cNvSpPr txBox="1">
              <a:spLocks noChangeArrowheads="1"/>
            </p:cNvSpPr>
            <p:nvPr/>
          </p:nvSpPr>
          <p:spPr bwMode="auto">
            <a:xfrm>
              <a:off x="3959920" y="2528900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14</a:t>
              </a:r>
            </a:p>
          </p:txBody>
        </p:sp>
        <p:sp>
          <p:nvSpPr>
            <p:cNvPr id="53" name="Text Box 34"/>
            <p:cNvSpPr txBox="1">
              <a:spLocks noChangeArrowheads="1"/>
            </p:cNvSpPr>
            <p:nvPr/>
          </p:nvSpPr>
          <p:spPr bwMode="auto">
            <a:xfrm>
              <a:off x="2916932" y="1665288"/>
              <a:ext cx="52770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10</a:t>
              </a:r>
            </a:p>
          </p:txBody>
        </p: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1224657" y="353695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5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980307" y="2528888"/>
              <a:ext cx="39528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7</a:t>
              </a:r>
            </a:p>
          </p:txBody>
        </p:sp>
        <p:sp>
          <p:nvSpPr>
            <p:cNvPr id="56" name="Text Box 37"/>
            <p:cNvSpPr txBox="1">
              <a:spLocks noChangeArrowheads="1"/>
            </p:cNvSpPr>
            <p:nvPr/>
          </p:nvSpPr>
          <p:spPr bwMode="auto">
            <a:xfrm>
              <a:off x="2628007" y="3465513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9</a:t>
              </a:r>
            </a:p>
          </p:txBody>
        </p:sp>
        <p:sp>
          <p:nvSpPr>
            <p:cNvPr id="57" name="Text Box 39"/>
            <p:cNvSpPr txBox="1">
              <a:spLocks noChangeArrowheads="1"/>
            </p:cNvSpPr>
            <p:nvPr/>
          </p:nvSpPr>
          <p:spPr bwMode="auto">
            <a:xfrm>
              <a:off x="469007" y="4473116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 dirty="0">
                  <a:effectLst/>
                </a:rPr>
                <a:t>2</a:t>
              </a:r>
            </a:p>
          </p:txBody>
        </p:sp>
        <p:sp>
          <p:nvSpPr>
            <p:cNvPr id="58" name="Text Box 40"/>
            <p:cNvSpPr txBox="1">
              <a:spLocks noChangeArrowheads="1"/>
            </p:cNvSpPr>
            <p:nvPr/>
          </p:nvSpPr>
          <p:spPr bwMode="auto">
            <a:xfrm>
              <a:off x="2232720" y="4508500"/>
              <a:ext cx="356188" cy="461665"/>
            </a:xfrm>
            <a:prstGeom prst="rect">
              <a:avLst/>
            </a:prstGeom>
            <a:solidFill>
              <a:srgbClr val="85D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en-US" sz="2400">
                  <a:effectLst/>
                </a:rPr>
                <a:t>8</a:t>
              </a:r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563888" y="1268760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1223628" y="4941168"/>
            <a:ext cx="684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k=6</a:t>
            </a:r>
          </a:p>
        </p:txBody>
      </p:sp>
      <p:sp>
        <p:nvSpPr>
          <p:cNvPr id="60" name="Text Box 34"/>
          <p:cNvSpPr txBox="1">
            <a:spLocks noChangeArrowheads="1"/>
          </p:cNvSpPr>
          <p:nvPr/>
        </p:nvSpPr>
        <p:spPr bwMode="auto">
          <a:xfrm>
            <a:off x="3167844" y="3609020"/>
            <a:ext cx="10810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k=11?</a:t>
            </a:r>
          </a:p>
        </p:txBody>
      </p:sp>
      <p:sp>
        <p:nvSpPr>
          <p:cNvPr id="61" name="Text Box 29"/>
          <p:cNvSpPr txBox="1">
            <a:spLocks noChangeArrowheads="1"/>
          </p:cNvSpPr>
          <p:nvPr/>
        </p:nvSpPr>
        <p:spPr bwMode="auto">
          <a:xfrm>
            <a:off x="5220072" y="1088740"/>
            <a:ext cx="381635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2800" dirty="0" smtClean="0">
                <a:solidFill>
                  <a:srgbClr val="0000CC"/>
                </a:solidFill>
                <a:effectLst/>
              </a:rPr>
              <a:t>Recursive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000" dirty="0" smtClean="0">
                <a:effectLst/>
              </a:rPr>
              <a:t>Search(node </a:t>
            </a:r>
            <a:r>
              <a:rPr lang="en-US" sz="2000" dirty="0">
                <a:effectLst/>
              </a:rPr>
              <a:t>x, k)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if x </a:t>
            </a:r>
            <a:r>
              <a:rPr lang="en-US" sz="2000" dirty="0" smtClean="0">
                <a:effectLst/>
              </a:rPr>
              <a:t>== </a:t>
            </a:r>
            <a:r>
              <a:rPr lang="en-US" sz="2000" dirty="0">
                <a:effectLst/>
              </a:rPr>
              <a:t>NIL or k </a:t>
            </a:r>
            <a:r>
              <a:rPr lang="en-US" sz="2000" dirty="0" smtClean="0">
                <a:effectLst/>
              </a:rPr>
              <a:t>==</a:t>
            </a:r>
            <a:r>
              <a:rPr lang="en-US" sz="2000" dirty="0">
                <a:effectLst/>
              </a:rPr>
              <a:t>key[x]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   then return x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if </a:t>
            </a:r>
            <a:r>
              <a:rPr lang="en-US" sz="2000" dirty="0" smtClean="0">
                <a:effectLst/>
              </a:rPr>
              <a:t>k </a:t>
            </a:r>
            <a:r>
              <a:rPr lang="en-US" sz="2000" dirty="0">
                <a:effectLst/>
              </a:rPr>
              <a:t>&lt; key[x]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   then </a:t>
            </a:r>
            <a:r>
              <a:rPr lang="en-US" sz="2000" dirty="0" smtClean="0">
                <a:effectLst/>
              </a:rPr>
              <a:t> return Search(</a:t>
            </a:r>
            <a:r>
              <a:rPr lang="en-US" sz="2000" dirty="0" err="1" smtClean="0">
                <a:effectLst/>
              </a:rPr>
              <a:t>x</a:t>
            </a:r>
            <a:r>
              <a:rPr lang="en-US" sz="2000" dirty="0" err="1">
                <a:effectLst/>
                <a:cs typeface="Arial" charset="0"/>
              </a:rPr>
              <a:t>→left,k</a:t>
            </a:r>
            <a:r>
              <a:rPr lang="en-US" sz="2000" dirty="0">
                <a:effectLst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 </a:t>
            </a:r>
            <a:r>
              <a:rPr lang="en-US" sz="2000" dirty="0" smtClean="0">
                <a:effectLst/>
              </a:rPr>
              <a:t> </a:t>
            </a:r>
            <a:r>
              <a:rPr lang="en-US" sz="2000" dirty="0">
                <a:effectLst/>
              </a:rPr>
              <a:t>else </a:t>
            </a:r>
            <a:r>
              <a:rPr lang="en-US" sz="2000" dirty="0" smtClean="0">
                <a:effectLst/>
              </a:rPr>
              <a:t> return Search(</a:t>
            </a:r>
            <a:r>
              <a:rPr lang="en-US" sz="2000" dirty="0" err="1" smtClean="0">
                <a:effectLst/>
              </a:rPr>
              <a:t>x</a:t>
            </a:r>
            <a:r>
              <a:rPr lang="en-US" sz="2000" dirty="0" err="1">
                <a:effectLst/>
                <a:cs typeface="Arial" charset="0"/>
              </a:rPr>
              <a:t>→right,k</a:t>
            </a:r>
            <a:r>
              <a:rPr lang="en-US" sz="2000" dirty="0">
                <a:effectLst/>
                <a:cs typeface="Arial" charset="0"/>
              </a:rPr>
              <a:t>)</a:t>
            </a:r>
          </a:p>
          <a:p>
            <a:pPr algn="ctr">
              <a:buFontTx/>
              <a:buNone/>
            </a:pPr>
            <a:r>
              <a:rPr lang="en-US" sz="2800" dirty="0" smtClean="0">
                <a:solidFill>
                  <a:srgbClr val="0000CC"/>
                </a:solidFill>
                <a:effectLst/>
              </a:rPr>
              <a:t> Iterative</a:t>
            </a:r>
          </a:p>
          <a:p>
            <a:pPr>
              <a:buFontTx/>
              <a:buNone/>
            </a:pPr>
            <a:r>
              <a:rPr lang="en-US" sz="2000" dirty="0" smtClean="0">
                <a:effectLst/>
              </a:rPr>
              <a:t>Search(node </a:t>
            </a:r>
            <a:r>
              <a:rPr lang="en-US" sz="2000" dirty="0" err="1">
                <a:effectLst/>
              </a:rPr>
              <a:t>x,k</a:t>
            </a:r>
            <a:r>
              <a:rPr lang="en-US" sz="2000" dirty="0">
                <a:effectLst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effectLst/>
              </a:rPr>
              <a:t>  while </a:t>
            </a:r>
            <a:r>
              <a:rPr lang="en-US" sz="2000" dirty="0" err="1">
                <a:effectLst/>
              </a:rPr>
              <a:t>x</a:t>
            </a:r>
            <a:r>
              <a:rPr lang="en-US" sz="2000" dirty="0" err="1">
                <a:effectLst/>
                <a:cs typeface="Arial" charset="0"/>
              </a:rPr>
              <a:t>≠NIL</a:t>
            </a:r>
            <a:r>
              <a:rPr lang="en-US" sz="2000" dirty="0">
                <a:effectLst/>
                <a:cs typeface="Arial" charset="0"/>
              </a:rPr>
              <a:t> </a:t>
            </a:r>
            <a:r>
              <a:rPr lang="en-US" sz="2000" dirty="0" smtClean="0">
                <a:effectLst/>
                <a:cs typeface="Arial" charset="0"/>
              </a:rPr>
              <a:t>and </a:t>
            </a:r>
            <a:r>
              <a:rPr lang="en-US" sz="2000" dirty="0" err="1">
                <a:effectLst/>
                <a:cs typeface="Arial" charset="0"/>
              </a:rPr>
              <a:t>k≠key</a:t>
            </a:r>
            <a:r>
              <a:rPr lang="en-US" sz="2000" dirty="0">
                <a:effectLst/>
                <a:cs typeface="Arial" charset="0"/>
              </a:rPr>
              <a:t>[x]</a:t>
            </a:r>
          </a:p>
          <a:p>
            <a:pPr>
              <a:buFontTx/>
              <a:buNone/>
            </a:pPr>
            <a:r>
              <a:rPr lang="en-US" sz="2000" dirty="0">
                <a:effectLst/>
                <a:cs typeface="Arial" charset="0"/>
              </a:rPr>
              <a:t>      if k &lt; key[x]</a:t>
            </a:r>
          </a:p>
          <a:p>
            <a:pPr>
              <a:buFontTx/>
              <a:buNone/>
            </a:pPr>
            <a:r>
              <a:rPr lang="en-US" sz="2000" dirty="0">
                <a:effectLst/>
                <a:cs typeface="Arial" charset="0"/>
              </a:rPr>
              <a:t>         then x ← </a:t>
            </a:r>
            <a:r>
              <a:rPr lang="en-US" sz="2000" dirty="0" err="1">
                <a:effectLst/>
                <a:cs typeface="Arial" charset="0"/>
              </a:rPr>
              <a:t>x→left</a:t>
            </a:r>
            <a:endParaRPr lang="en-US" sz="2000" dirty="0">
              <a:effectLst/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>
                <a:effectLst/>
                <a:cs typeface="Arial" charset="0"/>
              </a:rPr>
              <a:t>         else x ← </a:t>
            </a:r>
            <a:r>
              <a:rPr lang="en-US" sz="2000" dirty="0" err="1">
                <a:effectLst/>
                <a:cs typeface="Arial" charset="0"/>
              </a:rPr>
              <a:t>x→right</a:t>
            </a:r>
            <a:endParaRPr lang="en-US" sz="2000" dirty="0">
              <a:effectLst/>
              <a:cs typeface="Arial" charset="0"/>
            </a:endParaRPr>
          </a:p>
          <a:p>
            <a:pPr>
              <a:buFontTx/>
              <a:buNone/>
            </a:pPr>
            <a:r>
              <a:rPr lang="en-US" sz="2000" dirty="0">
                <a:effectLst/>
              </a:rPr>
              <a:t>  return </a:t>
            </a:r>
            <a:r>
              <a:rPr lang="en-US" sz="2000" dirty="0" smtClean="0">
                <a:effectLst/>
              </a:rPr>
              <a:t>x</a:t>
            </a:r>
            <a:endParaRPr lang="en-US" sz="20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xfrm>
            <a:off x="467544" y="252413"/>
            <a:ext cx="8316924" cy="764319"/>
          </a:xfrm>
        </p:spPr>
        <p:txBody>
          <a:bodyPr/>
          <a:lstStyle/>
          <a:p>
            <a:r>
              <a:rPr lang="en-US" dirty="0" smtClean="0"/>
              <a:t>BST- Search Trace</a:t>
            </a:r>
          </a:p>
        </p:txBody>
      </p:sp>
      <p:pic>
        <p:nvPicPr>
          <p:cNvPr id="28675" name="Picture 2" descr="fig143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088740"/>
            <a:ext cx="6300700" cy="553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4860032" y="1196752"/>
            <a:ext cx="1800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 smtClean="0">
                <a:effectLst/>
              </a:rPr>
              <a:t>Key </a:t>
            </a:r>
            <a:r>
              <a:rPr lang="en-US" sz="2800" dirty="0">
                <a:effectLst/>
              </a:rPr>
              <a:t>is </a:t>
            </a:r>
            <a:r>
              <a:rPr lang="en-US" sz="2800" dirty="0" smtClean="0">
                <a:effectLst/>
              </a:rPr>
              <a:t>42</a:t>
            </a:r>
            <a:endParaRPr lang="en-US" sz="2800" dirty="0">
              <a:effectLst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35570" y="1421517"/>
            <a:ext cx="3816350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2400" dirty="0" smtClean="0">
                <a:solidFill>
                  <a:srgbClr val="0000CC"/>
                </a:solidFill>
                <a:effectLst/>
              </a:rPr>
              <a:t>Recursive 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dirty="0" smtClean="0">
                <a:effectLst/>
              </a:rPr>
              <a:t>Search(node </a:t>
            </a:r>
            <a:r>
              <a:rPr lang="en-US" dirty="0">
                <a:effectLst/>
              </a:rPr>
              <a:t>x, k)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if x </a:t>
            </a:r>
            <a:r>
              <a:rPr lang="en-US" dirty="0" smtClean="0">
                <a:effectLst/>
              </a:rPr>
              <a:t>== </a:t>
            </a:r>
            <a:r>
              <a:rPr lang="en-US" dirty="0">
                <a:effectLst/>
              </a:rPr>
              <a:t>NIL or k </a:t>
            </a:r>
            <a:r>
              <a:rPr lang="en-US" dirty="0" smtClean="0">
                <a:effectLst/>
              </a:rPr>
              <a:t>==</a:t>
            </a:r>
            <a:r>
              <a:rPr lang="en-US" dirty="0">
                <a:effectLst/>
              </a:rPr>
              <a:t>key[x]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   then return x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if </a:t>
            </a:r>
            <a:r>
              <a:rPr lang="en-US" dirty="0" smtClean="0">
                <a:effectLst/>
              </a:rPr>
              <a:t>k </a:t>
            </a:r>
            <a:r>
              <a:rPr lang="en-US" dirty="0">
                <a:effectLst/>
              </a:rPr>
              <a:t>&lt; key[x]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   then 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Search(</a:t>
            </a:r>
            <a:r>
              <a:rPr lang="en-US" dirty="0" err="1">
                <a:effectLst/>
              </a:rPr>
              <a:t>x</a:t>
            </a:r>
            <a:r>
              <a:rPr lang="en-US" dirty="0" err="1">
                <a:effectLst/>
                <a:cs typeface="Arial" charset="0"/>
              </a:rPr>
              <a:t>→left,k</a:t>
            </a:r>
            <a:r>
              <a:rPr lang="en-US" dirty="0">
                <a:effectLst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   else 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Search(</a:t>
            </a:r>
            <a:r>
              <a:rPr lang="en-US" dirty="0" err="1">
                <a:effectLst/>
              </a:rPr>
              <a:t>x</a:t>
            </a:r>
            <a:r>
              <a:rPr lang="en-US" dirty="0" err="1">
                <a:effectLst/>
                <a:cs typeface="Arial" charset="0"/>
              </a:rPr>
              <a:t>→right,k</a:t>
            </a:r>
            <a:r>
              <a:rPr lang="en-US" dirty="0">
                <a:effectLst/>
                <a:cs typeface="Arial" charset="0"/>
              </a:rPr>
              <a:t>)</a:t>
            </a:r>
          </a:p>
          <a:p>
            <a:pPr algn="ctr">
              <a:buFontTx/>
              <a:buNone/>
            </a:pPr>
            <a:r>
              <a:rPr lang="en-US" sz="2400" dirty="0" smtClean="0">
                <a:solidFill>
                  <a:srgbClr val="0000CC"/>
                </a:solidFill>
                <a:effectLst/>
              </a:rPr>
              <a:t> Iterative</a:t>
            </a:r>
          </a:p>
          <a:p>
            <a:pPr>
              <a:buFontTx/>
              <a:buNone/>
            </a:pPr>
            <a:r>
              <a:rPr lang="en-US" dirty="0" smtClean="0">
                <a:effectLst/>
              </a:rPr>
              <a:t>Search(node </a:t>
            </a:r>
            <a:r>
              <a:rPr lang="en-US" dirty="0">
                <a:effectLst/>
              </a:rPr>
              <a:t>x</a:t>
            </a:r>
            <a:r>
              <a:rPr lang="en-US" dirty="0" smtClean="0">
                <a:effectLst/>
              </a:rPr>
              <a:t>, k</a:t>
            </a:r>
            <a:r>
              <a:rPr lang="en-US" dirty="0">
                <a:effectLst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effectLst/>
              </a:rPr>
              <a:t>  while </a:t>
            </a:r>
            <a:r>
              <a:rPr lang="en-US" dirty="0" err="1">
                <a:effectLst/>
              </a:rPr>
              <a:t>x</a:t>
            </a:r>
            <a:r>
              <a:rPr lang="en-US" dirty="0" err="1">
                <a:effectLst/>
                <a:cs typeface="Arial" charset="0"/>
              </a:rPr>
              <a:t>≠NIL</a:t>
            </a:r>
            <a:r>
              <a:rPr lang="en-US" dirty="0">
                <a:effectLst/>
                <a:cs typeface="Arial" charset="0"/>
              </a:rPr>
              <a:t> </a:t>
            </a:r>
            <a:r>
              <a:rPr lang="en-US" dirty="0" smtClean="0">
                <a:effectLst/>
                <a:cs typeface="Arial" charset="0"/>
              </a:rPr>
              <a:t>and </a:t>
            </a:r>
            <a:r>
              <a:rPr lang="en-US" dirty="0" err="1">
                <a:effectLst/>
                <a:cs typeface="Arial" charset="0"/>
              </a:rPr>
              <a:t>k≠key</a:t>
            </a:r>
            <a:r>
              <a:rPr lang="en-US" dirty="0">
                <a:effectLst/>
                <a:cs typeface="Arial" charset="0"/>
              </a:rPr>
              <a:t>[x]</a:t>
            </a:r>
          </a:p>
          <a:p>
            <a:pPr>
              <a:buFontTx/>
              <a:buNone/>
            </a:pPr>
            <a:r>
              <a:rPr lang="en-US" dirty="0">
                <a:effectLst/>
                <a:cs typeface="Arial" charset="0"/>
              </a:rPr>
              <a:t>      if k &lt; key[x]</a:t>
            </a:r>
          </a:p>
          <a:p>
            <a:pPr>
              <a:buFontTx/>
              <a:buNone/>
            </a:pPr>
            <a:r>
              <a:rPr lang="en-US" dirty="0">
                <a:effectLst/>
                <a:cs typeface="Arial" charset="0"/>
              </a:rPr>
              <a:t>         then x ← </a:t>
            </a:r>
            <a:r>
              <a:rPr lang="en-US" dirty="0" err="1">
                <a:effectLst/>
                <a:cs typeface="Arial" charset="0"/>
              </a:rPr>
              <a:t>x→left</a:t>
            </a:r>
            <a:endParaRPr lang="en-US" dirty="0">
              <a:effectLst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effectLst/>
                <a:cs typeface="Arial" charset="0"/>
              </a:rPr>
              <a:t>         else x ← </a:t>
            </a:r>
            <a:r>
              <a:rPr lang="en-US" dirty="0" err="1">
                <a:effectLst/>
                <a:cs typeface="Arial" charset="0"/>
              </a:rPr>
              <a:t>x→right</a:t>
            </a:r>
            <a:endParaRPr lang="en-US" dirty="0">
              <a:effectLst/>
              <a:cs typeface="Arial" charset="0"/>
            </a:endParaRPr>
          </a:p>
          <a:p>
            <a:pPr>
              <a:buFontTx/>
              <a:buNone/>
            </a:pPr>
            <a:r>
              <a:rPr lang="en-US" dirty="0">
                <a:effectLst/>
              </a:rPr>
              <a:t>  return </a:t>
            </a:r>
            <a:r>
              <a:rPr lang="en-US" dirty="0" smtClean="0">
                <a:effectLst/>
              </a:rPr>
              <a:t>x</a:t>
            </a:r>
            <a:endParaRPr lang="en-US" dirty="0">
              <a:effectLst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21437" y="304800"/>
            <a:ext cx="4800600" cy="960438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8" y="793"/>
            <a:ext cx="8793162" cy="5432425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smallest key </a:t>
            </a:r>
            <a:r>
              <a:rPr lang="en-US" i="1" dirty="0"/>
              <a:t>&gt; </a:t>
            </a:r>
            <a:r>
              <a:rPr lang="en-US" dirty="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endParaRPr lang="en-US" dirty="0" smtClean="0">
              <a:solidFill>
                <a:srgbClr val="DD0111"/>
              </a:solidFill>
              <a:latin typeface="Monotype Corsiva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E.g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successor (15) </a:t>
            </a:r>
            <a:r>
              <a:rPr lang="en-US" dirty="0" smtClean="0">
                <a:latin typeface="Monotype Corsiva" pitchFamily="66" charset="0"/>
              </a:rPr>
              <a:t>=17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successor (13) </a:t>
            </a:r>
            <a:r>
              <a:rPr lang="en-US" dirty="0" smtClean="0">
                <a:latin typeface="Monotype Corsiva" pitchFamily="66" charset="0"/>
              </a:rPr>
              <a:t>=15</a:t>
            </a:r>
            <a:endParaRPr lang="en-US" dirty="0">
              <a:latin typeface="Monotype Corsiva" pitchFamily="66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successor (9) </a:t>
            </a:r>
            <a:r>
              <a:rPr lang="en-US" dirty="0" smtClean="0">
                <a:latin typeface="Monotype Corsiva" pitchFamily="66" charset="0"/>
              </a:rPr>
              <a:t>=13</a:t>
            </a:r>
            <a:endParaRPr lang="en-US" sz="2000" dirty="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1: </a:t>
            </a:r>
            <a:r>
              <a:rPr lang="en-US" dirty="0">
                <a:latin typeface="Comic Sans MS" pitchFamily="66" charset="0"/>
              </a:rPr>
              <a:t>right (x)</a:t>
            </a:r>
            <a:r>
              <a:rPr lang="en-US" dirty="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Monotype Corsiva" pitchFamily="66" charset="0"/>
              </a:rPr>
              <a:t>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=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in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right (x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) including parent.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Right is leaf, then right is successor</a:t>
            </a:r>
            <a:endParaRPr lang="en-US" dirty="0">
              <a:solidFill>
                <a:srgbClr val="00B0F0"/>
              </a:solidFill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2: </a:t>
            </a:r>
            <a:r>
              <a:rPr lang="en-US" dirty="0">
                <a:latin typeface="Comic Sans MS" pitchFamily="66" charset="0"/>
              </a:rPr>
              <a:t>right (x)</a:t>
            </a:r>
            <a:r>
              <a:rPr lang="en-US" dirty="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</a:t>
            </a:r>
            <a:r>
              <a:rPr lang="en-US" dirty="0">
                <a:solidFill>
                  <a:srgbClr val="00B0F0"/>
                </a:solidFill>
              </a:rPr>
              <a:t>current node </a:t>
            </a:r>
            <a:r>
              <a:rPr lang="en-US" dirty="0" smtClean="0"/>
              <a:t>that is </a:t>
            </a: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left </a:t>
            </a:r>
            <a:r>
              <a:rPr lang="en-US" dirty="0" smtClean="0">
                <a:solidFill>
                  <a:srgbClr val="FF0000"/>
                </a:solidFill>
              </a:rPr>
              <a:t>child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by moving in a </a:t>
            </a:r>
            <a:r>
              <a:rPr lang="en-US" dirty="0" smtClean="0">
                <a:solidFill>
                  <a:srgbClr val="FF0000"/>
                </a:solidFill>
              </a:rPr>
              <a:t>tree up</a:t>
            </a:r>
            <a:r>
              <a:rPr lang="en-US" dirty="0" smtClean="0"/>
              <a:t>: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>
                <a:latin typeface="Monotype Corsiva" pitchFamily="66" charset="0"/>
              </a:rPr>
              <a:t>	successor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is the </a:t>
            </a:r>
            <a:r>
              <a:rPr lang="en-US" dirty="0">
                <a:solidFill>
                  <a:srgbClr val="00B0F0"/>
                </a:solidFill>
              </a:rPr>
              <a:t>parent</a:t>
            </a:r>
            <a:r>
              <a:rPr lang="en-US" dirty="0"/>
              <a:t> of the </a:t>
            </a:r>
            <a:r>
              <a:rPr lang="en-US" dirty="0">
                <a:solidFill>
                  <a:srgbClr val="FF0000"/>
                </a:solidFill>
              </a:rPr>
              <a:t>current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cannot go further (and you reached the root):    </a:t>
            </a:r>
            <a:r>
              <a:rPr lang="en-US" dirty="0">
                <a:solidFill>
                  <a:srgbClr val="FF0000"/>
                </a:solidFill>
                <a:latin typeface="Comic Sans MS" pitchFamily="66" charset="0"/>
              </a:rPr>
              <a:t>x</a:t>
            </a:r>
            <a:r>
              <a:rPr lang="en-US" dirty="0"/>
              <a:t> is the largest element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83287" y="1154112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49C4AD0-0B4A-4A71-BA9C-CED89AD63D3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6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800600" cy="960438"/>
          </a:xfrm>
        </p:spPr>
        <p:txBody>
          <a:bodyPr/>
          <a:lstStyle/>
          <a:p>
            <a:r>
              <a:rPr lang="en-US" dirty="0"/>
              <a:t>Successor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32813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Comic Sans MS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smallest key </a:t>
            </a:r>
            <a:r>
              <a:rPr lang="en-US" i="1" dirty="0"/>
              <a:t>&gt; </a:t>
            </a:r>
            <a:r>
              <a:rPr lang="en-US" dirty="0">
                <a:latin typeface="Comic Sans MS" pitchFamily="66" charset="0"/>
              </a:rPr>
              <a:t>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successor </a:t>
            </a:r>
            <a:r>
              <a:rPr lang="en-US" dirty="0" smtClean="0">
                <a:latin typeface="Monotype Corsiva" pitchFamily="66" charset="0"/>
              </a:rPr>
              <a:t>(4) </a:t>
            </a:r>
            <a:r>
              <a:rPr lang="en-US" dirty="0">
                <a:latin typeface="Monotype Corsiva" pitchFamily="66" charset="0"/>
              </a:rPr>
              <a:t>=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successor </a:t>
            </a:r>
            <a:r>
              <a:rPr lang="en-US" dirty="0" smtClean="0">
                <a:latin typeface="Monotype Corsiva" pitchFamily="66" charset="0"/>
              </a:rPr>
              <a:t>(17)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successor </a:t>
            </a:r>
            <a:r>
              <a:rPr lang="en-US" dirty="0" smtClean="0">
                <a:latin typeface="Monotype Corsiva" pitchFamily="66" charset="0"/>
              </a:rPr>
              <a:t>(20)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(18) =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(2) =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(3) =</a:t>
            </a:r>
            <a:endParaRPr lang="en-US" sz="18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successor (6) =</a:t>
            </a:r>
            <a:endParaRPr lang="en-US" sz="1800" dirty="0" smtClean="0">
              <a:latin typeface="Monotype Corsiva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225" y="1785938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3433763" y="1752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6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398838" y="2133600"/>
            <a:ext cx="498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18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328988" y="251460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609600" y="4572000"/>
            <a:ext cx="8229600" cy="2286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Successor 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4 is 6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17 is 18 using case-II part I.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20 is 20 using case-II part II.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18 is 20 using case-I part II. 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2 is 3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3 is 4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Successor of 6 is 7 using case-II part I.</a:t>
            </a: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dirty="0" smtClean="0">
              <a:latin typeface="Monotype Corsiva" pitchFamily="66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307939" y="32105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3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76600" y="35153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4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155539" y="3886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276600" y="290578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20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49C4AD0-0B4A-4A71-BA9C-CED89AD63D3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7" grpId="0"/>
      <p:bldP spid="431128" grpId="0"/>
      <p:bldP spid="431129" grpId="0"/>
      <p:bldP spid="28" grpId="0"/>
      <p:bldP spid="29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/>
              <a:t>Predecessor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59762" cy="53387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biggest </a:t>
            </a:r>
            <a:r>
              <a:rPr lang="en-US" dirty="0">
                <a:latin typeface="Comic Sans MS" pitchFamily="66" charset="0"/>
              </a:rPr>
              <a:t>key &lt; key [x]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E.g.: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predecessor (15) =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>
                <a:latin typeface="Monotype Corsiva" pitchFamily="66" charset="0"/>
              </a:rPr>
              <a:t>predecessor (9) =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predecessor (13) =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Monotype Corsiva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1: </a:t>
            </a:r>
            <a:r>
              <a:rPr lang="en-US" dirty="0">
                <a:latin typeface="Comic Sans MS" pitchFamily="66" charset="0"/>
              </a:rPr>
              <a:t>left (x)</a:t>
            </a:r>
            <a:r>
              <a:rPr lang="en-US" dirty="0"/>
              <a:t> is non empty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Monotype Corsiva" pitchFamily="66" charset="0"/>
              </a:rPr>
              <a:t>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</a:t>
            </a:r>
            <a:r>
              <a:rPr lang="en-US" dirty="0"/>
              <a:t> ) =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in </a:t>
            </a:r>
            <a:r>
              <a:rPr lang="en-US" dirty="0">
                <a:latin typeface="Comic Sans MS" pitchFamily="66" charset="0"/>
              </a:rPr>
              <a:t>left (x</a:t>
            </a:r>
            <a:r>
              <a:rPr lang="en-US" dirty="0" smtClean="0">
                <a:latin typeface="Comic Sans MS" pitchFamily="66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left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is leaf, then 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left </a:t>
            </a:r>
            <a:r>
              <a:rPr lang="en-US" dirty="0">
                <a:solidFill>
                  <a:srgbClr val="00B0F0"/>
                </a:solidFill>
                <a:latin typeface="Comic Sans MS" pitchFamily="66" charset="0"/>
              </a:rPr>
              <a:t>is </a:t>
            </a:r>
            <a:r>
              <a:rPr lang="en-US" dirty="0" smtClean="0">
                <a:solidFill>
                  <a:srgbClr val="00B0F0"/>
                </a:solidFill>
                <a:latin typeface="Comic Sans MS" pitchFamily="66" charset="0"/>
              </a:rPr>
              <a:t>predecessor</a:t>
            </a:r>
            <a:endParaRPr lang="en-US" dirty="0">
              <a:latin typeface="Comic Sans MS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/>
              <a:t>Case 2: </a:t>
            </a:r>
            <a:r>
              <a:rPr lang="en-US" dirty="0">
                <a:latin typeface="Comic Sans MS" pitchFamily="66" charset="0"/>
              </a:rPr>
              <a:t>left (x)</a:t>
            </a:r>
            <a:r>
              <a:rPr lang="en-US" dirty="0"/>
              <a:t> is empty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Find the </a:t>
            </a:r>
            <a:r>
              <a:rPr lang="en-US" dirty="0"/>
              <a:t>current node is a </a:t>
            </a:r>
            <a:r>
              <a:rPr lang="en-US" dirty="0">
                <a:solidFill>
                  <a:srgbClr val="FF0000"/>
                </a:solidFill>
              </a:rPr>
              <a:t>right </a:t>
            </a:r>
            <a:r>
              <a:rPr lang="en-US" dirty="0" smtClean="0">
                <a:solidFill>
                  <a:srgbClr val="FF0000"/>
                </a:solidFill>
              </a:rPr>
              <a:t>child </a:t>
            </a:r>
            <a:r>
              <a:rPr lang="en-US" dirty="0" smtClean="0"/>
              <a:t>by moving up in tree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: </a:t>
            </a:r>
            <a:r>
              <a:rPr lang="en-US" dirty="0">
                <a:latin typeface="Monotype Corsiva" pitchFamily="66" charset="0"/>
              </a:rPr>
              <a:t>predecessor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is the parent of the current node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you cannot go further (and you reached the root):    </a:t>
            </a:r>
            <a:r>
              <a:rPr lang="en-US" dirty="0">
                <a:latin typeface="Comic Sans MS" pitchFamily="66" charset="0"/>
              </a:rPr>
              <a:t>x</a:t>
            </a:r>
            <a:r>
              <a:rPr lang="en-US" dirty="0"/>
              <a:t> is the smallest element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43600" y="1676400"/>
            <a:ext cx="2943225" cy="2209800"/>
            <a:chOff x="624" y="1200"/>
            <a:chExt cx="1854" cy="1392"/>
          </a:xfrm>
        </p:grpSpPr>
        <p:sp>
          <p:nvSpPr>
            <p:cNvPr id="378885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6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7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8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89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0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892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78893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378894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78895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378896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378897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378898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78899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378900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78901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378902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378903" name="Text Box 23"/>
          <p:cNvSpPr txBox="1">
            <a:spLocks noChangeArrowheads="1"/>
          </p:cNvSpPr>
          <p:nvPr/>
        </p:nvSpPr>
        <p:spPr bwMode="auto">
          <a:xfrm>
            <a:off x="3819525" y="1828800"/>
            <a:ext cx="4984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Monotype Corsiva" pitchFamily="66" charset="0"/>
              </a:rPr>
              <a:t>13</a:t>
            </a:r>
          </a:p>
        </p:txBody>
      </p:sp>
      <p:sp>
        <p:nvSpPr>
          <p:cNvPr id="378904" name="Text Box 24"/>
          <p:cNvSpPr txBox="1">
            <a:spLocks noChangeArrowheads="1"/>
          </p:cNvSpPr>
          <p:nvPr/>
        </p:nvSpPr>
        <p:spPr bwMode="auto">
          <a:xfrm>
            <a:off x="3784600" y="2209800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Monotype Corsiva" pitchFamily="66" charset="0"/>
              </a:rPr>
              <a:t>7</a:t>
            </a:r>
          </a:p>
        </p:txBody>
      </p:sp>
      <p:sp>
        <p:nvSpPr>
          <p:cNvPr id="378905" name="Text Box 25"/>
          <p:cNvSpPr txBox="1">
            <a:spLocks noChangeArrowheads="1"/>
          </p:cNvSpPr>
          <p:nvPr/>
        </p:nvSpPr>
        <p:spPr bwMode="auto">
          <a:xfrm>
            <a:off x="3714750" y="2590800"/>
            <a:ext cx="341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Monotype Corsiva" pitchFamily="66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747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3" grpId="0"/>
      <p:bldP spid="378904" grpId="0"/>
      <p:bldP spid="37890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4800600" cy="960438"/>
          </a:xfrm>
        </p:spPr>
        <p:txBody>
          <a:bodyPr/>
          <a:lstStyle/>
          <a:p>
            <a:r>
              <a:rPr lang="en-US" dirty="0" smtClean="0"/>
              <a:t>Predecessor</a:t>
            </a:r>
            <a:endParaRPr lang="en-US" dirty="0"/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9"/>
            <a:ext cx="8229600" cy="4195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dirty="0">
                <a:latin typeface="Monotype Corsiva" pitchFamily="66" charset="0"/>
              </a:rPr>
              <a:t> successor</a:t>
            </a:r>
            <a:r>
              <a:rPr lang="en-US" dirty="0"/>
              <a:t> (</a:t>
            </a:r>
            <a:r>
              <a:rPr lang="en-US" dirty="0">
                <a:latin typeface="Monotype Corsiva" pitchFamily="66" charset="0"/>
              </a:rPr>
              <a:t>x </a:t>
            </a:r>
            <a:r>
              <a:rPr lang="en-US" dirty="0"/>
              <a:t>) </a:t>
            </a:r>
            <a:r>
              <a:rPr lang="en-US" dirty="0">
                <a:latin typeface="Monotype Corsiva" pitchFamily="66" charset="0"/>
              </a:rPr>
              <a:t>=</a:t>
            </a:r>
            <a:r>
              <a:rPr lang="en-US" dirty="0"/>
              <a:t> </a:t>
            </a:r>
            <a:r>
              <a:rPr lang="en-US" dirty="0">
                <a:latin typeface="Monotype Corsiva" pitchFamily="66" charset="0"/>
              </a:rPr>
              <a:t>y</a:t>
            </a:r>
            <a:r>
              <a:rPr lang="en-US" dirty="0"/>
              <a:t>, such that </a:t>
            </a:r>
            <a:r>
              <a:rPr lang="en-US" dirty="0">
                <a:latin typeface="Comic Sans MS" pitchFamily="66" charset="0"/>
              </a:rPr>
              <a:t>key [y]</a:t>
            </a:r>
            <a:r>
              <a:rPr lang="en-US" dirty="0"/>
              <a:t> is the 				biggest </a:t>
            </a:r>
            <a:r>
              <a:rPr lang="en-US" dirty="0">
                <a:latin typeface="Comic Sans MS" pitchFamily="66" charset="0"/>
              </a:rPr>
              <a:t>key &lt; key [x]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DD0111"/>
                </a:solidFill>
                <a:latin typeface="Monotype Corsiva" pitchFamily="66" charset="0"/>
              </a:rPr>
              <a:t>E.g</a:t>
            </a: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.:</a:t>
            </a:r>
            <a:r>
              <a:rPr lang="en-US" dirty="0"/>
              <a:t> </a:t>
            </a:r>
            <a:r>
              <a:rPr lang="en-US" dirty="0" smtClean="0">
                <a:latin typeface="Monotype Corsiva" pitchFamily="66" charset="0"/>
              </a:rPr>
              <a:t>predecessor(4) </a:t>
            </a:r>
            <a:r>
              <a:rPr lang="en-US" dirty="0">
                <a:latin typeface="Monotype Corsiva" pitchFamily="66" charset="0"/>
              </a:rPr>
              <a:t>=</a:t>
            </a: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 		 </a:t>
            </a:r>
            <a:r>
              <a:rPr lang="en-US" dirty="0" smtClean="0">
                <a:latin typeface="Monotype Corsiva" pitchFamily="66" charset="0"/>
              </a:rPr>
              <a:t>predecessor (7)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Monotype Corsiva" pitchFamily="66" charset="0"/>
              </a:rPr>
              <a:t>		 </a:t>
            </a:r>
            <a:r>
              <a:rPr lang="en-US" dirty="0" smtClean="0">
                <a:latin typeface="Monotype Corsiva" pitchFamily="66" charset="0"/>
              </a:rPr>
              <a:t>predecessor (20) </a:t>
            </a:r>
            <a:r>
              <a:rPr lang="en-US" dirty="0">
                <a:latin typeface="Monotype Corsiva" pitchFamily="66" charset="0"/>
              </a:rPr>
              <a:t>=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(13) =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(18) =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solidFill>
                  <a:srgbClr val="FF0000"/>
                </a:solidFill>
                <a:latin typeface="Monotype Corsiva" pitchFamily="66" charset="0"/>
              </a:rPr>
              <a:t>predecessor (2) </a:t>
            </a:r>
            <a:r>
              <a:rPr lang="en-US" sz="2400" dirty="0" smtClean="0">
                <a:latin typeface="Monotype Corsiva" pitchFamily="66" charset="0"/>
              </a:rPr>
              <a:t>=</a:t>
            </a:r>
            <a:endParaRPr lang="en-US" sz="18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</a:t>
            </a:r>
            <a:r>
              <a:rPr lang="en-US" sz="2400" dirty="0" smtClean="0">
                <a:latin typeface="Monotype Corsiva" pitchFamily="66" charset="0"/>
              </a:rPr>
              <a:t>predecessor (3) =</a:t>
            </a:r>
          </a:p>
          <a:p>
            <a:pPr>
              <a:lnSpc>
                <a:spcPct val="80000"/>
              </a:lnSpc>
              <a:buNone/>
            </a:pPr>
            <a:r>
              <a:rPr lang="en-US" sz="1400" dirty="0" smtClean="0">
                <a:latin typeface="Monotype Corsiva" pitchFamily="66" charset="0"/>
              </a:rPr>
              <a:t>		</a:t>
            </a:r>
            <a:r>
              <a:rPr lang="en-US" sz="1800" dirty="0" smtClean="0">
                <a:latin typeface="Monotype Corsiva" pitchFamily="66" charset="0"/>
              </a:rPr>
              <a:t>predecessor (6) =</a:t>
            </a:r>
            <a:r>
              <a:rPr lang="en-US" sz="1400" dirty="0" smtClean="0">
                <a:latin typeface="Monotype Corsiva" pitchFamily="66" charset="0"/>
              </a:rPr>
              <a:t>		</a:t>
            </a: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(9)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(17)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1800" dirty="0" smtClean="0">
                <a:latin typeface="Monotype Corsiva" pitchFamily="66" charset="0"/>
              </a:rPr>
              <a:t>		predecessor (9) =</a:t>
            </a:r>
            <a:endParaRPr lang="en-US" sz="1400" dirty="0" smtClean="0">
              <a:latin typeface="Monotype Corsiva" pitchFamily="66" charset="0"/>
            </a:endParaRPr>
          </a:p>
          <a:p>
            <a:pPr>
              <a:lnSpc>
                <a:spcPct val="80000"/>
              </a:lnSpc>
              <a:buNone/>
            </a:pPr>
            <a:endParaRPr lang="en-US" sz="1800" dirty="0" smtClean="0">
              <a:latin typeface="Monotype Corsiva" pitchFamily="66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864225" y="1785938"/>
            <a:ext cx="2943225" cy="2209800"/>
            <a:chOff x="624" y="1200"/>
            <a:chExt cx="1854" cy="1392"/>
          </a:xfrm>
        </p:grpSpPr>
        <p:sp>
          <p:nvSpPr>
            <p:cNvPr id="431109" name="Line 5"/>
            <p:cNvSpPr>
              <a:spLocks noChangeAspect="1" noChangeShapeType="1"/>
            </p:cNvSpPr>
            <p:nvPr/>
          </p:nvSpPr>
          <p:spPr bwMode="auto">
            <a:xfrm flipV="1">
              <a:off x="1488" y="2262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0" name="Line 6"/>
            <p:cNvSpPr>
              <a:spLocks noChangeAspect="1" noChangeShapeType="1"/>
            </p:cNvSpPr>
            <p:nvPr/>
          </p:nvSpPr>
          <p:spPr bwMode="auto">
            <a:xfrm rot="5400000" flipV="1">
              <a:off x="1523" y="2051"/>
              <a:ext cx="259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1" name="Line 7"/>
            <p:cNvSpPr>
              <a:spLocks noChangeAspect="1" noChangeShapeType="1"/>
            </p:cNvSpPr>
            <p:nvPr/>
          </p:nvSpPr>
          <p:spPr bwMode="auto">
            <a:xfrm flipV="1">
              <a:off x="1805" y="1725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2" name="Line 8"/>
            <p:cNvSpPr>
              <a:spLocks noChangeAspect="1" noChangeShapeType="1"/>
            </p:cNvSpPr>
            <p:nvPr/>
          </p:nvSpPr>
          <p:spPr bwMode="auto">
            <a:xfrm rot="16200000" flipV="1">
              <a:off x="904" y="19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3" name="Line 9"/>
            <p:cNvSpPr>
              <a:spLocks noChangeAspect="1" noChangeShapeType="1"/>
            </p:cNvSpPr>
            <p:nvPr/>
          </p:nvSpPr>
          <p:spPr bwMode="auto">
            <a:xfrm rot="16200000" flipV="1">
              <a:off x="1245" y="172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4" name="Line 10"/>
            <p:cNvSpPr>
              <a:spLocks noChangeAspect="1" noChangeShapeType="1"/>
            </p:cNvSpPr>
            <p:nvPr/>
          </p:nvSpPr>
          <p:spPr bwMode="auto">
            <a:xfrm rot="16200000" flipV="1">
              <a:off x="1641" y="126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5" name="Line 11"/>
            <p:cNvSpPr>
              <a:spLocks noChangeShapeType="1"/>
            </p:cNvSpPr>
            <p:nvPr/>
          </p:nvSpPr>
          <p:spPr bwMode="auto">
            <a:xfrm flipV="1">
              <a:off x="730" y="1296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1116" name="Oval 12"/>
            <p:cNvSpPr>
              <a:spLocks noChangeArrowheads="1"/>
            </p:cNvSpPr>
            <p:nvPr/>
          </p:nvSpPr>
          <p:spPr bwMode="auto">
            <a:xfrm>
              <a:off x="874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31117" name="Oval 13"/>
            <p:cNvSpPr>
              <a:spLocks noChangeArrowheads="1"/>
            </p:cNvSpPr>
            <p:nvPr/>
          </p:nvSpPr>
          <p:spPr bwMode="auto">
            <a:xfrm>
              <a:off x="624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431118" name="Oval 14"/>
            <p:cNvSpPr>
              <a:spLocks noChangeArrowheads="1"/>
            </p:cNvSpPr>
            <p:nvPr/>
          </p:nvSpPr>
          <p:spPr bwMode="auto">
            <a:xfrm>
              <a:off x="1066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431119" name="Oval 15"/>
            <p:cNvSpPr>
              <a:spLocks noChangeArrowheads="1"/>
            </p:cNvSpPr>
            <p:nvPr/>
          </p:nvSpPr>
          <p:spPr bwMode="auto">
            <a:xfrm>
              <a:off x="1162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431120" name="Oval 16"/>
            <p:cNvSpPr>
              <a:spLocks noChangeArrowheads="1"/>
            </p:cNvSpPr>
            <p:nvPr/>
          </p:nvSpPr>
          <p:spPr bwMode="auto">
            <a:xfrm>
              <a:off x="145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431121" name="Oval 17"/>
            <p:cNvSpPr>
              <a:spLocks noChangeArrowheads="1"/>
            </p:cNvSpPr>
            <p:nvPr/>
          </p:nvSpPr>
          <p:spPr bwMode="auto">
            <a:xfrm>
              <a:off x="1622" y="21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  <p:sp>
          <p:nvSpPr>
            <p:cNvPr id="431122" name="Oval 18"/>
            <p:cNvSpPr>
              <a:spLocks noChangeArrowheads="1"/>
            </p:cNvSpPr>
            <p:nvPr/>
          </p:nvSpPr>
          <p:spPr bwMode="auto">
            <a:xfrm>
              <a:off x="1618" y="120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431123" name="Oval 19"/>
            <p:cNvSpPr>
              <a:spLocks noChangeArrowheads="1"/>
            </p:cNvSpPr>
            <p:nvPr/>
          </p:nvSpPr>
          <p:spPr bwMode="auto">
            <a:xfrm>
              <a:off x="2024" y="163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31124" name="Oval 20"/>
            <p:cNvSpPr>
              <a:spLocks noChangeArrowheads="1"/>
            </p:cNvSpPr>
            <p:nvPr/>
          </p:nvSpPr>
          <p:spPr bwMode="auto">
            <a:xfrm>
              <a:off x="1700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431125" name="Oval 21"/>
            <p:cNvSpPr>
              <a:spLocks noChangeArrowheads="1"/>
            </p:cNvSpPr>
            <p:nvPr/>
          </p:nvSpPr>
          <p:spPr bwMode="auto">
            <a:xfrm>
              <a:off x="2276" y="191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20</a:t>
              </a:r>
            </a:p>
          </p:txBody>
        </p:sp>
        <p:sp>
          <p:nvSpPr>
            <p:cNvPr id="431126" name="Oval 22"/>
            <p:cNvSpPr>
              <a:spLocks noChangeArrowheads="1"/>
            </p:cNvSpPr>
            <p:nvPr/>
          </p:nvSpPr>
          <p:spPr bwMode="auto">
            <a:xfrm>
              <a:off x="1440" y="239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431127" name="Text Box 23"/>
          <p:cNvSpPr txBox="1">
            <a:spLocks noChangeArrowheads="1"/>
          </p:cNvSpPr>
          <p:nvPr/>
        </p:nvSpPr>
        <p:spPr bwMode="auto">
          <a:xfrm>
            <a:off x="3433763" y="1752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3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8" name="Text Box 24"/>
          <p:cNvSpPr txBox="1">
            <a:spLocks noChangeArrowheads="1"/>
          </p:cNvSpPr>
          <p:nvPr/>
        </p:nvSpPr>
        <p:spPr bwMode="auto">
          <a:xfrm>
            <a:off x="3398838" y="213360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6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431129" name="Text Box 25"/>
          <p:cNvSpPr txBox="1">
            <a:spLocks noChangeArrowheads="1"/>
          </p:cNvSpPr>
          <p:nvPr/>
        </p:nvSpPr>
        <p:spPr bwMode="auto">
          <a:xfrm>
            <a:off x="3328988" y="251460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18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609600" y="5410200"/>
            <a:ext cx="8229600" cy="1676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of</a:t>
            </a:r>
            <a:r>
              <a:rPr kumimoji="0" lang="en-US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onotype Corsiva" pitchFamily="66" charset="0"/>
                <a:ea typeface="+mn-ea"/>
                <a:cs typeface="+mn-cs"/>
              </a:rPr>
              <a:t> 4 is 3 using case-II part I. </a:t>
            </a:r>
            <a:r>
              <a:rPr lang="en-US" sz="2000" dirty="0" smtClean="0">
                <a:latin typeface="Monotype Corsiva" pitchFamily="66" charset="0"/>
              </a:rPr>
              <a:t>predecessor of 7 is 6 using case-II part I.</a:t>
            </a:r>
            <a:endParaRPr kumimoji="0" lang="en-US" sz="20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20 is 18 using case-II part I. predecessor of 13 is 7 using case-II part I.</a:t>
            </a: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18 is 15 using case-II part I. predecessor of 2 is 2 using case-II part II.</a:t>
            </a:r>
          </a:p>
          <a:p>
            <a:pPr marL="274320" lvl="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r>
              <a:rPr lang="en-US" sz="2000" dirty="0" smtClean="0">
                <a:latin typeface="Monotype Corsiva" pitchFamily="66" charset="0"/>
              </a:rPr>
              <a:t>predecessor of 3 is 2 using case-II part I.  Etc </a:t>
            </a:r>
            <a:r>
              <a:rPr lang="en-US" sz="2000" dirty="0" err="1" smtClean="0">
                <a:latin typeface="Monotype Corsiva" pitchFamily="66" charset="0"/>
              </a:rPr>
              <a:t>etc</a:t>
            </a:r>
            <a:endParaRPr lang="en-US" sz="2000" dirty="0" smtClean="0">
              <a:latin typeface="Monotype Corsiva" pitchFamily="66" charset="0"/>
            </a:endParaRPr>
          </a:p>
          <a:p>
            <a:pPr marL="274320" indent="-274320">
              <a:lnSpc>
                <a:spcPct val="80000"/>
              </a:lnSpc>
              <a:spcBef>
                <a:spcPts val="580"/>
              </a:spcBef>
              <a:buClr>
                <a:schemeClr val="accent1"/>
              </a:buClr>
              <a:buSzPct val="85000"/>
            </a:pPr>
            <a:endParaRPr lang="en-US" sz="2000" dirty="0" smtClean="0">
              <a:latin typeface="Monotype Corsiva" pitchFamily="66" charset="0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3307939" y="3210580"/>
            <a:ext cx="5020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17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276600" y="35153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Monotype Corsiva" pitchFamily="66" charset="0"/>
              </a:rPr>
              <a:t>2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155539" y="3886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2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276600" y="2905780"/>
            <a:ext cx="3433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Monotype Corsiva" pitchFamily="66" charset="0"/>
              </a:rPr>
              <a:t>9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4294967295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</p:spPr>
        <p:txBody>
          <a:bodyPr/>
          <a:lstStyle/>
          <a:p>
            <a:fld id="{149C4AD0-0B4A-4A71-BA9C-CED89AD63D3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3127430" y="4262735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4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3124200" y="44958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7" name="Text Box 25"/>
          <p:cNvSpPr txBox="1">
            <a:spLocks noChangeArrowheads="1"/>
          </p:cNvSpPr>
          <p:nvPr/>
        </p:nvSpPr>
        <p:spPr bwMode="auto">
          <a:xfrm>
            <a:off x="3048000" y="4796135"/>
            <a:ext cx="4539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15</a:t>
            </a:r>
            <a:endParaRPr lang="en-US" sz="2800" dirty="0">
              <a:latin typeface="Monotype Corsiva" pitchFamily="66" charset="0"/>
            </a:endParaRPr>
          </a:p>
        </p:txBody>
      </p:sp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3033482" y="5029200"/>
            <a:ext cx="3193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Monotype Corsiva" pitchFamily="66" charset="0"/>
              </a:rPr>
              <a:t>7</a:t>
            </a:r>
            <a:endParaRPr lang="en-US" sz="2800" dirty="0"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9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27" grpId="0"/>
      <p:bldP spid="431128" grpId="0"/>
      <p:bldP spid="431129" grpId="0"/>
      <p:bldP spid="28" grpId="0"/>
      <p:bldP spid="29" grpId="0"/>
      <p:bldP spid="31" grpId="0"/>
      <p:bldP spid="32" grpId="0"/>
      <p:bldP spid="34" grpId="0"/>
      <p:bldP spid="36" grpId="0"/>
      <p:bldP spid="37" grpId="0"/>
      <p:bldP spid="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Binary Search Tree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31540" y="1196752"/>
            <a:ext cx="8388932" cy="5226273"/>
          </a:xfrm>
        </p:spPr>
        <p:txBody>
          <a:bodyPr/>
          <a:lstStyle/>
          <a:p>
            <a:r>
              <a:rPr lang="en-US" sz="2800" dirty="0" smtClean="0"/>
              <a:t>If the tree is empty</a:t>
            </a:r>
          </a:p>
          <a:p>
            <a:pPr lvl="1"/>
            <a:r>
              <a:rPr lang="en-US" sz="2400" dirty="0" smtClean="0"/>
              <a:t>Insert the new key in the root node</a:t>
            </a:r>
          </a:p>
          <a:p>
            <a:r>
              <a:rPr lang="en-US" sz="2800" dirty="0" smtClean="0"/>
              <a:t>else if the new key is smaller than root’s key</a:t>
            </a:r>
          </a:p>
          <a:p>
            <a:pPr lvl="1"/>
            <a:r>
              <a:rPr lang="en-US" sz="2400" dirty="0" smtClean="0"/>
              <a:t>Insert the new key in the left </a:t>
            </a:r>
            <a:r>
              <a:rPr lang="en-US" sz="2400" dirty="0" err="1" smtClean="0"/>
              <a:t>subtree</a:t>
            </a:r>
            <a:endParaRPr lang="en-US" sz="2400" dirty="0" smtClean="0"/>
          </a:p>
          <a:p>
            <a:r>
              <a:rPr lang="en-US" sz="2800" dirty="0" smtClean="0"/>
              <a:t>else</a:t>
            </a:r>
          </a:p>
          <a:p>
            <a:pPr lvl="1"/>
            <a:r>
              <a:rPr lang="en-US" sz="2400" dirty="0" smtClean="0"/>
              <a:t>Insert the new key in the right </a:t>
            </a:r>
            <a:r>
              <a:rPr lang="en-US" sz="2400" dirty="0" err="1" smtClean="0"/>
              <a:t>subtree</a:t>
            </a:r>
            <a:r>
              <a:rPr lang="en-US" sz="2400" dirty="0" smtClean="0"/>
              <a:t> (also inserts the equal key)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00CC"/>
                </a:solidFill>
              </a:rPr>
              <a:t>parent field </a:t>
            </a:r>
            <a:r>
              <a:rPr lang="en-US" sz="2800" dirty="0" smtClean="0"/>
              <a:t>will also be stored along with the left and right child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pPr eaLnBrk="1" hangingPunct="1"/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3" name="Text Box 29"/>
          <p:cNvSpPr txBox="1">
            <a:spLocks noChangeArrowheads="1"/>
          </p:cNvSpPr>
          <p:nvPr/>
        </p:nvSpPr>
        <p:spPr bwMode="auto">
          <a:xfrm>
            <a:off x="467544" y="5265204"/>
            <a:ext cx="6768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 a new node z with key[z]=v into a tree </a:t>
            </a:r>
            <a:r>
              <a:rPr lang="en-US" sz="2400" dirty="0" smtClean="0">
                <a:effectLst/>
              </a:rPr>
              <a:t>T</a:t>
            </a:r>
            <a:endParaRPr lang="en-US" sz="2400" dirty="0">
              <a:effectLst/>
            </a:endParaRP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00200"/>
          </a:xfrm>
        </p:spPr>
        <p:txBody>
          <a:bodyPr/>
          <a:lstStyle/>
          <a:p>
            <a:r>
              <a:rPr lang="en-US" dirty="0" smtClean="0"/>
              <a:t>If every non-leaf node in a binary tree has nonempty left and right </a:t>
            </a:r>
            <a:r>
              <a:rPr lang="en-US" dirty="0" err="1" smtClean="0"/>
              <a:t>subtrees</a:t>
            </a:r>
            <a:r>
              <a:rPr lang="en-US" dirty="0" smtClean="0"/>
              <a:t>, the tree is called a</a:t>
            </a:r>
            <a:r>
              <a:rPr lang="tr-TR" dirty="0" smtClean="0"/>
              <a:t> </a:t>
            </a:r>
            <a:r>
              <a:rPr lang="en-US" b="1" i="1" dirty="0" smtClean="0">
                <a:solidFill>
                  <a:srgbClr val="0000CC"/>
                </a:solidFill>
              </a:rPr>
              <a:t>strictly binary tree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38450"/>
            <a:ext cx="759142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pPr eaLnBrk="1" hangingPunct="1"/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63057" y="1232756"/>
            <a:ext cx="396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x ← 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z→p</a:t>
            </a:r>
            <a:r>
              <a:rPr lang="en-US" sz="2400" dirty="0">
                <a:effectLst/>
                <a:cs typeface="Arial" charset="0"/>
              </a:rPr>
              <a:t> 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63057" y="1347155"/>
            <a:ext cx="396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x ← 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z→p</a:t>
            </a:r>
            <a:r>
              <a:rPr lang="en-US" sz="2400" dirty="0">
                <a:effectLst/>
                <a:cs typeface="Arial" charset="0"/>
              </a:rPr>
              <a:t> 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563888" y="944724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55776" y="2283259"/>
            <a:ext cx="396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</a:t>
            </a:r>
            <a:r>
              <a:rPr lang="en-US" sz="2400" dirty="0">
                <a:solidFill>
                  <a:srgbClr val="0000CC"/>
                </a:solidFill>
                <a:effectLst/>
              </a:rPr>
              <a:t>x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← </a:t>
            </a:r>
            <a:r>
              <a:rPr lang="en-US" sz="2400" dirty="0" err="1">
                <a:solidFill>
                  <a:srgbClr val="0000CC"/>
                </a:solidFill>
                <a:effectLst/>
                <a:cs typeface="Arial" charset="0"/>
              </a:rPr>
              <a:t>x→left</a:t>
            </a:r>
            <a:endParaRPr lang="en-US" sz="2400" dirty="0">
              <a:solidFill>
                <a:srgbClr val="0000CC"/>
              </a:solidFill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x ← 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z→p</a:t>
            </a:r>
            <a:r>
              <a:rPr lang="en-US" sz="2400" dirty="0">
                <a:effectLst/>
                <a:cs typeface="Arial" charset="0"/>
              </a:rPr>
              <a:t> 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563888" y="944724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555776" y="2283259"/>
            <a:ext cx="396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x ← 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</a:t>
            </a:r>
            <a:r>
              <a:rPr lang="en-US" sz="2400" dirty="0" err="1" smtClean="0">
                <a:effectLst/>
                <a:cs typeface="Arial" charset="0"/>
              </a:rPr>
              <a:t>→p</a:t>
            </a:r>
            <a:r>
              <a:rPr lang="en-US" sz="2400" dirty="0" smtClean="0">
                <a:effectLst/>
                <a:cs typeface="Arial" charset="0"/>
              </a:rPr>
              <a:t>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55776" y="195283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67013" y="3255367"/>
            <a:ext cx="3968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x ← </a:t>
            </a:r>
            <a:r>
              <a:rPr lang="en-US" sz="2400" dirty="0" err="1">
                <a:solidFill>
                  <a:srgbClr val="0000CC"/>
                </a:solidFill>
                <a:effectLst/>
                <a:cs typeface="Arial" charset="0"/>
              </a:rPr>
              <a:t>x→right</a:t>
            </a:r>
            <a:endParaRPr lang="en-US" sz="2400" dirty="0">
              <a:solidFill>
                <a:srgbClr val="0000CC"/>
              </a:solidFill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</a:t>
            </a:r>
            <a:r>
              <a:rPr lang="en-US" sz="2400" dirty="0" err="1" smtClean="0">
                <a:effectLst/>
                <a:cs typeface="Arial" charset="0"/>
              </a:rPr>
              <a:t>→p</a:t>
            </a:r>
            <a:r>
              <a:rPr lang="en-US" sz="2400" dirty="0" smtClean="0">
                <a:effectLst/>
                <a:cs typeface="Arial" charset="0"/>
              </a:rPr>
              <a:t>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55776" y="195283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095836" y="3609020"/>
            <a:ext cx="14041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x </a:t>
            </a:r>
            <a:r>
              <a:rPr lang="en-US" sz="2400" dirty="0" smtClean="0">
                <a:effectLst/>
                <a:cs typeface="Arial" charset="0"/>
              </a:rPr>
              <a:t>← </a:t>
            </a:r>
            <a:r>
              <a:rPr lang="en-US" sz="2400" dirty="0" smtClean="0">
                <a:effectLst/>
              </a:rPr>
              <a:t>NIL</a:t>
            </a:r>
            <a:endParaRPr lang="en-US" sz="2400" dirty="0">
              <a:effectLst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x ← </a:t>
            </a:r>
            <a:r>
              <a:rPr lang="en-US" sz="2400" dirty="0" err="1">
                <a:solidFill>
                  <a:srgbClr val="0000CC"/>
                </a:solidFill>
                <a:effectLst/>
                <a:cs typeface="Arial" charset="0"/>
              </a:rPr>
              <a:t>x→right</a:t>
            </a:r>
            <a:endParaRPr lang="en-US" sz="2400" dirty="0">
              <a:solidFill>
                <a:srgbClr val="0000CC"/>
              </a:solidFill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effectLst/>
                <a:cs typeface="Arial" charset="0"/>
              </a:rPr>
              <a:t>z</a:t>
            </a:r>
            <a:r>
              <a:rPr lang="en-US" sz="2400" dirty="0" err="1" smtClean="0">
                <a:effectLst/>
                <a:cs typeface="Arial" charset="0"/>
              </a:rPr>
              <a:t>→p</a:t>
            </a:r>
            <a:r>
              <a:rPr lang="en-US" sz="2400" dirty="0" smtClean="0">
                <a:effectLst/>
                <a:cs typeface="Arial" charset="0"/>
              </a:rPr>
              <a:t>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smtClean="0">
                <a:effectLst/>
                <a:cs typeface="Arial" charset="0"/>
              </a:rPr>
              <a:t>y</a:t>
            </a:r>
            <a:endParaRPr lang="en-US" sz="2400" dirty="0"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167844" y="285293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163645"/>
            <a:ext cx="3563751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Insert(</a:t>
            </a:r>
            <a:r>
              <a:rPr lang="en-US" sz="2400" dirty="0" err="1">
                <a:effectLst/>
              </a:rPr>
              <a:t>T,z</a:t>
            </a:r>
            <a:r>
              <a:rPr lang="en-US" sz="24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 </a:t>
            </a:r>
            <a:r>
              <a:rPr lang="en-US" sz="24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         then x </a:t>
            </a:r>
            <a:r>
              <a:rPr lang="en-US" sz="2400" dirty="0">
                <a:effectLst/>
                <a:cs typeface="Arial" charset="0"/>
              </a:rPr>
              <a:t>← </a:t>
            </a:r>
            <a:r>
              <a:rPr lang="en-US" sz="2400" dirty="0" err="1">
                <a:effectLst/>
                <a:cs typeface="Arial" charset="0"/>
              </a:rPr>
              <a:t>x→left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  <a:cs typeface="Arial" charset="0"/>
              </a:rPr>
              <a:t>         else x ← </a:t>
            </a:r>
            <a:r>
              <a:rPr lang="en-US" sz="2400" dirty="0" err="1">
                <a:effectLst/>
                <a:cs typeface="Arial" charset="0"/>
              </a:rPr>
              <a:t>x→right</a:t>
            </a:r>
            <a:endParaRPr lang="en-US" sz="24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 err="1">
                <a:solidFill>
                  <a:srgbClr val="0000CC"/>
                </a:solidFill>
                <a:effectLst/>
                <a:cs typeface="Arial" charset="0"/>
              </a:rPr>
              <a:t>z</a:t>
            </a:r>
            <a:r>
              <a:rPr lang="en-US" sz="2400" dirty="0" err="1" smtClean="0">
                <a:solidFill>
                  <a:srgbClr val="0000CC"/>
                </a:solidFill>
                <a:effectLst/>
                <a:cs typeface="Arial" charset="0"/>
              </a:rPr>
              <a:t>→p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 </a:t>
            </a:r>
            <a:r>
              <a:rPr lang="en-US" sz="2400" dirty="0">
                <a:solidFill>
                  <a:srgbClr val="0000CC"/>
                </a:solidFill>
                <a:effectLst/>
                <a:cs typeface="Arial" charset="0"/>
              </a:rPr>
              <a:t>← 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y</a:t>
            </a:r>
            <a:endParaRPr lang="en-US" sz="2400" dirty="0">
              <a:solidFill>
                <a:srgbClr val="0000CC"/>
              </a:solidFill>
              <a:effectLst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167844" y="285293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987825" y="3609020"/>
            <a:ext cx="684076" cy="540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71500" y="5553236"/>
            <a:ext cx="52565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  <a:cs typeface="Arial" charset="0"/>
              </a:rPr>
              <a:t>Parent of z is assigned the value of y</a:t>
            </a:r>
            <a:endParaRPr lang="en-US" sz="2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8424936" cy="756084"/>
          </a:xfrm>
        </p:spPr>
        <p:txBody>
          <a:bodyPr/>
          <a:lstStyle/>
          <a:p>
            <a:pPr eaLnBrk="1" hangingPunct="1"/>
            <a:r>
              <a:rPr lang="en-US" dirty="0" smtClean="0"/>
              <a:t>BST - Insertion</a:t>
            </a:r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2842891" y="13047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1834828" y="216836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3887466" y="22048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1042666" y="313991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2447603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2" name="Oval 8"/>
          <p:cNvSpPr>
            <a:spLocks noChangeArrowheads="1"/>
          </p:cNvSpPr>
          <p:nvPr/>
        </p:nvSpPr>
        <p:spPr bwMode="auto">
          <a:xfrm>
            <a:off x="4716141" y="310498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3" name="Oval 9"/>
          <p:cNvSpPr>
            <a:spLocks noChangeArrowheads="1"/>
          </p:cNvSpPr>
          <p:nvPr/>
        </p:nvSpPr>
        <p:spPr bwMode="auto">
          <a:xfrm>
            <a:off x="323528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4" name="Oval 10"/>
          <p:cNvSpPr>
            <a:spLocks noChangeArrowheads="1"/>
          </p:cNvSpPr>
          <p:nvPr/>
        </p:nvSpPr>
        <p:spPr bwMode="auto">
          <a:xfrm>
            <a:off x="2087241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5" name="Oval 11"/>
          <p:cNvSpPr>
            <a:spLocks noChangeArrowheads="1"/>
          </p:cNvSpPr>
          <p:nvPr/>
        </p:nvSpPr>
        <p:spPr bwMode="auto">
          <a:xfrm>
            <a:off x="1260153" y="414797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3806" name="Line 12"/>
          <p:cNvSpPr>
            <a:spLocks noChangeShapeType="1"/>
          </p:cNvSpPr>
          <p:nvPr/>
        </p:nvSpPr>
        <p:spPr bwMode="auto">
          <a:xfrm flipV="1">
            <a:off x="791841" y="368125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7" name="Line 13"/>
          <p:cNvSpPr>
            <a:spLocks noChangeShapeType="1"/>
          </p:cNvSpPr>
          <p:nvPr/>
        </p:nvSpPr>
        <p:spPr bwMode="auto">
          <a:xfrm>
            <a:off x="1476053" y="375268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8" name="Line 14"/>
          <p:cNvSpPr>
            <a:spLocks noChangeShapeType="1"/>
          </p:cNvSpPr>
          <p:nvPr/>
        </p:nvSpPr>
        <p:spPr bwMode="auto">
          <a:xfrm flipV="1">
            <a:off x="1510978" y="270811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09" name="Line 15"/>
          <p:cNvSpPr>
            <a:spLocks noChangeShapeType="1"/>
          </p:cNvSpPr>
          <p:nvPr/>
        </p:nvSpPr>
        <p:spPr bwMode="auto">
          <a:xfrm>
            <a:off x="3455666" y="177148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0" name="Line 16"/>
          <p:cNvSpPr>
            <a:spLocks noChangeShapeType="1"/>
          </p:cNvSpPr>
          <p:nvPr/>
        </p:nvSpPr>
        <p:spPr bwMode="auto">
          <a:xfrm flipV="1">
            <a:off x="2376166" y="180800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1" name="Line 17"/>
          <p:cNvSpPr>
            <a:spLocks noChangeShapeType="1"/>
          </p:cNvSpPr>
          <p:nvPr/>
        </p:nvSpPr>
        <p:spPr bwMode="auto">
          <a:xfrm>
            <a:off x="2376166" y="270811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2" name="Line 18"/>
          <p:cNvSpPr>
            <a:spLocks noChangeShapeType="1"/>
          </p:cNvSpPr>
          <p:nvPr/>
        </p:nvSpPr>
        <p:spPr bwMode="auto">
          <a:xfrm flipH="1">
            <a:off x="2484116" y="371617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3" name="Line 19"/>
          <p:cNvSpPr>
            <a:spLocks noChangeShapeType="1"/>
          </p:cNvSpPr>
          <p:nvPr/>
        </p:nvSpPr>
        <p:spPr bwMode="auto">
          <a:xfrm>
            <a:off x="4463728" y="267160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3814" name="Text Box 20"/>
          <p:cNvSpPr txBox="1">
            <a:spLocks noChangeArrowheads="1"/>
          </p:cNvSpPr>
          <p:nvPr/>
        </p:nvSpPr>
        <p:spPr bwMode="auto">
          <a:xfrm>
            <a:off x="4787578" y="321293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16</a:t>
            </a:r>
          </a:p>
        </p:txBody>
      </p: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1368103" y="429243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3816" name="Text Box 22"/>
          <p:cNvSpPr txBox="1">
            <a:spLocks noChangeArrowheads="1"/>
          </p:cNvSpPr>
          <p:nvPr/>
        </p:nvSpPr>
        <p:spPr bwMode="auto">
          <a:xfrm>
            <a:off x="3958903" y="231282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14</a:t>
            </a:r>
          </a:p>
        </p:txBody>
      </p:sp>
      <p:sp>
        <p:nvSpPr>
          <p:cNvPr id="33817" name="Text Box 23"/>
          <p:cNvSpPr txBox="1">
            <a:spLocks noChangeArrowheads="1"/>
          </p:cNvSpPr>
          <p:nvPr/>
        </p:nvSpPr>
        <p:spPr bwMode="auto">
          <a:xfrm>
            <a:off x="2915916" y="141271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10</a:t>
            </a:r>
          </a:p>
        </p:txBody>
      </p:sp>
      <p:sp>
        <p:nvSpPr>
          <p:cNvPr id="33818" name="Text Box 24"/>
          <p:cNvSpPr txBox="1">
            <a:spLocks noChangeArrowheads="1"/>
          </p:cNvSpPr>
          <p:nvPr/>
        </p:nvSpPr>
        <p:spPr bwMode="auto">
          <a:xfrm>
            <a:off x="1150405" y="3248434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5</a:t>
            </a:r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1979291" y="227631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3820" name="Text Box 26"/>
          <p:cNvSpPr txBox="1">
            <a:spLocks noChangeArrowheads="1"/>
          </p:cNvSpPr>
          <p:nvPr/>
        </p:nvSpPr>
        <p:spPr bwMode="auto">
          <a:xfrm>
            <a:off x="2626991" y="321293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>
            <a:off x="467991" y="429243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3822" name="Text Box 28"/>
          <p:cNvSpPr txBox="1">
            <a:spLocks noChangeArrowheads="1"/>
          </p:cNvSpPr>
          <p:nvPr/>
        </p:nvSpPr>
        <p:spPr bwMode="auto">
          <a:xfrm>
            <a:off x="2231703" y="425592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824" name="Text Box 30"/>
          <p:cNvSpPr txBox="1">
            <a:spLocks noChangeArrowheads="1"/>
          </p:cNvSpPr>
          <p:nvPr/>
        </p:nvSpPr>
        <p:spPr bwMode="auto">
          <a:xfrm>
            <a:off x="4174803" y="45448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z</a:t>
            </a:r>
          </a:p>
        </p:txBody>
      </p:sp>
      <p:sp>
        <p:nvSpPr>
          <p:cNvPr id="33825" name="Oval 32"/>
          <p:cNvSpPr>
            <a:spLocks noChangeArrowheads="1"/>
          </p:cNvSpPr>
          <p:nvPr/>
        </p:nvSpPr>
        <p:spPr bwMode="auto">
          <a:xfrm>
            <a:off x="3527103" y="4076539"/>
            <a:ext cx="719138" cy="647700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effectLst/>
            </a:endParaRP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3598677" y="4184538"/>
            <a:ext cx="6127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>
                <a:effectLst/>
              </a:rPr>
              <a:t>9.5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5436741" y="1016732"/>
            <a:ext cx="3563751" cy="5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</a:rPr>
              <a:t>Insert(</a:t>
            </a:r>
            <a:r>
              <a:rPr lang="en-US" sz="1900" dirty="0" err="1">
                <a:effectLst/>
              </a:rPr>
              <a:t>T,z</a:t>
            </a:r>
            <a:r>
              <a:rPr lang="en-US" sz="1900" dirty="0">
                <a:effectLst/>
              </a:rPr>
              <a:t>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</a:rPr>
              <a:t>y </a:t>
            </a:r>
            <a:r>
              <a:rPr lang="en-US" sz="1900" dirty="0">
                <a:effectLst/>
                <a:cs typeface="Arial" charset="0"/>
              </a:rPr>
              <a:t>←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  <a:cs typeface="Arial" charset="0"/>
              </a:rPr>
              <a:t>x ← root(T)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  <a:cs typeface="Arial" charset="0"/>
              </a:rPr>
              <a:t>While x ≠ NIL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  <a:cs typeface="Arial" charset="0"/>
              </a:rPr>
              <a:t>      y ← x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</a:rPr>
              <a:t>      if key[z] &lt; key[x]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</a:rPr>
              <a:t>         then x </a:t>
            </a:r>
            <a:r>
              <a:rPr lang="en-US" sz="1900" dirty="0">
                <a:effectLst/>
                <a:cs typeface="Arial" charset="0"/>
              </a:rPr>
              <a:t>← </a:t>
            </a:r>
            <a:r>
              <a:rPr lang="en-US" sz="1900" dirty="0" err="1">
                <a:effectLst/>
                <a:cs typeface="Arial" charset="0"/>
              </a:rPr>
              <a:t>x→left</a:t>
            </a:r>
            <a:endParaRPr lang="en-US" sz="19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>
                <a:effectLst/>
                <a:cs typeface="Arial" charset="0"/>
              </a:rPr>
              <a:t>         else x ← </a:t>
            </a:r>
            <a:r>
              <a:rPr lang="en-US" sz="1900" dirty="0" err="1">
                <a:effectLst/>
                <a:cs typeface="Arial" charset="0"/>
              </a:rPr>
              <a:t>x→right</a:t>
            </a:r>
            <a:endParaRPr lang="en-US" sz="1900" dirty="0">
              <a:effectLst/>
              <a:cs typeface="Arial" charset="0"/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 err="1">
                <a:effectLst/>
                <a:cs typeface="Arial" charset="0"/>
              </a:rPr>
              <a:t>z</a:t>
            </a:r>
            <a:r>
              <a:rPr lang="en-US" sz="1900" dirty="0" err="1" smtClean="0">
                <a:effectLst/>
                <a:cs typeface="Arial" charset="0"/>
              </a:rPr>
              <a:t>→p</a:t>
            </a:r>
            <a:r>
              <a:rPr lang="en-US" sz="1900" dirty="0" smtClean="0">
                <a:effectLst/>
                <a:cs typeface="Arial" charset="0"/>
              </a:rPr>
              <a:t> </a:t>
            </a:r>
            <a:r>
              <a:rPr lang="en-US" sz="1900" dirty="0">
                <a:effectLst/>
                <a:cs typeface="Arial" charset="0"/>
              </a:rPr>
              <a:t>← </a:t>
            </a:r>
            <a:r>
              <a:rPr lang="en-US" sz="1900" dirty="0" smtClean="0">
                <a:effectLst/>
                <a:cs typeface="Arial" charset="0"/>
              </a:rPr>
              <a:t>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 smtClean="0">
                <a:effectLst/>
              </a:rPr>
              <a:t>If x = NIL then root[T]</a:t>
            </a:r>
            <a:r>
              <a:rPr lang="en-US" sz="1900" dirty="0" smtClean="0">
                <a:effectLst/>
                <a:cs typeface="Arial" charset="0"/>
              </a:rPr>
              <a:t>←z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 smtClean="0">
                <a:effectLst/>
                <a:cs typeface="Arial" charset="0"/>
              </a:rPr>
              <a:t>else if key[z] &lt; key [y]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 smtClean="0">
                <a:effectLst/>
                <a:cs typeface="Arial" charset="0"/>
              </a:rPr>
              <a:t>        then </a:t>
            </a:r>
            <a:r>
              <a:rPr lang="en-US" sz="1900" dirty="0" err="1" smtClean="0">
                <a:effectLst/>
                <a:cs typeface="Arial" charset="0"/>
              </a:rPr>
              <a:t>y→left</a:t>
            </a:r>
            <a:r>
              <a:rPr lang="en-US" sz="1900" dirty="0" smtClean="0">
                <a:effectLst/>
                <a:cs typeface="Arial" charset="0"/>
              </a:rPr>
              <a:t> ← 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1900" dirty="0" smtClean="0">
                <a:effectLst/>
                <a:cs typeface="Arial" charset="0"/>
              </a:rPr>
              <a:t>        else </a:t>
            </a:r>
            <a:r>
              <a:rPr lang="en-US" sz="1900" dirty="0" err="1" smtClean="0">
                <a:solidFill>
                  <a:srgbClr val="0000CC"/>
                </a:solidFill>
                <a:effectLst/>
                <a:cs typeface="Arial" charset="0"/>
              </a:rPr>
              <a:t>y→right</a:t>
            </a:r>
            <a:r>
              <a:rPr lang="en-US" sz="1900" dirty="0" smtClean="0">
                <a:solidFill>
                  <a:srgbClr val="0000CC"/>
                </a:solidFill>
                <a:effectLst/>
                <a:cs typeface="Arial" charset="0"/>
              </a:rPr>
              <a:t> ← z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3167844" y="2852936"/>
            <a:ext cx="4320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>
            <a:off x="2987825" y="3609020"/>
            <a:ext cx="684076" cy="540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a Binary Search Tree</a:t>
            </a:r>
          </a:p>
        </p:txBody>
      </p:sp>
      <p:pic>
        <p:nvPicPr>
          <p:cNvPr id="43011" name="Picture 2" descr="fig1440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2149706"/>
            <a:ext cx="8748972" cy="395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323528" y="1160748"/>
            <a:ext cx="8568952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sz="2800" dirty="0">
                <a:effectLst/>
              </a:rPr>
              <a:t>Assume 40, 20, 10, 50, 65, 45, 30 are inserted in order.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3 Cases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3527884" y="3861048"/>
            <a:ext cx="525658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 smtClean="0">
                <a:effectLst/>
                <a:cs typeface="Arial" charset="0"/>
              </a:rPr>
              <a:t>Deleting a 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leaf </a:t>
            </a:r>
            <a:r>
              <a:rPr lang="en-US" sz="2400" dirty="0" smtClean="0">
                <a:effectLst/>
                <a:cs typeface="Arial" charset="0"/>
              </a:rPr>
              <a:t>node (6)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 smtClean="0">
                <a:effectLst/>
                <a:cs typeface="Arial" charset="0"/>
              </a:rPr>
              <a:t>Deleting a 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root node </a:t>
            </a:r>
            <a:r>
              <a:rPr lang="en-US" sz="2400" dirty="0" smtClean="0">
                <a:effectLst/>
                <a:cs typeface="Arial" charset="0"/>
              </a:rPr>
              <a:t>of a </a:t>
            </a:r>
            <a:r>
              <a:rPr lang="en-US" sz="2400" dirty="0" err="1" smtClean="0">
                <a:effectLst/>
                <a:cs typeface="Arial" charset="0"/>
              </a:rPr>
              <a:t>subtree</a:t>
            </a:r>
            <a:r>
              <a:rPr lang="en-US" sz="2400" dirty="0" smtClean="0">
                <a:effectLst/>
                <a:cs typeface="Arial" charset="0"/>
              </a:rPr>
              <a:t> (14) having one child</a:t>
            </a:r>
          </a:p>
          <a:p>
            <a:pPr marL="457200" indent="-457200">
              <a:spcBef>
                <a:spcPct val="50000"/>
              </a:spcBef>
              <a:buFontTx/>
              <a:buAutoNum type="arabicPeriod"/>
            </a:pPr>
            <a:r>
              <a:rPr lang="en-US" sz="2400" dirty="0" smtClean="0">
                <a:effectLst/>
                <a:cs typeface="Arial" charset="0"/>
              </a:rPr>
              <a:t>Deleting a 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root node </a:t>
            </a:r>
            <a:r>
              <a:rPr lang="en-US" sz="2400" dirty="0" smtClean="0">
                <a:effectLst/>
                <a:cs typeface="Arial" charset="0"/>
              </a:rPr>
              <a:t>of a </a:t>
            </a:r>
            <a:r>
              <a:rPr lang="en-US" sz="2400" dirty="0" err="1" smtClean="0">
                <a:effectLst/>
                <a:cs typeface="Arial" charset="0"/>
              </a:rPr>
              <a:t>subtree</a:t>
            </a:r>
            <a:r>
              <a:rPr lang="en-US" sz="2400" dirty="0" smtClean="0">
                <a:effectLst/>
                <a:cs typeface="Arial" charset="0"/>
              </a:rPr>
              <a:t> (7) </a:t>
            </a:r>
            <a:r>
              <a:rPr lang="en-US" sz="2400" dirty="0" smtClean="0">
                <a:solidFill>
                  <a:srgbClr val="0000CC"/>
                </a:solidFill>
                <a:effectLst/>
                <a:cs typeface="Arial" charset="0"/>
              </a:rPr>
              <a:t>having two children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0000CC"/>
                </a:solidFill>
              </a:rPr>
              <a:t>complete binary tree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depth d </a:t>
            </a:r>
            <a:r>
              <a:rPr lang="en-US" dirty="0" smtClean="0"/>
              <a:t>is the strictly binary all of whose leaves are at level d</a:t>
            </a:r>
          </a:p>
          <a:p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en-US" dirty="0" smtClean="0"/>
              <a:t>complete binary tree with </a:t>
            </a:r>
            <a:r>
              <a:rPr lang="en-US" dirty="0" smtClean="0">
                <a:solidFill>
                  <a:srgbClr val="C00000"/>
                </a:solidFill>
              </a:rPr>
              <a:t>depth d</a:t>
            </a:r>
            <a:r>
              <a:rPr lang="en-US" dirty="0" smtClean="0"/>
              <a:t> has </a:t>
            </a:r>
            <a:r>
              <a:rPr lang="en-US" b="1" dirty="0" smtClean="0"/>
              <a:t>2</a:t>
            </a:r>
            <a:r>
              <a:rPr lang="en-US" b="1" baseline="30000" dirty="0" smtClean="0"/>
              <a:t>d </a:t>
            </a:r>
            <a:r>
              <a:rPr lang="en-US" dirty="0" smtClean="0"/>
              <a:t>leaves and </a:t>
            </a:r>
            <a:r>
              <a:rPr lang="en-US" b="1" dirty="0" smtClean="0"/>
              <a:t>2</a:t>
            </a:r>
            <a:r>
              <a:rPr lang="en-US" b="1" baseline="30000" dirty="0" smtClean="0"/>
              <a:t>d</a:t>
            </a:r>
            <a:r>
              <a:rPr lang="en-US" b="1" dirty="0" smtClean="0"/>
              <a:t>-1 </a:t>
            </a:r>
            <a:r>
              <a:rPr lang="en-US" dirty="0" smtClean="0"/>
              <a:t>non-leaf nodes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2533650"/>
            <a:ext cx="7610475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of a Leaf Node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8"/>
            <a:ext cx="71611" cy="432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151620" y="3573016"/>
            <a:ext cx="3956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8640452" cy="792088"/>
          </a:xfrm>
        </p:spPr>
        <p:txBody>
          <a:bodyPr/>
          <a:lstStyle/>
          <a:p>
            <a:pPr eaLnBrk="1" hangingPunct="1"/>
            <a:r>
              <a:rPr lang="en-US" sz="4000" dirty="0" smtClean="0"/>
              <a:t>Delete a Root Node Having One Child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8"/>
            <a:ext cx="71611" cy="4323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 dirty="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4463988" y="1808820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2951820" y="1736812"/>
            <a:ext cx="504825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3456645" y="2708363"/>
            <a:ext cx="1079351" cy="50461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3348236" y="1592796"/>
            <a:ext cx="6477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4319972" y="2492896"/>
            <a:ext cx="39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8388932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Delete a Root Node having 2 Children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87524" y="4941168"/>
            <a:ext cx="7308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Find the successor y of 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Replace z with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Delete y (careful, as y might have a right child)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8388932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Delete a Root Node having 2 Children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effectLst/>
              </a:rPr>
              <a:t>8</a:t>
            </a:r>
            <a:endParaRPr lang="en-US" sz="2400" dirty="0">
              <a:effectLst/>
            </a:endParaRP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287524" y="4941168"/>
            <a:ext cx="730881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Find the successor y of z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Replace z with y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Delete y (careful, as y might have a right child)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2195736" y="3573016"/>
            <a:ext cx="4316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979712" y="3969060"/>
            <a:ext cx="5400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4000" dirty="0">
                <a:effectLst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2628169" y="486897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375756" y="4581885"/>
            <a:ext cx="32385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663788" y="4941168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5506019" y="163116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2628169" y="486897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375756" y="4581885"/>
            <a:ext cx="32385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663788" y="4941168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527425" y="267291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222859" y="5157192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2628169" y="486897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375756" y="4581885"/>
            <a:ext cx="32385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663788" y="4941168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527425" y="267291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222859" y="5157192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223628" y="5559623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x = NIL</a:t>
            </a:r>
            <a:endParaRPr lang="en-US" sz="2400" dirty="0">
              <a:effectLst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347864" y="49115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223628" y="4766989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2628169" y="486897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2375756" y="4581885"/>
            <a:ext cx="32385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2663788" y="4941168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7864" y="2204864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1222859" y="5157192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1223628" y="5559623"/>
            <a:ext cx="12241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 smtClean="0">
                <a:effectLst/>
              </a:rPr>
              <a:t>x = NIL</a:t>
            </a:r>
            <a:endParaRPr lang="en-US" sz="2400" dirty="0">
              <a:effectLst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3347864" y="491155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987824" y="1700808"/>
            <a:ext cx="252413" cy="1116013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40237" y="2816821"/>
            <a:ext cx="1331763" cy="432159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2807805" y="3465004"/>
            <a:ext cx="216024" cy="144016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>
            <a:off x="3275646" y="1591469"/>
            <a:ext cx="539750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 flipH="1">
            <a:off x="2304096" y="3536156"/>
            <a:ext cx="1793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4283708" y="2491581"/>
            <a:ext cx="43180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763688" y="4976465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763688" y="4041069"/>
            <a:ext cx="287846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799307" y="5048659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7864" y="2204864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519772" y="5019563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987824" y="1700808"/>
            <a:ext cx="252413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40237" y="2816821"/>
            <a:ext cx="1331763" cy="432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H="1">
            <a:off x="1763688" y="3320988"/>
            <a:ext cx="504056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8" name="Text Box 31"/>
          <p:cNvSpPr txBox="1">
            <a:spLocks noChangeArrowheads="1"/>
          </p:cNvSpPr>
          <p:nvPr/>
        </p:nvSpPr>
        <p:spPr bwMode="auto">
          <a:xfrm>
            <a:off x="4319972" y="2492896"/>
            <a:ext cx="39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3347864" y="1599183"/>
            <a:ext cx="39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50" name="Text Box 31"/>
          <p:cNvSpPr txBox="1">
            <a:spLocks noChangeArrowheads="1"/>
          </p:cNvSpPr>
          <p:nvPr/>
        </p:nvSpPr>
        <p:spPr bwMode="auto">
          <a:xfrm>
            <a:off x="2231740" y="3507395"/>
            <a:ext cx="3960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51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8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 smtClean="0">
                <a:effectLst/>
              </a:rPr>
              <a:t>7</a:t>
            </a:r>
            <a:endParaRPr lang="en-US" sz="2400" dirty="0">
              <a:effectLst/>
            </a:endParaRP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763688" y="4976465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763688" y="4041069"/>
            <a:ext cx="287846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799307" y="5048659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7864" y="2204864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519772" y="5019563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987824" y="1700808"/>
            <a:ext cx="252413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40237" y="2816821"/>
            <a:ext cx="1331763" cy="432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H="1">
            <a:off x="1763688" y="3320988"/>
            <a:ext cx="504056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04800"/>
            <a:ext cx="8371656" cy="747936"/>
          </a:xfrm>
        </p:spPr>
        <p:txBody>
          <a:bodyPr/>
          <a:lstStyle/>
          <a:p>
            <a:r>
              <a:rPr lang="en-US" dirty="0" smtClean="0"/>
              <a:t>Binary Tree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1520" y="1160748"/>
            <a:ext cx="8534400" cy="239236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800" dirty="0"/>
              <a:t>We can extend the concept of linked list to </a:t>
            </a:r>
            <a:r>
              <a:rPr lang="en-US" sz="2800" b="1" dirty="0">
                <a:solidFill>
                  <a:srgbClr val="0000CC"/>
                </a:solidFill>
              </a:rPr>
              <a:t>binary trees</a:t>
            </a:r>
            <a:r>
              <a:rPr lang="en-US" sz="2800" b="1" dirty="0">
                <a:solidFill>
                  <a:schemeClr val="folHlink"/>
                </a:solidFill>
              </a:rPr>
              <a:t> </a:t>
            </a:r>
            <a:r>
              <a:rPr lang="en-US" sz="2800" dirty="0"/>
              <a:t>which contains two pointer fields.</a:t>
            </a:r>
          </a:p>
          <a:p>
            <a:pPr lvl="1">
              <a:defRPr/>
            </a:pPr>
            <a:r>
              <a:rPr lang="en-US" sz="2400" dirty="0"/>
              <a:t>Leaf node: a node with no </a:t>
            </a:r>
            <a:r>
              <a:rPr lang="en-US" sz="2400" dirty="0" smtClean="0"/>
              <a:t>successors</a:t>
            </a:r>
            <a:endParaRPr lang="en-US" sz="2400" dirty="0"/>
          </a:p>
          <a:p>
            <a:pPr lvl="1">
              <a:defRPr/>
            </a:pPr>
            <a:r>
              <a:rPr lang="en-US" sz="2400" dirty="0"/>
              <a:t>Root node: the first node in a binary tree.</a:t>
            </a:r>
          </a:p>
          <a:p>
            <a:pPr lvl="1">
              <a:defRPr/>
            </a:pPr>
            <a:r>
              <a:rPr lang="en-US" sz="2400" dirty="0"/>
              <a:t>Left/right </a:t>
            </a:r>
            <a:r>
              <a:rPr lang="en-US" sz="2400" dirty="0" err="1"/>
              <a:t>subtree</a:t>
            </a:r>
            <a:r>
              <a:rPr lang="en-US" sz="2400" dirty="0"/>
              <a:t>: the </a:t>
            </a:r>
            <a:r>
              <a:rPr lang="en-US" sz="2400" dirty="0" err="1"/>
              <a:t>subtree</a:t>
            </a:r>
            <a:r>
              <a:rPr lang="en-US" sz="2400" dirty="0"/>
              <a:t> pointed by the left/right pointer.</a:t>
            </a:r>
          </a:p>
        </p:txBody>
      </p:sp>
      <p:pic>
        <p:nvPicPr>
          <p:cNvPr id="512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07033" y="3431939"/>
            <a:ext cx="7377335" cy="320141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7" name="Oval 5"/>
          <p:cNvSpPr>
            <a:spLocks noChangeArrowheads="1"/>
          </p:cNvSpPr>
          <p:nvPr/>
        </p:nvSpPr>
        <p:spPr bwMode="auto">
          <a:xfrm>
            <a:off x="3707446" y="20248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2" name="Oval 10"/>
          <p:cNvSpPr>
            <a:spLocks noChangeArrowheads="1"/>
          </p:cNvSpPr>
          <p:nvPr/>
        </p:nvSpPr>
        <p:spPr bwMode="auto">
          <a:xfrm>
            <a:off x="1907221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4" name="Text Box 22"/>
          <p:cNvSpPr txBox="1">
            <a:spLocks noChangeArrowheads="1"/>
          </p:cNvSpPr>
          <p:nvPr/>
        </p:nvSpPr>
        <p:spPr bwMode="auto">
          <a:xfrm>
            <a:off x="3778883" y="2132806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14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0750" name="Text Box 28"/>
          <p:cNvSpPr txBox="1">
            <a:spLocks noChangeArrowheads="1"/>
          </p:cNvSpPr>
          <p:nvPr/>
        </p:nvSpPr>
        <p:spPr bwMode="auto">
          <a:xfrm>
            <a:off x="2051683" y="407590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8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4499992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763688" y="4976465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763688" y="4041069"/>
            <a:ext cx="287846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799307" y="5048659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7864" y="2204864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519772" y="5019563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987824" y="1700808"/>
            <a:ext cx="252413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40237" y="2816821"/>
            <a:ext cx="1331763" cy="432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H="1">
            <a:off x="1763688" y="3320988"/>
            <a:ext cx="504056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03548" y="296652"/>
            <a:ext cx="7867340" cy="792088"/>
          </a:xfrm>
        </p:spPr>
        <p:txBody>
          <a:bodyPr/>
          <a:lstStyle/>
          <a:p>
            <a:pPr eaLnBrk="1" hangingPunct="1"/>
            <a:r>
              <a:rPr lang="en-US" dirty="0" smtClean="0"/>
              <a:t>Deletion – Algorithm</a:t>
            </a:r>
          </a:p>
        </p:txBody>
      </p:sp>
      <p:sp>
        <p:nvSpPr>
          <p:cNvPr id="30725" name="Oval 3"/>
          <p:cNvSpPr>
            <a:spLocks noChangeArrowheads="1"/>
          </p:cNvSpPr>
          <p:nvPr/>
        </p:nvSpPr>
        <p:spPr bwMode="auto">
          <a:xfrm>
            <a:off x="2662871" y="11247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6" name="Oval 4"/>
          <p:cNvSpPr>
            <a:spLocks noChangeArrowheads="1"/>
          </p:cNvSpPr>
          <p:nvPr/>
        </p:nvSpPr>
        <p:spPr bwMode="auto">
          <a:xfrm>
            <a:off x="1654808" y="1988344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8" name="Oval 6"/>
          <p:cNvSpPr>
            <a:spLocks noChangeArrowheads="1"/>
          </p:cNvSpPr>
          <p:nvPr/>
        </p:nvSpPr>
        <p:spPr bwMode="auto">
          <a:xfrm>
            <a:off x="862646" y="2959894"/>
            <a:ext cx="647700" cy="649287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29" name="Oval 7"/>
          <p:cNvSpPr>
            <a:spLocks noChangeArrowheads="1"/>
          </p:cNvSpPr>
          <p:nvPr/>
        </p:nvSpPr>
        <p:spPr bwMode="auto">
          <a:xfrm>
            <a:off x="2267583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0" name="Oval 8"/>
          <p:cNvSpPr>
            <a:spLocks noChangeArrowheads="1"/>
          </p:cNvSpPr>
          <p:nvPr/>
        </p:nvSpPr>
        <p:spPr bwMode="auto">
          <a:xfrm>
            <a:off x="4536121" y="2924969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1" name="Oval 9"/>
          <p:cNvSpPr>
            <a:spLocks noChangeArrowheads="1"/>
          </p:cNvSpPr>
          <p:nvPr/>
        </p:nvSpPr>
        <p:spPr bwMode="auto">
          <a:xfrm>
            <a:off x="143508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3" name="Oval 11"/>
          <p:cNvSpPr>
            <a:spLocks noChangeArrowheads="1"/>
          </p:cNvSpPr>
          <p:nvPr/>
        </p:nvSpPr>
        <p:spPr bwMode="auto">
          <a:xfrm>
            <a:off x="1080133" y="3967956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 flipV="1">
            <a:off x="611821" y="3501231"/>
            <a:ext cx="358775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1296033" y="3572669"/>
            <a:ext cx="10795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 flipV="1">
            <a:off x="1330958" y="2528094"/>
            <a:ext cx="396875" cy="468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 flipV="1">
            <a:off x="2196146" y="1627981"/>
            <a:ext cx="539750" cy="468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2196146" y="2528094"/>
            <a:ext cx="25082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0742" name="Text Box 20"/>
          <p:cNvSpPr txBox="1">
            <a:spLocks noChangeArrowheads="1"/>
          </p:cNvSpPr>
          <p:nvPr/>
        </p:nvSpPr>
        <p:spPr bwMode="auto">
          <a:xfrm>
            <a:off x="4607558" y="3032919"/>
            <a:ext cx="539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16</a:t>
            </a:r>
          </a:p>
        </p:txBody>
      </p:sp>
      <p:sp>
        <p:nvSpPr>
          <p:cNvPr id="30743" name="Text Box 21"/>
          <p:cNvSpPr txBox="1">
            <a:spLocks noChangeArrowheads="1"/>
          </p:cNvSpPr>
          <p:nvPr/>
        </p:nvSpPr>
        <p:spPr bwMode="auto">
          <a:xfrm>
            <a:off x="1188083" y="4112419"/>
            <a:ext cx="4524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6</a:t>
            </a:r>
          </a:p>
        </p:txBody>
      </p:sp>
      <p:sp>
        <p:nvSpPr>
          <p:cNvPr id="30745" name="Text Box 23"/>
          <p:cNvSpPr txBox="1">
            <a:spLocks noChangeArrowheads="1"/>
          </p:cNvSpPr>
          <p:nvPr/>
        </p:nvSpPr>
        <p:spPr bwMode="auto">
          <a:xfrm>
            <a:off x="2735896" y="1232694"/>
            <a:ext cx="5277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 dirty="0">
                <a:effectLst/>
              </a:rPr>
              <a:t>10</a:t>
            </a:r>
          </a:p>
        </p:txBody>
      </p:sp>
      <p:sp>
        <p:nvSpPr>
          <p:cNvPr id="30746" name="Text Box 24"/>
          <p:cNvSpPr txBox="1">
            <a:spLocks noChangeArrowheads="1"/>
          </p:cNvSpPr>
          <p:nvPr/>
        </p:nvSpPr>
        <p:spPr bwMode="auto">
          <a:xfrm>
            <a:off x="1043621" y="3104356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5</a:t>
            </a:r>
          </a:p>
        </p:txBody>
      </p:sp>
      <p:sp>
        <p:nvSpPr>
          <p:cNvPr id="30747" name="Text Box 25"/>
          <p:cNvSpPr txBox="1">
            <a:spLocks noChangeArrowheads="1"/>
          </p:cNvSpPr>
          <p:nvPr/>
        </p:nvSpPr>
        <p:spPr bwMode="auto">
          <a:xfrm>
            <a:off x="1799271" y="2096294"/>
            <a:ext cx="395287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7</a:t>
            </a:r>
          </a:p>
        </p:txBody>
      </p:sp>
      <p:sp>
        <p:nvSpPr>
          <p:cNvPr id="30748" name="Text Box 26"/>
          <p:cNvSpPr txBox="1">
            <a:spLocks noChangeArrowheads="1"/>
          </p:cNvSpPr>
          <p:nvPr/>
        </p:nvSpPr>
        <p:spPr bwMode="auto">
          <a:xfrm>
            <a:off x="2446971" y="3032919"/>
            <a:ext cx="356188" cy="461665"/>
          </a:xfrm>
          <a:prstGeom prst="rect">
            <a:avLst/>
          </a:prstGeom>
          <a:solidFill>
            <a:srgbClr val="85D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9</a:t>
            </a:r>
          </a:p>
        </p:txBody>
      </p:sp>
      <p:sp>
        <p:nvSpPr>
          <p:cNvPr id="30749" name="Text Box 27"/>
          <p:cNvSpPr txBox="1">
            <a:spLocks noChangeArrowheads="1"/>
          </p:cNvSpPr>
          <p:nvPr/>
        </p:nvSpPr>
        <p:spPr bwMode="auto">
          <a:xfrm>
            <a:off x="287971" y="4112419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400">
                <a:effectLst/>
              </a:rPr>
              <a:t>2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311860" y="1916906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z</a:t>
            </a:r>
          </a:p>
        </p:txBody>
      </p: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1150851" y="199468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z</a:t>
            </a:r>
          </a:p>
        </p:txBody>
      </p:sp>
      <p:sp>
        <p:nvSpPr>
          <p:cNvPr id="36" name="Oval 38"/>
          <p:cNvSpPr>
            <a:spLocks noChangeArrowheads="1"/>
          </p:cNvSpPr>
          <p:nvPr/>
        </p:nvSpPr>
        <p:spPr bwMode="auto">
          <a:xfrm>
            <a:off x="1763688" y="4976465"/>
            <a:ext cx="647700" cy="612775"/>
          </a:xfrm>
          <a:prstGeom prst="ellipse">
            <a:avLst/>
          </a:prstGeom>
          <a:solidFill>
            <a:srgbClr val="85D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>
              <a:effectLst/>
            </a:endParaRPr>
          </a:p>
        </p:txBody>
      </p: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1763688" y="4041069"/>
            <a:ext cx="287846" cy="9361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2400">
              <a:effectLst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1799307" y="5048659"/>
            <a:ext cx="684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8.5</a:t>
            </a: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47864" y="2204864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y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2627784" y="4076241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y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4283199" y="3320988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effectLst/>
              </a:rPr>
              <a:t>x</a:t>
            </a: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519772" y="5019563"/>
            <a:ext cx="5048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sz="2400" dirty="0">
                <a:solidFill>
                  <a:srgbClr val="0000CC"/>
                </a:solidFill>
                <a:effectLst/>
              </a:rPr>
              <a:t>x</a:t>
            </a: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2987824" y="1700808"/>
            <a:ext cx="252413" cy="1116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3240237" y="2816821"/>
            <a:ext cx="1331763" cy="4321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7" name="Line 48"/>
          <p:cNvSpPr>
            <a:spLocks noChangeShapeType="1"/>
          </p:cNvSpPr>
          <p:nvPr/>
        </p:nvSpPr>
        <p:spPr bwMode="auto">
          <a:xfrm flipH="1">
            <a:off x="1763688" y="3320988"/>
            <a:ext cx="504056" cy="7200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effectLst/>
            </a:endParaRP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506019" y="82147"/>
            <a:ext cx="3600450" cy="677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1. if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left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 or 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z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→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right</a:t>
            </a:r>
            <a:r>
              <a:rPr lang="en-US" sz="1400" dirty="0">
                <a:solidFill>
                  <a:schemeClr val="bg2"/>
                </a:solidFill>
                <a:effectLst/>
              </a:rPr>
              <a:t>=NIL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then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z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2"/>
            </a:pPr>
            <a:r>
              <a:rPr lang="en-US" sz="1400" dirty="0">
                <a:solidFill>
                  <a:schemeClr val="bg2"/>
                </a:solidFill>
                <a:effectLst/>
              </a:rPr>
              <a:t>else y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← Successor(z)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effectLst/>
              </a:rPr>
              <a:t>4. if </a:t>
            </a:r>
            <a:r>
              <a:rPr lang="en-US" sz="1400" dirty="0" err="1">
                <a:effectLst/>
              </a:rPr>
              <a:t>y</a:t>
            </a:r>
            <a:r>
              <a:rPr lang="en-US" sz="1400" dirty="0" err="1">
                <a:effectLst/>
                <a:cs typeface="Arial" charset="0"/>
              </a:rPr>
              <a:t>→</a:t>
            </a:r>
            <a:r>
              <a:rPr lang="en-US" sz="1400" dirty="0" err="1">
                <a:effectLst/>
              </a:rPr>
              <a:t>left</a:t>
            </a:r>
            <a:r>
              <a:rPr lang="en-US" sz="1400" dirty="0" err="1">
                <a:effectLst/>
                <a:cs typeface="Arial" charset="0"/>
              </a:rPr>
              <a:t>≠NIL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then x ← </a:t>
            </a:r>
            <a:r>
              <a:rPr lang="en-US" sz="1400" dirty="0" err="1">
                <a:effectLst/>
              </a:rPr>
              <a:t>y→left</a:t>
            </a:r>
            <a:r>
              <a:rPr lang="en-US" sz="1400" dirty="0">
                <a:effectLst/>
              </a:rPr>
              <a:t> 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5"/>
            </a:pPr>
            <a:r>
              <a:rPr lang="en-US" sz="1400" dirty="0">
                <a:effectLst/>
              </a:rPr>
              <a:t>else x ← </a:t>
            </a:r>
            <a:r>
              <a:rPr lang="en-US" sz="1400" dirty="0" err="1">
                <a:effectLst/>
              </a:rPr>
              <a:t>y→right</a:t>
            </a:r>
            <a:r>
              <a:rPr lang="en-US" sz="1400" dirty="0">
                <a:effectLst/>
              </a:rPr>
              <a:t> </a:t>
            </a:r>
            <a:endParaRPr lang="en-US" sz="1400" dirty="0" smtClean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≠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8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x→p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←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</a:t>
            </a:r>
            <a:r>
              <a:rPr lang="en-US" sz="1400" dirty="0" err="1" smtClean="0">
                <a:solidFill>
                  <a:schemeClr val="bg2"/>
                </a:solidFill>
                <a:effectLst/>
                <a:cs typeface="Arial" charset="0"/>
              </a:rPr>
              <a:t>p</a:t>
            </a:r>
            <a:endParaRPr lang="en-US" sz="1400" dirty="0">
              <a:effectLst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9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. 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= NIL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10.	then root[T] ← x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else 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x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x</a:t>
            </a: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>
                <a:solidFill>
                  <a:schemeClr val="bg2"/>
                </a:solidFill>
                <a:effectLst/>
              </a:rPr>
              <a:t>7. if x </a:t>
            </a: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=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 NIL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if y =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then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)→left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1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     else </a:t>
            </a:r>
            <a:r>
              <a:rPr lang="en-US" sz="1400" dirty="0">
                <a:solidFill>
                  <a:schemeClr val="bg2"/>
                </a:solidFill>
                <a:effectLst/>
              </a:rPr>
              <a:t>(</a:t>
            </a:r>
            <a:r>
              <a:rPr lang="en-US" sz="1400" dirty="0" err="1">
                <a:solidFill>
                  <a:schemeClr val="bg2"/>
                </a:solidFill>
                <a:effectLst/>
              </a:rPr>
              <a:t>y→p</a:t>
            </a:r>
            <a:r>
              <a:rPr lang="en-US" sz="1400" dirty="0">
                <a:solidFill>
                  <a:schemeClr val="bg2"/>
                </a:solidFill>
                <a:effectLst/>
              </a:rPr>
              <a:t>)→right ← </a:t>
            </a:r>
            <a:r>
              <a:rPr lang="en-US" sz="1400" dirty="0" smtClean="0">
                <a:solidFill>
                  <a:schemeClr val="bg2"/>
                </a:solidFill>
                <a:effectLst/>
              </a:rPr>
              <a:t>NULL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None/>
            </a:pP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14.if </a:t>
            </a:r>
            <a:r>
              <a:rPr lang="en-US" sz="1400" dirty="0" err="1">
                <a:solidFill>
                  <a:schemeClr val="bg2"/>
                </a:solidFill>
                <a:effectLst/>
                <a:cs typeface="Arial" charset="0"/>
              </a:rPr>
              <a:t>y≠z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then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k=key[z] (Replace)</a:t>
            </a: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key[z] ←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key[y] &amp;&amp; key[y]= k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  <a:p>
            <a:pPr marL="457200" indent="-457200">
              <a:spcBef>
                <a:spcPct val="50000"/>
              </a:spcBef>
              <a:buFontTx/>
              <a:buAutoNum type="arabicPeriod" startAt="15"/>
            </a:pPr>
            <a:r>
              <a:rPr lang="en-US" sz="1400" dirty="0">
                <a:solidFill>
                  <a:schemeClr val="bg2"/>
                </a:solidFill>
                <a:effectLst/>
                <a:cs typeface="Arial" charset="0"/>
              </a:rPr>
              <a:t>  </a:t>
            </a:r>
            <a:r>
              <a:rPr lang="en-US" sz="1400" dirty="0" smtClean="0">
                <a:solidFill>
                  <a:schemeClr val="bg2"/>
                </a:solidFill>
                <a:effectLst/>
                <a:cs typeface="Arial" charset="0"/>
              </a:rPr>
              <a:t>call delete function again for node y </a:t>
            </a:r>
            <a:endParaRPr lang="en-US" sz="1400" dirty="0">
              <a:solidFill>
                <a:schemeClr val="bg2"/>
              </a:solidFill>
              <a:effectLst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Tree rotation is an operation on a binary tree that changes the structure without interfering with the order of the elements</a:t>
            </a:r>
          </a:p>
          <a:p>
            <a:r>
              <a:rPr lang="en-US" dirty="0" smtClean="0"/>
              <a:t>A tree rotation </a:t>
            </a:r>
            <a:r>
              <a:rPr lang="en-US" dirty="0" smtClean="0">
                <a:solidFill>
                  <a:srgbClr val="0000CC"/>
                </a:solidFill>
              </a:rPr>
              <a:t>moves one node up </a:t>
            </a:r>
            <a:r>
              <a:rPr lang="en-US" dirty="0" smtClean="0"/>
              <a:t>in the tree and </a:t>
            </a:r>
            <a:r>
              <a:rPr lang="en-US" dirty="0" smtClean="0">
                <a:solidFill>
                  <a:srgbClr val="0000CC"/>
                </a:solidFill>
              </a:rPr>
              <a:t>one node down</a:t>
            </a:r>
          </a:p>
          <a:p>
            <a:r>
              <a:rPr lang="en-US" dirty="0" smtClean="0"/>
              <a:t>It is used to </a:t>
            </a:r>
            <a:r>
              <a:rPr lang="en-US" dirty="0" smtClean="0">
                <a:solidFill>
                  <a:srgbClr val="0000CC"/>
                </a:solidFill>
              </a:rPr>
              <a:t>change the shape of the tree</a:t>
            </a:r>
            <a:r>
              <a:rPr lang="en-US" dirty="0" smtClean="0"/>
              <a:t>, and in particular to </a:t>
            </a:r>
            <a:r>
              <a:rPr lang="en-US" dirty="0" smtClean="0">
                <a:solidFill>
                  <a:srgbClr val="0000CC"/>
                </a:solidFill>
              </a:rPr>
              <a:t>decrease its height </a:t>
            </a:r>
            <a:r>
              <a:rPr lang="en-US" dirty="0" smtClean="0"/>
              <a:t>by moving smaller </a:t>
            </a:r>
            <a:r>
              <a:rPr lang="en-US" dirty="0" err="1" smtClean="0"/>
              <a:t>subtrees</a:t>
            </a:r>
            <a:r>
              <a:rPr lang="en-US" dirty="0" smtClean="0"/>
              <a:t> down and larger </a:t>
            </a:r>
            <a:r>
              <a:rPr lang="en-US" dirty="0" err="1" smtClean="0"/>
              <a:t>subtrees</a:t>
            </a:r>
            <a:r>
              <a:rPr lang="en-US" dirty="0" smtClean="0"/>
              <a:t> up</a:t>
            </a:r>
          </a:p>
          <a:p>
            <a:r>
              <a:rPr lang="en-US" dirty="0" smtClean="0"/>
              <a:t>Thus resulting in improved performance of many tree operations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232757"/>
            <a:ext cx="8105527" cy="612068"/>
          </a:xfrm>
        </p:spPr>
        <p:txBody>
          <a:bodyPr/>
          <a:lstStyle/>
          <a:p>
            <a:pPr marL="533400" indent="-533400"/>
            <a:r>
              <a:rPr lang="en-US" sz="3200" dirty="0" smtClean="0"/>
              <a:t>Single right rotation</a:t>
            </a:r>
          </a:p>
          <a:p>
            <a:pPr marL="533400" indent="-533400"/>
            <a:endParaRPr lang="en-US" sz="3200" dirty="0" smtClean="0"/>
          </a:p>
        </p:txBody>
      </p:sp>
      <p:sp>
        <p:nvSpPr>
          <p:cNvPr id="60420" name="Oval 4"/>
          <p:cNvSpPr>
            <a:spLocks noChangeArrowheads="1"/>
          </p:cNvSpPr>
          <p:nvPr/>
        </p:nvSpPr>
        <p:spPr bwMode="auto">
          <a:xfrm>
            <a:off x="683568" y="4620741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1369368" y="349202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2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2055168" y="2363316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0423" name="AutoShape 7"/>
          <p:cNvCxnSpPr>
            <a:cxnSpLocks noChangeShapeType="1"/>
            <a:stCxn id="60420" idx="7"/>
            <a:endCxn id="60421" idx="3"/>
          </p:cNvCxnSpPr>
          <p:nvPr/>
        </p:nvCxnSpPr>
        <p:spPr bwMode="auto">
          <a:xfrm flipV="1">
            <a:off x="1269356" y="4154016"/>
            <a:ext cx="200025" cy="557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24" name="AutoShape 8"/>
          <p:cNvCxnSpPr>
            <a:cxnSpLocks noChangeShapeType="1"/>
            <a:stCxn id="60421" idx="7"/>
            <a:endCxn id="60422" idx="3"/>
          </p:cNvCxnSpPr>
          <p:nvPr/>
        </p:nvCxnSpPr>
        <p:spPr bwMode="auto">
          <a:xfrm flipV="1">
            <a:off x="1955156" y="3025303"/>
            <a:ext cx="200025" cy="5572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0425" name="Freeform 9"/>
          <p:cNvSpPr>
            <a:spLocks/>
          </p:cNvSpPr>
          <p:nvPr/>
        </p:nvSpPr>
        <p:spPr bwMode="auto">
          <a:xfrm>
            <a:off x="1717031" y="3314228"/>
            <a:ext cx="1466850" cy="2030413"/>
          </a:xfrm>
          <a:custGeom>
            <a:avLst/>
            <a:gdLst>
              <a:gd name="T0" fmla="*/ 0 w 924"/>
              <a:gd name="T1" fmla="*/ 2147483647 h 1465"/>
              <a:gd name="T2" fmla="*/ 2147483647 w 924"/>
              <a:gd name="T3" fmla="*/ 2147483647 h 1465"/>
              <a:gd name="T4" fmla="*/ 2147483647 w 924"/>
              <a:gd name="T5" fmla="*/ 2147483647 h 1465"/>
              <a:gd name="T6" fmla="*/ 0 60000 65536"/>
              <a:gd name="T7" fmla="*/ 0 60000 65536"/>
              <a:gd name="T8" fmla="*/ 0 60000 65536"/>
              <a:gd name="T9" fmla="*/ 0 w 924"/>
              <a:gd name="T10" fmla="*/ 0 h 1465"/>
              <a:gd name="T11" fmla="*/ 924 w 924"/>
              <a:gd name="T12" fmla="*/ 1465 h 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4" h="1465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w="50800">
            <a:solidFill>
              <a:srgbClr val="0000CC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  <a:effectLst/>
            </a:endParaRP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4245918" y="3458691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0427" name="Oval 11"/>
          <p:cNvSpPr>
            <a:spLocks noChangeArrowheads="1"/>
          </p:cNvSpPr>
          <p:nvPr/>
        </p:nvSpPr>
        <p:spPr bwMode="auto">
          <a:xfrm>
            <a:off x="4931718" y="232997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2</a:t>
            </a:r>
          </a:p>
        </p:txBody>
      </p:sp>
      <p:sp>
        <p:nvSpPr>
          <p:cNvPr id="60428" name="Oval 12"/>
          <p:cNvSpPr>
            <a:spLocks noChangeArrowheads="1"/>
          </p:cNvSpPr>
          <p:nvPr/>
        </p:nvSpPr>
        <p:spPr bwMode="auto">
          <a:xfrm>
            <a:off x="5731818" y="3430116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0429" name="AutoShape 13"/>
          <p:cNvCxnSpPr>
            <a:cxnSpLocks noChangeShapeType="1"/>
            <a:stCxn id="60426" idx="7"/>
            <a:endCxn id="60427" idx="3"/>
          </p:cNvCxnSpPr>
          <p:nvPr/>
        </p:nvCxnSpPr>
        <p:spPr bwMode="auto">
          <a:xfrm flipV="1">
            <a:off x="4831706" y="2991966"/>
            <a:ext cx="200025" cy="5572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430" name="AutoShape 14"/>
          <p:cNvCxnSpPr>
            <a:cxnSpLocks noChangeShapeType="1"/>
            <a:stCxn id="60427" idx="5"/>
            <a:endCxn id="60428" idx="1"/>
          </p:cNvCxnSpPr>
          <p:nvPr/>
        </p:nvCxnSpPr>
        <p:spPr bwMode="auto">
          <a:xfrm>
            <a:off x="5517506" y="2991966"/>
            <a:ext cx="314325" cy="528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3183881" y="3293591"/>
            <a:ext cx="900112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Tree Rotation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88107"/>
            <a:ext cx="7265988" cy="620713"/>
          </a:xfrm>
        </p:spPr>
        <p:txBody>
          <a:bodyPr/>
          <a:lstStyle/>
          <a:p>
            <a:pPr marL="533400" indent="-533400"/>
            <a:r>
              <a:rPr lang="en-US" sz="3200" dirty="0" smtClean="0"/>
              <a:t>Left side single rotation</a:t>
            </a:r>
          </a:p>
        </p:txBody>
      </p:sp>
      <p:sp>
        <p:nvSpPr>
          <p:cNvPr id="61444" name="Oval 4"/>
          <p:cNvSpPr>
            <a:spLocks noChangeArrowheads="1"/>
          </p:cNvSpPr>
          <p:nvPr/>
        </p:nvSpPr>
        <p:spPr bwMode="auto">
          <a:xfrm>
            <a:off x="179512" y="5376825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1445" name="Oval 5"/>
          <p:cNvSpPr>
            <a:spLocks noChangeArrowheads="1"/>
          </p:cNvSpPr>
          <p:nvPr/>
        </p:nvSpPr>
        <p:spPr bwMode="auto">
          <a:xfrm>
            <a:off x="722437" y="4276687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2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1308225" y="3119400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1447" name="AutoShape 7"/>
          <p:cNvCxnSpPr>
            <a:cxnSpLocks noChangeShapeType="1"/>
            <a:stCxn id="61444" idx="7"/>
            <a:endCxn id="61445" idx="3"/>
          </p:cNvCxnSpPr>
          <p:nvPr/>
        </p:nvCxnSpPr>
        <p:spPr bwMode="auto">
          <a:xfrm flipV="1">
            <a:off x="765300" y="4938675"/>
            <a:ext cx="57150" cy="52863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48" name="AutoShape 8"/>
          <p:cNvCxnSpPr>
            <a:cxnSpLocks noChangeShapeType="1"/>
            <a:stCxn id="61445" idx="7"/>
            <a:endCxn id="61446" idx="3"/>
          </p:cNvCxnSpPr>
          <p:nvPr/>
        </p:nvCxnSpPr>
        <p:spPr bwMode="auto">
          <a:xfrm flipV="1">
            <a:off x="1308225" y="3781387"/>
            <a:ext cx="100012" cy="5857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49" name="Line 15"/>
          <p:cNvSpPr>
            <a:spLocks noChangeShapeType="1"/>
          </p:cNvSpPr>
          <p:nvPr/>
        </p:nvSpPr>
        <p:spPr bwMode="auto">
          <a:xfrm>
            <a:off x="3818062" y="3400387"/>
            <a:ext cx="90011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  <a:effectLst/>
            </a:endParaRPr>
          </a:p>
        </p:txBody>
      </p:sp>
      <p:sp>
        <p:nvSpPr>
          <p:cNvPr id="61450" name="Oval 17"/>
          <p:cNvSpPr>
            <a:spLocks noChangeArrowheads="1"/>
          </p:cNvSpPr>
          <p:nvPr/>
        </p:nvSpPr>
        <p:spPr bwMode="auto">
          <a:xfrm>
            <a:off x="1994025" y="1824000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5</a:t>
            </a:r>
          </a:p>
        </p:txBody>
      </p:sp>
      <p:sp>
        <p:nvSpPr>
          <p:cNvPr id="61451" name="Oval 18"/>
          <p:cNvSpPr>
            <a:spLocks noChangeArrowheads="1"/>
          </p:cNvSpPr>
          <p:nvPr/>
        </p:nvSpPr>
        <p:spPr bwMode="auto">
          <a:xfrm>
            <a:off x="2651250" y="3119400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6</a:t>
            </a:r>
          </a:p>
        </p:txBody>
      </p:sp>
      <p:cxnSp>
        <p:nvCxnSpPr>
          <p:cNvPr id="61452" name="AutoShape 20"/>
          <p:cNvCxnSpPr>
            <a:cxnSpLocks noChangeShapeType="1"/>
            <a:stCxn id="61446" idx="7"/>
            <a:endCxn id="61450" idx="3"/>
          </p:cNvCxnSpPr>
          <p:nvPr/>
        </p:nvCxnSpPr>
        <p:spPr bwMode="auto">
          <a:xfrm flipV="1">
            <a:off x="1894012" y="2485987"/>
            <a:ext cx="200025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53" name="AutoShape 22"/>
          <p:cNvCxnSpPr>
            <a:cxnSpLocks noChangeShapeType="1"/>
            <a:stCxn id="61450" idx="5"/>
            <a:endCxn id="61451" idx="1"/>
          </p:cNvCxnSpPr>
          <p:nvPr/>
        </p:nvCxnSpPr>
        <p:spPr bwMode="auto">
          <a:xfrm>
            <a:off x="2579812" y="2485987"/>
            <a:ext cx="171450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4" name="Oval 24"/>
          <p:cNvSpPr>
            <a:spLocks noChangeArrowheads="1"/>
          </p:cNvSpPr>
          <p:nvPr/>
        </p:nvSpPr>
        <p:spPr bwMode="auto">
          <a:xfrm>
            <a:off x="4718175" y="4186200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1455" name="Oval 25"/>
          <p:cNvSpPr>
            <a:spLocks noChangeArrowheads="1"/>
          </p:cNvSpPr>
          <p:nvPr/>
        </p:nvSpPr>
        <p:spPr bwMode="auto">
          <a:xfrm>
            <a:off x="5303962" y="3028912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2</a:t>
            </a:r>
          </a:p>
        </p:txBody>
      </p:sp>
      <p:cxnSp>
        <p:nvCxnSpPr>
          <p:cNvPr id="61456" name="AutoShape 27"/>
          <p:cNvCxnSpPr>
            <a:cxnSpLocks noChangeShapeType="1"/>
            <a:stCxn id="61454" idx="7"/>
            <a:endCxn id="61455" idx="3"/>
          </p:cNvCxnSpPr>
          <p:nvPr/>
        </p:nvCxnSpPr>
        <p:spPr bwMode="auto">
          <a:xfrm flipV="1">
            <a:off x="5303962" y="3690900"/>
            <a:ext cx="100013" cy="58578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57" name="Oval 29"/>
          <p:cNvSpPr>
            <a:spLocks noChangeArrowheads="1"/>
          </p:cNvSpPr>
          <p:nvPr/>
        </p:nvSpPr>
        <p:spPr bwMode="auto">
          <a:xfrm>
            <a:off x="5989762" y="1733512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5</a:t>
            </a:r>
          </a:p>
        </p:txBody>
      </p:sp>
      <p:sp>
        <p:nvSpPr>
          <p:cNvPr id="61458" name="Oval 30"/>
          <p:cNvSpPr>
            <a:spLocks noChangeArrowheads="1"/>
          </p:cNvSpPr>
          <p:nvPr/>
        </p:nvSpPr>
        <p:spPr bwMode="auto">
          <a:xfrm>
            <a:off x="6646987" y="3028912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6</a:t>
            </a:r>
          </a:p>
        </p:txBody>
      </p:sp>
      <p:sp>
        <p:nvSpPr>
          <p:cNvPr id="61459" name="Oval 31"/>
          <p:cNvSpPr>
            <a:spLocks noChangeArrowheads="1"/>
          </p:cNvSpPr>
          <p:nvPr/>
        </p:nvSpPr>
        <p:spPr bwMode="auto">
          <a:xfrm>
            <a:off x="5889750" y="4191000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1460" name="AutoShape 32"/>
          <p:cNvCxnSpPr>
            <a:cxnSpLocks noChangeShapeType="1"/>
            <a:stCxn id="61455" idx="7"/>
            <a:endCxn id="61457" idx="3"/>
          </p:cNvCxnSpPr>
          <p:nvPr/>
        </p:nvCxnSpPr>
        <p:spPr bwMode="auto">
          <a:xfrm flipV="1">
            <a:off x="5889750" y="2395500"/>
            <a:ext cx="200025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1461" name="AutoShape 34"/>
          <p:cNvCxnSpPr>
            <a:cxnSpLocks noChangeShapeType="1"/>
            <a:stCxn id="61457" idx="5"/>
            <a:endCxn id="61458" idx="1"/>
          </p:cNvCxnSpPr>
          <p:nvPr/>
        </p:nvCxnSpPr>
        <p:spPr bwMode="auto">
          <a:xfrm>
            <a:off x="6575550" y="2395500"/>
            <a:ext cx="171450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2" name="Freeform 35"/>
          <p:cNvSpPr>
            <a:spLocks/>
          </p:cNvSpPr>
          <p:nvPr/>
        </p:nvSpPr>
        <p:spPr bwMode="auto">
          <a:xfrm>
            <a:off x="1408237" y="3400387"/>
            <a:ext cx="1327150" cy="2509838"/>
          </a:xfrm>
          <a:custGeom>
            <a:avLst/>
            <a:gdLst>
              <a:gd name="T0" fmla="*/ 0 w 924"/>
              <a:gd name="T1" fmla="*/ 2147483647 h 1465"/>
              <a:gd name="T2" fmla="*/ 2147483647 w 924"/>
              <a:gd name="T3" fmla="*/ 2147483647 h 1465"/>
              <a:gd name="T4" fmla="*/ 2147483647 w 924"/>
              <a:gd name="T5" fmla="*/ 2147483647 h 1465"/>
              <a:gd name="T6" fmla="*/ 0 60000 65536"/>
              <a:gd name="T7" fmla="*/ 0 60000 65536"/>
              <a:gd name="T8" fmla="*/ 0 60000 65536"/>
              <a:gd name="T9" fmla="*/ 0 w 924"/>
              <a:gd name="T10" fmla="*/ 0 h 1465"/>
              <a:gd name="T11" fmla="*/ 924 w 924"/>
              <a:gd name="T12" fmla="*/ 1465 h 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4" h="1465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w="50800">
            <a:solidFill>
              <a:srgbClr val="0000CC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>
              <a:solidFill>
                <a:srgbClr val="0000CC"/>
              </a:solidFill>
              <a:effectLst/>
            </a:endParaRPr>
          </a:p>
        </p:txBody>
      </p:sp>
      <p:sp>
        <p:nvSpPr>
          <p:cNvPr id="61463" name="Text Box 36"/>
          <p:cNvSpPr txBox="1">
            <a:spLocks noChangeArrowheads="1"/>
          </p:cNvSpPr>
          <p:nvPr/>
        </p:nvSpPr>
        <p:spPr bwMode="auto">
          <a:xfrm>
            <a:off x="5400092" y="4905164"/>
            <a:ext cx="3062288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CC"/>
                </a:solidFill>
                <a:effectLst/>
              </a:rPr>
              <a:t>Grand father is now at his right child’s place</a:t>
            </a:r>
          </a:p>
        </p:txBody>
      </p:sp>
      <p:sp>
        <p:nvSpPr>
          <p:cNvPr id="61464" name="Freeform 37"/>
          <p:cNvSpPr>
            <a:spLocks/>
          </p:cNvSpPr>
          <p:nvPr/>
        </p:nvSpPr>
        <p:spPr bwMode="auto">
          <a:xfrm>
            <a:off x="6688262" y="4157625"/>
            <a:ext cx="488950" cy="706437"/>
          </a:xfrm>
          <a:custGeom>
            <a:avLst/>
            <a:gdLst>
              <a:gd name="T0" fmla="*/ 2147483647 w 314"/>
              <a:gd name="T1" fmla="*/ 2147483647 h 888"/>
              <a:gd name="T2" fmla="*/ 2147483647 w 314"/>
              <a:gd name="T3" fmla="*/ 2147483647 h 888"/>
              <a:gd name="T4" fmla="*/ 0 w 314"/>
              <a:gd name="T5" fmla="*/ 0 h 888"/>
              <a:gd name="T6" fmla="*/ 0 60000 65536"/>
              <a:gd name="T7" fmla="*/ 0 60000 65536"/>
              <a:gd name="T8" fmla="*/ 0 60000 65536"/>
              <a:gd name="T9" fmla="*/ 0 w 314"/>
              <a:gd name="T10" fmla="*/ 0 h 888"/>
              <a:gd name="T11" fmla="*/ 314 w 314"/>
              <a:gd name="T12" fmla="*/ 888 h 8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888">
                <a:moveTo>
                  <a:pt x="300" y="888"/>
                </a:moveTo>
                <a:cubicBezTo>
                  <a:pt x="307" y="698"/>
                  <a:pt x="314" y="508"/>
                  <a:pt x="264" y="360"/>
                </a:cubicBezTo>
                <a:cubicBezTo>
                  <a:pt x="214" y="212"/>
                  <a:pt x="107" y="106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solidFill>
                <a:srgbClr val="0000CC"/>
              </a:solidFill>
              <a:effectLst/>
            </a:endParaRPr>
          </a:p>
        </p:txBody>
      </p:sp>
      <p:cxnSp>
        <p:nvCxnSpPr>
          <p:cNvPr id="61465" name="AutoShape 34"/>
          <p:cNvCxnSpPr>
            <a:cxnSpLocks noChangeShapeType="1"/>
            <a:stCxn id="61455" idx="5"/>
            <a:endCxn id="61459" idx="1"/>
          </p:cNvCxnSpPr>
          <p:nvPr/>
        </p:nvCxnSpPr>
        <p:spPr bwMode="auto">
          <a:xfrm>
            <a:off x="5889329" y="3671190"/>
            <a:ext cx="100854" cy="630007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1466" name="Text Box 36"/>
          <p:cNvSpPr txBox="1">
            <a:spLocks noChangeArrowheads="1"/>
          </p:cNvSpPr>
          <p:nvPr/>
        </p:nvSpPr>
        <p:spPr bwMode="auto">
          <a:xfrm>
            <a:off x="1868612" y="4413212"/>
            <a:ext cx="3062288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solidFill>
                  <a:srgbClr val="0000CC"/>
                </a:solidFill>
                <a:effectLst/>
              </a:rPr>
              <a:t>Grand father have only one child, so rotate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 Rotation Example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7265988" cy="620713"/>
          </a:xfrm>
        </p:spPr>
        <p:txBody>
          <a:bodyPr/>
          <a:lstStyle/>
          <a:p>
            <a:pPr marL="533400" indent="-533400"/>
            <a:r>
              <a:rPr lang="en-US" sz="3200" dirty="0" smtClean="0"/>
              <a:t>Right Side Single rotation</a:t>
            </a:r>
          </a:p>
        </p:txBody>
      </p:sp>
      <p:sp>
        <p:nvSpPr>
          <p:cNvPr id="62468" name="Oval 4"/>
          <p:cNvSpPr>
            <a:spLocks noChangeArrowheads="1"/>
          </p:cNvSpPr>
          <p:nvPr/>
        </p:nvSpPr>
        <p:spPr bwMode="auto">
          <a:xfrm>
            <a:off x="3619624" y="5608463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9</a:t>
            </a:r>
          </a:p>
        </p:txBody>
      </p:sp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3100512" y="465913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8</a:t>
            </a:r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1335212" y="3219276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2471" name="AutoShape 7"/>
          <p:cNvCxnSpPr>
            <a:cxnSpLocks noChangeShapeType="1"/>
          </p:cNvCxnSpPr>
          <p:nvPr/>
        </p:nvCxnSpPr>
        <p:spPr bwMode="auto">
          <a:xfrm rot="16200000" flipV="1">
            <a:off x="3512468" y="5488607"/>
            <a:ext cx="488950" cy="2174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2" name="AutoShape 8"/>
          <p:cNvCxnSpPr>
            <a:cxnSpLocks noChangeShapeType="1"/>
          </p:cNvCxnSpPr>
          <p:nvPr/>
        </p:nvCxnSpPr>
        <p:spPr bwMode="auto">
          <a:xfrm rot="16200000" flipV="1">
            <a:off x="2972718" y="4239244"/>
            <a:ext cx="657225" cy="1825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3" name="Line 15"/>
          <p:cNvSpPr>
            <a:spLocks noChangeShapeType="1"/>
          </p:cNvSpPr>
          <p:nvPr/>
        </p:nvSpPr>
        <p:spPr bwMode="auto">
          <a:xfrm>
            <a:off x="3845049" y="3500263"/>
            <a:ext cx="900113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dirty="0">
              <a:solidFill>
                <a:srgbClr val="0000CC"/>
              </a:solidFill>
              <a:effectLst/>
            </a:endParaRPr>
          </a:p>
        </p:txBody>
      </p:sp>
      <p:sp>
        <p:nvSpPr>
          <p:cNvPr id="62474" name="Oval 17"/>
          <p:cNvSpPr>
            <a:spLocks noChangeArrowheads="1"/>
          </p:cNvSpPr>
          <p:nvPr/>
        </p:nvSpPr>
        <p:spPr bwMode="auto">
          <a:xfrm>
            <a:off x="2021012" y="1923876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5</a:t>
            </a:r>
          </a:p>
        </p:txBody>
      </p:sp>
      <p:sp>
        <p:nvSpPr>
          <p:cNvPr id="62475" name="Oval 18"/>
          <p:cNvSpPr>
            <a:spLocks noChangeArrowheads="1"/>
          </p:cNvSpPr>
          <p:nvPr/>
        </p:nvSpPr>
        <p:spPr bwMode="auto">
          <a:xfrm>
            <a:off x="2678237" y="3219276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6</a:t>
            </a:r>
          </a:p>
        </p:txBody>
      </p:sp>
      <p:cxnSp>
        <p:nvCxnSpPr>
          <p:cNvPr id="62476" name="AutoShape 20"/>
          <p:cNvCxnSpPr>
            <a:cxnSpLocks noChangeShapeType="1"/>
            <a:endCxn id="62474" idx="3"/>
          </p:cNvCxnSpPr>
          <p:nvPr/>
        </p:nvCxnSpPr>
        <p:spPr bwMode="auto">
          <a:xfrm flipV="1">
            <a:off x="1828800" y="2566154"/>
            <a:ext cx="292645" cy="63424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77" name="AutoShape 22"/>
          <p:cNvCxnSpPr>
            <a:cxnSpLocks noChangeShapeType="1"/>
            <a:stCxn id="62474" idx="5"/>
            <a:endCxn id="62475" idx="1"/>
          </p:cNvCxnSpPr>
          <p:nvPr/>
        </p:nvCxnSpPr>
        <p:spPr bwMode="auto">
          <a:xfrm>
            <a:off x="2606799" y="2585863"/>
            <a:ext cx="171450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78" name="Oval 24"/>
          <p:cNvSpPr>
            <a:spLocks noChangeArrowheads="1"/>
          </p:cNvSpPr>
          <p:nvPr/>
        </p:nvSpPr>
        <p:spPr bwMode="auto">
          <a:xfrm>
            <a:off x="4745162" y="4286076"/>
            <a:ext cx="685800" cy="665162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1</a:t>
            </a:r>
          </a:p>
        </p:txBody>
      </p:sp>
      <p:sp>
        <p:nvSpPr>
          <p:cNvPr id="62479" name="Oval 25"/>
          <p:cNvSpPr>
            <a:spLocks noChangeArrowheads="1"/>
          </p:cNvSpPr>
          <p:nvPr/>
        </p:nvSpPr>
        <p:spPr bwMode="auto">
          <a:xfrm>
            <a:off x="6905749" y="2979563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8</a:t>
            </a:r>
          </a:p>
        </p:txBody>
      </p:sp>
      <p:cxnSp>
        <p:nvCxnSpPr>
          <p:cNvPr id="62480" name="AutoShape 27"/>
          <p:cNvCxnSpPr>
            <a:cxnSpLocks noChangeShapeType="1"/>
            <a:stCxn id="62478" idx="0"/>
          </p:cNvCxnSpPr>
          <p:nvPr/>
        </p:nvCxnSpPr>
        <p:spPr bwMode="auto">
          <a:xfrm rot="5400000" flipH="1" flipV="1">
            <a:off x="4932487" y="3901901"/>
            <a:ext cx="539750" cy="228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1" name="Oval 29"/>
          <p:cNvSpPr>
            <a:spLocks noChangeArrowheads="1"/>
          </p:cNvSpPr>
          <p:nvPr/>
        </p:nvSpPr>
        <p:spPr bwMode="auto">
          <a:xfrm>
            <a:off x="6016749" y="183338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5</a:t>
            </a:r>
          </a:p>
        </p:txBody>
      </p:sp>
      <p:sp>
        <p:nvSpPr>
          <p:cNvPr id="62482" name="Oval 30"/>
          <p:cNvSpPr>
            <a:spLocks noChangeArrowheads="1"/>
          </p:cNvSpPr>
          <p:nvPr/>
        </p:nvSpPr>
        <p:spPr bwMode="auto">
          <a:xfrm>
            <a:off x="7591549" y="4111451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9</a:t>
            </a:r>
          </a:p>
        </p:txBody>
      </p:sp>
      <p:sp>
        <p:nvSpPr>
          <p:cNvPr id="62483" name="Oval 31"/>
          <p:cNvSpPr>
            <a:spLocks noChangeArrowheads="1"/>
          </p:cNvSpPr>
          <p:nvPr/>
        </p:nvSpPr>
        <p:spPr bwMode="auto">
          <a:xfrm>
            <a:off x="5153149" y="310338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3</a:t>
            </a:r>
          </a:p>
        </p:txBody>
      </p:sp>
      <p:cxnSp>
        <p:nvCxnSpPr>
          <p:cNvPr id="62484" name="AutoShape 32"/>
          <p:cNvCxnSpPr>
            <a:cxnSpLocks noChangeShapeType="1"/>
          </p:cNvCxnSpPr>
          <p:nvPr/>
        </p:nvCxnSpPr>
        <p:spPr bwMode="auto">
          <a:xfrm rot="5400000" flipH="1" flipV="1">
            <a:off x="5430168" y="2621582"/>
            <a:ext cx="803275" cy="42386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2485" name="AutoShape 34"/>
          <p:cNvCxnSpPr>
            <a:cxnSpLocks noChangeShapeType="1"/>
            <a:stCxn id="62481" idx="5"/>
            <a:endCxn id="62479" idx="1"/>
          </p:cNvCxnSpPr>
          <p:nvPr/>
        </p:nvCxnSpPr>
        <p:spPr bwMode="auto">
          <a:xfrm rot="16200000" flipH="1">
            <a:off x="6497762" y="2581101"/>
            <a:ext cx="612775" cy="403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6" name="Freeform 35"/>
          <p:cNvSpPr>
            <a:spLocks/>
          </p:cNvSpPr>
          <p:nvPr/>
        </p:nvSpPr>
        <p:spPr bwMode="auto">
          <a:xfrm flipV="1">
            <a:off x="2895600" y="4038600"/>
            <a:ext cx="762000" cy="2774776"/>
          </a:xfrm>
          <a:custGeom>
            <a:avLst/>
            <a:gdLst>
              <a:gd name="T0" fmla="*/ 0 w 924"/>
              <a:gd name="T1" fmla="*/ 2147483647 h 1465"/>
              <a:gd name="T2" fmla="*/ 2147483647 w 924"/>
              <a:gd name="T3" fmla="*/ 2147483647 h 1465"/>
              <a:gd name="T4" fmla="*/ 2147483647 w 924"/>
              <a:gd name="T5" fmla="*/ 2147483647 h 1465"/>
              <a:gd name="T6" fmla="*/ 0 60000 65536"/>
              <a:gd name="T7" fmla="*/ 0 60000 65536"/>
              <a:gd name="T8" fmla="*/ 0 60000 65536"/>
              <a:gd name="T9" fmla="*/ 0 w 924"/>
              <a:gd name="T10" fmla="*/ 0 h 1465"/>
              <a:gd name="T11" fmla="*/ 924 w 924"/>
              <a:gd name="T12" fmla="*/ 1465 h 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24" h="1465">
                <a:moveTo>
                  <a:pt x="0" y="1465"/>
                </a:moveTo>
                <a:cubicBezTo>
                  <a:pt x="181" y="889"/>
                  <a:pt x="362" y="314"/>
                  <a:pt x="516" y="157"/>
                </a:cubicBezTo>
                <a:cubicBezTo>
                  <a:pt x="670" y="0"/>
                  <a:pt x="861" y="465"/>
                  <a:pt x="924" y="523"/>
                </a:cubicBezTo>
              </a:path>
            </a:pathLst>
          </a:custGeom>
          <a:noFill/>
          <a:ln w="50800">
            <a:solidFill>
              <a:srgbClr val="0000CC"/>
            </a:solidFill>
            <a:prstDash val="sysDot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 dirty="0">
              <a:effectLst/>
            </a:endParaRPr>
          </a:p>
        </p:txBody>
      </p:sp>
      <p:cxnSp>
        <p:nvCxnSpPr>
          <p:cNvPr id="62487" name="AutoShape 34"/>
          <p:cNvCxnSpPr>
            <a:cxnSpLocks noChangeShapeType="1"/>
          </p:cNvCxnSpPr>
          <p:nvPr/>
        </p:nvCxnSpPr>
        <p:spPr bwMode="auto">
          <a:xfrm rot="16200000" flipH="1">
            <a:off x="7281193" y="3618532"/>
            <a:ext cx="657225" cy="32861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62488" name="Text Box 36"/>
          <p:cNvSpPr txBox="1">
            <a:spLocks noChangeArrowheads="1"/>
          </p:cNvSpPr>
          <p:nvPr/>
        </p:nvSpPr>
        <p:spPr bwMode="auto">
          <a:xfrm>
            <a:off x="71500" y="5168900"/>
            <a:ext cx="3062287" cy="1384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CC"/>
                </a:solidFill>
                <a:effectLst/>
              </a:rPr>
              <a:t>Grand </a:t>
            </a:r>
            <a:r>
              <a:rPr lang="en-US" sz="2800" dirty="0">
                <a:solidFill>
                  <a:srgbClr val="0000CC"/>
                </a:solidFill>
                <a:effectLst/>
              </a:rPr>
              <a:t>father have only one child, so rotate it</a:t>
            </a:r>
          </a:p>
        </p:txBody>
      </p:sp>
      <p:sp>
        <p:nvSpPr>
          <p:cNvPr id="62489" name="Oval 18"/>
          <p:cNvSpPr>
            <a:spLocks noChangeArrowheads="1"/>
          </p:cNvSpPr>
          <p:nvPr/>
        </p:nvSpPr>
        <p:spPr bwMode="auto">
          <a:xfrm>
            <a:off x="6350124" y="4125738"/>
            <a:ext cx="685800" cy="752475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6</a:t>
            </a:r>
          </a:p>
        </p:txBody>
      </p:sp>
      <p:cxnSp>
        <p:nvCxnSpPr>
          <p:cNvPr id="62490" name="AutoShape 20"/>
          <p:cNvCxnSpPr>
            <a:cxnSpLocks noChangeShapeType="1"/>
          </p:cNvCxnSpPr>
          <p:nvPr/>
        </p:nvCxnSpPr>
        <p:spPr bwMode="auto">
          <a:xfrm flipV="1">
            <a:off x="6788274" y="3527251"/>
            <a:ext cx="200025" cy="723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Oval 24"/>
          <p:cNvSpPr>
            <a:spLocks noChangeArrowheads="1"/>
          </p:cNvSpPr>
          <p:nvPr/>
        </p:nvSpPr>
        <p:spPr bwMode="auto">
          <a:xfrm>
            <a:off x="762000" y="4343400"/>
            <a:ext cx="685800" cy="665162"/>
          </a:xfrm>
          <a:prstGeom prst="ellipse">
            <a:avLst/>
          </a:prstGeom>
          <a:solidFill>
            <a:srgbClr val="CC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dirty="0">
                <a:solidFill>
                  <a:srgbClr val="0000CC"/>
                </a:solidFill>
                <a:effectLst/>
              </a:rPr>
              <a:t>1</a:t>
            </a:r>
          </a:p>
        </p:txBody>
      </p:sp>
      <p:cxnSp>
        <p:nvCxnSpPr>
          <p:cNvPr id="28" name="AutoShape 27"/>
          <p:cNvCxnSpPr>
            <a:cxnSpLocks noChangeShapeType="1"/>
          </p:cNvCxnSpPr>
          <p:nvPr/>
        </p:nvCxnSpPr>
        <p:spPr bwMode="auto">
          <a:xfrm flipV="1">
            <a:off x="1181100" y="3886200"/>
            <a:ext cx="266700" cy="47607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r>
              <a:rPr lang="en-US" dirty="0" smtClean="0"/>
              <a:t>Operations on Binary Tree</a:t>
            </a:r>
          </a:p>
          <a:p>
            <a:r>
              <a:rPr lang="en-US" dirty="0" smtClean="0"/>
              <a:t>Binary Tree Traversal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,  </a:t>
            </a:r>
            <a:r>
              <a:rPr lang="en-US" dirty="0" err="1" smtClean="0"/>
              <a:t>PreOrder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r>
              <a:rPr lang="en-US" dirty="0" smtClean="0"/>
              <a:t>Binary Search Tree (BST)</a:t>
            </a:r>
          </a:p>
          <a:p>
            <a:pPr lvl="1"/>
            <a:r>
              <a:rPr lang="en-US" dirty="0" smtClean="0"/>
              <a:t>Concept and Example</a:t>
            </a:r>
          </a:p>
          <a:p>
            <a:r>
              <a:rPr lang="en-US" dirty="0" smtClean="0"/>
              <a:t>BST Operations</a:t>
            </a:r>
          </a:p>
          <a:p>
            <a:pPr lvl="1"/>
            <a:r>
              <a:rPr lang="en-US" dirty="0" smtClean="0"/>
              <a:t>Minimum and Maximum</a:t>
            </a:r>
          </a:p>
          <a:p>
            <a:pPr lvl="1"/>
            <a:r>
              <a:rPr lang="en-US" dirty="0" smtClean="0"/>
              <a:t>Successor and Predecessor</a:t>
            </a:r>
          </a:p>
          <a:p>
            <a:pPr lvl="1"/>
            <a:r>
              <a:rPr lang="en-US" dirty="0" smtClean="0"/>
              <a:t>BST Traversing</a:t>
            </a:r>
          </a:p>
          <a:p>
            <a:pPr lvl="2"/>
            <a:r>
              <a:rPr lang="en-US" dirty="0" err="1" smtClean="0"/>
              <a:t>InOrder</a:t>
            </a:r>
            <a:r>
              <a:rPr lang="en-US" dirty="0" smtClean="0"/>
              <a:t>,  </a:t>
            </a:r>
            <a:r>
              <a:rPr lang="en-US" dirty="0" err="1" smtClean="0"/>
              <a:t>PreOrder</a:t>
            </a:r>
            <a:r>
              <a:rPr lang="en-US" dirty="0" smtClean="0"/>
              <a:t> and </a:t>
            </a:r>
            <a:r>
              <a:rPr lang="en-US" dirty="0" err="1" smtClean="0"/>
              <a:t>PostOrder</a:t>
            </a:r>
            <a:endParaRPr lang="en-US" dirty="0" smtClean="0"/>
          </a:p>
          <a:p>
            <a:pPr lvl="1"/>
            <a:r>
              <a:rPr lang="en-US" dirty="0" smtClean="0"/>
              <a:t>Insertion and Deletion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- Linked Representation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077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</a:pPr>
            <a:r>
              <a:rPr lang="en-US" altLang="zh-TW" sz="2800" b="1" dirty="0" err="1" smtClean="0">
                <a:effectLst/>
                <a:latin typeface="Courier New" pitchFamily="49" charset="0"/>
                <a:ea typeface="新細明體" pitchFamily="2" charset="-120"/>
              </a:rPr>
              <a:t>struct</a:t>
            </a: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>
                <a:effectLst/>
                <a:latin typeface="Courier New" pitchFamily="49" charset="0"/>
                <a:ea typeface="新細明體" pitchFamily="2" charset="-120"/>
              </a:rPr>
              <a:t>tnode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{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>
                <a:effectLst/>
                <a:latin typeface="Courier New" pitchFamily="49" charset="0"/>
                <a:ea typeface="新細明體" pitchFamily="2" charset="-120"/>
              </a:rPr>
              <a:t>int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data;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 </a:t>
            </a:r>
            <a:r>
              <a:rPr lang="en-US" altLang="zh-TW" sz="2800" b="1" dirty="0" err="1" smtClean="0">
                <a:effectLst/>
                <a:latin typeface="Courier New" pitchFamily="49" charset="0"/>
                <a:ea typeface="新細明體" pitchFamily="2" charset="-120"/>
              </a:rPr>
              <a:t>tnode</a:t>
            </a: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*left</a:t>
            </a:r>
            <a:r>
              <a:rPr lang="en-US" altLang="zh-TW" sz="2800" b="1" dirty="0">
                <a:effectLst/>
                <a:latin typeface="Courier New" pitchFamily="49" charset="0"/>
                <a:ea typeface="新細明體" pitchFamily="2" charset="-120"/>
              </a:rPr>
              <a:t>, </a:t>
            </a: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*right;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TW" sz="2800" b="1" dirty="0" smtClean="0">
                <a:effectLst/>
                <a:latin typeface="Courier New" pitchFamily="49" charset="0"/>
                <a:ea typeface="新細明體" pitchFamily="2" charset="-120"/>
              </a:rPr>
              <a:t> };</a:t>
            </a:r>
          </a:p>
          <a:p>
            <a:pPr marL="342900" indent="-342900">
              <a:spcBef>
                <a:spcPct val="20000"/>
              </a:spcBef>
            </a:pPr>
            <a:endParaRPr lang="en-US" altLang="zh-TW" sz="4000" dirty="0">
              <a:effectLst/>
              <a:latin typeface="Georgia" pitchFamily="18" charset="0"/>
              <a:ea typeface="新細明體" pitchFamily="2" charset="-120"/>
            </a:endParaRPr>
          </a:p>
          <a:p>
            <a:pPr marL="342900" indent="-342900">
              <a:spcBef>
                <a:spcPct val="20000"/>
              </a:spcBef>
            </a:pPr>
            <a:endParaRPr lang="en-US" altLang="zh-TW" sz="4000" dirty="0">
              <a:effectLst/>
              <a:latin typeface="Georgia" pitchFamily="18" charset="0"/>
              <a:ea typeface="新細明體" pitchFamily="2" charset="-12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30300" y="4449763"/>
            <a:ext cx="4105275" cy="819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733675" y="4659226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 dirty="0">
                <a:effectLst/>
                <a:ea typeface="新細明體" pitchFamily="2" charset="-120"/>
              </a:rPr>
              <a:t>data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47800" y="4648200"/>
            <a:ext cx="58896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left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165811" y="4648200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right</a:t>
            </a: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7008813" y="3940175"/>
            <a:ext cx="939800" cy="8715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7131050" y="4176713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data</a:t>
            </a: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391275" y="4646613"/>
            <a:ext cx="67945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854950" y="4664075"/>
            <a:ext cx="661988" cy="663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019800" y="5334000"/>
            <a:ext cx="493725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left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8077200" y="5334000"/>
            <a:ext cx="634789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kumimoji="1" lang="en-US" altLang="zh-TW">
                <a:effectLst/>
                <a:ea typeface="新細明體" pitchFamily="2" charset="-120"/>
              </a:rPr>
              <a:t>right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2286000" y="4441825"/>
            <a:ext cx="0" cy="815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733800" y="4459287"/>
            <a:ext cx="0" cy="798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-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insert(</a:t>
            </a:r>
            <a:r>
              <a:rPr lang="en-US" dirty="0" err="1" smtClean="0"/>
              <a:t>ptnode</a:t>
            </a:r>
            <a:r>
              <a:rPr lang="en-US" dirty="0" smtClean="0"/>
              <a:t> p, </a:t>
            </a:r>
            <a:r>
              <a:rPr lang="en-US" dirty="0" err="1" smtClean="0"/>
              <a:t>int</a:t>
            </a:r>
            <a:r>
              <a:rPr lang="en-US" dirty="0" smtClean="0"/>
              <a:t> x) – sets the left child</a:t>
            </a:r>
          </a:p>
          <a:p>
            <a:r>
              <a:rPr lang="en-US" dirty="0" smtClean="0"/>
              <a:t>Binary Tree Traversal</a:t>
            </a:r>
          </a:p>
          <a:p>
            <a:pPr lvl="1"/>
            <a:r>
              <a:rPr lang="en-US" dirty="0" err="1" smtClean="0"/>
              <a:t>PreOrder</a:t>
            </a:r>
            <a:r>
              <a:rPr lang="en-US" dirty="0" smtClean="0"/>
              <a:t>	</a:t>
            </a:r>
            <a:r>
              <a:rPr lang="en-US" dirty="0" err="1" smtClean="0"/>
              <a:t>preOrder</a:t>
            </a:r>
            <a:r>
              <a:rPr lang="en-US" dirty="0" smtClean="0"/>
              <a:t>(</a:t>
            </a:r>
            <a:r>
              <a:rPr lang="en-US" dirty="0" err="1" smtClean="0"/>
              <a:t>ptnode</a:t>
            </a:r>
            <a:r>
              <a:rPr lang="en-US" dirty="0" smtClean="0"/>
              <a:t> tree)</a:t>
            </a:r>
          </a:p>
          <a:p>
            <a:pPr lvl="1"/>
            <a:r>
              <a:rPr lang="en-US" dirty="0" smtClean="0"/>
              <a:t>Post Order	</a:t>
            </a:r>
            <a:r>
              <a:rPr lang="en-US" dirty="0" err="1" smtClean="0"/>
              <a:t>postOrder</a:t>
            </a:r>
            <a:r>
              <a:rPr lang="en-US" dirty="0" smtClean="0"/>
              <a:t>(</a:t>
            </a:r>
            <a:r>
              <a:rPr lang="en-US" dirty="0" err="1" smtClean="0"/>
              <a:t>ptnode</a:t>
            </a:r>
            <a:r>
              <a:rPr lang="en-US" dirty="0" smtClean="0"/>
              <a:t> tree)</a:t>
            </a:r>
          </a:p>
          <a:p>
            <a:pPr lvl="1"/>
            <a:r>
              <a:rPr lang="en-US" dirty="0" err="1" smtClean="0"/>
              <a:t>InOrder</a:t>
            </a:r>
            <a:r>
              <a:rPr lang="en-US" dirty="0" smtClean="0"/>
              <a:t>		</a:t>
            </a:r>
            <a:r>
              <a:rPr lang="en-US" dirty="0" err="1" smtClean="0"/>
              <a:t>inOrder</a:t>
            </a:r>
            <a:r>
              <a:rPr lang="en-US" dirty="0" smtClean="0"/>
              <a:t>(</a:t>
            </a:r>
            <a:r>
              <a:rPr lang="en-US" dirty="0" err="1" smtClean="0"/>
              <a:t>ptnode</a:t>
            </a:r>
            <a:r>
              <a:rPr lang="en-US" dirty="0" smtClean="0"/>
              <a:t> tree)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PreOrder</a:t>
            </a:r>
            <a:r>
              <a:rPr lang="en-US" dirty="0" smtClean="0"/>
              <a:t> Traversal (Depth-first order)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1. Visit the </a:t>
            </a:r>
            <a:r>
              <a:rPr lang="en-US" b="1" i="1" dirty="0" smtClean="0">
                <a:solidFill>
                  <a:srgbClr val="0000CC"/>
                </a:solidFill>
              </a:rPr>
              <a:t>root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2. Traverse the </a:t>
            </a:r>
            <a:r>
              <a:rPr lang="en-US" b="1" i="1" dirty="0" smtClean="0">
                <a:solidFill>
                  <a:srgbClr val="0000CC"/>
                </a:solidFill>
              </a:rPr>
              <a:t>left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preorder.</a:t>
            </a:r>
          </a:p>
          <a:p>
            <a:pPr>
              <a:buNone/>
            </a:pPr>
            <a:r>
              <a:rPr lang="en-US" dirty="0" smtClean="0"/>
              <a:t>	3. Traverse the </a:t>
            </a:r>
            <a:r>
              <a:rPr lang="en-US" b="1" i="1" dirty="0" smtClean="0">
                <a:solidFill>
                  <a:srgbClr val="0000CC"/>
                </a:solidFill>
              </a:rPr>
              <a:t>right </a:t>
            </a:r>
            <a:r>
              <a:rPr lang="en-US" b="1" i="1" dirty="0" err="1" smtClean="0">
                <a:solidFill>
                  <a:srgbClr val="0000CC"/>
                </a:solidFill>
              </a:rPr>
              <a:t>subtree</a:t>
            </a:r>
            <a:r>
              <a:rPr lang="en-US" dirty="0" smtClean="0"/>
              <a:t> in preorder.</a:t>
            </a:r>
          </a:p>
          <a:p>
            <a:pPr>
              <a:buNone/>
            </a:pPr>
            <a:endParaRPr lang="en-US" sz="1200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preOrder</a:t>
            </a:r>
            <a:r>
              <a:rPr lang="en-US" dirty="0" smtClean="0"/>
              <a:t>(</a:t>
            </a:r>
            <a:r>
              <a:rPr lang="en-US" dirty="0" err="1" smtClean="0"/>
              <a:t>tnode</a:t>
            </a:r>
            <a:r>
              <a:rPr lang="en-US" dirty="0" smtClean="0"/>
              <a:t> tree) {</a:t>
            </a:r>
          </a:p>
          <a:p>
            <a:pPr>
              <a:buNone/>
            </a:pPr>
            <a:r>
              <a:rPr lang="en-US" dirty="0" smtClean="0"/>
              <a:t>	if(tree != NULL) {</a:t>
            </a:r>
          </a:p>
          <a:p>
            <a:pPr marL="890588" lvl="1">
              <a:buNone/>
            </a:pPr>
            <a:r>
              <a:rPr lang="en-US" dirty="0" err="1" smtClean="0"/>
              <a:t>printf</a:t>
            </a:r>
            <a:r>
              <a:rPr lang="en-US" dirty="0" smtClean="0"/>
              <a:t>(“%d\n”, tree-&gt;data);  </a:t>
            </a:r>
            <a:r>
              <a:rPr lang="en-US" dirty="0" smtClean="0">
                <a:solidFill>
                  <a:srgbClr val="0000CC"/>
                </a:solidFill>
              </a:rPr>
              <a:t>// Visit the root</a:t>
            </a:r>
          </a:p>
          <a:p>
            <a:pPr marL="890588" lvl="1">
              <a:buNone/>
            </a:pPr>
            <a:r>
              <a:rPr lang="en-US" dirty="0" err="1" smtClean="0"/>
              <a:t>preOrder</a:t>
            </a:r>
            <a:r>
              <a:rPr lang="en-US" dirty="0" smtClean="0"/>
              <a:t>(tree-&gt;left); 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preOrder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 marL="890588" lvl="1">
              <a:buNone/>
            </a:pPr>
            <a:r>
              <a:rPr lang="en-US" dirty="0" err="1" smtClean="0"/>
              <a:t>preOrder</a:t>
            </a:r>
            <a:r>
              <a:rPr lang="en-US" dirty="0" smtClean="0"/>
              <a:t>(tree-&gt;rig</a:t>
            </a:r>
            <a:r>
              <a:rPr lang="tr-TR" dirty="0" smtClean="0"/>
              <a:t>ht</a:t>
            </a:r>
            <a:r>
              <a:rPr lang="en-US" dirty="0" smtClean="0"/>
              <a:t>); </a:t>
            </a:r>
            <a:r>
              <a:rPr lang="en-US" dirty="0" smtClean="0">
                <a:solidFill>
                  <a:srgbClr val="0000CC"/>
                </a:solidFill>
              </a:rPr>
              <a:t>//Recursive </a:t>
            </a:r>
            <a:r>
              <a:rPr lang="en-US" dirty="0" err="1" smtClean="0">
                <a:solidFill>
                  <a:srgbClr val="0000CC"/>
                </a:solidFill>
              </a:rPr>
              <a:t>preOrder</a:t>
            </a:r>
            <a:r>
              <a:rPr lang="en-US" dirty="0" smtClean="0">
                <a:solidFill>
                  <a:srgbClr val="0000CC"/>
                </a:solidFill>
              </a:rPr>
              <a:t> traverse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9061</TotalTime>
  <Words>3152</Words>
  <Application>Microsoft Office PowerPoint</Application>
  <PresentationFormat>On-screen Show (4:3)</PresentationFormat>
  <Paragraphs>1124</Paragraphs>
  <Slides>66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Edge</vt:lpstr>
      <vt:lpstr>Objectives Overview</vt:lpstr>
      <vt:lpstr>Binary Tree - Basics</vt:lpstr>
      <vt:lpstr>Binary Tree Basics</vt:lpstr>
      <vt:lpstr>Strictly Binary Tree</vt:lpstr>
      <vt:lpstr>Complete Binary Tree</vt:lpstr>
      <vt:lpstr>Binary Tree</vt:lpstr>
      <vt:lpstr>Binary Tree - Linked Representation</vt:lpstr>
      <vt:lpstr>Binary Tree - Operations</vt:lpstr>
      <vt:lpstr>PreOrder Traversal (Depth-first order)</vt:lpstr>
      <vt:lpstr>InOrder Traversal (Symmetric order)</vt:lpstr>
      <vt:lpstr>PostOrder Traversal</vt:lpstr>
      <vt:lpstr>PreOrder Traversal  - Trace</vt:lpstr>
      <vt:lpstr>InOrder Traversal  - Trace</vt:lpstr>
      <vt:lpstr>PostOrder Traversal - Trace</vt:lpstr>
      <vt:lpstr>Binary Search Tree - Application</vt:lpstr>
      <vt:lpstr>Binary Search Tree</vt:lpstr>
      <vt:lpstr>Binary Search Tree</vt:lpstr>
      <vt:lpstr>Binary Search Tree</vt:lpstr>
      <vt:lpstr>Searching Through Binary Search Tree</vt:lpstr>
      <vt:lpstr>BinSearch() Function</vt:lpstr>
      <vt:lpstr>Application of Binary Search Tree - 1</vt:lpstr>
      <vt:lpstr>Application of Binary Search Tree</vt:lpstr>
      <vt:lpstr>Binary Search Tree</vt:lpstr>
      <vt:lpstr>Binary Search Tree (BST) - Example</vt:lpstr>
      <vt:lpstr>Operations on BST</vt:lpstr>
      <vt:lpstr>Binary Search Tree Property</vt:lpstr>
      <vt:lpstr>Binary Search Tree Traversals</vt:lpstr>
      <vt:lpstr>BST – InOrder Traversal</vt:lpstr>
      <vt:lpstr>BST – PreOrder Traversal</vt:lpstr>
      <vt:lpstr>BST – PostOrder Traversal</vt:lpstr>
      <vt:lpstr>Minimum and Maximum</vt:lpstr>
      <vt:lpstr>BST - Search</vt:lpstr>
      <vt:lpstr>BST- Search Trace</vt:lpstr>
      <vt:lpstr>Successor</vt:lpstr>
      <vt:lpstr>Successor</vt:lpstr>
      <vt:lpstr>Predecessor</vt:lpstr>
      <vt:lpstr>Predecessor</vt:lpstr>
      <vt:lpstr>Building a Binary Search Tree</vt:lpstr>
      <vt:lpstr>BST - Insertion</vt:lpstr>
      <vt:lpstr>BST - Insertion</vt:lpstr>
      <vt:lpstr>BST - Insertion</vt:lpstr>
      <vt:lpstr>BST - Insertion</vt:lpstr>
      <vt:lpstr>BST - Insertion</vt:lpstr>
      <vt:lpstr>BST - Insertion</vt:lpstr>
      <vt:lpstr>BST - Insertion</vt:lpstr>
      <vt:lpstr>BST - Insertion</vt:lpstr>
      <vt:lpstr>BST - Insertion</vt:lpstr>
      <vt:lpstr>Building a Binary Search Tree</vt:lpstr>
      <vt:lpstr>Deletion – 3 Cases</vt:lpstr>
      <vt:lpstr>Deletion of a Leaf Node</vt:lpstr>
      <vt:lpstr>Delete a Root Node Having One Child</vt:lpstr>
      <vt:lpstr>Delete a Root Node having 2 Children</vt:lpstr>
      <vt:lpstr>Delete a Root Node having 2 Children</vt:lpstr>
      <vt:lpstr>Deletion – Algorithm</vt:lpstr>
      <vt:lpstr>Deletion – Algorithm</vt:lpstr>
      <vt:lpstr>Deletion – Algorithm</vt:lpstr>
      <vt:lpstr>Deletion – Algorithm</vt:lpstr>
      <vt:lpstr>Deletion – Algorithm</vt:lpstr>
      <vt:lpstr>Deletion – Algorithm</vt:lpstr>
      <vt:lpstr>Deletion – Algorithm</vt:lpstr>
      <vt:lpstr>Deletion – Algorithm</vt:lpstr>
      <vt:lpstr>Tree Rotation</vt:lpstr>
      <vt:lpstr>Tree Rotation</vt:lpstr>
      <vt:lpstr>Tree Rotation Example</vt:lpstr>
      <vt:lpstr>Tree Rotation Example</vt:lpstr>
      <vt:lpstr>Summary</vt:lpstr>
    </vt:vector>
  </TitlesOfParts>
  <Company>Cottrell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25</dc:title>
  <dc:subject>CSC211 Data Structures</dc:subject>
  <dc:creator>FakhraTouseef</dc:creator>
  <cp:lastModifiedBy>FakhraTouseef</cp:lastModifiedBy>
  <cp:revision>590</cp:revision>
  <dcterms:created xsi:type="dcterms:W3CDTF">2004-10-06T00:41:44Z</dcterms:created>
  <dcterms:modified xsi:type="dcterms:W3CDTF">2020-11-03T03:58:19Z</dcterms:modified>
</cp:coreProperties>
</file>