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16"/>
  </p:notesMasterIdLst>
  <p:sldIdLst>
    <p:sldId id="292" r:id="rId2"/>
    <p:sldId id="275" r:id="rId3"/>
    <p:sldId id="278" r:id="rId4"/>
    <p:sldId id="269" r:id="rId5"/>
    <p:sldId id="288" r:id="rId6"/>
    <p:sldId id="290" r:id="rId7"/>
    <p:sldId id="276" r:id="rId8"/>
    <p:sldId id="277" r:id="rId9"/>
    <p:sldId id="296" r:id="rId10"/>
    <p:sldId id="343" r:id="rId11"/>
    <p:sldId id="344" r:id="rId12"/>
    <p:sldId id="345" r:id="rId13"/>
    <p:sldId id="346" r:id="rId14"/>
    <p:sldId id="347" r:id="rId15"/>
  </p:sldIdLst>
  <p:sldSz cx="9144000" cy="6858000" type="screen4x3"/>
  <p:notesSz cx="6858000" cy="9144000"/>
  <p:defaultTextStyle>
    <a:defPPr>
      <a:defRPr lang="en-US"/>
    </a:defPPr>
    <a:lvl1pPr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1F7A7"/>
    <a:srgbClr val="99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381" autoAdjust="0"/>
    <p:restoredTop sz="94562" autoAdjust="0"/>
  </p:normalViewPr>
  <p:slideViewPr>
    <p:cSldViewPr>
      <p:cViewPr varScale="1">
        <p:scale>
          <a:sx n="69" d="100"/>
          <a:sy n="69" d="100"/>
        </p:scale>
        <p:origin x="-141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0" d="100"/>
          <a:sy n="80" d="100"/>
        </p:scale>
        <p:origin x="-2022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fld id="{0A99FD70-1195-4FA2-976D-A02BE98163AF}" type="slidenum">
              <a:rPr lang="ar-SA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8587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4B3B5DF-619F-4B63-8269-1353470D2E20}" type="slidenum">
              <a:rPr lang="ar-SA"/>
              <a:pPr/>
              <a:t>2</a:t>
            </a:fld>
            <a:endParaRPr lang="en-US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D3DA67-D103-49D9-B278-6573E6BD7597}" type="slidenum">
              <a:rPr lang="ar-SA"/>
              <a:pPr/>
              <a:t>3</a:t>
            </a:fld>
            <a:endParaRPr lang="en-US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603FE2D-4046-4AD9-A6E9-F8C29BC996BA}" type="slidenum">
              <a:rPr lang="ar-SA"/>
              <a:pPr/>
              <a:t>4</a:t>
            </a:fld>
            <a:endParaRPr lang="en-US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066D961-9E0F-4CF4-95DE-1231F6696DA9}" type="slidenum">
              <a:rPr lang="ar-SA"/>
              <a:pPr/>
              <a:t>7</a:t>
            </a:fld>
            <a:endParaRPr lang="en-US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C6CC23E-0622-40BE-A1B3-6F84A10BEB3F}" type="slidenum">
              <a:rPr lang="ar-SA"/>
              <a:pPr/>
              <a:t>8</a:t>
            </a:fld>
            <a:endParaRPr lang="en-US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Text Box 4"/>
          <p:cNvSpPr txBox="1">
            <a:spLocks noChangeArrowheads="1"/>
          </p:cNvSpPr>
          <p:nvPr userDrawn="1"/>
        </p:nvSpPr>
        <p:spPr bwMode="auto">
          <a:xfrm>
            <a:off x="8494713" y="6491288"/>
            <a:ext cx="64928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fld id="{42841B99-9636-429F-9D23-D6F6E8C42804}" type="slidenum">
              <a:rPr lang="ar-SA"/>
              <a:pPr>
                <a:spcBef>
                  <a:spcPct val="50000"/>
                </a:spcBef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9" r:id="rId2"/>
    <p:sldLayoutId id="2147483658" r:id="rId3"/>
    <p:sldLayoutId id="2147483657" r:id="rId4"/>
    <p:sldLayoutId id="2147483656" r:id="rId5"/>
    <p:sldLayoutId id="2147483655" r:id="rId6"/>
    <p:sldLayoutId id="2147483654" r:id="rId7"/>
    <p:sldLayoutId id="2147483653" r:id="rId8"/>
    <p:sldLayoutId id="2147483652" r:id="rId9"/>
    <p:sldLayoutId id="2147483651" r:id="rId10"/>
    <p:sldLayoutId id="2147483650" r:id="rId11"/>
    <p:sldLayoutId id="2147483649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000">
          <a:solidFill>
            <a:srgbClr val="FF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000">
          <a:solidFill>
            <a:srgbClr val="FF0000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000">
          <a:solidFill>
            <a:srgbClr val="FF0000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000">
          <a:solidFill>
            <a:srgbClr val="FF0000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000">
          <a:solidFill>
            <a:srgbClr val="FF0000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000">
          <a:solidFill>
            <a:srgbClr val="FF0000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000">
          <a:solidFill>
            <a:srgbClr val="FF0000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000">
          <a:solidFill>
            <a:srgbClr val="FF0000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000">
          <a:solidFill>
            <a:srgbClr val="FF0000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725734"/>
          </a:xfrm>
        </p:spPr>
        <p:txBody>
          <a:bodyPr/>
          <a:lstStyle/>
          <a:p>
            <a:r>
              <a:rPr lang="en-US" sz="4000" dirty="0" err="1" smtClean="0"/>
              <a:t>Algebric</a:t>
            </a:r>
            <a:r>
              <a:rPr lang="en-US" sz="4000" dirty="0" smtClean="0"/>
              <a:t> Expressions Implementation using Stack 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571876"/>
            <a:ext cx="8229600" cy="2554287"/>
          </a:xfrm>
        </p:spPr>
        <p:txBody>
          <a:bodyPr/>
          <a:lstStyle/>
          <a:p>
            <a:pPr>
              <a:buNone/>
            </a:pPr>
            <a:r>
              <a:rPr lang="en-US" sz="3800" dirty="0" smtClean="0"/>
              <a:t>                  </a:t>
            </a:r>
            <a:r>
              <a:rPr lang="en-US" sz="3800" dirty="0" err="1" smtClean="0"/>
              <a:t>Fakhera</a:t>
            </a:r>
            <a:r>
              <a:rPr lang="en-US" sz="3800" dirty="0" smtClean="0"/>
              <a:t> </a:t>
            </a:r>
            <a:r>
              <a:rPr lang="en-US" sz="3800" dirty="0" err="1" smtClean="0"/>
              <a:t>Nazir</a:t>
            </a:r>
            <a:endParaRPr lang="en-US" sz="3800" dirty="0" smtClean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381000"/>
            <a:ext cx="8229600" cy="762000"/>
          </a:xfrm>
          <a:extLst/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>
                <a:ea typeface="MS Mincho" charset="-128"/>
              </a:rPr>
              <a:t>Example: postfix expressions</a:t>
            </a:r>
            <a:br>
              <a:rPr lang="en-US" smtClean="0">
                <a:ea typeface="MS Mincho" charset="-128"/>
              </a:rPr>
            </a:br>
            <a:r>
              <a:rPr lang="en-US" smtClean="0">
                <a:ea typeface="MS Mincho" charset="-128"/>
              </a:rPr>
              <a:t>(cont.)</a:t>
            </a:r>
          </a:p>
        </p:txBody>
      </p:sp>
      <p:pic>
        <p:nvPicPr>
          <p:cNvPr id="26627" name="Picture 3" descr="A:\stacks_fig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438400"/>
            <a:ext cx="7543800" cy="277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68659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3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  <a:extLst/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>
                <a:cs typeface="Times New Roman" charset="0"/>
              </a:rPr>
              <a:t>Postfix  expressions:</a:t>
            </a:r>
            <a:r>
              <a:rPr lang="en-US" smtClean="0"/>
              <a:t> </a:t>
            </a:r>
            <a:br>
              <a:rPr lang="en-US" smtClean="0"/>
            </a:br>
            <a:r>
              <a:rPr lang="en-US" smtClean="0"/>
              <a:t>Algorithm using stacks (cont.)</a:t>
            </a:r>
          </a:p>
        </p:txBody>
      </p:sp>
      <p:pic>
        <p:nvPicPr>
          <p:cNvPr id="27651" name="Picture 3" descr="A:\stacks_fig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905000"/>
            <a:ext cx="8001000" cy="438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182361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0" y="685800"/>
            <a:ext cx="9144000" cy="1159024"/>
          </a:xfrm>
        </p:spPr>
        <p:txBody>
          <a:bodyPr/>
          <a:lstStyle/>
          <a:p>
            <a:pPr algn="ctr" eaLnBrk="1" hangingPunct="1"/>
            <a:r>
              <a:rPr lang="en-US" sz="2000" b="1" dirty="0" smtClean="0"/>
              <a:t>Question : Evaluate the following expression in postfix :  </a:t>
            </a:r>
            <a:br>
              <a:rPr lang="en-US" sz="2000" b="1" dirty="0" smtClean="0"/>
            </a:br>
            <a:r>
              <a:rPr lang="en-US" sz="32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623+-382/+*2^3+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2286000"/>
            <a:ext cx="7772400" cy="3352800"/>
          </a:xfrm>
        </p:spPr>
        <p:txBody>
          <a:bodyPr>
            <a:normAutofit/>
          </a:bodyPr>
          <a:lstStyle/>
          <a:p>
            <a:pPr marL="660400" indent="-660400" eaLnBrk="1" hangingPunct="1">
              <a:buFont typeface="Wingdings" pitchFamily="2" charset="2"/>
              <a:buNone/>
            </a:pPr>
            <a:r>
              <a:rPr lang="en-US" sz="3200" dirty="0" smtClean="0"/>
              <a:t>Final answer is </a:t>
            </a:r>
            <a:r>
              <a:rPr lang="en-US" sz="3200" dirty="0" smtClean="0">
                <a:solidFill>
                  <a:srgbClr val="FF0000"/>
                </a:solidFill>
              </a:rPr>
              <a:t>??</a:t>
            </a:r>
          </a:p>
          <a:p>
            <a:pPr marL="660400" indent="-660400" eaLnBrk="1" hangingPunct="1">
              <a:buFont typeface="Arial" charset="0"/>
              <a:buChar char="•"/>
            </a:pPr>
            <a:r>
              <a:rPr lang="en-US" sz="900" dirty="0" smtClean="0"/>
              <a:t>49</a:t>
            </a:r>
          </a:p>
          <a:p>
            <a:pPr marL="660400" indent="-660400" eaLnBrk="1" hangingPunct="1">
              <a:buFont typeface="Arial" charset="0"/>
              <a:buChar char="•"/>
            </a:pPr>
            <a:r>
              <a:rPr lang="en-US" sz="900" dirty="0" smtClean="0"/>
              <a:t>51</a:t>
            </a:r>
          </a:p>
          <a:p>
            <a:pPr marL="660400" indent="-660400" eaLnBrk="1" hangingPunct="1">
              <a:buFont typeface="Arial" charset="0"/>
              <a:buChar char="•"/>
            </a:pPr>
            <a:r>
              <a:rPr lang="en-US" sz="900" dirty="0" smtClean="0"/>
              <a:t>52</a:t>
            </a:r>
          </a:p>
          <a:p>
            <a:pPr marL="660400" indent="-660400" eaLnBrk="1" hangingPunct="1">
              <a:buFont typeface="Arial" charset="0"/>
              <a:buChar char="•"/>
            </a:pPr>
            <a:r>
              <a:rPr lang="en-US" sz="900" dirty="0" smtClean="0"/>
              <a:t>7</a:t>
            </a:r>
          </a:p>
          <a:p>
            <a:pPr marL="660400" indent="-660400" eaLnBrk="1" hangingPunct="1">
              <a:buFont typeface="Arial" charset="0"/>
              <a:buChar char="•"/>
            </a:pPr>
            <a:r>
              <a:rPr lang="en-US" sz="900" dirty="0" smtClean="0"/>
              <a:t>None of these</a:t>
            </a:r>
          </a:p>
        </p:txBody>
      </p:sp>
    </p:spTree>
    <p:extLst>
      <p:ext uri="{BB962C8B-B14F-4D97-AF65-F5344CB8AC3E}">
        <p14:creationId xmlns:p14="http://schemas.microsoft.com/office/powerpoint/2010/main" val="25845889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Evaluate- 623+-382/+*2^3+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750888" y="2068513"/>
            <a:ext cx="7494587" cy="4027487"/>
          </a:xfrm>
        </p:spPr>
        <p:txBody>
          <a:bodyPr>
            <a:norm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en-US" dirty="0" smtClean="0">
                <a:cs typeface="Times New Roman" pitchFamily="18" charset="0"/>
              </a:rPr>
              <a:t>Symbol   opnd1	opnd2   result	STACK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dirty="0" smtClean="0">
                <a:cs typeface="Times New Roman" pitchFamily="18" charset="0"/>
              </a:rPr>
              <a:t>	6				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smtClean="0">
                <a:cs typeface="Times New Roman" pitchFamily="18" charset="0"/>
              </a:rPr>
              <a:t>   6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dirty="0" smtClean="0">
                <a:cs typeface="Times New Roman" pitchFamily="18" charset="0"/>
              </a:rPr>
              <a:t>	2				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smtClean="0">
                <a:cs typeface="Times New Roman" pitchFamily="18" charset="0"/>
              </a:rPr>
              <a:t>  6,2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dirty="0" smtClean="0">
                <a:cs typeface="Times New Roman" pitchFamily="18" charset="0"/>
              </a:rPr>
              <a:t>	3				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smtClean="0">
                <a:cs typeface="Times New Roman" pitchFamily="18" charset="0"/>
              </a:rPr>
              <a:t>  6,2,3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dirty="0" smtClean="0">
                <a:cs typeface="Times New Roman" pitchFamily="18" charset="0"/>
              </a:rPr>
              <a:t>	+	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smtClean="0">
                <a:cs typeface="Times New Roman" pitchFamily="18" charset="0"/>
              </a:rPr>
              <a:t>        2	    3	      5	    6,5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dirty="0" smtClean="0">
                <a:cs typeface="Times New Roman" pitchFamily="18" charset="0"/>
              </a:rPr>
              <a:t>	-	         6	    5	      1          1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dirty="0" smtClean="0">
                <a:cs typeface="Times New Roman" pitchFamily="18" charset="0"/>
              </a:rPr>
              <a:t>	3	         6	    5	      1	    1,3</a:t>
            </a:r>
          </a:p>
          <a:p>
            <a:pPr eaLnBrk="1" hangingPunct="1">
              <a:buFont typeface="Arial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6040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/>
              <a:t>Evaluate- </a:t>
            </a:r>
            <a:r>
              <a:rPr lang="en-US" smtClean="0">
                <a:solidFill>
                  <a:srgbClr val="99FF99"/>
                </a:solidFill>
              </a:rPr>
              <a:t>623+-3</a:t>
            </a:r>
            <a:r>
              <a:rPr lang="en-US" smtClean="0"/>
              <a:t>82/+*2^3+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524000"/>
            <a:ext cx="7772400" cy="4648200"/>
          </a:xfrm>
        </p:spPr>
        <p:txBody>
          <a:bodyPr>
            <a:normAutofit fontScale="92500"/>
          </a:bodyPr>
          <a:lstStyle/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r>
              <a:rPr lang="en-US" sz="2400" b="1" dirty="0" smtClean="0">
                <a:cs typeface="Times New Roman" pitchFamily="18" charset="0"/>
              </a:rPr>
              <a:t>Symbol   opnd1	  opnd2   	result	            STACK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r>
              <a:rPr lang="en-US" sz="2400" b="1" dirty="0" smtClean="0">
                <a:cs typeface="Times New Roman" pitchFamily="18" charset="0"/>
              </a:rPr>
              <a:t>  8	      	6	             	5	         	1	    1,3,8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r>
              <a:rPr lang="en-US" sz="2400" b="1" dirty="0" smtClean="0">
                <a:cs typeface="Times New Roman" pitchFamily="18" charset="0"/>
              </a:rPr>
              <a:t>  2		6                   	5	         	1              1,3,8,2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r>
              <a:rPr lang="en-US" sz="2400" b="1" dirty="0" smtClean="0">
                <a:cs typeface="Times New Roman" pitchFamily="18" charset="0"/>
              </a:rPr>
              <a:t>  /      	8   	        	2          		4  	    1,3,4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r>
              <a:rPr lang="en-US" sz="2400" b="1" dirty="0" smtClean="0">
                <a:cs typeface="Times New Roman" pitchFamily="18" charset="0"/>
              </a:rPr>
              <a:t>  +	      	3                     	4 		7	    1,7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r>
              <a:rPr lang="en-US" sz="2400" b="1" dirty="0" smtClean="0">
                <a:cs typeface="Times New Roman" pitchFamily="18" charset="0"/>
              </a:rPr>
              <a:t>  *	      	1		7	          	7	    7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r>
              <a:rPr lang="en-US" sz="2400" b="1" dirty="0" smtClean="0">
                <a:cs typeface="Times New Roman" pitchFamily="18" charset="0"/>
              </a:rPr>
              <a:t>  2	      	1		7	 	7	    7,2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r>
              <a:rPr lang="en-US" sz="2400" b="1" dirty="0" smtClean="0">
                <a:cs typeface="Times New Roman" pitchFamily="18" charset="0"/>
              </a:rPr>
              <a:t>  ^	      	7	             2	          	49	    49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r>
              <a:rPr lang="en-US" sz="2400" b="1" dirty="0" smtClean="0">
                <a:cs typeface="Times New Roman" pitchFamily="18" charset="0"/>
              </a:rPr>
              <a:t>  3	      	7	             2	          	49	    49,3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r>
              <a:rPr lang="en-US" sz="2400" b="1" dirty="0" smtClean="0">
                <a:cs typeface="Times New Roman" pitchFamily="18" charset="0"/>
              </a:rPr>
              <a:t>  +	    	49	             3	          	52	    52</a:t>
            </a:r>
            <a:r>
              <a:rPr lang="en-US" sz="2400" b="1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17308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827584" y="332656"/>
            <a:ext cx="7775575" cy="404813"/>
          </a:xfrm>
        </p:spPr>
        <p:txBody>
          <a:bodyPr/>
          <a:lstStyle/>
          <a:p>
            <a:pPr eaLnBrk="1" hangingPunct="1"/>
            <a:r>
              <a:rPr lang="en-US" sz="2600" dirty="0" smtClean="0"/>
              <a:t>Applications of Stacks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1313" y="1099705"/>
            <a:ext cx="8229600" cy="50006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Some direct applications:</a:t>
            </a:r>
          </a:p>
          <a:p>
            <a:pPr marL="914400" lvl="1" indent="-457200" eaLnBrk="1" hangingPunct="1">
              <a:lnSpc>
                <a:spcPct val="90000"/>
              </a:lnSpc>
              <a:buFont typeface="+mj-lt"/>
              <a:buAutoNum type="arabicPeriod"/>
            </a:pPr>
            <a:r>
              <a:rPr lang="en-US" dirty="0" smtClean="0">
                <a:solidFill>
                  <a:schemeClr val="accent2"/>
                </a:solidFill>
              </a:rPr>
              <a:t>Conversion of tail-recursive algorithms to iterative ones</a:t>
            </a:r>
            <a:r>
              <a:rPr lang="en-US" dirty="0" smtClean="0"/>
              <a:t>. [Note: Tail recursion will be covered in a later lesson]</a:t>
            </a:r>
          </a:p>
          <a:p>
            <a:pPr marL="914400" lvl="1" indent="-457200" eaLnBrk="1" hangingPunct="1">
              <a:lnSpc>
                <a:spcPct val="90000"/>
              </a:lnSpc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Keeping track of method calls: </a:t>
            </a:r>
            <a:r>
              <a:rPr lang="en-US" dirty="0" smtClean="0"/>
              <a:t>Method activation records are saved on the run-time stack</a:t>
            </a:r>
          </a:p>
          <a:p>
            <a:pPr marL="914400" lvl="1" indent="-457200" eaLnBrk="1" hangingPunct="1">
              <a:lnSpc>
                <a:spcPct val="90000"/>
              </a:lnSpc>
              <a:buFont typeface="+mj-lt"/>
              <a:buAutoNum type="arabicPeriod"/>
            </a:pPr>
            <a:r>
              <a:rPr lang="en-US" dirty="0" smtClean="0"/>
              <a:t>Evaluation of </a:t>
            </a:r>
            <a:r>
              <a:rPr lang="en-US" dirty="0" smtClean="0">
                <a:solidFill>
                  <a:srgbClr val="FF0000"/>
                </a:solidFill>
              </a:rPr>
              <a:t>arithmetic expressions by compilers </a:t>
            </a:r>
            <a:r>
              <a:rPr lang="en-US" dirty="0" smtClean="0">
                <a:solidFill>
                  <a:schemeClr val="accent2"/>
                </a:solidFill>
              </a:rPr>
              <a:t>[infix  to postfix conversion, infix to prefix conversion, evaluation of postfix expressions]</a:t>
            </a:r>
          </a:p>
          <a:p>
            <a:pPr eaLnBrk="1" hangingPunct="1">
              <a:lnSpc>
                <a:spcPct val="90000"/>
              </a:lnSpc>
            </a:pPr>
            <a:endParaRPr lang="en-US" dirty="0" smtClean="0"/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Some indirect applications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>
                <a:solidFill>
                  <a:schemeClr val="accent2"/>
                </a:solidFill>
              </a:rPr>
              <a:t>Auxiliary data structure </a:t>
            </a:r>
            <a:r>
              <a:rPr lang="en-US" dirty="0" smtClean="0"/>
              <a:t>for some algorithms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Example: </a:t>
            </a:r>
            <a:r>
              <a:rPr lang="en-US" dirty="0" smtClean="0">
                <a:solidFill>
                  <a:srgbClr val="FF0000"/>
                </a:solidFill>
              </a:rPr>
              <a:t>Converting a decimal number to another base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>
                <a:solidFill>
                  <a:schemeClr val="accent2"/>
                </a:solidFill>
              </a:rPr>
              <a:t>Component of other data structures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>
                <a:solidFill>
                  <a:srgbClr val="FF0000"/>
                </a:solidFill>
              </a:rPr>
              <a:t>Example: In this course we will use a stack to implement a Tree iterator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431800"/>
          </a:xfrm>
        </p:spPr>
        <p:txBody>
          <a:bodyPr/>
          <a:lstStyle/>
          <a:p>
            <a:pPr eaLnBrk="1" hangingPunct="1"/>
            <a:r>
              <a:rPr lang="en-US" sz="2000" smtClean="0"/>
              <a:t>Application of Stacks - Evaluating Postfix Expressions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908050"/>
            <a:ext cx="8229600" cy="4525963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smtClean="0"/>
              <a:t>(5+9)*2+6*5</a:t>
            </a:r>
          </a:p>
          <a:p>
            <a:pPr eaLnBrk="1" hangingPunct="1">
              <a:lnSpc>
                <a:spcPct val="110000"/>
              </a:lnSpc>
            </a:pPr>
            <a:r>
              <a:rPr lang="en-US" smtClean="0"/>
              <a:t> An ordinary arithmetical expression like the above is called infix-expression -- binary operators appear in between their operands.</a:t>
            </a:r>
          </a:p>
          <a:p>
            <a:pPr eaLnBrk="1" hangingPunct="1">
              <a:lnSpc>
                <a:spcPct val="110000"/>
              </a:lnSpc>
            </a:pPr>
            <a:endParaRPr lang="en-US" smtClean="0"/>
          </a:p>
          <a:p>
            <a:pPr eaLnBrk="1" hangingPunct="1">
              <a:lnSpc>
                <a:spcPct val="110000"/>
              </a:lnSpc>
            </a:pPr>
            <a:r>
              <a:rPr lang="en-US" smtClean="0"/>
              <a:t>The order of operations evaluation  is determined by the precedence rules and parentheses. </a:t>
            </a:r>
          </a:p>
          <a:p>
            <a:pPr eaLnBrk="1" hangingPunct="1">
              <a:lnSpc>
                <a:spcPct val="110000"/>
              </a:lnSpc>
            </a:pPr>
            <a:endParaRPr lang="en-US" smtClean="0"/>
          </a:p>
          <a:p>
            <a:pPr eaLnBrk="1" hangingPunct="1">
              <a:lnSpc>
                <a:spcPct val="110000"/>
              </a:lnSpc>
            </a:pPr>
            <a:r>
              <a:rPr lang="en-US" smtClean="0"/>
              <a:t>When an evaluation order is desired that is different from that provided by the precedence, parentheses are used to override precedence rules.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503238"/>
          </a:xfrm>
        </p:spPr>
        <p:txBody>
          <a:bodyPr/>
          <a:lstStyle/>
          <a:p>
            <a:pPr eaLnBrk="1" hangingPunct="1"/>
            <a:r>
              <a:rPr lang="en-US" sz="2000" smtClean="0"/>
              <a:t>Application of Stacks - Evaluating Postfix Expressions (Cont’d)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50825" y="692150"/>
            <a:ext cx="8362950" cy="208915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dirty="0" smtClean="0"/>
              <a:t>Expressions can also be represented using </a:t>
            </a:r>
            <a:r>
              <a:rPr lang="en-US" dirty="0" smtClean="0">
                <a:solidFill>
                  <a:schemeClr val="accent2"/>
                </a:solidFill>
              </a:rPr>
              <a:t>postfix </a:t>
            </a:r>
            <a:r>
              <a:rPr lang="en-US" dirty="0" smtClean="0"/>
              <a:t>notation - where an operator comes after its two operands</a:t>
            </a:r>
          </a:p>
          <a:p>
            <a:pPr eaLnBrk="1" hangingPunct="1">
              <a:lnSpc>
                <a:spcPct val="80000"/>
              </a:lnSpc>
            </a:pPr>
            <a:r>
              <a:rPr lang="en-US" dirty="0" smtClean="0"/>
              <a:t> Expressions can also be represented using </a:t>
            </a:r>
            <a:r>
              <a:rPr lang="en-US" dirty="0" smtClean="0">
                <a:solidFill>
                  <a:schemeClr val="accent2"/>
                </a:solidFill>
              </a:rPr>
              <a:t>prefix</a:t>
            </a:r>
            <a:r>
              <a:rPr lang="en-US" dirty="0" smtClean="0"/>
              <a:t> notation – where an operator comes before its two operands.</a:t>
            </a:r>
          </a:p>
          <a:p>
            <a:pPr eaLnBrk="1" hangingPunct="1">
              <a:lnSpc>
                <a:spcPct val="80000"/>
              </a:lnSpc>
            </a:pPr>
            <a:endParaRPr lang="en-US" dirty="0" smtClean="0"/>
          </a:p>
          <a:p>
            <a:pPr eaLnBrk="1" hangingPunct="1">
              <a:lnSpc>
                <a:spcPct val="80000"/>
              </a:lnSpc>
            </a:pPr>
            <a:r>
              <a:rPr lang="en-US" dirty="0" smtClean="0">
                <a:sym typeface="Wingdings" pitchFamily="2" charset="2"/>
              </a:rPr>
              <a:t>The advantage of postfix and prefix notations is that the order of operation evaluation is unique without the need for precedence rules or parentheses. </a:t>
            </a:r>
            <a:endParaRPr lang="en-US" b="1" dirty="0" smtClean="0"/>
          </a:p>
        </p:txBody>
      </p:sp>
      <p:graphicFrame>
        <p:nvGraphicFramePr>
          <p:cNvPr id="17479" name="Group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3936603"/>
              </p:ext>
            </p:extLst>
          </p:nvPr>
        </p:nvGraphicFramePr>
        <p:xfrm>
          <a:off x="827088" y="2924175"/>
          <a:ext cx="7489825" cy="1798320"/>
        </p:xfrm>
        <a:graphic>
          <a:graphicData uri="http://schemas.openxmlformats.org/drawingml/2006/table">
            <a:tbl>
              <a:tblPr rtl="1"/>
              <a:tblGrid>
                <a:gridCol w="2495550"/>
                <a:gridCol w="3194050"/>
                <a:gridCol w="1800225"/>
              </a:tblGrid>
              <a:tr h="3016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Prefix (Polish) Notation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F7A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Postfix (Reverse Polish) Notation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F7A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Infix Notation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F7A7"/>
                    </a:solidFill>
                  </a:tcPr>
                </a:tc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/ 16  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16   2   /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16 / 2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16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*  +  2  14  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  14  +  5  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(2 + 14)* 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+  2 * 14  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   14  5  * 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  +  14 * 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16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*  -  6  2  +  5  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6  2  -  5  4  + 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(6 – 2) * (5 + 4)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0"/>
            <a:ext cx="8229600" cy="476250"/>
          </a:xfrm>
        </p:spPr>
        <p:txBody>
          <a:bodyPr/>
          <a:lstStyle/>
          <a:p>
            <a:r>
              <a:rPr lang="en-US" sz="2600" smtClean="0"/>
              <a:t>Infix to Postfix conversion (manual)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692150"/>
            <a:ext cx="8229600" cy="5905500"/>
          </a:xfrm>
        </p:spPr>
        <p:txBody>
          <a:bodyPr/>
          <a:lstStyle/>
          <a:p>
            <a:pPr marL="381000" indent="-381000"/>
            <a:r>
              <a:rPr lang="en-US" dirty="0" smtClean="0"/>
              <a:t>An Infix to Postfix manual conversion algorithm is:</a:t>
            </a:r>
          </a:p>
          <a:p>
            <a:pPr marL="838200" lvl="1" indent="-381000">
              <a:buFontTx/>
              <a:buNone/>
            </a:pPr>
            <a:r>
              <a:rPr lang="en-US" dirty="0" smtClean="0"/>
              <a:t>1.  Completely parenthesize the infix expression according to order of priority you want.</a:t>
            </a:r>
          </a:p>
          <a:p>
            <a:pPr marL="838200" lvl="1" indent="-381000">
              <a:buFontTx/>
              <a:buNone/>
            </a:pPr>
            <a:r>
              <a:rPr lang="en-US" dirty="0" smtClean="0"/>
              <a:t>2.   Move each operator to its corresponding </a:t>
            </a:r>
            <a:r>
              <a:rPr lang="en-US" b="1" dirty="0" smtClean="0"/>
              <a:t>right</a:t>
            </a:r>
            <a:r>
              <a:rPr lang="en-US" dirty="0" smtClean="0"/>
              <a:t> parenthesis.</a:t>
            </a:r>
          </a:p>
          <a:p>
            <a:pPr marL="838200" lvl="1" indent="-381000">
              <a:buFontTx/>
              <a:buAutoNum type="arabicPeriod" startAt="3"/>
            </a:pPr>
            <a:r>
              <a:rPr lang="en-US" dirty="0" smtClean="0"/>
              <a:t>Remove all parentheses.</a:t>
            </a:r>
          </a:p>
          <a:p>
            <a:pPr marL="838200" lvl="1" indent="-381000">
              <a:buFontTx/>
              <a:buNone/>
            </a:pPr>
            <a:r>
              <a:rPr lang="en-US" dirty="0" smtClean="0"/>
              <a:t> </a:t>
            </a:r>
          </a:p>
          <a:p>
            <a:pPr marL="381000" indent="-381000"/>
            <a:r>
              <a:rPr lang="en-US" dirty="0" smtClean="0"/>
              <a:t>Examples:</a:t>
            </a:r>
          </a:p>
          <a:p>
            <a:pPr marL="838200" lvl="1" indent="-381000">
              <a:buFontTx/>
              <a:buNone/>
            </a:pPr>
            <a:r>
              <a:rPr lang="en-US" dirty="0" smtClean="0"/>
              <a:t>3 + 4 * 5	</a:t>
            </a:r>
            <a:r>
              <a:rPr lang="en-US" dirty="0" smtClean="0">
                <a:sym typeface="Wingdings" pitchFamily="2" charset="2"/>
              </a:rPr>
              <a:t>	(</a:t>
            </a:r>
            <a:r>
              <a:rPr lang="en-US" dirty="0" smtClean="0"/>
              <a:t>3 + (4 * 5) )	</a:t>
            </a:r>
            <a:r>
              <a:rPr lang="en-US" dirty="0" smtClean="0">
                <a:sym typeface="Wingdings" pitchFamily="2" charset="2"/>
              </a:rPr>
              <a:t>	3 4 5 * +</a:t>
            </a:r>
          </a:p>
          <a:p>
            <a:pPr marL="838200" lvl="1" indent="-381000">
              <a:buFontTx/>
              <a:buNone/>
            </a:pPr>
            <a:endParaRPr lang="en-US" dirty="0" smtClean="0">
              <a:sym typeface="Wingdings" pitchFamily="2" charset="2"/>
            </a:endParaRPr>
          </a:p>
          <a:p>
            <a:pPr marL="838200" lvl="1" indent="-381000">
              <a:buFontTx/>
              <a:buNone/>
            </a:pPr>
            <a:endParaRPr lang="en-US" dirty="0" smtClean="0"/>
          </a:p>
          <a:p>
            <a:pPr marL="838200" lvl="1" indent="-381000">
              <a:buFontTx/>
              <a:buNone/>
            </a:pPr>
            <a:endParaRPr lang="en-US" dirty="0" smtClean="0"/>
          </a:p>
          <a:p>
            <a:pPr marL="381000" indent="-381000">
              <a:buFontTx/>
              <a:buNone/>
            </a:pPr>
            <a:r>
              <a:rPr lang="en-US" dirty="0" smtClean="0"/>
              <a:t>a / b ^ c – d * e – a * c ^ 3 ^ 4 		a b c ^ / d e * a c 3 4 ^ ^ * - -</a:t>
            </a:r>
          </a:p>
          <a:p>
            <a:pPr marL="381000" indent="-381000">
              <a:buFontTx/>
              <a:buNone/>
            </a:pPr>
            <a:r>
              <a:rPr lang="en-US" dirty="0" smtClean="0"/>
              <a:t>			</a:t>
            </a:r>
          </a:p>
          <a:p>
            <a:pPr marL="381000" indent="-381000">
              <a:buFontTx/>
              <a:buNone/>
            </a:pPr>
            <a:r>
              <a:rPr lang="en-US" dirty="0" smtClean="0"/>
              <a:t>			((a / (b ^ c)) – ((d * e) – (a * (c ^ (3 ^ 4) ) ) ) ) </a:t>
            </a:r>
          </a:p>
          <a:p>
            <a:pPr marL="381000" indent="-381000">
              <a:buFontTx/>
              <a:buNone/>
            </a:pPr>
            <a:endParaRPr lang="en-US" dirty="0" smtClean="0"/>
          </a:p>
        </p:txBody>
      </p:sp>
      <p:grpSp>
        <p:nvGrpSpPr>
          <p:cNvPr id="63492" name="Group 4"/>
          <p:cNvGrpSpPr>
            <a:grpSpLocks/>
          </p:cNvGrpSpPr>
          <p:nvPr/>
        </p:nvGrpSpPr>
        <p:grpSpPr bwMode="auto">
          <a:xfrm>
            <a:off x="3706813" y="3644900"/>
            <a:ext cx="936625" cy="360363"/>
            <a:chOff x="2290" y="2432"/>
            <a:chExt cx="590" cy="227"/>
          </a:xfrm>
        </p:grpSpPr>
        <p:grpSp>
          <p:nvGrpSpPr>
            <p:cNvPr id="63493" name="Group 5"/>
            <p:cNvGrpSpPr>
              <a:grpSpLocks/>
            </p:cNvGrpSpPr>
            <p:nvPr/>
          </p:nvGrpSpPr>
          <p:grpSpPr bwMode="auto">
            <a:xfrm>
              <a:off x="2290" y="2432"/>
              <a:ext cx="590" cy="227"/>
              <a:chOff x="2290" y="2432"/>
              <a:chExt cx="590" cy="272"/>
            </a:xfrm>
          </p:grpSpPr>
          <p:sp>
            <p:nvSpPr>
              <p:cNvPr id="63494" name="Line 6"/>
              <p:cNvSpPr>
                <a:spLocks noChangeShapeType="1"/>
              </p:cNvSpPr>
              <p:nvPr/>
            </p:nvSpPr>
            <p:spPr bwMode="auto">
              <a:xfrm>
                <a:off x="2290" y="2432"/>
                <a:ext cx="0" cy="2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495" name="Line 7"/>
              <p:cNvSpPr>
                <a:spLocks noChangeShapeType="1"/>
              </p:cNvSpPr>
              <p:nvPr/>
            </p:nvSpPr>
            <p:spPr bwMode="auto">
              <a:xfrm>
                <a:off x="2290" y="2704"/>
                <a:ext cx="59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496" name="Line 8"/>
              <p:cNvSpPr>
                <a:spLocks noChangeShapeType="1"/>
              </p:cNvSpPr>
              <p:nvPr/>
            </p:nvSpPr>
            <p:spPr bwMode="auto">
              <a:xfrm flipV="1">
                <a:off x="2880" y="2432"/>
                <a:ext cx="0" cy="2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63497" name="Group 9"/>
            <p:cNvGrpSpPr>
              <a:grpSpLocks/>
            </p:cNvGrpSpPr>
            <p:nvPr/>
          </p:nvGrpSpPr>
          <p:grpSpPr bwMode="auto">
            <a:xfrm>
              <a:off x="2608" y="2432"/>
              <a:ext cx="181" cy="136"/>
              <a:chOff x="2290" y="2432"/>
              <a:chExt cx="590" cy="272"/>
            </a:xfrm>
          </p:grpSpPr>
          <p:sp>
            <p:nvSpPr>
              <p:cNvPr id="63498" name="Line 10"/>
              <p:cNvSpPr>
                <a:spLocks noChangeShapeType="1"/>
              </p:cNvSpPr>
              <p:nvPr/>
            </p:nvSpPr>
            <p:spPr bwMode="auto">
              <a:xfrm>
                <a:off x="2290" y="2432"/>
                <a:ext cx="0" cy="2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499" name="Line 11"/>
              <p:cNvSpPr>
                <a:spLocks noChangeShapeType="1"/>
              </p:cNvSpPr>
              <p:nvPr/>
            </p:nvSpPr>
            <p:spPr bwMode="auto">
              <a:xfrm>
                <a:off x="2290" y="2704"/>
                <a:ext cx="59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500" name="Line 12"/>
              <p:cNvSpPr>
                <a:spLocks noChangeShapeType="1"/>
              </p:cNvSpPr>
              <p:nvPr/>
            </p:nvSpPr>
            <p:spPr bwMode="auto">
              <a:xfrm flipV="1">
                <a:off x="2880" y="2432"/>
                <a:ext cx="0" cy="2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63501" name="Group 13"/>
          <p:cNvGrpSpPr>
            <a:grpSpLocks/>
          </p:cNvGrpSpPr>
          <p:nvPr/>
        </p:nvGrpSpPr>
        <p:grpSpPr bwMode="auto">
          <a:xfrm>
            <a:off x="2771775" y="5803900"/>
            <a:ext cx="4392613" cy="865188"/>
            <a:chOff x="1746" y="3566"/>
            <a:chExt cx="2767" cy="545"/>
          </a:xfrm>
        </p:grpSpPr>
        <p:grpSp>
          <p:nvGrpSpPr>
            <p:cNvPr id="63502" name="Group 14"/>
            <p:cNvGrpSpPr>
              <a:grpSpLocks/>
            </p:cNvGrpSpPr>
            <p:nvPr/>
          </p:nvGrpSpPr>
          <p:grpSpPr bwMode="auto">
            <a:xfrm>
              <a:off x="2018" y="3566"/>
              <a:ext cx="181" cy="136"/>
              <a:chOff x="2290" y="2432"/>
              <a:chExt cx="590" cy="272"/>
            </a:xfrm>
          </p:grpSpPr>
          <p:sp>
            <p:nvSpPr>
              <p:cNvPr id="63503" name="Line 15"/>
              <p:cNvSpPr>
                <a:spLocks noChangeShapeType="1"/>
              </p:cNvSpPr>
              <p:nvPr/>
            </p:nvSpPr>
            <p:spPr bwMode="auto">
              <a:xfrm>
                <a:off x="2290" y="2432"/>
                <a:ext cx="0" cy="2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504" name="Line 16"/>
              <p:cNvSpPr>
                <a:spLocks noChangeShapeType="1"/>
              </p:cNvSpPr>
              <p:nvPr/>
            </p:nvSpPr>
            <p:spPr bwMode="auto">
              <a:xfrm>
                <a:off x="2290" y="2704"/>
                <a:ext cx="59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505" name="Line 17"/>
              <p:cNvSpPr>
                <a:spLocks noChangeShapeType="1"/>
              </p:cNvSpPr>
              <p:nvPr/>
            </p:nvSpPr>
            <p:spPr bwMode="auto">
              <a:xfrm flipV="1">
                <a:off x="2880" y="2432"/>
                <a:ext cx="0" cy="2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63506" name="Group 18"/>
            <p:cNvGrpSpPr>
              <a:grpSpLocks/>
            </p:cNvGrpSpPr>
            <p:nvPr/>
          </p:nvGrpSpPr>
          <p:grpSpPr bwMode="auto">
            <a:xfrm>
              <a:off x="1746" y="3566"/>
              <a:ext cx="544" cy="182"/>
              <a:chOff x="2290" y="2432"/>
              <a:chExt cx="590" cy="272"/>
            </a:xfrm>
          </p:grpSpPr>
          <p:sp>
            <p:nvSpPr>
              <p:cNvPr id="63507" name="Line 19"/>
              <p:cNvSpPr>
                <a:spLocks noChangeShapeType="1"/>
              </p:cNvSpPr>
              <p:nvPr/>
            </p:nvSpPr>
            <p:spPr bwMode="auto">
              <a:xfrm>
                <a:off x="2290" y="2432"/>
                <a:ext cx="0" cy="2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508" name="Line 20"/>
              <p:cNvSpPr>
                <a:spLocks noChangeShapeType="1"/>
              </p:cNvSpPr>
              <p:nvPr/>
            </p:nvSpPr>
            <p:spPr bwMode="auto">
              <a:xfrm>
                <a:off x="2290" y="2704"/>
                <a:ext cx="59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509" name="Line 21"/>
              <p:cNvSpPr>
                <a:spLocks noChangeShapeType="1"/>
              </p:cNvSpPr>
              <p:nvPr/>
            </p:nvSpPr>
            <p:spPr bwMode="auto">
              <a:xfrm flipV="1">
                <a:off x="2880" y="2432"/>
                <a:ext cx="0" cy="2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63510" name="Group 22"/>
            <p:cNvGrpSpPr>
              <a:grpSpLocks/>
            </p:cNvGrpSpPr>
            <p:nvPr/>
          </p:nvGrpSpPr>
          <p:grpSpPr bwMode="auto">
            <a:xfrm>
              <a:off x="2744" y="3566"/>
              <a:ext cx="181" cy="136"/>
              <a:chOff x="2290" y="2432"/>
              <a:chExt cx="590" cy="272"/>
            </a:xfrm>
          </p:grpSpPr>
          <p:sp>
            <p:nvSpPr>
              <p:cNvPr id="63511" name="Line 23"/>
              <p:cNvSpPr>
                <a:spLocks noChangeShapeType="1"/>
              </p:cNvSpPr>
              <p:nvPr/>
            </p:nvSpPr>
            <p:spPr bwMode="auto">
              <a:xfrm>
                <a:off x="2290" y="2432"/>
                <a:ext cx="0" cy="2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512" name="Line 24"/>
              <p:cNvSpPr>
                <a:spLocks noChangeShapeType="1"/>
              </p:cNvSpPr>
              <p:nvPr/>
            </p:nvSpPr>
            <p:spPr bwMode="auto">
              <a:xfrm>
                <a:off x="2290" y="2704"/>
                <a:ext cx="59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513" name="Line 25"/>
              <p:cNvSpPr>
                <a:spLocks noChangeShapeType="1"/>
              </p:cNvSpPr>
              <p:nvPr/>
            </p:nvSpPr>
            <p:spPr bwMode="auto">
              <a:xfrm flipV="1">
                <a:off x="2880" y="2432"/>
                <a:ext cx="0" cy="2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63514" name="Group 26"/>
            <p:cNvGrpSpPr>
              <a:grpSpLocks/>
            </p:cNvGrpSpPr>
            <p:nvPr/>
          </p:nvGrpSpPr>
          <p:grpSpPr bwMode="auto">
            <a:xfrm>
              <a:off x="2381" y="3566"/>
              <a:ext cx="2132" cy="545"/>
              <a:chOff x="2290" y="2432"/>
              <a:chExt cx="590" cy="272"/>
            </a:xfrm>
          </p:grpSpPr>
          <p:sp>
            <p:nvSpPr>
              <p:cNvPr id="63515" name="Line 27"/>
              <p:cNvSpPr>
                <a:spLocks noChangeShapeType="1"/>
              </p:cNvSpPr>
              <p:nvPr/>
            </p:nvSpPr>
            <p:spPr bwMode="auto">
              <a:xfrm>
                <a:off x="2290" y="2432"/>
                <a:ext cx="0" cy="2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516" name="Line 28"/>
              <p:cNvSpPr>
                <a:spLocks noChangeShapeType="1"/>
              </p:cNvSpPr>
              <p:nvPr/>
            </p:nvSpPr>
            <p:spPr bwMode="auto">
              <a:xfrm>
                <a:off x="2290" y="2704"/>
                <a:ext cx="59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517" name="Line 29"/>
              <p:cNvSpPr>
                <a:spLocks noChangeShapeType="1"/>
              </p:cNvSpPr>
              <p:nvPr/>
            </p:nvSpPr>
            <p:spPr bwMode="auto">
              <a:xfrm flipV="1">
                <a:off x="2880" y="2432"/>
                <a:ext cx="0" cy="2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63518" name="Group 30"/>
            <p:cNvGrpSpPr>
              <a:grpSpLocks/>
            </p:cNvGrpSpPr>
            <p:nvPr/>
          </p:nvGrpSpPr>
          <p:grpSpPr bwMode="auto">
            <a:xfrm>
              <a:off x="3061" y="3567"/>
              <a:ext cx="1361" cy="453"/>
              <a:chOff x="2290" y="2432"/>
              <a:chExt cx="590" cy="272"/>
            </a:xfrm>
          </p:grpSpPr>
          <p:sp>
            <p:nvSpPr>
              <p:cNvPr id="63519" name="Line 31"/>
              <p:cNvSpPr>
                <a:spLocks noChangeShapeType="1"/>
              </p:cNvSpPr>
              <p:nvPr/>
            </p:nvSpPr>
            <p:spPr bwMode="auto">
              <a:xfrm>
                <a:off x="2290" y="2432"/>
                <a:ext cx="0" cy="2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520" name="Line 32"/>
              <p:cNvSpPr>
                <a:spLocks noChangeShapeType="1"/>
              </p:cNvSpPr>
              <p:nvPr/>
            </p:nvSpPr>
            <p:spPr bwMode="auto">
              <a:xfrm>
                <a:off x="2290" y="2704"/>
                <a:ext cx="59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521" name="Line 33"/>
              <p:cNvSpPr>
                <a:spLocks noChangeShapeType="1"/>
              </p:cNvSpPr>
              <p:nvPr/>
            </p:nvSpPr>
            <p:spPr bwMode="auto">
              <a:xfrm flipV="1">
                <a:off x="2880" y="2432"/>
                <a:ext cx="0" cy="2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63522" name="Group 34"/>
            <p:cNvGrpSpPr>
              <a:grpSpLocks/>
            </p:cNvGrpSpPr>
            <p:nvPr/>
          </p:nvGrpSpPr>
          <p:grpSpPr bwMode="auto">
            <a:xfrm>
              <a:off x="3379" y="3566"/>
              <a:ext cx="953" cy="362"/>
              <a:chOff x="2290" y="2432"/>
              <a:chExt cx="590" cy="272"/>
            </a:xfrm>
          </p:grpSpPr>
          <p:sp>
            <p:nvSpPr>
              <p:cNvPr id="63523" name="Line 35"/>
              <p:cNvSpPr>
                <a:spLocks noChangeShapeType="1"/>
              </p:cNvSpPr>
              <p:nvPr/>
            </p:nvSpPr>
            <p:spPr bwMode="auto">
              <a:xfrm>
                <a:off x="2290" y="2432"/>
                <a:ext cx="0" cy="2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524" name="Line 36"/>
              <p:cNvSpPr>
                <a:spLocks noChangeShapeType="1"/>
              </p:cNvSpPr>
              <p:nvPr/>
            </p:nvSpPr>
            <p:spPr bwMode="auto">
              <a:xfrm>
                <a:off x="2290" y="2704"/>
                <a:ext cx="59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525" name="Line 37"/>
              <p:cNvSpPr>
                <a:spLocks noChangeShapeType="1"/>
              </p:cNvSpPr>
              <p:nvPr/>
            </p:nvSpPr>
            <p:spPr bwMode="auto">
              <a:xfrm flipV="1">
                <a:off x="2880" y="2432"/>
                <a:ext cx="0" cy="2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63526" name="Group 38"/>
            <p:cNvGrpSpPr>
              <a:grpSpLocks/>
            </p:cNvGrpSpPr>
            <p:nvPr/>
          </p:nvGrpSpPr>
          <p:grpSpPr bwMode="auto">
            <a:xfrm>
              <a:off x="3651" y="3566"/>
              <a:ext cx="590" cy="272"/>
              <a:chOff x="2290" y="2432"/>
              <a:chExt cx="590" cy="272"/>
            </a:xfrm>
          </p:grpSpPr>
          <p:sp>
            <p:nvSpPr>
              <p:cNvPr id="63527" name="Line 39"/>
              <p:cNvSpPr>
                <a:spLocks noChangeShapeType="1"/>
              </p:cNvSpPr>
              <p:nvPr/>
            </p:nvSpPr>
            <p:spPr bwMode="auto">
              <a:xfrm>
                <a:off x="2290" y="2432"/>
                <a:ext cx="0" cy="2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528" name="Line 40"/>
              <p:cNvSpPr>
                <a:spLocks noChangeShapeType="1"/>
              </p:cNvSpPr>
              <p:nvPr/>
            </p:nvSpPr>
            <p:spPr bwMode="auto">
              <a:xfrm>
                <a:off x="2290" y="2704"/>
                <a:ext cx="59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529" name="Line 41"/>
              <p:cNvSpPr>
                <a:spLocks noChangeShapeType="1"/>
              </p:cNvSpPr>
              <p:nvPr/>
            </p:nvSpPr>
            <p:spPr bwMode="auto">
              <a:xfrm flipV="1">
                <a:off x="2880" y="2432"/>
                <a:ext cx="0" cy="2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63530" name="Group 42"/>
            <p:cNvGrpSpPr>
              <a:grpSpLocks/>
            </p:cNvGrpSpPr>
            <p:nvPr/>
          </p:nvGrpSpPr>
          <p:grpSpPr bwMode="auto">
            <a:xfrm>
              <a:off x="3969" y="3566"/>
              <a:ext cx="181" cy="136"/>
              <a:chOff x="2290" y="2432"/>
              <a:chExt cx="590" cy="272"/>
            </a:xfrm>
          </p:grpSpPr>
          <p:sp>
            <p:nvSpPr>
              <p:cNvPr id="63531" name="Line 43"/>
              <p:cNvSpPr>
                <a:spLocks noChangeShapeType="1"/>
              </p:cNvSpPr>
              <p:nvPr/>
            </p:nvSpPr>
            <p:spPr bwMode="auto">
              <a:xfrm>
                <a:off x="2290" y="2432"/>
                <a:ext cx="0" cy="2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532" name="Line 44"/>
              <p:cNvSpPr>
                <a:spLocks noChangeShapeType="1"/>
              </p:cNvSpPr>
              <p:nvPr/>
            </p:nvSpPr>
            <p:spPr bwMode="auto">
              <a:xfrm>
                <a:off x="2290" y="2704"/>
                <a:ext cx="59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533" name="Line 45"/>
              <p:cNvSpPr>
                <a:spLocks noChangeShapeType="1"/>
              </p:cNvSpPr>
              <p:nvPr/>
            </p:nvSpPr>
            <p:spPr bwMode="auto">
              <a:xfrm flipV="1">
                <a:off x="2880" y="2432"/>
                <a:ext cx="0" cy="2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63534" name="Line 46"/>
          <p:cNvSpPr>
            <a:spLocks noChangeShapeType="1"/>
          </p:cNvSpPr>
          <p:nvPr/>
        </p:nvSpPr>
        <p:spPr bwMode="auto">
          <a:xfrm>
            <a:off x="2627313" y="5084763"/>
            <a:ext cx="576262" cy="2159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3535" name="Line 47"/>
          <p:cNvSpPr>
            <a:spLocks noChangeShapeType="1"/>
          </p:cNvSpPr>
          <p:nvPr/>
        </p:nvSpPr>
        <p:spPr bwMode="auto">
          <a:xfrm flipV="1">
            <a:off x="6084888" y="5084763"/>
            <a:ext cx="576262" cy="2159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3536" name="Line 48"/>
          <p:cNvSpPr>
            <a:spLocks noChangeShapeType="1"/>
          </p:cNvSpPr>
          <p:nvPr/>
        </p:nvSpPr>
        <p:spPr bwMode="auto">
          <a:xfrm>
            <a:off x="2339975" y="3357563"/>
            <a:ext cx="4318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3537" name="Line 49"/>
          <p:cNvSpPr>
            <a:spLocks noChangeShapeType="1"/>
          </p:cNvSpPr>
          <p:nvPr/>
        </p:nvSpPr>
        <p:spPr bwMode="auto">
          <a:xfrm>
            <a:off x="5148263" y="3357563"/>
            <a:ext cx="4318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0"/>
            <a:ext cx="8229600" cy="620713"/>
          </a:xfrm>
          <a:noFill/>
          <a:ln/>
        </p:spPr>
        <p:txBody>
          <a:bodyPr/>
          <a:lstStyle/>
          <a:p>
            <a:r>
              <a:rPr lang="en-US" sz="2600" smtClean="0"/>
              <a:t>Infix to Prefix conversion (manual)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765175"/>
            <a:ext cx="8229600" cy="5256213"/>
          </a:xfrm>
          <a:noFill/>
          <a:ln/>
        </p:spPr>
        <p:txBody>
          <a:bodyPr/>
          <a:lstStyle/>
          <a:p>
            <a:pPr marL="381000" indent="-381000"/>
            <a:r>
              <a:rPr lang="en-US" smtClean="0"/>
              <a:t>An Infix to Prefix manual conversion algorithm is:</a:t>
            </a:r>
          </a:p>
          <a:p>
            <a:pPr marL="838200" lvl="1" indent="-381000">
              <a:buFontTx/>
              <a:buNone/>
            </a:pPr>
            <a:r>
              <a:rPr lang="en-US" smtClean="0"/>
              <a:t>1.   Completely parenthesize the infix expression according to order of priority you want.</a:t>
            </a:r>
          </a:p>
          <a:p>
            <a:pPr marL="838200" lvl="1" indent="-381000">
              <a:buFontTx/>
              <a:buNone/>
            </a:pPr>
            <a:r>
              <a:rPr lang="en-US" smtClean="0"/>
              <a:t>2.   Move each operator to its corresponding </a:t>
            </a:r>
            <a:r>
              <a:rPr lang="en-US" b="1" smtClean="0"/>
              <a:t>left</a:t>
            </a:r>
            <a:r>
              <a:rPr lang="en-US" smtClean="0"/>
              <a:t> parenthesis.</a:t>
            </a:r>
          </a:p>
          <a:p>
            <a:pPr marL="838200" lvl="1" indent="-381000">
              <a:buFontTx/>
              <a:buAutoNum type="arabicPeriod" startAt="3"/>
            </a:pPr>
            <a:r>
              <a:rPr lang="en-US" smtClean="0"/>
              <a:t>Remove all parentheses. </a:t>
            </a:r>
          </a:p>
          <a:p>
            <a:pPr marL="838200" lvl="1" indent="-381000">
              <a:buFontTx/>
              <a:buAutoNum type="arabicPeriod" startAt="3"/>
            </a:pPr>
            <a:endParaRPr lang="en-US" smtClean="0"/>
          </a:p>
          <a:p>
            <a:pPr marL="381000" indent="-381000"/>
            <a:r>
              <a:rPr lang="en-US" smtClean="0"/>
              <a:t>Examples:</a:t>
            </a:r>
          </a:p>
          <a:p>
            <a:pPr marL="381000" indent="-381000">
              <a:buFontTx/>
              <a:buNone/>
            </a:pPr>
            <a:r>
              <a:rPr lang="en-US" smtClean="0"/>
              <a:t>	3 + 4 * 5	</a:t>
            </a:r>
            <a:r>
              <a:rPr lang="en-US" smtClean="0">
                <a:sym typeface="Wingdings" pitchFamily="2" charset="2"/>
              </a:rPr>
              <a:t>	(</a:t>
            </a:r>
            <a:r>
              <a:rPr lang="en-US" smtClean="0"/>
              <a:t>3 + (4 * 5) )	</a:t>
            </a:r>
            <a:r>
              <a:rPr lang="en-US" smtClean="0">
                <a:sym typeface="Wingdings" pitchFamily="2" charset="2"/>
              </a:rPr>
              <a:t>	+ 3 * 4   5 </a:t>
            </a:r>
          </a:p>
          <a:p>
            <a:pPr marL="838200" lvl="1" indent="-381000"/>
            <a:endParaRPr lang="en-US" smtClean="0">
              <a:sym typeface="Wingdings" pitchFamily="2" charset="2"/>
            </a:endParaRPr>
          </a:p>
          <a:p>
            <a:pPr marL="838200" lvl="1" indent="-381000"/>
            <a:endParaRPr lang="en-US" smtClean="0"/>
          </a:p>
          <a:p>
            <a:pPr marL="381000" indent="-381000">
              <a:buFontTx/>
              <a:buNone/>
            </a:pPr>
            <a:endParaRPr lang="en-US" smtClean="0"/>
          </a:p>
          <a:p>
            <a:pPr marL="381000" indent="-381000">
              <a:buFontTx/>
              <a:buNone/>
            </a:pPr>
            <a:r>
              <a:rPr lang="en-US" smtClean="0"/>
              <a:t>a / b ^ c – d * e – a * c ^ 3 ^ 4 		- / a ^ b  c - *  d  e * a ^ c ^ 3  4 </a:t>
            </a:r>
          </a:p>
          <a:p>
            <a:pPr marL="381000" indent="-381000">
              <a:buFontTx/>
              <a:buNone/>
            </a:pPr>
            <a:r>
              <a:rPr lang="en-US" smtClean="0"/>
              <a:t>			</a:t>
            </a:r>
          </a:p>
          <a:p>
            <a:pPr marL="381000" indent="-381000">
              <a:buFontTx/>
              <a:buNone/>
            </a:pPr>
            <a:r>
              <a:rPr lang="en-US" smtClean="0"/>
              <a:t>			( (a / (b ^ c)) – ( (d * e) – (a * (c ^ (3 ^ 4) ) ) ) ) </a:t>
            </a:r>
          </a:p>
          <a:p>
            <a:pPr marL="381000" indent="-381000">
              <a:buFontTx/>
              <a:buNone/>
            </a:pPr>
            <a:endParaRPr lang="en-US" smtClean="0"/>
          </a:p>
        </p:txBody>
      </p:sp>
      <p:sp>
        <p:nvSpPr>
          <p:cNvPr id="65540" name="Line 4"/>
          <p:cNvSpPr>
            <a:spLocks noChangeShapeType="1"/>
          </p:cNvSpPr>
          <p:nvPr/>
        </p:nvSpPr>
        <p:spPr bwMode="auto">
          <a:xfrm>
            <a:off x="2555875" y="5084763"/>
            <a:ext cx="576263" cy="2159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5541" name="Line 5"/>
          <p:cNvSpPr>
            <a:spLocks noChangeShapeType="1"/>
          </p:cNvSpPr>
          <p:nvPr/>
        </p:nvSpPr>
        <p:spPr bwMode="auto">
          <a:xfrm flipV="1">
            <a:off x="6156325" y="5157788"/>
            <a:ext cx="576263" cy="2159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5542" name="Line 6"/>
          <p:cNvSpPr>
            <a:spLocks noChangeShapeType="1"/>
          </p:cNvSpPr>
          <p:nvPr/>
        </p:nvSpPr>
        <p:spPr bwMode="auto">
          <a:xfrm>
            <a:off x="2268538" y="3500438"/>
            <a:ext cx="4318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5543" name="Line 7"/>
          <p:cNvSpPr>
            <a:spLocks noChangeShapeType="1"/>
          </p:cNvSpPr>
          <p:nvPr/>
        </p:nvSpPr>
        <p:spPr bwMode="auto">
          <a:xfrm>
            <a:off x="4932363" y="3500438"/>
            <a:ext cx="4318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65544" name="Group 8"/>
          <p:cNvGrpSpPr>
            <a:grpSpLocks/>
          </p:cNvGrpSpPr>
          <p:nvPr/>
        </p:nvGrpSpPr>
        <p:grpSpPr bwMode="auto">
          <a:xfrm>
            <a:off x="3779838" y="3644900"/>
            <a:ext cx="288925" cy="288925"/>
            <a:chOff x="2336" y="2432"/>
            <a:chExt cx="272" cy="182"/>
          </a:xfrm>
        </p:grpSpPr>
        <p:sp>
          <p:nvSpPr>
            <p:cNvPr id="65545" name="Line 9"/>
            <p:cNvSpPr>
              <a:spLocks noChangeShapeType="1"/>
            </p:cNvSpPr>
            <p:nvPr/>
          </p:nvSpPr>
          <p:spPr bwMode="auto">
            <a:xfrm>
              <a:off x="2608" y="2432"/>
              <a:ext cx="0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5546" name="Line 10"/>
            <p:cNvSpPr>
              <a:spLocks noChangeShapeType="1"/>
            </p:cNvSpPr>
            <p:nvPr/>
          </p:nvSpPr>
          <p:spPr bwMode="auto">
            <a:xfrm flipH="1">
              <a:off x="2336" y="2614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5547" name="Line 11"/>
            <p:cNvSpPr>
              <a:spLocks noChangeShapeType="1"/>
            </p:cNvSpPr>
            <p:nvPr/>
          </p:nvSpPr>
          <p:spPr bwMode="auto">
            <a:xfrm flipV="1">
              <a:off x="2336" y="2432"/>
              <a:ext cx="0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5548" name="Group 12"/>
          <p:cNvGrpSpPr>
            <a:grpSpLocks/>
          </p:cNvGrpSpPr>
          <p:nvPr/>
        </p:nvGrpSpPr>
        <p:grpSpPr bwMode="auto">
          <a:xfrm>
            <a:off x="3276600" y="3644900"/>
            <a:ext cx="288925" cy="288925"/>
            <a:chOff x="2336" y="2432"/>
            <a:chExt cx="272" cy="182"/>
          </a:xfrm>
        </p:grpSpPr>
        <p:sp>
          <p:nvSpPr>
            <p:cNvPr id="65549" name="Line 13"/>
            <p:cNvSpPr>
              <a:spLocks noChangeShapeType="1"/>
            </p:cNvSpPr>
            <p:nvPr/>
          </p:nvSpPr>
          <p:spPr bwMode="auto">
            <a:xfrm>
              <a:off x="2608" y="2432"/>
              <a:ext cx="0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5550" name="Line 14"/>
            <p:cNvSpPr>
              <a:spLocks noChangeShapeType="1"/>
            </p:cNvSpPr>
            <p:nvPr/>
          </p:nvSpPr>
          <p:spPr bwMode="auto">
            <a:xfrm flipH="1">
              <a:off x="2336" y="2614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5551" name="Line 15"/>
            <p:cNvSpPr>
              <a:spLocks noChangeShapeType="1"/>
            </p:cNvSpPr>
            <p:nvPr/>
          </p:nvSpPr>
          <p:spPr bwMode="auto">
            <a:xfrm flipV="1">
              <a:off x="2336" y="2432"/>
              <a:ext cx="0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5552" name="Group 16"/>
          <p:cNvGrpSpPr>
            <a:grpSpLocks/>
          </p:cNvGrpSpPr>
          <p:nvPr/>
        </p:nvGrpSpPr>
        <p:grpSpPr bwMode="auto">
          <a:xfrm>
            <a:off x="2555875" y="5805488"/>
            <a:ext cx="288925" cy="288925"/>
            <a:chOff x="2336" y="2432"/>
            <a:chExt cx="272" cy="182"/>
          </a:xfrm>
        </p:grpSpPr>
        <p:sp>
          <p:nvSpPr>
            <p:cNvPr id="65553" name="Line 17"/>
            <p:cNvSpPr>
              <a:spLocks noChangeShapeType="1"/>
            </p:cNvSpPr>
            <p:nvPr/>
          </p:nvSpPr>
          <p:spPr bwMode="auto">
            <a:xfrm>
              <a:off x="2608" y="2432"/>
              <a:ext cx="0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5554" name="Line 18"/>
            <p:cNvSpPr>
              <a:spLocks noChangeShapeType="1"/>
            </p:cNvSpPr>
            <p:nvPr/>
          </p:nvSpPr>
          <p:spPr bwMode="auto">
            <a:xfrm flipH="1">
              <a:off x="2336" y="2614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5555" name="Line 19"/>
            <p:cNvSpPr>
              <a:spLocks noChangeShapeType="1"/>
            </p:cNvSpPr>
            <p:nvPr/>
          </p:nvSpPr>
          <p:spPr bwMode="auto">
            <a:xfrm flipV="1">
              <a:off x="2336" y="2432"/>
              <a:ext cx="0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5556" name="Group 20"/>
          <p:cNvGrpSpPr>
            <a:grpSpLocks/>
          </p:cNvGrpSpPr>
          <p:nvPr/>
        </p:nvGrpSpPr>
        <p:grpSpPr bwMode="auto">
          <a:xfrm>
            <a:off x="2987675" y="5805488"/>
            <a:ext cx="288925" cy="288925"/>
            <a:chOff x="2336" y="2432"/>
            <a:chExt cx="272" cy="182"/>
          </a:xfrm>
        </p:grpSpPr>
        <p:sp>
          <p:nvSpPr>
            <p:cNvPr id="65557" name="Line 21"/>
            <p:cNvSpPr>
              <a:spLocks noChangeShapeType="1"/>
            </p:cNvSpPr>
            <p:nvPr/>
          </p:nvSpPr>
          <p:spPr bwMode="auto">
            <a:xfrm>
              <a:off x="2608" y="2432"/>
              <a:ext cx="0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5558" name="Line 22"/>
            <p:cNvSpPr>
              <a:spLocks noChangeShapeType="1"/>
            </p:cNvSpPr>
            <p:nvPr/>
          </p:nvSpPr>
          <p:spPr bwMode="auto">
            <a:xfrm flipH="1">
              <a:off x="2336" y="2614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5559" name="Line 23"/>
            <p:cNvSpPr>
              <a:spLocks noChangeShapeType="1"/>
            </p:cNvSpPr>
            <p:nvPr/>
          </p:nvSpPr>
          <p:spPr bwMode="auto">
            <a:xfrm flipV="1">
              <a:off x="2336" y="2432"/>
              <a:ext cx="0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5560" name="Group 24"/>
          <p:cNvGrpSpPr>
            <a:grpSpLocks/>
          </p:cNvGrpSpPr>
          <p:nvPr/>
        </p:nvGrpSpPr>
        <p:grpSpPr bwMode="auto">
          <a:xfrm>
            <a:off x="4211638" y="5805488"/>
            <a:ext cx="288925" cy="288925"/>
            <a:chOff x="2336" y="2432"/>
            <a:chExt cx="272" cy="182"/>
          </a:xfrm>
        </p:grpSpPr>
        <p:sp>
          <p:nvSpPr>
            <p:cNvPr id="65561" name="Line 25"/>
            <p:cNvSpPr>
              <a:spLocks noChangeShapeType="1"/>
            </p:cNvSpPr>
            <p:nvPr/>
          </p:nvSpPr>
          <p:spPr bwMode="auto">
            <a:xfrm>
              <a:off x="2608" y="2432"/>
              <a:ext cx="0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5562" name="Line 26"/>
            <p:cNvSpPr>
              <a:spLocks noChangeShapeType="1"/>
            </p:cNvSpPr>
            <p:nvPr/>
          </p:nvSpPr>
          <p:spPr bwMode="auto">
            <a:xfrm flipH="1">
              <a:off x="2336" y="2614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5563" name="Line 27"/>
            <p:cNvSpPr>
              <a:spLocks noChangeShapeType="1"/>
            </p:cNvSpPr>
            <p:nvPr/>
          </p:nvSpPr>
          <p:spPr bwMode="auto">
            <a:xfrm flipV="1">
              <a:off x="2336" y="2432"/>
              <a:ext cx="0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5564" name="Group 28"/>
          <p:cNvGrpSpPr>
            <a:grpSpLocks/>
          </p:cNvGrpSpPr>
          <p:nvPr/>
        </p:nvGrpSpPr>
        <p:grpSpPr bwMode="auto">
          <a:xfrm>
            <a:off x="5148263" y="5805488"/>
            <a:ext cx="288925" cy="288925"/>
            <a:chOff x="2336" y="2432"/>
            <a:chExt cx="272" cy="182"/>
          </a:xfrm>
        </p:grpSpPr>
        <p:sp>
          <p:nvSpPr>
            <p:cNvPr id="65565" name="Line 29"/>
            <p:cNvSpPr>
              <a:spLocks noChangeShapeType="1"/>
            </p:cNvSpPr>
            <p:nvPr/>
          </p:nvSpPr>
          <p:spPr bwMode="auto">
            <a:xfrm>
              <a:off x="2608" y="2432"/>
              <a:ext cx="0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5566" name="Line 30"/>
            <p:cNvSpPr>
              <a:spLocks noChangeShapeType="1"/>
            </p:cNvSpPr>
            <p:nvPr/>
          </p:nvSpPr>
          <p:spPr bwMode="auto">
            <a:xfrm flipH="1">
              <a:off x="2336" y="2614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5567" name="Line 31"/>
            <p:cNvSpPr>
              <a:spLocks noChangeShapeType="1"/>
            </p:cNvSpPr>
            <p:nvPr/>
          </p:nvSpPr>
          <p:spPr bwMode="auto">
            <a:xfrm flipV="1">
              <a:off x="2336" y="2432"/>
              <a:ext cx="0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5568" name="Group 32"/>
          <p:cNvGrpSpPr>
            <a:grpSpLocks/>
          </p:cNvGrpSpPr>
          <p:nvPr/>
        </p:nvGrpSpPr>
        <p:grpSpPr bwMode="auto">
          <a:xfrm>
            <a:off x="5651500" y="5805488"/>
            <a:ext cx="288925" cy="288925"/>
            <a:chOff x="2336" y="2432"/>
            <a:chExt cx="272" cy="182"/>
          </a:xfrm>
        </p:grpSpPr>
        <p:sp>
          <p:nvSpPr>
            <p:cNvPr id="65569" name="Line 33"/>
            <p:cNvSpPr>
              <a:spLocks noChangeShapeType="1"/>
            </p:cNvSpPr>
            <p:nvPr/>
          </p:nvSpPr>
          <p:spPr bwMode="auto">
            <a:xfrm>
              <a:off x="2608" y="2432"/>
              <a:ext cx="0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5570" name="Line 34"/>
            <p:cNvSpPr>
              <a:spLocks noChangeShapeType="1"/>
            </p:cNvSpPr>
            <p:nvPr/>
          </p:nvSpPr>
          <p:spPr bwMode="auto">
            <a:xfrm flipH="1">
              <a:off x="2336" y="2614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5571" name="Line 35"/>
            <p:cNvSpPr>
              <a:spLocks noChangeShapeType="1"/>
            </p:cNvSpPr>
            <p:nvPr/>
          </p:nvSpPr>
          <p:spPr bwMode="auto">
            <a:xfrm flipV="1">
              <a:off x="2336" y="2432"/>
              <a:ext cx="0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5572" name="Group 36"/>
          <p:cNvGrpSpPr>
            <a:grpSpLocks/>
          </p:cNvGrpSpPr>
          <p:nvPr/>
        </p:nvGrpSpPr>
        <p:grpSpPr bwMode="auto">
          <a:xfrm>
            <a:off x="6084888" y="5805488"/>
            <a:ext cx="288925" cy="288925"/>
            <a:chOff x="2336" y="2432"/>
            <a:chExt cx="272" cy="182"/>
          </a:xfrm>
        </p:grpSpPr>
        <p:sp>
          <p:nvSpPr>
            <p:cNvPr id="65573" name="Line 37"/>
            <p:cNvSpPr>
              <a:spLocks noChangeShapeType="1"/>
            </p:cNvSpPr>
            <p:nvPr/>
          </p:nvSpPr>
          <p:spPr bwMode="auto">
            <a:xfrm>
              <a:off x="2608" y="2432"/>
              <a:ext cx="0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5574" name="Line 38"/>
            <p:cNvSpPr>
              <a:spLocks noChangeShapeType="1"/>
            </p:cNvSpPr>
            <p:nvPr/>
          </p:nvSpPr>
          <p:spPr bwMode="auto">
            <a:xfrm flipH="1">
              <a:off x="2336" y="2614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5575" name="Line 39"/>
            <p:cNvSpPr>
              <a:spLocks noChangeShapeType="1"/>
            </p:cNvSpPr>
            <p:nvPr/>
          </p:nvSpPr>
          <p:spPr bwMode="auto">
            <a:xfrm flipV="1">
              <a:off x="2336" y="2432"/>
              <a:ext cx="0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5576" name="Group 40"/>
          <p:cNvGrpSpPr>
            <a:grpSpLocks/>
          </p:cNvGrpSpPr>
          <p:nvPr/>
        </p:nvGrpSpPr>
        <p:grpSpPr bwMode="auto">
          <a:xfrm>
            <a:off x="2411413" y="5876925"/>
            <a:ext cx="1439862" cy="431800"/>
            <a:chOff x="2336" y="2432"/>
            <a:chExt cx="272" cy="182"/>
          </a:xfrm>
        </p:grpSpPr>
        <p:sp>
          <p:nvSpPr>
            <p:cNvPr id="65577" name="Line 41"/>
            <p:cNvSpPr>
              <a:spLocks noChangeShapeType="1"/>
            </p:cNvSpPr>
            <p:nvPr/>
          </p:nvSpPr>
          <p:spPr bwMode="auto">
            <a:xfrm>
              <a:off x="2608" y="2432"/>
              <a:ext cx="0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5578" name="Line 42"/>
            <p:cNvSpPr>
              <a:spLocks noChangeShapeType="1"/>
            </p:cNvSpPr>
            <p:nvPr/>
          </p:nvSpPr>
          <p:spPr bwMode="auto">
            <a:xfrm flipH="1">
              <a:off x="2336" y="2614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5579" name="Line 43"/>
            <p:cNvSpPr>
              <a:spLocks noChangeShapeType="1"/>
            </p:cNvSpPr>
            <p:nvPr/>
          </p:nvSpPr>
          <p:spPr bwMode="auto">
            <a:xfrm flipV="1">
              <a:off x="2336" y="2432"/>
              <a:ext cx="0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5580" name="Line 44"/>
          <p:cNvSpPr>
            <a:spLocks noChangeShapeType="1"/>
          </p:cNvSpPr>
          <p:nvPr/>
        </p:nvSpPr>
        <p:spPr bwMode="auto">
          <a:xfrm>
            <a:off x="5003800" y="5876925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5581" name="Line 45"/>
          <p:cNvSpPr>
            <a:spLocks noChangeShapeType="1"/>
          </p:cNvSpPr>
          <p:nvPr/>
        </p:nvSpPr>
        <p:spPr bwMode="auto">
          <a:xfrm flipH="1" flipV="1">
            <a:off x="4067175" y="6308725"/>
            <a:ext cx="936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5582" name="Line 46"/>
          <p:cNvSpPr>
            <a:spLocks noChangeShapeType="1"/>
          </p:cNvSpPr>
          <p:nvPr/>
        </p:nvSpPr>
        <p:spPr bwMode="auto">
          <a:xfrm flipV="1">
            <a:off x="4067175" y="5876925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404813"/>
          </a:xfrm>
        </p:spPr>
        <p:txBody>
          <a:bodyPr/>
          <a:lstStyle/>
          <a:p>
            <a:pPr eaLnBrk="1" hangingPunct="1"/>
            <a:r>
              <a:rPr lang="en-US" sz="2000" smtClean="0"/>
              <a:t>Application of Stacks - Evaluating Postfix Expression (Cont’d)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549275"/>
            <a:ext cx="8820150" cy="5832475"/>
          </a:xfrm>
        </p:spPr>
        <p:txBody>
          <a:bodyPr/>
          <a:lstStyle/>
          <a:p>
            <a:pPr eaLnBrk="1" hangingPunct="1"/>
            <a:r>
              <a:rPr lang="en-US" smtClean="0"/>
              <a:t>The following algorithm uses a stack to evaluate a postfix expressions.</a:t>
            </a:r>
          </a:p>
          <a:p>
            <a:pPr eaLnBrk="1" hangingPunct="1"/>
            <a:endParaRPr lang="en-US" smtClean="0"/>
          </a:p>
          <a:p>
            <a:pPr eaLnBrk="1" hangingPunct="1">
              <a:buFontTx/>
              <a:buNone/>
            </a:pPr>
            <a:r>
              <a:rPr lang="en-US" smtClean="0">
                <a:solidFill>
                  <a:schemeClr val="accent2"/>
                </a:solidFill>
              </a:rPr>
              <a:t>     Start with an empty stack</a:t>
            </a:r>
          </a:p>
          <a:p>
            <a:pPr eaLnBrk="1" hangingPunct="1">
              <a:buFontTx/>
              <a:buNone/>
            </a:pPr>
            <a:r>
              <a:rPr lang="en-US" smtClean="0">
                <a:solidFill>
                  <a:schemeClr val="accent2"/>
                </a:solidFill>
              </a:rPr>
              <a:t>     for (each item in the expression) {</a:t>
            </a:r>
          </a:p>
          <a:p>
            <a:pPr eaLnBrk="1" hangingPunct="1">
              <a:buFontTx/>
              <a:buNone/>
            </a:pPr>
            <a:r>
              <a:rPr lang="en-US" smtClean="0">
                <a:solidFill>
                  <a:schemeClr val="accent2"/>
                </a:solidFill>
              </a:rPr>
              <a:t>          if (the item is an operand)</a:t>
            </a:r>
          </a:p>
          <a:p>
            <a:pPr eaLnBrk="1" hangingPunct="1">
              <a:buFontTx/>
              <a:buNone/>
            </a:pPr>
            <a:r>
              <a:rPr lang="en-US" smtClean="0">
                <a:solidFill>
                  <a:schemeClr val="accent2"/>
                </a:solidFill>
              </a:rPr>
              <a:t>               Push the operand onto the stack</a:t>
            </a:r>
          </a:p>
          <a:p>
            <a:pPr eaLnBrk="1" hangingPunct="1">
              <a:buFontTx/>
              <a:buNone/>
            </a:pPr>
            <a:r>
              <a:rPr lang="en-US" smtClean="0">
                <a:solidFill>
                  <a:schemeClr val="accent2"/>
                </a:solidFill>
              </a:rPr>
              <a:t>          else if (the item is an operator  </a:t>
            </a:r>
            <a:r>
              <a:rPr lang="en-US" smtClean="0">
                <a:solidFill>
                  <a:srgbClr val="993300"/>
                </a:solidFill>
              </a:rPr>
              <a:t>operatorX</a:t>
            </a:r>
            <a:r>
              <a:rPr lang="en-US" smtClean="0">
                <a:solidFill>
                  <a:schemeClr val="accent2"/>
                </a:solidFill>
              </a:rPr>
              <a:t>){</a:t>
            </a:r>
          </a:p>
          <a:p>
            <a:pPr eaLnBrk="1" hangingPunct="1">
              <a:buFontTx/>
              <a:buNone/>
            </a:pPr>
            <a:r>
              <a:rPr lang="en-US" smtClean="0">
                <a:solidFill>
                  <a:schemeClr val="accent2"/>
                </a:solidFill>
              </a:rPr>
              <a:t>               Pop operand1 from the stack </a:t>
            </a:r>
          </a:p>
          <a:p>
            <a:pPr eaLnBrk="1" hangingPunct="1">
              <a:buFontTx/>
              <a:buNone/>
            </a:pPr>
            <a:r>
              <a:rPr lang="en-US" smtClean="0">
                <a:solidFill>
                  <a:schemeClr val="accent2"/>
                </a:solidFill>
              </a:rPr>
              <a:t>		  Pop operand2 from the stack</a:t>
            </a:r>
          </a:p>
          <a:p>
            <a:pPr eaLnBrk="1" hangingPunct="1">
              <a:buFontTx/>
              <a:buNone/>
            </a:pPr>
            <a:r>
              <a:rPr lang="en-US" smtClean="0">
                <a:solidFill>
                  <a:schemeClr val="accent2"/>
                </a:solidFill>
              </a:rPr>
              <a:t>	           result = operand2 </a:t>
            </a:r>
            <a:r>
              <a:rPr lang="en-US" smtClean="0">
                <a:solidFill>
                  <a:srgbClr val="993300"/>
                </a:solidFill>
              </a:rPr>
              <a:t>operatorX</a:t>
            </a:r>
            <a:r>
              <a:rPr lang="en-US" smtClean="0">
                <a:solidFill>
                  <a:schemeClr val="accent2"/>
                </a:solidFill>
              </a:rPr>
              <a:t> operand1</a:t>
            </a:r>
          </a:p>
          <a:p>
            <a:pPr eaLnBrk="1" hangingPunct="1">
              <a:buFontTx/>
              <a:buNone/>
            </a:pPr>
            <a:r>
              <a:rPr lang="en-US" smtClean="0">
                <a:solidFill>
                  <a:schemeClr val="accent2"/>
                </a:solidFill>
              </a:rPr>
              <a:t>               Push the result onto the stack</a:t>
            </a:r>
          </a:p>
          <a:p>
            <a:pPr eaLnBrk="1" hangingPunct="1">
              <a:buFontTx/>
              <a:buNone/>
            </a:pPr>
            <a:r>
              <a:rPr lang="en-US" smtClean="0">
                <a:solidFill>
                  <a:schemeClr val="accent2"/>
                </a:solidFill>
              </a:rPr>
              <a:t>	     }</a:t>
            </a:r>
          </a:p>
          <a:p>
            <a:pPr eaLnBrk="1" hangingPunct="1">
              <a:buFontTx/>
              <a:buNone/>
            </a:pPr>
            <a:r>
              <a:rPr lang="en-US" smtClean="0">
                <a:solidFill>
                  <a:schemeClr val="accent2"/>
                </a:solidFill>
              </a:rPr>
              <a:t>     }</a:t>
            </a:r>
          </a:p>
          <a:p>
            <a:pPr eaLnBrk="1" hangingPunct="1">
              <a:buFontTx/>
              <a:buNone/>
            </a:pPr>
            <a:endParaRPr lang="en-US" smtClean="0">
              <a:solidFill>
                <a:schemeClr val="accent2"/>
              </a:solidFill>
            </a:endParaRPr>
          </a:p>
          <a:p>
            <a:pPr eaLnBrk="1" hangingPunct="1">
              <a:buFontTx/>
              <a:buNone/>
            </a:pPr>
            <a:r>
              <a:rPr lang="en-US" smtClean="0">
                <a:solidFill>
                  <a:schemeClr val="accent2"/>
                </a:solidFill>
              </a:rPr>
              <a:t>    Pop the only operand from the stack:  this is the result of the evaluation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360363"/>
          </a:xfrm>
        </p:spPr>
        <p:txBody>
          <a:bodyPr/>
          <a:lstStyle/>
          <a:p>
            <a:pPr eaLnBrk="1" hangingPunct="1"/>
            <a:r>
              <a:rPr lang="en-US" sz="2000" smtClean="0"/>
              <a:t>Application of Stacks - Evaluating Postfix Expression (Cont’d)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23850" y="549275"/>
            <a:ext cx="8362950" cy="1296988"/>
          </a:xfrm>
        </p:spPr>
        <p:txBody>
          <a:bodyPr/>
          <a:lstStyle/>
          <a:p>
            <a:pPr eaLnBrk="1" hangingPunct="1"/>
            <a:r>
              <a:rPr lang="en-US" smtClean="0"/>
              <a:t>Example: Consider the postfix expression,  </a:t>
            </a:r>
            <a:r>
              <a:rPr lang="en-US" b="1" smtClean="0"/>
              <a:t>2  10  +  9  6  -  /,</a:t>
            </a:r>
            <a:r>
              <a:rPr lang="en-US" smtClean="0"/>
              <a:t> which is    </a:t>
            </a:r>
            <a:r>
              <a:rPr lang="en-US" b="1" smtClean="0"/>
              <a:t>(2 + 10) / (9 - 6)</a:t>
            </a:r>
            <a:r>
              <a:rPr lang="en-US" smtClean="0"/>
              <a:t> in infix, the result of which is 12 / 3 = 4.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The following is a trace of the postfix evaluation algorithm for the postfix expression:</a:t>
            </a:r>
          </a:p>
        </p:txBody>
      </p:sp>
      <p:pic>
        <p:nvPicPr>
          <p:cNvPr id="19460" name="Picture 4" descr="postfix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3850" y="2492375"/>
            <a:ext cx="8569325" cy="295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946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2686040" cy="1654164"/>
          </a:xfrm>
        </p:spPr>
        <p:txBody>
          <a:bodyPr/>
          <a:lstStyle/>
          <a:p>
            <a:pPr algn="l"/>
            <a:r>
              <a:rPr lang="en-US" sz="4000" dirty="0" smtClean="0"/>
              <a:t>Example Evaluation </a:t>
            </a:r>
            <a:r>
              <a:rPr lang="en-US" sz="4000" dirty="0"/>
              <a:t/>
            </a:r>
            <a:br>
              <a:rPr lang="en-US" sz="4000" dirty="0"/>
            </a:br>
            <a:r>
              <a:rPr lang="en-US" sz="4000" dirty="0"/>
              <a:t>of Postfix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3214686"/>
            <a:ext cx="2686040" cy="2911477"/>
          </a:xfrm>
        </p:spPr>
        <p:txBody>
          <a:bodyPr/>
          <a:lstStyle/>
          <a:p>
            <a:endParaRPr lang="en-US"/>
          </a:p>
          <a:p>
            <a:r>
              <a:rPr lang="en-US"/>
              <a:t>Note the</a:t>
            </a:r>
            <a:br>
              <a:rPr lang="en-US"/>
            </a:br>
            <a:r>
              <a:rPr lang="en-US"/>
              <a:t>changing</a:t>
            </a:r>
            <a:br>
              <a:rPr lang="en-US"/>
            </a:br>
            <a:r>
              <a:rPr lang="en-US"/>
              <a:t>status of the </a:t>
            </a:r>
            <a:br>
              <a:rPr lang="en-US"/>
            </a:br>
            <a:r>
              <a:rPr lang="en-US"/>
              <a:t>stack</a:t>
            </a:r>
          </a:p>
        </p:txBody>
      </p:sp>
      <p:pic>
        <p:nvPicPr>
          <p:cNvPr id="8397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43241" y="261938"/>
            <a:ext cx="5608648" cy="5903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1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1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1441</TotalTime>
  <Words>622</Words>
  <Application>Microsoft Office PowerPoint</Application>
  <PresentationFormat>On-screen Show (4:3)</PresentationFormat>
  <Paragraphs>124</Paragraphs>
  <Slides>14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Default Design</vt:lpstr>
      <vt:lpstr>Algebric Expressions Implementation using Stack </vt:lpstr>
      <vt:lpstr>Applications of Stacks</vt:lpstr>
      <vt:lpstr>Application of Stacks - Evaluating Postfix Expressions</vt:lpstr>
      <vt:lpstr>Application of Stacks - Evaluating Postfix Expressions (Cont’d)</vt:lpstr>
      <vt:lpstr>Infix to Postfix conversion (manual)</vt:lpstr>
      <vt:lpstr>Infix to Prefix conversion (manual)</vt:lpstr>
      <vt:lpstr>Application of Stacks - Evaluating Postfix Expression (Cont’d)</vt:lpstr>
      <vt:lpstr>Application of Stacks - Evaluating Postfix Expression (Cont’d)</vt:lpstr>
      <vt:lpstr>Example Evaluation  of Postfix</vt:lpstr>
      <vt:lpstr>Example: postfix expressions (cont.)</vt:lpstr>
      <vt:lpstr>Postfix  expressions:  Algorithm using stacks (cont.)</vt:lpstr>
      <vt:lpstr>Question : Evaluate the following expression in postfix :   623+-382/+*2^3+</vt:lpstr>
      <vt:lpstr>Evaluate- 623+-382/+*2^3+</vt:lpstr>
      <vt:lpstr>Evaluate- 623+-382/+*2^3+</vt:lpstr>
    </vt:vector>
  </TitlesOfParts>
  <Company>Personal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Win98</dc:creator>
  <cp:lastModifiedBy>FakhraTouseef</cp:lastModifiedBy>
  <cp:revision>128</cp:revision>
  <dcterms:created xsi:type="dcterms:W3CDTF">2002-03-10T01:53:53Z</dcterms:created>
  <dcterms:modified xsi:type="dcterms:W3CDTF">2017-10-30T06:24:50Z</dcterms:modified>
</cp:coreProperties>
</file>