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724" r:id="rId2"/>
  </p:sldMasterIdLst>
  <p:notesMasterIdLst>
    <p:notesMasterId r:id="rId32"/>
  </p:notesMasterIdLst>
  <p:sldIdLst>
    <p:sldId id="715" r:id="rId3"/>
    <p:sldId id="716" r:id="rId4"/>
    <p:sldId id="651" r:id="rId5"/>
    <p:sldId id="661" r:id="rId6"/>
    <p:sldId id="669" r:id="rId7"/>
    <p:sldId id="636" r:id="rId8"/>
    <p:sldId id="656" r:id="rId9"/>
    <p:sldId id="668" r:id="rId10"/>
    <p:sldId id="657" r:id="rId11"/>
    <p:sldId id="640" r:id="rId12"/>
    <p:sldId id="699" r:id="rId13"/>
    <p:sldId id="671" r:id="rId14"/>
    <p:sldId id="691" r:id="rId15"/>
    <p:sldId id="673" r:id="rId16"/>
    <p:sldId id="692" r:id="rId17"/>
    <p:sldId id="689" r:id="rId18"/>
    <p:sldId id="672" r:id="rId19"/>
    <p:sldId id="690" r:id="rId20"/>
    <p:sldId id="714" r:id="rId21"/>
    <p:sldId id="726" r:id="rId22"/>
    <p:sldId id="717" r:id="rId23"/>
    <p:sldId id="718" r:id="rId24"/>
    <p:sldId id="719" r:id="rId25"/>
    <p:sldId id="720" r:id="rId26"/>
    <p:sldId id="725" r:id="rId27"/>
    <p:sldId id="635" r:id="rId28"/>
    <p:sldId id="721" r:id="rId29"/>
    <p:sldId id="722" r:id="rId30"/>
    <p:sldId id="723"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DAFF"/>
    <a:srgbClr val="0000CC"/>
    <a:srgbClr val="990000"/>
    <a:srgbClr val="000099"/>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98" autoAdjust="0"/>
  </p:normalViewPr>
  <p:slideViewPr>
    <p:cSldViewPr>
      <p:cViewPr varScale="1">
        <p:scale>
          <a:sx n="81" d="100"/>
          <a:sy n="81" d="100"/>
        </p:scale>
        <p:origin x="-1026" y="-96"/>
      </p:cViewPr>
      <p:guideLst>
        <p:guide orient="horz" pos="2160"/>
        <p:guide pos="2880"/>
      </p:guideLst>
    </p:cSldViewPr>
  </p:slideViewPr>
  <p:outlineViewPr>
    <p:cViewPr>
      <p:scale>
        <a:sx n="33" d="100"/>
        <a:sy n="33" d="100"/>
      </p:scale>
      <p:origin x="0" y="1134"/>
    </p:cViewPr>
    <p:sldLst>
      <p:sld r:id="rId1" collapse="1"/>
    </p:sldLst>
  </p:outlineViewPr>
  <p:notesTextViewPr>
    <p:cViewPr>
      <p:scale>
        <a:sx n="100" d="100"/>
        <a:sy n="100" d="100"/>
      </p:scale>
      <p:origin x="0" y="0"/>
    </p:cViewPr>
  </p:notesTextViewPr>
  <p:sorterViewPr>
    <p:cViewPr>
      <p:scale>
        <a:sx n="66" d="100"/>
        <a:sy n="66" d="100"/>
      </p:scale>
      <p:origin x="0" y="5316"/>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1"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20923778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5049E0-CC8E-442E-91D4-06E2E05969D0}" type="slidenum">
              <a:rPr lang="en-US" smtClean="0">
                <a:latin typeface="Arial" pitchFamily="34" charset="0"/>
              </a:rPr>
              <a:pPr fontAlgn="base">
                <a:spcBef>
                  <a:spcPct val="0"/>
                </a:spcBef>
                <a:spcAft>
                  <a:spcPct val="0"/>
                </a:spcAft>
                <a:defRPr/>
              </a:pPr>
              <a:t>1</a:t>
            </a:fld>
            <a:endParaRPr lang="en-US" dirty="0" smtClean="0">
              <a:latin typeface="Arial" pitchFamily="34" charset="0"/>
            </a:endParaRPr>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32CD856-3327-449A-8A40-175CD92AF20E}" type="slidenum">
              <a:rPr lang="en-US"/>
              <a:pPr/>
              <a:t>3</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034EB65-FB36-4E35-8264-6FB8D3A16B85}" type="slidenum">
              <a:rPr lang="en-US"/>
              <a:pPr/>
              <a:t>7</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4F71B1F-E127-4AAF-93A0-E8406379CDBC}" type="slidenum">
              <a:rPr lang="en-US"/>
              <a:pPr/>
              <a:t>9</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1ED3E29-FA02-49CB-8F8A-309363832000}" type="slidenum">
              <a:rPr lang="en-US"/>
              <a:pPr/>
              <a:t>16</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72419AD-02A9-4533-8752-1636F4F28A96}" type="slidenum">
              <a:rPr lang="en-US"/>
              <a:pPr/>
              <a:t>18</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80772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0" y="1524000"/>
            <a:ext cx="7924800" cy="1752600"/>
          </a:xfrm>
        </p:spPr>
        <p:txBody>
          <a:bodyPr/>
          <a:lstStyle>
            <a:lvl1pPr>
              <a:defRPr sz="4200"/>
            </a:lvl1pPr>
          </a:lstStyle>
          <a:p>
            <a:r>
              <a:rPr lang="en-US" altLang="en-US" smtClean="0"/>
              <a:t>Click to edit Master title style</a:t>
            </a:r>
            <a:endParaRPr lang="en-US" altLang="en-US" dirty="0"/>
          </a:p>
        </p:txBody>
      </p:sp>
      <p:sp>
        <p:nvSpPr>
          <p:cNvPr id="151555" name="Rectangle 3"/>
          <p:cNvSpPr>
            <a:spLocks noGrp="1" noChangeArrowheads="1"/>
          </p:cNvSpPr>
          <p:nvPr>
            <p:ph type="subTitle" idx="1"/>
          </p:nvPr>
        </p:nvSpPr>
        <p:spPr>
          <a:xfrm>
            <a:off x="914400" y="3962400"/>
            <a:ext cx="5715000" cy="1752600"/>
          </a:xfrm>
        </p:spPr>
        <p:txBody>
          <a:bodyPr/>
          <a:lstStyle>
            <a:lvl1pPr marL="0" indent="0">
              <a:buFont typeface="Wingdings" pitchFamily="2" charset="2"/>
              <a:buNone/>
              <a:defRPr sz="3000"/>
            </a:lvl1pPr>
          </a:lstStyle>
          <a:p>
            <a:r>
              <a:rPr lang="en-US" altLang="en-US" smtClean="0"/>
              <a:t>Click to edit Master subtitle style</a:t>
            </a:r>
            <a:endParaRPr lang="en-US" altLang="en-US" dirty="0"/>
          </a:p>
        </p:txBody>
      </p:sp>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762000"/>
          </a:xfrm>
        </p:spPr>
        <p:txBody>
          <a:body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12838"/>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52600"/>
            <a:ext cx="4114800"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572001" y="1112838"/>
            <a:ext cx="426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1752600"/>
            <a:ext cx="4267199"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21005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3450" y="1371600"/>
            <a:ext cx="4211638"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xfrm>
            <a:off x="7239000" y="6400800"/>
            <a:ext cx="1905000" cy="457200"/>
          </a:xfrm>
          <a:prstGeom prst="rect">
            <a:avLst/>
          </a:prstGeom>
          <a:ln/>
        </p:spPr>
        <p:txBody>
          <a:bodyPr/>
          <a:lstStyle>
            <a:lvl1pPr>
              <a:defRPr/>
            </a:lvl1pPr>
          </a:lstStyle>
          <a:p>
            <a:pPr>
              <a:defRPr/>
            </a:pPr>
            <a:fld id="{C803F2D4-8BB8-4A19-81D7-72BA9354830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685800"/>
          </a:xfrm>
        </p:spPr>
        <p:txBody>
          <a:bodyPr/>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a:xfrm>
            <a:off x="304800" y="1066800"/>
            <a:ext cx="8534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762000"/>
          </a:xfrm>
        </p:spPr>
        <p:txBody>
          <a:body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12838"/>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52600"/>
            <a:ext cx="4114800"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572001" y="1112838"/>
            <a:ext cx="426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1752600"/>
            <a:ext cx="4267199"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21005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3450" y="1371600"/>
            <a:ext cx="4211638"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xfrm>
            <a:off x="7239000" y="6400800"/>
            <a:ext cx="1905000" cy="457200"/>
          </a:xfrm>
          <a:prstGeom prst="rect">
            <a:avLst/>
          </a:prstGeom>
          <a:ln/>
        </p:spPr>
        <p:txBody>
          <a:bodyPr/>
          <a:lstStyle>
            <a:lvl1pPr>
              <a:defRPr/>
            </a:lvl1pPr>
          </a:lstStyle>
          <a:p>
            <a:pPr>
              <a:defRPr/>
            </a:pPr>
            <a:fld id="{C803F2D4-8BB8-4A19-81D7-72BA9354830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lgn="ctr" eaLnBrk="0" hangingPunct="0">
              <a:spcBef>
                <a:spcPct val="20000"/>
              </a:spcBef>
              <a:buClr>
                <a:srgbClr val="006633"/>
              </a:buClr>
              <a:buSzPct val="75000"/>
              <a:buFont typeface="Monotype Sorts" pitchFamily="2" charset="2"/>
              <a:buChar char="l"/>
              <a:defRPr/>
            </a:pPr>
            <a:endParaRPr lang="en-US" sz="2000" b="1">
              <a:solidFill>
                <a:srgbClr val="000000"/>
              </a:solidFill>
              <a:effectLst/>
            </a:endParaRPr>
          </a:p>
        </p:txBody>
      </p:sp>
      <p:sp>
        <p:nvSpPr>
          <p:cNvPr id="6" name="Line 9"/>
          <p:cNvSpPr>
            <a:spLocks noChangeShapeType="1"/>
          </p:cNvSpPr>
          <p:nvPr/>
        </p:nvSpPr>
        <p:spPr bwMode="auto">
          <a:xfrm>
            <a:off x="762000" y="1371600"/>
            <a:ext cx="8077200" cy="0"/>
          </a:xfrm>
          <a:prstGeom prst="line">
            <a:avLst/>
          </a:prstGeom>
          <a:noFill/>
          <a:ln w="9525">
            <a:solidFill>
              <a:schemeClr val="tx1"/>
            </a:solidFill>
            <a:round/>
            <a:headEnd/>
            <a:tailEnd/>
          </a:ln>
          <a:effectLst/>
        </p:spPr>
        <p:txBody>
          <a:bodyPr/>
          <a:lstStyle/>
          <a:p>
            <a:pPr algn="ctr" eaLnBrk="0" hangingPunct="0">
              <a:spcBef>
                <a:spcPct val="20000"/>
              </a:spcBef>
              <a:buClr>
                <a:srgbClr val="006633"/>
              </a:buClr>
              <a:buSzPct val="75000"/>
              <a:buFont typeface="Monotype Sorts" pitchFamily="2" charset="2"/>
              <a:buChar char="l"/>
              <a:defRPr/>
            </a:pPr>
            <a:endParaRPr lang="en-US" sz="2000" b="1">
              <a:solidFill>
                <a:srgbClr val="000000"/>
              </a:solidFill>
              <a:effectLst/>
            </a:endParaRPr>
          </a:p>
        </p:txBody>
      </p:sp>
      <p:sp>
        <p:nvSpPr>
          <p:cNvPr id="151554" name="Rectangle 2"/>
          <p:cNvSpPr>
            <a:spLocks noGrp="1" noChangeArrowheads="1"/>
          </p:cNvSpPr>
          <p:nvPr>
            <p:ph type="ctrTitle"/>
          </p:nvPr>
        </p:nvSpPr>
        <p:spPr>
          <a:xfrm>
            <a:off x="914400" y="1524000"/>
            <a:ext cx="7924800" cy="1752600"/>
          </a:xfrm>
        </p:spPr>
        <p:txBody>
          <a:bodyPr/>
          <a:lstStyle>
            <a:lvl1pPr>
              <a:defRPr sz="4200"/>
            </a:lvl1pPr>
          </a:lstStyle>
          <a:p>
            <a:r>
              <a:rPr lang="en-US" altLang="en-US" smtClean="0"/>
              <a:t>Click to edit Master title style</a:t>
            </a:r>
            <a:endParaRPr lang="en-US" altLang="en-US" dirty="0"/>
          </a:p>
        </p:txBody>
      </p:sp>
      <p:sp>
        <p:nvSpPr>
          <p:cNvPr id="151555" name="Rectangle 3"/>
          <p:cNvSpPr>
            <a:spLocks noGrp="1" noChangeArrowheads="1"/>
          </p:cNvSpPr>
          <p:nvPr>
            <p:ph type="subTitle" idx="1"/>
          </p:nvPr>
        </p:nvSpPr>
        <p:spPr>
          <a:xfrm>
            <a:off x="914400" y="3962400"/>
            <a:ext cx="5715000" cy="1752600"/>
          </a:xfrm>
        </p:spPr>
        <p:txBody>
          <a:bodyPr/>
          <a:lstStyle>
            <a:lvl1pPr marL="0" indent="0">
              <a:buFont typeface="Wingdings" pitchFamily="2" charset="2"/>
              <a:buNone/>
              <a:defRPr sz="3000"/>
            </a:lvl1pPr>
          </a:lstStyle>
          <a:p>
            <a:r>
              <a:rPr lang="en-US" altLang="en-US" smtClean="0"/>
              <a:t>Click to edit Master subtitle style</a:t>
            </a:r>
            <a:endParaRPr lang="en-US" altLang="en-US" dirty="0"/>
          </a:p>
        </p:txBody>
      </p:sp>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algn="r">
              <a:defRPr/>
            </a:pPr>
            <a:fld id="{0A147E1F-7BB4-41CD-B102-3D0DDA38FA7B}" type="slidenum">
              <a:rPr lang="en-US" sz="1600" smtClean="0">
                <a:solidFill>
                  <a:srgbClr val="000000"/>
                </a:solidFill>
                <a:latin typeface="Arial"/>
              </a:rPr>
              <a:pPr algn="r">
                <a:defRPr/>
              </a:pPr>
              <a:t>‹#›</a:t>
            </a:fld>
            <a:endParaRPr lang="en-US" sz="1600" dirty="0">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685800"/>
          </a:xfrm>
        </p:spPr>
        <p:txBody>
          <a:bodyPr/>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a:xfrm>
            <a:off x="304800" y="1066800"/>
            <a:ext cx="8534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1"/>
            <a:ext cx="8305800" cy="761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3075" name="Rectangle 3"/>
          <p:cNvSpPr>
            <a:spLocks noGrp="1" noChangeArrowheads="1"/>
          </p:cNvSpPr>
          <p:nvPr>
            <p:ph type="body" idx="1"/>
          </p:nvPr>
        </p:nvSpPr>
        <p:spPr bwMode="auto">
          <a:xfrm>
            <a:off x="304800" y="1066800"/>
            <a:ext cx="8610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50535" name="Freeform 7"/>
          <p:cNvSpPr>
            <a:spLocks noChangeArrowheads="1"/>
          </p:cNvSpPr>
          <p:nvPr/>
        </p:nvSpPr>
        <p:spPr bwMode="auto">
          <a:xfrm>
            <a:off x="381000" y="228600"/>
            <a:ext cx="84582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8077200" cy="0"/>
          </a:xfrm>
          <a:prstGeom prst="line">
            <a:avLst/>
          </a:prstGeom>
          <a:noFill/>
          <a:ln w="9525">
            <a:solidFill>
              <a:schemeClr val="tx1"/>
            </a:solidFill>
            <a:round/>
            <a:headEnd/>
            <a:tailEnd/>
          </a:ln>
          <a:effectLst/>
        </p:spPr>
        <p:txBody>
          <a:bodyPr/>
          <a:lstStyle/>
          <a:p>
            <a:pPr>
              <a:defRPr/>
            </a:pPr>
            <a:endParaRPr lang="en-US"/>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1"/>
            <a:ext cx="8305800" cy="761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3075" name="Rectangle 3"/>
          <p:cNvSpPr>
            <a:spLocks noGrp="1" noChangeArrowheads="1"/>
          </p:cNvSpPr>
          <p:nvPr>
            <p:ph type="body" idx="1"/>
          </p:nvPr>
        </p:nvSpPr>
        <p:spPr bwMode="auto">
          <a:xfrm>
            <a:off x="304800" y="1066800"/>
            <a:ext cx="8610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50535" name="Freeform 7"/>
          <p:cNvSpPr>
            <a:spLocks noChangeArrowheads="1"/>
          </p:cNvSpPr>
          <p:nvPr/>
        </p:nvSpPr>
        <p:spPr bwMode="auto">
          <a:xfrm>
            <a:off x="381000" y="228600"/>
            <a:ext cx="84582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lgn="ctr" eaLnBrk="0" hangingPunct="0">
              <a:spcBef>
                <a:spcPct val="20000"/>
              </a:spcBef>
              <a:buClr>
                <a:srgbClr val="006633"/>
              </a:buClr>
              <a:buSzPct val="75000"/>
              <a:buFont typeface="Monotype Sorts" pitchFamily="2" charset="2"/>
              <a:buChar char="l"/>
              <a:defRPr/>
            </a:pPr>
            <a:endParaRPr lang="en-US" sz="2000" b="1">
              <a:solidFill>
                <a:srgbClr val="000000"/>
              </a:solidFill>
              <a:effectLst/>
            </a:endParaRPr>
          </a:p>
        </p:txBody>
      </p:sp>
      <p:sp>
        <p:nvSpPr>
          <p:cNvPr id="150537" name="Line 9"/>
          <p:cNvSpPr>
            <a:spLocks noChangeShapeType="1"/>
          </p:cNvSpPr>
          <p:nvPr/>
        </p:nvSpPr>
        <p:spPr bwMode="auto">
          <a:xfrm>
            <a:off x="762000" y="1066800"/>
            <a:ext cx="8077200" cy="0"/>
          </a:xfrm>
          <a:prstGeom prst="line">
            <a:avLst/>
          </a:prstGeom>
          <a:noFill/>
          <a:ln w="9525">
            <a:solidFill>
              <a:schemeClr val="tx1"/>
            </a:solidFill>
            <a:round/>
            <a:headEnd/>
            <a:tailEnd/>
          </a:ln>
          <a:effectLst/>
        </p:spPr>
        <p:txBody>
          <a:bodyPr/>
          <a:lstStyle/>
          <a:p>
            <a:pPr algn="ctr" eaLnBrk="0" hangingPunct="0">
              <a:spcBef>
                <a:spcPct val="20000"/>
              </a:spcBef>
              <a:buClr>
                <a:srgbClr val="006633"/>
              </a:buClr>
              <a:buSzPct val="75000"/>
              <a:buFont typeface="Monotype Sorts" pitchFamily="2" charset="2"/>
              <a:buChar char="l"/>
              <a:defRPr/>
            </a:pPr>
            <a:endParaRPr lang="en-US" sz="2000" b="1">
              <a:solidFill>
                <a:srgbClr val="000000"/>
              </a:solidFill>
              <a:effectLst/>
            </a:endParaRPr>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algn="r">
              <a:defRPr/>
            </a:pPr>
            <a:fld id="{0A147E1F-7BB4-41CD-B102-3D0DDA38FA7B}" type="slidenum">
              <a:rPr lang="en-US" sz="1600" smtClean="0">
                <a:solidFill>
                  <a:srgbClr val="000000"/>
                </a:solidFill>
                <a:latin typeface="Arial"/>
              </a:rPr>
              <a:pPr algn="r">
                <a:defRPr/>
              </a:pPr>
              <a:t>‹#›</a:t>
            </a:fld>
            <a:endParaRPr lang="en-US" sz="1600" dirty="0">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timing>
    <p:tnLst>
      <p:par>
        <p:cTn id="1" dur="indefinite" restart="never" nodeType="tmRoot"/>
      </p:par>
    </p:tnLst>
  </p:timing>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1"/>
          <p:cNvSpPr>
            <a:spLocks noChangeArrowheads="1"/>
          </p:cNvSpPr>
          <p:nvPr/>
        </p:nvSpPr>
        <p:spPr bwMode="auto">
          <a:xfrm>
            <a:off x="990600" y="6550025"/>
            <a:ext cx="7137400" cy="307975"/>
          </a:xfrm>
          <a:prstGeom prst="rect">
            <a:avLst/>
          </a:prstGeom>
          <a:noFill/>
          <a:ln w="9525">
            <a:noFill/>
            <a:miter lim="800000"/>
            <a:headEnd/>
            <a:tailEnd/>
          </a:ln>
        </p:spPr>
        <p:txBody>
          <a:bodyPr anchor="ctr">
            <a:spAutoFit/>
          </a:bodyPr>
          <a:lstStyle/>
          <a:p>
            <a:pPr algn="ctr"/>
            <a:r>
              <a:rPr lang="en-US" sz="1400" dirty="0" smtClean="0">
                <a:solidFill>
                  <a:srgbClr val="FF0066"/>
                </a:solidFill>
                <a:latin typeface="Calibri" pitchFamily="34" charset="0"/>
              </a:rPr>
              <a:t> </a:t>
            </a:r>
            <a:endParaRPr lang="en-US" sz="1400" dirty="0">
              <a:solidFill>
                <a:srgbClr val="FF0066"/>
              </a:solidFill>
              <a:latin typeface="Calibri" pitchFamily="34" charset="0"/>
            </a:endParaRPr>
          </a:p>
        </p:txBody>
      </p:sp>
      <p:sp>
        <p:nvSpPr>
          <p:cNvPr id="2" name="Rectangle 1"/>
          <p:cNvSpPr/>
          <p:nvPr/>
        </p:nvSpPr>
        <p:spPr>
          <a:xfrm>
            <a:off x="2286000" y="1767007"/>
            <a:ext cx="4572000" cy="3323987"/>
          </a:xfrm>
          <a:prstGeom prst="rect">
            <a:avLst/>
          </a:prstGeom>
        </p:spPr>
        <p:txBody>
          <a:bodyPr>
            <a:spAutoFit/>
          </a:bodyPr>
          <a:lstStyle/>
          <a:p>
            <a:pPr algn="ctr" fontAlgn="auto">
              <a:spcBef>
                <a:spcPts val="0"/>
              </a:spcBef>
              <a:spcAft>
                <a:spcPts val="0"/>
              </a:spcAft>
              <a:defRPr/>
            </a:pPr>
            <a:r>
              <a:rPr lang="en-US" b="1" dirty="0">
                <a:solidFill>
                  <a:srgbClr val="FFFF00"/>
                </a:solidFill>
                <a:effectLst>
                  <a:outerShdw blurRad="38100" dist="38100" dir="2700000" algn="tl">
                    <a:srgbClr val="000000"/>
                  </a:outerShdw>
                </a:effectLst>
              </a:rPr>
              <a:t>Course:</a:t>
            </a:r>
            <a:r>
              <a:rPr lang="en-US" sz="3600" dirty="0">
                <a:solidFill>
                  <a:srgbClr val="FFFF00"/>
                </a:solidFill>
                <a:effectLst>
                  <a:outerShdw blurRad="38100" dist="38100" dir="2700000" algn="tl">
                    <a:srgbClr val="000000"/>
                  </a:outerShdw>
                </a:effectLst>
              </a:rPr>
              <a:t/>
            </a:r>
            <a:br>
              <a:rPr lang="en-US" sz="3600" dirty="0">
                <a:solidFill>
                  <a:srgbClr val="FFFF00"/>
                </a:solidFill>
                <a:effectLst>
                  <a:outerShdw blurRad="38100" dist="38100" dir="2700000" algn="tl">
                    <a:srgbClr val="000000"/>
                  </a:outerShdw>
                </a:effectLst>
              </a:rPr>
            </a:br>
            <a:r>
              <a:rPr lang="en-US" sz="4000" b="1" dirty="0">
                <a:solidFill>
                  <a:srgbClr val="FFFF00"/>
                </a:solidFill>
                <a:effectLst>
                  <a:outerShdw blurRad="38100" dist="38100" dir="2700000" algn="tl">
                    <a:srgbClr val="000000"/>
                  </a:outerShdw>
                </a:effectLst>
              </a:rPr>
              <a:t>Data </a:t>
            </a:r>
            <a:r>
              <a:rPr lang="en-US" sz="4000" b="1" dirty="0" smtClean="0">
                <a:solidFill>
                  <a:srgbClr val="FFFF00"/>
                </a:solidFill>
                <a:effectLst>
                  <a:outerShdw blurRad="38100" dist="38100" dir="2700000" algn="tl">
                    <a:srgbClr val="000000"/>
                  </a:outerShdw>
                </a:effectLst>
              </a:rPr>
              <a:t>Structure(CS-204)</a:t>
            </a:r>
            <a:endParaRPr lang="en-US" sz="4000" b="1" dirty="0">
              <a:solidFill>
                <a:srgbClr val="FFFF00"/>
              </a:solidFill>
              <a:effectLst>
                <a:outerShdw blurRad="38100" dist="38100" dir="2700000" algn="tl">
                  <a:srgbClr val="000000"/>
                </a:outerShdw>
              </a:effectLst>
            </a:endParaRPr>
          </a:p>
          <a:p>
            <a:pPr algn="ctr" fontAlgn="auto">
              <a:spcBef>
                <a:spcPts val="0"/>
              </a:spcBef>
              <a:spcAft>
                <a:spcPts val="0"/>
              </a:spcAft>
              <a:defRPr/>
            </a:pPr>
            <a:r>
              <a:rPr lang="en-US" sz="4000" b="1" dirty="0">
                <a:solidFill>
                  <a:srgbClr val="FFFF00"/>
                </a:solidFill>
                <a:effectLst>
                  <a:outerShdw blurRad="38100" dist="38100" dir="2700000" algn="tl">
                    <a:srgbClr val="000000"/>
                  </a:outerShdw>
                </a:effectLst>
              </a:rPr>
              <a:t>BS IT</a:t>
            </a:r>
          </a:p>
          <a:p>
            <a:pPr algn="ctr" fontAlgn="auto">
              <a:spcBef>
                <a:spcPts val="0"/>
              </a:spcBef>
              <a:spcAft>
                <a:spcPts val="0"/>
              </a:spcAft>
              <a:defRPr/>
            </a:pPr>
            <a:endParaRPr lang="en-US" b="1" dirty="0">
              <a:solidFill>
                <a:srgbClr val="FFFF00"/>
              </a:solidFill>
              <a:effectLst>
                <a:outerShdw blurRad="38100" dist="38100" dir="2700000" algn="tl">
                  <a:srgbClr val="000000"/>
                </a:outerShdw>
              </a:effectLst>
            </a:endParaRPr>
          </a:p>
          <a:p>
            <a:pPr algn="ctr" fontAlgn="auto">
              <a:spcBef>
                <a:spcPts val="0"/>
              </a:spcBef>
              <a:spcAft>
                <a:spcPts val="0"/>
              </a:spcAft>
              <a:defRPr/>
            </a:pPr>
            <a:r>
              <a:rPr lang="en-US" b="1" dirty="0">
                <a:effectLst>
                  <a:outerShdw blurRad="38100" dist="38100" dir="2700000" algn="tl">
                    <a:srgbClr val="000000"/>
                  </a:outerShdw>
                </a:effectLst>
              </a:rPr>
              <a:t>Instructor:  </a:t>
            </a:r>
            <a:r>
              <a:rPr lang="en-US" b="1" dirty="0" err="1">
                <a:effectLst>
                  <a:outerShdw blurRad="38100" dist="38100" dir="2700000" algn="tl">
                    <a:srgbClr val="000000"/>
                  </a:outerShdw>
                </a:effectLst>
              </a:rPr>
              <a:t>Fakhera</a:t>
            </a:r>
            <a:r>
              <a:rPr lang="en-US" b="1" dirty="0">
                <a:effectLst>
                  <a:outerShdw blurRad="38100" dist="38100" dir="2700000" algn="tl">
                    <a:srgbClr val="000000"/>
                  </a:outerShdw>
                </a:effectLst>
              </a:rPr>
              <a:t> </a:t>
            </a:r>
            <a:r>
              <a:rPr lang="en-US" b="1" dirty="0" err="1">
                <a:effectLst>
                  <a:outerShdw blurRad="38100" dist="38100" dir="2700000" algn="tl">
                    <a:srgbClr val="000000"/>
                  </a:outerShdw>
                </a:effectLst>
              </a:rPr>
              <a:t>Nazir</a:t>
            </a:r>
            <a:endParaRPr lang="en-US" b="1" dirty="0">
              <a:effectLst>
                <a:outerShdw blurRad="38100" dist="38100" dir="2700000" algn="tl">
                  <a:srgbClr val="000000"/>
                </a:outerShdw>
              </a:effectLst>
            </a:endParaRPr>
          </a:p>
          <a:p>
            <a:pPr algn="ctr" fontAlgn="auto">
              <a:spcBef>
                <a:spcPts val="0"/>
              </a:spcBef>
              <a:spcAft>
                <a:spcPts val="0"/>
              </a:spcAft>
              <a:defRPr/>
            </a:pPr>
            <a:r>
              <a:rPr lang="en-US" b="1" dirty="0">
                <a:effectLst>
                  <a:outerShdw blurRad="38100" dist="38100" dir="2700000" algn="tl">
                    <a:srgbClr val="000000"/>
                  </a:outerShdw>
                </a:effectLst>
              </a:rPr>
              <a:t>Email:   fakhera.nazir@uog.edu.pk</a:t>
            </a:r>
            <a:endParaRPr lang="en-US" b="1"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Linked List – Definition in C++</a:t>
            </a:r>
            <a:endParaRPr lang="en-US" dirty="0"/>
          </a:p>
        </p:txBody>
      </p:sp>
      <p:sp>
        <p:nvSpPr>
          <p:cNvPr id="3" name="Content Placeholder 2"/>
          <p:cNvSpPr>
            <a:spLocks noGrp="1"/>
          </p:cNvSpPr>
          <p:nvPr>
            <p:ph idx="1"/>
          </p:nvPr>
        </p:nvSpPr>
        <p:spPr>
          <a:xfrm>
            <a:off x="304800" y="1447800"/>
            <a:ext cx="8534400" cy="5105400"/>
          </a:xfrm>
        </p:spPr>
        <p:txBody>
          <a:bodyPr/>
          <a:lstStyle/>
          <a:p>
            <a:pPr>
              <a:buFont typeface="Monotype Sorts" pitchFamily="2" charset="2"/>
              <a:buNone/>
            </a:pPr>
            <a:r>
              <a:rPr lang="en-US" altLang="zh-TW" sz="3200" dirty="0" err="1" smtClean="0">
                <a:latin typeface="Courier New" pitchFamily="49" charset="0"/>
                <a:ea typeface="PMingLiU" pitchFamily="18" charset="-120"/>
              </a:rPr>
              <a:t>struct</a:t>
            </a:r>
            <a:r>
              <a:rPr lang="en-US" altLang="zh-TW" sz="3200" dirty="0" smtClean="0">
                <a:latin typeface="Courier New" pitchFamily="49" charset="0"/>
                <a:ea typeface="PMingLiU" pitchFamily="18" charset="-120"/>
              </a:rPr>
              <a:t> Node{</a:t>
            </a:r>
          </a:p>
          <a:p>
            <a:pPr>
              <a:buFont typeface="Monotype Sorts" pitchFamily="2" charset="2"/>
              <a:buNone/>
            </a:pPr>
            <a:r>
              <a:rPr lang="en-US" altLang="zh-TW" sz="3200" dirty="0" smtClean="0">
                <a:latin typeface="Courier New" pitchFamily="49" charset="0"/>
                <a:ea typeface="PMingLiU" pitchFamily="18" charset="-120"/>
              </a:rPr>
              <a:t>        </a:t>
            </a:r>
            <a:r>
              <a:rPr lang="en-US" altLang="zh-TW" sz="3200" dirty="0" err="1" smtClean="0">
                <a:latin typeface="Courier New" pitchFamily="49" charset="0"/>
                <a:ea typeface="PMingLiU" pitchFamily="18" charset="-120"/>
              </a:rPr>
              <a:t>int</a:t>
            </a:r>
            <a:r>
              <a:rPr lang="en-US" altLang="zh-TW" sz="3200" dirty="0" smtClean="0">
                <a:latin typeface="Courier New" pitchFamily="49" charset="0"/>
                <a:ea typeface="PMingLiU" pitchFamily="18" charset="-120"/>
              </a:rPr>
              <a:t> data;</a:t>
            </a:r>
          </a:p>
          <a:p>
            <a:pPr>
              <a:buFont typeface="Monotype Sorts" pitchFamily="2" charset="2"/>
              <a:buNone/>
            </a:pPr>
            <a:r>
              <a:rPr lang="en-US" altLang="zh-TW" sz="3200" dirty="0" smtClean="0">
                <a:latin typeface="Courier New" pitchFamily="49" charset="0"/>
                <a:ea typeface="PMingLiU" pitchFamily="18" charset="-120"/>
              </a:rPr>
              <a:t>        </a:t>
            </a:r>
            <a:r>
              <a:rPr lang="en-US" altLang="zh-TW" sz="3200" dirty="0" err="1" smtClean="0">
                <a:latin typeface="Courier New" pitchFamily="49" charset="0"/>
                <a:ea typeface="PMingLiU" pitchFamily="18" charset="-120"/>
              </a:rPr>
              <a:t>struct</a:t>
            </a:r>
            <a:r>
              <a:rPr lang="en-US" altLang="zh-TW" sz="3200" dirty="0" smtClean="0">
                <a:latin typeface="Courier New" pitchFamily="49" charset="0"/>
                <a:ea typeface="PMingLiU" pitchFamily="18" charset="-120"/>
              </a:rPr>
              <a:t> Node* next;</a:t>
            </a:r>
          </a:p>
          <a:p>
            <a:pPr>
              <a:buFont typeface="Monotype Sorts" pitchFamily="2" charset="2"/>
              <a:buNone/>
            </a:pPr>
            <a:r>
              <a:rPr lang="en-US" altLang="zh-TW" sz="3200" dirty="0" smtClean="0">
                <a:latin typeface="Courier New" pitchFamily="49" charset="0"/>
                <a:ea typeface="PMingLiU" pitchFamily="18" charset="-120"/>
              </a:rPr>
              <a:t>        </a:t>
            </a:r>
            <a:r>
              <a:rPr lang="en-US" altLang="zh-TW" sz="3200" dirty="0" err="1" smtClean="0">
                <a:latin typeface="Courier New" pitchFamily="49" charset="0"/>
                <a:ea typeface="PMingLiU" pitchFamily="18" charset="-120"/>
              </a:rPr>
              <a:t>struct</a:t>
            </a:r>
            <a:r>
              <a:rPr lang="en-US" altLang="zh-TW" sz="3200" dirty="0" smtClean="0">
                <a:latin typeface="Courier New" pitchFamily="49" charset="0"/>
                <a:ea typeface="PMingLiU" pitchFamily="18" charset="-120"/>
              </a:rPr>
              <a:t> </a:t>
            </a:r>
            <a:r>
              <a:rPr lang="en-US" altLang="zh-TW" sz="3200" dirty="0">
                <a:latin typeface="Courier New" pitchFamily="49" charset="0"/>
                <a:ea typeface="PMingLiU" pitchFamily="18" charset="-120"/>
              </a:rPr>
              <a:t>Node</a:t>
            </a:r>
            <a:r>
              <a:rPr lang="en-US" altLang="zh-TW" sz="3200" dirty="0" smtClean="0">
                <a:latin typeface="Courier New" pitchFamily="49" charset="0"/>
                <a:ea typeface="PMingLiU" pitchFamily="18" charset="-120"/>
              </a:rPr>
              <a:t>* </a:t>
            </a:r>
            <a:r>
              <a:rPr lang="en-US" altLang="zh-TW" sz="3200" dirty="0" err="1" smtClean="0">
                <a:latin typeface="Courier New" pitchFamily="49" charset="0"/>
                <a:ea typeface="PMingLiU" pitchFamily="18" charset="-120"/>
              </a:rPr>
              <a:t>prev</a:t>
            </a:r>
            <a:r>
              <a:rPr lang="en-US" altLang="zh-TW" sz="3200" dirty="0" smtClean="0">
                <a:latin typeface="Courier New" pitchFamily="49" charset="0"/>
                <a:ea typeface="PMingLiU" pitchFamily="18" charset="-120"/>
              </a:rPr>
              <a:t>;</a:t>
            </a:r>
          </a:p>
          <a:p>
            <a:pPr>
              <a:buFont typeface="Monotype Sorts" pitchFamily="2" charset="2"/>
              <a:buNone/>
            </a:pPr>
            <a:r>
              <a:rPr lang="en-US" altLang="zh-TW" sz="3200" dirty="0" smtClean="0">
                <a:latin typeface="Courier New" pitchFamily="49" charset="0"/>
                <a:ea typeface="PMingLiU" pitchFamily="18" charset="-120"/>
              </a:rPr>
              <a:t>} *Head;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DLL</a:t>
            </a:r>
            <a:endParaRPr lang="en-US" dirty="0"/>
          </a:p>
        </p:txBody>
      </p:sp>
      <p:sp>
        <p:nvSpPr>
          <p:cNvPr id="3" name="Content Placeholder 2"/>
          <p:cNvSpPr>
            <a:spLocks noGrp="1"/>
          </p:cNvSpPr>
          <p:nvPr>
            <p:ph idx="1"/>
          </p:nvPr>
        </p:nvSpPr>
        <p:spPr/>
        <p:txBody>
          <a:bodyPr/>
          <a:lstStyle/>
          <a:p>
            <a:r>
              <a:rPr lang="en-US" dirty="0" smtClean="0"/>
              <a:t>The two node links allow traversal of the list in either direction</a:t>
            </a:r>
          </a:p>
          <a:p>
            <a:r>
              <a:rPr lang="en-US" dirty="0" smtClean="0"/>
              <a:t>While adding or removing a node in a doubly linked list requires changing more links than the same operations on a singly linked list</a:t>
            </a:r>
          </a:p>
          <a:p>
            <a:r>
              <a:rPr lang="en-US" dirty="0" smtClean="0"/>
              <a:t>The operations are simpler and potentially more efficient (for nodes other than first nodes)</a:t>
            </a:r>
          </a:p>
          <a:p>
            <a:pPr lvl="1"/>
            <a:r>
              <a:rPr lang="en-US" dirty="0" smtClean="0"/>
              <a:t>because there is no need to keep track of the previous node during traversal or </a:t>
            </a:r>
          </a:p>
          <a:p>
            <a:pPr lvl="1"/>
            <a:r>
              <a:rPr lang="en-US" dirty="0" smtClean="0"/>
              <a:t>no need to traverse the list to find the previous node, so that its link can be modified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ltLang="zh-TW">
                <a:ea typeface="PMingLiU" pitchFamily="18" charset="-120"/>
              </a:rPr>
              <a:t>Doubly Linked List Operations</a:t>
            </a:r>
          </a:p>
        </p:txBody>
      </p:sp>
      <p:sp>
        <p:nvSpPr>
          <p:cNvPr id="362501" name="Rectangle 5"/>
          <p:cNvSpPr>
            <a:spLocks noChangeArrowheads="1"/>
          </p:cNvSpPr>
          <p:nvPr/>
        </p:nvSpPr>
        <p:spPr bwMode="auto">
          <a:xfrm>
            <a:off x="304800" y="1600200"/>
            <a:ext cx="8839200" cy="4953000"/>
          </a:xfrm>
          <a:prstGeom prst="rect">
            <a:avLst/>
          </a:prstGeom>
          <a:noFill/>
          <a:ln w="9525">
            <a:noFill/>
            <a:miter lim="800000"/>
            <a:headEnd/>
            <a:tailEnd/>
          </a:ln>
          <a:effectLst/>
        </p:spPr>
        <p:txBody>
          <a:bodyPr lIns="92075" tIns="46038" rIns="92075" bIns="46038"/>
          <a:lstStyle/>
          <a:p>
            <a:pPr marL="342900" indent="-342900" eaLnBrk="0" hangingPunct="0">
              <a:lnSpc>
                <a:spcPct val="90000"/>
              </a:lnSpc>
              <a:spcBef>
                <a:spcPct val="20000"/>
              </a:spcBef>
              <a:buClr>
                <a:srgbClr val="AFBF39"/>
              </a:buClr>
              <a:buSzPct val="75000"/>
              <a:buFont typeface="Monotype Sorts" pitchFamily="2" charset="2"/>
              <a:buChar char="*"/>
            </a:pPr>
            <a:r>
              <a:rPr lang="en-US" altLang="zh-TW" sz="2400" dirty="0" err="1" smtClean="0">
                <a:solidFill>
                  <a:srgbClr val="000000"/>
                </a:solidFill>
                <a:effectLst/>
                <a:latin typeface="Courier New" pitchFamily="49" charset="0"/>
                <a:ea typeface="PMingLiU" pitchFamily="18" charset="-120"/>
              </a:rPr>
              <a:t>insertNode</a:t>
            </a:r>
            <a:r>
              <a:rPr lang="en-US" altLang="zh-TW" sz="2400" dirty="0" smtClean="0">
                <a:solidFill>
                  <a:srgbClr val="000000"/>
                </a:solidFill>
                <a:effectLst/>
                <a:latin typeface="Courier New" pitchFamily="49" charset="0"/>
                <a:ea typeface="PMingLiU" pitchFamily="18" charset="-120"/>
              </a:rPr>
              <a:t>(</a:t>
            </a:r>
            <a:r>
              <a:rPr lang="en-US" altLang="zh-TW" sz="2400" dirty="0" err="1" smtClean="0">
                <a:solidFill>
                  <a:srgbClr val="000000"/>
                </a:solidFill>
                <a:effectLst/>
                <a:latin typeface="Courier New" pitchFamily="49" charset="0"/>
                <a:ea typeface="PMingLiU" pitchFamily="18" charset="-120"/>
              </a:rPr>
              <a:t>int</a:t>
            </a:r>
            <a:r>
              <a:rPr lang="en-US" altLang="zh-TW" sz="2400" dirty="0" smtClean="0">
                <a:solidFill>
                  <a:srgbClr val="000000"/>
                </a:solidFill>
                <a:effectLst/>
                <a:latin typeface="Courier New" pitchFamily="49" charset="0"/>
                <a:ea typeface="PMingLiU" pitchFamily="18" charset="-120"/>
              </a:rPr>
              <a:t> item)</a:t>
            </a:r>
          </a:p>
          <a:p>
            <a:pPr marL="342900" indent="-342900" eaLnBrk="0" hangingPunct="0">
              <a:lnSpc>
                <a:spcPct val="90000"/>
              </a:lnSpc>
              <a:spcBef>
                <a:spcPct val="20000"/>
              </a:spcBef>
              <a:buClr>
                <a:srgbClr val="AFBF39"/>
              </a:buClr>
              <a:buSzPct val="75000"/>
              <a:buFont typeface="Monotype Sorts" pitchFamily="2" charset="2"/>
              <a:buNone/>
            </a:pPr>
            <a:r>
              <a:rPr lang="en-US" altLang="zh-TW" sz="2400" dirty="0" smtClean="0">
                <a:solidFill>
                  <a:srgbClr val="000000"/>
                </a:solidFill>
                <a:effectLst/>
                <a:latin typeface="Courier New" pitchFamily="49" charset="0"/>
                <a:ea typeface="PMingLiU" pitchFamily="18" charset="-120"/>
              </a:rPr>
              <a:t>	//add new node to ordered doubly linked list</a:t>
            </a:r>
          </a:p>
          <a:p>
            <a:pPr marL="342900" indent="-342900" eaLnBrk="0" hangingPunct="0">
              <a:lnSpc>
                <a:spcPct val="90000"/>
              </a:lnSpc>
              <a:spcBef>
                <a:spcPct val="20000"/>
              </a:spcBef>
              <a:buClr>
                <a:srgbClr val="AFBF39"/>
              </a:buClr>
              <a:buSzPct val="75000"/>
              <a:buFont typeface="Monotype Sorts" pitchFamily="2" charset="2"/>
              <a:buNone/>
            </a:pPr>
            <a:endParaRPr lang="en-US" altLang="zh-TW" sz="2400" dirty="0" smtClean="0">
              <a:solidFill>
                <a:srgbClr val="000000"/>
              </a:solidFill>
              <a:effectLst/>
              <a:latin typeface="Courier New" pitchFamily="49" charset="0"/>
              <a:ea typeface="PMingLiU" pitchFamily="18" charset="-120"/>
            </a:endParaRPr>
          </a:p>
          <a:p>
            <a:pPr marL="342900" indent="-342900" eaLnBrk="0" hangingPunct="0">
              <a:lnSpc>
                <a:spcPct val="90000"/>
              </a:lnSpc>
              <a:spcBef>
                <a:spcPct val="20000"/>
              </a:spcBef>
              <a:buClr>
                <a:srgbClr val="AFBF39"/>
              </a:buClr>
              <a:buSzPct val="75000"/>
              <a:buFont typeface="Monotype Sorts" pitchFamily="2" charset="2"/>
              <a:buChar char="*"/>
            </a:pPr>
            <a:r>
              <a:rPr lang="en-US" altLang="zh-TW" sz="2400" dirty="0" err="1" smtClean="0">
                <a:solidFill>
                  <a:srgbClr val="000000"/>
                </a:solidFill>
                <a:effectLst/>
                <a:latin typeface="Courier New" pitchFamily="49" charset="0"/>
                <a:ea typeface="PMingLiU" pitchFamily="18" charset="-120"/>
              </a:rPr>
              <a:t>deleteNode</a:t>
            </a:r>
            <a:r>
              <a:rPr lang="en-US" altLang="zh-TW" sz="2400" dirty="0" smtClean="0">
                <a:solidFill>
                  <a:srgbClr val="000000"/>
                </a:solidFill>
                <a:effectLst/>
                <a:latin typeface="Courier New" pitchFamily="49" charset="0"/>
                <a:ea typeface="PMingLiU" pitchFamily="18" charset="-120"/>
              </a:rPr>
              <a:t>(</a:t>
            </a:r>
            <a:r>
              <a:rPr lang="en-US" altLang="zh-TW" sz="2400" dirty="0" err="1" smtClean="0">
                <a:solidFill>
                  <a:srgbClr val="000000"/>
                </a:solidFill>
                <a:effectLst/>
                <a:latin typeface="Courier New" pitchFamily="49" charset="0"/>
                <a:ea typeface="PMingLiU" pitchFamily="18" charset="-120"/>
              </a:rPr>
              <a:t>int</a:t>
            </a:r>
            <a:r>
              <a:rPr lang="en-US" altLang="zh-TW" sz="2400" dirty="0" smtClean="0">
                <a:solidFill>
                  <a:srgbClr val="000000"/>
                </a:solidFill>
                <a:effectLst/>
                <a:latin typeface="Courier New" pitchFamily="49" charset="0"/>
                <a:ea typeface="PMingLiU" pitchFamily="18" charset="-120"/>
              </a:rPr>
              <a:t> item)</a:t>
            </a:r>
          </a:p>
          <a:p>
            <a:pPr marL="342900" indent="-342900" eaLnBrk="0" hangingPunct="0">
              <a:lnSpc>
                <a:spcPct val="90000"/>
              </a:lnSpc>
              <a:spcBef>
                <a:spcPct val="20000"/>
              </a:spcBef>
              <a:buClr>
                <a:srgbClr val="AFBF39"/>
              </a:buClr>
              <a:buSzPct val="75000"/>
              <a:buFont typeface="Monotype Sorts" pitchFamily="2" charset="2"/>
              <a:buNone/>
            </a:pPr>
            <a:r>
              <a:rPr lang="en-US" altLang="zh-TW" sz="2400" dirty="0" smtClean="0">
                <a:solidFill>
                  <a:srgbClr val="000000"/>
                </a:solidFill>
                <a:effectLst/>
                <a:latin typeface="Courier New" pitchFamily="49" charset="0"/>
                <a:ea typeface="PMingLiU" pitchFamily="18" charset="-120"/>
              </a:rPr>
              <a:t>  //remove a node from doubly linked list</a:t>
            </a:r>
          </a:p>
          <a:p>
            <a:pPr marL="342900" indent="-342900" eaLnBrk="0" hangingPunct="0">
              <a:lnSpc>
                <a:spcPct val="90000"/>
              </a:lnSpc>
              <a:spcBef>
                <a:spcPct val="20000"/>
              </a:spcBef>
              <a:buClr>
                <a:srgbClr val="AFBF39"/>
              </a:buClr>
              <a:buSzPct val="75000"/>
              <a:buFont typeface="Monotype Sorts" pitchFamily="2" charset="2"/>
              <a:buNone/>
            </a:pPr>
            <a:endParaRPr lang="en-US" altLang="zh-TW" sz="2400" dirty="0" smtClean="0">
              <a:solidFill>
                <a:srgbClr val="000000"/>
              </a:solidFill>
              <a:effectLst/>
              <a:latin typeface="Courier New" pitchFamily="49" charset="0"/>
              <a:ea typeface="PMingLiU" pitchFamily="18" charset="-120"/>
            </a:endParaRPr>
          </a:p>
          <a:p>
            <a:pPr marL="342900" indent="-342900" eaLnBrk="0" hangingPunct="0">
              <a:lnSpc>
                <a:spcPct val="90000"/>
              </a:lnSpc>
              <a:spcBef>
                <a:spcPct val="20000"/>
              </a:spcBef>
              <a:buClr>
                <a:srgbClr val="AFBF39"/>
              </a:buClr>
              <a:buSzPct val="75000"/>
              <a:buFont typeface="Monotype Sorts" pitchFamily="2" charset="2"/>
              <a:buChar char="*"/>
            </a:pPr>
            <a:r>
              <a:rPr lang="en-US" altLang="zh-TW" sz="2400" dirty="0" err="1" smtClean="0">
                <a:solidFill>
                  <a:srgbClr val="000000"/>
                </a:solidFill>
                <a:effectLst/>
                <a:latin typeface="Courier New" pitchFamily="49" charset="0"/>
                <a:ea typeface="PMingLiU" pitchFamily="18" charset="-120"/>
              </a:rPr>
              <a:t>searchNode</a:t>
            </a:r>
            <a:r>
              <a:rPr lang="en-US" altLang="zh-TW" sz="2400" dirty="0" smtClean="0">
                <a:solidFill>
                  <a:srgbClr val="000000"/>
                </a:solidFill>
                <a:effectLst/>
                <a:latin typeface="Courier New" pitchFamily="49" charset="0"/>
                <a:ea typeface="PMingLiU" pitchFamily="18" charset="-120"/>
              </a:rPr>
              <a:t>(</a:t>
            </a:r>
            <a:r>
              <a:rPr lang="en-US" altLang="zh-TW" sz="2400" dirty="0" err="1" smtClean="0">
                <a:solidFill>
                  <a:srgbClr val="000000"/>
                </a:solidFill>
                <a:effectLst/>
                <a:latin typeface="Courier New" pitchFamily="49" charset="0"/>
                <a:ea typeface="PMingLiU" pitchFamily="18" charset="-120"/>
              </a:rPr>
              <a:t>int</a:t>
            </a:r>
            <a:r>
              <a:rPr lang="en-US" altLang="zh-TW" sz="2400" dirty="0" smtClean="0">
                <a:solidFill>
                  <a:srgbClr val="000000"/>
                </a:solidFill>
                <a:effectLst/>
                <a:latin typeface="Courier New" pitchFamily="49" charset="0"/>
                <a:ea typeface="PMingLiU" pitchFamily="18" charset="-120"/>
              </a:rPr>
              <a:t> item)</a:t>
            </a:r>
          </a:p>
          <a:p>
            <a:pPr marL="342900" indent="-342900" eaLnBrk="0" hangingPunct="0">
              <a:lnSpc>
                <a:spcPct val="90000"/>
              </a:lnSpc>
              <a:spcBef>
                <a:spcPct val="20000"/>
              </a:spcBef>
              <a:buClr>
                <a:srgbClr val="AFBF39"/>
              </a:buClr>
              <a:buSzPct val="75000"/>
              <a:buFont typeface="Monotype Sorts" pitchFamily="2" charset="2"/>
              <a:buChar char="*"/>
            </a:pPr>
            <a:endParaRPr lang="en-US" altLang="zh-TW" sz="2400" dirty="0" smtClean="0">
              <a:solidFill>
                <a:srgbClr val="000000"/>
              </a:solidFill>
              <a:effectLst/>
              <a:latin typeface="Courier New" pitchFamily="49" charset="0"/>
              <a:ea typeface="PMingLiU" pitchFamily="18" charset="-120"/>
            </a:endParaRPr>
          </a:p>
          <a:p>
            <a:pPr marL="342900" indent="-342900" eaLnBrk="0" hangingPunct="0">
              <a:lnSpc>
                <a:spcPct val="90000"/>
              </a:lnSpc>
              <a:spcBef>
                <a:spcPct val="20000"/>
              </a:spcBef>
              <a:buClr>
                <a:srgbClr val="AFBF39"/>
              </a:buClr>
              <a:buSzPct val="75000"/>
              <a:buFont typeface="Monotype Sorts" pitchFamily="2" charset="2"/>
              <a:buChar char="*"/>
            </a:pPr>
            <a:r>
              <a:rPr lang="en-US" altLang="zh-TW" sz="2400" dirty="0" smtClean="0">
                <a:solidFill>
                  <a:srgbClr val="000000"/>
                </a:solidFill>
                <a:effectLst/>
                <a:latin typeface="Courier New" pitchFamily="49" charset="0"/>
                <a:ea typeface="PMingLiU" pitchFamily="18" charset="-120"/>
              </a:rPr>
              <a:t>print()</a:t>
            </a:r>
          </a:p>
          <a:p>
            <a:pPr marL="342900" indent="-342900" eaLnBrk="0" hangingPunct="0">
              <a:lnSpc>
                <a:spcPct val="90000"/>
              </a:lnSpc>
              <a:spcBef>
                <a:spcPct val="20000"/>
              </a:spcBef>
              <a:buClr>
                <a:srgbClr val="AFBF39"/>
              </a:buClr>
              <a:buSzPct val="75000"/>
              <a:buFont typeface="Monotype Sorts" pitchFamily="2" charset="2"/>
              <a:buNone/>
            </a:pPr>
            <a:endParaRPr lang="en-US" altLang="zh-TW" sz="2400" dirty="0" smtClean="0">
              <a:solidFill>
                <a:srgbClr val="000000"/>
              </a:solidFill>
              <a:effectLst/>
              <a:latin typeface="Courier New" pitchFamily="49" charset="0"/>
              <a:ea typeface="PMingLiU" pitchFamily="18" charset="-12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DLL - Insertion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799" y="1905000"/>
            <a:ext cx="8602579"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TW">
                <a:ea typeface="PMingLiU" pitchFamily="18" charset="-120"/>
              </a:rPr>
              <a:t>Inserting a Node</a:t>
            </a:r>
          </a:p>
        </p:txBody>
      </p:sp>
      <p:sp>
        <p:nvSpPr>
          <p:cNvPr id="410627" name="Rectangle 3"/>
          <p:cNvSpPr>
            <a:spLocks noGrp="1" noChangeArrowheads="1"/>
          </p:cNvSpPr>
          <p:nvPr>
            <p:ph idx="1"/>
          </p:nvPr>
        </p:nvSpPr>
        <p:spPr>
          <a:xfrm>
            <a:off x="609600" y="1143000"/>
            <a:ext cx="7848600" cy="4648200"/>
          </a:xfrm>
        </p:spPr>
        <p:txBody>
          <a:bodyPr/>
          <a:lstStyle/>
          <a:p>
            <a:r>
              <a:rPr lang="en-US" altLang="zh-TW" dirty="0">
                <a:ea typeface="PMingLiU" pitchFamily="18" charset="-120"/>
              </a:rPr>
              <a:t>Insert a node </a:t>
            </a:r>
            <a:r>
              <a:rPr lang="en-US" altLang="zh-TW" dirty="0" err="1" smtClean="0">
                <a:latin typeface="Courier New" pitchFamily="49" charset="0"/>
                <a:ea typeface="PMingLiU" pitchFamily="18" charset="-120"/>
              </a:rPr>
              <a:t>NewNode</a:t>
            </a:r>
            <a:r>
              <a:rPr lang="en-US" altLang="zh-TW" dirty="0" smtClean="0">
                <a:ea typeface="PMingLiU" pitchFamily="18" charset="-120"/>
              </a:rPr>
              <a:t> </a:t>
            </a:r>
            <a:r>
              <a:rPr lang="en-US" altLang="zh-TW" dirty="0">
                <a:ea typeface="PMingLiU" pitchFamily="18" charset="-120"/>
              </a:rPr>
              <a:t>before </a:t>
            </a:r>
            <a:r>
              <a:rPr lang="en-US" altLang="zh-TW" dirty="0">
                <a:latin typeface="Courier New" pitchFamily="49" charset="0"/>
                <a:ea typeface="PMingLiU" pitchFamily="18" charset="-120"/>
              </a:rPr>
              <a:t>Cur</a:t>
            </a:r>
            <a:r>
              <a:rPr lang="en-US" altLang="zh-TW" dirty="0">
                <a:ea typeface="PMingLiU" pitchFamily="18" charset="-120"/>
              </a:rPr>
              <a:t> (not at front or rear)</a:t>
            </a:r>
          </a:p>
        </p:txBody>
      </p:sp>
      <p:grpSp>
        <p:nvGrpSpPr>
          <p:cNvPr id="2" name="Group 5"/>
          <p:cNvGrpSpPr>
            <a:grpSpLocks/>
          </p:cNvGrpSpPr>
          <p:nvPr/>
        </p:nvGrpSpPr>
        <p:grpSpPr bwMode="auto">
          <a:xfrm>
            <a:off x="1390650" y="4648200"/>
            <a:ext cx="1066800" cy="533400"/>
            <a:chOff x="1104" y="1488"/>
            <a:chExt cx="768" cy="336"/>
          </a:xfrm>
          <a:solidFill>
            <a:srgbClr val="71DAFF"/>
          </a:solidFill>
        </p:grpSpPr>
        <p:sp>
          <p:nvSpPr>
            <p:cNvPr id="410630" name="Rectangle 6"/>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smtClean="0">
                  <a:effectLst/>
                  <a:latin typeface="Times New Roman" pitchFamily="18" charset="0"/>
                  <a:ea typeface="PMingLiU" pitchFamily="18" charset="-120"/>
                </a:rPr>
                <a:t>10</a:t>
              </a:r>
            </a:p>
          </p:txBody>
        </p:sp>
        <p:sp>
          <p:nvSpPr>
            <p:cNvPr id="410631" name="Rectangle 7"/>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410632" name="Rectangle 8"/>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grpSp>
        <p:nvGrpSpPr>
          <p:cNvPr id="3" name="Group 9"/>
          <p:cNvGrpSpPr>
            <a:grpSpLocks/>
          </p:cNvGrpSpPr>
          <p:nvPr/>
        </p:nvGrpSpPr>
        <p:grpSpPr bwMode="auto">
          <a:xfrm>
            <a:off x="7562850" y="4648200"/>
            <a:ext cx="1066800" cy="533400"/>
            <a:chOff x="1104" y="1488"/>
            <a:chExt cx="768" cy="336"/>
          </a:xfrm>
          <a:solidFill>
            <a:srgbClr val="71DAFF"/>
          </a:solidFill>
        </p:grpSpPr>
        <p:sp>
          <p:nvSpPr>
            <p:cNvPr id="410634" name="Rectangle 10"/>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smtClean="0">
                  <a:effectLst/>
                  <a:latin typeface="Times New Roman" pitchFamily="18" charset="0"/>
                  <a:ea typeface="PMingLiU" pitchFamily="18" charset="-120"/>
                </a:rPr>
                <a:t>70</a:t>
              </a:r>
            </a:p>
          </p:txBody>
        </p:sp>
        <p:sp>
          <p:nvSpPr>
            <p:cNvPr id="410635" name="Rectangle 11"/>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410636" name="Rectangle 12"/>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grpSp>
        <p:nvGrpSpPr>
          <p:cNvPr id="4" name="Group 13"/>
          <p:cNvGrpSpPr>
            <a:grpSpLocks/>
          </p:cNvGrpSpPr>
          <p:nvPr/>
        </p:nvGrpSpPr>
        <p:grpSpPr bwMode="auto">
          <a:xfrm>
            <a:off x="2933700" y="4648200"/>
            <a:ext cx="1066800" cy="533400"/>
            <a:chOff x="1104" y="1488"/>
            <a:chExt cx="768" cy="336"/>
          </a:xfrm>
          <a:solidFill>
            <a:srgbClr val="71DAFF"/>
          </a:solidFill>
        </p:grpSpPr>
        <p:sp>
          <p:nvSpPr>
            <p:cNvPr id="410638" name="Rectangle 14"/>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smtClean="0">
                  <a:effectLst/>
                  <a:latin typeface="Times New Roman" pitchFamily="18" charset="0"/>
                  <a:ea typeface="PMingLiU" pitchFamily="18" charset="-120"/>
                </a:rPr>
                <a:t>20</a:t>
              </a:r>
            </a:p>
          </p:txBody>
        </p:sp>
        <p:sp>
          <p:nvSpPr>
            <p:cNvPr id="410639" name="Rectangle 15"/>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410640" name="Rectangle 16"/>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grpSp>
        <p:nvGrpSpPr>
          <p:cNvPr id="5" name="Group 17"/>
          <p:cNvGrpSpPr>
            <a:grpSpLocks/>
          </p:cNvGrpSpPr>
          <p:nvPr/>
        </p:nvGrpSpPr>
        <p:grpSpPr bwMode="auto">
          <a:xfrm>
            <a:off x="6019800" y="4648200"/>
            <a:ext cx="1066800" cy="533400"/>
            <a:chOff x="1104" y="1488"/>
            <a:chExt cx="768" cy="336"/>
          </a:xfrm>
          <a:solidFill>
            <a:srgbClr val="71DAFF"/>
          </a:solidFill>
        </p:grpSpPr>
        <p:sp>
          <p:nvSpPr>
            <p:cNvPr id="410642" name="Rectangle 18"/>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smtClean="0">
                  <a:effectLst/>
                  <a:latin typeface="Times New Roman" pitchFamily="18" charset="0"/>
                  <a:ea typeface="PMingLiU" pitchFamily="18" charset="-120"/>
                </a:rPr>
                <a:t>55</a:t>
              </a:r>
            </a:p>
          </p:txBody>
        </p:sp>
        <p:sp>
          <p:nvSpPr>
            <p:cNvPr id="410643" name="Rectangle 19"/>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410644" name="Rectangle 20"/>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grpSp>
        <p:nvGrpSpPr>
          <p:cNvPr id="6" name="Group 21"/>
          <p:cNvGrpSpPr>
            <a:grpSpLocks/>
          </p:cNvGrpSpPr>
          <p:nvPr/>
        </p:nvGrpSpPr>
        <p:grpSpPr bwMode="auto">
          <a:xfrm>
            <a:off x="4405313" y="5348288"/>
            <a:ext cx="1066800" cy="533400"/>
            <a:chOff x="1104" y="1488"/>
            <a:chExt cx="768" cy="336"/>
          </a:xfrm>
          <a:solidFill>
            <a:srgbClr val="71DAFF"/>
          </a:solidFill>
        </p:grpSpPr>
        <p:sp>
          <p:nvSpPr>
            <p:cNvPr id="410646" name="Rectangle 22"/>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smtClean="0">
                  <a:effectLst/>
                  <a:latin typeface="Times New Roman" pitchFamily="18" charset="0"/>
                  <a:ea typeface="PMingLiU" pitchFamily="18" charset="-120"/>
                </a:rPr>
                <a:t>40</a:t>
              </a:r>
            </a:p>
          </p:txBody>
        </p:sp>
        <p:sp>
          <p:nvSpPr>
            <p:cNvPr id="410647" name="Rectangle 23"/>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410648" name="Rectangle 24"/>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grpSp>
        <p:nvGrpSpPr>
          <p:cNvPr id="7" name="Group 25"/>
          <p:cNvGrpSpPr>
            <a:grpSpLocks/>
          </p:cNvGrpSpPr>
          <p:nvPr/>
        </p:nvGrpSpPr>
        <p:grpSpPr bwMode="auto">
          <a:xfrm>
            <a:off x="2457450" y="4800600"/>
            <a:ext cx="457200" cy="230188"/>
            <a:chOff x="1500" y="2016"/>
            <a:chExt cx="288" cy="145"/>
          </a:xfrm>
          <a:solidFill>
            <a:srgbClr val="71DAFF"/>
          </a:solidFill>
        </p:grpSpPr>
        <p:sp>
          <p:nvSpPr>
            <p:cNvPr id="410650" name="Line 26"/>
            <p:cNvSpPr>
              <a:spLocks noChangeShapeType="1"/>
            </p:cNvSpPr>
            <p:nvPr/>
          </p:nvSpPr>
          <p:spPr bwMode="auto">
            <a:xfrm>
              <a:off x="1500" y="2016"/>
              <a:ext cx="288" cy="0"/>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51" name="Line 27"/>
            <p:cNvSpPr>
              <a:spLocks noChangeShapeType="1"/>
            </p:cNvSpPr>
            <p:nvPr/>
          </p:nvSpPr>
          <p:spPr bwMode="auto">
            <a:xfrm rot="10918189">
              <a:off x="1500" y="2160"/>
              <a:ext cx="288" cy="1"/>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grpSp>
      <p:sp>
        <p:nvSpPr>
          <p:cNvPr id="410652" name="Line 28"/>
          <p:cNvSpPr>
            <a:spLocks noChangeShapeType="1"/>
          </p:cNvSpPr>
          <p:nvPr/>
        </p:nvSpPr>
        <p:spPr bwMode="auto">
          <a:xfrm>
            <a:off x="4038600" y="4953000"/>
            <a:ext cx="381000" cy="609600"/>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53" name="Line 29"/>
          <p:cNvSpPr>
            <a:spLocks noChangeShapeType="1"/>
          </p:cNvSpPr>
          <p:nvPr/>
        </p:nvSpPr>
        <p:spPr bwMode="auto">
          <a:xfrm rot="10918189">
            <a:off x="3962400" y="5029200"/>
            <a:ext cx="457200" cy="685800"/>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54" name="Line 30"/>
          <p:cNvSpPr>
            <a:spLocks noChangeShapeType="1"/>
          </p:cNvSpPr>
          <p:nvPr/>
        </p:nvSpPr>
        <p:spPr bwMode="auto">
          <a:xfrm flipV="1">
            <a:off x="5486400" y="4876800"/>
            <a:ext cx="609600" cy="685800"/>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55" name="Line 31"/>
          <p:cNvSpPr>
            <a:spLocks noChangeShapeType="1"/>
          </p:cNvSpPr>
          <p:nvPr/>
        </p:nvSpPr>
        <p:spPr bwMode="auto">
          <a:xfrm rot="10918189" flipV="1">
            <a:off x="5484813" y="5105400"/>
            <a:ext cx="533400" cy="684213"/>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56" name="Line 32"/>
          <p:cNvSpPr>
            <a:spLocks noChangeShapeType="1"/>
          </p:cNvSpPr>
          <p:nvPr/>
        </p:nvSpPr>
        <p:spPr bwMode="auto">
          <a:xfrm>
            <a:off x="7086600" y="4800600"/>
            <a:ext cx="457200" cy="0"/>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57" name="Line 33"/>
          <p:cNvSpPr>
            <a:spLocks noChangeShapeType="1"/>
          </p:cNvSpPr>
          <p:nvPr/>
        </p:nvSpPr>
        <p:spPr bwMode="auto">
          <a:xfrm rot="10918189">
            <a:off x="7086600" y="5029200"/>
            <a:ext cx="457200" cy="1588"/>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58" name="Text Box 34"/>
          <p:cNvSpPr txBox="1">
            <a:spLocks noChangeArrowheads="1"/>
          </p:cNvSpPr>
          <p:nvPr/>
        </p:nvSpPr>
        <p:spPr bwMode="auto">
          <a:xfrm>
            <a:off x="1219200" y="5486400"/>
            <a:ext cx="742950" cy="366713"/>
          </a:xfrm>
          <a:prstGeom prst="rect">
            <a:avLst/>
          </a:prstGeom>
          <a:noFill/>
          <a:ln w="12700">
            <a:noFill/>
            <a:miter lim="800000"/>
            <a:headEnd type="none" w="sm" len="sm"/>
            <a:tailEnd type="none" w="sm" len="sm"/>
          </a:ln>
          <a:effectLst/>
        </p:spPr>
        <p:txBody>
          <a:bodyPr wrap="none">
            <a:spAutoFit/>
          </a:bodyPr>
          <a:lstStyle/>
          <a:p>
            <a:pPr marL="342900" indent="-342900" eaLnBrk="0" hangingPunct="0">
              <a:spcBef>
                <a:spcPct val="20000"/>
              </a:spcBef>
              <a:buClr>
                <a:srgbClr val="006633"/>
              </a:buClr>
              <a:buSzPct val="75000"/>
              <a:buFont typeface="Monotype Sorts" pitchFamily="2" charset="2"/>
              <a:buNone/>
            </a:pPr>
            <a:r>
              <a:rPr lang="en-US" altLang="zh-TW" b="1" smtClean="0">
                <a:solidFill>
                  <a:srgbClr val="000000"/>
                </a:solidFill>
                <a:effectLst/>
                <a:ea typeface="PMingLiU" pitchFamily="18" charset="-120"/>
              </a:rPr>
              <a:t>Head</a:t>
            </a:r>
          </a:p>
        </p:txBody>
      </p:sp>
      <p:sp>
        <p:nvSpPr>
          <p:cNvPr id="410659" name="Line 35"/>
          <p:cNvSpPr>
            <a:spLocks noChangeShapeType="1"/>
          </p:cNvSpPr>
          <p:nvPr/>
        </p:nvSpPr>
        <p:spPr bwMode="auto">
          <a:xfrm flipV="1">
            <a:off x="1600200" y="5181600"/>
            <a:ext cx="304800" cy="457200"/>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60" name="Line 36"/>
          <p:cNvSpPr>
            <a:spLocks noChangeShapeType="1"/>
          </p:cNvSpPr>
          <p:nvPr/>
        </p:nvSpPr>
        <p:spPr bwMode="auto">
          <a:xfrm flipH="1">
            <a:off x="1447800" y="4648200"/>
            <a:ext cx="152400" cy="533400"/>
          </a:xfrm>
          <a:prstGeom prst="line">
            <a:avLst/>
          </a:prstGeom>
          <a:noFill/>
          <a:ln w="28575">
            <a:solidFill>
              <a:schemeClr val="bg1"/>
            </a:solidFill>
            <a:round/>
            <a:headEnd/>
            <a:tailEn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61" name="Line 37"/>
          <p:cNvSpPr>
            <a:spLocks noChangeShapeType="1"/>
          </p:cNvSpPr>
          <p:nvPr/>
        </p:nvSpPr>
        <p:spPr bwMode="auto">
          <a:xfrm flipH="1">
            <a:off x="8382000" y="4648200"/>
            <a:ext cx="228600" cy="609600"/>
          </a:xfrm>
          <a:prstGeom prst="line">
            <a:avLst/>
          </a:prstGeom>
          <a:noFill/>
          <a:ln w="28575">
            <a:solidFill>
              <a:schemeClr val="bg1"/>
            </a:solidFill>
            <a:round/>
            <a:headEnd/>
            <a:tailEn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62" name="Text Box 38"/>
          <p:cNvSpPr txBox="1">
            <a:spLocks noChangeArrowheads="1"/>
          </p:cNvSpPr>
          <p:nvPr/>
        </p:nvSpPr>
        <p:spPr bwMode="auto">
          <a:xfrm>
            <a:off x="4729162" y="6400800"/>
            <a:ext cx="1443037" cy="369332"/>
          </a:xfrm>
          <a:prstGeom prst="rect">
            <a:avLst/>
          </a:prstGeom>
          <a:noFill/>
          <a:ln w="12700">
            <a:noFill/>
            <a:miter lim="800000"/>
            <a:headEnd type="none" w="sm" len="sm"/>
            <a:tailEnd type="none" w="sm" len="sm"/>
          </a:ln>
          <a:effectLst/>
        </p:spPr>
        <p:txBody>
          <a:bodyPr wrap="square">
            <a:spAutoFit/>
          </a:bodyPr>
          <a:lstStyle/>
          <a:p>
            <a:pPr marL="342900" indent="-342900" eaLnBrk="0" hangingPunct="0">
              <a:spcBef>
                <a:spcPct val="20000"/>
              </a:spcBef>
              <a:buClr>
                <a:srgbClr val="006633"/>
              </a:buClr>
              <a:buSzPct val="75000"/>
              <a:buFont typeface="Monotype Sorts" pitchFamily="2" charset="2"/>
              <a:buNone/>
            </a:pPr>
            <a:r>
              <a:rPr lang="en-US" altLang="zh-TW" b="1" dirty="0" err="1" smtClean="0">
                <a:solidFill>
                  <a:srgbClr val="000000"/>
                </a:solidFill>
                <a:effectLst/>
                <a:ea typeface="PMingLiU" pitchFamily="18" charset="-120"/>
              </a:rPr>
              <a:t>NewNode</a:t>
            </a:r>
            <a:endParaRPr lang="en-US" altLang="zh-TW" b="1" dirty="0" smtClean="0">
              <a:solidFill>
                <a:srgbClr val="000000"/>
              </a:solidFill>
              <a:effectLst/>
              <a:ea typeface="PMingLiU" pitchFamily="18" charset="-120"/>
            </a:endParaRPr>
          </a:p>
        </p:txBody>
      </p:sp>
      <p:sp>
        <p:nvSpPr>
          <p:cNvPr id="410663" name="Text Box 39"/>
          <p:cNvSpPr txBox="1">
            <a:spLocks noChangeArrowheads="1"/>
          </p:cNvSpPr>
          <p:nvPr/>
        </p:nvSpPr>
        <p:spPr bwMode="auto">
          <a:xfrm>
            <a:off x="6324600" y="5867400"/>
            <a:ext cx="577850" cy="366713"/>
          </a:xfrm>
          <a:prstGeom prst="rect">
            <a:avLst/>
          </a:prstGeom>
          <a:noFill/>
          <a:ln w="12700">
            <a:noFill/>
            <a:miter lim="800000"/>
            <a:headEnd type="none" w="sm" len="sm"/>
            <a:tailEnd type="none" w="sm" len="sm"/>
          </a:ln>
          <a:effectLst/>
        </p:spPr>
        <p:txBody>
          <a:bodyPr wrap="none">
            <a:spAutoFit/>
          </a:bodyPr>
          <a:lstStyle/>
          <a:p>
            <a:pPr marL="342900" indent="-342900" eaLnBrk="0" hangingPunct="0">
              <a:spcBef>
                <a:spcPct val="20000"/>
              </a:spcBef>
              <a:buClr>
                <a:srgbClr val="006633"/>
              </a:buClr>
              <a:buSzPct val="75000"/>
              <a:buFont typeface="Monotype Sorts" pitchFamily="2" charset="2"/>
              <a:buNone/>
            </a:pPr>
            <a:r>
              <a:rPr lang="en-US" altLang="zh-TW" b="1" smtClean="0">
                <a:solidFill>
                  <a:srgbClr val="000000"/>
                </a:solidFill>
                <a:effectLst/>
                <a:ea typeface="PMingLiU" pitchFamily="18" charset="-120"/>
              </a:rPr>
              <a:t>Cur</a:t>
            </a:r>
          </a:p>
        </p:txBody>
      </p:sp>
      <p:sp>
        <p:nvSpPr>
          <p:cNvPr id="410665" name="Line 41"/>
          <p:cNvSpPr>
            <a:spLocks noChangeShapeType="1"/>
          </p:cNvSpPr>
          <p:nvPr/>
        </p:nvSpPr>
        <p:spPr bwMode="auto">
          <a:xfrm rot="19331333" flipV="1">
            <a:off x="4853376" y="5963624"/>
            <a:ext cx="335151" cy="458808"/>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67" name="Line 43"/>
          <p:cNvSpPr>
            <a:spLocks noChangeShapeType="1"/>
          </p:cNvSpPr>
          <p:nvPr/>
        </p:nvSpPr>
        <p:spPr bwMode="auto">
          <a:xfrm rot="19331333" flipV="1">
            <a:off x="6400800" y="5257800"/>
            <a:ext cx="438150" cy="587375"/>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70" name="Rectangle 46"/>
          <p:cNvSpPr>
            <a:spLocks noChangeArrowheads="1"/>
          </p:cNvSpPr>
          <p:nvPr/>
        </p:nvSpPr>
        <p:spPr bwMode="auto">
          <a:xfrm>
            <a:off x="2286000" y="2514600"/>
            <a:ext cx="5105400" cy="1785104"/>
          </a:xfrm>
          <a:prstGeom prst="rect">
            <a:avLst/>
          </a:prstGeom>
          <a:noFill/>
          <a:ln w="15875">
            <a:noFill/>
            <a:miter lim="800000"/>
            <a:headEnd/>
            <a:tailEnd/>
          </a:ln>
          <a:effectLst/>
        </p:spPr>
        <p:txBody>
          <a:bodyPr wrap="square">
            <a:spAutoFit/>
          </a:bodyPr>
          <a:lstStyle/>
          <a:p>
            <a:pPr marL="342900" indent="-342900" eaLnBrk="0" hangingPunct="0">
              <a:spcBef>
                <a:spcPct val="50000"/>
              </a:spcBef>
              <a:buClr>
                <a:srgbClr val="AFBF39"/>
              </a:buClr>
              <a:buSzPct val="75000"/>
              <a:buFont typeface="Monotype Sorts" pitchFamily="2" charset="2"/>
              <a:buNone/>
            </a:pPr>
            <a:r>
              <a:rPr lang="en-US" altLang="zh-TW" sz="2000" dirty="0" err="1" smtClean="0">
                <a:solidFill>
                  <a:srgbClr val="000000"/>
                </a:solidFill>
                <a:effectLst/>
                <a:latin typeface="Courier New" pitchFamily="49" charset="0"/>
                <a:ea typeface="PMingLiU" pitchFamily="18" charset="-120"/>
              </a:rPr>
              <a:t>NewNode</a:t>
            </a:r>
            <a:r>
              <a:rPr lang="en-US" altLang="zh-TW" sz="2000" dirty="0" smtClean="0">
                <a:solidFill>
                  <a:srgbClr val="000000"/>
                </a:solidFill>
                <a:effectLst/>
                <a:latin typeface="Courier New" pitchFamily="49" charset="0"/>
                <a:ea typeface="PMingLiU" pitchFamily="18" charset="-120"/>
              </a:rPr>
              <a:t>-&gt;next = Cur;</a:t>
            </a:r>
          </a:p>
          <a:p>
            <a:pPr marL="342900" indent="-342900" eaLnBrk="0" hangingPunct="0">
              <a:spcBef>
                <a:spcPct val="50000"/>
              </a:spcBef>
              <a:buClr>
                <a:srgbClr val="AFBF39"/>
              </a:buClr>
              <a:buSzPct val="75000"/>
              <a:buFont typeface="Monotype Sorts" pitchFamily="2" charset="2"/>
              <a:buNone/>
            </a:pPr>
            <a:r>
              <a:rPr lang="en-US" altLang="zh-TW" sz="2000" dirty="0" err="1" smtClean="0">
                <a:solidFill>
                  <a:srgbClr val="000000"/>
                </a:solidFill>
                <a:effectLst/>
                <a:latin typeface="Courier New" pitchFamily="49" charset="0"/>
                <a:ea typeface="PMingLiU" pitchFamily="18" charset="-120"/>
              </a:rPr>
              <a:t>NewNode</a:t>
            </a:r>
            <a:r>
              <a:rPr lang="en-US" altLang="zh-TW" sz="2000" dirty="0" smtClean="0">
                <a:solidFill>
                  <a:srgbClr val="000000"/>
                </a:solidFill>
                <a:effectLst/>
                <a:latin typeface="Courier New" pitchFamily="49" charset="0"/>
                <a:ea typeface="PMingLiU" pitchFamily="18" charset="-120"/>
              </a:rPr>
              <a:t>-&gt;</a:t>
            </a:r>
            <a:r>
              <a:rPr lang="en-US" altLang="zh-TW" sz="2000" dirty="0" err="1" smtClean="0">
                <a:solidFill>
                  <a:srgbClr val="000000"/>
                </a:solidFill>
                <a:effectLst/>
                <a:latin typeface="Courier New" pitchFamily="49" charset="0"/>
                <a:ea typeface="PMingLiU" pitchFamily="18" charset="-120"/>
              </a:rPr>
              <a:t>prev</a:t>
            </a:r>
            <a:r>
              <a:rPr lang="en-US" altLang="zh-TW" sz="2000" dirty="0" smtClean="0">
                <a:solidFill>
                  <a:srgbClr val="000000"/>
                </a:solidFill>
                <a:effectLst/>
                <a:latin typeface="Courier New" pitchFamily="49" charset="0"/>
                <a:ea typeface="PMingLiU" pitchFamily="18" charset="-120"/>
              </a:rPr>
              <a:t> = Cur-&gt;</a:t>
            </a:r>
            <a:r>
              <a:rPr lang="en-US" altLang="zh-TW" sz="2000" dirty="0" err="1" smtClean="0">
                <a:solidFill>
                  <a:srgbClr val="000000"/>
                </a:solidFill>
                <a:effectLst/>
                <a:latin typeface="Courier New" pitchFamily="49" charset="0"/>
                <a:ea typeface="PMingLiU" pitchFamily="18" charset="-120"/>
              </a:rPr>
              <a:t>prev</a:t>
            </a:r>
            <a:r>
              <a:rPr lang="en-US" altLang="zh-TW" sz="2000" dirty="0" smtClean="0">
                <a:solidFill>
                  <a:srgbClr val="000000"/>
                </a:solidFill>
                <a:effectLst/>
                <a:latin typeface="Courier New" pitchFamily="49" charset="0"/>
                <a:ea typeface="PMingLiU" pitchFamily="18" charset="-120"/>
              </a:rPr>
              <a:t>;</a:t>
            </a:r>
          </a:p>
          <a:p>
            <a:pPr marL="342900" indent="-342900" eaLnBrk="0" hangingPunct="0">
              <a:spcBef>
                <a:spcPct val="50000"/>
              </a:spcBef>
              <a:buClr>
                <a:srgbClr val="AFBF39"/>
              </a:buClr>
              <a:buSzPct val="75000"/>
              <a:buFont typeface="Monotype Sorts" pitchFamily="2" charset="2"/>
              <a:buNone/>
            </a:pPr>
            <a:r>
              <a:rPr lang="en-US" altLang="zh-TW" sz="2000" dirty="0" smtClean="0">
                <a:solidFill>
                  <a:srgbClr val="000000"/>
                </a:solidFill>
                <a:effectLst/>
                <a:latin typeface="Courier New" pitchFamily="49" charset="0"/>
                <a:ea typeface="PMingLiU" pitchFamily="18" charset="-120"/>
              </a:rPr>
              <a:t>Cur-&gt;</a:t>
            </a:r>
            <a:r>
              <a:rPr lang="en-US" altLang="zh-TW" sz="2000" dirty="0" err="1" smtClean="0">
                <a:solidFill>
                  <a:srgbClr val="000000"/>
                </a:solidFill>
                <a:effectLst/>
                <a:latin typeface="Courier New" pitchFamily="49" charset="0"/>
                <a:ea typeface="PMingLiU" pitchFamily="18" charset="-120"/>
              </a:rPr>
              <a:t>prev</a:t>
            </a:r>
            <a:r>
              <a:rPr lang="en-US" altLang="zh-TW" sz="2000" dirty="0" smtClean="0">
                <a:solidFill>
                  <a:srgbClr val="000000"/>
                </a:solidFill>
                <a:effectLst/>
                <a:latin typeface="Courier New" pitchFamily="49" charset="0"/>
                <a:ea typeface="PMingLiU" pitchFamily="18" charset="-120"/>
              </a:rPr>
              <a:t> = </a:t>
            </a:r>
            <a:r>
              <a:rPr lang="en-US" altLang="zh-TW" sz="2000" dirty="0" err="1" smtClean="0">
                <a:solidFill>
                  <a:srgbClr val="000000"/>
                </a:solidFill>
                <a:effectLst/>
                <a:latin typeface="Courier New" pitchFamily="49" charset="0"/>
                <a:ea typeface="PMingLiU" pitchFamily="18" charset="-120"/>
              </a:rPr>
              <a:t>NewNode</a:t>
            </a:r>
            <a:r>
              <a:rPr lang="en-US" altLang="zh-TW" sz="2000" dirty="0" smtClean="0">
                <a:solidFill>
                  <a:srgbClr val="000000"/>
                </a:solidFill>
                <a:effectLst/>
                <a:latin typeface="Courier New" pitchFamily="49" charset="0"/>
                <a:ea typeface="PMingLiU" pitchFamily="18" charset="-120"/>
              </a:rPr>
              <a:t>;</a:t>
            </a:r>
          </a:p>
          <a:p>
            <a:pPr marL="342900" indent="-342900" eaLnBrk="0" hangingPunct="0">
              <a:spcBef>
                <a:spcPct val="50000"/>
              </a:spcBef>
              <a:buClr>
                <a:srgbClr val="AFBF39"/>
              </a:buClr>
              <a:buSzPct val="75000"/>
              <a:buFont typeface="Monotype Sorts" pitchFamily="2" charset="2"/>
              <a:buNone/>
            </a:pPr>
            <a:r>
              <a:rPr lang="en-US" altLang="zh-TW" sz="2000" dirty="0" smtClean="0">
                <a:solidFill>
                  <a:srgbClr val="000000"/>
                </a:solidFill>
                <a:effectLst/>
                <a:latin typeface="Courier New" pitchFamily="49" charset="0"/>
                <a:ea typeface="PMingLiU" pitchFamily="18" charset="-120"/>
              </a:rPr>
              <a:t>(</a:t>
            </a:r>
            <a:r>
              <a:rPr lang="en-US" altLang="zh-TW" sz="2000" dirty="0" err="1" smtClean="0">
                <a:solidFill>
                  <a:srgbClr val="000000"/>
                </a:solidFill>
                <a:effectLst/>
                <a:latin typeface="Courier New" pitchFamily="49" charset="0"/>
                <a:ea typeface="PMingLiU" pitchFamily="18" charset="-120"/>
              </a:rPr>
              <a:t>NewNode</a:t>
            </a:r>
            <a:r>
              <a:rPr lang="en-US" altLang="zh-TW" sz="2000" dirty="0" smtClean="0">
                <a:solidFill>
                  <a:srgbClr val="000000"/>
                </a:solidFill>
                <a:effectLst/>
                <a:latin typeface="Courier New" pitchFamily="49" charset="0"/>
                <a:ea typeface="PMingLiU" pitchFamily="18" charset="-120"/>
              </a:rPr>
              <a:t>-&gt;</a:t>
            </a:r>
            <a:r>
              <a:rPr lang="en-US" altLang="zh-TW" sz="2000" dirty="0" err="1" smtClean="0">
                <a:solidFill>
                  <a:srgbClr val="000000"/>
                </a:solidFill>
                <a:effectLst/>
                <a:latin typeface="Courier New" pitchFamily="49" charset="0"/>
                <a:ea typeface="PMingLiU" pitchFamily="18" charset="-120"/>
              </a:rPr>
              <a:t>prev</a:t>
            </a:r>
            <a:r>
              <a:rPr lang="en-US" altLang="zh-TW" sz="2000" dirty="0" smtClean="0">
                <a:solidFill>
                  <a:srgbClr val="000000"/>
                </a:solidFill>
                <a:effectLst/>
                <a:latin typeface="Courier New" pitchFamily="49" charset="0"/>
                <a:ea typeface="PMingLiU" pitchFamily="18" charset="-120"/>
              </a:rPr>
              <a:t>)-&gt;next = </a:t>
            </a:r>
            <a:r>
              <a:rPr lang="en-US" altLang="zh-TW" sz="2000" dirty="0" err="1" smtClean="0">
                <a:solidFill>
                  <a:srgbClr val="000000"/>
                </a:solidFill>
                <a:effectLst/>
                <a:latin typeface="Courier New" pitchFamily="49" charset="0"/>
                <a:ea typeface="PMingLiU" pitchFamily="18" charset="-120"/>
              </a:rPr>
              <a:t>Newnode</a:t>
            </a:r>
            <a:r>
              <a:rPr lang="en-US" altLang="zh-TW" sz="2000" dirty="0" smtClean="0">
                <a:solidFill>
                  <a:srgbClr val="000000"/>
                </a:solidFill>
                <a:effectLst/>
                <a:latin typeface="Courier New" pitchFamily="49" charset="0"/>
                <a:ea typeface="PMingLiU" pitchFamily="18" charset="-120"/>
              </a:rPr>
              <a:t>;</a:t>
            </a:r>
          </a:p>
        </p:txBody>
      </p:sp>
      <p:sp>
        <p:nvSpPr>
          <p:cNvPr id="410671" name="Line 47"/>
          <p:cNvSpPr>
            <a:spLocks noChangeShapeType="1"/>
          </p:cNvSpPr>
          <p:nvPr/>
        </p:nvSpPr>
        <p:spPr bwMode="auto">
          <a:xfrm>
            <a:off x="4038600" y="4724400"/>
            <a:ext cx="2057400" cy="0"/>
          </a:xfrm>
          <a:prstGeom prst="line">
            <a:avLst/>
          </a:prstGeom>
          <a:noFill/>
          <a:ln w="31750">
            <a:solidFill>
              <a:schemeClr val="tx1"/>
            </a:solidFill>
            <a:prstDash val="sysDot"/>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10672" name="Line 48"/>
          <p:cNvSpPr>
            <a:spLocks noChangeShapeType="1"/>
          </p:cNvSpPr>
          <p:nvPr/>
        </p:nvSpPr>
        <p:spPr bwMode="auto">
          <a:xfrm flipH="1">
            <a:off x="4038600" y="4876800"/>
            <a:ext cx="1981200" cy="0"/>
          </a:xfrm>
          <a:prstGeom prst="line">
            <a:avLst/>
          </a:prstGeom>
          <a:noFill/>
          <a:ln w="31750">
            <a:solidFill>
              <a:schemeClr val="tx1"/>
            </a:solidFill>
            <a:prstDash val="sysDot"/>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457200" y="1371600"/>
            <a:ext cx="2590800" cy="685800"/>
          </a:xfrm>
          <a:prstGeom prst="rect">
            <a:avLst/>
          </a:prstGeom>
          <a:noFill/>
          <a:ln w="9525">
            <a:noFill/>
            <a:miter lim="800000"/>
            <a:headEnd/>
            <a:tailEnd/>
          </a:ln>
          <a:effectLst/>
        </p:spPr>
        <p:txBody>
          <a:bodyPr/>
          <a:lstStyle/>
          <a:p>
            <a:pPr marL="342900" indent="-342900">
              <a:spcBef>
                <a:spcPct val="20000"/>
              </a:spcBef>
              <a:buFont typeface="Wingdings" pitchFamily="2" charset="2"/>
              <a:buNone/>
            </a:pPr>
            <a:r>
              <a:rPr lang="en-US" sz="3200">
                <a:effectLst/>
                <a:latin typeface="Helvetica" pitchFamily="34" charset="0"/>
              </a:rPr>
              <a:t>DELETE:</a:t>
            </a:r>
          </a:p>
        </p:txBody>
      </p:sp>
      <p:sp>
        <p:nvSpPr>
          <p:cNvPr id="134149" name="Rectangle 5"/>
          <p:cNvSpPr>
            <a:spLocks noChangeArrowheads="1"/>
          </p:cNvSpPr>
          <p:nvPr/>
        </p:nvSpPr>
        <p:spPr bwMode="auto">
          <a:xfrm>
            <a:off x="1066800" y="2971800"/>
            <a:ext cx="1828800" cy="609600"/>
          </a:xfrm>
          <a:prstGeom prst="rect">
            <a:avLst/>
          </a:prstGeom>
          <a:solidFill>
            <a:srgbClr val="71DAFF"/>
          </a:solidFill>
          <a:ln w="9525">
            <a:solidFill>
              <a:schemeClr val="tx1"/>
            </a:solidFill>
            <a:miter lim="800000"/>
            <a:headEnd/>
            <a:tailEnd/>
          </a:ln>
          <a:effectLst/>
        </p:spPr>
        <p:txBody>
          <a:bodyPr wrap="none" anchor="ctr"/>
          <a:lstStyle/>
          <a:p>
            <a:endParaRPr lang="en-US"/>
          </a:p>
        </p:txBody>
      </p:sp>
      <p:sp>
        <p:nvSpPr>
          <p:cNvPr id="134150" name="Line 6"/>
          <p:cNvSpPr>
            <a:spLocks noChangeShapeType="1"/>
          </p:cNvSpPr>
          <p:nvPr/>
        </p:nvSpPr>
        <p:spPr bwMode="auto">
          <a:xfrm>
            <a:off x="2438400" y="2971800"/>
            <a:ext cx="0" cy="609600"/>
          </a:xfrm>
          <a:prstGeom prst="line">
            <a:avLst/>
          </a:prstGeom>
          <a:noFill/>
          <a:ln w="9525">
            <a:solidFill>
              <a:schemeClr val="tx1"/>
            </a:solidFill>
            <a:round/>
            <a:headEnd/>
            <a:tailEnd/>
          </a:ln>
          <a:effectLst/>
        </p:spPr>
        <p:txBody>
          <a:bodyPr/>
          <a:lstStyle/>
          <a:p>
            <a:endParaRPr lang="en-US"/>
          </a:p>
        </p:txBody>
      </p:sp>
      <p:sp>
        <p:nvSpPr>
          <p:cNvPr id="134151" name="Line 7"/>
          <p:cNvSpPr>
            <a:spLocks noChangeShapeType="1"/>
          </p:cNvSpPr>
          <p:nvPr/>
        </p:nvSpPr>
        <p:spPr bwMode="auto">
          <a:xfrm>
            <a:off x="1524000" y="2971800"/>
            <a:ext cx="0" cy="609600"/>
          </a:xfrm>
          <a:prstGeom prst="line">
            <a:avLst/>
          </a:prstGeom>
          <a:noFill/>
          <a:ln w="9525">
            <a:solidFill>
              <a:schemeClr val="tx1"/>
            </a:solidFill>
            <a:round/>
            <a:headEnd/>
            <a:tailEnd/>
          </a:ln>
          <a:effectLst/>
        </p:spPr>
        <p:txBody>
          <a:bodyPr/>
          <a:lstStyle/>
          <a:p>
            <a:endParaRPr lang="en-US"/>
          </a:p>
        </p:txBody>
      </p:sp>
      <p:sp>
        <p:nvSpPr>
          <p:cNvPr id="134152" name="Rectangle 8"/>
          <p:cNvSpPr>
            <a:spLocks noChangeArrowheads="1"/>
          </p:cNvSpPr>
          <p:nvPr/>
        </p:nvSpPr>
        <p:spPr bwMode="auto">
          <a:xfrm>
            <a:off x="3581400" y="2971800"/>
            <a:ext cx="1828800" cy="609600"/>
          </a:xfrm>
          <a:prstGeom prst="rect">
            <a:avLst/>
          </a:prstGeom>
          <a:solidFill>
            <a:srgbClr val="71DAFF"/>
          </a:solidFill>
          <a:ln w="9525">
            <a:solidFill>
              <a:schemeClr val="tx1"/>
            </a:solidFill>
            <a:miter lim="800000"/>
            <a:headEnd/>
            <a:tailEnd/>
          </a:ln>
          <a:effectLst/>
        </p:spPr>
        <p:txBody>
          <a:bodyPr wrap="none" anchor="ctr"/>
          <a:lstStyle/>
          <a:p>
            <a:endParaRPr lang="en-US"/>
          </a:p>
        </p:txBody>
      </p:sp>
      <p:sp>
        <p:nvSpPr>
          <p:cNvPr id="134153" name="Line 9"/>
          <p:cNvSpPr>
            <a:spLocks noChangeShapeType="1"/>
          </p:cNvSpPr>
          <p:nvPr/>
        </p:nvSpPr>
        <p:spPr bwMode="auto">
          <a:xfrm>
            <a:off x="5029200" y="2971800"/>
            <a:ext cx="0" cy="609600"/>
          </a:xfrm>
          <a:prstGeom prst="line">
            <a:avLst/>
          </a:prstGeom>
          <a:noFill/>
          <a:ln w="9525">
            <a:solidFill>
              <a:schemeClr val="tx1"/>
            </a:solidFill>
            <a:round/>
            <a:headEnd/>
            <a:tailEnd/>
          </a:ln>
          <a:effectLst/>
        </p:spPr>
        <p:txBody>
          <a:bodyPr/>
          <a:lstStyle/>
          <a:p>
            <a:endParaRPr lang="en-US"/>
          </a:p>
        </p:txBody>
      </p:sp>
      <p:sp>
        <p:nvSpPr>
          <p:cNvPr id="134154" name="Line 10"/>
          <p:cNvSpPr>
            <a:spLocks noChangeShapeType="1"/>
          </p:cNvSpPr>
          <p:nvPr/>
        </p:nvSpPr>
        <p:spPr bwMode="auto">
          <a:xfrm>
            <a:off x="4038600" y="2971800"/>
            <a:ext cx="0" cy="609600"/>
          </a:xfrm>
          <a:prstGeom prst="line">
            <a:avLst/>
          </a:prstGeom>
          <a:noFill/>
          <a:ln w="9525">
            <a:solidFill>
              <a:schemeClr val="tx1"/>
            </a:solidFill>
            <a:round/>
            <a:headEnd/>
            <a:tailEnd/>
          </a:ln>
          <a:effectLst/>
        </p:spPr>
        <p:txBody>
          <a:bodyPr/>
          <a:lstStyle/>
          <a:p>
            <a:endParaRPr lang="en-US"/>
          </a:p>
        </p:txBody>
      </p:sp>
      <p:sp>
        <p:nvSpPr>
          <p:cNvPr id="134155" name="Rectangle 11"/>
          <p:cNvSpPr>
            <a:spLocks noChangeArrowheads="1"/>
          </p:cNvSpPr>
          <p:nvPr/>
        </p:nvSpPr>
        <p:spPr bwMode="auto">
          <a:xfrm>
            <a:off x="6096000" y="2971800"/>
            <a:ext cx="1828800" cy="609600"/>
          </a:xfrm>
          <a:prstGeom prst="rect">
            <a:avLst/>
          </a:prstGeom>
          <a:solidFill>
            <a:srgbClr val="71DAFF"/>
          </a:solidFill>
          <a:ln w="9525">
            <a:solidFill>
              <a:schemeClr val="tx1"/>
            </a:solidFill>
            <a:miter lim="800000"/>
            <a:headEnd/>
            <a:tailEnd/>
          </a:ln>
          <a:effectLst/>
        </p:spPr>
        <p:txBody>
          <a:bodyPr wrap="none" anchor="ctr"/>
          <a:lstStyle/>
          <a:p>
            <a:endParaRPr lang="en-US"/>
          </a:p>
        </p:txBody>
      </p:sp>
      <p:sp>
        <p:nvSpPr>
          <p:cNvPr id="134156" name="Line 12"/>
          <p:cNvSpPr>
            <a:spLocks noChangeShapeType="1"/>
          </p:cNvSpPr>
          <p:nvPr/>
        </p:nvSpPr>
        <p:spPr bwMode="auto">
          <a:xfrm>
            <a:off x="7467600" y="2971800"/>
            <a:ext cx="0" cy="609600"/>
          </a:xfrm>
          <a:prstGeom prst="line">
            <a:avLst/>
          </a:prstGeom>
          <a:noFill/>
          <a:ln w="9525">
            <a:solidFill>
              <a:schemeClr val="tx1"/>
            </a:solidFill>
            <a:round/>
            <a:headEnd/>
            <a:tailEnd/>
          </a:ln>
          <a:effectLst/>
        </p:spPr>
        <p:txBody>
          <a:bodyPr/>
          <a:lstStyle/>
          <a:p>
            <a:endParaRPr lang="en-US"/>
          </a:p>
        </p:txBody>
      </p:sp>
      <p:sp>
        <p:nvSpPr>
          <p:cNvPr id="134157" name="Line 13"/>
          <p:cNvSpPr>
            <a:spLocks noChangeShapeType="1"/>
          </p:cNvSpPr>
          <p:nvPr/>
        </p:nvSpPr>
        <p:spPr bwMode="auto">
          <a:xfrm>
            <a:off x="6553200" y="2971800"/>
            <a:ext cx="0" cy="609600"/>
          </a:xfrm>
          <a:prstGeom prst="line">
            <a:avLst/>
          </a:prstGeom>
          <a:noFill/>
          <a:ln w="9525">
            <a:solidFill>
              <a:schemeClr val="tx1"/>
            </a:solidFill>
            <a:round/>
            <a:headEnd/>
            <a:tailEnd/>
          </a:ln>
          <a:effectLst/>
        </p:spPr>
        <p:txBody>
          <a:bodyPr/>
          <a:lstStyle/>
          <a:p>
            <a:endParaRPr lang="en-US"/>
          </a:p>
        </p:txBody>
      </p:sp>
      <p:sp>
        <p:nvSpPr>
          <p:cNvPr id="134158" name="Line 14"/>
          <p:cNvSpPr>
            <a:spLocks noChangeShapeType="1"/>
          </p:cNvSpPr>
          <p:nvPr/>
        </p:nvSpPr>
        <p:spPr bwMode="auto">
          <a:xfrm>
            <a:off x="2667000" y="3124200"/>
            <a:ext cx="914400" cy="0"/>
          </a:xfrm>
          <a:prstGeom prst="line">
            <a:avLst/>
          </a:prstGeom>
          <a:noFill/>
          <a:ln w="9525">
            <a:solidFill>
              <a:schemeClr val="tx1"/>
            </a:solidFill>
            <a:round/>
            <a:headEnd/>
            <a:tailEnd type="triangle" w="med" len="med"/>
          </a:ln>
          <a:effectLst/>
        </p:spPr>
        <p:txBody>
          <a:bodyPr/>
          <a:lstStyle/>
          <a:p>
            <a:endParaRPr lang="en-US"/>
          </a:p>
        </p:txBody>
      </p:sp>
      <p:sp>
        <p:nvSpPr>
          <p:cNvPr id="134159" name="Line 15"/>
          <p:cNvSpPr>
            <a:spLocks noChangeShapeType="1"/>
          </p:cNvSpPr>
          <p:nvPr/>
        </p:nvSpPr>
        <p:spPr bwMode="auto">
          <a:xfrm>
            <a:off x="5181600" y="3124200"/>
            <a:ext cx="914400" cy="0"/>
          </a:xfrm>
          <a:prstGeom prst="line">
            <a:avLst/>
          </a:prstGeom>
          <a:noFill/>
          <a:ln w="9525">
            <a:solidFill>
              <a:schemeClr val="tx1"/>
            </a:solidFill>
            <a:round/>
            <a:headEnd/>
            <a:tailEnd type="triangle" w="med" len="med"/>
          </a:ln>
          <a:effectLst/>
        </p:spPr>
        <p:txBody>
          <a:bodyPr/>
          <a:lstStyle/>
          <a:p>
            <a:endParaRPr lang="en-US"/>
          </a:p>
        </p:txBody>
      </p:sp>
      <p:sp>
        <p:nvSpPr>
          <p:cNvPr id="134162" name="Line 18"/>
          <p:cNvSpPr>
            <a:spLocks noChangeShapeType="1"/>
          </p:cNvSpPr>
          <p:nvPr/>
        </p:nvSpPr>
        <p:spPr bwMode="auto">
          <a:xfrm flipH="1">
            <a:off x="5410200" y="3352800"/>
            <a:ext cx="838200" cy="0"/>
          </a:xfrm>
          <a:prstGeom prst="line">
            <a:avLst/>
          </a:prstGeom>
          <a:noFill/>
          <a:ln w="9525">
            <a:solidFill>
              <a:schemeClr val="tx1"/>
            </a:solidFill>
            <a:round/>
            <a:headEnd/>
            <a:tailEnd type="triangle" w="med" len="med"/>
          </a:ln>
          <a:effectLst/>
        </p:spPr>
        <p:txBody>
          <a:bodyPr/>
          <a:lstStyle/>
          <a:p>
            <a:endParaRPr lang="en-US"/>
          </a:p>
        </p:txBody>
      </p:sp>
      <p:sp>
        <p:nvSpPr>
          <p:cNvPr id="134163" name="Line 19"/>
          <p:cNvSpPr>
            <a:spLocks noChangeShapeType="1"/>
          </p:cNvSpPr>
          <p:nvPr/>
        </p:nvSpPr>
        <p:spPr bwMode="auto">
          <a:xfrm flipH="1">
            <a:off x="2895600" y="3352800"/>
            <a:ext cx="838200" cy="0"/>
          </a:xfrm>
          <a:prstGeom prst="line">
            <a:avLst/>
          </a:prstGeom>
          <a:noFill/>
          <a:ln w="9525">
            <a:solidFill>
              <a:schemeClr val="tx1"/>
            </a:solidFill>
            <a:round/>
            <a:headEnd/>
            <a:tailEnd type="triangle" w="med" len="med"/>
          </a:ln>
          <a:effectLst/>
        </p:spPr>
        <p:txBody>
          <a:bodyPr/>
          <a:lstStyle/>
          <a:p>
            <a:endParaRPr lang="en-US"/>
          </a:p>
        </p:txBody>
      </p:sp>
      <p:cxnSp>
        <p:nvCxnSpPr>
          <p:cNvPr id="134171" name="AutoShape 27"/>
          <p:cNvCxnSpPr>
            <a:cxnSpLocks noChangeShapeType="1"/>
            <a:stCxn id="134158" idx="0"/>
            <a:endCxn id="134155" idx="0"/>
          </p:cNvCxnSpPr>
          <p:nvPr/>
        </p:nvCxnSpPr>
        <p:spPr bwMode="auto">
          <a:xfrm rot="16200000">
            <a:off x="4762500" y="876300"/>
            <a:ext cx="152400" cy="4343400"/>
          </a:xfrm>
          <a:prstGeom prst="curvedConnector3">
            <a:avLst>
              <a:gd name="adj1" fmla="val 250000"/>
            </a:avLst>
          </a:prstGeom>
          <a:noFill/>
          <a:ln w="9525">
            <a:solidFill>
              <a:schemeClr val="tx1"/>
            </a:solidFill>
            <a:prstDash val="dash"/>
            <a:round/>
            <a:headEnd/>
            <a:tailEnd type="triangle" w="med" len="med"/>
          </a:ln>
          <a:effectLst/>
        </p:spPr>
      </p:cxnSp>
      <p:cxnSp>
        <p:nvCxnSpPr>
          <p:cNvPr id="134173" name="AutoShape 29"/>
          <p:cNvCxnSpPr>
            <a:cxnSpLocks noChangeShapeType="1"/>
            <a:stCxn id="134155" idx="2"/>
            <a:endCxn id="134149" idx="2"/>
          </p:cNvCxnSpPr>
          <p:nvPr/>
        </p:nvCxnSpPr>
        <p:spPr bwMode="auto">
          <a:xfrm rot="5400000">
            <a:off x="4495006" y="1067594"/>
            <a:ext cx="1588" cy="5029200"/>
          </a:xfrm>
          <a:prstGeom prst="curvedConnector3">
            <a:avLst>
              <a:gd name="adj1" fmla="val 14400000"/>
            </a:avLst>
          </a:prstGeom>
          <a:noFill/>
          <a:ln w="9525">
            <a:solidFill>
              <a:schemeClr val="tx1"/>
            </a:solidFill>
            <a:prstDash val="dash"/>
            <a:round/>
            <a:headEnd/>
            <a:tailEnd type="triangle" w="med" len="med"/>
          </a:ln>
          <a:effectLst/>
        </p:spPr>
      </p:cxnSp>
      <p:sp>
        <p:nvSpPr>
          <p:cNvPr id="134174" name="Rectangle 30"/>
          <p:cNvSpPr>
            <a:spLocks noChangeArrowheads="1"/>
          </p:cNvSpPr>
          <p:nvPr/>
        </p:nvSpPr>
        <p:spPr bwMode="auto">
          <a:xfrm>
            <a:off x="390525" y="4267200"/>
            <a:ext cx="8753475" cy="579438"/>
          </a:xfrm>
          <a:prstGeom prst="rect">
            <a:avLst/>
          </a:prstGeom>
          <a:noFill/>
          <a:ln w="9525">
            <a:noFill/>
            <a:miter lim="800000"/>
            <a:headEnd/>
            <a:tailEnd/>
          </a:ln>
          <a:effectLst/>
        </p:spPr>
        <p:txBody>
          <a:bodyPr wrap="none">
            <a:spAutoFit/>
          </a:bodyPr>
          <a:lstStyle/>
          <a:p>
            <a:r>
              <a:rPr lang="en-US" sz="3200" dirty="0">
                <a:effectLst/>
                <a:latin typeface="Helvetica" pitchFamily="34" charset="0"/>
              </a:rPr>
              <a:t>Pointer change for implementation of a Deletion</a:t>
            </a:r>
          </a:p>
        </p:txBody>
      </p:sp>
      <p:sp>
        <p:nvSpPr>
          <p:cNvPr id="23" name="Title 1"/>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smtClean="0">
                <a:ln>
                  <a:noFill/>
                </a:ln>
                <a:solidFill>
                  <a:srgbClr val="0000CC"/>
                </a:solidFill>
                <a:effectLst/>
                <a:uLnTx/>
                <a:uFillTx/>
                <a:latin typeface="+mj-lt"/>
                <a:ea typeface="+mj-ea"/>
                <a:cs typeface="+mj-cs"/>
              </a:rPr>
              <a:t>Doubly – Linked List</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Deleting a node from a DLL</a:t>
            </a:r>
          </a:p>
        </p:txBody>
      </p:sp>
      <p:sp>
        <p:nvSpPr>
          <p:cNvPr id="34819" name="Rectangle 3"/>
          <p:cNvSpPr>
            <a:spLocks noGrp="1" noChangeArrowheads="1"/>
          </p:cNvSpPr>
          <p:nvPr>
            <p:ph type="body" sz="half" idx="1"/>
          </p:nvPr>
        </p:nvSpPr>
        <p:spPr>
          <a:xfrm>
            <a:off x="381000" y="1371600"/>
            <a:ext cx="8574088" cy="914400"/>
          </a:xfrm>
        </p:spPr>
        <p:txBody>
          <a:bodyPr/>
          <a:lstStyle/>
          <a:p>
            <a:pPr eaLnBrk="1" hangingPunct="1"/>
            <a:r>
              <a:rPr lang="en-US" sz="2400" dirty="0" smtClean="0"/>
              <a:t>Node deletion from a DLL involves changing </a:t>
            </a:r>
            <a:r>
              <a:rPr lang="en-US" sz="2400" i="1" dirty="0" smtClean="0"/>
              <a:t>two</a:t>
            </a:r>
            <a:r>
              <a:rPr lang="en-US" sz="2400" dirty="0" smtClean="0"/>
              <a:t> links</a:t>
            </a:r>
          </a:p>
          <a:p>
            <a:pPr eaLnBrk="1" hangingPunct="1"/>
            <a:r>
              <a:rPr lang="en-US" sz="2400" dirty="0" smtClean="0"/>
              <a:t>In this example, we will delete node </a:t>
            </a:r>
            <a:r>
              <a:rPr lang="en-US" sz="2400" dirty="0" smtClean="0">
                <a:latin typeface="Consolas" pitchFamily="49" charset="0"/>
              </a:rPr>
              <a:t>67</a:t>
            </a:r>
          </a:p>
        </p:txBody>
      </p:sp>
      <p:sp>
        <p:nvSpPr>
          <p:cNvPr id="34820" name="Rectangle 4"/>
          <p:cNvSpPr>
            <a:spLocks noGrp="1" noChangeArrowheads="1"/>
          </p:cNvSpPr>
          <p:nvPr>
            <p:ph type="body" sz="half" idx="2"/>
          </p:nvPr>
        </p:nvSpPr>
        <p:spPr>
          <a:xfrm>
            <a:off x="457200" y="4572000"/>
            <a:ext cx="8382000" cy="1828800"/>
          </a:xfrm>
        </p:spPr>
        <p:txBody>
          <a:bodyPr/>
          <a:lstStyle/>
          <a:p>
            <a:pPr eaLnBrk="1" hangingPunct="1"/>
            <a:r>
              <a:rPr lang="en-US" sz="2400" dirty="0" smtClean="0"/>
              <a:t>We don</a:t>
            </a:r>
            <a:r>
              <a:rPr lang="ja-JP" altLang="en-US" sz="2400" smtClean="0"/>
              <a:t>’</a:t>
            </a:r>
            <a:r>
              <a:rPr lang="en-US" altLang="ja-JP" sz="2400" dirty="0" smtClean="0"/>
              <a:t>t have to do anything about the links in node </a:t>
            </a:r>
            <a:r>
              <a:rPr lang="en-US" altLang="ja-JP" sz="2400" dirty="0" smtClean="0">
                <a:latin typeface="Consolas" pitchFamily="49" charset="0"/>
              </a:rPr>
              <a:t>67</a:t>
            </a:r>
          </a:p>
          <a:p>
            <a:pPr eaLnBrk="1" hangingPunct="1"/>
            <a:r>
              <a:rPr lang="en-US" sz="2400" dirty="0" smtClean="0"/>
              <a:t>Deletion of the first node or the last node is a special case</a:t>
            </a:r>
          </a:p>
        </p:txBody>
      </p:sp>
      <p:grpSp>
        <p:nvGrpSpPr>
          <p:cNvPr id="2" name="Group 54"/>
          <p:cNvGrpSpPr>
            <a:grpSpLocks/>
          </p:cNvGrpSpPr>
          <p:nvPr/>
        </p:nvGrpSpPr>
        <p:grpSpPr bwMode="auto">
          <a:xfrm>
            <a:off x="762000" y="2514600"/>
            <a:ext cx="7254875" cy="1600200"/>
            <a:chOff x="480" y="2208"/>
            <a:chExt cx="4570" cy="1008"/>
          </a:xfrm>
        </p:grpSpPr>
        <p:grpSp>
          <p:nvGrpSpPr>
            <p:cNvPr id="3" name="Group 6"/>
            <p:cNvGrpSpPr>
              <a:grpSpLocks/>
            </p:cNvGrpSpPr>
            <p:nvPr/>
          </p:nvGrpSpPr>
          <p:grpSpPr bwMode="auto">
            <a:xfrm>
              <a:off x="480" y="2208"/>
              <a:ext cx="816" cy="576"/>
              <a:chOff x="4224" y="960"/>
              <a:chExt cx="528" cy="576"/>
            </a:xfrm>
          </p:grpSpPr>
          <p:sp>
            <p:nvSpPr>
              <p:cNvPr id="22575" name="Line 7"/>
              <p:cNvSpPr>
                <a:spLocks noChangeShapeType="1"/>
              </p:cNvSpPr>
              <p:nvPr/>
            </p:nvSpPr>
            <p:spPr bwMode="auto">
              <a:xfrm>
                <a:off x="4512" y="1248"/>
                <a:ext cx="192" cy="288"/>
              </a:xfrm>
              <a:prstGeom prst="line">
                <a:avLst/>
              </a:prstGeom>
              <a:noFill/>
              <a:ln w="28575">
                <a:solidFill>
                  <a:schemeClr val="tx1"/>
                </a:solidFill>
                <a:round/>
                <a:headEnd/>
                <a:tailEnd type="triangle" w="med" len="med"/>
              </a:ln>
            </p:spPr>
            <p:txBody>
              <a:bodyPr wrap="none" anchor="ctr"/>
              <a:lstStyle/>
              <a:p>
                <a:endParaRPr lang="en-US"/>
              </a:p>
            </p:txBody>
          </p:sp>
          <p:sp>
            <p:nvSpPr>
              <p:cNvPr id="22576" name="Text Box 8"/>
              <p:cNvSpPr txBox="1">
                <a:spLocks noChangeArrowheads="1"/>
              </p:cNvSpPr>
              <p:nvPr/>
            </p:nvSpPr>
            <p:spPr bwMode="auto">
              <a:xfrm>
                <a:off x="4224" y="960"/>
                <a:ext cx="528" cy="291"/>
              </a:xfrm>
              <a:prstGeom prst="rect">
                <a:avLst/>
              </a:prstGeom>
              <a:noFill/>
              <a:ln w="12700">
                <a:noFill/>
                <a:miter lim="800000"/>
                <a:headEnd/>
                <a:tailEnd/>
              </a:ln>
            </p:spPr>
            <p:txBody>
              <a:bodyPr>
                <a:spAutoFit/>
              </a:bodyPr>
              <a:lstStyle/>
              <a:p>
                <a:pPr>
                  <a:spcBef>
                    <a:spcPct val="50000"/>
                  </a:spcBef>
                </a:pPr>
                <a:r>
                  <a:rPr lang="en-US" sz="2400" dirty="0" smtClean="0">
                    <a:solidFill>
                      <a:srgbClr val="0000CC"/>
                    </a:solidFill>
                    <a:effectLst/>
                    <a:latin typeface="Consolas" pitchFamily="49" charset="0"/>
                  </a:rPr>
                  <a:t>Head</a:t>
                </a:r>
                <a:endParaRPr lang="en-US" sz="2400" dirty="0">
                  <a:solidFill>
                    <a:srgbClr val="0000CC"/>
                  </a:solidFill>
                  <a:effectLst/>
                  <a:latin typeface="Consolas" pitchFamily="49" charset="0"/>
                </a:endParaRPr>
              </a:p>
            </p:txBody>
          </p:sp>
        </p:grpSp>
        <p:sp>
          <p:nvSpPr>
            <p:cNvPr id="22540" name="Rectangle 10"/>
            <p:cNvSpPr>
              <a:spLocks noChangeArrowheads="1"/>
            </p:cNvSpPr>
            <p:nvPr/>
          </p:nvSpPr>
          <p:spPr bwMode="auto">
            <a:xfrm>
              <a:off x="1248" y="2784"/>
              <a:ext cx="288" cy="288"/>
            </a:xfrm>
            <a:prstGeom prst="rect">
              <a:avLst/>
            </a:prstGeom>
            <a:noFill/>
            <a:ln w="19050">
              <a:solidFill>
                <a:schemeClr val="tx1"/>
              </a:solidFill>
              <a:miter lim="800000"/>
              <a:headEnd/>
              <a:tailEnd/>
            </a:ln>
          </p:spPr>
          <p:txBody>
            <a:bodyPr wrap="none" anchor="ctr"/>
            <a:lstStyle/>
            <a:p>
              <a:endParaRPr lang="en-US"/>
            </a:p>
          </p:txBody>
        </p:sp>
        <p:sp>
          <p:nvSpPr>
            <p:cNvPr id="22541" name="Oval 11"/>
            <p:cNvSpPr>
              <a:spLocks noChangeArrowheads="1"/>
            </p:cNvSpPr>
            <p:nvPr/>
          </p:nvSpPr>
          <p:spPr bwMode="auto">
            <a:xfrm>
              <a:off x="1344"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2542" name="Line 12"/>
            <p:cNvSpPr>
              <a:spLocks noChangeShapeType="1"/>
            </p:cNvSpPr>
            <p:nvPr/>
          </p:nvSpPr>
          <p:spPr bwMode="auto">
            <a:xfrm>
              <a:off x="1392" y="2880"/>
              <a:ext cx="432" cy="0"/>
            </a:xfrm>
            <a:prstGeom prst="line">
              <a:avLst/>
            </a:prstGeom>
            <a:noFill/>
            <a:ln w="19050">
              <a:solidFill>
                <a:schemeClr val="tx1"/>
              </a:solidFill>
              <a:round/>
              <a:headEnd/>
              <a:tailEnd type="triangle" w="lg" len="lg"/>
            </a:ln>
          </p:spPr>
          <p:txBody>
            <a:bodyPr wrap="none" anchor="ctr"/>
            <a:lstStyle/>
            <a:p>
              <a:endParaRPr lang="en-US"/>
            </a:p>
          </p:txBody>
        </p:sp>
        <p:grpSp>
          <p:nvGrpSpPr>
            <p:cNvPr id="4" name="Group 17"/>
            <p:cNvGrpSpPr>
              <a:grpSpLocks/>
            </p:cNvGrpSpPr>
            <p:nvPr/>
          </p:nvGrpSpPr>
          <p:grpSpPr bwMode="auto">
            <a:xfrm>
              <a:off x="1824" y="2784"/>
              <a:ext cx="864" cy="288"/>
              <a:chOff x="1824" y="3840"/>
              <a:chExt cx="864" cy="288"/>
            </a:xfrm>
          </p:grpSpPr>
          <p:sp>
            <p:nvSpPr>
              <p:cNvPr id="22572" name="Rectangle 18"/>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22573" name="Rectangle 19"/>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22574" name="Rectangle 20"/>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5" name="Group 21"/>
            <p:cNvGrpSpPr>
              <a:grpSpLocks/>
            </p:cNvGrpSpPr>
            <p:nvPr/>
          </p:nvGrpSpPr>
          <p:grpSpPr bwMode="auto">
            <a:xfrm>
              <a:off x="2496" y="2832"/>
              <a:ext cx="480" cy="96"/>
              <a:chOff x="2496" y="3888"/>
              <a:chExt cx="480" cy="96"/>
            </a:xfrm>
          </p:grpSpPr>
          <p:sp>
            <p:nvSpPr>
              <p:cNvPr id="22570" name="Oval 22"/>
              <p:cNvSpPr>
                <a:spLocks noChangeArrowheads="1"/>
              </p:cNvSpPr>
              <p:nvPr/>
            </p:nvSpPr>
            <p:spPr bwMode="auto">
              <a:xfrm>
                <a:off x="2496" y="3888"/>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2571" name="Line 23"/>
              <p:cNvSpPr>
                <a:spLocks noChangeShapeType="1"/>
              </p:cNvSpPr>
              <p:nvPr/>
            </p:nvSpPr>
            <p:spPr bwMode="auto">
              <a:xfrm>
                <a:off x="2544" y="3936"/>
                <a:ext cx="432" cy="0"/>
              </a:xfrm>
              <a:prstGeom prst="line">
                <a:avLst/>
              </a:prstGeom>
              <a:noFill/>
              <a:ln w="19050">
                <a:solidFill>
                  <a:schemeClr val="tx1"/>
                </a:solidFill>
                <a:round/>
                <a:headEnd/>
                <a:tailEnd type="triangle" w="lg" len="lg"/>
              </a:ln>
            </p:spPr>
            <p:txBody>
              <a:bodyPr wrap="none" anchor="ctr"/>
              <a:lstStyle/>
              <a:p>
                <a:endParaRPr lang="en-US"/>
              </a:p>
            </p:txBody>
          </p:sp>
        </p:grpSp>
        <p:sp>
          <p:nvSpPr>
            <p:cNvPr id="22548" name="Oval 24"/>
            <p:cNvSpPr>
              <a:spLocks noChangeArrowheads="1"/>
            </p:cNvSpPr>
            <p:nvPr/>
          </p:nvSpPr>
          <p:spPr bwMode="auto">
            <a:xfrm>
              <a:off x="1920"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22549" name="Rectangle 26"/>
            <p:cNvSpPr>
              <a:spLocks noChangeArrowheads="1"/>
            </p:cNvSpPr>
            <p:nvPr/>
          </p:nvSpPr>
          <p:spPr bwMode="auto">
            <a:xfrm>
              <a:off x="2976" y="2784"/>
              <a:ext cx="288" cy="288"/>
            </a:xfrm>
            <a:prstGeom prst="rect">
              <a:avLst/>
            </a:prstGeom>
            <a:noFill/>
            <a:ln w="19050">
              <a:solidFill>
                <a:schemeClr val="tx1"/>
              </a:solidFill>
              <a:miter lim="800000"/>
              <a:headEnd/>
              <a:tailEnd/>
            </a:ln>
          </p:spPr>
          <p:txBody>
            <a:bodyPr wrap="none" anchor="ctr"/>
            <a:lstStyle/>
            <a:p>
              <a:endParaRPr lang="en-US"/>
            </a:p>
          </p:txBody>
        </p:sp>
        <p:sp>
          <p:nvSpPr>
            <p:cNvPr id="22550" name="Rectangle 27"/>
            <p:cNvSpPr>
              <a:spLocks noChangeArrowheads="1"/>
            </p:cNvSpPr>
            <p:nvPr/>
          </p:nvSpPr>
          <p:spPr bwMode="auto">
            <a:xfrm>
              <a:off x="3552" y="2784"/>
              <a:ext cx="288" cy="288"/>
            </a:xfrm>
            <a:prstGeom prst="rect">
              <a:avLst/>
            </a:prstGeom>
            <a:noFill/>
            <a:ln w="19050">
              <a:solidFill>
                <a:schemeClr val="tx1"/>
              </a:solidFill>
              <a:miter lim="800000"/>
              <a:headEnd/>
              <a:tailEnd/>
            </a:ln>
          </p:spPr>
          <p:txBody>
            <a:bodyPr wrap="none" anchor="ctr"/>
            <a:lstStyle/>
            <a:p>
              <a:endParaRPr lang="en-US"/>
            </a:p>
          </p:txBody>
        </p:sp>
        <p:sp>
          <p:nvSpPr>
            <p:cNvPr id="22551" name="Rectangle 28"/>
            <p:cNvSpPr>
              <a:spLocks noChangeArrowheads="1"/>
            </p:cNvSpPr>
            <p:nvPr/>
          </p:nvSpPr>
          <p:spPr bwMode="auto">
            <a:xfrm>
              <a:off x="3264" y="2784"/>
              <a:ext cx="288" cy="288"/>
            </a:xfrm>
            <a:prstGeom prst="rect">
              <a:avLst/>
            </a:prstGeom>
            <a:noFill/>
            <a:ln w="19050">
              <a:solidFill>
                <a:schemeClr val="tx1"/>
              </a:solidFill>
              <a:miter lim="800000"/>
              <a:headEnd/>
              <a:tailEnd/>
            </a:ln>
          </p:spPr>
          <p:txBody>
            <a:bodyPr wrap="none" anchor="ctr"/>
            <a:lstStyle/>
            <a:p>
              <a:endParaRPr lang="en-US"/>
            </a:p>
          </p:txBody>
        </p:sp>
        <p:sp>
          <p:nvSpPr>
            <p:cNvPr id="22552" name="Oval 29"/>
            <p:cNvSpPr>
              <a:spLocks noChangeArrowheads="1"/>
            </p:cNvSpPr>
            <p:nvPr/>
          </p:nvSpPr>
          <p:spPr bwMode="auto">
            <a:xfrm>
              <a:off x="3648"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2553" name="Oval 30"/>
            <p:cNvSpPr>
              <a:spLocks noChangeArrowheads="1"/>
            </p:cNvSpPr>
            <p:nvPr/>
          </p:nvSpPr>
          <p:spPr bwMode="auto">
            <a:xfrm>
              <a:off x="3072"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22554" name="Line 31"/>
            <p:cNvSpPr>
              <a:spLocks noChangeShapeType="1"/>
            </p:cNvSpPr>
            <p:nvPr/>
          </p:nvSpPr>
          <p:spPr bwMode="auto">
            <a:xfrm>
              <a:off x="3696" y="2880"/>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22555" name="Line 32"/>
            <p:cNvSpPr>
              <a:spLocks noChangeShapeType="1"/>
            </p:cNvSpPr>
            <p:nvPr/>
          </p:nvSpPr>
          <p:spPr bwMode="auto">
            <a:xfrm flipH="1">
              <a:off x="2688" y="2975"/>
              <a:ext cx="432" cy="1"/>
            </a:xfrm>
            <a:prstGeom prst="line">
              <a:avLst/>
            </a:prstGeom>
            <a:noFill/>
            <a:ln w="19050">
              <a:solidFill>
                <a:srgbClr val="0000CC"/>
              </a:solidFill>
              <a:round/>
              <a:headEnd/>
              <a:tailEnd type="triangle" w="lg" len="lg"/>
            </a:ln>
          </p:spPr>
          <p:txBody>
            <a:bodyPr wrap="none" anchor="ctr"/>
            <a:lstStyle/>
            <a:p>
              <a:endParaRPr lang="en-US"/>
            </a:p>
          </p:txBody>
        </p:sp>
        <p:grpSp>
          <p:nvGrpSpPr>
            <p:cNvPr id="6" name="Group 34"/>
            <p:cNvGrpSpPr>
              <a:grpSpLocks/>
            </p:cNvGrpSpPr>
            <p:nvPr/>
          </p:nvGrpSpPr>
          <p:grpSpPr bwMode="auto">
            <a:xfrm>
              <a:off x="4128" y="2784"/>
              <a:ext cx="864" cy="288"/>
              <a:chOff x="1824" y="3840"/>
              <a:chExt cx="864" cy="288"/>
            </a:xfrm>
          </p:grpSpPr>
          <p:sp>
            <p:nvSpPr>
              <p:cNvPr id="22567" name="Rectangle 35"/>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22568" name="Rectangle 36"/>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22569" name="Rectangle 37"/>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7" name="Group 38"/>
            <p:cNvGrpSpPr>
              <a:grpSpLocks/>
            </p:cNvGrpSpPr>
            <p:nvPr/>
          </p:nvGrpSpPr>
          <p:grpSpPr bwMode="auto">
            <a:xfrm>
              <a:off x="3840" y="2928"/>
              <a:ext cx="480" cy="96"/>
              <a:chOff x="1536" y="3984"/>
              <a:chExt cx="480" cy="96"/>
            </a:xfrm>
          </p:grpSpPr>
          <p:sp>
            <p:nvSpPr>
              <p:cNvPr id="22565" name="Oval 39"/>
              <p:cNvSpPr>
                <a:spLocks noChangeArrowheads="1"/>
              </p:cNvSpPr>
              <p:nvPr/>
            </p:nvSpPr>
            <p:spPr bwMode="auto">
              <a:xfrm>
                <a:off x="1920" y="3984"/>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22566" name="Line 40"/>
              <p:cNvSpPr>
                <a:spLocks noChangeShapeType="1"/>
              </p:cNvSpPr>
              <p:nvPr/>
            </p:nvSpPr>
            <p:spPr bwMode="auto">
              <a:xfrm flipH="1">
                <a:off x="1536" y="4031"/>
                <a:ext cx="432" cy="1"/>
              </a:xfrm>
              <a:prstGeom prst="line">
                <a:avLst/>
              </a:prstGeom>
              <a:noFill/>
              <a:ln w="19050">
                <a:solidFill>
                  <a:schemeClr val="accent2"/>
                </a:solidFill>
                <a:round/>
                <a:headEnd/>
                <a:tailEnd type="triangle" w="lg" len="lg"/>
              </a:ln>
            </p:spPr>
            <p:txBody>
              <a:bodyPr wrap="none" anchor="ctr"/>
              <a:lstStyle/>
              <a:p>
                <a:endParaRPr lang="en-US"/>
              </a:p>
            </p:txBody>
          </p:sp>
        </p:grpSp>
        <p:sp>
          <p:nvSpPr>
            <p:cNvPr id="22558" name="Oval 41"/>
            <p:cNvSpPr>
              <a:spLocks noChangeArrowheads="1"/>
            </p:cNvSpPr>
            <p:nvPr/>
          </p:nvSpPr>
          <p:spPr bwMode="auto">
            <a:xfrm>
              <a:off x="4800"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2560" name="Line 44"/>
            <p:cNvSpPr>
              <a:spLocks noChangeShapeType="1"/>
            </p:cNvSpPr>
            <p:nvPr/>
          </p:nvSpPr>
          <p:spPr bwMode="auto">
            <a:xfrm flipH="1">
              <a:off x="4858" y="3216"/>
              <a:ext cx="192" cy="0"/>
            </a:xfrm>
            <a:prstGeom prst="line">
              <a:avLst/>
            </a:prstGeom>
            <a:noFill/>
            <a:ln w="19050">
              <a:solidFill>
                <a:schemeClr val="accent2"/>
              </a:solidFill>
              <a:round/>
              <a:headEnd/>
              <a:tailEnd/>
            </a:ln>
          </p:spPr>
          <p:txBody>
            <a:bodyPr wrap="none" anchor="ctr"/>
            <a:lstStyle/>
            <a:p>
              <a:endParaRPr lang="en-US"/>
            </a:p>
          </p:txBody>
        </p:sp>
        <p:sp>
          <p:nvSpPr>
            <p:cNvPr id="22562" name="Rectangle 46"/>
            <p:cNvSpPr>
              <a:spLocks noChangeArrowheads="1"/>
            </p:cNvSpPr>
            <p:nvPr/>
          </p:nvSpPr>
          <p:spPr bwMode="auto">
            <a:xfrm>
              <a:off x="2112" y="2782"/>
              <a:ext cx="288" cy="290"/>
            </a:xfrm>
            <a:prstGeom prst="rect">
              <a:avLst/>
            </a:prstGeom>
            <a:noFill/>
            <a:ln w="12700">
              <a:solidFill>
                <a:schemeClr val="tx1"/>
              </a:solidFill>
              <a:miter lim="800000"/>
              <a:headEnd/>
              <a:tailEnd/>
            </a:ln>
          </p:spPr>
          <p:txBody>
            <a:bodyPr wrap="none" anchor="ctr"/>
            <a:lstStyle/>
            <a:p>
              <a:pPr algn="ctr"/>
              <a:r>
                <a:rPr lang="en-US" sz="2400" dirty="0" smtClean="0">
                  <a:effectLst/>
                  <a:latin typeface="Consolas" pitchFamily="49" charset="0"/>
                </a:rPr>
                <a:t>56</a:t>
              </a:r>
              <a:endParaRPr lang="en-US" sz="2400" dirty="0">
                <a:effectLst/>
                <a:latin typeface="Times New Roman" pitchFamily="18" charset="0"/>
              </a:endParaRPr>
            </a:p>
          </p:txBody>
        </p:sp>
        <p:sp>
          <p:nvSpPr>
            <p:cNvPr id="22563" name="Rectangle 47"/>
            <p:cNvSpPr>
              <a:spLocks noChangeArrowheads="1"/>
            </p:cNvSpPr>
            <p:nvPr/>
          </p:nvSpPr>
          <p:spPr bwMode="auto">
            <a:xfrm>
              <a:off x="3264" y="2782"/>
              <a:ext cx="288" cy="290"/>
            </a:xfrm>
            <a:prstGeom prst="rect">
              <a:avLst/>
            </a:prstGeom>
            <a:noFill/>
            <a:ln w="12700">
              <a:solidFill>
                <a:schemeClr val="tx1"/>
              </a:solidFill>
              <a:miter lim="800000"/>
              <a:headEnd/>
              <a:tailEnd/>
            </a:ln>
          </p:spPr>
          <p:txBody>
            <a:bodyPr wrap="none" anchor="ctr"/>
            <a:lstStyle/>
            <a:p>
              <a:pPr algn="ctr"/>
              <a:r>
                <a:rPr lang="en-US" sz="2400" dirty="0" smtClean="0">
                  <a:effectLst/>
                  <a:latin typeface="Consolas" pitchFamily="49" charset="0"/>
                </a:rPr>
                <a:t>67</a:t>
              </a:r>
              <a:endParaRPr lang="en-US" sz="2400" dirty="0">
                <a:effectLst/>
                <a:latin typeface="Times New Roman" pitchFamily="18" charset="0"/>
              </a:endParaRPr>
            </a:p>
          </p:txBody>
        </p:sp>
        <p:sp>
          <p:nvSpPr>
            <p:cNvPr id="22564" name="Rectangle 48"/>
            <p:cNvSpPr>
              <a:spLocks noChangeArrowheads="1"/>
            </p:cNvSpPr>
            <p:nvPr/>
          </p:nvSpPr>
          <p:spPr bwMode="auto">
            <a:xfrm>
              <a:off x="4416" y="2784"/>
              <a:ext cx="288" cy="290"/>
            </a:xfrm>
            <a:prstGeom prst="rect">
              <a:avLst/>
            </a:prstGeom>
            <a:noFill/>
            <a:ln w="12700">
              <a:solidFill>
                <a:schemeClr val="tx1"/>
              </a:solidFill>
              <a:miter lim="800000"/>
              <a:headEnd/>
              <a:tailEnd/>
            </a:ln>
          </p:spPr>
          <p:txBody>
            <a:bodyPr wrap="none" anchor="ctr"/>
            <a:lstStyle/>
            <a:p>
              <a:pPr algn="ctr"/>
              <a:r>
                <a:rPr lang="en-US" sz="2400" dirty="0" smtClean="0">
                  <a:effectLst/>
                  <a:latin typeface="Consolas" pitchFamily="49" charset="0"/>
                </a:rPr>
                <a:t>93</a:t>
              </a:r>
              <a:endParaRPr lang="en-US" sz="2400" dirty="0">
                <a:effectLst/>
                <a:latin typeface="Times New Roman" pitchFamily="18" charset="0"/>
              </a:endParaRPr>
            </a:p>
          </p:txBody>
        </p:sp>
      </p:grpSp>
      <p:sp>
        <p:nvSpPr>
          <p:cNvPr id="34865" name="Line 49"/>
          <p:cNvSpPr>
            <a:spLocks noChangeShapeType="1"/>
          </p:cNvSpPr>
          <p:nvPr/>
        </p:nvSpPr>
        <p:spPr bwMode="auto">
          <a:xfrm flipH="1">
            <a:off x="6096000" y="3733800"/>
            <a:ext cx="685800" cy="1588"/>
          </a:xfrm>
          <a:prstGeom prst="line">
            <a:avLst/>
          </a:prstGeom>
          <a:noFill/>
          <a:ln w="28575">
            <a:solidFill>
              <a:schemeClr val="bg1"/>
            </a:solidFill>
            <a:round/>
            <a:headEnd/>
            <a:tailEnd type="triangle" w="lg" len="lg"/>
          </a:ln>
        </p:spPr>
        <p:txBody>
          <a:bodyPr wrap="none" anchor="ctr"/>
          <a:lstStyle/>
          <a:p>
            <a:endParaRPr lang="en-US"/>
          </a:p>
        </p:txBody>
      </p:sp>
      <p:sp>
        <p:nvSpPr>
          <p:cNvPr id="34866" name="Line 50"/>
          <p:cNvSpPr>
            <a:spLocks noChangeShapeType="1"/>
          </p:cNvSpPr>
          <p:nvPr/>
        </p:nvSpPr>
        <p:spPr bwMode="auto">
          <a:xfrm>
            <a:off x="4038600" y="3581400"/>
            <a:ext cx="685800" cy="1588"/>
          </a:xfrm>
          <a:prstGeom prst="line">
            <a:avLst/>
          </a:prstGeom>
          <a:noFill/>
          <a:ln w="19050">
            <a:solidFill>
              <a:schemeClr val="bg1"/>
            </a:solidFill>
            <a:round/>
            <a:headEnd/>
            <a:tailEnd type="triangle" w="lg" len="lg"/>
          </a:ln>
        </p:spPr>
        <p:txBody>
          <a:bodyPr wrap="none" anchor="ctr"/>
          <a:lstStyle/>
          <a:p>
            <a:endParaRPr lang="en-US"/>
          </a:p>
        </p:txBody>
      </p:sp>
      <p:sp>
        <p:nvSpPr>
          <p:cNvPr id="34868" name="Freeform 52"/>
          <p:cNvSpPr>
            <a:spLocks/>
          </p:cNvSpPr>
          <p:nvPr/>
        </p:nvSpPr>
        <p:spPr bwMode="auto">
          <a:xfrm>
            <a:off x="4038600" y="3167063"/>
            <a:ext cx="2505075" cy="439737"/>
          </a:xfrm>
          <a:custGeom>
            <a:avLst/>
            <a:gdLst>
              <a:gd name="T0" fmla="*/ 0 w 1578"/>
              <a:gd name="T1" fmla="*/ 2147483647 h 277"/>
              <a:gd name="T2" fmla="*/ 2147483647 w 1578"/>
              <a:gd name="T3" fmla="*/ 2147483647 h 277"/>
              <a:gd name="T4" fmla="*/ 2147483647 w 1578"/>
              <a:gd name="T5" fmla="*/ 2147483647 h 277"/>
              <a:gd name="T6" fmla="*/ 2147483647 w 1578"/>
              <a:gd name="T7" fmla="*/ 2147483647 h 277"/>
              <a:gd name="T8" fmla="*/ 2147483647 w 1578"/>
              <a:gd name="T9" fmla="*/ 2147483647 h 277"/>
              <a:gd name="T10" fmla="*/ 2147483647 w 1578"/>
              <a:gd name="T11" fmla="*/ 2147483647 h 277"/>
              <a:gd name="T12" fmla="*/ 2147483647 w 1578"/>
              <a:gd name="T13" fmla="*/ 2147483647 h 277"/>
              <a:gd name="T14" fmla="*/ 0 60000 65536"/>
              <a:gd name="T15" fmla="*/ 0 60000 65536"/>
              <a:gd name="T16" fmla="*/ 0 60000 65536"/>
              <a:gd name="T17" fmla="*/ 0 60000 65536"/>
              <a:gd name="T18" fmla="*/ 0 60000 65536"/>
              <a:gd name="T19" fmla="*/ 0 60000 65536"/>
              <a:gd name="T20" fmla="*/ 0 60000 65536"/>
              <a:gd name="T21" fmla="*/ 0 w 1578"/>
              <a:gd name="T22" fmla="*/ 0 h 277"/>
              <a:gd name="T23" fmla="*/ 1578 w 1578"/>
              <a:gd name="T24" fmla="*/ 277 h 2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78" h="277">
                <a:moveTo>
                  <a:pt x="0" y="261"/>
                </a:moveTo>
                <a:cubicBezTo>
                  <a:pt x="28" y="259"/>
                  <a:pt x="105" y="277"/>
                  <a:pt x="168" y="249"/>
                </a:cubicBezTo>
                <a:cubicBezTo>
                  <a:pt x="231" y="221"/>
                  <a:pt x="265" y="133"/>
                  <a:pt x="378" y="93"/>
                </a:cubicBezTo>
                <a:cubicBezTo>
                  <a:pt x="491" y="53"/>
                  <a:pt x="719" y="18"/>
                  <a:pt x="846" y="9"/>
                </a:cubicBezTo>
                <a:cubicBezTo>
                  <a:pt x="973" y="0"/>
                  <a:pt x="1060" y="27"/>
                  <a:pt x="1140" y="39"/>
                </a:cubicBezTo>
                <a:cubicBezTo>
                  <a:pt x="1220" y="51"/>
                  <a:pt x="1253" y="58"/>
                  <a:pt x="1326" y="81"/>
                </a:cubicBezTo>
                <a:cubicBezTo>
                  <a:pt x="1399" y="104"/>
                  <a:pt x="1526" y="157"/>
                  <a:pt x="1578" y="177"/>
                </a:cubicBezTo>
              </a:path>
            </a:pathLst>
          </a:custGeom>
          <a:noFill/>
          <a:ln w="19050">
            <a:solidFill>
              <a:schemeClr val="tx1"/>
            </a:solidFill>
            <a:round/>
            <a:headEnd/>
            <a:tailEnd type="triangle" w="lg" len="lg"/>
          </a:ln>
        </p:spPr>
        <p:txBody>
          <a:bodyPr/>
          <a:lstStyle/>
          <a:p>
            <a:endParaRPr lang="en-US"/>
          </a:p>
        </p:txBody>
      </p:sp>
      <p:sp>
        <p:nvSpPr>
          <p:cNvPr id="34869" name="Freeform 53"/>
          <p:cNvSpPr>
            <a:spLocks/>
          </p:cNvSpPr>
          <p:nvPr/>
        </p:nvSpPr>
        <p:spPr bwMode="auto">
          <a:xfrm>
            <a:off x="4257675" y="3724275"/>
            <a:ext cx="2524125" cy="303213"/>
          </a:xfrm>
          <a:custGeom>
            <a:avLst/>
            <a:gdLst>
              <a:gd name="T0" fmla="*/ 2147483647 w 1590"/>
              <a:gd name="T1" fmla="*/ 2147483647 h 191"/>
              <a:gd name="T2" fmla="*/ 2147483647 w 1590"/>
              <a:gd name="T3" fmla="*/ 2147483647 h 191"/>
              <a:gd name="T4" fmla="*/ 2147483647 w 1590"/>
              <a:gd name="T5" fmla="*/ 2147483647 h 191"/>
              <a:gd name="T6" fmla="*/ 2147483647 w 1590"/>
              <a:gd name="T7" fmla="*/ 2147483647 h 191"/>
              <a:gd name="T8" fmla="*/ 2147483647 w 1590"/>
              <a:gd name="T9" fmla="*/ 2147483647 h 191"/>
              <a:gd name="T10" fmla="*/ 2147483647 w 1590"/>
              <a:gd name="T11" fmla="*/ 2147483647 h 191"/>
              <a:gd name="T12" fmla="*/ 0 w 1590"/>
              <a:gd name="T13" fmla="*/ 2147483647 h 191"/>
              <a:gd name="T14" fmla="*/ 0 60000 65536"/>
              <a:gd name="T15" fmla="*/ 0 60000 65536"/>
              <a:gd name="T16" fmla="*/ 0 60000 65536"/>
              <a:gd name="T17" fmla="*/ 0 60000 65536"/>
              <a:gd name="T18" fmla="*/ 0 60000 65536"/>
              <a:gd name="T19" fmla="*/ 0 60000 65536"/>
              <a:gd name="T20" fmla="*/ 0 60000 65536"/>
              <a:gd name="T21" fmla="*/ 0 w 1590"/>
              <a:gd name="T22" fmla="*/ 0 h 191"/>
              <a:gd name="T23" fmla="*/ 1590 w 1590"/>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0" h="191">
                <a:moveTo>
                  <a:pt x="1590" y="6"/>
                </a:moveTo>
                <a:cubicBezTo>
                  <a:pt x="1568" y="9"/>
                  <a:pt x="1514" y="0"/>
                  <a:pt x="1458" y="24"/>
                </a:cubicBezTo>
                <a:cubicBezTo>
                  <a:pt x="1402" y="48"/>
                  <a:pt x="1341" y="124"/>
                  <a:pt x="1254" y="150"/>
                </a:cubicBezTo>
                <a:cubicBezTo>
                  <a:pt x="1167" y="176"/>
                  <a:pt x="1071" y="174"/>
                  <a:pt x="936" y="180"/>
                </a:cubicBezTo>
                <a:cubicBezTo>
                  <a:pt x="801" y="186"/>
                  <a:pt x="569" y="191"/>
                  <a:pt x="444" y="186"/>
                </a:cubicBezTo>
                <a:cubicBezTo>
                  <a:pt x="319" y="181"/>
                  <a:pt x="260" y="164"/>
                  <a:pt x="186" y="150"/>
                </a:cubicBezTo>
                <a:cubicBezTo>
                  <a:pt x="112" y="136"/>
                  <a:pt x="39" y="112"/>
                  <a:pt x="0" y="102"/>
                </a:cubicBezTo>
              </a:path>
            </a:pathLst>
          </a:custGeom>
          <a:noFill/>
          <a:ln w="15875">
            <a:solidFill>
              <a:srgbClr val="0000CC"/>
            </a:solidFill>
            <a:round/>
            <a:headEnd/>
            <a:tailEnd type="triangle" w="lg" len="lg"/>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66"/>
                                        </p:tgtEl>
                                        <p:attrNameLst>
                                          <p:attrName>style.visibility</p:attrName>
                                        </p:attrNameLst>
                                      </p:cBhvr>
                                      <p:to>
                                        <p:strVal val="visible"/>
                                      </p:to>
                                    </p:set>
                                    <p:animEffect transition="in" filter="wipe(left)">
                                      <p:cBhvr>
                                        <p:cTn id="22" dur="500"/>
                                        <p:tgtEl>
                                          <p:spTgt spid="348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68"/>
                                        </p:tgtEl>
                                        <p:attrNameLst>
                                          <p:attrName>style.visibility</p:attrName>
                                        </p:attrNameLst>
                                      </p:cBhvr>
                                      <p:to>
                                        <p:strVal val="visible"/>
                                      </p:to>
                                    </p:set>
                                    <p:animEffect transition="in" filter="wipe(left)">
                                      <p:cBhvr>
                                        <p:cTn id="27" dur="500"/>
                                        <p:tgtEl>
                                          <p:spTgt spid="348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34865"/>
                                        </p:tgtEl>
                                        <p:attrNameLst>
                                          <p:attrName>style.visibility</p:attrName>
                                        </p:attrNameLst>
                                      </p:cBhvr>
                                      <p:to>
                                        <p:strVal val="visible"/>
                                      </p:to>
                                    </p:set>
                                    <p:animEffect transition="in" filter="wipe(right)">
                                      <p:cBhvr>
                                        <p:cTn id="32" dur="500"/>
                                        <p:tgtEl>
                                          <p:spTgt spid="348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34869"/>
                                        </p:tgtEl>
                                        <p:attrNameLst>
                                          <p:attrName>style.visibility</p:attrName>
                                        </p:attrNameLst>
                                      </p:cBhvr>
                                      <p:to>
                                        <p:strVal val="visible"/>
                                      </p:to>
                                    </p:set>
                                    <p:animEffect transition="in" filter="wipe(right)">
                                      <p:cBhvr>
                                        <p:cTn id="37" dur="500"/>
                                        <p:tgtEl>
                                          <p:spTgt spid="348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820">
                                            <p:txEl>
                                              <p:pRg st="0" end="0"/>
                                            </p:txEl>
                                          </p:spTgt>
                                        </p:tgtEl>
                                        <p:attrNameLst>
                                          <p:attrName>style.visibility</p:attrName>
                                        </p:attrNameLst>
                                      </p:cBhvr>
                                      <p:to>
                                        <p:strVal val="visible"/>
                                      </p:to>
                                    </p:set>
                                    <p:animEffect transition="in" filter="wipe(left)">
                                      <p:cBhvr>
                                        <p:cTn id="42" dur="500"/>
                                        <p:tgtEl>
                                          <p:spTgt spid="3482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820">
                                            <p:txEl>
                                              <p:pRg st="1" end="1"/>
                                            </p:txEl>
                                          </p:spTgt>
                                        </p:tgtEl>
                                        <p:attrNameLst>
                                          <p:attrName>style.visibility</p:attrName>
                                        </p:attrNameLst>
                                      </p:cBhvr>
                                      <p:to>
                                        <p:strVal val="visible"/>
                                      </p:to>
                                    </p:set>
                                    <p:animEffect transition="in" filter="wipe(left)">
                                      <p:cBhvr>
                                        <p:cTn id="47" dur="500"/>
                                        <p:tgtEl>
                                          <p:spTgt spid="348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5" autoUpdateAnimBg="0"/>
      <p:bldP spid="34820" grpId="0" build="p" bldLvl="4" autoUpdateAnimBg="0"/>
      <p:bldP spid="34865" grpId="0" animBg="1"/>
      <p:bldP spid="34866" grpId="0" animBg="1"/>
      <p:bldP spid="34868" grpId="0" animBg="1"/>
      <p:bldP spid="3486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zh-TW">
                <a:ea typeface="PMingLiU" pitchFamily="18" charset="-120"/>
              </a:rPr>
              <a:t>Deleting a Node</a:t>
            </a:r>
          </a:p>
        </p:txBody>
      </p:sp>
      <p:sp>
        <p:nvSpPr>
          <p:cNvPr id="409603" name="Rectangle 3"/>
          <p:cNvSpPr>
            <a:spLocks noGrp="1" noChangeArrowheads="1"/>
          </p:cNvSpPr>
          <p:nvPr>
            <p:ph idx="1"/>
          </p:nvPr>
        </p:nvSpPr>
        <p:spPr/>
        <p:txBody>
          <a:bodyPr/>
          <a:lstStyle/>
          <a:p>
            <a:r>
              <a:rPr lang="en-US" altLang="zh-TW" dirty="0">
                <a:ea typeface="PMingLiU" pitchFamily="18" charset="-120"/>
              </a:rPr>
              <a:t>Delete a node </a:t>
            </a:r>
            <a:r>
              <a:rPr lang="en-US" altLang="zh-TW" dirty="0">
                <a:latin typeface="Courier New" pitchFamily="49" charset="0"/>
                <a:ea typeface="PMingLiU" pitchFamily="18" charset="-120"/>
              </a:rPr>
              <a:t>Cur</a:t>
            </a:r>
            <a:r>
              <a:rPr lang="en-US" altLang="zh-TW" dirty="0">
                <a:ea typeface="PMingLiU" pitchFamily="18" charset="-120"/>
              </a:rPr>
              <a:t> (not at front or rear)</a:t>
            </a:r>
          </a:p>
          <a:p>
            <a:pPr>
              <a:buFont typeface="Monotype Sorts" pitchFamily="2" charset="2"/>
              <a:buNone/>
            </a:pPr>
            <a:r>
              <a:rPr lang="en-US" altLang="zh-TW" dirty="0">
                <a:ea typeface="PMingLiU" pitchFamily="18" charset="-120"/>
              </a:rPr>
              <a:t>	</a:t>
            </a:r>
          </a:p>
          <a:p>
            <a:pPr algn="ctr">
              <a:buFont typeface="Monotype Sorts" pitchFamily="2" charset="2"/>
              <a:buNone/>
            </a:pPr>
            <a:r>
              <a:rPr lang="en-US" altLang="zh-TW" dirty="0">
                <a:latin typeface="Courier" pitchFamily="49" charset="0"/>
                <a:ea typeface="PMingLiU" pitchFamily="18" charset="-120"/>
              </a:rPr>
              <a:t>	 </a:t>
            </a:r>
            <a:r>
              <a:rPr lang="en-US" altLang="zh-TW" sz="2400" dirty="0">
                <a:latin typeface="Courier New" pitchFamily="49" charset="0"/>
                <a:ea typeface="PMingLiU" pitchFamily="18" charset="-120"/>
              </a:rPr>
              <a:t>(Cur-&gt;</a:t>
            </a:r>
            <a:r>
              <a:rPr lang="en-US" altLang="zh-TW" sz="2400" dirty="0" err="1">
                <a:latin typeface="Courier New" pitchFamily="49" charset="0"/>
                <a:ea typeface="PMingLiU" pitchFamily="18" charset="-120"/>
              </a:rPr>
              <a:t>prev</a:t>
            </a:r>
            <a:r>
              <a:rPr lang="en-US" altLang="zh-TW" sz="2400" dirty="0">
                <a:latin typeface="Courier New" pitchFamily="49" charset="0"/>
                <a:ea typeface="PMingLiU" pitchFamily="18" charset="-120"/>
              </a:rPr>
              <a:t>)-&gt;next = Cur-&gt;next;</a:t>
            </a:r>
          </a:p>
          <a:p>
            <a:pPr algn="ctr">
              <a:buFont typeface="Monotype Sorts" pitchFamily="2" charset="2"/>
              <a:buNone/>
            </a:pPr>
            <a:r>
              <a:rPr lang="en-US" altLang="zh-TW" sz="2400" dirty="0">
                <a:latin typeface="Courier New" pitchFamily="49" charset="0"/>
                <a:ea typeface="PMingLiU" pitchFamily="18" charset="-120"/>
              </a:rPr>
              <a:t>	 (Cur-&gt;next)-&gt;</a:t>
            </a:r>
            <a:r>
              <a:rPr lang="en-US" altLang="zh-TW" sz="2400" dirty="0" err="1">
                <a:latin typeface="Courier New" pitchFamily="49" charset="0"/>
                <a:ea typeface="PMingLiU" pitchFamily="18" charset="-120"/>
              </a:rPr>
              <a:t>prev</a:t>
            </a:r>
            <a:r>
              <a:rPr lang="en-US" altLang="zh-TW" sz="2400" dirty="0">
                <a:latin typeface="Courier New" pitchFamily="49" charset="0"/>
                <a:ea typeface="PMingLiU" pitchFamily="18" charset="-120"/>
              </a:rPr>
              <a:t> = Cur-&gt;</a:t>
            </a:r>
            <a:r>
              <a:rPr lang="en-US" altLang="zh-TW" sz="2400" dirty="0" err="1">
                <a:latin typeface="Courier New" pitchFamily="49" charset="0"/>
                <a:ea typeface="PMingLiU" pitchFamily="18" charset="-120"/>
              </a:rPr>
              <a:t>prev</a:t>
            </a:r>
            <a:r>
              <a:rPr lang="en-US" altLang="zh-TW" sz="2400" dirty="0">
                <a:latin typeface="Courier New" pitchFamily="49" charset="0"/>
                <a:ea typeface="PMingLiU" pitchFamily="18" charset="-120"/>
              </a:rPr>
              <a:t>; </a:t>
            </a:r>
          </a:p>
          <a:p>
            <a:pPr>
              <a:buFont typeface="Monotype Sorts" pitchFamily="2" charset="2"/>
              <a:buNone/>
            </a:pPr>
            <a:r>
              <a:rPr lang="en-US" altLang="zh-TW" sz="2400" dirty="0">
                <a:latin typeface="Courier New" pitchFamily="49" charset="0"/>
                <a:ea typeface="PMingLiU" pitchFamily="18" charset="-120"/>
              </a:rPr>
              <a:t>		   delete Cur;</a:t>
            </a:r>
          </a:p>
        </p:txBody>
      </p:sp>
      <p:grpSp>
        <p:nvGrpSpPr>
          <p:cNvPr id="2" name="Group 5"/>
          <p:cNvGrpSpPr>
            <a:grpSpLocks/>
          </p:cNvGrpSpPr>
          <p:nvPr/>
        </p:nvGrpSpPr>
        <p:grpSpPr bwMode="auto">
          <a:xfrm>
            <a:off x="1314450" y="4876800"/>
            <a:ext cx="1066800" cy="533400"/>
            <a:chOff x="1104" y="1488"/>
            <a:chExt cx="768" cy="336"/>
          </a:xfrm>
          <a:solidFill>
            <a:srgbClr val="71DAFF"/>
          </a:solidFill>
        </p:grpSpPr>
        <p:sp>
          <p:nvSpPr>
            <p:cNvPr id="409606" name="Rectangle 6"/>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dirty="0" smtClean="0">
                  <a:effectLst/>
                  <a:latin typeface="Times New Roman" pitchFamily="18" charset="0"/>
                  <a:ea typeface="PMingLiU" pitchFamily="18" charset="-120"/>
                </a:rPr>
                <a:t>10</a:t>
              </a:r>
            </a:p>
          </p:txBody>
        </p:sp>
        <p:sp>
          <p:nvSpPr>
            <p:cNvPr id="409607" name="Rectangle 7"/>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409608" name="Rectangle 8"/>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grpSp>
        <p:nvGrpSpPr>
          <p:cNvPr id="3" name="Group 9"/>
          <p:cNvGrpSpPr>
            <a:grpSpLocks/>
          </p:cNvGrpSpPr>
          <p:nvPr/>
        </p:nvGrpSpPr>
        <p:grpSpPr bwMode="auto">
          <a:xfrm>
            <a:off x="7486650" y="4876800"/>
            <a:ext cx="1066800" cy="533400"/>
            <a:chOff x="1104" y="1488"/>
            <a:chExt cx="768" cy="336"/>
          </a:xfrm>
          <a:solidFill>
            <a:srgbClr val="71DAFF"/>
          </a:solidFill>
        </p:grpSpPr>
        <p:sp>
          <p:nvSpPr>
            <p:cNvPr id="409610" name="Rectangle 10"/>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dirty="0" smtClean="0">
                  <a:effectLst/>
                  <a:latin typeface="Times New Roman" pitchFamily="18" charset="0"/>
                  <a:ea typeface="PMingLiU" pitchFamily="18" charset="-120"/>
                </a:rPr>
                <a:t>70</a:t>
              </a:r>
            </a:p>
          </p:txBody>
        </p:sp>
        <p:sp>
          <p:nvSpPr>
            <p:cNvPr id="409611" name="Rectangle 11"/>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409612" name="Rectangle 12"/>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grpSp>
        <p:nvGrpSpPr>
          <p:cNvPr id="4" name="Group 13"/>
          <p:cNvGrpSpPr>
            <a:grpSpLocks/>
          </p:cNvGrpSpPr>
          <p:nvPr/>
        </p:nvGrpSpPr>
        <p:grpSpPr bwMode="auto">
          <a:xfrm>
            <a:off x="2857500" y="4876800"/>
            <a:ext cx="1066800" cy="533400"/>
            <a:chOff x="1104" y="1488"/>
            <a:chExt cx="768" cy="336"/>
          </a:xfrm>
          <a:solidFill>
            <a:srgbClr val="71DAFF"/>
          </a:solidFill>
        </p:grpSpPr>
        <p:sp>
          <p:nvSpPr>
            <p:cNvPr id="409614" name="Rectangle 14"/>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dirty="0" smtClean="0">
                  <a:effectLst/>
                  <a:latin typeface="Times New Roman" pitchFamily="18" charset="0"/>
                  <a:ea typeface="PMingLiU" pitchFamily="18" charset="-120"/>
                </a:rPr>
                <a:t>20</a:t>
              </a:r>
            </a:p>
          </p:txBody>
        </p:sp>
        <p:sp>
          <p:nvSpPr>
            <p:cNvPr id="409615" name="Rectangle 15"/>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409616" name="Rectangle 16"/>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grpSp>
        <p:nvGrpSpPr>
          <p:cNvPr id="5" name="Group 17"/>
          <p:cNvGrpSpPr>
            <a:grpSpLocks/>
          </p:cNvGrpSpPr>
          <p:nvPr/>
        </p:nvGrpSpPr>
        <p:grpSpPr bwMode="auto">
          <a:xfrm>
            <a:off x="5943600" y="4876800"/>
            <a:ext cx="1066800" cy="533400"/>
            <a:chOff x="1104" y="1488"/>
            <a:chExt cx="768" cy="336"/>
          </a:xfrm>
          <a:solidFill>
            <a:srgbClr val="71DAFF"/>
          </a:solidFill>
        </p:grpSpPr>
        <p:sp>
          <p:nvSpPr>
            <p:cNvPr id="409618" name="Rectangle 18"/>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dirty="0" smtClean="0">
                  <a:effectLst/>
                  <a:latin typeface="Times New Roman" pitchFamily="18" charset="0"/>
                  <a:ea typeface="PMingLiU" pitchFamily="18" charset="-120"/>
                </a:rPr>
                <a:t>55</a:t>
              </a:r>
            </a:p>
          </p:txBody>
        </p:sp>
        <p:sp>
          <p:nvSpPr>
            <p:cNvPr id="409619" name="Rectangle 19"/>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409620" name="Rectangle 20"/>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dirty="0" smtClean="0">
                <a:effectLst/>
              </a:endParaRPr>
            </a:p>
          </p:txBody>
        </p:sp>
      </p:grpSp>
      <p:grpSp>
        <p:nvGrpSpPr>
          <p:cNvPr id="6" name="Group 21"/>
          <p:cNvGrpSpPr>
            <a:grpSpLocks/>
          </p:cNvGrpSpPr>
          <p:nvPr/>
        </p:nvGrpSpPr>
        <p:grpSpPr bwMode="auto">
          <a:xfrm>
            <a:off x="4400550" y="4876800"/>
            <a:ext cx="1066800" cy="533400"/>
            <a:chOff x="1104" y="1488"/>
            <a:chExt cx="768" cy="336"/>
          </a:xfrm>
          <a:solidFill>
            <a:srgbClr val="71DAFF"/>
          </a:solidFill>
        </p:grpSpPr>
        <p:sp>
          <p:nvSpPr>
            <p:cNvPr id="409622" name="Rectangle 22"/>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smtClean="0">
                  <a:effectLst/>
                  <a:latin typeface="Times New Roman" pitchFamily="18" charset="0"/>
                  <a:ea typeface="PMingLiU" pitchFamily="18" charset="-120"/>
                </a:rPr>
                <a:t>40</a:t>
              </a:r>
            </a:p>
          </p:txBody>
        </p:sp>
        <p:sp>
          <p:nvSpPr>
            <p:cNvPr id="409623" name="Rectangle 23"/>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dirty="0" smtClean="0">
                <a:effectLst/>
              </a:endParaRPr>
            </a:p>
          </p:txBody>
        </p:sp>
        <p:sp>
          <p:nvSpPr>
            <p:cNvPr id="409624" name="Rectangle 24"/>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grpSp>
        <p:nvGrpSpPr>
          <p:cNvPr id="7" name="Group 25"/>
          <p:cNvGrpSpPr>
            <a:grpSpLocks/>
          </p:cNvGrpSpPr>
          <p:nvPr/>
        </p:nvGrpSpPr>
        <p:grpSpPr bwMode="auto">
          <a:xfrm>
            <a:off x="2381250" y="5029200"/>
            <a:ext cx="457200" cy="230188"/>
            <a:chOff x="1500" y="2016"/>
            <a:chExt cx="288" cy="145"/>
          </a:xfrm>
          <a:solidFill>
            <a:srgbClr val="71DAFF"/>
          </a:solidFill>
        </p:grpSpPr>
        <p:sp>
          <p:nvSpPr>
            <p:cNvPr id="409626" name="Line 26"/>
            <p:cNvSpPr>
              <a:spLocks noChangeShapeType="1"/>
            </p:cNvSpPr>
            <p:nvPr/>
          </p:nvSpPr>
          <p:spPr bwMode="auto">
            <a:xfrm>
              <a:off x="1500" y="2016"/>
              <a:ext cx="288" cy="0"/>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09627" name="Line 27"/>
            <p:cNvSpPr>
              <a:spLocks noChangeShapeType="1"/>
            </p:cNvSpPr>
            <p:nvPr/>
          </p:nvSpPr>
          <p:spPr bwMode="auto">
            <a:xfrm rot="10918189">
              <a:off x="1500" y="2160"/>
              <a:ext cx="288" cy="1"/>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grpSp>
      <p:sp>
        <p:nvSpPr>
          <p:cNvPr id="409629" name="Line 29"/>
          <p:cNvSpPr>
            <a:spLocks noChangeShapeType="1"/>
          </p:cNvSpPr>
          <p:nvPr/>
        </p:nvSpPr>
        <p:spPr bwMode="auto">
          <a:xfrm>
            <a:off x="3962400" y="5029200"/>
            <a:ext cx="457200" cy="0"/>
          </a:xfrm>
          <a:prstGeom prst="line">
            <a:avLst/>
          </a:prstGeom>
          <a:noFill/>
          <a:ln w="31750">
            <a:solidFill>
              <a:schemeClr val="tx1"/>
            </a:solidFill>
            <a:prstDash val="sysDot"/>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09630" name="Line 30"/>
          <p:cNvSpPr>
            <a:spLocks noChangeShapeType="1"/>
          </p:cNvSpPr>
          <p:nvPr/>
        </p:nvSpPr>
        <p:spPr bwMode="auto">
          <a:xfrm rot="10918189">
            <a:off x="3886200" y="5256213"/>
            <a:ext cx="533400" cy="1587"/>
          </a:xfrm>
          <a:prstGeom prst="line">
            <a:avLst/>
          </a:prstGeom>
          <a:noFill/>
          <a:ln w="31750">
            <a:solidFill>
              <a:schemeClr val="tx1"/>
            </a:solidFill>
            <a:prstDash val="sysDot"/>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09633" name="Line 33"/>
          <p:cNvSpPr>
            <a:spLocks noChangeShapeType="1"/>
          </p:cNvSpPr>
          <p:nvPr/>
        </p:nvSpPr>
        <p:spPr bwMode="auto">
          <a:xfrm>
            <a:off x="5486400" y="5029200"/>
            <a:ext cx="457200" cy="0"/>
          </a:xfrm>
          <a:prstGeom prst="line">
            <a:avLst/>
          </a:prstGeom>
          <a:noFill/>
          <a:ln w="31750">
            <a:solidFill>
              <a:schemeClr val="tx1"/>
            </a:solidFill>
            <a:prstDash val="sysDot"/>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09634" name="Line 34"/>
          <p:cNvSpPr>
            <a:spLocks noChangeShapeType="1"/>
          </p:cNvSpPr>
          <p:nvPr/>
        </p:nvSpPr>
        <p:spPr bwMode="auto">
          <a:xfrm rot="10918189">
            <a:off x="5486400" y="5257800"/>
            <a:ext cx="457200" cy="1588"/>
          </a:xfrm>
          <a:prstGeom prst="line">
            <a:avLst/>
          </a:prstGeom>
          <a:noFill/>
          <a:ln w="31750">
            <a:solidFill>
              <a:schemeClr val="tx1"/>
            </a:solidFill>
            <a:prstDash val="sysDot"/>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09635" name="Line 35"/>
          <p:cNvSpPr>
            <a:spLocks noChangeShapeType="1"/>
          </p:cNvSpPr>
          <p:nvPr/>
        </p:nvSpPr>
        <p:spPr bwMode="auto">
          <a:xfrm>
            <a:off x="7010400" y="5029200"/>
            <a:ext cx="457200" cy="0"/>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09636" name="Line 36"/>
          <p:cNvSpPr>
            <a:spLocks noChangeShapeType="1"/>
          </p:cNvSpPr>
          <p:nvPr/>
        </p:nvSpPr>
        <p:spPr bwMode="auto">
          <a:xfrm rot="10918189">
            <a:off x="7010400" y="5257800"/>
            <a:ext cx="457200" cy="1588"/>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09637" name="Text Box 37"/>
          <p:cNvSpPr txBox="1">
            <a:spLocks noChangeArrowheads="1"/>
          </p:cNvSpPr>
          <p:nvPr/>
        </p:nvSpPr>
        <p:spPr bwMode="auto">
          <a:xfrm>
            <a:off x="1143000" y="5715000"/>
            <a:ext cx="742950" cy="366713"/>
          </a:xfrm>
          <a:prstGeom prst="rect">
            <a:avLst/>
          </a:prstGeom>
          <a:noFill/>
          <a:ln w="12700">
            <a:noFill/>
            <a:miter lim="800000"/>
            <a:headEnd type="none" w="sm" len="sm"/>
            <a:tailEnd type="none" w="sm" len="sm"/>
          </a:ln>
          <a:effectLst/>
        </p:spPr>
        <p:txBody>
          <a:bodyPr wrap="none">
            <a:spAutoFit/>
          </a:bodyPr>
          <a:lstStyle/>
          <a:p>
            <a:pPr marL="342900" indent="-342900" eaLnBrk="0" hangingPunct="0">
              <a:spcBef>
                <a:spcPct val="20000"/>
              </a:spcBef>
              <a:buClr>
                <a:srgbClr val="006633"/>
              </a:buClr>
              <a:buSzPct val="75000"/>
              <a:buFont typeface="Monotype Sorts" pitchFamily="2" charset="2"/>
              <a:buNone/>
            </a:pPr>
            <a:r>
              <a:rPr lang="en-US" altLang="zh-TW" b="1" smtClean="0">
                <a:solidFill>
                  <a:srgbClr val="000000"/>
                </a:solidFill>
                <a:effectLst/>
                <a:ea typeface="PMingLiU" pitchFamily="18" charset="-120"/>
              </a:rPr>
              <a:t>Head</a:t>
            </a:r>
          </a:p>
        </p:txBody>
      </p:sp>
      <p:sp>
        <p:nvSpPr>
          <p:cNvPr id="409638" name="Line 38"/>
          <p:cNvSpPr>
            <a:spLocks noChangeShapeType="1"/>
          </p:cNvSpPr>
          <p:nvPr/>
        </p:nvSpPr>
        <p:spPr bwMode="auto">
          <a:xfrm flipV="1">
            <a:off x="1524000" y="5410200"/>
            <a:ext cx="304800" cy="457200"/>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09639" name="Line 39"/>
          <p:cNvSpPr>
            <a:spLocks noChangeShapeType="1"/>
          </p:cNvSpPr>
          <p:nvPr/>
        </p:nvSpPr>
        <p:spPr bwMode="auto">
          <a:xfrm flipH="1">
            <a:off x="1371600" y="4876800"/>
            <a:ext cx="152400" cy="533400"/>
          </a:xfrm>
          <a:prstGeom prst="line">
            <a:avLst/>
          </a:prstGeom>
          <a:noFill/>
          <a:ln w="28575">
            <a:solidFill>
              <a:schemeClr val="bg1"/>
            </a:solidFill>
            <a:round/>
            <a:headEnd/>
            <a:tailEn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09640" name="Line 40"/>
          <p:cNvSpPr>
            <a:spLocks noChangeShapeType="1"/>
          </p:cNvSpPr>
          <p:nvPr/>
        </p:nvSpPr>
        <p:spPr bwMode="auto">
          <a:xfrm flipH="1">
            <a:off x="8305800" y="4876800"/>
            <a:ext cx="228600" cy="609600"/>
          </a:xfrm>
          <a:prstGeom prst="line">
            <a:avLst/>
          </a:prstGeom>
          <a:noFill/>
          <a:ln w="28575">
            <a:solidFill>
              <a:schemeClr val="bg1"/>
            </a:solidFill>
            <a:round/>
            <a:headEnd/>
            <a:tailEn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409641" name="Text Box 41"/>
          <p:cNvSpPr txBox="1">
            <a:spLocks noChangeArrowheads="1"/>
          </p:cNvSpPr>
          <p:nvPr/>
        </p:nvSpPr>
        <p:spPr bwMode="auto">
          <a:xfrm>
            <a:off x="4724400" y="6019800"/>
            <a:ext cx="717550" cy="366713"/>
          </a:xfrm>
          <a:prstGeom prst="rect">
            <a:avLst/>
          </a:prstGeom>
          <a:noFill/>
          <a:ln w="12700">
            <a:noFill/>
            <a:miter lim="800000"/>
            <a:headEnd type="none" w="sm" len="sm"/>
            <a:tailEnd type="none" w="sm" len="sm"/>
          </a:ln>
          <a:effectLst/>
        </p:spPr>
        <p:txBody>
          <a:bodyPr>
            <a:spAutoFit/>
          </a:bodyPr>
          <a:lstStyle/>
          <a:p>
            <a:pPr marL="342900" indent="-342900" eaLnBrk="0" hangingPunct="0">
              <a:spcBef>
                <a:spcPct val="20000"/>
              </a:spcBef>
              <a:buClr>
                <a:srgbClr val="006633"/>
              </a:buClr>
              <a:buSzPct val="75000"/>
              <a:buFont typeface="Monotype Sorts" pitchFamily="2" charset="2"/>
              <a:buNone/>
            </a:pPr>
            <a:r>
              <a:rPr lang="en-US" altLang="zh-TW" b="1" smtClean="0">
                <a:solidFill>
                  <a:srgbClr val="000000"/>
                </a:solidFill>
                <a:effectLst/>
                <a:ea typeface="PMingLiU" pitchFamily="18" charset="-120"/>
              </a:rPr>
              <a:t>Cur</a:t>
            </a:r>
          </a:p>
        </p:txBody>
      </p:sp>
      <p:sp>
        <p:nvSpPr>
          <p:cNvPr id="409644" name="Line 44"/>
          <p:cNvSpPr>
            <a:spLocks noChangeShapeType="1"/>
          </p:cNvSpPr>
          <p:nvPr/>
        </p:nvSpPr>
        <p:spPr bwMode="auto">
          <a:xfrm rot="19331333" flipV="1">
            <a:off x="4795838" y="5434013"/>
            <a:ext cx="438150" cy="587375"/>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cxnSp>
        <p:nvCxnSpPr>
          <p:cNvPr id="409648" name="AutoShape 48"/>
          <p:cNvCxnSpPr>
            <a:cxnSpLocks noChangeShapeType="1"/>
            <a:stCxn id="409616" idx="0"/>
            <a:endCxn id="409619" idx="0"/>
          </p:cNvCxnSpPr>
          <p:nvPr/>
        </p:nvCxnSpPr>
        <p:spPr bwMode="auto">
          <a:xfrm rot="5400000" flipV="1">
            <a:off x="4933156" y="3734594"/>
            <a:ext cx="1588" cy="2286000"/>
          </a:xfrm>
          <a:prstGeom prst="curvedConnector3">
            <a:avLst>
              <a:gd name="adj1" fmla="val -14400000"/>
            </a:avLst>
          </a:prstGeom>
          <a:noFill/>
          <a:ln w="31750">
            <a:solidFill>
              <a:schemeClr val="tx1"/>
            </a:solidFill>
            <a:round/>
            <a:headEnd/>
            <a:tailEnd type="triangle" w="med" len="med"/>
          </a:ln>
          <a:effectLst/>
        </p:spPr>
      </p:cxnSp>
      <p:cxnSp>
        <p:nvCxnSpPr>
          <p:cNvPr id="409649" name="AutoShape 49"/>
          <p:cNvCxnSpPr>
            <a:cxnSpLocks noChangeShapeType="1"/>
            <a:stCxn id="409619" idx="2"/>
            <a:endCxn id="409616" idx="2"/>
          </p:cNvCxnSpPr>
          <p:nvPr/>
        </p:nvCxnSpPr>
        <p:spPr bwMode="auto">
          <a:xfrm rot="5400000">
            <a:off x="4933156" y="4267994"/>
            <a:ext cx="1588" cy="2286000"/>
          </a:xfrm>
          <a:prstGeom prst="curvedConnector3">
            <a:avLst>
              <a:gd name="adj1" fmla="val 14400000"/>
            </a:avLst>
          </a:prstGeom>
          <a:noFill/>
          <a:ln w="31750">
            <a:solidFill>
              <a:schemeClr val="tx1"/>
            </a:solidFill>
            <a:round/>
            <a:headEnd/>
            <a:tailEnd type="triangle" w="med" len="med"/>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Other operations on linked lists</a:t>
            </a:r>
          </a:p>
        </p:txBody>
      </p:sp>
      <p:sp>
        <p:nvSpPr>
          <p:cNvPr id="23556" name="Rectangle 3"/>
          <p:cNvSpPr>
            <a:spLocks noGrp="1" noChangeArrowheads="1"/>
          </p:cNvSpPr>
          <p:nvPr>
            <p:ph type="body" idx="1"/>
          </p:nvPr>
        </p:nvSpPr>
        <p:spPr/>
        <p:txBody>
          <a:bodyPr/>
          <a:lstStyle/>
          <a:p>
            <a:pPr eaLnBrk="1" hangingPunct="1"/>
            <a:r>
              <a:rPr lang="en-US" dirty="0" smtClean="0"/>
              <a:t>Most </a:t>
            </a:r>
            <a:r>
              <a:rPr lang="ja-JP" altLang="en-US" smtClean="0"/>
              <a:t>“</a:t>
            </a:r>
            <a:r>
              <a:rPr lang="en-US" altLang="ja-JP" dirty="0" smtClean="0"/>
              <a:t>algorithms</a:t>
            </a:r>
            <a:r>
              <a:rPr lang="ja-JP" altLang="en-US" smtClean="0"/>
              <a:t>”</a:t>
            </a:r>
            <a:r>
              <a:rPr lang="en-US" altLang="ja-JP" dirty="0" smtClean="0"/>
              <a:t> on linked lists</a:t>
            </a:r>
          </a:p>
          <a:p>
            <a:pPr lvl="1"/>
            <a:r>
              <a:rPr lang="en-US" altLang="ja-JP" dirty="0" smtClean="0"/>
              <a:t>such as insertion, deletion, and searching—are pretty obvious; </a:t>
            </a:r>
          </a:p>
          <a:p>
            <a:pPr lvl="1"/>
            <a:r>
              <a:rPr lang="en-US" altLang="ja-JP" dirty="0" smtClean="0"/>
              <a:t>you just need to be careful</a:t>
            </a:r>
          </a:p>
          <a:p>
            <a:pPr eaLnBrk="1" hangingPunct="1"/>
            <a:r>
              <a:rPr lang="en-US" dirty="0" smtClean="0"/>
              <a:t>Sorting a linked list is just messy, </a:t>
            </a:r>
          </a:p>
          <a:p>
            <a:pPr lvl="1"/>
            <a:r>
              <a:rPr lang="en-US" dirty="0" smtClean="0"/>
              <a:t>since you can</a:t>
            </a:r>
            <a:r>
              <a:rPr lang="ja-JP" altLang="en-US" smtClean="0"/>
              <a:t>’</a:t>
            </a:r>
            <a:r>
              <a:rPr lang="en-US" altLang="ja-JP" dirty="0" smtClean="0"/>
              <a:t>t directly access the n</a:t>
            </a:r>
            <a:r>
              <a:rPr lang="en-US" altLang="ja-JP" baseline="30000" dirty="0" smtClean="0"/>
              <a:t>th</a:t>
            </a:r>
            <a:r>
              <a:rPr lang="en-US" altLang="ja-JP" dirty="0" smtClean="0"/>
              <a:t> element</a:t>
            </a:r>
          </a:p>
          <a:p>
            <a:pPr lvl="1"/>
            <a:r>
              <a:rPr lang="en-US" altLang="ja-JP" dirty="0" smtClean="0"/>
              <a:t>you have to count your way through a lot of other elements</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066800" y="1981200"/>
            <a:ext cx="1066800" cy="762000"/>
          </a:xfrm>
          <a:prstGeom prst="rect">
            <a:avLst/>
          </a:prstGeom>
          <a:solidFill>
            <a:srgbClr val="71DAFF"/>
          </a:solidFill>
          <a:ln w="9525">
            <a:solidFill>
              <a:schemeClr val="tx1"/>
            </a:solidFill>
            <a:miter lim="800000"/>
            <a:headEnd/>
            <a:tailEnd type="none" w="lg" len="lg"/>
          </a:ln>
        </p:spPr>
        <p:txBody>
          <a:bodyPr wrap="none" anchor="ctr"/>
          <a:lstStyle/>
          <a:p>
            <a:pPr algn="ctr"/>
            <a:r>
              <a:rPr lang="en-US" altLang="zh-CN" sz="2400" dirty="0">
                <a:effectLst/>
                <a:latin typeface="Times New Roman" pitchFamily="18" charset="0"/>
                <a:ea typeface="宋体" charset="-122"/>
              </a:rPr>
              <a:t>a</a:t>
            </a:r>
          </a:p>
        </p:txBody>
      </p:sp>
      <p:sp>
        <p:nvSpPr>
          <p:cNvPr id="38915" name="Rectangle 3"/>
          <p:cNvSpPr>
            <a:spLocks noChangeArrowheads="1"/>
          </p:cNvSpPr>
          <p:nvPr/>
        </p:nvSpPr>
        <p:spPr bwMode="auto">
          <a:xfrm>
            <a:off x="3048000" y="1981200"/>
            <a:ext cx="1066800" cy="762000"/>
          </a:xfrm>
          <a:prstGeom prst="rect">
            <a:avLst/>
          </a:prstGeom>
          <a:solidFill>
            <a:srgbClr val="71DAFF"/>
          </a:solidFill>
          <a:ln w="9525">
            <a:solidFill>
              <a:schemeClr val="tx1"/>
            </a:solidFill>
            <a:miter lim="800000"/>
            <a:headEnd/>
            <a:tailEnd type="none" w="lg" len="lg"/>
          </a:ln>
        </p:spPr>
        <p:txBody>
          <a:bodyPr wrap="none" anchor="ctr"/>
          <a:lstStyle/>
          <a:p>
            <a:pPr algn="ctr"/>
            <a:r>
              <a:rPr lang="en-US" altLang="zh-CN" sz="2400">
                <a:effectLst/>
                <a:latin typeface="Times New Roman" pitchFamily="18" charset="0"/>
                <a:ea typeface="宋体" charset="-122"/>
              </a:rPr>
              <a:t>b</a:t>
            </a:r>
          </a:p>
        </p:txBody>
      </p:sp>
      <p:sp>
        <p:nvSpPr>
          <p:cNvPr id="38916" name="Rectangle 4"/>
          <p:cNvSpPr>
            <a:spLocks noChangeArrowheads="1"/>
          </p:cNvSpPr>
          <p:nvPr/>
        </p:nvSpPr>
        <p:spPr bwMode="auto">
          <a:xfrm>
            <a:off x="5029200" y="1981200"/>
            <a:ext cx="1066800" cy="762000"/>
          </a:xfrm>
          <a:prstGeom prst="rect">
            <a:avLst/>
          </a:prstGeom>
          <a:solidFill>
            <a:srgbClr val="71DAFF"/>
          </a:solidFill>
          <a:ln w="9525">
            <a:solidFill>
              <a:schemeClr val="tx1"/>
            </a:solidFill>
            <a:miter lim="800000"/>
            <a:headEnd/>
            <a:tailEnd type="none" w="lg" len="lg"/>
          </a:ln>
        </p:spPr>
        <p:txBody>
          <a:bodyPr wrap="none" anchor="ctr"/>
          <a:lstStyle/>
          <a:p>
            <a:pPr algn="ctr"/>
            <a:r>
              <a:rPr lang="en-US" altLang="zh-CN" sz="2400">
                <a:effectLst/>
                <a:latin typeface="Times New Roman" pitchFamily="18" charset="0"/>
                <a:ea typeface="宋体" charset="-122"/>
              </a:rPr>
              <a:t>c</a:t>
            </a:r>
          </a:p>
        </p:txBody>
      </p:sp>
      <p:sp>
        <p:nvSpPr>
          <p:cNvPr id="38917" name="Rectangle 5"/>
          <p:cNvSpPr>
            <a:spLocks noChangeArrowheads="1"/>
          </p:cNvSpPr>
          <p:nvPr/>
        </p:nvSpPr>
        <p:spPr bwMode="auto">
          <a:xfrm>
            <a:off x="7010400" y="1981200"/>
            <a:ext cx="1066800" cy="762000"/>
          </a:xfrm>
          <a:prstGeom prst="rect">
            <a:avLst/>
          </a:prstGeom>
          <a:solidFill>
            <a:srgbClr val="71DAFF"/>
          </a:solidFill>
          <a:ln w="9525">
            <a:solidFill>
              <a:schemeClr val="tx1"/>
            </a:solidFill>
            <a:miter lim="800000"/>
            <a:headEnd/>
            <a:tailEnd type="none" w="lg" len="lg"/>
          </a:ln>
        </p:spPr>
        <p:txBody>
          <a:bodyPr wrap="none" anchor="ctr"/>
          <a:lstStyle/>
          <a:p>
            <a:pPr algn="ctr"/>
            <a:r>
              <a:rPr lang="en-US" altLang="zh-CN" sz="2400">
                <a:effectLst/>
                <a:latin typeface="Times New Roman" pitchFamily="18" charset="0"/>
                <a:ea typeface="宋体" charset="-122"/>
              </a:rPr>
              <a:t>d</a:t>
            </a:r>
          </a:p>
        </p:txBody>
      </p:sp>
      <p:sp>
        <p:nvSpPr>
          <p:cNvPr id="38918" name="Text Box 6"/>
          <p:cNvSpPr txBox="1">
            <a:spLocks noChangeArrowheads="1"/>
          </p:cNvSpPr>
          <p:nvPr/>
        </p:nvSpPr>
        <p:spPr bwMode="auto">
          <a:xfrm>
            <a:off x="536575" y="3505200"/>
            <a:ext cx="987425" cy="461665"/>
          </a:xfrm>
          <a:prstGeom prst="rect">
            <a:avLst/>
          </a:prstGeom>
          <a:noFill/>
          <a:ln w="9525">
            <a:noFill/>
            <a:miter lim="800000"/>
            <a:headEnd/>
            <a:tailEnd type="none" w="lg" len="lg"/>
          </a:ln>
        </p:spPr>
        <p:txBody>
          <a:bodyPr wrap="square">
            <a:spAutoFit/>
          </a:bodyPr>
          <a:lstStyle/>
          <a:p>
            <a:r>
              <a:rPr lang="en-US" altLang="zh-CN" sz="2400" dirty="0" smtClean="0">
                <a:effectLst/>
                <a:latin typeface="Times New Roman" pitchFamily="18" charset="0"/>
                <a:ea typeface="宋体" charset="-122"/>
              </a:rPr>
              <a:t>head</a:t>
            </a:r>
            <a:endParaRPr lang="en-US" altLang="zh-CN" sz="2400" dirty="0">
              <a:effectLst/>
              <a:latin typeface="Times New Roman" pitchFamily="18" charset="0"/>
              <a:ea typeface="宋体" charset="-122"/>
            </a:endParaRPr>
          </a:p>
        </p:txBody>
      </p:sp>
      <p:sp>
        <p:nvSpPr>
          <p:cNvPr id="38919" name="Line 7"/>
          <p:cNvSpPr>
            <a:spLocks noChangeShapeType="1"/>
          </p:cNvSpPr>
          <p:nvPr/>
        </p:nvSpPr>
        <p:spPr bwMode="auto">
          <a:xfrm>
            <a:off x="1981200" y="2171700"/>
            <a:ext cx="1066800" cy="0"/>
          </a:xfrm>
          <a:prstGeom prst="line">
            <a:avLst/>
          </a:prstGeom>
          <a:noFill/>
          <a:ln w="9525">
            <a:solidFill>
              <a:schemeClr val="tx1"/>
            </a:solidFill>
            <a:round/>
            <a:headEnd/>
            <a:tailEnd type="triangle" w="lg" len="lg"/>
          </a:ln>
        </p:spPr>
        <p:txBody>
          <a:bodyPr/>
          <a:lstStyle/>
          <a:p>
            <a:endParaRPr lang="en-US"/>
          </a:p>
        </p:txBody>
      </p:sp>
      <p:sp>
        <p:nvSpPr>
          <p:cNvPr id="38920" name="Line 8"/>
          <p:cNvSpPr>
            <a:spLocks noChangeShapeType="1"/>
          </p:cNvSpPr>
          <p:nvPr/>
        </p:nvSpPr>
        <p:spPr bwMode="auto">
          <a:xfrm>
            <a:off x="3962400" y="2171700"/>
            <a:ext cx="1066800" cy="0"/>
          </a:xfrm>
          <a:prstGeom prst="line">
            <a:avLst/>
          </a:prstGeom>
          <a:noFill/>
          <a:ln w="9525">
            <a:solidFill>
              <a:schemeClr val="tx1"/>
            </a:solidFill>
            <a:round/>
            <a:headEnd/>
            <a:tailEnd type="triangle" w="lg" len="lg"/>
          </a:ln>
        </p:spPr>
        <p:txBody>
          <a:bodyPr/>
          <a:lstStyle/>
          <a:p>
            <a:endParaRPr lang="en-US"/>
          </a:p>
        </p:txBody>
      </p:sp>
      <p:sp>
        <p:nvSpPr>
          <p:cNvPr id="38921" name="Line 9"/>
          <p:cNvSpPr>
            <a:spLocks noChangeShapeType="1"/>
          </p:cNvSpPr>
          <p:nvPr/>
        </p:nvSpPr>
        <p:spPr bwMode="auto">
          <a:xfrm flipV="1">
            <a:off x="838200" y="2819400"/>
            <a:ext cx="152400" cy="762000"/>
          </a:xfrm>
          <a:prstGeom prst="line">
            <a:avLst/>
          </a:prstGeom>
          <a:noFill/>
          <a:ln w="9525">
            <a:solidFill>
              <a:schemeClr val="tx1"/>
            </a:solidFill>
            <a:round/>
            <a:headEnd/>
            <a:tailEnd type="triangle" w="lg" len="lg"/>
          </a:ln>
        </p:spPr>
        <p:txBody>
          <a:bodyPr/>
          <a:lstStyle/>
          <a:p>
            <a:endParaRPr lang="en-US"/>
          </a:p>
        </p:txBody>
      </p:sp>
      <p:sp>
        <p:nvSpPr>
          <p:cNvPr id="38922" name="Line 10"/>
          <p:cNvSpPr>
            <a:spLocks noChangeShapeType="1"/>
          </p:cNvSpPr>
          <p:nvPr/>
        </p:nvSpPr>
        <p:spPr bwMode="auto">
          <a:xfrm>
            <a:off x="5943600" y="2171700"/>
            <a:ext cx="1066800" cy="0"/>
          </a:xfrm>
          <a:prstGeom prst="line">
            <a:avLst/>
          </a:prstGeom>
          <a:noFill/>
          <a:ln w="9525">
            <a:solidFill>
              <a:schemeClr val="tx1"/>
            </a:solidFill>
            <a:round/>
            <a:headEnd/>
            <a:tailEnd type="triangle" w="lg" len="lg"/>
          </a:ln>
        </p:spPr>
        <p:txBody>
          <a:bodyPr/>
          <a:lstStyle/>
          <a:p>
            <a:endParaRPr lang="en-US"/>
          </a:p>
        </p:txBody>
      </p:sp>
      <p:grpSp>
        <p:nvGrpSpPr>
          <p:cNvPr id="2" name="Group 11"/>
          <p:cNvGrpSpPr>
            <a:grpSpLocks/>
          </p:cNvGrpSpPr>
          <p:nvPr/>
        </p:nvGrpSpPr>
        <p:grpSpPr bwMode="auto">
          <a:xfrm>
            <a:off x="1752600" y="1981200"/>
            <a:ext cx="381000" cy="381000"/>
            <a:chOff x="1104" y="1008"/>
            <a:chExt cx="240" cy="240"/>
          </a:xfrm>
        </p:grpSpPr>
        <p:sp>
          <p:nvSpPr>
            <p:cNvPr id="38955" name="Line 1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p>
          </p:txBody>
        </p:sp>
        <p:sp>
          <p:nvSpPr>
            <p:cNvPr id="38956" name="Line 1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p>
          </p:txBody>
        </p:sp>
      </p:grpSp>
      <p:grpSp>
        <p:nvGrpSpPr>
          <p:cNvPr id="3" name="Group 14"/>
          <p:cNvGrpSpPr>
            <a:grpSpLocks/>
          </p:cNvGrpSpPr>
          <p:nvPr/>
        </p:nvGrpSpPr>
        <p:grpSpPr bwMode="auto">
          <a:xfrm>
            <a:off x="3733800" y="1981200"/>
            <a:ext cx="381000" cy="381000"/>
            <a:chOff x="1104" y="1008"/>
            <a:chExt cx="240" cy="240"/>
          </a:xfrm>
        </p:grpSpPr>
        <p:sp>
          <p:nvSpPr>
            <p:cNvPr id="38953" name="Line 1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p>
          </p:txBody>
        </p:sp>
        <p:sp>
          <p:nvSpPr>
            <p:cNvPr id="38954" name="Line 1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p>
          </p:txBody>
        </p:sp>
      </p:grpSp>
      <p:grpSp>
        <p:nvGrpSpPr>
          <p:cNvPr id="4" name="Group 17"/>
          <p:cNvGrpSpPr>
            <a:grpSpLocks/>
          </p:cNvGrpSpPr>
          <p:nvPr/>
        </p:nvGrpSpPr>
        <p:grpSpPr bwMode="auto">
          <a:xfrm>
            <a:off x="5715000" y="1981200"/>
            <a:ext cx="381000" cy="381000"/>
            <a:chOff x="1104" y="1008"/>
            <a:chExt cx="240" cy="240"/>
          </a:xfrm>
        </p:grpSpPr>
        <p:sp>
          <p:nvSpPr>
            <p:cNvPr id="38951" name="Line 1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p>
          </p:txBody>
        </p:sp>
        <p:sp>
          <p:nvSpPr>
            <p:cNvPr id="38952" name="Line 1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p>
          </p:txBody>
        </p:sp>
      </p:grpSp>
      <p:grpSp>
        <p:nvGrpSpPr>
          <p:cNvPr id="5" name="Group 20"/>
          <p:cNvGrpSpPr>
            <a:grpSpLocks/>
          </p:cNvGrpSpPr>
          <p:nvPr/>
        </p:nvGrpSpPr>
        <p:grpSpPr bwMode="auto">
          <a:xfrm>
            <a:off x="7696200" y="1981200"/>
            <a:ext cx="381000" cy="381000"/>
            <a:chOff x="1104" y="1008"/>
            <a:chExt cx="240" cy="240"/>
          </a:xfrm>
        </p:grpSpPr>
        <p:sp>
          <p:nvSpPr>
            <p:cNvPr id="38949" name="Line 21"/>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p>
          </p:txBody>
        </p:sp>
        <p:sp>
          <p:nvSpPr>
            <p:cNvPr id="38950" name="Line 22"/>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p>
          </p:txBody>
        </p:sp>
      </p:grpSp>
      <p:grpSp>
        <p:nvGrpSpPr>
          <p:cNvPr id="6" name="Group 23"/>
          <p:cNvGrpSpPr>
            <a:grpSpLocks/>
          </p:cNvGrpSpPr>
          <p:nvPr/>
        </p:nvGrpSpPr>
        <p:grpSpPr bwMode="auto">
          <a:xfrm flipH="1" flipV="1">
            <a:off x="1066800" y="2362200"/>
            <a:ext cx="381000" cy="381000"/>
            <a:chOff x="1104" y="1008"/>
            <a:chExt cx="240" cy="240"/>
          </a:xfrm>
        </p:grpSpPr>
        <p:sp>
          <p:nvSpPr>
            <p:cNvPr id="38947" name="Line 2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p>
          </p:txBody>
        </p:sp>
        <p:sp>
          <p:nvSpPr>
            <p:cNvPr id="38948" name="Line 2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p>
          </p:txBody>
        </p:sp>
      </p:grpSp>
      <p:grpSp>
        <p:nvGrpSpPr>
          <p:cNvPr id="7" name="Group 26"/>
          <p:cNvGrpSpPr>
            <a:grpSpLocks/>
          </p:cNvGrpSpPr>
          <p:nvPr/>
        </p:nvGrpSpPr>
        <p:grpSpPr bwMode="auto">
          <a:xfrm flipH="1" flipV="1">
            <a:off x="3048000" y="2362200"/>
            <a:ext cx="381000" cy="381000"/>
            <a:chOff x="1104" y="1008"/>
            <a:chExt cx="240" cy="240"/>
          </a:xfrm>
        </p:grpSpPr>
        <p:sp>
          <p:nvSpPr>
            <p:cNvPr id="38945" name="Line 2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p>
          </p:txBody>
        </p:sp>
        <p:sp>
          <p:nvSpPr>
            <p:cNvPr id="38946" name="Line 2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p>
          </p:txBody>
        </p:sp>
      </p:grpSp>
      <p:grpSp>
        <p:nvGrpSpPr>
          <p:cNvPr id="8" name="Group 29"/>
          <p:cNvGrpSpPr>
            <a:grpSpLocks/>
          </p:cNvGrpSpPr>
          <p:nvPr/>
        </p:nvGrpSpPr>
        <p:grpSpPr bwMode="auto">
          <a:xfrm flipH="1" flipV="1">
            <a:off x="5029200" y="2362200"/>
            <a:ext cx="381000" cy="381000"/>
            <a:chOff x="1104" y="1008"/>
            <a:chExt cx="240" cy="240"/>
          </a:xfrm>
        </p:grpSpPr>
        <p:sp>
          <p:nvSpPr>
            <p:cNvPr id="38943" name="Line 30"/>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p>
          </p:txBody>
        </p:sp>
        <p:sp>
          <p:nvSpPr>
            <p:cNvPr id="38944" name="Line 31"/>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p>
          </p:txBody>
        </p:sp>
      </p:grpSp>
      <p:grpSp>
        <p:nvGrpSpPr>
          <p:cNvPr id="9" name="Group 32"/>
          <p:cNvGrpSpPr>
            <a:grpSpLocks/>
          </p:cNvGrpSpPr>
          <p:nvPr/>
        </p:nvGrpSpPr>
        <p:grpSpPr bwMode="auto">
          <a:xfrm flipH="1" flipV="1">
            <a:off x="7010400" y="2362200"/>
            <a:ext cx="381000" cy="381000"/>
            <a:chOff x="1104" y="1008"/>
            <a:chExt cx="240" cy="240"/>
          </a:xfrm>
        </p:grpSpPr>
        <p:sp>
          <p:nvSpPr>
            <p:cNvPr id="38941" name="Line 33"/>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p>
          </p:txBody>
        </p:sp>
        <p:sp>
          <p:nvSpPr>
            <p:cNvPr id="38942" name="Line 34"/>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p>
          </p:txBody>
        </p:sp>
      </p:grpSp>
      <p:sp>
        <p:nvSpPr>
          <p:cNvPr id="38931" name="Line 35"/>
          <p:cNvSpPr>
            <a:spLocks noChangeShapeType="1"/>
          </p:cNvSpPr>
          <p:nvPr/>
        </p:nvSpPr>
        <p:spPr bwMode="auto">
          <a:xfrm flipH="1">
            <a:off x="2133600" y="2571750"/>
            <a:ext cx="1066800" cy="0"/>
          </a:xfrm>
          <a:prstGeom prst="line">
            <a:avLst/>
          </a:prstGeom>
          <a:noFill/>
          <a:ln w="9525">
            <a:solidFill>
              <a:schemeClr val="tx1"/>
            </a:solidFill>
            <a:round/>
            <a:headEnd/>
            <a:tailEnd type="triangle" w="lg" len="lg"/>
          </a:ln>
        </p:spPr>
        <p:txBody>
          <a:bodyPr/>
          <a:lstStyle/>
          <a:p>
            <a:endParaRPr lang="en-US"/>
          </a:p>
        </p:txBody>
      </p:sp>
      <p:sp>
        <p:nvSpPr>
          <p:cNvPr id="38932" name="Line 36"/>
          <p:cNvSpPr>
            <a:spLocks noChangeShapeType="1"/>
          </p:cNvSpPr>
          <p:nvPr/>
        </p:nvSpPr>
        <p:spPr bwMode="auto">
          <a:xfrm flipH="1">
            <a:off x="4114800" y="2571750"/>
            <a:ext cx="1066800" cy="0"/>
          </a:xfrm>
          <a:prstGeom prst="line">
            <a:avLst/>
          </a:prstGeom>
          <a:noFill/>
          <a:ln w="9525">
            <a:solidFill>
              <a:schemeClr val="tx1"/>
            </a:solidFill>
            <a:round/>
            <a:headEnd/>
            <a:tailEnd type="triangle" w="lg" len="lg"/>
          </a:ln>
        </p:spPr>
        <p:txBody>
          <a:bodyPr/>
          <a:lstStyle/>
          <a:p>
            <a:endParaRPr lang="en-US"/>
          </a:p>
        </p:txBody>
      </p:sp>
      <p:sp>
        <p:nvSpPr>
          <p:cNvPr id="38933" name="Line 37"/>
          <p:cNvSpPr>
            <a:spLocks noChangeShapeType="1"/>
          </p:cNvSpPr>
          <p:nvPr/>
        </p:nvSpPr>
        <p:spPr bwMode="auto">
          <a:xfrm flipH="1">
            <a:off x="6096000" y="2571750"/>
            <a:ext cx="1066800" cy="0"/>
          </a:xfrm>
          <a:prstGeom prst="line">
            <a:avLst/>
          </a:prstGeom>
          <a:noFill/>
          <a:ln w="9525">
            <a:solidFill>
              <a:schemeClr val="tx1"/>
            </a:solidFill>
            <a:round/>
            <a:headEnd/>
            <a:tailEnd type="triangle" w="lg" len="lg"/>
          </a:ln>
        </p:spPr>
        <p:txBody>
          <a:bodyPr/>
          <a:lstStyle/>
          <a:p>
            <a:endParaRPr lang="en-US"/>
          </a:p>
        </p:txBody>
      </p:sp>
      <p:sp>
        <p:nvSpPr>
          <p:cNvPr id="38934" name="Line 38"/>
          <p:cNvSpPr>
            <a:spLocks noChangeShapeType="1"/>
          </p:cNvSpPr>
          <p:nvPr/>
        </p:nvSpPr>
        <p:spPr bwMode="auto">
          <a:xfrm flipV="1">
            <a:off x="7924800" y="1676400"/>
            <a:ext cx="0" cy="533400"/>
          </a:xfrm>
          <a:prstGeom prst="line">
            <a:avLst/>
          </a:prstGeom>
          <a:noFill/>
          <a:ln w="9525">
            <a:solidFill>
              <a:schemeClr val="tx1"/>
            </a:solidFill>
            <a:round/>
            <a:headEnd/>
            <a:tailEnd type="none" w="lg" len="lg"/>
          </a:ln>
        </p:spPr>
        <p:txBody>
          <a:bodyPr/>
          <a:lstStyle/>
          <a:p>
            <a:endParaRPr lang="en-US"/>
          </a:p>
        </p:txBody>
      </p:sp>
      <p:sp>
        <p:nvSpPr>
          <p:cNvPr id="38935" name="Line 39"/>
          <p:cNvSpPr>
            <a:spLocks noChangeShapeType="1"/>
          </p:cNvSpPr>
          <p:nvPr/>
        </p:nvSpPr>
        <p:spPr bwMode="auto">
          <a:xfrm flipH="1">
            <a:off x="1295400" y="1676400"/>
            <a:ext cx="6629400" cy="0"/>
          </a:xfrm>
          <a:prstGeom prst="line">
            <a:avLst/>
          </a:prstGeom>
          <a:noFill/>
          <a:ln w="9525">
            <a:solidFill>
              <a:schemeClr val="tx1"/>
            </a:solidFill>
            <a:round/>
            <a:headEnd/>
            <a:tailEnd type="none" w="lg" len="lg"/>
          </a:ln>
        </p:spPr>
        <p:txBody>
          <a:bodyPr/>
          <a:lstStyle/>
          <a:p>
            <a:endParaRPr lang="en-US"/>
          </a:p>
        </p:txBody>
      </p:sp>
      <p:sp>
        <p:nvSpPr>
          <p:cNvPr id="38936" name="Line 40"/>
          <p:cNvSpPr>
            <a:spLocks noChangeShapeType="1"/>
          </p:cNvSpPr>
          <p:nvPr/>
        </p:nvSpPr>
        <p:spPr bwMode="auto">
          <a:xfrm>
            <a:off x="1295400" y="1676400"/>
            <a:ext cx="0" cy="304800"/>
          </a:xfrm>
          <a:prstGeom prst="line">
            <a:avLst/>
          </a:prstGeom>
          <a:noFill/>
          <a:ln w="9525">
            <a:solidFill>
              <a:schemeClr val="tx1"/>
            </a:solidFill>
            <a:round/>
            <a:headEnd/>
            <a:tailEnd type="triangle" w="lg" len="lg"/>
          </a:ln>
        </p:spPr>
        <p:txBody>
          <a:bodyPr/>
          <a:lstStyle/>
          <a:p>
            <a:endParaRPr lang="en-US"/>
          </a:p>
        </p:txBody>
      </p:sp>
      <p:sp>
        <p:nvSpPr>
          <p:cNvPr id="38937" name="Line 41"/>
          <p:cNvSpPr>
            <a:spLocks noChangeShapeType="1"/>
          </p:cNvSpPr>
          <p:nvPr/>
        </p:nvSpPr>
        <p:spPr bwMode="auto">
          <a:xfrm>
            <a:off x="1219200" y="2514600"/>
            <a:ext cx="0" cy="533400"/>
          </a:xfrm>
          <a:prstGeom prst="line">
            <a:avLst/>
          </a:prstGeom>
          <a:noFill/>
          <a:ln w="9525">
            <a:solidFill>
              <a:schemeClr val="tx1"/>
            </a:solidFill>
            <a:round/>
            <a:headEnd/>
            <a:tailEnd type="none" w="lg" len="lg"/>
          </a:ln>
        </p:spPr>
        <p:txBody>
          <a:bodyPr/>
          <a:lstStyle/>
          <a:p>
            <a:endParaRPr lang="en-US"/>
          </a:p>
        </p:txBody>
      </p:sp>
      <p:sp>
        <p:nvSpPr>
          <p:cNvPr id="38938" name="Line 42"/>
          <p:cNvSpPr>
            <a:spLocks noChangeShapeType="1"/>
          </p:cNvSpPr>
          <p:nvPr/>
        </p:nvSpPr>
        <p:spPr bwMode="auto">
          <a:xfrm>
            <a:off x="1219200" y="3048000"/>
            <a:ext cx="6705600" cy="0"/>
          </a:xfrm>
          <a:prstGeom prst="line">
            <a:avLst/>
          </a:prstGeom>
          <a:noFill/>
          <a:ln w="9525">
            <a:solidFill>
              <a:schemeClr val="tx1"/>
            </a:solidFill>
            <a:round/>
            <a:headEnd/>
            <a:tailEnd type="none" w="lg" len="lg"/>
          </a:ln>
        </p:spPr>
        <p:txBody>
          <a:bodyPr/>
          <a:lstStyle/>
          <a:p>
            <a:endParaRPr lang="en-US"/>
          </a:p>
        </p:txBody>
      </p:sp>
      <p:sp>
        <p:nvSpPr>
          <p:cNvPr id="38939" name="Line 43"/>
          <p:cNvSpPr>
            <a:spLocks noChangeShapeType="1"/>
          </p:cNvSpPr>
          <p:nvPr/>
        </p:nvSpPr>
        <p:spPr bwMode="auto">
          <a:xfrm flipV="1">
            <a:off x="7924800" y="2743200"/>
            <a:ext cx="0" cy="304800"/>
          </a:xfrm>
          <a:prstGeom prst="line">
            <a:avLst/>
          </a:prstGeom>
          <a:noFill/>
          <a:ln w="9525">
            <a:solidFill>
              <a:schemeClr val="tx1"/>
            </a:solidFill>
            <a:round/>
            <a:headEnd/>
            <a:tailEnd type="triangle" w="lg" len="lg"/>
          </a:ln>
        </p:spPr>
        <p:txBody>
          <a:bodyPr/>
          <a:lstStyle/>
          <a:p>
            <a:endParaRPr lang="en-US"/>
          </a:p>
        </p:txBody>
      </p:sp>
      <p:sp>
        <p:nvSpPr>
          <p:cNvPr id="38940" name="Rectangle 44"/>
          <p:cNvSpPr>
            <a:spLocks noGrp="1" noChangeArrowheads="1"/>
          </p:cNvSpPr>
          <p:nvPr>
            <p:ph type="title"/>
          </p:nvPr>
        </p:nvSpPr>
        <p:spPr>
          <a:xfrm>
            <a:off x="457200" y="304800"/>
            <a:ext cx="8229600" cy="762000"/>
          </a:xfrm>
        </p:spPr>
        <p:txBody>
          <a:bodyPr/>
          <a:lstStyle/>
          <a:p>
            <a:pPr eaLnBrk="1" hangingPunct="1"/>
            <a:r>
              <a:rPr lang="en-US" altLang="zh-CN" dirty="0" smtClean="0">
                <a:ea typeface="宋体" charset="-122"/>
              </a:rPr>
              <a:t>Circular Linked lists</a:t>
            </a:r>
          </a:p>
        </p:txBody>
      </p:sp>
      <p:sp>
        <p:nvSpPr>
          <p:cNvPr id="45" name="Rectangle 3"/>
          <p:cNvSpPr txBox="1">
            <a:spLocks noChangeArrowheads="1"/>
          </p:cNvSpPr>
          <p:nvPr/>
        </p:nvSpPr>
        <p:spPr>
          <a:xfrm>
            <a:off x="533400" y="4724400"/>
            <a:ext cx="7239000" cy="1143000"/>
          </a:xfrm>
          <a:prstGeom prst="rect">
            <a:avLst/>
          </a:prstGeom>
        </p:spPr>
        <p:txBody>
          <a:bodyPr/>
          <a:lstStyle/>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altLang="zh-CN" sz="3200" b="0" i="0" u="none" strike="noStrike" kern="0" cap="none" spc="0" normalizeH="0" baseline="0" noProof="0" dirty="0" smtClean="0">
                <a:ln>
                  <a:noFill/>
                </a:ln>
                <a:solidFill>
                  <a:srgbClr val="0000CC"/>
                </a:solidFill>
                <a:effectLst/>
                <a:uLnTx/>
                <a:uFillTx/>
                <a:latin typeface="+mn-lt"/>
                <a:ea typeface="宋体" charset="-122"/>
                <a:cs typeface="+mn-cs"/>
              </a:rPr>
              <a:t>Insertion and Deletion implementation left as an exercise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Overview</a:t>
            </a:r>
            <a:endParaRPr lang="en-US" dirty="0"/>
          </a:p>
        </p:txBody>
      </p:sp>
      <p:sp>
        <p:nvSpPr>
          <p:cNvPr id="3" name="Content Placeholder 2"/>
          <p:cNvSpPr>
            <a:spLocks noGrp="1"/>
          </p:cNvSpPr>
          <p:nvPr>
            <p:ph idx="1"/>
          </p:nvPr>
        </p:nvSpPr>
        <p:spPr>
          <a:xfrm>
            <a:off x="304800" y="1066800"/>
            <a:ext cx="8534400" cy="5410200"/>
          </a:xfrm>
        </p:spPr>
        <p:txBody>
          <a:bodyPr/>
          <a:lstStyle/>
          <a:p>
            <a:r>
              <a:rPr lang="en-US" dirty="0" smtClean="0"/>
              <a:t>Doubly Linked List</a:t>
            </a:r>
          </a:p>
          <a:p>
            <a:r>
              <a:rPr lang="en-US" dirty="0" smtClean="0"/>
              <a:t>Concepts</a:t>
            </a:r>
          </a:p>
          <a:p>
            <a:r>
              <a:rPr lang="en-US" dirty="0" smtClean="0"/>
              <a:t>Double List Operations</a:t>
            </a:r>
          </a:p>
          <a:p>
            <a:pPr lvl="1"/>
            <a:r>
              <a:rPr lang="en-US" dirty="0" smtClean="0"/>
              <a:t>Insert</a:t>
            </a:r>
          </a:p>
          <a:p>
            <a:pPr lvl="1"/>
            <a:r>
              <a:rPr lang="en-US" dirty="0" smtClean="0"/>
              <a:t>Delete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000999" cy="502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51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209" y="1420789"/>
            <a:ext cx="63150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463" y="2576797"/>
            <a:ext cx="6315075" cy="199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040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469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686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974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Learning</a:t>
            </a:r>
            <a:endParaRPr lang="en-US" dirty="0"/>
          </a:p>
        </p:txBody>
      </p:sp>
      <p:sp>
        <p:nvSpPr>
          <p:cNvPr id="3" name="Rectangle 2"/>
          <p:cNvSpPr/>
          <p:nvPr/>
        </p:nvSpPr>
        <p:spPr>
          <a:xfrm>
            <a:off x="762000" y="1600200"/>
            <a:ext cx="4724400" cy="369332"/>
          </a:xfrm>
          <a:prstGeom prst="rect">
            <a:avLst/>
          </a:prstGeom>
        </p:spPr>
        <p:txBody>
          <a:bodyPr wrap="square">
            <a:spAutoFit/>
          </a:bodyPr>
          <a:lstStyle/>
          <a:p>
            <a:r>
              <a:rPr lang="en-US" b="1" dirty="0">
                <a:effectLst/>
              </a:rPr>
              <a:t>Insertion at the end of the list</a:t>
            </a:r>
            <a:endParaRPr lang="en-US" dirty="0"/>
          </a:p>
        </p:txBody>
      </p:sp>
      <p:sp>
        <p:nvSpPr>
          <p:cNvPr id="4" name="Rectangle 3"/>
          <p:cNvSpPr/>
          <p:nvPr/>
        </p:nvSpPr>
        <p:spPr>
          <a:xfrm>
            <a:off x="762000" y="2286000"/>
            <a:ext cx="3570208" cy="369332"/>
          </a:xfrm>
          <a:prstGeom prst="rect">
            <a:avLst/>
          </a:prstGeom>
        </p:spPr>
        <p:txBody>
          <a:bodyPr wrap="none">
            <a:spAutoFit/>
          </a:bodyPr>
          <a:lstStyle/>
          <a:p>
            <a:r>
              <a:rPr lang="en-US" b="1" dirty="0">
                <a:effectLst/>
              </a:rPr>
              <a:t>Insertion in between the nodes</a:t>
            </a:r>
            <a:endParaRPr lang="en-US" dirty="0"/>
          </a:p>
        </p:txBody>
      </p:sp>
    </p:spTree>
    <p:extLst>
      <p:ext uri="{BB962C8B-B14F-4D97-AF65-F5344CB8AC3E}">
        <p14:creationId xmlns:p14="http://schemas.microsoft.com/office/powerpoint/2010/main" val="40289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533400" y="304800"/>
            <a:ext cx="7696200" cy="762000"/>
          </a:xfrm>
        </p:spPr>
        <p:txBody>
          <a:bodyPr/>
          <a:lstStyle/>
          <a:p>
            <a:r>
              <a:rPr lang="en-US" altLang="zh-TW" dirty="0" smtClean="0">
                <a:ea typeface="PMingLiU" pitchFamily="18" charset="-120"/>
              </a:rPr>
              <a:t>DLL with </a:t>
            </a:r>
            <a:r>
              <a:rPr lang="en-US" altLang="zh-TW" dirty="0">
                <a:ea typeface="PMingLiU" pitchFamily="18" charset="-120"/>
              </a:rPr>
              <a:t>Dummy Head Node</a:t>
            </a:r>
          </a:p>
        </p:txBody>
      </p:sp>
      <p:sp>
        <p:nvSpPr>
          <p:cNvPr id="411651" name="Rectangle 3"/>
          <p:cNvSpPr>
            <a:spLocks noGrp="1" noChangeArrowheads="1"/>
          </p:cNvSpPr>
          <p:nvPr>
            <p:ph idx="1"/>
          </p:nvPr>
        </p:nvSpPr>
        <p:spPr>
          <a:xfrm>
            <a:off x="381000" y="1219200"/>
            <a:ext cx="8077200" cy="4495800"/>
          </a:xfrm>
        </p:spPr>
        <p:txBody>
          <a:bodyPr/>
          <a:lstStyle/>
          <a:p>
            <a:r>
              <a:rPr lang="en-US" altLang="zh-TW" dirty="0">
                <a:ea typeface="PMingLiU" pitchFamily="18" charset="-120"/>
              </a:rPr>
              <a:t>To simplify insertion and deletion by avoiding special cases of deletion and insertion at front and rear, a dummy head node is added at the head of the list	</a:t>
            </a:r>
          </a:p>
          <a:p>
            <a:pPr lvl="1">
              <a:buFont typeface="Monotype Sorts" pitchFamily="2" charset="2"/>
              <a:buNone/>
            </a:pPr>
            <a:endParaRPr lang="en-US" altLang="zh-TW" dirty="0">
              <a:ea typeface="PMingLiU" pitchFamily="18" charset="-12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67200"/>
            <a:ext cx="8458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2552700"/>
            <a:ext cx="52482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82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04800" y="1066800"/>
            <a:ext cx="8534400" cy="5410200"/>
          </a:xfrm>
        </p:spPr>
        <p:txBody>
          <a:bodyPr/>
          <a:lstStyle/>
          <a:p>
            <a:r>
              <a:rPr lang="en-US" dirty="0" smtClean="0"/>
              <a:t>Doubly Linked List</a:t>
            </a:r>
          </a:p>
          <a:p>
            <a:r>
              <a:rPr lang="en-US" dirty="0" smtClean="0"/>
              <a:t>Concept</a:t>
            </a:r>
          </a:p>
          <a:p>
            <a:r>
              <a:rPr lang="en-US" dirty="0" smtClean="0"/>
              <a:t>Operations on Doubly Linked List</a:t>
            </a:r>
          </a:p>
          <a:p>
            <a:pPr lvl="1"/>
            <a:r>
              <a:rPr lang="en-US" dirty="0" smtClean="0"/>
              <a:t>Insertion</a:t>
            </a:r>
          </a:p>
          <a:p>
            <a:pPr lvl="1"/>
            <a:r>
              <a:rPr lang="en-US" dirty="0" smtClean="0"/>
              <a:t>Deletion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b="1" dirty="0" smtClean="0">
                <a:solidFill>
                  <a:srgbClr val="FF0000"/>
                </a:solidFill>
              </a:rPr>
              <a:t>Summary</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smtClean="0"/>
              <a:t> Dynamic structure (Memory Allocated at run-time).</a:t>
            </a:r>
          </a:p>
          <a:p>
            <a:pPr eaLnBrk="1" fontAlgn="auto" hangingPunct="1">
              <a:spcAft>
                <a:spcPts val="0"/>
              </a:spcAft>
              <a:buFont typeface="Arial" pitchFamily="34" charset="0"/>
              <a:buChar char="•"/>
              <a:defRPr/>
            </a:pPr>
            <a:r>
              <a:rPr lang="en-US" dirty="0" smtClean="0"/>
              <a:t>We can have more than one </a:t>
            </a:r>
            <a:r>
              <a:rPr lang="en-US" dirty="0" err="1" smtClean="0"/>
              <a:t>datatype</a:t>
            </a:r>
            <a:r>
              <a:rPr lang="en-US" dirty="0" smtClean="0"/>
              <a:t>.</a:t>
            </a:r>
          </a:p>
          <a:p>
            <a:pPr eaLnBrk="1" fontAlgn="auto" hangingPunct="1">
              <a:spcAft>
                <a:spcPts val="0"/>
              </a:spcAft>
              <a:buFont typeface="Arial" pitchFamily="34" charset="0"/>
              <a:buChar char="•"/>
              <a:defRPr/>
            </a:pPr>
            <a:r>
              <a:rPr lang="en-US" dirty="0" smtClean="0"/>
              <a:t>Re-arrange of linked list is easy (Insertion-Deletion).</a:t>
            </a:r>
          </a:p>
          <a:p>
            <a:pPr eaLnBrk="1" fontAlgn="auto" hangingPunct="1">
              <a:spcAft>
                <a:spcPts val="0"/>
              </a:spcAft>
              <a:buFont typeface="Arial" pitchFamily="34" charset="0"/>
              <a:buChar char="•"/>
              <a:defRPr/>
            </a:pPr>
            <a:r>
              <a:rPr lang="en-US" dirty="0" smtClean="0"/>
              <a:t>It doesn’t waste memory.</a:t>
            </a:r>
          </a:p>
          <a:p>
            <a:pPr eaLnBrk="1" fontAlgn="auto" hangingPunct="1">
              <a:spcAft>
                <a:spcPts val="0"/>
              </a:spcAft>
              <a:buFont typeface="Arial" pitchFamily="34" charset="0"/>
              <a:buNone/>
              <a:defRPr/>
            </a:pPr>
            <a:r>
              <a:rPr lang="en-US" dirty="0" smtClean="0"/>
              <a:t/>
            </a:r>
            <a:br>
              <a:rPr lang="en-US" dirty="0" smtClean="0"/>
            </a:br>
            <a:endParaRPr lang="en-US" dirty="0" smtClean="0"/>
          </a:p>
          <a:p>
            <a:pPr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3374517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0"/>
            <a:ext cx="8458200" cy="1143000"/>
          </a:xfrm>
        </p:spPr>
        <p:txBody>
          <a:bodyPr/>
          <a:lstStyle/>
          <a:p>
            <a:pPr eaLnBrk="1" hangingPunct="1"/>
            <a:r>
              <a:rPr lang="en-US" dirty="0" smtClean="0"/>
              <a:t>Summary</a:t>
            </a:r>
          </a:p>
        </p:txBody>
      </p:sp>
      <p:sp>
        <p:nvSpPr>
          <p:cNvPr id="34819" name="Content Placeholder 2"/>
          <p:cNvSpPr>
            <a:spLocks noGrp="1"/>
          </p:cNvSpPr>
          <p:nvPr>
            <p:ph idx="1"/>
          </p:nvPr>
        </p:nvSpPr>
        <p:spPr>
          <a:xfrm>
            <a:off x="152400" y="762000"/>
            <a:ext cx="8686800" cy="5562600"/>
          </a:xfrm>
        </p:spPr>
        <p:txBody>
          <a:bodyPr/>
          <a:lstStyle/>
          <a:p>
            <a:pPr algn="just" eaLnBrk="1" hangingPunct="1">
              <a:buFont typeface="Arial" charset="0"/>
              <a:buNone/>
            </a:pPr>
            <a:r>
              <a:rPr lang="en-US" sz="3100" dirty="0" smtClean="0">
                <a:solidFill>
                  <a:srgbClr val="FF0000"/>
                </a:solidFill>
              </a:rPr>
              <a:t>Disadvantages:</a:t>
            </a:r>
          </a:p>
          <a:p>
            <a:pPr algn="just" eaLnBrk="1" hangingPunct="1"/>
            <a:r>
              <a:rPr lang="en-US" sz="3100" dirty="0" smtClean="0"/>
              <a:t>They have a tendency to waste memory due to pointers requiring extra storage space.</a:t>
            </a:r>
          </a:p>
          <a:p>
            <a:pPr algn="just" eaLnBrk="1" hangingPunct="1"/>
            <a:r>
              <a:rPr lang="en-US" sz="3100" dirty="0" smtClean="0"/>
              <a:t>Nodes are stored in contiguously, greatly increasing the time required to access individual elements within the list.</a:t>
            </a:r>
          </a:p>
          <a:p>
            <a:pPr algn="just" eaLnBrk="1" hangingPunct="1"/>
            <a:r>
              <a:rPr lang="en-US" sz="3100" dirty="0" smtClean="0"/>
              <a:t>Difficulties arise in linked lists when it comes to reverse traversing. Singly linked lists are extremely difficult to navigate backwards, and while doubly linked lists are somewhat easier to read, memory is wasted in allocating space for a back pointer.</a:t>
            </a:r>
          </a:p>
          <a:p>
            <a:pPr eaLnBrk="1" hangingPunct="1"/>
            <a:endParaRPr lang="en-US" dirty="0" smtClean="0"/>
          </a:p>
        </p:txBody>
      </p:sp>
    </p:spTree>
    <p:extLst>
      <p:ext uri="{BB962C8B-B14F-4D97-AF65-F5344CB8AC3E}">
        <p14:creationId xmlns:p14="http://schemas.microsoft.com/office/powerpoint/2010/main" val="1309559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solidFill>
                  <a:srgbClr val="FF0000"/>
                </a:solidFill>
              </a:rPr>
              <a:t>Summary</a:t>
            </a:r>
            <a:br>
              <a:rPr lang="en-US" b="1" dirty="0" smtClean="0">
                <a:solidFill>
                  <a:srgbClr val="FF0000"/>
                </a:solidFill>
              </a:rPr>
            </a:br>
            <a:endParaRPr lang="en-US" dirty="0"/>
          </a:p>
        </p:txBody>
      </p:sp>
      <p:sp>
        <p:nvSpPr>
          <p:cNvPr id="35843" name="Content Placeholder 2"/>
          <p:cNvSpPr>
            <a:spLocks noGrp="1"/>
          </p:cNvSpPr>
          <p:nvPr>
            <p:ph idx="1"/>
          </p:nvPr>
        </p:nvSpPr>
        <p:spPr/>
        <p:txBody>
          <a:bodyPr/>
          <a:lstStyle/>
          <a:p>
            <a:pPr eaLnBrk="1" hangingPunct="1"/>
            <a:r>
              <a:rPr lang="en-US" b="1" dirty="0" smtClean="0"/>
              <a:t>Disadvantages of Linked Lists</a:t>
            </a:r>
          </a:p>
          <a:p>
            <a:pPr eaLnBrk="1" hangingPunct="1">
              <a:buFont typeface="Arial" charset="0"/>
              <a:buNone/>
            </a:pPr>
            <a:endParaRPr lang="en-US" b="1" dirty="0" smtClean="0"/>
          </a:p>
          <a:p>
            <a:pPr eaLnBrk="1" hangingPunct="1"/>
            <a:r>
              <a:rPr lang="en-US" dirty="0" smtClean="0"/>
              <a:t>In linked list, if we want to access any node it is difficult.</a:t>
            </a:r>
          </a:p>
          <a:p>
            <a:pPr eaLnBrk="1" hangingPunct="1"/>
            <a:endParaRPr lang="en-US" dirty="0" smtClean="0"/>
          </a:p>
          <a:p>
            <a:pPr eaLnBrk="1" hangingPunct="1"/>
            <a:r>
              <a:rPr lang="en-US" dirty="0" smtClean="0"/>
              <a:t>It is occupying more memory.</a:t>
            </a:r>
          </a:p>
          <a:p>
            <a:pPr eaLnBrk="1" hangingPunct="1"/>
            <a:endParaRPr lang="en-US" dirty="0" smtClean="0"/>
          </a:p>
        </p:txBody>
      </p:sp>
    </p:spTree>
    <p:extLst>
      <p:ext uri="{BB962C8B-B14F-4D97-AF65-F5344CB8AC3E}">
        <p14:creationId xmlns:p14="http://schemas.microsoft.com/office/powerpoint/2010/main" val="215698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z="3600" dirty="0" smtClean="0"/>
              <a:t>Singly Linked List (SLL) - More Terminology</a:t>
            </a:r>
          </a:p>
        </p:txBody>
      </p:sp>
      <p:sp>
        <p:nvSpPr>
          <p:cNvPr id="5124" name="Rectangle 3"/>
          <p:cNvSpPr>
            <a:spLocks noGrp="1" noChangeArrowheads="1"/>
          </p:cNvSpPr>
          <p:nvPr>
            <p:ph type="body" idx="1"/>
          </p:nvPr>
        </p:nvSpPr>
        <p:spPr>
          <a:xfrm>
            <a:off x="381000" y="1219200"/>
            <a:ext cx="8458200" cy="3048000"/>
          </a:xfrm>
        </p:spPr>
        <p:txBody>
          <a:bodyPr>
            <a:normAutofit fontScale="85000" lnSpcReduction="10000"/>
          </a:bodyPr>
          <a:lstStyle/>
          <a:p>
            <a:pPr eaLnBrk="1" hangingPunct="1"/>
            <a:r>
              <a:rPr lang="en-US" dirty="0" smtClean="0"/>
              <a:t>A node</a:t>
            </a:r>
            <a:r>
              <a:rPr lang="ja-JP" altLang="en-US" smtClean="0"/>
              <a:t>’</a:t>
            </a:r>
            <a:r>
              <a:rPr lang="en-US" altLang="ja-JP" dirty="0" smtClean="0"/>
              <a:t>s </a:t>
            </a:r>
            <a:r>
              <a:rPr lang="en-US" altLang="ja-JP" dirty="0" smtClean="0">
                <a:solidFill>
                  <a:srgbClr val="0000CC"/>
                </a:solidFill>
              </a:rPr>
              <a:t>successor</a:t>
            </a:r>
            <a:r>
              <a:rPr lang="en-US" altLang="ja-JP" dirty="0" smtClean="0"/>
              <a:t> is the next node in the sequence</a:t>
            </a:r>
          </a:p>
          <a:p>
            <a:pPr lvl="1" eaLnBrk="1" hangingPunct="1"/>
            <a:r>
              <a:rPr lang="en-US" dirty="0" smtClean="0"/>
              <a:t>The last node has no successor</a:t>
            </a:r>
          </a:p>
          <a:p>
            <a:pPr eaLnBrk="1" hangingPunct="1"/>
            <a:r>
              <a:rPr lang="en-US" dirty="0" smtClean="0"/>
              <a:t>A node</a:t>
            </a:r>
            <a:r>
              <a:rPr lang="ja-JP" altLang="en-US" smtClean="0"/>
              <a:t>’</a:t>
            </a:r>
            <a:r>
              <a:rPr lang="en-US" altLang="ja-JP" dirty="0" smtClean="0"/>
              <a:t>s </a:t>
            </a:r>
            <a:r>
              <a:rPr lang="en-US" altLang="ja-JP" dirty="0" smtClean="0">
                <a:solidFill>
                  <a:srgbClr val="0000CC"/>
                </a:solidFill>
              </a:rPr>
              <a:t>predecessor</a:t>
            </a:r>
            <a:r>
              <a:rPr lang="en-US" altLang="ja-JP" dirty="0" smtClean="0"/>
              <a:t> is the previous node in the sequence</a:t>
            </a:r>
          </a:p>
          <a:p>
            <a:pPr lvl="1" eaLnBrk="1" hangingPunct="1"/>
            <a:r>
              <a:rPr lang="en-US" dirty="0" smtClean="0"/>
              <a:t>The first node has no predecessor</a:t>
            </a:r>
          </a:p>
          <a:p>
            <a:pPr eaLnBrk="1" hangingPunct="1"/>
            <a:r>
              <a:rPr lang="en-US" dirty="0" smtClean="0"/>
              <a:t>A list</a:t>
            </a:r>
            <a:r>
              <a:rPr lang="ja-JP" altLang="en-US" smtClean="0"/>
              <a:t>’</a:t>
            </a:r>
            <a:r>
              <a:rPr lang="en-US" altLang="ja-JP" dirty="0" smtClean="0"/>
              <a:t>s </a:t>
            </a:r>
            <a:r>
              <a:rPr lang="en-US" altLang="ja-JP" dirty="0" smtClean="0">
                <a:solidFill>
                  <a:srgbClr val="0000CC"/>
                </a:solidFill>
              </a:rPr>
              <a:t>length</a:t>
            </a:r>
            <a:r>
              <a:rPr lang="en-US" altLang="ja-JP" dirty="0" smtClean="0"/>
              <a:t> is the number of elements in it</a:t>
            </a:r>
          </a:p>
          <a:p>
            <a:pPr lvl="1" eaLnBrk="1" hangingPunct="1"/>
            <a:r>
              <a:rPr lang="en-US" dirty="0" smtClean="0"/>
              <a:t>A list may be </a:t>
            </a:r>
            <a:r>
              <a:rPr lang="en-US" dirty="0" smtClean="0">
                <a:solidFill>
                  <a:srgbClr val="0000CC"/>
                </a:solidFill>
              </a:rPr>
              <a:t>empty </a:t>
            </a:r>
            <a:r>
              <a:rPr lang="en-US" dirty="0" smtClean="0"/>
              <a:t>(contain no elements)</a:t>
            </a:r>
          </a:p>
        </p:txBody>
      </p:sp>
      <p:grpSp>
        <p:nvGrpSpPr>
          <p:cNvPr id="5" name="Group 41"/>
          <p:cNvGrpSpPr>
            <a:grpSpLocks/>
          </p:cNvGrpSpPr>
          <p:nvPr/>
        </p:nvGrpSpPr>
        <p:grpSpPr bwMode="auto">
          <a:xfrm>
            <a:off x="228600" y="4267200"/>
            <a:ext cx="8610600" cy="1371600"/>
            <a:chOff x="432" y="1488"/>
            <a:chExt cx="4896" cy="720"/>
          </a:xfrm>
        </p:grpSpPr>
        <p:grpSp>
          <p:nvGrpSpPr>
            <p:cNvPr id="6" name="Group 5"/>
            <p:cNvGrpSpPr>
              <a:grpSpLocks/>
            </p:cNvGrpSpPr>
            <p:nvPr/>
          </p:nvGrpSpPr>
          <p:grpSpPr bwMode="auto">
            <a:xfrm>
              <a:off x="1728" y="1961"/>
              <a:ext cx="3600" cy="246"/>
              <a:chOff x="1056" y="2011"/>
              <a:chExt cx="3600" cy="246"/>
            </a:xfrm>
          </p:grpSpPr>
          <p:grpSp>
            <p:nvGrpSpPr>
              <p:cNvPr id="30" name="Group 6"/>
              <p:cNvGrpSpPr>
                <a:grpSpLocks/>
              </p:cNvGrpSpPr>
              <p:nvPr/>
            </p:nvGrpSpPr>
            <p:grpSpPr bwMode="auto">
              <a:xfrm>
                <a:off x="1056" y="2011"/>
                <a:ext cx="577" cy="243"/>
                <a:chOff x="863" y="1536"/>
                <a:chExt cx="577" cy="243"/>
              </a:xfrm>
            </p:grpSpPr>
            <p:sp>
              <p:nvSpPr>
                <p:cNvPr id="40" name="Rectangle 7"/>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41" name="Rectangle 8"/>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1" name="Group 9"/>
              <p:cNvGrpSpPr>
                <a:grpSpLocks/>
              </p:cNvGrpSpPr>
              <p:nvPr/>
            </p:nvGrpSpPr>
            <p:grpSpPr bwMode="auto">
              <a:xfrm>
                <a:off x="2063" y="2014"/>
                <a:ext cx="577" cy="243"/>
                <a:chOff x="863" y="1536"/>
                <a:chExt cx="577" cy="243"/>
              </a:xfrm>
            </p:grpSpPr>
            <p:sp>
              <p:nvSpPr>
                <p:cNvPr id="38" name="Rectangle 10"/>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9" name="Rectangle 11"/>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2" name="Group 12"/>
              <p:cNvGrpSpPr>
                <a:grpSpLocks/>
              </p:cNvGrpSpPr>
              <p:nvPr/>
            </p:nvGrpSpPr>
            <p:grpSpPr bwMode="auto">
              <a:xfrm>
                <a:off x="3071" y="2014"/>
                <a:ext cx="577" cy="243"/>
                <a:chOff x="863" y="1536"/>
                <a:chExt cx="577" cy="243"/>
              </a:xfrm>
            </p:grpSpPr>
            <p:sp>
              <p:nvSpPr>
                <p:cNvPr id="36" name="Rectangle 13"/>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7" name="Rectangle 14"/>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3" name="Group 15"/>
              <p:cNvGrpSpPr>
                <a:grpSpLocks/>
              </p:cNvGrpSpPr>
              <p:nvPr/>
            </p:nvGrpSpPr>
            <p:grpSpPr bwMode="auto">
              <a:xfrm>
                <a:off x="4079" y="2014"/>
                <a:ext cx="577" cy="243"/>
                <a:chOff x="863" y="1536"/>
                <a:chExt cx="577" cy="243"/>
              </a:xfrm>
            </p:grpSpPr>
            <p:sp>
              <p:nvSpPr>
                <p:cNvPr id="34" name="Rectangle 16"/>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5" name="Rectangle 17"/>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grpSp>
          <p:nvGrpSpPr>
            <p:cNvPr id="7" name="Group 18"/>
            <p:cNvGrpSpPr>
              <a:grpSpLocks/>
            </p:cNvGrpSpPr>
            <p:nvPr/>
          </p:nvGrpSpPr>
          <p:grpSpPr bwMode="auto">
            <a:xfrm>
              <a:off x="1728" y="1966"/>
              <a:ext cx="3312" cy="242"/>
              <a:chOff x="1056" y="2302"/>
              <a:chExt cx="3312" cy="242"/>
            </a:xfrm>
          </p:grpSpPr>
          <p:sp>
            <p:nvSpPr>
              <p:cNvPr id="26" name="Rectangle 19"/>
              <p:cNvSpPr>
                <a:spLocks noChangeArrowheads="1"/>
              </p:cNvSpPr>
              <p:nvPr/>
            </p:nvSpPr>
            <p:spPr bwMode="auto">
              <a:xfrm>
                <a:off x="1056" y="2302"/>
                <a:ext cx="288" cy="242"/>
              </a:xfrm>
              <a:prstGeom prst="rect">
                <a:avLst/>
              </a:prstGeom>
              <a:noFill/>
              <a:ln w="12700">
                <a:solidFill>
                  <a:schemeClr val="tx1"/>
                </a:solidFill>
                <a:miter lim="800000"/>
                <a:headEnd/>
                <a:tailEnd/>
              </a:ln>
            </p:spPr>
            <p:txBody>
              <a:bodyPr wrap="none" anchor="ctr"/>
              <a:lstStyle/>
              <a:p>
                <a:pPr algn="ctr"/>
                <a:r>
                  <a:rPr lang="en-US" sz="2400" dirty="0" smtClean="0">
                    <a:effectLst/>
                    <a:latin typeface="Consolas" pitchFamily="49" charset="0"/>
                  </a:rPr>
                  <a:t>87</a:t>
                </a:r>
                <a:endParaRPr lang="en-US" sz="2400" dirty="0">
                  <a:effectLst/>
                  <a:latin typeface="Times New Roman" pitchFamily="18" charset="0"/>
                </a:endParaRPr>
              </a:p>
            </p:txBody>
          </p:sp>
          <p:sp>
            <p:nvSpPr>
              <p:cNvPr id="27" name="Rectangle 20"/>
              <p:cNvSpPr>
                <a:spLocks noChangeArrowheads="1"/>
              </p:cNvSpPr>
              <p:nvPr/>
            </p:nvSpPr>
            <p:spPr bwMode="auto">
              <a:xfrm>
                <a:off x="2064" y="2302"/>
                <a:ext cx="288" cy="242"/>
              </a:xfrm>
              <a:prstGeom prst="rect">
                <a:avLst/>
              </a:prstGeom>
              <a:noFill/>
              <a:ln w="12700">
                <a:solidFill>
                  <a:schemeClr val="tx1"/>
                </a:solidFill>
                <a:miter lim="800000"/>
                <a:headEnd/>
                <a:tailEnd/>
              </a:ln>
            </p:spPr>
            <p:txBody>
              <a:bodyPr wrap="none" anchor="ctr"/>
              <a:lstStyle/>
              <a:p>
                <a:pPr algn="ctr"/>
                <a:r>
                  <a:rPr lang="en-US" sz="2400" dirty="0" smtClean="0">
                    <a:effectLst/>
                    <a:latin typeface="Consolas" pitchFamily="49" charset="0"/>
                  </a:rPr>
                  <a:t>34</a:t>
                </a:r>
                <a:endParaRPr lang="en-US" sz="2400" dirty="0">
                  <a:effectLst/>
                  <a:latin typeface="Times New Roman" pitchFamily="18" charset="0"/>
                </a:endParaRPr>
              </a:p>
            </p:txBody>
          </p:sp>
          <p:sp>
            <p:nvSpPr>
              <p:cNvPr id="28" name="Rectangle 21"/>
              <p:cNvSpPr>
                <a:spLocks noChangeArrowheads="1"/>
              </p:cNvSpPr>
              <p:nvPr/>
            </p:nvSpPr>
            <p:spPr bwMode="auto">
              <a:xfrm>
                <a:off x="3072" y="2302"/>
                <a:ext cx="288" cy="242"/>
              </a:xfrm>
              <a:prstGeom prst="rect">
                <a:avLst/>
              </a:prstGeom>
              <a:noFill/>
              <a:ln w="12700">
                <a:solidFill>
                  <a:schemeClr val="tx1"/>
                </a:solidFill>
                <a:miter lim="800000"/>
                <a:headEnd/>
                <a:tailEnd/>
              </a:ln>
            </p:spPr>
            <p:txBody>
              <a:bodyPr wrap="none" anchor="ctr"/>
              <a:lstStyle/>
              <a:p>
                <a:pPr algn="ctr"/>
                <a:r>
                  <a:rPr lang="en-US" sz="2400" dirty="0" smtClean="0">
                    <a:effectLst/>
                    <a:latin typeface="Consolas" pitchFamily="49" charset="0"/>
                  </a:rPr>
                  <a:t>78</a:t>
                </a:r>
                <a:endParaRPr lang="en-US" sz="2400" dirty="0">
                  <a:effectLst/>
                  <a:latin typeface="Times New Roman" pitchFamily="18" charset="0"/>
                </a:endParaRPr>
              </a:p>
            </p:txBody>
          </p:sp>
          <p:sp>
            <p:nvSpPr>
              <p:cNvPr id="29" name="Rectangle 22"/>
              <p:cNvSpPr>
                <a:spLocks noChangeArrowheads="1"/>
              </p:cNvSpPr>
              <p:nvPr/>
            </p:nvSpPr>
            <p:spPr bwMode="auto">
              <a:xfrm>
                <a:off x="4080" y="2302"/>
                <a:ext cx="288" cy="242"/>
              </a:xfrm>
              <a:prstGeom prst="rect">
                <a:avLst/>
              </a:prstGeom>
              <a:noFill/>
              <a:ln w="12700">
                <a:solidFill>
                  <a:schemeClr val="tx1"/>
                </a:solidFill>
                <a:miter lim="800000"/>
                <a:headEnd/>
                <a:tailEnd/>
              </a:ln>
            </p:spPr>
            <p:txBody>
              <a:bodyPr wrap="none" anchor="ctr"/>
              <a:lstStyle/>
              <a:p>
                <a:pPr algn="ctr"/>
                <a:r>
                  <a:rPr lang="en-US" sz="2400" dirty="0" smtClean="0">
                    <a:effectLst/>
                    <a:latin typeface="Consolas" pitchFamily="49" charset="0"/>
                  </a:rPr>
                  <a:t>65</a:t>
                </a:r>
                <a:endParaRPr lang="en-US" sz="2400" dirty="0">
                  <a:effectLst/>
                  <a:latin typeface="Times New Roman" pitchFamily="18" charset="0"/>
                </a:endParaRPr>
              </a:p>
            </p:txBody>
          </p:sp>
        </p:grpSp>
        <p:grpSp>
          <p:nvGrpSpPr>
            <p:cNvPr id="8" name="Group 23"/>
            <p:cNvGrpSpPr>
              <a:grpSpLocks/>
            </p:cNvGrpSpPr>
            <p:nvPr/>
          </p:nvGrpSpPr>
          <p:grpSpPr bwMode="auto">
            <a:xfrm>
              <a:off x="2112" y="2014"/>
              <a:ext cx="2640" cy="96"/>
              <a:chOff x="1440" y="2064"/>
              <a:chExt cx="2640" cy="96"/>
            </a:xfrm>
          </p:grpSpPr>
          <p:grpSp>
            <p:nvGrpSpPr>
              <p:cNvPr id="17" name="Group 24"/>
              <p:cNvGrpSpPr>
                <a:grpSpLocks/>
              </p:cNvGrpSpPr>
              <p:nvPr/>
            </p:nvGrpSpPr>
            <p:grpSpPr bwMode="auto">
              <a:xfrm>
                <a:off x="1440" y="2064"/>
                <a:ext cx="624" cy="96"/>
                <a:chOff x="1008" y="2304"/>
                <a:chExt cx="624" cy="96"/>
              </a:xfrm>
            </p:grpSpPr>
            <p:sp>
              <p:nvSpPr>
                <p:cNvPr id="24" name="Oval 2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5" name="Line 26"/>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8" name="Group 27"/>
              <p:cNvGrpSpPr>
                <a:grpSpLocks/>
              </p:cNvGrpSpPr>
              <p:nvPr/>
            </p:nvGrpSpPr>
            <p:grpSpPr bwMode="auto">
              <a:xfrm>
                <a:off x="2448" y="2064"/>
                <a:ext cx="624" cy="96"/>
                <a:chOff x="1008" y="2304"/>
                <a:chExt cx="624" cy="96"/>
              </a:xfrm>
            </p:grpSpPr>
            <p:sp>
              <p:nvSpPr>
                <p:cNvPr id="22" name="Oval 2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3" name="Line 29"/>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9" name="Group 30"/>
              <p:cNvGrpSpPr>
                <a:grpSpLocks/>
              </p:cNvGrpSpPr>
              <p:nvPr/>
            </p:nvGrpSpPr>
            <p:grpSpPr bwMode="auto">
              <a:xfrm>
                <a:off x="3456" y="2064"/>
                <a:ext cx="624" cy="96"/>
                <a:chOff x="1008" y="2304"/>
                <a:chExt cx="624" cy="96"/>
              </a:xfrm>
            </p:grpSpPr>
            <p:sp>
              <p:nvSpPr>
                <p:cNvPr id="20" name="Oval 3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1" name="Line 32"/>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sp>
          <p:nvSpPr>
            <p:cNvPr id="9" name="Oval 33"/>
            <p:cNvSpPr>
              <a:spLocks noChangeArrowheads="1"/>
            </p:cNvSpPr>
            <p:nvPr/>
          </p:nvSpPr>
          <p:spPr bwMode="auto">
            <a:xfrm>
              <a:off x="5136" y="2016"/>
              <a:ext cx="96" cy="96"/>
            </a:xfrm>
            <a:prstGeom prst="ellipse">
              <a:avLst/>
            </a:prstGeom>
            <a:solidFill>
              <a:schemeClr val="tx1"/>
            </a:solidFill>
            <a:ln w="12700">
              <a:solidFill>
                <a:schemeClr val="tx1"/>
              </a:solidFill>
              <a:round/>
              <a:headEnd/>
              <a:tailEnd/>
            </a:ln>
          </p:spPr>
          <p:txBody>
            <a:bodyPr wrap="none" anchor="ctr"/>
            <a:lstStyle/>
            <a:p>
              <a:endParaRPr lang="en-US"/>
            </a:p>
          </p:txBody>
        </p:sp>
        <p:grpSp>
          <p:nvGrpSpPr>
            <p:cNvPr id="10" name="Group 34"/>
            <p:cNvGrpSpPr>
              <a:grpSpLocks/>
            </p:cNvGrpSpPr>
            <p:nvPr/>
          </p:nvGrpSpPr>
          <p:grpSpPr bwMode="auto">
            <a:xfrm>
              <a:off x="432" y="1488"/>
              <a:ext cx="1248" cy="480"/>
              <a:chOff x="192" y="1872"/>
              <a:chExt cx="1248" cy="480"/>
            </a:xfrm>
          </p:grpSpPr>
          <p:grpSp>
            <p:nvGrpSpPr>
              <p:cNvPr id="11" name="Group 35"/>
              <p:cNvGrpSpPr>
                <a:grpSpLocks/>
              </p:cNvGrpSpPr>
              <p:nvPr/>
            </p:nvGrpSpPr>
            <p:grpSpPr bwMode="auto">
              <a:xfrm>
                <a:off x="960" y="1920"/>
                <a:ext cx="480" cy="432"/>
                <a:chOff x="432" y="2352"/>
                <a:chExt cx="480" cy="432"/>
              </a:xfrm>
            </p:grpSpPr>
            <p:grpSp>
              <p:nvGrpSpPr>
                <p:cNvPr id="13" name="Group 36"/>
                <p:cNvGrpSpPr>
                  <a:grpSpLocks/>
                </p:cNvGrpSpPr>
                <p:nvPr/>
              </p:nvGrpSpPr>
              <p:grpSpPr bwMode="auto">
                <a:xfrm>
                  <a:off x="432" y="2352"/>
                  <a:ext cx="288" cy="240"/>
                  <a:chOff x="960" y="1584"/>
                  <a:chExt cx="288" cy="240"/>
                </a:xfrm>
              </p:grpSpPr>
              <p:sp>
                <p:nvSpPr>
                  <p:cNvPr id="15" name="Oval 37"/>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6" name="Rectangle 38"/>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14" name="Line 39"/>
                <p:cNvSpPr>
                  <a:spLocks noChangeShapeType="1"/>
                </p:cNvSpPr>
                <p:nvPr/>
              </p:nvSpPr>
              <p:spPr bwMode="auto">
                <a:xfrm>
                  <a:off x="576" y="2448"/>
                  <a:ext cx="336" cy="336"/>
                </a:xfrm>
                <a:prstGeom prst="line">
                  <a:avLst/>
                </a:prstGeom>
                <a:noFill/>
                <a:ln w="28575">
                  <a:solidFill>
                    <a:schemeClr val="tx1"/>
                  </a:solidFill>
                  <a:round/>
                  <a:headEnd/>
                  <a:tailEnd type="triangle" w="med" len="med"/>
                </a:ln>
              </p:spPr>
              <p:txBody>
                <a:bodyPr wrap="none" anchor="ctr"/>
                <a:lstStyle/>
                <a:p>
                  <a:endParaRPr lang="en-US"/>
                </a:p>
              </p:txBody>
            </p:sp>
          </p:grpSp>
          <p:sp>
            <p:nvSpPr>
              <p:cNvPr id="12" name="Text Box 40"/>
              <p:cNvSpPr txBox="1">
                <a:spLocks noChangeArrowheads="1"/>
              </p:cNvSpPr>
              <p:nvPr/>
            </p:nvSpPr>
            <p:spPr bwMode="auto">
              <a:xfrm>
                <a:off x="192" y="1872"/>
                <a:ext cx="816" cy="275"/>
              </a:xfrm>
              <a:prstGeom prst="rect">
                <a:avLst/>
              </a:prstGeom>
              <a:noFill/>
              <a:ln w="9525">
                <a:noFill/>
                <a:miter lim="800000"/>
                <a:headEnd/>
                <a:tailEnd/>
              </a:ln>
            </p:spPr>
            <p:txBody>
              <a:bodyPr>
                <a:spAutoFit/>
              </a:bodyPr>
              <a:lstStyle/>
              <a:p>
                <a:pPr>
                  <a:spcBef>
                    <a:spcPct val="50000"/>
                  </a:spcBef>
                </a:pPr>
                <a:r>
                  <a:rPr lang="en-US" sz="2800" dirty="0" smtClean="0">
                    <a:solidFill>
                      <a:srgbClr val="0000CC"/>
                    </a:solidFill>
                    <a:effectLst/>
                    <a:latin typeface="Consolas" pitchFamily="49" charset="0"/>
                  </a:rPr>
                  <a:t>Head</a:t>
                </a:r>
                <a:endParaRPr lang="en-US" sz="2800" dirty="0">
                  <a:solidFill>
                    <a:srgbClr val="0000CC"/>
                  </a:solidFill>
                  <a:effectLst/>
                  <a:latin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 (DLL)</a:t>
            </a:r>
            <a:endParaRPr lang="en-US" dirty="0"/>
          </a:p>
        </p:txBody>
      </p:sp>
      <p:sp>
        <p:nvSpPr>
          <p:cNvPr id="3" name="Content Placeholder 2"/>
          <p:cNvSpPr>
            <a:spLocks noGrp="1"/>
          </p:cNvSpPr>
          <p:nvPr>
            <p:ph idx="1"/>
          </p:nvPr>
        </p:nvSpPr>
        <p:spPr/>
        <p:txBody>
          <a:bodyPr/>
          <a:lstStyle/>
          <a:p>
            <a:r>
              <a:rPr lang="en-US" dirty="0" smtClean="0"/>
              <a:t>In a </a:t>
            </a:r>
            <a:r>
              <a:rPr lang="en-US" dirty="0" smtClean="0">
                <a:solidFill>
                  <a:srgbClr val="0000CC"/>
                </a:solidFill>
              </a:rPr>
              <a:t>singly linked list (SLL) </a:t>
            </a:r>
            <a:r>
              <a:rPr lang="en-US" dirty="0" smtClean="0"/>
              <a:t>one can move beginning from the head node to any node in one direction only </a:t>
            </a:r>
            <a:r>
              <a:rPr lang="en-US" dirty="0" smtClean="0">
                <a:solidFill>
                  <a:srgbClr val="C00000"/>
                </a:solidFill>
              </a:rPr>
              <a:t>(from  left to right)</a:t>
            </a:r>
          </a:p>
          <a:p>
            <a:r>
              <a:rPr lang="en-US" dirty="0" smtClean="0"/>
              <a:t>SLL is also termed as </a:t>
            </a:r>
            <a:r>
              <a:rPr lang="en-US" dirty="0" smtClean="0">
                <a:solidFill>
                  <a:srgbClr val="0000CC"/>
                </a:solidFill>
              </a:rPr>
              <a:t>one –way list</a:t>
            </a:r>
          </a:p>
          <a:p>
            <a:r>
              <a:rPr lang="en-US" dirty="0" smtClean="0"/>
              <a:t>On the other hand, </a:t>
            </a:r>
            <a:r>
              <a:rPr lang="en-US" dirty="0" smtClean="0">
                <a:solidFill>
                  <a:srgbClr val="0000CC"/>
                </a:solidFill>
              </a:rPr>
              <a:t>Doubly Linked List (DLL) </a:t>
            </a:r>
            <a:r>
              <a:rPr lang="en-US" dirty="0" smtClean="0"/>
              <a:t>is a </a:t>
            </a:r>
            <a:r>
              <a:rPr lang="en-US" dirty="0" smtClean="0">
                <a:solidFill>
                  <a:srgbClr val="0000CC"/>
                </a:solidFill>
              </a:rPr>
              <a:t>two-way list</a:t>
            </a:r>
          </a:p>
          <a:p>
            <a:pPr lvl="1"/>
            <a:r>
              <a:rPr lang="en-US" dirty="0" smtClean="0">
                <a:solidFill>
                  <a:srgbClr val="0000CC"/>
                </a:solidFill>
              </a:rPr>
              <a:t>One can move in either direction from left to right and from right to left</a:t>
            </a:r>
            <a:endParaRPr lang="en-US" dirty="0" smtClean="0"/>
          </a:p>
          <a:p>
            <a:r>
              <a:rPr lang="en-US" dirty="0" smtClean="0"/>
              <a:t>This is accomplished by maintaining two linked fields instead of one as in a SLL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1026"/>
          <p:cNvSpPr>
            <a:spLocks noGrp="1" noChangeArrowheads="1"/>
          </p:cNvSpPr>
          <p:nvPr>
            <p:ph type="title"/>
          </p:nvPr>
        </p:nvSpPr>
        <p:spPr/>
        <p:txBody>
          <a:bodyPr/>
          <a:lstStyle/>
          <a:p>
            <a:r>
              <a:rPr lang="en-US"/>
              <a:t>Motivation</a:t>
            </a:r>
          </a:p>
        </p:txBody>
      </p:sp>
      <p:sp>
        <p:nvSpPr>
          <p:cNvPr id="430083" name="Rectangle 1027"/>
          <p:cNvSpPr>
            <a:spLocks noGrp="1" noChangeArrowheads="1"/>
          </p:cNvSpPr>
          <p:nvPr>
            <p:ph idx="1"/>
          </p:nvPr>
        </p:nvSpPr>
        <p:spPr/>
        <p:txBody>
          <a:bodyPr/>
          <a:lstStyle/>
          <a:p>
            <a:r>
              <a:rPr lang="en-US"/>
              <a:t>Doubly linked lists are useful for playing video and sound files with “rewind” and “instant replay”</a:t>
            </a:r>
          </a:p>
          <a:p>
            <a:r>
              <a:rPr lang="en-US"/>
              <a:t>They are also useful for other linked data which require “rewind” and “fast forward” of the 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ChangeArrowheads="1"/>
          </p:cNvSpPr>
          <p:nvPr/>
        </p:nvSpPr>
        <p:spPr bwMode="auto">
          <a:xfrm>
            <a:off x="304800" y="1219200"/>
            <a:ext cx="8229600" cy="3581400"/>
          </a:xfrm>
          <a:prstGeom prst="rect">
            <a:avLst/>
          </a:prstGeom>
          <a:noFill/>
          <a:ln w="9525">
            <a:noFill/>
            <a:miter lim="800000"/>
            <a:headEnd/>
            <a:tailEnd/>
          </a:ln>
          <a:effectLst/>
        </p:spPr>
        <p:txBody>
          <a:bodyPr/>
          <a:lstStyle/>
          <a:p>
            <a:pPr marL="342900" indent="-342900">
              <a:spcBef>
                <a:spcPct val="20000"/>
              </a:spcBef>
              <a:buFont typeface="Wingdings" pitchFamily="2" charset="2"/>
              <a:buNone/>
            </a:pPr>
            <a:r>
              <a:rPr lang="en-US" sz="3000" dirty="0" smtClean="0">
                <a:effectLst/>
                <a:latin typeface="+mn-lt"/>
              </a:rPr>
              <a:t>Each node </a:t>
            </a:r>
            <a:r>
              <a:rPr lang="en-US" sz="3000" dirty="0">
                <a:effectLst/>
                <a:latin typeface="+mn-lt"/>
              </a:rPr>
              <a:t>on a list has two pointers.</a:t>
            </a:r>
          </a:p>
          <a:p>
            <a:pPr marL="342900" indent="-342900">
              <a:spcBef>
                <a:spcPct val="20000"/>
              </a:spcBef>
              <a:buFont typeface="Wingdings" pitchFamily="2" charset="2"/>
              <a:buChar char="§"/>
            </a:pPr>
            <a:r>
              <a:rPr lang="en-US" sz="3000" dirty="0">
                <a:effectLst/>
                <a:latin typeface="+mn-lt"/>
              </a:rPr>
              <a:t>A pointer to the next element.</a:t>
            </a:r>
          </a:p>
          <a:p>
            <a:pPr marL="342900" indent="-342900">
              <a:spcBef>
                <a:spcPct val="20000"/>
              </a:spcBef>
              <a:buFont typeface="Wingdings" pitchFamily="2" charset="2"/>
              <a:buChar char="§"/>
            </a:pPr>
            <a:r>
              <a:rPr lang="en-US" sz="3000" dirty="0">
                <a:effectLst/>
                <a:latin typeface="+mn-lt"/>
              </a:rPr>
              <a:t>A pointer to the previous </a:t>
            </a:r>
            <a:r>
              <a:rPr lang="en-US" sz="3000" dirty="0" smtClean="0">
                <a:effectLst/>
                <a:latin typeface="+mn-lt"/>
              </a:rPr>
              <a:t>element</a:t>
            </a:r>
          </a:p>
          <a:p>
            <a:pPr marL="342900" indent="-342900">
              <a:spcBef>
                <a:spcPct val="20000"/>
              </a:spcBef>
              <a:buFont typeface="Wingdings" pitchFamily="2" charset="2"/>
              <a:buChar char="§"/>
            </a:pPr>
            <a:r>
              <a:rPr lang="en-US" sz="3000" dirty="0" smtClean="0">
                <a:effectLst/>
                <a:latin typeface="+mn-lt"/>
              </a:rPr>
              <a:t>The beginning and ending nodes' previous and next links, respectively, point to some kind of terminator, typically a sentinel node or </a:t>
            </a:r>
            <a:r>
              <a:rPr lang="en-US" sz="3000" dirty="0" smtClean="0">
                <a:solidFill>
                  <a:srgbClr val="0000CC"/>
                </a:solidFill>
                <a:effectLst/>
                <a:latin typeface="+mn-lt"/>
              </a:rPr>
              <a:t>null</a:t>
            </a:r>
            <a:r>
              <a:rPr lang="en-US" sz="3000" dirty="0" smtClean="0">
                <a:effectLst/>
                <a:latin typeface="+mn-lt"/>
              </a:rPr>
              <a:t>, to facilitate </a:t>
            </a:r>
            <a:r>
              <a:rPr lang="en-US" sz="3000" dirty="0" smtClean="0">
                <a:solidFill>
                  <a:srgbClr val="0000CC"/>
                </a:solidFill>
                <a:effectLst/>
                <a:latin typeface="+mn-lt"/>
              </a:rPr>
              <a:t>traversal</a:t>
            </a:r>
            <a:r>
              <a:rPr lang="en-US" sz="3000" dirty="0" smtClean="0">
                <a:effectLst/>
                <a:latin typeface="+mn-lt"/>
              </a:rPr>
              <a:t> of the list</a:t>
            </a:r>
            <a:endParaRPr lang="en-US" sz="3200" dirty="0">
              <a:effectLst/>
              <a:latin typeface="Helvetica" pitchFamily="34" charset="0"/>
            </a:endParaRPr>
          </a:p>
        </p:txBody>
      </p:sp>
      <p:sp>
        <p:nvSpPr>
          <p:cNvPr id="132100" name="Rectangle 4"/>
          <p:cNvSpPr>
            <a:spLocks noChangeArrowheads="1"/>
          </p:cNvSpPr>
          <p:nvPr/>
        </p:nvSpPr>
        <p:spPr bwMode="auto">
          <a:xfrm>
            <a:off x="1066800" y="5029200"/>
            <a:ext cx="1828800" cy="609600"/>
          </a:xfrm>
          <a:prstGeom prst="rect">
            <a:avLst/>
          </a:prstGeom>
          <a:solidFill>
            <a:srgbClr val="71DAFF"/>
          </a:solidFill>
          <a:ln w="9525">
            <a:solidFill>
              <a:schemeClr val="tx1"/>
            </a:solidFill>
            <a:miter lim="800000"/>
            <a:headEnd/>
            <a:tailEnd/>
          </a:ln>
          <a:effectLst/>
        </p:spPr>
        <p:txBody>
          <a:bodyPr wrap="none" anchor="ctr"/>
          <a:lstStyle/>
          <a:p>
            <a:endParaRPr lang="en-US"/>
          </a:p>
        </p:txBody>
      </p:sp>
      <p:sp>
        <p:nvSpPr>
          <p:cNvPr id="132101" name="Line 5"/>
          <p:cNvSpPr>
            <a:spLocks noChangeShapeType="1"/>
          </p:cNvSpPr>
          <p:nvPr/>
        </p:nvSpPr>
        <p:spPr bwMode="auto">
          <a:xfrm>
            <a:off x="2438400" y="5029200"/>
            <a:ext cx="0" cy="609600"/>
          </a:xfrm>
          <a:prstGeom prst="line">
            <a:avLst/>
          </a:prstGeom>
          <a:noFill/>
          <a:ln w="9525">
            <a:solidFill>
              <a:schemeClr val="tx1"/>
            </a:solidFill>
            <a:round/>
            <a:headEnd/>
            <a:tailEnd/>
          </a:ln>
          <a:effectLst/>
        </p:spPr>
        <p:txBody>
          <a:bodyPr/>
          <a:lstStyle/>
          <a:p>
            <a:endParaRPr lang="en-US"/>
          </a:p>
        </p:txBody>
      </p:sp>
      <p:sp>
        <p:nvSpPr>
          <p:cNvPr id="132114" name="Line 18"/>
          <p:cNvSpPr>
            <a:spLocks noChangeShapeType="1"/>
          </p:cNvSpPr>
          <p:nvPr/>
        </p:nvSpPr>
        <p:spPr bwMode="auto">
          <a:xfrm>
            <a:off x="1524000" y="5029200"/>
            <a:ext cx="0" cy="609600"/>
          </a:xfrm>
          <a:prstGeom prst="line">
            <a:avLst/>
          </a:prstGeom>
          <a:noFill/>
          <a:ln w="9525">
            <a:solidFill>
              <a:schemeClr val="tx1"/>
            </a:solidFill>
            <a:round/>
            <a:headEnd/>
            <a:tailEnd/>
          </a:ln>
          <a:effectLst/>
        </p:spPr>
        <p:txBody>
          <a:bodyPr/>
          <a:lstStyle/>
          <a:p>
            <a:endParaRPr lang="en-US"/>
          </a:p>
        </p:txBody>
      </p:sp>
      <p:sp>
        <p:nvSpPr>
          <p:cNvPr id="132115" name="Rectangle 19"/>
          <p:cNvSpPr>
            <a:spLocks noChangeArrowheads="1"/>
          </p:cNvSpPr>
          <p:nvPr/>
        </p:nvSpPr>
        <p:spPr bwMode="auto">
          <a:xfrm>
            <a:off x="3581400" y="5029200"/>
            <a:ext cx="1828800" cy="609600"/>
          </a:xfrm>
          <a:prstGeom prst="rect">
            <a:avLst/>
          </a:prstGeom>
          <a:solidFill>
            <a:srgbClr val="71DAFF"/>
          </a:solidFill>
          <a:ln w="9525">
            <a:solidFill>
              <a:schemeClr val="tx1"/>
            </a:solidFill>
            <a:miter lim="800000"/>
            <a:headEnd/>
            <a:tailEnd/>
          </a:ln>
          <a:effectLst/>
        </p:spPr>
        <p:txBody>
          <a:bodyPr wrap="none" anchor="ctr"/>
          <a:lstStyle/>
          <a:p>
            <a:endParaRPr lang="en-US"/>
          </a:p>
        </p:txBody>
      </p:sp>
      <p:sp>
        <p:nvSpPr>
          <p:cNvPr id="132116" name="Line 20"/>
          <p:cNvSpPr>
            <a:spLocks noChangeShapeType="1"/>
          </p:cNvSpPr>
          <p:nvPr/>
        </p:nvSpPr>
        <p:spPr bwMode="auto">
          <a:xfrm>
            <a:off x="4953000" y="5029200"/>
            <a:ext cx="0" cy="609600"/>
          </a:xfrm>
          <a:prstGeom prst="line">
            <a:avLst/>
          </a:prstGeom>
          <a:noFill/>
          <a:ln w="9525">
            <a:solidFill>
              <a:schemeClr val="tx1"/>
            </a:solidFill>
            <a:round/>
            <a:headEnd/>
            <a:tailEnd/>
          </a:ln>
          <a:effectLst/>
        </p:spPr>
        <p:txBody>
          <a:bodyPr/>
          <a:lstStyle/>
          <a:p>
            <a:endParaRPr lang="en-US"/>
          </a:p>
        </p:txBody>
      </p:sp>
      <p:sp>
        <p:nvSpPr>
          <p:cNvPr id="132117" name="Line 21"/>
          <p:cNvSpPr>
            <a:spLocks noChangeShapeType="1"/>
          </p:cNvSpPr>
          <p:nvPr/>
        </p:nvSpPr>
        <p:spPr bwMode="auto">
          <a:xfrm>
            <a:off x="4038600" y="5029200"/>
            <a:ext cx="0" cy="609600"/>
          </a:xfrm>
          <a:prstGeom prst="line">
            <a:avLst/>
          </a:prstGeom>
          <a:noFill/>
          <a:ln w="9525">
            <a:solidFill>
              <a:schemeClr val="tx1"/>
            </a:solidFill>
            <a:round/>
            <a:headEnd/>
            <a:tailEnd/>
          </a:ln>
          <a:effectLst/>
        </p:spPr>
        <p:txBody>
          <a:bodyPr/>
          <a:lstStyle/>
          <a:p>
            <a:endParaRPr lang="en-US"/>
          </a:p>
        </p:txBody>
      </p:sp>
      <p:sp>
        <p:nvSpPr>
          <p:cNvPr id="132118" name="Rectangle 22"/>
          <p:cNvSpPr>
            <a:spLocks noChangeArrowheads="1"/>
          </p:cNvSpPr>
          <p:nvPr/>
        </p:nvSpPr>
        <p:spPr bwMode="auto">
          <a:xfrm>
            <a:off x="6096000" y="5029200"/>
            <a:ext cx="1828800" cy="609600"/>
          </a:xfrm>
          <a:prstGeom prst="rect">
            <a:avLst/>
          </a:prstGeom>
          <a:solidFill>
            <a:srgbClr val="71DAFF"/>
          </a:solidFill>
          <a:ln w="9525">
            <a:solidFill>
              <a:schemeClr val="tx1"/>
            </a:solidFill>
            <a:miter lim="800000"/>
            <a:headEnd/>
            <a:tailEnd/>
          </a:ln>
          <a:effectLst/>
        </p:spPr>
        <p:txBody>
          <a:bodyPr wrap="none" anchor="ctr"/>
          <a:lstStyle/>
          <a:p>
            <a:endParaRPr lang="en-US"/>
          </a:p>
        </p:txBody>
      </p:sp>
      <p:sp>
        <p:nvSpPr>
          <p:cNvPr id="132119" name="Line 23"/>
          <p:cNvSpPr>
            <a:spLocks noChangeShapeType="1"/>
          </p:cNvSpPr>
          <p:nvPr/>
        </p:nvSpPr>
        <p:spPr bwMode="auto">
          <a:xfrm>
            <a:off x="7467600" y="5029200"/>
            <a:ext cx="0" cy="609600"/>
          </a:xfrm>
          <a:prstGeom prst="line">
            <a:avLst/>
          </a:prstGeom>
          <a:noFill/>
          <a:ln w="9525">
            <a:solidFill>
              <a:schemeClr val="tx1"/>
            </a:solidFill>
            <a:round/>
            <a:headEnd/>
            <a:tailEnd/>
          </a:ln>
          <a:effectLst/>
        </p:spPr>
        <p:txBody>
          <a:bodyPr/>
          <a:lstStyle/>
          <a:p>
            <a:endParaRPr lang="en-US"/>
          </a:p>
        </p:txBody>
      </p:sp>
      <p:sp>
        <p:nvSpPr>
          <p:cNvPr id="132120" name="Line 24"/>
          <p:cNvSpPr>
            <a:spLocks noChangeShapeType="1"/>
          </p:cNvSpPr>
          <p:nvPr/>
        </p:nvSpPr>
        <p:spPr bwMode="auto">
          <a:xfrm>
            <a:off x="6553200" y="5029200"/>
            <a:ext cx="0" cy="609600"/>
          </a:xfrm>
          <a:prstGeom prst="line">
            <a:avLst/>
          </a:prstGeom>
          <a:noFill/>
          <a:ln w="9525">
            <a:solidFill>
              <a:schemeClr val="tx1"/>
            </a:solidFill>
            <a:round/>
            <a:headEnd/>
            <a:tailEnd/>
          </a:ln>
          <a:effectLst/>
        </p:spPr>
        <p:txBody>
          <a:bodyPr/>
          <a:lstStyle/>
          <a:p>
            <a:endParaRPr lang="en-US"/>
          </a:p>
        </p:txBody>
      </p:sp>
      <p:sp>
        <p:nvSpPr>
          <p:cNvPr id="132121" name="Line 25"/>
          <p:cNvSpPr>
            <a:spLocks noChangeShapeType="1"/>
          </p:cNvSpPr>
          <p:nvPr/>
        </p:nvSpPr>
        <p:spPr bwMode="auto">
          <a:xfrm>
            <a:off x="2667000" y="5181600"/>
            <a:ext cx="914400" cy="0"/>
          </a:xfrm>
          <a:prstGeom prst="line">
            <a:avLst/>
          </a:prstGeom>
          <a:noFill/>
          <a:ln w="9525">
            <a:solidFill>
              <a:schemeClr val="tx1"/>
            </a:solidFill>
            <a:round/>
            <a:headEnd/>
            <a:tailEnd type="triangle" w="med" len="med"/>
          </a:ln>
          <a:effectLst/>
        </p:spPr>
        <p:txBody>
          <a:bodyPr/>
          <a:lstStyle/>
          <a:p>
            <a:endParaRPr lang="en-US"/>
          </a:p>
        </p:txBody>
      </p:sp>
      <p:sp>
        <p:nvSpPr>
          <p:cNvPr id="132122" name="Line 26"/>
          <p:cNvSpPr>
            <a:spLocks noChangeShapeType="1"/>
          </p:cNvSpPr>
          <p:nvPr/>
        </p:nvSpPr>
        <p:spPr bwMode="auto">
          <a:xfrm>
            <a:off x="5181600" y="5181600"/>
            <a:ext cx="914400" cy="0"/>
          </a:xfrm>
          <a:prstGeom prst="line">
            <a:avLst/>
          </a:prstGeom>
          <a:noFill/>
          <a:ln w="9525">
            <a:solidFill>
              <a:schemeClr val="tx1"/>
            </a:solidFill>
            <a:round/>
            <a:headEnd/>
            <a:tailEnd type="triangle" w="med" len="med"/>
          </a:ln>
          <a:effectLst/>
        </p:spPr>
        <p:txBody>
          <a:bodyPr/>
          <a:lstStyle/>
          <a:p>
            <a:endParaRPr lang="en-US"/>
          </a:p>
        </p:txBody>
      </p:sp>
      <p:sp>
        <p:nvSpPr>
          <p:cNvPr id="132123" name="Line 27"/>
          <p:cNvSpPr>
            <a:spLocks noChangeShapeType="1"/>
          </p:cNvSpPr>
          <p:nvPr/>
        </p:nvSpPr>
        <p:spPr bwMode="auto">
          <a:xfrm>
            <a:off x="7620000" y="5181600"/>
            <a:ext cx="914400" cy="0"/>
          </a:xfrm>
          <a:prstGeom prst="line">
            <a:avLst/>
          </a:prstGeom>
          <a:noFill/>
          <a:ln w="9525">
            <a:solidFill>
              <a:schemeClr val="tx1"/>
            </a:solidFill>
            <a:round/>
            <a:headEnd/>
            <a:tailEnd type="triangle" w="med" len="med"/>
          </a:ln>
          <a:effectLst/>
        </p:spPr>
        <p:txBody>
          <a:bodyPr/>
          <a:lstStyle/>
          <a:p>
            <a:endParaRPr lang="en-US"/>
          </a:p>
        </p:txBody>
      </p:sp>
      <p:sp>
        <p:nvSpPr>
          <p:cNvPr id="132124" name="Line 28"/>
          <p:cNvSpPr>
            <a:spLocks noChangeShapeType="1"/>
          </p:cNvSpPr>
          <p:nvPr/>
        </p:nvSpPr>
        <p:spPr bwMode="auto">
          <a:xfrm flipH="1">
            <a:off x="7924800" y="5410200"/>
            <a:ext cx="609600" cy="0"/>
          </a:xfrm>
          <a:prstGeom prst="line">
            <a:avLst/>
          </a:prstGeom>
          <a:noFill/>
          <a:ln w="9525">
            <a:solidFill>
              <a:schemeClr val="tx1"/>
            </a:solidFill>
            <a:round/>
            <a:headEnd/>
            <a:tailEnd type="triangle" w="med" len="med"/>
          </a:ln>
          <a:effectLst/>
        </p:spPr>
        <p:txBody>
          <a:bodyPr/>
          <a:lstStyle/>
          <a:p>
            <a:endParaRPr lang="en-US"/>
          </a:p>
        </p:txBody>
      </p:sp>
      <p:sp>
        <p:nvSpPr>
          <p:cNvPr id="132125" name="Line 29"/>
          <p:cNvSpPr>
            <a:spLocks noChangeShapeType="1"/>
          </p:cNvSpPr>
          <p:nvPr/>
        </p:nvSpPr>
        <p:spPr bwMode="auto">
          <a:xfrm flipH="1">
            <a:off x="5410200" y="5410200"/>
            <a:ext cx="838200" cy="0"/>
          </a:xfrm>
          <a:prstGeom prst="line">
            <a:avLst/>
          </a:prstGeom>
          <a:noFill/>
          <a:ln w="9525">
            <a:solidFill>
              <a:schemeClr val="tx1"/>
            </a:solidFill>
            <a:round/>
            <a:headEnd/>
            <a:tailEnd type="triangle" w="med" len="med"/>
          </a:ln>
          <a:effectLst/>
        </p:spPr>
        <p:txBody>
          <a:bodyPr/>
          <a:lstStyle/>
          <a:p>
            <a:endParaRPr lang="en-US"/>
          </a:p>
        </p:txBody>
      </p:sp>
      <p:sp>
        <p:nvSpPr>
          <p:cNvPr id="132126" name="Line 30"/>
          <p:cNvSpPr>
            <a:spLocks noChangeShapeType="1"/>
          </p:cNvSpPr>
          <p:nvPr/>
        </p:nvSpPr>
        <p:spPr bwMode="auto">
          <a:xfrm flipH="1">
            <a:off x="2895600" y="5410200"/>
            <a:ext cx="838200" cy="0"/>
          </a:xfrm>
          <a:prstGeom prst="line">
            <a:avLst/>
          </a:prstGeom>
          <a:noFill/>
          <a:ln w="9525">
            <a:solidFill>
              <a:schemeClr val="tx1"/>
            </a:solidFill>
            <a:round/>
            <a:headEnd/>
            <a:tailEnd type="triangle" w="med" len="med"/>
          </a:ln>
          <a:effectLst/>
        </p:spPr>
        <p:txBody>
          <a:bodyPr/>
          <a:lstStyle/>
          <a:p>
            <a:endParaRPr lang="en-US"/>
          </a:p>
        </p:txBody>
      </p:sp>
      <p:sp>
        <p:nvSpPr>
          <p:cNvPr id="132127" name="Line 31"/>
          <p:cNvSpPr>
            <a:spLocks noChangeShapeType="1"/>
          </p:cNvSpPr>
          <p:nvPr/>
        </p:nvSpPr>
        <p:spPr bwMode="auto">
          <a:xfrm flipH="1">
            <a:off x="533400" y="5410200"/>
            <a:ext cx="838200" cy="0"/>
          </a:xfrm>
          <a:prstGeom prst="line">
            <a:avLst/>
          </a:prstGeom>
          <a:noFill/>
          <a:ln w="9525">
            <a:solidFill>
              <a:schemeClr val="tx1"/>
            </a:solidFill>
            <a:round/>
            <a:headEnd/>
            <a:tailEnd type="triangle" w="med" len="med"/>
          </a:ln>
          <a:effectLst/>
        </p:spPr>
        <p:txBody>
          <a:bodyPr/>
          <a:lstStyle/>
          <a:p>
            <a:endParaRPr lang="en-US"/>
          </a:p>
        </p:txBody>
      </p:sp>
      <p:sp>
        <p:nvSpPr>
          <p:cNvPr id="132128" name="Line 32"/>
          <p:cNvSpPr>
            <a:spLocks noChangeShapeType="1"/>
          </p:cNvSpPr>
          <p:nvPr/>
        </p:nvSpPr>
        <p:spPr bwMode="auto">
          <a:xfrm>
            <a:off x="609600" y="5181600"/>
            <a:ext cx="457200" cy="0"/>
          </a:xfrm>
          <a:prstGeom prst="line">
            <a:avLst/>
          </a:prstGeom>
          <a:noFill/>
          <a:ln w="9525">
            <a:solidFill>
              <a:schemeClr val="tx1"/>
            </a:solidFill>
            <a:round/>
            <a:headEnd/>
            <a:tailEnd type="triangle" w="med" len="med"/>
          </a:ln>
          <a:effectLst/>
        </p:spPr>
        <p:txBody>
          <a:bodyPr/>
          <a:lstStyle/>
          <a:p>
            <a:endParaRPr lang="en-US"/>
          </a:p>
        </p:txBody>
      </p:sp>
      <p:sp>
        <p:nvSpPr>
          <p:cNvPr id="132129" name="Text Box 33"/>
          <p:cNvSpPr txBox="1">
            <a:spLocks noChangeArrowheads="1"/>
          </p:cNvSpPr>
          <p:nvPr/>
        </p:nvSpPr>
        <p:spPr bwMode="auto">
          <a:xfrm>
            <a:off x="8534400" y="4724400"/>
            <a:ext cx="609600" cy="579438"/>
          </a:xfrm>
          <a:prstGeom prst="rect">
            <a:avLst/>
          </a:prstGeom>
          <a:noFill/>
          <a:ln w="9525">
            <a:noFill/>
            <a:miter lim="800000"/>
            <a:headEnd/>
            <a:tailEnd/>
          </a:ln>
          <a:effectLst/>
        </p:spPr>
        <p:txBody>
          <a:bodyPr>
            <a:spAutoFit/>
          </a:bodyPr>
          <a:lstStyle/>
          <a:p>
            <a:pPr>
              <a:spcBef>
                <a:spcPct val="50000"/>
              </a:spcBef>
            </a:pPr>
            <a:r>
              <a:rPr lang="en-US" sz="3200" b="1" dirty="0">
                <a:latin typeface="Helvetica" pitchFamily="34" charset="0"/>
              </a:rPr>
              <a:t>…</a:t>
            </a:r>
          </a:p>
        </p:txBody>
      </p:sp>
      <p:sp>
        <p:nvSpPr>
          <p:cNvPr id="132130" name="Text Box 34"/>
          <p:cNvSpPr txBox="1">
            <a:spLocks noChangeArrowheads="1"/>
          </p:cNvSpPr>
          <p:nvPr/>
        </p:nvSpPr>
        <p:spPr bwMode="auto">
          <a:xfrm>
            <a:off x="8534400" y="4983163"/>
            <a:ext cx="609600" cy="579437"/>
          </a:xfrm>
          <a:prstGeom prst="rect">
            <a:avLst/>
          </a:prstGeom>
          <a:noFill/>
          <a:ln w="9525">
            <a:noFill/>
            <a:miter lim="800000"/>
            <a:headEnd/>
            <a:tailEnd/>
          </a:ln>
          <a:effectLst/>
        </p:spPr>
        <p:txBody>
          <a:bodyPr>
            <a:spAutoFit/>
          </a:bodyPr>
          <a:lstStyle/>
          <a:p>
            <a:pPr>
              <a:spcBef>
                <a:spcPct val="50000"/>
              </a:spcBef>
            </a:pPr>
            <a:r>
              <a:rPr lang="en-US" sz="3200" b="1" dirty="0">
                <a:effectLst/>
                <a:latin typeface="Helvetica" pitchFamily="34" charset="0"/>
              </a:rPr>
              <a:t>…</a:t>
            </a:r>
          </a:p>
        </p:txBody>
      </p:sp>
      <p:sp>
        <p:nvSpPr>
          <p:cNvPr id="132131" name="Text Box 35"/>
          <p:cNvSpPr txBox="1">
            <a:spLocks noChangeArrowheads="1"/>
          </p:cNvSpPr>
          <p:nvPr/>
        </p:nvSpPr>
        <p:spPr bwMode="auto">
          <a:xfrm>
            <a:off x="76200" y="4724400"/>
            <a:ext cx="609600" cy="579438"/>
          </a:xfrm>
          <a:prstGeom prst="rect">
            <a:avLst/>
          </a:prstGeom>
          <a:noFill/>
          <a:ln w="9525">
            <a:noFill/>
            <a:miter lim="800000"/>
            <a:headEnd/>
            <a:tailEnd/>
          </a:ln>
          <a:effectLst/>
        </p:spPr>
        <p:txBody>
          <a:bodyPr>
            <a:spAutoFit/>
          </a:bodyPr>
          <a:lstStyle/>
          <a:p>
            <a:pPr>
              <a:spcBef>
                <a:spcPct val="50000"/>
              </a:spcBef>
            </a:pPr>
            <a:r>
              <a:rPr lang="en-US" sz="3200" b="1" dirty="0">
                <a:latin typeface="Helvetica" pitchFamily="34" charset="0"/>
              </a:rPr>
              <a:t>…</a:t>
            </a:r>
          </a:p>
        </p:txBody>
      </p:sp>
      <p:sp>
        <p:nvSpPr>
          <p:cNvPr id="132132" name="Text Box 36"/>
          <p:cNvSpPr txBox="1">
            <a:spLocks noChangeArrowheads="1"/>
          </p:cNvSpPr>
          <p:nvPr/>
        </p:nvSpPr>
        <p:spPr bwMode="auto">
          <a:xfrm>
            <a:off x="76200" y="4983163"/>
            <a:ext cx="609600" cy="579437"/>
          </a:xfrm>
          <a:prstGeom prst="rect">
            <a:avLst/>
          </a:prstGeom>
          <a:noFill/>
          <a:ln w="9525">
            <a:noFill/>
            <a:miter lim="800000"/>
            <a:headEnd/>
            <a:tailEnd/>
          </a:ln>
          <a:effectLst/>
        </p:spPr>
        <p:txBody>
          <a:bodyPr>
            <a:spAutoFit/>
          </a:bodyPr>
          <a:lstStyle/>
          <a:p>
            <a:pPr>
              <a:spcBef>
                <a:spcPct val="50000"/>
              </a:spcBef>
            </a:pPr>
            <a:r>
              <a:rPr lang="en-US" sz="3200" b="1" dirty="0">
                <a:effectLst/>
                <a:latin typeface="Helvetica" pitchFamily="34" charset="0"/>
              </a:rPr>
              <a:t>…</a:t>
            </a:r>
          </a:p>
        </p:txBody>
      </p:sp>
      <p:sp>
        <p:nvSpPr>
          <p:cNvPr id="29" name="Title 1"/>
          <p:cNvSpPr txBox="1">
            <a:spLocks/>
          </p:cNvSpPr>
          <p:nvPr/>
        </p:nvSpPr>
        <p:spPr>
          <a:xfrm>
            <a:off x="533400" y="304801"/>
            <a:ext cx="8305800"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dirty="0" smtClean="0">
                <a:ln>
                  <a:noFill/>
                </a:ln>
                <a:solidFill>
                  <a:srgbClr val="0000CC"/>
                </a:solidFill>
                <a:effectLst/>
                <a:uLnTx/>
                <a:uFillTx/>
                <a:latin typeface="+mj-lt"/>
                <a:ea typeface="+mj-ea"/>
                <a:cs typeface="+mj-cs"/>
              </a:rPr>
              <a:t>Doubly Linked List</a:t>
            </a:r>
            <a:endParaRPr kumimoji="0" lang="en-US" sz="4200" b="0" i="0" u="none" strike="noStrike" kern="0" cap="none" spc="0" normalizeH="0" baseline="0" noProof="0" dirty="0">
              <a:ln>
                <a:noFill/>
              </a:ln>
              <a:solidFill>
                <a:srgbClr val="0000CC"/>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smtClean="0"/>
              <a:t>Doubly-Linked Lists (DLL)</a:t>
            </a:r>
          </a:p>
        </p:txBody>
      </p:sp>
      <p:sp>
        <p:nvSpPr>
          <p:cNvPr id="30723" name="Rectangle 3"/>
          <p:cNvSpPr>
            <a:spLocks noGrp="1" noChangeArrowheads="1"/>
          </p:cNvSpPr>
          <p:nvPr>
            <p:ph type="body" sz="half" idx="1"/>
          </p:nvPr>
        </p:nvSpPr>
        <p:spPr>
          <a:xfrm>
            <a:off x="381000" y="1527175"/>
            <a:ext cx="8574088" cy="703263"/>
          </a:xfrm>
        </p:spPr>
        <p:txBody>
          <a:bodyPr/>
          <a:lstStyle/>
          <a:p>
            <a:pPr eaLnBrk="1" hangingPunct="1"/>
            <a:r>
              <a:rPr lang="en-US" dirty="0" smtClean="0"/>
              <a:t>Here is a </a:t>
            </a:r>
            <a:r>
              <a:rPr lang="en-US" dirty="0" smtClean="0">
                <a:solidFill>
                  <a:srgbClr val="0000CC"/>
                </a:solidFill>
              </a:rPr>
              <a:t>doubly-linked list (DLL)</a:t>
            </a:r>
            <a:r>
              <a:rPr lang="en-US" dirty="0" smtClean="0"/>
              <a:t>:</a:t>
            </a:r>
            <a:endParaRPr lang="en-US" sz="2400" dirty="0" smtClean="0"/>
          </a:p>
        </p:txBody>
      </p:sp>
      <p:sp>
        <p:nvSpPr>
          <p:cNvPr id="30724" name="Rectangle 4"/>
          <p:cNvSpPr>
            <a:spLocks noGrp="1" noChangeArrowheads="1"/>
          </p:cNvSpPr>
          <p:nvPr>
            <p:ph type="body" sz="half" idx="2"/>
          </p:nvPr>
        </p:nvSpPr>
        <p:spPr>
          <a:xfrm>
            <a:off x="609600" y="4267200"/>
            <a:ext cx="7772400" cy="2362200"/>
          </a:xfrm>
        </p:spPr>
        <p:txBody>
          <a:bodyPr/>
          <a:lstStyle/>
          <a:p>
            <a:pPr eaLnBrk="1" hangingPunct="1"/>
            <a:r>
              <a:rPr lang="en-US" sz="2400" dirty="0" smtClean="0"/>
              <a:t>Each node contains a value, a link to its </a:t>
            </a:r>
            <a:r>
              <a:rPr lang="en-US" sz="2400" dirty="0" smtClean="0">
                <a:solidFill>
                  <a:srgbClr val="0000CC"/>
                </a:solidFill>
              </a:rPr>
              <a:t>successor</a:t>
            </a:r>
            <a:r>
              <a:rPr lang="en-US" sz="2400" dirty="0" smtClean="0"/>
              <a:t> (if any), </a:t>
            </a:r>
            <a:r>
              <a:rPr lang="en-US" sz="2400" i="1" dirty="0" smtClean="0"/>
              <a:t>and</a:t>
            </a:r>
            <a:r>
              <a:rPr lang="en-US" sz="2400" dirty="0" smtClean="0"/>
              <a:t> a link to its </a:t>
            </a:r>
            <a:r>
              <a:rPr lang="en-US" sz="2400" dirty="0" smtClean="0">
                <a:solidFill>
                  <a:srgbClr val="0000CC"/>
                </a:solidFill>
              </a:rPr>
              <a:t>predecessor</a:t>
            </a:r>
            <a:r>
              <a:rPr lang="en-US" sz="2400" dirty="0" smtClean="0"/>
              <a:t> (if any)</a:t>
            </a:r>
          </a:p>
          <a:p>
            <a:pPr eaLnBrk="1" hangingPunct="1"/>
            <a:r>
              <a:rPr lang="en-US" sz="2400" dirty="0" smtClean="0"/>
              <a:t>The </a:t>
            </a:r>
            <a:r>
              <a:rPr lang="en-US" sz="2400" dirty="0" smtClean="0">
                <a:solidFill>
                  <a:srgbClr val="0000CC"/>
                </a:solidFill>
              </a:rPr>
              <a:t>header</a:t>
            </a:r>
            <a:r>
              <a:rPr lang="en-US" sz="2400" dirty="0" smtClean="0"/>
              <a:t> points to the first node in the list </a:t>
            </a:r>
            <a:r>
              <a:rPr lang="en-US" sz="2400" i="1" dirty="0" smtClean="0"/>
              <a:t>and</a:t>
            </a:r>
            <a:r>
              <a:rPr lang="en-US" sz="2400" dirty="0" smtClean="0"/>
              <a:t> to the last node in the list (or contains null links if the list is empty)</a:t>
            </a:r>
          </a:p>
        </p:txBody>
      </p:sp>
      <p:grpSp>
        <p:nvGrpSpPr>
          <p:cNvPr id="2" name="Group 125"/>
          <p:cNvGrpSpPr>
            <a:grpSpLocks/>
          </p:cNvGrpSpPr>
          <p:nvPr/>
        </p:nvGrpSpPr>
        <p:grpSpPr bwMode="auto">
          <a:xfrm>
            <a:off x="609600" y="2286000"/>
            <a:ext cx="7162800" cy="1374775"/>
            <a:chOff x="384" y="1440"/>
            <a:chExt cx="4512" cy="866"/>
          </a:xfrm>
        </p:grpSpPr>
        <p:sp>
          <p:nvSpPr>
            <p:cNvPr id="20487" name="Line 43"/>
            <p:cNvSpPr>
              <a:spLocks noChangeShapeType="1"/>
            </p:cNvSpPr>
            <p:nvPr/>
          </p:nvSpPr>
          <p:spPr bwMode="auto">
            <a:xfrm>
              <a:off x="829" y="1728"/>
              <a:ext cx="297" cy="288"/>
            </a:xfrm>
            <a:prstGeom prst="line">
              <a:avLst/>
            </a:prstGeom>
            <a:noFill/>
            <a:ln w="28575">
              <a:solidFill>
                <a:schemeClr val="tx1"/>
              </a:solidFill>
              <a:round/>
              <a:headEnd/>
              <a:tailEnd type="triangle" w="med" len="med"/>
            </a:ln>
          </p:spPr>
          <p:txBody>
            <a:bodyPr wrap="none" anchor="ctr"/>
            <a:lstStyle/>
            <a:p>
              <a:endParaRPr lang="en-US"/>
            </a:p>
          </p:txBody>
        </p:sp>
        <p:sp>
          <p:nvSpPr>
            <p:cNvPr id="20488" name="Text Box 44"/>
            <p:cNvSpPr txBox="1">
              <a:spLocks noChangeArrowheads="1"/>
            </p:cNvSpPr>
            <p:nvPr/>
          </p:nvSpPr>
          <p:spPr bwMode="auto">
            <a:xfrm>
              <a:off x="384" y="1440"/>
              <a:ext cx="816" cy="291"/>
            </a:xfrm>
            <a:prstGeom prst="rect">
              <a:avLst/>
            </a:prstGeom>
            <a:noFill/>
            <a:ln w="12700">
              <a:noFill/>
              <a:miter lim="800000"/>
              <a:headEnd/>
              <a:tailEnd/>
            </a:ln>
          </p:spPr>
          <p:txBody>
            <a:bodyPr>
              <a:spAutoFit/>
            </a:bodyPr>
            <a:lstStyle/>
            <a:p>
              <a:pPr>
                <a:spcBef>
                  <a:spcPct val="50000"/>
                </a:spcBef>
              </a:pPr>
              <a:r>
                <a:rPr lang="en-US" sz="2400" dirty="0" smtClean="0">
                  <a:solidFill>
                    <a:srgbClr val="0000CC"/>
                  </a:solidFill>
                  <a:effectLst/>
                  <a:latin typeface="Consolas" pitchFamily="49" charset="0"/>
                </a:rPr>
                <a:t>Head</a:t>
              </a:r>
              <a:endParaRPr lang="en-US" sz="2400" dirty="0">
                <a:solidFill>
                  <a:srgbClr val="0000CC"/>
                </a:solidFill>
                <a:effectLst/>
                <a:latin typeface="Consolas" pitchFamily="49" charset="0"/>
              </a:endParaRPr>
            </a:p>
          </p:txBody>
        </p:sp>
        <p:sp>
          <p:nvSpPr>
            <p:cNvPr id="20489" name="Rectangle 84"/>
            <p:cNvSpPr>
              <a:spLocks noChangeArrowheads="1"/>
            </p:cNvSpPr>
            <p:nvPr/>
          </p:nvSpPr>
          <p:spPr bwMode="auto">
            <a:xfrm>
              <a:off x="1152" y="2016"/>
              <a:ext cx="288" cy="288"/>
            </a:xfrm>
            <a:prstGeom prst="rect">
              <a:avLst/>
            </a:prstGeom>
            <a:noFill/>
            <a:ln w="19050">
              <a:solidFill>
                <a:schemeClr val="tx1"/>
              </a:solidFill>
              <a:miter lim="800000"/>
              <a:headEnd/>
              <a:tailEnd/>
            </a:ln>
          </p:spPr>
          <p:txBody>
            <a:bodyPr wrap="none" anchor="ctr"/>
            <a:lstStyle/>
            <a:p>
              <a:endParaRPr lang="en-US"/>
            </a:p>
          </p:txBody>
        </p:sp>
        <p:sp>
          <p:nvSpPr>
            <p:cNvPr id="20490" name="Oval 85"/>
            <p:cNvSpPr>
              <a:spLocks noChangeArrowheads="1"/>
            </p:cNvSpPr>
            <p:nvPr/>
          </p:nvSpPr>
          <p:spPr bwMode="auto">
            <a:xfrm>
              <a:off x="1248" y="2064"/>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0491" name="Line 86"/>
            <p:cNvSpPr>
              <a:spLocks noChangeShapeType="1"/>
            </p:cNvSpPr>
            <p:nvPr/>
          </p:nvSpPr>
          <p:spPr bwMode="auto">
            <a:xfrm>
              <a:off x="1296" y="2112"/>
              <a:ext cx="432" cy="0"/>
            </a:xfrm>
            <a:prstGeom prst="line">
              <a:avLst/>
            </a:prstGeom>
            <a:noFill/>
            <a:ln w="19050">
              <a:solidFill>
                <a:schemeClr val="tx1"/>
              </a:solidFill>
              <a:round/>
              <a:headEnd/>
              <a:tailEnd type="triangle" w="lg" len="lg"/>
            </a:ln>
          </p:spPr>
          <p:txBody>
            <a:bodyPr wrap="none" anchor="ctr"/>
            <a:lstStyle/>
            <a:p>
              <a:endParaRPr lang="en-US"/>
            </a:p>
          </p:txBody>
        </p:sp>
        <p:grpSp>
          <p:nvGrpSpPr>
            <p:cNvPr id="3" name="Group 91"/>
            <p:cNvGrpSpPr>
              <a:grpSpLocks/>
            </p:cNvGrpSpPr>
            <p:nvPr/>
          </p:nvGrpSpPr>
          <p:grpSpPr bwMode="auto">
            <a:xfrm>
              <a:off x="1728" y="2016"/>
              <a:ext cx="864" cy="288"/>
              <a:chOff x="1824" y="3840"/>
              <a:chExt cx="864" cy="288"/>
            </a:xfrm>
          </p:grpSpPr>
          <p:sp>
            <p:nvSpPr>
              <p:cNvPr id="20521" name="Rectangle 92"/>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20522" name="Rectangle 93"/>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20523" name="Rectangle 94"/>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4" name="Group 95"/>
            <p:cNvGrpSpPr>
              <a:grpSpLocks/>
            </p:cNvGrpSpPr>
            <p:nvPr/>
          </p:nvGrpSpPr>
          <p:grpSpPr bwMode="auto">
            <a:xfrm>
              <a:off x="2400" y="2064"/>
              <a:ext cx="480" cy="96"/>
              <a:chOff x="2496" y="3888"/>
              <a:chExt cx="480" cy="96"/>
            </a:xfrm>
          </p:grpSpPr>
          <p:sp>
            <p:nvSpPr>
              <p:cNvPr id="20519" name="Oval 96"/>
              <p:cNvSpPr>
                <a:spLocks noChangeArrowheads="1"/>
              </p:cNvSpPr>
              <p:nvPr/>
            </p:nvSpPr>
            <p:spPr bwMode="auto">
              <a:xfrm>
                <a:off x="2496" y="3888"/>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0520" name="Line 97"/>
              <p:cNvSpPr>
                <a:spLocks noChangeShapeType="1"/>
              </p:cNvSpPr>
              <p:nvPr/>
            </p:nvSpPr>
            <p:spPr bwMode="auto">
              <a:xfrm>
                <a:off x="2544" y="3936"/>
                <a:ext cx="432" cy="0"/>
              </a:xfrm>
              <a:prstGeom prst="line">
                <a:avLst/>
              </a:prstGeom>
              <a:noFill/>
              <a:ln w="19050">
                <a:solidFill>
                  <a:schemeClr val="tx1"/>
                </a:solidFill>
                <a:round/>
                <a:headEnd/>
                <a:tailEnd type="triangle" w="lg" len="lg"/>
              </a:ln>
            </p:spPr>
            <p:txBody>
              <a:bodyPr wrap="none" anchor="ctr"/>
              <a:lstStyle/>
              <a:p>
                <a:endParaRPr lang="en-US"/>
              </a:p>
            </p:txBody>
          </p:sp>
        </p:grpSp>
        <p:sp>
          <p:nvSpPr>
            <p:cNvPr id="20497" name="Oval 98"/>
            <p:cNvSpPr>
              <a:spLocks noChangeArrowheads="1"/>
            </p:cNvSpPr>
            <p:nvPr/>
          </p:nvSpPr>
          <p:spPr bwMode="auto">
            <a:xfrm>
              <a:off x="1824" y="2160"/>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20498" name="Rectangle 100"/>
            <p:cNvSpPr>
              <a:spLocks noChangeArrowheads="1"/>
            </p:cNvSpPr>
            <p:nvPr/>
          </p:nvSpPr>
          <p:spPr bwMode="auto">
            <a:xfrm>
              <a:off x="2880" y="2016"/>
              <a:ext cx="288" cy="288"/>
            </a:xfrm>
            <a:prstGeom prst="rect">
              <a:avLst/>
            </a:prstGeom>
            <a:noFill/>
            <a:ln w="19050">
              <a:solidFill>
                <a:schemeClr val="tx1"/>
              </a:solidFill>
              <a:miter lim="800000"/>
              <a:headEnd/>
              <a:tailEnd/>
            </a:ln>
          </p:spPr>
          <p:txBody>
            <a:bodyPr wrap="none" anchor="ctr"/>
            <a:lstStyle/>
            <a:p>
              <a:endParaRPr lang="en-US"/>
            </a:p>
          </p:txBody>
        </p:sp>
        <p:sp>
          <p:nvSpPr>
            <p:cNvPr id="20499" name="Rectangle 101"/>
            <p:cNvSpPr>
              <a:spLocks noChangeArrowheads="1"/>
            </p:cNvSpPr>
            <p:nvPr/>
          </p:nvSpPr>
          <p:spPr bwMode="auto">
            <a:xfrm>
              <a:off x="3456" y="2016"/>
              <a:ext cx="288" cy="288"/>
            </a:xfrm>
            <a:prstGeom prst="rect">
              <a:avLst/>
            </a:prstGeom>
            <a:noFill/>
            <a:ln w="19050">
              <a:solidFill>
                <a:schemeClr val="tx1"/>
              </a:solidFill>
              <a:miter lim="800000"/>
              <a:headEnd/>
              <a:tailEnd/>
            </a:ln>
          </p:spPr>
          <p:txBody>
            <a:bodyPr wrap="none" anchor="ctr"/>
            <a:lstStyle/>
            <a:p>
              <a:endParaRPr lang="en-US"/>
            </a:p>
          </p:txBody>
        </p:sp>
        <p:sp>
          <p:nvSpPr>
            <p:cNvPr id="20500" name="Rectangle 102"/>
            <p:cNvSpPr>
              <a:spLocks noChangeArrowheads="1"/>
            </p:cNvSpPr>
            <p:nvPr/>
          </p:nvSpPr>
          <p:spPr bwMode="auto">
            <a:xfrm>
              <a:off x="3168" y="2016"/>
              <a:ext cx="288" cy="288"/>
            </a:xfrm>
            <a:prstGeom prst="rect">
              <a:avLst/>
            </a:prstGeom>
            <a:noFill/>
            <a:ln w="19050">
              <a:solidFill>
                <a:schemeClr val="tx1"/>
              </a:solidFill>
              <a:miter lim="800000"/>
              <a:headEnd/>
              <a:tailEnd/>
            </a:ln>
          </p:spPr>
          <p:txBody>
            <a:bodyPr wrap="none" anchor="ctr"/>
            <a:lstStyle/>
            <a:p>
              <a:endParaRPr lang="en-US"/>
            </a:p>
          </p:txBody>
        </p:sp>
        <p:sp>
          <p:nvSpPr>
            <p:cNvPr id="20501" name="Oval 103"/>
            <p:cNvSpPr>
              <a:spLocks noChangeArrowheads="1"/>
            </p:cNvSpPr>
            <p:nvPr/>
          </p:nvSpPr>
          <p:spPr bwMode="auto">
            <a:xfrm>
              <a:off x="3552" y="2064"/>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0502" name="Oval 104"/>
            <p:cNvSpPr>
              <a:spLocks noChangeArrowheads="1"/>
            </p:cNvSpPr>
            <p:nvPr/>
          </p:nvSpPr>
          <p:spPr bwMode="auto">
            <a:xfrm>
              <a:off x="2976" y="2160"/>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20503" name="Line 105"/>
            <p:cNvSpPr>
              <a:spLocks noChangeShapeType="1"/>
            </p:cNvSpPr>
            <p:nvPr/>
          </p:nvSpPr>
          <p:spPr bwMode="auto">
            <a:xfrm>
              <a:off x="3600" y="2112"/>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20504" name="Line 106"/>
            <p:cNvSpPr>
              <a:spLocks noChangeShapeType="1"/>
            </p:cNvSpPr>
            <p:nvPr/>
          </p:nvSpPr>
          <p:spPr bwMode="auto">
            <a:xfrm flipH="1">
              <a:off x="2592" y="2207"/>
              <a:ext cx="432" cy="1"/>
            </a:xfrm>
            <a:prstGeom prst="line">
              <a:avLst/>
            </a:prstGeom>
            <a:noFill/>
            <a:ln w="19050">
              <a:solidFill>
                <a:srgbClr val="0000CC"/>
              </a:solidFill>
              <a:round/>
              <a:headEnd/>
              <a:tailEnd type="triangle" w="lg" len="lg"/>
            </a:ln>
          </p:spPr>
          <p:txBody>
            <a:bodyPr wrap="none" anchor="ctr"/>
            <a:lstStyle/>
            <a:p>
              <a:endParaRPr lang="en-US"/>
            </a:p>
          </p:txBody>
        </p:sp>
        <p:grpSp>
          <p:nvGrpSpPr>
            <p:cNvPr id="5" name="Group 108"/>
            <p:cNvGrpSpPr>
              <a:grpSpLocks/>
            </p:cNvGrpSpPr>
            <p:nvPr/>
          </p:nvGrpSpPr>
          <p:grpSpPr bwMode="auto">
            <a:xfrm>
              <a:off x="4032" y="2016"/>
              <a:ext cx="864" cy="288"/>
              <a:chOff x="1824" y="3840"/>
              <a:chExt cx="864" cy="288"/>
            </a:xfrm>
          </p:grpSpPr>
          <p:sp>
            <p:nvSpPr>
              <p:cNvPr id="20516" name="Rectangle 109"/>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20517" name="Rectangle 110"/>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20518" name="Rectangle 111"/>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6" name="Group 112"/>
            <p:cNvGrpSpPr>
              <a:grpSpLocks/>
            </p:cNvGrpSpPr>
            <p:nvPr/>
          </p:nvGrpSpPr>
          <p:grpSpPr bwMode="auto">
            <a:xfrm>
              <a:off x="3744" y="2160"/>
              <a:ext cx="480" cy="96"/>
              <a:chOff x="1536" y="3984"/>
              <a:chExt cx="480" cy="96"/>
            </a:xfrm>
          </p:grpSpPr>
          <p:sp>
            <p:nvSpPr>
              <p:cNvPr id="20514" name="Oval 113"/>
              <p:cNvSpPr>
                <a:spLocks noChangeArrowheads="1"/>
              </p:cNvSpPr>
              <p:nvPr/>
            </p:nvSpPr>
            <p:spPr bwMode="auto">
              <a:xfrm>
                <a:off x="1920" y="3984"/>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20515" name="Line 114"/>
              <p:cNvSpPr>
                <a:spLocks noChangeShapeType="1"/>
              </p:cNvSpPr>
              <p:nvPr/>
            </p:nvSpPr>
            <p:spPr bwMode="auto">
              <a:xfrm flipH="1">
                <a:off x="1536" y="4031"/>
                <a:ext cx="432" cy="1"/>
              </a:xfrm>
              <a:prstGeom prst="line">
                <a:avLst/>
              </a:prstGeom>
              <a:noFill/>
              <a:ln w="19050">
                <a:solidFill>
                  <a:srgbClr val="0000CC"/>
                </a:solidFill>
                <a:round/>
                <a:headEnd/>
                <a:tailEnd type="triangle" w="lg" len="lg"/>
              </a:ln>
            </p:spPr>
            <p:txBody>
              <a:bodyPr wrap="none" anchor="ctr"/>
              <a:lstStyle/>
              <a:p>
                <a:endParaRPr lang="en-US"/>
              </a:p>
            </p:txBody>
          </p:sp>
        </p:grpSp>
        <p:sp>
          <p:nvSpPr>
            <p:cNvPr id="20507" name="Oval 115"/>
            <p:cNvSpPr>
              <a:spLocks noChangeArrowheads="1"/>
            </p:cNvSpPr>
            <p:nvPr/>
          </p:nvSpPr>
          <p:spPr bwMode="auto">
            <a:xfrm>
              <a:off x="4704" y="2064"/>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0511" name="Rectangle 120"/>
            <p:cNvSpPr>
              <a:spLocks noChangeArrowheads="1"/>
            </p:cNvSpPr>
            <p:nvPr/>
          </p:nvSpPr>
          <p:spPr bwMode="auto">
            <a:xfrm>
              <a:off x="2016" y="2014"/>
              <a:ext cx="288" cy="290"/>
            </a:xfrm>
            <a:prstGeom prst="rect">
              <a:avLst/>
            </a:prstGeom>
            <a:noFill/>
            <a:ln w="12700">
              <a:solidFill>
                <a:schemeClr val="tx1"/>
              </a:solidFill>
              <a:miter lim="800000"/>
              <a:headEnd/>
              <a:tailEnd/>
            </a:ln>
          </p:spPr>
          <p:txBody>
            <a:bodyPr wrap="none" anchor="ctr"/>
            <a:lstStyle/>
            <a:p>
              <a:pPr algn="ctr"/>
              <a:r>
                <a:rPr lang="en-US" sz="2400" dirty="0" smtClean="0">
                  <a:effectLst/>
                  <a:latin typeface="Consolas" pitchFamily="49" charset="0"/>
                </a:rPr>
                <a:t>56</a:t>
              </a:r>
              <a:endParaRPr lang="en-US" dirty="0">
                <a:effectLst/>
                <a:latin typeface="Times New Roman" pitchFamily="18" charset="0"/>
              </a:endParaRPr>
            </a:p>
          </p:txBody>
        </p:sp>
        <p:sp>
          <p:nvSpPr>
            <p:cNvPr id="20512" name="Rectangle 121"/>
            <p:cNvSpPr>
              <a:spLocks noChangeArrowheads="1"/>
            </p:cNvSpPr>
            <p:nvPr/>
          </p:nvSpPr>
          <p:spPr bwMode="auto">
            <a:xfrm>
              <a:off x="3168" y="2014"/>
              <a:ext cx="288" cy="290"/>
            </a:xfrm>
            <a:prstGeom prst="rect">
              <a:avLst/>
            </a:prstGeom>
            <a:noFill/>
            <a:ln w="12700">
              <a:solidFill>
                <a:schemeClr val="tx1"/>
              </a:solidFill>
              <a:miter lim="800000"/>
              <a:headEnd/>
              <a:tailEnd/>
            </a:ln>
          </p:spPr>
          <p:txBody>
            <a:bodyPr wrap="none" anchor="ctr"/>
            <a:lstStyle/>
            <a:p>
              <a:pPr algn="ctr"/>
              <a:r>
                <a:rPr lang="en-US" sz="2400" dirty="0" smtClean="0">
                  <a:effectLst/>
                  <a:latin typeface="Consolas" pitchFamily="49" charset="0"/>
                </a:rPr>
                <a:t>67</a:t>
              </a:r>
              <a:endParaRPr lang="en-US" sz="2400" dirty="0">
                <a:effectLst/>
                <a:latin typeface="Times New Roman" pitchFamily="18" charset="0"/>
              </a:endParaRPr>
            </a:p>
          </p:txBody>
        </p:sp>
        <p:sp>
          <p:nvSpPr>
            <p:cNvPr id="20513" name="Rectangle 122"/>
            <p:cNvSpPr>
              <a:spLocks noChangeArrowheads="1"/>
            </p:cNvSpPr>
            <p:nvPr/>
          </p:nvSpPr>
          <p:spPr bwMode="auto">
            <a:xfrm>
              <a:off x="4320" y="2016"/>
              <a:ext cx="288" cy="290"/>
            </a:xfrm>
            <a:prstGeom prst="rect">
              <a:avLst/>
            </a:prstGeom>
            <a:noFill/>
            <a:ln w="12700">
              <a:solidFill>
                <a:schemeClr val="tx1"/>
              </a:solidFill>
              <a:miter lim="800000"/>
              <a:headEnd/>
              <a:tailEnd/>
            </a:ln>
          </p:spPr>
          <p:txBody>
            <a:bodyPr wrap="none" anchor="ctr"/>
            <a:lstStyle/>
            <a:p>
              <a:pPr algn="ctr"/>
              <a:r>
                <a:rPr lang="en-US" sz="2400" dirty="0" smtClean="0">
                  <a:effectLst/>
                  <a:latin typeface="Consolas" pitchFamily="49" charset="0"/>
                </a:rPr>
                <a:t>93</a:t>
              </a:r>
              <a:endParaRPr lang="en-US" sz="2400" dirty="0">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4">
                                            <p:txEl>
                                              <p:pRg st="0" end="0"/>
                                            </p:txEl>
                                          </p:spTgt>
                                        </p:tgtEl>
                                        <p:attrNameLst>
                                          <p:attrName>style.visibility</p:attrName>
                                        </p:attrNameLst>
                                      </p:cBhvr>
                                      <p:to>
                                        <p:strVal val="visible"/>
                                      </p:to>
                                    </p:set>
                                    <p:animEffect transition="in" filter="wipe(left)">
                                      <p:cBhvr>
                                        <p:cTn id="17" dur="500"/>
                                        <p:tgtEl>
                                          <p:spTgt spid="3072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24">
                                            <p:txEl>
                                              <p:pRg st="1" end="1"/>
                                            </p:txEl>
                                          </p:spTgt>
                                        </p:tgtEl>
                                        <p:attrNameLst>
                                          <p:attrName>style.visibility</p:attrName>
                                        </p:attrNameLst>
                                      </p:cBhvr>
                                      <p:to>
                                        <p:strVal val="visible"/>
                                      </p:to>
                                    </p:set>
                                    <p:animEffect transition="in" filter="wipe(left)">
                                      <p:cBhvr>
                                        <p:cTn id="22" dur="500"/>
                                        <p:tgtEl>
                                          <p:spTgt spid="307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5" autoUpdateAnimBg="0"/>
      <p:bldP spid="30724" grpId="0" build="p" bldLvl="4"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TW">
                <a:ea typeface="PMingLiU" pitchFamily="18" charset="-120"/>
              </a:rPr>
              <a:t>Doubly Linked Lists</a:t>
            </a:r>
          </a:p>
        </p:txBody>
      </p:sp>
      <p:sp>
        <p:nvSpPr>
          <p:cNvPr id="361475" name="Rectangle 3"/>
          <p:cNvSpPr>
            <a:spLocks noGrp="1" noChangeArrowheads="1"/>
          </p:cNvSpPr>
          <p:nvPr>
            <p:ph idx="1"/>
          </p:nvPr>
        </p:nvSpPr>
        <p:spPr>
          <a:xfrm>
            <a:off x="381000" y="1219200"/>
            <a:ext cx="7848600" cy="1752600"/>
          </a:xfrm>
        </p:spPr>
        <p:txBody>
          <a:bodyPr/>
          <a:lstStyle/>
          <a:p>
            <a:r>
              <a:rPr lang="en-US" altLang="zh-TW" sz="2400" dirty="0">
                <a:ea typeface="PMingLiU" pitchFamily="18" charset="-120"/>
              </a:rPr>
              <a:t>In a Doubly Linked List each item points to both its predecessor and successor</a:t>
            </a:r>
          </a:p>
          <a:p>
            <a:pPr lvl="1"/>
            <a:r>
              <a:rPr lang="en-US" altLang="zh-TW" sz="2000" dirty="0" err="1">
                <a:latin typeface="Courier New" pitchFamily="49" charset="0"/>
                <a:ea typeface="PMingLiU" pitchFamily="18" charset="-120"/>
              </a:rPr>
              <a:t>prev</a:t>
            </a:r>
            <a:r>
              <a:rPr lang="en-US" altLang="zh-TW" sz="2000" dirty="0">
                <a:ea typeface="PMingLiU" pitchFamily="18" charset="-120"/>
              </a:rPr>
              <a:t> points to the predecessor</a:t>
            </a:r>
          </a:p>
          <a:p>
            <a:pPr lvl="1"/>
            <a:r>
              <a:rPr lang="en-US" altLang="zh-TW" sz="2000" dirty="0">
                <a:latin typeface="Courier New" pitchFamily="49" charset="0"/>
                <a:ea typeface="PMingLiU" pitchFamily="18" charset="-120"/>
              </a:rPr>
              <a:t>next</a:t>
            </a:r>
            <a:r>
              <a:rPr lang="en-US" altLang="zh-TW" sz="2000" dirty="0">
                <a:ea typeface="PMingLiU" pitchFamily="18" charset="-120"/>
              </a:rPr>
              <a:t> points to the </a:t>
            </a:r>
            <a:r>
              <a:rPr lang="en-US" altLang="zh-TW" sz="2000" dirty="0" smtClean="0">
                <a:ea typeface="PMingLiU" pitchFamily="18" charset="-120"/>
              </a:rPr>
              <a:t>successor</a:t>
            </a:r>
            <a:endParaRPr lang="en-US" altLang="zh-TW" sz="2000" dirty="0">
              <a:ea typeface="PMingLiU" pitchFamily="18" charset="-120"/>
            </a:endParaRPr>
          </a:p>
        </p:txBody>
      </p:sp>
      <p:grpSp>
        <p:nvGrpSpPr>
          <p:cNvPr id="2" name="Group 82"/>
          <p:cNvGrpSpPr>
            <a:grpSpLocks/>
          </p:cNvGrpSpPr>
          <p:nvPr/>
        </p:nvGrpSpPr>
        <p:grpSpPr bwMode="auto">
          <a:xfrm>
            <a:off x="1238250" y="3276600"/>
            <a:ext cx="1066800" cy="533400"/>
            <a:chOff x="1104" y="1488"/>
            <a:chExt cx="768" cy="336"/>
          </a:xfrm>
          <a:solidFill>
            <a:srgbClr val="71DAFF"/>
          </a:solidFill>
        </p:grpSpPr>
        <p:sp>
          <p:nvSpPr>
            <p:cNvPr id="361555" name="Rectangle 83"/>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dirty="0" smtClean="0">
                  <a:effectLst/>
                  <a:latin typeface="Times New Roman" pitchFamily="18" charset="0"/>
                  <a:ea typeface="PMingLiU" pitchFamily="18" charset="-120"/>
                </a:rPr>
                <a:t>10</a:t>
              </a:r>
            </a:p>
          </p:txBody>
        </p:sp>
        <p:sp>
          <p:nvSpPr>
            <p:cNvPr id="361556" name="Rectangle 84"/>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361557" name="Rectangle 85"/>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dirty="0" smtClean="0">
                <a:effectLst/>
              </a:endParaRPr>
            </a:p>
          </p:txBody>
        </p:sp>
      </p:grpSp>
      <p:grpSp>
        <p:nvGrpSpPr>
          <p:cNvPr id="3" name="Group 86"/>
          <p:cNvGrpSpPr>
            <a:grpSpLocks/>
          </p:cNvGrpSpPr>
          <p:nvPr/>
        </p:nvGrpSpPr>
        <p:grpSpPr bwMode="auto">
          <a:xfrm>
            <a:off x="7410450" y="3276600"/>
            <a:ext cx="1066800" cy="533400"/>
            <a:chOff x="1104" y="1488"/>
            <a:chExt cx="768" cy="336"/>
          </a:xfrm>
          <a:solidFill>
            <a:srgbClr val="71DAFF"/>
          </a:solidFill>
        </p:grpSpPr>
        <p:sp>
          <p:nvSpPr>
            <p:cNvPr id="361559" name="Rectangle 87"/>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smtClean="0">
                  <a:effectLst/>
                  <a:latin typeface="Times New Roman" pitchFamily="18" charset="0"/>
                  <a:ea typeface="PMingLiU" pitchFamily="18" charset="-120"/>
                </a:rPr>
                <a:t>70</a:t>
              </a:r>
            </a:p>
          </p:txBody>
        </p:sp>
        <p:sp>
          <p:nvSpPr>
            <p:cNvPr id="361560" name="Rectangle 88"/>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361561" name="Rectangle 89"/>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sp>
        <p:nvSpPr>
          <p:cNvPr id="361563" name="Rectangle 91"/>
          <p:cNvSpPr>
            <a:spLocks noChangeArrowheads="1"/>
          </p:cNvSpPr>
          <p:nvPr/>
        </p:nvSpPr>
        <p:spPr bwMode="auto">
          <a:xfrm>
            <a:off x="3048000" y="3276600"/>
            <a:ext cx="533400" cy="533400"/>
          </a:xfrm>
          <a:prstGeom prst="rect">
            <a:avLst/>
          </a:prstGeom>
          <a:solidFill>
            <a:srgbClr val="71DAFF"/>
          </a:solidFill>
          <a:ln w="12700">
            <a:solidFill>
              <a:schemeClr val="tx1"/>
            </a:solidFill>
            <a:miter lim="800000"/>
            <a:headEnd/>
            <a:tailEnd/>
          </a:ln>
          <a:effectLst/>
        </p:spPr>
        <p:txBody>
          <a:bodyPr wrap="none" anchor="ctr"/>
          <a:lstStyle/>
          <a:p>
            <a:pPr algn="ctr"/>
            <a:r>
              <a:rPr kumimoji="1" lang="zh-TW" altLang="en-US" sz="2400" smtClean="0">
                <a:effectLst/>
                <a:latin typeface="Times New Roman" pitchFamily="18" charset="0"/>
                <a:ea typeface="PMingLiU" pitchFamily="18" charset="-120"/>
              </a:rPr>
              <a:t>20</a:t>
            </a:r>
          </a:p>
        </p:txBody>
      </p:sp>
      <p:sp>
        <p:nvSpPr>
          <p:cNvPr id="361564" name="Rectangle 92"/>
          <p:cNvSpPr>
            <a:spLocks noChangeArrowheads="1"/>
          </p:cNvSpPr>
          <p:nvPr/>
        </p:nvSpPr>
        <p:spPr bwMode="auto">
          <a:xfrm>
            <a:off x="2781300" y="3276600"/>
            <a:ext cx="266700" cy="533400"/>
          </a:xfrm>
          <a:prstGeom prst="rect">
            <a:avLst/>
          </a:prstGeom>
          <a:solidFill>
            <a:srgbClr val="71DAFF"/>
          </a:solid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361565" name="Rectangle 93"/>
          <p:cNvSpPr>
            <a:spLocks noChangeArrowheads="1"/>
          </p:cNvSpPr>
          <p:nvPr/>
        </p:nvSpPr>
        <p:spPr bwMode="auto">
          <a:xfrm>
            <a:off x="3581400" y="3276600"/>
            <a:ext cx="266700" cy="533400"/>
          </a:xfrm>
          <a:prstGeom prst="rect">
            <a:avLst/>
          </a:prstGeom>
          <a:solidFill>
            <a:srgbClr val="71DAFF"/>
          </a:solid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nvGrpSpPr>
          <p:cNvPr id="4" name="Group 94"/>
          <p:cNvGrpSpPr>
            <a:grpSpLocks/>
          </p:cNvGrpSpPr>
          <p:nvPr/>
        </p:nvGrpSpPr>
        <p:grpSpPr bwMode="auto">
          <a:xfrm>
            <a:off x="5867400" y="3276600"/>
            <a:ext cx="1066800" cy="533400"/>
            <a:chOff x="1104" y="1488"/>
            <a:chExt cx="768" cy="336"/>
          </a:xfrm>
          <a:solidFill>
            <a:srgbClr val="71DAFF"/>
          </a:solidFill>
        </p:grpSpPr>
        <p:sp>
          <p:nvSpPr>
            <p:cNvPr id="361567" name="Rectangle 95"/>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smtClean="0">
                  <a:effectLst/>
                  <a:latin typeface="Times New Roman" pitchFamily="18" charset="0"/>
                  <a:ea typeface="PMingLiU" pitchFamily="18" charset="-120"/>
                </a:rPr>
                <a:t>55</a:t>
              </a:r>
            </a:p>
          </p:txBody>
        </p:sp>
        <p:sp>
          <p:nvSpPr>
            <p:cNvPr id="361568" name="Rectangle 96"/>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361569" name="Rectangle 97"/>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grpSp>
        <p:nvGrpSpPr>
          <p:cNvPr id="5" name="Group 98"/>
          <p:cNvGrpSpPr>
            <a:grpSpLocks/>
          </p:cNvGrpSpPr>
          <p:nvPr/>
        </p:nvGrpSpPr>
        <p:grpSpPr bwMode="auto">
          <a:xfrm>
            <a:off x="4324350" y="3276600"/>
            <a:ext cx="1066800" cy="533400"/>
            <a:chOff x="1104" y="1488"/>
            <a:chExt cx="768" cy="336"/>
          </a:xfrm>
          <a:solidFill>
            <a:srgbClr val="71DAFF"/>
          </a:solidFill>
        </p:grpSpPr>
        <p:sp>
          <p:nvSpPr>
            <p:cNvPr id="361571" name="Rectangle 99"/>
            <p:cNvSpPr>
              <a:spLocks noChangeArrowheads="1"/>
            </p:cNvSpPr>
            <p:nvPr/>
          </p:nvSpPr>
          <p:spPr bwMode="auto">
            <a:xfrm>
              <a:off x="1296" y="1488"/>
              <a:ext cx="384" cy="336"/>
            </a:xfrm>
            <a:prstGeom prst="rect">
              <a:avLst/>
            </a:prstGeom>
            <a:grpFill/>
            <a:ln w="12700">
              <a:solidFill>
                <a:schemeClr val="tx1"/>
              </a:solidFill>
              <a:miter lim="800000"/>
              <a:headEnd/>
              <a:tailEnd/>
            </a:ln>
            <a:effectLst/>
          </p:spPr>
          <p:txBody>
            <a:bodyPr wrap="none" anchor="ctr"/>
            <a:lstStyle/>
            <a:p>
              <a:pPr algn="ctr"/>
              <a:r>
                <a:rPr kumimoji="1" lang="zh-TW" altLang="en-US" sz="2400" smtClean="0">
                  <a:effectLst/>
                  <a:latin typeface="Times New Roman" pitchFamily="18" charset="0"/>
                  <a:ea typeface="PMingLiU" pitchFamily="18" charset="-120"/>
                </a:rPr>
                <a:t>40</a:t>
              </a:r>
            </a:p>
          </p:txBody>
        </p:sp>
        <p:sp>
          <p:nvSpPr>
            <p:cNvPr id="361572" name="Rectangle 100"/>
            <p:cNvSpPr>
              <a:spLocks noChangeArrowheads="1"/>
            </p:cNvSpPr>
            <p:nvPr/>
          </p:nvSpPr>
          <p:spPr bwMode="auto">
            <a:xfrm>
              <a:off x="1104"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sp>
          <p:nvSpPr>
            <p:cNvPr id="361573" name="Rectangle 101"/>
            <p:cNvSpPr>
              <a:spLocks noChangeArrowheads="1"/>
            </p:cNvSpPr>
            <p:nvPr/>
          </p:nvSpPr>
          <p:spPr bwMode="auto">
            <a:xfrm>
              <a:off x="1680" y="1488"/>
              <a:ext cx="192" cy="336"/>
            </a:xfrm>
            <a:prstGeom prst="rect">
              <a:avLst/>
            </a:prstGeom>
            <a:grpFill/>
            <a:ln w="12700">
              <a:solidFill>
                <a:schemeClr val="tx1"/>
              </a:solidFill>
              <a:miter lim="800000"/>
              <a:headEnd/>
              <a:tailEnd/>
            </a:ln>
            <a:effectLst/>
          </p:spPr>
          <p:txBody>
            <a:bodyPr wrap="none" anchor="ctr"/>
            <a:lstStyle/>
            <a:p>
              <a:pPr algn="ctr" eaLnBrk="0" hangingPunct="0">
                <a:spcBef>
                  <a:spcPct val="20000"/>
                </a:spcBef>
                <a:buClr>
                  <a:srgbClr val="006633"/>
                </a:buClr>
                <a:buSzPct val="75000"/>
                <a:buFont typeface="Monotype Sorts" pitchFamily="2" charset="2"/>
                <a:buChar char="l"/>
              </a:pPr>
              <a:endParaRPr lang="en-US" sz="2000" b="1" smtClean="0">
                <a:effectLst/>
              </a:endParaRPr>
            </a:p>
          </p:txBody>
        </p:sp>
      </p:grpSp>
      <p:grpSp>
        <p:nvGrpSpPr>
          <p:cNvPr id="6" name="Group 110"/>
          <p:cNvGrpSpPr>
            <a:grpSpLocks/>
          </p:cNvGrpSpPr>
          <p:nvPr/>
        </p:nvGrpSpPr>
        <p:grpSpPr bwMode="auto">
          <a:xfrm>
            <a:off x="2305050" y="3429000"/>
            <a:ext cx="457200" cy="230188"/>
            <a:chOff x="1500" y="2016"/>
            <a:chExt cx="288" cy="145"/>
          </a:xfrm>
          <a:solidFill>
            <a:srgbClr val="71DAFF"/>
          </a:solidFill>
        </p:grpSpPr>
        <p:sp>
          <p:nvSpPr>
            <p:cNvPr id="361574" name="Line 102"/>
            <p:cNvSpPr>
              <a:spLocks noChangeShapeType="1"/>
            </p:cNvSpPr>
            <p:nvPr/>
          </p:nvSpPr>
          <p:spPr bwMode="auto">
            <a:xfrm>
              <a:off x="1500" y="2016"/>
              <a:ext cx="288" cy="0"/>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361575" name="Line 103"/>
            <p:cNvSpPr>
              <a:spLocks noChangeShapeType="1"/>
            </p:cNvSpPr>
            <p:nvPr/>
          </p:nvSpPr>
          <p:spPr bwMode="auto">
            <a:xfrm rot="10918189">
              <a:off x="1500" y="2160"/>
              <a:ext cx="288" cy="1"/>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grpSp>
      <p:grpSp>
        <p:nvGrpSpPr>
          <p:cNvPr id="7" name="Group 111"/>
          <p:cNvGrpSpPr>
            <a:grpSpLocks/>
          </p:cNvGrpSpPr>
          <p:nvPr/>
        </p:nvGrpSpPr>
        <p:grpSpPr bwMode="auto">
          <a:xfrm>
            <a:off x="3886200" y="3429000"/>
            <a:ext cx="457200" cy="230188"/>
            <a:chOff x="2496" y="2064"/>
            <a:chExt cx="288" cy="145"/>
          </a:xfrm>
          <a:solidFill>
            <a:srgbClr val="71DAFF"/>
          </a:solidFill>
        </p:grpSpPr>
        <p:sp>
          <p:nvSpPr>
            <p:cNvPr id="361576" name="Line 104"/>
            <p:cNvSpPr>
              <a:spLocks noChangeShapeType="1"/>
            </p:cNvSpPr>
            <p:nvPr/>
          </p:nvSpPr>
          <p:spPr bwMode="auto">
            <a:xfrm>
              <a:off x="2496" y="2064"/>
              <a:ext cx="288" cy="0"/>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361577" name="Line 105"/>
            <p:cNvSpPr>
              <a:spLocks noChangeShapeType="1"/>
            </p:cNvSpPr>
            <p:nvPr/>
          </p:nvSpPr>
          <p:spPr bwMode="auto">
            <a:xfrm rot="10918189">
              <a:off x="2496" y="2208"/>
              <a:ext cx="288" cy="1"/>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grpSp>
      <p:grpSp>
        <p:nvGrpSpPr>
          <p:cNvPr id="8" name="Group 113"/>
          <p:cNvGrpSpPr>
            <a:grpSpLocks/>
          </p:cNvGrpSpPr>
          <p:nvPr/>
        </p:nvGrpSpPr>
        <p:grpSpPr bwMode="auto">
          <a:xfrm>
            <a:off x="5410200" y="3429000"/>
            <a:ext cx="1981200" cy="230188"/>
            <a:chOff x="3456" y="2016"/>
            <a:chExt cx="1248" cy="145"/>
          </a:xfrm>
          <a:solidFill>
            <a:srgbClr val="71DAFF"/>
          </a:solidFill>
        </p:grpSpPr>
        <p:grpSp>
          <p:nvGrpSpPr>
            <p:cNvPr id="9" name="Group 112"/>
            <p:cNvGrpSpPr>
              <a:grpSpLocks/>
            </p:cNvGrpSpPr>
            <p:nvPr/>
          </p:nvGrpSpPr>
          <p:grpSpPr bwMode="auto">
            <a:xfrm>
              <a:off x="3456" y="2016"/>
              <a:ext cx="288" cy="145"/>
              <a:chOff x="3456" y="2016"/>
              <a:chExt cx="288" cy="145"/>
            </a:xfrm>
            <a:grpFill/>
          </p:grpSpPr>
          <p:sp>
            <p:nvSpPr>
              <p:cNvPr id="361578" name="Line 106"/>
              <p:cNvSpPr>
                <a:spLocks noChangeShapeType="1"/>
              </p:cNvSpPr>
              <p:nvPr/>
            </p:nvSpPr>
            <p:spPr bwMode="auto">
              <a:xfrm>
                <a:off x="3456" y="2016"/>
                <a:ext cx="288" cy="0"/>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361579" name="Line 107"/>
              <p:cNvSpPr>
                <a:spLocks noChangeShapeType="1"/>
              </p:cNvSpPr>
              <p:nvPr/>
            </p:nvSpPr>
            <p:spPr bwMode="auto">
              <a:xfrm rot="10918189">
                <a:off x="3456" y="2160"/>
                <a:ext cx="288" cy="1"/>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grpSp>
        <p:sp>
          <p:nvSpPr>
            <p:cNvPr id="361580" name="Line 108"/>
            <p:cNvSpPr>
              <a:spLocks noChangeShapeType="1"/>
            </p:cNvSpPr>
            <p:nvPr/>
          </p:nvSpPr>
          <p:spPr bwMode="auto">
            <a:xfrm>
              <a:off x="4416" y="2016"/>
              <a:ext cx="288" cy="0"/>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361581" name="Line 109"/>
            <p:cNvSpPr>
              <a:spLocks noChangeShapeType="1"/>
            </p:cNvSpPr>
            <p:nvPr/>
          </p:nvSpPr>
          <p:spPr bwMode="auto">
            <a:xfrm rot="10918189">
              <a:off x="4416" y="2160"/>
              <a:ext cx="288" cy="1"/>
            </a:xfrm>
            <a:prstGeom prst="line">
              <a:avLst/>
            </a:prstGeom>
            <a:grp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grpSp>
      <p:sp>
        <p:nvSpPr>
          <p:cNvPr id="361586" name="Text Box 114"/>
          <p:cNvSpPr txBox="1">
            <a:spLocks noChangeArrowheads="1"/>
          </p:cNvSpPr>
          <p:nvPr/>
        </p:nvSpPr>
        <p:spPr bwMode="auto">
          <a:xfrm>
            <a:off x="1066800" y="4114800"/>
            <a:ext cx="742950" cy="366713"/>
          </a:xfrm>
          <a:prstGeom prst="rect">
            <a:avLst/>
          </a:prstGeom>
          <a:noFill/>
          <a:ln w="12700">
            <a:noFill/>
            <a:miter lim="800000"/>
            <a:headEnd type="none" w="sm" len="sm"/>
            <a:tailEnd type="none" w="sm" len="sm"/>
          </a:ln>
          <a:effectLst/>
        </p:spPr>
        <p:txBody>
          <a:bodyPr wrap="none">
            <a:spAutoFit/>
          </a:bodyPr>
          <a:lstStyle/>
          <a:p>
            <a:pPr marL="342900" indent="-342900" eaLnBrk="0" hangingPunct="0">
              <a:spcBef>
                <a:spcPct val="20000"/>
              </a:spcBef>
              <a:buClr>
                <a:srgbClr val="006633"/>
              </a:buClr>
              <a:buSzPct val="75000"/>
              <a:buFont typeface="Monotype Sorts" pitchFamily="2" charset="2"/>
              <a:buNone/>
            </a:pPr>
            <a:r>
              <a:rPr lang="en-US" altLang="zh-TW" b="1" smtClean="0">
                <a:solidFill>
                  <a:srgbClr val="000000"/>
                </a:solidFill>
                <a:effectLst/>
                <a:ea typeface="PMingLiU" pitchFamily="18" charset="-120"/>
              </a:rPr>
              <a:t>Head</a:t>
            </a:r>
          </a:p>
        </p:txBody>
      </p:sp>
      <p:sp>
        <p:nvSpPr>
          <p:cNvPr id="361587" name="Line 115"/>
          <p:cNvSpPr>
            <a:spLocks noChangeShapeType="1"/>
          </p:cNvSpPr>
          <p:nvPr/>
        </p:nvSpPr>
        <p:spPr bwMode="auto">
          <a:xfrm flipV="1">
            <a:off x="1447800" y="3810000"/>
            <a:ext cx="304800" cy="457200"/>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361588" name="Line 116"/>
          <p:cNvSpPr>
            <a:spLocks noChangeShapeType="1"/>
          </p:cNvSpPr>
          <p:nvPr/>
        </p:nvSpPr>
        <p:spPr bwMode="auto">
          <a:xfrm flipH="1">
            <a:off x="1295400" y="3276600"/>
            <a:ext cx="152400" cy="533400"/>
          </a:xfrm>
          <a:prstGeom prst="line">
            <a:avLst/>
          </a:prstGeom>
          <a:noFill/>
          <a:ln w="28575">
            <a:solidFill>
              <a:schemeClr val="bg1"/>
            </a:solidFill>
            <a:round/>
            <a:headEnd/>
            <a:tailEn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361589" name="Line 117"/>
          <p:cNvSpPr>
            <a:spLocks noChangeShapeType="1"/>
          </p:cNvSpPr>
          <p:nvPr/>
        </p:nvSpPr>
        <p:spPr bwMode="auto">
          <a:xfrm flipH="1">
            <a:off x="8229600" y="3276600"/>
            <a:ext cx="228600" cy="609600"/>
          </a:xfrm>
          <a:prstGeom prst="line">
            <a:avLst/>
          </a:prstGeom>
          <a:noFill/>
          <a:ln w="28575">
            <a:solidFill>
              <a:schemeClr val="bg1"/>
            </a:solidFill>
            <a:round/>
            <a:headEnd/>
            <a:tailEn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361590" name="Text Box 118"/>
          <p:cNvSpPr txBox="1">
            <a:spLocks noChangeArrowheads="1"/>
          </p:cNvSpPr>
          <p:nvPr/>
        </p:nvSpPr>
        <p:spPr bwMode="auto">
          <a:xfrm>
            <a:off x="3581400" y="4419600"/>
            <a:ext cx="2362200" cy="366713"/>
          </a:xfrm>
          <a:prstGeom prst="rect">
            <a:avLst/>
          </a:prstGeom>
          <a:noFill/>
          <a:ln w="12700">
            <a:noFill/>
            <a:miter lim="800000"/>
            <a:headEnd type="none" w="sm" len="sm"/>
            <a:tailEnd type="none" w="sm" len="sm"/>
          </a:ln>
          <a:effectLst/>
        </p:spPr>
        <p:txBody>
          <a:bodyPr>
            <a:spAutoFit/>
          </a:bodyPr>
          <a:lstStyle/>
          <a:p>
            <a:pPr marL="342900" indent="-342900" algn="ctr" eaLnBrk="0" hangingPunct="0">
              <a:spcBef>
                <a:spcPct val="20000"/>
              </a:spcBef>
              <a:buClr>
                <a:srgbClr val="006633"/>
              </a:buClr>
              <a:buSzPct val="75000"/>
              <a:buFont typeface="Monotype Sorts" pitchFamily="2" charset="2"/>
              <a:buNone/>
            </a:pPr>
            <a:r>
              <a:rPr lang="en-US" altLang="zh-TW" b="1" smtClean="0">
                <a:solidFill>
                  <a:srgbClr val="000000"/>
                </a:solidFill>
                <a:effectLst/>
                <a:ea typeface="PMingLiU" pitchFamily="18" charset="-120"/>
              </a:rPr>
              <a:t>Cur </a:t>
            </a:r>
          </a:p>
        </p:txBody>
      </p:sp>
      <p:sp>
        <p:nvSpPr>
          <p:cNvPr id="361591" name="Text Box 119"/>
          <p:cNvSpPr txBox="1">
            <a:spLocks noChangeArrowheads="1"/>
          </p:cNvSpPr>
          <p:nvPr/>
        </p:nvSpPr>
        <p:spPr bwMode="auto">
          <a:xfrm>
            <a:off x="6019800" y="4343400"/>
            <a:ext cx="1257300" cy="366713"/>
          </a:xfrm>
          <a:prstGeom prst="rect">
            <a:avLst/>
          </a:prstGeom>
          <a:noFill/>
          <a:ln w="12700">
            <a:noFill/>
            <a:miter lim="800000"/>
            <a:headEnd type="none" w="sm" len="sm"/>
            <a:tailEnd type="none" w="sm" len="sm"/>
          </a:ln>
          <a:effectLst/>
        </p:spPr>
        <p:txBody>
          <a:bodyPr wrap="none">
            <a:spAutoFit/>
          </a:bodyPr>
          <a:lstStyle/>
          <a:p>
            <a:pPr marL="342900" indent="-342900" eaLnBrk="0" hangingPunct="0">
              <a:spcBef>
                <a:spcPct val="20000"/>
              </a:spcBef>
              <a:buClr>
                <a:srgbClr val="006633"/>
              </a:buClr>
              <a:buSzPct val="75000"/>
              <a:buFont typeface="Monotype Sorts" pitchFamily="2" charset="2"/>
              <a:buNone/>
            </a:pPr>
            <a:r>
              <a:rPr lang="en-US" altLang="zh-TW" b="1" smtClean="0">
                <a:solidFill>
                  <a:srgbClr val="000000"/>
                </a:solidFill>
                <a:effectLst/>
                <a:ea typeface="PMingLiU" pitchFamily="18" charset="-120"/>
              </a:rPr>
              <a:t>Cur-&gt;next</a:t>
            </a:r>
          </a:p>
        </p:txBody>
      </p:sp>
      <p:sp>
        <p:nvSpPr>
          <p:cNvPr id="361592" name="Text Box 120"/>
          <p:cNvSpPr txBox="1">
            <a:spLocks noChangeArrowheads="1"/>
          </p:cNvSpPr>
          <p:nvPr/>
        </p:nvSpPr>
        <p:spPr bwMode="auto">
          <a:xfrm>
            <a:off x="2667000" y="4343400"/>
            <a:ext cx="1270000" cy="366713"/>
          </a:xfrm>
          <a:prstGeom prst="rect">
            <a:avLst/>
          </a:prstGeom>
          <a:noFill/>
          <a:ln w="12700">
            <a:noFill/>
            <a:miter lim="800000"/>
            <a:headEnd type="none" w="sm" len="sm"/>
            <a:tailEnd type="none" w="sm" len="sm"/>
          </a:ln>
          <a:effectLst/>
        </p:spPr>
        <p:txBody>
          <a:bodyPr wrap="none">
            <a:spAutoFit/>
          </a:bodyPr>
          <a:lstStyle/>
          <a:p>
            <a:pPr marL="342900" indent="-342900" eaLnBrk="0" hangingPunct="0">
              <a:spcBef>
                <a:spcPct val="20000"/>
              </a:spcBef>
              <a:buClr>
                <a:srgbClr val="006633"/>
              </a:buClr>
              <a:buSzPct val="75000"/>
              <a:buFont typeface="Monotype Sorts" pitchFamily="2" charset="2"/>
              <a:buNone/>
            </a:pPr>
            <a:r>
              <a:rPr lang="en-US" altLang="zh-TW" b="1" smtClean="0">
                <a:solidFill>
                  <a:srgbClr val="000000"/>
                </a:solidFill>
                <a:effectLst/>
                <a:ea typeface="PMingLiU" pitchFamily="18" charset="-120"/>
              </a:rPr>
              <a:t>Cur-&gt;prev</a:t>
            </a:r>
          </a:p>
        </p:txBody>
      </p:sp>
      <p:sp>
        <p:nvSpPr>
          <p:cNvPr id="361594" name="Line 122"/>
          <p:cNvSpPr>
            <a:spLocks noChangeShapeType="1"/>
          </p:cNvSpPr>
          <p:nvPr/>
        </p:nvSpPr>
        <p:spPr bwMode="auto">
          <a:xfrm rot="19331333" flipV="1">
            <a:off x="3121025" y="3884613"/>
            <a:ext cx="420688" cy="528637"/>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361597" name="Line 125"/>
          <p:cNvSpPr>
            <a:spLocks noChangeShapeType="1"/>
          </p:cNvSpPr>
          <p:nvPr/>
        </p:nvSpPr>
        <p:spPr bwMode="auto">
          <a:xfrm rot="19331333" flipV="1">
            <a:off x="4724400" y="3886200"/>
            <a:ext cx="420688" cy="528638"/>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
        <p:nvSpPr>
          <p:cNvPr id="361598" name="Line 126"/>
          <p:cNvSpPr>
            <a:spLocks noChangeShapeType="1"/>
          </p:cNvSpPr>
          <p:nvPr/>
        </p:nvSpPr>
        <p:spPr bwMode="auto">
          <a:xfrm rot="19331333" flipV="1">
            <a:off x="6248400" y="3886200"/>
            <a:ext cx="420688" cy="536575"/>
          </a:xfrm>
          <a:prstGeom prst="line">
            <a:avLst/>
          </a:prstGeom>
          <a:noFill/>
          <a:ln w="31750">
            <a:solidFill>
              <a:schemeClr val="tx1"/>
            </a:solidFill>
            <a:round/>
            <a:headEnd/>
            <a:tailEnd type="triangle" w="med" len="med"/>
          </a:ln>
          <a:effectLst/>
        </p:spPr>
        <p:txBody>
          <a:bodyPr/>
          <a:lstStyle/>
          <a:p>
            <a:pPr algn="ctr" eaLnBrk="0" hangingPunct="0">
              <a:spcBef>
                <a:spcPct val="20000"/>
              </a:spcBef>
              <a:buClr>
                <a:srgbClr val="006633"/>
              </a:buClr>
              <a:buSzPct val="75000"/>
              <a:buFont typeface="Monotype Sorts" pitchFamily="2" charset="2"/>
              <a:buChar char="l"/>
            </a:pPr>
            <a:endParaRPr lang="en-US" sz="2000" b="1" smtClean="0">
              <a:solidFill>
                <a:srgbClr val="000000"/>
              </a:solidFill>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DLLs compared to SLLs</a:t>
            </a:r>
          </a:p>
        </p:txBody>
      </p:sp>
      <p:sp>
        <p:nvSpPr>
          <p:cNvPr id="21508" name="Rectangle 3"/>
          <p:cNvSpPr>
            <a:spLocks noGrp="1" noChangeArrowheads="1"/>
          </p:cNvSpPr>
          <p:nvPr>
            <p:ph type="body" sz="half" idx="1"/>
          </p:nvPr>
        </p:nvSpPr>
        <p:spPr>
          <a:xfrm>
            <a:off x="381000" y="1371600"/>
            <a:ext cx="4203700" cy="4760913"/>
          </a:xfrm>
        </p:spPr>
        <p:txBody>
          <a:bodyPr/>
          <a:lstStyle/>
          <a:p>
            <a:pPr eaLnBrk="1" hangingPunct="1"/>
            <a:r>
              <a:rPr lang="en-US" dirty="0" smtClean="0"/>
              <a:t>Advantages:</a:t>
            </a:r>
          </a:p>
          <a:p>
            <a:pPr lvl="1" eaLnBrk="1" hangingPunct="1"/>
            <a:r>
              <a:rPr lang="en-US" dirty="0" smtClean="0"/>
              <a:t>Can be traversed in either direction (may be essential for some programs)</a:t>
            </a:r>
          </a:p>
          <a:p>
            <a:pPr lvl="1" eaLnBrk="1" hangingPunct="1"/>
            <a:r>
              <a:rPr lang="en-US" dirty="0" smtClean="0"/>
              <a:t>Some operations, such as deletion and inserting before a node, become easier</a:t>
            </a:r>
          </a:p>
          <a:p>
            <a:pPr lvl="1" eaLnBrk="1" hangingPunct="1"/>
            <a:endParaRPr lang="en-US" dirty="0" smtClean="0"/>
          </a:p>
        </p:txBody>
      </p:sp>
      <p:sp>
        <p:nvSpPr>
          <p:cNvPr id="21509" name="Rectangle 4"/>
          <p:cNvSpPr>
            <a:spLocks noGrp="1" noChangeArrowheads="1"/>
          </p:cNvSpPr>
          <p:nvPr>
            <p:ph type="body" sz="half" idx="2"/>
          </p:nvPr>
        </p:nvSpPr>
        <p:spPr>
          <a:xfrm>
            <a:off x="4751388" y="1371600"/>
            <a:ext cx="4203700" cy="4760913"/>
          </a:xfrm>
        </p:spPr>
        <p:txBody>
          <a:bodyPr/>
          <a:lstStyle/>
          <a:p>
            <a:pPr eaLnBrk="1" hangingPunct="1"/>
            <a:r>
              <a:rPr lang="en-US" dirty="0" smtClean="0"/>
              <a:t>Disadvantages:</a:t>
            </a:r>
          </a:p>
          <a:p>
            <a:pPr lvl="1" eaLnBrk="1" hangingPunct="1"/>
            <a:r>
              <a:rPr lang="en-US" dirty="0" smtClean="0"/>
              <a:t>Requires more space to store backward pointer</a:t>
            </a:r>
          </a:p>
          <a:p>
            <a:pPr lvl="1" eaLnBrk="1" hangingPunct="1"/>
            <a:r>
              <a:rPr lang="en-US" dirty="0" smtClean="0"/>
              <a:t>List manipulations are slower</a:t>
            </a:r>
          </a:p>
          <a:p>
            <a:pPr lvl="2"/>
            <a:r>
              <a:rPr lang="en-US" dirty="0" smtClean="0"/>
              <a:t>because more links must be changed</a:t>
            </a:r>
          </a:p>
          <a:p>
            <a:pPr lvl="1" eaLnBrk="1" hangingPunct="1"/>
            <a:r>
              <a:rPr lang="en-US" dirty="0" smtClean="0"/>
              <a:t>Greater chance of having bugs</a:t>
            </a:r>
          </a:p>
          <a:p>
            <a:pPr lvl="2"/>
            <a:r>
              <a:rPr lang="en-US" dirty="0" smtClean="0"/>
              <a:t>because more links must be manipulated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Lecture_15</Template>
  <TotalTime>8413</TotalTime>
  <Words>979</Words>
  <Application>Microsoft Office PowerPoint</Application>
  <PresentationFormat>On-screen Show (4:3)</PresentationFormat>
  <Paragraphs>186</Paragraphs>
  <Slides>29</Slides>
  <Notes>6</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Edge</vt:lpstr>
      <vt:lpstr>1_Edge</vt:lpstr>
      <vt:lpstr>PowerPoint Presentation</vt:lpstr>
      <vt:lpstr>Objectives Overview</vt:lpstr>
      <vt:lpstr>Singly Linked List (SLL) - More Terminology</vt:lpstr>
      <vt:lpstr>Doubly Linked List (DLL)</vt:lpstr>
      <vt:lpstr>Motivation</vt:lpstr>
      <vt:lpstr>PowerPoint Presentation</vt:lpstr>
      <vt:lpstr>Doubly-Linked Lists (DLL)</vt:lpstr>
      <vt:lpstr>Doubly Linked Lists</vt:lpstr>
      <vt:lpstr>DLLs compared to SLLs</vt:lpstr>
      <vt:lpstr>Double Linked List – Definition in C++</vt:lpstr>
      <vt:lpstr>Operations on DLL</vt:lpstr>
      <vt:lpstr>Doubly Linked List Operations</vt:lpstr>
      <vt:lpstr>DLL - Insertion</vt:lpstr>
      <vt:lpstr>Inserting a Node</vt:lpstr>
      <vt:lpstr>PowerPoint Presentation</vt:lpstr>
      <vt:lpstr>Deleting a node from a DLL</vt:lpstr>
      <vt:lpstr>Deleting a Node</vt:lpstr>
      <vt:lpstr>Other operations on linked lists</vt:lpstr>
      <vt:lpstr>Circular Linked lists</vt:lpstr>
      <vt:lpstr>Usage</vt:lpstr>
      <vt:lpstr>Concept</vt:lpstr>
      <vt:lpstr>Activities</vt:lpstr>
      <vt:lpstr>PowerPoint Presentation</vt:lpstr>
      <vt:lpstr>Self Learning</vt:lpstr>
      <vt:lpstr>DLL with Dummy Head Node</vt:lpstr>
      <vt:lpstr>Summary</vt:lpstr>
      <vt:lpstr>Summary</vt:lpstr>
      <vt:lpstr>Summary</vt:lpstr>
      <vt:lpstr>Summary </vt:lpstr>
    </vt:vector>
  </TitlesOfParts>
  <Company>Cottrell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05</dc:title>
  <dc:subject>CSC211 Data Structures</dc:subject>
  <cp:lastModifiedBy>FakhraTouseef</cp:lastModifiedBy>
  <cp:revision>556</cp:revision>
  <dcterms:created xsi:type="dcterms:W3CDTF">2004-10-06T00:41:44Z</dcterms:created>
  <dcterms:modified xsi:type="dcterms:W3CDTF">2020-10-06T05:14:28Z</dcterms:modified>
</cp:coreProperties>
</file>