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2"/>
  </p:notesMasterIdLst>
  <p:sldIdLst>
    <p:sldId id="578" r:id="rId2"/>
    <p:sldId id="660" r:id="rId3"/>
    <p:sldId id="639" r:id="rId4"/>
    <p:sldId id="659" r:id="rId5"/>
    <p:sldId id="508" r:id="rId6"/>
    <p:sldId id="663" r:id="rId7"/>
    <p:sldId id="661" r:id="rId8"/>
    <p:sldId id="666" r:id="rId9"/>
    <p:sldId id="667" r:id="rId10"/>
    <p:sldId id="662" r:id="rId11"/>
    <p:sldId id="636" r:id="rId12"/>
    <p:sldId id="640" r:id="rId13"/>
    <p:sldId id="641" r:id="rId14"/>
    <p:sldId id="647" r:id="rId15"/>
    <p:sldId id="651" r:id="rId16"/>
    <p:sldId id="669" r:id="rId17"/>
    <p:sldId id="670" r:id="rId18"/>
    <p:sldId id="684" r:id="rId19"/>
    <p:sldId id="685" r:id="rId20"/>
    <p:sldId id="653" r:id="rId21"/>
    <p:sldId id="652" r:id="rId22"/>
    <p:sldId id="686" r:id="rId23"/>
    <p:sldId id="687" r:id="rId24"/>
    <p:sldId id="688" r:id="rId25"/>
    <p:sldId id="664" r:id="rId26"/>
    <p:sldId id="635" r:id="rId27"/>
    <p:sldId id="689" r:id="rId28"/>
    <p:sldId id="690" r:id="rId29"/>
    <p:sldId id="691" r:id="rId30"/>
    <p:sldId id="69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5DFFF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44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989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Queues</a:t>
            </a:r>
          </a:p>
          <a:p>
            <a:r>
              <a:rPr lang="en-US" dirty="0" smtClean="0"/>
              <a:t>Concept</a:t>
            </a:r>
          </a:p>
          <a:p>
            <a:r>
              <a:rPr lang="en-US" dirty="0" smtClean="0"/>
              <a:t>Operations on Queues</a:t>
            </a:r>
          </a:p>
          <a:p>
            <a:pPr lvl="1"/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Search</a:t>
            </a:r>
          </a:p>
          <a:p>
            <a:r>
              <a:rPr lang="en-US" dirty="0" smtClean="0"/>
              <a:t>Implementation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Representation of Queue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Queue is implemented by an </a:t>
            </a:r>
            <a:r>
              <a:rPr lang="en-US" dirty="0" smtClean="0">
                <a:solidFill>
                  <a:srgbClr val="0000CC"/>
                </a:solidFill>
              </a:rPr>
              <a:t>array</a:t>
            </a:r>
            <a:r>
              <a:rPr lang="en-US" dirty="0" smtClean="0"/>
              <a:t> and </a:t>
            </a:r>
          </a:p>
          <a:p>
            <a:pPr lvl="1"/>
            <a:r>
              <a:rPr lang="en-US" dirty="0" smtClean="0"/>
              <a:t>the size of the queue remains fix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A queue can be implemented  as a </a:t>
            </a:r>
            <a:r>
              <a:rPr lang="en-US" b="1" i="1" dirty="0" smtClean="0">
                <a:solidFill>
                  <a:srgbClr val="0000CC"/>
                </a:solidFill>
              </a:rPr>
              <a:t>linked list </a:t>
            </a:r>
            <a:r>
              <a:rPr lang="en-US" dirty="0" smtClean="0"/>
              <a:t>and</a:t>
            </a:r>
          </a:p>
          <a:p>
            <a:pPr lvl="1"/>
            <a:r>
              <a:rPr lang="en-US" b="1" i="1" dirty="0" smtClean="0"/>
              <a:t>expand</a:t>
            </a:r>
            <a:r>
              <a:rPr lang="en-US" dirty="0" smtClean="0"/>
              <a:t> or </a:t>
            </a:r>
            <a:r>
              <a:rPr lang="en-US" b="1" i="1" dirty="0" smtClean="0"/>
              <a:t>shrink</a:t>
            </a:r>
            <a:r>
              <a:rPr lang="en-US" dirty="0" smtClean="0"/>
              <a:t> with each </a:t>
            </a:r>
            <a:r>
              <a:rPr lang="en-US" b="1" i="1" dirty="0" err="1" smtClean="0"/>
              <a:t>enqueue</a:t>
            </a:r>
            <a:r>
              <a:rPr lang="en-US" dirty="0" smtClean="0"/>
              <a:t> or </a:t>
            </a:r>
            <a:r>
              <a:rPr lang="en-US" b="1" i="1" dirty="0" err="1" smtClean="0"/>
              <a:t>dequeue</a:t>
            </a:r>
            <a:r>
              <a:rPr lang="en-US" dirty="0" smtClean="0"/>
              <a:t> operation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– 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Maintained by a linear array QUEUE and</a:t>
            </a:r>
          </a:p>
          <a:p>
            <a:r>
              <a:rPr lang="en-US" dirty="0" smtClean="0"/>
              <a:t>Two variables: </a:t>
            </a:r>
          </a:p>
          <a:p>
            <a:pPr lvl="1"/>
            <a:r>
              <a:rPr lang="en-US" dirty="0" smtClean="0"/>
              <a:t>FRONT containing the location of the front element of the queue; and </a:t>
            </a:r>
          </a:p>
          <a:p>
            <a:pPr lvl="1"/>
            <a:r>
              <a:rPr lang="en-US" dirty="0" smtClean="0"/>
              <a:t>REAR, containing the location of the rear element of the queue</a:t>
            </a:r>
          </a:p>
          <a:p>
            <a:r>
              <a:rPr lang="en-US" dirty="0" smtClean="0"/>
              <a:t>Condition FRONT = -1 will indicate that the queue is empty</a:t>
            </a:r>
          </a:p>
          <a:p>
            <a:r>
              <a:rPr lang="en-US" dirty="0" smtClean="0"/>
              <a:t>whenever an element is </a:t>
            </a:r>
            <a:r>
              <a:rPr lang="en-US" dirty="0" smtClean="0">
                <a:solidFill>
                  <a:srgbClr val="0000CC"/>
                </a:solidFill>
              </a:rPr>
              <a:t>deleted</a:t>
            </a:r>
            <a:r>
              <a:rPr lang="en-US" dirty="0" smtClean="0"/>
              <a:t> from the queue, FRONT = FRONT + 1</a:t>
            </a:r>
          </a:p>
          <a:p>
            <a:r>
              <a:rPr lang="en-US" dirty="0" smtClean="0"/>
              <a:t> whenever an element is </a:t>
            </a:r>
            <a:r>
              <a:rPr lang="en-US" dirty="0" smtClean="0">
                <a:solidFill>
                  <a:srgbClr val="0000CC"/>
                </a:solidFill>
              </a:rPr>
              <a:t>added</a:t>
            </a:r>
            <a:r>
              <a:rPr lang="en-US" dirty="0" smtClean="0"/>
              <a:t> to the queue, REAR = REAR +1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– 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After N insertions, the rear element of the queue will occupy QUEUE [N] or,</a:t>
            </a:r>
          </a:p>
          <a:p>
            <a:pPr lvl="1"/>
            <a:r>
              <a:rPr lang="en-US" dirty="0" smtClean="0"/>
              <a:t>eventually the queue will occupy the last part of the array</a:t>
            </a:r>
          </a:p>
          <a:p>
            <a:pPr lvl="1"/>
            <a:r>
              <a:rPr lang="en-US" dirty="0" smtClean="0"/>
              <a:t>This occurs even through the queue itself may not contain many elements</a:t>
            </a:r>
          </a:p>
          <a:p>
            <a:r>
              <a:rPr lang="en-US" dirty="0" smtClean="0"/>
              <a:t>Suppose we want to insert an element ITEM into a queue at the time the queue does occupy the last part of the array, i.e., when REAR = N</a:t>
            </a:r>
          </a:p>
          <a:p>
            <a:r>
              <a:rPr lang="en-US" dirty="0" smtClean="0"/>
              <a:t>One way to do this is to simply move the entire queue to the beginning of the array, changing FRONT and REAR accordingly, and then inserting ITEM as above</a:t>
            </a:r>
          </a:p>
          <a:p>
            <a:r>
              <a:rPr lang="en-US" dirty="0" smtClean="0"/>
              <a:t>This procedure may be very expensive.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– Array representation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25731"/>
            <a:ext cx="6200775" cy="565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 Operations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5105400" cy="554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72333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graphicFrame>
        <p:nvGraphicFramePr>
          <p:cNvPr id="15" name="Group 35"/>
          <p:cNvGraphicFramePr>
            <a:graphicFrameLocks noGrp="1"/>
          </p:cNvGraphicFramePr>
          <p:nvPr/>
        </p:nvGraphicFramePr>
        <p:xfrm>
          <a:off x="1447800" y="2590800"/>
          <a:ext cx="533400" cy="3276601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603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2057400" y="3611563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effectLst/>
                <a:latin typeface="Arial" pitchFamily="34" charset="0"/>
              </a:rPr>
              <a:t>First Element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057400" y="5486401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</a:rPr>
              <a:t>Last Element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990600" y="6096000"/>
            <a:ext cx="1752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effectLst/>
                <a:latin typeface="Arial" pitchFamily="34" charset="0"/>
              </a:rPr>
              <a:t>maxlength</a:t>
            </a:r>
            <a:endParaRPr lang="en-US" sz="1400" dirty="0">
              <a:effectLst/>
              <a:latin typeface="Arial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09600" y="3352800"/>
            <a:ext cx="3048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914400" y="3657600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0" y="33528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effectLst/>
                <a:latin typeface="Arial" pitchFamily="34" charset="0"/>
              </a:rPr>
              <a:t>Front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2057400" y="3962400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effectLst/>
                <a:latin typeface="Arial" pitchFamily="34" charset="0"/>
              </a:rPr>
              <a:t>Second Element</a:t>
            </a: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609600" y="5257800"/>
            <a:ext cx="3048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914400" y="5562600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0" y="52578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effectLst/>
                <a:latin typeface="Arial" pitchFamily="34" charset="0"/>
              </a:rPr>
              <a:t>Rear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2286000" y="1219200"/>
            <a:ext cx="662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effectLst/>
              </a:rPr>
              <a:t>When queue is empty both front and rear are set to -1</a:t>
            </a:r>
          </a:p>
          <a:p>
            <a:pPr>
              <a:spcBef>
                <a:spcPct val="50000"/>
              </a:spcBef>
            </a:pPr>
            <a:r>
              <a:rPr lang="en-US" dirty="0">
                <a:effectLst/>
              </a:rPr>
              <a:t>While </a:t>
            </a:r>
            <a:r>
              <a:rPr lang="en-US" dirty="0" err="1">
                <a:effectLst/>
              </a:rPr>
              <a:t>enqueueing</a:t>
            </a:r>
            <a:r>
              <a:rPr lang="en-US" dirty="0">
                <a:effectLst/>
              </a:rPr>
              <a:t> increment rear by 1, and while </a:t>
            </a:r>
            <a:r>
              <a:rPr lang="en-US" dirty="0" err="1">
                <a:effectLst/>
              </a:rPr>
              <a:t>dequeueing</a:t>
            </a:r>
            <a:r>
              <a:rPr lang="en-US" dirty="0">
                <a:effectLst/>
              </a:rPr>
              <a:t> increment front by 1</a:t>
            </a:r>
          </a:p>
          <a:p>
            <a:pPr>
              <a:spcBef>
                <a:spcPct val="50000"/>
              </a:spcBef>
            </a:pPr>
            <a:r>
              <a:rPr lang="en-US" dirty="0">
                <a:effectLst/>
              </a:rPr>
              <a:t>When there is only one value in the Queue, both rear and front have same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Implementation</a:t>
            </a:r>
            <a:endParaRPr lang="en-US" dirty="0"/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990600" y="1600200"/>
            <a:ext cx="6172200" cy="1524000"/>
            <a:chOff x="480" y="1488"/>
            <a:chExt cx="3888" cy="960"/>
          </a:xfrm>
        </p:grpSpPr>
        <p:grpSp>
          <p:nvGrpSpPr>
            <p:cNvPr id="45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7"/>
              <a:chOff x="480" y="1488"/>
              <a:chExt cx="3888" cy="567"/>
            </a:xfrm>
          </p:grpSpPr>
          <p:sp>
            <p:nvSpPr>
              <p:cNvPr id="47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902" y="204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Rear=6</a:t>
              </a:r>
            </a:p>
          </p:txBody>
        </p:sp>
      </p:grpSp>
      <p:grpSp>
        <p:nvGrpSpPr>
          <p:cNvPr id="57" name="Group 29"/>
          <p:cNvGrpSpPr>
            <a:grpSpLocks/>
          </p:cNvGrpSpPr>
          <p:nvPr/>
        </p:nvGrpSpPr>
        <p:grpSpPr bwMode="auto">
          <a:xfrm>
            <a:off x="990600" y="3124200"/>
            <a:ext cx="6172200" cy="1524000"/>
            <a:chOff x="624" y="1968"/>
            <a:chExt cx="3888" cy="960"/>
          </a:xfrm>
        </p:grpSpPr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60" name="Rectangle 18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1" name="Rectangle 19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2" name="Rectangle 20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3" name="Rectangle 21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4" name="Rectangle 22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66" name="Rectangle 24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8" name="Rectangle 26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Text Box 27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Rear=6</a:t>
              </a:r>
            </a:p>
          </p:txBody>
        </p:sp>
      </p:grpSp>
      <p:grpSp>
        <p:nvGrpSpPr>
          <p:cNvPr id="70" name="Group 30"/>
          <p:cNvGrpSpPr>
            <a:grpSpLocks/>
          </p:cNvGrpSpPr>
          <p:nvPr/>
        </p:nvGrpSpPr>
        <p:grpSpPr bwMode="auto">
          <a:xfrm>
            <a:off x="990600" y="4648200"/>
            <a:ext cx="6172200" cy="1524000"/>
            <a:chOff x="624" y="1968"/>
            <a:chExt cx="3888" cy="960"/>
          </a:xfrm>
        </p:grpSpPr>
        <p:grpSp>
          <p:nvGrpSpPr>
            <p:cNvPr id="71" name="Group 31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73" name="Rectangle 32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5" name="Rectangle 34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6" name="Rectangle 35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8" name="Rectangle 37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12</a:t>
                </a: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67</a:t>
                </a:r>
              </a:p>
            </p:txBody>
          </p:sp>
          <p:sp>
            <p:nvSpPr>
              <p:cNvPr id="82" name="Text Box 41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Rear=8</a:t>
              </a:r>
            </a:p>
          </p:txBody>
        </p:sp>
      </p:grp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2895600" y="5638800"/>
            <a:ext cx="594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How can we insert more elements? Rear index can not move beyond the last element….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– Linked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</a:t>
            </a:r>
            <a:r>
              <a:rPr lang="en-US" i="1" dirty="0" smtClean="0"/>
              <a:t>front</a:t>
            </a:r>
            <a:r>
              <a:rPr lang="en-US" dirty="0" smtClean="0"/>
              <a:t> and </a:t>
            </a:r>
            <a:r>
              <a:rPr lang="en-US" i="1" dirty="0" smtClean="0"/>
              <a:t>rear</a:t>
            </a:r>
            <a:r>
              <a:rPr lang="en-US" dirty="0" smtClean="0"/>
              <a:t> are the two pointers to the front and rear nodes of the queue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800" dirty="0" err="1" smtClean="0">
                <a:latin typeface="Courier New" pitchFamily="49" charset="0"/>
                <a:ea typeface="PMingLiU" pitchFamily="18" charset="-120"/>
              </a:rPr>
              <a:t>struct</a:t>
            </a:r>
            <a:r>
              <a:rPr lang="en-US" altLang="zh-TW" sz="2800" dirty="0" smtClean="0">
                <a:latin typeface="Courier New" pitchFamily="49" charset="0"/>
                <a:ea typeface="PMingLiU" pitchFamily="18" charset="-120"/>
              </a:rPr>
              <a:t> Node{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ea typeface="PMingLiU" pitchFamily="18" charset="-120"/>
              </a:rPr>
              <a:t>        </a:t>
            </a:r>
            <a:r>
              <a:rPr lang="en-US" altLang="zh-TW" sz="2800" dirty="0" err="1" smtClean="0">
                <a:latin typeface="Courier New" pitchFamily="49" charset="0"/>
                <a:ea typeface="PMingLiU" pitchFamily="18" charset="-120"/>
              </a:rPr>
              <a:t>int</a:t>
            </a:r>
            <a:r>
              <a:rPr lang="en-US" altLang="zh-TW" sz="2800" dirty="0" smtClean="0">
                <a:latin typeface="Courier New" pitchFamily="49" charset="0"/>
                <a:ea typeface="PMingLiU" pitchFamily="18" charset="-120"/>
              </a:rPr>
              <a:t> data;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ea typeface="PMingLiU" pitchFamily="18" charset="-120"/>
              </a:rPr>
              <a:t>        Node* next;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ea typeface="PMingLiU" pitchFamily="18" charset="-120"/>
              </a:rPr>
              <a:t>} *front, *rear;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ea typeface="PMingLiU" pitchFamily="18" charset="-120"/>
              </a:rPr>
              <a:t>front = NULL;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ea typeface="PMingLiU" pitchFamily="18" charset="-120"/>
              </a:rPr>
              <a:t>Rear = NULL;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– Linked Representation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42210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be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It is so often necessary to wait one’s turn before having access to something.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may want to simulate a real life situation of a waiting line, like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line of people waiting to purchase tickets, where the first person in line is the first person served.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With in a computer system there may be lines of tasks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Waiting for the printer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Waiting for access to disk storage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 in a time sharing system for use of the CPU.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data structures used to solve this type of problems is called </a:t>
            </a:r>
            <a:r>
              <a:rPr lang="en-US" sz="2800" b="1" dirty="0" smtClean="0">
                <a:solidFill>
                  <a:srgbClr val="0000CC"/>
                </a:solidFill>
              </a:rPr>
              <a:t>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Queue – Linked List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371600"/>
            <a:ext cx="6172200" cy="990600"/>
            <a:chOff x="1143000" y="2819400"/>
            <a:chExt cx="6172200" cy="99060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143000" y="2895600"/>
              <a:ext cx="5921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dirty="0">
                  <a:effectLst/>
                  <a:latin typeface="Helvetica" pitchFamily="34" charset="0"/>
                </a:rPr>
                <a:t>front</a:t>
              </a:r>
              <a:endParaRPr lang="en-US" sz="2800" dirty="0">
                <a:effectLst/>
                <a:latin typeface="Helvetica" pitchFamily="34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28875" y="34734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effectLst/>
                  <a:latin typeface="Helvetica" pitchFamily="34" charset="0"/>
                </a:rPr>
                <a:t>2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47875" y="34734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effectLst/>
                  <a:latin typeface="Helvetica" pitchFamily="34" charset="0"/>
                </a:rPr>
                <a:t>5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66875" y="34734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effectLst/>
                  <a:latin typeface="Helvetica" pitchFamily="34" charset="0"/>
                </a:rPr>
                <a:t>7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354138" y="3473450"/>
              <a:ext cx="2968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effectLst/>
                  <a:latin typeface="Helvetica" pitchFamily="34" charset="0"/>
                </a:rPr>
                <a:t>1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352800" y="3352800"/>
              <a:ext cx="685800" cy="38100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800600" y="3397250"/>
              <a:ext cx="685800" cy="336550"/>
              <a:chOff x="1488" y="1996"/>
              <a:chExt cx="432" cy="212"/>
            </a:xfrm>
          </p:grpSpPr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488" y="1996"/>
                <a:ext cx="1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600">
                    <a:effectLst/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5486400" y="342900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791200" y="3429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5486400" y="3397250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effectLst/>
                  <a:latin typeface="Helvetica" pitchFamily="34" charset="0"/>
                </a:rPr>
                <a:t>7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867400" y="3581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6172200" y="342900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477000" y="3429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172200" y="3397250"/>
              <a:ext cx="249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effectLst/>
                  <a:latin typeface="Helvetica" pitchFamily="34" charset="0"/>
                </a:rPr>
                <a:t>5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553200" y="3581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858000" y="342900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7162800" y="3429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6858000" y="3397250"/>
              <a:ext cx="2857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effectLst/>
                  <a:latin typeface="Helvetica" pitchFamily="34" charset="0"/>
                </a:rPr>
                <a:t>2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H="1">
              <a:off x="7143750" y="347345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127500" y="2863850"/>
              <a:ext cx="5921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effectLst/>
                  <a:latin typeface="Helvetica" pitchFamily="34" charset="0"/>
                </a:rPr>
                <a:t>front</a:t>
              </a: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724400" y="3048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953000" y="3048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2297113" y="2895600"/>
              <a:ext cx="5461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effectLst/>
                  <a:latin typeface="Helvetica" pitchFamily="34" charset="0"/>
                </a:rPr>
                <a:t>rear</a:t>
              </a: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506538" y="3200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2573338" y="3200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6286500" y="2819400"/>
              <a:ext cx="5461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effectLst/>
                  <a:latin typeface="Helvetica" pitchFamily="34" charset="0"/>
                </a:rPr>
                <a:t>rear</a:t>
              </a: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6858000" y="300355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7086600" y="30035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71" name="Text Box 48"/>
          <p:cNvSpPr txBox="1">
            <a:spLocks noChangeArrowheads="1"/>
          </p:cNvSpPr>
          <p:nvPr/>
        </p:nvSpPr>
        <p:spPr bwMode="auto">
          <a:xfrm>
            <a:off x="1447800" y="32766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front</a:t>
            </a:r>
          </a:p>
        </p:txBody>
      </p:sp>
      <p:sp>
        <p:nvSpPr>
          <p:cNvPr id="72" name="Text Box 49"/>
          <p:cNvSpPr txBox="1">
            <a:spLocks noChangeArrowheads="1"/>
          </p:cNvSpPr>
          <p:nvPr/>
        </p:nvSpPr>
        <p:spPr bwMode="auto">
          <a:xfrm>
            <a:off x="2428875" y="3854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73" name="Text Box 50"/>
          <p:cNvSpPr txBox="1">
            <a:spLocks noChangeArrowheads="1"/>
          </p:cNvSpPr>
          <p:nvPr/>
        </p:nvSpPr>
        <p:spPr bwMode="auto">
          <a:xfrm>
            <a:off x="2047875" y="3854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5</a:t>
            </a:r>
          </a:p>
        </p:txBody>
      </p: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1666875" y="3854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75" name="AutoShape 53"/>
          <p:cNvSpPr>
            <a:spLocks noChangeArrowheads="1"/>
          </p:cNvSpPr>
          <p:nvPr/>
        </p:nvSpPr>
        <p:spPr bwMode="auto">
          <a:xfrm>
            <a:off x="3352800" y="3733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grpSp>
        <p:nvGrpSpPr>
          <p:cNvPr id="76" name="Group 54"/>
          <p:cNvGrpSpPr>
            <a:grpSpLocks/>
          </p:cNvGrpSpPr>
          <p:nvPr/>
        </p:nvGrpSpPr>
        <p:grpSpPr bwMode="auto">
          <a:xfrm>
            <a:off x="4800600" y="3778250"/>
            <a:ext cx="685800" cy="336550"/>
            <a:chOff x="1488" y="1996"/>
            <a:chExt cx="432" cy="212"/>
          </a:xfrm>
        </p:grpSpPr>
        <p:sp>
          <p:nvSpPr>
            <p:cNvPr id="77" name="Rectangle 55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78" name="Line 56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9" name="Text Box 57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effectLst/>
                  <a:latin typeface="Helvetica" pitchFamily="34" charset="0"/>
                </a:rPr>
                <a:t>1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81" name="Rectangle 59"/>
          <p:cNvSpPr>
            <a:spLocks noChangeArrowheads="1"/>
          </p:cNvSpPr>
          <p:nvPr/>
        </p:nvSpPr>
        <p:spPr bwMode="auto">
          <a:xfrm>
            <a:off x="5486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>
            <a:off x="5791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83" name="Text Box 61"/>
          <p:cNvSpPr txBox="1">
            <a:spLocks noChangeArrowheads="1"/>
          </p:cNvSpPr>
          <p:nvPr/>
        </p:nvSpPr>
        <p:spPr bwMode="auto">
          <a:xfrm>
            <a:off x="5486400" y="37782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84" name="Line 62"/>
          <p:cNvSpPr>
            <a:spLocks noChangeShapeType="1"/>
          </p:cNvSpPr>
          <p:nvPr/>
        </p:nvSpPr>
        <p:spPr bwMode="auto">
          <a:xfrm>
            <a:off x="58674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85" name="Rectangle 63"/>
          <p:cNvSpPr>
            <a:spLocks noChangeArrowheads="1"/>
          </p:cNvSpPr>
          <p:nvPr/>
        </p:nvSpPr>
        <p:spPr bwMode="auto">
          <a:xfrm>
            <a:off x="61722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86" name="Line 64"/>
          <p:cNvSpPr>
            <a:spLocks noChangeShapeType="1"/>
          </p:cNvSpPr>
          <p:nvPr/>
        </p:nvSpPr>
        <p:spPr bwMode="auto">
          <a:xfrm>
            <a:off x="6477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87" name="Text Box 65"/>
          <p:cNvSpPr txBox="1">
            <a:spLocks noChangeArrowheads="1"/>
          </p:cNvSpPr>
          <p:nvPr/>
        </p:nvSpPr>
        <p:spPr bwMode="auto">
          <a:xfrm>
            <a:off x="6172200" y="377825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effectLst/>
                <a:latin typeface="Helvetica" pitchFamily="34" charset="0"/>
              </a:rPr>
              <a:t>5</a:t>
            </a:r>
          </a:p>
        </p:txBody>
      </p:sp>
      <p:sp>
        <p:nvSpPr>
          <p:cNvPr id="88" name="Line 66"/>
          <p:cNvSpPr>
            <a:spLocks noChangeShapeType="1"/>
          </p:cNvSpPr>
          <p:nvPr/>
        </p:nvSpPr>
        <p:spPr bwMode="auto">
          <a:xfrm>
            <a:off x="65532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89" name="Rectangle 67"/>
          <p:cNvSpPr>
            <a:spLocks noChangeArrowheads="1"/>
          </p:cNvSpPr>
          <p:nvPr/>
        </p:nvSpPr>
        <p:spPr bwMode="auto">
          <a:xfrm>
            <a:off x="68580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90" name="Line 68"/>
          <p:cNvSpPr>
            <a:spLocks noChangeShapeType="1"/>
          </p:cNvSpPr>
          <p:nvPr/>
        </p:nvSpPr>
        <p:spPr bwMode="auto">
          <a:xfrm>
            <a:off x="7162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1" name="Text Box 69"/>
          <p:cNvSpPr txBox="1">
            <a:spLocks noChangeArrowheads="1"/>
          </p:cNvSpPr>
          <p:nvPr/>
        </p:nvSpPr>
        <p:spPr bwMode="auto">
          <a:xfrm>
            <a:off x="6858000" y="37782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92" name="Line 70"/>
          <p:cNvSpPr>
            <a:spLocks noChangeShapeType="1"/>
          </p:cNvSpPr>
          <p:nvPr/>
        </p:nvSpPr>
        <p:spPr bwMode="auto">
          <a:xfrm flipH="1">
            <a:off x="7143750" y="38544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3" name="Text Box 71"/>
          <p:cNvSpPr txBox="1">
            <a:spLocks noChangeArrowheads="1"/>
          </p:cNvSpPr>
          <p:nvPr/>
        </p:nvSpPr>
        <p:spPr bwMode="auto">
          <a:xfrm>
            <a:off x="4813300" y="324485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front</a:t>
            </a:r>
          </a:p>
        </p:txBody>
      </p:sp>
      <p:sp>
        <p:nvSpPr>
          <p:cNvPr id="94" name="Line 72"/>
          <p:cNvSpPr>
            <a:spLocks noChangeShapeType="1"/>
          </p:cNvSpPr>
          <p:nvPr/>
        </p:nvSpPr>
        <p:spPr bwMode="auto">
          <a:xfrm>
            <a:off x="54102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5" name="Line 73"/>
          <p:cNvSpPr>
            <a:spLocks noChangeShapeType="1"/>
          </p:cNvSpPr>
          <p:nvPr/>
        </p:nvSpPr>
        <p:spPr bwMode="auto">
          <a:xfrm>
            <a:off x="5638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6" name="Text Box 74"/>
          <p:cNvSpPr txBox="1">
            <a:spLocks noChangeArrowheads="1"/>
          </p:cNvSpPr>
          <p:nvPr/>
        </p:nvSpPr>
        <p:spPr bwMode="auto">
          <a:xfrm>
            <a:off x="2297113" y="32766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rear</a:t>
            </a:r>
          </a:p>
        </p:txBody>
      </p:sp>
      <p:sp>
        <p:nvSpPr>
          <p:cNvPr id="97" name="Line 75"/>
          <p:cNvSpPr>
            <a:spLocks noChangeShapeType="1"/>
          </p:cNvSpPr>
          <p:nvPr/>
        </p:nvSpPr>
        <p:spPr bwMode="auto">
          <a:xfrm>
            <a:off x="1811338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8" name="Line 76"/>
          <p:cNvSpPr>
            <a:spLocks noChangeShapeType="1"/>
          </p:cNvSpPr>
          <p:nvPr/>
        </p:nvSpPr>
        <p:spPr bwMode="auto">
          <a:xfrm>
            <a:off x="2573338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9" name="Text Box 77"/>
          <p:cNvSpPr txBox="1">
            <a:spLocks noChangeArrowheads="1"/>
          </p:cNvSpPr>
          <p:nvPr/>
        </p:nvSpPr>
        <p:spPr bwMode="auto">
          <a:xfrm>
            <a:off x="6286500" y="32004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rear</a:t>
            </a:r>
          </a:p>
        </p:txBody>
      </p:sp>
      <p:sp>
        <p:nvSpPr>
          <p:cNvPr id="100" name="Line 78"/>
          <p:cNvSpPr>
            <a:spLocks noChangeShapeType="1"/>
          </p:cNvSpPr>
          <p:nvPr/>
        </p:nvSpPr>
        <p:spPr bwMode="auto">
          <a:xfrm>
            <a:off x="6858000" y="3384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01" name="Line 79"/>
          <p:cNvSpPr>
            <a:spLocks noChangeShapeType="1"/>
          </p:cNvSpPr>
          <p:nvPr/>
        </p:nvSpPr>
        <p:spPr bwMode="auto">
          <a:xfrm>
            <a:off x="7086600" y="3384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02" name="Text Box 80"/>
          <p:cNvSpPr txBox="1">
            <a:spLocks noChangeArrowheads="1"/>
          </p:cNvSpPr>
          <p:nvPr/>
        </p:nvSpPr>
        <p:spPr bwMode="auto">
          <a:xfrm>
            <a:off x="609600" y="2514600"/>
            <a:ext cx="15859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 err="1">
                <a:effectLst/>
                <a:latin typeface="Helvetica" pitchFamily="34" charset="0"/>
              </a:rPr>
              <a:t>dequeue</a:t>
            </a:r>
            <a:r>
              <a:rPr lang="en-US" sz="2400" dirty="0">
                <a:effectLst/>
                <a:latin typeface="Helvetica" pitchFamily="34" charset="0"/>
              </a:rPr>
              <a:t>()</a:t>
            </a:r>
          </a:p>
        </p:txBody>
      </p:sp>
      <p:sp>
        <p:nvSpPr>
          <p:cNvPr id="103" name="Line 81"/>
          <p:cNvSpPr>
            <a:spLocks noChangeShapeType="1"/>
          </p:cNvSpPr>
          <p:nvPr/>
        </p:nvSpPr>
        <p:spPr bwMode="auto">
          <a:xfrm flipH="1">
            <a:off x="4800600" y="3657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04" name="Line 82"/>
          <p:cNvSpPr>
            <a:spLocks noChangeShapeType="1"/>
          </p:cNvSpPr>
          <p:nvPr/>
        </p:nvSpPr>
        <p:spPr bwMode="auto">
          <a:xfrm>
            <a:off x="4800600" y="3657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05" name="Text Box 36"/>
          <p:cNvSpPr txBox="1">
            <a:spLocks noChangeArrowheads="1"/>
          </p:cNvSpPr>
          <p:nvPr/>
        </p:nvSpPr>
        <p:spPr bwMode="auto">
          <a:xfrm>
            <a:off x="1447800" y="50292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front</a:t>
            </a:r>
          </a:p>
        </p:txBody>
      </p:sp>
      <p:sp>
        <p:nvSpPr>
          <p:cNvPr id="106" name="Text Box 37"/>
          <p:cNvSpPr txBox="1">
            <a:spLocks noChangeArrowheads="1"/>
          </p:cNvSpPr>
          <p:nvPr/>
        </p:nvSpPr>
        <p:spPr bwMode="auto">
          <a:xfrm>
            <a:off x="2428875" y="5607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107" name="Text Box 38"/>
          <p:cNvSpPr txBox="1">
            <a:spLocks noChangeArrowheads="1"/>
          </p:cNvSpPr>
          <p:nvPr/>
        </p:nvSpPr>
        <p:spPr bwMode="auto">
          <a:xfrm>
            <a:off x="2047875" y="5607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5</a:t>
            </a:r>
          </a:p>
        </p:txBody>
      </p:sp>
      <p:sp>
        <p:nvSpPr>
          <p:cNvPr id="108" name="Text Box 39"/>
          <p:cNvSpPr txBox="1">
            <a:spLocks noChangeArrowheads="1"/>
          </p:cNvSpPr>
          <p:nvPr/>
        </p:nvSpPr>
        <p:spPr bwMode="auto">
          <a:xfrm>
            <a:off x="1666875" y="5607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109" name="AutoShape 40"/>
          <p:cNvSpPr>
            <a:spLocks noChangeArrowheads="1"/>
          </p:cNvSpPr>
          <p:nvPr/>
        </p:nvSpPr>
        <p:spPr bwMode="auto">
          <a:xfrm>
            <a:off x="3352800" y="54864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10" name="Rectangle 42"/>
          <p:cNvSpPr>
            <a:spLocks noChangeArrowheads="1"/>
          </p:cNvSpPr>
          <p:nvPr/>
        </p:nvSpPr>
        <p:spPr bwMode="auto">
          <a:xfrm>
            <a:off x="7543800" y="5562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>
            <a:off x="78486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2" name="Text Box 44"/>
          <p:cNvSpPr txBox="1">
            <a:spLocks noChangeArrowheads="1"/>
          </p:cNvSpPr>
          <p:nvPr/>
        </p:nvSpPr>
        <p:spPr bwMode="auto">
          <a:xfrm>
            <a:off x="7543800" y="55308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effectLst/>
                <a:latin typeface="Helvetica" pitchFamily="34" charset="0"/>
              </a:rPr>
              <a:t>9</a:t>
            </a:r>
          </a:p>
        </p:txBody>
      </p:sp>
      <p:sp>
        <p:nvSpPr>
          <p:cNvPr id="113" name="Rectangle 46"/>
          <p:cNvSpPr>
            <a:spLocks noChangeArrowheads="1"/>
          </p:cNvSpPr>
          <p:nvPr/>
        </p:nvSpPr>
        <p:spPr bwMode="auto">
          <a:xfrm>
            <a:off x="5486400" y="5562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14" name="Line 47"/>
          <p:cNvSpPr>
            <a:spLocks noChangeShapeType="1"/>
          </p:cNvSpPr>
          <p:nvPr/>
        </p:nvSpPr>
        <p:spPr bwMode="auto">
          <a:xfrm>
            <a:off x="57912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5" name="Text Box 48"/>
          <p:cNvSpPr txBox="1">
            <a:spLocks noChangeArrowheads="1"/>
          </p:cNvSpPr>
          <p:nvPr/>
        </p:nvSpPr>
        <p:spPr bwMode="auto">
          <a:xfrm>
            <a:off x="5486400" y="55308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116" name="Line 49"/>
          <p:cNvSpPr>
            <a:spLocks noChangeShapeType="1"/>
          </p:cNvSpPr>
          <p:nvPr/>
        </p:nvSpPr>
        <p:spPr bwMode="auto">
          <a:xfrm>
            <a:off x="5867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6172200" y="5562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18" name="Line 51"/>
          <p:cNvSpPr>
            <a:spLocks noChangeShapeType="1"/>
          </p:cNvSpPr>
          <p:nvPr/>
        </p:nvSpPr>
        <p:spPr bwMode="auto">
          <a:xfrm>
            <a:off x="64770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9" name="Text Box 52"/>
          <p:cNvSpPr txBox="1">
            <a:spLocks noChangeArrowheads="1"/>
          </p:cNvSpPr>
          <p:nvPr/>
        </p:nvSpPr>
        <p:spPr bwMode="auto">
          <a:xfrm>
            <a:off x="6172200" y="553085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effectLst/>
                <a:latin typeface="Helvetica" pitchFamily="34" charset="0"/>
              </a:rPr>
              <a:t>5</a:t>
            </a:r>
          </a:p>
        </p:txBody>
      </p:sp>
      <p:sp>
        <p:nvSpPr>
          <p:cNvPr id="120" name="Line 53"/>
          <p:cNvSpPr>
            <a:spLocks noChangeShapeType="1"/>
          </p:cNvSpPr>
          <p:nvPr/>
        </p:nvSpPr>
        <p:spPr bwMode="auto">
          <a:xfrm>
            <a:off x="65532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1" name="Rectangle 54"/>
          <p:cNvSpPr>
            <a:spLocks noChangeArrowheads="1"/>
          </p:cNvSpPr>
          <p:nvPr/>
        </p:nvSpPr>
        <p:spPr bwMode="auto">
          <a:xfrm>
            <a:off x="6858000" y="5562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71628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3" name="Text Box 56"/>
          <p:cNvSpPr txBox="1">
            <a:spLocks noChangeArrowheads="1"/>
          </p:cNvSpPr>
          <p:nvPr/>
        </p:nvSpPr>
        <p:spPr bwMode="auto">
          <a:xfrm>
            <a:off x="6858000" y="5530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H="1">
            <a:off x="7848600" y="56070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5" name="Text Box 58"/>
          <p:cNvSpPr txBox="1">
            <a:spLocks noChangeArrowheads="1"/>
          </p:cNvSpPr>
          <p:nvPr/>
        </p:nvSpPr>
        <p:spPr bwMode="auto">
          <a:xfrm>
            <a:off x="4813300" y="499745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front</a:t>
            </a: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54102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5638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8" name="Text Box 61"/>
          <p:cNvSpPr txBox="1">
            <a:spLocks noChangeArrowheads="1"/>
          </p:cNvSpPr>
          <p:nvPr/>
        </p:nvSpPr>
        <p:spPr bwMode="auto">
          <a:xfrm>
            <a:off x="2590800" y="50292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rear</a:t>
            </a: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>
            <a:off x="181133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>
            <a:off x="2867025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31" name="Text Box 64"/>
          <p:cNvSpPr txBox="1">
            <a:spLocks noChangeArrowheads="1"/>
          </p:cNvSpPr>
          <p:nvPr/>
        </p:nvSpPr>
        <p:spPr bwMode="auto">
          <a:xfrm>
            <a:off x="6934200" y="49530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rear</a:t>
            </a:r>
          </a:p>
        </p:txBody>
      </p:sp>
      <p:sp>
        <p:nvSpPr>
          <p:cNvPr id="132" name="Line 65"/>
          <p:cNvSpPr>
            <a:spLocks noChangeShapeType="1"/>
          </p:cNvSpPr>
          <p:nvPr/>
        </p:nvSpPr>
        <p:spPr bwMode="auto">
          <a:xfrm>
            <a:off x="7505700" y="5137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33" name="Line 66"/>
          <p:cNvSpPr>
            <a:spLocks noChangeShapeType="1"/>
          </p:cNvSpPr>
          <p:nvPr/>
        </p:nvSpPr>
        <p:spPr bwMode="auto">
          <a:xfrm>
            <a:off x="7734300" y="5137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34" name="Text Box 67"/>
          <p:cNvSpPr txBox="1">
            <a:spLocks noChangeArrowheads="1"/>
          </p:cNvSpPr>
          <p:nvPr/>
        </p:nvSpPr>
        <p:spPr bwMode="auto">
          <a:xfrm>
            <a:off x="527050" y="4267200"/>
            <a:ext cx="17557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 err="1">
                <a:effectLst/>
                <a:latin typeface="Helvetica" pitchFamily="34" charset="0"/>
              </a:rPr>
              <a:t>enqueue</a:t>
            </a:r>
            <a:r>
              <a:rPr lang="en-US" sz="2400" dirty="0">
                <a:effectLst/>
                <a:latin typeface="Helvetica" pitchFamily="34" charset="0"/>
              </a:rPr>
              <a:t>(9)</a:t>
            </a:r>
          </a:p>
        </p:txBody>
      </p:sp>
      <p:sp>
        <p:nvSpPr>
          <p:cNvPr id="135" name="Text Box 70"/>
          <p:cNvSpPr txBox="1">
            <a:spLocks noChangeArrowheads="1"/>
          </p:cNvSpPr>
          <p:nvPr/>
        </p:nvSpPr>
        <p:spPr bwMode="auto">
          <a:xfrm>
            <a:off x="275113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effectLst/>
                <a:latin typeface="Helvetica" pitchFamily="34" charset="0"/>
              </a:rPr>
              <a:t>9</a:t>
            </a:r>
          </a:p>
        </p:txBody>
      </p:sp>
      <p:sp>
        <p:nvSpPr>
          <p:cNvPr id="136" name="Line 45"/>
          <p:cNvSpPr>
            <a:spLocks noChangeShapeType="1"/>
          </p:cNvSpPr>
          <p:nvPr/>
        </p:nvSpPr>
        <p:spPr bwMode="auto">
          <a:xfrm>
            <a:off x="72390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Operation - Algorithm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//(linked list) </a:t>
            </a:r>
            <a:r>
              <a:rPr lang="en-US" dirty="0" err="1" smtClean="0">
                <a:solidFill>
                  <a:srgbClr val="0000CC"/>
                </a:solidFill>
              </a:rPr>
              <a:t>enqueue</a:t>
            </a:r>
            <a:r>
              <a:rPr lang="en-US" dirty="0" smtClean="0">
                <a:solidFill>
                  <a:srgbClr val="0000CC"/>
                </a:solidFill>
              </a:rPr>
              <a:t>: 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newNode</a:t>
            </a:r>
            <a:r>
              <a:rPr lang="en-US" dirty="0" smtClean="0"/>
              <a:t> point at a new node allocated from heap</a:t>
            </a:r>
          </a:p>
          <a:p>
            <a:r>
              <a:rPr lang="en-US" dirty="0" smtClean="0"/>
              <a:t>Copy new data into node </a:t>
            </a:r>
            <a:r>
              <a:rPr lang="en-US" dirty="0" err="1" smtClean="0"/>
              <a:t>newNode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newNode's</a:t>
            </a:r>
            <a:r>
              <a:rPr lang="en-US" dirty="0" smtClean="0"/>
              <a:t> pointer </a:t>
            </a:r>
            <a:r>
              <a:rPr lang="en-US" b="1" i="1" dirty="0" smtClean="0">
                <a:solidFill>
                  <a:srgbClr val="0000CC"/>
                </a:solidFill>
              </a:rPr>
              <a:t>next</a:t>
            </a:r>
            <a:r>
              <a:rPr lang="en-US" dirty="0" smtClean="0"/>
              <a:t> field to NULL </a:t>
            </a:r>
          </a:p>
          <a:p>
            <a:r>
              <a:rPr lang="en-US" dirty="0" smtClean="0"/>
              <a:t>Set the next in the rear node to point to </a:t>
            </a:r>
            <a:r>
              <a:rPr lang="en-US" dirty="0" err="1" smtClean="0"/>
              <a:t>newNode</a:t>
            </a:r>
            <a:endParaRPr lang="en-US" dirty="0" smtClean="0"/>
          </a:p>
          <a:p>
            <a:r>
              <a:rPr lang="en-US" dirty="0" smtClean="0"/>
              <a:t>Set rear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Enqueue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4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81000" y="1295400"/>
            <a:ext cx="8382000" cy="54864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void </a:t>
            </a:r>
            <a:r>
              <a:rPr lang="en-US" sz="3200" dirty="0" err="1">
                <a:cs typeface="Times New Roman" pitchFamily="18" charset="0"/>
              </a:rPr>
              <a:t>enqueue</a:t>
            </a: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int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smtClean="0">
                <a:cs typeface="Times New Roman" pitchFamily="18" charset="0"/>
              </a:rPr>
              <a:t>x){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    Node* </a:t>
            </a:r>
            <a:r>
              <a:rPr lang="en-US" sz="3200" dirty="0" err="1" smtClean="0">
                <a:cs typeface="Times New Roman" pitchFamily="18" charset="0"/>
              </a:rPr>
              <a:t>newNode</a:t>
            </a:r>
            <a:r>
              <a:rPr lang="en-US" sz="3200" dirty="0" smtClean="0">
                <a:cs typeface="Times New Roman" pitchFamily="18" charset="0"/>
              </a:rPr>
              <a:t>;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	 </a:t>
            </a:r>
            <a:r>
              <a:rPr lang="en-US" sz="3200" dirty="0" err="1" smtClean="0">
                <a:cs typeface="Times New Roman" pitchFamily="18" charset="0"/>
              </a:rPr>
              <a:t>newNode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>
                <a:cs typeface="Times New Roman" pitchFamily="18" charset="0"/>
              </a:rPr>
              <a:t>= new </a:t>
            </a:r>
            <a:r>
              <a:rPr lang="en-US" sz="3200" dirty="0" smtClean="0">
                <a:cs typeface="Times New Roman" pitchFamily="18" charset="0"/>
              </a:rPr>
              <a:t>Node;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    </a:t>
            </a:r>
            <a:r>
              <a:rPr lang="en-US" sz="3200" dirty="0" err="1">
                <a:cs typeface="Times New Roman" pitchFamily="18" charset="0"/>
              </a:rPr>
              <a:t>newNode</a:t>
            </a:r>
            <a:r>
              <a:rPr lang="en-US" sz="3200" dirty="0">
                <a:cs typeface="Times New Roman" pitchFamily="18" charset="0"/>
              </a:rPr>
              <a:t>-</a:t>
            </a:r>
            <a:r>
              <a:rPr lang="en-US" sz="3200" dirty="0" smtClean="0">
                <a:cs typeface="Times New Roman" pitchFamily="18" charset="0"/>
              </a:rPr>
              <a:t>&gt;data = x;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    </a:t>
            </a:r>
            <a:r>
              <a:rPr lang="en-US" sz="3200" dirty="0" err="1">
                <a:cs typeface="Times New Roman" pitchFamily="18" charset="0"/>
              </a:rPr>
              <a:t>newNode</a:t>
            </a:r>
            <a:r>
              <a:rPr lang="en-US" sz="3200" dirty="0">
                <a:cs typeface="Times New Roman" pitchFamily="18" charset="0"/>
              </a:rPr>
              <a:t>-</a:t>
            </a:r>
            <a:r>
              <a:rPr lang="en-US" sz="3200" dirty="0" smtClean="0">
                <a:cs typeface="Times New Roman" pitchFamily="18" charset="0"/>
              </a:rPr>
              <a:t>&gt;next = NULL;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if (rear == NULL) {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// queue is empty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		rear = </a:t>
            </a:r>
            <a:r>
              <a:rPr lang="en-US" sz="3200" dirty="0" err="1" smtClean="0">
                <a:cs typeface="Times New Roman" pitchFamily="18" charset="0"/>
              </a:rPr>
              <a:t>newNode</a:t>
            </a:r>
            <a:r>
              <a:rPr lang="en-US" sz="3200" dirty="0" smtClean="0">
                <a:cs typeface="Times New Roman" pitchFamily="18" charset="0"/>
              </a:rPr>
              <a:t>;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    front = rear;	   	 }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else { </a:t>
            </a:r>
            <a:r>
              <a:rPr lang="en-US" sz="3200" dirty="0">
                <a:cs typeface="Times New Roman" pitchFamily="18" charset="0"/>
              </a:rPr>
              <a:t>	 </a:t>
            </a:r>
            <a:endParaRPr lang="en-US" sz="32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		rear-&gt;next = </a:t>
            </a:r>
            <a:r>
              <a:rPr lang="en-US" sz="3200" dirty="0" err="1" smtClean="0">
                <a:cs typeface="Times New Roman" pitchFamily="18" charset="0"/>
              </a:rPr>
              <a:t>newNode</a:t>
            </a:r>
            <a:r>
              <a:rPr lang="en-US" sz="3200" dirty="0" smtClean="0">
                <a:cs typeface="Times New Roman" pitchFamily="18" charset="0"/>
              </a:rPr>
              <a:t>;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    </a:t>
            </a:r>
            <a:r>
              <a:rPr lang="en-US" sz="3200" dirty="0" smtClean="0">
                <a:cs typeface="Times New Roman" pitchFamily="18" charset="0"/>
              </a:rPr>
              <a:t>	rear </a:t>
            </a:r>
            <a:r>
              <a:rPr lang="en-US" sz="3200" dirty="0">
                <a:cs typeface="Times New Roman" pitchFamily="18" charset="0"/>
              </a:rPr>
              <a:t>= </a:t>
            </a:r>
            <a:r>
              <a:rPr lang="en-US" sz="3200" dirty="0" err="1">
                <a:cs typeface="Times New Roman" pitchFamily="18" charset="0"/>
              </a:rPr>
              <a:t>newNode</a:t>
            </a:r>
            <a:r>
              <a:rPr lang="en-US" sz="3200" dirty="0" smtClean="0">
                <a:cs typeface="Times New Roman" pitchFamily="18" charset="0"/>
              </a:rPr>
              <a:t>;	 }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r>
              <a:rPr lang="en-US" dirty="0" smtClean="0"/>
              <a:t> Operation - Algorithm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//(linked list) </a:t>
            </a:r>
            <a:r>
              <a:rPr lang="en-US" dirty="0" err="1" smtClean="0">
                <a:solidFill>
                  <a:srgbClr val="0000CC"/>
                </a:solidFill>
              </a:rPr>
              <a:t>dequeue</a:t>
            </a:r>
            <a:r>
              <a:rPr lang="en-US" dirty="0" smtClean="0">
                <a:solidFill>
                  <a:srgbClr val="0000CC"/>
                </a:solidFill>
              </a:rPr>
              <a:t>: </a:t>
            </a:r>
          </a:p>
          <a:p>
            <a:r>
              <a:rPr lang="en-US" dirty="0" smtClean="0"/>
              <a:t>If front is NULL then message “Queue is Empty”</a:t>
            </a:r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copy front to a temporary pointer</a:t>
            </a:r>
          </a:p>
          <a:p>
            <a:pPr lvl="1"/>
            <a:r>
              <a:rPr lang="en-US" dirty="0" smtClean="0"/>
              <a:t>Set front to the next of the front</a:t>
            </a:r>
          </a:p>
          <a:p>
            <a:pPr lvl="1"/>
            <a:r>
              <a:rPr lang="en-US" dirty="0" smtClean="0"/>
              <a:t>Delete the temporary pointer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Dequeue</a:t>
            </a:r>
            <a:r>
              <a:rPr lang="en-US" dirty="0" smtClean="0"/>
              <a:t> Operation </a:t>
            </a:r>
            <a:endParaRPr lang="en-US" dirty="0"/>
          </a:p>
        </p:txBody>
      </p:sp>
      <p:sp>
        <p:nvSpPr>
          <p:cNvPr id="4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81000" y="1371600"/>
            <a:ext cx="8382000" cy="54102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void </a:t>
            </a:r>
            <a:r>
              <a:rPr lang="en-US" sz="3200" dirty="0" err="1" smtClean="0">
                <a:cs typeface="Times New Roman" pitchFamily="18" charset="0"/>
              </a:rPr>
              <a:t>dequeue</a:t>
            </a:r>
            <a:r>
              <a:rPr lang="en-US" sz="3200" dirty="0" smtClean="0">
                <a:cs typeface="Times New Roman" pitchFamily="18" charset="0"/>
              </a:rPr>
              <a:t>() {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	  Node  *p;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  // temporary pointer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if (front ==NULL)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</a:t>
            </a:r>
            <a:r>
              <a:rPr lang="en-US" sz="3200" dirty="0" err="1" smtClean="0">
                <a:cs typeface="Times New Roman" pitchFamily="18" charset="0"/>
              </a:rPr>
              <a:t>cout</a:t>
            </a:r>
            <a:r>
              <a:rPr lang="en-US" sz="3200" dirty="0" smtClean="0">
                <a:cs typeface="Times New Roman" pitchFamily="18" charset="0"/>
              </a:rPr>
              <a:t>&lt;&lt; “Queue is Empty”;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  else { 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p = front;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front = front-&gt;next;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if (front == NULL)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		rear = NULL;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delete p; 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   }</a:t>
            </a:r>
          </a:p>
          <a:p>
            <a:pPr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Queue operations</a:t>
            </a:r>
            <a:endParaRPr lang="en-US" dirty="0"/>
          </a:p>
        </p:txBody>
      </p:sp>
      <p:sp>
        <p:nvSpPr>
          <p:cNvPr id="4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81000" y="1143000"/>
            <a:ext cx="8382000" cy="56388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err="1" smtClean="0">
                <a:cs typeface="Times New Roman" pitchFamily="18" charset="0"/>
              </a:rPr>
              <a:t>int</a:t>
            </a:r>
            <a:r>
              <a:rPr lang="en-US" sz="3200" dirty="0" smtClean="0">
                <a:cs typeface="Times New Roman" pitchFamily="18" charset="0"/>
              </a:rPr>
              <a:t> front() {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       if (front == NULL)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            return 0;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       else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		  return front-&gt;data;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endParaRPr lang="en-US" sz="32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err="1" smtClean="0">
                <a:cs typeface="Times New Roman" pitchFamily="18" charset="0"/>
              </a:rPr>
              <a:t>int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isEmpty</a:t>
            </a:r>
            <a:r>
              <a:rPr lang="en-US" sz="3200" dirty="0" smtClean="0">
                <a:cs typeface="Times New Roman" pitchFamily="18" charset="0"/>
              </a:rPr>
              <a:t>()  {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	   if (front == NULL)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           return 1;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       else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		  return  0;</a:t>
            </a:r>
          </a:p>
          <a:p>
            <a:pPr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sz="3200" dirty="0" smtClean="0">
                <a:cs typeface="Times New Roman" pitchFamily="18" charset="0"/>
              </a:rPr>
              <a:t>}</a:t>
            </a: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Queues</a:t>
            </a:r>
          </a:p>
          <a:p>
            <a:r>
              <a:rPr lang="en-US" dirty="0" smtClean="0"/>
              <a:t>Concept</a:t>
            </a:r>
          </a:p>
          <a:p>
            <a:r>
              <a:rPr lang="en-US" dirty="0" smtClean="0"/>
              <a:t>Operations on Queues</a:t>
            </a:r>
          </a:p>
          <a:p>
            <a:pPr lvl="1"/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Search</a:t>
            </a:r>
          </a:p>
          <a:p>
            <a:r>
              <a:rPr lang="en-US" dirty="0" smtClean="0"/>
              <a:t>Implementation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0010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061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82000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19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8485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10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linear list in which items may be added only at one end and items may be removed-only at the other end</a:t>
            </a:r>
          </a:p>
          <a:p>
            <a:r>
              <a:rPr lang="en-US" dirty="0" smtClean="0"/>
              <a:t>The name </a:t>
            </a:r>
            <a:r>
              <a:rPr lang="en-US" dirty="0" smtClean="0">
                <a:solidFill>
                  <a:srgbClr val="0000CC"/>
                </a:solidFill>
              </a:rPr>
              <a:t>"queue" </a:t>
            </a:r>
            <a:r>
              <a:rPr lang="en-US" dirty="0" smtClean="0"/>
              <a:t>likely comes from the everyday use of the term e.g. queue at </a:t>
            </a:r>
            <a:r>
              <a:rPr lang="en-US" dirty="0" smtClean="0">
                <a:solidFill>
                  <a:srgbClr val="0000CC"/>
                </a:solidFill>
              </a:rPr>
              <a:t>Bus Stop</a:t>
            </a:r>
          </a:p>
          <a:p>
            <a:r>
              <a:rPr lang="en-US" dirty="0" smtClean="0"/>
              <a:t>Another example of a queue is a batch of jobs waiting to be processed, assuming no job has higher priority than the others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86275"/>
            <a:ext cx="74961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7315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Q: 1 Write complete program for Circular </a:t>
            </a:r>
            <a:r>
              <a:rPr lang="en-US" sz="2000" dirty="0"/>
              <a:t>Queue implementation using linked </a:t>
            </a:r>
            <a:r>
              <a:rPr lang="en-US" sz="2000" dirty="0" smtClean="0"/>
              <a:t>list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 smtClean="0"/>
              <a:t>To be submitted in next </a:t>
            </a:r>
            <a:r>
              <a:rPr lang="en-US" sz="2000" smtClean="0"/>
              <a:t>week’s class.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1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We define a </a:t>
            </a:r>
            <a:r>
              <a:rPr lang="en-US" sz="3200" b="1" dirty="0" smtClean="0">
                <a:solidFill>
                  <a:srgbClr val="0000CC"/>
                </a:solidFill>
              </a:rPr>
              <a:t>queue</a:t>
            </a:r>
            <a:r>
              <a:rPr lang="en-US" sz="3200" dirty="0" smtClean="0"/>
              <a:t> to be a list in which </a:t>
            </a:r>
          </a:p>
          <a:p>
            <a:pPr>
              <a:lnSpc>
                <a:spcPct val="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All additions to the list are made at one end, and</a:t>
            </a:r>
          </a:p>
          <a:p>
            <a:pPr>
              <a:lnSpc>
                <a:spcPct val="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All deletions from the list are made at the other end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Queues are also called </a:t>
            </a:r>
            <a:r>
              <a:rPr lang="en-US" sz="3200" b="1" dirty="0" smtClean="0">
                <a:solidFill>
                  <a:srgbClr val="0000CC"/>
                </a:solidFill>
              </a:rPr>
              <a:t>First-In, First-Out </a:t>
            </a:r>
            <a:r>
              <a:rPr lang="en-US" sz="3200" dirty="0" smtClean="0"/>
              <a:t>lists, or </a:t>
            </a:r>
            <a:r>
              <a:rPr lang="en-US" sz="3200" b="1" dirty="0" smtClean="0">
                <a:solidFill>
                  <a:srgbClr val="0000CC"/>
                </a:solidFill>
              </a:rPr>
              <a:t>FIFO</a:t>
            </a:r>
            <a:r>
              <a:rPr lang="en-US" sz="3200" dirty="0" smtClean="0"/>
              <a:t> for short.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The entry in a queue ready to be served, will be 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 first entry that will be removed from the queue, </a:t>
            </a:r>
          </a:p>
          <a:p>
            <a:pPr>
              <a:lnSpc>
                <a:spcPct val="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We call this the </a:t>
            </a:r>
            <a:r>
              <a:rPr lang="en-US" sz="2800" b="1" dirty="0" smtClean="0">
                <a:solidFill>
                  <a:srgbClr val="0000CC"/>
                </a:solidFill>
              </a:rPr>
              <a:t>front</a:t>
            </a:r>
            <a:r>
              <a:rPr lang="en-US" sz="2800" b="1" dirty="0" smtClean="0"/>
              <a:t> </a:t>
            </a:r>
            <a:r>
              <a:rPr lang="en-US" sz="2800" dirty="0" smtClean="0"/>
              <a:t>of the queue.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The last entry in the queue is the one most recently added, we call this the </a:t>
            </a:r>
            <a:r>
              <a:rPr lang="en-US" sz="3200" b="1" dirty="0" smtClean="0">
                <a:solidFill>
                  <a:srgbClr val="0000CC"/>
                </a:solidFill>
              </a:rPr>
              <a:t>rear</a:t>
            </a:r>
            <a:r>
              <a:rPr lang="en-US" sz="3200" dirty="0" smtClean="0"/>
              <a:t> of the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28194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Deletion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Dequeue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dirty="0" smtClean="0"/>
              <a:t>can take place only at one end, called the </a:t>
            </a:r>
            <a:r>
              <a:rPr lang="en-US" dirty="0" smtClean="0">
                <a:solidFill>
                  <a:srgbClr val="C00000"/>
                </a:solidFill>
              </a:rPr>
              <a:t>front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Insertion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Enqueue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dirty="0" smtClean="0"/>
              <a:t>can take place only at the other end, called the </a:t>
            </a:r>
            <a:r>
              <a:rPr lang="en-US" dirty="0" smtClean="0">
                <a:solidFill>
                  <a:srgbClr val="C00000"/>
                </a:solidFill>
              </a:rPr>
              <a:t>rear</a:t>
            </a:r>
          </a:p>
          <a:p>
            <a:r>
              <a:rPr lang="en-US" dirty="0" smtClean="0"/>
              <a:t>The general Queue model is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371600" y="4632325"/>
            <a:ext cx="6067425" cy="701675"/>
            <a:chOff x="864" y="2918"/>
            <a:chExt cx="3822" cy="44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968" y="2918"/>
              <a:ext cx="1489" cy="252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Queue Q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457" y="3062"/>
              <a:ext cx="576" cy="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864" y="3110"/>
              <a:ext cx="38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Dequeue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)				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Enqueue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(x) 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92" y="3062"/>
              <a:ext cx="576" cy="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5487988" y="4876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2209800" y="4876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Model of Queue</a:t>
            </a:r>
            <a:endParaRPr 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19200" y="25146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19200" y="3429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858000" y="2819400"/>
            <a:ext cx="381000" cy="381000"/>
          </a:xfrm>
          <a:prstGeom prst="rect">
            <a:avLst/>
          </a:prstGeom>
          <a:solidFill>
            <a:srgbClr val="85D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819400"/>
            <a:ext cx="381000" cy="381000"/>
          </a:xfrm>
          <a:prstGeom prst="rect">
            <a:avLst/>
          </a:prstGeom>
          <a:solidFill>
            <a:srgbClr val="85D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86400" y="2819400"/>
            <a:ext cx="381000" cy="381000"/>
          </a:xfrm>
          <a:prstGeom prst="rect">
            <a:avLst/>
          </a:prstGeom>
          <a:solidFill>
            <a:srgbClr val="85D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114800" y="2971800"/>
            <a:ext cx="1143000" cy="0"/>
          </a:xfrm>
          <a:prstGeom prst="line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52800" y="2819400"/>
            <a:ext cx="381000" cy="381000"/>
          </a:xfrm>
          <a:prstGeom prst="rect">
            <a:avLst/>
          </a:prstGeom>
          <a:solidFill>
            <a:srgbClr val="85D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cxnSp>
        <p:nvCxnSpPr>
          <p:cNvPr id="13" name="AutoShape 14"/>
          <p:cNvCxnSpPr>
            <a:cxnSpLocks noChangeShapeType="1"/>
          </p:cNvCxnSpPr>
          <p:nvPr/>
        </p:nvCxnSpPr>
        <p:spPr bwMode="auto">
          <a:xfrm rot="10800000" flipV="1">
            <a:off x="1219200" y="2819400"/>
            <a:ext cx="1600200" cy="1219200"/>
          </a:xfrm>
          <a:prstGeom prst="curvedConnector3">
            <a:avLst>
              <a:gd name="adj1" fmla="val 11428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066800" y="4038600"/>
            <a:ext cx="2209800" cy="1524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en-US" sz="2400" b="1" dirty="0" smtClean="0">
                <a:effectLst/>
              </a:rPr>
              <a:t>Rear</a:t>
            </a:r>
            <a:r>
              <a:rPr lang="en-US" sz="2400" dirty="0" smtClean="0">
                <a:effectLst/>
              </a:rPr>
              <a:t>:</a:t>
            </a:r>
            <a:endParaRPr lang="en-US" sz="2400" dirty="0">
              <a:effectLst/>
            </a:endParaRPr>
          </a:p>
          <a:p>
            <a:pPr algn="just"/>
            <a:r>
              <a:rPr lang="en-US" sz="2400" dirty="0">
                <a:effectLst/>
              </a:rPr>
              <a:t>All new items </a:t>
            </a:r>
          </a:p>
          <a:p>
            <a:pPr algn="just"/>
            <a:r>
              <a:rPr lang="en-US" sz="2400" dirty="0">
                <a:effectLst/>
              </a:rPr>
              <a:t>are added on </a:t>
            </a:r>
          </a:p>
          <a:p>
            <a:pPr algn="just"/>
            <a:r>
              <a:rPr lang="en-US" sz="2400" dirty="0">
                <a:effectLst/>
              </a:rPr>
              <a:t>this end</a:t>
            </a:r>
          </a:p>
        </p:txBody>
      </p:sp>
      <p:cxnSp>
        <p:nvCxnSpPr>
          <p:cNvPr id="15" name="AutoShape 16"/>
          <p:cNvCxnSpPr>
            <a:cxnSpLocks noChangeShapeType="1"/>
            <a:stCxn id="8" idx="3"/>
          </p:cNvCxnSpPr>
          <p:nvPr/>
        </p:nvCxnSpPr>
        <p:spPr bwMode="auto">
          <a:xfrm>
            <a:off x="7239000" y="3009900"/>
            <a:ext cx="1219200" cy="1028700"/>
          </a:xfrm>
          <a:prstGeom prst="curvedConnector3">
            <a:avLst>
              <a:gd name="adj1" fmla="val 11875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096000" y="4038600"/>
            <a:ext cx="2209800" cy="1524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en-US" sz="2400" b="1" dirty="0">
                <a:effectLst/>
              </a:rPr>
              <a:t>	     Head</a:t>
            </a:r>
            <a:r>
              <a:rPr lang="en-US" sz="2400" dirty="0">
                <a:effectLst/>
              </a:rPr>
              <a:t>:</a:t>
            </a:r>
          </a:p>
          <a:p>
            <a:pPr algn="just"/>
            <a:r>
              <a:rPr lang="en-US" sz="2400" dirty="0">
                <a:effectLst/>
              </a:rPr>
              <a:t>All items are </a:t>
            </a:r>
          </a:p>
          <a:p>
            <a:pPr algn="just"/>
            <a:r>
              <a:rPr lang="en-US" sz="2400" dirty="0">
                <a:effectLst/>
              </a:rPr>
              <a:t>deleted from </a:t>
            </a:r>
          </a:p>
          <a:p>
            <a:pPr algn="just"/>
            <a:r>
              <a:rPr lang="en-US" sz="2400" dirty="0">
                <a:effectLst/>
              </a:rPr>
              <a:t>this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1" descr="figure6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599"/>
            <a:ext cx="8305800" cy="3848247"/>
          </a:xfrm>
          <a:prstGeom prst="rect">
            <a:avLst/>
          </a:prstGeom>
          <a:solidFill>
            <a:srgbClr val="FFFFCC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empty queue</a:t>
            </a:r>
          </a:p>
          <a:p>
            <a:r>
              <a:rPr lang="en-US" dirty="0" smtClean="0"/>
              <a:t>Destroy a queue</a:t>
            </a:r>
          </a:p>
          <a:p>
            <a:r>
              <a:rPr lang="en-US" dirty="0" smtClean="0"/>
              <a:t>Determine whether a queue is empty</a:t>
            </a:r>
          </a:p>
          <a:p>
            <a:r>
              <a:rPr lang="en-US" dirty="0" smtClean="0"/>
              <a:t>Add a new item to the queue</a:t>
            </a:r>
          </a:p>
          <a:p>
            <a:r>
              <a:rPr lang="en-US" dirty="0" smtClean="0"/>
              <a:t>Remove the item that was added earliest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MAKENULL(): Makes Queue be an empty list.</a:t>
            </a:r>
          </a:p>
          <a:p>
            <a:pPr lvl="0"/>
            <a:r>
              <a:rPr lang="en-US" dirty="0" smtClean="0"/>
              <a:t>FRONT(): Returns the first element on Queue .</a:t>
            </a:r>
          </a:p>
          <a:p>
            <a:pPr lvl="0"/>
            <a:r>
              <a:rPr lang="en-US" dirty="0" smtClean="0"/>
              <a:t>ENQUEUE(x): Inserts element x at the end of Queue . </a:t>
            </a:r>
          </a:p>
          <a:p>
            <a:pPr lvl="0"/>
            <a:r>
              <a:rPr lang="en-US" dirty="0" smtClean="0"/>
              <a:t>DEQUEUE(): Deletes the first element of Queue.</a:t>
            </a:r>
          </a:p>
          <a:p>
            <a:pPr lvl="0"/>
            <a:r>
              <a:rPr lang="en-US" dirty="0" smtClean="0"/>
              <a:t>EMPTY(): Returns true if and only if Queue is an empty queue.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9519</TotalTime>
  <Words>1054</Words>
  <Application>Microsoft Office PowerPoint</Application>
  <PresentationFormat>On-screen Show (4:3)</PresentationFormat>
  <Paragraphs>243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Edge</vt:lpstr>
      <vt:lpstr>Objectives Overview</vt:lpstr>
      <vt:lpstr>Problem to be Solved</vt:lpstr>
      <vt:lpstr>Queue</vt:lpstr>
      <vt:lpstr>Queue</vt:lpstr>
      <vt:lpstr>Queue  </vt:lpstr>
      <vt:lpstr>Graphic Model of Queue</vt:lpstr>
      <vt:lpstr>PowerPoint Presentation</vt:lpstr>
      <vt:lpstr>Common Operations on Queue</vt:lpstr>
      <vt:lpstr>Common Operations on Queue</vt:lpstr>
      <vt:lpstr>Representation of Queue  </vt:lpstr>
      <vt:lpstr>Queue – Array representation</vt:lpstr>
      <vt:lpstr>Queue – Array representation</vt:lpstr>
      <vt:lpstr>Queue – Array representation</vt:lpstr>
      <vt:lpstr>Enqueue and Dequeue Operations</vt:lpstr>
      <vt:lpstr>PowerPoint Presentation</vt:lpstr>
      <vt:lpstr>Array Representation</vt:lpstr>
      <vt:lpstr>Array Implementation</vt:lpstr>
      <vt:lpstr>Queue – Linked Representation</vt:lpstr>
      <vt:lpstr>Queue – Linked Representation</vt:lpstr>
      <vt:lpstr>Implementing Queue – Linked List</vt:lpstr>
      <vt:lpstr>Enqueue Operation - Algorithm</vt:lpstr>
      <vt:lpstr>Implementing Enqueue Operation</vt:lpstr>
      <vt:lpstr>Dequeue Operation - Algorithm</vt:lpstr>
      <vt:lpstr>Implementing Dequeue Operation </vt:lpstr>
      <vt:lpstr>Implementing Queue operations</vt:lpstr>
      <vt:lpstr>Summary</vt:lpstr>
      <vt:lpstr>PowerPoint Presentation</vt:lpstr>
      <vt:lpstr>PowerPoint Presentation</vt:lpstr>
      <vt:lpstr>PowerPoint Presentation</vt:lpstr>
      <vt:lpstr>Assignment 2</vt:lpstr>
    </vt:vector>
  </TitlesOfParts>
  <Company>Cottrell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22</dc:title>
  <dc:subject>CSC211 Data Structures</dc:subject>
  <cp:lastModifiedBy>FakhraTouseef</cp:lastModifiedBy>
  <cp:revision>551</cp:revision>
  <dcterms:created xsi:type="dcterms:W3CDTF">2004-10-06T00:41:44Z</dcterms:created>
  <dcterms:modified xsi:type="dcterms:W3CDTF">2017-10-31T20:58:27Z</dcterms:modified>
</cp:coreProperties>
</file>