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10135-1531-4CD1-B55A-8ABC3F7C64C8}" type="datetimeFigureOut">
              <a:rPr lang="en-US" smtClean="0"/>
              <a:t>4/27/2016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3A13A-09A6-4C52-9FB4-E2E294C1CFF0}" type="slidenum">
              <a:rPr lang="en-US" smtClean="0"/>
              <a:t>‹#›</a:t>
            </a:fld>
            <a:endParaRPr lang="en-US"/>
          </a:p>
        </p:txBody>
      </p:sp>
    </p:spTree>
    <p:extLst>
      <p:ext uri="{BB962C8B-B14F-4D97-AF65-F5344CB8AC3E}">
        <p14:creationId xmlns:p14="http://schemas.microsoft.com/office/powerpoint/2010/main" val="423059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txBox="1">
            <a:spLocks noGrp="1" noRot="1" noChangeAspect="1" noChangeArrowheads="1"/>
          </p:cNvSpPr>
          <p:nvPr>
            <p:ph type="sldImg"/>
          </p:nvPr>
        </p:nvSpPr>
        <p:spPr bwMode="auto">
          <a:xfrm>
            <a:off x="384175" y="693738"/>
            <a:ext cx="6091238" cy="34274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3691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5123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3156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7109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108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443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5796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4807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1154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7921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21053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4061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BB698A-319E-4132-8049-9126EA2B0B17}"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365983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B698A-319E-4132-8049-9126EA2B0B17}"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365056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B698A-319E-4132-8049-9126EA2B0B17}"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334078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76201"/>
            <a:ext cx="10352617" cy="1058863"/>
          </a:xfrm>
        </p:spPr>
        <p:txBody>
          <a:bodyPr/>
          <a:lstStyle/>
          <a:p>
            <a:r>
              <a:rPr lang="en-US" smtClean="0"/>
              <a:t>Click to edit Master title style</a:t>
            </a:r>
            <a:endParaRPr lang="en-US"/>
          </a:p>
        </p:txBody>
      </p:sp>
      <p:sp>
        <p:nvSpPr>
          <p:cNvPr id="3" name="Slide Number Placeholder 2"/>
          <p:cNvSpPr>
            <a:spLocks noGrp="1"/>
          </p:cNvSpPr>
          <p:nvPr>
            <p:ph type="sldNum" idx="10"/>
          </p:nvPr>
        </p:nvSpPr>
        <p:spPr>
          <a:xfrm>
            <a:off x="9652001" y="1"/>
            <a:ext cx="2529417" cy="449263"/>
          </a:xfrm>
        </p:spPr>
        <p:txBody>
          <a:bodyPr/>
          <a:lstStyle>
            <a:lvl1pPr>
              <a:defRPr/>
            </a:lvl1pPr>
          </a:lstStyle>
          <a:p>
            <a:fld id="{CD0637A8-92EC-4F9D-9989-71024A59F588}" type="slidenum">
              <a:rPr lang="en-US" altLang="en-US"/>
              <a:pPr/>
              <a:t>‹#›</a:t>
            </a:fld>
            <a:endParaRPr lang="en-US" altLang="en-US"/>
          </a:p>
        </p:txBody>
      </p:sp>
    </p:spTree>
    <p:extLst>
      <p:ext uri="{BB962C8B-B14F-4D97-AF65-F5344CB8AC3E}">
        <p14:creationId xmlns:p14="http://schemas.microsoft.com/office/powerpoint/2010/main" val="176793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B698A-319E-4132-8049-9126EA2B0B17}"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416643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B698A-319E-4132-8049-9126EA2B0B17}"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339878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BB698A-319E-4132-8049-9126EA2B0B17}"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301437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BB698A-319E-4132-8049-9126EA2B0B17}" type="datetimeFigureOut">
              <a:rPr lang="en-US" smtClean="0"/>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73436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BB698A-319E-4132-8049-9126EA2B0B17}" type="datetimeFigureOut">
              <a:rPr lang="en-US" smtClean="0"/>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199268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B698A-319E-4132-8049-9126EA2B0B17}" type="datetimeFigureOut">
              <a:rPr lang="en-US" smtClean="0"/>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240774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B698A-319E-4132-8049-9126EA2B0B17}"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377711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B698A-319E-4132-8049-9126EA2B0B17}"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00C6E-0AB9-4EA6-95EF-461B12C1714B}" type="slidenum">
              <a:rPr lang="en-US" smtClean="0"/>
              <a:t>‹#›</a:t>
            </a:fld>
            <a:endParaRPr lang="en-US"/>
          </a:p>
        </p:txBody>
      </p:sp>
    </p:spTree>
    <p:extLst>
      <p:ext uri="{BB962C8B-B14F-4D97-AF65-F5344CB8AC3E}">
        <p14:creationId xmlns:p14="http://schemas.microsoft.com/office/powerpoint/2010/main" val="168176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B698A-319E-4132-8049-9126EA2B0B17}" type="datetimeFigureOut">
              <a:rPr lang="en-US" smtClean="0"/>
              <a:t>4/27/2016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00C6E-0AB9-4EA6-95EF-461B12C1714B}" type="slidenum">
              <a:rPr lang="en-US" smtClean="0"/>
              <a:t>‹#›</a:t>
            </a:fld>
            <a:endParaRPr lang="en-US"/>
          </a:p>
        </p:txBody>
      </p:sp>
    </p:spTree>
    <p:extLst>
      <p:ext uri="{BB962C8B-B14F-4D97-AF65-F5344CB8AC3E}">
        <p14:creationId xmlns:p14="http://schemas.microsoft.com/office/powerpoint/2010/main" val="2611565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solidFill>
                  <a:srgbClr val="000000"/>
                </a:solidFill>
              </a:rPr>
              <a:t>Web Programming</a:t>
            </a:r>
            <a:endParaRPr lang="en-US" dirty="0"/>
          </a:p>
        </p:txBody>
      </p:sp>
      <p:sp>
        <p:nvSpPr>
          <p:cNvPr id="3" name="Subtitle 2"/>
          <p:cNvSpPr>
            <a:spLocks noGrp="1"/>
          </p:cNvSpPr>
          <p:nvPr>
            <p:ph type="subTitle" idx="1"/>
          </p:nvPr>
        </p:nvSpPr>
        <p:spPr/>
        <p:txBody>
          <a:bodyPr/>
          <a:lstStyle/>
          <a:p>
            <a:r>
              <a:rPr lang="en-US" dirty="0" smtClean="0"/>
              <a:t>Introduction 2</a:t>
            </a:r>
          </a:p>
          <a:p>
            <a:r>
              <a:rPr lang="en-US" dirty="0" smtClean="0"/>
              <a:t>Zaheer Ahmed</a:t>
            </a:r>
            <a:endParaRPr lang="en-US" dirty="0"/>
          </a:p>
        </p:txBody>
      </p:sp>
    </p:spTree>
    <p:extLst>
      <p:ext uri="{BB962C8B-B14F-4D97-AF65-F5344CB8AC3E}">
        <p14:creationId xmlns:p14="http://schemas.microsoft.com/office/powerpoint/2010/main" val="37892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Textual vs. Graphical</a:t>
            </a:r>
          </a:p>
        </p:txBody>
      </p:sp>
      <p:sp>
        <p:nvSpPr>
          <p:cNvPr id="11266" name="Rectangle 2"/>
          <p:cNvSpPr>
            <a:spLocks noGrp="1" noChangeArrowheads="1"/>
          </p:cNvSpPr>
          <p:nvPr>
            <p:ph type="body" idx="1"/>
          </p:nvPr>
        </p:nvSpPr>
        <p:spPr>
          <a:xfrm>
            <a:off x="2209800" y="1219200"/>
            <a:ext cx="7772400" cy="561975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14400"/>
            <a:ext cx="43434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4"/>
          <p:cNvPicPr>
            <a:picLocks noChangeAspect="1" noChangeArrowheads="1"/>
          </p:cNvPicPr>
          <p:nvPr/>
        </p:nvPicPr>
        <p:blipFill>
          <a:blip r:embed="rId4">
            <a:lum bright="36000" contrast="2000"/>
            <a:extLst>
              <a:ext uri="{28A0092B-C50C-407E-A947-70E740481C1C}">
                <a14:useLocalDpi xmlns:a14="http://schemas.microsoft.com/office/drawing/2010/main" val="0"/>
              </a:ext>
            </a:extLst>
          </a:blip>
          <a:srcRect/>
          <a:stretch>
            <a:fillRect/>
          </a:stretch>
        </p:blipFill>
        <p:spPr bwMode="auto">
          <a:xfrm>
            <a:off x="6096000" y="1619250"/>
            <a:ext cx="4343400" cy="4781550"/>
          </a:xfrm>
          <a:prstGeom prst="rect">
            <a:avLst/>
          </a:prstGeom>
          <a:noFill/>
          <a:ln>
            <a:noFill/>
          </a:ln>
          <a:effectLst/>
          <a:extLst>
            <a:ext uri="{909E8E84-426E-40DD-AFC4-6F175D3DCCD1}">
              <a14:hiddenFill xmlns:a14="http://schemas.microsoft.com/office/drawing/2010/main">
                <a:blipFill dpi="0" rotWithShape="0">
                  <a:blip>
                    <a:lum bright="36000" contrast="2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9" name="Text Box 5"/>
          <p:cNvSpPr txBox="1">
            <a:spLocks noChangeArrowheads="1"/>
          </p:cNvSpPr>
          <p:nvPr/>
        </p:nvSpPr>
        <p:spPr bwMode="auto">
          <a:xfrm>
            <a:off x="6911976" y="6400800"/>
            <a:ext cx="1927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a:latin typeface="Arial" panose="020B0604020202020204" pitchFamily="34" charset="0"/>
                <a:cs typeface="Arial" panose="020B0604020202020204" pitchFamily="34" charset="0"/>
              </a:rPr>
              <a:t>Grokker.com</a:t>
            </a:r>
          </a:p>
        </p:txBody>
      </p:sp>
      <p:sp>
        <p:nvSpPr>
          <p:cNvPr id="11270" name="Text Box 6"/>
          <p:cNvSpPr txBox="1">
            <a:spLocks noChangeArrowheads="1"/>
          </p:cNvSpPr>
          <p:nvPr/>
        </p:nvSpPr>
        <p:spPr bwMode="auto">
          <a:xfrm>
            <a:off x="2667000" y="5715000"/>
            <a:ext cx="2173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a:t>google.com.pk</a:t>
            </a:r>
          </a:p>
        </p:txBody>
      </p:sp>
    </p:spTree>
    <p:extLst>
      <p:ext uri="{BB962C8B-B14F-4D97-AF65-F5344CB8AC3E}">
        <p14:creationId xmlns:p14="http://schemas.microsoft.com/office/powerpoint/2010/main" val="34902438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Semantic Web</a:t>
            </a:r>
          </a:p>
        </p:txBody>
      </p:sp>
      <p:sp>
        <p:nvSpPr>
          <p:cNvPr id="12290" name="Rectangle 2"/>
          <p:cNvSpPr>
            <a:spLocks noGrp="1" noChangeArrowheads="1"/>
          </p:cNvSpPr>
          <p:nvPr>
            <p:ph type="body" idx="1"/>
          </p:nvPr>
        </p:nvSpPr>
        <p:spPr>
          <a:xfrm>
            <a:off x="789795" y="5967579"/>
            <a:ext cx="8215952" cy="788987"/>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fontScale="70000" lnSpcReduction="20000"/>
          </a:bodyPr>
          <a:lstStyle/>
          <a:p>
            <a:r>
              <a:rPr lang="en-US" dirty="0"/>
              <a:t>The Resource Description Framework (</a:t>
            </a:r>
            <a:r>
              <a:rPr lang="en-US" b="1" dirty="0"/>
              <a:t>RDF</a:t>
            </a:r>
            <a:r>
              <a:rPr lang="en-US" dirty="0"/>
              <a:t>) is a family of World Wide Web Consortium (W3C) specifications originally designed as a metadata data model.</a:t>
            </a:r>
            <a:endParaRPr lang="en-US" alt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398588"/>
            <a:ext cx="6272212" cy="4545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Text Box 4"/>
          <p:cNvSpPr txBox="1">
            <a:spLocks noChangeArrowheads="1"/>
          </p:cNvSpPr>
          <p:nvPr/>
        </p:nvSpPr>
        <p:spPr bwMode="auto">
          <a:xfrm>
            <a:off x="3124201" y="6172200"/>
            <a:ext cx="63865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endParaRPr lang="en-US" altLang="en-US" sz="1600" dirty="0">
              <a:latin typeface="QHUJFS+TT3678AC74tCID-WinCharSe" charset="0"/>
              <a:ea typeface="QHUJFS+TT3678AC74tCID-WinCharSe" charset="0"/>
              <a:cs typeface="QHUJFS+TT3678AC74tCID-WinCharSe" charset="0"/>
            </a:endParaRPr>
          </a:p>
        </p:txBody>
      </p:sp>
    </p:spTree>
    <p:extLst>
      <p:ext uri="{BB962C8B-B14F-4D97-AF65-F5344CB8AC3E}">
        <p14:creationId xmlns:p14="http://schemas.microsoft.com/office/powerpoint/2010/main" val="6065292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Past &amp; Future of the Web</a:t>
            </a:r>
          </a:p>
        </p:txBody>
      </p:sp>
      <p:sp>
        <p:nvSpPr>
          <p:cNvPr id="13314" name="Rectangle 2"/>
          <p:cNvSpPr>
            <a:spLocks noGrp="1" noChangeArrowheads="1"/>
          </p:cNvSpPr>
          <p:nvPr>
            <p:ph type="body" idx="1"/>
          </p:nvPr>
        </p:nvSpPr>
        <p:spPr>
          <a:xfrm>
            <a:off x="2209800" y="1219200"/>
            <a:ext cx="7772400" cy="52578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Past</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Broadcast of read-only materials</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Exchange information for human consumption</a:t>
            </a:r>
          </a:p>
          <a:p>
            <a:pPr marL="334963" indent="-334963">
              <a:spcBef>
                <a:spcPts val="550"/>
              </a:spcBef>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altLang="en-US"/>
          </a:p>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Future</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More interactions</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Machine-readable information</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Mobile Web</a:t>
            </a:r>
          </a:p>
        </p:txBody>
      </p:sp>
      <p:sp>
        <p:nvSpPr>
          <p:cNvPr id="13315" name="Text Box 3"/>
          <p:cNvSpPr txBox="1">
            <a:spLocks noChangeArrowheads="1"/>
          </p:cNvSpPr>
          <p:nvPr/>
        </p:nvSpPr>
        <p:spPr bwMode="auto">
          <a:xfrm>
            <a:off x="4038600" y="6508750"/>
            <a:ext cx="42291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1200">
                <a:latin typeface="Arial" panose="020B0604020202020204" pitchFamily="34" charset="0"/>
                <a:cs typeface="Arial" panose="020B0604020202020204" pitchFamily="34" charset="0"/>
              </a:rPr>
              <a:t>© In-Young Ko, Information and Communications University</a:t>
            </a:r>
          </a:p>
        </p:txBody>
      </p:sp>
    </p:spTree>
    <p:extLst>
      <p:ext uri="{BB962C8B-B14F-4D97-AF65-F5344CB8AC3E}">
        <p14:creationId xmlns:p14="http://schemas.microsoft.com/office/powerpoint/2010/main" val="21679438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The Future of the Web</a:t>
            </a:r>
          </a:p>
        </p:txBody>
      </p:sp>
      <p:sp>
        <p:nvSpPr>
          <p:cNvPr id="14338" name="Rectangle 2"/>
          <p:cNvSpPr>
            <a:spLocks noGrp="1" noChangeArrowheads="1"/>
          </p:cNvSpPr>
          <p:nvPr>
            <p:ph type="body" idx="1"/>
          </p:nvPr>
        </p:nvSpPr>
        <p:spPr>
          <a:xfrm>
            <a:off x="2209800" y="1219200"/>
            <a:ext cx="7772400" cy="52578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Mobile Web</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enables users to access the Web from their mobile devices such as cell phones and PDAs (Personal Digital Assistants)</a:t>
            </a:r>
          </a:p>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Service-Oriented Web </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makes various services accessible via the Web using the standard Web Services protocols</a:t>
            </a:r>
          </a:p>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Semantic Web </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makes machine understandable (processable) information available on the Web</a:t>
            </a:r>
          </a:p>
        </p:txBody>
      </p:sp>
      <p:sp>
        <p:nvSpPr>
          <p:cNvPr id="14339" name="Text Box 3"/>
          <p:cNvSpPr txBox="1">
            <a:spLocks noChangeArrowheads="1"/>
          </p:cNvSpPr>
          <p:nvPr/>
        </p:nvSpPr>
        <p:spPr bwMode="auto">
          <a:xfrm>
            <a:off x="4038600" y="6508750"/>
            <a:ext cx="42291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1200">
                <a:latin typeface="Arial" panose="020B0604020202020204" pitchFamily="34" charset="0"/>
                <a:cs typeface="Arial" panose="020B0604020202020204" pitchFamily="34" charset="0"/>
              </a:rPr>
              <a:t>© In-Young Ko, Information and Communications University</a:t>
            </a:r>
          </a:p>
        </p:txBody>
      </p:sp>
    </p:spTree>
    <p:extLst>
      <p:ext uri="{BB962C8B-B14F-4D97-AF65-F5344CB8AC3E}">
        <p14:creationId xmlns:p14="http://schemas.microsoft.com/office/powerpoint/2010/main" val="21934339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Client-side Information Presentation</a:t>
            </a:r>
          </a:p>
        </p:txBody>
      </p:sp>
      <p:sp>
        <p:nvSpPr>
          <p:cNvPr id="15362" name="Rectangle 2"/>
          <p:cNvSpPr>
            <a:spLocks noGrp="1" noChangeArrowheads="1"/>
          </p:cNvSpPr>
          <p:nvPr>
            <p:ph type="body" idx="1"/>
          </p:nvPr>
        </p:nvSpPr>
        <p:spPr>
          <a:xfrm>
            <a:off x="2209800" y="1219200"/>
            <a:ext cx="7772400" cy="52578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Introduction to Internet</a:t>
            </a:r>
          </a:p>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HTTP (Hypertext Transfer Protocol)</a:t>
            </a:r>
          </a:p>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HTML (Hypertext Markup Language)</a:t>
            </a:r>
          </a:p>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 CSS (Cascading Style Sheets)</a:t>
            </a:r>
          </a:p>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a:t>........</a:t>
            </a:r>
          </a:p>
        </p:txBody>
      </p:sp>
    </p:spTree>
    <p:extLst>
      <p:ext uri="{BB962C8B-B14F-4D97-AF65-F5344CB8AC3E}">
        <p14:creationId xmlns:p14="http://schemas.microsoft.com/office/powerpoint/2010/main" val="36131102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938338" y="2341564"/>
            <a:ext cx="8228012" cy="106362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0" tIns="38880" rIns="0" bIns="0" rtlCol="0" anchor="ctr">
            <a:normAutofit/>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solidFill>
                  <a:srgbClr val="000000"/>
                </a:solidFill>
              </a:rPr>
              <a:t>CS406-Web Programming</a:t>
            </a:r>
          </a:p>
        </p:txBody>
      </p:sp>
      <p:sp>
        <p:nvSpPr>
          <p:cNvPr id="4098" name="Rectangle 2"/>
          <p:cNvSpPr>
            <a:spLocks noGrp="1" noChangeArrowheads="1"/>
          </p:cNvSpPr>
          <p:nvPr>
            <p:ph type="subTitle" idx="4294967295"/>
          </p:nvPr>
        </p:nvSpPr>
        <p:spPr bwMode="auto">
          <a:xfrm>
            <a:off x="1524001" y="207963"/>
            <a:ext cx="3732213" cy="8302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0" tIns="28080" rIns="0" bIns="0" rtlCol="0" anchor="ctr">
            <a:normAutofit/>
          </a:bodyPr>
          <a:lstStyle/>
          <a:p>
            <a:pPr marL="0" indent="0">
              <a:lnSpc>
                <a:spcPct val="93000"/>
              </a:lnSpc>
              <a:spcBef>
                <a:spcPts val="3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900" b="1" dirty="0">
                <a:latin typeface="Arial" panose="020B0604020202020204" pitchFamily="34" charset="0"/>
              </a:rPr>
              <a:t>Lecture 02</a:t>
            </a:r>
          </a:p>
        </p:txBody>
      </p:sp>
      <p:sp>
        <p:nvSpPr>
          <p:cNvPr id="4099" name="Text Box 3"/>
          <p:cNvSpPr txBox="1">
            <a:spLocks noChangeArrowheads="1"/>
          </p:cNvSpPr>
          <p:nvPr/>
        </p:nvSpPr>
        <p:spPr bwMode="auto">
          <a:xfrm>
            <a:off x="2146301" y="6427789"/>
            <a:ext cx="4354513"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pPr eaLnBrk="1">
              <a:lnSpc>
                <a:spcPct val="93000"/>
              </a:lnSpc>
            </a:pPr>
            <a:r>
              <a:rPr lang="en-US" altLang="en-US" sz="1600"/>
              <a:t>FAST-NU (Peshawar Campus)</a:t>
            </a:r>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6357939"/>
            <a:ext cx="547688" cy="485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1" name="Text Box 5"/>
          <p:cNvSpPr txBox="1">
            <a:spLocks noChangeArrowheads="1"/>
          </p:cNvSpPr>
          <p:nvPr/>
        </p:nvSpPr>
        <p:spPr bwMode="auto">
          <a:xfrm>
            <a:off x="9190039" y="6443664"/>
            <a:ext cx="147637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pPr algn="ctr" eaLnBrk="1">
              <a:lnSpc>
                <a:spcPct val="93000"/>
              </a:lnSpc>
            </a:pPr>
            <a:r>
              <a:rPr lang="en-US" altLang="en-US" sz="1600"/>
              <a:t>Spring 2010</a:t>
            </a:r>
          </a:p>
        </p:txBody>
      </p:sp>
    </p:spTree>
    <p:extLst>
      <p:ext uri="{BB962C8B-B14F-4D97-AF65-F5344CB8AC3E}">
        <p14:creationId xmlns:p14="http://schemas.microsoft.com/office/powerpoint/2010/main" val="3891533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09800" y="28576"/>
            <a:ext cx="7772400" cy="1160463"/>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The Origin of the Web</a:t>
            </a:r>
          </a:p>
        </p:txBody>
      </p:sp>
      <p:sp>
        <p:nvSpPr>
          <p:cNvPr id="5122" name="Rectangle 2"/>
          <p:cNvSpPr>
            <a:spLocks noGrp="1" noChangeArrowheads="1"/>
          </p:cNvSpPr>
          <p:nvPr>
            <p:ph type="body" idx="1"/>
          </p:nvPr>
        </p:nvSpPr>
        <p:spPr>
          <a:xfrm>
            <a:off x="4243317" y="1294607"/>
            <a:ext cx="7772400" cy="52578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Information Management: A Proposal</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Tim Berners-Lee, CERN </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May 1990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266950"/>
            <a:ext cx="4876800" cy="4362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Text Box 4"/>
          <p:cNvSpPr txBox="1">
            <a:spLocks noChangeArrowheads="1"/>
          </p:cNvSpPr>
          <p:nvPr/>
        </p:nvSpPr>
        <p:spPr bwMode="auto">
          <a:xfrm>
            <a:off x="1981200" y="3657601"/>
            <a:ext cx="3149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2700">
                <a:latin typeface="Arial" panose="020B0604020202020204" pitchFamily="34" charset="0"/>
                <a:cs typeface="Arial" panose="020B0604020202020204" pitchFamily="34" charset="0"/>
              </a:rPr>
              <a:t>A proposal to build</a:t>
            </a:r>
          </a:p>
          <a:p>
            <a:r>
              <a:rPr lang="en-US" altLang="en-US" sz="2700">
                <a:latin typeface="Arial" panose="020B0604020202020204" pitchFamily="34" charset="0"/>
                <a:cs typeface="Arial" panose="020B0604020202020204" pitchFamily="34" charset="0"/>
              </a:rPr>
              <a:t>a global </a:t>
            </a:r>
            <a:r>
              <a:rPr lang="en-US" altLang="en-US" sz="2700">
                <a:solidFill>
                  <a:srgbClr val="0000CD"/>
                </a:solidFill>
                <a:latin typeface="Helvetica-BoldOblique" pitchFamily="32" charset="0"/>
                <a:ea typeface="Helvetica-BoldOblique" pitchFamily="32" charset="0"/>
                <a:cs typeface="Helvetica-BoldOblique" pitchFamily="32" charset="0"/>
              </a:rPr>
              <a:t>hypertext</a:t>
            </a:r>
          </a:p>
          <a:p>
            <a:r>
              <a:rPr lang="en-US" altLang="en-US" sz="2700">
                <a:solidFill>
                  <a:srgbClr val="0000CD"/>
                </a:solidFill>
                <a:latin typeface="Helvetica-BoldOblique" pitchFamily="32" charset="0"/>
                <a:ea typeface="Helvetica-BoldOblique" pitchFamily="32" charset="0"/>
                <a:cs typeface="Helvetica-BoldOblique" pitchFamily="32" charset="0"/>
              </a:rPr>
              <a:t>system </a:t>
            </a:r>
            <a:r>
              <a:rPr lang="en-US" altLang="en-US" sz="2700">
                <a:latin typeface="Arial" panose="020B0604020202020204" pitchFamily="34" charset="0"/>
                <a:cs typeface="Arial" panose="020B0604020202020204" pitchFamily="34" charset="0"/>
              </a:rPr>
              <a:t>for </a:t>
            </a:r>
            <a:r>
              <a:rPr lang="en-US" altLang="en-US" sz="2700">
                <a:solidFill>
                  <a:srgbClr val="009A9A"/>
                </a:solidFill>
                <a:latin typeface="Helvetica-BoldOblique" pitchFamily="32" charset="0"/>
                <a:ea typeface="Helvetica-BoldOblique" pitchFamily="32" charset="0"/>
                <a:cs typeface="Helvetica-BoldOblique" pitchFamily="32" charset="0"/>
              </a:rPr>
              <a:t>CERN</a:t>
            </a:r>
          </a:p>
        </p:txBody>
      </p:sp>
      <p:sp>
        <p:nvSpPr>
          <p:cNvPr id="5125" name="Text Box 5"/>
          <p:cNvSpPr txBox="1">
            <a:spLocks noChangeArrowheads="1"/>
          </p:cNvSpPr>
          <p:nvPr/>
        </p:nvSpPr>
        <p:spPr bwMode="auto">
          <a:xfrm>
            <a:off x="1981201" y="6400801"/>
            <a:ext cx="332422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1400">
                <a:latin typeface="Arial" panose="020B0604020202020204" pitchFamily="34" charset="0"/>
                <a:cs typeface="Arial" panose="020B0604020202020204" pitchFamily="34" charset="0"/>
              </a:rPr>
              <a:t>www.w3.org/History/1989/proposal.html</a:t>
            </a:r>
          </a:p>
        </p:txBody>
      </p:sp>
    </p:spTree>
    <p:extLst>
      <p:ext uri="{BB962C8B-B14F-4D97-AF65-F5344CB8AC3E}">
        <p14:creationId xmlns:p14="http://schemas.microsoft.com/office/powerpoint/2010/main" val="31469109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Tim Berners-Lee, CERN </a:t>
            </a:r>
            <a:endParaRPr lang="en-US" dirty="0"/>
          </a:p>
        </p:txBody>
      </p:sp>
      <p:sp>
        <p:nvSpPr>
          <p:cNvPr id="4" name="Content Placeholder 3"/>
          <p:cNvSpPr>
            <a:spLocks noGrp="1"/>
          </p:cNvSpPr>
          <p:nvPr>
            <p:ph idx="1"/>
          </p:nvPr>
        </p:nvSpPr>
        <p:spPr>
          <a:prstGeom prst="rect">
            <a:avLst/>
          </a:prstGeom>
        </p:spPr>
        <p:txBody>
          <a:bodyPr>
            <a:spAutoFit/>
          </a:bodyPr>
          <a:lstStyle/>
          <a:p>
            <a:r>
              <a:rPr lang="en-US" dirty="0">
                <a:latin typeface="Georgia" panose="02040502050405020303" pitchFamily="18" charset="0"/>
              </a:rPr>
              <a:t>In 1989, Tim Berners-Lee invented the World Wide Web, an Internet-based hypermedia initiative for global information sharing while at CERN, the European Particle Physics Laboratory. He wrote the first web client and server in 1990. His specifications of URIs, HTTP and HTML were refined as web technology spread. - See more at: http://internethalloffame.org/inductees/tim-berners-lee?gclid=CMrP8rvNrswCFeUy0wod4OEPVg#sthash.ZC1X2rEO.dpuf</a:t>
            </a:r>
            <a:endParaRPr lang="en-US" dirty="0"/>
          </a:p>
        </p:txBody>
      </p:sp>
    </p:spTree>
    <p:extLst>
      <p:ext uri="{BB962C8B-B14F-4D97-AF65-F5344CB8AC3E}">
        <p14:creationId xmlns:p14="http://schemas.microsoft.com/office/powerpoint/2010/main" val="161880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W3 Concepts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2514600"/>
            <a:ext cx="4105275" cy="251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514600"/>
            <a:ext cx="4343400" cy="251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Text Box 4"/>
          <p:cNvSpPr txBox="1">
            <a:spLocks noChangeArrowheads="1"/>
          </p:cNvSpPr>
          <p:nvPr/>
        </p:nvSpPr>
        <p:spPr bwMode="auto">
          <a:xfrm>
            <a:off x="4672014" y="6356350"/>
            <a:ext cx="3024187"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1200">
                <a:latin typeface="Arial" panose="020B0604020202020204" pitchFamily="34" charset="0"/>
                <a:cs typeface="Arial" panose="020B0604020202020204" pitchFamily="34" charset="0"/>
              </a:rPr>
              <a:t>www.w3.org/Talks/General/Concepts.html</a:t>
            </a:r>
          </a:p>
        </p:txBody>
      </p:sp>
      <p:sp>
        <p:nvSpPr>
          <p:cNvPr id="6149" name="Text Box 5"/>
          <p:cNvSpPr txBox="1">
            <a:spLocks noChangeArrowheads="1"/>
          </p:cNvSpPr>
          <p:nvPr/>
        </p:nvSpPr>
        <p:spPr bwMode="auto">
          <a:xfrm>
            <a:off x="4724401" y="1600200"/>
            <a:ext cx="2817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a:t>Universal Readership</a:t>
            </a:r>
          </a:p>
        </p:txBody>
      </p:sp>
    </p:spTree>
    <p:extLst>
      <p:ext uri="{BB962C8B-B14F-4D97-AF65-F5344CB8AC3E}">
        <p14:creationId xmlns:p14="http://schemas.microsoft.com/office/powerpoint/2010/main" val="8049115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W3 Concepts</a:t>
            </a:r>
          </a:p>
        </p:txBody>
      </p:sp>
      <p:sp>
        <p:nvSpPr>
          <p:cNvPr id="7170" name="Text Box 2"/>
          <p:cNvSpPr txBox="1">
            <a:spLocks noChangeArrowheads="1"/>
          </p:cNvSpPr>
          <p:nvPr/>
        </p:nvSpPr>
        <p:spPr bwMode="auto">
          <a:xfrm>
            <a:off x="5380038" y="1143000"/>
            <a:ext cx="14017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a:t>Hypertext</a:t>
            </a:r>
          </a:p>
        </p:txBody>
      </p:sp>
      <p:sp>
        <p:nvSpPr>
          <p:cNvPr id="7171" name="Text Box 3"/>
          <p:cNvSpPr txBox="1">
            <a:spLocks noChangeArrowheads="1"/>
          </p:cNvSpPr>
          <p:nvPr/>
        </p:nvSpPr>
        <p:spPr bwMode="auto">
          <a:xfrm>
            <a:off x="1981200" y="1920876"/>
            <a:ext cx="4572000" cy="447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pPr>
              <a:buFont typeface="Times New Roman" panose="02020603050405020304" pitchFamily="18" charset="0"/>
              <a:buChar char="•"/>
            </a:pPr>
            <a:r>
              <a:rPr lang="en-US" altLang="en-US"/>
              <a:t>Hypertext is text with links. </a:t>
            </a:r>
          </a:p>
          <a:p>
            <a:pPr>
              <a:buClrTx/>
              <a:buSzTx/>
              <a:buFontTx/>
              <a:buNone/>
            </a:pPr>
            <a:endParaRPr lang="en-US" altLang="en-US"/>
          </a:p>
          <a:p>
            <a:pPr>
              <a:buFont typeface="Times New Roman" panose="02020603050405020304" pitchFamily="18" charset="0"/>
              <a:buChar char="•"/>
            </a:pPr>
            <a:r>
              <a:rPr lang="en-US" altLang="en-US"/>
              <a:t>Not a new idea read a book there are links between references (see section 3), footnotes, and between the table of contents or index and the text. </a:t>
            </a:r>
          </a:p>
          <a:p>
            <a:pPr>
              <a:buClrTx/>
              <a:buSzTx/>
              <a:buFontTx/>
              <a:buNone/>
            </a:pPr>
            <a:endParaRPr lang="en-US" altLang="en-US"/>
          </a:p>
          <a:p>
            <a:pPr>
              <a:buFont typeface="Times New Roman" panose="02020603050405020304" pitchFamily="18" charset="0"/>
              <a:buChar char="•"/>
            </a:pPr>
            <a:r>
              <a:rPr lang="en-US" altLang="en-US"/>
              <a:t>With hypertext,  reader can escape from the sequential organization of the pages to follow pursue a thread of his or her own. </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828800"/>
            <a:ext cx="36576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p:cNvSpPr txBox="1">
            <a:spLocks noChangeArrowheads="1"/>
          </p:cNvSpPr>
          <p:nvPr/>
        </p:nvSpPr>
        <p:spPr bwMode="auto">
          <a:xfrm>
            <a:off x="4724400" y="6400800"/>
            <a:ext cx="3024188"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1200">
                <a:latin typeface="Arial" panose="020B0604020202020204" pitchFamily="34" charset="0"/>
                <a:cs typeface="Arial" panose="020B0604020202020204" pitchFamily="34" charset="0"/>
              </a:rPr>
              <a:t>www.w3.org/Talks/General/Concepts.html</a:t>
            </a:r>
          </a:p>
        </p:txBody>
      </p:sp>
    </p:spTree>
    <p:extLst>
      <p:ext uri="{BB962C8B-B14F-4D97-AF65-F5344CB8AC3E}">
        <p14:creationId xmlns:p14="http://schemas.microsoft.com/office/powerpoint/2010/main" val="931537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W3 Concepts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828800"/>
            <a:ext cx="3429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5" name="Text Box 3"/>
          <p:cNvSpPr txBox="1">
            <a:spLocks noChangeArrowheads="1"/>
          </p:cNvSpPr>
          <p:nvPr/>
        </p:nvSpPr>
        <p:spPr bwMode="auto">
          <a:xfrm>
            <a:off x="5410201" y="1143000"/>
            <a:ext cx="1401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a:t>Searching</a:t>
            </a:r>
          </a:p>
        </p:txBody>
      </p:sp>
      <p:sp>
        <p:nvSpPr>
          <p:cNvPr id="8196" name="Text Box 4"/>
          <p:cNvSpPr txBox="1">
            <a:spLocks noChangeArrowheads="1"/>
          </p:cNvSpPr>
          <p:nvPr/>
        </p:nvSpPr>
        <p:spPr bwMode="auto">
          <a:xfrm>
            <a:off x="4672014" y="6356350"/>
            <a:ext cx="3024187"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1200">
                <a:latin typeface="Arial" panose="020B0604020202020204" pitchFamily="34" charset="0"/>
                <a:cs typeface="Arial" panose="020B0604020202020204" pitchFamily="34" charset="0"/>
              </a:rPr>
              <a:t>www.w3.org/Talks/General/Concepts.html</a:t>
            </a:r>
          </a:p>
        </p:txBody>
      </p:sp>
    </p:spTree>
    <p:extLst>
      <p:ext uri="{BB962C8B-B14F-4D97-AF65-F5344CB8AC3E}">
        <p14:creationId xmlns:p14="http://schemas.microsoft.com/office/powerpoint/2010/main" val="19022185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W3 Concepts</a:t>
            </a:r>
          </a:p>
        </p:txBody>
      </p:sp>
      <p:sp>
        <p:nvSpPr>
          <p:cNvPr id="9218" name="Text Box 2"/>
          <p:cNvSpPr txBox="1">
            <a:spLocks noChangeArrowheads="1"/>
          </p:cNvSpPr>
          <p:nvPr/>
        </p:nvSpPr>
        <p:spPr bwMode="auto">
          <a:xfrm>
            <a:off x="4767264" y="1143000"/>
            <a:ext cx="27003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a:t>Client-Server Model</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600200"/>
            <a:ext cx="4343400" cy="4800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0" name="Text Box 4"/>
          <p:cNvSpPr txBox="1">
            <a:spLocks noChangeArrowheads="1"/>
          </p:cNvSpPr>
          <p:nvPr/>
        </p:nvSpPr>
        <p:spPr bwMode="auto">
          <a:xfrm>
            <a:off x="4672014" y="6356350"/>
            <a:ext cx="3024187"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1200">
                <a:latin typeface="Arial" panose="020B0604020202020204" pitchFamily="34" charset="0"/>
                <a:cs typeface="Arial" panose="020B0604020202020204" pitchFamily="34" charset="0"/>
              </a:rPr>
              <a:t>www.w3.org/Talks/General/Concepts.html</a:t>
            </a:r>
          </a:p>
        </p:txBody>
      </p:sp>
    </p:spTree>
    <p:extLst>
      <p:ext uri="{BB962C8B-B14F-4D97-AF65-F5344CB8AC3E}">
        <p14:creationId xmlns:p14="http://schemas.microsoft.com/office/powerpoint/2010/main" val="31847182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209800" y="74614"/>
            <a:ext cx="7772400" cy="10699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Web vs. Internet</a:t>
            </a:r>
          </a:p>
        </p:txBody>
      </p:sp>
      <p:sp>
        <p:nvSpPr>
          <p:cNvPr id="10242" name="Rectangle 2"/>
          <p:cNvSpPr>
            <a:spLocks noGrp="1" noChangeArrowheads="1"/>
          </p:cNvSpPr>
          <p:nvPr>
            <p:ph type="body" idx="1"/>
          </p:nvPr>
        </p:nvSpPr>
        <p:spPr>
          <a:xfrm>
            <a:off x="-50041" y="5408069"/>
            <a:ext cx="12242041" cy="1100681"/>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fontScale="92500" lnSpcReduction="10000"/>
          </a:bodyPr>
          <a:lstStyle/>
          <a:p>
            <a:r>
              <a:rPr lang="en-US" b="1" dirty="0"/>
              <a:t>SMTP</a:t>
            </a:r>
            <a:r>
              <a:rPr lang="en-US" dirty="0"/>
              <a:t> stands for </a:t>
            </a:r>
            <a:r>
              <a:rPr lang="en-US" b="1" dirty="0"/>
              <a:t>Simple Mail Transfer Protocol</a:t>
            </a:r>
            <a:r>
              <a:rPr lang="en-US" dirty="0"/>
              <a:t>. </a:t>
            </a:r>
            <a:r>
              <a:rPr lang="en-US" b="1" dirty="0"/>
              <a:t>SMTP</a:t>
            </a:r>
            <a:r>
              <a:rPr lang="en-US" dirty="0"/>
              <a:t> is used when email is delivered from an email client, such as Outlook Express, to an email server or when email is delivered from one email server to another. </a:t>
            </a:r>
            <a:r>
              <a:rPr lang="en-US" b="1" dirty="0"/>
              <a:t>SMTP</a:t>
            </a:r>
            <a:r>
              <a:rPr lang="en-US" dirty="0"/>
              <a:t> uses port 25.</a:t>
            </a:r>
            <a:endParaRPr lang="en-US" alt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468" y="1042962"/>
            <a:ext cx="6597555" cy="39651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4" name="Text Box 4"/>
          <p:cNvSpPr txBox="1">
            <a:spLocks noChangeArrowheads="1"/>
          </p:cNvSpPr>
          <p:nvPr/>
        </p:nvSpPr>
        <p:spPr bwMode="auto">
          <a:xfrm>
            <a:off x="4038600" y="6508750"/>
            <a:ext cx="42291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r>
              <a:rPr lang="en-US" altLang="en-US" sz="1200">
                <a:latin typeface="Arial" panose="020B0604020202020204" pitchFamily="34" charset="0"/>
                <a:cs typeface="Arial" panose="020B0604020202020204" pitchFamily="34" charset="0"/>
              </a:rPr>
              <a:t>© In-Young Ko, Information and Communications University</a:t>
            </a:r>
          </a:p>
        </p:txBody>
      </p:sp>
    </p:spTree>
    <p:extLst>
      <p:ext uri="{BB962C8B-B14F-4D97-AF65-F5344CB8AC3E}">
        <p14:creationId xmlns:p14="http://schemas.microsoft.com/office/powerpoint/2010/main" val="32550086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369</Words>
  <Application>Microsoft Office PowerPoint</Application>
  <PresentationFormat>Widescreen</PresentationFormat>
  <Paragraphs>66</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DejaVu Sans</vt:lpstr>
      <vt:lpstr>Georgia</vt:lpstr>
      <vt:lpstr>Helvetica-BoldOblique</vt:lpstr>
      <vt:lpstr>QHUJFS+TT3678AC74tCID-WinCharSe</vt:lpstr>
      <vt:lpstr>Times New Roman</vt:lpstr>
      <vt:lpstr>Office Theme</vt:lpstr>
      <vt:lpstr>Web Programming</vt:lpstr>
      <vt:lpstr>CS406-Web Programming</vt:lpstr>
      <vt:lpstr>The Origin of the Web</vt:lpstr>
      <vt:lpstr>Tim Berners-Lee, CERN </vt:lpstr>
      <vt:lpstr>W3 Concepts</vt:lpstr>
      <vt:lpstr>W3 Concepts</vt:lpstr>
      <vt:lpstr>W3 Concepts</vt:lpstr>
      <vt:lpstr>W3 Concepts</vt:lpstr>
      <vt:lpstr>Web vs. Internet</vt:lpstr>
      <vt:lpstr>Textual vs. Graphical</vt:lpstr>
      <vt:lpstr>Semantic Web</vt:lpstr>
      <vt:lpstr>Past &amp; Future of the Web</vt:lpstr>
      <vt:lpstr>The Future of the Web</vt:lpstr>
      <vt:lpstr>Client-side Information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Zaheer Ahmed</dc:creator>
  <cp:lastModifiedBy>Zaheer Ahmed</cp:lastModifiedBy>
  <cp:revision>8</cp:revision>
  <dcterms:created xsi:type="dcterms:W3CDTF">2016-02-10T16:59:53Z</dcterms:created>
  <dcterms:modified xsi:type="dcterms:W3CDTF">2016-04-27T10:40:43Z</dcterms:modified>
</cp:coreProperties>
</file>