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73" r:id="rId2"/>
    <p:sldId id="274" r:id="rId3"/>
    <p:sldId id="275" r:id="rId4"/>
    <p:sldId id="276" r:id="rId5"/>
    <p:sldId id="289" r:id="rId6"/>
    <p:sldId id="291" r:id="rId7"/>
    <p:sldId id="277" r:id="rId8"/>
    <p:sldId id="278" r:id="rId9"/>
    <p:sldId id="279" r:id="rId10"/>
    <p:sldId id="280" r:id="rId11"/>
    <p:sldId id="281" r:id="rId12"/>
    <p:sldId id="292" r:id="rId13"/>
    <p:sldId id="290" r:id="rId14"/>
    <p:sldId id="293" r:id="rId15"/>
    <p:sldId id="296" r:id="rId16"/>
    <p:sldId id="294" r:id="rId17"/>
    <p:sldId id="295" r:id="rId18"/>
    <p:sldId id="297" r:id="rId19"/>
    <p:sldId id="298" r:id="rId20"/>
    <p:sldId id="29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DC146481-58D2-4B8F-8827-447AD7DEA257}" type="datetimeFigureOut">
              <a:rPr lang="en-US" smtClean="0"/>
              <a:t>8/22/2016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8E3DF1C-D030-48C1-B8BD-0CB02D1A5FAE}"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C146481-58D2-4B8F-8827-447AD7DEA257}" type="datetimeFigureOut">
              <a:rPr lang="en-US" smtClean="0"/>
              <a:t>8/22/2016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DC146481-58D2-4B8F-8827-447AD7DEA257}" type="datetimeFigureOut">
              <a:rPr lang="en-US" smtClean="0"/>
              <a:t>8/22/2016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8E3DF1C-D030-48C1-B8BD-0CB02D1A5FA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DC146481-58D2-4B8F-8827-447AD7DEA257}" type="datetimeFigureOut">
              <a:rPr lang="en-US" smtClean="0"/>
              <a:t>8/22/2016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8E3DF1C-D030-48C1-B8BD-0CB02D1A5FAE}"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C146481-58D2-4B8F-8827-447AD7DEA257}" type="datetimeFigureOut">
              <a:rPr lang="en-US" smtClean="0"/>
              <a:t>8/22/2016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8E3DF1C-D030-48C1-B8BD-0CB02D1A5FA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smtClean="0"/>
              <a:t>PHP Data Types</a:t>
            </a:r>
            <a:endParaRPr lang="en-US" dirty="0"/>
          </a:p>
        </p:txBody>
      </p:sp>
      <p:sp>
        <p:nvSpPr>
          <p:cNvPr id="3" name="Subtitle 2"/>
          <p:cNvSpPr>
            <a:spLocks noGrp="1"/>
          </p:cNvSpPr>
          <p:nvPr>
            <p:ph type="subTitle" idx="1"/>
          </p:nvPr>
        </p:nvSpPr>
        <p:spPr/>
        <p:txBody>
          <a:bodyPr/>
          <a:lstStyle/>
          <a:p>
            <a:pPr algn="l"/>
            <a:endParaRPr lang="en-US" dirty="0"/>
          </a:p>
        </p:txBody>
      </p:sp>
    </p:spTree>
    <p:extLst>
      <p:ext uri="{BB962C8B-B14F-4D97-AF65-F5344CB8AC3E}">
        <p14:creationId xmlns:p14="http://schemas.microsoft.com/office/powerpoint/2010/main" val="1103061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solidFill>
                  <a:srgbClr val="FF0000"/>
                </a:solidFill>
              </a:rPr>
              <a:t>&lt;?</a:t>
            </a:r>
            <a:r>
              <a:rPr lang="en-US" dirty="0" err="1">
                <a:solidFill>
                  <a:srgbClr val="FF0000"/>
                </a:solidFill>
              </a:rPr>
              <a:t>php</a:t>
            </a:r>
            <a:r>
              <a:rPr lang="en-US" dirty="0">
                <a:solidFill>
                  <a:srgbClr val="FF0000"/>
                </a:solidFill>
              </a:rPr>
              <a:t> </a:t>
            </a:r>
            <a:br>
              <a:rPr lang="en-US" dirty="0">
                <a:solidFill>
                  <a:srgbClr val="FF0000"/>
                </a:solidFill>
              </a:rPr>
            </a:br>
            <a:r>
              <a:rPr lang="en-US" dirty="0">
                <a:solidFill>
                  <a:srgbClr val="FF0000"/>
                </a:solidFill>
              </a:rPr>
              <a:t>$x = 10.365;</a:t>
            </a:r>
            <a:br>
              <a:rPr lang="en-US" dirty="0">
                <a:solidFill>
                  <a:srgbClr val="FF0000"/>
                </a:solidFill>
              </a:rPr>
            </a:br>
            <a:r>
              <a:rPr lang="en-US" dirty="0">
                <a:solidFill>
                  <a:srgbClr val="FF0000"/>
                </a:solidFill>
              </a:rPr>
              <a:t>var_dump($x);</a:t>
            </a:r>
            <a:br>
              <a:rPr lang="en-US" dirty="0">
                <a:solidFill>
                  <a:srgbClr val="FF0000"/>
                </a:solidFill>
              </a:rPr>
            </a:br>
            <a:r>
              <a:rPr lang="en-US" dirty="0">
                <a:solidFill>
                  <a:srgbClr val="FF0000"/>
                </a:solidFill>
              </a:rPr>
              <a:t>?&gt; </a:t>
            </a:r>
          </a:p>
          <a:p>
            <a:pPr marL="109728" indent="0">
              <a:buNone/>
            </a:pPr>
            <a:r>
              <a:rPr lang="en-US" dirty="0" smtClean="0"/>
              <a:t>Output :</a:t>
            </a:r>
          </a:p>
          <a:p>
            <a:pPr marL="109728" indent="0">
              <a:buNone/>
            </a:pPr>
            <a:r>
              <a:rPr lang="en-US" dirty="0"/>
              <a:t>float(10.365)</a:t>
            </a:r>
          </a:p>
        </p:txBody>
      </p:sp>
      <p:sp>
        <p:nvSpPr>
          <p:cNvPr id="3" name="Title 2"/>
          <p:cNvSpPr>
            <a:spLocks noGrp="1"/>
          </p:cNvSpPr>
          <p:nvPr>
            <p:ph type="title"/>
          </p:nvPr>
        </p:nvSpPr>
        <p:spPr/>
        <p:txBody>
          <a:bodyPr/>
          <a:lstStyle/>
          <a:p>
            <a:r>
              <a:rPr lang="en-US" dirty="0"/>
              <a:t>E</a:t>
            </a:r>
            <a:r>
              <a:rPr lang="en-US" dirty="0" smtClean="0"/>
              <a:t>xample</a:t>
            </a:r>
            <a:endParaRPr lang="en-US" dirty="0"/>
          </a:p>
        </p:txBody>
      </p:sp>
    </p:spTree>
    <p:extLst>
      <p:ext uri="{BB962C8B-B14F-4D97-AF65-F5344CB8AC3E}">
        <p14:creationId xmlns:p14="http://schemas.microsoft.com/office/powerpoint/2010/main" val="4671001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Boolean represents two possible states: TRUE or FALSE.</a:t>
            </a:r>
          </a:p>
          <a:p>
            <a:r>
              <a:rPr lang="en-US" dirty="0"/>
              <a:t>$x = true;</a:t>
            </a:r>
            <a:br>
              <a:rPr lang="en-US" dirty="0"/>
            </a:br>
            <a:r>
              <a:rPr lang="en-US" dirty="0"/>
              <a:t>$y = false;</a:t>
            </a:r>
          </a:p>
          <a:p>
            <a:r>
              <a:rPr lang="en-US" dirty="0"/>
              <a:t>Booleans are often used in conditional testing</a:t>
            </a:r>
          </a:p>
          <a:p>
            <a:endParaRPr lang="en-US" dirty="0"/>
          </a:p>
        </p:txBody>
      </p:sp>
      <p:sp>
        <p:nvSpPr>
          <p:cNvPr id="3" name="Title 2"/>
          <p:cNvSpPr>
            <a:spLocks noGrp="1"/>
          </p:cNvSpPr>
          <p:nvPr>
            <p:ph type="title"/>
          </p:nvPr>
        </p:nvSpPr>
        <p:spPr/>
        <p:txBody>
          <a:bodyPr/>
          <a:lstStyle/>
          <a:p>
            <a:r>
              <a:rPr lang="en-US" dirty="0">
                <a:effectLst/>
              </a:rPr>
              <a:t>PHP Boolean</a:t>
            </a:r>
            <a:endParaRPr lang="en-US" dirty="0"/>
          </a:p>
        </p:txBody>
      </p:sp>
    </p:spTree>
    <p:extLst>
      <p:ext uri="{BB962C8B-B14F-4D97-AF65-F5344CB8AC3E}">
        <p14:creationId xmlns:p14="http://schemas.microsoft.com/office/powerpoint/2010/main" val="13479053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assignment operator = is used to assign values to variables in PHP.</a:t>
            </a:r>
          </a:p>
          <a:p>
            <a:endParaRPr lang="en-US" dirty="0" smtClean="0"/>
          </a:p>
          <a:p>
            <a:r>
              <a:rPr lang="en-US" dirty="0" smtClean="0"/>
              <a:t>The </a:t>
            </a:r>
            <a:r>
              <a:rPr lang="en-US" dirty="0"/>
              <a:t>arithmetic operator + is used to add values together in PHP</a:t>
            </a:r>
            <a:r>
              <a:rPr lang="en-US" dirty="0" smtClean="0"/>
              <a:t>.</a:t>
            </a:r>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a:t>PHP Operators </a:t>
            </a:r>
          </a:p>
        </p:txBody>
      </p:sp>
    </p:spTree>
    <p:extLst>
      <p:ext uri="{BB962C8B-B14F-4D97-AF65-F5344CB8AC3E}">
        <p14:creationId xmlns:p14="http://schemas.microsoft.com/office/powerpoint/2010/main" val="29073072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pPr marL="109728" indent="0">
              <a:buNone/>
            </a:pPr>
            <a:r>
              <a:rPr lang="en-US" dirty="0" smtClean="0"/>
              <a:t>x=5</a:t>
            </a:r>
            <a:r>
              <a:rPr lang="en-US" dirty="0"/>
              <a:t/>
            </a:r>
            <a:br>
              <a:rPr lang="en-US" dirty="0"/>
            </a:br>
            <a:r>
              <a:rPr lang="en-US" dirty="0"/>
              <a:t>y=6</a:t>
            </a:r>
            <a:br>
              <a:rPr lang="en-US" dirty="0"/>
            </a:br>
            <a:r>
              <a:rPr lang="en-US" dirty="0"/>
              <a:t>z=</a:t>
            </a:r>
            <a:r>
              <a:rPr lang="en-US" dirty="0" err="1"/>
              <a:t>x+y</a:t>
            </a:r>
            <a:endParaRPr lang="en-US" dirty="0"/>
          </a:p>
          <a:p>
            <a:pPr marL="109728" indent="0">
              <a:buNone/>
            </a:pPr>
            <a:r>
              <a:rPr lang="en-US" dirty="0"/>
              <a:t>In algebra we use letters (like x) to hold values (like 5).</a:t>
            </a:r>
          </a:p>
          <a:p>
            <a:pPr marL="109728" indent="0">
              <a:buNone/>
            </a:pPr>
            <a:r>
              <a:rPr lang="en-US" dirty="0"/>
              <a:t>From the expression z=</a:t>
            </a:r>
            <a:r>
              <a:rPr lang="en-US" dirty="0" err="1"/>
              <a:t>x+y</a:t>
            </a:r>
            <a:r>
              <a:rPr lang="en-US" dirty="0"/>
              <a:t> above, we can calculate the value of z to be 11.</a:t>
            </a:r>
          </a:p>
          <a:p>
            <a:pPr marL="109728" indent="0">
              <a:buNone/>
            </a:pPr>
            <a:r>
              <a:rPr lang="en-US" dirty="0"/>
              <a:t>In PHP these letters are called </a:t>
            </a:r>
            <a:r>
              <a:rPr lang="en-US" b="1" dirty="0"/>
              <a:t>variables.</a:t>
            </a:r>
            <a:endParaRPr lang="en-US" dirty="0"/>
          </a:p>
          <a:p>
            <a:pPr marL="109728" indent="0">
              <a:buNone/>
            </a:pPr>
            <a:endParaRPr lang="en-US" dirty="0"/>
          </a:p>
        </p:txBody>
      </p:sp>
      <p:sp>
        <p:nvSpPr>
          <p:cNvPr id="3" name="Title 2"/>
          <p:cNvSpPr>
            <a:spLocks noGrp="1"/>
          </p:cNvSpPr>
          <p:nvPr>
            <p:ph type="title"/>
          </p:nvPr>
        </p:nvSpPr>
        <p:spPr/>
        <p:txBody>
          <a:bodyPr/>
          <a:lstStyle/>
          <a:p>
            <a:r>
              <a:rPr lang="en-US" dirty="0"/>
              <a:t>Much Like </a:t>
            </a:r>
            <a:r>
              <a:rPr lang="en-US" dirty="0" smtClean="0"/>
              <a:t>Algebra	</a:t>
            </a:r>
            <a:endParaRPr lang="en-US" dirty="0"/>
          </a:p>
        </p:txBody>
      </p:sp>
    </p:spTree>
    <p:extLst>
      <p:ext uri="{BB962C8B-B14F-4D97-AF65-F5344CB8AC3E}">
        <p14:creationId xmlns:p14="http://schemas.microsoft.com/office/powerpoint/2010/main" val="33197468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Arithmetic Operators</a:t>
            </a:r>
          </a:p>
        </p:txBody>
      </p:sp>
      <p:pic>
        <p:nvPicPr>
          <p:cNvPr id="4" name="Content Placeholder 3"/>
          <p:cNvPicPr>
            <a:picLocks noGrp="1" noChangeAspect="1"/>
          </p:cNvPicPr>
          <p:nvPr>
            <p:ph idx="1"/>
          </p:nvPr>
        </p:nvPicPr>
        <p:blipFill>
          <a:blip r:embed="rId2">
            <a:duotone>
              <a:schemeClr val="accent1">
                <a:shade val="45000"/>
                <a:satMod val="135000"/>
              </a:schemeClr>
              <a:prstClr val="white"/>
            </a:duotone>
          </a:blip>
          <a:stretch>
            <a:fillRect/>
          </a:stretch>
        </p:blipFill>
        <p:spPr>
          <a:xfrm>
            <a:off x="304800" y="1900764"/>
            <a:ext cx="8382000" cy="3966636"/>
          </a:xfrm>
          <a:prstGeom prst="rect">
            <a:avLst/>
          </a:prstGeom>
        </p:spPr>
      </p:pic>
    </p:spTree>
    <p:extLst>
      <p:ext uri="{BB962C8B-B14F-4D97-AF65-F5344CB8AC3E}">
        <p14:creationId xmlns:p14="http://schemas.microsoft.com/office/powerpoint/2010/main" val="339155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a:t>The basic assignment operator in PHP is "=". It means that the left operand gets set to the value of the expression on the right. That is, the value of "$x = 5" is 5.</a:t>
            </a:r>
          </a:p>
          <a:p>
            <a:pPr marL="109728" indent="0">
              <a:buNone/>
            </a:pPr>
            <a:endParaRPr lang="en-US" dirty="0"/>
          </a:p>
        </p:txBody>
      </p:sp>
      <p:sp>
        <p:nvSpPr>
          <p:cNvPr id="3" name="Title 2"/>
          <p:cNvSpPr>
            <a:spLocks noGrp="1"/>
          </p:cNvSpPr>
          <p:nvPr>
            <p:ph type="title"/>
          </p:nvPr>
        </p:nvSpPr>
        <p:spPr/>
        <p:txBody>
          <a:bodyPr/>
          <a:lstStyle/>
          <a:p>
            <a:r>
              <a:rPr lang="en-US" dirty="0"/>
              <a:t>PHP Assignment Operators</a:t>
            </a:r>
          </a:p>
        </p:txBody>
      </p:sp>
      <p:graphicFrame>
        <p:nvGraphicFramePr>
          <p:cNvPr id="4" name="Table 3"/>
          <p:cNvGraphicFramePr>
            <a:graphicFrameLocks noGrp="1"/>
          </p:cNvGraphicFramePr>
          <p:nvPr>
            <p:extLst>
              <p:ext uri="{D42A27DB-BD31-4B8C-83A1-F6EECF244321}">
                <p14:modId xmlns:p14="http://schemas.microsoft.com/office/powerpoint/2010/main" val="3638911200"/>
              </p:ext>
            </p:extLst>
          </p:nvPr>
        </p:nvGraphicFramePr>
        <p:xfrm>
          <a:off x="228600" y="3428998"/>
          <a:ext cx="8763000" cy="3276602"/>
        </p:xfrm>
        <a:graphic>
          <a:graphicData uri="http://schemas.openxmlformats.org/drawingml/2006/table">
            <a:tbl>
              <a:tblPr firstRow="1" bandRow="1">
                <a:tableStyleId>{5C22544A-7EE6-4342-B048-85BDC9FD1C3A}</a:tableStyleId>
              </a:tblPr>
              <a:tblGrid>
                <a:gridCol w="2921000"/>
                <a:gridCol w="2921000"/>
                <a:gridCol w="2921000"/>
              </a:tblGrid>
              <a:tr h="283706">
                <a:tc>
                  <a:txBody>
                    <a:bodyPr/>
                    <a:lstStyle/>
                    <a:p>
                      <a:pPr algn="l" fontAlgn="t"/>
                      <a:r>
                        <a:rPr lang="en-US" sz="1400" dirty="0">
                          <a:solidFill>
                            <a:srgbClr val="FFFFFF"/>
                          </a:solidFill>
                          <a:effectLst/>
                          <a:latin typeface="verdana" panose="020B0604030504040204" pitchFamily="34" charset="0"/>
                        </a:rPr>
                        <a:t>Assignment</a:t>
                      </a:r>
                    </a:p>
                  </a:txBody>
                  <a:tcPr marL="28575" marR="28575" marT="28575" marB="28575"/>
                </a:tc>
                <a:tc>
                  <a:txBody>
                    <a:bodyPr/>
                    <a:lstStyle/>
                    <a:p>
                      <a:pPr algn="l" fontAlgn="t"/>
                      <a:r>
                        <a:rPr lang="en-US" sz="1400">
                          <a:solidFill>
                            <a:srgbClr val="FFFFFF"/>
                          </a:solidFill>
                          <a:effectLst/>
                          <a:latin typeface="verdana" panose="020B0604030504040204" pitchFamily="34" charset="0"/>
                        </a:rPr>
                        <a:t>Same as...</a:t>
                      </a:r>
                    </a:p>
                  </a:txBody>
                  <a:tcPr marL="28575" marR="28575" marT="28575" marB="28575"/>
                </a:tc>
                <a:tc>
                  <a:txBody>
                    <a:bodyPr/>
                    <a:lstStyle/>
                    <a:p>
                      <a:pPr algn="l" fontAlgn="t"/>
                      <a:r>
                        <a:rPr lang="en-US" sz="1400">
                          <a:solidFill>
                            <a:srgbClr val="FFFFFF"/>
                          </a:solidFill>
                          <a:effectLst/>
                          <a:latin typeface="verdana" panose="020B0604030504040204" pitchFamily="34" charset="0"/>
                        </a:rPr>
                        <a:t>Description</a:t>
                      </a:r>
                    </a:p>
                  </a:txBody>
                  <a:tcPr marL="28575" marR="28575" marT="28575" marB="28575"/>
                </a:tc>
              </a:tr>
              <a:tr h="811158">
                <a:tc>
                  <a:txBody>
                    <a:bodyPr/>
                    <a:lstStyle/>
                    <a:p>
                      <a:pPr fontAlgn="t"/>
                      <a:r>
                        <a:rPr lang="en-US" sz="1400" dirty="0">
                          <a:effectLst/>
                          <a:latin typeface="verdana" panose="020B0604030504040204" pitchFamily="34" charset="0"/>
                        </a:rPr>
                        <a:t>x = y</a:t>
                      </a:r>
                    </a:p>
                  </a:txBody>
                  <a:tcPr marL="47625" marR="47625" marT="66675" marB="66675"/>
                </a:tc>
                <a:tc>
                  <a:txBody>
                    <a:bodyPr/>
                    <a:lstStyle/>
                    <a:p>
                      <a:pPr fontAlgn="t"/>
                      <a:r>
                        <a:rPr lang="en-US" sz="1400" dirty="0">
                          <a:effectLst/>
                          <a:latin typeface="verdana" panose="020B0604030504040204" pitchFamily="34" charset="0"/>
                        </a:rPr>
                        <a:t>x = y</a:t>
                      </a:r>
                    </a:p>
                  </a:txBody>
                  <a:tcPr marL="47625" marR="47625" marT="66675" marB="66675"/>
                </a:tc>
                <a:tc>
                  <a:txBody>
                    <a:bodyPr/>
                    <a:lstStyle/>
                    <a:p>
                      <a:pPr fontAlgn="t"/>
                      <a:r>
                        <a:rPr lang="en-US" sz="1400" dirty="0">
                          <a:effectLst/>
                          <a:latin typeface="verdana" panose="020B0604030504040204" pitchFamily="34" charset="0"/>
                        </a:rPr>
                        <a:t>The left operand gets set to the value of the expression on the right</a:t>
                      </a:r>
                    </a:p>
                  </a:txBody>
                  <a:tcPr marL="47625" marR="47625" marT="66675" marB="66675"/>
                </a:tc>
              </a:tr>
              <a:tr h="363623">
                <a:tc>
                  <a:txBody>
                    <a:bodyPr/>
                    <a:lstStyle/>
                    <a:p>
                      <a:pPr fontAlgn="t"/>
                      <a:r>
                        <a:rPr lang="en-US" sz="1400" dirty="0">
                          <a:effectLst/>
                          <a:latin typeface="verdana" panose="020B0604030504040204" pitchFamily="34" charset="0"/>
                        </a:rPr>
                        <a:t>x += y</a:t>
                      </a:r>
                    </a:p>
                  </a:txBody>
                  <a:tcPr marL="47625" marR="47625" marT="66675" marB="66675"/>
                </a:tc>
                <a:tc>
                  <a:txBody>
                    <a:bodyPr/>
                    <a:lstStyle/>
                    <a:p>
                      <a:pPr fontAlgn="t"/>
                      <a:r>
                        <a:rPr lang="en-US" sz="1400" dirty="0">
                          <a:effectLst/>
                          <a:latin typeface="verdana" panose="020B0604030504040204" pitchFamily="34" charset="0"/>
                        </a:rPr>
                        <a:t>x = x + y</a:t>
                      </a:r>
                    </a:p>
                  </a:txBody>
                  <a:tcPr marL="47625" marR="47625" marT="66675" marB="66675"/>
                </a:tc>
                <a:tc>
                  <a:txBody>
                    <a:bodyPr/>
                    <a:lstStyle/>
                    <a:p>
                      <a:pPr fontAlgn="t"/>
                      <a:r>
                        <a:rPr lang="en-US" sz="1400" dirty="0">
                          <a:effectLst/>
                          <a:latin typeface="verdana" panose="020B0604030504040204" pitchFamily="34" charset="0"/>
                        </a:rPr>
                        <a:t>Addition</a:t>
                      </a:r>
                    </a:p>
                  </a:txBody>
                  <a:tcPr marL="47625" marR="47625" marT="66675" marB="66675"/>
                </a:tc>
              </a:tr>
              <a:tr h="363623">
                <a:tc>
                  <a:txBody>
                    <a:bodyPr/>
                    <a:lstStyle/>
                    <a:p>
                      <a:pPr fontAlgn="t"/>
                      <a:r>
                        <a:rPr lang="en-US" sz="1400">
                          <a:effectLst/>
                          <a:latin typeface="verdana" panose="020B0604030504040204" pitchFamily="34" charset="0"/>
                        </a:rPr>
                        <a:t>x -= y</a:t>
                      </a:r>
                    </a:p>
                  </a:txBody>
                  <a:tcPr marL="47625" marR="47625" marT="66675" marB="66675"/>
                </a:tc>
                <a:tc>
                  <a:txBody>
                    <a:bodyPr/>
                    <a:lstStyle/>
                    <a:p>
                      <a:pPr fontAlgn="t"/>
                      <a:r>
                        <a:rPr lang="en-US" sz="1400" dirty="0">
                          <a:effectLst/>
                          <a:latin typeface="verdana" panose="020B0604030504040204" pitchFamily="34" charset="0"/>
                        </a:rPr>
                        <a:t>x = x - y</a:t>
                      </a:r>
                    </a:p>
                  </a:txBody>
                  <a:tcPr marL="47625" marR="47625" marT="66675" marB="66675"/>
                </a:tc>
                <a:tc>
                  <a:txBody>
                    <a:bodyPr/>
                    <a:lstStyle/>
                    <a:p>
                      <a:pPr fontAlgn="t"/>
                      <a:r>
                        <a:rPr lang="en-US" sz="1400" dirty="0">
                          <a:effectLst/>
                          <a:latin typeface="verdana" panose="020B0604030504040204" pitchFamily="34" charset="0"/>
                        </a:rPr>
                        <a:t>Subtraction</a:t>
                      </a:r>
                    </a:p>
                  </a:txBody>
                  <a:tcPr marL="47625" marR="47625" marT="66675" marB="66675"/>
                </a:tc>
              </a:tr>
              <a:tr h="363623">
                <a:tc>
                  <a:txBody>
                    <a:bodyPr/>
                    <a:lstStyle/>
                    <a:p>
                      <a:pPr fontAlgn="t"/>
                      <a:r>
                        <a:rPr lang="en-US" sz="1400">
                          <a:effectLst/>
                          <a:latin typeface="verdana" panose="020B0604030504040204" pitchFamily="34" charset="0"/>
                        </a:rPr>
                        <a:t>x *= y</a:t>
                      </a:r>
                    </a:p>
                  </a:txBody>
                  <a:tcPr marL="47625" marR="47625" marT="66675" marB="66675"/>
                </a:tc>
                <a:tc>
                  <a:txBody>
                    <a:bodyPr/>
                    <a:lstStyle/>
                    <a:p>
                      <a:pPr fontAlgn="t"/>
                      <a:r>
                        <a:rPr lang="en-US" sz="1400">
                          <a:effectLst/>
                          <a:latin typeface="verdana" panose="020B0604030504040204" pitchFamily="34" charset="0"/>
                        </a:rPr>
                        <a:t>x = x * y</a:t>
                      </a:r>
                    </a:p>
                  </a:txBody>
                  <a:tcPr marL="47625" marR="47625" marT="66675" marB="66675"/>
                </a:tc>
                <a:tc>
                  <a:txBody>
                    <a:bodyPr/>
                    <a:lstStyle/>
                    <a:p>
                      <a:pPr fontAlgn="t"/>
                      <a:r>
                        <a:rPr lang="en-US" sz="1400" dirty="0">
                          <a:effectLst/>
                          <a:latin typeface="verdana" panose="020B0604030504040204" pitchFamily="34" charset="0"/>
                        </a:rPr>
                        <a:t>Multiplication</a:t>
                      </a:r>
                    </a:p>
                  </a:txBody>
                  <a:tcPr marL="47625" marR="47625" marT="66675" marB="66675"/>
                </a:tc>
              </a:tr>
              <a:tr h="363623">
                <a:tc>
                  <a:txBody>
                    <a:bodyPr/>
                    <a:lstStyle/>
                    <a:p>
                      <a:pPr fontAlgn="t"/>
                      <a:r>
                        <a:rPr lang="en-US" sz="1400">
                          <a:effectLst/>
                          <a:latin typeface="verdana" panose="020B0604030504040204" pitchFamily="34" charset="0"/>
                        </a:rPr>
                        <a:t>x /= y</a:t>
                      </a:r>
                    </a:p>
                  </a:txBody>
                  <a:tcPr marL="47625" marR="47625" marT="66675" marB="66675"/>
                </a:tc>
                <a:tc>
                  <a:txBody>
                    <a:bodyPr/>
                    <a:lstStyle/>
                    <a:p>
                      <a:pPr fontAlgn="t"/>
                      <a:r>
                        <a:rPr lang="en-US" sz="1400">
                          <a:effectLst/>
                          <a:latin typeface="verdana" panose="020B0604030504040204" pitchFamily="34" charset="0"/>
                        </a:rPr>
                        <a:t>x = x / y</a:t>
                      </a:r>
                    </a:p>
                  </a:txBody>
                  <a:tcPr marL="47625" marR="47625" marT="66675" marB="66675"/>
                </a:tc>
                <a:tc>
                  <a:txBody>
                    <a:bodyPr/>
                    <a:lstStyle/>
                    <a:p>
                      <a:pPr fontAlgn="t"/>
                      <a:r>
                        <a:rPr lang="en-US" sz="1400" dirty="0">
                          <a:effectLst/>
                          <a:latin typeface="verdana" panose="020B0604030504040204" pitchFamily="34" charset="0"/>
                        </a:rPr>
                        <a:t>Division</a:t>
                      </a:r>
                    </a:p>
                  </a:txBody>
                  <a:tcPr marL="47625" marR="47625" marT="66675" marB="66675"/>
                </a:tc>
              </a:tr>
              <a:tr h="363623">
                <a:tc>
                  <a:txBody>
                    <a:bodyPr/>
                    <a:lstStyle/>
                    <a:p>
                      <a:pPr fontAlgn="t"/>
                      <a:r>
                        <a:rPr lang="en-US" sz="1400">
                          <a:effectLst/>
                          <a:latin typeface="verdana" panose="020B0604030504040204" pitchFamily="34" charset="0"/>
                        </a:rPr>
                        <a:t>x %= y</a:t>
                      </a:r>
                    </a:p>
                  </a:txBody>
                  <a:tcPr marL="47625" marR="47625" marT="66675" marB="66675"/>
                </a:tc>
                <a:tc>
                  <a:txBody>
                    <a:bodyPr/>
                    <a:lstStyle/>
                    <a:p>
                      <a:pPr fontAlgn="t"/>
                      <a:r>
                        <a:rPr lang="en-US" sz="1400">
                          <a:effectLst/>
                          <a:latin typeface="verdana" panose="020B0604030504040204" pitchFamily="34" charset="0"/>
                        </a:rPr>
                        <a:t>x = x % y</a:t>
                      </a:r>
                    </a:p>
                  </a:txBody>
                  <a:tcPr marL="47625" marR="47625" marT="66675" marB="66675"/>
                </a:tc>
                <a:tc>
                  <a:txBody>
                    <a:bodyPr/>
                    <a:lstStyle/>
                    <a:p>
                      <a:pPr fontAlgn="t"/>
                      <a:r>
                        <a:rPr lang="en-US" sz="1400" dirty="0">
                          <a:effectLst/>
                          <a:latin typeface="verdana" panose="020B0604030504040204" pitchFamily="34" charset="0"/>
                        </a:rPr>
                        <a:t>Modulus</a:t>
                      </a:r>
                    </a:p>
                  </a:txBody>
                  <a:tcPr marL="47625" marR="47625" marT="66675" marB="66675"/>
                </a:tc>
              </a:tr>
              <a:tr h="363623">
                <a:tc>
                  <a:txBody>
                    <a:bodyPr/>
                    <a:lstStyle/>
                    <a:p>
                      <a:pPr fontAlgn="t"/>
                      <a:r>
                        <a:rPr lang="en-US" sz="1400" dirty="0">
                          <a:effectLst/>
                          <a:latin typeface="verdana" panose="020B0604030504040204" pitchFamily="34" charset="0"/>
                        </a:rPr>
                        <a:t>a .= b</a:t>
                      </a:r>
                    </a:p>
                  </a:txBody>
                  <a:tcPr marL="47625" marR="47625" marT="66675" marB="66675"/>
                </a:tc>
                <a:tc>
                  <a:txBody>
                    <a:bodyPr/>
                    <a:lstStyle/>
                    <a:p>
                      <a:pPr fontAlgn="t"/>
                      <a:r>
                        <a:rPr lang="en-US" sz="1400" dirty="0">
                          <a:effectLst/>
                          <a:latin typeface="verdana" panose="020B0604030504040204" pitchFamily="34" charset="0"/>
                        </a:rPr>
                        <a:t>a = a . b</a:t>
                      </a:r>
                    </a:p>
                  </a:txBody>
                  <a:tcPr marL="47625" marR="47625" marT="66675" marB="66675"/>
                </a:tc>
                <a:tc>
                  <a:txBody>
                    <a:bodyPr/>
                    <a:lstStyle/>
                    <a:p>
                      <a:pPr fontAlgn="t"/>
                      <a:r>
                        <a:rPr lang="en-US" sz="1400" dirty="0">
                          <a:effectLst/>
                          <a:latin typeface="verdana" panose="020B0604030504040204" pitchFamily="34" charset="0"/>
                        </a:rPr>
                        <a:t>Concatenate two strings</a:t>
                      </a:r>
                    </a:p>
                  </a:txBody>
                  <a:tcPr marL="47625" marR="47625" marT="66675" marB="66675"/>
                </a:tc>
              </a:tr>
            </a:tbl>
          </a:graphicData>
        </a:graphic>
      </p:graphicFrame>
    </p:spTree>
    <p:extLst>
      <p:ext uri="{BB962C8B-B14F-4D97-AF65-F5344CB8AC3E}">
        <p14:creationId xmlns:p14="http://schemas.microsoft.com/office/powerpoint/2010/main" val="6653912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normAutofit fontScale="90000"/>
          </a:bodyPr>
          <a:lstStyle/>
          <a:p>
            <a:r>
              <a:rPr lang="en-US" dirty="0"/>
              <a:t>PHP Incrementing/Decrementing Operators</a:t>
            </a:r>
          </a:p>
        </p:txBody>
      </p:sp>
      <p:graphicFrame>
        <p:nvGraphicFramePr>
          <p:cNvPr id="4" name="Content Placeholder 3"/>
          <p:cNvGraphicFramePr>
            <a:graphicFrameLocks/>
          </p:cNvGraphicFramePr>
          <p:nvPr>
            <p:extLst>
              <p:ext uri="{D42A27DB-BD31-4B8C-83A1-F6EECF244321}">
                <p14:modId xmlns:p14="http://schemas.microsoft.com/office/powerpoint/2010/main" val="1300235586"/>
              </p:ext>
            </p:extLst>
          </p:nvPr>
        </p:nvGraphicFramePr>
        <p:xfrm>
          <a:off x="533400" y="2483104"/>
          <a:ext cx="8153400" cy="3079496"/>
        </p:xfrm>
        <a:graphic>
          <a:graphicData uri="http://schemas.openxmlformats.org/drawingml/2006/table">
            <a:tbl>
              <a:tblPr firstRow="1" bandRow="1">
                <a:tableStyleId>{5C22544A-7EE6-4342-B048-85BDC9FD1C3A}</a:tableStyleId>
              </a:tblPr>
              <a:tblGrid>
                <a:gridCol w="2717800"/>
                <a:gridCol w="2717800"/>
                <a:gridCol w="2717800"/>
              </a:tblGrid>
              <a:tr h="351536">
                <a:tc>
                  <a:txBody>
                    <a:bodyPr/>
                    <a:lstStyle/>
                    <a:p>
                      <a:pPr algn="l" fontAlgn="t"/>
                      <a:r>
                        <a:rPr lang="en-US" dirty="0">
                          <a:solidFill>
                            <a:srgbClr val="FFFFFF"/>
                          </a:solidFill>
                          <a:effectLst/>
                          <a:latin typeface="verdana" panose="020B0604030504040204" pitchFamily="34" charset="0"/>
                        </a:rPr>
                        <a:t>Operator</a:t>
                      </a:r>
                    </a:p>
                  </a:txBody>
                  <a:tcPr marL="28575" marR="28575" marT="28575" marB="28575"/>
                </a:tc>
                <a:tc>
                  <a:txBody>
                    <a:bodyPr/>
                    <a:lstStyle/>
                    <a:p>
                      <a:pPr algn="l" fontAlgn="t"/>
                      <a:r>
                        <a:rPr lang="en-US">
                          <a:solidFill>
                            <a:srgbClr val="FFFFFF"/>
                          </a:solidFill>
                          <a:effectLst/>
                          <a:latin typeface="verdana" panose="020B0604030504040204" pitchFamily="34" charset="0"/>
                        </a:rPr>
                        <a:t>Name</a:t>
                      </a:r>
                    </a:p>
                  </a:txBody>
                  <a:tcPr marL="28575" marR="28575" marT="28575" marB="28575"/>
                </a:tc>
                <a:tc>
                  <a:txBody>
                    <a:bodyPr/>
                    <a:lstStyle/>
                    <a:p>
                      <a:pPr algn="l" fontAlgn="t"/>
                      <a:r>
                        <a:rPr lang="en-US">
                          <a:solidFill>
                            <a:srgbClr val="FFFFFF"/>
                          </a:solidFill>
                          <a:effectLst/>
                          <a:latin typeface="verdana" panose="020B0604030504040204" pitchFamily="34" charset="0"/>
                        </a:rPr>
                        <a:t>Description</a:t>
                      </a:r>
                    </a:p>
                  </a:txBody>
                  <a:tcPr marL="28575" marR="28575" marT="28575" marB="28575"/>
                </a:tc>
              </a:tr>
              <a:tr h="674116">
                <a:tc>
                  <a:txBody>
                    <a:bodyPr/>
                    <a:lstStyle/>
                    <a:p>
                      <a:pPr fontAlgn="t"/>
                      <a:r>
                        <a:rPr lang="en-US">
                          <a:effectLst/>
                          <a:latin typeface="verdana" panose="020B0604030504040204" pitchFamily="34" charset="0"/>
                        </a:rPr>
                        <a:t>++ x</a:t>
                      </a:r>
                    </a:p>
                  </a:txBody>
                  <a:tcPr marL="47625" marR="47625" marT="66675" marB="66675"/>
                </a:tc>
                <a:tc>
                  <a:txBody>
                    <a:bodyPr/>
                    <a:lstStyle/>
                    <a:p>
                      <a:pPr fontAlgn="t"/>
                      <a:r>
                        <a:rPr lang="en-US">
                          <a:effectLst/>
                          <a:latin typeface="verdana" panose="020B0604030504040204" pitchFamily="34" charset="0"/>
                        </a:rPr>
                        <a:t>Pre-increment</a:t>
                      </a:r>
                    </a:p>
                  </a:txBody>
                  <a:tcPr marL="47625" marR="47625" marT="66675" marB="66675"/>
                </a:tc>
                <a:tc>
                  <a:txBody>
                    <a:bodyPr/>
                    <a:lstStyle/>
                    <a:p>
                      <a:pPr fontAlgn="t"/>
                      <a:r>
                        <a:rPr lang="en-US">
                          <a:effectLst/>
                          <a:latin typeface="verdana" panose="020B0604030504040204" pitchFamily="34" charset="0"/>
                        </a:rPr>
                        <a:t>Increments x by one, then returns x</a:t>
                      </a:r>
                    </a:p>
                  </a:txBody>
                  <a:tcPr marL="47625" marR="47625" marT="66675" marB="66675"/>
                </a:tc>
              </a:tr>
              <a:tr h="674116">
                <a:tc>
                  <a:txBody>
                    <a:bodyPr/>
                    <a:lstStyle/>
                    <a:p>
                      <a:pPr fontAlgn="t"/>
                      <a:r>
                        <a:rPr lang="en-US">
                          <a:effectLst/>
                          <a:latin typeface="verdana" panose="020B0604030504040204" pitchFamily="34" charset="0"/>
                        </a:rPr>
                        <a:t>x ++</a:t>
                      </a:r>
                    </a:p>
                  </a:txBody>
                  <a:tcPr marL="47625" marR="47625" marT="66675" marB="66675"/>
                </a:tc>
                <a:tc>
                  <a:txBody>
                    <a:bodyPr/>
                    <a:lstStyle/>
                    <a:p>
                      <a:pPr fontAlgn="t"/>
                      <a:r>
                        <a:rPr lang="en-US">
                          <a:effectLst/>
                          <a:latin typeface="verdana" panose="020B0604030504040204" pitchFamily="34" charset="0"/>
                        </a:rPr>
                        <a:t>Post-increment</a:t>
                      </a:r>
                    </a:p>
                  </a:txBody>
                  <a:tcPr marL="47625" marR="47625" marT="66675" marB="66675"/>
                </a:tc>
                <a:tc>
                  <a:txBody>
                    <a:bodyPr/>
                    <a:lstStyle/>
                    <a:p>
                      <a:pPr fontAlgn="t"/>
                      <a:r>
                        <a:rPr lang="en-US">
                          <a:effectLst/>
                          <a:latin typeface="verdana" panose="020B0604030504040204" pitchFamily="34" charset="0"/>
                        </a:rPr>
                        <a:t>Returns x, then increments x by one</a:t>
                      </a:r>
                    </a:p>
                  </a:txBody>
                  <a:tcPr marL="47625" marR="47625" marT="66675" marB="66675"/>
                </a:tc>
              </a:tr>
              <a:tr h="674116">
                <a:tc>
                  <a:txBody>
                    <a:bodyPr/>
                    <a:lstStyle/>
                    <a:p>
                      <a:pPr fontAlgn="t"/>
                      <a:r>
                        <a:rPr lang="en-US">
                          <a:effectLst/>
                          <a:latin typeface="verdana" panose="020B0604030504040204" pitchFamily="34" charset="0"/>
                        </a:rPr>
                        <a:t>-- x</a:t>
                      </a:r>
                    </a:p>
                  </a:txBody>
                  <a:tcPr marL="47625" marR="47625" marT="66675" marB="66675"/>
                </a:tc>
                <a:tc>
                  <a:txBody>
                    <a:bodyPr/>
                    <a:lstStyle/>
                    <a:p>
                      <a:pPr fontAlgn="t"/>
                      <a:r>
                        <a:rPr lang="en-US">
                          <a:effectLst/>
                          <a:latin typeface="verdana" panose="020B0604030504040204" pitchFamily="34" charset="0"/>
                        </a:rPr>
                        <a:t>Pre-decrement</a:t>
                      </a:r>
                    </a:p>
                  </a:txBody>
                  <a:tcPr marL="47625" marR="47625" marT="66675" marB="66675"/>
                </a:tc>
                <a:tc>
                  <a:txBody>
                    <a:bodyPr/>
                    <a:lstStyle/>
                    <a:p>
                      <a:pPr fontAlgn="t"/>
                      <a:r>
                        <a:rPr lang="en-US">
                          <a:effectLst/>
                          <a:latin typeface="verdana" panose="020B0604030504040204" pitchFamily="34" charset="0"/>
                        </a:rPr>
                        <a:t>Decrements x by one, then returns x</a:t>
                      </a:r>
                    </a:p>
                  </a:txBody>
                  <a:tcPr marL="47625" marR="47625" marT="66675" marB="66675"/>
                </a:tc>
              </a:tr>
              <a:tr h="674116">
                <a:tc>
                  <a:txBody>
                    <a:bodyPr/>
                    <a:lstStyle/>
                    <a:p>
                      <a:pPr fontAlgn="t"/>
                      <a:r>
                        <a:rPr lang="en-US">
                          <a:effectLst/>
                          <a:latin typeface="verdana" panose="020B0604030504040204" pitchFamily="34" charset="0"/>
                        </a:rPr>
                        <a:t>x --</a:t>
                      </a:r>
                    </a:p>
                  </a:txBody>
                  <a:tcPr marL="47625" marR="47625" marT="66675" marB="66675"/>
                </a:tc>
                <a:tc>
                  <a:txBody>
                    <a:bodyPr/>
                    <a:lstStyle/>
                    <a:p>
                      <a:pPr fontAlgn="t"/>
                      <a:r>
                        <a:rPr lang="en-US">
                          <a:effectLst/>
                          <a:latin typeface="verdana" panose="020B0604030504040204" pitchFamily="34" charset="0"/>
                        </a:rPr>
                        <a:t>Post-decrement</a:t>
                      </a:r>
                    </a:p>
                  </a:txBody>
                  <a:tcPr marL="47625" marR="47625" marT="66675" marB="66675"/>
                </a:tc>
                <a:tc>
                  <a:txBody>
                    <a:bodyPr/>
                    <a:lstStyle/>
                    <a:p>
                      <a:pPr fontAlgn="t"/>
                      <a:r>
                        <a:rPr lang="en-US" dirty="0">
                          <a:effectLst/>
                          <a:latin typeface="verdana" panose="020B0604030504040204" pitchFamily="34" charset="0"/>
                        </a:rPr>
                        <a:t>Returns x, then decrements x by one</a:t>
                      </a:r>
                    </a:p>
                  </a:txBody>
                  <a:tcPr marL="47625" marR="47625" marT="66675" marB="66675"/>
                </a:tc>
              </a:tr>
            </a:tbl>
          </a:graphicData>
        </a:graphic>
      </p:graphicFrame>
    </p:spTree>
    <p:extLst>
      <p:ext uri="{BB962C8B-B14F-4D97-AF65-F5344CB8AC3E}">
        <p14:creationId xmlns:p14="http://schemas.microsoft.com/office/powerpoint/2010/main" val="1949715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Comparison operators allows you to compare two values:</a:t>
            </a:r>
          </a:p>
          <a:p>
            <a:endParaRPr lang="en-US" dirty="0"/>
          </a:p>
        </p:txBody>
      </p:sp>
      <p:sp>
        <p:nvSpPr>
          <p:cNvPr id="3" name="Title 2"/>
          <p:cNvSpPr>
            <a:spLocks noGrp="1"/>
          </p:cNvSpPr>
          <p:nvPr>
            <p:ph type="title"/>
          </p:nvPr>
        </p:nvSpPr>
        <p:spPr/>
        <p:txBody>
          <a:bodyPr/>
          <a:lstStyle/>
          <a:p>
            <a:r>
              <a:rPr lang="en-US" dirty="0"/>
              <a:t>PHP Comparison Operators</a:t>
            </a:r>
          </a:p>
        </p:txBody>
      </p:sp>
      <p:graphicFrame>
        <p:nvGraphicFramePr>
          <p:cNvPr id="4" name="Table 3"/>
          <p:cNvGraphicFramePr>
            <a:graphicFrameLocks noGrp="1"/>
          </p:cNvGraphicFramePr>
          <p:nvPr>
            <p:extLst>
              <p:ext uri="{D42A27DB-BD31-4B8C-83A1-F6EECF244321}">
                <p14:modId xmlns:p14="http://schemas.microsoft.com/office/powerpoint/2010/main" val="3233244496"/>
              </p:ext>
            </p:extLst>
          </p:nvPr>
        </p:nvGraphicFramePr>
        <p:xfrm>
          <a:off x="-2" y="2416697"/>
          <a:ext cx="9067804" cy="4669903"/>
        </p:xfrm>
        <a:graphic>
          <a:graphicData uri="http://schemas.openxmlformats.org/drawingml/2006/table">
            <a:tbl>
              <a:tblPr firstRow="1" bandRow="1">
                <a:tableStyleId>{5C22544A-7EE6-4342-B048-85BDC9FD1C3A}</a:tableStyleId>
              </a:tblPr>
              <a:tblGrid>
                <a:gridCol w="2266951"/>
                <a:gridCol w="2266951"/>
                <a:gridCol w="2266951"/>
                <a:gridCol w="2266951"/>
              </a:tblGrid>
              <a:tr h="352036">
                <a:tc>
                  <a:txBody>
                    <a:bodyPr/>
                    <a:lstStyle/>
                    <a:p>
                      <a:pPr algn="l" fontAlgn="t"/>
                      <a:r>
                        <a:rPr lang="en-US" sz="1200" dirty="0">
                          <a:solidFill>
                            <a:srgbClr val="FFFFFF"/>
                          </a:solidFill>
                          <a:effectLst/>
                          <a:latin typeface="verdana" panose="020B0604030504040204" pitchFamily="34" charset="0"/>
                        </a:rPr>
                        <a:t>Operator</a:t>
                      </a:r>
                    </a:p>
                  </a:txBody>
                  <a:tcPr marL="28575" marR="28575" marT="28575" marB="28575"/>
                </a:tc>
                <a:tc>
                  <a:txBody>
                    <a:bodyPr/>
                    <a:lstStyle/>
                    <a:p>
                      <a:pPr algn="l" fontAlgn="t"/>
                      <a:r>
                        <a:rPr lang="en-US" sz="1200" dirty="0">
                          <a:solidFill>
                            <a:srgbClr val="FFFFFF"/>
                          </a:solidFill>
                          <a:effectLst/>
                          <a:latin typeface="verdana" panose="020B0604030504040204" pitchFamily="34" charset="0"/>
                        </a:rPr>
                        <a:t>Name</a:t>
                      </a:r>
                    </a:p>
                  </a:txBody>
                  <a:tcPr marL="28575" marR="28575" marT="28575" marB="28575"/>
                </a:tc>
                <a:tc>
                  <a:txBody>
                    <a:bodyPr/>
                    <a:lstStyle/>
                    <a:p>
                      <a:pPr algn="l" fontAlgn="t"/>
                      <a:r>
                        <a:rPr lang="en-US" sz="1200">
                          <a:solidFill>
                            <a:srgbClr val="FFFFFF"/>
                          </a:solidFill>
                          <a:effectLst/>
                          <a:latin typeface="verdana" panose="020B0604030504040204" pitchFamily="34" charset="0"/>
                        </a:rPr>
                        <a:t>Description</a:t>
                      </a:r>
                    </a:p>
                  </a:txBody>
                  <a:tcPr marL="28575" marR="28575" marT="28575" marB="28575"/>
                </a:tc>
                <a:tc>
                  <a:txBody>
                    <a:bodyPr/>
                    <a:lstStyle/>
                    <a:p>
                      <a:pPr algn="l" fontAlgn="t"/>
                      <a:r>
                        <a:rPr lang="en-US" sz="1200">
                          <a:solidFill>
                            <a:srgbClr val="FFFFFF"/>
                          </a:solidFill>
                          <a:effectLst/>
                          <a:latin typeface="verdana" panose="020B0604030504040204" pitchFamily="34" charset="0"/>
                        </a:rPr>
                        <a:t>Example</a:t>
                      </a:r>
                    </a:p>
                  </a:txBody>
                  <a:tcPr marL="28575" marR="28575" marT="28575" marB="28575"/>
                </a:tc>
              </a:tr>
              <a:tr h="352036">
                <a:tc>
                  <a:txBody>
                    <a:bodyPr/>
                    <a:lstStyle/>
                    <a:p>
                      <a:pPr fontAlgn="t"/>
                      <a:r>
                        <a:rPr lang="en-US" sz="1200">
                          <a:effectLst/>
                          <a:latin typeface="verdana" panose="020B0604030504040204" pitchFamily="34" charset="0"/>
                        </a:rPr>
                        <a:t>x == y</a:t>
                      </a:r>
                    </a:p>
                  </a:txBody>
                  <a:tcPr marL="47625" marR="47625" marT="66675" marB="66675"/>
                </a:tc>
                <a:tc>
                  <a:txBody>
                    <a:bodyPr/>
                    <a:lstStyle/>
                    <a:p>
                      <a:pPr fontAlgn="t"/>
                      <a:r>
                        <a:rPr lang="en-US" sz="1200" dirty="0">
                          <a:effectLst/>
                          <a:latin typeface="verdana" panose="020B0604030504040204" pitchFamily="34" charset="0"/>
                        </a:rPr>
                        <a:t>Equal</a:t>
                      </a:r>
                    </a:p>
                  </a:txBody>
                  <a:tcPr marL="47625" marR="47625" marT="66675" marB="66675"/>
                </a:tc>
                <a:tc>
                  <a:txBody>
                    <a:bodyPr/>
                    <a:lstStyle/>
                    <a:p>
                      <a:pPr fontAlgn="t"/>
                      <a:r>
                        <a:rPr lang="en-US" sz="1200">
                          <a:effectLst/>
                          <a:latin typeface="verdana" panose="020B0604030504040204" pitchFamily="34" charset="0"/>
                        </a:rPr>
                        <a:t>True if x is equal to y</a:t>
                      </a:r>
                    </a:p>
                  </a:txBody>
                  <a:tcPr marL="47625" marR="47625" marT="66675" marB="66675"/>
                </a:tc>
                <a:tc>
                  <a:txBody>
                    <a:bodyPr/>
                    <a:lstStyle/>
                    <a:p>
                      <a:pPr fontAlgn="t"/>
                      <a:r>
                        <a:rPr lang="en-US" sz="1200">
                          <a:effectLst/>
                          <a:latin typeface="verdana" panose="020B0604030504040204" pitchFamily="34" charset="0"/>
                        </a:rPr>
                        <a:t>5==8 returns false</a:t>
                      </a:r>
                    </a:p>
                  </a:txBody>
                  <a:tcPr marL="47625" marR="47625" marT="66675" marB="66675"/>
                </a:tc>
              </a:tr>
              <a:tr h="507887">
                <a:tc>
                  <a:txBody>
                    <a:bodyPr/>
                    <a:lstStyle/>
                    <a:p>
                      <a:pPr fontAlgn="t"/>
                      <a:r>
                        <a:rPr lang="en-US" sz="1200" dirty="0">
                          <a:effectLst/>
                          <a:latin typeface="verdana" panose="020B0604030504040204" pitchFamily="34" charset="0"/>
                        </a:rPr>
                        <a:t>x === y</a:t>
                      </a:r>
                    </a:p>
                  </a:txBody>
                  <a:tcPr marL="47625" marR="47625" marT="66675" marB="66675"/>
                </a:tc>
                <a:tc>
                  <a:txBody>
                    <a:bodyPr/>
                    <a:lstStyle/>
                    <a:p>
                      <a:pPr fontAlgn="t"/>
                      <a:r>
                        <a:rPr lang="en-US" sz="1200" dirty="0">
                          <a:effectLst/>
                          <a:latin typeface="verdana" panose="020B0604030504040204" pitchFamily="34" charset="0"/>
                        </a:rPr>
                        <a:t>Identical</a:t>
                      </a:r>
                    </a:p>
                  </a:txBody>
                  <a:tcPr marL="47625" marR="47625" marT="66675" marB="66675"/>
                </a:tc>
                <a:tc>
                  <a:txBody>
                    <a:bodyPr/>
                    <a:lstStyle/>
                    <a:p>
                      <a:pPr fontAlgn="t"/>
                      <a:r>
                        <a:rPr lang="en-US" sz="1200" dirty="0">
                          <a:effectLst/>
                          <a:latin typeface="verdana" panose="020B0604030504040204" pitchFamily="34" charset="0"/>
                        </a:rPr>
                        <a:t>True if x is equal to y, and they are of same type</a:t>
                      </a:r>
                    </a:p>
                  </a:txBody>
                  <a:tcPr marL="47625" marR="47625" marT="66675" marB="66675"/>
                </a:tc>
                <a:tc>
                  <a:txBody>
                    <a:bodyPr/>
                    <a:lstStyle/>
                    <a:p>
                      <a:pPr fontAlgn="t"/>
                      <a:r>
                        <a:rPr lang="en-US" sz="1200">
                          <a:effectLst/>
                          <a:latin typeface="verdana" panose="020B0604030504040204" pitchFamily="34" charset="0"/>
                        </a:rPr>
                        <a:t>5==="5" returns false</a:t>
                      </a:r>
                    </a:p>
                  </a:txBody>
                  <a:tcPr marL="47625" marR="47625" marT="66675" marB="66675"/>
                </a:tc>
              </a:tr>
              <a:tr h="352036">
                <a:tc>
                  <a:txBody>
                    <a:bodyPr/>
                    <a:lstStyle/>
                    <a:p>
                      <a:pPr fontAlgn="t"/>
                      <a:r>
                        <a:rPr lang="en-US" sz="1200">
                          <a:effectLst/>
                          <a:latin typeface="verdana" panose="020B0604030504040204" pitchFamily="34" charset="0"/>
                        </a:rPr>
                        <a:t>x != y</a:t>
                      </a:r>
                    </a:p>
                  </a:txBody>
                  <a:tcPr marL="47625" marR="47625" marT="66675" marB="66675"/>
                </a:tc>
                <a:tc>
                  <a:txBody>
                    <a:bodyPr/>
                    <a:lstStyle/>
                    <a:p>
                      <a:pPr fontAlgn="t"/>
                      <a:r>
                        <a:rPr lang="en-US" sz="1200">
                          <a:effectLst/>
                          <a:latin typeface="verdana" panose="020B0604030504040204" pitchFamily="34" charset="0"/>
                        </a:rPr>
                        <a:t>Not equal</a:t>
                      </a:r>
                    </a:p>
                  </a:txBody>
                  <a:tcPr marL="47625" marR="47625" marT="66675" marB="66675"/>
                </a:tc>
                <a:tc>
                  <a:txBody>
                    <a:bodyPr/>
                    <a:lstStyle/>
                    <a:p>
                      <a:pPr fontAlgn="t"/>
                      <a:r>
                        <a:rPr lang="en-US" sz="1200" dirty="0">
                          <a:effectLst/>
                          <a:latin typeface="verdana" panose="020B0604030504040204" pitchFamily="34" charset="0"/>
                        </a:rPr>
                        <a:t>True if x is not equal to y</a:t>
                      </a:r>
                    </a:p>
                  </a:txBody>
                  <a:tcPr marL="47625" marR="47625" marT="66675" marB="66675"/>
                </a:tc>
                <a:tc>
                  <a:txBody>
                    <a:bodyPr/>
                    <a:lstStyle/>
                    <a:p>
                      <a:pPr fontAlgn="t"/>
                      <a:r>
                        <a:rPr lang="en-US" sz="1200">
                          <a:effectLst/>
                          <a:latin typeface="verdana" panose="020B0604030504040204" pitchFamily="34" charset="0"/>
                        </a:rPr>
                        <a:t>5!=8 returns true</a:t>
                      </a:r>
                    </a:p>
                  </a:txBody>
                  <a:tcPr marL="47625" marR="47625" marT="66675" marB="66675"/>
                </a:tc>
              </a:tr>
              <a:tr h="352036">
                <a:tc>
                  <a:txBody>
                    <a:bodyPr/>
                    <a:lstStyle/>
                    <a:p>
                      <a:pPr fontAlgn="t"/>
                      <a:r>
                        <a:rPr lang="en-US" sz="1200">
                          <a:effectLst/>
                          <a:latin typeface="verdana" panose="020B0604030504040204" pitchFamily="34" charset="0"/>
                        </a:rPr>
                        <a:t>x &lt;&gt; y</a:t>
                      </a:r>
                    </a:p>
                  </a:txBody>
                  <a:tcPr marL="47625" marR="47625" marT="66675" marB="66675"/>
                </a:tc>
                <a:tc>
                  <a:txBody>
                    <a:bodyPr/>
                    <a:lstStyle/>
                    <a:p>
                      <a:pPr fontAlgn="t"/>
                      <a:r>
                        <a:rPr lang="en-US" sz="1200">
                          <a:effectLst/>
                          <a:latin typeface="verdana" panose="020B0604030504040204" pitchFamily="34" charset="0"/>
                        </a:rPr>
                        <a:t>Not equal</a:t>
                      </a:r>
                    </a:p>
                  </a:txBody>
                  <a:tcPr marL="47625" marR="47625" marT="66675" marB="66675"/>
                </a:tc>
                <a:tc>
                  <a:txBody>
                    <a:bodyPr/>
                    <a:lstStyle/>
                    <a:p>
                      <a:pPr fontAlgn="t"/>
                      <a:r>
                        <a:rPr lang="en-US" sz="1200" dirty="0">
                          <a:effectLst/>
                          <a:latin typeface="verdana" panose="020B0604030504040204" pitchFamily="34" charset="0"/>
                        </a:rPr>
                        <a:t>True if x is not equal to y</a:t>
                      </a:r>
                    </a:p>
                  </a:txBody>
                  <a:tcPr marL="47625" marR="47625" marT="66675" marB="66675"/>
                </a:tc>
                <a:tc>
                  <a:txBody>
                    <a:bodyPr/>
                    <a:lstStyle/>
                    <a:p>
                      <a:pPr fontAlgn="t"/>
                      <a:r>
                        <a:rPr lang="en-US" sz="1200">
                          <a:effectLst/>
                          <a:latin typeface="verdana" panose="020B0604030504040204" pitchFamily="34" charset="0"/>
                        </a:rPr>
                        <a:t>5&lt;&gt;8 returns true</a:t>
                      </a:r>
                    </a:p>
                  </a:txBody>
                  <a:tcPr marL="47625" marR="47625" marT="66675" marB="66675"/>
                </a:tc>
              </a:tr>
              <a:tr h="507887">
                <a:tc>
                  <a:txBody>
                    <a:bodyPr/>
                    <a:lstStyle/>
                    <a:p>
                      <a:pPr fontAlgn="t"/>
                      <a:r>
                        <a:rPr lang="en-US" sz="1200">
                          <a:effectLst/>
                          <a:latin typeface="verdana" panose="020B0604030504040204" pitchFamily="34" charset="0"/>
                        </a:rPr>
                        <a:t>x !== y</a:t>
                      </a:r>
                    </a:p>
                  </a:txBody>
                  <a:tcPr marL="47625" marR="47625" marT="66675" marB="66675"/>
                </a:tc>
                <a:tc>
                  <a:txBody>
                    <a:bodyPr/>
                    <a:lstStyle/>
                    <a:p>
                      <a:pPr fontAlgn="t"/>
                      <a:r>
                        <a:rPr lang="en-US" sz="1200">
                          <a:effectLst/>
                          <a:latin typeface="verdana" panose="020B0604030504040204" pitchFamily="34" charset="0"/>
                        </a:rPr>
                        <a:t>Not identical</a:t>
                      </a:r>
                    </a:p>
                  </a:txBody>
                  <a:tcPr marL="47625" marR="47625" marT="66675" marB="66675"/>
                </a:tc>
                <a:tc>
                  <a:txBody>
                    <a:bodyPr/>
                    <a:lstStyle/>
                    <a:p>
                      <a:pPr fontAlgn="t"/>
                      <a:r>
                        <a:rPr lang="en-US" sz="1200">
                          <a:effectLst/>
                          <a:latin typeface="verdana" panose="020B0604030504040204" pitchFamily="34" charset="0"/>
                        </a:rPr>
                        <a:t>True if x is not equal to y, or they are not of same type</a:t>
                      </a:r>
                    </a:p>
                  </a:txBody>
                  <a:tcPr marL="47625" marR="47625" marT="66675" marB="66675"/>
                </a:tc>
                <a:tc>
                  <a:txBody>
                    <a:bodyPr/>
                    <a:lstStyle/>
                    <a:p>
                      <a:pPr fontAlgn="t"/>
                      <a:r>
                        <a:rPr lang="en-US" sz="1200" dirty="0">
                          <a:effectLst/>
                          <a:latin typeface="verdana" panose="020B0604030504040204" pitchFamily="34" charset="0"/>
                        </a:rPr>
                        <a:t>5!=="5" returns true</a:t>
                      </a:r>
                    </a:p>
                  </a:txBody>
                  <a:tcPr marL="47625" marR="47625" marT="66675" marB="66675"/>
                </a:tc>
              </a:tr>
              <a:tr h="352036">
                <a:tc>
                  <a:txBody>
                    <a:bodyPr/>
                    <a:lstStyle/>
                    <a:p>
                      <a:pPr fontAlgn="t"/>
                      <a:r>
                        <a:rPr lang="en-US" sz="1200">
                          <a:effectLst/>
                          <a:latin typeface="verdana" panose="020B0604030504040204" pitchFamily="34" charset="0"/>
                        </a:rPr>
                        <a:t>x &gt; y</a:t>
                      </a:r>
                    </a:p>
                  </a:txBody>
                  <a:tcPr marL="47625" marR="47625" marT="66675" marB="66675"/>
                </a:tc>
                <a:tc>
                  <a:txBody>
                    <a:bodyPr/>
                    <a:lstStyle/>
                    <a:p>
                      <a:pPr fontAlgn="t"/>
                      <a:r>
                        <a:rPr lang="en-US" sz="1200">
                          <a:effectLst/>
                          <a:latin typeface="verdana" panose="020B0604030504040204" pitchFamily="34" charset="0"/>
                        </a:rPr>
                        <a:t>Greater than</a:t>
                      </a:r>
                    </a:p>
                  </a:txBody>
                  <a:tcPr marL="47625" marR="47625" marT="66675" marB="66675"/>
                </a:tc>
                <a:tc>
                  <a:txBody>
                    <a:bodyPr/>
                    <a:lstStyle/>
                    <a:p>
                      <a:pPr fontAlgn="t"/>
                      <a:r>
                        <a:rPr lang="en-US" sz="1200">
                          <a:effectLst/>
                          <a:latin typeface="verdana" panose="020B0604030504040204" pitchFamily="34" charset="0"/>
                        </a:rPr>
                        <a:t>True if x is greater than y</a:t>
                      </a:r>
                    </a:p>
                  </a:txBody>
                  <a:tcPr marL="47625" marR="47625" marT="66675" marB="66675"/>
                </a:tc>
                <a:tc>
                  <a:txBody>
                    <a:bodyPr/>
                    <a:lstStyle/>
                    <a:p>
                      <a:pPr fontAlgn="t"/>
                      <a:r>
                        <a:rPr lang="en-US" sz="1200" dirty="0">
                          <a:effectLst/>
                          <a:latin typeface="verdana" panose="020B0604030504040204" pitchFamily="34" charset="0"/>
                        </a:rPr>
                        <a:t>5&gt;8 returns false</a:t>
                      </a:r>
                    </a:p>
                  </a:txBody>
                  <a:tcPr marL="47625" marR="47625" marT="66675" marB="66675"/>
                </a:tc>
              </a:tr>
              <a:tr h="352036">
                <a:tc>
                  <a:txBody>
                    <a:bodyPr/>
                    <a:lstStyle/>
                    <a:p>
                      <a:pPr fontAlgn="t"/>
                      <a:r>
                        <a:rPr lang="en-US" sz="1200">
                          <a:effectLst/>
                          <a:latin typeface="verdana" panose="020B0604030504040204" pitchFamily="34" charset="0"/>
                        </a:rPr>
                        <a:t>x &lt; y</a:t>
                      </a:r>
                    </a:p>
                  </a:txBody>
                  <a:tcPr marL="47625" marR="47625" marT="66675" marB="66675"/>
                </a:tc>
                <a:tc>
                  <a:txBody>
                    <a:bodyPr/>
                    <a:lstStyle/>
                    <a:p>
                      <a:pPr fontAlgn="t"/>
                      <a:r>
                        <a:rPr lang="en-US" sz="1200">
                          <a:effectLst/>
                          <a:latin typeface="verdana" panose="020B0604030504040204" pitchFamily="34" charset="0"/>
                        </a:rPr>
                        <a:t>Less than</a:t>
                      </a:r>
                    </a:p>
                  </a:txBody>
                  <a:tcPr marL="47625" marR="47625" marT="66675" marB="66675"/>
                </a:tc>
                <a:tc>
                  <a:txBody>
                    <a:bodyPr/>
                    <a:lstStyle/>
                    <a:p>
                      <a:pPr fontAlgn="t"/>
                      <a:r>
                        <a:rPr lang="en-US" sz="1200">
                          <a:effectLst/>
                          <a:latin typeface="verdana" panose="020B0604030504040204" pitchFamily="34" charset="0"/>
                        </a:rPr>
                        <a:t>True if x is less than y</a:t>
                      </a:r>
                    </a:p>
                  </a:txBody>
                  <a:tcPr marL="47625" marR="47625" marT="66675" marB="66675"/>
                </a:tc>
                <a:tc>
                  <a:txBody>
                    <a:bodyPr/>
                    <a:lstStyle/>
                    <a:p>
                      <a:pPr fontAlgn="t"/>
                      <a:r>
                        <a:rPr lang="en-US" sz="1200" dirty="0">
                          <a:effectLst/>
                          <a:latin typeface="verdana" panose="020B0604030504040204" pitchFamily="34" charset="0"/>
                        </a:rPr>
                        <a:t>5&lt;8 returns true</a:t>
                      </a:r>
                    </a:p>
                  </a:txBody>
                  <a:tcPr marL="47625" marR="47625" marT="66675" marB="66675"/>
                </a:tc>
              </a:tr>
              <a:tr h="507887">
                <a:tc>
                  <a:txBody>
                    <a:bodyPr/>
                    <a:lstStyle/>
                    <a:p>
                      <a:pPr fontAlgn="t"/>
                      <a:r>
                        <a:rPr lang="en-US" sz="1200">
                          <a:effectLst/>
                          <a:latin typeface="verdana" panose="020B0604030504040204" pitchFamily="34" charset="0"/>
                        </a:rPr>
                        <a:t>x &gt;= y</a:t>
                      </a:r>
                    </a:p>
                  </a:txBody>
                  <a:tcPr marL="47625" marR="47625" marT="66675" marB="66675"/>
                </a:tc>
                <a:tc>
                  <a:txBody>
                    <a:bodyPr/>
                    <a:lstStyle/>
                    <a:p>
                      <a:pPr fontAlgn="t"/>
                      <a:r>
                        <a:rPr lang="en-US" sz="1200">
                          <a:effectLst/>
                          <a:latin typeface="verdana" panose="020B0604030504040204" pitchFamily="34" charset="0"/>
                        </a:rPr>
                        <a:t>Greater than or equal to</a:t>
                      </a:r>
                    </a:p>
                  </a:txBody>
                  <a:tcPr marL="47625" marR="47625" marT="66675" marB="66675"/>
                </a:tc>
                <a:tc>
                  <a:txBody>
                    <a:bodyPr/>
                    <a:lstStyle/>
                    <a:p>
                      <a:pPr fontAlgn="t"/>
                      <a:r>
                        <a:rPr lang="en-US" sz="1200">
                          <a:effectLst/>
                          <a:latin typeface="verdana" panose="020B0604030504040204" pitchFamily="34" charset="0"/>
                        </a:rPr>
                        <a:t>True if x is greater than or equal to y</a:t>
                      </a:r>
                    </a:p>
                  </a:txBody>
                  <a:tcPr marL="47625" marR="47625" marT="66675" marB="66675"/>
                </a:tc>
                <a:tc>
                  <a:txBody>
                    <a:bodyPr/>
                    <a:lstStyle/>
                    <a:p>
                      <a:pPr fontAlgn="t"/>
                      <a:r>
                        <a:rPr lang="en-US" sz="1200" dirty="0">
                          <a:effectLst/>
                          <a:latin typeface="verdana" panose="020B0604030504040204" pitchFamily="34" charset="0"/>
                        </a:rPr>
                        <a:t>5&gt;=8 returns false</a:t>
                      </a:r>
                    </a:p>
                  </a:txBody>
                  <a:tcPr marL="47625" marR="47625" marT="66675" marB="66675"/>
                </a:tc>
              </a:tr>
              <a:tr h="507887">
                <a:tc>
                  <a:txBody>
                    <a:bodyPr/>
                    <a:lstStyle/>
                    <a:p>
                      <a:pPr fontAlgn="t"/>
                      <a:r>
                        <a:rPr lang="en-US" sz="1200">
                          <a:effectLst/>
                          <a:latin typeface="verdana" panose="020B0604030504040204" pitchFamily="34" charset="0"/>
                        </a:rPr>
                        <a:t>x &lt;= y</a:t>
                      </a:r>
                    </a:p>
                  </a:txBody>
                  <a:tcPr marL="47625" marR="47625" marT="66675" marB="66675"/>
                </a:tc>
                <a:tc>
                  <a:txBody>
                    <a:bodyPr/>
                    <a:lstStyle/>
                    <a:p>
                      <a:pPr fontAlgn="t"/>
                      <a:r>
                        <a:rPr lang="en-US" sz="1200">
                          <a:effectLst/>
                          <a:latin typeface="verdana" panose="020B0604030504040204" pitchFamily="34" charset="0"/>
                        </a:rPr>
                        <a:t>Less than or equal to</a:t>
                      </a:r>
                    </a:p>
                  </a:txBody>
                  <a:tcPr marL="47625" marR="47625" marT="66675" marB="66675"/>
                </a:tc>
                <a:tc>
                  <a:txBody>
                    <a:bodyPr/>
                    <a:lstStyle/>
                    <a:p>
                      <a:pPr fontAlgn="t"/>
                      <a:r>
                        <a:rPr lang="en-US" sz="1200">
                          <a:effectLst/>
                          <a:latin typeface="verdana" panose="020B0604030504040204" pitchFamily="34" charset="0"/>
                        </a:rPr>
                        <a:t>True if x is less than or equal to y</a:t>
                      </a:r>
                    </a:p>
                  </a:txBody>
                  <a:tcPr marL="47625" marR="47625" marT="66675" marB="66675"/>
                </a:tc>
                <a:tc>
                  <a:txBody>
                    <a:bodyPr/>
                    <a:lstStyle/>
                    <a:p>
                      <a:pPr fontAlgn="t"/>
                      <a:r>
                        <a:rPr lang="en-US" sz="1200" dirty="0">
                          <a:effectLst/>
                          <a:latin typeface="verdana" panose="020B0604030504040204" pitchFamily="34" charset="0"/>
                        </a:rPr>
                        <a:t>5&lt;=8 returns true</a:t>
                      </a:r>
                    </a:p>
                  </a:txBody>
                  <a:tcPr marL="47625" marR="47625" marT="66675" marB="66675"/>
                </a:tc>
              </a:tr>
              <a:tr h="352036">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r>
            </a:tbl>
          </a:graphicData>
        </a:graphic>
      </p:graphicFrame>
    </p:spTree>
    <p:extLst>
      <p:ext uri="{BB962C8B-B14F-4D97-AF65-F5344CB8AC3E}">
        <p14:creationId xmlns:p14="http://schemas.microsoft.com/office/powerpoint/2010/main" val="25486378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PHP Logical Operators</a:t>
            </a:r>
          </a:p>
        </p:txBody>
      </p:sp>
      <p:graphicFrame>
        <p:nvGraphicFramePr>
          <p:cNvPr id="5" name="Content Placeholder 3"/>
          <p:cNvGraphicFramePr>
            <a:graphicFrameLocks/>
          </p:cNvGraphicFramePr>
          <p:nvPr>
            <p:extLst>
              <p:ext uri="{D42A27DB-BD31-4B8C-83A1-F6EECF244321}">
                <p14:modId xmlns:p14="http://schemas.microsoft.com/office/powerpoint/2010/main" val="537781132"/>
              </p:ext>
            </p:extLst>
          </p:nvPr>
        </p:nvGraphicFramePr>
        <p:xfrm>
          <a:off x="192206" y="1371600"/>
          <a:ext cx="8723196" cy="5263588"/>
        </p:xfrm>
        <a:graphic>
          <a:graphicData uri="http://schemas.openxmlformats.org/drawingml/2006/table">
            <a:tbl>
              <a:tblPr firstRow="1" bandRow="1">
                <a:tableStyleId>{5C22544A-7EE6-4342-B048-85BDC9FD1C3A}</a:tableStyleId>
              </a:tblPr>
              <a:tblGrid>
                <a:gridCol w="2180799"/>
                <a:gridCol w="2180799"/>
                <a:gridCol w="2180799"/>
                <a:gridCol w="2180799"/>
              </a:tblGrid>
              <a:tr h="257248">
                <a:tc>
                  <a:txBody>
                    <a:bodyPr/>
                    <a:lstStyle/>
                    <a:p>
                      <a:pPr algn="l" fontAlgn="t"/>
                      <a:r>
                        <a:rPr lang="en-US" sz="1200" dirty="0">
                          <a:solidFill>
                            <a:srgbClr val="FFFFFF"/>
                          </a:solidFill>
                          <a:effectLst/>
                          <a:latin typeface="verdana" panose="020B0604030504040204" pitchFamily="34" charset="0"/>
                        </a:rPr>
                        <a:t>Operator</a:t>
                      </a:r>
                    </a:p>
                  </a:txBody>
                  <a:tcPr marL="28575" marR="28575" marT="28575" marB="28575"/>
                </a:tc>
                <a:tc>
                  <a:txBody>
                    <a:bodyPr/>
                    <a:lstStyle/>
                    <a:p>
                      <a:pPr algn="l" fontAlgn="t"/>
                      <a:r>
                        <a:rPr lang="en-US" sz="1200">
                          <a:solidFill>
                            <a:srgbClr val="FFFFFF"/>
                          </a:solidFill>
                          <a:effectLst/>
                          <a:latin typeface="verdana" panose="020B0604030504040204" pitchFamily="34" charset="0"/>
                        </a:rPr>
                        <a:t>Name</a:t>
                      </a:r>
                    </a:p>
                  </a:txBody>
                  <a:tcPr marL="28575" marR="28575" marT="28575" marB="28575"/>
                </a:tc>
                <a:tc>
                  <a:txBody>
                    <a:bodyPr/>
                    <a:lstStyle/>
                    <a:p>
                      <a:pPr algn="l" fontAlgn="t"/>
                      <a:r>
                        <a:rPr lang="en-US" sz="1200" dirty="0">
                          <a:solidFill>
                            <a:srgbClr val="FFFFFF"/>
                          </a:solidFill>
                          <a:effectLst/>
                          <a:latin typeface="verdana" panose="020B0604030504040204" pitchFamily="34" charset="0"/>
                        </a:rPr>
                        <a:t>Description</a:t>
                      </a:r>
                    </a:p>
                  </a:txBody>
                  <a:tcPr marL="28575" marR="28575" marT="28575" marB="28575"/>
                </a:tc>
                <a:tc>
                  <a:txBody>
                    <a:bodyPr/>
                    <a:lstStyle/>
                    <a:p>
                      <a:pPr algn="l" fontAlgn="t"/>
                      <a:r>
                        <a:rPr lang="en-US" sz="1200" dirty="0">
                          <a:solidFill>
                            <a:srgbClr val="FFFFFF"/>
                          </a:solidFill>
                          <a:effectLst/>
                          <a:latin typeface="verdana" panose="020B0604030504040204" pitchFamily="34" charset="0"/>
                        </a:rPr>
                        <a:t>Example</a:t>
                      </a:r>
                    </a:p>
                  </a:txBody>
                  <a:tcPr marL="28575" marR="28575" marT="28575" marB="28575"/>
                </a:tc>
              </a:tr>
              <a:tr h="727283">
                <a:tc>
                  <a:txBody>
                    <a:bodyPr/>
                    <a:lstStyle/>
                    <a:p>
                      <a:pPr fontAlgn="t"/>
                      <a:r>
                        <a:rPr lang="en-US" sz="1200" dirty="0">
                          <a:effectLst/>
                          <a:latin typeface="verdana" panose="020B0604030504040204" pitchFamily="34" charset="0"/>
                        </a:rPr>
                        <a:t>x and y</a:t>
                      </a:r>
                    </a:p>
                  </a:txBody>
                  <a:tcPr marL="47625" marR="47625" marT="66675" marB="66675"/>
                </a:tc>
                <a:tc>
                  <a:txBody>
                    <a:bodyPr/>
                    <a:lstStyle/>
                    <a:p>
                      <a:pPr fontAlgn="t"/>
                      <a:r>
                        <a:rPr lang="en-US" sz="1200">
                          <a:effectLst/>
                          <a:latin typeface="verdana" panose="020B0604030504040204" pitchFamily="34" charset="0"/>
                        </a:rPr>
                        <a:t>And</a:t>
                      </a:r>
                    </a:p>
                  </a:txBody>
                  <a:tcPr marL="47625" marR="47625" marT="66675" marB="66675"/>
                </a:tc>
                <a:tc>
                  <a:txBody>
                    <a:bodyPr/>
                    <a:lstStyle/>
                    <a:p>
                      <a:pPr fontAlgn="t"/>
                      <a:r>
                        <a:rPr lang="en-US" sz="1200">
                          <a:effectLst/>
                          <a:latin typeface="verdana" panose="020B0604030504040204" pitchFamily="34" charset="0"/>
                        </a:rPr>
                        <a:t>True if both x and y are true</a:t>
                      </a:r>
                    </a:p>
                  </a:txBody>
                  <a:tcPr marL="47625" marR="47625" marT="66675" marB="66675"/>
                </a:tc>
                <a:tc>
                  <a:txBody>
                    <a:bodyPr/>
                    <a:lstStyle/>
                    <a:p>
                      <a:pPr fontAlgn="t"/>
                      <a:r>
                        <a:rPr lang="en-US" sz="1200">
                          <a:effectLst/>
                          <a:latin typeface="verdana" panose="020B0604030504040204" pitchFamily="34" charset="0"/>
                        </a:rPr>
                        <a:t>x=6</a:t>
                      </a:r>
                      <a:br>
                        <a:rPr lang="en-US" sz="1200">
                          <a:effectLst/>
                          <a:latin typeface="verdana" panose="020B0604030504040204" pitchFamily="34" charset="0"/>
                        </a:rPr>
                      </a:br>
                      <a:r>
                        <a:rPr lang="en-US" sz="1200">
                          <a:effectLst/>
                          <a:latin typeface="verdana" panose="020B0604030504040204" pitchFamily="34" charset="0"/>
                        </a:rPr>
                        <a:t>y=3 </a:t>
                      </a:r>
                      <a:br>
                        <a:rPr lang="en-US" sz="1200">
                          <a:effectLst/>
                          <a:latin typeface="verdana" panose="020B0604030504040204" pitchFamily="34" charset="0"/>
                        </a:rPr>
                      </a:br>
                      <a:r>
                        <a:rPr lang="en-US" sz="1200">
                          <a:effectLst/>
                          <a:latin typeface="verdana" panose="020B0604030504040204" pitchFamily="34" charset="0"/>
                        </a:rPr>
                        <a:t>(x &lt; 10 and y &gt; 1) returns true</a:t>
                      </a:r>
                    </a:p>
                  </a:txBody>
                  <a:tcPr marL="47625" marR="47625" marT="66675" marB="66675"/>
                </a:tc>
              </a:tr>
              <a:tr h="727283">
                <a:tc>
                  <a:txBody>
                    <a:bodyPr/>
                    <a:lstStyle/>
                    <a:p>
                      <a:pPr fontAlgn="t"/>
                      <a:r>
                        <a:rPr lang="en-US" sz="1200">
                          <a:effectLst/>
                          <a:latin typeface="verdana" panose="020B0604030504040204" pitchFamily="34" charset="0"/>
                        </a:rPr>
                        <a:t>x or y</a:t>
                      </a:r>
                    </a:p>
                  </a:txBody>
                  <a:tcPr marL="47625" marR="47625" marT="66675" marB="66675"/>
                </a:tc>
                <a:tc>
                  <a:txBody>
                    <a:bodyPr/>
                    <a:lstStyle/>
                    <a:p>
                      <a:pPr fontAlgn="t"/>
                      <a:r>
                        <a:rPr lang="en-US" sz="1200">
                          <a:effectLst/>
                          <a:latin typeface="verdana" panose="020B0604030504040204" pitchFamily="34" charset="0"/>
                        </a:rPr>
                        <a:t>Or</a:t>
                      </a:r>
                    </a:p>
                  </a:txBody>
                  <a:tcPr marL="47625" marR="47625" marT="66675" marB="66675"/>
                </a:tc>
                <a:tc>
                  <a:txBody>
                    <a:bodyPr/>
                    <a:lstStyle/>
                    <a:p>
                      <a:pPr fontAlgn="t"/>
                      <a:r>
                        <a:rPr lang="en-US" sz="1200">
                          <a:effectLst/>
                          <a:latin typeface="verdana" panose="020B0604030504040204" pitchFamily="34" charset="0"/>
                        </a:rPr>
                        <a:t>True if either or both x and y are true</a:t>
                      </a:r>
                    </a:p>
                  </a:txBody>
                  <a:tcPr marL="47625" marR="47625" marT="66675" marB="66675"/>
                </a:tc>
                <a:tc>
                  <a:txBody>
                    <a:bodyPr/>
                    <a:lstStyle/>
                    <a:p>
                      <a:pPr fontAlgn="t"/>
                      <a:r>
                        <a:rPr lang="en-US" sz="1200">
                          <a:effectLst/>
                          <a:latin typeface="verdana" panose="020B0604030504040204" pitchFamily="34" charset="0"/>
                        </a:rPr>
                        <a:t>x=6</a:t>
                      </a:r>
                      <a:br>
                        <a:rPr lang="en-US" sz="1200">
                          <a:effectLst/>
                          <a:latin typeface="verdana" panose="020B0604030504040204" pitchFamily="34" charset="0"/>
                        </a:rPr>
                      </a:br>
                      <a:r>
                        <a:rPr lang="en-US" sz="1200">
                          <a:effectLst/>
                          <a:latin typeface="verdana" panose="020B0604030504040204" pitchFamily="34" charset="0"/>
                        </a:rPr>
                        <a:t>y=3 </a:t>
                      </a:r>
                      <a:br>
                        <a:rPr lang="en-US" sz="1200">
                          <a:effectLst/>
                          <a:latin typeface="verdana" panose="020B0604030504040204" pitchFamily="34" charset="0"/>
                        </a:rPr>
                      </a:br>
                      <a:r>
                        <a:rPr lang="en-US" sz="1200">
                          <a:effectLst/>
                          <a:latin typeface="verdana" panose="020B0604030504040204" pitchFamily="34" charset="0"/>
                        </a:rPr>
                        <a:t>(x==6 or y==5) returns true</a:t>
                      </a:r>
                    </a:p>
                  </a:txBody>
                  <a:tcPr marL="47625" marR="47625" marT="66675" marB="66675"/>
                </a:tc>
              </a:tr>
              <a:tr h="727283">
                <a:tc>
                  <a:txBody>
                    <a:bodyPr/>
                    <a:lstStyle/>
                    <a:p>
                      <a:pPr fontAlgn="t"/>
                      <a:r>
                        <a:rPr lang="en-US" sz="1200">
                          <a:effectLst/>
                          <a:latin typeface="verdana" panose="020B0604030504040204" pitchFamily="34" charset="0"/>
                        </a:rPr>
                        <a:t>x xor y</a:t>
                      </a:r>
                    </a:p>
                  </a:txBody>
                  <a:tcPr marL="47625" marR="47625" marT="66675" marB="66675"/>
                </a:tc>
                <a:tc>
                  <a:txBody>
                    <a:bodyPr/>
                    <a:lstStyle/>
                    <a:p>
                      <a:pPr fontAlgn="t"/>
                      <a:r>
                        <a:rPr lang="en-US" sz="1200">
                          <a:effectLst/>
                          <a:latin typeface="verdana" panose="020B0604030504040204" pitchFamily="34" charset="0"/>
                        </a:rPr>
                        <a:t>Xor</a:t>
                      </a:r>
                    </a:p>
                  </a:txBody>
                  <a:tcPr marL="47625" marR="47625" marT="66675" marB="66675"/>
                </a:tc>
                <a:tc>
                  <a:txBody>
                    <a:bodyPr/>
                    <a:lstStyle/>
                    <a:p>
                      <a:pPr fontAlgn="t"/>
                      <a:r>
                        <a:rPr lang="en-US" sz="1200">
                          <a:effectLst/>
                          <a:latin typeface="verdana" panose="020B0604030504040204" pitchFamily="34" charset="0"/>
                        </a:rPr>
                        <a:t>True if either x or y is true, but not both</a:t>
                      </a:r>
                    </a:p>
                  </a:txBody>
                  <a:tcPr marL="47625" marR="47625" marT="66675" marB="66675"/>
                </a:tc>
                <a:tc>
                  <a:txBody>
                    <a:bodyPr/>
                    <a:lstStyle/>
                    <a:p>
                      <a:pPr fontAlgn="t"/>
                      <a:r>
                        <a:rPr lang="es-ES" sz="1200">
                          <a:effectLst/>
                          <a:latin typeface="verdana" panose="020B0604030504040204" pitchFamily="34" charset="0"/>
                        </a:rPr>
                        <a:t>x=6</a:t>
                      </a:r>
                      <a:br>
                        <a:rPr lang="es-ES" sz="1200">
                          <a:effectLst/>
                          <a:latin typeface="verdana" panose="020B0604030504040204" pitchFamily="34" charset="0"/>
                        </a:rPr>
                      </a:br>
                      <a:r>
                        <a:rPr lang="es-ES" sz="1200">
                          <a:effectLst/>
                          <a:latin typeface="verdana" panose="020B0604030504040204" pitchFamily="34" charset="0"/>
                        </a:rPr>
                        <a:t>y=3 </a:t>
                      </a:r>
                      <a:br>
                        <a:rPr lang="es-ES" sz="1200">
                          <a:effectLst/>
                          <a:latin typeface="verdana" panose="020B0604030504040204" pitchFamily="34" charset="0"/>
                        </a:rPr>
                      </a:br>
                      <a:r>
                        <a:rPr lang="es-ES" sz="1200">
                          <a:effectLst/>
                          <a:latin typeface="verdana" panose="020B0604030504040204" pitchFamily="34" charset="0"/>
                        </a:rPr>
                        <a:t>(x==6 xor y==3) returns false</a:t>
                      </a:r>
                    </a:p>
                  </a:txBody>
                  <a:tcPr marL="47625" marR="47625" marT="66675" marB="66675"/>
                </a:tc>
              </a:tr>
              <a:tr h="727283">
                <a:tc>
                  <a:txBody>
                    <a:bodyPr/>
                    <a:lstStyle/>
                    <a:p>
                      <a:pPr fontAlgn="t"/>
                      <a:r>
                        <a:rPr lang="en-US" sz="1200">
                          <a:effectLst/>
                          <a:latin typeface="verdana" panose="020B0604030504040204" pitchFamily="34" charset="0"/>
                        </a:rPr>
                        <a:t>x &amp;&amp; y</a:t>
                      </a:r>
                    </a:p>
                  </a:txBody>
                  <a:tcPr marL="47625" marR="47625" marT="66675" marB="66675"/>
                </a:tc>
                <a:tc>
                  <a:txBody>
                    <a:bodyPr/>
                    <a:lstStyle/>
                    <a:p>
                      <a:pPr fontAlgn="t"/>
                      <a:r>
                        <a:rPr lang="en-US" sz="1200">
                          <a:effectLst/>
                          <a:latin typeface="verdana" panose="020B0604030504040204" pitchFamily="34" charset="0"/>
                        </a:rPr>
                        <a:t>And</a:t>
                      </a:r>
                    </a:p>
                  </a:txBody>
                  <a:tcPr marL="47625" marR="47625" marT="66675" marB="66675"/>
                </a:tc>
                <a:tc>
                  <a:txBody>
                    <a:bodyPr/>
                    <a:lstStyle/>
                    <a:p>
                      <a:pPr fontAlgn="t"/>
                      <a:r>
                        <a:rPr lang="en-US" sz="1200">
                          <a:effectLst/>
                          <a:latin typeface="verdana" panose="020B0604030504040204" pitchFamily="34" charset="0"/>
                        </a:rPr>
                        <a:t>True if both x and y are true</a:t>
                      </a:r>
                    </a:p>
                  </a:txBody>
                  <a:tcPr marL="47625" marR="47625" marT="66675" marB="66675"/>
                </a:tc>
                <a:tc>
                  <a:txBody>
                    <a:bodyPr/>
                    <a:lstStyle/>
                    <a:p>
                      <a:pPr fontAlgn="t"/>
                      <a:r>
                        <a:rPr lang="en-US" sz="1200">
                          <a:effectLst/>
                          <a:latin typeface="verdana" panose="020B0604030504040204" pitchFamily="34" charset="0"/>
                        </a:rPr>
                        <a:t>x=6</a:t>
                      </a:r>
                      <a:br>
                        <a:rPr lang="en-US" sz="1200">
                          <a:effectLst/>
                          <a:latin typeface="verdana" panose="020B0604030504040204" pitchFamily="34" charset="0"/>
                        </a:rPr>
                      </a:br>
                      <a:r>
                        <a:rPr lang="en-US" sz="1200">
                          <a:effectLst/>
                          <a:latin typeface="verdana" panose="020B0604030504040204" pitchFamily="34" charset="0"/>
                        </a:rPr>
                        <a:t>y=3</a:t>
                      </a:r>
                      <a:br>
                        <a:rPr lang="en-US" sz="1200">
                          <a:effectLst/>
                          <a:latin typeface="verdana" panose="020B0604030504040204" pitchFamily="34" charset="0"/>
                        </a:rPr>
                      </a:br>
                      <a:r>
                        <a:rPr lang="en-US" sz="1200">
                          <a:effectLst/>
                          <a:latin typeface="verdana" panose="020B0604030504040204" pitchFamily="34" charset="0"/>
                        </a:rPr>
                        <a:t>(x &lt; 10 &amp;&amp; y &gt; 1) returns true</a:t>
                      </a:r>
                    </a:p>
                  </a:txBody>
                  <a:tcPr marL="47625" marR="47625" marT="66675" marB="66675"/>
                </a:tc>
              </a:tr>
              <a:tr h="727283">
                <a:tc>
                  <a:txBody>
                    <a:bodyPr/>
                    <a:lstStyle/>
                    <a:p>
                      <a:pPr fontAlgn="t"/>
                      <a:r>
                        <a:rPr lang="en-US" sz="1200">
                          <a:effectLst/>
                          <a:latin typeface="verdana" panose="020B0604030504040204" pitchFamily="34" charset="0"/>
                        </a:rPr>
                        <a:t>x || y</a:t>
                      </a:r>
                    </a:p>
                  </a:txBody>
                  <a:tcPr marL="47625" marR="47625" marT="66675" marB="66675"/>
                </a:tc>
                <a:tc>
                  <a:txBody>
                    <a:bodyPr/>
                    <a:lstStyle/>
                    <a:p>
                      <a:pPr fontAlgn="t"/>
                      <a:r>
                        <a:rPr lang="en-US" sz="1200">
                          <a:effectLst/>
                          <a:latin typeface="verdana" panose="020B0604030504040204" pitchFamily="34" charset="0"/>
                        </a:rPr>
                        <a:t>Or</a:t>
                      </a:r>
                    </a:p>
                  </a:txBody>
                  <a:tcPr marL="47625" marR="47625" marT="66675" marB="66675"/>
                </a:tc>
                <a:tc>
                  <a:txBody>
                    <a:bodyPr/>
                    <a:lstStyle/>
                    <a:p>
                      <a:pPr fontAlgn="t"/>
                      <a:r>
                        <a:rPr lang="en-US" sz="1200">
                          <a:effectLst/>
                          <a:latin typeface="verdana" panose="020B0604030504040204" pitchFamily="34" charset="0"/>
                        </a:rPr>
                        <a:t>True if either or both x and y are true</a:t>
                      </a:r>
                    </a:p>
                  </a:txBody>
                  <a:tcPr marL="47625" marR="47625" marT="66675" marB="66675"/>
                </a:tc>
                <a:tc>
                  <a:txBody>
                    <a:bodyPr/>
                    <a:lstStyle/>
                    <a:p>
                      <a:pPr fontAlgn="t"/>
                      <a:r>
                        <a:rPr lang="es-ES" sz="1200">
                          <a:effectLst/>
                          <a:latin typeface="verdana" panose="020B0604030504040204" pitchFamily="34" charset="0"/>
                        </a:rPr>
                        <a:t>x=6</a:t>
                      </a:r>
                      <a:br>
                        <a:rPr lang="es-ES" sz="1200">
                          <a:effectLst/>
                          <a:latin typeface="verdana" panose="020B0604030504040204" pitchFamily="34" charset="0"/>
                        </a:rPr>
                      </a:br>
                      <a:r>
                        <a:rPr lang="es-ES" sz="1200">
                          <a:effectLst/>
                          <a:latin typeface="verdana" panose="020B0604030504040204" pitchFamily="34" charset="0"/>
                        </a:rPr>
                        <a:t>y=3</a:t>
                      </a:r>
                      <a:br>
                        <a:rPr lang="es-ES" sz="1200">
                          <a:effectLst/>
                          <a:latin typeface="verdana" panose="020B0604030504040204" pitchFamily="34" charset="0"/>
                        </a:rPr>
                      </a:br>
                      <a:r>
                        <a:rPr lang="es-ES" sz="1200">
                          <a:effectLst/>
                          <a:latin typeface="verdana" panose="020B0604030504040204" pitchFamily="34" charset="0"/>
                        </a:rPr>
                        <a:t>(x==5 || y==5) returns false</a:t>
                      </a:r>
                    </a:p>
                  </a:txBody>
                  <a:tcPr marL="47625" marR="47625" marT="66675" marB="66675"/>
                </a:tc>
              </a:tr>
              <a:tr h="573497">
                <a:tc>
                  <a:txBody>
                    <a:bodyPr/>
                    <a:lstStyle/>
                    <a:p>
                      <a:pPr fontAlgn="t"/>
                      <a:r>
                        <a:rPr lang="en-US" sz="1200">
                          <a:effectLst/>
                          <a:latin typeface="verdana" panose="020B0604030504040204" pitchFamily="34" charset="0"/>
                        </a:rPr>
                        <a:t>! x</a:t>
                      </a:r>
                    </a:p>
                  </a:txBody>
                  <a:tcPr marL="47625" marR="47625" marT="66675" marB="66675"/>
                </a:tc>
                <a:tc>
                  <a:txBody>
                    <a:bodyPr/>
                    <a:lstStyle/>
                    <a:p>
                      <a:pPr fontAlgn="t"/>
                      <a:r>
                        <a:rPr lang="en-US" sz="1200">
                          <a:effectLst/>
                          <a:latin typeface="verdana" panose="020B0604030504040204" pitchFamily="34" charset="0"/>
                        </a:rPr>
                        <a:t>Not</a:t>
                      </a:r>
                    </a:p>
                  </a:txBody>
                  <a:tcPr marL="47625" marR="47625" marT="66675" marB="66675"/>
                </a:tc>
                <a:tc>
                  <a:txBody>
                    <a:bodyPr/>
                    <a:lstStyle/>
                    <a:p>
                      <a:pPr fontAlgn="t"/>
                      <a:r>
                        <a:rPr lang="en-US" sz="1200">
                          <a:effectLst/>
                          <a:latin typeface="verdana" panose="020B0604030504040204" pitchFamily="34" charset="0"/>
                        </a:rPr>
                        <a:t>True if x is not true</a:t>
                      </a:r>
                    </a:p>
                  </a:txBody>
                  <a:tcPr marL="47625" marR="47625" marT="66675" marB="66675"/>
                </a:tc>
                <a:tc>
                  <a:txBody>
                    <a:bodyPr/>
                    <a:lstStyle/>
                    <a:p>
                      <a:pPr fontAlgn="t"/>
                      <a:r>
                        <a:rPr lang="en-US" sz="1200" dirty="0">
                          <a:effectLst/>
                          <a:latin typeface="verdana" panose="020B0604030504040204" pitchFamily="34" charset="0"/>
                        </a:rPr>
                        <a:t>x=6</a:t>
                      </a:r>
                      <a:br>
                        <a:rPr lang="en-US" sz="1200" dirty="0">
                          <a:effectLst/>
                          <a:latin typeface="verdana" panose="020B0604030504040204" pitchFamily="34" charset="0"/>
                        </a:rPr>
                      </a:br>
                      <a:r>
                        <a:rPr lang="en-US" sz="1200" dirty="0">
                          <a:effectLst/>
                          <a:latin typeface="verdana" panose="020B0604030504040204" pitchFamily="34" charset="0"/>
                        </a:rPr>
                        <a:t>y=3</a:t>
                      </a:r>
                      <a:br>
                        <a:rPr lang="en-US" sz="1200" dirty="0">
                          <a:effectLst/>
                          <a:latin typeface="verdana" panose="020B0604030504040204" pitchFamily="34" charset="0"/>
                        </a:rPr>
                      </a:br>
                      <a:r>
                        <a:rPr lang="en-US" sz="1200" dirty="0">
                          <a:effectLst/>
                          <a:latin typeface="verdana" panose="020B0604030504040204" pitchFamily="34" charset="0"/>
                        </a:rPr>
                        <a:t>!(x==y) returns true</a:t>
                      </a:r>
                    </a:p>
                  </a:txBody>
                  <a:tcPr marL="47625" marR="47625" marT="66675" marB="66675"/>
                </a:tc>
              </a:tr>
            </a:tbl>
          </a:graphicData>
        </a:graphic>
      </p:graphicFrame>
    </p:spTree>
    <p:extLst>
      <p:ext uri="{BB962C8B-B14F-4D97-AF65-F5344CB8AC3E}">
        <p14:creationId xmlns:p14="http://schemas.microsoft.com/office/powerpoint/2010/main" val="22457229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US" dirty="0"/>
              <a:t>For your second PHP exercise, echo the following statement to the browser:</a:t>
            </a:r>
          </a:p>
          <a:p>
            <a:pPr algn="just"/>
            <a:r>
              <a:rPr lang="en-US" dirty="0"/>
              <a:t>“Twinkle, Twinkle little star.”</a:t>
            </a:r>
          </a:p>
          <a:p>
            <a:pPr algn="just"/>
            <a:r>
              <a:rPr lang="en-US" dirty="0"/>
              <a:t>Next, create two variables, one for the word “Twinkle” and one for the word “star”. Echo the statement to the browser, this time substituting the variables for the relevant words. Change the value of each variable to whatever you like, and echo the statement a third time. Remember to include code to show your statements on different lines.</a:t>
            </a:r>
          </a:p>
          <a:p>
            <a:pPr marL="109728" indent="0">
              <a:buNone/>
            </a:pPr>
            <a:endParaRPr lang="en-US" dirty="0"/>
          </a:p>
        </p:txBody>
      </p:sp>
      <p:sp>
        <p:nvSpPr>
          <p:cNvPr id="3" name="Title 2"/>
          <p:cNvSpPr>
            <a:spLocks noGrp="1"/>
          </p:cNvSpPr>
          <p:nvPr>
            <p:ph type="title"/>
          </p:nvPr>
        </p:nvSpPr>
        <p:spPr/>
        <p:txBody>
          <a:bodyPr/>
          <a:lstStyle/>
          <a:p>
            <a:r>
              <a:rPr lang="en-US" dirty="0" smtClean="0"/>
              <a:t>Class Task</a:t>
            </a:r>
            <a:endParaRPr lang="en-US" dirty="0"/>
          </a:p>
        </p:txBody>
      </p:sp>
    </p:spTree>
    <p:extLst>
      <p:ext uri="{BB962C8B-B14F-4D97-AF65-F5344CB8AC3E}">
        <p14:creationId xmlns:p14="http://schemas.microsoft.com/office/powerpoint/2010/main" val="5789178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r>
              <a:rPr lang="en-US" dirty="0"/>
              <a:t>Variables can store data of different types, and different data types can do different things.</a:t>
            </a:r>
          </a:p>
          <a:p>
            <a:pPr algn="just"/>
            <a:r>
              <a:rPr lang="en-US" dirty="0"/>
              <a:t>PHP supports the following data types:</a:t>
            </a:r>
          </a:p>
          <a:p>
            <a:pPr algn="just"/>
            <a:r>
              <a:rPr lang="en-US" dirty="0"/>
              <a:t>String</a:t>
            </a:r>
          </a:p>
          <a:p>
            <a:pPr algn="just"/>
            <a:r>
              <a:rPr lang="en-US" dirty="0"/>
              <a:t>Integer</a:t>
            </a:r>
          </a:p>
          <a:p>
            <a:pPr algn="just"/>
            <a:r>
              <a:rPr lang="en-US" dirty="0"/>
              <a:t>Float </a:t>
            </a:r>
            <a:r>
              <a:rPr lang="en-US" dirty="0" smtClean="0"/>
              <a:t>(double</a:t>
            </a:r>
            <a:r>
              <a:rPr lang="en-US" dirty="0"/>
              <a:t>)</a:t>
            </a:r>
          </a:p>
          <a:p>
            <a:pPr algn="just"/>
            <a:r>
              <a:rPr lang="en-US" dirty="0"/>
              <a:t>Boolean</a:t>
            </a:r>
          </a:p>
          <a:p>
            <a:pPr algn="just"/>
            <a:r>
              <a:rPr lang="en-US" dirty="0"/>
              <a:t>Array</a:t>
            </a:r>
          </a:p>
          <a:p>
            <a:pPr algn="just"/>
            <a:r>
              <a:rPr lang="en-US" dirty="0"/>
              <a:t>Object</a:t>
            </a:r>
          </a:p>
          <a:p>
            <a:pPr algn="just"/>
            <a:r>
              <a:rPr lang="en-US" dirty="0"/>
              <a:t>NULL</a:t>
            </a:r>
          </a:p>
          <a:p>
            <a:endParaRPr lang="en-US" dirty="0"/>
          </a:p>
        </p:txBody>
      </p:sp>
      <p:sp>
        <p:nvSpPr>
          <p:cNvPr id="3" name="Title 2"/>
          <p:cNvSpPr>
            <a:spLocks noGrp="1"/>
          </p:cNvSpPr>
          <p:nvPr>
            <p:ph type="title"/>
          </p:nvPr>
        </p:nvSpPr>
        <p:spPr/>
        <p:txBody>
          <a:bodyPr/>
          <a:lstStyle/>
          <a:p>
            <a:r>
              <a:rPr lang="en-US" dirty="0">
                <a:effectLst/>
              </a:rPr>
              <a:t>PHP Data Types</a:t>
            </a:r>
            <a:endParaRPr lang="en-US" dirty="0"/>
          </a:p>
        </p:txBody>
      </p:sp>
    </p:spTree>
    <p:extLst>
      <p:ext uri="{BB962C8B-B14F-4D97-AF65-F5344CB8AC3E}">
        <p14:creationId xmlns:p14="http://schemas.microsoft.com/office/powerpoint/2010/main" val="20166168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Task2</a:t>
            </a:r>
            <a:endParaRPr lang="en-US" dirty="0"/>
          </a:p>
        </p:txBody>
      </p:sp>
      <p:sp>
        <p:nvSpPr>
          <p:cNvPr id="4" name="Rectangle 1"/>
          <p:cNvSpPr>
            <a:spLocks noChangeArrowheads="1"/>
          </p:cNvSpPr>
          <p:nvPr/>
        </p:nvSpPr>
        <p:spPr bwMode="auto">
          <a:xfrm>
            <a:off x="698500" y="1906145"/>
            <a:ext cx="7531100" cy="13388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333333"/>
                </a:solidFill>
                <a:effectLst/>
                <a:latin typeface="Helvetica Neue"/>
              </a:rPr>
              <a:t>Write a e PHP script to display string, values within a table. </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1200" b="0" i="0" u="none" strike="noStrike" cap="none" normalizeH="0" baseline="0" dirty="0" smtClean="0">
                <a:ln>
                  <a:noFill/>
                </a:ln>
                <a:solidFill>
                  <a:srgbClr val="333333"/>
                </a:solidFill>
                <a:effectLst/>
                <a:latin typeface="Helvetica Neue"/>
              </a:rPr>
              <a:t>Note : Use HTML table elements into echo. </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1200" b="0" i="0" u="none" strike="noStrike" cap="none" normalizeH="0" baseline="0" dirty="0" smtClean="0">
                <a:ln>
                  <a:noFill/>
                </a:ln>
                <a:solidFill>
                  <a:srgbClr val="333333"/>
                </a:solidFill>
                <a:effectLst/>
                <a:latin typeface="Helvetica Neue"/>
              </a:rPr>
              <a:t>Expected Output : </a:t>
            </a:r>
            <a:r>
              <a:rPr kumimoji="0" lang="en-US" altLang="en-US" sz="800" b="0" i="0" u="none" strike="noStrike" cap="none" normalizeH="0" baseline="0" dirty="0" smtClean="0">
                <a:ln>
                  <a:noFill/>
                </a:ln>
                <a:solidFill>
                  <a:schemeClr val="tx1"/>
                </a:solidFill>
                <a:effectLst/>
              </a:rPr>
              <a:t/>
            </a:r>
            <a:br>
              <a:rPr kumimoji="0" lang="en-US" altLang="en-US" sz="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51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pic>
        <p:nvPicPr>
          <p:cNvPr id="2050" name="Picture 2" descr="php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1667611" cy="1841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3464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US" dirty="0"/>
              <a:t>A string is a sequence of characters, like "Hello world!".</a:t>
            </a:r>
          </a:p>
          <a:p>
            <a:pPr algn="just"/>
            <a:r>
              <a:rPr lang="en-US" dirty="0"/>
              <a:t>A string can be any text inside quotes. You can use single or double quotes:</a:t>
            </a:r>
          </a:p>
          <a:p>
            <a:pPr algn="just"/>
            <a:r>
              <a:rPr lang="en-US" dirty="0" smtClean="0">
                <a:solidFill>
                  <a:srgbClr val="C00000"/>
                </a:solidFill>
              </a:rPr>
              <a:t>PHP Code</a:t>
            </a:r>
          </a:p>
          <a:p>
            <a:pPr marL="109728" indent="0">
              <a:buNone/>
            </a:pPr>
            <a:r>
              <a:rPr lang="es-ES" dirty="0">
                <a:solidFill>
                  <a:srgbClr val="FF0000"/>
                </a:solidFill>
              </a:rPr>
              <a:t>&lt;?</a:t>
            </a:r>
            <a:r>
              <a:rPr lang="es-ES" dirty="0" err="1">
                <a:solidFill>
                  <a:srgbClr val="FF0000"/>
                </a:solidFill>
              </a:rPr>
              <a:t>php</a:t>
            </a:r>
            <a:r>
              <a:rPr lang="es-ES" dirty="0">
                <a:solidFill>
                  <a:srgbClr val="FF0000"/>
                </a:solidFill>
              </a:rPr>
              <a:t> </a:t>
            </a:r>
            <a:br>
              <a:rPr lang="es-ES" dirty="0">
                <a:solidFill>
                  <a:srgbClr val="FF0000"/>
                </a:solidFill>
              </a:rPr>
            </a:br>
            <a:r>
              <a:rPr lang="es-ES" dirty="0">
                <a:solidFill>
                  <a:srgbClr val="FF0000"/>
                </a:solidFill>
              </a:rPr>
              <a:t>$x = "</a:t>
            </a:r>
            <a:r>
              <a:rPr lang="es-ES" dirty="0" err="1">
                <a:solidFill>
                  <a:srgbClr val="FF0000"/>
                </a:solidFill>
              </a:rPr>
              <a:t>Hello</a:t>
            </a:r>
            <a:r>
              <a:rPr lang="es-ES" dirty="0">
                <a:solidFill>
                  <a:srgbClr val="FF0000"/>
                </a:solidFill>
              </a:rPr>
              <a:t> </a:t>
            </a:r>
            <a:r>
              <a:rPr lang="es-ES" dirty="0" err="1">
                <a:solidFill>
                  <a:srgbClr val="FF0000"/>
                </a:solidFill>
              </a:rPr>
              <a:t>world</a:t>
            </a:r>
            <a:r>
              <a:rPr lang="es-ES" dirty="0">
                <a:solidFill>
                  <a:srgbClr val="FF0000"/>
                </a:solidFill>
              </a:rPr>
              <a:t>!";</a:t>
            </a:r>
            <a:br>
              <a:rPr lang="es-ES" dirty="0">
                <a:solidFill>
                  <a:srgbClr val="FF0000"/>
                </a:solidFill>
              </a:rPr>
            </a:br>
            <a:r>
              <a:rPr lang="es-ES" dirty="0">
                <a:solidFill>
                  <a:srgbClr val="FF0000"/>
                </a:solidFill>
              </a:rPr>
              <a:t>$y = '</a:t>
            </a:r>
            <a:r>
              <a:rPr lang="es-ES" dirty="0" err="1">
                <a:solidFill>
                  <a:srgbClr val="FF0000"/>
                </a:solidFill>
              </a:rPr>
              <a:t>Hello</a:t>
            </a:r>
            <a:r>
              <a:rPr lang="es-ES" dirty="0">
                <a:solidFill>
                  <a:srgbClr val="FF0000"/>
                </a:solidFill>
              </a:rPr>
              <a:t> </a:t>
            </a:r>
            <a:r>
              <a:rPr lang="es-ES" dirty="0" err="1">
                <a:solidFill>
                  <a:srgbClr val="FF0000"/>
                </a:solidFill>
              </a:rPr>
              <a:t>world</a:t>
            </a:r>
            <a:r>
              <a:rPr lang="es-ES" dirty="0">
                <a:solidFill>
                  <a:srgbClr val="FF0000"/>
                </a:solidFill>
              </a:rPr>
              <a:t>!';</a:t>
            </a:r>
            <a:br>
              <a:rPr lang="es-ES" dirty="0">
                <a:solidFill>
                  <a:srgbClr val="FF0000"/>
                </a:solidFill>
              </a:rPr>
            </a:br>
            <a:r>
              <a:rPr lang="es-ES" dirty="0">
                <a:solidFill>
                  <a:srgbClr val="FF0000"/>
                </a:solidFill>
              </a:rPr>
              <a:t/>
            </a:r>
            <a:br>
              <a:rPr lang="es-ES" dirty="0">
                <a:solidFill>
                  <a:srgbClr val="FF0000"/>
                </a:solidFill>
              </a:rPr>
            </a:br>
            <a:r>
              <a:rPr lang="es-ES" dirty="0">
                <a:solidFill>
                  <a:srgbClr val="FF0000"/>
                </a:solidFill>
              </a:rPr>
              <a:t>echo $x;</a:t>
            </a:r>
            <a:br>
              <a:rPr lang="es-ES" dirty="0">
                <a:solidFill>
                  <a:srgbClr val="FF0000"/>
                </a:solidFill>
              </a:rPr>
            </a:br>
            <a:r>
              <a:rPr lang="es-ES" dirty="0">
                <a:solidFill>
                  <a:srgbClr val="FF0000"/>
                </a:solidFill>
              </a:rPr>
              <a:t>echo "&lt;</a:t>
            </a:r>
            <a:r>
              <a:rPr lang="es-ES" dirty="0" err="1">
                <a:solidFill>
                  <a:srgbClr val="FF0000"/>
                </a:solidFill>
              </a:rPr>
              <a:t>br</a:t>
            </a:r>
            <a:r>
              <a:rPr lang="es-ES" dirty="0">
                <a:solidFill>
                  <a:srgbClr val="FF0000"/>
                </a:solidFill>
              </a:rPr>
              <a:t>&gt;"; </a:t>
            </a:r>
            <a:br>
              <a:rPr lang="es-ES" dirty="0">
                <a:solidFill>
                  <a:srgbClr val="FF0000"/>
                </a:solidFill>
              </a:rPr>
            </a:br>
            <a:r>
              <a:rPr lang="es-ES" dirty="0">
                <a:solidFill>
                  <a:srgbClr val="FF0000"/>
                </a:solidFill>
              </a:rPr>
              <a:t>echo $y;</a:t>
            </a:r>
            <a:br>
              <a:rPr lang="es-ES" dirty="0">
                <a:solidFill>
                  <a:srgbClr val="FF0000"/>
                </a:solidFill>
              </a:rPr>
            </a:br>
            <a:r>
              <a:rPr lang="es-ES" dirty="0">
                <a:solidFill>
                  <a:srgbClr val="FF0000"/>
                </a:solidFill>
              </a:rPr>
              <a:t>?&gt;</a:t>
            </a:r>
            <a:endParaRPr lang="en-US" dirty="0">
              <a:solidFill>
                <a:srgbClr val="FF0000"/>
              </a:solidFill>
            </a:endParaRPr>
          </a:p>
        </p:txBody>
      </p:sp>
      <p:sp>
        <p:nvSpPr>
          <p:cNvPr id="3" name="Title 2"/>
          <p:cNvSpPr>
            <a:spLocks noGrp="1"/>
          </p:cNvSpPr>
          <p:nvPr>
            <p:ph type="title"/>
          </p:nvPr>
        </p:nvSpPr>
        <p:spPr/>
        <p:txBody>
          <a:bodyPr/>
          <a:lstStyle/>
          <a:p>
            <a:r>
              <a:rPr lang="en-US" dirty="0">
                <a:effectLst/>
              </a:rPr>
              <a:t>PHP String</a:t>
            </a:r>
            <a:endParaRPr lang="en-US" dirty="0"/>
          </a:p>
        </p:txBody>
      </p:sp>
    </p:spTree>
    <p:extLst>
      <p:ext uri="{BB962C8B-B14F-4D97-AF65-F5344CB8AC3E}">
        <p14:creationId xmlns:p14="http://schemas.microsoft.com/office/powerpoint/2010/main" val="1913287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t>Output:</a:t>
            </a:r>
          </a:p>
          <a:p>
            <a:pPr marL="109728" indent="0">
              <a:buNone/>
            </a:pPr>
            <a:r>
              <a:rPr lang="en-US" dirty="0" smtClean="0"/>
              <a:t>Hello </a:t>
            </a:r>
            <a:r>
              <a:rPr lang="en-US" dirty="0"/>
              <a:t>world!</a:t>
            </a:r>
            <a:br>
              <a:rPr lang="en-US" dirty="0"/>
            </a:br>
            <a:r>
              <a:rPr lang="en-US" dirty="0"/>
              <a:t>Hello world!</a:t>
            </a:r>
          </a:p>
        </p:txBody>
      </p:sp>
      <p:sp>
        <p:nvSpPr>
          <p:cNvPr id="3" name="Title 2"/>
          <p:cNvSpPr>
            <a:spLocks noGrp="1"/>
          </p:cNvSpPr>
          <p:nvPr>
            <p:ph type="title"/>
          </p:nvPr>
        </p:nvSpPr>
        <p:spPr/>
        <p:txBody>
          <a:bodyPr/>
          <a:lstStyle/>
          <a:p>
            <a:r>
              <a:rPr lang="en-US" dirty="0" smtClean="0"/>
              <a:t>Continued..</a:t>
            </a:r>
            <a:endParaRPr lang="en-US" dirty="0"/>
          </a:p>
        </p:txBody>
      </p:sp>
    </p:spTree>
    <p:extLst>
      <p:ext uri="{BB962C8B-B14F-4D97-AF65-F5344CB8AC3E}">
        <p14:creationId xmlns:p14="http://schemas.microsoft.com/office/powerpoint/2010/main" val="35242746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The string value enclosed in double quote are automatically parsed for variable names.</a:t>
            </a:r>
          </a:p>
          <a:p>
            <a:r>
              <a:rPr lang="en-US" dirty="0"/>
              <a:t>&lt;?</a:t>
            </a:r>
            <a:r>
              <a:rPr lang="en-US" dirty="0" err="1"/>
              <a:t>php</a:t>
            </a:r>
            <a:endParaRPr lang="en-US" dirty="0"/>
          </a:p>
          <a:p>
            <a:r>
              <a:rPr lang="en-US" dirty="0"/>
              <a:t>$today= '10 DEC 1986';</a:t>
            </a:r>
          </a:p>
          <a:p>
            <a:r>
              <a:rPr lang="en-US" dirty="0"/>
              <a:t>$Name='Zaheer Ahmed</a:t>
            </a:r>
            <a:r>
              <a:rPr lang="en-US" dirty="0" smtClean="0"/>
              <a:t>';</a:t>
            </a:r>
          </a:p>
          <a:p>
            <a:r>
              <a:rPr lang="en-US" dirty="0"/>
              <a:t>echo "$</a:t>
            </a:r>
            <a:r>
              <a:rPr lang="en-US" dirty="0" smtClean="0"/>
              <a:t>Name </a:t>
            </a:r>
            <a:r>
              <a:rPr lang="en-US" dirty="0"/>
              <a:t>Date of Birth $today";</a:t>
            </a:r>
          </a:p>
          <a:p>
            <a:r>
              <a:rPr lang="en-US" dirty="0"/>
              <a:t>?&gt;</a:t>
            </a:r>
          </a:p>
        </p:txBody>
      </p:sp>
      <p:sp>
        <p:nvSpPr>
          <p:cNvPr id="3" name="Title 2"/>
          <p:cNvSpPr>
            <a:spLocks noGrp="1"/>
          </p:cNvSpPr>
          <p:nvPr>
            <p:ph type="title"/>
          </p:nvPr>
        </p:nvSpPr>
        <p:spPr/>
        <p:txBody>
          <a:bodyPr/>
          <a:lstStyle/>
          <a:p>
            <a:r>
              <a:rPr lang="en-US" dirty="0" smtClean="0"/>
              <a:t>String Value with double </a:t>
            </a:r>
            <a:r>
              <a:rPr lang="en-US" dirty="0" err="1" smtClean="0"/>
              <a:t>qoute</a:t>
            </a:r>
            <a:endParaRPr lang="en-US" dirty="0"/>
          </a:p>
        </p:txBody>
      </p:sp>
    </p:spTree>
    <p:extLst>
      <p:ext uri="{BB962C8B-B14F-4D97-AF65-F5344CB8AC3E}">
        <p14:creationId xmlns:p14="http://schemas.microsoft.com/office/powerpoint/2010/main" val="7259109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There is only one string operator in PHP</a:t>
            </a:r>
            <a:r>
              <a:rPr lang="en-US" dirty="0" smtClean="0"/>
              <a:t>.</a:t>
            </a:r>
          </a:p>
          <a:p>
            <a:r>
              <a:rPr lang="en-US" dirty="0" smtClean="0"/>
              <a:t>The </a:t>
            </a:r>
            <a:r>
              <a:rPr lang="en-US" dirty="0"/>
              <a:t>concatenation operator (.)  is used to join two string values together</a:t>
            </a:r>
            <a:r>
              <a:rPr lang="en-US" dirty="0" smtClean="0"/>
              <a:t>.</a:t>
            </a:r>
          </a:p>
          <a:p>
            <a:r>
              <a:rPr lang="en-US" dirty="0" smtClean="0"/>
              <a:t>The </a:t>
            </a:r>
            <a:r>
              <a:rPr lang="en-US" dirty="0"/>
              <a:t>example below shows how to concatenate two string variables together:</a:t>
            </a:r>
          </a:p>
          <a:p>
            <a:pPr marL="109728" indent="0">
              <a:buNone/>
            </a:pPr>
            <a:r>
              <a:rPr lang="en-US" dirty="0"/>
              <a:t>&lt;?</a:t>
            </a:r>
            <a:r>
              <a:rPr lang="en-US" dirty="0" err="1"/>
              <a:t>php</a:t>
            </a:r>
            <a:r>
              <a:rPr lang="en-US" dirty="0"/>
              <a:t/>
            </a:r>
            <a:br>
              <a:rPr lang="en-US" dirty="0"/>
            </a:br>
            <a:r>
              <a:rPr lang="en-US" dirty="0"/>
              <a:t>$txt1="Hello world!";</a:t>
            </a:r>
            <a:br>
              <a:rPr lang="en-US" dirty="0"/>
            </a:br>
            <a:r>
              <a:rPr lang="en-US" dirty="0"/>
              <a:t>$txt2="What a nice day!";</a:t>
            </a:r>
            <a:br>
              <a:rPr lang="en-US" dirty="0"/>
            </a:br>
            <a:r>
              <a:rPr lang="en-US" dirty="0"/>
              <a:t>echo $txt1 . " " . $txt2;</a:t>
            </a:r>
            <a:br>
              <a:rPr lang="en-US" dirty="0"/>
            </a:br>
            <a:r>
              <a:rPr lang="en-US" dirty="0"/>
              <a:t>?&gt;  </a:t>
            </a:r>
          </a:p>
          <a:p>
            <a:pPr marL="109728" indent="0">
              <a:buNone/>
            </a:pPr>
            <a:r>
              <a:rPr lang="en-US" b="1" dirty="0"/>
              <a:t>Out Put</a:t>
            </a:r>
          </a:p>
          <a:p>
            <a:pPr marL="0" indent="0">
              <a:buNone/>
            </a:pPr>
            <a:r>
              <a:rPr lang="en-US" dirty="0"/>
              <a:t>Hello world! What a nice day!</a:t>
            </a:r>
          </a:p>
          <a:p>
            <a:endParaRPr lang="en-US" dirty="0"/>
          </a:p>
        </p:txBody>
      </p:sp>
      <p:sp>
        <p:nvSpPr>
          <p:cNvPr id="3" name="Title 2"/>
          <p:cNvSpPr>
            <a:spLocks noGrp="1"/>
          </p:cNvSpPr>
          <p:nvPr>
            <p:ph type="title"/>
          </p:nvPr>
        </p:nvSpPr>
        <p:spPr/>
        <p:txBody>
          <a:bodyPr>
            <a:normAutofit fontScale="90000"/>
          </a:bodyPr>
          <a:lstStyle/>
          <a:p>
            <a:r>
              <a:rPr lang="en-US" dirty="0"/>
              <a:t>The PHP Concatenation Operator</a:t>
            </a:r>
          </a:p>
        </p:txBody>
      </p:sp>
    </p:spTree>
    <p:extLst>
      <p:ext uri="{BB962C8B-B14F-4D97-AF65-F5344CB8AC3E}">
        <p14:creationId xmlns:p14="http://schemas.microsoft.com/office/powerpoint/2010/main" val="19305999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just">
              <a:buNone/>
            </a:pPr>
            <a:r>
              <a:rPr lang="en-US" dirty="0" smtClean="0">
                <a:solidFill>
                  <a:srgbClr val="C00000"/>
                </a:solidFill>
              </a:rPr>
              <a:t> </a:t>
            </a:r>
            <a:r>
              <a:rPr lang="en-US" dirty="0" smtClean="0"/>
              <a:t>An </a:t>
            </a:r>
            <a:r>
              <a:rPr lang="en-US" dirty="0"/>
              <a:t>integer is a whole number (without decimals).  It is a number between -2,147,483,648 and +2,147,483,647.</a:t>
            </a:r>
          </a:p>
          <a:p>
            <a:pPr marL="109728" indent="0" algn="just">
              <a:buNone/>
            </a:pPr>
            <a:endParaRPr lang="en-US" dirty="0"/>
          </a:p>
          <a:p>
            <a:pPr marL="109728" indent="0" algn="just">
              <a:buNone/>
            </a:pPr>
            <a:r>
              <a:rPr lang="en-US" dirty="0"/>
              <a:t>Rules for integers:</a:t>
            </a:r>
          </a:p>
          <a:p>
            <a:pPr algn="just"/>
            <a:r>
              <a:rPr lang="en-US" dirty="0"/>
              <a:t> </a:t>
            </a:r>
            <a:r>
              <a:rPr lang="en-US" dirty="0" smtClean="0"/>
              <a:t>An </a:t>
            </a:r>
            <a:r>
              <a:rPr lang="en-US" dirty="0"/>
              <a:t>integer must have at least one digit (0-9)</a:t>
            </a:r>
          </a:p>
          <a:p>
            <a:pPr algn="just"/>
            <a:r>
              <a:rPr lang="en-US" dirty="0" smtClean="0"/>
              <a:t>An </a:t>
            </a:r>
            <a:r>
              <a:rPr lang="en-US" dirty="0"/>
              <a:t>integer cannot contain comma or blanks</a:t>
            </a:r>
          </a:p>
          <a:p>
            <a:pPr algn="just"/>
            <a:r>
              <a:rPr lang="en-US" dirty="0" smtClean="0"/>
              <a:t>An </a:t>
            </a:r>
            <a:r>
              <a:rPr lang="en-US" dirty="0"/>
              <a:t>integer must not have a decimal point</a:t>
            </a:r>
          </a:p>
          <a:p>
            <a:pPr algn="just"/>
            <a:r>
              <a:rPr lang="en-US" dirty="0" smtClean="0"/>
              <a:t>An </a:t>
            </a:r>
            <a:r>
              <a:rPr lang="en-US" dirty="0"/>
              <a:t>integer can be either positive or negative</a:t>
            </a:r>
          </a:p>
          <a:p>
            <a:pPr algn="just"/>
            <a:endParaRPr lang="en-US" dirty="0">
              <a:solidFill>
                <a:srgbClr val="C00000"/>
              </a:solidFill>
            </a:endParaRPr>
          </a:p>
        </p:txBody>
      </p:sp>
      <p:sp>
        <p:nvSpPr>
          <p:cNvPr id="3" name="Title 2"/>
          <p:cNvSpPr>
            <a:spLocks noGrp="1"/>
          </p:cNvSpPr>
          <p:nvPr>
            <p:ph type="title"/>
          </p:nvPr>
        </p:nvSpPr>
        <p:spPr/>
        <p:txBody>
          <a:bodyPr>
            <a:normAutofit fontScale="90000"/>
          </a:bodyPr>
          <a:lstStyle/>
          <a:p>
            <a:r>
              <a:rPr lang="en-US" dirty="0"/>
              <a:t>PHP Integer</a:t>
            </a:r>
            <a:br>
              <a:rPr lang="en-US" dirty="0"/>
            </a:br>
            <a:endParaRPr lang="en-US" dirty="0"/>
          </a:p>
        </p:txBody>
      </p:sp>
    </p:spTree>
    <p:extLst>
      <p:ext uri="{BB962C8B-B14F-4D97-AF65-F5344CB8AC3E}">
        <p14:creationId xmlns:p14="http://schemas.microsoft.com/office/powerpoint/2010/main" val="373291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In the following example $x is an integer. The PHP var_dump() function returns the data type and value</a:t>
            </a:r>
            <a:r>
              <a:rPr lang="en-US" dirty="0" smtClean="0"/>
              <a:t>:</a:t>
            </a:r>
          </a:p>
          <a:p>
            <a:r>
              <a:rPr lang="en-US" dirty="0" smtClean="0">
                <a:solidFill>
                  <a:srgbClr val="FF0000"/>
                </a:solidFill>
              </a:rPr>
              <a:t>&lt;?</a:t>
            </a:r>
            <a:r>
              <a:rPr lang="en-US" dirty="0" err="1">
                <a:solidFill>
                  <a:srgbClr val="FF0000"/>
                </a:solidFill>
              </a:rPr>
              <a:t>php</a:t>
            </a:r>
            <a:r>
              <a:rPr lang="en-US" dirty="0">
                <a:solidFill>
                  <a:srgbClr val="FF0000"/>
                </a:solidFill>
              </a:rPr>
              <a:t> </a:t>
            </a:r>
            <a:br>
              <a:rPr lang="en-US" dirty="0">
                <a:solidFill>
                  <a:srgbClr val="FF0000"/>
                </a:solidFill>
              </a:rPr>
            </a:br>
            <a:r>
              <a:rPr lang="en-US" dirty="0">
                <a:solidFill>
                  <a:srgbClr val="FF0000"/>
                </a:solidFill>
              </a:rPr>
              <a:t>$x = </a:t>
            </a:r>
            <a:r>
              <a:rPr lang="en-US" dirty="0" smtClean="0">
                <a:solidFill>
                  <a:srgbClr val="FF0000"/>
                </a:solidFill>
              </a:rPr>
              <a:t>598;</a:t>
            </a:r>
            <a:r>
              <a:rPr lang="en-US" dirty="0">
                <a:solidFill>
                  <a:srgbClr val="FF0000"/>
                </a:solidFill>
              </a:rPr>
              <a:t/>
            </a:r>
            <a:br>
              <a:rPr lang="en-US" dirty="0">
                <a:solidFill>
                  <a:srgbClr val="FF0000"/>
                </a:solidFill>
              </a:rPr>
            </a:br>
            <a:r>
              <a:rPr lang="en-US" dirty="0">
                <a:solidFill>
                  <a:srgbClr val="FF0000"/>
                </a:solidFill>
              </a:rPr>
              <a:t>var_dump($x);</a:t>
            </a:r>
            <a:br>
              <a:rPr lang="en-US" dirty="0">
                <a:solidFill>
                  <a:srgbClr val="FF0000"/>
                </a:solidFill>
              </a:rPr>
            </a:br>
            <a:r>
              <a:rPr lang="en-US" dirty="0" smtClean="0">
                <a:solidFill>
                  <a:srgbClr val="FF0000"/>
                </a:solidFill>
              </a:rPr>
              <a:t>?&gt;</a:t>
            </a:r>
          </a:p>
          <a:p>
            <a:r>
              <a:rPr lang="en-US" dirty="0" smtClean="0">
                <a:solidFill>
                  <a:srgbClr val="FF0000"/>
                </a:solidFill>
              </a:rPr>
              <a:t>Output</a:t>
            </a:r>
          </a:p>
          <a:p>
            <a:pPr marL="109728" indent="0">
              <a:buNone/>
            </a:pPr>
            <a:r>
              <a:rPr lang="en-US" dirty="0" smtClean="0"/>
              <a:t>   int(598)</a:t>
            </a:r>
            <a:endParaRPr lang="en-US" dirty="0">
              <a:solidFill>
                <a:srgbClr val="FF0000"/>
              </a:solidFill>
            </a:endParaRPr>
          </a:p>
        </p:txBody>
      </p:sp>
      <p:sp>
        <p:nvSpPr>
          <p:cNvPr id="3" name="Title 2"/>
          <p:cNvSpPr>
            <a:spLocks noGrp="1"/>
          </p:cNvSpPr>
          <p:nvPr>
            <p:ph type="title"/>
          </p:nvPr>
        </p:nvSpPr>
        <p:spPr/>
        <p:txBody>
          <a:bodyPr/>
          <a:lstStyle/>
          <a:p>
            <a:r>
              <a:rPr lang="en-US" dirty="0">
                <a:effectLst/>
              </a:rPr>
              <a:t>Example</a:t>
            </a:r>
            <a:endParaRPr lang="en-US" dirty="0"/>
          </a:p>
        </p:txBody>
      </p:sp>
    </p:spTree>
    <p:extLst>
      <p:ext uri="{BB962C8B-B14F-4D97-AF65-F5344CB8AC3E}">
        <p14:creationId xmlns:p14="http://schemas.microsoft.com/office/powerpoint/2010/main" val="1878275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lgn="just">
              <a:buNone/>
            </a:pPr>
            <a:r>
              <a:rPr lang="en-US" dirty="0"/>
              <a:t>A float (floating point number) is a number with a decimal point or a number in exponential form.</a:t>
            </a:r>
          </a:p>
          <a:p>
            <a:pPr algn="just"/>
            <a:r>
              <a:rPr lang="en-US" dirty="0"/>
              <a:t>In the following example $x is a float. The PHP var_dump() function returns the data type and value:</a:t>
            </a:r>
          </a:p>
          <a:p>
            <a:r>
              <a:rPr lang="en-US" dirty="0"/>
              <a:t>&lt;?</a:t>
            </a:r>
            <a:r>
              <a:rPr lang="en-US" dirty="0" err="1"/>
              <a:t>php</a:t>
            </a:r>
            <a:r>
              <a:rPr lang="en-US" dirty="0"/>
              <a:t> </a:t>
            </a:r>
            <a:br>
              <a:rPr lang="en-US" dirty="0"/>
            </a:br>
            <a:r>
              <a:rPr lang="en-US" dirty="0"/>
              <a:t>$x = 10.365;</a:t>
            </a:r>
            <a:br>
              <a:rPr lang="en-US" dirty="0"/>
            </a:br>
            <a:r>
              <a:rPr lang="en-US" dirty="0"/>
              <a:t>var_dump($x);</a:t>
            </a:r>
            <a:br>
              <a:rPr lang="en-US" dirty="0"/>
            </a:br>
            <a:r>
              <a:rPr lang="en-US" dirty="0"/>
              <a:t>?&gt; </a:t>
            </a:r>
          </a:p>
        </p:txBody>
      </p:sp>
      <p:sp>
        <p:nvSpPr>
          <p:cNvPr id="3" name="Title 2"/>
          <p:cNvSpPr>
            <a:spLocks noGrp="1"/>
          </p:cNvSpPr>
          <p:nvPr>
            <p:ph type="title"/>
          </p:nvPr>
        </p:nvSpPr>
        <p:spPr/>
        <p:txBody>
          <a:bodyPr/>
          <a:lstStyle/>
          <a:p>
            <a:r>
              <a:rPr lang="en-US" dirty="0">
                <a:effectLst/>
              </a:rPr>
              <a:t>PHP Float</a:t>
            </a:r>
            <a:endParaRPr lang="en-US" dirty="0"/>
          </a:p>
        </p:txBody>
      </p:sp>
    </p:spTree>
    <p:extLst>
      <p:ext uri="{BB962C8B-B14F-4D97-AF65-F5344CB8AC3E}">
        <p14:creationId xmlns:p14="http://schemas.microsoft.com/office/powerpoint/2010/main" val="19748494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552</TotalTime>
  <Words>901</Words>
  <Application>Microsoft Office PowerPoint</Application>
  <PresentationFormat>On-screen Show (4:3)</PresentationFormat>
  <Paragraphs>189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Helvetica Neue</vt:lpstr>
      <vt:lpstr>Lucida Sans Unicode</vt:lpstr>
      <vt:lpstr>Verdana</vt:lpstr>
      <vt:lpstr>Verdana</vt:lpstr>
      <vt:lpstr>Wingdings 2</vt:lpstr>
      <vt:lpstr>Wingdings 3</vt:lpstr>
      <vt:lpstr>Concourse</vt:lpstr>
      <vt:lpstr>PHP Data Types</vt:lpstr>
      <vt:lpstr>PHP Data Types</vt:lpstr>
      <vt:lpstr>PHP String</vt:lpstr>
      <vt:lpstr>Continued..</vt:lpstr>
      <vt:lpstr>String Value with double qoute</vt:lpstr>
      <vt:lpstr>The PHP Concatenation Operator</vt:lpstr>
      <vt:lpstr>PHP Integer </vt:lpstr>
      <vt:lpstr>Example</vt:lpstr>
      <vt:lpstr>PHP Float</vt:lpstr>
      <vt:lpstr>Example</vt:lpstr>
      <vt:lpstr>PHP Boolean</vt:lpstr>
      <vt:lpstr>PHP Operators </vt:lpstr>
      <vt:lpstr>Much Like Algebra </vt:lpstr>
      <vt:lpstr>PHP Arithmetic Operators</vt:lpstr>
      <vt:lpstr>PHP Assignment Operators</vt:lpstr>
      <vt:lpstr>PHP Incrementing/Decrementing Operators</vt:lpstr>
      <vt:lpstr>PHP Comparison Operators</vt:lpstr>
      <vt:lpstr>PHP Logical Operators</vt:lpstr>
      <vt:lpstr>Class Task</vt:lpstr>
      <vt:lpstr>Task2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Khaqan Khawer</dc:creator>
  <cp:lastModifiedBy>Zaheer Ahmed</cp:lastModifiedBy>
  <cp:revision>106</cp:revision>
  <dcterms:created xsi:type="dcterms:W3CDTF">2015-03-02T09:08:23Z</dcterms:created>
  <dcterms:modified xsi:type="dcterms:W3CDTF">2016-08-22T07:19:34Z</dcterms:modified>
</cp:coreProperties>
</file>