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1"/>
  </p:notesMasterIdLst>
  <p:sldIdLst>
    <p:sldId id="273" r:id="rId2"/>
    <p:sldId id="274" r:id="rId3"/>
    <p:sldId id="275" r:id="rId4"/>
    <p:sldId id="276" r:id="rId5"/>
    <p:sldId id="277" r:id="rId6"/>
    <p:sldId id="278" r:id="rId7"/>
    <p:sldId id="279" r:id="rId8"/>
    <p:sldId id="280" r:id="rId9"/>
    <p:sldId id="281" r:id="rId10"/>
    <p:sldId id="282" r:id="rId11"/>
    <p:sldId id="283" r:id="rId12"/>
    <p:sldId id="288" r:id="rId13"/>
    <p:sldId id="287" r:id="rId14"/>
    <p:sldId id="284" r:id="rId15"/>
    <p:sldId id="285" r:id="rId16"/>
    <p:sldId id="286" r:id="rId17"/>
    <p:sldId id="289" r:id="rId18"/>
    <p:sldId id="290" r:id="rId19"/>
    <p:sldId id="29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C9C44A-C5C1-42A1-8C9A-FD4B1D83A0DF}" type="datetimeFigureOut">
              <a:rPr lang="en-US" smtClean="0"/>
              <a:t>8/23/2016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DAB471-8BBD-47E8-BC34-79B8039DBF97}" type="slidenum">
              <a:rPr lang="en-US" smtClean="0"/>
              <a:t>‹#›</a:t>
            </a:fld>
            <a:endParaRPr lang="en-US"/>
          </a:p>
        </p:txBody>
      </p:sp>
    </p:spTree>
    <p:extLst>
      <p:ext uri="{BB962C8B-B14F-4D97-AF65-F5344CB8AC3E}">
        <p14:creationId xmlns:p14="http://schemas.microsoft.com/office/powerpoint/2010/main" val="247882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effectLst/>
              </a:rPr>
              <a:t>Then, each time the function is called, that variable will still have the information it contained from the last time the function was called.</a:t>
            </a:r>
            <a:endParaRPr lang="en-US"/>
          </a:p>
        </p:txBody>
      </p:sp>
      <p:sp>
        <p:nvSpPr>
          <p:cNvPr id="4" name="Slide Number Placeholder 3"/>
          <p:cNvSpPr>
            <a:spLocks noGrp="1"/>
          </p:cNvSpPr>
          <p:nvPr>
            <p:ph type="sldNum" sz="quarter" idx="10"/>
          </p:nvPr>
        </p:nvSpPr>
        <p:spPr/>
        <p:txBody>
          <a:bodyPr/>
          <a:lstStyle/>
          <a:p>
            <a:fld id="{6FDAB471-8BBD-47E8-BC34-79B8039DBF97}" type="slidenum">
              <a:rPr lang="en-US" smtClean="0"/>
              <a:t>11</a:t>
            </a:fld>
            <a:endParaRPr lang="en-US"/>
          </a:p>
        </p:txBody>
      </p:sp>
    </p:spTree>
    <p:extLst>
      <p:ext uri="{BB962C8B-B14F-4D97-AF65-F5344CB8AC3E}">
        <p14:creationId xmlns:p14="http://schemas.microsoft.com/office/powerpoint/2010/main" val="2319551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C146481-58D2-4B8F-8827-447AD7DEA257}" type="datetimeFigureOut">
              <a:rPr lang="en-US" smtClean="0"/>
              <a:t>8/23/2016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8E3DF1C-D030-48C1-B8BD-0CB02D1A5FAE}"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C146481-58D2-4B8F-8827-447AD7DEA257}" type="datetimeFigureOut">
              <a:rPr lang="en-US" smtClean="0"/>
              <a:t>8/23/2016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E3DF1C-D030-48C1-B8BD-0CB02D1A5FAE}"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C146481-58D2-4B8F-8827-447AD7DEA257}" type="datetimeFigureOut">
              <a:rPr lang="en-US" smtClean="0"/>
              <a:t>8/23/2016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E3DF1C-D030-48C1-B8BD-0CB02D1A5FAE}"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C146481-58D2-4B8F-8827-447AD7DEA257}" type="datetimeFigureOut">
              <a:rPr lang="en-US" smtClean="0"/>
              <a:t>8/23/2016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E3DF1C-D030-48C1-B8BD-0CB02D1A5FAE}"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C146481-58D2-4B8F-8827-447AD7DEA257}" type="datetimeFigureOut">
              <a:rPr lang="en-US" smtClean="0"/>
              <a:t>8/23/2016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E3DF1C-D030-48C1-B8BD-0CB02D1A5FAE}"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C146481-58D2-4B8F-8827-447AD7DEA257}" type="datetimeFigureOut">
              <a:rPr lang="en-US" smtClean="0"/>
              <a:t>8/23/2016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8E3DF1C-D030-48C1-B8BD-0CB02D1A5FAE}"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C146481-58D2-4B8F-8827-447AD7DEA257}" type="datetimeFigureOut">
              <a:rPr lang="en-US" smtClean="0"/>
              <a:t>8/23/2016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8E3DF1C-D030-48C1-B8BD-0CB02D1A5FA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DC146481-58D2-4B8F-8827-447AD7DEA257}" type="datetimeFigureOut">
              <a:rPr lang="en-US" smtClean="0"/>
              <a:t>8/23/2016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8E3DF1C-D030-48C1-B8BD-0CB02D1A5FAE}"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DC146481-58D2-4B8F-8827-447AD7DEA257}" type="datetimeFigureOut">
              <a:rPr lang="en-US" smtClean="0"/>
              <a:t>8/23/2016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8E3DF1C-D030-48C1-B8BD-0CB02D1A5FAE}"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DC146481-58D2-4B8F-8827-447AD7DEA257}" type="datetimeFigureOut">
              <a:rPr lang="en-US" smtClean="0"/>
              <a:t>8/23/2016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8E3DF1C-D030-48C1-B8BD-0CB02D1A5FA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C146481-58D2-4B8F-8827-447AD7DEA257}" type="datetimeFigureOut">
              <a:rPr lang="en-US" smtClean="0"/>
              <a:t>8/23/2016</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8E3DF1C-D030-48C1-B8BD-0CB02D1A5FAE}"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C146481-58D2-4B8F-8827-447AD7DEA257}" type="datetimeFigureOut">
              <a:rPr lang="en-US" smtClean="0"/>
              <a:t>8/23/2016</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8E3DF1C-D030-48C1-B8BD-0CB02D1A5FA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Elements of the PHP Programming Environment</a:t>
            </a:r>
          </a:p>
        </p:txBody>
      </p:sp>
      <p:sp>
        <p:nvSpPr>
          <p:cNvPr id="3" name="Subtitle 2"/>
          <p:cNvSpPr>
            <a:spLocks noGrp="1"/>
          </p:cNvSpPr>
          <p:nvPr>
            <p:ph type="subTitle" idx="1"/>
          </p:nvPr>
        </p:nvSpPr>
        <p:spPr/>
        <p:txBody>
          <a:bodyPr/>
          <a:lstStyle/>
          <a:p>
            <a:pPr algn="l"/>
            <a:r>
              <a:rPr lang="en-US" b="1" dirty="0"/>
              <a:t>PHP Variables Scope</a:t>
            </a:r>
            <a:endParaRPr lang="en-US" dirty="0"/>
          </a:p>
        </p:txBody>
      </p:sp>
    </p:spTree>
    <p:extLst>
      <p:ext uri="{BB962C8B-B14F-4D97-AF65-F5344CB8AC3E}">
        <p14:creationId xmlns:p14="http://schemas.microsoft.com/office/powerpoint/2010/main" val="11030618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buNone/>
            </a:pPr>
            <a:r>
              <a:rPr lang="en-US" dirty="0">
                <a:solidFill>
                  <a:srgbClr val="FF0000"/>
                </a:solidFill>
              </a:rPr>
              <a:t>&lt;?</a:t>
            </a:r>
            <a:r>
              <a:rPr lang="en-US" dirty="0" err="1">
                <a:solidFill>
                  <a:srgbClr val="FF0000"/>
                </a:solidFill>
              </a:rPr>
              <a:t>php</a:t>
            </a:r>
            <a:r>
              <a:rPr lang="en-US" dirty="0">
                <a:solidFill>
                  <a:srgbClr val="FF0000"/>
                </a:solidFill>
              </a:rPr>
              <a:t/>
            </a:r>
            <a:br>
              <a:rPr lang="en-US" dirty="0">
                <a:solidFill>
                  <a:srgbClr val="FF0000"/>
                </a:solidFill>
              </a:rPr>
            </a:br>
            <a:r>
              <a:rPr lang="en-US" dirty="0">
                <a:solidFill>
                  <a:srgbClr val="FF0000"/>
                </a:solidFill>
              </a:rPr>
              <a:t>function </a:t>
            </a:r>
            <a:r>
              <a:rPr lang="en-US" dirty="0" err="1">
                <a:solidFill>
                  <a:srgbClr val="FF0000"/>
                </a:solidFill>
              </a:rPr>
              <a:t>myTest</a:t>
            </a:r>
            <a:r>
              <a:rPr lang="en-US" dirty="0">
                <a:solidFill>
                  <a:srgbClr val="FF0000"/>
                </a:solidFill>
              </a:rPr>
              <a:t>() {</a:t>
            </a:r>
            <a:br>
              <a:rPr lang="en-US" dirty="0">
                <a:solidFill>
                  <a:srgbClr val="FF0000"/>
                </a:solidFill>
              </a:rPr>
            </a:br>
            <a:r>
              <a:rPr lang="en-US" dirty="0">
                <a:solidFill>
                  <a:srgbClr val="FF0000"/>
                </a:solidFill>
              </a:rPr>
              <a:t>static $x = 0;</a:t>
            </a:r>
            <a:br>
              <a:rPr lang="en-US" dirty="0">
                <a:solidFill>
                  <a:srgbClr val="FF0000"/>
                </a:solidFill>
              </a:rPr>
            </a:br>
            <a:r>
              <a:rPr lang="en-US" dirty="0">
                <a:solidFill>
                  <a:srgbClr val="FF0000"/>
                </a:solidFill>
              </a:rPr>
              <a:t>echo $x;</a:t>
            </a:r>
            <a:br>
              <a:rPr lang="en-US" dirty="0">
                <a:solidFill>
                  <a:srgbClr val="FF0000"/>
                </a:solidFill>
              </a:rPr>
            </a:br>
            <a:r>
              <a:rPr lang="en-US" dirty="0">
                <a:solidFill>
                  <a:srgbClr val="FF0000"/>
                </a:solidFill>
              </a:rPr>
              <a:t>$x++;</a:t>
            </a:r>
            <a:br>
              <a:rPr lang="en-US" dirty="0">
                <a:solidFill>
                  <a:srgbClr val="FF0000"/>
                </a:solidFill>
              </a:rPr>
            </a:br>
            <a:r>
              <a:rPr lang="en-US" dirty="0">
                <a:solidFill>
                  <a:srgbClr val="FF0000"/>
                </a:solidFill>
              </a:rPr>
              <a:t>}</a:t>
            </a:r>
            <a:br>
              <a:rPr lang="en-US" dirty="0">
                <a:solidFill>
                  <a:srgbClr val="FF0000"/>
                </a:solidFill>
              </a:rPr>
            </a:br>
            <a:r>
              <a:rPr lang="en-US" dirty="0">
                <a:solidFill>
                  <a:srgbClr val="FF0000"/>
                </a:solidFill>
              </a:rPr>
              <a:t/>
            </a:r>
            <a:br>
              <a:rPr lang="en-US" dirty="0">
                <a:solidFill>
                  <a:srgbClr val="FF0000"/>
                </a:solidFill>
              </a:rPr>
            </a:br>
            <a:r>
              <a:rPr lang="en-US" dirty="0" err="1">
                <a:solidFill>
                  <a:srgbClr val="FF0000"/>
                </a:solidFill>
              </a:rPr>
              <a:t>myTest</a:t>
            </a:r>
            <a:r>
              <a:rPr lang="en-US" dirty="0">
                <a:solidFill>
                  <a:srgbClr val="FF0000"/>
                </a:solidFill>
              </a:rPr>
              <a:t>();</a:t>
            </a:r>
            <a:br>
              <a:rPr lang="en-US" dirty="0">
                <a:solidFill>
                  <a:srgbClr val="FF0000"/>
                </a:solidFill>
              </a:rPr>
            </a:br>
            <a:r>
              <a:rPr lang="en-US" dirty="0" err="1">
                <a:solidFill>
                  <a:srgbClr val="FF0000"/>
                </a:solidFill>
              </a:rPr>
              <a:t>myTest</a:t>
            </a:r>
            <a:r>
              <a:rPr lang="en-US" dirty="0">
                <a:solidFill>
                  <a:srgbClr val="FF0000"/>
                </a:solidFill>
              </a:rPr>
              <a:t>();</a:t>
            </a:r>
            <a:br>
              <a:rPr lang="en-US" dirty="0">
                <a:solidFill>
                  <a:srgbClr val="FF0000"/>
                </a:solidFill>
              </a:rPr>
            </a:br>
            <a:r>
              <a:rPr lang="en-US" dirty="0" err="1">
                <a:solidFill>
                  <a:srgbClr val="FF0000"/>
                </a:solidFill>
              </a:rPr>
              <a:t>myTest</a:t>
            </a:r>
            <a:r>
              <a:rPr lang="en-US" dirty="0">
                <a:solidFill>
                  <a:srgbClr val="FF0000"/>
                </a:solidFill>
              </a:rPr>
              <a:t>();</a:t>
            </a:r>
            <a:br>
              <a:rPr lang="en-US" dirty="0">
                <a:solidFill>
                  <a:srgbClr val="FF0000"/>
                </a:solidFill>
              </a:rPr>
            </a:br>
            <a:r>
              <a:rPr lang="en-US" dirty="0">
                <a:solidFill>
                  <a:srgbClr val="FF0000"/>
                </a:solidFill>
              </a:rPr>
              <a:t>?&gt;</a:t>
            </a:r>
          </a:p>
        </p:txBody>
      </p:sp>
      <p:sp>
        <p:nvSpPr>
          <p:cNvPr id="3" name="Title 2"/>
          <p:cNvSpPr>
            <a:spLocks noGrp="1"/>
          </p:cNvSpPr>
          <p:nvPr>
            <p:ph type="title"/>
          </p:nvPr>
        </p:nvSpPr>
        <p:spPr/>
        <p:txBody>
          <a:bodyPr/>
          <a:lstStyle/>
          <a:p>
            <a:r>
              <a:rPr lang="en-US" dirty="0">
                <a:effectLst/>
              </a:rPr>
              <a:t>Example</a:t>
            </a:r>
            <a:endParaRPr lang="en-US" dirty="0"/>
          </a:p>
        </p:txBody>
      </p:sp>
    </p:spTree>
    <p:extLst>
      <p:ext uri="{BB962C8B-B14F-4D97-AF65-F5344CB8AC3E}">
        <p14:creationId xmlns:p14="http://schemas.microsoft.com/office/powerpoint/2010/main" val="39657242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a:solidFill>
                  <a:srgbClr val="FF0000"/>
                </a:solidFill>
              </a:rPr>
              <a:t>0</a:t>
            </a:r>
            <a:br>
              <a:rPr lang="en-US" dirty="0">
                <a:solidFill>
                  <a:srgbClr val="FF0000"/>
                </a:solidFill>
              </a:rPr>
            </a:br>
            <a:r>
              <a:rPr lang="en-US" dirty="0">
                <a:solidFill>
                  <a:srgbClr val="FF0000"/>
                </a:solidFill>
              </a:rPr>
              <a:t>1</a:t>
            </a:r>
            <a:br>
              <a:rPr lang="en-US" dirty="0">
                <a:solidFill>
                  <a:srgbClr val="FF0000"/>
                </a:solidFill>
              </a:rPr>
            </a:br>
            <a:r>
              <a:rPr lang="en-US" dirty="0" smtClean="0">
                <a:solidFill>
                  <a:srgbClr val="FF0000"/>
                </a:solidFill>
              </a:rPr>
              <a:t>2</a:t>
            </a:r>
          </a:p>
          <a:p>
            <a:pPr marL="109728" indent="0" algn="just">
              <a:buNone/>
            </a:pPr>
            <a:endParaRPr lang="en-US" smtClean="0">
              <a:solidFill>
                <a:srgbClr val="FF0000"/>
              </a:solidFill>
            </a:endParaRPr>
          </a:p>
          <a:p>
            <a:pPr marL="109728" indent="0" algn="just">
              <a:buNone/>
            </a:pPr>
            <a:r>
              <a:rPr lang="en-US" smtClean="0">
                <a:solidFill>
                  <a:srgbClr val="FF0000"/>
                </a:solidFill>
              </a:rPr>
              <a:t>Note </a:t>
            </a:r>
            <a:r>
              <a:rPr lang="en-US" dirty="0" smtClean="0">
                <a:solidFill>
                  <a:srgbClr val="FF0000"/>
                </a:solidFill>
              </a:rPr>
              <a:t>: </a:t>
            </a:r>
            <a:r>
              <a:rPr lang="en-US" dirty="0"/>
              <a:t>Then, each time the function is called, that variable will still have the information it contained from the last time the function was called.</a:t>
            </a:r>
            <a:r>
              <a:rPr lang="en-US" dirty="0" smtClean="0">
                <a:solidFill>
                  <a:srgbClr val="FF0000"/>
                </a:solidFill>
              </a:rPr>
              <a:t> </a:t>
            </a:r>
            <a:endParaRPr lang="en-US" dirty="0">
              <a:solidFill>
                <a:srgbClr val="FF0000"/>
              </a:solidFill>
            </a:endParaRPr>
          </a:p>
        </p:txBody>
      </p:sp>
      <p:sp>
        <p:nvSpPr>
          <p:cNvPr id="3" name="Title 2"/>
          <p:cNvSpPr>
            <a:spLocks noGrp="1"/>
          </p:cNvSpPr>
          <p:nvPr>
            <p:ph type="title"/>
          </p:nvPr>
        </p:nvSpPr>
        <p:spPr/>
        <p:txBody>
          <a:bodyPr/>
          <a:lstStyle/>
          <a:p>
            <a:r>
              <a:rPr lang="en-US" dirty="0" smtClean="0"/>
              <a:t>Output</a:t>
            </a:r>
            <a:endParaRPr lang="en-US" dirty="0"/>
          </a:p>
        </p:txBody>
      </p:sp>
    </p:spTree>
    <p:extLst>
      <p:ext uri="{BB962C8B-B14F-4D97-AF65-F5344CB8AC3E}">
        <p14:creationId xmlns:p14="http://schemas.microsoft.com/office/powerpoint/2010/main" val="18224563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endParaRPr lang="en-US" dirty="0" smtClean="0"/>
          </a:p>
          <a:p>
            <a:pPr marL="109728" indent="0" algn="just">
              <a:buNone/>
            </a:pPr>
            <a:r>
              <a:rPr lang="en-US" dirty="0" smtClean="0"/>
              <a:t>PHP </a:t>
            </a:r>
            <a:r>
              <a:rPr lang="en-US" dirty="0"/>
              <a:t>gives you option to pass your parameters inside a function. You can pass as many as parameters your like. These parameters work like variables inside your function. Following example takes two integer parameters and add them together and then print them.</a:t>
            </a:r>
          </a:p>
        </p:txBody>
      </p:sp>
      <p:sp>
        <p:nvSpPr>
          <p:cNvPr id="3" name="Title 2"/>
          <p:cNvSpPr>
            <a:spLocks noGrp="1"/>
          </p:cNvSpPr>
          <p:nvPr>
            <p:ph type="title"/>
          </p:nvPr>
        </p:nvSpPr>
        <p:spPr/>
        <p:txBody>
          <a:bodyPr/>
          <a:lstStyle/>
          <a:p>
            <a:r>
              <a:rPr lang="en-US" dirty="0"/>
              <a:t>Function Parameter</a:t>
            </a:r>
          </a:p>
        </p:txBody>
      </p:sp>
    </p:spTree>
    <p:extLst>
      <p:ext uri="{BB962C8B-B14F-4D97-AF65-F5344CB8AC3E}">
        <p14:creationId xmlns:p14="http://schemas.microsoft.com/office/powerpoint/2010/main" val="7100428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&lt;?</a:t>
            </a:r>
            <a:r>
              <a:rPr lang="en-US" dirty="0" err="1"/>
              <a:t>php</a:t>
            </a:r>
            <a:endParaRPr lang="en-US" dirty="0"/>
          </a:p>
          <a:p>
            <a:r>
              <a:rPr lang="en-US" dirty="0"/>
              <a:t>         function </a:t>
            </a:r>
            <a:r>
              <a:rPr lang="en-US" dirty="0" err="1"/>
              <a:t>addFunction</a:t>
            </a:r>
            <a:r>
              <a:rPr lang="en-US" dirty="0"/>
              <a:t>($num1, $num2) {</a:t>
            </a:r>
          </a:p>
          <a:p>
            <a:r>
              <a:rPr lang="en-US" dirty="0"/>
              <a:t>            $sum = $num1 + $num2;</a:t>
            </a:r>
          </a:p>
          <a:p>
            <a:r>
              <a:rPr lang="en-US" dirty="0"/>
              <a:t>            echo "Sum of the two numbers is : $sum";</a:t>
            </a:r>
          </a:p>
          <a:p>
            <a:r>
              <a:rPr lang="en-US" dirty="0"/>
              <a:t>         }</a:t>
            </a:r>
          </a:p>
          <a:p>
            <a:r>
              <a:rPr lang="en-US" dirty="0"/>
              <a:t>         </a:t>
            </a:r>
          </a:p>
          <a:p>
            <a:r>
              <a:rPr lang="en-US" dirty="0"/>
              <a:t>         </a:t>
            </a:r>
            <a:r>
              <a:rPr lang="en-US" dirty="0" err="1"/>
              <a:t>addFunction</a:t>
            </a:r>
            <a:r>
              <a:rPr lang="en-US" dirty="0"/>
              <a:t>(10, 20);</a:t>
            </a:r>
          </a:p>
          <a:p>
            <a:r>
              <a:rPr lang="en-US" dirty="0"/>
              <a:t>      ?&gt;</a:t>
            </a:r>
          </a:p>
        </p:txBody>
      </p:sp>
      <p:sp>
        <p:nvSpPr>
          <p:cNvPr id="3" name="Title 2"/>
          <p:cNvSpPr>
            <a:spLocks noGrp="1"/>
          </p:cNvSpPr>
          <p:nvPr>
            <p:ph type="title"/>
          </p:nvPr>
        </p:nvSpPr>
        <p:spPr/>
        <p:txBody>
          <a:bodyPr/>
          <a:lstStyle/>
          <a:p>
            <a:r>
              <a:rPr lang="en-US" dirty="0" smtClean="0"/>
              <a:t>Function Parameter</a:t>
            </a:r>
            <a:endParaRPr lang="en-US" dirty="0"/>
          </a:p>
        </p:txBody>
      </p:sp>
    </p:spTree>
    <p:extLst>
      <p:ext uri="{BB962C8B-B14F-4D97-AF65-F5344CB8AC3E}">
        <p14:creationId xmlns:p14="http://schemas.microsoft.com/office/powerpoint/2010/main" val="17083893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constant is a name or an identifier for a simple value. A constant value cannot change during the execution of the script. By default, a constant is case-sensitive. By convention, constant identifiers are always uppercase. A constant name starts with a letter or underscore, followed by any number of letters, numbers, or underscores. If you have defined a constant, it can never be changed or undefined.</a:t>
            </a:r>
          </a:p>
        </p:txBody>
      </p:sp>
      <p:sp>
        <p:nvSpPr>
          <p:cNvPr id="3" name="Title 2"/>
          <p:cNvSpPr>
            <a:spLocks noGrp="1"/>
          </p:cNvSpPr>
          <p:nvPr>
            <p:ph type="title"/>
          </p:nvPr>
        </p:nvSpPr>
        <p:spPr/>
        <p:txBody>
          <a:bodyPr>
            <a:normAutofit/>
          </a:bodyPr>
          <a:lstStyle/>
          <a:p>
            <a:r>
              <a:rPr lang="en-US" b="0" dirty="0" smtClean="0">
                <a:effectLst/>
              </a:rPr>
              <a:t>Constants</a:t>
            </a:r>
            <a:endParaRPr lang="en-US" dirty="0"/>
          </a:p>
        </p:txBody>
      </p:sp>
    </p:spTree>
    <p:extLst>
      <p:ext uri="{BB962C8B-B14F-4D97-AF65-F5344CB8AC3E}">
        <p14:creationId xmlns:p14="http://schemas.microsoft.com/office/powerpoint/2010/main" val="39106675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As indicated by the name, this function will return the value of the constant</a:t>
            </a:r>
            <a:r>
              <a:rPr lang="en-US" dirty="0" smtClean="0"/>
              <a:t>.</a:t>
            </a:r>
          </a:p>
          <a:p>
            <a:pPr marL="109728" indent="0">
              <a:buNone/>
            </a:pPr>
            <a:r>
              <a:rPr lang="en-US" dirty="0"/>
              <a:t>constant() example</a:t>
            </a:r>
          </a:p>
          <a:p>
            <a:pPr marL="109728" indent="0">
              <a:buNone/>
            </a:pPr>
            <a:r>
              <a:rPr lang="en-US" dirty="0"/>
              <a:t>&lt;?</a:t>
            </a:r>
            <a:r>
              <a:rPr lang="en-US" dirty="0" err="1"/>
              <a:t>php</a:t>
            </a:r>
            <a:endParaRPr lang="en-US" dirty="0"/>
          </a:p>
          <a:p>
            <a:pPr marL="109728" indent="0">
              <a:buNone/>
            </a:pPr>
            <a:r>
              <a:rPr lang="en-US" dirty="0"/>
              <a:t>   define("MINSIZE", 50);</a:t>
            </a:r>
          </a:p>
          <a:p>
            <a:pPr marL="109728" indent="0">
              <a:buNone/>
            </a:pPr>
            <a:r>
              <a:rPr lang="en-US" dirty="0"/>
              <a:t>   </a:t>
            </a:r>
          </a:p>
          <a:p>
            <a:pPr marL="109728" indent="0">
              <a:buNone/>
            </a:pPr>
            <a:r>
              <a:rPr lang="en-US" dirty="0"/>
              <a:t>   echo MINSIZE;</a:t>
            </a:r>
          </a:p>
          <a:p>
            <a:pPr marL="109728" indent="0">
              <a:buNone/>
            </a:pPr>
            <a:r>
              <a:rPr lang="en-US" dirty="0"/>
              <a:t>   echo constant("MINSIZE"); // same thing as the previous line</a:t>
            </a:r>
          </a:p>
          <a:p>
            <a:pPr marL="109728" indent="0">
              <a:buNone/>
            </a:pPr>
            <a:r>
              <a:rPr lang="en-US" dirty="0"/>
              <a:t>?&gt;</a:t>
            </a:r>
          </a:p>
        </p:txBody>
      </p:sp>
      <p:sp>
        <p:nvSpPr>
          <p:cNvPr id="3" name="Title 2"/>
          <p:cNvSpPr>
            <a:spLocks noGrp="1"/>
          </p:cNvSpPr>
          <p:nvPr>
            <p:ph type="title"/>
          </p:nvPr>
        </p:nvSpPr>
        <p:spPr/>
        <p:txBody>
          <a:bodyPr/>
          <a:lstStyle/>
          <a:p>
            <a:r>
              <a:rPr lang="en-US" b="0" dirty="0">
                <a:effectLst/>
              </a:rPr>
              <a:t>constant() function</a:t>
            </a:r>
          </a:p>
        </p:txBody>
      </p:sp>
    </p:spTree>
    <p:extLst>
      <p:ext uri="{BB962C8B-B14F-4D97-AF65-F5344CB8AC3E}">
        <p14:creationId xmlns:p14="http://schemas.microsoft.com/office/powerpoint/2010/main" val="28103061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a:t>Arithmetic-assignment operators perform an arithmetic operation on the variable at the same time as assigning a new value. For this PHP exercise, write a script to reproduce the output below. Manipulate only one variable using no simple arithmetic operators to produce the values given in the statements.</a:t>
            </a:r>
          </a:p>
          <a:p>
            <a:r>
              <a:rPr lang="en-US" dirty="0"/>
              <a:t>Hint: In the script each statement ends with "Value is now $variable."</a:t>
            </a:r>
          </a:p>
          <a:p>
            <a:r>
              <a:rPr lang="en-US" dirty="0"/>
              <a:t>Value is now 8.</a:t>
            </a:r>
            <a:br>
              <a:rPr lang="en-US" dirty="0"/>
            </a:br>
            <a:r>
              <a:rPr lang="en-US" dirty="0"/>
              <a:t>Add 2. Value is now 10.</a:t>
            </a:r>
            <a:br>
              <a:rPr lang="en-US" dirty="0"/>
            </a:br>
            <a:r>
              <a:rPr lang="en-US" dirty="0"/>
              <a:t>Subtract 4. Value is now 6.</a:t>
            </a:r>
            <a:br>
              <a:rPr lang="en-US" dirty="0"/>
            </a:br>
            <a:r>
              <a:rPr lang="en-US" dirty="0"/>
              <a:t>Multiply by 5. Value is now 30.</a:t>
            </a:r>
            <a:br>
              <a:rPr lang="en-US" dirty="0"/>
            </a:br>
            <a:r>
              <a:rPr lang="en-US" dirty="0"/>
              <a:t>Divide by 3. Value is now 10.</a:t>
            </a:r>
            <a:br>
              <a:rPr lang="en-US" dirty="0"/>
            </a:br>
            <a:r>
              <a:rPr lang="en-US" dirty="0"/>
              <a:t>Increment value by one. Value is now 11.</a:t>
            </a:r>
            <a:br>
              <a:rPr lang="en-US" dirty="0"/>
            </a:br>
            <a:r>
              <a:rPr lang="en-US" dirty="0"/>
              <a:t>Decrement value by one. Value is now 10.</a:t>
            </a:r>
          </a:p>
          <a:p>
            <a:endParaRPr lang="en-US" dirty="0"/>
          </a:p>
        </p:txBody>
      </p:sp>
      <p:sp>
        <p:nvSpPr>
          <p:cNvPr id="3" name="Title 2"/>
          <p:cNvSpPr>
            <a:spLocks noGrp="1"/>
          </p:cNvSpPr>
          <p:nvPr>
            <p:ph type="title"/>
          </p:nvPr>
        </p:nvSpPr>
        <p:spPr/>
        <p:txBody>
          <a:bodyPr>
            <a:normAutofit fontScale="90000"/>
          </a:bodyPr>
          <a:lstStyle/>
          <a:p>
            <a:r>
              <a:rPr lang="en-US" dirty="0" smtClean="0"/>
              <a:t>Task5</a:t>
            </a:r>
            <a:br>
              <a:rPr lang="en-US" dirty="0" smtClean="0"/>
            </a:br>
            <a:endParaRPr lang="en-US" dirty="0"/>
          </a:p>
        </p:txBody>
      </p:sp>
    </p:spTree>
    <p:extLst>
      <p:ext uri="{BB962C8B-B14F-4D97-AF65-F5344CB8AC3E}">
        <p14:creationId xmlns:p14="http://schemas.microsoft.com/office/powerpoint/2010/main" val="29823373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When you are writing scripts, you will often need to see exactly what is inside your variables. For this PHP exercise, think of the ways you can do that, then write a script that outputs the following, using the echo statement only for line breaks.</a:t>
            </a:r>
          </a:p>
          <a:p>
            <a:r>
              <a:rPr lang="en-US" dirty="0"/>
              <a:t>string(5) "Harry"</a:t>
            </a:r>
            <a:br>
              <a:rPr lang="en-US" dirty="0"/>
            </a:br>
            <a:r>
              <a:rPr lang="en-US" dirty="0"/>
              <a:t>Harry</a:t>
            </a:r>
            <a:br>
              <a:rPr lang="en-US" dirty="0"/>
            </a:br>
            <a:r>
              <a:rPr lang="en-US" dirty="0" err="1"/>
              <a:t>int</a:t>
            </a:r>
            <a:r>
              <a:rPr lang="en-US" dirty="0"/>
              <a:t>(28)</a:t>
            </a:r>
            <a:br>
              <a:rPr lang="en-US" dirty="0"/>
            </a:br>
            <a:r>
              <a:rPr lang="en-US" dirty="0"/>
              <a:t>NULL</a:t>
            </a:r>
          </a:p>
          <a:p>
            <a:pPr marL="109728" indent="0">
              <a:buNone/>
            </a:pPr>
            <a:endParaRPr lang="en-US" dirty="0"/>
          </a:p>
        </p:txBody>
      </p:sp>
      <p:sp>
        <p:nvSpPr>
          <p:cNvPr id="3" name="Title 2"/>
          <p:cNvSpPr>
            <a:spLocks noGrp="1"/>
          </p:cNvSpPr>
          <p:nvPr>
            <p:ph type="title"/>
          </p:nvPr>
        </p:nvSpPr>
        <p:spPr/>
        <p:txBody>
          <a:bodyPr/>
          <a:lstStyle/>
          <a:p>
            <a:r>
              <a:rPr lang="en-US" smtClean="0"/>
              <a:t>Task6</a:t>
            </a:r>
            <a:endParaRPr lang="en-US" dirty="0"/>
          </a:p>
        </p:txBody>
      </p:sp>
    </p:spTree>
    <p:extLst>
      <p:ext uri="{BB962C8B-B14F-4D97-AF65-F5344CB8AC3E}">
        <p14:creationId xmlns:p14="http://schemas.microsoft.com/office/powerpoint/2010/main" val="35624928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For this PHP exercise, write a script using the following variable:</a:t>
            </a:r>
            <a:br>
              <a:rPr lang="en-US" dirty="0"/>
            </a:br>
            <a:r>
              <a:rPr lang="en-US" dirty="0"/>
              <a:t>$around="around";</a:t>
            </a:r>
          </a:p>
          <a:p>
            <a:r>
              <a:rPr lang="en-US" dirty="0"/>
              <a:t>Single quotes and double quotes don't work the same way in PHP. Using single quotes (' ') and the concatenation operator, echo the following to the browser, using the variable you created:</a:t>
            </a:r>
            <a:br>
              <a:rPr lang="en-US" dirty="0"/>
            </a:br>
            <a:r>
              <a:rPr lang="en-US" dirty="0"/>
              <a:t>What goes around comes around.</a:t>
            </a:r>
          </a:p>
          <a:p>
            <a:endParaRPr lang="en-US" dirty="0"/>
          </a:p>
        </p:txBody>
      </p:sp>
      <p:sp>
        <p:nvSpPr>
          <p:cNvPr id="3" name="Title 2"/>
          <p:cNvSpPr>
            <a:spLocks noGrp="1"/>
          </p:cNvSpPr>
          <p:nvPr>
            <p:ph type="title"/>
          </p:nvPr>
        </p:nvSpPr>
        <p:spPr/>
        <p:txBody>
          <a:bodyPr/>
          <a:lstStyle/>
          <a:p>
            <a:r>
              <a:rPr lang="en-US" dirty="0" smtClean="0"/>
              <a:t>Task 7</a:t>
            </a:r>
            <a:endParaRPr lang="en-US" dirty="0"/>
          </a:p>
        </p:txBody>
      </p:sp>
    </p:spTree>
    <p:extLst>
      <p:ext uri="{BB962C8B-B14F-4D97-AF65-F5344CB8AC3E}">
        <p14:creationId xmlns:p14="http://schemas.microsoft.com/office/powerpoint/2010/main" val="22063464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i="1" dirty="0"/>
              <a:t>HP allows several different types of variables. For this PHP exercise, you will create one variable and assign it different values, then test its type for each value.</a:t>
            </a:r>
          </a:p>
          <a:p>
            <a:r>
              <a:rPr lang="en-US" i="1" dirty="0"/>
              <a:t>Write a script using one variable “$whatsit” to print the following to the browser. Your echo statements may include no words except “Value is”. In other words, use the function that will output the variable type to get the requested text. Use simple HTML to print each statement on its own line and add a relevant title to your page. Include line breaks in your code to produce clean, readable HTML.</a:t>
            </a:r>
          </a:p>
          <a:p>
            <a:r>
              <a:rPr lang="en-US" i="1" dirty="0"/>
              <a:t>Value is string.</a:t>
            </a:r>
            <a:br>
              <a:rPr lang="en-US" i="1" dirty="0"/>
            </a:br>
            <a:r>
              <a:rPr lang="en-US" i="1" dirty="0"/>
              <a:t>Value is double.</a:t>
            </a:r>
            <a:br>
              <a:rPr lang="en-US" i="1" dirty="0"/>
            </a:br>
            <a:r>
              <a:rPr lang="en-US" i="1" dirty="0"/>
              <a:t>Value is </a:t>
            </a:r>
            <a:r>
              <a:rPr lang="en-US" i="1" dirty="0" err="1"/>
              <a:t>boolean</a:t>
            </a:r>
            <a:r>
              <a:rPr lang="en-US" i="1" dirty="0"/>
              <a:t>.</a:t>
            </a:r>
            <a:br>
              <a:rPr lang="en-US" i="1" dirty="0"/>
            </a:br>
            <a:r>
              <a:rPr lang="en-US" i="1" dirty="0"/>
              <a:t>Value is integer.</a:t>
            </a:r>
            <a:br>
              <a:rPr lang="en-US" i="1" dirty="0"/>
            </a:br>
            <a:r>
              <a:rPr lang="en-US" i="1" dirty="0"/>
              <a:t>Value is NULL.</a:t>
            </a:r>
            <a:endParaRPr lang="en-US" dirty="0"/>
          </a:p>
          <a:p>
            <a:endParaRPr lang="en-US" dirty="0"/>
          </a:p>
        </p:txBody>
      </p:sp>
      <p:sp>
        <p:nvSpPr>
          <p:cNvPr id="3" name="Title 2"/>
          <p:cNvSpPr>
            <a:spLocks noGrp="1"/>
          </p:cNvSpPr>
          <p:nvPr>
            <p:ph type="title"/>
          </p:nvPr>
        </p:nvSpPr>
        <p:spPr/>
        <p:txBody>
          <a:bodyPr/>
          <a:lstStyle/>
          <a:p>
            <a:r>
              <a:rPr lang="en-US" dirty="0" smtClean="0"/>
              <a:t>Task 8	</a:t>
            </a:r>
            <a:endParaRPr lang="en-US" dirty="0"/>
          </a:p>
        </p:txBody>
      </p:sp>
    </p:spTree>
    <p:extLst>
      <p:ext uri="{BB962C8B-B14F-4D97-AF65-F5344CB8AC3E}">
        <p14:creationId xmlns:p14="http://schemas.microsoft.com/office/powerpoint/2010/main" val="163433258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a:t>In PHP, variables can be declared anywhere in the script.</a:t>
            </a:r>
          </a:p>
          <a:p>
            <a:pPr algn="just"/>
            <a:r>
              <a:rPr lang="en-US" dirty="0"/>
              <a:t>The scope of a variable is the part of the script where the variable can be referenced/used.</a:t>
            </a:r>
          </a:p>
          <a:p>
            <a:pPr algn="just"/>
            <a:r>
              <a:rPr lang="en-US" dirty="0"/>
              <a:t>PHP has three different variable scopes:</a:t>
            </a:r>
          </a:p>
          <a:p>
            <a:pPr lvl="1" algn="just"/>
            <a:r>
              <a:rPr lang="en-US" dirty="0">
                <a:solidFill>
                  <a:srgbClr val="C00000"/>
                </a:solidFill>
              </a:rPr>
              <a:t>local</a:t>
            </a:r>
          </a:p>
          <a:p>
            <a:pPr lvl="1" algn="just"/>
            <a:r>
              <a:rPr lang="en-US" dirty="0">
                <a:solidFill>
                  <a:srgbClr val="C00000"/>
                </a:solidFill>
              </a:rPr>
              <a:t>global</a:t>
            </a:r>
          </a:p>
          <a:p>
            <a:pPr lvl="1"/>
            <a:r>
              <a:rPr lang="en-US" dirty="0" smtClean="0">
                <a:solidFill>
                  <a:srgbClr val="C00000"/>
                </a:solidFill>
              </a:rPr>
              <a:t>Static</a:t>
            </a:r>
          </a:p>
          <a:p>
            <a:pPr lvl="1"/>
            <a:r>
              <a:rPr lang="en-US" dirty="0" smtClean="0">
                <a:solidFill>
                  <a:srgbClr val="C00000"/>
                </a:solidFill>
              </a:rPr>
              <a:t>Function Parameter</a:t>
            </a:r>
            <a:endParaRPr lang="en-US" dirty="0">
              <a:solidFill>
                <a:srgbClr val="C00000"/>
              </a:solidFill>
            </a:endParaRPr>
          </a:p>
          <a:p>
            <a:endParaRPr lang="en-US" dirty="0"/>
          </a:p>
        </p:txBody>
      </p:sp>
      <p:sp>
        <p:nvSpPr>
          <p:cNvPr id="3" name="Title 2"/>
          <p:cNvSpPr>
            <a:spLocks noGrp="1"/>
          </p:cNvSpPr>
          <p:nvPr>
            <p:ph type="title"/>
          </p:nvPr>
        </p:nvSpPr>
        <p:spPr/>
        <p:txBody>
          <a:bodyPr/>
          <a:lstStyle/>
          <a:p>
            <a:r>
              <a:rPr lang="en-US" dirty="0">
                <a:effectLst/>
              </a:rPr>
              <a:t>PHP Variables Scope</a:t>
            </a:r>
            <a:endParaRPr lang="en-US" dirty="0"/>
          </a:p>
        </p:txBody>
      </p:sp>
    </p:spTree>
    <p:extLst>
      <p:ext uri="{BB962C8B-B14F-4D97-AF65-F5344CB8AC3E}">
        <p14:creationId xmlns:p14="http://schemas.microsoft.com/office/powerpoint/2010/main" val="20166168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 calcmode="lin" valueType="num">
                                      <p:cBhvr additive="base">
                                        <p:cTn id="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anim calcmode="lin" valueType="num">
                                      <p:cBhvr additive="base">
                                        <p:cTn id="1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anim calcmode="lin" valueType="num">
                                      <p:cBhvr additive="base">
                                        <p:cTn id="1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 calcmode="lin" valueType="num">
                                      <p:cBhvr additive="base">
                                        <p:cTn id="19"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lgn="just"/>
            <a:r>
              <a:rPr lang="en-US" dirty="0"/>
              <a:t>A variable declared </a:t>
            </a:r>
            <a:r>
              <a:rPr lang="en-US" b="1" dirty="0"/>
              <a:t>outside</a:t>
            </a:r>
            <a:r>
              <a:rPr lang="en-US" dirty="0"/>
              <a:t> a function has a </a:t>
            </a:r>
            <a:r>
              <a:rPr lang="en-US" dirty="0">
                <a:solidFill>
                  <a:srgbClr val="C00000"/>
                </a:solidFill>
              </a:rPr>
              <a:t>GLOBAL SCOPE </a:t>
            </a:r>
            <a:r>
              <a:rPr lang="en-US" dirty="0"/>
              <a:t>and can only be accessed outside a function</a:t>
            </a:r>
            <a:r>
              <a:rPr lang="en-US" dirty="0" smtClean="0"/>
              <a:t>:</a:t>
            </a:r>
          </a:p>
          <a:p>
            <a:pPr algn="just"/>
            <a:r>
              <a:rPr lang="en-US" dirty="0" smtClean="0"/>
              <a:t>Example: </a:t>
            </a:r>
          </a:p>
          <a:p>
            <a:r>
              <a:rPr lang="en-US" dirty="0" smtClean="0">
                <a:solidFill>
                  <a:srgbClr val="C00000"/>
                </a:solidFill>
              </a:rPr>
              <a:t>&lt;?</a:t>
            </a:r>
            <a:r>
              <a:rPr lang="en-US" dirty="0">
                <a:solidFill>
                  <a:srgbClr val="C00000"/>
                </a:solidFill>
              </a:rPr>
              <a:t>php</a:t>
            </a:r>
            <a:br>
              <a:rPr lang="en-US" dirty="0">
                <a:solidFill>
                  <a:srgbClr val="C00000"/>
                </a:solidFill>
              </a:rPr>
            </a:br>
            <a:r>
              <a:rPr lang="en-US" dirty="0">
                <a:solidFill>
                  <a:srgbClr val="C00000"/>
                </a:solidFill>
              </a:rPr>
              <a:t>$x = 5; // global scope</a:t>
            </a:r>
            <a:br>
              <a:rPr lang="en-US" dirty="0">
                <a:solidFill>
                  <a:srgbClr val="C00000"/>
                </a:solidFill>
              </a:rPr>
            </a:br>
            <a:r>
              <a:rPr lang="en-US" dirty="0">
                <a:solidFill>
                  <a:srgbClr val="C00000"/>
                </a:solidFill>
              </a:rPr>
              <a:t/>
            </a:r>
            <a:br>
              <a:rPr lang="en-US" dirty="0">
                <a:solidFill>
                  <a:srgbClr val="C00000"/>
                </a:solidFill>
              </a:rPr>
            </a:br>
            <a:r>
              <a:rPr lang="en-US" dirty="0">
                <a:solidFill>
                  <a:srgbClr val="C00000"/>
                </a:solidFill>
              </a:rPr>
              <a:t>function </a:t>
            </a:r>
            <a:r>
              <a:rPr lang="en-US" dirty="0" err="1">
                <a:solidFill>
                  <a:srgbClr val="C00000"/>
                </a:solidFill>
              </a:rPr>
              <a:t>myTest</a:t>
            </a:r>
            <a:r>
              <a:rPr lang="en-US" dirty="0">
                <a:solidFill>
                  <a:srgbClr val="C00000"/>
                </a:solidFill>
              </a:rPr>
              <a:t>() {</a:t>
            </a:r>
            <a:br>
              <a:rPr lang="en-US" dirty="0">
                <a:solidFill>
                  <a:srgbClr val="C00000"/>
                </a:solidFill>
              </a:rPr>
            </a:br>
            <a:r>
              <a:rPr lang="en-US" dirty="0">
                <a:solidFill>
                  <a:srgbClr val="C00000"/>
                </a:solidFill>
              </a:rPr>
              <a:t>// using x inside this function will generate an error</a:t>
            </a:r>
            <a:br>
              <a:rPr lang="en-US" dirty="0">
                <a:solidFill>
                  <a:srgbClr val="C00000"/>
                </a:solidFill>
              </a:rPr>
            </a:br>
            <a:r>
              <a:rPr lang="en-US" dirty="0">
                <a:solidFill>
                  <a:srgbClr val="C00000"/>
                </a:solidFill>
              </a:rPr>
              <a:t>echo "&lt;p&gt;Variable x inside function is: $x&lt;/p&gt;";</a:t>
            </a:r>
            <a:br>
              <a:rPr lang="en-US" dirty="0">
                <a:solidFill>
                  <a:srgbClr val="C00000"/>
                </a:solidFill>
              </a:rPr>
            </a:br>
            <a:r>
              <a:rPr lang="en-US" dirty="0">
                <a:solidFill>
                  <a:srgbClr val="C00000"/>
                </a:solidFill>
              </a:rPr>
              <a:t>} </a:t>
            </a:r>
            <a:br>
              <a:rPr lang="en-US" dirty="0">
                <a:solidFill>
                  <a:srgbClr val="C00000"/>
                </a:solidFill>
              </a:rPr>
            </a:br>
            <a:r>
              <a:rPr lang="en-US" dirty="0" err="1">
                <a:solidFill>
                  <a:srgbClr val="C00000"/>
                </a:solidFill>
              </a:rPr>
              <a:t>myTest</a:t>
            </a:r>
            <a:r>
              <a:rPr lang="en-US" dirty="0">
                <a:solidFill>
                  <a:srgbClr val="C00000"/>
                </a:solidFill>
              </a:rPr>
              <a:t>();</a:t>
            </a:r>
            <a:br>
              <a:rPr lang="en-US" dirty="0">
                <a:solidFill>
                  <a:srgbClr val="C00000"/>
                </a:solidFill>
              </a:rPr>
            </a:br>
            <a:r>
              <a:rPr lang="en-US" dirty="0">
                <a:solidFill>
                  <a:srgbClr val="C00000"/>
                </a:solidFill>
              </a:rPr>
              <a:t/>
            </a:r>
            <a:br>
              <a:rPr lang="en-US" dirty="0">
                <a:solidFill>
                  <a:srgbClr val="C00000"/>
                </a:solidFill>
              </a:rPr>
            </a:br>
            <a:r>
              <a:rPr lang="en-US" dirty="0">
                <a:solidFill>
                  <a:srgbClr val="C00000"/>
                </a:solidFill>
              </a:rPr>
              <a:t>echo "&lt;p&gt;Variable x outside function is: $x&lt;/p&gt;";</a:t>
            </a:r>
            <a:br>
              <a:rPr lang="en-US" dirty="0">
                <a:solidFill>
                  <a:srgbClr val="C00000"/>
                </a:solidFill>
              </a:rPr>
            </a:br>
            <a:r>
              <a:rPr lang="en-US" dirty="0">
                <a:solidFill>
                  <a:srgbClr val="C00000"/>
                </a:solidFill>
              </a:rPr>
              <a:t>?&gt;</a:t>
            </a:r>
          </a:p>
        </p:txBody>
      </p:sp>
      <p:sp>
        <p:nvSpPr>
          <p:cNvPr id="3" name="Title 2"/>
          <p:cNvSpPr>
            <a:spLocks noGrp="1"/>
          </p:cNvSpPr>
          <p:nvPr>
            <p:ph type="title"/>
          </p:nvPr>
        </p:nvSpPr>
        <p:spPr/>
        <p:txBody>
          <a:bodyPr/>
          <a:lstStyle/>
          <a:p>
            <a:r>
              <a:rPr lang="en-US" dirty="0">
                <a:effectLst/>
              </a:rPr>
              <a:t>Global and Local Scope</a:t>
            </a:r>
            <a:endParaRPr lang="en-US" dirty="0"/>
          </a:p>
        </p:txBody>
      </p:sp>
    </p:spTree>
    <p:extLst>
      <p:ext uri="{BB962C8B-B14F-4D97-AF65-F5344CB8AC3E}">
        <p14:creationId xmlns:p14="http://schemas.microsoft.com/office/powerpoint/2010/main" val="19132871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a:solidFill>
                  <a:srgbClr val="C00000"/>
                </a:solidFill>
              </a:rPr>
              <a:t>Variable x inside function is: </a:t>
            </a:r>
          </a:p>
          <a:p>
            <a:pPr marL="109728" indent="0">
              <a:buNone/>
            </a:pPr>
            <a:r>
              <a:rPr lang="en-US" dirty="0" smtClean="0">
                <a:solidFill>
                  <a:srgbClr val="C00000"/>
                </a:solidFill>
              </a:rPr>
              <a:t>Variable </a:t>
            </a:r>
            <a:r>
              <a:rPr lang="en-US" dirty="0">
                <a:solidFill>
                  <a:srgbClr val="C00000"/>
                </a:solidFill>
              </a:rPr>
              <a:t>x outside function is: 5</a:t>
            </a:r>
          </a:p>
          <a:p>
            <a:endParaRPr lang="en-US" dirty="0"/>
          </a:p>
        </p:txBody>
      </p:sp>
      <p:sp>
        <p:nvSpPr>
          <p:cNvPr id="3" name="Title 2"/>
          <p:cNvSpPr>
            <a:spLocks noGrp="1"/>
          </p:cNvSpPr>
          <p:nvPr>
            <p:ph type="title"/>
          </p:nvPr>
        </p:nvSpPr>
        <p:spPr/>
        <p:txBody>
          <a:bodyPr/>
          <a:lstStyle/>
          <a:p>
            <a:r>
              <a:rPr lang="en-US" dirty="0" smtClean="0"/>
              <a:t>Output </a:t>
            </a:r>
            <a:endParaRPr lang="en-US" dirty="0"/>
          </a:p>
        </p:txBody>
      </p:sp>
    </p:spTree>
    <p:extLst>
      <p:ext uri="{BB962C8B-B14F-4D97-AF65-F5344CB8AC3E}">
        <p14:creationId xmlns:p14="http://schemas.microsoft.com/office/powerpoint/2010/main" val="35242746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gn="just"/>
            <a:r>
              <a:rPr lang="en-US" dirty="0"/>
              <a:t>A variable declared </a:t>
            </a:r>
            <a:r>
              <a:rPr lang="en-US" b="1" dirty="0"/>
              <a:t>within</a:t>
            </a:r>
            <a:r>
              <a:rPr lang="en-US" dirty="0"/>
              <a:t> a function has a </a:t>
            </a:r>
            <a:r>
              <a:rPr lang="en-US" dirty="0">
                <a:solidFill>
                  <a:srgbClr val="C00000"/>
                </a:solidFill>
              </a:rPr>
              <a:t>LOCAL SCOPE </a:t>
            </a:r>
            <a:r>
              <a:rPr lang="en-US" dirty="0"/>
              <a:t>and can only be accessed within that function</a:t>
            </a:r>
            <a:r>
              <a:rPr lang="en-US" dirty="0" smtClean="0"/>
              <a:t>:</a:t>
            </a:r>
          </a:p>
          <a:p>
            <a:pPr marL="109728" indent="0">
              <a:buNone/>
            </a:pPr>
            <a:r>
              <a:rPr lang="en-US" dirty="0">
                <a:solidFill>
                  <a:srgbClr val="C00000"/>
                </a:solidFill>
              </a:rPr>
              <a:t>&lt;?php</a:t>
            </a:r>
            <a:br>
              <a:rPr lang="en-US" dirty="0">
                <a:solidFill>
                  <a:srgbClr val="C00000"/>
                </a:solidFill>
              </a:rPr>
            </a:br>
            <a:r>
              <a:rPr lang="en-US" dirty="0">
                <a:solidFill>
                  <a:srgbClr val="C00000"/>
                </a:solidFill>
              </a:rPr>
              <a:t>function </a:t>
            </a:r>
            <a:r>
              <a:rPr lang="en-US" dirty="0" err="1">
                <a:solidFill>
                  <a:srgbClr val="C00000"/>
                </a:solidFill>
              </a:rPr>
              <a:t>myTest</a:t>
            </a:r>
            <a:r>
              <a:rPr lang="en-US" dirty="0">
                <a:solidFill>
                  <a:srgbClr val="C00000"/>
                </a:solidFill>
              </a:rPr>
              <a:t>() {</a:t>
            </a:r>
            <a:br>
              <a:rPr lang="en-US" dirty="0">
                <a:solidFill>
                  <a:srgbClr val="C00000"/>
                </a:solidFill>
              </a:rPr>
            </a:br>
            <a:r>
              <a:rPr lang="en-US" dirty="0">
                <a:solidFill>
                  <a:srgbClr val="C00000"/>
                </a:solidFill>
              </a:rPr>
              <a:t>$x = 5; // local scope</a:t>
            </a:r>
            <a:br>
              <a:rPr lang="en-US" dirty="0">
                <a:solidFill>
                  <a:srgbClr val="C00000"/>
                </a:solidFill>
              </a:rPr>
            </a:br>
            <a:r>
              <a:rPr lang="en-US" dirty="0">
                <a:solidFill>
                  <a:srgbClr val="C00000"/>
                </a:solidFill>
              </a:rPr>
              <a:t>echo "&lt;p&gt;Variable x inside function is: $x&lt;/p&gt;";</a:t>
            </a:r>
            <a:br>
              <a:rPr lang="en-US" dirty="0">
                <a:solidFill>
                  <a:srgbClr val="C00000"/>
                </a:solidFill>
              </a:rPr>
            </a:br>
            <a:r>
              <a:rPr lang="en-US" dirty="0">
                <a:solidFill>
                  <a:srgbClr val="C00000"/>
                </a:solidFill>
              </a:rPr>
              <a:t>} </a:t>
            </a:r>
            <a:br>
              <a:rPr lang="en-US" dirty="0">
                <a:solidFill>
                  <a:srgbClr val="C00000"/>
                </a:solidFill>
              </a:rPr>
            </a:br>
            <a:r>
              <a:rPr lang="en-US" dirty="0" err="1">
                <a:solidFill>
                  <a:srgbClr val="C00000"/>
                </a:solidFill>
              </a:rPr>
              <a:t>myTest</a:t>
            </a:r>
            <a:r>
              <a:rPr lang="en-US" dirty="0">
                <a:solidFill>
                  <a:srgbClr val="C00000"/>
                </a:solidFill>
              </a:rPr>
              <a:t>();</a:t>
            </a:r>
            <a:br>
              <a:rPr lang="en-US" dirty="0">
                <a:solidFill>
                  <a:srgbClr val="C00000"/>
                </a:solidFill>
              </a:rPr>
            </a:br>
            <a:r>
              <a:rPr lang="en-US" dirty="0">
                <a:solidFill>
                  <a:srgbClr val="C00000"/>
                </a:solidFill>
              </a:rPr>
              <a:t/>
            </a:r>
            <a:br>
              <a:rPr lang="en-US" dirty="0">
                <a:solidFill>
                  <a:srgbClr val="C00000"/>
                </a:solidFill>
              </a:rPr>
            </a:br>
            <a:r>
              <a:rPr lang="en-US" dirty="0">
                <a:solidFill>
                  <a:srgbClr val="C00000"/>
                </a:solidFill>
              </a:rPr>
              <a:t>// using x outside the function will generate an error</a:t>
            </a:r>
            <a:br>
              <a:rPr lang="en-US" dirty="0">
                <a:solidFill>
                  <a:srgbClr val="C00000"/>
                </a:solidFill>
              </a:rPr>
            </a:br>
            <a:r>
              <a:rPr lang="en-US" dirty="0">
                <a:solidFill>
                  <a:srgbClr val="C00000"/>
                </a:solidFill>
              </a:rPr>
              <a:t>echo "&lt;p&gt;Variable x outside function is: $x&lt;/p&gt;";</a:t>
            </a:r>
            <a:br>
              <a:rPr lang="en-US" dirty="0">
                <a:solidFill>
                  <a:srgbClr val="C00000"/>
                </a:solidFill>
              </a:rPr>
            </a:br>
            <a:r>
              <a:rPr lang="en-US" dirty="0">
                <a:solidFill>
                  <a:srgbClr val="C00000"/>
                </a:solidFill>
              </a:rPr>
              <a:t>?&gt;</a:t>
            </a:r>
          </a:p>
        </p:txBody>
      </p:sp>
      <p:sp>
        <p:nvSpPr>
          <p:cNvPr id="3" name="Title 2"/>
          <p:cNvSpPr>
            <a:spLocks noGrp="1"/>
          </p:cNvSpPr>
          <p:nvPr>
            <p:ph type="title"/>
          </p:nvPr>
        </p:nvSpPr>
        <p:spPr/>
        <p:txBody>
          <a:bodyPr/>
          <a:lstStyle/>
          <a:p>
            <a:r>
              <a:rPr lang="en-US" dirty="0"/>
              <a:t>LOCAL SCOPE </a:t>
            </a:r>
          </a:p>
        </p:txBody>
      </p:sp>
    </p:spTree>
    <p:extLst>
      <p:ext uri="{BB962C8B-B14F-4D97-AF65-F5344CB8AC3E}">
        <p14:creationId xmlns:p14="http://schemas.microsoft.com/office/powerpoint/2010/main" val="373291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just">
              <a:buNone/>
            </a:pPr>
            <a:r>
              <a:rPr lang="en-US" dirty="0">
                <a:solidFill>
                  <a:srgbClr val="C00000"/>
                </a:solidFill>
              </a:rPr>
              <a:t>Variable x inside function is: 5</a:t>
            </a:r>
          </a:p>
          <a:p>
            <a:pPr marL="109728" indent="0" algn="just">
              <a:buNone/>
            </a:pPr>
            <a:r>
              <a:rPr lang="en-US" dirty="0">
                <a:solidFill>
                  <a:srgbClr val="C00000"/>
                </a:solidFill>
              </a:rPr>
              <a:t>Variable x outside function is: </a:t>
            </a:r>
          </a:p>
          <a:p>
            <a:pPr algn="just"/>
            <a:endParaRPr lang="en-US" dirty="0">
              <a:solidFill>
                <a:srgbClr val="C00000"/>
              </a:solidFill>
            </a:endParaRPr>
          </a:p>
        </p:txBody>
      </p:sp>
      <p:sp>
        <p:nvSpPr>
          <p:cNvPr id="3" name="Title 2"/>
          <p:cNvSpPr>
            <a:spLocks noGrp="1"/>
          </p:cNvSpPr>
          <p:nvPr>
            <p:ph type="title"/>
          </p:nvPr>
        </p:nvSpPr>
        <p:spPr/>
        <p:txBody>
          <a:bodyPr/>
          <a:lstStyle/>
          <a:p>
            <a:r>
              <a:rPr lang="en-US" dirty="0" smtClean="0"/>
              <a:t>Output</a:t>
            </a:r>
            <a:endParaRPr lang="en-US" dirty="0"/>
          </a:p>
        </p:txBody>
      </p:sp>
    </p:spTree>
    <p:extLst>
      <p:ext uri="{BB962C8B-B14F-4D97-AF65-F5344CB8AC3E}">
        <p14:creationId xmlns:p14="http://schemas.microsoft.com/office/powerpoint/2010/main" val="18782758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a:t>The global keyword is used to access a global variable from within a function.</a:t>
            </a:r>
          </a:p>
          <a:p>
            <a:pPr algn="just"/>
            <a:r>
              <a:rPr lang="en-US" dirty="0"/>
              <a:t>To do this, use the global keyword before the variables (inside the function):</a:t>
            </a:r>
          </a:p>
          <a:p>
            <a:endParaRPr lang="en-US" dirty="0"/>
          </a:p>
        </p:txBody>
      </p:sp>
      <p:sp>
        <p:nvSpPr>
          <p:cNvPr id="3" name="Title 2"/>
          <p:cNvSpPr>
            <a:spLocks noGrp="1"/>
          </p:cNvSpPr>
          <p:nvPr>
            <p:ph type="title"/>
          </p:nvPr>
        </p:nvSpPr>
        <p:spPr/>
        <p:txBody>
          <a:bodyPr/>
          <a:lstStyle/>
          <a:p>
            <a:r>
              <a:rPr lang="en-US" dirty="0">
                <a:effectLst/>
              </a:rPr>
              <a:t>PHP The global Keyword</a:t>
            </a:r>
            <a:endParaRPr lang="en-US" dirty="0"/>
          </a:p>
        </p:txBody>
      </p:sp>
    </p:spTree>
    <p:extLst>
      <p:ext uri="{BB962C8B-B14F-4D97-AF65-F5344CB8AC3E}">
        <p14:creationId xmlns:p14="http://schemas.microsoft.com/office/powerpoint/2010/main" val="19748494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s-ES" dirty="0"/>
              <a:t>&lt;?</a:t>
            </a:r>
            <a:r>
              <a:rPr lang="es-ES" dirty="0" err="1"/>
              <a:t>php</a:t>
            </a:r>
            <a:r>
              <a:rPr lang="es-ES" dirty="0"/>
              <a:t/>
            </a:r>
            <a:br>
              <a:rPr lang="es-ES" dirty="0"/>
            </a:br>
            <a:r>
              <a:rPr lang="es-ES" dirty="0"/>
              <a:t>$x = 5;</a:t>
            </a:r>
            <a:br>
              <a:rPr lang="es-ES" dirty="0"/>
            </a:br>
            <a:r>
              <a:rPr lang="es-ES" dirty="0"/>
              <a:t>$y = 10;</a:t>
            </a:r>
            <a:br>
              <a:rPr lang="es-ES" dirty="0"/>
            </a:br>
            <a:r>
              <a:rPr lang="es-ES" dirty="0"/>
              <a:t/>
            </a:r>
            <a:br>
              <a:rPr lang="es-ES" dirty="0"/>
            </a:br>
            <a:r>
              <a:rPr lang="es-ES" dirty="0" err="1"/>
              <a:t>function</a:t>
            </a:r>
            <a:r>
              <a:rPr lang="es-ES" dirty="0"/>
              <a:t> </a:t>
            </a:r>
            <a:r>
              <a:rPr lang="es-ES" dirty="0" err="1"/>
              <a:t>myTest</a:t>
            </a:r>
            <a:r>
              <a:rPr lang="es-ES" dirty="0"/>
              <a:t>() {</a:t>
            </a:r>
            <a:br>
              <a:rPr lang="es-ES" dirty="0"/>
            </a:br>
            <a:r>
              <a:rPr lang="es-ES" dirty="0"/>
              <a:t>global $x, $y;</a:t>
            </a:r>
            <a:br>
              <a:rPr lang="es-ES" dirty="0"/>
            </a:br>
            <a:r>
              <a:rPr lang="es-ES" dirty="0"/>
              <a:t>$y = $x + $y;</a:t>
            </a:r>
            <a:br>
              <a:rPr lang="es-ES" dirty="0"/>
            </a:br>
            <a:r>
              <a:rPr lang="es-ES" dirty="0"/>
              <a:t>}</a:t>
            </a:r>
            <a:br>
              <a:rPr lang="es-ES" dirty="0"/>
            </a:br>
            <a:r>
              <a:rPr lang="es-ES" dirty="0"/>
              <a:t/>
            </a:r>
            <a:br>
              <a:rPr lang="es-ES" dirty="0"/>
            </a:br>
            <a:r>
              <a:rPr lang="es-ES" dirty="0" err="1"/>
              <a:t>myTest</a:t>
            </a:r>
            <a:r>
              <a:rPr lang="es-ES" dirty="0"/>
              <a:t>();</a:t>
            </a:r>
            <a:br>
              <a:rPr lang="es-ES" dirty="0"/>
            </a:br>
            <a:r>
              <a:rPr lang="es-ES" dirty="0"/>
              <a:t>echo $y; // outputs 15</a:t>
            </a:r>
            <a:br>
              <a:rPr lang="es-ES" dirty="0"/>
            </a:br>
            <a:r>
              <a:rPr lang="es-ES" dirty="0"/>
              <a:t>?&gt;</a:t>
            </a:r>
            <a:endParaRPr lang="en-US" dirty="0"/>
          </a:p>
        </p:txBody>
      </p:sp>
      <p:sp>
        <p:nvSpPr>
          <p:cNvPr id="3" name="Title 2"/>
          <p:cNvSpPr>
            <a:spLocks noGrp="1"/>
          </p:cNvSpPr>
          <p:nvPr>
            <p:ph type="title"/>
          </p:nvPr>
        </p:nvSpPr>
        <p:spPr/>
        <p:txBody>
          <a:bodyPr/>
          <a:lstStyle/>
          <a:p>
            <a:r>
              <a:rPr lang="en-US" dirty="0" smtClean="0"/>
              <a:t>Example</a:t>
            </a:r>
            <a:endParaRPr lang="en-US" dirty="0"/>
          </a:p>
        </p:txBody>
      </p:sp>
    </p:spTree>
    <p:extLst>
      <p:ext uri="{BB962C8B-B14F-4D97-AF65-F5344CB8AC3E}">
        <p14:creationId xmlns:p14="http://schemas.microsoft.com/office/powerpoint/2010/main" val="5980414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a:t>Normally, when a function is completed/executed, all of its variables are deleted. However, sometimes we want a local variable NOT to be deleted. We need it for a further job.</a:t>
            </a:r>
          </a:p>
          <a:p>
            <a:pPr algn="just"/>
            <a:r>
              <a:rPr lang="en-US" dirty="0"/>
              <a:t>To do this, use the </a:t>
            </a:r>
            <a:r>
              <a:rPr lang="en-US" b="1" dirty="0"/>
              <a:t>static</a:t>
            </a:r>
            <a:r>
              <a:rPr lang="en-US" dirty="0"/>
              <a:t> keyword when you first declare the variable:</a:t>
            </a:r>
          </a:p>
          <a:p>
            <a:endParaRPr lang="en-US" dirty="0"/>
          </a:p>
        </p:txBody>
      </p:sp>
      <p:sp>
        <p:nvSpPr>
          <p:cNvPr id="3" name="Title 2"/>
          <p:cNvSpPr>
            <a:spLocks noGrp="1"/>
          </p:cNvSpPr>
          <p:nvPr>
            <p:ph type="title"/>
          </p:nvPr>
        </p:nvSpPr>
        <p:spPr/>
        <p:txBody>
          <a:bodyPr/>
          <a:lstStyle/>
          <a:p>
            <a:r>
              <a:rPr lang="en-US" dirty="0">
                <a:effectLst/>
              </a:rPr>
              <a:t>PHP The static Keyword</a:t>
            </a:r>
            <a:endParaRPr lang="en-US" dirty="0"/>
          </a:p>
        </p:txBody>
      </p:sp>
    </p:spTree>
    <p:extLst>
      <p:ext uri="{BB962C8B-B14F-4D97-AF65-F5344CB8AC3E}">
        <p14:creationId xmlns:p14="http://schemas.microsoft.com/office/powerpoint/2010/main" val="2483065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454</TotalTime>
  <Words>747</Words>
  <Application>Microsoft Office PowerPoint</Application>
  <PresentationFormat>On-screen Show (4:3)</PresentationFormat>
  <Paragraphs>76</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Calibri</vt:lpstr>
      <vt:lpstr>Lucida Sans Unicode</vt:lpstr>
      <vt:lpstr>Verdana</vt:lpstr>
      <vt:lpstr>Wingdings 2</vt:lpstr>
      <vt:lpstr>Wingdings 3</vt:lpstr>
      <vt:lpstr>Concourse</vt:lpstr>
      <vt:lpstr>Elements of the PHP Programming Environment</vt:lpstr>
      <vt:lpstr>PHP Variables Scope</vt:lpstr>
      <vt:lpstr>Global and Local Scope</vt:lpstr>
      <vt:lpstr>Output </vt:lpstr>
      <vt:lpstr>LOCAL SCOPE </vt:lpstr>
      <vt:lpstr>Output</vt:lpstr>
      <vt:lpstr>PHP The global Keyword</vt:lpstr>
      <vt:lpstr>Example</vt:lpstr>
      <vt:lpstr>PHP The static Keyword</vt:lpstr>
      <vt:lpstr>Example</vt:lpstr>
      <vt:lpstr>Output</vt:lpstr>
      <vt:lpstr>Function Parameter</vt:lpstr>
      <vt:lpstr>Function Parameter</vt:lpstr>
      <vt:lpstr>Constants</vt:lpstr>
      <vt:lpstr>constant() function</vt:lpstr>
      <vt:lpstr>Task5 </vt:lpstr>
      <vt:lpstr>Task6</vt:lpstr>
      <vt:lpstr>Task 7</vt:lpstr>
      <vt:lpstr>Task 8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CSS</dc:title>
  <dc:creator>Khaqan Khawer</dc:creator>
  <cp:lastModifiedBy>Zaheer Ahmed</cp:lastModifiedBy>
  <cp:revision>72</cp:revision>
  <dcterms:created xsi:type="dcterms:W3CDTF">2015-03-02T09:08:23Z</dcterms:created>
  <dcterms:modified xsi:type="dcterms:W3CDTF">2016-08-23T10:23:47Z</dcterms:modified>
</cp:coreProperties>
</file>