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7" r:id="rId11"/>
    <p:sldId id="268"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6674E1-CC56-465C-8BC8-636643AD38A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59979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674E1-CC56-465C-8BC8-636643AD38A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187466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674E1-CC56-465C-8BC8-636643AD38A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81273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674E1-CC56-465C-8BC8-636643AD38A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5650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674E1-CC56-465C-8BC8-636643AD38AB}"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1911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674E1-CC56-465C-8BC8-636643AD38AB}"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08503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674E1-CC56-465C-8BC8-636643AD38AB}"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54676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6674E1-CC56-465C-8BC8-636643AD38AB}"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240037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674E1-CC56-465C-8BC8-636643AD38AB}"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20990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674E1-CC56-465C-8BC8-636643AD38AB}"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38888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674E1-CC56-465C-8BC8-636643AD38AB}"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18052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674E1-CC56-465C-8BC8-636643AD38AB}" type="datetimeFigureOut">
              <a:rPr lang="en-US" smtClean="0"/>
              <a:t>3/29/2017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A5ECA-041F-4F8D-B2F8-34757FF4AB4E}" type="slidenum">
              <a:rPr lang="en-US" smtClean="0"/>
              <a:t>‹#›</a:t>
            </a:fld>
            <a:endParaRPr lang="en-US"/>
          </a:p>
        </p:txBody>
      </p:sp>
    </p:spTree>
    <p:extLst>
      <p:ext uri="{BB962C8B-B14F-4D97-AF65-F5344CB8AC3E}">
        <p14:creationId xmlns:p14="http://schemas.microsoft.com/office/powerpoint/2010/main" val="250506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Engineering</a:t>
            </a:r>
            <a:endParaRPr lang="en-US" dirty="0"/>
          </a:p>
        </p:txBody>
      </p:sp>
      <p:sp>
        <p:nvSpPr>
          <p:cNvPr id="3" name="Subtitle 2"/>
          <p:cNvSpPr>
            <a:spLocks noGrp="1"/>
          </p:cNvSpPr>
          <p:nvPr>
            <p:ph type="subTitle" idx="1"/>
          </p:nvPr>
        </p:nvSpPr>
        <p:spPr/>
        <p:txBody>
          <a:bodyPr/>
          <a:lstStyle/>
          <a:p>
            <a:r>
              <a:rPr lang="en-US" dirty="0" smtClean="0"/>
              <a:t>Zaheer Ahmed</a:t>
            </a:r>
            <a:endParaRPr lang="en-US" dirty="0"/>
          </a:p>
        </p:txBody>
      </p:sp>
    </p:spTree>
    <p:extLst>
      <p:ext uri="{BB962C8B-B14F-4D97-AF65-F5344CB8AC3E}">
        <p14:creationId xmlns:p14="http://schemas.microsoft.com/office/powerpoint/2010/main" val="9357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Tasks </a:t>
            </a:r>
            <a:endParaRPr lang="en-US" dirty="0"/>
          </a:p>
        </p:txBody>
      </p:sp>
      <p:sp>
        <p:nvSpPr>
          <p:cNvPr id="3" name="Content Placeholder 2"/>
          <p:cNvSpPr>
            <a:spLocks noGrp="1"/>
          </p:cNvSpPr>
          <p:nvPr>
            <p:ph idx="1"/>
          </p:nvPr>
        </p:nvSpPr>
        <p:spPr/>
        <p:txBody>
          <a:bodyPr/>
          <a:lstStyle/>
          <a:p>
            <a:pPr marL="0" indent="0">
              <a:buNone/>
            </a:pPr>
            <a:r>
              <a:rPr lang="en-US" dirty="0"/>
              <a:t>Web Development </a:t>
            </a:r>
            <a:r>
              <a:rPr lang="en-US" dirty="0" smtClean="0"/>
              <a:t>Project (Project Marks include in the lab Marks)</a:t>
            </a:r>
            <a:endParaRPr lang="en-US" dirty="0"/>
          </a:p>
        </p:txBody>
      </p:sp>
    </p:spTree>
    <p:extLst>
      <p:ext uri="{BB962C8B-B14F-4D97-AF65-F5344CB8AC3E}">
        <p14:creationId xmlns:p14="http://schemas.microsoft.com/office/powerpoint/2010/main" val="165423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L</a:t>
            </a:r>
            <a:r>
              <a:rPr lang="en-US" dirty="0"/>
              <a:t>et’s go back in time and revisit the early decades of computer </a:t>
            </a:r>
            <a:r>
              <a:rPr lang="en-US" dirty="0" smtClean="0"/>
              <a:t>software development</a:t>
            </a:r>
            <a:r>
              <a:rPr lang="en-US" dirty="0"/>
              <a:t>. During the 1950s and 1960s few people </a:t>
            </a:r>
            <a:r>
              <a:rPr lang="en-US" dirty="0" smtClean="0"/>
              <a:t>appreciated the </a:t>
            </a:r>
            <a:r>
              <a:rPr lang="en-US" dirty="0"/>
              <a:t>importance of computer-based systems, and virtually no </a:t>
            </a:r>
            <a:r>
              <a:rPr lang="en-US" dirty="0" smtClean="0"/>
              <a:t>one foresaw </a:t>
            </a:r>
            <a:r>
              <a:rPr lang="en-US" dirty="0"/>
              <a:t>the global impact that computer hardware and software </a:t>
            </a:r>
            <a:r>
              <a:rPr lang="en-US" dirty="0" smtClean="0"/>
              <a:t>would have </a:t>
            </a:r>
            <a:r>
              <a:rPr lang="en-US" dirty="0"/>
              <a:t>on every aspect of society in the late twentieth and early </a:t>
            </a:r>
            <a:r>
              <a:rPr lang="en-US" dirty="0" smtClean="0"/>
              <a:t>twenty first </a:t>
            </a:r>
            <a:r>
              <a:rPr lang="en-US" dirty="0"/>
              <a:t>centuries. Most people who worked with computers during the </a:t>
            </a:r>
            <a:r>
              <a:rPr lang="en-US" dirty="0" smtClean="0"/>
              <a:t>early days </a:t>
            </a:r>
            <a:r>
              <a:rPr lang="en-US" dirty="0"/>
              <a:t>stumbled into the business, creating computer programs using </a:t>
            </a:r>
            <a:r>
              <a:rPr lang="en-US" dirty="0" smtClean="0"/>
              <a:t>a combination </a:t>
            </a:r>
            <a:r>
              <a:rPr lang="en-US" dirty="0"/>
              <a:t>of informality, urgency, intuition, and art. When </a:t>
            </a:r>
            <a:r>
              <a:rPr lang="en-US" dirty="0" smtClean="0"/>
              <a:t>things worked </a:t>
            </a:r>
            <a:r>
              <a:rPr lang="en-US" dirty="0"/>
              <a:t>out well, this approach lead to important advances in </a:t>
            </a:r>
            <a:r>
              <a:rPr lang="en-US" dirty="0" smtClean="0"/>
              <a:t>computing. But </a:t>
            </a:r>
            <a:r>
              <a:rPr lang="en-US" dirty="0"/>
              <a:t>things didn’t always work out well. Computer-based systems </a:t>
            </a:r>
            <a:r>
              <a:rPr lang="en-US" dirty="0" smtClean="0"/>
              <a:t>often failed </a:t>
            </a:r>
            <a:r>
              <a:rPr lang="en-US" dirty="0"/>
              <a:t>to do what they were supposed to do; were delivered late or not </a:t>
            </a:r>
            <a:r>
              <a:rPr lang="en-US" dirty="0" smtClean="0"/>
              <a:t>at all</a:t>
            </a:r>
            <a:r>
              <a:rPr lang="en-US" dirty="0"/>
              <a:t>; and were </a:t>
            </a:r>
            <a:r>
              <a:rPr lang="en-US" dirty="0" smtClean="0"/>
              <a:t>difficult </a:t>
            </a:r>
            <a:r>
              <a:rPr lang="en-US" dirty="0"/>
              <a:t>and sometimes impossible to correct, adapt, </a:t>
            </a:r>
            <a:r>
              <a:rPr lang="en-US" dirty="0" smtClean="0"/>
              <a:t>and enhance </a:t>
            </a:r>
            <a:r>
              <a:rPr lang="en-US" dirty="0"/>
              <a:t>in any reasonable time frame. The old-school approach </a:t>
            </a:r>
            <a:r>
              <a:rPr lang="en-US" dirty="0" smtClean="0"/>
              <a:t>was, regrettably</a:t>
            </a:r>
            <a:r>
              <a:rPr lang="en-US" dirty="0"/>
              <a:t>, a hit-or-miss proposition.</a:t>
            </a:r>
          </a:p>
        </p:txBody>
      </p:sp>
    </p:spTree>
    <p:extLst>
      <p:ext uri="{BB962C8B-B14F-4D97-AF65-F5344CB8AC3E}">
        <p14:creationId xmlns:p14="http://schemas.microsoft.com/office/powerpoint/2010/main" val="219750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The application of systematic and </a:t>
            </a:r>
            <a:r>
              <a:rPr lang="en-US" dirty="0" smtClean="0"/>
              <a:t>quantifiable approaches </a:t>
            </a:r>
            <a:r>
              <a:rPr lang="en-US" dirty="0"/>
              <a:t>to </a:t>
            </a:r>
            <a:r>
              <a:rPr lang="en-US" dirty="0" smtClean="0"/>
              <a:t>cost effective </a:t>
            </a:r>
            <a:r>
              <a:rPr lang="en-US" dirty="0"/>
              <a:t>analysis, </a:t>
            </a:r>
            <a:r>
              <a:rPr lang="en-US" dirty="0" smtClean="0"/>
              <a:t>design, implementation</a:t>
            </a:r>
            <a:r>
              <a:rPr lang="en-US" dirty="0"/>
              <a:t>, testing, operation, and</a:t>
            </a:r>
          </a:p>
          <a:p>
            <a:pPr marL="0" indent="0">
              <a:buNone/>
            </a:pPr>
            <a:r>
              <a:rPr lang="en-US" dirty="0"/>
              <a:t>maintenance of high-quality Web applications.” –</a:t>
            </a:r>
          </a:p>
          <a:p>
            <a:pPr marL="0" indent="0">
              <a:buNone/>
            </a:pPr>
            <a:r>
              <a:rPr lang="en-US" dirty="0" err="1"/>
              <a:t>Kappel</a:t>
            </a:r>
            <a:r>
              <a:rPr lang="en-US" dirty="0"/>
              <a:t> </a:t>
            </a:r>
            <a:r>
              <a:rPr lang="en-US" i="1" dirty="0"/>
              <a:t>et al.</a:t>
            </a:r>
          </a:p>
          <a:p>
            <a:pPr marL="0" indent="0">
              <a:buNone/>
            </a:pPr>
            <a:r>
              <a:rPr lang="en-US" dirty="0"/>
              <a:t>• Extends </a:t>
            </a:r>
            <a:r>
              <a:rPr lang="en-US" i="1" dirty="0"/>
              <a:t>Software Engineering </a:t>
            </a:r>
            <a:r>
              <a:rPr lang="en-US" dirty="0"/>
              <a:t>to Web </a:t>
            </a:r>
            <a:r>
              <a:rPr lang="en-US" dirty="0" smtClean="0"/>
              <a:t>applications, but </a:t>
            </a:r>
            <a:r>
              <a:rPr lang="en-US" dirty="0"/>
              <a:t>with Web-centric </a:t>
            </a:r>
            <a:r>
              <a:rPr lang="en-US" dirty="0" smtClean="0"/>
              <a:t>approaches. And </a:t>
            </a:r>
            <a:r>
              <a:rPr lang="en-US" dirty="0"/>
              <a:t>other relevant contributions from many disciplines</a:t>
            </a:r>
          </a:p>
        </p:txBody>
      </p:sp>
    </p:spTree>
    <p:extLst>
      <p:ext uri="{BB962C8B-B14F-4D97-AF65-F5344CB8AC3E}">
        <p14:creationId xmlns:p14="http://schemas.microsoft.com/office/powerpoint/2010/main" val="146143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Web Applications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Unlike traditional software, the Web serves as </a:t>
            </a:r>
            <a:r>
              <a:rPr lang="en-US" dirty="0" smtClean="0"/>
              <a:t>both </a:t>
            </a:r>
            <a:r>
              <a:rPr lang="en-US" i="1" dirty="0" smtClean="0"/>
              <a:t>development </a:t>
            </a:r>
            <a:r>
              <a:rPr lang="en-US" dirty="0"/>
              <a:t>&amp; </a:t>
            </a:r>
            <a:r>
              <a:rPr lang="en-US" i="1" dirty="0"/>
              <a:t>user </a:t>
            </a:r>
            <a:r>
              <a:rPr lang="en-US" dirty="0"/>
              <a:t>platform.</a:t>
            </a:r>
          </a:p>
          <a:p>
            <a:pPr marL="0" indent="0">
              <a:buNone/>
            </a:pPr>
            <a:r>
              <a:rPr lang="en-US" dirty="0"/>
              <a:t>• A </a:t>
            </a:r>
            <a:r>
              <a:rPr lang="en-US" i="1" dirty="0"/>
              <a:t>Web application </a:t>
            </a:r>
            <a:r>
              <a:rPr lang="en-US" dirty="0"/>
              <a:t>is a system that utilizes </a:t>
            </a:r>
            <a:r>
              <a:rPr lang="en-US" dirty="0" smtClean="0"/>
              <a:t>W3C standards </a:t>
            </a:r>
            <a:r>
              <a:rPr lang="en-US" dirty="0"/>
              <a:t>&amp; technologies to deliver </a:t>
            </a:r>
            <a:r>
              <a:rPr lang="en-US" dirty="0" smtClean="0"/>
              <a:t>Web-specific resources </a:t>
            </a:r>
            <a:r>
              <a:rPr lang="en-US" dirty="0"/>
              <a:t>to clients (typically) through a </a:t>
            </a:r>
            <a:r>
              <a:rPr lang="en-US" dirty="0" smtClean="0"/>
              <a:t>browser. Kind </a:t>
            </a:r>
            <a:r>
              <a:rPr lang="en-US" dirty="0"/>
              <a:t>of </a:t>
            </a:r>
            <a:r>
              <a:rPr lang="en-US" dirty="0" smtClean="0"/>
              <a:t>…Technology </a:t>
            </a:r>
            <a:r>
              <a:rPr lang="en-US" dirty="0"/>
              <a:t>+ interaction.</a:t>
            </a:r>
          </a:p>
          <a:p>
            <a:pPr marL="0" indent="0">
              <a:buNone/>
            </a:pPr>
            <a:r>
              <a:rPr lang="en-US" dirty="0"/>
              <a:t>– Web site with no software components?</a:t>
            </a:r>
          </a:p>
          <a:p>
            <a:pPr marL="0" indent="0">
              <a:buNone/>
            </a:pPr>
            <a:r>
              <a:rPr lang="en-US" dirty="0"/>
              <a:t>– Web services?</a:t>
            </a:r>
          </a:p>
        </p:txBody>
      </p:sp>
    </p:spTree>
    <p:extLst>
      <p:ext uri="{BB962C8B-B14F-4D97-AF65-F5344CB8AC3E}">
        <p14:creationId xmlns:p14="http://schemas.microsoft.com/office/powerpoint/2010/main" val="187863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Introduction</a:t>
            </a:r>
            <a:endParaRPr lang="en-US" dirty="0"/>
          </a:p>
        </p:txBody>
      </p:sp>
      <p:pic>
        <p:nvPicPr>
          <p:cNvPr id="4" name="Picture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431" y="1825625"/>
            <a:ext cx="815232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40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Course Grading</a:t>
            </a:r>
            <a:endParaRPr lang="en-US"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85460"/>
            <a:ext cx="7474344" cy="331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57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anose="02020603050405020304" pitchFamily="18" charset="0"/>
              </a:rPr>
              <a:t>Course Books</a:t>
            </a:r>
            <a:endParaRPr lang="en-US" dirty="0"/>
          </a:p>
        </p:txBody>
      </p:sp>
      <p:sp>
        <p:nvSpPr>
          <p:cNvPr id="3" name="Content Placeholder 2"/>
          <p:cNvSpPr>
            <a:spLocks noGrp="1"/>
          </p:cNvSpPr>
          <p:nvPr>
            <p:ph idx="1"/>
          </p:nvPr>
        </p:nvSpPr>
        <p:spPr/>
        <p:txBody>
          <a:bodyPr>
            <a:normAutofit/>
          </a:bodyPr>
          <a:lstStyle/>
          <a:p>
            <a:r>
              <a:rPr lang="en-US" altLang="en-US" i="1" dirty="0" smtClean="0">
                <a:latin typeface="Times New Roman" panose="02020603050405020304" pitchFamily="18" charset="0"/>
              </a:rPr>
              <a:t>Recommended Books:</a:t>
            </a:r>
          </a:p>
          <a:p>
            <a:r>
              <a:rPr lang="en-US" dirty="0"/>
              <a:t>Web Engineering: The discipline of Systematic development of web </a:t>
            </a:r>
            <a:r>
              <a:rPr lang="en-US" dirty="0" smtClean="0"/>
              <a:t>applications Edited </a:t>
            </a:r>
            <a:r>
              <a:rPr lang="en-US" dirty="0"/>
              <a:t>by: </a:t>
            </a:r>
            <a:r>
              <a:rPr lang="en-US" dirty="0" err="1"/>
              <a:t>Gerti</a:t>
            </a:r>
            <a:r>
              <a:rPr lang="en-US" dirty="0"/>
              <a:t> </a:t>
            </a:r>
            <a:r>
              <a:rPr lang="en-US" dirty="0" err="1"/>
              <a:t>Kappel</a:t>
            </a:r>
            <a:r>
              <a:rPr lang="en-US" dirty="0"/>
              <a:t>, Birgit </a:t>
            </a:r>
            <a:r>
              <a:rPr lang="en-US" dirty="0" err="1"/>
              <a:t>Proll</a:t>
            </a:r>
            <a:r>
              <a:rPr lang="en-US" dirty="0"/>
              <a:t>, Siegfried Reich, Werner </a:t>
            </a:r>
            <a:r>
              <a:rPr lang="en-US" dirty="0" err="1" smtClean="0"/>
              <a:t>Retschitzegger</a:t>
            </a:r>
            <a:endParaRPr lang="en-US" dirty="0" smtClean="0"/>
          </a:p>
          <a:p>
            <a:r>
              <a:rPr lang="en-US" dirty="0"/>
              <a:t>Web enabled Commercial Application Development using HTML, DHTML, JavaScript, Perl, CGI by Ivan </a:t>
            </a:r>
            <a:r>
              <a:rPr lang="en-US" dirty="0" err="1"/>
              <a:t>Bayross</a:t>
            </a:r>
            <a:r>
              <a:rPr lang="en-US" dirty="0"/>
              <a:t>. </a:t>
            </a:r>
          </a:p>
          <a:p>
            <a:r>
              <a:rPr lang="en-US" b="1" dirty="0"/>
              <a:t>Reference Books: </a:t>
            </a:r>
            <a:br>
              <a:rPr lang="en-US" b="1" dirty="0"/>
            </a:br>
            <a:endParaRPr lang="en-US" dirty="0"/>
          </a:p>
          <a:p>
            <a:r>
              <a:rPr lang="en-US" dirty="0"/>
              <a:t>1) Web Engineering by Pankaj Sharma</a:t>
            </a:r>
          </a:p>
          <a:p>
            <a:pPr marL="0" indent="0">
              <a:buNone/>
            </a:pPr>
            <a:endParaRPr lang="en-US" dirty="0"/>
          </a:p>
        </p:txBody>
      </p:sp>
    </p:spTree>
    <p:extLst>
      <p:ext uri="{BB962C8B-B14F-4D97-AF65-F5344CB8AC3E}">
        <p14:creationId xmlns:p14="http://schemas.microsoft.com/office/powerpoint/2010/main" val="214291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Course Outline </a:t>
            </a:r>
            <a:endParaRPr lang="en-US" dirty="0"/>
          </a:p>
        </p:txBody>
      </p:sp>
      <p:sp>
        <p:nvSpPr>
          <p:cNvPr id="3" name="Content Placeholder 2"/>
          <p:cNvSpPr>
            <a:spLocks noGrp="1"/>
          </p:cNvSpPr>
          <p:nvPr>
            <p:ph idx="1"/>
          </p:nvPr>
        </p:nvSpPr>
        <p:spPr>
          <a:xfrm>
            <a:off x="387440" y="1503652"/>
            <a:ext cx="10515600" cy="5103209"/>
          </a:xfrm>
        </p:spPr>
        <p:txBody>
          <a:bodyPr>
            <a:normAutofit fontScale="70000" lnSpcReduction="20000"/>
          </a:bodyPr>
          <a:lstStyle/>
          <a:p>
            <a:pPr marL="0" indent="0">
              <a:buNone/>
            </a:pPr>
            <a:r>
              <a:rPr lang="en-US" dirty="0"/>
              <a:t>An Introduction to web </a:t>
            </a:r>
            <a:r>
              <a:rPr lang="en-US" dirty="0" smtClean="0"/>
              <a:t>engineering</a:t>
            </a:r>
          </a:p>
          <a:p>
            <a:pPr marL="0" indent="0">
              <a:buNone/>
            </a:pPr>
            <a:r>
              <a:rPr lang="en-US" dirty="0"/>
              <a:t>Protocols for Web applications: HTTP Role in Web </a:t>
            </a:r>
            <a:r>
              <a:rPr lang="en-US" dirty="0" smtClean="0"/>
              <a:t>Development</a:t>
            </a:r>
          </a:p>
          <a:p>
            <a:pPr marL="0" lvl="0" indent="0">
              <a:buNone/>
            </a:pPr>
            <a:r>
              <a:rPr lang="en-US" dirty="0"/>
              <a:t>Overview of three tire Architecture</a:t>
            </a:r>
          </a:p>
          <a:p>
            <a:pPr marL="0" indent="0">
              <a:buNone/>
            </a:pPr>
            <a:r>
              <a:rPr lang="en-US" dirty="0"/>
              <a:t>HTML (Basic)</a:t>
            </a:r>
          </a:p>
          <a:p>
            <a:pPr marL="0" indent="0">
              <a:buNone/>
            </a:pPr>
            <a:r>
              <a:rPr lang="en-US" dirty="0" smtClean="0"/>
              <a:t>HTML(Advance)</a:t>
            </a:r>
          </a:p>
          <a:p>
            <a:pPr marL="0" indent="0">
              <a:buNone/>
            </a:pPr>
            <a:r>
              <a:rPr lang="en-US" dirty="0"/>
              <a:t>CSS (Cascading Style Sheets</a:t>
            </a:r>
            <a:r>
              <a:rPr lang="en-US" dirty="0" smtClean="0"/>
              <a:t>)</a:t>
            </a:r>
          </a:p>
          <a:p>
            <a:pPr marL="0" indent="0">
              <a:buNone/>
            </a:pPr>
            <a:r>
              <a:rPr lang="en-US" dirty="0"/>
              <a:t>HTML Forms and </a:t>
            </a:r>
            <a:r>
              <a:rPr lang="en-US" dirty="0" smtClean="0"/>
              <a:t>Input</a:t>
            </a:r>
          </a:p>
          <a:p>
            <a:pPr marL="0" indent="0">
              <a:buNone/>
            </a:pPr>
            <a:r>
              <a:rPr lang="en-US" dirty="0"/>
              <a:t>Java Script Basics, functions</a:t>
            </a:r>
          </a:p>
          <a:p>
            <a:pPr marL="0" indent="0">
              <a:buNone/>
            </a:pPr>
            <a:r>
              <a:rPr lang="en-US" dirty="0" err="1"/>
              <a:t>PhP</a:t>
            </a:r>
            <a:r>
              <a:rPr lang="en-US" dirty="0"/>
              <a:t> Basics (Syntax, Variables, Loops) </a:t>
            </a:r>
            <a:endParaRPr lang="en-US" dirty="0" smtClean="0"/>
          </a:p>
          <a:p>
            <a:pPr marL="0" lvl="0" indent="0">
              <a:buNone/>
            </a:pPr>
            <a:r>
              <a:rPr lang="en-US" dirty="0"/>
              <a:t>PHP Forms and User Input</a:t>
            </a:r>
          </a:p>
          <a:p>
            <a:pPr marL="0" lvl="0" indent="0">
              <a:buNone/>
            </a:pPr>
            <a:r>
              <a:rPr lang="en-US" dirty="0"/>
              <a:t>PHP MySQL Introduction</a:t>
            </a:r>
          </a:p>
          <a:p>
            <a:pPr marL="0" lvl="0" indent="0">
              <a:buNone/>
            </a:pPr>
            <a:r>
              <a:rPr lang="en-US" dirty="0"/>
              <a:t>PHP + </a:t>
            </a:r>
            <a:r>
              <a:rPr lang="en-US" dirty="0" smtClean="0"/>
              <a:t>MySQL</a:t>
            </a:r>
          </a:p>
          <a:p>
            <a:pPr marL="0" lvl="0" indent="0">
              <a:buNone/>
            </a:pPr>
            <a:r>
              <a:rPr lang="en-US" dirty="0"/>
              <a:t>Structured Query Language</a:t>
            </a:r>
          </a:p>
          <a:p>
            <a:pPr marL="0" indent="0">
              <a:buNone/>
            </a:pPr>
            <a:r>
              <a:rPr lang="en-US" dirty="0"/>
              <a:t>Connection With data </a:t>
            </a:r>
            <a:r>
              <a:rPr lang="en-US" dirty="0" smtClean="0"/>
              <a:t>base</a:t>
            </a:r>
          </a:p>
          <a:p>
            <a:pPr marL="0" indent="0">
              <a:buNone/>
            </a:pPr>
            <a:r>
              <a:rPr lang="en-US" dirty="0" smtClean="0"/>
              <a:t>Project Final Viva</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133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Policy</a:t>
            </a:r>
          </a:p>
        </p:txBody>
      </p:sp>
      <p:sp>
        <p:nvSpPr>
          <p:cNvPr id="3" name="Content Placeholder 2"/>
          <p:cNvSpPr>
            <a:spLocks noGrp="1"/>
          </p:cNvSpPr>
          <p:nvPr>
            <p:ph idx="1"/>
          </p:nvPr>
        </p:nvSpPr>
        <p:spPr/>
        <p:txBody>
          <a:bodyPr/>
          <a:lstStyle/>
          <a:p>
            <a:r>
              <a:rPr lang="en-US" dirty="0"/>
              <a:t>Class participation and regular attendance is expected. Students are responsible for bringing themselves </a:t>
            </a:r>
            <a:r>
              <a:rPr lang="en-US" u="sng" dirty="0"/>
              <a:t>up-to-date</a:t>
            </a:r>
            <a:r>
              <a:rPr lang="en-US" dirty="0"/>
              <a:t> on class material and assignments. Exams will be a combination of material presented in lectures, and homework problems. Homework should be completed and returned in the specified time for marking. </a:t>
            </a:r>
          </a:p>
        </p:txBody>
      </p:sp>
    </p:spTree>
    <p:extLst>
      <p:ext uri="{BB962C8B-B14F-4D97-AF65-F5344CB8AC3E}">
        <p14:creationId xmlns:p14="http://schemas.microsoft.com/office/powerpoint/2010/main" val="375289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This course is aimed at to make students learn about how to engineer a web based project as well as latest tools, technologies and developments in the respective field</a:t>
            </a:r>
            <a:r>
              <a:rPr lang="en-US" dirty="0" smtClean="0"/>
              <a:t>.</a:t>
            </a:r>
          </a:p>
          <a:p>
            <a:pPr lvl="0"/>
            <a:r>
              <a:rPr lang="en-US" dirty="0"/>
              <a:t>This course introduces basic Web page development techniques. Topics include HTML, scripting languages, and commercial software packages used in the development of Web pages. At the conclusion of this course, students will be able to use specified markup languages to develop basic Web pages.  </a:t>
            </a:r>
          </a:p>
          <a:p>
            <a:pPr lvl="0"/>
            <a:r>
              <a:rPr lang="en-US" dirty="0"/>
              <a:t>Unless otherwise indicated, evaluation of student’s attainment of objectives is based on knowledge gained from this course.  During performance evaluations, students will be provided necessary tools, equipment, materials, specifications, and any other resources necessary to accomplish the task.  Specifications may be in the form of, but not limited to, manufacturer’s specifications, technical orders, regulations, national and state codes, certification agencies, locally developed lab assignments, or any combination of specifications</a:t>
            </a:r>
          </a:p>
          <a:p>
            <a:endParaRPr lang="en-US" dirty="0"/>
          </a:p>
          <a:p>
            <a:endParaRPr lang="en-US" dirty="0"/>
          </a:p>
        </p:txBody>
      </p:sp>
    </p:spTree>
    <p:extLst>
      <p:ext uri="{BB962C8B-B14F-4D97-AF65-F5344CB8AC3E}">
        <p14:creationId xmlns:p14="http://schemas.microsoft.com/office/powerpoint/2010/main" val="68840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Plane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5039268"/>
              </p:ext>
            </p:extLst>
          </p:nvPr>
        </p:nvGraphicFramePr>
        <p:xfrm>
          <a:off x="1069022" y="1795843"/>
          <a:ext cx="5563598" cy="1668574"/>
        </p:xfrm>
        <a:graphic>
          <a:graphicData uri="http://schemas.openxmlformats.org/drawingml/2006/table">
            <a:tbl>
              <a:tblPr firstRow="1" firstCol="1" bandRow="1">
                <a:tableStyleId>{5C22544A-7EE6-4342-B048-85BDC9FD1C3A}</a:tableStyleId>
              </a:tblPr>
              <a:tblGrid>
                <a:gridCol w="2781353"/>
                <a:gridCol w="2782245"/>
              </a:tblGrid>
              <a:tr h="480258">
                <a:tc>
                  <a:txBody>
                    <a:bodyPr/>
                    <a:lstStyle/>
                    <a:p>
                      <a:pPr marL="0" marR="0">
                        <a:lnSpc>
                          <a:spcPct val="107000"/>
                        </a:lnSpc>
                        <a:spcBef>
                          <a:spcPts val="0"/>
                        </a:spcBef>
                        <a:spcAft>
                          <a:spcPts val="0"/>
                        </a:spcAft>
                      </a:pPr>
                      <a:r>
                        <a:rPr lang="en-US" sz="2000" dirty="0">
                          <a:effectLst/>
                        </a:rPr>
                        <a:t>Lesson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Week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88316">
                <a:tc>
                  <a:txBody>
                    <a:bodyPr/>
                    <a:lstStyle/>
                    <a:p>
                      <a:pPr marL="0" marR="0">
                        <a:lnSpc>
                          <a:spcPct val="107000"/>
                        </a:lnSpc>
                        <a:spcBef>
                          <a:spcPts val="0"/>
                        </a:spcBef>
                        <a:spcAft>
                          <a:spcPts val="0"/>
                        </a:spcAft>
                      </a:pPr>
                      <a:r>
                        <a:rPr lang="en-US" sz="1600" dirty="0">
                          <a:effectLst/>
                        </a:rPr>
                        <a:t>Lecture1+ </a:t>
                      </a:r>
                      <a:r>
                        <a:rPr lang="en-US" sz="1600" dirty="0" smtClean="0">
                          <a:effectLst/>
                        </a:rPr>
                        <a:t>project</a:t>
                      </a:r>
                      <a:endParaRPr lang="en-US" sz="1100" dirty="0">
                        <a:effectLst/>
                      </a:endParaRPr>
                    </a:p>
                    <a:p>
                      <a:pPr marL="0" marR="0">
                        <a:lnSpc>
                          <a:spcPct val="107000"/>
                        </a:lnSpc>
                        <a:spcBef>
                          <a:spcPts val="0"/>
                        </a:spcBef>
                        <a:spcAft>
                          <a:spcPts val="0"/>
                        </a:spcAft>
                      </a:pPr>
                      <a:r>
                        <a:rPr lang="en-US" sz="1600" dirty="0">
                          <a:effectLst/>
                        </a:rPr>
                        <a:t>Lecture 2</a:t>
                      </a:r>
                      <a:endParaRPr lang="en-US" sz="1100" dirty="0">
                        <a:effectLst/>
                      </a:endParaRPr>
                    </a:p>
                    <a:p>
                      <a:pPr marL="0" marR="0">
                        <a:lnSpc>
                          <a:spcPct val="107000"/>
                        </a:lnSpc>
                        <a:spcBef>
                          <a:spcPts val="0"/>
                        </a:spcBef>
                        <a:spcAft>
                          <a:spcPts val="0"/>
                        </a:spcAft>
                      </a:pPr>
                      <a:r>
                        <a:rPr lang="en-US" sz="16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rPr>
                        <a:t>Thursday</a:t>
                      </a:r>
                      <a:endParaRPr lang="en-US" sz="1100" dirty="0">
                        <a:effectLst/>
                      </a:endParaRPr>
                    </a:p>
                    <a:p>
                      <a:pPr marL="0" marR="0">
                        <a:lnSpc>
                          <a:spcPct val="107000"/>
                        </a:lnSpc>
                        <a:spcBef>
                          <a:spcPts val="0"/>
                        </a:spcBef>
                        <a:spcAft>
                          <a:spcPts val="0"/>
                        </a:spcAft>
                      </a:pPr>
                      <a:r>
                        <a:rPr lang="en-US" sz="1600" dirty="0" smtClean="0">
                          <a:effectLst/>
                        </a:rPr>
                        <a:t> Thursday</a:t>
                      </a:r>
                    </a:p>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0843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Lab Task</a:t>
            </a:r>
            <a:endParaRPr lang="en-US" b="1" dirty="0"/>
          </a:p>
        </p:txBody>
      </p:sp>
      <p:sp>
        <p:nvSpPr>
          <p:cNvPr id="3" name="Content Placeholder 2"/>
          <p:cNvSpPr>
            <a:spLocks noGrp="1"/>
          </p:cNvSpPr>
          <p:nvPr>
            <p:ph idx="1"/>
          </p:nvPr>
        </p:nvSpPr>
        <p:spPr/>
        <p:txBody>
          <a:bodyPr/>
          <a:lstStyle/>
          <a:p>
            <a:pPr lvl="0"/>
            <a:r>
              <a:rPr lang="en-US" dirty="0"/>
              <a:t>Macromedia </a:t>
            </a:r>
            <a:r>
              <a:rPr lang="en-US" dirty="0" err="1"/>
              <a:t>dreamweaver</a:t>
            </a:r>
            <a:endParaRPr lang="en-US" dirty="0"/>
          </a:p>
          <a:p>
            <a:pPr lvl="0"/>
            <a:r>
              <a:rPr lang="en-US" dirty="0"/>
              <a:t>My SQL (</a:t>
            </a:r>
            <a:r>
              <a:rPr lang="en-US" dirty="0" err="1"/>
              <a:t>XamPP</a:t>
            </a:r>
            <a:r>
              <a:rPr lang="en-US" dirty="0"/>
              <a:t>)</a:t>
            </a:r>
          </a:p>
          <a:p>
            <a:pPr lvl="0"/>
            <a:r>
              <a:rPr lang="en-US" dirty="0"/>
              <a:t>FileZilla  </a:t>
            </a:r>
          </a:p>
          <a:p>
            <a:pPr lvl="0"/>
            <a:r>
              <a:rPr lang="en-US" dirty="0"/>
              <a:t>WordPress</a:t>
            </a:r>
          </a:p>
          <a:p>
            <a:endParaRPr lang="en-US" dirty="0"/>
          </a:p>
        </p:txBody>
      </p:sp>
    </p:spTree>
    <p:extLst>
      <p:ext uri="{BB962C8B-B14F-4D97-AF65-F5344CB8AC3E}">
        <p14:creationId xmlns:p14="http://schemas.microsoft.com/office/powerpoint/2010/main" val="176747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629</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Web Engineering</vt:lpstr>
      <vt:lpstr>Introduction</vt:lpstr>
      <vt:lpstr>Course Grading</vt:lpstr>
      <vt:lpstr>Course Books</vt:lpstr>
      <vt:lpstr>Course Outline </vt:lpstr>
      <vt:lpstr>Course Policy</vt:lpstr>
      <vt:lpstr>Objective</vt:lpstr>
      <vt:lpstr>Lesson Plane</vt:lpstr>
      <vt:lpstr>Lab Task</vt:lpstr>
      <vt:lpstr>Assignment Tasks </vt:lpstr>
      <vt:lpstr>Introduction</vt:lpstr>
      <vt:lpstr>Introduction</vt:lpstr>
      <vt:lpstr>Defining Web 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Zaheer Ahmed</dc:creator>
  <cp:lastModifiedBy>Zaheer Ahmed</cp:lastModifiedBy>
  <cp:revision>22</cp:revision>
  <dcterms:created xsi:type="dcterms:W3CDTF">2016-02-02T04:27:13Z</dcterms:created>
  <dcterms:modified xsi:type="dcterms:W3CDTF">2017-03-29T18:09:35Z</dcterms:modified>
</cp:coreProperties>
</file>