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6" r:id="rId2"/>
    <p:sldId id="270" r:id="rId3"/>
    <p:sldId id="271" r:id="rId4"/>
    <p:sldId id="272" r:id="rId5"/>
    <p:sldId id="273" r:id="rId6"/>
    <p:sldId id="274" r:id="rId7"/>
    <p:sldId id="275" r:id="rId8"/>
    <p:sldId id="282" r:id="rId9"/>
    <p:sldId id="287" r:id="rId10"/>
    <p:sldId id="283" r:id="rId11"/>
    <p:sldId id="284" r:id="rId12"/>
    <p:sldId id="277" r:id="rId13"/>
    <p:sldId id="278" r:id="rId14"/>
    <p:sldId id="279" r:id="rId15"/>
    <p:sldId id="280" r:id="rId16"/>
    <p:sldId id="281" r:id="rId17"/>
    <p:sldId id="285" r:id="rId18"/>
    <p:sldId id="28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146481-58D2-4B8F-8827-447AD7DEA257}" type="datetimeFigureOut">
              <a:rPr lang="en-US" smtClean="0"/>
              <a:t>8/23/2016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C146481-58D2-4B8F-8827-447AD7DEA257}" type="datetimeFigureOut">
              <a:rPr lang="en-US" smtClean="0"/>
              <a:t>8/23/2016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146481-58D2-4B8F-8827-447AD7DEA257}" type="datetimeFigureOut">
              <a:rPr lang="en-US" smtClean="0"/>
              <a:t>8/23/2016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146481-58D2-4B8F-8827-447AD7DEA257}" type="datetimeFigureOut">
              <a:rPr lang="en-US" smtClean="0"/>
              <a:t>8/23/2016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E3DF1C-D030-48C1-B8BD-0CB02D1A5FA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146481-58D2-4B8F-8827-447AD7DEA257}" type="datetimeFigureOut">
              <a:rPr lang="en-US" smtClean="0"/>
              <a:t>8/23/2016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E3DF1C-D030-48C1-B8BD-0CB02D1A5F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effectLst/>
              </a:rPr>
              <a:t>Elements of the PHP Programming Environment</a:t>
            </a:r>
            <a:endParaRPr lang="en-US" dirty="0"/>
          </a:p>
        </p:txBody>
      </p:sp>
      <p:sp>
        <p:nvSpPr>
          <p:cNvPr id="3" name="Subtitle 2"/>
          <p:cNvSpPr>
            <a:spLocks noGrp="1"/>
          </p:cNvSpPr>
          <p:nvPr>
            <p:ph type="subTitle" idx="1"/>
          </p:nvPr>
        </p:nvSpPr>
        <p:spPr/>
        <p:txBody>
          <a:bodyPr/>
          <a:lstStyle/>
          <a:p>
            <a:r>
              <a:rPr lang="en-US" b="1" dirty="0" smtClean="0"/>
              <a:t>PHP Variables</a:t>
            </a:r>
            <a:endParaRPr lang="en-US" b="1" dirty="0"/>
          </a:p>
        </p:txBody>
      </p:sp>
    </p:spTree>
    <p:extLst>
      <p:ext uri="{BB962C8B-B14F-4D97-AF65-F5344CB8AC3E}">
        <p14:creationId xmlns:p14="http://schemas.microsoft.com/office/powerpoint/2010/main" val="1044494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t>Its very easy to create your own PHP function. Suppose you want to create a PHP function which will simply write a simple message on your browser when you will call it. Following example creates a function called </a:t>
            </a:r>
            <a:r>
              <a:rPr lang="en-US" dirty="0" err="1"/>
              <a:t>writeMessage</a:t>
            </a:r>
            <a:r>
              <a:rPr lang="en-US" dirty="0"/>
              <a:t>() and then calls it just after creating it.</a:t>
            </a:r>
          </a:p>
          <a:p>
            <a:pPr algn="just"/>
            <a:r>
              <a:rPr lang="en-US" dirty="0"/>
              <a:t>Note that while creating a function its name should start with keyword </a:t>
            </a:r>
            <a:r>
              <a:rPr lang="en-US" b="1" dirty="0" smtClean="0"/>
              <a:t>function </a:t>
            </a:r>
            <a:r>
              <a:rPr lang="en-US" dirty="0" smtClean="0"/>
              <a:t>and </a:t>
            </a:r>
            <a:r>
              <a:rPr lang="en-US" dirty="0"/>
              <a:t>all the PHP code should be put inside { and } braces as shown in the following example below −</a:t>
            </a:r>
          </a:p>
          <a:p>
            <a:pPr marL="109728" indent="0" algn="just">
              <a:buNone/>
            </a:pPr>
            <a:endParaRPr lang="en-US" dirty="0"/>
          </a:p>
        </p:txBody>
      </p:sp>
      <p:sp>
        <p:nvSpPr>
          <p:cNvPr id="3" name="Title 2"/>
          <p:cNvSpPr>
            <a:spLocks noGrp="1"/>
          </p:cNvSpPr>
          <p:nvPr>
            <p:ph type="title"/>
          </p:nvPr>
        </p:nvSpPr>
        <p:spPr/>
        <p:txBody>
          <a:bodyPr>
            <a:normAutofit/>
          </a:bodyPr>
          <a:lstStyle/>
          <a:p>
            <a:r>
              <a:rPr lang="en-US" b="0" dirty="0">
                <a:effectLst/>
              </a:rPr>
              <a:t>Creating PHP </a:t>
            </a:r>
            <a:r>
              <a:rPr lang="en-US" b="0" dirty="0" smtClean="0">
                <a:effectLst/>
              </a:rPr>
              <a:t>Function</a:t>
            </a:r>
            <a:endParaRPr lang="en-US" dirty="0"/>
          </a:p>
        </p:txBody>
      </p:sp>
    </p:spTree>
    <p:extLst>
      <p:ext uri="{BB962C8B-B14F-4D97-AF65-F5344CB8AC3E}">
        <p14:creationId xmlns:p14="http://schemas.microsoft.com/office/powerpoint/2010/main" val="4459541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a:t>&lt;?</a:t>
            </a:r>
            <a:r>
              <a:rPr lang="en-US" dirty="0" err="1"/>
              <a:t>php</a:t>
            </a:r>
            <a:endParaRPr lang="en-US" dirty="0"/>
          </a:p>
          <a:p>
            <a:pPr marL="109728" indent="0">
              <a:buNone/>
            </a:pPr>
            <a:r>
              <a:rPr lang="en-US" dirty="0"/>
              <a:t>         /* Defining a PHP Function */</a:t>
            </a:r>
          </a:p>
          <a:p>
            <a:pPr marL="109728" indent="0">
              <a:buNone/>
            </a:pPr>
            <a:r>
              <a:rPr lang="en-US" dirty="0"/>
              <a:t>         function </a:t>
            </a:r>
            <a:r>
              <a:rPr lang="en-US" dirty="0" err="1"/>
              <a:t>writeMessage</a:t>
            </a:r>
            <a:r>
              <a:rPr lang="en-US" dirty="0"/>
              <a:t>() {</a:t>
            </a:r>
          </a:p>
          <a:p>
            <a:pPr marL="109728" indent="0">
              <a:buNone/>
            </a:pPr>
            <a:r>
              <a:rPr lang="en-US" dirty="0"/>
              <a:t>            echo "You are really a nice person, Have a nice time!";</a:t>
            </a:r>
          </a:p>
          <a:p>
            <a:pPr marL="109728" indent="0">
              <a:buNone/>
            </a:pPr>
            <a:r>
              <a:rPr lang="en-US" dirty="0"/>
              <a:t>         }</a:t>
            </a:r>
          </a:p>
          <a:p>
            <a:pPr marL="109728" indent="0">
              <a:buNone/>
            </a:pPr>
            <a:r>
              <a:rPr lang="en-US" dirty="0"/>
              <a:t>         </a:t>
            </a:r>
          </a:p>
          <a:p>
            <a:pPr marL="109728" indent="0">
              <a:buNone/>
            </a:pPr>
            <a:r>
              <a:rPr lang="en-US" dirty="0"/>
              <a:t>         /* Calling a PHP Function */</a:t>
            </a:r>
          </a:p>
          <a:p>
            <a:pPr marL="109728" indent="0">
              <a:buNone/>
            </a:pPr>
            <a:r>
              <a:rPr lang="en-US" dirty="0"/>
              <a:t>         </a:t>
            </a:r>
            <a:r>
              <a:rPr lang="en-US" dirty="0" err="1"/>
              <a:t>writeMessage</a:t>
            </a:r>
            <a:r>
              <a:rPr lang="en-US" dirty="0"/>
              <a:t>();</a:t>
            </a:r>
          </a:p>
          <a:p>
            <a:pPr marL="109728" indent="0">
              <a:buNone/>
            </a:pPr>
            <a:r>
              <a:rPr lang="en-US" dirty="0"/>
              <a:t>      ?&gt;</a:t>
            </a:r>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18409603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Get The Length of a String</a:t>
            </a:r>
          </a:p>
          <a:p>
            <a:pPr lvl="1"/>
            <a:r>
              <a:rPr lang="en-US" dirty="0"/>
              <a:t>The PHP </a:t>
            </a:r>
            <a:r>
              <a:rPr lang="en-US" dirty="0" err="1"/>
              <a:t>strlen</a:t>
            </a:r>
            <a:r>
              <a:rPr lang="en-US" dirty="0"/>
              <a:t>() function returns the length of a string.</a:t>
            </a:r>
          </a:p>
          <a:p>
            <a:pPr lvl="1"/>
            <a:r>
              <a:rPr lang="en-US" dirty="0"/>
              <a:t>The example below returns the length of the string "Hello world!":</a:t>
            </a:r>
          </a:p>
          <a:p>
            <a:pPr marL="109728" indent="0">
              <a:buNone/>
            </a:pPr>
            <a:r>
              <a:rPr lang="en-US" dirty="0"/>
              <a:t>&lt;?</a:t>
            </a:r>
            <a:r>
              <a:rPr lang="en-US" dirty="0" err="1"/>
              <a:t>php</a:t>
            </a:r>
            <a:r>
              <a:rPr lang="en-US" dirty="0"/>
              <a:t/>
            </a:r>
            <a:br>
              <a:rPr lang="en-US" dirty="0"/>
            </a:br>
            <a:r>
              <a:rPr lang="en-US" dirty="0"/>
              <a:t>echo </a:t>
            </a:r>
            <a:r>
              <a:rPr lang="en-US" dirty="0" err="1"/>
              <a:t>strlen</a:t>
            </a:r>
            <a:r>
              <a:rPr lang="en-US" dirty="0"/>
              <a:t>("Hello world!");</a:t>
            </a:r>
            <a:br>
              <a:rPr lang="en-US" dirty="0"/>
            </a:br>
            <a:r>
              <a:rPr lang="en-US" dirty="0"/>
              <a:t>?&gt; </a:t>
            </a:r>
            <a:endParaRPr lang="en-US" dirty="0" smtClean="0"/>
          </a:p>
          <a:p>
            <a:pPr marL="109728" indent="0">
              <a:buNone/>
            </a:pPr>
            <a:r>
              <a:rPr lang="en-US" dirty="0" smtClean="0"/>
              <a:t>Out put</a:t>
            </a:r>
          </a:p>
          <a:p>
            <a:pPr marL="109728" indent="0">
              <a:buNone/>
            </a:pPr>
            <a:r>
              <a:rPr lang="en-US" dirty="0"/>
              <a:t>12</a:t>
            </a:r>
          </a:p>
        </p:txBody>
      </p:sp>
      <p:sp>
        <p:nvSpPr>
          <p:cNvPr id="3" name="Title 2"/>
          <p:cNvSpPr>
            <a:spLocks noGrp="1"/>
          </p:cNvSpPr>
          <p:nvPr>
            <p:ph type="title"/>
          </p:nvPr>
        </p:nvSpPr>
        <p:spPr/>
        <p:txBody>
          <a:bodyPr>
            <a:normAutofit/>
          </a:bodyPr>
          <a:lstStyle/>
          <a:p>
            <a:r>
              <a:rPr lang="en-US" b="0" dirty="0">
                <a:effectLst/>
              </a:rPr>
              <a:t>PHP String </a:t>
            </a:r>
            <a:r>
              <a:rPr lang="en-US" b="0" dirty="0" smtClean="0">
                <a:effectLst/>
              </a:rPr>
              <a:t>Functions</a:t>
            </a:r>
            <a:endParaRPr lang="en-US" dirty="0"/>
          </a:p>
        </p:txBody>
      </p:sp>
    </p:spTree>
    <p:extLst>
      <p:ext uri="{BB962C8B-B14F-4D97-AF65-F5344CB8AC3E}">
        <p14:creationId xmlns:p14="http://schemas.microsoft.com/office/powerpoint/2010/main" val="1455024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PHP </a:t>
            </a:r>
            <a:r>
              <a:rPr lang="en-US" dirty="0" err="1"/>
              <a:t>str_word_count</a:t>
            </a:r>
            <a:r>
              <a:rPr lang="en-US" dirty="0"/>
              <a:t>() function counts the number of words in a string</a:t>
            </a:r>
            <a:r>
              <a:rPr lang="en-US" dirty="0" smtClean="0"/>
              <a:t>:</a:t>
            </a:r>
          </a:p>
          <a:p>
            <a:pPr marL="109728" indent="0">
              <a:buNone/>
            </a:pPr>
            <a:r>
              <a:rPr lang="en-US" dirty="0"/>
              <a:t>&lt;?</a:t>
            </a:r>
            <a:r>
              <a:rPr lang="en-US" dirty="0" err="1"/>
              <a:t>php</a:t>
            </a:r>
            <a:r>
              <a:rPr lang="en-US" dirty="0"/>
              <a:t/>
            </a:r>
            <a:br>
              <a:rPr lang="en-US" dirty="0"/>
            </a:br>
            <a:r>
              <a:rPr lang="en-US" dirty="0"/>
              <a:t>echo </a:t>
            </a:r>
            <a:r>
              <a:rPr lang="en-US" dirty="0" err="1"/>
              <a:t>str_word_count</a:t>
            </a:r>
            <a:r>
              <a:rPr lang="en-US" dirty="0"/>
              <a:t>("Hello world!");</a:t>
            </a:r>
            <a:br>
              <a:rPr lang="en-US" dirty="0"/>
            </a:br>
            <a:r>
              <a:rPr lang="en-US" dirty="0"/>
              <a:t>?&gt; </a:t>
            </a:r>
            <a:endParaRPr lang="en-US" dirty="0" smtClean="0"/>
          </a:p>
          <a:p>
            <a:pPr marL="109728" indent="0">
              <a:buNone/>
            </a:pPr>
            <a:endParaRPr lang="en-US" dirty="0" smtClean="0"/>
          </a:p>
          <a:p>
            <a:pPr marL="109728" indent="0">
              <a:buNone/>
            </a:pPr>
            <a:r>
              <a:rPr lang="en-US" dirty="0" smtClean="0"/>
              <a:t>Out Put</a:t>
            </a:r>
          </a:p>
          <a:p>
            <a:pPr marL="109728" indent="0">
              <a:buNone/>
            </a:pPr>
            <a:r>
              <a:rPr lang="en-US" dirty="0"/>
              <a:t>2</a:t>
            </a:r>
          </a:p>
        </p:txBody>
      </p:sp>
      <p:sp>
        <p:nvSpPr>
          <p:cNvPr id="3" name="Title 2"/>
          <p:cNvSpPr>
            <a:spLocks noGrp="1"/>
          </p:cNvSpPr>
          <p:nvPr>
            <p:ph type="title"/>
          </p:nvPr>
        </p:nvSpPr>
        <p:spPr/>
        <p:txBody>
          <a:bodyPr>
            <a:normAutofit fontScale="90000"/>
          </a:bodyPr>
          <a:lstStyle/>
          <a:p>
            <a:r>
              <a:rPr lang="en-US" b="0" dirty="0">
                <a:effectLst/>
              </a:rPr>
              <a:t>Count The Number of Words in a </a:t>
            </a:r>
            <a:r>
              <a:rPr lang="en-US" b="0" dirty="0" smtClean="0">
                <a:effectLst/>
              </a:rPr>
              <a:t>String</a:t>
            </a:r>
            <a:endParaRPr lang="en-US" dirty="0"/>
          </a:p>
        </p:txBody>
      </p:sp>
    </p:spTree>
    <p:extLst>
      <p:ext uri="{BB962C8B-B14F-4D97-AF65-F5344CB8AC3E}">
        <p14:creationId xmlns:p14="http://schemas.microsoft.com/office/powerpoint/2010/main" val="14705102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PHP </a:t>
            </a:r>
            <a:r>
              <a:rPr lang="en-US" dirty="0" err="1"/>
              <a:t>strrev</a:t>
            </a:r>
            <a:r>
              <a:rPr lang="en-US" dirty="0"/>
              <a:t>() function reverses a string</a:t>
            </a:r>
            <a:r>
              <a:rPr lang="en-US" dirty="0" smtClean="0"/>
              <a:t>:</a:t>
            </a:r>
          </a:p>
          <a:p>
            <a:pPr marL="109728" indent="0">
              <a:buNone/>
            </a:pPr>
            <a:r>
              <a:rPr lang="en-US" dirty="0"/>
              <a:t>&lt;?</a:t>
            </a:r>
            <a:r>
              <a:rPr lang="en-US" dirty="0" err="1"/>
              <a:t>php</a:t>
            </a:r>
            <a:r>
              <a:rPr lang="en-US" dirty="0"/>
              <a:t/>
            </a:r>
            <a:br>
              <a:rPr lang="en-US" dirty="0"/>
            </a:br>
            <a:r>
              <a:rPr lang="en-US" dirty="0"/>
              <a:t>echo </a:t>
            </a:r>
            <a:r>
              <a:rPr lang="en-US" dirty="0" err="1"/>
              <a:t>strrev</a:t>
            </a:r>
            <a:r>
              <a:rPr lang="en-US" dirty="0"/>
              <a:t>("Hello world!");</a:t>
            </a:r>
            <a:br>
              <a:rPr lang="en-US" dirty="0"/>
            </a:br>
            <a:r>
              <a:rPr lang="en-US" dirty="0"/>
              <a:t>?&gt; </a:t>
            </a:r>
            <a:endParaRPr lang="en-US" dirty="0" smtClean="0"/>
          </a:p>
          <a:p>
            <a:pPr marL="109728" indent="0">
              <a:buNone/>
            </a:pPr>
            <a:endParaRPr lang="en-US" dirty="0"/>
          </a:p>
          <a:p>
            <a:pPr marL="109728" indent="0">
              <a:buNone/>
            </a:pPr>
            <a:r>
              <a:rPr lang="en-US" dirty="0" smtClean="0"/>
              <a:t>Out Put</a:t>
            </a:r>
          </a:p>
          <a:p>
            <a:pPr marL="109728" indent="0">
              <a:buNone/>
            </a:pPr>
            <a:r>
              <a:rPr lang="en-US" dirty="0"/>
              <a:t>!</a:t>
            </a:r>
            <a:r>
              <a:rPr lang="en-US" dirty="0" err="1"/>
              <a:t>dlrow</a:t>
            </a:r>
            <a:r>
              <a:rPr lang="en-US" dirty="0"/>
              <a:t> </a:t>
            </a:r>
            <a:r>
              <a:rPr lang="en-US" dirty="0" err="1"/>
              <a:t>olleH</a:t>
            </a:r>
            <a:endParaRPr lang="en-US" dirty="0"/>
          </a:p>
        </p:txBody>
      </p:sp>
      <p:sp>
        <p:nvSpPr>
          <p:cNvPr id="3" name="Title 2"/>
          <p:cNvSpPr>
            <a:spLocks noGrp="1"/>
          </p:cNvSpPr>
          <p:nvPr>
            <p:ph type="title"/>
          </p:nvPr>
        </p:nvSpPr>
        <p:spPr/>
        <p:txBody>
          <a:bodyPr>
            <a:normAutofit/>
          </a:bodyPr>
          <a:lstStyle/>
          <a:p>
            <a:r>
              <a:rPr lang="en-US" b="0" dirty="0">
                <a:effectLst/>
              </a:rPr>
              <a:t>Reverse a </a:t>
            </a:r>
            <a:r>
              <a:rPr lang="en-US" b="0" dirty="0" smtClean="0">
                <a:effectLst/>
              </a:rPr>
              <a:t>String</a:t>
            </a:r>
            <a:endParaRPr lang="en-US" dirty="0"/>
          </a:p>
        </p:txBody>
      </p:sp>
    </p:spTree>
    <p:extLst>
      <p:ext uri="{BB962C8B-B14F-4D97-AF65-F5344CB8AC3E}">
        <p14:creationId xmlns:p14="http://schemas.microsoft.com/office/powerpoint/2010/main" val="5298465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PHP </a:t>
            </a:r>
            <a:r>
              <a:rPr lang="en-US" dirty="0" err="1"/>
              <a:t>strpos</a:t>
            </a:r>
            <a:r>
              <a:rPr lang="en-US" dirty="0"/>
              <a:t>() function searches for a specific text within a string.</a:t>
            </a:r>
          </a:p>
          <a:p>
            <a:r>
              <a:rPr lang="en-US" dirty="0"/>
              <a:t>If a match is found, the function returns the character position of the first match. If no match is found, it will return FALSE</a:t>
            </a:r>
            <a:r>
              <a:rPr lang="en-US" dirty="0" smtClean="0"/>
              <a:t>.</a:t>
            </a:r>
          </a:p>
          <a:p>
            <a:pPr marL="109728" indent="0">
              <a:buNone/>
            </a:pPr>
            <a:endParaRPr lang="en-US" dirty="0" smtClean="0"/>
          </a:p>
          <a:p>
            <a:pPr marL="109728" indent="0">
              <a:buNone/>
            </a:pPr>
            <a:r>
              <a:rPr lang="en-US" dirty="0" smtClean="0"/>
              <a:t>&lt;?</a:t>
            </a:r>
            <a:r>
              <a:rPr lang="en-US" dirty="0" err="1"/>
              <a:t>php</a:t>
            </a:r>
            <a:r>
              <a:rPr lang="en-US" dirty="0"/>
              <a:t/>
            </a:r>
            <a:br>
              <a:rPr lang="en-US" dirty="0"/>
            </a:br>
            <a:r>
              <a:rPr lang="en-US" dirty="0"/>
              <a:t>echo </a:t>
            </a:r>
            <a:r>
              <a:rPr lang="en-US" dirty="0" err="1"/>
              <a:t>strpos</a:t>
            </a:r>
            <a:r>
              <a:rPr lang="en-US" dirty="0"/>
              <a:t>("Hello world!", "world</a:t>
            </a:r>
            <a:r>
              <a:rPr lang="en-US" dirty="0" smtClean="0"/>
              <a:t>");  // 6</a:t>
            </a:r>
            <a:r>
              <a:rPr lang="en-US" dirty="0"/>
              <a:t/>
            </a:r>
            <a:br>
              <a:rPr lang="en-US" dirty="0"/>
            </a:br>
            <a:r>
              <a:rPr lang="en-US" dirty="0"/>
              <a:t>?&gt; </a:t>
            </a:r>
          </a:p>
        </p:txBody>
      </p:sp>
      <p:sp>
        <p:nvSpPr>
          <p:cNvPr id="3" name="Title 2"/>
          <p:cNvSpPr>
            <a:spLocks noGrp="1"/>
          </p:cNvSpPr>
          <p:nvPr>
            <p:ph type="title"/>
          </p:nvPr>
        </p:nvSpPr>
        <p:spPr/>
        <p:txBody>
          <a:bodyPr>
            <a:normAutofit fontScale="90000"/>
          </a:bodyPr>
          <a:lstStyle/>
          <a:p>
            <a:r>
              <a:rPr lang="en-US" b="0" dirty="0">
                <a:effectLst/>
              </a:rPr>
              <a:t>Search For a Specific Text Within a </a:t>
            </a:r>
            <a:r>
              <a:rPr lang="en-US" b="0" dirty="0" smtClean="0">
                <a:effectLst/>
              </a:rPr>
              <a:t>String</a:t>
            </a:r>
            <a:endParaRPr lang="en-US" dirty="0"/>
          </a:p>
        </p:txBody>
      </p:sp>
    </p:spTree>
    <p:extLst>
      <p:ext uri="{BB962C8B-B14F-4D97-AF65-F5344CB8AC3E}">
        <p14:creationId xmlns:p14="http://schemas.microsoft.com/office/powerpoint/2010/main" val="46718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PHP </a:t>
            </a:r>
            <a:r>
              <a:rPr lang="en-US" dirty="0" err="1"/>
              <a:t>str_replace</a:t>
            </a:r>
            <a:r>
              <a:rPr lang="en-US" dirty="0"/>
              <a:t>() function replaces some characters with some other characters in a string</a:t>
            </a:r>
            <a:r>
              <a:rPr lang="en-US" dirty="0" smtClean="0"/>
              <a:t>.</a:t>
            </a:r>
          </a:p>
          <a:p>
            <a:r>
              <a:rPr lang="en-US" dirty="0"/>
              <a:t>&lt;?</a:t>
            </a:r>
            <a:r>
              <a:rPr lang="en-US" dirty="0" err="1"/>
              <a:t>php</a:t>
            </a:r>
            <a:r>
              <a:rPr lang="en-US" dirty="0"/>
              <a:t/>
            </a:r>
            <a:br>
              <a:rPr lang="en-US" dirty="0"/>
            </a:br>
            <a:r>
              <a:rPr lang="en-US" dirty="0"/>
              <a:t>echo </a:t>
            </a:r>
            <a:r>
              <a:rPr lang="en-US" dirty="0" err="1"/>
              <a:t>str_replace</a:t>
            </a:r>
            <a:r>
              <a:rPr lang="en-US" dirty="0"/>
              <a:t>("world", "Dolly", "Hello world!"); // outputs Hello Dolly!</a:t>
            </a:r>
            <a:br>
              <a:rPr lang="en-US" dirty="0"/>
            </a:br>
            <a:r>
              <a:rPr lang="en-US" dirty="0"/>
              <a:t>?&gt;</a:t>
            </a:r>
          </a:p>
        </p:txBody>
      </p:sp>
      <p:sp>
        <p:nvSpPr>
          <p:cNvPr id="3" name="Title 2"/>
          <p:cNvSpPr>
            <a:spLocks noGrp="1"/>
          </p:cNvSpPr>
          <p:nvPr>
            <p:ph type="title"/>
          </p:nvPr>
        </p:nvSpPr>
        <p:spPr/>
        <p:txBody>
          <a:bodyPr>
            <a:normAutofit/>
          </a:bodyPr>
          <a:lstStyle/>
          <a:p>
            <a:r>
              <a:rPr lang="en-US" b="0" dirty="0">
                <a:effectLst/>
              </a:rPr>
              <a:t>Replace Text Within a </a:t>
            </a:r>
            <a:r>
              <a:rPr lang="en-US" b="0" dirty="0" smtClean="0">
                <a:effectLst/>
              </a:rPr>
              <a:t>String</a:t>
            </a:r>
            <a:endParaRPr lang="en-US" dirty="0"/>
          </a:p>
        </p:txBody>
      </p:sp>
    </p:spTree>
    <p:extLst>
      <p:ext uri="{BB962C8B-B14F-4D97-AF65-F5344CB8AC3E}">
        <p14:creationId xmlns:p14="http://schemas.microsoft.com/office/powerpoint/2010/main" val="37663223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Find some 20 built-in function and write the </a:t>
            </a:r>
            <a:r>
              <a:rPr lang="en-US" dirty="0" err="1" smtClean="0"/>
              <a:t>php</a:t>
            </a:r>
            <a:r>
              <a:rPr lang="en-US" dirty="0" smtClean="0"/>
              <a:t> program to show that function.</a:t>
            </a:r>
          </a:p>
          <a:p>
            <a:r>
              <a:rPr lang="en-US" dirty="0" smtClean="0"/>
              <a:t>Write a PHP code to display the first five number with their squares and cubes.</a:t>
            </a:r>
          </a:p>
          <a:p>
            <a:r>
              <a:rPr lang="en-US" dirty="0" smtClean="0"/>
              <a:t>Write the PHP program for the following expression</a:t>
            </a:r>
          </a:p>
          <a:p>
            <a:r>
              <a:rPr lang="en-US" smtClean="0"/>
              <a:t>Z=2%2+2*4-2/2 </a:t>
            </a:r>
            <a:endParaRPr lang="en-US" dirty="0"/>
          </a:p>
        </p:txBody>
      </p:sp>
      <p:sp>
        <p:nvSpPr>
          <p:cNvPr id="3" name="Title 2"/>
          <p:cNvSpPr>
            <a:spLocks noGrp="1"/>
          </p:cNvSpPr>
          <p:nvPr>
            <p:ph type="title"/>
          </p:nvPr>
        </p:nvSpPr>
        <p:spPr/>
        <p:txBody>
          <a:bodyPr/>
          <a:lstStyle/>
          <a:p>
            <a:r>
              <a:rPr lang="en-US" dirty="0" smtClean="0"/>
              <a:t>Tasks3</a:t>
            </a:r>
            <a:endParaRPr lang="en-US" dirty="0"/>
          </a:p>
        </p:txBody>
      </p:sp>
    </p:spTree>
    <p:extLst>
      <p:ext uri="{BB962C8B-B14F-4D97-AF65-F5344CB8AC3E}">
        <p14:creationId xmlns:p14="http://schemas.microsoft.com/office/powerpoint/2010/main" val="8284139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i="1" dirty="0"/>
              <a:t>PHP includes all the standard arithmetic operators. For this PHP exercise, you will use them along with variables to print equations to the browser. In your script, create the following variables:</a:t>
            </a:r>
            <a:br>
              <a:rPr lang="en-US" i="1" dirty="0"/>
            </a:br>
            <a:r>
              <a:rPr lang="en-US" i="1" dirty="0"/>
              <a:t>$x=10;</a:t>
            </a:r>
            <a:br>
              <a:rPr lang="en-US" i="1" dirty="0"/>
            </a:br>
            <a:r>
              <a:rPr lang="en-US" i="1" dirty="0"/>
              <a:t>$y=7;</a:t>
            </a:r>
          </a:p>
          <a:p>
            <a:r>
              <a:rPr lang="en-US" i="1" dirty="0"/>
              <a:t>Write code to print out the following:</a:t>
            </a:r>
          </a:p>
          <a:p>
            <a:r>
              <a:rPr lang="en-US" i="1" dirty="0"/>
              <a:t>10 + 7 = 17</a:t>
            </a:r>
            <a:br>
              <a:rPr lang="en-US" i="1" dirty="0"/>
            </a:br>
            <a:r>
              <a:rPr lang="en-US" i="1" dirty="0"/>
              <a:t>10 - 7 = 3</a:t>
            </a:r>
            <a:br>
              <a:rPr lang="en-US" i="1" dirty="0"/>
            </a:br>
            <a:r>
              <a:rPr lang="en-US" i="1" dirty="0"/>
              <a:t>10 * 7 = 70</a:t>
            </a:r>
            <a:br>
              <a:rPr lang="en-US" i="1" dirty="0"/>
            </a:br>
            <a:r>
              <a:rPr lang="en-US" i="1" dirty="0"/>
              <a:t>10 / 7 = 1.4285714285714</a:t>
            </a:r>
            <a:br>
              <a:rPr lang="en-US" i="1" dirty="0"/>
            </a:br>
            <a:r>
              <a:rPr lang="en-US" i="1" dirty="0"/>
              <a:t>10 % 7 = 3</a:t>
            </a:r>
          </a:p>
          <a:p>
            <a:r>
              <a:rPr lang="en-US" i="1" dirty="0"/>
              <a:t>Use numbers only in the above variable assignments, not in the echo statements. You will need a third variable as well.</a:t>
            </a:r>
          </a:p>
          <a:p>
            <a:endParaRPr lang="en-US" dirty="0"/>
          </a:p>
        </p:txBody>
      </p:sp>
      <p:sp>
        <p:nvSpPr>
          <p:cNvPr id="3" name="Title 2"/>
          <p:cNvSpPr>
            <a:spLocks noGrp="1"/>
          </p:cNvSpPr>
          <p:nvPr>
            <p:ph type="title"/>
          </p:nvPr>
        </p:nvSpPr>
        <p:spPr/>
        <p:txBody>
          <a:bodyPr/>
          <a:lstStyle/>
          <a:p>
            <a:r>
              <a:rPr lang="en-US" dirty="0" smtClean="0"/>
              <a:t>Tasks4</a:t>
            </a:r>
            <a:endParaRPr lang="en-US" dirty="0"/>
          </a:p>
        </p:txBody>
      </p:sp>
    </p:spTree>
    <p:extLst>
      <p:ext uri="{BB962C8B-B14F-4D97-AF65-F5344CB8AC3E}">
        <p14:creationId xmlns:p14="http://schemas.microsoft.com/office/powerpoint/2010/main" val="3836054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Variables are "containers" for storing information</a:t>
            </a:r>
            <a:r>
              <a:rPr lang="en-US" dirty="0" smtClean="0"/>
              <a:t>.</a:t>
            </a:r>
          </a:p>
          <a:p>
            <a:pPr marL="109728" indent="0" algn="just">
              <a:buNone/>
            </a:pPr>
            <a:r>
              <a:rPr lang="en-US" b="1" dirty="0" smtClean="0"/>
              <a:t>  How to Declare </a:t>
            </a:r>
            <a:r>
              <a:rPr lang="en-US" b="1" dirty="0"/>
              <a:t>PHP Variables</a:t>
            </a:r>
          </a:p>
          <a:p>
            <a:pPr algn="just"/>
            <a:r>
              <a:rPr lang="en-US" dirty="0"/>
              <a:t>In PHP, a variable starts with the $ sign, followed by the name of the variable</a:t>
            </a:r>
            <a:r>
              <a:rPr lang="en-US" dirty="0" smtClean="0"/>
              <a:t>:</a:t>
            </a:r>
          </a:p>
          <a:p>
            <a:pPr algn="just"/>
            <a:r>
              <a:rPr lang="en-US" dirty="0" smtClean="0"/>
              <a:t>Examples :</a:t>
            </a:r>
          </a:p>
          <a:p>
            <a:pPr marL="109728" indent="0">
              <a:buNone/>
            </a:pPr>
            <a:r>
              <a:rPr lang="en-US" dirty="0" smtClean="0"/>
              <a:t>  </a:t>
            </a:r>
            <a:r>
              <a:rPr lang="en-US" dirty="0" smtClean="0">
                <a:solidFill>
                  <a:srgbClr val="C00000"/>
                </a:solidFill>
              </a:rPr>
              <a:t>$</a:t>
            </a:r>
            <a:r>
              <a:rPr lang="en-US" dirty="0">
                <a:solidFill>
                  <a:srgbClr val="C00000"/>
                </a:solidFill>
              </a:rPr>
              <a:t>txt = "Hello world!";</a:t>
            </a:r>
            <a:br>
              <a:rPr lang="en-US" dirty="0">
                <a:solidFill>
                  <a:srgbClr val="C00000"/>
                </a:solidFill>
              </a:rPr>
            </a:br>
            <a:r>
              <a:rPr lang="en-US" dirty="0" smtClean="0">
                <a:solidFill>
                  <a:srgbClr val="C00000"/>
                </a:solidFill>
              </a:rPr>
              <a:t>  $</a:t>
            </a:r>
            <a:r>
              <a:rPr lang="en-US" dirty="0">
                <a:solidFill>
                  <a:srgbClr val="C00000"/>
                </a:solidFill>
              </a:rPr>
              <a:t>x = 5</a:t>
            </a:r>
            <a:r>
              <a:rPr lang="en-US" dirty="0" smtClean="0">
                <a:solidFill>
                  <a:srgbClr val="C00000"/>
                </a:solidFill>
              </a:rPr>
              <a:t>;</a:t>
            </a:r>
          </a:p>
          <a:p>
            <a:pPr marL="109728" indent="0">
              <a:buNone/>
            </a:pPr>
            <a:r>
              <a:rPr lang="en-US" dirty="0">
                <a:solidFill>
                  <a:srgbClr val="C00000"/>
                </a:solidFill>
              </a:rPr>
              <a:t> </a:t>
            </a:r>
            <a:r>
              <a:rPr lang="en-US" dirty="0" smtClean="0">
                <a:solidFill>
                  <a:srgbClr val="C00000"/>
                </a:solidFill>
              </a:rPr>
              <a:t> $</a:t>
            </a:r>
            <a:r>
              <a:rPr lang="en-US" dirty="0">
                <a:solidFill>
                  <a:srgbClr val="C00000"/>
                </a:solidFill>
              </a:rPr>
              <a:t>y = 10.5;</a:t>
            </a:r>
          </a:p>
          <a:p>
            <a:endParaRPr lang="en-US" dirty="0"/>
          </a:p>
        </p:txBody>
      </p:sp>
      <p:sp>
        <p:nvSpPr>
          <p:cNvPr id="3" name="Title 2"/>
          <p:cNvSpPr>
            <a:spLocks noGrp="1"/>
          </p:cNvSpPr>
          <p:nvPr>
            <p:ph type="title"/>
          </p:nvPr>
        </p:nvSpPr>
        <p:spPr/>
        <p:txBody>
          <a:bodyPr/>
          <a:lstStyle/>
          <a:p>
            <a:r>
              <a:rPr lang="en-US" dirty="0">
                <a:effectLst/>
              </a:rPr>
              <a:t>PHP </a:t>
            </a:r>
            <a:r>
              <a:rPr lang="en-US" dirty="0" smtClean="0">
                <a:effectLst/>
              </a:rPr>
              <a:t>Variables</a:t>
            </a:r>
            <a:endParaRPr lang="en-US" dirty="0"/>
          </a:p>
        </p:txBody>
      </p:sp>
    </p:spTree>
    <p:extLst>
      <p:ext uri="{BB962C8B-B14F-4D97-AF65-F5344CB8AC3E}">
        <p14:creationId xmlns:p14="http://schemas.microsoft.com/office/powerpoint/2010/main" val="3239168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additive="base">
                                        <p:cTn id="1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a:t>A variable can have a short name (like x and y) or a more descriptive name (age, carname, </a:t>
            </a:r>
            <a:r>
              <a:rPr lang="en-US" dirty="0" smtClean="0"/>
              <a:t>total_volume.</a:t>
            </a:r>
          </a:p>
          <a:p>
            <a:pPr algn="just"/>
            <a:r>
              <a:rPr lang="en-US" dirty="0"/>
              <a:t>A variable starts with the $ sign, followed by the name of the variable</a:t>
            </a:r>
          </a:p>
          <a:p>
            <a:pPr algn="just"/>
            <a:r>
              <a:rPr lang="en-US" dirty="0"/>
              <a:t>A variable name must start with a letter or the underscore character</a:t>
            </a:r>
          </a:p>
          <a:p>
            <a:endParaRPr lang="en-US" dirty="0" smtClean="0"/>
          </a:p>
          <a:p>
            <a:endParaRPr lang="en-US" dirty="0"/>
          </a:p>
        </p:txBody>
      </p:sp>
      <p:sp>
        <p:nvSpPr>
          <p:cNvPr id="3" name="Title 2"/>
          <p:cNvSpPr>
            <a:spLocks noGrp="1"/>
          </p:cNvSpPr>
          <p:nvPr>
            <p:ph type="title"/>
          </p:nvPr>
        </p:nvSpPr>
        <p:spPr/>
        <p:txBody>
          <a:bodyPr/>
          <a:lstStyle/>
          <a:p>
            <a:r>
              <a:rPr lang="en-US" dirty="0" smtClean="0"/>
              <a:t>Rules for </a:t>
            </a:r>
            <a:r>
              <a:rPr lang="en-US" dirty="0">
                <a:effectLst/>
              </a:rPr>
              <a:t>PHP Variables</a:t>
            </a:r>
            <a:endParaRPr lang="en-US" dirty="0"/>
          </a:p>
        </p:txBody>
      </p:sp>
    </p:spTree>
    <p:extLst>
      <p:ext uri="{BB962C8B-B14F-4D97-AF65-F5344CB8AC3E}">
        <p14:creationId xmlns:p14="http://schemas.microsoft.com/office/powerpoint/2010/main" val="15097691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A variable name cannot start with a number</a:t>
            </a:r>
          </a:p>
          <a:p>
            <a:pPr algn="just"/>
            <a:r>
              <a:rPr lang="en-US" dirty="0"/>
              <a:t>A variable name can only contain alpha-numeric characters and underscores (A-z, 0-9, and _ )</a:t>
            </a:r>
          </a:p>
          <a:p>
            <a:pPr algn="just"/>
            <a:r>
              <a:rPr lang="en-US" dirty="0"/>
              <a:t>Variable names are case-sensitive ($age and $AGE are two different variables</a:t>
            </a:r>
            <a:r>
              <a:rPr lang="en-US" dirty="0" smtClean="0"/>
              <a:t>)</a:t>
            </a:r>
          </a:p>
          <a:p>
            <a:pPr algn="just"/>
            <a:r>
              <a:rPr lang="en-US" dirty="0" smtClean="0"/>
              <a:t>Note : </a:t>
            </a:r>
            <a:r>
              <a:rPr lang="en-US" dirty="0">
                <a:solidFill>
                  <a:srgbClr val="C00000"/>
                </a:solidFill>
              </a:rPr>
              <a:t>Remember that PHP variable names are case-sensitive!</a:t>
            </a:r>
          </a:p>
          <a:p>
            <a:endParaRPr lang="en-US" dirty="0"/>
          </a:p>
        </p:txBody>
      </p:sp>
      <p:sp>
        <p:nvSpPr>
          <p:cNvPr id="3" name="Title 2"/>
          <p:cNvSpPr>
            <a:spLocks noGrp="1"/>
          </p:cNvSpPr>
          <p:nvPr>
            <p:ph type="title"/>
          </p:nvPr>
        </p:nvSpPr>
        <p:spPr/>
        <p:txBody>
          <a:bodyPr/>
          <a:lstStyle/>
          <a:p>
            <a:r>
              <a:rPr lang="en-US" dirty="0" smtClean="0"/>
              <a:t>Continued..</a:t>
            </a:r>
            <a:endParaRPr lang="en-US" dirty="0"/>
          </a:p>
        </p:txBody>
      </p:sp>
    </p:spTree>
    <p:extLst>
      <p:ext uri="{BB962C8B-B14F-4D97-AF65-F5344CB8AC3E}">
        <p14:creationId xmlns:p14="http://schemas.microsoft.com/office/powerpoint/2010/main" val="352922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 PHP echo statement is often used to output data to the screen.</a:t>
            </a:r>
          </a:p>
          <a:p>
            <a:pPr algn="just"/>
            <a:r>
              <a:rPr lang="en-US" dirty="0"/>
              <a:t>The following example will show how to output text and a variable</a:t>
            </a:r>
            <a:r>
              <a:rPr lang="en-US" dirty="0" smtClean="0"/>
              <a:t>:</a:t>
            </a:r>
          </a:p>
          <a:p>
            <a:pPr marL="109728" indent="0">
              <a:buNone/>
            </a:pPr>
            <a:r>
              <a:rPr lang="en-US" dirty="0">
                <a:solidFill>
                  <a:srgbClr val="C00000"/>
                </a:solidFill>
              </a:rPr>
              <a:t>&lt;?php</a:t>
            </a:r>
            <a:br>
              <a:rPr lang="en-US" dirty="0">
                <a:solidFill>
                  <a:srgbClr val="C00000"/>
                </a:solidFill>
              </a:rPr>
            </a:br>
            <a:r>
              <a:rPr lang="en-US" dirty="0">
                <a:solidFill>
                  <a:srgbClr val="C00000"/>
                </a:solidFill>
              </a:rPr>
              <a:t>$txt = </a:t>
            </a:r>
            <a:r>
              <a:rPr lang="en-US" dirty="0" smtClean="0">
                <a:solidFill>
                  <a:srgbClr val="C00000"/>
                </a:solidFill>
              </a:rPr>
              <a:t>“Pakistan";</a:t>
            </a:r>
            <a:r>
              <a:rPr lang="en-US" dirty="0">
                <a:solidFill>
                  <a:srgbClr val="C00000"/>
                </a:solidFill>
              </a:rPr>
              <a:t/>
            </a:r>
            <a:br>
              <a:rPr lang="en-US" dirty="0">
                <a:solidFill>
                  <a:srgbClr val="C00000"/>
                </a:solidFill>
              </a:rPr>
            </a:br>
            <a:r>
              <a:rPr lang="en-US" dirty="0">
                <a:solidFill>
                  <a:srgbClr val="C00000"/>
                </a:solidFill>
              </a:rPr>
              <a:t>echo "I love $txt!";</a:t>
            </a:r>
            <a:br>
              <a:rPr lang="en-US" dirty="0">
                <a:solidFill>
                  <a:srgbClr val="C00000"/>
                </a:solidFill>
              </a:rPr>
            </a:br>
            <a:r>
              <a:rPr lang="en-US" dirty="0">
                <a:solidFill>
                  <a:srgbClr val="C00000"/>
                </a:solidFill>
              </a:rPr>
              <a:t>?&gt;</a:t>
            </a:r>
          </a:p>
          <a:p>
            <a:pPr algn="just"/>
            <a:endParaRPr lang="en-US" dirty="0"/>
          </a:p>
        </p:txBody>
      </p:sp>
      <p:sp>
        <p:nvSpPr>
          <p:cNvPr id="3" name="Title 2"/>
          <p:cNvSpPr>
            <a:spLocks noGrp="1"/>
          </p:cNvSpPr>
          <p:nvPr>
            <p:ph type="title"/>
          </p:nvPr>
        </p:nvSpPr>
        <p:spPr/>
        <p:txBody>
          <a:bodyPr/>
          <a:lstStyle/>
          <a:p>
            <a:r>
              <a:rPr lang="en-US" dirty="0">
                <a:effectLst/>
              </a:rPr>
              <a:t>Output Variables</a:t>
            </a:r>
            <a:endParaRPr lang="en-US" dirty="0"/>
          </a:p>
        </p:txBody>
      </p:sp>
    </p:spTree>
    <p:extLst>
      <p:ext uri="{BB962C8B-B14F-4D97-AF65-F5344CB8AC3E}">
        <p14:creationId xmlns:p14="http://schemas.microsoft.com/office/powerpoint/2010/main" val="3646811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Output will be</a:t>
            </a:r>
          </a:p>
          <a:p>
            <a:pPr marL="109728" indent="0">
              <a:buNone/>
            </a:pPr>
            <a:r>
              <a:rPr lang="en-US" sz="2400" dirty="0" smtClean="0">
                <a:solidFill>
                  <a:srgbClr val="C00000"/>
                </a:solidFill>
              </a:rPr>
              <a:t>      I </a:t>
            </a:r>
            <a:r>
              <a:rPr lang="en-US" sz="2400" dirty="0">
                <a:solidFill>
                  <a:srgbClr val="C00000"/>
                </a:solidFill>
              </a:rPr>
              <a:t>love </a:t>
            </a:r>
            <a:r>
              <a:rPr lang="en-US" sz="2400" dirty="0" smtClean="0">
                <a:solidFill>
                  <a:srgbClr val="C00000"/>
                </a:solidFill>
              </a:rPr>
              <a:t>Pakistan!</a:t>
            </a:r>
          </a:p>
          <a:p>
            <a:pPr marL="109728" indent="0">
              <a:buNone/>
            </a:pPr>
            <a:r>
              <a:rPr lang="en-US" sz="2400" dirty="0" smtClean="0"/>
              <a:t>Another example for variable addition:</a:t>
            </a:r>
          </a:p>
          <a:p>
            <a:pPr marL="109728" indent="0">
              <a:buNone/>
            </a:pPr>
            <a:r>
              <a:rPr lang="en-US" sz="2400" dirty="0" smtClean="0"/>
              <a:t>Code :</a:t>
            </a:r>
          </a:p>
          <a:p>
            <a:pPr marL="109728" indent="0">
              <a:buNone/>
            </a:pPr>
            <a:r>
              <a:rPr lang="es-ES" sz="2400" dirty="0">
                <a:solidFill>
                  <a:srgbClr val="C00000"/>
                </a:solidFill>
              </a:rPr>
              <a:t>&lt;?</a:t>
            </a:r>
            <a:r>
              <a:rPr lang="es-ES" sz="2400" dirty="0" err="1">
                <a:solidFill>
                  <a:srgbClr val="C00000"/>
                </a:solidFill>
              </a:rPr>
              <a:t>php</a:t>
            </a:r>
            <a:r>
              <a:rPr lang="es-ES" sz="2400" dirty="0">
                <a:solidFill>
                  <a:srgbClr val="C00000"/>
                </a:solidFill>
              </a:rPr>
              <a:t/>
            </a:r>
            <a:br>
              <a:rPr lang="es-ES" sz="2400" dirty="0">
                <a:solidFill>
                  <a:srgbClr val="C00000"/>
                </a:solidFill>
              </a:rPr>
            </a:br>
            <a:r>
              <a:rPr lang="es-ES" sz="2400" dirty="0">
                <a:solidFill>
                  <a:srgbClr val="C00000"/>
                </a:solidFill>
              </a:rPr>
              <a:t>$x = 5;</a:t>
            </a:r>
            <a:br>
              <a:rPr lang="es-ES" sz="2400" dirty="0">
                <a:solidFill>
                  <a:srgbClr val="C00000"/>
                </a:solidFill>
              </a:rPr>
            </a:br>
            <a:r>
              <a:rPr lang="es-ES" sz="2400" dirty="0">
                <a:solidFill>
                  <a:srgbClr val="C00000"/>
                </a:solidFill>
              </a:rPr>
              <a:t>$y = 4;</a:t>
            </a:r>
            <a:br>
              <a:rPr lang="es-ES" sz="2400" dirty="0">
                <a:solidFill>
                  <a:srgbClr val="C00000"/>
                </a:solidFill>
              </a:rPr>
            </a:br>
            <a:r>
              <a:rPr lang="es-ES" sz="2400" dirty="0">
                <a:solidFill>
                  <a:srgbClr val="C00000"/>
                </a:solidFill>
              </a:rPr>
              <a:t>echo $x + $y;</a:t>
            </a:r>
            <a:br>
              <a:rPr lang="es-ES" sz="2400" dirty="0">
                <a:solidFill>
                  <a:srgbClr val="C00000"/>
                </a:solidFill>
              </a:rPr>
            </a:br>
            <a:r>
              <a:rPr lang="es-ES" sz="2400" dirty="0">
                <a:solidFill>
                  <a:srgbClr val="C00000"/>
                </a:solidFill>
              </a:rPr>
              <a:t>?&gt;</a:t>
            </a:r>
            <a:endParaRPr lang="en-US" sz="2400" dirty="0">
              <a:solidFill>
                <a:srgbClr val="C00000"/>
              </a:solidFill>
            </a:endParaRPr>
          </a:p>
        </p:txBody>
      </p:sp>
      <p:sp>
        <p:nvSpPr>
          <p:cNvPr id="3" name="Title 2"/>
          <p:cNvSpPr>
            <a:spLocks noGrp="1"/>
          </p:cNvSpPr>
          <p:nvPr>
            <p:ph type="title"/>
          </p:nvPr>
        </p:nvSpPr>
        <p:spPr/>
        <p:txBody>
          <a:bodyPr/>
          <a:lstStyle/>
          <a:p>
            <a:r>
              <a:rPr lang="en-US" dirty="0" smtClean="0"/>
              <a:t>Continued..</a:t>
            </a:r>
            <a:endParaRPr lang="en-US" dirty="0"/>
          </a:p>
        </p:txBody>
      </p:sp>
    </p:spTree>
    <p:extLst>
      <p:ext uri="{BB962C8B-B14F-4D97-AF65-F5344CB8AC3E}">
        <p14:creationId xmlns:p14="http://schemas.microsoft.com/office/powerpoint/2010/main" val="452004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PHP automatically converts the variable to the correct data type, depending on its value.</a:t>
            </a:r>
          </a:p>
          <a:p>
            <a:pPr algn="just"/>
            <a:r>
              <a:rPr lang="en-US" dirty="0"/>
              <a:t>In other languages such as C, C++, and Java, the programmer must declare the name and type of the variable before using it.</a:t>
            </a:r>
          </a:p>
          <a:p>
            <a:endParaRPr lang="en-US" dirty="0"/>
          </a:p>
        </p:txBody>
      </p:sp>
      <p:sp>
        <p:nvSpPr>
          <p:cNvPr id="3" name="Title 2"/>
          <p:cNvSpPr>
            <a:spLocks noGrp="1"/>
          </p:cNvSpPr>
          <p:nvPr>
            <p:ph type="title"/>
          </p:nvPr>
        </p:nvSpPr>
        <p:spPr/>
        <p:txBody>
          <a:bodyPr>
            <a:normAutofit fontScale="90000"/>
          </a:bodyPr>
          <a:lstStyle/>
          <a:p>
            <a:r>
              <a:rPr lang="en-US" dirty="0">
                <a:effectLst/>
              </a:rPr>
              <a:t>PHP is a Loosely Typed Language</a:t>
            </a:r>
            <a:endParaRPr lang="en-US" dirty="0"/>
          </a:p>
        </p:txBody>
      </p:sp>
    </p:spTree>
    <p:extLst>
      <p:ext uri="{BB962C8B-B14F-4D97-AF65-F5344CB8AC3E}">
        <p14:creationId xmlns:p14="http://schemas.microsoft.com/office/powerpoint/2010/main" val="18770064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normAutofit fontScale="85000" lnSpcReduction="20000"/>
          </a:bodyPr>
          <a:lstStyle/>
          <a:p>
            <a:pPr marL="109728" indent="0">
              <a:buNone/>
            </a:pPr>
            <a:r>
              <a:rPr lang="en-US" dirty="0"/>
              <a:t>PHP functions are similar to </a:t>
            </a:r>
            <a:r>
              <a:rPr lang="en-US" dirty="0" smtClean="0"/>
              <a:t>other programming </a:t>
            </a:r>
            <a:r>
              <a:rPr lang="en-US" dirty="0"/>
              <a:t>languages. A function is a piece of code which takes one more input in the form of parameter and does some processing and returns a value</a:t>
            </a:r>
            <a:r>
              <a:rPr lang="en-US" dirty="0" smtClean="0"/>
              <a:t>.</a:t>
            </a:r>
          </a:p>
          <a:p>
            <a:pPr marL="109728" indent="0">
              <a:buNone/>
            </a:pPr>
            <a:endParaRPr lang="en-US" dirty="0" smtClean="0"/>
          </a:p>
          <a:p>
            <a:r>
              <a:rPr lang="en-US" dirty="0"/>
              <a:t>There are two parts which should be clear to </a:t>
            </a:r>
            <a:r>
              <a:rPr lang="en-US" dirty="0" smtClean="0"/>
              <a:t>you</a:t>
            </a:r>
          </a:p>
          <a:p>
            <a:endParaRPr lang="en-US" dirty="0"/>
          </a:p>
          <a:p>
            <a:pPr lvl="1"/>
            <a:r>
              <a:rPr lang="en-US" dirty="0"/>
              <a:t>Creating a PHP Function</a:t>
            </a:r>
          </a:p>
          <a:p>
            <a:pPr lvl="1"/>
            <a:r>
              <a:rPr lang="en-US" dirty="0"/>
              <a:t>Calling a PHP </a:t>
            </a:r>
            <a:r>
              <a:rPr lang="en-US" dirty="0" smtClean="0"/>
              <a:t>Function</a:t>
            </a:r>
          </a:p>
          <a:p>
            <a:endParaRPr lang="en-US" dirty="0" smtClean="0"/>
          </a:p>
          <a:p>
            <a:r>
              <a:rPr lang="en-US" dirty="0" smtClean="0"/>
              <a:t>In </a:t>
            </a:r>
            <a:r>
              <a:rPr lang="en-US" dirty="0"/>
              <a:t>fact you hardly need to create your own PHP function because there are already more than 1000 of built-in library functions created for different area and you just need to call them according to your requirement.</a:t>
            </a:r>
          </a:p>
          <a:p>
            <a:pPr marL="109728"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Function</a:t>
            </a:r>
            <a:endParaRPr lang="en-US" dirty="0"/>
          </a:p>
        </p:txBody>
      </p:sp>
    </p:spTree>
    <p:extLst>
      <p:ext uri="{BB962C8B-B14F-4D97-AF65-F5344CB8AC3E}">
        <p14:creationId xmlns:p14="http://schemas.microsoft.com/office/powerpoint/2010/main" val="5467198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Find the 20 </a:t>
            </a:r>
            <a:r>
              <a:rPr lang="en-US" dirty="0" err="1" smtClean="0"/>
              <a:t>php</a:t>
            </a:r>
            <a:r>
              <a:rPr lang="en-US" dirty="0" smtClean="0"/>
              <a:t> built-in in function and their use. </a:t>
            </a:r>
            <a:endParaRPr lang="en-US" dirty="0"/>
          </a:p>
        </p:txBody>
      </p:sp>
      <p:sp>
        <p:nvSpPr>
          <p:cNvPr id="3" name="Title 2"/>
          <p:cNvSpPr>
            <a:spLocks noGrp="1"/>
          </p:cNvSpPr>
          <p:nvPr>
            <p:ph type="title"/>
          </p:nvPr>
        </p:nvSpPr>
        <p:spPr/>
        <p:txBody>
          <a:bodyPr/>
          <a:lstStyle/>
          <a:p>
            <a:r>
              <a:rPr lang="en-US" dirty="0" smtClean="0"/>
              <a:t>Task</a:t>
            </a:r>
            <a:endParaRPr lang="en-US" dirty="0"/>
          </a:p>
        </p:txBody>
      </p:sp>
    </p:spTree>
    <p:extLst>
      <p:ext uri="{BB962C8B-B14F-4D97-AF65-F5344CB8AC3E}">
        <p14:creationId xmlns:p14="http://schemas.microsoft.com/office/powerpoint/2010/main" val="2755099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606</TotalTime>
  <Words>704</Words>
  <Application>Microsoft Office PowerPoint</Application>
  <PresentationFormat>On-screen Show (4:3)</PresentationFormat>
  <Paragraphs>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Lucida Sans Unicode</vt:lpstr>
      <vt:lpstr>Verdana</vt:lpstr>
      <vt:lpstr>Wingdings 2</vt:lpstr>
      <vt:lpstr>Wingdings 3</vt:lpstr>
      <vt:lpstr>Concourse</vt:lpstr>
      <vt:lpstr>Elements of the PHP Programming Environment</vt:lpstr>
      <vt:lpstr>PHP Variables</vt:lpstr>
      <vt:lpstr>Rules for PHP Variables</vt:lpstr>
      <vt:lpstr>Continued..</vt:lpstr>
      <vt:lpstr>Output Variables</vt:lpstr>
      <vt:lpstr>Continued..</vt:lpstr>
      <vt:lpstr>PHP is a Loosely Typed Language</vt:lpstr>
      <vt:lpstr>Function</vt:lpstr>
      <vt:lpstr>Task</vt:lpstr>
      <vt:lpstr>Creating PHP Function</vt:lpstr>
      <vt:lpstr>Example</vt:lpstr>
      <vt:lpstr>PHP String Functions</vt:lpstr>
      <vt:lpstr>Count The Number of Words in a String</vt:lpstr>
      <vt:lpstr>Reverse a String</vt:lpstr>
      <vt:lpstr>Search For a Specific Text Within a String</vt:lpstr>
      <vt:lpstr>Replace Text Within a String</vt:lpstr>
      <vt:lpstr>Tasks3</vt:lpstr>
      <vt:lpstr>Tasks4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Khaqan Khawer</dc:creator>
  <cp:lastModifiedBy>Zaheer Ahmed</cp:lastModifiedBy>
  <cp:revision>87</cp:revision>
  <dcterms:created xsi:type="dcterms:W3CDTF">2015-03-02T09:08:23Z</dcterms:created>
  <dcterms:modified xsi:type="dcterms:W3CDTF">2016-08-23T10:39:00Z</dcterms:modified>
</cp:coreProperties>
</file>