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  <p:sldId id="262" r:id="rId4"/>
    <p:sldId id="265" r:id="rId5"/>
    <p:sldId id="266" r:id="rId6"/>
    <p:sldId id="268" r:id="rId7"/>
    <p:sldId id="269" r:id="rId8"/>
    <p:sldId id="267" r:id="rId9"/>
    <p:sldId id="270" r:id="rId10"/>
    <p:sldId id="271" r:id="rId11"/>
    <p:sldId id="272" r:id="rId12"/>
    <p:sldId id="277" r:id="rId13"/>
    <p:sldId id="278" r:id="rId14"/>
    <p:sldId id="279" r:id="rId15"/>
    <p:sldId id="280" r:id="rId16"/>
    <p:sldId id="273" r:id="rId17"/>
    <p:sldId id="276" r:id="rId18"/>
    <p:sldId id="274" r:id="rId19"/>
    <p:sldId id="275" r:id="rId20"/>
    <p:sldId id="282" r:id="rId21"/>
    <p:sldId id="283" r:id="rId22"/>
    <p:sldId id="284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677335" y="1905000"/>
            <a:ext cx="859666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88B1CDC-9DAA-436D-8BEF-01EA59236B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3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31523"/>
            <a:ext cx="10084527" cy="6594961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90" y="620499"/>
            <a:ext cx="1006284" cy="13099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7333" y="1905000"/>
            <a:ext cx="759875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90" y="620499"/>
            <a:ext cx="1006284" cy="13099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77333" y="1905000"/>
            <a:ext cx="759875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90" y="620499"/>
            <a:ext cx="1006284" cy="1309905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677333" y="1905000"/>
            <a:ext cx="759875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9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early days of the web, there have been many versions of HTML: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F0D904-4784-4F36-B15F-5E76047F9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7" y="2547348"/>
            <a:ext cx="9091023" cy="37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2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HTML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dirty="0"/>
              <a:t>An HTML element consists of a start tag and end tag, with the content inserted in between:</a:t>
            </a:r>
          </a:p>
          <a:p>
            <a:endParaRPr lang="en-US" dirty="0"/>
          </a:p>
          <a:p>
            <a:r>
              <a:rPr lang="en-US" dirty="0"/>
              <a:t>The HTML element is everything from the start tag to the end tag:</a:t>
            </a:r>
          </a:p>
          <a:p>
            <a:endParaRPr lang="en-US" dirty="0"/>
          </a:p>
          <a:p>
            <a:r>
              <a:rPr lang="en-US" dirty="0"/>
              <a:t>HTML elements with no content are called empty elements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is an empty element without a closing tag. This tag defines a line break</a:t>
            </a:r>
          </a:p>
          <a:p>
            <a:r>
              <a:rPr lang="en-US" dirty="0"/>
              <a:t>Empty elements can be closed in the opening tag like this: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HTML5 do not require empty elements to be closed</a:t>
            </a:r>
          </a:p>
          <a:p>
            <a:r>
              <a:rPr lang="en-US" dirty="0"/>
              <a:t>For XML parsers it is compulsory to close all HTML tags properly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F7DF61-07AE-4EB8-AC99-9BB6EAA0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15" y="2852513"/>
            <a:ext cx="5389592" cy="374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5D0ABF-ED64-4947-B108-9CBF13F9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30" y="3631381"/>
            <a:ext cx="4022537" cy="46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9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Heading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Normally a document starts with a heading</a:t>
            </a:r>
          </a:p>
          <a:p>
            <a:r>
              <a:rPr lang="en-US" dirty="0"/>
              <a:t>We can use different sizes for headings</a:t>
            </a:r>
          </a:p>
          <a:p>
            <a:r>
              <a:rPr lang="en-US" dirty="0"/>
              <a:t>HTML has six levels of headings i.e. from &lt;h1&gt; to &lt;h6&gt;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03CDE5-8883-4230-9EBF-4D8231D8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24" y="3429000"/>
            <a:ext cx="5358091" cy="33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5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Paragraph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&lt;p&gt; tag is used to structure text into different paragraphs</a:t>
            </a:r>
          </a:p>
          <a:p>
            <a:r>
              <a:rPr lang="en-US" dirty="0"/>
              <a:t>Each paragraph of text should go in between an opening &lt;p&gt; and a closing &lt;/p&gt; tag as shown below in the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8B3A5A-E4F8-4C2F-A9BD-ED81E023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42" y="3784746"/>
            <a:ext cx="7678057" cy="192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63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Miscellaneous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b="1" dirty="0"/>
              <a:t>Line Break Tag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tag is used to insert a new line</a:t>
            </a:r>
          </a:p>
          <a:p>
            <a:r>
              <a:rPr lang="en-US" dirty="0"/>
              <a:t>This tag is an example of empty element, where we don’t need opening and closing tags</a:t>
            </a:r>
          </a:p>
          <a:p>
            <a:endParaRPr lang="en-US" dirty="0"/>
          </a:p>
          <a:p>
            <a:r>
              <a:rPr lang="en-US" sz="2400" b="1" dirty="0"/>
              <a:t>Center Tag</a:t>
            </a:r>
          </a:p>
          <a:p>
            <a:r>
              <a:rPr lang="en-US" dirty="0"/>
              <a:t>We can center contents using &lt;center&gt; tag</a:t>
            </a:r>
          </a:p>
          <a:p>
            <a:r>
              <a:rPr lang="en-US" dirty="0"/>
              <a:t>&lt;center&gt;</a:t>
            </a:r>
          </a:p>
          <a:p>
            <a:r>
              <a:rPr lang="en-US" dirty="0"/>
              <a:t>			&lt;p&gt;This is testing&lt;/p&gt;</a:t>
            </a:r>
          </a:p>
          <a:p>
            <a:r>
              <a:rPr lang="en-US" dirty="0"/>
              <a:t>&lt;/center&gt;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2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Miscellaneous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Horizontal Lines</a:t>
            </a:r>
          </a:p>
          <a:p>
            <a:r>
              <a:rPr lang="en-US" dirty="0"/>
              <a:t>Horizontal lines are used to visually break-up sections of a document</a:t>
            </a:r>
          </a:p>
          <a:p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tag create a line at current position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/&gt; tag is also an empty tag</a:t>
            </a:r>
          </a:p>
          <a:p>
            <a:r>
              <a:rPr lang="en-US" sz="2400" b="1" dirty="0"/>
              <a:t>Preserve Formatting</a:t>
            </a:r>
          </a:p>
          <a:p>
            <a:r>
              <a:rPr lang="en-US" dirty="0"/>
              <a:t>If we want our text to follow the exact format of how it is written in the HTML document we can use preformatted tag &lt;pre&gt;</a:t>
            </a:r>
          </a:p>
          <a:p>
            <a:r>
              <a:rPr lang="en-US" dirty="0"/>
              <a:t>Any text between the opening </a:t>
            </a:r>
            <a:r>
              <a:rPr lang="en-US" b="1" dirty="0"/>
              <a:t>&lt;pre&gt;</a:t>
            </a:r>
            <a:r>
              <a:rPr lang="en-US" dirty="0"/>
              <a:t> tag and the closing </a:t>
            </a:r>
            <a:r>
              <a:rPr lang="en-US" b="1" dirty="0"/>
              <a:t>&lt;/pre&gt;</a:t>
            </a:r>
            <a:r>
              <a:rPr lang="en-US" dirty="0"/>
              <a:t> tag will preserve the formatting of the source document</a:t>
            </a:r>
          </a:p>
        </p:txBody>
      </p:sp>
    </p:spTree>
    <p:extLst>
      <p:ext uri="{BB962C8B-B14F-4D97-AF65-F5344CB8AC3E}">
        <p14:creationId xmlns:p14="http://schemas.microsoft.com/office/powerpoint/2010/main" val="905114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Attributes provide additional information about HTML elements</a:t>
            </a:r>
          </a:p>
          <a:p>
            <a:r>
              <a:rPr lang="en-US" dirty="0"/>
              <a:t>All HTML elements can have attributes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usually come in name/value pairs like: name = “value”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href</a:t>
            </a:r>
            <a:r>
              <a:rPr lang="en-US" dirty="0"/>
              <a:t> Attribute</a:t>
            </a:r>
          </a:p>
          <a:p>
            <a:r>
              <a:rPr lang="en-US" dirty="0"/>
              <a:t>HTML links are defined with &lt;a&gt; tag. The link address is specified in the </a:t>
            </a:r>
            <a:r>
              <a:rPr lang="en-US" dirty="0" err="1"/>
              <a:t>href</a:t>
            </a:r>
            <a:r>
              <a:rPr lang="en-US" dirty="0"/>
              <a:t> attribute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=“http://www.google.com”&gt; click here to open Google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41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We can also use “align” attribute with &lt;p&gt; tag as:</a:t>
            </a:r>
          </a:p>
          <a:p>
            <a:r>
              <a:rPr lang="en-US" dirty="0"/>
              <a:t>&lt;p align=“left”&gt; This is sample text &lt;/p&gt;</a:t>
            </a:r>
          </a:p>
          <a:p>
            <a:r>
              <a:rPr lang="en-US" dirty="0"/>
              <a:t>&lt;p align=“right”&gt; This is sample text &lt;/p&gt;</a:t>
            </a:r>
          </a:p>
          <a:p>
            <a:r>
              <a:rPr lang="en-US" dirty="0"/>
              <a:t>&lt;p align=“center”&gt; This is sample text &lt;/p&gt;</a:t>
            </a:r>
          </a:p>
          <a:p>
            <a:endParaRPr lang="en-US" dirty="0"/>
          </a:p>
          <a:p>
            <a:r>
              <a:rPr lang="en-US" dirty="0"/>
              <a:t>Title attribute can also be used with paragraph or heading tags like:</a:t>
            </a:r>
          </a:p>
          <a:p>
            <a:r>
              <a:rPr lang="en-US" dirty="0"/>
              <a:t>&lt;h3 title=“Hello HTML”&gt;HTML is an easy language&lt;/h3&gt;</a:t>
            </a:r>
          </a:p>
          <a:p>
            <a:r>
              <a:rPr lang="en-US" dirty="0"/>
              <a:t>It is often used to show tooltip text when cursor comes over the element</a:t>
            </a:r>
          </a:p>
        </p:txBody>
      </p:sp>
    </p:spTree>
    <p:extLst>
      <p:ext uri="{BB962C8B-B14F-4D97-AF65-F5344CB8AC3E}">
        <p14:creationId xmlns:p14="http://schemas.microsoft.com/office/powerpoint/2010/main" val="415257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</a:t>
            </a:r>
          </a:p>
          <a:p>
            <a:r>
              <a:rPr lang="en-US" dirty="0"/>
              <a:t>HTML images are defined with &lt;</a:t>
            </a:r>
            <a:r>
              <a:rPr lang="en-US" dirty="0" err="1"/>
              <a:t>img</a:t>
            </a:r>
            <a:r>
              <a:rPr lang="en-US" dirty="0"/>
              <a:t>&gt; tag. The filename of the image source is specified in the </a:t>
            </a:r>
            <a:r>
              <a:rPr lang="en-US" dirty="0" err="1"/>
              <a:t>src</a:t>
            </a:r>
            <a:r>
              <a:rPr lang="en-US" dirty="0"/>
              <a:t> attribute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=“banner.jpg”&gt;</a:t>
            </a:r>
          </a:p>
          <a:p>
            <a:endParaRPr lang="en-US" dirty="0"/>
          </a:p>
          <a:p>
            <a:r>
              <a:rPr lang="en-US" dirty="0"/>
              <a:t>The width and height Attributes</a:t>
            </a:r>
          </a:p>
          <a:p>
            <a:r>
              <a:rPr lang="en-US" dirty="0"/>
              <a:t>We can specify width and height of images</a:t>
            </a: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=“banner.jpg” width=“500” height=“600”&gt;</a:t>
            </a:r>
          </a:p>
        </p:txBody>
      </p:sp>
    </p:spTree>
    <p:extLst>
      <p:ext uri="{BB962C8B-B14F-4D97-AF65-F5344CB8AC3E}">
        <p14:creationId xmlns:p14="http://schemas.microsoft.com/office/powerpoint/2010/main" val="427928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7598755" cy="1320800"/>
          </a:xfrm>
        </p:spPr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dirty="0"/>
              <a:t>The alt Attribute</a:t>
            </a:r>
          </a:p>
          <a:p>
            <a:r>
              <a:rPr lang="en-US" dirty="0"/>
              <a:t>The alt attribute specifies an alternative text to be used, when an image cannot be displayed</a:t>
            </a:r>
          </a:p>
          <a:p>
            <a:r>
              <a:rPr lang="en-US" dirty="0"/>
              <a:t>The value of the attribute can be read by screen readers. This way, someone "listening" to the webpage, e.g. a vision impaired person, can "hear" the element</a:t>
            </a:r>
          </a:p>
          <a:p>
            <a:endParaRPr lang="en-US" dirty="0"/>
          </a:p>
          <a:p>
            <a:r>
              <a:rPr lang="en-US" dirty="0"/>
              <a:t>&lt;image </a:t>
            </a:r>
            <a:r>
              <a:rPr lang="en-US" dirty="0" err="1"/>
              <a:t>src</a:t>
            </a:r>
            <a:r>
              <a:rPr lang="en-US" dirty="0"/>
              <a:t>=“banner.jpg” alt=“banner with green background”&gt;</a:t>
            </a:r>
          </a:p>
          <a:p>
            <a:endParaRPr lang="en-US" dirty="0"/>
          </a:p>
          <a:p>
            <a:r>
              <a:rPr lang="en-US" dirty="0"/>
              <a:t>The alt attribute is also useful if the image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124838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client-server software application in which the client runs in a web browser. Common web application include email, online retail sales, online auctions, wikis and many others</a:t>
            </a:r>
          </a:p>
          <a:p>
            <a:endParaRPr lang="en-US" dirty="0"/>
          </a:p>
          <a:p>
            <a:r>
              <a:rPr lang="en-US" dirty="0"/>
              <a:t>Web Application Development is the creation of application programs that reside on remote servers and are delivered to the user's device over the Internet.</a:t>
            </a:r>
          </a:p>
          <a:p>
            <a:endParaRPr lang="en-US" dirty="0"/>
          </a:p>
          <a:p>
            <a:r>
              <a:rPr lang="en-US" dirty="0"/>
              <a:t>The creation of a Web Application usually involves one or more Developers</a:t>
            </a:r>
          </a:p>
        </p:txBody>
      </p:sp>
    </p:spTree>
    <p:extLst>
      <p:ext uri="{BB962C8B-B14F-4D97-AF65-F5344CB8AC3E}">
        <p14:creationId xmlns:p14="http://schemas.microsoft.com/office/powerpoint/2010/main" val="65555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48663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The </a:t>
            </a:r>
            <a:r>
              <a:rPr lang="en-US" sz="2400" b="1" dirty="0" err="1"/>
              <a:t>lang</a:t>
            </a:r>
            <a:r>
              <a:rPr lang="en-US" sz="2400" b="1" dirty="0"/>
              <a:t> Attribute</a:t>
            </a:r>
          </a:p>
          <a:p>
            <a:r>
              <a:rPr lang="en-US" dirty="0"/>
              <a:t>The language of the document can be declared in the &lt;html&gt; tag</a:t>
            </a:r>
          </a:p>
          <a:p>
            <a:endParaRPr lang="en-US" dirty="0"/>
          </a:p>
          <a:p>
            <a:r>
              <a:rPr lang="en-US" dirty="0"/>
              <a:t>The language is declared with the </a:t>
            </a:r>
            <a:r>
              <a:rPr lang="en-US" dirty="0" err="1"/>
              <a:t>lang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Declaring a language is important for accessibility applications (screen readers) and search engines</a:t>
            </a:r>
          </a:p>
          <a:p>
            <a:endParaRPr lang="en-US" dirty="0"/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=“</a:t>
            </a:r>
            <a:r>
              <a:rPr lang="en-US" dirty="0" err="1"/>
              <a:t>en</a:t>
            </a:r>
            <a:r>
              <a:rPr lang="en-US" dirty="0"/>
              <a:t>-US”&gt;</a:t>
            </a:r>
          </a:p>
          <a:p>
            <a:r>
              <a:rPr lang="en-US" dirty="0"/>
              <a:t>Note: Most content have been taken from </a:t>
            </a:r>
            <a:r>
              <a:rPr lang="en-US" dirty="0">
                <a:hlinkClick r:id="rId2"/>
              </a:rPr>
              <a:t>www.w3schools.com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83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8"/>
            <a:ext cx="8864231" cy="4531759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Lowercase Attributes are recommended</a:t>
            </a:r>
          </a:p>
          <a:p>
            <a:r>
              <a:rPr lang="en-US" dirty="0"/>
              <a:t>The HTML5 standard does not require lowercase attribute names</a:t>
            </a:r>
          </a:p>
          <a:p>
            <a:r>
              <a:rPr lang="en-US" dirty="0"/>
              <a:t>W3C recommends lowercase in HTML, and demands lowercase for stricter document types like XHTML</a:t>
            </a:r>
          </a:p>
          <a:p>
            <a:endParaRPr lang="en-US" dirty="0"/>
          </a:p>
          <a:p>
            <a:r>
              <a:rPr lang="en-US" sz="2400" b="1" dirty="0"/>
              <a:t>Quote Attribute Values</a:t>
            </a:r>
          </a:p>
          <a:p>
            <a:r>
              <a:rPr lang="en-US" dirty="0"/>
              <a:t>The HTML5 standard does not require quotes around attribute values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=http://www.google.com&gt;		[BAD]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=“http://www.google.com”&gt;		[GOOD]</a:t>
            </a:r>
          </a:p>
          <a:p>
            <a:r>
              <a:rPr lang="en-US" dirty="0"/>
              <a:t>W3C recommends quotes in HTML and demands quotes for stricter documents like XHTML</a:t>
            </a:r>
          </a:p>
        </p:txBody>
      </p:sp>
    </p:spTree>
    <p:extLst>
      <p:ext uri="{BB962C8B-B14F-4D97-AF65-F5344CB8AC3E}">
        <p14:creationId xmlns:p14="http://schemas.microsoft.com/office/powerpoint/2010/main" val="235544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Single or Double Quotes?</a:t>
            </a:r>
          </a:p>
          <a:p>
            <a:r>
              <a:rPr lang="en-US" dirty="0"/>
              <a:t>Double quotes around attribute values are the most common in HTML, but single quotes can also be used</a:t>
            </a:r>
          </a:p>
          <a:p>
            <a:endParaRPr lang="en-US" dirty="0"/>
          </a:p>
          <a:p>
            <a:r>
              <a:rPr lang="en-US" dirty="0"/>
              <a:t>In some situations, when the attribute value itself contains double quotes, it is necessary to use single quotes:</a:t>
            </a:r>
          </a:p>
          <a:p>
            <a:endParaRPr lang="en-US" dirty="0"/>
          </a:p>
          <a:p>
            <a:r>
              <a:rPr lang="en-US" dirty="0"/>
              <a:t>&lt;p title=‘John “</a:t>
            </a:r>
            <a:r>
              <a:rPr lang="en-US" dirty="0" err="1"/>
              <a:t>ShotGun</a:t>
            </a:r>
            <a:r>
              <a:rPr lang="en-US" dirty="0"/>
              <a:t>” Nelson’&gt;</a:t>
            </a:r>
          </a:p>
          <a:p>
            <a:r>
              <a:rPr lang="en-US" dirty="0"/>
              <a:t>&lt;p title=“John ‘</a:t>
            </a:r>
            <a:r>
              <a:rPr lang="en-US" dirty="0" err="1"/>
              <a:t>ShotGun</a:t>
            </a:r>
            <a:r>
              <a:rPr lang="en-US" dirty="0"/>
              <a:t>’ Nelson”&gt;</a:t>
            </a:r>
          </a:p>
        </p:txBody>
      </p:sp>
    </p:spTree>
    <p:extLst>
      <p:ext uri="{BB962C8B-B14F-4D97-AF65-F5344CB8AC3E}">
        <p14:creationId xmlns:p14="http://schemas.microsoft.com/office/powerpoint/2010/main" val="38148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558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style attribute is used to specify the styling of an element, like color, font, size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The HTML style attribute has the following syntax</a:t>
            </a:r>
          </a:p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 style=“</a:t>
            </a:r>
            <a:r>
              <a:rPr lang="en-US" dirty="0" err="1"/>
              <a:t>property:value</a:t>
            </a:r>
            <a:r>
              <a:rPr lang="en-US" dirty="0"/>
              <a:t>”;&gt; contents goes here …&lt;/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The property is CSS property. Th value is a CSS value</a:t>
            </a:r>
          </a:p>
          <a:p>
            <a:r>
              <a:rPr lang="en-US" dirty="0"/>
              <a:t>&lt;p style=“</a:t>
            </a:r>
            <a:r>
              <a:rPr lang="en-US" dirty="0" err="1"/>
              <a:t>color:red</a:t>
            </a:r>
            <a:r>
              <a:rPr lang="en-US" dirty="0"/>
              <a:t>”&gt;We study </a:t>
            </a:r>
            <a:r>
              <a:rPr lang="en-US"/>
              <a:t>in </a:t>
            </a:r>
            <a:r>
              <a:rPr lang="en-US" smtClean="0"/>
              <a:t>UOG”&lt;/</a:t>
            </a:r>
            <a:r>
              <a:rPr lang="en-US" dirty="0"/>
              <a:t>p&gt;</a:t>
            </a:r>
          </a:p>
          <a:p>
            <a:r>
              <a:rPr lang="en-US" dirty="0"/>
              <a:t>&lt;body style=“background-color:#FF00FF;”&gt;</a:t>
            </a:r>
          </a:p>
          <a:p>
            <a:r>
              <a:rPr lang="en-US" dirty="0"/>
              <a:t>&lt;body style=“</a:t>
            </a:r>
            <a:r>
              <a:rPr lang="en-US" dirty="0" err="1"/>
              <a:t>background-color:rgb</a:t>
            </a:r>
            <a:r>
              <a:rPr lang="en-US" dirty="0"/>
              <a:t>(180,180,180); </a:t>
            </a:r>
            <a:r>
              <a:rPr lang="en-US" dirty="0" err="1"/>
              <a:t>color:white</a:t>
            </a:r>
            <a:r>
              <a:rPr lang="en-US" dirty="0"/>
              <a:t>”&gt;</a:t>
            </a:r>
          </a:p>
          <a:p>
            <a:r>
              <a:rPr lang="en-US" dirty="0"/>
              <a:t>This technique is called inline styles</a:t>
            </a:r>
          </a:p>
        </p:txBody>
      </p:sp>
    </p:spTree>
    <p:extLst>
      <p:ext uri="{BB962C8B-B14F-4D97-AF65-F5344CB8AC3E}">
        <p14:creationId xmlns:p14="http://schemas.microsoft.com/office/powerpoint/2010/main" val="984811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972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HTML Background Color</a:t>
            </a:r>
          </a:p>
          <a:p>
            <a:r>
              <a:rPr lang="en-US" dirty="0"/>
              <a:t>The background-color property defines the background color of an HTML element</a:t>
            </a:r>
          </a:p>
          <a:p>
            <a:r>
              <a:rPr lang="en-US" dirty="0"/>
              <a:t>&lt;body style="</a:t>
            </a:r>
            <a:r>
              <a:rPr lang="en-US" dirty="0" err="1"/>
              <a:t>background-color:powderblue</a:t>
            </a:r>
            <a:r>
              <a:rPr lang="en-US" dirty="0"/>
              <a:t>;"&gt;</a:t>
            </a:r>
          </a:p>
          <a:p>
            <a:r>
              <a:rPr lang="en-US" dirty="0"/>
              <a:t>&lt;/body&gt;</a:t>
            </a:r>
          </a:p>
          <a:p>
            <a:r>
              <a:rPr lang="en-US" sz="2400" b="1" dirty="0"/>
              <a:t>HTML Text Color</a:t>
            </a:r>
          </a:p>
          <a:p>
            <a:r>
              <a:rPr lang="en-US" dirty="0"/>
              <a:t>The color property defines the text color for an HTML element</a:t>
            </a:r>
          </a:p>
          <a:p>
            <a:r>
              <a:rPr lang="en-US" dirty="0"/>
              <a:t>&lt;p style="</a:t>
            </a:r>
            <a:r>
              <a:rPr lang="en-US" dirty="0" err="1"/>
              <a:t>color:red</a:t>
            </a:r>
            <a:r>
              <a:rPr lang="en-US" dirty="0"/>
              <a:t>;"&gt;This is a paragraph.&lt;/p&gt;</a:t>
            </a:r>
          </a:p>
          <a:p>
            <a:r>
              <a:rPr lang="en-US" dirty="0"/>
              <a:t>For more information on colors please visit the link below:</a:t>
            </a:r>
          </a:p>
          <a:p>
            <a:r>
              <a:rPr lang="en-US" dirty="0"/>
              <a:t>https://www.w3schools.com/html/html_colors.asp</a:t>
            </a:r>
          </a:p>
        </p:txBody>
      </p:sp>
    </p:spTree>
    <p:extLst>
      <p:ext uri="{BB962C8B-B14F-4D97-AF65-F5344CB8AC3E}">
        <p14:creationId xmlns:p14="http://schemas.microsoft.com/office/powerpoint/2010/main" val="1179395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55897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/>
              <a:t>HTML Fonts</a:t>
            </a:r>
          </a:p>
          <a:p>
            <a:r>
              <a:rPr lang="en-US" dirty="0"/>
              <a:t>The “font-family” property defines the font to be used for an HTML element</a:t>
            </a:r>
          </a:p>
          <a:p>
            <a:r>
              <a:rPr lang="en-US" dirty="0"/>
              <a:t>&lt;h1 style="</a:t>
            </a:r>
            <a:r>
              <a:rPr lang="en-US" dirty="0" err="1"/>
              <a:t>font-family:verdana</a:t>
            </a:r>
            <a:r>
              <a:rPr lang="en-US" dirty="0"/>
              <a:t>;"&gt;This is a heading&lt;/h1&gt;</a:t>
            </a:r>
          </a:p>
          <a:p>
            <a:r>
              <a:rPr lang="en-US" sz="2400" b="1" dirty="0"/>
              <a:t>HTML Text Size</a:t>
            </a:r>
          </a:p>
          <a:p>
            <a:r>
              <a:rPr lang="en-US" dirty="0"/>
              <a:t>The “font-size” property defines the text size for an HTML element</a:t>
            </a:r>
          </a:p>
          <a:p>
            <a:r>
              <a:rPr lang="en-US" dirty="0"/>
              <a:t>&lt;h1 style="font-size:300%;"&gt;This is a heading&lt;/h1&gt;</a:t>
            </a:r>
          </a:p>
          <a:p>
            <a:r>
              <a:rPr lang="en-US" sz="2400" b="1" dirty="0"/>
              <a:t>HTML Text Alignment</a:t>
            </a:r>
          </a:p>
          <a:p>
            <a:r>
              <a:rPr lang="en-US" dirty="0"/>
              <a:t>The “text-align” property defines the horizontal text alignment</a:t>
            </a:r>
          </a:p>
          <a:p>
            <a:r>
              <a:rPr lang="en-US" dirty="0"/>
              <a:t>&lt;p style="</a:t>
            </a:r>
            <a:r>
              <a:rPr lang="en-US" dirty="0" err="1"/>
              <a:t>text-align:center</a:t>
            </a:r>
            <a:r>
              <a:rPr lang="en-US" dirty="0"/>
              <a:t>;"&gt;Centered paragraph.&lt;/p&gt;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6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5589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HTML &lt;b&gt; and &lt;strong&gt; Elements</a:t>
            </a:r>
          </a:p>
          <a:p>
            <a:r>
              <a:rPr lang="en-US" dirty="0"/>
              <a:t>The HTML &lt;b&gt; element defines bold text, without any extra importance</a:t>
            </a:r>
          </a:p>
          <a:p>
            <a:r>
              <a:rPr lang="en-US" dirty="0"/>
              <a:t>The HTML &lt;strong&gt; element defines strong text, with added semantic “strong” importance</a:t>
            </a:r>
          </a:p>
          <a:p>
            <a:endParaRPr lang="en-US" dirty="0"/>
          </a:p>
          <a:p>
            <a:r>
              <a:rPr lang="en-US" sz="2400" b="1" dirty="0"/>
              <a:t>HTML &lt;</a:t>
            </a:r>
            <a:r>
              <a:rPr lang="en-US" sz="2400" b="1" dirty="0" err="1"/>
              <a:t>i</a:t>
            </a:r>
            <a:r>
              <a:rPr lang="en-US" sz="2400" b="1" dirty="0"/>
              <a:t>&gt; and &lt;</a:t>
            </a:r>
            <a:r>
              <a:rPr lang="en-US" sz="2400" b="1" dirty="0" err="1"/>
              <a:t>em</a:t>
            </a:r>
            <a:r>
              <a:rPr lang="en-US" sz="2400" b="1" dirty="0"/>
              <a:t>&gt; Elements</a:t>
            </a:r>
          </a:p>
          <a:p>
            <a:r>
              <a:rPr lang="en-US" dirty="0"/>
              <a:t>The HTML &lt;</a:t>
            </a:r>
            <a:r>
              <a:rPr lang="en-US" dirty="0" err="1"/>
              <a:t>i</a:t>
            </a:r>
            <a:r>
              <a:rPr lang="en-US" dirty="0"/>
              <a:t>&gt; element defines italic text, without any extra importance</a:t>
            </a:r>
          </a:p>
          <a:p>
            <a:r>
              <a:rPr lang="en-US" dirty="0"/>
              <a:t>The HTML &lt;</a:t>
            </a:r>
            <a:r>
              <a:rPr lang="en-US" dirty="0" err="1"/>
              <a:t>em</a:t>
            </a:r>
            <a:r>
              <a:rPr lang="en-US" dirty="0"/>
              <a:t>&gt; element defines emphasized text	, with added semantic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62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5589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HTML &lt;small&gt; Element</a:t>
            </a:r>
          </a:p>
          <a:p>
            <a:r>
              <a:rPr lang="en-US" dirty="0"/>
              <a:t>The HTML &lt;small&gt; element defines smaller text</a:t>
            </a:r>
          </a:p>
          <a:p>
            <a:r>
              <a:rPr lang="en-US" dirty="0"/>
              <a:t>&lt;h2&gt;HTML &lt;small&gt;Small&lt;/small&gt; Formatting&lt;/h2&gt;</a:t>
            </a:r>
          </a:p>
          <a:p>
            <a:r>
              <a:rPr lang="en-US" sz="2400" b="1" dirty="0"/>
              <a:t>HTML &lt;big&gt; Element</a:t>
            </a:r>
          </a:p>
          <a:p>
            <a:r>
              <a:rPr lang="en-US" dirty="0"/>
              <a:t>The text within &lt;big&gt; tag is displayed one font size larger than </a:t>
            </a:r>
            <a:r>
              <a:rPr lang="en-US"/>
              <a:t>normal font</a:t>
            </a:r>
            <a:endParaRPr lang="en-US" dirty="0"/>
          </a:p>
          <a:p>
            <a:r>
              <a:rPr lang="en-US" dirty="0"/>
              <a:t>&lt;h2&gt;HTML &lt;big&gt;Big&lt;/big&gt; Formatting&lt;/h2&gt;</a:t>
            </a:r>
          </a:p>
          <a:p>
            <a:r>
              <a:rPr lang="en-US" sz="2400" b="1" dirty="0"/>
              <a:t>HTML &lt;mark&gt; Element</a:t>
            </a:r>
          </a:p>
          <a:p>
            <a:r>
              <a:rPr lang="en-US" dirty="0"/>
              <a:t>The HTML &lt;mark&gt; element defines marked or highlighted text</a:t>
            </a:r>
          </a:p>
          <a:p>
            <a:r>
              <a:rPr lang="de-DE" dirty="0"/>
              <a:t>&lt;h2&gt;HTML &lt;mark&gt;Marked&lt;/mark&gt; Formatting&lt;/h2&gt;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73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66715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HTML &lt;del&gt; and &lt;strike&gt; Element</a:t>
            </a:r>
          </a:p>
          <a:p>
            <a:r>
              <a:rPr lang="en-US" dirty="0"/>
              <a:t>The HTML &lt;del&gt; element defines deleted (removed) text whereas text within &lt;strike&gt; tag displayed with strikethrough</a:t>
            </a:r>
          </a:p>
          <a:p>
            <a:r>
              <a:rPr lang="en-US" dirty="0"/>
              <a:t>&lt;p&gt;My favorite color is &lt;del&gt;blue&lt;/del&gt; red.&lt;/p&gt;</a:t>
            </a:r>
          </a:p>
          <a:p>
            <a:r>
              <a:rPr lang="en-US" dirty="0"/>
              <a:t>&lt;p&gt;This text is &lt;strike&gt;strikethrough&lt;/strike&gt;&lt;/p&gt;</a:t>
            </a:r>
          </a:p>
          <a:p>
            <a:r>
              <a:rPr lang="en-US" sz="2400" b="1" dirty="0"/>
              <a:t>HTML &lt;ins&gt; and &lt;u&gt; Element</a:t>
            </a:r>
          </a:p>
          <a:p>
            <a:r>
              <a:rPr lang="en-US" dirty="0"/>
              <a:t>The HTML &lt;ins&gt; element defines inserted (added) text whereas text within &lt;u&gt; tag displayed with underline</a:t>
            </a:r>
          </a:p>
          <a:p>
            <a:r>
              <a:rPr lang="en-US" dirty="0"/>
              <a:t>&lt;p&gt;My favorite &lt;ins&gt;color&lt;/ins&gt; is red.&lt;/p&gt;</a:t>
            </a:r>
          </a:p>
          <a:p>
            <a:r>
              <a:rPr lang="en-US" dirty="0"/>
              <a:t>&lt;p&gt;This is &lt;u&gt;underline&lt;/u&gt; text.&lt;/p&gt;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4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55897"/>
          </a:xfrm>
        </p:spPr>
        <p:txBody>
          <a:bodyPr>
            <a:normAutofit/>
          </a:bodyPr>
          <a:lstStyle/>
          <a:p>
            <a:r>
              <a:rPr lang="en-US" sz="2400" b="1" dirty="0"/>
              <a:t>HTML &lt;sub&gt; Element</a:t>
            </a:r>
          </a:p>
          <a:p>
            <a:r>
              <a:rPr lang="en-US" dirty="0"/>
              <a:t>The HTML &lt;sub&gt; element defines subscripted text</a:t>
            </a:r>
          </a:p>
          <a:p>
            <a:r>
              <a:rPr lang="en-US" dirty="0"/>
              <a:t>&lt;p&gt;This is &lt;sub&gt;subscripted&lt;/sub&gt; text.&lt;/p&gt;</a:t>
            </a:r>
          </a:p>
          <a:p>
            <a:endParaRPr lang="en-US" dirty="0"/>
          </a:p>
          <a:p>
            <a:r>
              <a:rPr lang="en-US" sz="2400" b="1" dirty="0"/>
              <a:t>HTML &lt;sup&gt; Element</a:t>
            </a:r>
          </a:p>
          <a:p>
            <a:r>
              <a:rPr lang="en-US" dirty="0"/>
              <a:t>The HTML &lt;sup&gt; element defines superscripted text</a:t>
            </a:r>
          </a:p>
          <a:p>
            <a:r>
              <a:rPr lang="en-US" dirty="0"/>
              <a:t>&lt;p&gt;This is &lt;sup&gt;superscripted&lt;/sup&gt; text.&lt;/p&gt;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A2C48A8-D920-4FDB-B683-66C75DFF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853" y="2078469"/>
            <a:ext cx="6340219" cy="4406131"/>
          </a:xfrm>
        </p:spPr>
      </p:pic>
    </p:spTree>
    <p:extLst>
      <p:ext uri="{BB962C8B-B14F-4D97-AF65-F5344CB8AC3E}">
        <p14:creationId xmlns:p14="http://schemas.microsoft.com/office/powerpoint/2010/main" val="3284582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32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can add comments to our code by using the following syntax</a:t>
            </a:r>
          </a:p>
          <a:p>
            <a:r>
              <a:rPr lang="en-US" dirty="0"/>
              <a:t>&lt;!-- Write your comments here --&gt;</a:t>
            </a:r>
          </a:p>
          <a:p>
            <a:r>
              <a:rPr lang="en-US" dirty="0"/>
              <a:t>Comments are not displayed by the browser, but they can help document our HTML source code</a:t>
            </a:r>
          </a:p>
          <a:p>
            <a:r>
              <a:rPr lang="en-US" sz="2400" b="1" dirty="0"/>
              <a:t>Border Color</a:t>
            </a:r>
          </a:p>
          <a:p>
            <a:r>
              <a:rPr lang="en-US" dirty="0"/>
              <a:t>We can set the color of borders:</a:t>
            </a:r>
          </a:p>
          <a:p>
            <a:r>
              <a:rPr lang="en-US" dirty="0"/>
              <a:t>&lt;h1 style="border:2px solid Tomato;"&gt;Hello World&lt;/h1&gt;</a:t>
            </a:r>
          </a:p>
          <a:p>
            <a:r>
              <a:rPr lang="en-US" dirty="0"/>
              <a:t>Block level elements consumes entire width and always start with a new line</a:t>
            </a:r>
          </a:p>
          <a:p>
            <a:pPr lvl="1"/>
            <a:r>
              <a:rPr lang="en-US" dirty="0" err="1"/>
              <a:t>Div</a:t>
            </a:r>
            <a:r>
              <a:rPr lang="en-US" dirty="0"/>
              <a:t>, p, form, h1 to h6</a:t>
            </a:r>
          </a:p>
          <a:p>
            <a:r>
              <a:rPr lang="en-US" dirty="0"/>
              <a:t>Inline elements don’t take entire width and don’t start with a new line</a:t>
            </a:r>
          </a:p>
          <a:p>
            <a:pPr lvl="1"/>
            <a:r>
              <a:rPr lang="en-US" dirty="0"/>
              <a:t>Span, a, </a:t>
            </a:r>
            <a:r>
              <a:rPr lang="en-US" dirty="0" err="1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0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001"/>
            <a:ext cx="10972800" cy="1143000"/>
          </a:xfrm>
        </p:spPr>
        <p:txBody>
          <a:bodyPr/>
          <a:lstStyle/>
          <a:p>
            <a:r>
              <a:rPr lang="en-US" dirty="0"/>
              <a:t>Grouping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7258"/>
            <a:ext cx="8596668" cy="42932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&lt;div&gt; element allows us to group together several elements to create sections or subsections of a page</a:t>
            </a:r>
          </a:p>
          <a:p>
            <a:pPr algn="just"/>
            <a:r>
              <a:rPr lang="en-US" dirty="0"/>
              <a:t>For example, you might want to put all of the footnotes on a page within a &lt;div&gt; element to indicate that all of the elements within that &lt;div&gt; element relate to the footnotes. You might then attach a style to this &lt;div&gt; element so that they appear using a special set of style rules</a:t>
            </a:r>
          </a:p>
          <a:p>
            <a:pPr algn="just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C49D916-727E-4E3C-A486-90A5DB48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7" y="5015367"/>
            <a:ext cx="8076121" cy="17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7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&lt;!DOCTYPE 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&lt;title&gt;Page Title&lt;/title&gt;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&lt;p&gt;This is a paragraph.&lt;/p&gt;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 smtClean="0"/>
              <a:t>Hypertext </a:t>
            </a:r>
            <a:r>
              <a:rPr lang="en-US" dirty="0"/>
              <a:t>Markup Language (HTML) is the major markup language used to display web pages on the </a:t>
            </a:r>
            <a:r>
              <a:rPr lang="en-US" dirty="0" smtClean="0"/>
              <a:t>Internet. It is a standardized system for tagging text files to achieve font, </a:t>
            </a:r>
            <a:r>
              <a:rPr lang="en-US" dirty="0" err="1" smtClean="0"/>
              <a:t>colour</a:t>
            </a:r>
            <a:r>
              <a:rPr lang="en-US" dirty="0" smtClean="0"/>
              <a:t>, graphic, and hyperlink effects on World Wide Web pages.</a:t>
            </a:r>
            <a:endParaRPr lang="en-US" dirty="0"/>
          </a:p>
          <a:p>
            <a:r>
              <a:rPr lang="en-US" dirty="0"/>
              <a:t>HTML language consists of html tags</a:t>
            </a:r>
          </a:p>
        </p:txBody>
      </p:sp>
    </p:spTree>
    <p:extLst>
      <p:ext uri="{BB962C8B-B14F-4D97-AF65-F5344CB8AC3E}">
        <p14:creationId xmlns:p14="http://schemas.microsoft.com/office/powerpoint/2010/main" val="304592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Html tags are written in pairs</a:t>
            </a:r>
          </a:p>
          <a:p>
            <a:r>
              <a:rPr lang="en-US" dirty="0"/>
              <a:t>An opening tag and closing tag.</a:t>
            </a:r>
          </a:p>
          <a:p>
            <a:r>
              <a:rPr lang="en-US" dirty="0"/>
              <a:t>Some tags don’t have closing tag which we will discuss later.</a:t>
            </a:r>
          </a:p>
          <a:p>
            <a:r>
              <a:rPr lang="en-US" dirty="0"/>
              <a:t>HTML tags are element names surrounded by angle brackets.</a:t>
            </a:r>
          </a:p>
          <a:p>
            <a:r>
              <a:rPr lang="en-US" dirty="0"/>
              <a:t>First we have to give “&lt;“ (less than) sign then keyword and “&gt;” (greater than) sign and this is the opening tag e.g. &lt;html&gt;</a:t>
            </a:r>
          </a:p>
          <a:p>
            <a:r>
              <a:rPr lang="en-US" dirty="0"/>
              <a:t>To close a tag write “&lt;/” then tag name and then “&gt;” e.g. &lt;/html&gt;</a:t>
            </a:r>
          </a:p>
          <a:p>
            <a:r>
              <a:rPr lang="en-US" dirty="0"/>
              <a:t>In an html document there are three main tags &lt;html&gt;, &lt;head&gt; and &lt;body&gt;</a:t>
            </a:r>
          </a:p>
          <a:p>
            <a:r>
              <a:rPr lang="en-US" dirty="0"/>
              <a:t>&lt;html&gt; is the first and the last tag of the document</a:t>
            </a:r>
          </a:p>
          <a:p>
            <a:r>
              <a:rPr lang="en-US" dirty="0"/>
              <a:t>All other tags lie inside these tags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HTML Document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52211017-B46F-4E73-B428-5AFD2A23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2078376"/>
            <a:ext cx="8569235" cy="4739381"/>
          </a:xfrm>
        </p:spPr>
      </p:pic>
    </p:spTree>
    <p:extLst>
      <p:ext uri="{BB962C8B-B14F-4D97-AF65-F5344CB8AC3E}">
        <p14:creationId xmlns:p14="http://schemas.microsoft.com/office/powerpoint/2010/main" val="306034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Document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&lt;!DOCTYPE html&gt; declaration defines this document to be </a:t>
            </a:r>
            <a:r>
              <a:rPr lang="en-US" dirty="0" smtClean="0"/>
              <a:t>HTML.</a:t>
            </a:r>
            <a:endParaRPr lang="en-US" dirty="0"/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document</a:t>
            </a:r>
          </a:p>
          <a:p>
            <a:r>
              <a:rPr lang="en-US" dirty="0"/>
              <a:t>The &lt;title&gt; element specifies a title for the document</a:t>
            </a:r>
          </a:p>
          <a:p>
            <a:r>
              <a:rPr lang="en-US" dirty="0"/>
              <a:t>The &lt;body&gt; element contains the visible page content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</p:spTree>
    <p:extLst>
      <p:ext uri="{BB962C8B-B14F-4D97-AF65-F5344CB8AC3E}">
        <p14:creationId xmlns:p14="http://schemas.microsoft.com/office/powerpoint/2010/main" val="189547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6A3584-0BE3-4370-A1BD-A9CF2519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The purpose of a web browser (Chrome, IE, Firefox, Safari) is to read HTML document and display them</a:t>
            </a:r>
          </a:p>
          <a:p>
            <a:r>
              <a:rPr lang="en-US" dirty="0"/>
              <a:t>The browser does not display the HTML tags, but uses them to determine how to display the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0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57E45-5860-4043-A780-E8F50F28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D3EFA74-1D57-4E49-816C-FB3351E4A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313" y="1270003"/>
            <a:ext cx="9405800" cy="5460763"/>
          </a:xfrm>
        </p:spPr>
      </p:pic>
    </p:spTree>
    <p:extLst>
      <p:ext uri="{BB962C8B-B14F-4D97-AF65-F5344CB8AC3E}">
        <p14:creationId xmlns:p14="http://schemas.microsoft.com/office/powerpoint/2010/main" val="1909677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9452</TotalTime>
  <Words>1578</Words>
  <Application>Microsoft Office PowerPoint</Application>
  <PresentationFormat>Widescreen</PresentationFormat>
  <Paragraphs>215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Constantia</vt:lpstr>
      <vt:lpstr>Wingdings 2</vt:lpstr>
      <vt:lpstr>Flow</vt:lpstr>
      <vt:lpstr>WST</vt:lpstr>
      <vt:lpstr>Web Application Development</vt:lpstr>
      <vt:lpstr>Web Application Development</vt:lpstr>
      <vt:lpstr>HTML</vt:lpstr>
      <vt:lpstr>HTML Tags</vt:lpstr>
      <vt:lpstr>Simple HTML Document</vt:lpstr>
      <vt:lpstr>Basic HTML Document Explained</vt:lpstr>
      <vt:lpstr>Web Browsers</vt:lpstr>
      <vt:lpstr>HTML Page Structure</vt:lpstr>
      <vt:lpstr>HTML Versions</vt:lpstr>
      <vt:lpstr>HTML Elements</vt:lpstr>
      <vt:lpstr>Heading Tags</vt:lpstr>
      <vt:lpstr>Paragraph Tag</vt:lpstr>
      <vt:lpstr>Miscellaneous Tags</vt:lpstr>
      <vt:lpstr>Miscellaneous Tags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Attributes</vt:lpstr>
      <vt:lpstr>HTML Styles</vt:lpstr>
      <vt:lpstr>HTML Styles</vt:lpstr>
      <vt:lpstr>HTML Styles</vt:lpstr>
      <vt:lpstr>HTML Formatting Elements</vt:lpstr>
      <vt:lpstr>HTML Formatting Elements</vt:lpstr>
      <vt:lpstr>HTML Formatting Elements</vt:lpstr>
      <vt:lpstr>HTML Formatting Elements</vt:lpstr>
      <vt:lpstr>HTML Comments</vt:lpstr>
      <vt:lpstr>Grouping Content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Programming</dc:title>
  <dc:creator>Ehtisham Rashid</dc:creator>
  <cp:lastModifiedBy>Windows User</cp:lastModifiedBy>
  <cp:revision>122</cp:revision>
  <dcterms:created xsi:type="dcterms:W3CDTF">2016-03-31T07:50:08Z</dcterms:created>
  <dcterms:modified xsi:type="dcterms:W3CDTF">2020-10-01T01:05:26Z</dcterms:modified>
</cp:coreProperties>
</file>