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60" r:id="rId3"/>
    <p:sldId id="261" r:id="rId4"/>
    <p:sldId id="282" r:id="rId5"/>
    <p:sldId id="262" r:id="rId6"/>
    <p:sldId id="283" r:id="rId7"/>
    <p:sldId id="263" r:id="rId8"/>
    <p:sldId id="264" r:id="rId9"/>
    <p:sldId id="265" r:id="rId10"/>
    <p:sldId id="266" r:id="rId11"/>
    <p:sldId id="267" r:id="rId12"/>
    <p:sldId id="284" r:id="rId13"/>
    <p:sldId id="268" r:id="rId14"/>
    <p:sldId id="286" r:id="rId15"/>
    <p:sldId id="287" r:id="rId16"/>
    <p:sldId id="269" r:id="rId17"/>
    <p:sldId id="270" r:id="rId18"/>
    <p:sldId id="277" r:id="rId19"/>
    <p:sldId id="278" r:id="rId20"/>
    <p:sldId id="271" r:id="rId21"/>
    <p:sldId id="272" r:id="rId22"/>
    <p:sldId id="273" r:id="rId23"/>
    <p:sldId id="274" r:id="rId24"/>
    <p:sldId id="275" r:id="rId25"/>
    <p:sldId id="288" r:id="rId26"/>
    <p:sldId id="281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D5FB7D4-68D7-4829-9287-6AFC8641E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33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519"/>
            <a:ext cx="10084526" cy="6594961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</p:pic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677334" y="1905000"/>
            <a:ext cx="859666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088" y="620495"/>
            <a:ext cx="1006284" cy="130990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7334" y="1905000"/>
            <a:ext cx="759875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088" y="620495"/>
            <a:ext cx="1006284" cy="130990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77334" y="1905000"/>
            <a:ext cx="759875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088" y="620495"/>
            <a:ext cx="1006284" cy="130990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677334" y="1905000"/>
            <a:ext cx="759875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Web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- Cells that Span Many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make a cell span more than one row, use the “</a:t>
            </a:r>
            <a:r>
              <a:rPr lang="en-US" dirty="0" err="1"/>
              <a:t>rowspan</a:t>
            </a:r>
            <a:r>
              <a:rPr lang="en-US" dirty="0"/>
              <a:t>” attribute</a:t>
            </a:r>
          </a:p>
          <a:p>
            <a:r>
              <a:rPr lang="en-US" dirty="0"/>
              <a:t>&lt;table style="width:100%"&gt;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&gt;Name:&lt;/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&lt;td&gt;Bill Gates&lt;/td&gt;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 </a:t>
            </a:r>
            <a:r>
              <a:rPr lang="en-US" dirty="0" err="1"/>
              <a:t>rowspan</a:t>
            </a:r>
            <a:r>
              <a:rPr lang="en-US" dirty="0"/>
              <a:t>="2"&gt;Telephone:&lt;/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&lt;td&gt;55577854&lt;/td&gt;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&lt;td&gt;55577855&lt;/td&gt;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33" t="42828" r="1301" b="41232"/>
          <a:stretch/>
        </p:blipFill>
        <p:spPr>
          <a:xfrm>
            <a:off x="6096000" y="4141546"/>
            <a:ext cx="6014295" cy="11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- Adding a 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add a caption to a table, use the &lt;caption&gt; tag</a:t>
            </a:r>
          </a:p>
          <a:p>
            <a:r>
              <a:rPr lang="en-US" dirty="0"/>
              <a:t>&lt;table style="width:100%"&gt;</a:t>
            </a:r>
            <a:br>
              <a:rPr lang="en-US" dirty="0"/>
            </a:br>
            <a:r>
              <a:rPr lang="en-US" dirty="0"/>
              <a:t>  &lt;caption&gt;Monthly savings&lt;/caption&gt;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&gt;Month&lt;/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&gt;Savings&lt;/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&lt;td&gt;January&lt;/td&gt;</a:t>
            </a:r>
            <a:br>
              <a:rPr lang="en-US" dirty="0"/>
            </a:br>
            <a:r>
              <a:rPr lang="en-US" dirty="0"/>
              <a:t>    &lt;td&gt;$100&lt;/td&gt;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</a:p>
          <a:p>
            <a:r>
              <a:rPr lang="en-US" dirty="0"/>
              <a:t>The &lt;caption&gt; tag must be inserted immediately after the &lt;table&gt; tag</a:t>
            </a:r>
          </a:p>
        </p:txBody>
      </p:sp>
    </p:spTree>
    <p:extLst>
      <p:ext uri="{BB962C8B-B14F-4D97-AF65-F5344CB8AC3E}">
        <p14:creationId xmlns:p14="http://schemas.microsoft.com/office/powerpoint/2010/main" val="20305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Height and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set a table width and height using </a:t>
            </a:r>
            <a:r>
              <a:rPr lang="en-US" b="1" dirty="0"/>
              <a:t>width</a:t>
            </a:r>
            <a:r>
              <a:rPr lang="en-US" dirty="0"/>
              <a:t> and </a:t>
            </a:r>
            <a:r>
              <a:rPr lang="en-US" b="1" dirty="0"/>
              <a:t>height</a:t>
            </a:r>
            <a:r>
              <a:rPr lang="en-US" dirty="0"/>
              <a:t> attributes</a:t>
            </a:r>
          </a:p>
          <a:p>
            <a:r>
              <a:rPr lang="en-US" dirty="0"/>
              <a:t>We can specify table width or height in terms of pixels or in terms of percentage of available screen area</a:t>
            </a:r>
          </a:p>
          <a:p>
            <a:r>
              <a:rPr lang="en-US" dirty="0"/>
              <a:t>&lt;table width = “400” height = “200”&gt;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&gt;Month&lt;/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&gt;Savings&lt;/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&lt;td&gt;January&lt;/td&gt;</a:t>
            </a:r>
            <a:br>
              <a:rPr lang="en-US" dirty="0"/>
            </a:br>
            <a:r>
              <a:rPr lang="en-US" dirty="0"/>
              <a:t>    &lt;td&gt;$100&lt;/td&gt;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0196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Style for One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define a special style for a special table, add an “id” attribute to the table</a:t>
            </a:r>
          </a:p>
          <a:p>
            <a:r>
              <a:rPr lang="en-US" dirty="0"/>
              <a:t>&lt;table id="t01"&gt;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 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&lt;td&gt;Eve&lt;/td&gt;</a:t>
            </a:r>
            <a:br>
              <a:rPr lang="en-US" dirty="0"/>
            </a:br>
            <a:r>
              <a:rPr lang="en-US" dirty="0"/>
              <a:t>    &lt;td&gt;Jackson&lt;/td&gt; </a:t>
            </a:r>
            <a:br>
              <a:rPr lang="en-US" dirty="0"/>
            </a:br>
            <a:r>
              <a:rPr lang="en-US" dirty="0"/>
              <a:t>    &lt;td&gt;94&lt;/td&gt;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E78C5CB-C175-4D86-A9F5-9ED7F4828D8D}"/>
              </a:ext>
            </a:extLst>
          </p:cNvPr>
          <p:cNvSpPr txBox="1"/>
          <p:nvPr/>
        </p:nvSpPr>
        <p:spPr>
          <a:xfrm>
            <a:off x="5327374" y="3541381"/>
            <a:ext cx="3264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table#t01 {</a:t>
            </a:r>
            <a:br>
              <a:rPr lang="en-US" dirty="0"/>
            </a:br>
            <a:r>
              <a:rPr lang="en-US" dirty="0"/>
              <a:t>    width: 100%; </a:t>
            </a:r>
            <a:br>
              <a:rPr lang="en-US" dirty="0"/>
            </a:br>
            <a:r>
              <a:rPr lang="en-US" dirty="0"/>
              <a:t>    background-color: #f1f1c1;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34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1026" name="Picture 2" descr="Image result for html tables">
            <a:extLst>
              <a:ext uri="{FF2B5EF4-FFF2-40B4-BE49-F238E27FC236}">
                <a16:creationId xmlns="" xmlns:a16="http://schemas.microsoft.com/office/drawing/2014/main" id="{AD92F6C3-31C2-4830-B66C-61CF75BAB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231" y="2761112"/>
            <a:ext cx="6493512" cy="275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9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2050" name="Picture 2" descr="Image result for html tables">
            <a:extLst>
              <a:ext uri="{FF2B5EF4-FFF2-40B4-BE49-F238E27FC236}">
                <a16:creationId xmlns="" xmlns:a16="http://schemas.microsoft.com/office/drawing/2014/main" id="{6B19EEFE-FC71-4744-8C0F-42C6AB10C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58" y="1930400"/>
            <a:ext cx="8334144" cy="481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5E351A4-2A5E-443E-A0EC-7BDCE6F19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206" y="3015301"/>
            <a:ext cx="6001588" cy="2229161"/>
          </a:xfrm>
        </p:spPr>
      </p:pic>
    </p:spTree>
    <p:extLst>
      <p:ext uri="{BB962C8B-B14F-4D97-AF65-F5344CB8AC3E}">
        <p14:creationId xmlns:p14="http://schemas.microsoft.com/office/powerpoint/2010/main" val="1518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HTML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unordered list starts with the &lt;</a:t>
            </a:r>
            <a:r>
              <a:rPr lang="en-US" dirty="0" err="1"/>
              <a:t>ul</a:t>
            </a:r>
            <a:r>
              <a:rPr lang="en-US" dirty="0"/>
              <a:t>&gt; tag. Each list item starts with the &lt;li&gt; tag</a:t>
            </a:r>
          </a:p>
          <a:p>
            <a:endParaRPr lang="en-US" dirty="0"/>
          </a:p>
          <a:p>
            <a:r>
              <a:rPr lang="en-US" dirty="0"/>
              <a:t>The list items will be marked with bullets (small black circles) by default:</a:t>
            </a:r>
          </a:p>
          <a:p>
            <a:endParaRPr lang="en-US" dirty="0"/>
          </a:p>
          <a:p>
            <a:r>
              <a:rPr lang="it-IT" dirty="0"/>
              <a:t>&lt;ul&gt;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509" t="38032" r="41661" b="49112"/>
          <a:stretch/>
        </p:blipFill>
        <p:spPr>
          <a:xfrm>
            <a:off x="7959144" y="3876542"/>
            <a:ext cx="1813772" cy="16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Unordered HTML List - Choose List Item Marker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/>
          </a:bodyPr>
          <a:lstStyle/>
          <a:p>
            <a:r>
              <a:rPr lang="en-US" dirty="0"/>
              <a:t>The CSS list-style-type property is used to define the style of the list item maker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0093C67-B4A1-457E-A951-8DAB322B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4" y="2978298"/>
            <a:ext cx="8400927" cy="314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Unordered HTML List - Choose List Item Marker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&lt;ul style="list-style-type:disc"&gt;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</a:p>
          <a:p>
            <a:endParaRPr lang="it-IT" dirty="0"/>
          </a:p>
          <a:p>
            <a:r>
              <a:rPr lang="it-IT" dirty="0"/>
              <a:t>&lt;ul style="list-style-type:square"&gt;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HTML table is defined with the &lt;table&gt; tag</a:t>
            </a:r>
          </a:p>
          <a:p>
            <a:endParaRPr lang="en-US" dirty="0"/>
          </a:p>
          <a:p>
            <a:r>
              <a:rPr lang="en-US" dirty="0"/>
              <a:t>Each table row is defined with the &lt;</a:t>
            </a:r>
            <a:r>
              <a:rPr lang="en-US" dirty="0" err="1"/>
              <a:t>tr</a:t>
            </a:r>
            <a:r>
              <a:rPr lang="en-US" dirty="0"/>
              <a:t>&gt; tag. </a:t>
            </a:r>
          </a:p>
          <a:p>
            <a:endParaRPr lang="en-US" dirty="0"/>
          </a:p>
          <a:p>
            <a:r>
              <a:rPr lang="en-US" dirty="0"/>
              <a:t>A table header is defined with &lt;</a:t>
            </a:r>
            <a:r>
              <a:rPr lang="en-US" dirty="0" err="1"/>
              <a:t>th</a:t>
            </a:r>
            <a:r>
              <a:rPr lang="en-US" dirty="0"/>
              <a:t>&gt; tag. By default table headings are bold and centered.</a:t>
            </a:r>
          </a:p>
          <a:p>
            <a:endParaRPr lang="en-US" dirty="0"/>
          </a:p>
          <a:p>
            <a:r>
              <a:rPr lang="en-US" dirty="0"/>
              <a:t> A table data/cell is defined with the &lt;td&gt; tag</a:t>
            </a:r>
          </a:p>
          <a:p>
            <a:endParaRPr lang="en-US" dirty="0"/>
          </a:p>
          <a:p>
            <a:r>
              <a:rPr lang="en-US" dirty="0"/>
              <a:t>Note: Most content have been taken from </a:t>
            </a:r>
            <a:r>
              <a:rPr lang="en-US" dirty="0">
                <a:hlinkClick r:id="rId2"/>
              </a:rPr>
              <a:t>www.w3schools.com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35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HTML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ordered list starts with the &lt;</a:t>
            </a:r>
            <a:r>
              <a:rPr lang="en-US" dirty="0" err="1"/>
              <a:t>ol</a:t>
            </a:r>
            <a:r>
              <a:rPr lang="en-US" dirty="0"/>
              <a:t>&gt; tag. Each list item starts with the &lt;li&gt; tag</a:t>
            </a:r>
          </a:p>
          <a:p>
            <a:endParaRPr lang="en-US" dirty="0"/>
          </a:p>
          <a:p>
            <a:r>
              <a:rPr lang="en-US" dirty="0"/>
              <a:t>The list items will be marked with numbers by default:</a:t>
            </a:r>
          </a:p>
          <a:p>
            <a:endParaRPr lang="en-US" dirty="0"/>
          </a:p>
          <a:p>
            <a:r>
              <a:rPr lang="it-IT" dirty="0"/>
              <a:t>&lt;ol&gt;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338" t="38868" r="33239" b="47041"/>
          <a:stretch/>
        </p:blipFill>
        <p:spPr>
          <a:xfrm>
            <a:off x="7946264" y="4250029"/>
            <a:ext cx="3309357" cy="17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HTML List - The Type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/>
          </a:bodyPr>
          <a:lstStyle/>
          <a:p>
            <a:r>
              <a:rPr lang="en-US" dirty="0"/>
              <a:t>The type attribute of the &lt;</a:t>
            </a:r>
            <a:r>
              <a:rPr lang="en-US" dirty="0" err="1"/>
              <a:t>ol</a:t>
            </a:r>
            <a:r>
              <a:rPr lang="en-US" dirty="0"/>
              <a:t>&gt; tag, defines the type of the list item marker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E4D8092-A831-4425-AE6D-4558302D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73" y="3077789"/>
            <a:ext cx="9462919" cy="3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HTML List - The Type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&lt;ol type="1"&gt;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</a:p>
          <a:p>
            <a:endParaRPr lang="it-IT" dirty="0"/>
          </a:p>
          <a:p>
            <a:r>
              <a:rPr lang="it-IT" dirty="0"/>
              <a:t>&lt;ol type="A"&gt;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Description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HTML also supports description lists</a:t>
            </a:r>
          </a:p>
          <a:p>
            <a:r>
              <a:rPr lang="en-US" dirty="0"/>
              <a:t>A description list is a list of terms, with a description of each term.</a:t>
            </a:r>
          </a:p>
          <a:p>
            <a:r>
              <a:rPr lang="en-US" dirty="0"/>
              <a:t>The &lt;dl&gt; tag defines the description list, the &lt;</a:t>
            </a:r>
            <a:r>
              <a:rPr lang="en-US" dirty="0" err="1"/>
              <a:t>dt</a:t>
            </a:r>
            <a:r>
              <a:rPr lang="en-US" dirty="0"/>
              <a:t>&gt; tag defines the term (name), and the &lt;</a:t>
            </a:r>
            <a:r>
              <a:rPr lang="en-US" dirty="0" err="1"/>
              <a:t>dd</a:t>
            </a:r>
            <a:r>
              <a:rPr lang="en-US" dirty="0"/>
              <a:t>&gt; tag describes each term</a:t>
            </a:r>
          </a:p>
          <a:p>
            <a:endParaRPr lang="en-US" dirty="0"/>
          </a:p>
          <a:p>
            <a:r>
              <a:rPr lang="en-US" dirty="0"/>
              <a:t>&lt;dl&gt;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dt</a:t>
            </a:r>
            <a:r>
              <a:rPr lang="en-US" dirty="0"/>
              <a:t>&gt;Coffee&lt;/</a:t>
            </a:r>
            <a:r>
              <a:rPr lang="en-US" dirty="0" err="1"/>
              <a:t>dt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dd</a:t>
            </a:r>
            <a:r>
              <a:rPr lang="en-US" dirty="0"/>
              <a:t>&gt;- black hot drink&lt;/</a:t>
            </a:r>
            <a:r>
              <a:rPr lang="en-US" dirty="0" err="1"/>
              <a:t>dd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dt</a:t>
            </a:r>
            <a:r>
              <a:rPr lang="en-US" dirty="0"/>
              <a:t>&gt;Milk&lt;/</a:t>
            </a:r>
            <a:r>
              <a:rPr lang="en-US" dirty="0" err="1"/>
              <a:t>dt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dd</a:t>
            </a:r>
            <a:r>
              <a:rPr lang="en-US" dirty="0"/>
              <a:t>&gt;- white cold drink&lt;/</a:t>
            </a:r>
            <a:r>
              <a:rPr lang="en-US" dirty="0" err="1"/>
              <a:t>dd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599" t="38679" r="21092" b="44598"/>
          <a:stretch/>
        </p:blipFill>
        <p:spPr>
          <a:xfrm>
            <a:off x="7160654" y="4456090"/>
            <a:ext cx="3800570" cy="12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List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/>
          </a:bodyPr>
          <a:lstStyle/>
          <a:p>
            <a:r>
              <a:rPr lang="en-US" dirty="0"/>
              <a:t>By default, an ordered list will start counting from 1. If you want to start counting from a specified number, you can use the “start” attribute</a:t>
            </a:r>
          </a:p>
          <a:p>
            <a:endParaRPr lang="en-US" dirty="0"/>
          </a:p>
          <a:p>
            <a:r>
              <a:rPr lang="it-IT" dirty="0"/>
              <a:t>&lt;ol start="50"&gt;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3074" name="Picture 2" descr="Image result for html lists">
            <a:extLst>
              <a:ext uri="{FF2B5EF4-FFF2-40B4-BE49-F238E27FC236}">
                <a16:creationId xmlns="" xmlns:a16="http://schemas.microsoft.com/office/drawing/2014/main" id="{D911A92B-A848-4FA0-A3D2-E5C0A17F8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63" y="1930400"/>
            <a:ext cx="5023609" cy="474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All HTML elements can be categorized into two categories (a) block level elements (b) inline elements</a:t>
            </a:r>
          </a:p>
          <a:p>
            <a:r>
              <a:rPr lang="en-US" sz="2400" b="1" dirty="0"/>
              <a:t>Block Elements</a:t>
            </a:r>
          </a:p>
          <a:p>
            <a:r>
              <a:rPr lang="en-US" dirty="0"/>
              <a:t>Block elements appear on the screen as if they have a line break before and after them. For example, the &lt;p&gt;, &lt;h1&gt;, &lt;h2&gt;, &lt;h3&gt;, &lt;h4&gt;, &lt;h5&gt;, &lt;h6&gt;, &lt;</a:t>
            </a:r>
            <a:r>
              <a:rPr lang="en-US" dirty="0" err="1"/>
              <a:t>ul</a:t>
            </a:r>
            <a:r>
              <a:rPr lang="en-US" dirty="0"/>
              <a:t>&gt;, &lt;</a:t>
            </a:r>
            <a:r>
              <a:rPr lang="en-US" dirty="0" err="1"/>
              <a:t>ol</a:t>
            </a:r>
            <a:r>
              <a:rPr lang="en-US" dirty="0"/>
              <a:t>&gt;, &lt;dl&gt;, &lt;pre&gt;, and &lt;</a:t>
            </a:r>
            <a:r>
              <a:rPr lang="en-US" dirty="0" err="1"/>
              <a:t>hr</a:t>
            </a:r>
            <a:r>
              <a:rPr lang="en-US" dirty="0"/>
              <a:t> /&gt; elements are all block level elements</a:t>
            </a:r>
          </a:p>
          <a:p>
            <a:r>
              <a:rPr lang="en-US" sz="2400" b="1" dirty="0"/>
              <a:t>Inline Elements</a:t>
            </a:r>
          </a:p>
          <a:p>
            <a:r>
              <a:rPr lang="en-US" dirty="0"/>
              <a:t>Inline elements, on the other hand, can appear within sentences and do not have to appear on a new line of their own. The &lt;b&gt;, &lt;</a:t>
            </a:r>
            <a:r>
              <a:rPr lang="en-US" dirty="0" err="1"/>
              <a:t>i</a:t>
            </a:r>
            <a:r>
              <a:rPr lang="en-US" dirty="0"/>
              <a:t>&gt;, &lt;u&gt;, &lt;</a:t>
            </a:r>
            <a:r>
              <a:rPr lang="en-US" dirty="0" err="1"/>
              <a:t>em</a:t>
            </a:r>
            <a:r>
              <a:rPr lang="en-US" dirty="0"/>
              <a:t>&gt;, &lt;strong&gt;, &lt;sup&gt;, &lt;sub&gt;, &lt;big&gt;, &lt;small&gt;, &lt;li&gt;, &lt;ins&gt;, and &lt;del&gt; elements are all inline elements</a:t>
            </a:r>
          </a:p>
        </p:txBody>
      </p:sp>
    </p:spTree>
    <p:extLst>
      <p:ext uri="{BB962C8B-B14F-4D97-AF65-F5344CB8AC3E}">
        <p14:creationId xmlns:p14="http://schemas.microsoft.com/office/powerpoint/2010/main" val="42719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HTML &lt;form&gt; element defines a form that is used to collect user input</a:t>
            </a:r>
          </a:p>
          <a:p>
            <a:r>
              <a:rPr lang="en-US" dirty="0"/>
              <a:t>&lt;form&gt;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… form elements …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&lt;/form&gt;</a:t>
            </a:r>
          </a:p>
          <a:p>
            <a:r>
              <a:rPr lang="en-US" dirty="0"/>
              <a:t>An HTML form contains form elements.</a:t>
            </a:r>
          </a:p>
          <a:p>
            <a:r>
              <a:rPr lang="en-US" dirty="0"/>
              <a:t>Form elements are different types of input elements, like text fields, checkboxes, radio buttons, submit buttons and more</a:t>
            </a:r>
          </a:p>
        </p:txBody>
      </p:sp>
    </p:spTree>
    <p:extLst>
      <p:ext uri="{BB962C8B-B14F-4D97-AF65-F5344CB8AC3E}">
        <p14:creationId xmlns:p14="http://schemas.microsoft.com/office/powerpoint/2010/main" val="31035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&lt;input&gt;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/>
          </a:bodyPr>
          <a:lstStyle/>
          <a:p>
            <a:r>
              <a:rPr lang="en-US" dirty="0"/>
              <a:t>The &lt;input&gt; element can be displayed in several ways, depending on the type attribute. Here are some examples: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78D36544-3142-4953-A58D-05542CEC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76338"/>
              </p:ext>
            </p:extLst>
          </p:nvPr>
        </p:nvGraphicFramePr>
        <p:xfrm>
          <a:off x="677334" y="3658642"/>
          <a:ext cx="9062486" cy="2736294"/>
        </p:xfrm>
        <a:graphic>
          <a:graphicData uri="http://schemas.openxmlformats.org/drawingml/2006/table">
            <a:tbl>
              <a:tblPr/>
              <a:tblGrid>
                <a:gridCol w="4531243">
                  <a:extLst>
                    <a:ext uri="{9D8B030D-6E8A-4147-A177-3AD203B41FA5}">
                      <a16:colId xmlns="" xmlns:a16="http://schemas.microsoft.com/office/drawing/2014/main" val="3504780046"/>
                    </a:ext>
                  </a:extLst>
                </a:gridCol>
                <a:gridCol w="4531243">
                  <a:extLst>
                    <a:ext uri="{9D8B030D-6E8A-4147-A177-3AD203B41FA5}">
                      <a16:colId xmlns="" xmlns:a16="http://schemas.microsoft.com/office/drawing/2014/main" val="202273811"/>
                    </a:ext>
                  </a:extLst>
                </a:gridCol>
              </a:tblGrid>
              <a:tr h="517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Type</a:t>
                      </a:r>
                    </a:p>
                  </a:txBody>
                  <a:tcPr marL="151477" marR="75738" marT="75738" marB="7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75738" marR="75738" marT="75738" marB="7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1665110"/>
                  </a:ext>
                </a:extLst>
              </a:tr>
              <a:tr h="517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&lt;input type="text"&gt;</a:t>
                      </a:r>
                    </a:p>
                  </a:txBody>
                  <a:tcPr marL="151477" marR="75738" marT="75738" marB="7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one-line text input field</a:t>
                      </a:r>
                    </a:p>
                  </a:txBody>
                  <a:tcPr marL="75738" marR="75738" marT="75738" marB="7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8923633"/>
                  </a:ext>
                </a:extLst>
              </a:tr>
              <a:tr h="8507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&lt;input type="radio"&gt;</a:t>
                      </a:r>
                    </a:p>
                  </a:txBody>
                  <a:tcPr marL="151477" marR="75738" marT="75738" marB="7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a radio button (for selecting one of many choices)</a:t>
                      </a:r>
                    </a:p>
                  </a:txBody>
                  <a:tcPr marL="75738" marR="75738" marT="75738" marB="7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10838511"/>
                  </a:ext>
                </a:extLst>
              </a:tr>
              <a:tr h="8507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&lt;input type="submit"&gt;</a:t>
                      </a:r>
                    </a:p>
                  </a:txBody>
                  <a:tcPr marL="151477" marR="75738" marT="75738" marB="7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submit button (for submitting the form)</a:t>
                      </a:r>
                    </a:p>
                  </a:txBody>
                  <a:tcPr marL="75738" marR="75738" marT="75738" marB="7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4953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5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&lt;input type=“text”&gt; defines one-line input field for text input</a:t>
            </a:r>
          </a:p>
          <a:p>
            <a:endParaRPr lang="en-US" dirty="0"/>
          </a:p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firstname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Last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lastname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</a:t>
            </a:r>
          </a:p>
          <a:p>
            <a:endParaRPr lang="en-US" dirty="0"/>
          </a:p>
          <a:p>
            <a:r>
              <a:rPr lang="en-US" dirty="0"/>
              <a:t>The default width of text field is 20 characters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D179B18-A205-4AAB-AF68-BFB7324B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17" y="3016870"/>
            <a:ext cx="4014415" cy="19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&lt;table style="width:100%"&gt;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 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  &lt;td&gt;Jill&lt;/td&gt;</a:t>
            </a:r>
            <a:br>
              <a:rPr lang="en-US" dirty="0"/>
            </a:br>
            <a:r>
              <a:rPr lang="en-US" dirty="0"/>
              <a:t>    &lt;td&gt;Smith&lt;/td&gt; </a:t>
            </a:r>
            <a:br>
              <a:rPr lang="en-US" dirty="0"/>
            </a:br>
            <a:r>
              <a:rPr lang="en-US" dirty="0"/>
              <a:t>    &lt;td&gt;50&lt;/td&gt;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&lt;td&gt;Eve&lt;/td&gt;</a:t>
            </a:r>
            <a:br>
              <a:rPr lang="en-US" dirty="0"/>
            </a:br>
            <a:r>
              <a:rPr lang="en-US" dirty="0"/>
              <a:t>    &lt;td&gt;Jackson&lt;/td&gt; </a:t>
            </a:r>
            <a:br>
              <a:rPr lang="en-US" dirty="0"/>
            </a:br>
            <a:r>
              <a:rPr lang="en-US" dirty="0"/>
              <a:t>    &lt;td&gt;94&lt;/td&gt;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251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&lt;input type=“radio”&gt; defines a radio button</a:t>
            </a:r>
          </a:p>
          <a:p>
            <a:r>
              <a:rPr lang="en-US" dirty="0"/>
              <a:t>Radio buttons let a user select ONE among multiple options</a:t>
            </a:r>
          </a:p>
          <a:p>
            <a:endParaRPr lang="en-US" dirty="0"/>
          </a:p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 &lt;input type="radio" name="gender" value="male" checked&gt; Male&lt;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type="radio" name="gender" value="female"&gt; Female&lt;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&lt;/form&gt;</a:t>
            </a:r>
          </a:p>
          <a:p>
            <a:r>
              <a:rPr lang="en-US" dirty="0"/>
              <a:t>This is how the HTML code above will be displayed in a browser;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C8F4AC4-1703-4CC6-B70D-B7ECFCDA7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51" r="82128"/>
          <a:stretch/>
        </p:blipFill>
        <p:spPr>
          <a:xfrm>
            <a:off x="3847060" y="5515579"/>
            <a:ext cx="1397264" cy="11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&lt;input type=“</a:t>
            </a:r>
            <a:r>
              <a:rPr lang="en-US" dirty="0" err="1"/>
              <a:t>checkbocx</a:t>
            </a:r>
            <a:r>
              <a:rPr lang="en-US" dirty="0"/>
              <a:t>”&gt; defines a checkbox</a:t>
            </a:r>
          </a:p>
          <a:p>
            <a:r>
              <a:rPr lang="en-US" dirty="0"/>
              <a:t>Checkboxes let a user select ZERO or MORE options of a limited number of choices</a:t>
            </a:r>
          </a:p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 &lt;input type="checkbox" name="vehicle1" value="Bike"&gt; I have a bike&lt;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type="checkbox" name="vehicle2" value="Car"&gt; I have a car </a:t>
            </a:r>
            <a:br>
              <a:rPr lang="en-US" dirty="0"/>
            </a:br>
            <a:r>
              <a:rPr lang="en-US" dirty="0"/>
              <a:t>&lt;/form&gt;</a:t>
            </a:r>
          </a:p>
          <a:p>
            <a:r>
              <a:rPr lang="en-US" dirty="0"/>
              <a:t>This is how the HTML code above will be displayed in a browser;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D740702-F7A3-414C-933C-18EA36BA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952" y="4964534"/>
            <a:ext cx="2568402" cy="10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Submit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603136" cy="39619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&lt;input type=“submit”&gt; defines a button for submitting the form data to a form-handler</a:t>
            </a:r>
          </a:p>
          <a:p>
            <a:r>
              <a:rPr lang="en-US" dirty="0"/>
              <a:t>The form-handler is typically a server page with a script for processing input data.</a:t>
            </a:r>
          </a:p>
          <a:p>
            <a:r>
              <a:rPr lang="en-US" dirty="0"/>
              <a:t>The form-handler is specified in the form's </a:t>
            </a:r>
            <a:r>
              <a:rPr lang="en-US" b="1" dirty="0"/>
              <a:t>action</a:t>
            </a:r>
            <a:r>
              <a:rPr lang="en-US" dirty="0"/>
              <a:t> attribute:</a:t>
            </a:r>
          </a:p>
          <a:p>
            <a:r>
              <a:rPr lang="en-US" dirty="0"/>
              <a:t>&lt;form action="/</a:t>
            </a:r>
            <a:r>
              <a:rPr lang="en-US" dirty="0" err="1"/>
              <a:t>action_page.php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 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firstname</a:t>
            </a:r>
            <a:r>
              <a:rPr lang="en-US" dirty="0"/>
              <a:t>" value="Mickey"&gt;&lt;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Last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lastname</a:t>
            </a:r>
            <a:r>
              <a:rPr lang="en-US" dirty="0"/>
              <a:t>" value="Mouse"&gt;&lt;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type="submit" value="Submit"&gt;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2379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Submit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8B21445-7E3B-4298-B122-938D7C622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970" y="2438684"/>
            <a:ext cx="8349771" cy="3233245"/>
          </a:xfrm>
        </p:spPr>
      </p:pic>
    </p:spTree>
    <p:extLst>
      <p:ext uri="{BB962C8B-B14F-4D97-AF65-F5344CB8AC3E}">
        <p14:creationId xmlns:p14="http://schemas.microsoft.com/office/powerpoint/2010/main" val="6173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Target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target attribute specifies if the submitted result will open in a new browser tab or in the current window</a:t>
            </a:r>
          </a:p>
          <a:p>
            <a:r>
              <a:rPr lang="en-US" dirty="0"/>
              <a:t>The default value is “_self” which means the form will be submitted in the current window</a:t>
            </a:r>
          </a:p>
          <a:p>
            <a:r>
              <a:rPr lang="en-US" dirty="0"/>
              <a:t>To make the form result open in a new browser tab, use the value “_blank”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&lt;form action="/</a:t>
            </a:r>
            <a:r>
              <a:rPr lang="en-US" dirty="0" err="1"/>
              <a:t>action_page.php</a:t>
            </a:r>
            <a:r>
              <a:rPr lang="en-US" dirty="0"/>
              <a:t>" </a:t>
            </a:r>
            <a:r>
              <a:rPr lang="en-US" b="1" dirty="0"/>
              <a:t>target="_blank"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method attribute specifies the HTTP method (</a:t>
            </a:r>
            <a:r>
              <a:rPr lang="en-US" b="1" dirty="0"/>
              <a:t>GET </a:t>
            </a:r>
            <a:r>
              <a:rPr lang="en-US" dirty="0"/>
              <a:t>or </a:t>
            </a:r>
            <a:r>
              <a:rPr lang="en-US" b="1" dirty="0"/>
              <a:t>POST</a:t>
            </a:r>
            <a:r>
              <a:rPr lang="en-US" dirty="0"/>
              <a:t>) to be used when submitting the form data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&lt;form action="/action_page.php" </a:t>
            </a:r>
            <a:r>
              <a:rPr lang="en-US" b="1" dirty="0"/>
              <a:t>method="get"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&lt;form action="/action_page.php" </a:t>
            </a:r>
            <a:r>
              <a:rPr lang="en-US" b="1" dirty="0"/>
              <a:t>method="post"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796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GET?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default method when submitting form data is GET</a:t>
            </a:r>
          </a:p>
          <a:p>
            <a:r>
              <a:rPr lang="en-US" dirty="0"/>
              <a:t>However, when GET is used, the submitted form data will be </a:t>
            </a:r>
            <a:r>
              <a:rPr lang="en-US" b="1" dirty="0"/>
              <a:t>visible in the page address field</a:t>
            </a:r>
            <a:r>
              <a:rPr lang="en-US" dirty="0"/>
              <a:t>:</a:t>
            </a:r>
          </a:p>
          <a:p>
            <a:r>
              <a:rPr lang="en-US" dirty="0"/>
              <a:t>/</a:t>
            </a:r>
            <a:r>
              <a:rPr lang="en-US" dirty="0" err="1"/>
              <a:t>action_page.php?firstname</a:t>
            </a:r>
            <a:r>
              <a:rPr lang="en-US" dirty="0"/>
              <a:t>=</a:t>
            </a:r>
            <a:r>
              <a:rPr lang="en-US" dirty="0" err="1"/>
              <a:t>Mickey&amp;lastname</a:t>
            </a:r>
            <a:r>
              <a:rPr lang="en-US" dirty="0"/>
              <a:t>=Mouse</a:t>
            </a:r>
          </a:p>
          <a:p>
            <a:endParaRPr lang="en-US" dirty="0"/>
          </a:p>
          <a:p>
            <a:r>
              <a:rPr lang="en-US" dirty="0"/>
              <a:t>Notes on GET</a:t>
            </a:r>
          </a:p>
          <a:p>
            <a:r>
              <a:rPr lang="en-US" dirty="0"/>
              <a:t>Appends form-data into the URL in name/value pairs</a:t>
            </a:r>
          </a:p>
          <a:p>
            <a:r>
              <a:rPr lang="en-US" dirty="0"/>
              <a:t>The length of a URL is limited (about 3000 characters)</a:t>
            </a:r>
          </a:p>
          <a:p>
            <a:r>
              <a:rPr lang="en-US" dirty="0"/>
              <a:t>Never use GET to send sensitive data! (will be visible in the URL)</a:t>
            </a:r>
          </a:p>
          <a:p>
            <a:r>
              <a:rPr lang="en-US" dirty="0"/>
              <a:t>GET is better for non-secure data, like query strings in 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POST?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Always use POST if the form data contains sensitive or personal information. </a:t>
            </a:r>
          </a:p>
          <a:p>
            <a:r>
              <a:rPr lang="en-US" dirty="0"/>
              <a:t>The POST method does not display the submitted form data in the page address field</a:t>
            </a:r>
          </a:p>
          <a:p>
            <a:endParaRPr lang="en-US" dirty="0"/>
          </a:p>
          <a:p>
            <a:r>
              <a:rPr lang="en-US" dirty="0"/>
              <a:t>Notes on POST</a:t>
            </a:r>
          </a:p>
          <a:p>
            <a:r>
              <a:rPr lang="en-US" dirty="0"/>
              <a:t>POST has no size limitations, and can be used to send large amounts of data.</a:t>
            </a:r>
          </a:p>
          <a:p>
            <a:r>
              <a:rPr lang="en-US" dirty="0"/>
              <a:t>Form submissions with POST cannot be bookmarked</a:t>
            </a:r>
          </a:p>
          <a:p>
            <a:endParaRPr lang="en-US" dirty="0"/>
          </a:p>
          <a:p>
            <a:r>
              <a:rPr lang="en-US" dirty="0"/>
              <a:t>Each input field must have a name attribute otherwise the data of that input field will not be sent</a:t>
            </a:r>
          </a:p>
        </p:txBody>
      </p:sp>
    </p:spTree>
    <p:extLst>
      <p:ext uri="{BB962C8B-B14F-4D97-AF65-F5344CB8AC3E}">
        <p14:creationId xmlns:p14="http://schemas.microsoft.com/office/powerpoint/2010/main" val="1743842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&lt;select&gt;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&lt;select&gt; element defines a drop-down list</a:t>
            </a:r>
          </a:p>
          <a:p>
            <a:endParaRPr lang="en-US" dirty="0"/>
          </a:p>
          <a:p>
            <a:r>
              <a:rPr lang="en-US" dirty="0"/>
              <a:t>&lt;select name="cars"&gt;</a:t>
            </a:r>
            <a:br>
              <a:rPr lang="en-US" dirty="0"/>
            </a:br>
            <a:r>
              <a:rPr lang="en-US" dirty="0"/>
              <a:t>  &lt;option value="</a:t>
            </a:r>
            <a:r>
              <a:rPr lang="en-US" dirty="0" err="1"/>
              <a:t>volvo</a:t>
            </a:r>
            <a:r>
              <a:rPr lang="en-US" dirty="0"/>
              <a:t>"&gt;Volvo&lt;/option&gt;</a:t>
            </a:r>
            <a:br>
              <a:rPr lang="en-US" dirty="0"/>
            </a:br>
            <a:r>
              <a:rPr lang="en-US" dirty="0"/>
              <a:t>  &lt;option value="</a:t>
            </a:r>
            <a:r>
              <a:rPr lang="en-US" dirty="0" err="1"/>
              <a:t>saab</a:t>
            </a:r>
            <a:r>
              <a:rPr lang="en-US" dirty="0"/>
              <a:t>"&gt;Saab&lt;/option&gt;</a:t>
            </a:r>
            <a:br>
              <a:rPr lang="en-US" dirty="0"/>
            </a:br>
            <a:r>
              <a:rPr lang="en-US" dirty="0"/>
              <a:t>  &lt;option value="fiat"&gt;Fiat&lt;/option&gt;</a:t>
            </a:r>
            <a:br>
              <a:rPr lang="en-US" dirty="0"/>
            </a:br>
            <a:r>
              <a:rPr lang="en-US" dirty="0"/>
              <a:t>  &lt;option value="</a:t>
            </a:r>
            <a:r>
              <a:rPr lang="en-US" dirty="0" err="1"/>
              <a:t>audi</a:t>
            </a:r>
            <a:r>
              <a:rPr lang="en-US" dirty="0"/>
              <a:t>"&gt;Audi&lt;/option&gt;</a:t>
            </a:r>
            <a:br>
              <a:rPr lang="en-US" dirty="0"/>
            </a:br>
            <a:r>
              <a:rPr lang="en-US" dirty="0"/>
              <a:t>&lt;/select&gt;</a:t>
            </a:r>
          </a:p>
          <a:p>
            <a:endParaRPr lang="en-US" dirty="0"/>
          </a:p>
          <a:p>
            <a:r>
              <a:rPr lang="en-US" dirty="0"/>
              <a:t>Visible value</a:t>
            </a:r>
          </a:p>
          <a:p>
            <a:r>
              <a:rPr lang="en-US" dirty="0"/>
              <a:t>Use the size attribute to specify the number of visible values</a:t>
            </a:r>
          </a:p>
        </p:txBody>
      </p:sp>
    </p:spTree>
    <p:extLst>
      <p:ext uri="{BB962C8B-B14F-4D97-AF65-F5344CB8AC3E}">
        <p14:creationId xmlns:p14="http://schemas.microsoft.com/office/powerpoint/2010/main" val="3533349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Multiple Selections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/>
          </a:bodyPr>
          <a:lstStyle/>
          <a:p>
            <a:r>
              <a:rPr lang="en-US" dirty="0"/>
              <a:t>Use the multiple attribute to allow the user to select more than one value</a:t>
            </a:r>
          </a:p>
          <a:p>
            <a:endParaRPr lang="en-US" dirty="0"/>
          </a:p>
          <a:p>
            <a:r>
              <a:rPr lang="en-US" dirty="0"/>
              <a:t>&lt;select name="cars" size="4"</a:t>
            </a:r>
            <a:r>
              <a:rPr lang="en-US" b="1" dirty="0"/>
              <a:t> multiple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&lt;option value="</a:t>
            </a:r>
            <a:r>
              <a:rPr lang="en-US" dirty="0" err="1"/>
              <a:t>volvo</a:t>
            </a:r>
            <a:r>
              <a:rPr lang="en-US" dirty="0"/>
              <a:t>"&gt;Volvo&lt;/option&gt;</a:t>
            </a:r>
            <a:br>
              <a:rPr lang="en-US" dirty="0"/>
            </a:br>
            <a:r>
              <a:rPr lang="en-US" dirty="0"/>
              <a:t>  &lt;option value="</a:t>
            </a:r>
            <a:r>
              <a:rPr lang="en-US" dirty="0" err="1"/>
              <a:t>saab</a:t>
            </a:r>
            <a:r>
              <a:rPr lang="en-US" dirty="0"/>
              <a:t>"&gt;Saab&lt;/option&gt;</a:t>
            </a:r>
            <a:br>
              <a:rPr lang="en-US" dirty="0"/>
            </a:br>
            <a:r>
              <a:rPr lang="en-US" dirty="0"/>
              <a:t>  &lt;option value="fiat"&gt;Fiat&lt;/option&gt;</a:t>
            </a:r>
            <a:br>
              <a:rPr lang="en-US" dirty="0"/>
            </a:br>
            <a:r>
              <a:rPr lang="en-US" dirty="0"/>
              <a:t>  &lt;option value="</a:t>
            </a:r>
            <a:r>
              <a:rPr lang="en-US" dirty="0" err="1"/>
              <a:t>audi</a:t>
            </a:r>
            <a:r>
              <a:rPr lang="en-US" dirty="0"/>
              <a:t>"&gt;Audi&lt;/option&gt;</a:t>
            </a:r>
            <a:br>
              <a:rPr lang="en-US" dirty="0"/>
            </a:br>
            <a:r>
              <a:rPr lang="en-US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24993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DC57D2E-561E-4CB9-8547-36F5772E7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788" y="3753591"/>
            <a:ext cx="1962424" cy="752580"/>
          </a:xfrm>
        </p:spPr>
      </p:pic>
    </p:spTree>
    <p:extLst>
      <p:ext uri="{BB962C8B-B14F-4D97-AF65-F5344CB8AC3E}">
        <p14:creationId xmlns:p14="http://schemas.microsoft.com/office/powerpoint/2010/main" val="15781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textarea</a:t>
            </a:r>
            <a:r>
              <a:rPr lang="en-US" dirty="0"/>
              <a:t>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&lt;</a:t>
            </a:r>
            <a:r>
              <a:rPr lang="en-US" dirty="0" err="1"/>
              <a:t>textarea</a:t>
            </a:r>
            <a:r>
              <a:rPr lang="en-US" dirty="0"/>
              <a:t>&gt; defines a multi-line input field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 name="message" rows="10" cols="30"&gt;</a:t>
            </a:r>
            <a:br>
              <a:rPr lang="en-US" dirty="0"/>
            </a:br>
            <a:r>
              <a:rPr lang="en-US" dirty="0"/>
              <a:t>The cat was playing in the garden.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You can also define the size of the text area by using CSS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 name="message" style="width:200px; height:600px"&gt;</a:t>
            </a:r>
            <a:br>
              <a:rPr lang="en-US" dirty="0"/>
            </a:br>
            <a:r>
              <a:rPr lang="en-US" dirty="0"/>
              <a:t>The cat was playing in the garden.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3822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&lt;button&gt;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&lt;button&gt; element defines a clickable button</a:t>
            </a:r>
          </a:p>
          <a:p>
            <a:r>
              <a:rPr lang="en-US" dirty="0"/>
              <a:t>&lt;button type="button" onclick="alert('Hello World!')"&gt;Click Me!&lt;/button&gt;</a:t>
            </a:r>
          </a:p>
          <a:p>
            <a:endParaRPr lang="en-US" dirty="0"/>
          </a:p>
          <a:p>
            <a:r>
              <a:rPr lang="en-US" dirty="0"/>
              <a:t>Input Type Password</a:t>
            </a:r>
          </a:p>
          <a:p>
            <a:r>
              <a:rPr lang="en-US" dirty="0"/>
              <a:t>&lt;input type=“password”&gt; defines a password field</a:t>
            </a:r>
          </a:p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User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name="username"&gt;&lt;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User password:&lt;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type="password" name="</a:t>
            </a:r>
            <a:r>
              <a:rPr lang="en-US" dirty="0" err="1"/>
              <a:t>psw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989037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Reset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&lt;input type=“reset”&gt; defines a reset button that will reset all form values to their default values</a:t>
            </a:r>
          </a:p>
          <a:p>
            <a:endParaRPr lang="en-US" dirty="0"/>
          </a:p>
          <a:p>
            <a:r>
              <a:rPr lang="en-US" dirty="0"/>
              <a:t>&lt;form action="/</a:t>
            </a:r>
            <a:r>
              <a:rPr lang="en-US" dirty="0" err="1"/>
              <a:t>action_page.php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 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firstname</a:t>
            </a:r>
            <a:r>
              <a:rPr lang="en-US" dirty="0"/>
              <a:t>" value="Mickey"&gt;&lt;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Last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lastname</a:t>
            </a:r>
            <a:r>
              <a:rPr lang="en-US" dirty="0"/>
              <a:t>" value="Mouse"&gt;&lt;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type="submit" value="Submit"&gt;</a:t>
            </a:r>
            <a:br>
              <a:rPr lang="en-US" dirty="0"/>
            </a:br>
            <a:r>
              <a:rPr lang="en-US" dirty="0"/>
              <a:t>  &lt;input type="reset"&gt;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692457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Input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Html5 added several new input types: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time</a:t>
            </a:r>
          </a:p>
          <a:p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45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Value attribute specifies the initial value for an input field</a:t>
            </a:r>
          </a:p>
          <a:p>
            <a:r>
              <a:rPr lang="en-US" dirty="0"/>
              <a:t>&lt;form action=""&gt;</a:t>
            </a:r>
            <a:br>
              <a:rPr lang="en-US" dirty="0"/>
            </a:br>
            <a:r>
              <a:rPr lang="en-US" dirty="0"/>
              <a:t>  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firstname</a:t>
            </a:r>
            <a:r>
              <a:rPr lang="en-US" dirty="0"/>
              <a:t>" value="John"&gt;</a:t>
            </a:r>
            <a:br>
              <a:rPr lang="en-US" dirty="0"/>
            </a:br>
            <a:r>
              <a:rPr lang="en-US" dirty="0"/>
              <a:t>&lt;/form&gt;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readonly</a:t>
            </a:r>
            <a:r>
              <a:rPr lang="en-US" dirty="0"/>
              <a:t> attribute specifies that the input field is read only</a:t>
            </a:r>
          </a:p>
          <a:p>
            <a:r>
              <a:rPr lang="en-US" dirty="0"/>
              <a:t>&lt;form action=""&gt;</a:t>
            </a:r>
            <a:br>
              <a:rPr lang="en-US" dirty="0"/>
            </a:br>
            <a:r>
              <a:rPr lang="en-US" dirty="0"/>
              <a:t>  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firstname</a:t>
            </a:r>
            <a:r>
              <a:rPr lang="en-US" dirty="0"/>
              <a:t>" value="John" </a:t>
            </a:r>
            <a:r>
              <a:rPr lang="en-US" dirty="0" err="1"/>
              <a:t>readonly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970671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disabled attribute specifies that the input field is disabled</a:t>
            </a:r>
          </a:p>
          <a:p>
            <a:r>
              <a:rPr lang="en-US" dirty="0"/>
              <a:t>A disabled input field is unusable and un-clickable, and its value will not be sent when submitting the form</a:t>
            </a:r>
          </a:p>
          <a:p>
            <a:r>
              <a:rPr lang="en-US" dirty="0"/>
              <a:t>&lt;form action=""&gt;</a:t>
            </a:r>
            <a:br>
              <a:rPr lang="en-US" dirty="0"/>
            </a:br>
            <a:r>
              <a:rPr lang="en-US" dirty="0"/>
              <a:t>  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firstname</a:t>
            </a:r>
            <a:r>
              <a:rPr lang="en-US" dirty="0"/>
              <a:t>" value="John" disabled&gt;</a:t>
            </a:r>
            <a:br>
              <a:rPr lang="en-US" dirty="0"/>
            </a:br>
            <a:r>
              <a:rPr lang="en-US" dirty="0"/>
              <a:t>&lt;/form&gt;</a:t>
            </a:r>
          </a:p>
          <a:p>
            <a:r>
              <a:rPr lang="en-US" dirty="0"/>
              <a:t>The size attribute specifies the size (in characters) for the input field</a:t>
            </a:r>
          </a:p>
          <a:p>
            <a:r>
              <a:rPr lang="en-US" dirty="0"/>
              <a:t>&lt;form action=""&gt;</a:t>
            </a:r>
            <a:br>
              <a:rPr lang="en-US" dirty="0"/>
            </a:br>
            <a:r>
              <a:rPr lang="en-US" dirty="0"/>
              <a:t>  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firstname</a:t>
            </a:r>
            <a:r>
              <a:rPr lang="en-US" dirty="0"/>
              <a:t>" value="John" size="40"&gt;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352075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maxlength</a:t>
            </a:r>
            <a:r>
              <a:rPr lang="en-US" dirty="0"/>
              <a:t> attribute specifies the maximum allowed length for the input field</a:t>
            </a:r>
          </a:p>
          <a:p>
            <a:r>
              <a:rPr lang="en-US" dirty="0"/>
              <a:t>&lt;form action=""&gt;</a:t>
            </a:r>
            <a:br>
              <a:rPr lang="en-US" dirty="0"/>
            </a:br>
            <a:r>
              <a:rPr lang="en-US" dirty="0"/>
              <a:t>  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firstname</a:t>
            </a:r>
            <a:r>
              <a:rPr lang="en-US" dirty="0"/>
              <a:t>" </a:t>
            </a:r>
            <a:r>
              <a:rPr lang="en-US" dirty="0" err="1"/>
              <a:t>maxlength</a:t>
            </a:r>
            <a:r>
              <a:rPr lang="en-US" dirty="0"/>
              <a:t>="10"&gt;</a:t>
            </a:r>
            <a:br>
              <a:rPr lang="en-US" dirty="0"/>
            </a:br>
            <a:r>
              <a:rPr lang="en-US" dirty="0"/>
              <a:t>&lt;/form&gt;</a:t>
            </a:r>
          </a:p>
          <a:p>
            <a:endParaRPr lang="en-US" dirty="0"/>
          </a:p>
          <a:p>
            <a:r>
              <a:rPr lang="en-US" dirty="0"/>
              <a:t>With a </a:t>
            </a:r>
            <a:r>
              <a:rPr lang="en-US" dirty="0" err="1"/>
              <a:t>mqxlength</a:t>
            </a:r>
            <a:r>
              <a:rPr lang="en-US" dirty="0"/>
              <a:t> attribute, the input field will not accept more than the allowed number of characters</a:t>
            </a:r>
          </a:p>
          <a:p>
            <a:r>
              <a:rPr lang="en-US" dirty="0"/>
              <a:t>The </a:t>
            </a:r>
            <a:r>
              <a:rPr lang="en-US" dirty="0" err="1"/>
              <a:t>maxlength</a:t>
            </a:r>
            <a:r>
              <a:rPr lang="en-US" dirty="0"/>
              <a:t> attribute does not provide any feedback. If you want to alert the user, you must write JavaScript code</a:t>
            </a:r>
          </a:p>
        </p:txBody>
      </p:sp>
    </p:spTree>
    <p:extLst>
      <p:ext uri="{BB962C8B-B14F-4D97-AF65-F5344CB8AC3E}">
        <p14:creationId xmlns:p14="http://schemas.microsoft.com/office/powerpoint/2010/main" val="315770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- Adding a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you do not specify a border for the table, it will be displayed without borders. </a:t>
            </a:r>
          </a:p>
          <a:p>
            <a:r>
              <a:rPr lang="en-US" dirty="0"/>
              <a:t>A border is set using the CSS border property:</a:t>
            </a:r>
          </a:p>
          <a:p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, td {</a:t>
            </a:r>
            <a:br>
              <a:rPr lang="en-US" dirty="0"/>
            </a:br>
            <a:r>
              <a:rPr lang="en-US" dirty="0"/>
              <a:t>    border: 1px solid black;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If you want the borders to collapse into one border, add the CSS border-collapse property:</a:t>
            </a:r>
          </a:p>
          <a:p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, td {</a:t>
            </a:r>
            <a:br>
              <a:rPr lang="en-US" dirty="0"/>
            </a:br>
            <a:r>
              <a:rPr lang="en-US" dirty="0"/>
              <a:t>    border: 1px solid black;</a:t>
            </a:r>
            <a:br>
              <a:rPr lang="en-US" dirty="0"/>
            </a:br>
            <a:r>
              <a:rPr lang="en-US" dirty="0"/>
              <a:t>    border-collapse: collapse;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58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- Adding a Border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EFCAE52-4150-4BF1-BC7C-1CC503EEE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686" y="1988090"/>
            <a:ext cx="5273264" cy="2207413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90B8C1F-CF7C-49BB-8453-9680511B4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86" y="4489627"/>
            <a:ext cx="5273264" cy="19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- Adding Cell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Cell padding specifies the space between the cell content and its borders.</a:t>
            </a:r>
          </a:p>
          <a:p>
            <a:endParaRPr lang="en-US" dirty="0"/>
          </a:p>
          <a:p>
            <a:r>
              <a:rPr lang="en-US" dirty="0"/>
              <a:t>If you do not specify a padding, the table cells will be displayed without padding.</a:t>
            </a:r>
          </a:p>
          <a:p>
            <a:endParaRPr lang="en-US" dirty="0"/>
          </a:p>
          <a:p>
            <a:r>
              <a:rPr lang="en-US" dirty="0"/>
              <a:t>To set the padding, use the CSS padding property:</a:t>
            </a:r>
          </a:p>
          <a:p>
            <a:endParaRPr lang="en-US" dirty="0"/>
          </a:p>
          <a:p>
            <a:r>
              <a:rPr lang="en-US" dirty="0" err="1"/>
              <a:t>th</a:t>
            </a:r>
            <a:r>
              <a:rPr lang="en-US" dirty="0"/>
              <a:t>, td {</a:t>
            </a:r>
            <a:br>
              <a:rPr lang="en-US" dirty="0"/>
            </a:br>
            <a:r>
              <a:rPr lang="en-US" dirty="0"/>
              <a:t>    padding: 15px;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78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- Left-align 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 default, table headings are bold and centered</a:t>
            </a:r>
          </a:p>
          <a:p>
            <a:r>
              <a:rPr lang="en-US" dirty="0"/>
              <a:t>To left-align the table headings, use the CSS text-align property:</a:t>
            </a:r>
          </a:p>
          <a:p>
            <a:r>
              <a:rPr lang="en-US" dirty="0" err="1"/>
              <a:t>th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 text-align: left;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Border spacing specifies the space between the cells</a:t>
            </a:r>
          </a:p>
          <a:p>
            <a:r>
              <a:rPr lang="en-US" dirty="0"/>
              <a:t>To set the border spacing for a table, use the CSS border-spacing property:</a:t>
            </a:r>
          </a:p>
          <a:p>
            <a:r>
              <a:rPr lang="en-US" dirty="0"/>
              <a:t>table {</a:t>
            </a:r>
            <a:br>
              <a:rPr lang="en-US" dirty="0"/>
            </a:br>
            <a:r>
              <a:rPr lang="en-US" dirty="0"/>
              <a:t>    border-spacing: 5px;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80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Table - Cells that Span Many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19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make cell span more than one column, use the “</a:t>
            </a:r>
            <a:r>
              <a:rPr lang="en-US" dirty="0" err="1"/>
              <a:t>colspan</a:t>
            </a:r>
            <a:r>
              <a:rPr lang="en-US" dirty="0"/>
              <a:t>” attribute</a:t>
            </a:r>
          </a:p>
          <a:p>
            <a:r>
              <a:rPr lang="en-US" dirty="0"/>
              <a:t>&lt;table style="width:100%"&gt;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 </a:t>
            </a:r>
            <a:r>
              <a:rPr lang="en-US" dirty="0" err="1"/>
              <a:t>colspan</a:t>
            </a:r>
            <a:r>
              <a:rPr lang="en-US" dirty="0"/>
              <a:t>="2"&gt;Telephone&lt;/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&lt;td&gt;Bill Gates&lt;/td&gt;</a:t>
            </a:r>
            <a:br>
              <a:rPr lang="en-US" dirty="0"/>
            </a:br>
            <a:r>
              <a:rPr lang="en-US" dirty="0"/>
              <a:t>    &lt;td&gt;55577854&lt;/td&gt;</a:t>
            </a:r>
            <a:br>
              <a:rPr lang="en-US" dirty="0"/>
            </a:br>
            <a:r>
              <a:rPr lang="en-US" dirty="0"/>
              <a:t>    &lt;td&gt;55577855&lt;/td&gt;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092" t="42613" r="1037" b="46312"/>
          <a:stretch/>
        </p:blipFill>
        <p:spPr>
          <a:xfrm>
            <a:off x="5861101" y="4494727"/>
            <a:ext cx="6017216" cy="11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5842</TotalTime>
  <Words>1276</Words>
  <Application>Microsoft Office PowerPoint</Application>
  <PresentationFormat>Widescreen</PresentationFormat>
  <Paragraphs>237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Constantia</vt:lpstr>
      <vt:lpstr>Wingdings 2</vt:lpstr>
      <vt:lpstr>Flow</vt:lpstr>
      <vt:lpstr>Web Application Development</vt:lpstr>
      <vt:lpstr>HTML Tables</vt:lpstr>
      <vt:lpstr>HTML Tables</vt:lpstr>
      <vt:lpstr>HTML Tables</vt:lpstr>
      <vt:lpstr>HTML Table - Adding a Border</vt:lpstr>
      <vt:lpstr>HTML Table - Adding a Border</vt:lpstr>
      <vt:lpstr>HTML Table - Adding Cell Padding</vt:lpstr>
      <vt:lpstr>HTML Table - Left-align Headings</vt:lpstr>
      <vt:lpstr>HTML Table - Cells that Span Many Columns</vt:lpstr>
      <vt:lpstr>HTML Table - Cells that Span Many Rows</vt:lpstr>
      <vt:lpstr>HTML Table - Adding a Caption</vt:lpstr>
      <vt:lpstr>Table Height and Width</vt:lpstr>
      <vt:lpstr>A Special Style for One Table</vt:lpstr>
      <vt:lpstr>Exercise</vt:lpstr>
      <vt:lpstr>Exercise</vt:lpstr>
      <vt:lpstr>HTML Lists</vt:lpstr>
      <vt:lpstr>Unordered HTML List</vt:lpstr>
      <vt:lpstr>Unordered HTML List - Choose List Item Marker</vt:lpstr>
      <vt:lpstr>Unordered HTML List - Choose List Item Marker</vt:lpstr>
      <vt:lpstr>Ordered HTML List</vt:lpstr>
      <vt:lpstr>Ordered HTML List - The Type Attribute</vt:lpstr>
      <vt:lpstr>Ordered HTML List - The Type Attribute</vt:lpstr>
      <vt:lpstr>HTML Description Lists</vt:lpstr>
      <vt:lpstr>Control List Counting</vt:lpstr>
      <vt:lpstr>Exercise</vt:lpstr>
      <vt:lpstr>HTML Blocks</vt:lpstr>
      <vt:lpstr>HTML Forms</vt:lpstr>
      <vt:lpstr>The &lt;input&gt; Elements</vt:lpstr>
      <vt:lpstr>Text Input</vt:lpstr>
      <vt:lpstr>Radio Button Input</vt:lpstr>
      <vt:lpstr>Checkbox Input</vt:lpstr>
      <vt:lpstr>The Submit Button</vt:lpstr>
      <vt:lpstr>The Submit Button</vt:lpstr>
      <vt:lpstr>The Target Attribute</vt:lpstr>
      <vt:lpstr>The Method Attribute</vt:lpstr>
      <vt:lpstr>When to Use GET?</vt:lpstr>
      <vt:lpstr>When to Use POST?</vt:lpstr>
      <vt:lpstr>The &lt;select&gt; Element</vt:lpstr>
      <vt:lpstr>Allow Multiple Selections</vt:lpstr>
      <vt:lpstr>The &lt;textarea&gt; Element</vt:lpstr>
      <vt:lpstr>The &lt;button&gt; Element</vt:lpstr>
      <vt:lpstr>Input Type Reset</vt:lpstr>
      <vt:lpstr>HTML 5 Input Types</vt:lpstr>
      <vt:lpstr>HTML Input Attributes</vt:lpstr>
      <vt:lpstr>HTML Input Attributes</vt:lpstr>
      <vt:lpstr>HTML Input Attributes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Programming</dc:title>
  <dc:creator>Ehtisham Rashid</dc:creator>
  <cp:lastModifiedBy>Windows User</cp:lastModifiedBy>
  <cp:revision>291</cp:revision>
  <dcterms:created xsi:type="dcterms:W3CDTF">2016-03-31T07:50:08Z</dcterms:created>
  <dcterms:modified xsi:type="dcterms:W3CDTF">2020-10-08T02:52:03Z</dcterms:modified>
</cp:coreProperties>
</file>