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7" r:id="rId2"/>
    <p:sldId id="433" r:id="rId3"/>
    <p:sldId id="266" r:id="rId4"/>
    <p:sldId id="268" r:id="rId5"/>
    <p:sldId id="434" r:id="rId6"/>
    <p:sldId id="435" r:id="rId7"/>
    <p:sldId id="454" r:id="rId8"/>
    <p:sldId id="455" r:id="rId9"/>
    <p:sldId id="456" r:id="rId10"/>
    <p:sldId id="457" r:id="rId11"/>
    <p:sldId id="436" r:id="rId12"/>
    <p:sldId id="458" r:id="rId13"/>
    <p:sldId id="459" r:id="rId14"/>
    <p:sldId id="437" r:id="rId15"/>
    <p:sldId id="507" r:id="rId16"/>
    <p:sldId id="508" r:id="rId17"/>
    <p:sldId id="509" r:id="rId18"/>
    <p:sldId id="510" r:id="rId19"/>
    <p:sldId id="465" r:id="rId20"/>
    <p:sldId id="462" r:id="rId21"/>
    <p:sldId id="460" r:id="rId22"/>
    <p:sldId id="466" r:id="rId23"/>
    <p:sldId id="467" r:id="rId24"/>
    <p:sldId id="468" r:id="rId25"/>
    <p:sldId id="511" r:id="rId26"/>
    <p:sldId id="469" r:id="rId27"/>
    <p:sldId id="470" r:id="rId28"/>
    <p:sldId id="471" r:id="rId29"/>
    <p:sldId id="439" r:id="rId30"/>
    <p:sldId id="472" r:id="rId31"/>
    <p:sldId id="473" r:id="rId32"/>
    <p:sldId id="474" r:id="rId33"/>
    <p:sldId id="475" r:id="rId34"/>
    <p:sldId id="476" r:id="rId35"/>
    <p:sldId id="477" r:id="rId36"/>
    <p:sldId id="478" r:id="rId37"/>
    <p:sldId id="400" r:id="rId38"/>
    <p:sldId id="269" r:id="rId39"/>
    <p:sldId id="440" r:id="rId40"/>
    <p:sldId id="512" r:id="rId41"/>
    <p:sldId id="513" r:id="rId42"/>
    <p:sldId id="441" r:id="rId43"/>
    <p:sldId id="442" r:id="rId44"/>
    <p:sldId id="479" r:id="rId45"/>
    <p:sldId id="443" r:id="rId46"/>
    <p:sldId id="480" r:id="rId47"/>
    <p:sldId id="444" r:id="rId48"/>
    <p:sldId id="514" r:id="rId49"/>
    <p:sldId id="481" r:id="rId50"/>
    <p:sldId id="482" r:id="rId51"/>
    <p:sldId id="445" r:id="rId52"/>
    <p:sldId id="483" r:id="rId53"/>
    <p:sldId id="484" r:id="rId54"/>
    <p:sldId id="485" r:id="rId55"/>
    <p:sldId id="486" r:id="rId56"/>
    <p:sldId id="404" r:id="rId57"/>
    <p:sldId id="270" r:id="rId58"/>
    <p:sldId id="446" r:id="rId59"/>
    <p:sldId id="487" r:id="rId60"/>
    <p:sldId id="515" r:id="rId61"/>
    <p:sldId id="516" r:id="rId62"/>
    <p:sldId id="517" r:id="rId63"/>
    <p:sldId id="447" r:id="rId64"/>
    <p:sldId id="488" r:id="rId65"/>
    <p:sldId id="489" r:id="rId66"/>
    <p:sldId id="490" r:id="rId67"/>
    <p:sldId id="491" r:id="rId68"/>
    <p:sldId id="406" r:id="rId69"/>
    <p:sldId id="382" r:id="rId70"/>
    <p:sldId id="448" r:id="rId71"/>
    <p:sldId id="492" r:id="rId72"/>
    <p:sldId id="449" r:id="rId73"/>
    <p:sldId id="493" r:id="rId74"/>
    <p:sldId id="494" r:id="rId75"/>
    <p:sldId id="518" r:id="rId76"/>
    <p:sldId id="519" r:id="rId77"/>
    <p:sldId id="520" r:id="rId78"/>
    <p:sldId id="409" r:id="rId79"/>
    <p:sldId id="271" r:id="rId80"/>
    <p:sldId id="450" r:id="rId81"/>
    <p:sldId id="495" r:id="rId82"/>
    <p:sldId id="451" r:id="rId83"/>
    <p:sldId id="496" r:id="rId84"/>
    <p:sldId id="497" r:id="rId85"/>
    <p:sldId id="452" r:id="rId86"/>
    <p:sldId id="498" r:id="rId87"/>
    <p:sldId id="499" r:id="rId88"/>
    <p:sldId id="500" r:id="rId89"/>
    <p:sldId id="501" r:id="rId90"/>
    <p:sldId id="502" r:id="rId91"/>
    <p:sldId id="503" r:id="rId92"/>
    <p:sldId id="453" r:id="rId93"/>
    <p:sldId id="504" r:id="rId94"/>
    <p:sldId id="505" r:id="rId95"/>
    <p:sldId id="506" r:id="rId96"/>
    <p:sldId id="432" r:id="rId97"/>
    <p:sldId id="264" r:id="rId9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varScale="1">
        <p:scale>
          <a:sx n="76" d="100"/>
          <a:sy n="76" d="100"/>
        </p:scale>
        <p:origin x="872" y="76"/>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5424"/>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软件项目管理的概念</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48DD92EE-5C8C-41F7-B119-ACC9269E6F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下面是项目的一些例子：</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某打印机公司的高层制定了一个目标，为消费者和小企业市场开发一种售价低于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美金的彩色激光打印机。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山峰系统公司为当地一家社会福利机构设计和安装局域网。</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周正被选为项目经理，负责设计、建造和测试下一年度参加韦氏环球帆船赛使用的帆船并培训船员。</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吴林华负责执行“夜莺”项目，开发手持电子医疗参考指南仪。</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王文主持某大型公司的会计软件安装。</a:t>
            </a:r>
          </a:p>
        </p:txBody>
      </p:sp>
    </p:spTree>
    <p:extLst>
      <p:ext uri="{BB962C8B-B14F-4D97-AF65-F5344CB8AC3E}">
        <p14:creationId xmlns:p14="http://schemas.microsoft.com/office/powerpoint/2010/main" val="410801880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项目要有一个主要发起人或客户。一般由项目发起人对项目提供方向和资助，大部分项目都会有许多利益相关人员。大型项目是一些相互联系、协调管理的项目组合。大型项目的负责人集中领导这些项目，但发起人可能来自不同的部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还含有不确定性。因为每一个项目都是唯一的，有时很难确切地定义项目的目标，或准确估计完成项目所需的时间和成本支出。这种不确定性是项目管理如此具有挑战性的主要原因之一，这种情况在新技术项目中更为突出。</a:t>
            </a:r>
          </a:p>
        </p:txBody>
      </p:sp>
    </p:spTree>
    <p:extLst>
      <p:ext uri="{BB962C8B-B14F-4D97-AF65-F5344CB8AC3E}">
        <p14:creationId xmlns:p14="http://schemas.microsoft.com/office/powerpoint/2010/main" val="138392198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软件项目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软件项目通常也是为了实现一个特定的目标。除了创造新的产品，软件项目经常升级现有软件产品、集成一组现有软件组件、扩展软件产品的功能或升级一个组织的软件基础设施。</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还可满足服务请求、维护需求或提供操作支持。这些活动可能以支持型活动发生；当它们被认定为提供可交付成果和结果的临时性工作时，可视为项目。与项目生命周期相比，软件产品生命周期一般包含项目和投入水平活动的维护和支持活动。</a:t>
            </a:r>
          </a:p>
        </p:txBody>
      </p:sp>
    </p:spTree>
    <p:extLst>
      <p:ext uri="{BB962C8B-B14F-4D97-AF65-F5344CB8AC3E}">
        <p14:creationId xmlns:p14="http://schemas.microsoft.com/office/powerpoint/2010/main" val="2512837664"/>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软件项目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和他们的项目团队开发和升级应用软件、系统软件和软件密集型系统的软件元素。应用软件使用系统软件接口、通信协议和软件开发工具来构建，为计算机用户提供文字处理、电子表格、统计软件和多媒体播放器等功能。</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系统软件是为应用软件的开发和运行提供平台的支撑软件。它包括调度器、内存管理器和输入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输出软件等操作系统组件。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密集型系统是硬件、软件的集合，有时还包括操作人员作为整个系统的元素执行的手工操作过程。在这些系统中，软件是集成和协同系统操作的首要组件。软件密集型系统的产品开发范围包括待开发和升级的组件，有时还协同专用硬件，需要对操作系统、通信协议和其他基础组件进行裁剪。</a:t>
            </a:r>
          </a:p>
        </p:txBody>
      </p:sp>
    </p:spTree>
    <p:extLst>
      <p:ext uri="{BB962C8B-B14F-4D97-AF65-F5344CB8AC3E}">
        <p14:creationId xmlns:p14="http://schemas.microsoft.com/office/powerpoint/2010/main" val="3343171485"/>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软件项目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应用软件、系统软件和软件密集型系统支持现代社会的所有方面：从组织的信息技术支持系统到运行业务操作的大型企业资源计划（</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Enterprise Resource Planning, ERP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再到网络通信协议、操作系统，以及家庭应用软件、汽车、移动电话、航天器、消费者产品和航空等嵌入式软件。还有一些面向特定领域的软件，如安全防御、生命科学、交通运输、能源、金融、银行保险、研究开发、模拟训练、休闲游戏和用于开发软件（软件编辑器、语言编译器、数据库工具等）的软件工具。软件的开发和升级与组织的经营决策和业务实践常常相互影响。</a:t>
            </a:r>
          </a:p>
        </p:txBody>
      </p:sp>
    </p:spTree>
    <p:extLst>
      <p:ext uri="{BB962C8B-B14F-4D97-AF65-F5344CB8AC3E}">
        <p14:creationId xmlns:p14="http://schemas.microsoft.com/office/powerpoint/2010/main" val="80189922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项目的三要素</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建立项目时，重要的是把握住每个项目的三个基本要素，即时间、费用和范围，这三个因素构成了项目三角形（图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），调整其中任何一个因素都会影响其他两个因素。</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时间</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：指完成项目所需的时间。这在大多数的项目里都是一个很重要的因素，它反映在项目的日程中。而</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项目的“日程”，就是项目中任务</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的时间和顺序安排。日程主要由任</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务、任务相关性、工期、限制和面</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向时间的项目信息所构成。</a:t>
            </a:r>
          </a:p>
        </p:txBody>
      </p:sp>
      <p:pic>
        <p:nvPicPr>
          <p:cNvPr id="3" name="图片 2">
            <a:extLst>
              <a:ext uri="{FF2B5EF4-FFF2-40B4-BE49-F238E27FC236}">
                <a16:creationId xmlns:a16="http://schemas.microsoft.com/office/drawing/2014/main" id="{B296AADA-6206-4651-AAAB-6F05F79195C8}"/>
              </a:ext>
            </a:extLst>
          </p:cNvPr>
          <p:cNvPicPr>
            <a:picLocks noChangeAspect="1"/>
          </p:cNvPicPr>
          <p:nvPr/>
        </p:nvPicPr>
        <p:blipFill>
          <a:blip r:embed="rId2"/>
          <a:stretch>
            <a:fillRect/>
          </a:stretch>
        </p:blipFill>
        <p:spPr>
          <a:xfrm>
            <a:off x="5060249" y="2785492"/>
            <a:ext cx="3339263" cy="2312665"/>
          </a:xfrm>
          <a:prstGeom prst="rect">
            <a:avLst/>
          </a:prstGeom>
        </p:spPr>
      </p:pic>
    </p:spTree>
    <p:extLst>
      <p:ext uri="{BB962C8B-B14F-4D97-AF65-F5344CB8AC3E}">
        <p14:creationId xmlns:p14="http://schemas.microsoft.com/office/powerpoint/2010/main" val="2408009596"/>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项目的三要素</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费用</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：即项目的预算。是指通过比较基准计划所设定的预计项目成本，它取决于资源的成本。项目中的资金，不单是指金钱而言，还应该包括人力、原材料与设备等。</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含产品范围和项目范围，即项目的目标和任务，以及完成这些目标和任务所需的工时。产品范围是指产品应有的功能与特性，项目范围是依据所要生产出来的产品或要服务的范围来定义项目，例如：“研制开发、生产出来的产品必须具备抗菌功能”，这句话就规定了项目范围，同时也可看出产品范围。</a:t>
            </a:r>
          </a:p>
        </p:txBody>
      </p:sp>
    </p:spTree>
    <p:extLst>
      <p:ext uri="{BB962C8B-B14F-4D97-AF65-F5344CB8AC3E}">
        <p14:creationId xmlns:p14="http://schemas.microsoft.com/office/powerpoint/2010/main" val="1541150826"/>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项目的三要素</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范围对于任务来说，是所有资源完成某项任务所需的总劳动量或“人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小时”（以分钟、小时、天、周或月为单位）；对于工作分配来说，是资源在特定任务上排定的工作量；对于资源来说，是资源在所有任务上排定的总工作量。例如，某个资源可能需要工作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小时来完成某项任务，但该任务排定的工期可能是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天。这表示需要给此任务分配多个资源，即两个人每人每天在此任务上工作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小时，则可以在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天内完成这项任务。</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虽然时间、费用和范围这三个因素都非常重要，但通常有一个因素会对项目产生决定性的影响。这些因素之间的关系随着项目的不同而有所变化，它们决定了会出现的问题以及可能的解决方案。了解什么地方会有限制、什么地方可以灵活掌握，将有助于规划和管理项目。</a:t>
            </a:r>
          </a:p>
        </p:txBody>
      </p:sp>
    </p:spTree>
    <p:extLst>
      <p:ext uri="{BB962C8B-B14F-4D97-AF65-F5344CB8AC3E}">
        <p14:creationId xmlns:p14="http://schemas.microsoft.com/office/powerpoint/2010/main" val="4061515613"/>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项目的三要素</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项目三角形在最初是平衡的</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但受许多条件的限制，在项目的执行过程中，平衡的状况会发生改变。例如，在项目进行时，因为某种原因，造成时间缩短了，预算（即资金）可能就要增加；假如预算无法增加，那么只好缩减项目的范围。另一方面，如果预算（资金）缩减了，那么要完成该项目，可能需要花费较多的时间，如果无法延长项目完成的时间，那么就只好缩减项目范围，因为在资金有限的情况下，实在无法在期限内完成这么多工作。此外，如果项目的范围扩大了，那么就必须增加执行项目的时间，或是要增加项目的成本才能完成。</a:t>
            </a:r>
          </a:p>
        </p:txBody>
      </p:sp>
    </p:spTree>
    <p:extLst>
      <p:ext uri="{BB962C8B-B14F-4D97-AF65-F5344CB8AC3E}">
        <p14:creationId xmlns:p14="http://schemas.microsoft.com/office/powerpoint/2010/main" val="2688676174"/>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项目的三要素</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项目三角形类似，项目管理中的“约束关系”是指项目受到范围、时间、成本（三条边）和质量（在中间）的因素制约。在四个传统的制约因素之外，再加上风险和资源因素，形成了项目的约束关系六边形，并且最终要让客户满意（在中间，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）。这些制约因素之间的关系是：任何一个因素发生变化，都会影响至少一个其他因素。</a:t>
            </a:r>
          </a:p>
        </p:txBody>
      </p:sp>
    </p:spTree>
    <p:extLst>
      <p:ext uri="{BB962C8B-B14F-4D97-AF65-F5344CB8AC3E}">
        <p14:creationId xmlns:p14="http://schemas.microsoft.com/office/powerpoint/2010/main" val="3254171750"/>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章  软件项目管理的概念</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计算机技术、网络技术，以及跨学科的甚至是遍及全球的工作团队已经彻底改变了我们的工作环境，这些变化促进了对复杂项目的需求。今天，企业或者组织都认识到，应用适当的知识、过程、技能、工具和技术，能显著促进项目的成功，因此，现代项目管理方法正日益得到广泛认可。在</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行业，项目管理是</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工程尤其是软件工程的保护性活动，它先于任何技术活动之前开始，且持续贯穿于整个计算机软件的定义、开发和应用维护之中。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各个领域的应用或者产品开发项目，对项目的管理者</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项目经理提出了越来越高的要求。优秀的项目经理是由经验、时间、才能和培训一起创造出来的。对工作进行充分的准备和知识储备，对于驾驭和完成变化环境下的项目是非常有价值和非常关键的。</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项目的三要素</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项目的约束关系</a:t>
            </a:r>
          </a:p>
        </p:txBody>
      </p:sp>
      <p:pic>
        <p:nvPicPr>
          <p:cNvPr id="3" name="图片 2">
            <a:extLst>
              <a:ext uri="{FF2B5EF4-FFF2-40B4-BE49-F238E27FC236}">
                <a16:creationId xmlns:a16="http://schemas.microsoft.com/office/drawing/2014/main" id="{98C431E3-89A3-4E4A-BEDA-966525474D54}"/>
              </a:ext>
            </a:extLst>
          </p:cNvPr>
          <p:cNvPicPr>
            <a:picLocks noChangeAspect="1"/>
          </p:cNvPicPr>
          <p:nvPr/>
        </p:nvPicPr>
        <p:blipFill>
          <a:blip r:embed="rId2"/>
          <a:stretch>
            <a:fillRect/>
          </a:stretch>
        </p:blipFill>
        <p:spPr>
          <a:xfrm>
            <a:off x="1943708" y="1231798"/>
            <a:ext cx="5256584" cy="3353894"/>
          </a:xfrm>
          <a:prstGeom prst="rect">
            <a:avLst/>
          </a:prstGeom>
        </p:spPr>
      </p:pic>
    </p:spTree>
    <p:extLst>
      <p:ext uri="{BB962C8B-B14F-4D97-AF65-F5344CB8AC3E}">
        <p14:creationId xmlns:p14="http://schemas.microsoft.com/office/powerpoint/2010/main" val="33260180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项目的三要素</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可能发生变更，项目管理计划需要在整个项目生命周期中反复修正、渐进明细。渐进明细是指随着信息越来越详细和估算越来越准确，而持续改进和细化计划。它使项目管理团队能随项目的进展而进行更加深入的管理。</a:t>
            </a:r>
          </a:p>
        </p:txBody>
      </p:sp>
    </p:spTree>
    <p:extLst>
      <p:ext uri="{BB962C8B-B14F-4D97-AF65-F5344CB8AC3E}">
        <p14:creationId xmlns:p14="http://schemas.microsoft.com/office/powerpoint/2010/main" val="1463191278"/>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项目管理的定义</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尽管项目是一次性的，但却必须在一个广泛的组织环境中运行，项目经理需要在一个更大的组织视野下考虑项目，并且认清项目在更大的组织环境中所处的位置。以这样整体的视角看待项目和项目运营的组织环境就是所谓的系统思维。</a:t>
            </a:r>
          </a:p>
        </p:txBody>
      </p:sp>
    </p:spTree>
    <p:extLst>
      <p:ext uri="{BB962C8B-B14F-4D97-AF65-F5344CB8AC3E}">
        <p14:creationId xmlns:p14="http://schemas.microsoft.com/office/powerpoint/2010/main" val="3171167965"/>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项目管理的定义</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“项目管理”是美国曼哈顿计划初期的名称，后来由著名数学家华罗庚教授在上个世纪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代引进中国。所谓项目管理，是将知识、技能、工具与技术应用于项目活动，以满足项目的要求。亦即，项目管理是指对于一个项目要实现的目标，所要执行的任务与进度及资源所做的管理，它包含了如何制定目标，安排日程，以及跟踪及管理等。按照</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的定义，项目管理是通过合理运用与整合</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个项目管理过程来实现的。可以根据其逻辑关系，把这</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个过程归类成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大过程组，即启动、规划、执行、监控和收尾。软件的独特性允许五大过程组中的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个过程元素以各种方式重叠、交错和重复。</a:t>
            </a:r>
          </a:p>
        </p:txBody>
      </p:sp>
    </p:spTree>
    <p:extLst>
      <p:ext uri="{BB962C8B-B14F-4D97-AF65-F5344CB8AC3E}">
        <p14:creationId xmlns:p14="http://schemas.microsoft.com/office/powerpoint/2010/main" val="222038959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项目管理的定义</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能够限制软件项目和软件产品的技术因素包括∶</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硬件和软件技术的状态</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硬件平台、软件平台、操作系统和通信协议</a:t>
            </a:r>
          </a:p>
          <a:p>
            <a:pPr lvl="1">
              <a:lnSpc>
                <a:spcPct val="150000"/>
              </a:lnSpc>
              <a:spcBef>
                <a:spcPts val="0"/>
              </a:spcBef>
              <a:buFont typeface="Wingdings" panose="05000000000000000000" pitchFamily="2" charset="2"/>
              <a:buChar char="n"/>
            </a:pPr>
            <a:r>
              <a:rPr lang="en-US" altLang="zh-C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架构的完整性、限制和协议</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软件开发工具</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软件架构</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向后和向前兼容需求</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软件组件库中的软件组件的重用</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使用开源和闭源软件组件</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使用用户提供的软件组件</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硬件和其他软件接口</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创造和使用知识产权</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610326"/>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项目管理的定义</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限制软件项目的其他因素包括系统安全需求、安全性、安全合规性、可靠性、可用性、可扩展性、性能、可测性、信息保证、本地化、可维护性、可支持性、规章、用户的政策、基础设施支持、团队成员可用性和技能、软件开发环境和方法、组织成熟度和组织能力。</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项目经理要努力实现项目的范围、时间、成功和质量等目标，还必须协调整个项目过程，以满足项目参与者及其他利益相关者的需要和期望。图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是项目管理概念的框架示意图。</a:t>
            </a:r>
          </a:p>
        </p:txBody>
      </p:sp>
    </p:spTree>
    <p:extLst>
      <p:ext uri="{BB962C8B-B14F-4D97-AF65-F5344CB8AC3E}">
        <p14:creationId xmlns:p14="http://schemas.microsoft.com/office/powerpoint/2010/main" val="2088083800"/>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项目管理的定义</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项目管理框架</a:t>
            </a:r>
          </a:p>
        </p:txBody>
      </p:sp>
      <p:pic>
        <p:nvPicPr>
          <p:cNvPr id="3" name="图片 2">
            <a:extLst>
              <a:ext uri="{FF2B5EF4-FFF2-40B4-BE49-F238E27FC236}">
                <a16:creationId xmlns:a16="http://schemas.microsoft.com/office/drawing/2014/main" id="{586C7494-EAFA-4061-966C-7C9BAABA2269}"/>
              </a:ext>
            </a:extLst>
          </p:cNvPr>
          <p:cNvPicPr>
            <a:picLocks noChangeAspect="1"/>
          </p:cNvPicPr>
          <p:nvPr/>
        </p:nvPicPr>
        <p:blipFill>
          <a:blip r:embed="rId2"/>
          <a:stretch>
            <a:fillRect/>
          </a:stretch>
        </p:blipFill>
        <p:spPr>
          <a:xfrm>
            <a:off x="438207" y="1705372"/>
            <a:ext cx="8525947" cy="2376264"/>
          </a:xfrm>
          <a:prstGeom prst="rect">
            <a:avLst/>
          </a:prstGeom>
        </p:spPr>
      </p:pic>
    </p:spTree>
    <p:extLst>
      <p:ext uri="{BB962C8B-B14F-4D97-AF65-F5344CB8AC3E}">
        <p14:creationId xmlns:p14="http://schemas.microsoft.com/office/powerpoint/2010/main" val="1054571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项目管理的定义</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知识领域是指项目经理必须具备的一些重要的知识和能力。图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上方的四大知识领域是范围管理、时间管理、成本管理和质量管理（因其形成具体的项目目标，也称核心知识领域）。</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：确定和管理为成功完成项目所要做的全部工作；</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时间管理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：包括项目所需时间的估算，制定可以接受的项目进度计划，并确保项目的及时完工；</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：包括项目预算的准备和管理工作；</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：确保项目满足明确约定的或各方默认的需要。</a:t>
            </a:r>
          </a:p>
        </p:txBody>
      </p:sp>
    </p:spTree>
    <p:extLst>
      <p:ext uri="{BB962C8B-B14F-4D97-AF65-F5344CB8AC3E}">
        <p14:creationId xmlns:p14="http://schemas.microsoft.com/office/powerpoint/2010/main" val="3538675073"/>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项目管理的定义</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其他五大知识领域包括人力资源管理、沟通管理、风险管理、采购管理和干系人管理（也称辅助知识领域），项目目标是通过它们来实现的。</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：关心如何有效地组织和利用参与项目的人；</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：包括产生、收集、发布和保存项目信息；</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：包括对项目相关的风险进行识别、分析和应对；</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：指根据项目的需要从项目执行组织外部获取和购进产品和服务；</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：包括识别能影响项目或受项目影响的全部人员、群体或组织，制定合适的管理策略来有效调动干系人参与项目决策和执行等。</a:t>
            </a:r>
          </a:p>
        </p:txBody>
      </p:sp>
    </p:spTree>
    <p:extLst>
      <p:ext uri="{BB962C8B-B14F-4D97-AF65-F5344CB8AC3E}">
        <p14:creationId xmlns:p14="http://schemas.microsoft.com/office/powerpoint/2010/main" val="1487213096"/>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en-US" dirty="0"/>
              <a:t>项目管理的定义</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整合管理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要发挥项目管理整体上的支撑作用，它与其他项目管理知识领域互相影响。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工具和技术用来帮助项目经理和项目组人员进行范围、时间、成本和质量的管理。另外也有一些工具可以帮助项目经理和项目组人员进行人力资源、沟通、风险、采购和干系人等方面的管理以及实现项目整合管理。例如，常用的时间管理工具和技术有甘特图、网络图示法和关键路径法等。</a:t>
            </a:r>
          </a:p>
        </p:txBody>
      </p:sp>
    </p:spTree>
    <p:extLst>
      <p:ext uri="{BB962C8B-B14F-4D97-AF65-F5344CB8AC3E}">
        <p14:creationId xmlns:p14="http://schemas.microsoft.com/office/powerpoint/2010/main" val="4223720543"/>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软件项目管理的基本概念</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项目集管理和项目组合管理之间的关系</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项目管理、运营管理和组织战略之间的关系</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项目经理的角色</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项目管理知识体系</a:t>
              </a:r>
            </a:p>
          </p:txBody>
        </p:sp>
      </p:grpSp>
      <p:pic>
        <p:nvPicPr>
          <p:cNvPr id="19" name="图片 18">
            <a:extLst>
              <a:ext uri="{FF2B5EF4-FFF2-40B4-BE49-F238E27FC236}">
                <a16:creationId xmlns:a16="http://schemas.microsoft.com/office/drawing/2014/main" id="{949B70F4-53D7-4A39-8C74-4546B7E39E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Tree>
    <p:extLst>
      <p:ext uri="{BB962C8B-B14F-4D97-AF65-F5344CB8AC3E}">
        <p14:creationId xmlns:p14="http://schemas.microsoft.com/office/powerpoint/2010/main" val="832766505"/>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软件项目管理具有的挑战性</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正在面临越来越多的挑战，如随着客户和用户的期待不断提高，软件项目规模增大和结构变复杂的速度持续增加；与政府、产业和组织政策保持一致的需要；频繁更新软、硬件平台的技术挑战；硬件开发、固件开发和软件开发之间不断增加的交互活动，以及这些系统中人为因素等人机工程学的相关考虑。除此之外，软件项目常常还要考虑安全性、保密性、可靠性及其他质量要求等问题。不断扩大的全球市场为软件产品提供了类型更为广泛的文化、语言和生活方式，这就增加了待开发软件和待升级软件的范围和复杂度。</a:t>
            </a:r>
          </a:p>
        </p:txBody>
      </p:sp>
    </p:spTree>
    <p:extLst>
      <p:ext uri="{BB962C8B-B14F-4D97-AF65-F5344CB8AC3E}">
        <p14:creationId xmlns:p14="http://schemas.microsoft.com/office/powerpoint/2010/main" val="1468467628"/>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软件项目管理具有的挑战性</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有许多因素使得软件项目和软件项目管理具有挑战性，比如∶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是一种无形的和可塑的产品；软件源代码是用文本编写的。在大多数情况下，软件开发团队生成和修改共享文件（如需求、设计规格说明书、编码和测试计划）。软件开发往往作为一个学习的过程，知识的获得和信息的形成是在项目中进行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软件项目具有挑战性的关键属性有项目和产品的复杂性、资源的非线性标度、项目和产品的测量、项目和产品范围的初始不确定，以及项目演化的知识获取。软件需求经常随着知识的获得、项目与产品出现的范围而改变。</a:t>
            </a:r>
          </a:p>
        </p:txBody>
      </p:sp>
    </p:spTree>
    <p:extLst>
      <p:ext uri="{BB962C8B-B14F-4D97-AF65-F5344CB8AC3E}">
        <p14:creationId xmlns:p14="http://schemas.microsoft.com/office/powerpoint/2010/main" val="2071047201"/>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软件项目管理具有的挑战性</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新软件和升级的软件的需求常常影响组织的业务流程、员工的工作流过程，或者被组织的业务流程、员工的工作流构成所影响。</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软件人员的智力资本是软件项目和软件开发组织最主要的资本资产，因为软件是人类认知过程的直接产品。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软件团队和项目干系人之间的沟通和协调往往不够清晰。软件工程中使用多种工具与技术以改善沟通和协调。</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软件开发需要解决创新问题，提出独特的解决方案。大多数软件项目开发独特的产品，因为与复制物理器件相比，复制现有软件是一个简单的过程。软件项目更像研究和开发项目，而不是建造和制造项目。</a:t>
            </a:r>
          </a:p>
        </p:txBody>
      </p:sp>
    </p:spTree>
    <p:extLst>
      <p:ext uri="{BB962C8B-B14F-4D97-AF65-F5344CB8AC3E}">
        <p14:creationId xmlns:p14="http://schemas.microsoft.com/office/powerpoint/2010/main" val="4205221869"/>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软件项目管理具有的挑战性</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涉及风险和不确定性，因为它们需要创新，产品又是无形的，而且干系人也不能对满是软件产品的需求进行有效表达或形成一致意见。软件项目的初步规划和估计依赖于需求，而这些需求往往是不准确的，而且软件开发人员的效率和效果变化范围很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产品的复杂性使软件开发和软件升级具有挑战性，因为程序模块间有大量的逻辑路径，它们和使用这些路径的数据值相结合；以及程序模块间的接口细节相结合。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软件的穷举测试是不切实际的，因为测试所有逻辑路径和所有输入数据与其他输入条件组合的接口必然耗费时间。</a:t>
            </a:r>
          </a:p>
        </p:txBody>
      </p:sp>
    </p:spTree>
    <p:extLst>
      <p:ext uri="{BB962C8B-B14F-4D97-AF65-F5344CB8AC3E}">
        <p14:creationId xmlns:p14="http://schemas.microsoft.com/office/powerpoint/2010/main" val="2831814606"/>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软件项目管理具有的挑战性</a:t>
            </a:r>
          </a:p>
        </p:txBody>
      </p:sp>
      <p:sp>
        <p:nvSpPr>
          <p:cNvPr id="9" name="副标题 8"/>
          <p:cNvSpPr txBox="1">
            <a:spLocks/>
          </p:cNvSpPr>
          <p:nvPr/>
        </p:nvSpPr>
        <p:spPr>
          <a:xfrm>
            <a:off x="467544" y="6972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软件开发往往涉及不同供应商的产品和其他软件的开发接口，这可能会引起集成和性能问题。因为大多数软件是相互联系的，所以必须使用信息安全技术。软件安全挑战性很大，并且还在不断增加。</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软件的无形性，目标量化和软件质量度量是困难的。软件常常是一个元素的系统，会随着功能、行为或质量属性的改变而改变。一个软件产品可能需要运行在各种硬件平台和支撑软件上。软件开发人员使用的过程、方法和工具在不断发展和频繁更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执行的软件不是一个孤立的产品。它在计算硬件上执行，常常是一个由不同硬件、其他软件和手工处理程序组成的系统中的一个元素。平台技术、支撑软件和供应商提供的软件频繁地变更或更新，会迫使正在开发的软件进行变更。</a:t>
            </a:r>
          </a:p>
        </p:txBody>
      </p:sp>
    </p:spTree>
    <p:extLst>
      <p:ext uri="{BB962C8B-B14F-4D97-AF65-F5344CB8AC3E}">
        <p14:creationId xmlns:p14="http://schemas.microsoft.com/office/powerpoint/2010/main" val="2097394200"/>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软件项目管理具有的挑战性</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的延展性对于软件项目管理具有积极和消极的影响。在积极的方面，与对计算机硬件元素变化或其他物理器件元素变化的响应相比，软件的延展性使它有时（并非总是）可以快速响应用户需求变化和其他环境因素。在消极方面，中断正在进行的工作去响应变更请求可能会破坏进度和预算约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软件是智力密集型创新团队中个体认知过程的直接产品，因此，许多用于软件项目管理的过程和技术旨在促进从事密切协作、智力密集型工作的团队成员之间的沟通和协调。</a:t>
            </a:r>
          </a:p>
        </p:txBody>
      </p:sp>
    </p:spTree>
    <p:extLst>
      <p:ext uri="{BB962C8B-B14F-4D97-AF65-F5344CB8AC3E}">
        <p14:creationId xmlns:p14="http://schemas.microsoft.com/office/powerpoint/2010/main" val="2214075938"/>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软件项目管理具有的挑战性</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无论什么项目，要想准确地计划和估算成本与进度都是困难的。软件项目尤其如此，因为∶</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第一，软件的开发和升级是由软件开发人员的认知活动完成的；</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第二，软件开发人员个体之间的生产率差异很大（无论是质量还是数量）；</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第三，需求估计的基础往往是不充分的定义；</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第四，技术的不断演化可能使得历史数据对新项目是不准确的。</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基于这些原因，现代软件开发方法倾向于把焦点放在开发一套产品增量的扩展集，以便不断权衡调整项目的进度、预算、资源、功能和质量等属性。</a:t>
            </a:r>
          </a:p>
        </p:txBody>
      </p:sp>
    </p:spTree>
    <p:extLst>
      <p:ext uri="{BB962C8B-B14F-4D97-AF65-F5344CB8AC3E}">
        <p14:creationId xmlns:p14="http://schemas.microsoft.com/office/powerpoint/2010/main" val="1903932406"/>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1.1.5  </a:t>
            </a:r>
            <a:r>
              <a:rPr lang="zh-CN" altLang="en-US" dirty="0"/>
              <a:t>软件项目管理具有的挑战性</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中的生产率包括质量工作和数量工作。软件编写量（代码行数）不是衡量程序员工作效率的好方法；从成功产品的贡献来看，一个编写短小、高效程序的程序员要比编写大量低效程序的程序员效率更高。同样，与进度缓慢但产出程序缺陷少的程序员相比，仓促完成任务而犯了许多错误以致需要重新纠正的程序员是低效的。用产出软件的数量和质量来衡量具有相似背景和经历的程序员的效率，已经被</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个甚至更多的因素多次证明是可靠的。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随着广泛互联互通的到来，软件安全性已经成为开发或升级软件产品时的主要考量。与其他质量属性类似，安全属性也需要计划、设计、构造、验证和确认。与其他质量属性类似，软件安全性不能被“测试”。</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项目集管理和项目组合管理之间的关系</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项目集管理和项目组合管理之间的关系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组织级项目管理（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）是组织的一种战略执行框架，通过应用项目管理、项目集管理、项目组合管理及组织驱动实践，不断地以可预见的方式取得更好的绩效、更好的结果及可持续的竞争优势，从而实现组织战略。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为了理解项目组合管理、项目集管理和项目管理，识别它们之间的相似性和差异性非常重要，同时还需要了解它们与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之间的关系。项目组合、项目集和项目管理均需符合组织战略，或者由组织战略驱动。反之，项目组合、项目集和项目管理又以不同的方式服务于战略目标的实现。项目组合管理通过选择正确的项目集或项目，对工作进行优先排序，以及提供所需资源，来与组织战略保持一致。项目集管理对项目集所包含的项目和其他组成部分进行协调，对它们之间的依赖关系进行控制，从而实现既定收益。</a:t>
            </a:r>
          </a:p>
        </p:txBody>
      </p:sp>
    </p:spTree>
    <p:extLst>
      <p:ext uri="{BB962C8B-B14F-4D97-AF65-F5344CB8AC3E}">
        <p14:creationId xmlns:p14="http://schemas.microsoft.com/office/powerpoint/2010/main" val="3450101331"/>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软件项目管理的基本概念</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项目集管理和项目组合管理之间的关系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项目管理通过制定和实施计划来完成既定的项目范围，为所在项目集或项目组合的目标服务，并最终为组织战略服务。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把项目、项目集和项目组合管理的原则和实践与组织驱动因素（如组织结构、组织文化、组织技术、人力资源实践）联系起来，从而提升组织能力，支持战略目标。组织应该测评自身能力，然后制定和实施能力提升计划，以期系统地应用最佳实践。</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项目、项目集与项目组合有不同的管理和运行模式，表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从组织内部的若干角度对这三者进行比较。</a:t>
            </a:r>
          </a:p>
        </p:txBody>
      </p:sp>
    </p:spTree>
    <p:extLst>
      <p:ext uri="{BB962C8B-B14F-4D97-AF65-F5344CB8AC3E}">
        <p14:creationId xmlns:p14="http://schemas.microsoft.com/office/powerpoint/2010/main" val="3923430876"/>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项目集管理和项目组合管理之间的关系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项目、项目集与项目组合管理之比较</a:t>
            </a:r>
          </a:p>
        </p:txBody>
      </p:sp>
      <p:pic>
        <p:nvPicPr>
          <p:cNvPr id="3" name="图片 2">
            <a:extLst>
              <a:ext uri="{FF2B5EF4-FFF2-40B4-BE49-F238E27FC236}">
                <a16:creationId xmlns:a16="http://schemas.microsoft.com/office/drawing/2014/main" id="{A08B66CD-5782-4A8C-A191-0E173637531A}"/>
              </a:ext>
            </a:extLst>
          </p:cNvPr>
          <p:cNvPicPr>
            <a:picLocks noChangeAspect="1"/>
          </p:cNvPicPr>
          <p:nvPr/>
        </p:nvPicPr>
        <p:blipFill>
          <a:blip r:embed="rId2"/>
          <a:stretch>
            <a:fillRect/>
          </a:stretch>
        </p:blipFill>
        <p:spPr>
          <a:xfrm>
            <a:off x="611560" y="1489348"/>
            <a:ext cx="8136904" cy="3816424"/>
          </a:xfrm>
          <a:prstGeom prst="rect">
            <a:avLst/>
          </a:prstGeom>
        </p:spPr>
      </p:pic>
    </p:spTree>
    <p:extLst>
      <p:ext uri="{BB962C8B-B14F-4D97-AF65-F5344CB8AC3E}">
        <p14:creationId xmlns:p14="http://schemas.microsoft.com/office/powerpoint/2010/main" val="2554162271"/>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项目集管理和项目组合管理之间的关系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项目、项目集和项目组合之间的关系如图所示。</a:t>
            </a:r>
          </a:p>
        </p:txBody>
      </p:sp>
      <p:pic>
        <p:nvPicPr>
          <p:cNvPr id="3" name="图片 2">
            <a:extLst>
              <a:ext uri="{FF2B5EF4-FFF2-40B4-BE49-F238E27FC236}">
                <a16:creationId xmlns:a16="http://schemas.microsoft.com/office/drawing/2014/main" id="{7CCA1AC3-0C15-44D8-B586-8420DC2C162B}"/>
              </a:ext>
            </a:extLst>
          </p:cNvPr>
          <p:cNvPicPr>
            <a:picLocks noChangeAspect="1"/>
          </p:cNvPicPr>
          <p:nvPr/>
        </p:nvPicPr>
        <p:blipFill>
          <a:blip r:embed="rId2"/>
          <a:stretch>
            <a:fillRect/>
          </a:stretch>
        </p:blipFill>
        <p:spPr>
          <a:xfrm>
            <a:off x="1473599" y="1633364"/>
            <a:ext cx="6122737" cy="3456384"/>
          </a:xfrm>
          <a:prstGeom prst="rect">
            <a:avLst/>
          </a:prstGeom>
        </p:spPr>
      </p:pic>
    </p:spTree>
    <p:extLst>
      <p:ext uri="{BB962C8B-B14F-4D97-AF65-F5344CB8AC3E}">
        <p14:creationId xmlns:p14="http://schemas.microsoft.com/office/powerpoint/2010/main" val="3504374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项目集管理和项目组合管理之间的关系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软件项目不是项目集的组成部分，而且并不是所有组织都基于项目组合的基础管理软件项目。在这些情况下，每个软件项目都作为一个独立的实体而存在。一些软件项目可能是项目集的组成部分，一些项目集也可能包含在项目组合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尽管软件对组织及其业务有强大的影响（包括支撑软件和应用软件），但是软件有不同的方式来产生价值，如财务价值、社会价值、公共福利及对工作场所和休闲环境的影响。因此，为项目组合中的项目集和项目建立优先级标准可能要在不同的价值标准之间做出艰难的平衡。</a:t>
            </a:r>
          </a:p>
        </p:txBody>
      </p:sp>
    </p:spTree>
    <p:extLst>
      <p:ext uri="{BB962C8B-B14F-4D97-AF65-F5344CB8AC3E}">
        <p14:creationId xmlns:p14="http://schemas.microsoft.com/office/powerpoint/2010/main" val="24219364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项目集管理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集是一组相互关联且被协调管理的项目、子项目集和项目集活动。项目集中也可能包括所属单个项目范围之外的相关工作。一个项目可以是独立的，也可能属于某个项目集，但任何一个项目集中都一定包含项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集管理就是在项目集中应用知识、技能、工具与技术来满足项目集的要求，获得分别管理各项目所无法实现的利益和控制。项目集中的项目通过产生共同的结果或整体能力而相互联系。如果项目间的联系仅限于共享顾主、供应商、技术或资源，那么这些项目就应作为一个项目组合而非项目集来管理。</a:t>
            </a:r>
          </a:p>
        </p:txBody>
      </p:sp>
    </p:spTree>
    <p:extLst>
      <p:ext uri="{BB962C8B-B14F-4D97-AF65-F5344CB8AC3E}">
        <p14:creationId xmlns:p14="http://schemas.microsoft.com/office/powerpoint/2010/main" val="2879834991"/>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项目集管理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项目集管理重点关注项目间的依赖关系，有助于找到管理这些依赖关系的最佳方法。具体管理措施包括：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解决影响项目集内多个项目的资源制约和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或冲突；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调整对项目和项目集的目的和目标有影响的组织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战略方向；</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处理同一个治理结构内的相关问题和变更管理。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例如，建立一个新的通信卫星系统就是一个项目集，其所辖项目包括卫星与地面站的设计、卫星与地面站的建造、系统整合和卫星发射等。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在包含开发不同组件的项目集中，软件有时被视为次要系统组件；结果可能导致没有明确指定的软件项目经理。但是，如果软件在当前系统中起到核心作用，则指定的软件项目经理应该是项目管理团队的一员。</a:t>
            </a:r>
          </a:p>
        </p:txBody>
      </p:sp>
    </p:spTree>
    <p:extLst>
      <p:ext uri="{BB962C8B-B14F-4D97-AF65-F5344CB8AC3E}">
        <p14:creationId xmlns:p14="http://schemas.microsoft.com/office/powerpoint/2010/main" val="735341300"/>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1.2.2  </a:t>
            </a:r>
            <a:r>
              <a:rPr lang="zh-CN" altLang="en-US" dirty="0"/>
              <a:t>项目组合管理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合是指为了实现企业战略目标而组合在一起管理的项目或项目集及其他工作的集合，它们组合起来以促进对这些工作的高效管理。组织的主要任务是软件开发和升级。为了提高工作活动的效率和效果，并实施过程改进举措，为所有的项目带来益处，组织有时候把软件项目作为项目组合的元素，这将有益于组织项目组合中的所有项目。在一个项目组合中，软件项目运行的优先级基于一些参数，如复杂性、不确定性、商业价值、投资回报率等。标准化的生命周期框架可以在裁剪后应用于每个项目，是软件组织管理项目组合的重要元素。</a:t>
            </a:r>
          </a:p>
        </p:txBody>
      </p:sp>
    </p:spTree>
    <p:extLst>
      <p:ext uri="{BB962C8B-B14F-4D97-AF65-F5344CB8AC3E}">
        <p14:creationId xmlns:p14="http://schemas.microsoft.com/office/powerpoint/2010/main" val="2659857116"/>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1.2.2  </a:t>
            </a:r>
            <a:r>
              <a:rPr lang="zh-CN" altLang="en-US" dirty="0"/>
              <a:t>项目组合管理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项目组合管理是指为了实现战略目标而对一个或多个项目组合进行的集中管理。项目组合管理重点关注的，是通过审查项目和项目集，来确定资源分配的优先顺序，并确保对项目组合的管理与组织战略协调一致。</a:t>
            </a:r>
          </a:p>
        </p:txBody>
      </p:sp>
    </p:spTree>
    <p:extLst>
      <p:ext uri="{BB962C8B-B14F-4D97-AF65-F5344CB8AC3E}">
        <p14:creationId xmlns:p14="http://schemas.microsoft.com/office/powerpoint/2010/main" val="324730708"/>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项目组合、项目集和项目的关系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在成熟的项目管理组织中，项目管理会处于一个由项目集管理和项目组合管理所治理的更广阔的环境中，如图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组织战略与优先级相关联，项目组合与项目集之间以及项目集与单个项目之间都存在联系。组织规划通过对项目的优先级排序来影响项目，而项目的优先级排序则取决于风险、资金和与组织战略规划相关的其他考虑。指定组织规划时，可以根据风险的类型、具体的业务范围或项目的一般分类，如基础设施项目和内部流程改进项目，来决定对项目组合中各个项目的资金投入和支持力度。</a:t>
            </a:r>
          </a:p>
        </p:txBody>
      </p:sp>
    </p:spTree>
    <p:extLst>
      <p:ext uri="{BB962C8B-B14F-4D97-AF65-F5344CB8AC3E}">
        <p14:creationId xmlns:p14="http://schemas.microsoft.com/office/powerpoint/2010/main" val="3975032693"/>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3C27EB-7C04-4D22-9F3F-F2462D6A8108}"/>
              </a:ext>
            </a:extLst>
          </p:cNvPr>
          <p:cNvPicPr>
            <a:picLocks noChangeAspect="1"/>
          </p:cNvPicPr>
          <p:nvPr/>
        </p:nvPicPr>
        <p:blipFill>
          <a:blip r:embed="rId2"/>
          <a:stretch>
            <a:fillRect/>
          </a:stretch>
        </p:blipFill>
        <p:spPr>
          <a:xfrm>
            <a:off x="1835696" y="841276"/>
            <a:ext cx="6210300" cy="4464496"/>
          </a:xfrm>
          <a:prstGeom prst="rect">
            <a:avLst/>
          </a:prstGeom>
        </p:spPr>
      </p:pic>
      <p:sp>
        <p:nvSpPr>
          <p:cNvPr id="2" name="标题 1"/>
          <p:cNvSpPr>
            <a:spLocks noGrp="1"/>
          </p:cNvSpPr>
          <p:nvPr>
            <p:ph type="title"/>
          </p:nvPr>
        </p:nvSpPr>
        <p:spPr/>
        <p:txBody>
          <a:bodyPr>
            <a:normAutofit/>
          </a:bodyPr>
          <a:lstStyle/>
          <a:p>
            <a:r>
              <a:rPr lang="en-US" altLang="zh-CN" dirty="0"/>
              <a:t>1.2.3  </a:t>
            </a:r>
            <a:r>
              <a:rPr lang="zh-CN" altLang="en-US" dirty="0"/>
              <a:t>项目组合、项目集和项目的关系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项目组合、项目集与项目管理间的关系</a:t>
            </a:r>
          </a:p>
        </p:txBody>
      </p:sp>
    </p:spTree>
    <p:extLst>
      <p:ext uri="{BB962C8B-B14F-4D97-AF65-F5344CB8AC3E}">
        <p14:creationId xmlns:p14="http://schemas.microsoft.com/office/powerpoint/2010/main" val="9052572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软件项目管理的基本概念</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任何工作，只要涉及到以下几个方面，都可以看作是项目：</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明确的结果（目的）</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。每个项目都应该有一个定义明确的目标，例如一个期望的产品或服务，或者是谋求利润和创造有益的变化等。</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资源（包括人力和其他要素）</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需要使用资源，资源的类型和来源一般会有很多种，包括人、硬件设施、软件配置等。为了实现项目的特定目标，许多项目都会是跨部门（或其他类型的边界）的。例如，对于信息技术协作项目来说，需要来自信息技术、营销、销售、渠道和其他部门的人员一起群策群力，研究方略。各种资源必须有效地加以利用，以满足项目的需要和组织的其他目标。</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一段时间</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。项目是一次性（或者说是临时性）的，每个项目都具有明确的开始和结尾。</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102646"/>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项目组合、项目集和项目的关系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集或项目组合中的项目作为一种实现组织目的与目标的手段，通常处于战略计划的大环境之中。尽管项目集中的单个项目都有各自的利益，但它们也能为项目集的整体利益、项目组合的整体目标和组织的战略目标做出贡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组织根据其战略计划来管理项目组合，这就可能需要对项目组合、项目集或相关项目划分层级。项目组合管理的一个目的是：通过深入审查项目组合的所有组成部分（项目集、项目和其他相关工作），来实现项目组合的价值最大化。用这种方式，组织的战略计划就成为决定项目投资的主要因素。同时，项目则通过状态报告和变更请求（可能对其他项目、项目集或项目组合产生影响）来向项目集和项目组合提供反馈。应该逐层汇集项目需求（包括资源需求），并上报给项目组合层，用于指导组织规划工作。</a:t>
            </a:r>
          </a:p>
        </p:txBody>
      </p:sp>
    </p:spTree>
    <p:extLst>
      <p:ext uri="{BB962C8B-B14F-4D97-AF65-F5344CB8AC3E}">
        <p14:creationId xmlns:p14="http://schemas.microsoft.com/office/powerpoint/2010/main" val="1053469052"/>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项目组合、项目集和项目的关系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授权项目的战略考虑，软件项目有时是研究在特定的背景（如适应性生命周期模型）中使用新开发过程的可行性，研究和学习新技术（如云计算），开发一个新的用户界面风格原型（如全息或三维显示），或者利用基于软件的创新（如包括一个软件应用的多媒体界面）。在这些情况下，软件项目的商业价值不是输出的产品，而是从项目中获得的系统知识。</a:t>
            </a:r>
          </a:p>
        </p:txBody>
      </p:sp>
    </p:spTree>
    <p:extLst>
      <p:ext uri="{BB962C8B-B14F-4D97-AF65-F5344CB8AC3E}">
        <p14:creationId xmlns:p14="http://schemas.microsoft.com/office/powerpoint/2010/main" val="3094240135"/>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项目管理办公室</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项目管理办公室（</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）是对与项目相关的管理过程进行标准化，并促进资源、方法论、工具和技术共享的一个组织部门。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的职责范围可涵盖从提供项目管理支持服务，到直接管理一个或多个项目。除了集中管理之外，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所支持或管理的项目不一定彼此关联。</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的具体形式、职能和结构取决于其所在组织的需要。</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在项目开始阶段，</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可能起到核心干系人和关键决策者的作用。为确保项目符合组织业务目标，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可能有权提出建议、提前中止项目或采取其他必要措施。此外，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还可参与对共享资源或专用资源的选择、管理和调动。</a:t>
            </a:r>
          </a:p>
        </p:txBody>
      </p:sp>
    </p:spTree>
    <p:extLst>
      <p:ext uri="{BB962C8B-B14F-4D97-AF65-F5344CB8AC3E}">
        <p14:creationId xmlns:p14="http://schemas.microsoft.com/office/powerpoint/2010/main" val="530607647"/>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项目管理办公室</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的一个主要职能是通过各种方式支持项目经理，包括：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所辖全部项目的共享资源进行管理；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识别和制定项目管理方法、最佳实践和标准；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指导、辅导、培训和监督；</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通过项目审计，监督对项目管理标准、政策、程序和模板的遵守程度；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制定和管理项目政策、程序、模板和其他共享文件（组织过程资产）；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对跨项目的沟通进行协调。</a:t>
            </a:r>
          </a:p>
        </p:txBody>
      </p:sp>
    </p:spTree>
    <p:extLst>
      <p:ext uri="{BB962C8B-B14F-4D97-AF65-F5344CB8AC3E}">
        <p14:creationId xmlns:p14="http://schemas.microsoft.com/office/powerpoint/2010/main" val="1641745217"/>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项目管理办公室</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管理各种软件项目的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也可以∶</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为从组织内软件项目收集的投入、成本、进度、缺陷、干系人和风险因素等相关数据提供公共存储库。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使用数据仓库开发一个或多个成本模型，分析软件项目作为过程改进举措的基础和分析过程改进活动结果的优劣势。</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协助项目经理做成本和进度估算与准备项目计划。</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提供模板、表格和自动化数据采集。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获得并协调整个组织使用软件开发、项目集管理和项目组合管理的新工具和平台。</a:t>
            </a:r>
          </a:p>
        </p:txBody>
      </p:sp>
    </p:spTree>
    <p:extLst>
      <p:ext uri="{BB962C8B-B14F-4D97-AF65-F5344CB8AC3E}">
        <p14:creationId xmlns:p14="http://schemas.microsoft.com/office/powerpoint/2010/main" val="3886728708"/>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项目管理办公室</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维护一个可重用代码模板库，管理共享资源。</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确保每个软件项目的商业价值。</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在整个组织中传播方法、工具、技术、生命周期管理和可用性模式与技术等因素的趋势，提供对项目管理和项目团队的培训。</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在一些组织中，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也可以参与项目管理过程的符合性审核、项目管理成熟度评审和过程改进举措。与软件项目类似，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可能会受到组织约束。软件项目的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可以是一个独立的实体，也可以是大一些的组织级</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的部门，一些</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组织有一个信息技术项目管理办公室来处理多个项目（如基础设施、电信、网络等）。</a:t>
            </a:r>
          </a:p>
        </p:txBody>
      </p:sp>
    </p:spTree>
    <p:extLst>
      <p:ext uri="{BB962C8B-B14F-4D97-AF65-F5344CB8AC3E}">
        <p14:creationId xmlns:p14="http://schemas.microsoft.com/office/powerpoint/2010/main" val="2085389746"/>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项目管理办公室</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追求不同的目标，有不同的需求，但他们的所有努力都必须符合组织的战略需求。项目经理与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之间的角色差异可能包括：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项目经理关注特定的项目目标，而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管理主要的项目集范围变更，这些变更可被视为能促进业务目标实现的潜在机会。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项目经理控制分配给本项目的资源，以更好地实现项目目标，而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负责优化利用所有项目共享的组织资源。</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项目经理管理单个项目的制约因素（范围、进度、成本和质量等），而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站在企业的高度对方法论、标准、整体风险</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机会、测量指标和项目间的依赖关系进行管理。</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项目管理、运营管理与组织战略之间的关系</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  </a:t>
            </a:r>
            <a:r>
              <a:rPr lang="zh-CN" altLang="en-US" dirty="0"/>
              <a:t>项目管理、运营管理与组织战略之间的关系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运营是通过开展持续的活动来生产同样的产品或提供重复的服务的一种组织职能，例如生产运营、制造运营和会计业务等。运营管理负责监督、指导和控制业务运作。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虽然项目具有临时性，但符合组织战略的项目能促进组织目标的实现。有时，组织会通过项目来建立战略业务举措，改变其运营、产品或系统。项目需要项目管理活动和技能，而运营则需要业务流程管理、运营管理活动和技能。</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在开发新系统或现有系统新版本同时，有时还负责维护一个或多个软件系统的运营。运营人员可以报告现有系统中需要修复的缺陷，或现有系统的请求增强。供应商提供的更新版本可能需要安装。修复缺陷、提供增强功能和安装更新版本可能从手头项目转移资源，这样会破坏进度和预算。</a:t>
            </a:r>
          </a:p>
        </p:txBody>
      </p:sp>
    </p:spTree>
    <p:extLst>
      <p:ext uri="{BB962C8B-B14F-4D97-AF65-F5344CB8AC3E}">
        <p14:creationId xmlns:p14="http://schemas.microsoft.com/office/powerpoint/2010/main" val="827924946"/>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1.3.1  </a:t>
            </a:r>
            <a:r>
              <a:rPr lang="zh-CN" altLang="en-US" dirty="0"/>
              <a:t>运营问题与项目管理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业务运营的改变也许就是某个特定项目的关注焦点，尤其当项目交付的新产品或新服务将导致业务运营的实质性改变时。持续运营不属于项目的范畴，但项目与运营可以在产品生命周期的不同时点交叉，例如：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在项目的收尾阶段；</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在新产品开发、产品升级或提高产量时；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在改进运营或产品开发流程时；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在产品生命周期结束之前。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在每个交叉点，可交付成果及知识在项目与运营间转移，以完成工作交接。随着项目趋于结束，项目资源被转移到运营中；而在项目开始时，运营资源被转移到项目中。</a:t>
            </a:r>
          </a:p>
        </p:txBody>
      </p:sp>
    </p:spTree>
    <p:extLst>
      <p:ext uri="{BB962C8B-B14F-4D97-AF65-F5344CB8AC3E}">
        <p14:creationId xmlns:p14="http://schemas.microsoft.com/office/powerpoint/2010/main" val="184662759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软件项目管理的基本概念</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某些比较复杂的项目可能涉及成百上千的工作人员、耗费好几年的时间和上亿的预算支出；而有些项目则只需要几周的时间、一个同事的帮助，甚至根本没有正式的预算。这些项目都适用同样的项目管理原则。</a:t>
            </a:r>
          </a:p>
        </p:txBody>
      </p:sp>
    </p:spTree>
    <p:extLst>
      <p:ext uri="{BB962C8B-B14F-4D97-AF65-F5344CB8AC3E}">
        <p14:creationId xmlns:p14="http://schemas.microsoft.com/office/powerpoint/2010/main" val="124491133"/>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1.3.1  </a:t>
            </a:r>
            <a:r>
              <a:rPr lang="zh-CN" altLang="en-US" dirty="0"/>
              <a:t>运营问题与项目管理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运营是一种生产重复性结果的持续性工作，它根据产品生命周期中的制度化的标准，利用配给的资源，执行基本不变的作业。与运营的持续性不同，项目是临时性工作。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项目管理和运营间的共性表现为两者都是由人执行，受有限资源的约束，并且都需要规划、执行和控制。主要不同点如表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p:txBody>
      </p:sp>
    </p:spTree>
    <p:extLst>
      <p:ext uri="{BB962C8B-B14F-4D97-AF65-F5344CB8AC3E}">
        <p14:creationId xmlns:p14="http://schemas.microsoft.com/office/powerpoint/2010/main" val="370986767"/>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1.3.1  </a:t>
            </a:r>
            <a:r>
              <a:rPr lang="zh-CN" altLang="en-US" dirty="0"/>
              <a:t>运营问题与项目管理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运营和项目管理的区别</a:t>
            </a:r>
          </a:p>
        </p:txBody>
      </p:sp>
      <p:pic>
        <p:nvPicPr>
          <p:cNvPr id="3" name="图片 2">
            <a:extLst>
              <a:ext uri="{FF2B5EF4-FFF2-40B4-BE49-F238E27FC236}">
                <a16:creationId xmlns:a16="http://schemas.microsoft.com/office/drawing/2014/main" id="{ABD7CD8F-E07E-4A24-B8C3-16ABFA2D6FB2}"/>
              </a:ext>
            </a:extLst>
          </p:cNvPr>
          <p:cNvPicPr>
            <a:picLocks noChangeAspect="1"/>
          </p:cNvPicPr>
          <p:nvPr/>
        </p:nvPicPr>
        <p:blipFill>
          <a:blip r:embed="rId2"/>
          <a:stretch>
            <a:fillRect/>
          </a:stretch>
        </p:blipFill>
        <p:spPr>
          <a:xfrm>
            <a:off x="852264" y="1561356"/>
            <a:ext cx="7834470" cy="2448272"/>
          </a:xfrm>
          <a:prstGeom prst="rect">
            <a:avLst/>
          </a:prstGeom>
        </p:spPr>
      </p:pic>
    </p:spTree>
    <p:extLst>
      <p:ext uri="{BB962C8B-B14F-4D97-AF65-F5344CB8AC3E}">
        <p14:creationId xmlns:p14="http://schemas.microsoft.com/office/powerpoint/2010/main" val="2727777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1.3.1  </a:t>
            </a:r>
            <a:r>
              <a:rPr lang="zh-CN" altLang="en-US" dirty="0"/>
              <a:t>运营问题与项目管理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运营管理是另外一个专业领域，它关注产品的持续生产和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或服务的持续运作，它通过使用优质资源和满足客户要求，来保证业务运作的持续高效。运营管理重点管理那些把各种输入（如材料、零件、能源和劳力）转变为输出（如产品、商品和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或服务）的过程。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虽然运营管理不同于项目管理，但是，如果项目将对运营工作人员的工作和事业产生影响，那么应该在项目中认真考虑这些运营干系人（如设备操作员、生产线主管、销售人员、客户代表等）的需求。项目经理需要邀请运营干系人适当参与项目的所有阶段，以便获取他们的见解，防止因忽视他们的意见而导致不必要的麻烦。</a:t>
            </a:r>
          </a:p>
        </p:txBody>
      </p:sp>
    </p:spTree>
    <p:extLst>
      <p:ext uri="{BB962C8B-B14F-4D97-AF65-F5344CB8AC3E}">
        <p14:creationId xmlns:p14="http://schemas.microsoft.com/office/powerpoint/2010/main" val="1972061512"/>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1.3.1  </a:t>
            </a:r>
            <a:r>
              <a:rPr lang="zh-CN" altLang="en-US" dirty="0"/>
              <a:t>运营问题与项目管理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软件项目中应该认真考虑这些运营干系人的需求。支持和使用软件的操作人员对软件工作过程和程序的效率和效果有强大的影响，因此运营干系人的输入是软件项目力求满是的重要需求源。专注需求很重要，这将会提高支持的效率和效果；软件项目经理也可以考虑软件产品相关的部署、更新和卸载</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清理（生命周期结束）问题。</a:t>
            </a:r>
          </a:p>
        </p:txBody>
      </p:sp>
    </p:spTree>
    <p:extLst>
      <p:ext uri="{BB962C8B-B14F-4D97-AF65-F5344CB8AC3E}">
        <p14:creationId xmlns:p14="http://schemas.microsoft.com/office/powerpoint/2010/main" val="1280396235"/>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1.3.2  </a:t>
            </a:r>
            <a:r>
              <a:rPr lang="zh-CN" altLang="en-US" dirty="0"/>
              <a:t>组织问题与软件项目管理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在其治理框架中确定战略方向，设置绩效指标。战略方向规定了用于指导业务工作的目的、期望、目标和行动，战略方向应该与业务目标相协调。项目管理活动应该服从总体战略方向。如果战略方向发生变化，就应该相应调整项目目标。在项目环境中，调整项目目标会影响项目效率甚至项目成功。但在业务环境中，如果项目能够与组织的战略方向持续保持一致，那么项目成功的概率就会显著提高。因此，如果战略方向发生变化，项目就应随之进行调整。</a:t>
            </a:r>
          </a:p>
        </p:txBody>
      </p:sp>
    </p:spTree>
    <p:extLst>
      <p:ext uri="{BB962C8B-B14F-4D97-AF65-F5344CB8AC3E}">
        <p14:creationId xmlns:p14="http://schemas.microsoft.com/office/powerpoint/2010/main" val="39014314"/>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1.3.2  </a:t>
            </a:r>
            <a:r>
              <a:rPr lang="zh-CN" altLang="en-US" dirty="0"/>
              <a:t>组织问题与软件项目管理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）基于项目的组织</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基于项目的组织（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PBO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）是指建立临时机构来开展工作的各种组织形式。在各种组织结构中（如职能型、矩阵型或项目型），都可以建立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PBO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PBO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中，考核工作成败的依据是最终结果，与职位或政治因素无关。</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PBO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中，大部分工作都被当作项目来做，并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或按项目方式而非职能方式进行管理。可以在整个组织层面采用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PBO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，如在电信、油气、建筑、咨询和专业服务等行业中；可以在多公司财团或网络组织中采用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PBO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；也可以仅在组织的某个部门或分支机构内部采用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PBO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2653944"/>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1.3.2  </a:t>
            </a:r>
            <a:r>
              <a:rPr lang="zh-CN" altLang="en-US" dirty="0"/>
              <a:t>组织问题与软件项目管理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）项目管理和组织治理之间的联系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展项目（或项目集）是为了实现战略业务目标。现在，很多组织都采用正式的组织治理流程和程序来管理战略业务目标。组织治理规则对项目有强制性的制约作用，当项目所交付的服务将受制于严格的组织治理时，情况尤其如此。</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判断项目产品或服务能够在多大程度上支持组织治理，项目经理必须了解与项目产品或服务相关的组织治理政策和程序。例如，某个组织已经制定了支持可持续发展的政策，那么新办公楼建设项目的项目经理就必须了解与工程建设有关的可持续发展要求。</a:t>
            </a:r>
          </a:p>
        </p:txBody>
      </p:sp>
    </p:spTree>
    <p:extLst>
      <p:ext uri="{BB962C8B-B14F-4D97-AF65-F5344CB8AC3E}">
        <p14:creationId xmlns:p14="http://schemas.microsoft.com/office/powerpoint/2010/main" val="1780966882"/>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1.3.2  </a:t>
            </a:r>
            <a:r>
              <a:rPr lang="zh-CN" altLang="en-US" dirty="0"/>
              <a:t>组织问题与软件项目管理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运营是持续执行活动的组织级功能，这些活动生产相同产品或提供重复性服务。运营支撑着日常业务，是实现业务战略和战术目标的必要手段。运营管理的一个例子是软件和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基础设施支持和维护。</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生产支持可能包括支持软件组件集成、软件配置管理、软件质量保证、软件发布管理和软件系统测试等因素过程。一些或所有这些支持过程可能在软件项目经理的控制下；然而，独立的组织单元可以提供一些，也许是所有过程。当这些支持过程由独立的组织单元提供时，软件项目经理提供跨组织边界的协调以保证项目达到预期目标。</a:t>
            </a:r>
          </a:p>
        </p:txBody>
      </p:sp>
    </p:spTree>
    <p:extLst>
      <p:ext uri="{BB962C8B-B14F-4D97-AF65-F5344CB8AC3E}">
        <p14:creationId xmlns:p14="http://schemas.microsoft.com/office/powerpoint/2010/main" val="7236971"/>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1.3.2  </a:t>
            </a:r>
            <a:r>
              <a:rPr lang="zh-CN" altLang="en-US" dirty="0"/>
              <a:t>组织问题与软件项目管理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）项目管理和组织战略之间的关系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战略应该为项目管理提供指导和方向，特别是当人们认为项目就是为支持组织战略面存在时，就尤其如此。通常由项目发起人或项目组合经理或项目集经理来识别组织战略与项目目标的一致性或潜在冲突，并向项目经理通报情况。在项目中，如果项目目标与既定的组织战略存在冲突，项目经理有责任尽早记录并确认冲突。有时，制定组织战略就是项目本身的目标。在这种情况下，明确定义什么才能构成支持组织发展的合理战略，对项目来说就非常重要。</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项目经理的角色</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项目是为创造独特的产品、服务或成果而进行的临时性工作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项目目标达成时，或当项目因不会或不能达到目标而中止时，或当项目需求不复存在时，项目就结束了。如果客户（顾客、发起人或项目倡导者）希望终止项目，那么项目也可能被终止。另一方面，临时性并不一定意味着项目的持续时间短，它是指项目的参与程度及其长度。项目所创造的产品、服务或成果一般不具有临时性。大多数项目都是为了创造持久性的结果。项目所产生的社会、经济和环境影响，也往往比项目本身长久得多。</a:t>
            </a:r>
          </a:p>
        </p:txBody>
      </p:sp>
    </p:spTree>
    <p:extLst>
      <p:ext uri="{BB962C8B-B14F-4D97-AF65-F5344CB8AC3E}">
        <p14:creationId xmlns:p14="http://schemas.microsoft.com/office/powerpoint/2010/main" val="4207517332"/>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  </a:t>
            </a:r>
            <a:r>
              <a:rPr lang="zh-CN" altLang="en-US" dirty="0"/>
              <a:t>项目经理的角色</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一般而言，职能经理专注于对某个职能领域或业务单元的管理和监督，而运营经理负责保证业务运营的高效性。与职能经理或运营经理不同，项目经理是执行组织委派，领导团队实现项目目标的个人。</a:t>
            </a:r>
          </a:p>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组织结构，项目经理可能向职能经理报告。而在其他情况下，项目经理可能与其他项目经理一起，向项目集或项目组合经理报告。项目集或项目组合经理对整个企业范围内的项目承担最终责任。在这类组织结构中，为了实现项目目标，项目经理需要与项目集或项目组合经理以及其他相关角色紧密合作，确保项目管理计划符合所在项目集的整体计划。</a:t>
            </a:r>
          </a:p>
        </p:txBody>
      </p:sp>
    </p:spTree>
    <p:extLst>
      <p:ext uri="{BB962C8B-B14F-4D97-AF65-F5344CB8AC3E}">
        <p14:creationId xmlns:p14="http://schemas.microsoft.com/office/powerpoint/2010/main" val="236955351"/>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1.4.1  </a:t>
            </a:r>
            <a:r>
              <a:rPr lang="zh-CN" altLang="en-US" dirty="0"/>
              <a:t>项目经理的责任</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项目经理是战略与项目团队之间的联系纽带。因此，项目经理的角色在战略上越来越重要。</a:t>
            </a:r>
          </a:p>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作为对项目成功负责的个人，项目经理掌管项目的所有方面，包括：</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制定项目管理计划和所有相关的子计划；</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使项目始终符合进度和预算要求；</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识别、监测和应对风险；</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准确、及时地报告项目指标；</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计划、刺激、组织和控制团队成员。</a:t>
            </a:r>
          </a:p>
        </p:txBody>
      </p:sp>
    </p:spTree>
    <p:extLst>
      <p:ext uri="{BB962C8B-B14F-4D97-AF65-F5344CB8AC3E}">
        <p14:creationId xmlns:p14="http://schemas.microsoft.com/office/powerpoint/2010/main" val="3100301824"/>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1.4.1  </a:t>
            </a:r>
            <a:r>
              <a:rPr lang="zh-CN" altLang="en-US" dirty="0"/>
              <a:t>项目经理的责任</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负责项目的日常运作。他们处于交流沟通关系的核心，项目的成功很大程度上依赖于他们的能力和热情。项目经理应该参与项目的“界定”过程，并有机会与客户和最终用户接触。有经验的项目经理会在项目开始的时候就确定关键的利益相关者，并采取积极的步骤来利用正面的利害关系，努力减小消极因素的影响，项目经理最主要的职责是计划、组织和控制。</a:t>
            </a:r>
          </a:p>
        </p:txBody>
      </p:sp>
    </p:spTree>
    <p:extLst>
      <p:ext uri="{BB962C8B-B14F-4D97-AF65-F5344CB8AC3E}">
        <p14:creationId xmlns:p14="http://schemas.microsoft.com/office/powerpoint/2010/main" val="1966089291"/>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1.4.2  </a:t>
            </a:r>
            <a:r>
              <a:rPr lang="zh-CN" altLang="en-US" dirty="0"/>
              <a:t>项目经理的能力</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软件项目工作可以由产品组件（如用户界面、数据库、计算和通信软件），过程组件的功能性（如分析、设计、实现、测试和安装</a:t>
            </a:r>
            <a:r>
              <a:rPr lang="en-US" altLang="ja-JP"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培训过程），或者子系统（如天气、雷达、空中交通显示）组织而成。项目团队可以以功能的方式组织，如在项目计划和实施期间，软件项目经理可能是项目功能单元的经理。此外，大型软件项目可能被视为软件项目集而分解为多个项目；每个项目都有项目经理，它们的工作产品被合并为一个产品流。</a:t>
            </a:r>
          </a:p>
        </p:txBody>
      </p:sp>
    </p:spTree>
    <p:extLst>
      <p:ext uri="{BB962C8B-B14F-4D97-AF65-F5344CB8AC3E}">
        <p14:creationId xmlns:p14="http://schemas.microsoft.com/office/powerpoint/2010/main" val="536822706"/>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1.4.2  </a:t>
            </a:r>
            <a:r>
              <a:rPr lang="zh-CN" altLang="en-US" dirty="0"/>
              <a:t>项目经理的能力</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要有效管理项目，除了应具备特定应用领域的技能和通用管理能力以外，项目经理还需具备：</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知识能力</a:t>
            </a:r>
            <a:r>
              <a:rPr lang="en-US" altLang="ja-JP"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项目经理对项目管理了解多少。</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实践能力</a:t>
            </a:r>
            <a:r>
              <a:rPr lang="en-US" altLang="ja-JP"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项目经理能够应用所掌握的项目管理知识做什么、完成什么。</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个人能力</a:t>
            </a:r>
            <a:r>
              <a:rPr lang="en-US" altLang="ja-JP"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项目经理在执行项目或相关活动时的行为方式。个人态度、主要性格特征和领导力，决定着项目经理指导项目团队平衡项目制约因素、实现项目目标的能力，决定着项目经理的行为的有效性。</a:t>
            </a:r>
          </a:p>
        </p:txBody>
      </p:sp>
    </p:spTree>
    <p:extLst>
      <p:ext uri="{BB962C8B-B14F-4D97-AF65-F5344CB8AC3E}">
        <p14:creationId xmlns:p14="http://schemas.microsoft.com/office/powerpoint/2010/main" val="3297765236"/>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1.4.2  </a:t>
            </a:r>
            <a:r>
              <a:rPr lang="zh-CN" altLang="en-US" dirty="0"/>
              <a:t>项目经理的能力</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此外，软件项目经理在以下方面进行领导∶</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启动、计划和开发预算和计划最初和持续的基础条件变化。</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使用一个系统化的版本控制过程监控进度里程碑、预算支出、稳定需求、员工绩效、资源利用和确定风险因素。</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当需求和其他约束变化时，通过定义和维护项目版本，以及提供来自团队领导者、软件开发人员和从事创新团队工作的支持人员的手把手的、日常的领导来进行领导和指导。</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保持组织政策和合同需求的一致性。</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通过对风险因素进行连续不断的识别、分析、优先级排序和响应来管理风险。</a:t>
            </a:r>
          </a:p>
        </p:txBody>
      </p:sp>
    </p:spTree>
    <p:extLst>
      <p:ext uri="{BB962C8B-B14F-4D97-AF65-F5344CB8AC3E}">
        <p14:creationId xmlns:p14="http://schemas.microsoft.com/office/powerpoint/2010/main" val="2985171334"/>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1.4.2  </a:t>
            </a:r>
            <a:r>
              <a:rPr lang="zh-CN" altLang="en-US" dirty="0"/>
              <a:t>项目经理的能力</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促进、辅导、监督、激励，并与软件工程知识工作者一起工作来获得期望的结果。</a:t>
            </a:r>
          </a:p>
          <a:p>
            <a:pPr lvl="1">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使用干系人熟悉的术语和概念与干系人沟通，以跨越技术鸿沟。</a:t>
            </a:r>
          </a:p>
        </p:txBody>
      </p:sp>
    </p:spTree>
    <p:extLst>
      <p:ext uri="{BB962C8B-B14F-4D97-AF65-F5344CB8AC3E}">
        <p14:creationId xmlns:p14="http://schemas.microsoft.com/office/powerpoint/2010/main" val="994928868"/>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1.4.2  </a:t>
            </a:r>
            <a:r>
              <a:rPr lang="zh-CN" altLang="en-US" dirty="0"/>
              <a:t>项目经理的能力</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在一个小的项目（如少于</a:t>
            </a:r>
            <a:r>
              <a:rPr lang="en-US" altLang="ja-JP"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人）中，项目经理可能有更多的角色，如作为团队领导和</a:t>
            </a:r>
            <a:r>
              <a:rPr lang="en-US" altLang="ja-JP"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或软件设计师、软件架构师、业务分析师，或者起到其他贡献作用。另外，一个小软件项目的经理可能同时管理一个或多个其他小项目。然而，应小心不要让管理其他小项目的经理工作超载。</a:t>
            </a:r>
          </a:p>
        </p:txBody>
      </p:sp>
    </p:spTree>
    <p:extLst>
      <p:ext uri="{BB962C8B-B14F-4D97-AF65-F5344CB8AC3E}">
        <p14:creationId xmlns:p14="http://schemas.microsoft.com/office/powerpoint/2010/main" val="1609055840"/>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1.4.2  </a:t>
            </a:r>
            <a:r>
              <a:rPr lang="zh-CN" altLang="en-US" dirty="0"/>
              <a:t>项目经理的能力</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ja-JP"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需要与项目团队和项目外部干系人保持有效的沟通和协调。人际技能对软件项目经理非常重要，包含领导力、谦卑、有效的聆听、团队建设、激励、沟通、合作和知识分享、影响力、管理冲突、决策能力、政治和文化意识、谈判。</a:t>
            </a:r>
          </a:p>
          <a:p>
            <a:pPr lvl="1">
              <a:lnSpc>
                <a:spcPct val="150000"/>
              </a:lnSpc>
              <a:spcBef>
                <a:spcPts val="0"/>
              </a:spcBef>
              <a:buFont typeface="Wingdings" panose="05000000000000000000" pitchFamily="2" charset="2"/>
              <a:buChar char="n"/>
            </a:pPr>
            <a:r>
              <a:rPr lang="ja-JP"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软件项目经理不必拥有团队成员的高深知识和技能，但应该清楚团队成员的问题和关注点，熟悉团队成员使用的术语。软件项目经理还应该理解在软件项目生命周期连续体中管理软件项目的各种方法。</a:t>
            </a:r>
          </a:p>
          <a:p>
            <a:pPr lvl="1">
              <a:lnSpc>
                <a:spcPct val="150000"/>
              </a:lnSpc>
              <a:spcBef>
                <a:spcPts val="0"/>
              </a:spcBef>
              <a:buFont typeface="Wingdings" panose="05000000000000000000" pitchFamily="2" charset="2"/>
              <a:buChar char="n"/>
            </a:pPr>
            <a:r>
              <a:rPr lang="ja-JP"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可能有技术背景，但并不总在软件领域。那些没有很强软件技能的项目经理可能需要在他们的软件项目中与技术领导密切合作。那些具备很强软件技能的项目经理可能需要关注开发业务、项目管理和人际技能。</a:t>
            </a:r>
          </a:p>
          <a:p>
            <a:pPr lvl="1">
              <a:lnSpc>
                <a:spcPct val="150000"/>
              </a:lnSpc>
              <a:spcBef>
                <a:spcPts val="0"/>
              </a:spcBef>
              <a:buFont typeface="Wingdings" panose="05000000000000000000" pitchFamily="2" charset="2"/>
              <a:buChar char="n"/>
            </a:pPr>
            <a:r>
              <a:rPr lang="ja-JP"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软件项目经理的两个重要方面是人际技能和软件质量管理。</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项目管理知识体系</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产出可能是有形的，也可能是无形的。尽管某些项目可交付成果或活动中可能存在重复的元素，但这种重复并不会改变项目工作本质上的独特性。例如，即便采用相同或相似的材料，由相同或不同的团队来建设，但每个建筑项目都因不同的位置、不同的设计、不同的环境和情况、不同的干系人等，而具备独特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由于项目的独特性，其所创造的产品、服务或成果可能存在不确定性或差异性。项目活动对于项目团队成员来说可能是全新的，需要比其他例行工作进行更精心的规划。此外，项目可以在组织的任何层次上开展。</a:t>
            </a:r>
          </a:p>
        </p:txBody>
      </p:sp>
    </p:spTree>
    <p:extLst>
      <p:ext uri="{BB962C8B-B14F-4D97-AF65-F5344CB8AC3E}">
        <p14:creationId xmlns:p14="http://schemas.microsoft.com/office/powerpoint/2010/main" val="2628570688"/>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  </a:t>
            </a:r>
            <a:r>
              <a:rPr lang="zh-CN" altLang="en-US" dirty="0"/>
              <a:t>项目管理知识体系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用在大多数时候管理大多数项目上，主要针对单个项目，适用于很多行业，旨在描述为获得项目成功所需的项目管理过程、工具和技术。</a:t>
            </a:r>
          </a:p>
        </p:txBody>
      </p:sp>
    </p:spTree>
    <p:extLst>
      <p:ext uri="{BB962C8B-B14F-4D97-AF65-F5344CB8AC3E}">
        <p14:creationId xmlns:p14="http://schemas.microsoft.com/office/powerpoint/2010/main" val="2071239201"/>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1.5.1  PMI</a:t>
            </a:r>
            <a:r>
              <a:rPr lang="zh-CN" altLang="en-US" dirty="0"/>
              <a:t>与</a:t>
            </a:r>
            <a:r>
              <a:rPr lang="en-US" altLang="zh-CN" dirty="0"/>
              <a:t>PMBOK</a:t>
            </a:r>
            <a:endParaRPr lang="zh-CN" altLang="en-US" dirty="0"/>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美国项目管理协会（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 Project Management Institute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）成立于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1969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年，是项目管理领域中最大的由研究人员、学者、顾问和经理组成的全球性专业组织。</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成立的前提是在不同应用领域的项目中存在许多通用的管理实践。在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1976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蒙特利尔年会上，人们开始广泛讨论通用实践标准化的问题。这又导致了对项目管理职业化的讨论。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1981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正式立项来开发支持项目管理职业化的程序和概念。该项目建议书提出了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个重点，即：识别职业从业人员的特征（职业道德）；项目管理知识体系的内容和结构（标准）；对项目管理职业成就的认可（认证）。</a:t>
            </a:r>
          </a:p>
        </p:txBody>
      </p:sp>
    </p:spTree>
    <p:extLst>
      <p:ext uri="{BB962C8B-B14F-4D97-AF65-F5344CB8AC3E}">
        <p14:creationId xmlns:p14="http://schemas.microsoft.com/office/powerpoint/2010/main" val="1857156541"/>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1.5.1  PMI</a:t>
            </a:r>
            <a:r>
              <a:rPr lang="zh-CN" altLang="en-US" dirty="0"/>
              <a:t>与</a:t>
            </a:r>
            <a:r>
              <a:rPr lang="en-US" altLang="zh-CN" dirty="0"/>
              <a:t>PMBOK</a:t>
            </a:r>
            <a:endParaRPr lang="zh-CN" altLang="en-US" dirty="0"/>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1987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月，</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发行了名为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项目管理知识体系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的单行本；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1996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项目管理知识体系指南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指南）出版，历经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年的第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版，直至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年出版了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已成为公认的全球项目管理的权威职业标准。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出版了第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版，为跨行业、地域和项目类型的通用标准的实践奠定了基础。</a:t>
            </a:r>
          </a:p>
        </p:txBody>
      </p:sp>
    </p:spTree>
    <p:extLst>
      <p:ext uri="{BB962C8B-B14F-4D97-AF65-F5344CB8AC3E}">
        <p14:creationId xmlns:p14="http://schemas.microsoft.com/office/powerpoint/2010/main" val="159099976"/>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1.5.2  《PMBOK</a:t>
            </a:r>
            <a:r>
              <a:rPr lang="en-US" altLang="zh-CN" sz="2400" dirty="0">
                <a:effectLst>
                  <a:outerShdw blurRad="38100" dist="38100" dir="2700000" algn="tl">
                    <a:srgbClr val="000000">
                      <a:alpha val="43137"/>
                    </a:srgbClr>
                  </a:outerShdw>
                </a:effectLst>
              </a:rPr>
              <a:t>®</a:t>
            </a:r>
            <a:r>
              <a:rPr lang="zh-CN" altLang="en-US" dirty="0"/>
              <a:t>指南</a:t>
            </a:r>
            <a:r>
              <a:rPr lang="en-US" altLang="zh-CN" dirty="0"/>
              <a:t>》</a:t>
            </a:r>
            <a:r>
              <a:rPr lang="zh-CN" altLang="en-US" dirty="0"/>
              <a:t>软件分册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版）的基础上，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年，美国项目管理协会（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IEEE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计算机学会合作开发了针对软件开发项目经理的指南</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指南（第</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软件分册</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，其目的是补充</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的知识和实践，以期提高软件项目经理及其管理的团队和项目成员的效率和效用。</a:t>
            </a:r>
          </a:p>
        </p:txBody>
      </p:sp>
    </p:spTree>
    <p:extLst>
      <p:ext uri="{BB962C8B-B14F-4D97-AF65-F5344CB8AC3E}">
        <p14:creationId xmlns:p14="http://schemas.microsoft.com/office/powerpoint/2010/main" val="3438963229"/>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1.5.2  《PMBOK</a:t>
            </a:r>
            <a:r>
              <a:rPr lang="en-US" altLang="zh-CN" sz="2400" dirty="0">
                <a:effectLst>
                  <a:outerShdw blurRad="38100" dist="38100" dir="2700000" algn="tl">
                    <a:srgbClr val="000000">
                      <a:alpha val="43137"/>
                    </a:srgbClr>
                  </a:outerShdw>
                </a:effectLst>
              </a:rPr>
              <a:t>®</a:t>
            </a:r>
            <a:r>
              <a:rPr lang="zh-CN" altLang="en-US" dirty="0"/>
              <a:t>指南</a:t>
            </a:r>
            <a:r>
              <a:rPr lang="en-US" altLang="zh-CN" dirty="0"/>
              <a:t>》</a:t>
            </a:r>
            <a:r>
              <a:rPr lang="zh-CN" altLang="en-US" dirty="0"/>
              <a:t>软件分册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尽管“软件分册”关注软件开发项目管理，但它仍对从事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项目的组织有用。首先，这些组织需要管理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软件开发和升级的解决方案。这些项目可能需要在内部开发一些应用软件或软件密集型系统，软件分册可直接应用于这些项目。其次，组织可能将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外包给外部的第三方组织。在这种情况下，软件分册为那些负责监控外部工作的人员提供了有用信息。这些信息可用于在合同期间检查第三方的项目计划，分析项目状态，识别和应对风险，以及理解可能产生的问题。最后，软件分册中介绍的大多数组织考虑和团队考虑同样适用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开发。类似的考虑适用于工程项目。</a:t>
            </a:r>
          </a:p>
        </p:txBody>
      </p:sp>
    </p:spTree>
    <p:extLst>
      <p:ext uri="{BB962C8B-B14F-4D97-AF65-F5344CB8AC3E}">
        <p14:creationId xmlns:p14="http://schemas.microsoft.com/office/powerpoint/2010/main" val="836754426"/>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1.5.2  《PMBOK</a:t>
            </a:r>
            <a:r>
              <a:rPr lang="en-US" altLang="zh-CN" sz="2400" dirty="0">
                <a:effectLst>
                  <a:outerShdw blurRad="38100" dist="38100" dir="2700000" algn="tl">
                    <a:srgbClr val="000000">
                      <a:alpha val="43137"/>
                    </a:srgbClr>
                  </a:outerShdw>
                </a:effectLst>
              </a:rPr>
              <a:t>®</a:t>
            </a:r>
            <a:r>
              <a:rPr lang="zh-CN" altLang="en-US" dirty="0"/>
              <a:t>指南</a:t>
            </a:r>
            <a:r>
              <a:rPr lang="en-US" altLang="zh-CN" dirty="0"/>
              <a:t>》</a:t>
            </a:r>
            <a:r>
              <a:rPr lang="zh-CN" altLang="en-US" dirty="0"/>
              <a:t>软件分册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软件分册介绍了软件项目管理中普遍认可的实践，以及适用于那些新软件开发或现有软件升级等项目管理的实践，介绍了软件项目管理过程、方法、工具与技术。对于很多项目经理，包括那些通过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认证的项目经理来说，通过提升他们在这些方面的知识和技能，可以提升其管理软件开发项目和软件升级项目的能力。</a:t>
            </a:r>
          </a:p>
        </p:txBody>
      </p:sp>
    </p:spTree>
    <p:extLst>
      <p:ext uri="{BB962C8B-B14F-4D97-AF65-F5344CB8AC3E}">
        <p14:creationId xmlns:p14="http://schemas.microsoft.com/office/powerpoint/2010/main" val="1528617096"/>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1.5.3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行业认证是行业内承认和确保质量的重要因素之一。</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制定出的项目管理方法已经得到全球公认，</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也成为全球项目管理的权威机构，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组织的项目管理资格认证考试（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项目管理人员）是项目管理领域的权威认证，其目的是为了给项目管理人员提供一个行业标准，使全球的项目管理人员都能够得到科学的项目管理知识。</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证书是项目管理专业在全球范围内被认可和受尊重的资格证书。要想获得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证书，必须满足教育与资历方面的要求，同意并坚持职业道德规范，并且通过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证书考试。许多公司要求组织内部晋升或从外部雇佣的人员拥有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证书。</a:t>
            </a:r>
          </a:p>
        </p:txBody>
      </p:sp>
    </p:spTree>
    <p:extLst>
      <p:ext uri="{BB962C8B-B14F-4D97-AF65-F5344CB8AC3E}">
        <p14:creationId xmlns:p14="http://schemas.microsoft.com/office/powerpoint/2010/main" val="428150282"/>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1.5.3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证书要求持有学士学位证书的申请者有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4 500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小时的项目管理工作经验。没有学士学位的申请者需要有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7 500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小时的项目管理工作经验。这段工作经验必须在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申请日之前的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年时间里获得。</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考试的内容涉及到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项目管理知识体系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指南）提供的整个资料，包括项目管理的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个基本过程（启动、规划、执行、监控和收尾）以及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大知识领域（整合管理、范围管理、时间管理、成本管理、人力资源管理、风险管理、质量管理、沟通管理、采购管理和干系人管理）。目前，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资格考试为中英文对照形式，题型是单项选择题，共二百道题，考试时间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小时。</a:t>
            </a:r>
          </a:p>
        </p:txBody>
      </p:sp>
    </p:spTree>
    <p:extLst>
      <p:ext uri="{BB962C8B-B14F-4D97-AF65-F5344CB8AC3E}">
        <p14:creationId xmlns:p14="http://schemas.microsoft.com/office/powerpoint/2010/main" val="2520019153"/>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1.5.3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认为：就行业而言，项目管理专业人员的工作将影响到整个社会成员的生活质量。因此，在工作中应遵循相应的职业道德，去赢得和维持团队成员、同事、雇员、雇主、客户和公众的信任，这一点是至关重要的。</a:t>
            </a:r>
          </a:p>
        </p:txBody>
      </p:sp>
    </p:spTree>
    <p:extLst>
      <p:ext uri="{BB962C8B-B14F-4D97-AF65-F5344CB8AC3E}">
        <p14:creationId xmlns:p14="http://schemas.microsoft.com/office/powerpoint/2010/main" val="2534139524"/>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1.5.3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制定的项目管理行业职业道德规范包括：</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条款 </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：项目管理专业人员应保持较高的个人和职业行为标准并且：</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：对自己的行为承担责任。</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：只有通过培训获得任职资格或具备经验或其有关资历获得雇主或客户认可的情况下，才能任职从事项目并承担责任。</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：保持最新专业技能并认识到持续的个人发展和继续教育的重要性。</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：以崇高的态度，扩展专业知识，提高专业威信。</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：遵守这个规范并鼓励同事、同行按照这个规范从事业务。</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：通过积极参与并鼓励同事、同行参与来维护本行业。</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：遵守工作所在国家的法律。</a:t>
            </a:r>
          </a:p>
        </p:txBody>
      </p:sp>
    </p:spTree>
    <p:extLst>
      <p:ext uri="{BB962C8B-B14F-4D97-AF65-F5344CB8AC3E}">
        <p14:creationId xmlns:p14="http://schemas.microsoft.com/office/powerpoint/2010/main" val="3142067517"/>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什么是项目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项目可以创造：</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一种产品</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，可以是其他产品的组成部分、某个产品的升级，也可以本身就是最终产品；</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一种能力</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或提供某种服务的能力（如支持生产或配送的业务职能）；对现有产品线或服务线的改进（如实施六西格玛项目以降低缺陷率）；</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一种成果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，例如某个结果或文件（如某研究项目所创造的知识，可据此判断某种趋势是否存在，或判断某个新过程是否有益于社会）。</a:t>
            </a:r>
          </a:p>
        </p:txBody>
      </p:sp>
    </p:spTree>
    <p:extLst>
      <p:ext uri="{BB962C8B-B14F-4D97-AF65-F5344CB8AC3E}">
        <p14:creationId xmlns:p14="http://schemas.microsoft.com/office/powerpoint/2010/main" val="3813133146"/>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1.5.3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条款 </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：在工作中，项目管理专业人员应：</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：发挥必要的项目领导才能去最大限度地提高生产率，同时努力最大限度地缩减成本。</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：应用当今先进的项目管理工具和技术，以保证达到项目计划设定的质量，费用和进度的控制目标。</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：不分种族、地区、性别、年龄和国籍，公平对待项目团队成员、同行和同事。</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：保护项目团队成员免受身心伤害。</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：为项目团队成员提供适当的工作条件和机会。</a:t>
            </a:r>
          </a:p>
        </p:txBody>
      </p:sp>
    </p:spTree>
    <p:extLst>
      <p:ext uri="{BB962C8B-B14F-4D97-AF65-F5344CB8AC3E}">
        <p14:creationId xmlns:p14="http://schemas.microsoft.com/office/powerpoint/2010/main" val="2053793163"/>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1.5.3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：在工作中乐于接受他人的批评，善于提出诚恳的意见，并能正确地评价他人的贡献。</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：帮助团队成员、同行和同事提高专业知识。</a:t>
            </a:r>
          </a:p>
        </p:txBody>
      </p:sp>
    </p:spTree>
    <p:extLst>
      <p:ext uri="{BB962C8B-B14F-4D97-AF65-F5344CB8AC3E}">
        <p14:creationId xmlns:p14="http://schemas.microsoft.com/office/powerpoint/2010/main" val="2192367668"/>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1.5.3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条款 </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：在与雇主和客户的关系中，项目管理专业人员应：</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：在专业和业务方面，做雇主和客户的诚实的代理人和受托人。</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：无论是在聘期间或离职之后，对雇主和客户没有被正式公开的业务和技术工艺信息应予以保密。</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：应告知其雇主、客户、自己已成为其成员的专业团体或公共机构可能导致利益冲突的各种情况。</a:t>
            </a:r>
          </a:p>
        </p:txBody>
      </p:sp>
    </p:spTree>
    <p:extLst>
      <p:ext uri="{BB962C8B-B14F-4D97-AF65-F5344CB8AC3E}">
        <p14:creationId xmlns:p14="http://schemas.microsoft.com/office/powerpoint/2010/main" val="624139702"/>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1.5.4  </a:t>
            </a:r>
            <a:r>
              <a:rPr lang="zh-CN" altLang="en-US" dirty="0"/>
              <a:t>项目管理专业资质认证</a:t>
            </a:r>
            <a:r>
              <a:rPr lang="en-US" altLang="zh-CN" dirty="0"/>
              <a:t>IPMP</a:t>
            </a:r>
            <a:endParaRPr lang="zh-CN" altLang="en-US" dirty="0"/>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认证考试之外，项目管理学科还有一项相关的认证考试，即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认证。国际项目管理专业资质认证（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IPMP——International Project Management Professional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）是国际项目管理协会（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IPMA——International Project Management Association</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）在全球推行的四级项目管理专业资质认证体系的总称。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是对项目管理人员知识、经验和能力水平的综合评估证明，根据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认证等级划分获得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各级项目管理认证的人员，将分别具有负责大型国际项目、大型复杂项目、一般复杂项目或具有从事项目管理专业工作的能力。</a:t>
            </a:r>
          </a:p>
        </p:txBody>
      </p:sp>
    </p:spTree>
    <p:extLst>
      <p:ext uri="{BB962C8B-B14F-4D97-AF65-F5344CB8AC3E}">
        <p14:creationId xmlns:p14="http://schemas.microsoft.com/office/powerpoint/2010/main" val="984114139"/>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1.5.4  </a:t>
            </a:r>
            <a:r>
              <a:rPr lang="zh-CN" altLang="en-US" dirty="0"/>
              <a:t>项目管理专业资质认证</a:t>
            </a:r>
            <a:r>
              <a:rPr lang="en-US" altLang="zh-CN" dirty="0"/>
              <a:t>IPMP</a:t>
            </a:r>
            <a:endParaRPr lang="zh-CN" altLang="en-US" dirty="0"/>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依据国际项目管理专业资质标准（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ICB——IPMA Competence Baseline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），针对项目管理人员专业水平的不同将其资质认证划分为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四个等级，每个等级分别授予不同级别的证书。</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级证书是认证的高级项目经理。获得这一级认证的项目管理专业人员有能力指导一个公司（或一个分支机构）的包括有诸多项目的复杂规划，有能力管理该组织的所有项目，或者管理一项国际合作的复杂项目。这类等级称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（认证的高级项目经理）。</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级证书是认证的项目经理。获得这一级认证的项目管理专业人员可以管理大型复杂项目。这类等级称为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（认证的项目经理）。</a:t>
            </a:r>
          </a:p>
        </p:txBody>
      </p:sp>
    </p:spTree>
    <p:extLst>
      <p:ext uri="{BB962C8B-B14F-4D97-AF65-F5344CB8AC3E}">
        <p14:creationId xmlns:p14="http://schemas.microsoft.com/office/powerpoint/2010/main" val="664160574"/>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1.5.4  </a:t>
            </a:r>
            <a:r>
              <a:rPr lang="zh-CN" altLang="en-US" dirty="0"/>
              <a:t>项目管理专业资质认证</a:t>
            </a:r>
            <a:r>
              <a:rPr lang="en-US" altLang="zh-CN" dirty="0"/>
              <a:t>IPMP</a:t>
            </a:r>
            <a:endParaRPr lang="zh-CN" altLang="en-US" dirty="0"/>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级证书是认证的项目管理专家。获得这一级认证的项目管理专业人员能够管理一般复杂项目，也可以在所有项目中辅助项目经理进行管理。这类等级称为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（认证的项目管理专家）。</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级证书是认证的项目管理专业人员。获得这一级认证的项目管理人员具有项目管理从业的基本知识，并可以将它们应用于某些领域。这类等级称为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PMF</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（认证的项目管理专业人员）。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由于各国项目管理发展情况不同，各有各的特点，因此</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允许各成员国的项目管理专业组织结合本国特点，参照</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制定在本国认证国际项目管理专业资质的国家标准，这一工作授权于代表本国加入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的项目管理专业组织完成。</a:t>
            </a:r>
          </a:p>
        </p:txBody>
      </p:sp>
    </p:spTree>
    <p:extLst>
      <p:ext uri="{BB962C8B-B14F-4D97-AF65-F5344CB8AC3E}">
        <p14:creationId xmlns:p14="http://schemas.microsoft.com/office/powerpoint/2010/main" val="1447667561"/>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1.5.4  </a:t>
            </a:r>
            <a:r>
              <a:rPr lang="zh-CN" altLang="en-US" dirty="0"/>
              <a:t>项目管理专业资质认证</a:t>
            </a:r>
            <a:r>
              <a:rPr lang="en-US" altLang="zh-CN" dirty="0"/>
              <a:t>IPMP</a:t>
            </a:r>
            <a:endParaRPr lang="zh-CN" altLang="en-US" dirty="0"/>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中国项目管理研究委员会（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PMRC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的成员国组织，是我国唯一的跨行业的项目管理专业组织，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PMRC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代表中国加入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的会员国组织，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已授权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PMRC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在中国进行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的认证工作。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PMRC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IPMA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在中国的授权机构于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月开始全面在中国推行国际项目管理专业资质认证工作。</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dirty="0">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EAD44AE8-2F17-4691-AC69-F8D2E3E0AF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1772</TotalTime>
  <Words>10825</Words>
  <Application>Microsoft Office PowerPoint</Application>
  <PresentationFormat>全屏显示(16:10)</PresentationFormat>
  <Paragraphs>378</Paragraphs>
  <Slides>97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97</vt:i4>
      </vt:variant>
    </vt:vector>
  </HeadingPairs>
  <TitlesOfParts>
    <vt:vector size="109"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第1章  软件项目管理的概念</vt:lpstr>
      <vt:lpstr>PowerPoint 演示文稿</vt:lpstr>
      <vt:lpstr>PowerPoint 演示文稿</vt:lpstr>
      <vt:lpstr>1.1  软件项目管理的基本概念</vt:lpstr>
      <vt:lpstr>1.1  软件项目管理的基本概念</vt:lpstr>
      <vt:lpstr>1.1.1  什么是项目</vt:lpstr>
      <vt:lpstr>1.1.1  什么是项目</vt:lpstr>
      <vt:lpstr>1.1.1  什么是项目</vt:lpstr>
      <vt:lpstr>1.1.1  什么是项目</vt:lpstr>
      <vt:lpstr>1.1.1  什么是项目</vt:lpstr>
      <vt:lpstr>1.1.2  软件项目</vt:lpstr>
      <vt:lpstr>1.1.2  软件项目</vt:lpstr>
      <vt:lpstr>1.1.2  软件项目</vt:lpstr>
      <vt:lpstr>1.1.3  项目的三要素</vt:lpstr>
      <vt:lpstr>1.1.3  项目的三要素</vt:lpstr>
      <vt:lpstr>1.1.3  项目的三要素</vt:lpstr>
      <vt:lpstr>1.1.3  项目的三要素</vt:lpstr>
      <vt:lpstr>1.1.3  项目的三要素</vt:lpstr>
      <vt:lpstr>1.1.3  项目的三要素</vt:lpstr>
      <vt:lpstr>1.1.3  项目的三要素</vt:lpstr>
      <vt:lpstr>1.1.4  项目管理的定义</vt:lpstr>
      <vt:lpstr>1.1.4  项目管理的定义</vt:lpstr>
      <vt:lpstr>1.1.4  项目管理的定义</vt:lpstr>
      <vt:lpstr>1.1.4  项目管理的定义</vt:lpstr>
      <vt:lpstr>1.1.4  项目管理的定义</vt:lpstr>
      <vt:lpstr>1.1.4  项目管理的定义</vt:lpstr>
      <vt:lpstr>1.1.4  项目管理的定义</vt:lpstr>
      <vt:lpstr>1.1.4  项目管理的定义</vt:lpstr>
      <vt:lpstr>1.1.5  软件项目管理具有的挑战性</vt:lpstr>
      <vt:lpstr>1.1.5  软件项目管理具有的挑战性</vt:lpstr>
      <vt:lpstr>1.1.5  软件项目管理具有的挑战性</vt:lpstr>
      <vt:lpstr>1.1.5  软件项目管理具有的挑战性</vt:lpstr>
      <vt:lpstr>1.1.5  软件项目管理具有的挑战性</vt:lpstr>
      <vt:lpstr>1.1.5  软件项目管理具有的挑战性</vt:lpstr>
      <vt:lpstr>1.1.5  软件项目管理具有的挑战性</vt:lpstr>
      <vt:lpstr>1.1.5  软件项目管理具有的挑战性</vt:lpstr>
      <vt:lpstr>PowerPoint 演示文稿</vt:lpstr>
      <vt:lpstr>1.2  项目集管理和项目组合管理之间的关系</vt:lpstr>
      <vt:lpstr>1.2  项目集管理和项目组合管理之间的关系</vt:lpstr>
      <vt:lpstr>1.2  项目集管理和项目组合管理之间的关系</vt:lpstr>
      <vt:lpstr>1.2  项目集管理和项目组合管理之间的关系</vt:lpstr>
      <vt:lpstr>1.2  项目集管理和项目组合管理之间的关系</vt:lpstr>
      <vt:lpstr>1.2.1  项目集管理</vt:lpstr>
      <vt:lpstr>1.2.1  项目集管理</vt:lpstr>
      <vt:lpstr>1.2.2  项目组合管理</vt:lpstr>
      <vt:lpstr>1.2.2  项目组合管理</vt:lpstr>
      <vt:lpstr>1.2.3  项目组合、项目集和项目的关系</vt:lpstr>
      <vt:lpstr>1.2.3  项目组合、项目集和项目的关系</vt:lpstr>
      <vt:lpstr>1.2.3  项目组合、项目集和项目的关系</vt:lpstr>
      <vt:lpstr>1.2.3  项目组合、项目集和项目的关系</vt:lpstr>
      <vt:lpstr>1.2.4  项目管理办公室</vt:lpstr>
      <vt:lpstr>1.2.4  项目管理办公室</vt:lpstr>
      <vt:lpstr>1.2.4  项目管理办公室</vt:lpstr>
      <vt:lpstr>1.2.4  项目管理办公室</vt:lpstr>
      <vt:lpstr>1.2.4  项目管理办公室</vt:lpstr>
      <vt:lpstr>PowerPoint 演示文稿</vt:lpstr>
      <vt:lpstr>1.3  项目管理、运营管理与组织战略之间的关系</vt:lpstr>
      <vt:lpstr>1.3.1  运营问题与项目管理</vt:lpstr>
      <vt:lpstr>1.3.1  运营问题与项目管理</vt:lpstr>
      <vt:lpstr>1.3.1  运营问题与项目管理</vt:lpstr>
      <vt:lpstr>1.3.1  运营问题与项目管理</vt:lpstr>
      <vt:lpstr>1.3.1  运营问题与项目管理</vt:lpstr>
      <vt:lpstr>1.3.2  组织问题与软件项目管理</vt:lpstr>
      <vt:lpstr>1.3.2  组织问题与软件项目管理</vt:lpstr>
      <vt:lpstr>1.3.2  组织问题与软件项目管理</vt:lpstr>
      <vt:lpstr>1.3.2  组织问题与软件项目管理</vt:lpstr>
      <vt:lpstr>1.3.2  组织问题与软件项目管理</vt:lpstr>
      <vt:lpstr>PowerPoint 演示文稿</vt:lpstr>
      <vt:lpstr>1.4  项目经理的角色</vt:lpstr>
      <vt:lpstr>1.4.1  项目经理的责任</vt:lpstr>
      <vt:lpstr>1.4.1  项目经理的责任</vt:lpstr>
      <vt:lpstr>1.4.2  项目经理的能力</vt:lpstr>
      <vt:lpstr>1.4.2  项目经理的能力</vt:lpstr>
      <vt:lpstr>1.4.2  项目经理的能力</vt:lpstr>
      <vt:lpstr>1.4.2  项目经理的能力</vt:lpstr>
      <vt:lpstr>1.4.2  项目经理的能力</vt:lpstr>
      <vt:lpstr>1.4.2  项目经理的能力</vt:lpstr>
      <vt:lpstr>PowerPoint 演示文稿</vt:lpstr>
      <vt:lpstr>1.5  项目管理知识体系</vt:lpstr>
      <vt:lpstr>1.5.1  PMI与PMBOK</vt:lpstr>
      <vt:lpstr>1.5.1  PMI与PMBOK</vt:lpstr>
      <vt:lpstr>1.5.2  《PMBOK®指南》软件分册</vt:lpstr>
      <vt:lpstr>1.5.2  《PMBOK®指南》软件分册</vt:lpstr>
      <vt:lpstr>1.5.2  《PMBOK®指南》软件分册</vt:lpstr>
      <vt:lpstr>1.5.3  项目管理资格认证PMP与职业道德规范</vt:lpstr>
      <vt:lpstr>1.5.3  项目管理资格认证PMP与职业道德规范</vt:lpstr>
      <vt:lpstr>1.5.3  项目管理资格认证PMP与职业道德规范</vt:lpstr>
      <vt:lpstr>1.5.3  项目管理资格认证PMP与职业道德规范</vt:lpstr>
      <vt:lpstr>1.5.3  项目管理资格认证PMP与职业道德规范</vt:lpstr>
      <vt:lpstr>1.5.3  项目管理资格认证PMP与职业道德规范</vt:lpstr>
      <vt:lpstr>1.5.3  项目管理资格认证PMP与职业道德规范</vt:lpstr>
      <vt:lpstr>1.5.4  项目管理专业资质认证IPMP</vt:lpstr>
      <vt:lpstr>1.5.4  项目管理专业资质认证IPMP</vt:lpstr>
      <vt:lpstr>1.5.4  项目管理专业资质认证IPMP</vt:lpstr>
      <vt:lpstr>1.5.4  项目管理专业资质认证IPMP</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220</cp:revision>
  <dcterms:created xsi:type="dcterms:W3CDTF">2011-06-03T14:53:06Z</dcterms:created>
  <dcterms:modified xsi:type="dcterms:W3CDTF">2018-05-23T00:53:01Z</dcterms:modified>
</cp:coreProperties>
</file>