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453" r:id="rId3"/>
    <p:sldId id="440" r:id="rId4"/>
    <p:sldId id="441" r:id="rId5"/>
    <p:sldId id="433" r:id="rId6"/>
    <p:sldId id="266" r:id="rId7"/>
    <p:sldId id="268" r:id="rId8"/>
    <p:sldId id="442" r:id="rId9"/>
    <p:sldId id="443" r:id="rId10"/>
    <p:sldId id="444" r:id="rId11"/>
    <p:sldId id="454" r:id="rId12"/>
    <p:sldId id="445" r:id="rId13"/>
    <p:sldId id="400" r:id="rId14"/>
    <p:sldId id="269" r:id="rId15"/>
    <p:sldId id="404" r:id="rId16"/>
    <p:sldId id="270" r:id="rId17"/>
    <p:sldId id="446" r:id="rId18"/>
    <p:sldId id="447" r:id="rId19"/>
    <p:sldId id="406" r:id="rId20"/>
    <p:sldId id="382" r:id="rId21"/>
    <p:sldId id="448" r:id="rId22"/>
    <p:sldId id="449" r:id="rId23"/>
    <p:sldId id="455" r:id="rId24"/>
    <p:sldId id="456" r:id="rId25"/>
    <p:sldId id="450" r:id="rId26"/>
    <p:sldId id="409" r:id="rId27"/>
    <p:sldId id="271" r:id="rId28"/>
    <p:sldId id="451" r:id="rId29"/>
    <p:sldId id="452" r:id="rId30"/>
    <p:sldId id="432" r:id="rId31"/>
    <p:sldId id="434" r:id="rId32"/>
    <p:sldId id="436" r:id="rId33"/>
    <p:sldId id="437" r:id="rId34"/>
    <p:sldId id="438" r:id="rId35"/>
    <p:sldId id="439" r:id="rId36"/>
    <p:sldId id="435" r:id="rId37"/>
    <p:sldId id="264" r:id="rId3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14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结束项目或阶段</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本过程的主要工具与技术是：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：用于开展行政收尾，由相关专家确保项目或阶段收尾符合适用标准。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：例如回归分析、趋势分析。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：可以是面对面或虚拟，正式或非正式会议。参会者包括项目团队成员及参与项目或受项目影响的其他干系人。会议的类型如经验教训总结会、收尾会、用户小组会和用户审查会。</a:t>
            </a:r>
          </a:p>
        </p:txBody>
      </p:sp>
    </p:spTree>
    <p:extLst>
      <p:ext uri="{BB962C8B-B14F-4D97-AF65-F5344CB8AC3E}">
        <p14:creationId xmlns:p14="http://schemas.microsoft.com/office/powerpoint/2010/main" val="187707434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最终产品、服务或成果移交</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：在阶段收尾时，是移交该阶段所产出的中间产品、服务或成果。软件工作产品的归档，包括已交付的源代码和相关文件以及项目绩效数据，是从软件开发到软件交付的过渡过程中一项重要的活动。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项目档案。在项目活动中产生的各种文件，如，项目管理计划、范围管理计划、成本管理计划、进度管理计划、项目日历、风险登记册、其他登记册、变更管理文件、风险应对计划和风险影响评价。</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项目或阶段收尾文件。包括表明项目或阶段完工的正式文件，以及用来把完成的项目或阶段可交付成果移交给他人（如运营部门或下一阶段）的正式文件。</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2289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收尾期间，应该审查以往的阶段文件、范围核实过程所产生的验收文件以及合同，以确保达到全部项目要求。如果项目在完工前提前终止，则需要在正式的收尾文件中说明项目终止的原因，并规定正式程序，来把该项目的已完成和未完成的可交付成果移交他人。</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历史信息。把历史信息和经验教训信息存入经验教训知识库，供未来项目或阶段使用。可包括问题与风险的信息，以及适用于未来项目的有效技术的信息。</a:t>
            </a:r>
          </a:p>
        </p:txBody>
      </p:sp>
    </p:spTree>
    <p:extLst>
      <p:ext uri="{BB962C8B-B14F-4D97-AF65-F5344CB8AC3E}">
        <p14:creationId xmlns:p14="http://schemas.microsoft.com/office/powerpoint/2010/main" val="352046392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14.1.4  </a:t>
            </a:r>
            <a:r>
              <a:rPr lang="zh-CN" altLang="en-US" dirty="0"/>
              <a:t>项目获阶段签收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项目签收（表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涉及记录与项目目标相比，项目的最终绩效如何。要根据项目章程审核项目目标并记录目标被实现的证据。如果有项目目标没有实现，或者有偏差，也要被记录下来。项目签收中要记录下来信息包括：项目或阶段描述、项目或阶段目标、完成标准、是否满足、偏差、合同信息、批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项目签收</a:t>
            </a:r>
            <a:endPar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项目签收可从以下方面获得信息：项目管理计划、产品验收表格。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项目或阶段签收过程报告和合同签收报告以及经验教训文档有关。</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管理发布早期版本的请求</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管理发布早期版本的请求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如果一直在使用敏捷生命周期（而且一直随着项目进展进行测试），就不用担心发布早期版本的请求，因为软件在每个迭代结束时都是可以发布的。如果提供的功能不够，可能客户不愿意付钱，不过产品总是可以发布的。要是使用其他生命周期，项目经理就应该尽早知道是否需要发布早期版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是开发人员做不到按功能逐个实现，项目经理可以让开发人员使用持续集成，由测试人员按功能逐个测试。如果这些方案都不适用，就得准备两次结束方案了。第一次是发布早期版本，第二次发布实际版本。这样做的成本很高。要想避免类似情况，项目经理就要跟团队沟通。</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管理</a:t>
            </a:r>
            <a:r>
              <a:rPr lang="en-US" altLang="zh-CN" sz="2800" b="1" dirty="0">
                <a:solidFill>
                  <a:schemeClr val="bg1"/>
                </a:solidFill>
                <a:effectLst>
                  <a:outerShdw blurRad="38100" dist="38100" dir="2700000" algn="tl">
                    <a:srgbClr val="000000">
                      <a:alpha val="43137"/>
                    </a:srgbClr>
                  </a:outerShdw>
                </a:effectLst>
                <a:latin typeface="方正粗宋简体"/>
                <a:ea typeface="方正粗宋简体"/>
              </a:rPr>
              <a:t>BETA</a:t>
            </a: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版本</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14.3  </a:t>
            </a:r>
            <a:r>
              <a:rPr lang="zh-CN" altLang="en-US" dirty="0"/>
              <a:t>管理</a:t>
            </a:r>
            <a:r>
              <a:rPr lang="en-US" altLang="zh-CN" dirty="0"/>
              <a:t>BETA</a:t>
            </a:r>
            <a:r>
              <a:rPr lang="zh-CN" altLang="en-US" dirty="0"/>
              <a:t>版本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项目经理要搞清楚关于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版本 的几个问题：希望发布几个版本、对产品完成度的要求、哪些客户将会使用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版本？当然，这些问题的回答都基于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版本的持续时间和目的。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可以试着将发布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版本作为一个子项目。如果使用敏捷生命周期，在版本计划中要预估从哪个迭代开始发布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版本。有了更多信息之后，项目经理还要及时更新版本计划。</a:t>
            </a:r>
          </a:p>
        </p:txBody>
      </p:sp>
    </p:spTree>
    <p:extLst>
      <p:ext uri="{BB962C8B-B14F-4D97-AF65-F5344CB8AC3E}">
        <p14:creationId xmlns:p14="http://schemas.microsoft.com/office/powerpoint/2010/main" val="314613162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14.3  </a:t>
            </a:r>
            <a:r>
              <a:rPr lang="zh-CN" altLang="en-US" dirty="0"/>
              <a:t>管理</a:t>
            </a:r>
            <a:r>
              <a:rPr lang="en-US" altLang="zh-CN" dirty="0"/>
              <a:t>BETA</a:t>
            </a:r>
            <a:r>
              <a:rPr lang="zh-CN" altLang="en-US" dirty="0"/>
              <a:t>版本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测试模板的内容包括：</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测试目的。简要描述产品版本，为什么要进行</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测试，给公司带来哪些好处等。</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测试客户选择。包括如何选择</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客户、初始客户名单、文书工作负责人等信息。</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测试入口条件。这是一个里程碑条件，表明项目经理知道已经准备好开始</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测试。类似于发布条件，或是系统测试入口</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出口条件。</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测试出口条件。这也是一个里程碑条件，表明项目经理知道己经准备好结束</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测试。也就是说，要说明怎么样才能知道自己已经到达了</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测试阶段的尾声。</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）总体</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测试日程。说明谁是</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测试协调人，或者每周选一个人负责。说明谁将负责回答</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测试客户的电话和邮件。一个总体日程实例如表</a:t>
            </a:r>
            <a:r>
              <a:rPr lang="en-US" altLang="zh-CN"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14-2</a:t>
            </a: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686325828"/>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14.3  </a:t>
            </a:r>
            <a:r>
              <a:rPr lang="zh-CN" altLang="en-US" dirty="0"/>
              <a:t>管理</a:t>
            </a:r>
            <a:r>
              <a:rPr lang="en-US" altLang="zh-CN" dirty="0"/>
              <a:t>BETA</a:t>
            </a:r>
            <a:r>
              <a:rPr lang="zh-CN" altLang="en-US" dirty="0"/>
              <a:t>版本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一个总体日程实例</a:t>
            </a:r>
          </a:p>
        </p:txBody>
      </p:sp>
      <p:pic>
        <p:nvPicPr>
          <p:cNvPr id="3" name="图片 2">
            <a:extLst>
              <a:ext uri="{FF2B5EF4-FFF2-40B4-BE49-F238E27FC236}">
                <a16:creationId xmlns:a16="http://schemas.microsoft.com/office/drawing/2014/main" id="{D4B42B23-BDFC-4AA7-8A71-C0E12E9EBEE7}"/>
              </a:ext>
            </a:extLst>
          </p:cNvPr>
          <p:cNvPicPr>
            <a:picLocks noChangeAspect="1"/>
          </p:cNvPicPr>
          <p:nvPr/>
        </p:nvPicPr>
        <p:blipFill>
          <a:blip r:embed="rId2"/>
          <a:stretch>
            <a:fillRect/>
          </a:stretch>
        </p:blipFill>
        <p:spPr>
          <a:xfrm>
            <a:off x="899591" y="1633364"/>
            <a:ext cx="7524121" cy="2232248"/>
          </a:xfrm>
          <a:prstGeom prst="rect">
            <a:avLst/>
          </a:prstGeom>
        </p:spPr>
      </p:pic>
    </p:spTree>
    <p:extLst>
      <p:ext uri="{BB962C8B-B14F-4D97-AF65-F5344CB8AC3E}">
        <p14:creationId xmlns:p14="http://schemas.microsoft.com/office/powerpoint/2010/main" val="2906620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14</a:t>
            </a:r>
            <a:r>
              <a:rPr lang="zh-CN" altLang="en-US" dirty="0"/>
              <a:t>章  结束项目或阶段</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作为项目整合管理的一部分，结束项目或阶段是完结全部项目管理过程组的所有活动，以正式结束项目或阶段的过程。本过程的主要作用是，总结经验教训，正式结束项目工作，为开展新工作而释放组织资源。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14-1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是本过程的数据流向图。</a:t>
            </a:r>
          </a:p>
        </p:txBody>
      </p:sp>
    </p:spTree>
    <p:extLst>
      <p:ext uri="{BB962C8B-B14F-4D97-AF65-F5344CB8AC3E}">
        <p14:creationId xmlns:p14="http://schemas.microsoft.com/office/powerpoint/2010/main" val="176836627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指导项目走向完成</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  </a:t>
            </a:r>
            <a:r>
              <a:rPr lang="zh-CN" altLang="en-US" dirty="0"/>
              <a:t>指导项目走向完成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假如一切顺利，项目经理现在所要做的就是结束项目。</a:t>
            </a:r>
          </a:p>
        </p:txBody>
      </p:sp>
    </p:spTree>
    <p:extLst>
      <p:ext uri="{BB962C8B-B14F-4D97-AF65-F5344CB8AC3E}">
        <p14:creationId xmlns:p14="http://schemas.microsoft.com/office/powerpoint/2010/main" val="3040328671"/>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14.4.1  </a:t>
            </a:r>
            <a:r>
              <a:rPr lang="zh-CN" altLang="en-US" dirty="0"/>
              <a:t>管理“结束游戏”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看起来，项目将会准时完成（或是接近准时），即：项目可以在期望的发布日期前达成所有的发布条件。此时，应该继续收集缺陷相关的数据。如果为了满足项目日期要求，项目经理打算接受更多技术债务的存在，也没关系。不过要保证这是一个深思熟虑的决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如果项目经理一直在牢牢掌控项目，接下来的任务就是规划回顾，然后就可以庆祝了。</a:t>
            </a:r>
          </a:p>
        </p:txBody>
      </p:sp>
    </p:spTree>
    <p:extLst>
      <p:ext uri="{BB962C8B-B14F-4D97-AF65-F5344CB8AC3E}">
        <p14:creationId xmlns:p14="http://schemas.microsoft.com/office/powerpoint/2010/main" val="3108105649"/>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14.4.2  </a:t>
            </a:r>
            <a:r>
              <a:rPr lang="zh-CN" altLang="en-US" dirty="0"/>
              <a:t>规划回顾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一定要在项目结束时举行回顾。即使一直在举行中期回顾，也要保证在项目结束时举行回顾，应该为最后的回顾寻找另外的推动者。项目经理和团队对于可交付物和项目工作过于了解了，以至于项目经理很难作为推动者来推动回顾。</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顾既不是“经验教训”批评会，也不是对项目的盖棺论定。它是一个结构分明的会议，其目的是要回顾项目的进展过程、人们有哪些经验教训、他们在这个项目中工作时的感觉如何。经过用心设计和推进的回顾，可以为下个项目节省好几周的时间。</a:t>
            </a:r>
          </a:p>
        </p:txBody>
      </p:sp>
    </p:spTree>
    <p:extLst>
      <p:ext uri="{BB962C8B-B14F-4D97-AF65-F5344CB8AC3E}">
        <p14:creationId xmlns:p14="http://schemas.microsoft.com/office/powerpoint/2010/main" val="3470473770"/>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14.4.2  </a:t>
            </a:r>
            <a:r>
              <a:rPr lang="zh-CN" altLang="en-US" dirty="0"/>
              <a:t>规划回顾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如果项目持续长达三个月甚至更长时间，则建议应该花上一整天的时间来反思并分析刚完成的项目。如果上个项目团队的大部分人要一起参加下一个项目，就更应该这么做。更长的项目甚至需要时间更长的回顾。</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在项目团队超过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而且有两个或两个以上地点的人参与的情况下。以团队为小组安排小规模的回顾也是可以的，不过要把所有的团队集中到一个地点。如果团队拆得越零散，收集到的数据可用性就越低，从而项目或工程能从中得到的好处也就越少。</a:t>
            </a:r>
          </a:p>
        </p:txBody>
      </p:sp>
    </p:spTree>
    <p:extLst>
      <p:ext uri="{BB962C8B-B14F-4D97-AF65-F5344CB8AC3E}">
        <p14:creationId xmlns:p14="http://schemas.microsoft.com/office/powerpoint/2010/main" val="332638011"/>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14.4.2  </a:t>
            </a:r>
            <a:r>
              <a:rPr lang="zh-CN" altLang="en-US" dirty="0"/>
              <a:t>规划回顾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经理管理的项目规模很大，或是管理多地点项目，这时，首先看看能不能把所有的人聚集到一个地方进行回顾，这个地方不属于任何团队所在的地点。还可以让管理层解决某些由于跨团队造成的问题。让每个团队推选一位代表，展示他们的经验和教训。还要让这些选举出来的代表分享他们的经验和体会，同时考虑由于跨地点造成的问题（这些不是管理层面的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还有一种变通方案：与所有的团队进行虚拟回顾。例如，借助于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视频聊天方式，让每个人都能看到各个团队的房间，收集和书写交流信息，同时每个人都能看到其中的内容，这样就可以一组人共同发表意见了。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有些问题存在于不同站点的某些人之间。管理层无法解决这些问题。项目经理要把这些人带到同一个物理地点上，再解决这些问题。</a:t>
            </a:r>
          </a:p>
        </p:txBody>
      </p:sp>
    </p:spTree>
    <p:extLst>
      <p:ext uri="{BB962C8B-B14F-4D97-AF65-F5344CB8AC3E}">
        <p14:creationId xmlns:p14="http://schemas.microsoft.com/office/powerpoint/2010/main" val="4109758987"/>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14.4.3  </a:t>
            </a:r>
            <a:r>
              <a:rPr lang="zh-CN" altLang="en-US" dirty="0"/>
              <a:t>规划庆祝</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在项目结束时也应该有个庆祝仪式。聚会或庆祝不一定要花多少钱，但必须让项目的参与者们感到舒服。当然，即使项目失败了，至少也要庆祝一下项目结束了。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在认定项目失败之前，要安排一次回顾。项目失败的原因常常来自管理层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包括出资人、高级管理层，甚至是项目经理。有时，出资人会在项目进行到一半时改变项目的总体目标。有时，组织需要项目采用阶段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卡式的生命周期，却又希望项目可以像敏捷项目那样快速应对变化。有时，项目经理根本不收集任何测量数据，所以项目团队也根本不知道自己现在的工作状况。项目“失败”有很多原因，却很少是因为技术人员能力不足，无法完成技术工作。</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取消项目</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14.5  </a:t>
            </a:r>
            <a:r>
              <a:rPr lang="zh-CN" altLang="en-US" dirty="0"/>
              <a:t>取消项目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取消项目也是一种结束项目的方式。如果组织决定取消项目，那就准备中止这个项目吧。下面这些方式可以让项目工作停下来。</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）首先，向参与项目的人解释项目的取消原因以及对他们的影响。他们想知道接下来要做哪些工作。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）感谢团队每个人为项目付出的努力。如果团队人员很少，可以在宣布取消项目的会议上向大家表示感谢。对于人比较多或者是工程团队来说，让子项目经理或技术带头人去感谢他们的团队成员。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）给人们时间，让他们先理清手上的事情，再开始新的工作。这可能包括签入之前签出的代码，并注明目前的代码状态，或是注明哪些设计正在讨论变通方案，也可能是要说明哪些测试已经执行、哪些没有执行。</a:t>
            </a:r>
          </a:p>
        </p:txBody>
      </p:sp>
    </p:spTree>
    <p:extLst>
      <p:ext uri="{BB962C8B-B14F-4D97-AF65-F5344CB8AC3E}">
        <p14:creationId xmlns:p14="http://schemas.microsoft.com/office/powerpoint/2010/main" val="3649612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14.5  </a:t>
            </a:r>
            <a:r>
              <a:rPr lang="zh-CN" altLang="en-US" dirty="0"/>
              <a:t>取消项目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）取消与该项目相关的所有定期会议。人们不再为这个项目的相关会议安排时间后，他们就可以为新的工作安排其他时间了。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找一个人专门处理取消项目带来的一些不可回避的问题，最好是某个管理层级比较高的人。如果某个搞技术的人知道了项目信息之后，他很有可能再次从事项目的某些工作。要是指派一个经理来处理这些问题，这位经理大概不会再去做这个项目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）如果要取消的项目己经开始了一个星期甚至更多的时间，那就得花时间去做项目回顾，然后看看人们从项目中取得了哪些经验教训。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）当人们整理完各自手上的工作之后，尽快让他们投入到新项目的工作中。</a:t>
            </a:r>
          </a:p>
        </p:txBody>
      </p:sp>
    </p:spTree>
    <p:extLst>
      <p:ext uri="{BB962C8B-B14F-4D97-AF65-F5344CB8AC3E}">
        <p14:creationId xmlns:p14="http://schemas.microsoft.com/office/powerpoint/2010/main" val="308844415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14</a:t>
            </a:r>
            <a:r>
              <a:rPr lang="zh-CN" altLang="en-US" dirty="0"/>
              <a:t>章  结束项目或阶段</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14-1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结束项目或阶段的数据流向图</a:t>
            </a:r>
          </a:p>
        </p:txBody>
      </p:sp>
      <p:pic>
        <p:nvPicPr>
          <p:cNvPr id="3" name="图片 2">
            <a:extLst>
              <a:ext uri="{FF2B5EF4-FFF2-40B4-BE49-F238E27FC236}">
                <a16:creationId xmlns:a16="http://schemas.microsoft.com/office/drawing/2014/main" id="{CDFB22C2-1A45-4A60-9621-EECF403E817F}"/>
              </a:ext>
            </a:extLst>
          </p:cNvPr>
          <p:cNvPicPr>
            <a:picLocks noChangeAspect="1"/>
          </p:cNvPicPr>
          <p:nvPr/>
        </p:nvPicPr>
        <p:blipFill>
          <a:blip r:embed="rId2"/>
          <a:stretch>
            <a:fillRect/>
          </a:stretch>
        </p:blipFill>
        <p:spPr>
          <a:xfrm>
            <a:off x="899592" y="1220756"/>
            <a:ext cx="7388433" cy="3292928"/>
          </a:xfrm>
          <a:prstGeom prst="rect">
            <a:avLst/>
          </a:prstGeom>
        </p:spPr>
      </p:pic>
    </p:spTree>
    <p:extLst>
      <p:ext uri="{BB962C8B-B14F-4D97-AF65-F5344CB8AC3E}">
        <p14:creationId xmlns:p14="http://schemas.microsoft.com/office/powerpoint/2010/main" val="2868832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14.5  </a:t>
            </a:r>
            <a:r>
              <a:rPr lang="zh-CN" altLang="en-US" dirty="0"/>
              <a:t>取消项目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取消项目并不好玩。不过要是项目经理可以干净利落地取消一个项目，就能帮助组织尽快投入到下一个应该做的项目之中。</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项目收尾</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66353250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  </a:t>
            </a:r>
            <a:r>
              <a:rPr lang="zh-CN" altLang="en-US" dirty="0"/>
              <a:t>项目收尾</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项目或项目的阶段（概念，开发，执行或结束）需要收尾。</a:t>
            </a:r>
          </a:p>
        </p:txBody>
      </p:sp>
    </p:spTree>
    <p:extLst>
      <p:ext uri="{BB962C8B-B14F-4D97-AF65-F5344CB8AC3E}">
        <p14:creationId xmlns:p14="http://schemas.microsoft.com/office/powerpoint/2010/main" val="188598298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14.6.1  </a:t>
            </a:r>
            <a:r>
              <a:rPr lang="zh-CN" altLang="en-US" dirty="0"/>
              <a:t>合同收尾</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项目都有合同约束，而合同往往规定了这些成果应该包含什么内容。合同收尾针对外包形式的项目，通常在管理收尾之前进行，一个合同只需要一次合同收尾，是由项目经理向卖方签发的合同结束的书面确认。合同收尾程序既涉及产品核实，又涉及管理收尾。只有当项目的管理收尾完成后，项目才算结束。</a:t>
            </a:r>
          </a:p>
        </p:txBody>
      </p:sp>
    </p:spTree>
    <p:extLst>
      <p:ext uri="{BB962C8B-B14F-4D97-AF65-F5344CB8AC3E}">
        <p14:creationId xmlns:p14="http://schemas.microsoft.com/office/powerpoint/2010/main" val="1313858583"/>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14.6.2  </a:t>
            </a:r>
            <a:r>
              <a:rPr lang="zh-CN" altLang="en-US" dirty="0"/>
              <a:t>管理收尾</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管理收尾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，包括生成、收集和分发信息来使阶段或项目的完成正规化。为结束项目，项目经理需要完成相关活动，如：项目回顾、发行早期版本、主导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测试、指导项目走向尾声等。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收尾就是发起人和客户对项目产品的正式接受，要花费时间来汇集项目的记录，分析经验教训（包括偏差的根本原因、纠正措施选择的原因与依据等），收集、整理、分发和归档各种项目文件，以便正式确认项目产品合格性等，确保这些记录反映最终的规范，分析项目的有效性，将信息存档以供将来使用。同时，伴随着组织过程资产的更新和人力及非人力资源的释放。</a:t>
            </a:r>
          </a:p>
        </p:txBody>
      </p:sp>
    </p:spTree>
    <p:extLst>
      <p:ext uri="{BB962C8B-B14F-4D97-AF65-F5344CB8AC3E}">
        <p14:creationId xmlns:p14="http://schemas.microsoft.com/office/powerpoint/2010/main" val="324740782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14.6.2  </a:t>
            </a:r>
            <a:r>
              <a:rPr lang="zh-CN" altLang="en-US" dirty="0"/>
              <a:t>管理收尾</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管理收尾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主要输出是项目档案、正式接受和取得的教训。项目档案包括整理好的项目记录，提供了一个项目准确的历史；正式接受是项目发起人或客户签发的表明他们接受项目产品的文件；取得的教训是项目经理及其项目组成员经过思考写下的经验总结。</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档案常常在项目结束许多年以后还有用。例如，一个新的项目经理可能想知道以前项目在某一方面使用过的手段和技术上的更多细节。项目档案中的文件能为当前的项目节省时间和资金；有时可能要对组织进行审计，良好的项目档案能为此快速提供有价值的信息。</a:t>
            </a:r>
          </a:p>
        </p:txBody>
      </p:sp>
    </p:spTree>
    <p:extLst>
      <p:ext uri="{BB962C8B-B14F-4D97-AF65-F5344CB8AC3E}">
        <p14:creationId xmlns:p14="http://schemas.microsoft.com/office/powerpoint/2010/main" val="785727597"/>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14.6.2  </a:t>
            </a:r>
            <a:r>
              <a:rPr lang="zh-CN" altLang="en-US" dirty="0"/>
              <a:t>管理收尾</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企业内部项目也要与外部项目一样进行正式接受，这个过程有助于项目的正式结束，避免项目终止的推迟。在合同条件下，买主必须合法地接收作为合同一部分的产品。如果合同没有按计划完成的话，通常存在附加成本。在没有合同的条件下，工作完成后各方必须就此达成一致，以便重新分配人员和其他资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另外，项目收尾的一项重要工作是，对项目团队成员进行绩效评价（这里仅评价团队成员在本项目中的绩效表现，至于个人的整体绩效评价应该由职能经理在综合所有项目绩效的基础上，做出整体评价）。项目团队成员在项目中的绩效评价结果应记录在个人档案中，而非项目档案中。</a:t>
            </a:r>
          </a:p>
        </p:txBody>
      </p:sp>
    </p:spTree>
    <p:extLst>
      <p:ext uri="{BB962C8B-B14F-4D97-AF65-F5344CB8AC3E}">
        <p14:creationId xmlns:p14="http://schemas.microsoft.com/office/powerpoint/2010/main" val="1052473016"/>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14</a:t>
            </a:r>
            <a:r>
              <a:rPr lang="zh-CN" altLang="en-US" dirty="0"/>
              <a:t>章  结束项目或阶段</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结束项目时，项目经理需要审查以前各阶段的收尾信息，确保项目目标已经实现，所有项目工作都已完成。由于项目范围是依据项目管理计划来考核的，项目经理需要审查范围基准，确保在项目工作全部完成后才宣布项目结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如果项目在完工前就提前终止，结束项目或阶段过程还需要制定程序，来调查和记录提前终止的原因。为此，项目经理应该邀请所有合适的干系人参与本过程。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结束项目或阶段是一个最终的活动，贯穿全部项目管理过程组以完成项目和阶段。</a:t>
            </a:r>
          </a:p>
        </p:txBody>
      </p:sp>
    </p:spTree>
    <p:extLst>
      <p:ext uri="{BB962C8B-B14F-4D97-AF65-F5344CB8AC3E}">
        <p14:creationId xmlns:p14="http://schemas.microsoft.com/office/powerpoint/2010/main" val="309910934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14</a:t>
            </a:r>
            <a:r>
              <a:rPr lang="zh-CN" altLang="en-US" dirty="0"/>
              <a:t>章  结束项目或阶段</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历史生产数据和经验教训对于结束软件项目格外重要，这种信息应该在组织的数据仓库中找到。历史数据将提供基础的信息去评估将来类似的项目。在项目生命周期中，历史数据和经验教训可以被应用于识别趋势，不论是积极的还是消极的。积极的趋势可以指明改进过程中产生的良好项目可以应用到整个组织中。消极的趋势与经验教训指明软件组织需要进行过程改进的那一部分。一个结束软件项目的过程的额外重要的因素就是坚持法律审查和批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为了将来的可维护性和可能的代码复用，软件项目经理及其他相关人员应该安排持续地配置控制软件资产，包括整个软件项目周期过程中的需求文档、源码以及相关的架构和设计文档。</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3199573"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过程的输入与输出</a:t>
              </a:r>
            </a:p>
          </p:txBody>
        </p:sp>
      </p:grpSp>
      <p:grpSp>
        <p:nvGrpSpPr>
          <p:cNvPr id="60" name="组合 59"/>
          <p:cNvGrpSpPr/>
          <p:nvPr/>
        </p:nvGrpSpPr>
        <p:grpSpPr>
          <a:xfrm>
            <a:off x="3199573"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管理发布早期版本的请求</a:t>
              </a:r>
            </a:p>
          </p:txBody>
        </p:sp>
      </p:grpSp>
      <p:grpSp>
        <p:nvGrpSpPr>
          <p:cNvPr id="63" name="组合 62"/>
          <p:cNvGrpSpPr/>
          <p:nvPr/>
        </p:nvGrpSpPr>
        <p:grpSpPr>
          <a:xfrm>
            <a:off x="3199573"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BETA</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版本</a:t>
              </a:r>
            </a:p>
          </p:txBody>
        </p:sp>
      </p:grpSp>
      <p:grpSp>
        <p:nvGrpSpPr>
          <p:cNvPr id="66" name="组合 65"/>
          <p:cNvGrpSpPr/>
          <p:nvPr/>
        </p:nvGrpSpPr>
        <p:grpSpPr>
          <a:xfrm>
            <a:off x="3199573"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指导项目走向完成</a:t>
              </a:r>
            </a:p>
          </p:txBody>
        </p:sp>
      </p:grpSp>
      <p:grpSp>
        <p:nvGrpSpPr>
          <p:cNvPr id="69" name="组合 68"/>
          <p:cNvGrpSpPr/>
          <p:nvPr/>
        </p:nvGrpSpPr>
        <p:grpSpPr>
          <a:xfrm>
            <a:off x="3199573"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取消项目</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grpSp>
        <p:nvGrpSpPr>
          <p:cNvPr id="20" name="组合 19">
            <a:extLst>
              <a:ext uri="{FF2B5EF4-FFF2-40B4-BE49-F238E27FC236}">
                <a16:creationId xmlns:a16="http://schemas.microsoft.com/office/drawing/2014/main" id="{F7C54F72-E5EB-46EA-9746-4F3BD1BC662A}"/>
              </a:ext>
            </a:extLst>
          </p:cNvPr>
          <p:cNvGrpSpPr/>
          <p:nvPr/>
        </p:nvGrpSpPr>
        <p:grpSpPr>
          <a:xfrm>
            <a:off x="3203848" y="4545622"/>
            <a:ext cx="5267300" cy="400110"/>
            <a:chOff x="3084518" y="2106967"/>
            <a:chExt cx="5267300" cy="400110"/>
          </a:xfrm>
        </p:grpSpPr>
        <p:sp>
          <p:nvSpPr>
            <p:cNvPr id="21" name="TextBox 24">
              <a:extLst>
                <a:ext uri="{FF2B5EF4-FFF2-40B4-BE49-F238E27FC236}">
                  <a16:creationId xmlns:a16="http://schemas.microsoft.com/office/drawing/2014/main" id="{7338A268-9ECD-44B6-9CB6-E710436F8479}"/>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2" name="TextBox 26">
              <a:extLst>
                <a:ext uri="{FF2B5EF4-FFF2-40B4-BE49-F238E27FC236}">
                  <a16:creationId xmlns:a16="http://schemas.microsoft.com/office/drawing/2014/main" id="{B0D73B11-1A88-4570-AABA-96CB2A855C78}"/>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项目收尾</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过程的输入与输出</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14.1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过程的输入与输出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结束项目或阶段过程涵盖进行项目或阶段管理收尾（又称行政收尾）所需的全部活动。在本过程中，应该逐步实施：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为达到阶段或项目的完工或退出标准所必需的活动；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为向下一个阶段或向生产和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或运营部门移交项目的产品、服务或成果所必需的活动；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为收集项目或阶段记录、审核项目成败、收集经验教训和存档项目信息（供组织未来使用）所必需的活动。</a:t>
            </a:r>
          </a:p>
        </p:txBody>
      </p:sp>
    </p:spTree>
    <p:extLst>
      <p:ext uri="{BB962C8B-B14F-4D97-AF65-F5344CB8AC3E}">
        <p14:creationId xmlns:p14="http://schemas.microsoft.com/office/powerpoint/2010/main" val="284963021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14.1.1  </a:t>
            </a:r>
            <a:r>
              <a:rPr lang="zh-CN" altLang="en-US" dirty="0"/>
              <a:t>过程输入</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：该计划相当于项目经理和项目发起人之间的协议，其中规定了项目完工的标准。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验收的可交付成果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：可能包括批准的产品规范、交货收据和工作绩效文件。在分阶段实施的项目或被取消的项目中，可能会包括未全部完成的可交付成果或中间可交付成果。</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项目或阶段收尾指南或要求，如行政手续、项目审计、项目评价和移交准则；</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历史信息与经验教训知识库，如项目记录与文件、完整的项目收尾信息与文档、关于以往项目选择决策与以往项目绩效的信息，以及从风险管理活动中得到的信息。</a:t>
            </a:r>
          </a:p>
        </p:txBody>
      </p:sp>
    </p:spTree>
    <p:extLst>
      <p:ext uri="{BB962C8B-B14F-4D97-AF65-F5344CB8AC3E}">
        <p14:creationId xmlns:p14="http://schemas.microsoft.com/office/powerpoint/2010/main" val="203785779"/>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3402</Words>
  <Application>Microsoft Office PowerPoint</Application>
  <PresentationFormat>全屏显示(16:10)</PresentationFormat>
  <Paragraphs>143</Paragraphs>
  <Slides>37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第14章  结束项目或阶段</vt:lpstr>
      <vt:lpstr>第14章  结束项目或阶段</vt:lpstr>
      <vt:lpstr>第14章  结束项目或阶段</vt:lpstr>
      <vt:lpstr>第14章  结束项目或阶段</vt:lpstr>
      <vt:lpstr>PowerPoint 演示文稿</vt:lpstr>
      <vt:lpstr>PowerPoint 演示文稿</vt:lpstr>
      <vt:lpstr>14.1  过程的输入与输出</vt:lpstr>
      <vt:lpstr>14.1.1  过程输入</vt:lpstr>
      <vt:lpstr>14.1.2  过程工具与技术</vt:lpstr>
      <vt:lpstr>14.1.3  过程输出</vt:lpstr>
      <vt:lpstr>14.1.3  过程输出</vt:lpstr>
      <vt:lpstr>14.1.4  项目获阶段签收</vt:lpstr>
      <vt:lpstr>PowerPoint 演示文稿</vt:lpstr>
      <vt:lpstr>14.2  管理发布早期版本的请求</vt:lpstr>
      <vt:lpstr>PowerPoint 演示文稿</vt:lpstr>
      <vt:lpstr>14.3  管理BETA版本</vt:lpstr>
      <vt:lpstr>14.3  管理BETA版本</vt:lpstr>
      <vt:lpstr>14.3  管理BETA版本</vt:lpstr>
      <vt:lpstr>PowerPoint 演示文稿</vt:lpstr>
      <vt:lpstr>14.4  指导项目走向完成</vt:lpstr>
      <vt:lpstr>14.4.1  管理“结束游戏”</vt:lpstr>
      <vt:lpstr>14.4.2  规划回顾</vt:lpstr>
      <vt:lpstr>14.4.2  规划回顾</vt:lpstr>
      <vt:lpstr>14.4.2  规划回顾</vt:lpstr>
      <vt:lpstr>14.4.3  规划庆祝</vt:lpstr>
      <vt:lpstr>PowerPoint 演示文稿</vt:lpstr>
      <vt:lpstr>14.5  取消项目</vt:lpstr>
      <vt:lpstr>14.5  取消项目</vt:lpstr>
      <vt:lpstr>14.5  取消项目</vt:lpstr>
      <vt:lpstr>PowerPoint 演示文稿</vt:lpstr>
      <vt:lpstr>14.6  项目收尾</vt:lpstr>
      <vt:lpstr>14.6.1  合同收尾</vt:lpstr>
      <vt:lpstr>14.6.2  管理收尾</vt:lpstr>
      <vt:lpstr>14.6.2  管理收尾</vt:lpstr>
      <vt:lpstr>14.6.2  管理收尾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215</cp:revision>
  <dcterms:created xsi:type="dcterms:W3CDTF">2011-06-03T14:53:06Z</dcterms:created>
  <dcterms:modified xsi:type="dcterms:W3CDTF">2018-05-23T00:58:24Z</dcterms:modified>
</cp:coreProperties>
</file>