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7" r:id="rId2"/>
    <p:sldId id="473" r:id="rId3"/>
    <p:sldId id="434" r:id="rId4"/>
    <p:sldId id="435" r:id="rId5"/>
    <p:sldId id="433" r:id="rId6"/>
    <p:sldId id="266" r:id="rId7"/>
    <p:sldId id="268" r:id="rId8"/>
    <p:sldId id="436" r:id="rId9"/>
    <p:sldId id="437" r:id="rId10"/>
    <p:sldId id="438" r:id="rId11"/>
    <p:sldId id="400" r:id="rId12"/>
    <p:sldId id="269" r:id="rId13"/>
    <p:sldId id="474" r:id="rId14"/>
    <p:sldId id="439" r:id="rId15"/>
    <p:sldId id="475" r:id="rId16"/>
    <p:sldId id="477" r:id="rId17"/>
    <p:sldId id="478" r:id="rId18"/>
    <p:sldId id="479" r:id="rId19"/>
    <p:sldId id="480" r:id="rId20"/>
    <p:sldId id="476" r:id="rId21"/>
    <p:sldId id="481" r:id="rId22"/>
    <p:sldId id="441" r:id="rId23"/>
    <p:sldId id="482" r:id="rId24"/>
    <p:sldId id="483" r:id="rId25"/>
    <p:sldId id="484" r:id="rId26"/>
    <p:sldId id="485" r:id="rId27"/>
    <p:sldId id="442" r:id="rId28"/>
    <p:sldId id="486" r:id="rId29"/>
    <p:sldId id="487" r:id="rId30"/>
    <p:sldId id="488" r:id="rId31"/>
    <p:sldId id="404" r:id="rId32"/>
    <p:sldId id="270" r:id="rId33"/>
    <p:sldId id="443" r:id="rId34"/>
    <p:sldId id="444" r:id="rId35"/>
    <p:sldId id="445" r:id="rId36"/>
    <p:sldId id="489" r:id="rId37"/>
    <p:sldId id="446" r:id="rId38"/>
    <p:sldId id="490" r:id="rId39"/>
    <p:sldId id="491" r:id="rId40"/>
    <p:sldId id="447" r:id="rId41"/>
    <p:sldId id="492" r:id="rId42"/>
    <p:sldId id="493" r:id="rId43"/>
    <p:sldId id="494" r:id="rId44"/>
    <p:sldId id="495" r:id="rId45"/>
    <p:sldId id="496" r:id="rId46"/>
    <p:sldId id="497" r:id="rId47"/>
    <p:sldId id="498" r:id="rId48"/>
    <p:sldId id="499" r:id="rId49"/>
    <p:sldId id="448" r:id="rId50"/>
    <p:sldId id="500" r:id="rId51"/>
    <p:sldId id="501" r:id="rId52"/>
    <p:sldId id="449" r:id="rId53"/>
    <p:sldId id="450" r:id="rId54"/>
    <p:sldId id="451" r:id="rId55"/>
    <p:sldId id="452" r:id="rId56"/>
    <p:sldId id="453" r:id="rId57"/>
    <p:sldId id="454" r:id="rId58"/>
    <p:sldId id="502" r:id="rId59"/>
    <p:sldId id="503" r:id="rId60"/>
    <p:sldId id="455" r:id="rId61"/>
    <p:sldId id="504" r:id="rId62"/>
    <p:sldId id="505" r:id="rId63"/>
    <p:sldId id="506" r:id="rId64"/>
    <p:sldId id="456" r:id="rId65"/>
    <p:sldId id="507" r:id="rId66"/>
    <p:sldId id="457" r:id="rId67"/>
    <p:sldId id="508" r:id="rId68"/>
    <p:sldId id="406" r:id="rId69"/>
    <p:sldId id="382" r:id="rId70"/>
    <p:sldId id="509" r:id="rId71"/>
    <p:sldId id="458" r:id="rId72"/>
    <p:sldId id="510" r:id="rId73"/>
    <p:sldId id="511" r:id="rId74"/>
    <p:sldId id="512" r:id="rId75"/>
    <p:sldId id="513" r:id="rId76"/>
    <p:sldId id="460" r:id="rId77"/>
    <p:sldId id="532" r:id="rId78"/>
    <p:sldId id="533" r:id="rId79"/>
    <p:sldId id="514" r:id="rId80"/>
    <p:sldId id="409" r:id="rId81"/>
    <p:sldId id="271" r:id="rId82"/>
    <p:sldId id="515" r:id="rId83"/>
    <p:sldId id="461" r:id="rId84"/>
    <p:sldId id="462" r:id="rId85"/>
    <p:sldId id="463" r:id="rId86"/>
    <p:sldId id="464" r:id="rId87"/>
    <p:sldId id="465" r:id="rId88"/>
    <p:sldId id="516" r:id="rId89"/>
    <p:sldId id="517" r:id="rId90"/>
    <p:sldId id="518" r:id="rId91"/>
    <p:sldId id="519" r:id="rId92"/>
    <p:sldId id="520" r:id="rId93"/>
    <p:sldId id="534" r:id="rId94"/>
    <p:sldId id="521" r:id="rId95"/>
    <p:sldId id="466" r:id="rId96"/>
    <p:sldId id="522" r:id="rId97"/>
    <p:sldId id="523" r:id="rId98"/>
    <p:sldId id="524" r:id="rId99"/>
    <p:sldId id="525" r:id="rId100"/>
    <p:sldId id="467" r:id="rId101"/>
    <p:sldId id="526" r:id="rId102"/>
    <p:sldId id="535" r:id="rId103"/>
    <p:sldId id="527" r:id="rId104"/>
    <p:sldId id="468" r:id="rId105"/>
    <p:sldId id="528" r:id="rId106"/>
    <p:sldId id="529" r:id="rId107"/>
    <p:sldId id="469" r:id="rId108"/>
    <p:sldId id="530" r:id="rId109"/>
    <p:sldId id="470" r:id="rId110"/>
    <p:sldId id="531" r:id="rId111"/>
    <p:sldId id="471" r:id="rId112"/>
    <p:sldId id="472" r:id="rId113"/>
    <p:sldId id="432" r:id="rId114"/>
    <p:sldId id="264" r:id="rId11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102F"/>
    <a:srgbClr val="026BCA"/>
    <a:srgbClr val="026DCE"/>
    <a:srgbClr val="02539C"/>
    <a:srgbClr val="026AC8"/>
    <a:srgbClr val="0255A0"/>
    <a:srgbClr val="0000CC"/>
    <a:srgbClr val="016BBB"/>
    <a:srgbClr val="F0FDA3"/>
    <a:srgbClr val="027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7" autoAdjust="0"/>
    <p:restoredTop sz="94048" autoAdjust="0"/>
  </p:normalViewPr>
  <p:slideViewPr>
    <p:cSldViewPr>
      <p:cViewPr>
        <p:scale>
          <a:sx n="80" d="100"/>
          <a:sy n="80" d="100"/>
        </p:scale>
        <p:origin x="752" y="-84"/>
      </p:cViewPr>
      <p:guideLst>
        <p:guide orient="horz" pos="1800"/>
        <p:guide pos="2880"/>
      </p:guideLst>
    </p:cSldViewPr>
  </p:slideViewPr>
  <p:outlineViewPr>
    <p:cViewPr>
      <p:scale>
        <a:sx n="33" d="100"/>
        <a:sy n="33" d="100"/>
      </p:scale>
      <p:origin x="0" y="-868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7" d="100"/>
          <a:sy n="57" d="100"/>
        </p:scale>
        <p:origin x="2472"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2018/5/23</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164646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489348"/>
            <a:ext cx="6400800" cy="320965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sz="1200" b="1" dirty="0">
                <a:solidFill>
                  <a:schemeClr val="bg1"/>
                </a:solidFill>
              </a:rPr>
              <a:t> </a:t>
            </a:r>
            <a:r>
              <a:rPr lang="en-US" altLang="zh-CN" sz="1200" b="1" dirty="0">
                <a:solidFill>
                  <a:schemeClr val="bg1"/>
                </a:solidFill>
              </a:rPr>
              <a:t>XXXXXXXXXXXXXXXXX</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465015"/>
            <a:ext cx="7920880" cy="320965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extLst>
      <p:ext uri="{BB962C8B-B14F-4D97-AF65-F5344CB8AC3E}">
        <p14:creationId xmlns:p14="http://schemas.microsoft.com/office/powerpoint/2010/main" val="115523046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25399"/>
            <a:ext cx="9144001" cy="794667"/>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6852"/>
          <a:stretch/>
        </p:blipFill>
        <p:spPr>
          <a:xfrm>
            <a:off x="7358447" y="-82128"/>
            <a:ext cx="1534033" cy="888124"/>
          </a:xfrm>
          <a:prstGeom prst="ellipse">
            <a:avLst/>
          </a:prstGeom>
          <a:ln>
            <a:noFill/>
          </a:ln>
          <a:effectLst>
            <a:softEdge rad="112500"/>
          </a:effectLst>
        </p:spPr>
      </p:pic>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292080" y="5377780"/>
            <a:ext cx="3773991" cy="303765"/>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zh-CN" altLang="en-US" sz="1200" b="1" dirty="0">
                <a:solidFill>
                  <a:schemeClr val="bg1"/>
                </a:solidFill>
              </a:rPr>
              <a:t>软件项目管理与实践   清华大学出版社</a:t>
            </a:r>
            <a:endParaRPr lang="en-US" sz="1200" b="1" dirty="0">
              <a:solidFill>
                <a:schemeClr val="bg1"/>
              </a:solidFill>
            </a:endParaRPr>
          </a:p>
        </p:txBody>
      </p:sp>
      <p:sp>
        <p:nvSpPr>
          <p:cNvPr id="7" name="标题 1"/>
          <p:cNvSpPr>
            <a:spLocks noGrp="1"/>
          </p:cNvSpPr>
          <p:nvPr>
            <p:ph type="title"/>
          </p:nvPr>
        </p:nvSpPr>
        <p:spPr>
          <a:xfrm>
            <a:off x="294126" y="121568"/>
            <a:ext cx="5832475" cy="64770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Tree>
    <p:extLst>
      <p:ext uri="{BB962C8B-B14F-4D97-AF65-F5344CB8AC3E}">
        <p14:creationId xmlns:p14="http://schemas.microsoft.com/office/powerpoint/2010/main" val="1429045745"/>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0" y="5333687"/>
            <a:ext cx="9144001" cy="381312"/>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2" y="5406074"/>
            <a:ext cx="1439863"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6973961" y="5388413"/>
            <a:ext cx="2422575" cy="236538"/>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en-US" sz="1200" b="1" dirty="0">
                <a:solidFill>
                  <a:schemeClr val="bg1"/>
                </a:solidFill>
              </a:rPr>
              <a:t>XXXXXXXXXXXXXXXXX</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2018/5/23</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903961"/>
            <a:ext cx="9144000" cy="1656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55576" y="1903961"/>
            <a:ext cx="3528392" cy="16560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3496231"/>
            <a:ext cx="9144000" cy="222024"/>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350429" y="2416741"/>
            <a:ext cx="6441815" cy="584775"/>
          </a:xfrm>
          <a:prstGeom prst="rect">
            <a:avLst/>
          </a:prstGeom>
          <a:noFill/>
        </p:spPr>
        <p:txBody>
          <a:bodyPr wrap="square" rtlCol="0">
            <a:spAutoFit/>
          </a:bodyPr>
          <a:lstStyle/>
          <a:p>
            <a:pPr algn="ct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7 </a:t>
            </a:r>
            <a:r>
              <a:rPr lang="zh-CN" altLang="en-US" sz="3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章  项目成本管理</a:t>
            </a:r>
          </a:p>
        </p:txBody>
      </p:sp>
      <p:sp>
        <p:nvSpPr>
          <p:cNvPr id="13" name="TextBox 12"/>
          <p:cNvSpPr txBox="1"/>
          <p:nvPr/>
        </p:nvSpPr>
        <p:spPr>
          <a:xfrm>
            <a:off x="6927631" y="4081636"/>
            <a:ext cx="1864613" cy="861774"/>
          </a:xfrm>
          <a:prstGeom prst="rect">
            <a:avLst/>
          </a:prstGeom>
          <a:noFill/>
        </p:spPr>
        <p:txBody>
          <a:bodyPr wrap="none" rtlCol="0">
            <a:spAutoFit/>
          </a:bodyPr>
          <a:lstStyle/>
          <a:p>
            <a:pPr algn="r">
              <a:spcBef>
                <a:spcPts val="600"/>
              </a:spcBef>
              <a:spcAft>
                <a:spcPts val="600"/>
              </a:spcAft>
            </a:pP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  苏</a:t>
            </a:r>
            <a:endPar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r">
              <a:spcBef>
                <a:spcPts val="600"/>
              </a:spcBef>
              <a:spcAft>
                <a:spcPts val="600"/>
              </a:spcAft>
            </a:pP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QQ</a:t>
            </a:r>
            <a:r>
              <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81505050</a:t>
            </a:r>
            <a:endParaRPr lang="zh-CN" altLang="en-US" sz="2000" b="1" dirty="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2345313" y="286698"/>
            <a:ext cx="2146742" cy="338554"/>
          </a:xfrm>
          <a:prstGeom prst="rect">
            <a:avLst/>
          </a:prstGeom>
          <a:noFill/>
        </p:spPr>
        <p:txBody>
          <a:bodyPr wrap="none" rtlCol="0">
            <a:spAutoFit/>
          </a:bodyPr>
          <a:lstStyle/>
          <a:p>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软件项目管理与实践</a:t>
            </a:r>
          </a:p>
        </p:txBody>
      </p:sp>
      <p:cxnSp>
        <p:nvCxnSpPr>
          <p:cNvPr id="18" name="直接连接符 17"/>
          <p:cNvCxnSpPr>
            <a:cxnSpLocks/>
          </p:cNvCxnSpPr>
          <p:nvPr/>
        </p:nvCxnSpPr>
        <p:spPr>
          <a:xfrm>
            <a:off x="2339752" y="623959"/>
            <a:ext cx="2152303" cy="129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105311"/>
            <a:ext cx="2051720" cy="736688"/>
          </a:xfrm>
          <a:prstGeom prst="rect">
            <a:avLst/>
          </a:prstGeom>
        </p:spPr>
      </p:pic>
      <p:pic>
        <p:nvPicPr>
          <p:cNvPr id="12" name="图片 11">
            <a:extLst>
              <a:ext uri="{FF2B5EF4-FFF2-40B4-BE49-F238E27FC236}">
                <a16:creationId xmlns:a16="http://schemas.microsoft.com/office/drawing/2014/main" id="{143EA1EA-6252-4A0B-B531-A0061D40C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052099"/>
            <a:ext cx="1702306" cy="2213860"/>
          </a:xfrm>
          <a:prstGeom prst="rect">
            <a:avLst/>
          </a:prstGeom>
          <a:ln>
            <a:solidFill>
              <a:schemeClr val="tx1"/>
            </a:solidFill>
          </a:ln>
        </p:spPr>
      </p:pic>
    </p:spTree>
    <p:extLst>
      <p:ext uri="{BB962C8B-B14F-4D97-AF65-F5344CB8AC3E}">
        <p14:creationId xmlns:p14="http://schemas.microsoft.com/office/powerpoint/2010/main" val="4174252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软件项目的项目成本管理</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成本管理的工作量估算及管理软件项目成本的其他方面，可以帮助软件项目经理了解软件成本驱动因素的变化对软件项目成本的影响。当使用适应性生命周期模型时，虽然保持了尽可能晚地进入开发过程的灵活性，软件项目经理仍然需要估算他们项目的工作量（成本）和进度。然而，项目属性的变化，如迅速发展的技术、不断变化和新兴的架构和需求，以及软件开发人员生产率的变化，都会对成本估算和成本管理产生显著的影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对成本的影响在项目早期最大，因此，做出早期范围定义对估算和管理成本至关重要。稳定的软件架构和使能技术（如配置管理、质量保证和测试工具）对软件的成本有很大的影响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尤其对后期变更的成本。灵活的或可扩展的架构、持续的测试和使能技术还可以减少使用、维护和支持软件产品的长期成本。</a:t>
            </a:r>
          </a:p>
        </p:txBody>
      </p:sp>
    </p:spTree>
    <p:extLst>
      <p:ext uri="{BB962C8B-B14F-4D97-AF65-F5344CB8AC3E}">
        <p14:creationId xmlns:p14="http://schemas.microsoft.com/office/powerpoint/2010/main" val="4195136892"/>
      </p:ext>
    </p:extLst>
  </p:cSld>
  <p:clrMapOvr>
    <a:masterClrMapping/>
  </p:clrMapOvr>
  <p:transition spd="slow">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7.5.3  </a:t>
            </a:r>
            <a:r>
              <a:rPr lang="zh-CN" altLang="en-US" dirty="0"/>
              <a:t>工具与技术：预测</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预测方法期望的属性包括在短时间内提供可靠的估算，快速传达决策或行动的需要，以及使项目发起人能够选择如何使用软件开发资金。挣值跟踪、燃尽图和累积流量图提供了项目最新花费成本的指标，并能提供项目完成时成本的预测。这些机制通常以工作量（人时）为单位，或者以考虑劳动力成本加额外费用的货币为单位报告成本。</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些信息以计算量展示，但图表的可视性对项目经理、软件团队及其他干系人才是最有价值的。这些图表显示累积的进展、有多少工作量或金钱被花费在该项目中，以及还有多少要完成。它描绘了保持项目在正轨上运行需要的工作量或金钱，而不考虑分配的工作量。</a:t>
            </a:r>
          </a:p>
        </p:txBody>
      </p:sp>
    </p:spTree>
    <p:extLst>
      <p:ext uri="{BB962C8B-B14F-4D97-AF65-F5344CB8AC3E}">
        <p14:creationId xmlns:p14="http://schemas.microsoft.com/office/powerpoint/2010/main" val="1177853807"/>
      </p:ext>
    </p:extLst>
  </p:cSld>
  <p:clrMapOvr>
    <a:masterClrMapping/>
  </p:clrMapOvr>
  <p:transition spd="slow">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7.5.3  </a:t>
            </a:r>
            <a:r>
              <a:rPr lang="zh-CN" altLang="en-US" dirty="0"/>
              <a:t>工具与技术：预测</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所需资源的简单计算、分配的百分比，以及所有的相关成本，都可以放在挣值曲线图、燃尽图或累积流量图上。对一个大项目进行重新估算和重建基准往往需要大量的工作量，并且可能会发生关于范围和优先级调整或产品特性延期的重大客户讨论。对较小的项目，可能简单地使用外推法来确定交付需要的软件功能所需的成本和进度。然后项目经理和关键干系人调整要开发的功能，以便这些功能可以在指定的预算和时间内完成，或者调整预算和时间，或者它们的某种组合。</a:t>
            </a:r>
          </a:p>
        </p:txBody>
      </p:sp>
    </p:spTree>
    <p:extLst>
      <p:ext uri="{BB962C8B-B14F-4D97-AF65-F5344CB8AC3E}">
        <p14:creationId xmlns:p14="http://schemas.microsoft.com/office/powerpoint/2010/main" val="2659495808"/>
      </p:ext>
    </p:extLst>
  </p:cSld>
  <p:clrMapOvr>
    <a:masterClrMapping/>
  </p:clrMapOvr>
  <p:transition spd="slow">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7.5.4  </a:t>
            </a:r>
            <a:r>
              <a:rPr lang="zh-CN" altLang="en-US" dirty="0"/>
              <a:t>工具与技术：完工尚需绩效指数（</a:t>
            </a:r>
            <a:r>
              <a:rPr lang="en-US" altLang="zh-CN" dirty="0"/>
              <a:t>TCPI</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完工尚需绩效指数（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）是一种为了实现特定的管理目标，剩余资源的使用必须达到的成本绩效指标，是完成剩余工作所需的成本与剩余预算之比。</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是指为了实现具体的管理目标（如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），剩余工作的实施必须达到的成本绩效指标。如果</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已明显不再可行，则项目经理应考虑使用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计算。经过批准后，就用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取代</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 - 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 - 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的概念可用图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表示。其计算公式在图的左下角，用剩余工作（</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减去</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）除以剩余资金（可以是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减去</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减去</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48028415"/>
      </p:ext>
    </p:extLst>
  </p:cSld>
  <p:clrMapOvr>
    <a:masterClrMapping/>
  </p:clrMapOvr>
  <p:transition spd="slow">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7.5.4  </a:t>
            </a:r>
            <a:r>
              <a:rPr lang="zh-CN" altLang="en-US" dirty="0"/>
              <a:t>工具与技术：完工尚需绩效指数（</a:t>
            </a:r>
            <a:r>
              <a:rPr lang="en-US" altLang="zh-CN" dirty="0"/>
              <a:t>TCPI</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7-10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完工尚需绩效指数（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3" name="图片 2">
            <a:extLst>
              <a:ext uri="{FF2B5EF4-FFF2-40B4-BE49-F238E27FC236}">
                <a16:creationId xmlns:a16="http://schemas.microsoft.com/office/drawing/2014/main" id="{41346847-2E9D-424A-BA24-732582688F0D}"/>
              </a:ext>
            </a:extLst>
          </p:cNvPr>
          <p:cNvPicPr>
            <a:picLocks noChangeAspect="1"/>
          </p:cNvPicPr>
          <p:nvPr/>
        </p:nvPicPr>
        <p:blipFill>
          <a:blip r:embed="rId2"/>
          <a:stretch>
            <a:fillRect/>
          </a:stretch>
        </p:blipFill>
        <p:spPr>
          <a:xfrm>
            <a:off x="1259632" y="897397"/>
            <a:ext cx="6192687" cy="3664539"/>
          </a:xfrm>
          <a:prstGeom prst="rect">
            <a:avLst/>
          </a:prstGeom>
        </p:spPr>
      </p:pic>
    </p:spTree>
    <p:extLst>
      <p:ext uri="{BB962C8B-B14F-4D97-AF65-F5344CB8AC3E}">
        <p14:creationId xmlns:p14="http://schemas.microsoft.com/office/powerpoint/2010/main" val="1956810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7.5.4  </a:t>
            </a:r>
            <a:r>
              <a:rPr lang="zh-CN" altLang="en-US" dirty="0"/>
              <a:t>工具与技术：完工尚需绩效指数（</a:t>
            </a:r>
            <a:r>
              <a:rPr lang="en-US" altLang="zh-CN" dirty="0"/>
              <a:t>TCPI</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如果累计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低于基准（如图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所示），那么项目的全部剩余工作都应立即按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中最高的那条线）执行，才能确保实际总成本不超过批准的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。至于所要求的这种绩效水平是否可行，这需要综合考虑多种因素（包括风险、进度和技术绩效）后才能判断。如果不可行，就需要把项目未来所需的绩效水平调整为如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）线所示。</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基于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公式是：</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 - 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 - 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87477701"/>
      </p:ext>
    </p:extLst>
  </p:cSld>
  <p:clrMapOvr>
    <a:masterClrMapping/>
  </p:clrMapOvr>
  <p:transition spd="slow">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7.5.5  </a:t>
            </a:r>
            <a:r>
              <a:rPr lang="zh-CN" altLang="en-US" dirty="0"/>
              <a:t>工具与技术：绩效审查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绩效审查的对象包括：成本绩效随时间的变化、进度活动或工作包超出和低于预算的情况，以及完成工作所需的资金估算。如果采用了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，则需进行以下分析：</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偏差分析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中，偏差分析用以解释成本偏差（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CV = EV - 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）、进度偏差（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 = EV - 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）和完工偏差（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VAC = BAC - 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原因、影响和纠正措施。成本和进度偏差是最需要分析的两种偏差。对于不使用挣值管理的项目，可开展类似的偏差分析，通过比较计划活动成本和实际活动成本，来识别成本基准与实际项目绩效之间的差异。可以实施进一步的分析，以判定偏离进度基准的原因和程度，并决定是否需要采取纠正或预防措施。</a:t>
            </a:r>
          </a:p>
        </p:txBody>
      </p:sp>
    </p:spTree>
    <p:extLst>
      <p:ext uri="{BB962C8B-B14F-4D97-AF65-F5344CB8AC3E}">
        <p14:creationId xmlns:p14="http://schemas.microsoft.com/office/powerpoint/2010/main" val="1043630942"/>
      </p:ext>
    </p:extLst>
  </p:cSld>
  <p:clrMapOvr>
    <a:masterClrMapping/>
  </p:clrMapOvr>
  <p:transition spd="slow">
    <p:wipe dir="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7.5.5  </a:t>
            </a:r>
            <a:r>
              <a:rPr lang="zh-CN" altLang="en-US" dirty="0"/>
              <a:t>工具与技术：绩效审查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通过成本绩效测量还评价偏离原始成本基准的程度。项目成本控制的重要工作包括：判定偏离成本基准的原因和程度，并决定是否需要采取纠正或预防措施。随着项目工作的逐步完成，偏差的可接受范围（常用百分比表示）将逐步缩小。</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趋势分析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。旨在审查项目绩效随时间的变化情况，以判断绩效是正在改善还是正在恶化。图形分析技术有助于了解截至目前的绩效情况，并把发展趋势与未来的绩效目标进行比较，如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、预测完工日期与计划完工日期的比较。</a:t>
            </a:r>
          </a:p>
        </p:txBody>
      </p:sp>
    </p:spTree>
    <p:extLst>
      <p:ext uri="{BB962C8B-B14F-4D97-AF65-F5344CB8AC3E}">
        <p14:creationId xmlns:p14="http://schemas.microsoft.com/office/powerpoint/2010/main" val="3195735900"/>
      </p:ext>
    </p:extLst>
  </p:cSld>
  <p:clrMapOvr>
    <a:masterClrMapping/>
  </p:clrMapOvr>
  <p:transition spd="slow">
    <p:wipe dir="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7.5.5  </a:t>
            </a:r>
            <a:r>
              <a:rPr lang="zh-CN" altLang="en-US" dirty="0"/>
              <a:t>工具与技术：绩效审查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挣值绩效</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。将实际的进度及成本绩效与绩效测量基准进行比较。如果不采用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，则需要对比分析已完成工作的实际成本与成本基准，以考察成本绩效。</a:t>
            </a:r>
          </a:p>
        </p:txBody>
      </p:sp>
    </p:spTree>
    <p:extLst>
      <p:ext uri="{BB962C8B-B14F-4D97-AF65-F5344CB8AC3E}">
        <p14:creationId xmlns:p14="http://schemas.microsoft.com/office/powerpoint/2010/main" val="2056736992"/>
      </p:ext>
    </p:extLst>
  </p:cSld>
  <p:clrMapOvr>
    <a:masterClrMapping/>
  </p:clrMapOvr>
  <p:transition spd="slow">
    <p:wipe dir="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7.5.6  </a:t>
            </a:r>
            <a:r>
              <a:rPr lang="zh-CN" altLang="en-US" dirty="0"/>
              <a:t>工具与技术：管理测量指标</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挣值曲线图、燃尽图和累积流量图，为项目控制提供可视化的软件成本测量指标。它们基于计划的和实际的成本、时间和产品的特性。</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挣值曲线图。项目的挣值曲线图在纵轴上显示预算和实际成本及估算的和实际的进度，在横轴上显示时间。基于定期挣值报告的累积趋势线显示计划的与实际的成本和计划的与实际的进度进展之间的偏差，以及估算的实际成本和预计的完工日期的预测。</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燃耗图和燃尽图。燃尽图是剩余的工作与时间的关系的图形化展示。剩余的工作（未完项）通常显示在纵轴上，时间显示在横轴上。燃尽图可以用于显示项目的完成进度。一组前期的燃尽图可以提供项目的趋势。</a:t>
            </a:r>
          </a:p>
        </p:txBody>
      </p:sp>
    </p:spTree>
    <p:extLst>
      <p:ext uri="{BB962C8B-B14F-4D97-AF65-F5344CB8AC3E}">
        <p14:creationId xmlns:p14="http://schemas.microsoft.com/office/powerpoint/2010/main" val="2298965183"/>
      </p:ext>
    </p:extLst>
  </p:cSld>
  <p:clrMapOvr>
    <a:masterClrMapping/>
  </p:clrMapOvr>
  <p:transition spd="slow">
    <p:wipe dir="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7.5.6  </a:t>
            </a:r>
            <a:r>
              <a:rPr lang="zh-CN" altLang="en-US" dirty="0"/>
              <a:t>工具与技术：管理测量指标</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累积流量图。它为适应性生命周期的软件项目提供了跟踪项目进展的方法。累积流量图在指示完成程度的同时沟通进展，因为它们显示总范围、工作进展和完成的工作。累积流量图可以与资源消耗相关联，以支持成本控制。</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此外，本过程使用的工具与技术还有：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项目管理软件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：常用于监测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这三个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指标，画出趋势图，并预测最终项目结果的可能区间。</a:t>
            </a:r>
          </a:p>
        </p:txBody>
      </p:sp>
    </p:spTree>
    <p:extLst>
      <p:ext uri="{BB962C8B-B14F-4D97-AF65-F5344CB8AC3E}">
        <p14:creationId xmlns:p14="http://schemas.microsoft.com/office/powerpoint/2010/main" val="2794030090"/>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软件项目的项目成本管理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软件项目的经济效益可以在产品的演进过程中不断进行评估。对于产品范围和实施细节的每个调整，都可以基于对产品潜在价值的预测。在软件开发过程中，将计划的产品增量交付到操作环境中，可以提供财务回报和其他收益。</a:t>
            </a:r>
          </a:p>
        </p:txBody>
      </p:sp>
    </p:spTree>
    <p:extLst>
      <p:ext uri="{BB962C8B-B14F-4D97-AF65-F5344CB8AC3E}">
        <p14:creationId xmlns:p14="http://schemas.microsoft.com/office/powerpoint/2010/main" val="3393081566"/>
      </p:ext>
    </p:extLst>
  </p:cSld>
  <p:clrMapOvr>
    <a:masterClrMapping/>
  </p:clrMapOvr>
  <p:transition spd="slow">
    <p:wipe dir="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7.5.6  </a:t>
            </a:r>
            <a:r>
              <a:rPr lang="zh-CN" altLang="en-US" dirty="0"/>
              <a:t>工具与技术：管理测量指标</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储备分析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控制成本过程中，可以采用储备分析来监督项目中应急储备和管理储备的使用情况，从而判断是否还需要这些储备，或者是否需要增加额外的储备。随着项目工作的进展，这些储备可能已按计划用于支付风险或其他应急情形的成本。或者，如果风险事件没有如预计的那样发生，就可能要从项目预算中扣除未使用的应急储备，为其他项目或运营腾出资源。在项目中开展进一步风险分析，可能会发现需要为项目预算申请额外的储备。</a:t>
            </a:r>
          </a:p>
        </p:txBody>
      </p:sp>
    </p:spTree>
    <p:extLst>
      <p:ext uri="{BB962C8B-B14F-4D97-AF65-F5344CB8AC3E}">
        <p14:creationId xmlns:p14="http://schemas.microsoft.com/office/powerpoint/2010/main" val="2467335784"/>
      </p:ext>
    </p:extLst>
  </p:cSld>
  <p:clrMapOvr>
    <a:masterClrMapping/>
  </p:clrMapOvr>
  <p:transition spd="slow">
    <p:wipe dir="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7.5.7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各组件（尤其是工作包与控制账户）的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值，都需要记录下来，并传达给相关干系人。</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挣值状态报告（表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）显示详细的数学指标，通过整合范围、进度和成本信息来反应项目的健康状态。信息可以是当期报告阶段和累计的情况。挣值状态报告也可用于预测项目完成的总成本或完成项目需要的基准预报。</a:t>
            </a:r>
          </a:p>
        </p:txBody>
      </p:sp>
    </p:spTree>
    <p:extLst>
      <p:ext uri="{BB962C8B-B14F-4D97-AF65-F5344CB8AC3E}">
        <p14:creationId xmlns:p14="http://schemas.microsoft.com/office/powerpoint/2010/main" val="2974363938"/>
      </p:ext>
    </p:extLst>
  </p:cSld>
  <p:clrMapOvr>
    <a:masterClrMapping/>
  </p:clrMapOvr>
  <p:transition spd="slow">
    <p:wipe dir="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7.5.7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成本预测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：无论是计算得出的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值，还是自下而上估算的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值，都需要记录下来，并传达给相关干系人。</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变更请求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：分析项目绩效后，可能会就成本绩效基准或项目管理计划的其他组成部分提出变更请求。变更请求可以包括预防或纠正措施。</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成本基准。在批准对范围、活动资源或成本估算的变更后，需要相应地对成本基准做变更。有时成本偏差太严重，以至于需要修订成本基准，以便为绩效测量提供现实可行的依据。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成本管理计划。包括：用于管理项目成本的控制临界值或所要求的准确度。要根据干系人的反馈意见，对它们进行更新。</a:t>
            </a:r>
          </a:p>
        </p:txBody>
      </p:sp>
    </p:spTree>
    <p:extLst>
      <p:ext uri="{BB962C8B-B14F-4D97-AF65-F5344CB8AC3E}">
        <p14:creationId xmlns:p14="http://schemas.microsoft.com/office/powerpoint/2010/main" val="559380541"/>
      </p:ext>
    </p:extLst>
  </p:cSld>
  <p:clrMapOvr>
    <a:masterClrMapping/>
  </p:clrMapOvr>
  <p:transition spd="slow">
    <p:wipe dir="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7.5.7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：包括：成本估算和估算依据。</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：包括：偏差的原因、采取的纠正措施及其理由、财务数据库、从项目成本控制中得到的其他经验教训。</a:t>
            </a:r>
          </a:p>
        </p:txBody>
      </p:sp>
    </p:spTree>
    <p:extLst>
      <p:ext uri="{BB962C8B-B14F-4D97-AF65-F5344CB8AC3E}">
        <p14:creationId xmlns:p14="http://schemas.microsoft.com/office/powerpoint/2010/main" val="1114712343"/>
      </p:ext>
    </p:extLst>
  </p:cSld>
  <p:clrMapOvr>
    <a:masterClrMapping/>
  </p:clrMapOvr>
  <p:transition spd="slow">
    <p:wipe dir="r"/>
  </p:transition>
</p:sld>
</file>

<file path=ppt/slides/slide114.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chemeClr val="accent1">
                <a:hueOff val="0"/>
                <a:satOff val="0"/>
                <a:lumOff val="0"/>
                <a:alphaOff val="0"/>
                <a:shade val="93000"/>
                <a:satMod val="130000"/>
              </a:schemeClr>
            </a:gs>
            <a:gs pos="90000">
              <a:schemeClr val="accent5">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矩形 4"/>
          <p:cNvSpPr/>
          <p:nvPr/>
        </p:nvSpPr>
        <p:spPr>
          <a:xfrm>
            <a:off x="0" y="1849388"/>
            <a:ext cx="9144000" cy="22322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156135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004816"/>
            <a:ext cx="9144000" cy="2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23528" y="2254141"/>
            <a:ext cx="4698722" cy="1323439"/>
          </a:xfrm>
          <a:prstGeom prst="rect">
            <a:avLst/>
          </a:prstGeom>
          <a:noFill/>
        </p:spPr>
        <p:txBody>
          <a:bodyPr wrap="none" rtlCol="0">
            <a:spAutoFit/>
          </a:bodyPr>
          <a:lstStyle/>
          <a:p>
            <a:pPr algn="ct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r>
              <a:rPr lang="zh-CN" altLang="en-US"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软件项目管理与实践</a:t>
            </a:r>
            <a:r>
              <a:rPr lang="en-US" altLang="zh-CN" sz="3200" b="1" dirty="0">
                <a:solidFill>
                  <a:srgbClr val="7E102F"/>
                </a:solidFill>
                <a:effectLst>
                  <a:outerShdw blurRad="38100" dist="38100" dir="2700000" algn="tl">
                    <a:srgbClr val="000000">
                      <a:alpha val="43137"/>
                    </a:srgbClr>
                  </a:outerShdw>
                </a:effectLst>
                <a:latin typeface="Arial" pitchFamily="34" charset="0"/>
                <a:cs typeface="Arial" pitchFamily="34" charset="0"/>
              </a:rPr>
              <a:t>》</a:t>
            </a:r>
          </a:p>
          <a:p>
            <a:endParaRPr lang="en-US" altLang="zh-CN" sz="2000" b="1" dirty="0">
              <a:solidFill>
                <a:schemeClr val="accent1"/>
              </a:solidFill>
              <a:effectLst>
                <a:outerShdw blurRad="38100" dist="38100" dir="2700000" algn="tl">
                  <a:srgbClr val="000000">
                    <a:alpha val="43137"/>
                  </a:srgbClr>
                </a:outerShdw>
              </a:effectLst>
              <a:latin typeface="Arial" pitchFamily="34" charset="0"/>
              <a:cs typeface="Arial" pitchFamily="34" charset="0"/>
            </a:endParaRPr>
          </a:p>
          <a:p>
            <a:pPr algn="ctr"/>
            <a:r>
              <a:rPr lang="zh-CN" altLang="en-US" sz="2800" b="1" dirty="0">
                <a:effectLst>
                  <a:outerShdw blurRad="38100" dist="38100" dir="2700000" algn="tl">
                    <a:srgbClr val="000000">
                      <a:alpha val="43137"/>
                    </a:srgbClr>
                  </a:outerShdw>
                </a:effectLst>
                <a:latin typeface="Arial" pitchFamily="34" charset="0"/>
                <a:cs typeface="Arial" pitchFamily="34" charset="0"/>
              </a:rPr>
              <a:t>清华大学出版社 </a:t>
            </a:r>
            <a:r>
              <a:rPr lang="en-US" altLang="zh-CN" sz="2000" b="1">
                <a:effectLst>
                  <a:outerShdw blurRad="38100" dist="38100" dir="2700000" algn="tl">
                    <a:srgbClr val="000000">
                      <a:alpha val="43137"/>
                    </a:srgbClr>
                  </a:outerShdw>
                </a:effectLst>
                <a:latin typeface="Arial" pitchFamily="34" charset="0"/>
                <a:cs typeface="Arial" pitchFamily="34" charset="0"/>
              </a:rPr>
              <a:t>2018.5</a:t>
            </a:r>
            <a:endParaRPr lang="zh-CN" altLang="en-US" sz="2800" b="1" dirty="0">
              <a:effectLst>
                <a:outerShdw blurRad="38100" dist="38100" dir="2700000" algn="tl">
                  <a:srgbClr val="000000">
                    <a:alpha val="43137"/>
                  </a:srgbClr>
                </a:outerShdw>
              </a:effectLst>
              <a:latin typeface="Arial" pitchFamily="34" charset="0"/>
              <a:cs typeface="Arial" pitchFamily="34" charset="0"/>
            </a:endParaRPr>
          </a:p>
        </p:txBody>
      </p:sp>
      <p:pic>
        <p:nvPicPr>
          <p:cNvPr id="8" name="图片 7">
            <a:extLst>
              <a:ext uri="{FF2B5EF4-FFF2-40B4-BE49-F238E27FC236}">
                <a16:creationId xmlns:a16="http://schemas.microsoft.com/office/drawing/2014/main" id="{6A420FA5-EDA0-42DB-9400-2A7C443F0B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5003" y="283599"/>
            <a:ext cx="2194698" cy="2883351"/>
          </a:xfrm>
          <a:prstGeom prst="rect">
            <a:avLst/>
          </a:prstGeom>
          <a:ln>
            <a:solidFill>
              <a:schemeClr val="tx1"/>
            </a:solidFill>
          </a:ln>
        </p:spPr>
      </p:pic>
    </p:spTree>
    <p:extLst>
      <p:ext uri="{BB962C8B-B14F-4D97-AF65-F5344CB8AC3E}">
        <p14:creationId xmlns:p14="http://schemas.microsoft.com/office/powerpoint/2010/main" val="3239806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4"/>
          <p:cNvSpPr/>
          <p:nvPr/>
        </p:nvSpPr>
        <p:spPr>
          <a:xfrm>
            <a:off x="6156176" y="0"/>
            <a:ext cx="2987825" cy="2209428"/>
          </a:xfrm>
          <a:prstGeom prst="rect">
            <a:avLst/>
          </a:prstGeom>
          <a:solidFill>
            <a:schemeClr val="accent6">
              <a:lumMod val="60000"/>
              <a:lumOff val="40000"/>
              <a:alpha val="69804"/>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2313365" y="2209428"/>
            <a:ext cx="6830636"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latin typeface="方正粗宋简体"/>
                <a:ea typeface="方正粗宋简体"/>
              </a:rPr>
              <a:t>规划成本管理</a:t>
            </a:r>
          </a:p>
        </p:txBody>
      </p:sp>
      <p:sp>
        <p:nvSpPr>
          <p:cNvPr id="5" name="文本框 4"/>
          <p:cNvSpPr txBox="1"/>
          <p:nvPr/>
        </p:nvSpPr>
        <p:spPr>
          <a:xfrm>
            <a:off x="6156176" y="1129308"/>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7.2</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0" y="2209970"/>
            <a:ext cx="2313364" cy="1439076"/>
          </a:xfrm>
          <a:prstGeom prst="rect">
            <a:avLst/>
          </a:prstGeom>
        </p:spPr>
      </p:pic>
      <p:sp>
        <p:nvSpPr>
          <p:cNvPr id="10" name="矩形 4"/>
          <p:cNvSpPr/>
          <p:nvPr/>
        </p:nvSpPr>
        <p:spPr>
          <a:xfrm>
            <a:off x="1" y="3649046"/>
            <a:ext cx="2313364" cy="2065954"/>
          </a:xfrm>
          <a:prstGeom prst="rect">
            <a:avLst/>
          </a:prstGeom>
          <a:solidFill>
            <a:schemeClr val="accent5">
              <a:lumMod val="40000"/>
              <a:lumOff val="60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37355957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zh-CN" altLang="en-US" dirty="0"/>
              <a:t>规划成本管理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该在项目规划阶段的早期就对成本管理工作进行规划，建立各成本管理过程的基本框架，以确保各过程的有效性及各过程之间的协调性。规划成本管理是规划、管理、花费和控制项目成本而制定政策、程序和文档的过程。本过程的主要作用是，在整个项目中为如何管理项目成本提供指南和方向。</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817201279"/>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  </a:t>
            </a:r>
            <a:r>
              <a:rPr lang="zh-CN" altLang="en-US" dirty="0"/>
              <a:t>规划成本管理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7-3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规划成本管理的数据流向图</a:t>
            </a:r>
          </a:p>
        </p:txBody>
      </p:sp>
      <p:pic>
        <p:nvPicPr>
          <p:cNvPr id="3" name="图片 2">
            <a:extLst>
              <a:ext uri="{FF2B5EF4-FFF2-40B4-BE49-F238E27FC236}">
                <a16:creationId xmlns:a16="http://schemas.microsoft.com/office/drawing/2014/main" id="{B806CF6C-745F-4A53-853F-4CB21DCF5F87}"/>
              </a:ext>
            </a:extLst>
          </p:cNvPr>
          <p:cNvPicPr>
            <a:picLocks noChangeAspect="1"/>
          </p:cNvPicPr>
          <p:nvPr/>
        </p:nvPicPr>
        <p:blipFill>
          <a:blip r:embed="rId2"/>
          <a:stretch>
            <a:fillRect/>
          </a:stretch>
        </p:blipFill>
        <p:spPr>
          <a:xfrm>
            <a:off x="755576" y="985292"/>
            <a:ext cx="7560840" cy="3687914"/>
          </a:xfrm>
          <a:prstGeom prst="rect">
            <a:avLst/>
          </a:prstGeom>
        </p:spPr>
      </p:pic>
    </p:spTree>
    <p:extLst>
      <p:ext uri="{BB962C8B-B14F-4D97-AF65-F5344CB8AC3E}">
        <p14:creationId xmlns:p14="http://schemas.microsoft.com/office/powerpoint/2010/main" val="18725035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范围基准。可用于成本估算和管理。</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进度基准。定义了项目成本将在何时发生。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其他信息如与成本相关的进度、风险和沟通决策等。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项目章程</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：规定了项目总体预算，可据此确定详细的项目成本。项目章程所规定的项目审批要求，也对项目成本管理有影响。</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：包括：能影响成本管理的组织文化和组织结构、市场条件、货币汇率、发布的商业信息以及项目管理信息系统（</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PMIS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0711942"/>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：包括：财务控制程序（如定期报告、费用与支付审查、会计编码及标准合同条款等）；历史信息和经验教训知识库；财务数据库；现有的、正式的和非正式的、与成本估算和预算有关的政策、程序和指南。</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此外，软件项目成本管理的组织过程资产还可能包括直接成本动因、治理政策及产品项目组合。</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成本动因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。软件的规模和复杂性与软件项目的工作量高度关联，进而影响软件成本；大型和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或复杂的产品需要更多的工作量。其他成本动因包括软件开发人员的技能和能力、维护与客户和其他干系人的关系、基础设施技术、开发工具和环境，以及其他组织实体的成本，如配置管理和独立测试。</a:t>
            </a:r>
          </a:p>
        </p:txBody>
      </p:sp>
    </p:spTree>
    <p:extLst>
      <p:ext uri="{BB962C8B-B14F-4D97-AF65-F5344CB8AC3E}">
        <p14:creationId xmlns:p14="http://schemas.microsoft.com/office/powerpoint/2010/main" val="30057799"/>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些成本动因的历史值及其对工作量（成本）的影响，通常作为组织开发各领域软件的组织资产进行维护。软件规模的测量将在本章的后续部分呈现，此处仅讨论复杂性。软件项目有两种形式的复杂性∶问题领域的复杂性和解决方案领域的复杂性。二者都影响工作量，因此也影响软件项目的成本。问题领域复杂性一部分由问题领域本身决定，一部分由软件开发人员对该领域的熟悉程度决定。比起星际航行软件或用于核物理实验的工具软件，针对小型组织的数据处理软件可以认为是一个不太复杂的领域。然而，在星际航行软件领域具有丰富经验的软件开发人员可能会发现，这一领域要比他们没有经验的商业数据处理更简单。</a:t>
            </a:r>
          </a:p>
        </p:txBody>
      </p:sp>
    </p:spTree>
    <p:extLst>
      <p:ext uri="{BB962C8B-B14F-4D97-AF65-F5344CB8AC3E}">
        <p14:creationId xmlns:p14="http://schemas.microsoft.com/office/powerpoint/2010/main" val="3533620311"/>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解决方案领域复杂性取决于是否有已知的算法、数据表示和计算方法可被使用，或者是否需要开发新的算法、数据表示、和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或计算方法来解决这个问题。一个复杂的问题领域和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或一个复杂的解决方案领域会大大增加为一个问题提供满意的解决方案的工作量。</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治理政策</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。在一些组织中，组织的治理政策会确定可能对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软件项目成本管理产生显著影响的目标、流程和程序。治理政策可以通过软件开发的标准过程或软件测试和评审过程来体现，并需要在软件项目成本估算过程中进行考虑。对于会对用户的安全、保密、健康或财务产生影响的软件，必须包含在软件中的治理政策或法规可能对成本产生影响。</a:t>
            </a:r>
          </a:p>
        </p:txBody>
      </p:sp>
    </p:spTree>
    <p:extLst>
      <p:ext uri="{BB962C8B-B14F-4D97-AF65-F5344CB8AC3E}">
        <p14:creationId xmlns:p14="http://schemas.microsoft.com/office/powerpoint/2010/main" val="1849767985"/>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可能会导致在复杂的软件中进行检查以确保计算被正确执行（检查和平衡中间结果，在完成或安全终止软件进程时的用户干预），或者对于执行某些功能的人所在的授权组施加访问限制，或者保留对那些执行特定功能（如调整薪水）的人的审计记录。运营政策和程序，以及由此产生的软件功能和控制，可根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治理的标准和指南来确定，如信息及相关技术的控制目标，信息技术基础架构库，</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服务管理或系统和软件安全工程。规划软件项目成本的其他输入包括信用需求或政府法规，这会要求将财务和安全控制内置到软件系统中。</a:t>
            </a:r>
          </a:p>
        </p:txBody>
      </p:sp>
    </p:spTree>
    <p:extLst>
      <p:ext uri="{BB962C8B-B14F-4D97-AF65-F5344CB8AC3E}">
        <p14:creationId xmlns:p14="http://schemas.microsoft.com/office/powerpoint/2010/main" val="2443648767"/>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项目成本管理</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成本通常被定义为达到一个特定的目标而牺牲或放弃的资源。由于项目花费金钱、消耗资源，因此，理解项目成本管理对于项目经理非常重要，良好的成本估算是项目经理需要具备的一项重要的技能。</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很多项目一般只是以非常模糊的项目需求为基础进行估算，所以原始成本估算能力很低，容易发生成本超支。成本超支的另一个原因是许多项目涉及到新的技术或商业过程，存在着一定的内在风险。因此，解决成本问题需要更好的成本管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项目成本管理包含为使项目在批准的预算内完成而对成本进行规划、估算、预算、融资、筹资、管理和控制的各个过程，从而确保项目在批准的预算内完工。图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7-1</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概括了软件项目的项目成本管理的各个过程，这些过程不仅彼此相互作用，而且还与其他知识领域中的过程相互作用。</a:t>
            </a:r>
          </a:p>
        </p:txBody>
      </p:sp>
    </p:spTree>
    <p:extLst>
      <p:ext uri="{BB962C8B-B14F-4D97-AF65-F5344CB8AC3E}">
        <p14:creationId xmlns:p14="http://schemas.microsoft.com/office/powerpoint/2010/main" val="1187100510"/>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项目组合</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的项目组合和项目集（包括软件项目和软件项目集）的优先级及制约因素，可以为软件项目规划成本管理提供输入。可重用性、商用软件或开源软件的可用性会影响所需软件中原始开发、修改和集成现有软件的比例。</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有可用软件组件的其他来源，一个组织也可能会决定建立新的软件，从而开发全资拥有的知识产权，以备将来重用或转售。</a:t>
            </a:r>
          </a:p>
        </p:txBody>
      </p:sp>
    </p:spTree>
    <p:extLst>
      <p:ext uri="{BB962C8B-B14F-4D97-AF65-F5344CB8AC3E}">
        <p14:creationId xmlns:p14="http://schemas.microsoft.com/office/powerpoint/2010/main" val="996747365"/>
      </p:ext>
    </p:extLst>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7.2.2  </a:t>
            </a:r>
            <a:r>
              <a:rPr lang="zh-CN" altLang="en-US" dirty="0"/>
              <a:t>过程工具与技术</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除了专家判断，本过程的工具与技术主要有：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分析技术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制定成本管理计划时，可能需要选择项目筹资的战略方法，如自筹资金、股权投资、借贷投资等。成本管理计划中可能也需详细说明筹集项目资源的方法，如自制、采购或租赁。如同会影响项目的其他财务决策，这些决策可能对项目进度和风险产生影响。</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组织政策和程序可能影响采用哪种财务技术进行决策。可用的技术包括：回收期、投资回报率、内部报酬率、现金流贴现和净现值。</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些组织使用分析技术来建立决策阈值和财务控制限，用作软件项目规划成本管理的输入。来自预测性生命周期软件项目的历史数据，通常使用统计技术进行分析。来自适应性生命周期的软件项目的性能数据，则在软件开发的每个周期进行收集和分析。</a:t>
            </a:r>
          </a:p>
        </p:txBody>
      </p:sp>
    </p:spTree>
    <p:extLst>
      <p:ext uri="{BB962C8B-B14F-4D97-AF65-F5344CB8AC3E}">
        <p14:creationId xmlns:p14="http://schemas.microsoft.com/office/powerpoint/2010/main" val="2411681406"/>
      </p:ext>
    </p:extLst>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7.2.2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会议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：可以举行规划会议来制定成本管理计划。参会人员可能包括项目经理、项目发起人、选定的项目团队成员、选定的干系人、项目成本负责人，以及其他必要人员。</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在初步的成本管理计划草拟完成，并且确定了建议的控制限之后，通常会与项目的发起人一起召开一个会议，以达成对成本管理计划的认可。</a:t>
            </a:r>
          </a:p>
        </p:txBody>
      </p:sp>
    </p:spTree>
    <p:extLst>
      <p:ext uri="{BB962C8B-B14F-4D97-AF65-F5344CB8AC3E}">
        <p14:creationId xmlns:p14="http://schemas.microsoft.com/office/powerpoint/2010/main" val="3315678020"/>
      </p:ext>
    </p:extLst>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7.2.3  </a:t>
            </a:r>
            <a:r>
              <a:rPr lang="zh-CN" altLang="en-US" dirty="0"/>
              <a:t>输出：成本管理计划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项目所需的成本管理过程及其相关工具与技术，通常在定义项目生命周期时即已选定，并记录于成本管理计划（表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）中。成本管理计划是项目管理计划的组成部分，描述将如何规划、安排和控制项目成本。成本管理过程及其工具与技术应记录在成本管理计划中。</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7-1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成本管理计划</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520182"/>
      </p:ext>
    </p:extLst>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7.2.3  </a:t>
            </a:r>
            <a:r>
              <a:rPr lang="zh-CN" altLang="en-US" dirty="0"/>
              <a:t>输出：成本管理计划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例如：在成本管理计划中规定：</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计量单位。需要规定各种资源的计量单位，例如用于测量时间的人时数、人天数或周数，用于计量数量的米、升、吨、千米或立方米，或者用货币表示的总价。</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精确度。根据活动范围和项目规模，设定活动成本估算向上或向下取整的程度（例如，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100.49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元取整为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元，</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995.59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元取整为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1 000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元）。</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准确度。为活动成本估算规定一个可接受的区间（如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），其中可能包括一定数量的应急储备。</a:t>
            </a:r>
          </a:p>
        </p:txBody>
      </p:sp>
    </p:spTree>
    <p:extLst>
      <p:ext uri="{BB962C8B-B14F-4D97-AF65-F5344CB8AC3E}">
        <p14:creationId xmlns:p14="http://schemas.microsoft.com/office/powerpoint/2010/main" val="1103408130"/>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7.2.3  </a:t>
            </a:r>
            <a:r>
              <a:rPr lang="zh-CN" altLang="en-US" dirty="0"/>
              <a:t>输出：成本管理计划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组织程序链接。工作分解结构（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）为成本管理计划提供了框架，以便据此规范地开展成本估算、预算和控制。在项目成本核算中使用的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组件，称为控制账户（</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）。每个控制账户都有唯一的编码或账号，直接与执行组织的会计制度相联系。</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控制临界值。可能需要规定偏差临界值，用于监督成本绩效。它是在需要采取某种措施前，允许出现的最大偏差。通常用偏离基准计划的百分数表示。</a:t>
            </a:r>
          </a:p>
        </p:txBody>
      </p:sp>
    </p:spTree>
    <p:extLst>
      <p:ext uri="{BB962C8B-B14F-4D97-AF65-F5344CB8AC3E}">
        <p14:creationId xmlns:p14="http://schemas.microsoft.com/office/powerpoint/2010/main" val="769422233"/>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7.2.3  </a:t>
            </a:r>
            <a:r>
              <a:rPr lang="zh-CN" altLang="en-US" dirty="0"/>
              <a:t>输出：成本管理计划</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绩效测量规则。需要规定用于绩效测量所用的挣值管理（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）规则。例如，成本管理计划应该：</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定义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中用于绩效测量的控制账户；</a:t>
            </a: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确定拟用的挣值测量技术（如加权里程碑法、固定公式法、完成百分比法等）；</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lnSpc>
                <a:spcPct val="150000"/>
              </a:lnSpc>
              <a:spcBef>
                <a:spcPts val="0"/>
              </a:spcBef>
              <a:buFont typeface="Wingdings" panose="05000000000000000000" pitchFamily="2" charset="2"/>
              <a:buChar char="n"/>
            </a:pP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规定跟踪方法，以及用于计算项目完工估算（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）的挣值管理公式，该公式计算出的结果可用于验证通过自下而上方法得出的完工估算。</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报告格式。需要规定各种成本报告的格式与编制频率。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过程描述。对其他三个成本管理过程进行书面描述。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其他细节，如对战略筹资方案的说明、处理汇率波动的程序、记录项目成本的程序。</a:t>
            </a:r>
          </a:p>
        </p:txBody>
      </p:sp>
    </p:spTree>
    <p:extLst>
      <p:ext uri="{BB962C8B-B14F-4D97-AF65-F5344CB8AC3E}">
        <p14:creationId xmlns:p14="http://schemas.microsoft.com/office/powerpoint/2010/main" val="4196739899"/>
      </p:ext>
    </p:extLst>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7.2.3  </a:t>
            </a:r>
            <a:r>
              <a:rPr lang="zh-CN" altLang="en-US" dirty="0"/>
              <a:t>输出：成本管理计划</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上述信息以正文或附录的形式包含在成本管理计划中。取决于项目的需要，成本管理计划可以是正式或非正式的、非常详细或高度概括的。</a:t>
            </a:r>
          </a:p>
        </p:txBody>
      </p:sp>
    </p:spTree>
    <p:extLst>
      <p:ext uri="{BB962C8B-B14F-4D97-AF65-F5344CB8AC3E}">
        <p14:creationId xmlns:p14="http://schemas.microsoft.com/office/powerpoint/2010/main" val="3462815255"/>
      </p:ext>
    </p:extLst>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7.2.4  </a:t>
            </a:r>
            <a:r>
              <a:rPr lang="zh-CN" altLang="en-US" dirty="0"/>
              <a:t>过程的其他输出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本过程的其他输出包括：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：软件项目的成本管理计划通常包括成本估算的准确性、测量单位，以及使用的成本绩效测量方法。</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估算的准确性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估算容易出错，预测估算的准确性是很困难的，因为很多因素都会对估算结果产生影响，而且其中许多因素的值在最初的规划阶段是未知的。在软件项目的启动阶段，通常形成粗略的量级概要估算，此时需求还不成熟，软件开发的实际参数正在制定，开发团队也可能正在组建中。此时估算的准确性可以偏离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或更高。软件开发人员之间的生产率、技能和积极性都差别很大，因此以往项目的工作量数据可能无法直接用作估算的基础。</a:t>
            </a:r>
          </a:p>
        </p:txBody>
      </p:sp>
    </p:spTree>
    <p:extLst>
      <p:ext uri="{BB962C8B-B14F-4D97-AF65-F5344CB8AC3E}">
        <p14:creationId xmlns:p14="http://schemas.microsoft.com/office/powerpoint/2010/main" val="388012723"/>
      </p:ext>
    </p:extLst>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7.2.4  </a:t>
            </a:r>
            <a:r>
              <a:rPr lang="zh-CN" altLang="en-US" dirty="0"/>
              <a:t>过程的其他输出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当需求或功能集及高层次设计已经稳定，并且项目团队和进度已经确定，就可以建立概算了。此时，根据设计复杂度、需求的稳定性及软件开发团队的已知特性，估算可能有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的偏差。对于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周的开发周期，最终估算可能会达到与实际成本相比偏差在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以内的准确性；然而，这取决于多种因素：如设计的稳定性和特性转换为产品需求的准确性。软件估算中不断提升的准确性有时被称为“不确定性圆锥”。为估算提供一个置信水平可以用来确定估算风险。</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在早期阶段，基于详细细节的不准确的估算可能并不值得花费时间和工作量去做。早期阶段，量级估算可能是更有益的，前提是它们随着项目的进展和不确定性得到解决而被逐步精化。</a:t>
            </a:r>
          </a:p>
        </p:txBody>
      </p:sp>
    </p:spTree>
    <p:extLst>
      <p:ext uri="{BB962C8B-B14F-4D97-AF65-F5344CB8AC3E}">
        <p14:creationId xmlns:p14="http://schemas.microsoft.com/office/powerpoint/2010/main" val="1504596363"/>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E52DD98-E174-4F8D-B2B6-06C397E6E40A}"/>
              </a:ext>
            </a:extLst>
          </p:cNvPr>
          <p:cNvPicPr>
            <a:picLocks noChangeAspect="1"/>
          </p:cNvPicPr>
          <p:nvPr/>
        </p:nvPicPr>
        <p:blipFill>
          <a:blip r:embed="rId2"/>
          <a:stretch>
            <a:fillRect/>
          </a:stretch>
        </p:blipFill>
        <p:spPr>
          <a:xfrm>
            <a:off x="467544" y="769269"/>
            <a:ext cx="6120680" cy="4536504"/>
          </a:xfrm>
          <a:prstGeom prst="rect">
            <a:avLst/>
          </a:prstGeom>
        </p:spPr>
      </p:pic>
      <p:sp>
        <p:nvSpPr>
          <p:cNvPr id="2" name="标题 1"/>
          <p:cNvSpPr>
            <a:spLocks noGrp="1"/>
          </p:cNvSpPr>
          <p:nvPr>
            <p:ph type="title"/>
          </p:nvPr>
        </p:nvSpPr>
        <p:spPr/>
        <p:txBody>
          <a:bodyPr/>
          <a:lstStyle/>
          <a:p>
            <a:r>
              <a:rPr lang="zh-CN" altLang="en-US" dirty="0"/>
              <a:t>第</a:t>
            </a:r>
            <a:r>
              <a:rPr lang="en-US" altLang="zh-CN" dirty="0"/>
              <a:t>7</a:t>
            </a:r>
            <a:r>
              <a:rPr lang="zh-CN" altLang="en-US" dirty="0"/>
              <a:t>章  项目成本管理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gn="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7-1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项目成本管理概述</a:t>
            </a:r>
          </a:p>
        </p:txBody>
      </p:sp>
    </p:spTree>
    <p:extLst>
      <p:ext uri="{BB962C8B-B14F-4D97-AF65-F5344CB8AC3E}">
        <p14:creationId xmlns:p14="http://schemas.microsoft.com/office/powerpoint/2010/main" val="11251248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7.2.4  </a:t>
            </a:r>
            <a:r>
              <a:rPr lang="zh-CN" altLang="en-US" dirty="0"/>
              <a:t>过程的其他输出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计量单位</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成本管理计划通常包括项目测量指标的计量单位的定义，如用于工作量测量的人时或人天、用于替代工作量测量的功能点或对象。用户故事、用例、特性和测试用例也可以基于历史数据中每个功能点、对象、用户故事、用例等的工作量，用来计算工作量。注意，编写的软件代码行不一定能代表软件的商业价值或作为完成所需的软件功能的测量。计量单位，如功能点、对象、用户故事、用例等，都需要一个测量量表（如功能点或对象的计算规则）。</a:t>
            </a:r>
          </a:p>
        </p:txBody>
      </p:sp>
    </p:spTree>
    <p:extLst>
      <p:ext uri="{BB962C8B-B14F-4D97-AF65-F5344CB8AC3E}">
        <p14:creationId xmlns:p14="http://schemas.microsoft.com/office/powerpoint/2010/main" val="104302113"/>
      </p:ext>
    </p:extLst>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7.2.4  </a:t>
            </a:r>
            <a:r>
              <a:rPr lang="zh-CN" altLang="en-US" dirty="0"/>
              <a:t>过程的其他输出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成本绩效测量方法</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绩效测量方法在软件成本管理计划中被规定为输出。在预测性生命周期的构建阶段和适应性生命周期的各个迭代中，基于开发一个可工作、可交付的软件增量所需的估算工作量与实际执行工作量的对比，使用绩效趋势测量。这可以体现为诸如每人天的功能点生产率或每人周交付特性的周转率；并以视觉化的形式呈现，如燃尽图和连续流图。</a:t>
            </a:r>
          </a:p>
        </p:txBody>
      </p:sp>
    </p:spTree>
    <p:extLst>
      <p:ext uri="{BB962C8B-B14F-4D97-AF65-F5344CB8AC3E}">
        <p14:creationId xmlns:p14="http://schemas.microsoft.com/office/powerpoint/2010/main" val="4053491212"/>
      </p:ext>
    </p:extLst>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2123728" y="2569468"/>
            <a:ext cx="7020271" cy="1872208"/>
          </a:xfrm>
          <a:prstGeom prst="rect">
            <a:avLst/>
          </a:prstGeom>
          <a:solidFill>
            <a:srgbClr val="0072C6"/>
          </a:solidFill>
          <a:ln w="12700" cap="flat" cmpd="sng" algn="ctr">
            <a:noFill/>
            <a:prstDash val="solid"/>
            <a:miter lim="800000"/>
          </a:ln>
          <a:effectLst/>
        </p:spPr>
        <p:txBody>
          <a:bodyPr vert="horz"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估算成本</a:t>
            </a:r>
          </a:p>
        </p:txBody>
      </p:sp>
      <p:sp>
        <p:nvSpPr>
          <p:cNvPr id="5" name="文本框 4"/>
          <p:cNvSpPr txBox="1"/>
          <p:nvPr/>
        </p:nvSpPr>
        <p:spPr>
          <a:xfrm>
            <a:off x="4085691" y="149571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7.3</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640"/>
          <a:stretch/>
        </p:blipFill>
        <p:spPr>
          <a:xfrm>
            <a:off x="5361" y="1129850"/>
            <a:ext cx="2118367" cy="1439618"/>
          </a:xfrm>
          <a:prstGeom prst="rect">
            <a:avLst/>
          </a:prstGeom>
        </p:spPr>
      </p:pic>
    </p:spTree>
    <p:extLst>
      <p:ext uri="{BB962C8B-B14F-4D97-AF65-F5344CB8AC3E}">
        <p14:creationId xmlns:p14="http://schemas.microsoft.com/office/powerpoint/2010/main" val="528030632"/>
      </p:ext>
    </p:extLst>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  </a:t>
            </a:r>
            <a:r>
              <a:rPr lang="zh-CN" altLang="en-US" dirty="0"/>
              <a:t>估算成本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估算是在某特定时点，根据已知信息所做出的成本预测。在估算成本时，需要识别和分析可用于启动与完成项目的备选成本方案；需要权衡备选成本方案并考虑风险，如比较自制成本与外购成本、购买成本与租赁成本以及多种资源共享方案，以优化项目成本。</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通常用某种货币单位进行成本估算，但有时也可采用其他计量单位，如人时数或人天数，以消除通货膨胀的影响，便于成本比较。</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在预算限制内完成项目，必须进行严格的成本估算。在建立资源需求清单之后，项目经理和项目组成员必须针对这些资源进行估算。估算成本是对完成项目活动所需资金进行近似估算的过程。本过程的主要作用是，确定完成项目工作所需的成本数据。</a:t>
            </a:r>
          </a:p>
        </p:txBody>
      </p:sp>
    </p:spTree>
    <p:extLst>
      <p:ext uri="{BB962C8B-B14F-4D97-AF65-F5344CB8AC3E}">
        <p14:creationId xmlns:p14="http://schemas.microsoft.com/office/powerpoint/2010/main" val="1443577888"/>
      </p:ext>
    </p:extLst>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  </a:t>
            </a:r>
            <a:r>
              <a:rPr lang="zh-CN" altLang="en-US" dirty="0"/>
              <a:t>估算成本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由于估算软件项目的成本是一个容易出错的过程，软件项目经理倾向于使用多种估算方法，然后调和不同估算结果之间的差异。软件项目成本估算可能需要包括一些超出开发和部署成本的额外因素，如包含在软件产品中的供应商软件许可费和内部系统的基础设施升级费用。这些成本中的一部分可能作为企业的管理费用，如基础设施资源和软件开发工具。</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直接成本因素。个人绩效、团队技能、规模及软件产品的复杂性，以及与其他系统的集成的变动是软件项目主要的直接成本因素。其他直接成本可能包括由客户要求的特定软件工具、异地分布式软件开发团队或远程客户的差旅，以及由客户指定的硬件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或操作系统。可能需要硬件仿真器用于支持软件开发和测试。</a:t>
            </a:r>
          </a:p>
        </p:txBody>
      </p:sp>
    </p:spTree>
    <p:extLst>
      <p:ext uri="{BB962C8B-B14F-4D97-AF65-F5344CB8AC3E}">
        <p14:creationId xmlns:p14="http://schemas.microsoft.com/office/powerpoint/2010/main" val="166030345"/>
      </p:ext>
    </p:extLst>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  </a:t>
            </a:r>
            <a:r>
              <a:rPr lang="zh-CN" altLang="en-US" dirty="0"/>
              <a:t>估算成本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信用要求和政府法规。符合法规或监管限制可能需要包含在软件项目成本估算中。</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符合标准。有些软件项目可能包含符合组织治理框架的部分标准的成本。然而，符合过程标准通常被认为能够降低项目风险和返工的成本，从而降低整个项目生命周期的成本。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组织变革。可能影响软件项目实际成本的组织变革的成本通常包含在成本估算中。</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成本和价值风险。对于一些软件项目而言，产品不能收回预期价值的可能性会影响项目的成本计划或在重新评估项目投资时导致在里程碑的增量估算。</a:t>
            </a:r>
          </a:p>
        </p:txBody>
      </p:sp>
    </p:spTree>
    <p:extLst>
      <p:ext uri="{BB962C8B-B14F-4D97-AF65-F5344CB8AC3E}">
        <p14:creationId xmlns:p14="http://schemas.microsoft.com/office/powerpoint/2010/main" val="2056292516"/>
      </p:ext>
    </p:extLst>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  </a:t>
            </a:r>
            <a:r>
              <a:rPr lang="zh-CN" altLang="en-US" dirty="0"/>
              <a:t>估算成本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融资成本。额外的成本估算因素可能包括总拥有成本（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）、投资回收期、盈亏平衡点和投资回报。对软件项目而言，有可能会在开发生命周期中交付最终产品的一个或多个子版本。这可以给投资方提供早期的回报。货币的时间价值的影响可以体现在商业企划中。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2982717258"/>
      </p:ext>
    </p:extLst>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  </a:t>
            </a:r>
            <a:r>
              <a:rPr lang="zh-CN" altLang="en-US" dirty="0"/>
              <a:t>估算成本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7-4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估算成本的数据流向图</a:t>
            </a:r>
          </a:p>
        </p:txBody>
      </p:sp>
      <p:pic>
        <p:nvPicPr>
          <p:cNvPr id="3" name="图片 2">
            <a:extLst>
              <a:ext uri="{FF2B5EF4-FFF2-40B4-BE49-F238E27FC236}">
                <a16:creationId xmlns:a16="http://schemas.microsoft.com/office/drawing/2014/main" id="{3484AA74-A08F-4981-866C-54A035788A37}"/>
              </a:ext>
            </a:extLst>
          </p:cNvPr>
          <p:cNvPicPr>
            <a:picLocks noChangeAspect="1"/>
          </p:cNvPicPr>
          <p:nvPr/>
        </p:nvPicPr>
        <p:blipFill>
          <a:blip r:embed="rId2"/>
          <a:stretch>
            <a:fillRect/>
          </a:stretch>
        </p:blipFill>
        <p:spPr>
          <a:xfrm>
            <a:off x="736083" y="841276"/>
            <a:ext cx="7580333" cy="3960440"/>
          </a:xfrm>
          <a:prstGeom prst="rect">
            <a:avLst/>
          </a:prstGeom>
        </p:spPr>
      </p:pic>
    </p:spTree>
    <p:extLst>
      <p:ext uri="{BB962C8B-B14F-4D97-AF65-F5344CB8AC3E}">
        <p14:creationId xmlns:p14="http://schemas.microsoft.com/office/powerpoint/2010/main" val="3750503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7.3.1  </a:t>
            </a:r>
            <a:r>
              <a:rPr lang="zh-CN" altLang="en-US" dirty="0"/>
              <a:t>成本估算的类型</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通常项目经理会为项目准备几种类型的成本估算，包括量级估算，预算估算和最终估算。这些估算方法的不同主要体现在它们什么时间进行，如何应用，以及精确度如何。</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量级估算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：这是项目成本的一个粗略概念，主要用在项目早期甚至是项目正式开始之前。项目经理和高层管理人员使用该估算法帮助项目选择决策。量级估算的精确度一般从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+75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％，意思是项目的实际成本可能低于量级估算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％，或高于量级估算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％。例如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项目常有成本超支的历史，因此，许多</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项目经理会为软件开发项目成本估算自动增加一倍。</a:t>
            </a:r>
          </a:p>
        </p:txBody>
      </p:sp>
    </p:spTree>
    <p:extLst>
      <p:ext uri="{BB962C8B-B14F-4D97-AF65-F5344CB8AC3E}">
        <p14:creationId xmlns:p14="http://schemas.microsoft.com/office/powerpoint/2010/main" val="453160267"/>
      </p:ext>
    </p:extLst>
  </p:cSld>
  <p:clrMapOvr>
    <a:masterClrMapping/>
  </p:clrMapOvr>
  <p:transition spd="slow">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7.3.1  </a:t>
            </a:r>
            <a:r>
              <a:rPr lang="zh-CN" altLang="en-US" dirty="0"/>
              <a:t>成本估算的类型</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预算估算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：用来将资金划入一个组织的预算，其精确度一般在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％，意思是实际成本可以比预算估算低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％或高</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最终估算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：提供一个精确的项目成本估算，常用于采购决策的制定，因为这些决策需要精确的预算，也常用于估算最终项目成本。最终估算是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种估算类型中最精确的，通常其精确度为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％，意思是实际成本可能比最终估算值低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％或高</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42398817"/>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58C91F8-EC2B-46F6-BBA2-59FF4440A42B}"/>
              </a:ext>
            </a:extLst>
          </p:cNvPr>
          <p:cNvPicPr>
            <a:picLocks noChangeAspect="1"/>
          </p:cNvPicPr>
          <p:nvPr/>
        </p:nvPicPr>
        <p:blipFill>
          <a:blip r:embed="rId2"/>
          <a:stretch>
            <a:fillRect/>
          </a:stretch>
        </p:blipFill>
        <p:spPr>
          <a:xfrm>
            <a:off x="1578739" y="1640408"/>
            <a:ext cx="7097717" cy="3521348"/>
          </a:xfrm>
          <a:prstGeom prst="rect">
            <a:avLst/>
          </a:prstGeom>
        </p:spPr>
      </p:pic>
      <p:sp>
        <p:nvSpPr>
          <p:cNvPr id="2" name="标题 1"/>
          <p:cNvSpPr>
            <a:spLocks noGrp="1"/>
          </p:cNvSpPr>
          <p:nvPr>
            <p:ph type="title"/>
          </p:nvPr>
        </p:nvSpPr>
        <p:spPr/>
        <p:txBody>
          <a:bodyPr/>
          <a:lstStyle/>
          <a:p>
            <a:r>
              <a:rPr lang="zh-CN" altLang="en-US" dirty="0"/>
              <a:t>第</a:t>
            </a:r>
            <a:r>
              <a:rPr lang="en-US" altLang="zh-CN" dirty="0"/>
              <a:t>7</a:t>
            </a:r>
            <a:r>
              <a:rPr lang="zh-CN" altLang="en-US" dirty="0"/>
              <a:t>章  项目成本管理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项目成本管理各过程之间的关系数据流对理解各个过程很有帮助，如图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7-2</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所示。</a:t>
            </a: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7-2  </a:t>
            </a: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项目成本管理各过程的数据关系</a:t>
            </a:r>
          </a:p>
        </p:txBody>
      </p:sp>
    </p:spTree>
    <p:extLst>
      <p:ext uri="{BB962C8B-B14F-4D97-AF65-F5344CB8AC3E}">
        <p14:creationId xmlns:p14="http://schemas.microsoft.com/office/powerpoint/2010/main" val="26371951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7.3.1  </a:t>
            </a:r>
            <a:r>
              <a:rPr lang="zh-CN" altLang="en-US" dirty="0"/>
              <a:t>成本估算的类型</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项目过程中，应该根据新近得到的更详细的信息，对成本估算进行优化。在项目生命周期中，项目估算的准确性将随着项目的进展而逐步提高。因此，成本估算需要在各阶段反复进行。例如，在启动阶段可得出项目的粗略量级估算，其区间为</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；之后，随着信息越来越详细，估算的区间可缩小至</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％。某些组织已经制定出相应的指南，规定何时进行优化，以及每次优化所要达到的准确程度。</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进行成本估算，应该考虑将向项目收费的全部资源，包括人工、材料、设备、服务、设施，以及一些特殊的成本种类，如通货膨胀补贴或应急成本。成本估算是对完成活动所需资源的可能成本进行量化评估。</a:t>
            </a:r>
          </a:p>
        </p:txBody>
      </p:sp>
    </p:spTree>
    <p:extLst>
      <p:ext uri="{BB962C8B-B14F-4D97-AF65-F5344CB8AC3E}">
        <p14:creationId xmlns:p14="http://schemas.microsoft.com/office/powerpoint/2010/main" val="2972927300"/>
      </p:ext>
    </p:extLst>
  </p:cSld>
  <p:clrMapOvr>
    <a:masterClrMapping/>
  </p:clrMapOvr>
  <p:transition spd="slow">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本过程的输入信息来自其他知识领域中相关过程的输出。这些信息也可作为全部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个成本管理过程的输入。</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：规定了如何管理和控制项目成本，包括估算活动成本的方法和需要达到的准确度。</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人力资源计划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：项目人员配备情况、人工费率和相关奖励</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认可方案，是制定项目成本估算时必须考虑的因素。</a:t>
            </a:r>
          </a:p>
        </p:txBody>
      </p:sp>
    </p:spTree>
    <p:extLst>
      <p:ext uri="{BB962C8B-B14F-4D97-AF65-F5344CB8AC3E}">
        <p14:creationId xmlns:p14="http://schemas.microsoft.com/office/powerpoint/2010/main" val="3696486451"/>
      </p:ext>
    </p:extLst>
  </p:cSld>
  <p:clrMapOvr>
    <a:masterClrMapping/>
  </p:clrMapOvr>
  <p:transition spd="slow">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范围基准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：除了范围说明书、</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词典等，可能还包括与合同与法律有关的信息，如健康、安全、安保、绩效、环境、保险、知识产权、执照和许可证等。所有这些信息都应该在制定成本估算时加以考虑。</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从理论上讲，固定的范围和稳定的需求，可以实现对软件项目的精确的初始成本估算。而在现实中，许多成功的软件项目使用特性驱动的交付（</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FDD</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概要的范围和一组候选特性、用例或史诗故事（总体用户故事）在项目早期进行定义，并随着不确定性的解决进行演进。使用软件项目的适应性方法会故意将前期规划限制在概要的范围内。对于适应性软件项目，总时间和总成本的限制可在最初指定，并保留后续修改的可能性。</a:t>
            </a:r>
          </a:p>
        </p:txBody>
      </p:sp>
    </p:spTree>
    <p:extLst>
      <p:ext uri="{BB962C8B-B14F-4D97-AF65-F5344CB8AC3E}">
        <p14:creationId xmlns:p14="http://schemas.microsoft.com/office/powerpoint/2010/main" val="357112769"/>
      </p:ext>
    </p:extLst>
  </p:cSld>
  <p:clrMapOvr>
    <a:masterClrMapping/>
  </p:clrMapOvr>
  <p:transition spd="slow">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工作所需的资源种类、数量和使用时间，都会对项目成本产生很大影响。进度活动所需的资源及其使用时间，是本过程的重要输入。在估算活动资源过程中，已经确定了开展进度活动所需的人员和材料的种类与数量。活动资源估算与成本估算密切相关。如果项目预算中包括财务费用（如利息），或者，如果资源的消耗取决于活动持续时间的长短，那么活动持续时间估算就会对项目成本估算产生影响。如果成本估算中包含时间敏感型成本，如通过工会集体签订定期劳资协议的员工或价格随季节波动的材料，那么活动持续时间估算也会影响成本估算。</a:t>
            </a:r>
          </a:p>
        </p:txBody>
      </p:sp>
    </p:spTree>
    <p:extLst>
      <p:ext uri="{BB962C8B-B14F-4D97-AF65-F5344CB8AC3E}">
        <p14:creationId xmlns:p14="http://schemas.microsoft.com/office/powerpoint/2010/main" val="2995766887"/>
      </p:ext>
    </p:extLst>
  </p:cSld>
  <p:clrMapOvr>
    <a:masterClrMapping/>
  </p:clrMapOvr>
  <p:transition spd="slow">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性软件项目往往制定详细的时间表，包括主要里程碑和其他评审和评估时间。适应性软件项目则基于最小的初始计划，包括详细的项目进度计划；进度计划的细节与待实现特性的优先级随着项目的演进而细化。预测性和适应性软件项目都可以使用统计方法来解释进度计划的不确定性。</a:t>
            </a:r>
          </a:p>
        </p:txBody>
      </p:sp>
    </p:spTree>
    <p:extLst>
      <p:ext uri="{BB962C8B-B14F-4D97-AF65-F5344CB8AC3E}">
        <p14:creationId xmlns:p14="http://schemas.microsoft.com/office/powerpoint/2010/main" val="4213900099"/>
      </p:ext>
    </p:extLst>
  </p:cSld>
  <p:clrMapOvr>
    <a:masterClrMapping/>
  </p:clrMapOvr>
  <p:transition spd="slow">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审查风险登记册，考虑降低风险所需的成本。一般而言，在项目遇到负面风险事件后，项目的近期成本将会增加，有时还会造成项目进度延误。同样，项目团队应该对可能给业务带来好处（如直接降低活动成本或加快项目进度）的潜在机会保持敏感。</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有的软件项目（预测性或适应性）都可以受益于初始及持续的风险管理。通过记录识别的风险因素和要采取的缓解策略，风险登记册可以作为成本估算的一个输入。对成本估算的信心依赖于识别的风险因素的发生概率和潜在影响，如功能专家和学科专家在需要他们的时候的可用性。机会管理也追求识别成本节约和额外的成本效益回报的机会。对估算的成本和价格进行风险分析，对于竞争性采购的软件项目的投标尤其重要。</a:t>
            </a:r>
          </a:p>
        </p:txBody>
      </p:sp>
    </p:spTree>
    <p:extLst>
      <p:ext uri="{BB962C8B-B14F-4D97-AF65-F5344CB8AC3E}">
        <p14:creationId xmlns:p14="http://schemas.microsoft.com/office/powerpoint/2010/main" val="4276104544"/>
      </p:ext>
    </p:extLst>
  </p:cSld>
  <p:clrMapOvr>
    <a:masterClrMapping/>
  </p:clrMapOvr>
  <p:transition spd="slow">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有大量的可变因素可以影响估计，需要在风险登记册中记录和跟踪这些可变因素的假设。</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事业环境因素</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市场条件。可以从市场上获得什么产品、服务和成果，可以从谁那里、以什么条件获得。地区和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或全球性的供求情况会显著影响资源成本。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发布的商业数据库。经常可以从中获取资源成本费率及相关信息。这些数据库动态跟踪具有相应技能的人力资源的成本数据，也提供材料与设备的标准成本数据，还可以从卖方公布的价格清单中获取相关信息。</a:t>
            </a:r>
          </a:p>
        </p:txBody>
      </p:sp>
    </p:spTree>
    <p:extLst>
      <p:ext uri="{BB962C8B-B14F-4D97-AF65-F5344CB8AC3E}">
        <p14:creationId xmlns:p14="http://schemas.microsoft.com/office/powerpoint/2010/main" val="1510988955"/>
      </p:ext>
    </p:extLst>
  </p:cSld>
  <p:clrMapOvr>
    <a:masterClrMapping/>
  </p:clrMapOvr>
  <p:transition spd="slow">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企业级软件产品的架构水平和成熟度对软件开发的工作量和进度有显著的影响。与现有企业架构的一致性往往会降低软件开发所需的时间和工作量，同时它也增加了对解决方案的限制，特别在使用其他非开发软件项时。一旦确定了架构，一些开发任务就可以并行执行，从而可以通过更快的完成速度缩短进度。</a:t>
            </a:r>
          </a:p>
        </p:txBody>
      </p:sp>
    </p:spTree>
    <p:extLst>
      <p:ext uri="{BB962C8B-B14F-4D97-AF65-F5344CB8AC3E}">
        <p14:creationId xmlns:p14="http://schemas.microsoft.com/office/powerpoint/2010/main" val="314901096"/>
      </p:ext>
    </p:extLst>
  </p:cSld>
  <p:clrMapOvr>
    <a:masterClrMapping/>
  </p:clrMapOvr>
  <p:transition spd="slow">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：包括：成本估算政策、成本估算模板、历史信息和经验教训。</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规模和复杂性：这是影响软件成本的两个最重要的因素，所以它们是大多数软件成本和进度估算模型的主要输入。得出恰当的规模和复杂性的估算既不直接也不简单，因为量化软件的属性本身就很困难。即使在软件开发的后期，对于软件规模和复杂性的估算，以及由此导出的工作量、进度和成本估算也经常是不准确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通常，软件估算从小的单元开始并逐步向上汇总（自下而上的估算）。当自下而上的估算只针对开发每个软件组件的工作而进行时，软件组件集成和测试的成本需要增加进来。</a:t>
            </a:r>
          </a:p>
        </p:txBody>
      </p:sp>
    </p:spTree>
    <p:extLst>
      <p:ext uri="{BB962C8B-B14F-4D97-AF65-F5344CB8AC3E}">
        <p14:creationId xmlns:p14="http://schemas.microsoft.com/office/powerpoint/2010/main" val="2701517620"/>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7.3.2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工作速率</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：已定的软件开发团队拥有所有需要的技能（跨职能团队），他们长时间在一起工作，能够为生产可工作、可交付的软件建立一个可预测的速率。生产速率被称为周转率，它可以为开发软件增量提供准确的估算。</a:t>
            </a:r>
          </a:p>
        </p:txBody>
      </p:sp>
    </p:spTree>
    <p:extLst>
      <p:ext uri="{BB962C8B-B14F-4D97-AF65-F5344CB8AC3E}">
        <p14:creationId xmlns:p14="http://schemas.microsoft.com/office/powerpoint/2010/main" val="3253928969"/>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7</a:t>
            </a:r>
            <a:r>
              <a:rPr lang="zh-CN" altLang="en-US" dirty="0"/>
              <a:t>章  项目成本管理</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成本管理应考虑干系人对掌握成本情况的要求。不同的干系人会在不同的时间、用不同的方法测算项目成本。例如，对于某采购品，可在做出采购决策、下达订单、实际交货、实际成本发生或进行会计记账时，测算其成本。</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项目成本管理重点关注完成项目活动所需资源的成本，但同时也应考虑项目决策对项目产品、服务或成果的使用成本、维护成本和支持成本的影响。例如，限制设计审查的次数可降低项目成本，但可能增加由此带来的产品运营成本。</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在很多组织中，预测和分析项目产品的财务效益是在项目之外进行的。但对于有些项目，如固定资产投资项目，可在项目成本管理中进行这项预测和分析工作。在这种情况下，项目成本管理还需要使用其他过程和许多通用财务管理技术，如投资回报率分析、现金流贴现分析和投资回收期分析等。</a:t>
            </a:r>
          </a:p>
        </p:txBody>
      </p:sp>
    </p:spTree>
    <p:extLst>
      <p:ext uri="{BB962C8B-B14F-4D97-AF65-F5344CB8AC3E}">
        <p14:creationId xmlns:p14="http://schemas.microsoft.com/office/powerpoint/2010/main" val="1514212687"/>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软件项目经理需在不同情况下使用不同的估算工具与技术。</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确定了项目范围和产品范围，并规划了软件项目成本管理之后，软件项目经理和项目团队估算开发和交付软件产品的成本。第一级估算通常基于要实现的需求、故事、用例或特性的概要的高层级估算。初始估算的目的是快速地形成一个量级估算。这样的初始估算用于建立初始规划。类比法、历史数据和专家判断通常在此时使用。</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可能会被要求单独或作为一个群体来制定初始估算。由于各个专家可能会使用个人的经验和不同的估算方法，因此可以提供对个人估算准确性的一些透视。这种方法可能很耗时，并且实际上等同于专家判断。当一个软件项目涉及新的技术时，这种方法会是特别有用的。</a:t>
            </a:r>
          </a:p>
        </p:txBody>
      </p:sp>
    </p:spTree>
    <p:extLst>
      <p:ext uri="{BB962C8B-B14F-4D97-AF65-F5344CB8AC3E}">
        <p14:creationId xmlns:p14="http://schemas.microsoft.com/office/powerpoint/2010/main" val="2283712514"/>
      </p:ext>
    </p:extLst>
  </p:cSld>
  <p:clrMapOvr>
    <a:masterClrMapping/>
  </p:clrMapOvr>
  <p:transition spd="slow">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估算单位。项目团队或软件组织所采用的用于估算项目工作的计量单位可以是工作量单位（如人天）或固定数量软件开发人员的理想时间（如开发天数）。</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单元。工作单元是与类似的工作产品所需工作进行比较的一种相对计量。例如，使用功能点，可以用于确定相对于开发其他类似特性所实现的功能点而言，实现一个软件特性所需工作的相对量。一个团队一起工作了几个迭代周期并达到了稳定的周转率之后，他们的工作单元与实际的时间和工作量可以达到更精确的一致性。</a:t>
            </a:r>
          </a:p>
        </p:txBody>
      </p:sp>
    </p:spTree>
    <p:extLst>
      <p:ext uri="{BB962C8B-B14F-4D97-AF65-F5344CB8AC3E}">
        <p14:creationId xmlns:p14="http://schemas.microsoft.com/office/powerpoint/2010/main" val="475883126"/>
      </p:ext>
    </p:extLst>
  </p:cSld>
  <p:clrMapOvr>
    <a:masterClrMapping/>
  </p:clrMapOvr>
  <p:transition spd="slow">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7.3.3  </a:t>
            </a:r>
            <a:r>
              <a:rPr lang="zh-CN" altLang="en-US" dirty="0"/>
              <a:t>过程工具与技术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故事点。一些适应性方法利用故事点或用例点作为估算的基础。故事点是要实现的软件功能的复杂性的一个近似值，通过叙述用户与系统的交互（用户故事）来表达。故事点是对一个新的故事和已被团队成员普遍理解的良好定义的基础故事之间复杂性的比较结果。与基础故事进行比较，然后在一定的范围内判定故事点。</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理想时间。理想时间是指“理想”的软件开发者或开发团队交付一个特性或完成一项任务的期望时间，不考虑由于外界干扰、日常管理活动占用的时间和由于休假或灾难（如丢失了计划要重用的代码）恢复而损失的时间。理想时间有时使用全时工作当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FTE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）天或周来表示。许多组织按照</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60%~80%FTE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的开发人员可用性来估算项目进度。</a:t>
            </a:r>
          </a:p>
        </p:txBody>
      </p:sp>
    </p:spTree>
    <p:extLst>
      <p:ext uri="{BB962C8B-B14F-4D97-AF65-F5344CB8AC3E}">
        <p14:creationId xmlns:p14="http://schemas.microsoft.com/office/powerpoint/2010/main" val="175657593"/>
      </p:ext>
    </p:extLst>
  </p:cSld>
  <p:clrMapOvr>
    <a:masterClrMapping/>
  </p:clrMapOvr>
  <p:transition spd="slow">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7.3.4  </a:t>
            </a:r>
            <a:r>
              <a:rPr lang="zh-CN" altLang="en-US" dirty="0"/>
              <a:t>工具与技术：类比估算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过去一起合作开发软件的软件项目团队可以利用他们的经验来估算在给定的时间内他们能够交付的工作单元的数量。一些计算方法使用生产率的历史值来估算未来的项目（如每人天开发的功能点数）。早期的估算往往基于名义测量，如简单、一般、困难和复杂。</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开发团队使用适应性方法时，能够基于他们的经验建立起估算自己的周转率的能力。一个团队的周转率（在一个给定的时间周期内开发的软件的数量）可以被用来估算未来的工作量。团队一起完成了几个迭代后，周转率变成一个更准确的预测因子；在当前项目的一些绩效数据得到收集之前，它可能并不适用于还没有一起工作的团队。</a:t>
            </a:r>
          </a:p>
        </p:txBody>
      </p:sp>
    </p:spTree>
    <p:extLst>
      <p:ext uri="{BB962C8B-B14F-4D97-AF65-F5344CB8AC3E}">
        <p14:creationId xmlns:p14="http://schemas.microsoft.com/office/powerpoint/2010/main" val="1375506461"/>
      </p:ext>
    </p:extLst>
  </p:cSld>
  <p:clrMapOvr>
    <a:masterClrMapping/>
  </p:clrMapOvr>
  <p:transition spd="slow">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7.3.5  </a:t>
            </a:r>
            <a:r>
              <a:rPr lang="zh-CN" altLang="en-US" dirty="0"/>
              <a:t>工具与技术：参数估算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参数估算工具通常包括估算算法及特定成本动因的调整因子。大多数软件项目估算工具使用产品规模的某种测量作为主要的输入变量，如功能点或用例数的估算数量。参数估算工具可以针对特定的软件开发组织、基础设施工具、待开发软件的复杂性，以及团队的经验或能力进行校准，或使用已有的最接近待估算项目特点的校准。</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使用本地历史数据对参数估算工具进行校准优先于使用已有的校准，因为本地数据会包括本组织及组织生产的软件的独特因素；同时，也因为在项目中使用的方法和工具会因为新的技术而频繁更新。</a:t>
            </a:r>
          </a:p>
        </p:txBody>
      </p:sp>
    </p:spTree>
    <p:extLst>
      <p:ext uri="{BB962C8B-B14F-4D97-AF65-F5344CB8AC3E}">
        <p14:creationId xmlns:p14="http://schemas.microsoft.com/office/powerpoint/2010/main" val="241393793"/>
      </p:ext>
    </p:extLst>
  </p:cSld>
  <p:clrMapOvr>
    <a:masterClrMapping/>
  </p:clrMapOvr>
  <p:transition spd="slow">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7.3.6  </a:t>
            </a:r>
            <a:r>
              <a:rPr lang="zh-CN" altLang="en-US" dirty="0"/>
              <a:t>工具与技术：自下而上估算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常被用来估算软件项目的工作量和成本，对各个软件组件进行估算并逐步向上汇总。当此估算只针对开发软件组件所需的工作而进行时，软件组件集成和测试的成本需要被增加进来。项目管理、质量保证、配置管理，以及其他项目成本因素的额外成本也应被包括进来。</a:t>
            </a:r>
          </a:p>
        </p:txBody>
      </p:sp>
    </p:spTree>
    <p:extLst>
      <p:ext uri="{BB962C8B-B14F-4D97-AF65-F5344CB8AC3E}">
        <p14:creationId xmlns:p14="http://schemas.microsoft.com/office/powerpoint/2010/main" val="2969813381"/>
      </p:ext>
    </p:extLst>
  </p:cSld>
  <p:clrMapOvr>
    <a:masterClrMapping/>
  </p:clrMapOvr>
  <p:transition spd="slow">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7.3.7  </a:t>
            </a:r>
            <a:r>
              <a:rPr lang="zh-CN" altLang="en-US" dirty="0"/>
              <a:t>工具与技术：三点估算</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估算软件规模或工作量可以基于专家判断和三点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算法。使用这种方法，专家们估算单个软件组件的规模或工作量的小（如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的可能性）、中（</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的可能性）或大（如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的可能性）三个值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小和大的比例依赖于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算法中的参数。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算法用于为每个软件组件的规模或工作量估算平均值和标准差，以及为一组组件估算平均值和标准差，规模或工作量的概率分布可以通过平均值和标准差来计算。此外，规模估算的平均值和标准差可以用作参数估算算法的输入，来计算工作量的概率分布。</a:t>
            </a:r>
          </a:p>
        </p:txBody>
      </p:sp>
    </p:spTree>
    <p:extLst>
      <p:ext uri="{BB962C8B-B14F-4D97-AF65-F5344CB8AC3E}">
        <p14:creationId xmlns:p14="http://schemas.microsoft.com/office/powerpoint/2010/main" val="1827845421"/>
      </p:ext>
    </p:extLst>
  </p:cSld>
  <p:clrMapOvr>
    <a:masterClrMapping/>
  </p:clrMapOvr>
  <p:transition spd="slow">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7.3.8  </a:t>
            </a:r>
            <a:r>
              <a:rPr lang="zh-CN" altLang="en-US" dirty="0"/>
              <a:t>工具与技术：储备分析</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进行估算以建立列入项目估算和项目预算的成本和进度的储备。可以对过去的项目进行分析，通过确定以往项目开始时的已知的工作量（成本）与完成该项目最终需要的工作量（成本）之间的差额，来确定应包含在新项目中的储备。</a:t>
            </a:r>
          </a:p>
        </p:txBody>
      </p:sp>
    </p:spTree>
    <p:extLst>
      <p:ext uri="{BB962C8B-B14F-4D97-AF65-F5344CB8AC3E}">
        <p14:creationId xmlns:p14="http://schemas.microsoft.com/office/powerpoint/2010/main" val="1685327366"/>
      </p:ext>
    </p:extLst>
  </p:cSld>
  <p:clrMapOvr>
    <a:masterClrMapping/>
  </p:clrMapOvr>
  <p:transition spd="slow">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7.3.9  </a:t>
            </a:r>
            <a:r>
              <a:rPr lang="zh-CN" altLang="en-US" dirty="0"/>
              <a:t>工具与技术：质量成本（</a:t>
            </a:r>
            <a:r>
              <a:rPr lang="en-US" altLang="zh-CN" dirty="0"/>
              <a:t>COQ</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估算活动成本时，可能要用到关于质量成本的各种假设。估算质量成本可以作为一种技术来改进软件成本估算，因为质量成本能够对软件的项目成本形成显著的影响。例如，对于高质量（如安全攸关或承担关键使命的软件）的要求可以成倍影响工作量，进而影响软件开发的成本。在项目早期识别质量关键的特性和功能可以降低整体成本，而不是试图在项目结束时通过测试提升软件的质量。失效模式及影响和危害性分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FMECA</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）和针对安全攸关的航空电子设备软件的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RTCA DO-178B/C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流程，是支持识别质量关键成本因素的系统工程工具。此外，结果链和业务流程分析可以识别高成本、但可能是低价值的质量要求。实施这些质量要求可能是昂贵的，并且在某些情况下，在操作环境中的用户是无法察觉的。</a:t>
            </a:r>
          </a:p>
        </p:txBody>
      </p:sp>
    </p:spTree>
    <p:extLst>
      <p:ext uri="{BB962C8B-B14F-4D97-AF65-F5344CB8AC3E}">
        <p14:creationId xmlns:p14="http://schemas.microsoft.com/office/powerpoint/2010/main" val="2732504868"/>
      </p:ext>
    </p:extLst>
  </p:cSld>
  <p:clrMapOvr>
    <a:masterClrMapping/>
  </p:clrMapOvr>
  <p:transition spd="slow">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7.3.9  </a:t>
            </a:r>
            <a:r>
              <a:rPr lang="zh-CN" altLang="en-US" dirty="0"/>
              <a:t>工具与技术：质量成本（</a:t>
            </a:r>
            <a:r>
              <a:rPr lang="en-US" altLang="zh-CN" dirty="0"/>
              <a:t>COQ</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与此同时，未能估算和包含那些用于满足合理的性能、安全、保密和其他非功能性需求的资源的成本，会阻碍市场或客户的认可，并在项目结束时造成巨大的额外返工成本，此时返工是最昂贵的。</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质量成本还包括修复项目开发过程中发现的功能或技术缺陷的成本。这些成本包括与重建开发或测试环境来验证事后修正、更新与缺陷代码相关的项目工件，以及与中断增值工作流相关的成本。这些返工成本可能会相当大，而且非常难以在项目的开始进行预计。</a:t>
            </a:r>
          </a:p>
        </p:txBody>
      </p:sp>
    </p:spTree>
    <p:extLst>
      <p:ext uri="{BB962C8B-B14F-4D97-AF65-F5344CB8AC3E}">
        <p14:creationId xmlns:p14="http://schemas.microsoft.com/office/powerpoint/2010/main" val="778269651"/>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3131840" y="1162078"/>
            <a:ext cx="5184576" cy="687310"/>
          </a:xfrm>
          <a:prstGeom prst="rect">
            <a:avLst/>
          </a:prstGeom>
          <a:solidFill>
            <a:srgbClr val="0072C6"/>
          </a:solidFill>
          <a:ln w="12700" cap="flat" cmpd="sng" algn="ctr">
            <a:noFill/>
            <a:prstDash val="solid"/>
            <a:miter lim="800000"/>
          </a:ln>
          <a:effectLst/>
        </p:spPr>
        <p:txBody>
          <a:bodyPr rtlCol="0" anchor="ctr"/>
          <a:lstStyle/>
          <a:p>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目 录</a:t>
            </a:r>
          </a:p>
        </p:txBody>
      </p:sp>
      <p:grpSp>
        <p:nvGrpSpPr>
          <p:cNvPr id="59" name="组合 58"/>
          <p:cNvGrpSpPr/>
          <p:nvPr/>
        </p:nvGrpSpPr>
        <p:grpSpPr>
          <a:xfrm>
            <a:off x="2983549" y="2061230"/>
            <a:ext cx="5267300" cy="400110"/>
            <a:chOff x="3084518" y="2106967"/>
            <a:chExt cx="5267300" cy="400110"/>
          </a:xfrm>
        </p:grpSpPr>
        <p:sp>
          <p:nvSpPr>
            <p:cNvPr id="3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1</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3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软件项目的项目成本管理</a:t>
              </a:r>
            </a:p>
          </p:txBody>
        </p:sp>
      </p:grpSp>
      <p:grpSp>
        <p:nvGrpSpPr>
          <p:cNvPr id="60" name="组合 59"/>
          <p:cNvGrpSpPr/>
          <p:nvPr/>
        </p:nvGrpSpPr>
        <p:grpSpPr>
          <a:xfrm>
            <a:off x="2983549" y="2558108"/>
            <a:ext cx="5267300" cy="400110"/>
            <a:chOff x="3084518" y="2106967"/>
            <a:chExt cx="5267300" cy="400110"/>
          </a:xfrm>
        </p:grpSpPr>
        <p:sp>
          <p:nvSpPr>
            <p:cNvPr id="61"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2</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2"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规划成本管理</a:t>
              </a:r>
            </a:p>
          </p:txBody>
        </p:sp>
      </p:grpSp>
      <p:grpSp>
        <p:nvGrpSpPr>
          <p:cNvPr id="63" name="组合 62"/>
          <p:cNvGrpSpPr/>
          <p:nvPr/>
        </p:nvGrpSpPr>
        <p:grpSpPr>
          <a:xfrm>
            <a:off x="2983549" y="3054986"/>
            <a:ext cx="5620899" cy="400110"/>
            <a:chOff x="3084518" y="2106967"/>
            <a:chExt cx="5620899" cy="400110"/>
          </a:xfrm>
        </p:grpSpPr>
        <p:sp>
          <p:nvSpPr>
            <p:cNvPr id="64"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3</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5" name="TextBox 26"/>
            <p:cNvSpPr txBox="1"/>
            <p:nvPr/>
          </p:nvSpPr>
          <p:spPr>
            <a:xfrm>
              <a:off x="3429203" y="2137744"/>
              <a:ext cx="5276214"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估算成本</a:t>
              </a:r>
            </a:p>
          </p:txBody>
        </p:sp>
      </p:grpSp>
      <p:grpSp>
        <p:nvGrpSpPr>
          <p:cNvPr id="66" name="组合 65"/>
          <p:cNvGrpSpPr/>
          <p:nvPr/>
        </p:nvGrpSpPr>
        <p:grpSpPr>
          <a:xfrm>
            <a:off x="2983549" y="3551864"/>
            <a:ext cx="5267300" cy="400110"/>
            <a:chOff x="3084518" y="2106967"/>
            <a:chExt cx="5267300" cy="400110"/>
          </a:xfrm>
        </p:grpSpPr>
        <p:sp>
          <p:nvSpPr>
            <p:cNvPr id="67"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4</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68"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制定预算</a:t>
              </a:r>
            </a:p>
          </p:txBody>
        </p:sp>
      </p:grpSp>
      <p:grpSp>
        <p:nvGrpSpPr>
          <p:cNvPr id="69" name="组合 68"/>
          <p:cNvGrpSpPr/>
          <p:nvPr/>
        </p:nvGrpSpPr>
        <p:grpSpPr>
          <a:xfrm>
            <a:off x="2983549" y="4048742"/>
            <a:ext cx="5267300" cy="400110"/>
            <a:chOff x="3084518" y="2106967"/>
            <a:chExt cx="5267300" cy="400110"/>
          </a:xfrm>
        </p:grpSpPr>
        <p:sp>
          <p:nvSpPr>
            <p:cNvPr id="70" name="TextBox 24"/>
            <p:cNvSpPr txBox="1"/>
            <p:nvPr/>
          </p:nvSpPr>
          <p:spPr>
            <a:xfrm>
              <a:off x="3084518" y="2106967"/>
              <a:ext cx="695394" cy="400110"/>
            </a:xfrm>
            <a:prstGeom prst="rect">
              <a:avLst/>
            </a:prstGeom>
            <a:noFill/>
          </p:spPr>
          <p:txBody>
            <a:bodyPr wrap="square" rtlCol="0">
              <a:spAutoFit/>
            </a:bodyPr>
            <a:lstStyle/>
            <a:p>
              <a:r>
                <a:rPr lang="en-US" altLang="zh-CN" sz="2000" b="1" i="1" dirty="0">
                  <a:solidFill>
                    <a:srgbClr val="0255A0"/>
                  </a:solidFill>
                  <a:effectLst>
                    <a:outerShdw blurRad="38100" dist="38100" dir="2700000" algn="tl">
                      <a:srgbClr val="000000">
                        <a:alpha val="43137"/>
                      </a:srgbClr>
                    </a:outerShdw>
                  </a:effectLst>
                  <a:latin typeface="华文细黑"/>
                  <a:ea typeface="微软雅黑"/>
                </a:rPr>
                <a:t>5</a:t>
              </a:r>
              <a:endParaRPr lang="zh-CN" altLang="en-US" sz="2000" b="1" i="1" dirty="0">
                <a:solidFill>
                  <a:srgbClr val="0255A0"/>
                </a:solidFill>
                <a:effectLst>
                  <a:outerShdw blurRad="38100" dist="38100" dir="2700000" algn="tl">
                    <a:srgbClr val="000000">
                      <a:alpha val="43137"/>
                    </a:srgbClr>
                  </a:outerShdw>
                </a:effectLst>
                <a:latin typeface="华文细黑"/>
                <a:ea typeface="微软雅黑"/>
              </a:endParaRPr>
            </a:p>
          </p:txBody>
        </p:sp>
        <p:sp>
          <p:nvSpPr>
            <p:cNvPr id="71" name="TextBox 26"/>
            <p:cNvSpPr txBox="1"/>
            <p:nvPr/>
          </p:nvSpPr>
          <p:spPr>
            <a:xfrm>
              <a:off x="3429203" y="2137744"/>
              <a:ext cx="4922615" cy="369332"/>
            </a:xfrm>
            <a:prstGeom prst="rect">
              <a:avLst/>
            </a:prstGeom>
            <a:noFill/>
          </p:spPr>
          <p:txBody>
            <a:bodyPr wrap="square" rtlCol="0">
              <a:spAutoFit/>
            </a:bodyPr>
            <a:lstStyle/>
            <a:p>
              <a:r>
                <a:rPr lang="zh-CN" altLang="en-US" b="1" dirty="0">
                  <a:solidFill>
                    <a:srgbClr val="0255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控制成本</a:t>
              </a:r>
            </a:p>
          </p:txBody>
        </p:sp>
      </p:grpSp>
      <p:pic>
        <p:nvPicPr>
          <p:cNvPr id="19" name="图片 18">
            <a:extLst>
              <a:ext uri="{FF2B5EF4-FFF2-40B4-BE49-F238E27FC236}">
                <a16:creationId xmlns:a16="http://schemas.microsoft.com/office/drawing/2014/main" id="{61BB4A4A-4BA8-451D-9D25-982BF1C66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1129308"/>
            <a:ext cx="2014849" cy="1363155"/>
          </a:xfrm>
          <a:prstGeom prst="rect">
            <a:avLst/>
          </a:prstGeom>
          <a:ln>
            <a:solidFill>
              <a:schemeClr val="tx1"/>
            </a:solidFill>
          </a:ln>
        </p:spPr>
      </p:pic>
    </p:spTree>
    <p:extLst>
      <p:ext uri="{BB962C8B-B14F-4D97-AF65-F5344CB8AC3E}">
        <p14:creationId xmlns:p14="http://schemas.microsoft.com/office/powerpoint/2010/main" val="832766505"/>
      </p:ext>
    </p:extLst>
  </p:cSld>
  <p:clrMapOvr>
    <a:masterClrMapping/>
  </p:clrMapOvr>
  <p:transition spd="slow">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7.3.9  </a:t>
            </a:r>
            <a:r>
              <a:rPr lang="zh-CN" altLang="en-US" dirty="0"/>
              <a:t>工具与技术：质量成本（</a:t>
            </a:r>
            <a:r>
              <a:rPr lang="en-US" altLang="zh-CN" dirty="0"/>
              <a:t>COQ</a:t>
            </a:r>
            <a:r>
              <a:rPr lang="zh-CN" altLang="en-US" dirty="0"/>
              <a:t>）</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具有稳定的团队和交付历史的适应性生命周期软件项目，历史周转率（类比估算）将包括很多类似项目开发软件的质量成本，因为个人绩效、团队技能、积极性等因素的动态包括在历史周转率中。对于其他项目，专家判断、估算模型和来自以往项目的储备分析，可以用来建立管理储备，以处理与质量成本相关的不确定性。</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对于适应性生命周期的项目，减少这些成本的关键之一是在过程的早期收集反馈。</a:t>
            </a:r>
          </a:p>
        </p:txBody>
      </p:sp>
    </p:spTree>
    <p:extLst>
      <p:ext uri="{BB962C8B-B14F-4D97-AF65-F5344CB8AC3E}">
        <p14:creationId xmlns:p14="http://schemas.microsoft.com/office/powerpoint/2010/main" val="1003358085"/>
      </p:ext>
    </p:extLst>
  </p:cSld>
  <p:clrMapOvr>
    <a:masterClrMapping/>
  </p:clrMapOvr>
  <p:transition spd="slow">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7.3.10  </a:t>
            </a:r>
            <a:r>
              <a:rPr lang="zh-CN" altLang="en-US" dirty="0"/>
              <a:t>其他工具与技术</a:t>
            </a:r>
          </a:p>
        </p:txBody>
      </p:sp>
      <p:sp>
        <p:nvSpPr>
          <p:cNvPr id="9" name="副标题 8"/>
          <p:cNvSpPr txBox="1">
            <a:spLocks/>
          </p:cNvSpPr>
          <p:nvPr/>
        </p:nvSpPr>
        <p:spPr>
          <a:xfrm>
            <a:off x="467544" y="7279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除了群体决策技术，本过程的其他工具与技术还有：</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专家判断</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：可以对项目环境及以往类似项目的信息提供有价值的见解，还可以对是否联合使用多种估算方法，以及如何协调这些方法之间的差异做出决定。</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项目管理软件</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：包括电子表单、模拟和统计工具等，可用来辅助成本估算。这些工具能简化某些成本估算技术的使用，使人们能快速地考虑多种成本估算方案。</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卖方投标分析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成本估算过程中，可能需要根据合格卖方的投标情况，分析项目成本。在用竞争性招标选择卖方的项目中，项目团队需要开展额外的成本估算工作，以便审查各项可交付成果的价格，并计算出作为项目最终总成本的各分项成本。</a:t>
            </a:r>
          </a:p>
        </p:txBody>
      </p:sp>
    </p:spTree>
    <p:extLst>
      <p:ext uri="{BB962C8B-B14F-4D97-AF65-F5344CB8AC3E}">
        <p14:creationId xmlns:p14="http://schemas.microsoft.com/office/powerpoint/2010/main" val="1218764669"/>
      </p:ext>
    </p:extLst>
  </p:cSld>
  <p:clrMapOvr>
    <a:masterClrMapping/>
  </p:clrMapOvr>
  <p:transition spd="slow">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7.3.10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时间盒估算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：适应性项目有时间盒限制和不断演进的产品范围，应该确保它们的成本估算不只是支持型活动（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Level of Effort, LOE</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）的合计。当前的生产速率和将要使用的资源决定了成本。例如，如果软件特性的未完项需要在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个月内交付，有</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个人可用，则可用的工作量是</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人月。尽管这种方法有时会产生准确的估计，但也应小心，因为它也许会提供不切实际的估计，除非要包含的需求和特性被压缩到由那</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个人在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个月内可完成的内容。</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功能点和代码行估算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往，代码行或功能点的估算数值被用作工作量估算的主要输入变量。功能点估算被认为更准确，而且更容易在不同的项目之间应用，因为对于同一个功能，代码行会基于编程语言和程序员的不同而变化显著。较新的输入度量项包括故事、故事点、用例、特性和架构对象。</a:t>
            </a:r>
          </a:p>
        </p:txBody>
      </p:sp>
    </p:spTree>
    <p:extLst>
      <p:ext uri="{BB962C8B-B14F-4D97-AF65-F5344CB8AC3E}">
        <p14:creationId xmlns:p14="http://schemas.microsoft.com/office/powerpoint/2010/main" val="872644567"/>
      </p:ext>
    </p:extLst>
  </p:cSld>
  <p:clrMapOvr>
    <a:masterClrMapping/>
  </p:clrMapOvr>
  <p:transition spd="slow">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7.3.10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故事点和用例点估算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：这些有时被用作成本估计算法的输入。历史的生产率数据可用于准备估算；例如，可以用每历史故事点的人天数乘以估算的故事点，得到估算的人天数。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估算可重用代码工作量</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估算人员考虑软件代码是否要开发或现有的代码是否会被原样重用，从一个以前的项目改编、获取开源代码，或者是它们的某种组合。使用无须修改的重用代码所需的工作量可能比较小，所需要的可能就是集成测试的工作量，用来检查重用代码是否被正确地集成了。可能需要额外的工作量来修改现有的代码库，以适应重用代码。改编的代码需要一定量的重新设计、重新编码和测试新开发的代码，所需的工作量取决于需要的修改量。</a:t>
            </a:r>
          </a:p>
        </p:txBody>
      </p:sp>
    </p:spTree>
    <p:extLst>
      <p:ext uri="{BB962C8B-B14F-4D97-AF65-F5344CB8AC3E}">
        <p14:creationId xmlns:p14="http://schemas.microsoft.com/office/powerpoint/2010/main" val="1051995894"/>
      </p:ext>
    </p:extLst>
  </p:cSld>
  <p:clrMapOvr>
    <a:masterClrMapping/>
  </p:clrMapOvr>
  <p:transition spd="slow">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7.3.10  </a:t>
            </a:r>
            <a:r>
              <a:rPr lang="zh-CN" altLang="en-US" dirty="0"/>
              <a:t>其他工具与技术</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改编的代码可能具有正确的设计，但需要转换，因为新的软件使用不同的编程语言；或者改编的代码可能需要一定量的重新设计，以改变或增加性能。一些估算模型包含用于估算重用代码工作量的参数。</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价格策略</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软件项目的执行成本是估算价格的基础，也就是什么样的价格客户愿意支付。尤其对于竞争性采购，价格的计算方法为成本加利润或费用。理想的价格策略是给出客户愿意支付的价格，期望投标低于竞争对手，但不至于低到不合理或显示出供应商未理解项目而被客户的评估人员拒绝。价格策略应在建造成本和制定现实的投标之间达成平衡。对按价格策略进行的投标进行风险分析，以便按照投标价格执行项目的风险对供应商的组织而言是可以接受的。</a:t>
            </a:r>
          </a:p>
        </p:txBody>
      </p:sp>
    </p:spTree>
    <p:extLst>
      <p:ext uri="{BB962C8B-B14F-4D97-AF65-F5344CB8AC3E}">
        <p14:creationId xmlns:p14="http://schemas.microsoft.com/office/powerpoint/2010/main" val="2991405179"/>
      </p:ext>
    </p:extLst>
  </p:cSld>
  <p:clrMapOvr>
    <a:masterClrMapping/>
  </p:clrMapOvr>
  <p:transition spd="slow">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7.3.11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本过程的输出包括：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活动成本估算（表</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7-2</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对完成项目工作可能需要的成本的量化估算。成本估算可以是汇总的或详细分列的，且应该覆盖活动所使用的全部资源，包括直接人工、材料、设备、服务、设施、信息技术，以及一些特殊的成本种类，如融资成本（包括利息）、通货膨胀补贴、汇率或成本应急储备。如果间接成本也包含在项目估算中，则可列入活动层次或更高层次。</a:t>
            </a: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7-2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活动成本估算</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475897"/>
      </p:ext>
    </p:extLst>
  </p:cSld>
  <p:clrMapOvr>
    <a:masterClrMapping/>
  </p:clrMapOvr>
  <p:transition spd="slow">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7.3.11  </a:t>
            </a:r>
            <a:r>
              <a:rPr lang="zh-CN" altLang="en-US" dirty="0"/>
              <a:t>过程输出</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估算依据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：成本估算所需的支持信息的数量和种类，因应用领域而异。不论其详细程度如何，支持性文件都应该清晰、完整地说明成本估算是如何得出的。成本估算的支持信息可包括：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关于估算依据的文件（如估算是如何编制的）；</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关于全部假设条件的文件；</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关于各种已知制约因素的文件；</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对估算区间的说明（例如，“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10 000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元</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，就说明了预期成本的所在区间）；</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对最终估算的置信水平 的说明。</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：包括：风险登记册。</a:t>
            </a:r>
          </a:p>
        </p:txBody>
      </p:sp>
    </p:spTree>
    <p:extLst>
      <p:ext uri="{BB962C8B-B14F-4D97-AF65-F5344CB8AC3E}">
        <p14:creationId xmlns:p14="http://schemas.microsoft.com/office/powerpoint/2010/main" val="2886629130"/>
      </p:ext>
    </p:extLst>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7.3.12  </a:t>
            </a:r>
            <a:r>
              <a:rPr lang="zh-CN" altLang="en-US" dirty="0"/>
              <a:t>项目成本估算的典型问题</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尽管有很多辅助进行项目成本估算的工具和技术，但是项目成本估算仍然非常不精确，特别是那些涉及新技术和软件开发的项目。造成这些不精确性的原因包括：</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）为大型项目（例如软件开发）做估算是一项复杂的任务，需要巨大的努力。很多估算必须迅速进行，并且在明确系统要求之前做出；需要在项目的不同阶段进行估算，而项目经理要解释每个估算的合理性。</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）进行成本估算的人常常相关经验不足，也没有足够精确、可靠的数据作为依据。如果公司有良好的记录项目信息（包括估算信息）的历史，那将有助于改进估算。</a:t>
            </a:r>
          </a:p>
        </p:txBody>
      </p:sp>
    </p:spTree>
    <p:extLst>
      <p:ext uri="{BB962C8B-B14F-4D97-AF65-F5344CB8AC3E}">
        <p14:creationId xmlns:p14="http://schemas.microsoft.com/office/powerpoint/2010/main" val="3828212196"/>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126" y="121568"/>
            <a:ext cx="6654138" cy="647700"/>
          </a:xfrm>
        </p:spPr>
        <p:txBody>
          <a:bodyPr>
            <a:normAutofit/>
          </a:bodyPr>
          <a:lstStyle/>
          <a:p>
            <a:r>
              <a:rPr lang="en-US" altLang="zh-CN" dirty="0"/>
              <a:t>7.3.12  </a:t>
            </a:r>
            <a:r>
              <a:rPr lang="zh-CN" altLang="en-US" dirty="0"/>
              <a:t>项目成本估算的典型问题</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人们有低估的倾向。例如，项目经理可能以其自身的能力为基础做估算，而忘记了他的许多成员也将进行项目工作。估算者还可能忘记考虑大型项目综合和测试所需的额外成本。对项目经理和高层管理者而言，审查估算和询问重要问题以确保估算不产生偏差是十分重要的。</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）管理者可能真正想要的估算就是一个数字，以帮助他们制作标书以赢得一个主要合同和获得内部资金。项目经理需要帮助建立好的成本和进度估算，并运用领导能力以及谈判技巧去支持那些估算。</a:t>
            </a:r>
          </a:p>
        </p:txBody>
      </p:sp>
    </p:spTree>
    <p:extLst>
      <p:ext uri="{BB962C8B-B14F-4D97-AF65-F5344CB8AC3E}">
        <p14:creationId xmlns:p14="http://schemas.microsoft.com/office/powerpoint/2010/main" val="2906620238"/>
      </p:ext>
    </p:extLst>
  </p:cSld>
  <p:clrMapOvr>
    <a:masterClrMapping/>
  </p:clrMapOvr>
  <p:transition spd="slow">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   制定预算</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7.4</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1323245749"/>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4"/>
          <p:cNvSpPr/>
          <p:nvPr/>
        </p:nvSpPr>
        <p:spPr>
          <a:xfrm>
            <a:off x="0" y="1"/>
            <a:ext cx="3191461" cy="2137420"/>
          </a:xfrm>
          <a:prstGeom prst="rect">
            <a:avLst/>
          </a:prstGeom>
          <a:solidFill>
            <a:schemeClr val="bg1">
              <a:lumMod val="8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
        <p:nvSpPr>
          <p:cNvPr id="2" name="矩形 4"/>
          <p:cNvSpPr/>
          <p:nvPr/>
        </p:nvSpPr>
        <p:spPr>
          <a:xfrm>
            <a:off x="-1" y="2137420"/>
            <a:ext cx="6897041" cy="1440160"/>
          </a:xfrm>
          <a:prstGeom prst="rect">
            <a:avLst/>
          </a:prstGeom>
          <a:solidFill>
            <a:srgbClr val="0072C6"/>
          </a:solidFill>
          <a:ln w="12700" cap="flat" cmpd="sng" algn="ctr">
            <a:noFill/>
            <a:prstDash val="solid"/>
            <a:miter lim="800000"/>
          </a:ln>
          <a:effectLst/>
        </p:spPr>
        <p:txBody>
          <a:bodyPr rtlCol="0" anchor="ctr"/>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软件项目的项目成本管理</a:t>
            </a:r>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b="4047"/>
          <a:stretch/>
        </p:blipFill>
        <p:spPr>
          <a:xfrm>
            <a:off x="6897041" y="2137420"/>
            <a:ext cx="2246959" cy="1440160"/>
          </a:xfrm>
          <a:prstGeom prst="rect">
            <a:avLst/>
          </a:prstGeom>
        </p:spPr>
      </p:pic>
      <p:sp>
        <p:nvSpPr>
          <p:cNvPr id="5" name="文本框 4"/>
          <p:cNvSpPr txBox="1"/>
          <p:nvPr/>
        </p:nvSpPr>
        <p:spPr>
          <a:xfrm>
            <a:off x="251520" y="1213510"/>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7.1</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sp>
        <p:nvSpPr>
          <p:cNvPr id="15" name="矩形 4"/>
          <p:cNvSpPr/>
          <p:nvPr/>
        </p:nvSpPr>
        <p:spPr>
          <a:xfrm>
            <a:off x="6897040" y="3577580"/>
            <a:ext cx="2246960" cy="2120870"/>
          </a:xfrm>
          <a:prstGeom prst="rect">
            <a:avLst/>
          </a:prstGeom>
          <a:solidFill>
            <a:schemeClr val="bg2">
              <a:lumMod val="75000"/>
              <a:alpha val="70000"/>
            </a:schemeClr>
          </a:solidFill>
          <a:ln w="12700" cap="flat" cmpd="sng" algn="ctr">
            <a:noFill/>
            <a:prstDash val="solid"/>
            <a:miter lim="800000"/>
          </a:ln>
          <a:effectLst/>
        </p:spPr>
        <p:txBody>
          <a:bodyPr vert="horz" rtlCol="0" anchor="t"/>
          <a:lstStyle/>
          <a:p>
            <a:pPr algn="ctr"/>
            <a:endParaRPr lang="zh-CN" altLang="en-US" sz="2800" dirty="0">
              <a:solidFill>
                <a:schemeClr val="bg1"/>
              </a:solidFill>
              <a:latin typeface="方正粗宋简体"/>
              <a:ea typeface="方正粗宋简体"/>
            </a:endParaRPr>
          </a:p>
        </p:txBody>
      </p:sp>
    </p:spTree>
    <p:extLst>
      <p:ext uri="{BB962C8B-B14F-4D97-AF65-F5344CB8AC3E}">
        <p14:creationId xmlns:p14="http://schemas.microsoft.com/office/powerpoint/2010/main" val="2878578343"/>
      </p:ext>
    </p:extLst>
  </p:cSld>
  <p:clrMapOvr>
    <a:masterClrMapping/>
  </p:clrMapOvr>
  <p:transition spd="slow">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制定预算</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预算是汇总所有单个活动或工作包的估算成本，建立一个经批准的成本基准的过程。项目预算包括经批准用于项目的全部资金。成本基准是经过批准且按时间段分配的项目预算，但不包括管理储备。本过程的主要作用是，确定成本基准，可据此监督和控制项目绩效。</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7-5</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364394721"/>
      </p:ext>
    </p:extLst>
  </p:cSld>
  <p:clrMapOvr>
    <a:masterClrMapping/>
  </p:clrMapOvr>
  <p:transition spd="slow">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  </a:t>
            </a:r>
            <a:r>
              <a:rPr lang="zh-CN" altLang="en-US" dirty="0"/>
              <a:t>制定预算</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7-5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制定预算的数据流向图</a:t>
            </a:r>
          </a:p>
        </p:txBody>
      </p:sp>
      <p:pic>
        <p:nvPicPr>
          <p:cNvPr id="3" name="图片 2">
            <a:extLst>
              <a:ext uri="{FF2B5EF4-FFF2-40B4-BE49-F238E27FC236}">
                <a16:creationId xmlns:a16="http://schemas.microsoft.com/office/drawing/2014/main" id="{1D45CA74-D8E7-45FF-BF75-21779A7715DC}"/>
              </a:ext>
            </a:extLst>
          </p:cNvPr>
          <p:cNvPicPr>
            <a:picLocks noChangeAspect="1"/>
          </p:cNvPicPr>
          <p:nvPr/>
        </p:nvPicPr>
        <p:blipFill>
          <a:blip r:embed="rId2"/>
          <a:stretch>
            <a:fillRect/>
          </a:stretch>
        </p:blipFill>
        <p:spPr>
          <a:xfrm>
            <a:off x="1259632" y="941254"/>
            <a:ext cx="6797555" cy="3932470"/>
          </a:xfrm>
          <a:prstGeom prst="rect">
            <a:avLst/>
          </a:prstGeom>
        </p:spPr>
      </p:pic>
    </p:spTree>
    <p:extLst>
      <p:ext uri="{BB962C8B-B14F-4D97-AF65-F5344CB8AC3E}">
        <p14:creationId xmlns:p14="http://schemas.microsoft.com/office/powerpoint/2010/main" val="12160295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除了范围基准之外，本过程的输入还包括：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：描述将如何管理和控制项目成本。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活动成本估算</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：各工作包内每个活动的成本估算汇总后，即得到各工作包的成本估算。</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估算依据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：在估算依据中包括基本的假设条件，例如，项目预算中是否应该包含间接成本或其他成本。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项目进度计划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：包含项目活动、里程碑、工作包和控制账户的计划开始和完成日期。可根据这些信息，把计划成本和实际成本汇总到相应的日历时段中。</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资源日历</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：从中了解项目资源的种类和使用时间。可根据这些信息，确定项目周期各阶段的资源成本。</a:t>
            </a:r>
          </a:p>
        </p:txBody>
      </p:sp>
    </p:spTree>
    <p:extLst>
      <p:ext uri="{BB962C8B-B14F-4D97-AF65-F5344CB8AC3E}">
        <p14:creationId xmlns:p14="http://schemas.microsoft.com/office/powerpoint/2010/main" val="1123037461"/>
      </p:ext>
    </p:extLst>
  </p:cSld>
  <p:clrMapOvr>
    <a:masterClrMapping/>
  </p:clrMapOvr>
  <p:transition spd="slow">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7.4.1  </a:t>
            </a:r>
            <a:r>
              <a:rPr lang="zh-CN" altLang="en-US" dirty="0"/>
              <a:t>过程输入</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风险登记册</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：通过审查，从而确定如何汇总风险应对成本。对风险登记册的更新包含在项目文件（更新）中。</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协议</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：在制定预算时，需考虑已采购产品、服务或成果的成本及相关合同信息。此外，服务品质协议（如适用），应作为确定软件项目预算的输入。</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：包括：现有的、正式和非正式的、与成本预算有关的政策、程序和指南；成本预算工具；报告方法。</a:t>
            </a:r>
          </a:p>
        </p:txBody>
      </p:sp>
    </p:spTree>
    <p:extLst>
      <p:ext uri="{BB962C8B-B14F-4D97-AF65-F5344CB8AC3E}">
        <p14:creationId xmlns:p14="http://schemas.microsoft.com/office/powerpoint/2010/main" val="2541837241"/>
      </p:ext>
    </p:extLst>
  </p:cSld>
  <p:clrMapOvr>
    <a:masterClrMapping/>
  </p:clrMapOvr>
  <p:transition spd="slow">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除了专家判断，本过程的工具与技术还包括：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成本汇总</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：先把成本估算汇总到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中的工作包，再由工作包汇总至</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更高层次（如控制账户），最终得出整个项目的总成本。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储备分析</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通过预算储备分析，可以计算出所需的应急储备与管理储备。在项目成本管理中，应急储备是为未规划但可能发生的变更提供的补贴，这些变更由风险登记册中所列的已知风险引起。管理储备则是为未规划的范围变更与成本变更而预留的预算。项目经理在使用或支出管理储备前，可能需要获得批准。管理储备不是项目成本基准的一部分，但包含在项目总预算中。管理储备不纳入挣值计算。</a:t>
            </a:r>
          </a:p>
        </p:txBody>
      </p:sp>
    </p:spTree>
    <p:extLst>
      <p:ext uri="{BB962C8B-B14F-4D97-AF65-F5344CB8AC3E}">
        <p14:creationId xmlns:p14="http://schemas.microsoft.com/office/powerpoint/2010/main" val="4117288088"/>
      </p:ext>
    </p:extLst>
  </p:cSld>
  <p:clrMapOvr>
    <a:masterClrMapping/>
  </p:clrMapOvr>
  <p:transition spd="slow">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的预算基于对所有识别的工作活动的估算总和，加上应对可能出现的工作的额外储备。在项目进展过程中，储备预算或者用于应对突发事件，或者作为盈余或利润保留下来。理想情况下，随着项目的进展及风险和不确定性都被解决，需要的储备量将在项目结束时降至零。如果随着时间的推移来绘图，需要的储备量应该像一个圆锥体（该“不确定性锥”在项目开始时最大，在项目结束时缩小到零）。储备可能会被分成两部分，一部分是项目经历可以直接使用的应急储备，一部分是需要授权才能被应用到项目中的管理储备。</a:t>
            </a:r>
          </a:p>
        </p:txBody>
      </p:sp>
    </p:spTree>
    <p:extLst>
      <p:ext uri="{BB962C8B-B14F-4D97-AF65-F5344CB8AC3E}">
        <p14:creationId xmlns:p14="http://schemas.microsoft.com/office/powerpoint/2010/main" val="2413932358"/>
      </p:ext>
    </p:extLst>
  </p:cSld>
  <p:clrMapOvr>
    <a:masterClrMapping/>
  </p:clrMapOvr>
  <p:transition spd="slow">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7.4.2  </a:t>
            </a:r>
            <a:r>
              <a:rPr lang="zh-CN" altLang="en-US" dirty="0"/>
              <a:t>过程工具与技术</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历史关系</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关变量之间可能存在一些可据以进行参数估算或类比估算的历史关系。可以基于这些历史关系，利用项目特征（参数）来建立数学模型，预测项目总成本。数学模型可以是简单的（例如，建造住房的总成本取决于单位面积建造成本），也可以是复杂的（例如，软件开发项目的成本模型中有多个变量．且每个变量又受许多因素的影响）。</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资金限制平衡</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：应该根据对项目资金的任何限制，来平衡资金支出。如果发现资金限制与计划支出之间的差异，则可能需要调整工作的进度计划，以平衡资金支出水平。</a:t>
            </a:r>
          </a:p>
        </p:txBody>
      </p:sp>
    </p:spTree>
    <p:extLst>
      <p:ext uri="{BB962C8B-B14F-4D97-AF65-F5344CB8AC3E}">
        <p14:creationId xmlns:p14="http://schemas.microsoft.com/office/powerpoint/2010/main" val="1941253866"/>
      </p:ext>
    </p:extLst>
  </p:cSld>
  <p:clrMapOvr>
    <a:masterClrMapping/>
  </p:clrMapOvr>
  <p:transition spd="slow">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7.4.3  </a:t>
            </a:r>
            <a:r>
              <a:rPr lang="zh-CN" altLang="en-US" dirty="0"/>
              <a:t>输出：成本基准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成本基准是经过批准的、按时间段分配的项目预算，是不同进度活动预算的总和，不包括管理储备，只有通过正式的变更控制程序才能变更，用作与实际结果进行比较的依据。</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项目预算和成本基准的各个组成部分，如图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7-6</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先汇总各项目活动的成本估算及其应急储备，得到相关工作包的成本。然后，汇总各工作包的成本估算及其应急储备，得到控制账户的成本。再汇总各控制账户的成本，得到成本基准。由于成本基准中的成本估算与进度活动直接关联，因此就可按时间段分配成本基准，得到一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曲线表示，如图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7-7</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所示。最后，在成本基准之上增加管理储备，得到项目预算。当出现有必要动用管理储备的变更时，则应该在获得变更控制过程的批准之后，把适量的管理储备移入成本基准中。</a:t>
            </a:r>
          </a:p>
        </p:txBody>
      </p:sp>
    </p:spTree>
    <p:extLst>
      <p:ext uri="{BB962C8B-B14F-4D97-AF65-F5344CB8AC3E}">
        <p14:creationId xmlns:p14="http://schemas.microsoft.com/office/powerpoint/2010/main" val="1976770100"/>
      </p:ext>
    </p:extLst>
  </p:cSld>
  <p:clrMapOvr>
    <a:masterClrMapping/>
  </p:clrMapOvr>
  <p:transition spd="slow">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7.4.3  </a:t>
            </a:r>
            <a:r>
              <a:rPr lang="zh-CN" altLang="en-US" dirty="0"/>
              <a:t>输出：成本基准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7-6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项目预算的组成</a:t>
            </a:r>
          </a:p>
        </p:txBody>
      </p:sp>
      <p:pic>
        <p:nvPicPr>
          <p:cNvPr id="3" name="图片 2">
            <a:extLst>
              <a:ext uri="{FF2B5EF4-FFF2-40B4-BE49-F238E27FC236}">
                <a16:creationId xmlns:a16="http://schemas.microsoft.com/office/drawing/2014/main" id="{AC5C4AD0-E8A4-4CC4-983F-1C44C0B35017}"/>
              </a:ext>
            </a:extLst>
          </p:cNvPr>
          <p:cNvPicPr>
            <a:picLocks noChangeAspect="1"/>
          </p:cNvPicPr>
          <p:nvPr/>
        </p:nvPicPr>
        <p:blipFill>
          <a:blip r:embed="rId2"/>
          <a:stretch>
            <a:fillRect/>
          </a:stretch>
        </p:blipFill>
        <p:spPr>
          <a:xfrm>
            <a:off x="611560" y="1173421"/>
            <a:ext cx="7855279" cy="3340263"/>
          </a:xfrm>
          <a:prstGeom prst="rect">
            <a:avLst/>
          </a:prstGeom>
        </p:spPr>
      </p:pic>
    </p:spTree>
    <p:extLst>
      <p:ext uri="{BB962C8B-B14F-4D97-AF65-F5344CB8AC3E}">
        <p14:creationId xmlns:p14="http://schemas.microsoft.com/office/powerpoint/2010/main" val="36165506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7.4.3  </a:t>
            </a:r>
            <a:r>
              <a:rPr lang="zh-CN" altLang="en-US" dirty="0"/>
              <a:t>输出：成本基准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7-7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成本基准、支出与资金需求</a:t>
            </a:r>
          </a:p>
        </p:txBody>
      </p:sp>
      <p:pic>
        <p:nvPicPr>
          <p:cNvPr id="3" name="图片 2">
            <a:extLst>
              <a:ext uri="{FF2B5EF4-FFF2-40B4-BE49-F238E27FC236}">
                <a16:creationId xmlns:a16="http://schemas.microsoft.com/office/drawing/2014/main" id="{161EFC7C-C066-4EC6-AA2D-7A10960E7DDA}"/>
              </a:ext>
            </a:extLst>
          </p:cNvPr>
          <p:cNvPicPr>
            <a:picLocks noChangeAspect="1"/>
          </p:cNvPicPr>
          <p:nvPr/>
        </p:nvPicPr>
        <p:blipFill>
          <a:blip r:embed="rId2"/>
          <a:stretch>
            <a:fillRect/>
          </a:stretch>
        </p:blipFill>
        <p:spPr>
          <a:xfrm>
            <a:off x="899592" y="1157046"/>
            <a:ext cx="7249209" cy="3356638"/>
          </a:xfrm>
          <a:prstGeom prst="rect">
            <a:avLst/>
          </a:prstGeom>
        </p:spPr>
      </p:pic>
    </p:spTree>
    <p:extLst>
      <p:ext uri="{BB962C8B-B14F-4D97-AF65-F5344CB8AC3E}">
        <p14:creationId xmlns:p14="http://schemas.microsoft.com/office/powerpoint/2010/main" val="1433213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软件项目的项目成本管理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型企业和政府机构每年都要开发许多新的软件产品，以及修改许多现有的软件产品。小公司开发或修改的软件产品也许会较少，但这些产品却可能对公司的业务至关重要。因此，对每个需要开发软件的组织而言，项目成本管理都是一个主流活动；它已成为许多企业成功和生存的关键过程。</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量和进度与软件项目密切相关，因为工作量是人与时间的乘积，而人时是软件开发的主要成本因素，因此工作量估算是软件项目成本估算的基础。额外的成本可包括按照工作量成本的一定比例计算的管理费用。当没有提供人时的资源费率时，软件项目经理可以按照人时来管理项目成本，而不是使用货币单位。</a:t>
            </a:r>
          </a:p>
        </p:txBody>
      </p:sp>
    </p:spTree>
    <p:extLst>
      <p:ext uri="{BB962C8B-B14F-4D97-AF65-F5344CB8AC3E}">
        <p14:creationId xmlns:p14="http://schemas.microsoft.com/office/powerpoint/2010/main" val="2350836807"/>
      </p:ext>
    </p:extLst>
  </p:cSld>
  <p:clrMapOvr>
    <a:masterClrMapping/>
  </p:clrMapOvr>
  <p:transition spd="slow">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7.4.3  </a:t>
            </a:r>
            <a:r>
              <a:rPr lang="zh-CN" altLang="en-US" dirty="0"/>
              <a:t>输出：成本基准</a:t>
            </a:r>
          </a:p>
        </p:txBody>
      </p:sp>
      <p:sp>
        <p:nvSpPr>
          <p:cNvPr id="9" name="副标题 8"/>
          <p:cNvSpPr txBox="1">
            <a:spLocks/>
          </p:cNvSpPr>
          <p:nvPr/>
        </p:nvSpPr>
        <p:spPr>
          <a:xfrm>
            <a:off x="467544" y="1057300"/>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此外，本过程的输出还包括：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项目资金需求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成本基准，确定总资金需求和阶段性（如季度或年度）资金需求。成本基准中既包括预计的支出，也包括预计的债务。项目资金通常以增量而非连续的方式投入，并且可能是非均衡的。如果有管理储备，则总资金需求等于成本基准加上管理储备。在资金需求文件中，也可说明资金来源。</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项目文件（更新）</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：包括风险登记册、活动成本估算、项目进度计划。</a:t>
            </a:r>
          </a:p>
        </p:txBody>
      </p:sp>
    </p:spTree>
    <p:extLst>
      <p:ext uri="{BB962C8B-B14F-4D97-AF65-F5344CB8AC3E}">
        <p14:creationId xmlns:p14="http://schemas.microsoft.com/office/powerpoint/2010/main" val="2306875509"/>
      </p:ext>
    </p:extLst>
  </p:cSld>
  <p:clrMapOvr>
    <a:masterClrMapping/>
  </p:clrMapOvr>
  <p:transition spd="slow">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 y="3239545"/>
            <a:ext cx="7380313" cy="1490163"/>
          </a:xfrm>
          <a:prstGeom prst="rect">
            <a:avLst/>
          </a:prstGeom>
          <a:solidFill>
            <a:srgbClr val="0072C6"/>
          </a:solidFill>
          <a:ln w="12700" cap="flat" cmpd="sng" algn="ctr">
            <a:noFill/>
            <a:prstDash val="solid"/>
            <a:miter lim="800000"/>
          </a:ln>
          <a:effectLst/>
        </p:spPr>
        <p:txBody>
          <a:bodyPr vert="horz" rtlCol="0" anchor="ctr" anchorCtr="1"/>
          <a:lstStyle/>
          <a:p>
            <a:pPr algn="ctr"/>
            <a:r>
              <a:rPr lang="zh-CN" altLang="en-US" sz="2800" b="1" dirty="0">
                <a:solidFill>
                  <a:schemeClr val="bg1"/>
                </a:solidFill>
                <a:effectLst>
                  <a:outerShdw blurRad="38100" dist="38100" dir="2700000" algn="tl">
                    <a:srgbClr val="000000">
                      <a:alpha val="43137"/>
                    </a:srgbClr>
                  </a:outerShdw>
                </a:effectLst>
                <a:latin typeface="方正粗宋简体"/>
                <a:ea typeface="方正粗宋简体"/>
              </a:rPr>
              <a:t>控制成本</a:t>
            </a:r>
          </a:p>
        </p:txBody>
      </p:sp>
      <p:sp>
        <p:nvSpPr>
          <p:cNvPr id="5" name="文本框 4"/>
          <p:cNvSpPr txBox="1"/>
          <p:nvPr/>
        </p:nvSpPr>
        <p:spPr>
          <a:xfrm>
            <a:off x="1259632" y="2281436"/>
            <a:ext cx="3096344" cy="707886"/>
          </a:xfrm>
          <a:prstGeom prst="rect">
            <a:avLst/>
          </a:prstGeom>
          <a:noFill/>
        </p:spPr>
        <p:txBody>
          <a:bodyPr wrap="square" rtlCol="0">
            <a:spAutoFit/>
          </a:bodyPr>
          <a:lstStyle/>
          <a:p>
            <a:r>
              <a:rPr lang="en-US" altLang="zh-CN" sz="4000" b="1" i="1" dirty="0">
                <a:solidFill>
                  <a:schemeClr val="accent1"/>
                </a:solidFill>
                <a:effectLst>
                  <a:outerShdw blurRad="38100" dist="38100" dir="2700000" algn="tl">
                    <a:srgbClr val="000000">
                      <a:alpha val="43137"/>
                    </a:srgbClr>
                  </a:outerShdw>
                </a:effectLst>
                <a:latin typeface="Adobe Gothic Std B" panose="020B0800000000000000" pitchFamily="34" charset="-128"/>
                <a:ea typeface="Adobe Gothic Std B" panose="020B0800000000000000" pitchFamily="34" charset="-128"/>
              </a:rPr>
              <a:t>7.5</a:t>
            </a:r>
            <a:endParaRPr lang="zh-CN" altLang="en-US" sz="4000" b="1" dirty="0">
              <a:solidFill>
                <a:schemeClr val="accent1"/>
              </a:solidFill>
              <a:effectLst>
                <a:outerShdw blurRad="38100" dist="38100" dir="2700000" algn="tl">
                  <a:srgbClr val="000000">
                    <a:alpha val="43137"/>
                  </a:srgbClr>
                </a:outerShdw>
              </a:effectLst>
              <a:latin typeface="Adobe Gothic Std B" panose="020B0800000000000000" pitchFamily="34" charset="-128"/>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b="3328"/>
          <a:stretch/>
        </p:blipFill>
        <p:spPr>
          <a:xfrm>
            <a:off x="7380312" y="913284"/>
            <a:ext cx="1763688" cy="2326261"/>
          </a:xfrm>
          <a:prstGeom prst="rect">
            <a:avLst/>
          </a:prstGeom>
        </p:spPr>
      </p:pic>
    </p:spTree>
    <p:extLst>
      <p:ext uri="{BB962C8B-B14F-4D97-AF65-F5344CB8AC3E}">
        <p14:creationId xmlns:p14="http://schemas.microsoft.com/office/powerpoint/2010/main" val="3074548561"/>
      </p:ext>
    </p:extLst>
  </p:cSld>
  <p:clrMapOvr>
    <a:masterClrMapping/>
  </p:clrMapOvr>
  <p:transition spd="slow">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  </a:t>
            </a:r>
            <a:r>
              <a:rPr lang="zh-CN" altLang="en-US" dirty="0"/>
              <a:t>控制成本</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控制成本是监督项目状态，以更新项目成本、管理成本基准变更的过程。本过程的主要作用是，发现实际与计划的差异，以便采取纠正措施，降低风险。</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软件项目经理通过持续地监测干系人需求和其他条件的变化，来分析对项目成本的潜在影响。有些变化会在范围内，无须改变工作量分配（包括成本），而有些变化可能会超出范围，就需要改变工作量（成本）和进度。这对于适应性生命周期的软件项目尤其重要，因为干系人的需求通常以动态的方式演变，并且变化会随着项目的发展迅速发生。另外，不同的组织和他们的客户使用不同的成本收益计算方法，用于测量软件项目的成功。例如，项目可交付成果在成功集成和验证测试后可能被认为是价值增值，而其他人可能认为只有在成功的用户验收测试和产品交付到运行环境之后才是价值增值。</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7-8</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是本过程的数据流向图。</a:t>
            </a:r>
          </a:p>
        </p:txBody>
      </p:sp>
    </p:spTree>
    <p:extLst>
      <p:ext uri="{BB962C8B-B14F-4D97-AF65-F5344CB8AC3E}">
        <p14:creationId xmlns:p14="http://schemas.microsoft.com/office/powerpoint/2010/main" val="441533117"/>
      </p:ext>
    </p:extLst>
  </p:cSld>
  <p:clrMapOvr>
    <a:masterClrMapping/>
  </p:clrMapOvr>
  <p:transition spd="slow">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  </a:t>
            </a:r>
            <a:r>
              <a:rPr lang="zh-CN" altLang="en-US" dirty="0"/>
              <a:t>控制成本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7-8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控制成本的数据流向图</a:t>
            </a:r>
          </a:p>
        </p:txBody>
      </p:sp>
      <p:pic>
        <p:nvPicPr>
          <p:cNvPr id="3" name="图片 2">
            <a:extLst>
              <a:ext uri="{FF2B5EF4-FFF2-40B4-BE49-F238E27FC236}">
                <a16:creationId xmlns:a16="http://schemas.microsoft.com/office/drawing/2014/main" id="{CD4E9210-0B86-4422-8435-491664685882}"/>
              </a:ext>
            </a:extLst>
          </p:cNvPr>
          <p:cNvPicPr>
            <a:picLocks noChangeAspect="1"/>
          </p:cNvPicPr>
          <p:nvPr/>
        </p:nvPicPr>
        <p:blipFill>
          <a:blip r:embed="rId2"/>
          <a:stretch>
            <a:fillRect/>
          </a:stretch>
        </p:blipFill>
        <p:spPr>
          <a:xfrm>
            <a:off x="1115616" y="913284"/>
            <a:ext cx="6552728" cy="3788668"/>
          </a:xfrm>
          <a:prstGeom prst="rect">
            <a:avLst/>
          </a:prstGeom>
        </p:spPr>
      </p:pic>
    </p:spTree>
    <p:extLst>
      <p:ext uri="{BB962C8B-B14F-4D97-AF65-F5344CB8AC3E}">
        <p14:creationId xmlns:p14="http://schemas.microsoft.com/office/powerpoint/2010/main" val="22323418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  </a:t>
            </a:r>
            <a:r>
              <a:rPr lang="zh-CN" altLang="en-US" dirty="0"/>
              <a:t>控制成本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要更新预算，就需要了解截至目前的实际成本。只有经过实施整体变更控制过程的批准，才可以增加预算。在成本控制中，应重点分析项目资金支出与相应完成的实体工作之间的关系。有效成本控制的关键在于，对经批准的成本基准及其变更进行管理。</a:t>
            </a:r>
          </a:p>
        </p:txBody>
      </p:sp>
    </p:spTree>
    <p:extLst>
      <p:ext uri="{BB962C8B-B14F-4D97-AF65-F5344CB8AC3E}">
        <p14:creationId xmlns:p14="http://schemas.microsoft.com/office/powerpoint/2010/main" val="3580018904"/>
      </p:ext>
    </p:extLst>
  </p:cSld>
  <p:clrMapOvr>
    <a:masterClrMapping/>
  </p:clrMapOvr>
  <p:transition spd="slow">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  </a:t>
            </a:r>
            <a:r>
              <a:rPr lang="zh-CN" altLang="en-US" dirty="0"/>
              <a:t>控制成本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项目成本控制包括：</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对造成成本基准变更的因素施加影响；</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确保所有的变更请求都得到及时处理；</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当变更实际发生时，管理这些变更；</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确保成本支出不超过批准的资金限额，既不超出按时段、按</a:t>
            </a:r>
            <a:r>
              <a:rPr lang="en-US" altLang="zh-CN"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组件、按活动分配的限额，也不超出项目总限额；</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监督成本绩效，找出并分析与成本基准间的偏差；</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对照资金支出，监督工作绩效；</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防止在成本或资源使用报告中出现未经批准的变更；</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向有关干系人报告所有经批准的变更及其相关成本；</a:t>
            </a:r>
          </a:p>
          <a:p>
            <a:pPr lvl="1">
              <a:lnSpc>
                <a:spcPct val="150000"/>
              </a:lnSpc>
              <a:spcBef>
                <a:spcPts val="0"/>
              </a:spcBef>
              <a:buFont typeface="Wingdings" panose="05000000000000000000" pitchFamily="2" charset="2"/>
              <a:buChar char="n"/>
            </a:pPr>
            <a:r>
              <a:rPr lang="zh-CN" altLang="en-US" sz="17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设法把预期的成本超支控制在可接受的范围内。</a:t>
            </a:r>
            <a:endPar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202676"/>
      </p:ext>
    </p:extLst>
  </p:cSld>
  <p:clrMapOvr>
    <a:masterClrMapping/>
  </p:clrMapOvr>
  <p:transition spd="slow">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  </a:t>
            </a:r>
            <a:r>
              <a:rPr lang="zh-CN" altLang="en-US" dirty="0"/>
              <a:t>控制成本</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项目成本控制是实施整体变更控制过程的一部分，要弄清引起正面和负面偏差的原因。</a:t>
            </a:r>
          </a:p>
        </p:txBody>
      </p:sp>
    </p:spTree>
    <p:extLst>
      <p:ext uri="{BB962C8B-B14F-4D97-AF65-F5344CB8AC3E}">
        <p14:creationId xmlns:p14="http://schemas.microsoft.com/office/powerpoint/2010/main" val="3830916041"/>
      </p:ext>
    </p:extLst>
  </p:cSld>
  <p:clrMapOvr>
    <a:masterClrMapping/>
  </p:clrMapOvr>
  <p:transition spd="slow">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7.5.1  </a:t>
            </a:r>
            <a:r>
              <a:rPr lang="zh-CN" altLang="en-US" dirty="0"/>
              <a:t>过程输入</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本过程的输入包括：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项目管理计划</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：其中包含以下可用于控制成本的信息：</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成本基准。将其与实际结果相比，以判断是否需要进行变更或采取纠正或预防措施。</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成本管理计划。规定了如何管理与控制项目成本。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项目资金需求</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：包括预计支出加上预计债务。</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工作绩效信息</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：是关于项目进展情况的信息，如哪些活动已开工、进展如何，以及哪些可交付成果已完成，还包括已批准和已发生的成本。</a:t>
            </a:r>
          </a:p>
          <a:p>
            <a:pPr>
              <a:lnSpc>
                <a:spcPct val="150000"/>
              </a:lnSpc>
              <a:spcBef>
                <a:spcPts val="0"/>
              </a:spcBef>
              <a:buFont typeface="Wingdings" panose="05000000000000000000" pitchFamily="2" charset="2"/>
              <a:buChar char="n"/>
            </a:pP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组织过程资产</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：包括：现有的、正式和非正式的、与成本控制相关的政策、程序和指南；成本控制工具；可用的监督和报告方法。</a:t>
            </a:r>
          </a:p>
        </p:txBody>
      </p:sp>
    </p:spTree>
    <p:extLst>
      <p:ext uri="{BB962C8B-B14F-4D97-AF65-F5344CB8AC3E}">
        <p14:creationId xmlns:p14="http://schemas.microsoft.com/office/powerpoint/2010/main" val="314329918"/>
      </p:ext>
    </p:extLst>
  </p:cSld>
  <p:clrMapOvr>
    <a:masterClrMapping/>
  </p:clrMapOvr>
  <p:transition spd="slow">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7.5.2  </a:t>
            </a:r>
            <a:r>
              <a:rPr lang="zh-CN" altLang="en-US" dirty="0"/>
              <a:t>工具与技术：挣值管理</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项目管理中的一个非常有效的成本控制工具就是挣值管理（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Earned Value Management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又称挣值分析，它是综合考虑范围、进度和资源绩效，以评估项目绩效和进展的一种常用的绩效测量方法。它把范围基准、成本基准和进度基准整合起来，形成绩效基准，以便项目管理团队评估和测量项目绩效和进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的原理适用于所有行业的所有项目。它针对每个工作包和控制账户，计算并监测以下三个关键指标：</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计划价值（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）。是为计划工作分配的经批准的预算。它是为完成某活动或</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组件而准备的一份经批准的预算，不包括管理储备。应该把该预算分配至项目生命周期的各个阶段。在某个给定的时间点，计划价值代表着应该已经完成的工作。</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的总和有时被称为绩效测量基准（</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）。项目的总计划价值又称为完工预算（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0896051"/>
      </p:ext>
    </p:extLst>
  </p:cSld>
  <p:clrMapOvr>
    <a:masterClrMapping/>
  </p:clrMapOvr>
  <p:transition spd="slow">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7.5.2  </a:t>
            </a:r>
            <a:r>
              <a:rPr lang="zh-CN" altLang="en-US" dirty="0"/>
              <a:t>工具与技术：挣值管理</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挣值（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）。是对已完成工作的测量值，用分配给该工作的预算来表示。它是已完成工作的经批准的预算。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的计算必须与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PMB</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相对应，且所得的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值不得大于相应组件的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总预算。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常用于计算项目的完成百分比。应该为每个</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WBS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组件规定进展测量准则，用于考核正在实施的工作。项目经理既要监测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的增量，以判断当前的状态，又要监测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的累计值，以判断长期的绩效趋势。</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实际成本（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）。是在给定时段内，执行某工作而实际发生的成本，是为完成与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相对应的工作而发生的总成本。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的计算口径必须与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的计算口径保持一致（例如，都只计算直接成本，或都计算包含间接成本在内的全部成本）。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没有上限，为实现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所花费的任何成本都要计算进去。</a:t>
            </a:r>
          </a:p>
        </p:txBody>
      </p:sp>
    </p:spTree>
    <p:extLst>
      <p:ext uri="{BB962C8B-B14F-4D97-AF65-F5344CB8AC3E}">
        <p14:creationId xmlns:p14="http://schemas.microsoft.com/office/powerpoint/2010/main" val="1049053100"/>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软件项目的项目成本管理</a:t>
            </a:r>
          </a:p>
        </p:txBody>
      </p:sp>
      <p:sp>
        <p:nvSpPr>
          <p:cNvPr id="9" name="副标题 8"/>
          <p:cNvSpPr txBox="1">
            <a:spLocks/>
          </p:cNvSpPr>
          <p:nvPr/>
        </p:nvSpPr>
        <p:spPr>
          <a:xfrm>
            <a:off x="467544" y="9439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开发或修改软件所需的工作量几乎完全依赖于技能、能力和各个团队成员的积极性、团队成员之间的互动、技术领导力、项目管理，以及文化和软件开发环境中的组织级过程。软件项目成本管理包括建立初始估算并定期更新，并且可能包括识别和预测一定年限的软件产品维护和升级成本，以及商业采购组件的许可或升级费用。即使软件项目经理具有足够的经验，根据这些可变性来管理软件项目的成本也是很困难的。</a:t>
            </a:r>
          </a:p>
        </p:txBody>
      </p:sp>
    </p:spTree>
    <p:extLst>
      <p:ext uri="{BB962C8B-B14F-4D97-AF65-F5344CB8AC3E}">
        <p14:creationId xmlns:p14="http://schemas.microsoft.com/office/powerpoint/2010/main" val="1580143939"/>
      </p:ext>
    </p:extLst>
  </p:cSld>
  <p:clrMapOvr>
    <a:masterClrMapping/>
  </p:clrMapOvr>
  <p:transition spd="slow">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7.5.2  </a:t>
            </a:r>
            <a:r>
              <a:rPr lang="zh-CN" altLang="en-US" dirty="0"/>
              <a:t>工具与技术：挣值管理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也应该监测实际绩效与基准之间的偏差：</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进度偏差（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）。是项目进度绩效的一种指标，表示为挣值与计划价值之差。它是指在某个给定的时点，项目提前或落后的进度，等于挣值（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）减去计划价值（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）。进度偏差是一种有用的指标，可表明项目进度是落后还是提前于进度基准。由于当项目完工时，全部的计划价值都将实现（即成为挣值），所以进度偏差最终将等于零。最好把进度偏差与关键路径法（</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CPM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）和风险管理一起使用。</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 = EV – 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76235702"/>
      </p:ext>
    </p:extLst>
  </p:cSld>
  <p:clrMapOvr>
    <a:masterClrMapping/>
  </p:clrMapOvr>
  <p:transition spd="slow">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7.5.2  </a:t>
            </a:r>
            <a:r>
              <a:rPr lang="zh-CN" altLang="en-US" dirty="0"/>
              <a:t>工具与技术：挣值管理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成本偏差（</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）。是在某个给定时点的预算亏空或盈余量，表示为挣值与实际成本之差。它是测量项目成本绩效的一种指标，等于挣值（</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）减去实际成本（</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）。项目结束时的成本偏差，就是完工预算（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）与实际成本之间的差值。由于成本偏差指明了实际绩效与成本支出之间的关系，所以非常重要。负的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一般都是不可挽回的。</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CV = EV – 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32736070"/>
      </p:ext>
    </p:extLst>
  </p:cSld>
  <p:clrMapOvr>
    <a:masterClrMapping/>
  </p:clrMapOvr>
  <p:transition spd="slow">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7.5.2  </a:t>
            </a:r>
            <a:r>
              <a:rPr lang="zh-CN" altLang="en-US" dirty="0"/>
              <a:t>工具与技术：挣值管理</a:t>
            </a:r>
          </a:p>
        </p:txBody>
      </p:sp>
      <p:sp>
        <p:nvSpPr>
          <p:cNvPr id="9" name="副标题 8"/>
          <p:cNvSpPr txBox="1">
            <a:spLocks/>
          </p:cNvSpPr>
          <p:nvPr/>
        </p:nvSpPr>
        <p:spPr>
          <a:xfrm>
            <a:off x="467544" y="769268"/>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还可以把</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转化为效率指标，以便把项目的成本和进度绩效与任何其他项目作比较，或在同一项目组合内的各项目之间作比较。可以通过偏差来确定项目状态。</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进度绩效指数（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）。是测量进度效率的一种指标，表示为挣值与计划价值之比。它反映了项目团队利用时间的效率。有时与成本绩效指数（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）一起使用，以预测最终的完工估算。当</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小于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时，说明已完成工作量未达到计划要求；当</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时，则说明已完成工作量超过计划。由于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测量的是项目总工作量，所以还需对关键路径上的绩效进行单独分析，以确认项目是否将比计划完成日期提早或推迟完工。</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等于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的比值。</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 = EV/PV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0105968"/>
      </p:ext>
    </p:extLst>
  </p:cSld>
  <p:clrMapOvr>
    <a:masterClrMapping/>
  </p:clrMapOvr>
  <p:transition spd="slow">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7.5.2  </a:t>
            </a:r>
            <a:r>
              <a:rPr lang="zh-CN" altLang="en-US" dirty="0"/>
              <a:t>工具与技术：挣值管理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成本绩效指数（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）。是测量预算资源的成本效率的一种指标，表示为挣值与实际成本之比。它是最关键的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指标，用来测量已完成工作的成本效率。当</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小于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时，说明已完成工作的成本超支；当</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大于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时，则说明到目前为止成本有结余。</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等于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的比值。该指标对于判断项目状态很有帮助，并可为预测项目成本和进度的最终结果提供依据。</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 = EV/ 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对计划价值、挣值和实际成本这三个参数，既可以分阶段（以周或月为单位）进行检测和报告，也可以针对累计值进行监测和报告。图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7-9</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以</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曲线展示某个项目的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数据，该项目目前预算超支且进度落后。</a:t>
            </a:r>
          </a:p>
        </p:txBody>
      </p:sp>
    </p:spTree>
    <p:extLst>
      <p:ext uri="{BB962C8B-B14F-4D97-AF65-F5344CB8AC3E}">
        <p14:creationId xmlns:p14="http://schemas.microsoft.com/office/powerpoint/2010/main" val="20154435"/>
      </p:ext>
    </p:extLst>
  </p:cSld>
  <p:clrMapOvr>
    <a:masterClrMapping/>
  </p:clrMapOvr>
  <p:transition spd="slow">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7.5.2  </a:t>
            </a:r>
            <a:r>
              <a:rPr lang="zh-CN" altLang="en-US" dirty="0"/>
              <a:t>工具与技术：挣值管理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7-9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挣值、计划价值和实际成本</a:t>
            </a:r>
          </a:p>
        </p:txBody>
      </p:sp>
      <p:pic>
        <p:nvPicPr>
          <p:cNvPr id="3" name="图片 2">
            <a:extLst>
              <a:ext uri="{FF2B5EF4-FFF2-40B4-BE49-F238E27FC236}">
                <a16:creationId xmlns:a16="http://schemas.microsoft.com/office/drawing/2014/main" id="{787E8230-5D4E-4177-BC11-197C75779109}"/>
              </a:ext>
            </a:extLst>
          </p:cNvPr>
          <p:cNvPicPr>
            <a:picLocks noChangeAspect="1"/>
          </p:cNvPicPr>
          <p:nvPr/>
        </p:nvPicPr>
        <p:blipFill>
          <a:blip r:embed="rId2"/>
          <a:stretch>
            <a:fillRect/>
          </a:stretch>
        </p:blipFill>
        <p:spPr>
          <a:xfrm>
            <a:off x="1391878" y="1023199"/>
            <a:ext cx="6420481" cy="3634501"/>
          </a:xfrm>
          <a:prstGeom prst="rect">
            <a:avLst/>
          </a:prstGeom>
        </p:spPr>
      </p:pic>
    </p:spTree>
    <p:extLst>
      <p:ext uri="{BB962C8B-B14F-4D97-AF65-F5344CB8AC3E}">
        <p14:creationId xmlns:p14="http://schemas.microsoft.com/office/powerpoint/2010/main" val="28267592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7.5.2  </a:t>
            </a:r>
            <a:r>
              <a:rPr lang="zh-CN" altLang="en-US" dirty="0"/>
              <a:t>工具与技术：挣值管理</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当应用于生产物理工件的项目时，挣值管理关注按照成本、进度和工作产品生产速度的总体计划来测量成本和进度的进展。在预测性生命周期软件项目的构建阶段和适应性生命周期软件项目的生产过程中，频繁的测试和演示工作软件增量支持挣值分析技术的使用，因为可工作的、可演示的软件在两种情况下都可以作为进展的测量。然而，其他软件工作产品（如需求、设计文档和测试计划）的无形性使得很难在周期性的生成准确的挣值报告所要求的粒度水平上测量和报告工作的进展。</a:t>
            </a:r>
          </a:p>
        </p:txBody>
      </p:sp>
    </p:spTree>
    <p:extLst>
      <p:ext uri="{BB962C8B-B14F-4D97-AF65-F5344CB8AC3E}">
        <p14:creationId xmlns:p14="http://schemas.microsoft.com/office/powerpoint/2010/main" val="1268868035"/>
      </p:ext>
    </p:extLst>
  </p:cSld>
  <p:clrMapOvr>
    <a:masterClrMapping/>
  </p:clrMapOvr>
  <p:transition spd="slow">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7.5.3  </a:t>
            </a:r>
            <a:r>
              <a:rPr lang="zh-CN" altLang="en-US" dirty="0"/>
              <a:t>工具与技术：预测</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随着项目进展，项目团队可根据项目绩效，对完工估算（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）进行预测，预测的结果可能与完工预算（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）存在差异。如果</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已明显不再可行，则项目经理应考虑对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进行预测。预测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是根据当前掌握的绩效信息和其他知识，预计项目未来的情况和事件。预测要根据项目执行过程中所提供的工作绩效来产生、更新和重新发布。工作绩效信息包含项目过去的绩效，以及可能在未来对项目产生影响的任何信息。</a:t>
            </a:r>
          </a:p>
        </p:txBody>
      </p:sp>
    </p:spTree>
    <p:extLst>
      <p:ext uri="{BB962C8B-B14F-4D97-AF65-F5344CB8AC3E}">
        <p14:creationId xmlns:p14="http://schemas.microsoft.com/office/powerpoint/2010/main" val="2463585844"/>
      </p:ext>
    </p:extLst>
  </p:cSld>
  <p:clrMapOvr>
    <a:masterClrMapping/>
  </p:clrMapOvr>
  <p:transition spd="slow">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7.5.3  </a:t>
            </a:r>
            <a:r>
              <a:rPr lang="zh-CN" altLang="en-US" dirty="0"/>
              <a:t>工具与技术：预测</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在计算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时，通常用已完成工作的实际成本，加上剩余工作的完工尚需估算（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）。项目团队要根据已有的经验，考虑实施</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工作可能遇到的各种情况。把</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方法与手工预测</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方法联合起来使用，效果更佳。由项目经理和项目团队手工进行的自下而上汇总方法，就是一种最普通的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预测方法。即以已完成工作的实际成本为基础，并根据已积累的经验来为剩余项目工作编制一个新估算。</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 = AC +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自下而上的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可以很方便地把项目经理手工估算的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与计算得出的一系列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作比较，这些计算得出的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代表了不同的风险情景。在计算</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值时，尽管会使用累计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和累计</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值。</a:t>
            </a:r>
          </a:p>
        </p:txBody>
      </p:sp>
    </p:spTree>
    <p:extLst>
      <p:ext uri="{BB962C8B-B14F-4D97-AF65-F5344CB8AC3E}">
        <p14:creationId xmlns:p14="http://schemas.microsoft.com/office/powerpoint/2010/main" val="4005748815"/>
      </p:ext>
    </p:extLst>
  </p:cSld>
  <p:clrMapOvr>
    <a:masterClrMapping/>
  </p:clrMapOvr>
  <p:transition spd="slow">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7.5.3  </a:t>
            </a:r>
            <a:r>
              <a:rPr lang="zh-CN" altLang="en-US" dirty="0"/>
              <a:t>工具与技术：预测</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可以用许多方法来计算基于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EVM</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数据的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值，下面介绍其中最常用的三种方法：</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假设将按预算单价完成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工作。这种方法承认以实际成本表示的累计实际项目绩效（不论好坏），并预计未来的全部</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工作都将按预算单价完成。如果目前的实际绩效不好，则只有在进行项目风险分析并取得有力证据后，才能做“未来绩效将会改进”的假设。</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 = AC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 – 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假设以当前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完成</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工作。这种方法假设项目将按截至目前的情况继续进行，即</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工作将按项目截至目前的累计成本绩效指数（</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）实施。</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 = BAC/CPI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80772003"/>
      </p:ext>
    </p:extLst>
  </p:cSld>
  <p:clrMapOvr>
    <a:masterClrMapping/>
  </p:clrMapOvr>
  <p:transition spd="slow">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7.5.3  </a:t>
            </a:r>
            <a:r>
              <a:rPr lang="zh-CN" altLang="en-US" dirty="0"/>
              <a:t>工具与技术：预测</a:t>
            </a:r>
          </a:p>
        </p:txBody>
      </p:sp>
      <p:sp>
        <p:nvSpPr>
          <p:cNvPr id="9" name="副标题 8"/>
          <p:cNvSpPr txBox="1">
            <a:spLocks/>
          </p:cNvSpPr>
          <p:nvPr/>
        </p:nvSpPr>
        <p:spPr>
          <a:xfrm>
            <a:off x="467544" y="985292"/>
            <a:ext cx="8208912" cy="356969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假设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与</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将同时影响</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工作。在这种预测中，需要计算一个由成本绩效指数与进度绩效指数综合决定的效率指标，并假设</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工作将按该效率指标完成。如果项目进度对</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ETC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有重要影响，这种方法最有效。使用这种方法时，还可以根据项目经理的判断，分别给</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和</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赋予不同的权重，如</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80/20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50/50</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或其他比率。</a:t>
            </a:r>
            <a:b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公式：</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 + [</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 - EV</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CPI×SPI</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zh-CN" alt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Char char="n"/>
            </a:pP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上述三种方法可适用于任何项目。如果预测的</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EAC</a:t>
            </a:r>
            <a:r>
              <a:rPr lang="zh-CN" alt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值不在可接受范围内，就是对项目管理团队发出了预警信号。</a:t>
            </a:r>
          </a:p>
        </p:txBody>
      </p:sp>
    </p:spTree>
    <p:extLst>
      <p:ext uri="{BB962C8B-B14F-4D97-AF65-F5344CB8AC3E}">
        <p14:creationId xmlns:p14="http://schemas.microsoft.com/office/powerpoint/2010/main" val="771212536"/>
      </p:ext>
    </p:extLst>
  </p:cSld>
  <p:clrMapOvr>
    <a:masterClrMapping/>
  </p:clrMapOvr>
  <p:transition spd="slow">
    <p:wipe dir="r"/>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TotalTime>
  <Words>13181</Words>
  <Application>Microsoft Office PowerPoint</Application>
  <PresentationFormat>全屏显示(16:10)</PresentationFormat>
  <Paragraphs>467</Paragraphs>
  <Slides>114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114</vt:i4>
      </vt:variant>
    </vt:vector>
  </HeadingPairs>
  <TitlesOfParts>
    <vt:vector size="126" baseType="lpstr">
      <vt:lpstr>Adobe Gothic Std B</vt:lpstr>
      <vt:lpstr>方正粗宋简体</vt:lpstr>
      <vt:lpstr>华文细黑</vt:lpstr>
      <vt:lpstr>楷体</vt:lpstr>
      <vt:lpstr>宋体</vt:lpstr>
      <vt:lpstr>微软雅黑</vt:lpstr>
      <vt:lpstr>Arial</vt:lpstr>
      <vt:lpstr>Calibri</vt:lpstr>
      <vt:lpstr>Franklin Gothic Medium</vt:lpstr>
      <vt:lpstr>Times New Roman</vt:lpstr>
      <vt:lpstr>Wingdings</vt:lpstr>
      <vt:lpstr>Office 主题​​</vt:lpstr>
      <vt:lpstr>PowerPoint 演示文稿</vt:lpstr>
      <vt:lpstr>第7章  项目成本管理</vt:lpstr>
      <vt:lpstr>第7章  项目成本管理</vt:lpstr>
      <vt:lpstr>第7章  项目成本管理</vt:lpstr>
      <vt:lpstr>第7章  项目成本管理</vt:lpstr>
      <vt:lpstr>PowerPoint 演示文稿</vt:lpstr>
      <vt:lpstr>PowerPoint 演示文稿</vt:lpstr>
      <vt:lpstr>7.1  软件项目的项目成本管理</vt:lpstr>
      <vt:lpstr>7.1  软件项目的项目成本管理</vt:lpstr>
      <vt:lpstr>7.1  软件项目的项目成本管理</vt:lpstr>
      <vt:lpstr>7.1  软件项目的项目成本管理</vt:lpstr>
      <vt:lpstr>PowerPoint 演示文稿</vt:lpstr>
      <vt:lpstr>7.2  规划成本管理</vt:lpstr>
      <vt:lpstr>7.2  规划成本管理</vt:lpstr>
      <vt:lpstr>7.2.1  过程输入</vt:lpstr>
      <vt:lpstr>7.2.1  过程输入</vt:lpstr>
      <vt:lpstr>7.2.1  过程输入</vt:lpstr>
      <vt:lpstr>7.2.1  过程输入</vt:lpstr>
      <vt:lpstr>7.2.1  过程输入</vt:lpstr>
      <vt:lpstr>7.2.1  过程输入</vt:lpstr>
      <vt:lpstr>7.2.2  过程工具与技术</vt:lpstr>
      <vt:lpstr>7.2.2  过程工具与技术</vt:lpstr>
      <vt:lpstr>7.2.3  输出：成本管理计划</vt:lpstr>
      <vt:lpstr>7.2.3  输出：成本管理计划</vt:lpstr>
      <vt:lpstr>7.2.3  输出：成本管理计划</vt:lpstr>
      <vt:lpstr>7.2.3  输出：成本管理计划</vt:lpstr>
      <vt:lpstr>7.2.3  输出：成本管理计划</vt:lpstr>
      <vt:lpstr>7.2.4  过程的其他输出</vt:lpstr>
      <vt:lpstr>7.2.4  过程的其他输出</vt:lpstr>
      <vt:lpstr>7.2.4  过程的其他输出</vt:lpstr>
      <vt:lpstr>7.2.4  过程的其他输出</vt:lpstr>
      <vt:lpstr>PowerPoint 演示文稿</vt:lpstr>
      <vt:lpstr>7.3  估算成本</vt:lpstr>
      <vt:lpstr>7.3  估算成本</vt:lpstr>
      <vt:lpstr>7.3  估算成本</vt:lpstr>
      <vt:lpstr>7.3  估算成本</vt:lpstr>
      <vt:lpstr>7.3  估算成本</vt:lpstr>
      <vt:lpstr>7.3.1  成本估算的类型</vt:lpstr>
      <vt:lpstr>7.3.1  成本估算的类型</vt:lpstr>
      <vt:lpstr>7.3.1  成本估算的类型</vt:lpstr>
      <vt:lpstr>7.3.2  过程输入</vt:lpstr>
      <vt:lpstr>7.3.2  过程输入</vt:lpstr>
      <vt:lpstr>7.3.2  过程输入</vt:lpstr>
      <vt:lpstr>7.3.2  过程输入</vt:lpstr>
      <vt:lpstr>7.3.2  过程输入</vt:lpstr>
      <vt:lpstr>7.3.2  过程输入</vt:lpstr>
      <vt:lpstr>7.3.2  过程输入</vt:lpstr>
      <vt:lpstr>7.3.2  过程输入</vt:lpstr>
      <vt:lpstr>7.3.2  过程输入</vt:lpstr>
      <vt:lpstr>7.3.3  过程工具与技术</vt:lpstr>
      <vt:lpstr>7.3.3  过程工具与技术</vt:lpstr>
      <vt:lpstr>7.3.3  过程工具与技术</vt:lpstr>
      <vt:lpstr>7.3.4  工具与技术：类比估算</vt:lpstr>
      <vt:lpstr>7.3.5  工具与技术：参数估算</vt:lpstr>
      <vt:lpstr>7.3.6  工具与技术：自下而上估算</vt:lpstr>
      <vt:lpstr>7.3.7  工具与技术：三点估算</vt:lpstr>
      <vt:lpstr>7.3.8  工具与技术：储备分析</vt:lpstr>
      <vt:lpstr>7.3.9  工具与技术：质量成本（COQ）</vt:lpstr>
      <vt:lpstr>7.3.9  工具与技术：质量成本（COQ）</vt:lpstr>
      <vt:lpstr>7.3.9  工具与技术：质量成本（COQ）</vt:lpstr>
      <vt:lpstr>7.3.10  其他工具与技术</vt:lpstr>
      <vt:lpstr>7.3.10  其他工具与技术</vt:lpstr>
      <vt:lpstr>7.3.10  其他工具与技术</vt:lpstr>
      <vt:lpstr>7.3.10  其他工具与技术</vt:lpstr>
      <vt:lpstr>7.3.11  过程输出</vt:lpstr>
      <vt:lpstr>7.3.11  过程输出</vt:lpstr>
      <vt:lpstr>7.3.12  项目成本估算的典型问题</vt:lpstr>
      <vt:lpstr>7.3.12  项目成本估算的典型问题</vt:lpstr>
      <vt:lpstr>PowerPoint 演示文稿</vt:lpstr>
      <vt:lpstr>7.4  制定预算</vt:lpstr>
      <vt:lpstr>7.4  制定预算</vt:lpstr>
      <vt:lpstr>7.4.1  过程输入</vt:lpstr>
      <vt:lpstr>7.4.1  过程输入</vt:lpstr>
      <vt:lpstr>7.4.2  过程工具与技术</vt:lpstr>
      <vt:lpstr>7.4.2  过程工具与技术</vt:lpstr>
      <vt:lpstr>7.4.2  过程工具与技术</vt:lpstr>
      <vt:lpstr>7.4.3  输出：成本基准</vt:lpstr>
      <vt:lpstr>7.4.3  输出：成本基准</vt:lpstr>
      <vt:lpstr>7.4.3  输出：成本基准</vt:lpstr>
      <vt:lpstr>7.4.3  输出：成本基准</vt:lpstr>
      <vt:lpstr>PowerPoint 演示文稿</vt:lpstr>
      <vt:lpstr>7.5  控制成本</vt:lpstr>
      <vt:lpstr>7.5  控制成本</vt:lpstr>
      <vt:lpstr>7.5  控制成本</vt:lpstr>
      <vt:lpstr>7.5  控制成本</vt:lpstr>
      <vt:lpstr>7.5  控制成本</vt:lpstr>
      <vt:lpstr>7.5.1  过程输入</vt:lpstr>
      <vt:lpstr>7.5.2  工具与技术：挣值管理</vt:lpstr>
      <vt:lpstr>7.5.2  工具与技术：挣值管理</vt:lpstr>
      <vt:lpstr>7.5.2  工具与技术：挣值管理</vt:lpstr>
      <vt:lpstr>7.5.2  工具与技术：挣值管理</vt:lpstr>
      <vt:lpstr>7.5.2  工具与技术：挣值管理</vt:lpstr>
      <vt:lpstr>7.5.2  工具与技术：挣值管理</vt:lpstr>
      <vt:lpstr>7.5.2  工具与技术：挣值管理</vt:lpstr>
      <vt:lpstr>7.5.2  工具与技术：挣值管理</vt:lpstr>
      <vt:lpstr>7.5.3  工具与技术：预测</vt:lpstr>
      <vt:lpstr>7.5.3  工具与技术：预测</vt:lpstr>
      <vt:lpstr>7.5.3  工具与技术：预测</vt:lpstr>
      <vt:lpstr>7.5.3  工具与技术：预测</vt:lpstr>
      <vt:lpstr>7.5.3  工具与技术：预测</vt:lpstr>
      <vt:lpstr>7.5.3  工具与技术：预测</vt:lpstr>
      <vt:lpstr>7.5.4  工具与技术：完工尚需绩效指数（TCPI）</vt:lpstr>
      <vt:lpstr>7.5.4  工具与技术：完工尚需绩效指数（TCPI）</vt:lpstr>
      <vt:lpstr>7.5.4  工具与技术：完工尚需绩效指数（TCPI）</vt:lpstr>
      <vt:lpstr>7.5.5  工具与技术：绩效审查</vt:lpstr>
      <vt:lpstr>7.5.5  工具与技术：绩效审查</vt:lpstr>
      <vt:lpstr>7.5.5  工具与技术：绩效审查</vt:lpstr>
      <vt:lpstr>7.5.6  工具与技术：管理测量指标</vt:lpstr>
      <vt:lpstr>7.5.6  工具与技术：管理测量指标</vt:lpstr>
      <vt:lpstr>7.5.6  工具与技术：管理测量指标</vt:lpstr>
      <vt:lpstr>7.5.7  过程输出</vt:lpstr>
      <vt:lpstr>7.5.7  过程输出</vt:lpstr>
      <vt:lpstr>7.5.7  过程输出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ZhouSu</dc:creator>
  <cp:lastModifiedBy>周 苏</cp:lastModifiedBy>
  <cp:revision>224</cp:revision>
  <dcterms:created xsi:type="dcterms:W3CDTF">2011-06-03T14:53:06Z</dcterms:created>
  <dcterms:modified xsi:type="dcterms:W3CDTF">2018-05-23T00:55:39Z</dcterms:modified>
</cp:coreProperties>
</file>