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7"/>
  </p:notesMasterIdLst>
  <p:sldIdLst>
    <p:sldId id="649" r:id="rId4"/>
    <p:sldId id="411" r:id="rId5"/>
    <p:sldId id="401" r:id="rId6"/>
    <p:sldId id="412" r:id="rId8"/>
    <p:sldId id="413" r:id="rId9"/>
    <p:sldId id="414" r:id="rId10"/>
    <p:sldId id="415" r:id="rId11"/>
    <p:sldId id="416" r:id="rId12"/>
    <p:sldId id="421" r:id="rId13"/>
    <p:sldId id="422" r:id="rId14"/>
    <p:sldId id="423" r:id="rId15"/>
    <p:sldId id="424" r:id="rId16"/>
    <p:sldId id="425" r:id="rId17"/>
    <p:sldId id="427" r:id="rId18"/>
    <p:sldId id="428" r:id="rId19"/>
    <p:sldId id="429" r:id="rId20"/>
    <p:sldId id="430" r:id="rId21"/>
    <p:sldId id="431" r:id="rId22"/>
    <p:sldId id="432" r:id="rId23"/>
    <p:sldId id="433" r:id="rId24"/>
    <p:sldId id="434" r:id="rId25"/>
    <p:sldId id="435" r:id="rId26"/>
    <p:sldId id="465" r:id="rId27"/>
    <p:sldId id="436" r:id="rId28"/>
    <p:sldId id="437" r:id="rId29"/>
    <p:sldId id="467" r:id="rId30"/>
    <p:sldId id="441" r:id="rId31"/>
    <p:sldId id="442" r:id="rId32"/>
    <p:sldId id="476" r:id="rId33"/>
    <p:sldId id="477" r:id="rId34"/>
    <p:sldId id="474" r:id="rId35"/>
    <p:sldId id="479" r:id="rId36"/>
    <p:sldId id="480" r:id="rId37"/>
    <p:sldId id="591" r:id="rId38"/>
    <p:sldId id="481" r:id="rId39"/>
    <p:sldId id="482" r:id="rId40"/>
    <p:sldId id="592" r:id="rId41"/>
    <p:sldId id="484" r:id="rId42"/>
    <p:sldId id="485" r:id="rId43"/>
    <p:sldId id="486" r:id="rId44"/>
    <p:sldId id="487" r:id="rId45"/>
    <p:sldId id="488" r:id="rId46"/>
    <p:sldId id="489" r:id="rId47"/>
    <p:sldId id="490" r:id="rId48"/>
    <p:sldId id="466" r:id="rId49"/>
    <p:sldId id="503" r:id="rId50"/>
    <p:sldId id="495" r:id="rId51"/>
    <p:sldId id="496" r:id="rId52"/>
    <p:sldId id="471" r:id="rId53"/>
    <p:sldId id="447" r:id="rId54"/>
    <p:sldId id="443" r:id="rId55"/>
    <p:sldId id="571" r:id="rId56"/>
    <p:sldId id="445" r:id="rId57"/>
    <p:sldId id="500" r:id="rId58"/>
    <p:sldId id="453" r:id="rId59"/>
    <p:sldId id="448" r:id="rId60"/>
    <p:sldId id="449" r:id="rId61"/>
    <p:sldId id="540" r:id="rId62"/>
    <p:sldId id="450" r:id="rId63"/>
    <p:sldId id="452" r:id="rId64"/>
    <p:sldId id="499" r:id="rId65"/>
    <p:sldId id="454" r:id="rId66"/>
    <p:sldId id="455" r:id="rId67"/>
    <p:sldId id="456" r:id="rId68"/>
    <p:sldId id="457" r:id="rId69"/>
    <p:sldId id="458" r:id="rId70"/>
    <p:sldId id="459" r:id="rId71"/>
    <p:sldId id="501" r:id="rId72"/>
    <p:sldId id="502" r:id="rId73"/>
    <p:sldId id="460" r:id="rId74"/>
    <p:sldId id="461" r:id="rId75"/>
    <p:sldId id="572" r:id="rId76"/>
    <p:sldId id="463" r:id="rId77"/>
    <p:sldId id="464" r:id="rId78"/>
    <p:sldId id="426" r:id="rId79"/>
    <p:sldId id="417" r:id="rId80"/>
    <p:sldId id="418" r:id="rId81"/>
    <p:sldId id="593" r:id="rId82"/>
    <p:sldId id="594" r:id="rId83"/>
    <p:sldId id="573" r:id="rId84"/>
    <p:sldId id="574" r:id="rId85"/>
    <p:sldId id="575" r:id="rId86"/>
    <p:sldId id="576" r:id="rId87"/>
    <p:sldId id="584" r:id="rId88"/>
    <p:sldId id="579" r:id="rId89"/>
    <p:sldId id="580" r:id="rId90"/>
    <p:sldId id="581" r:id="rId91"/>
    <p:sldId id="582" r:id="rId92"/>
    <p:sldId id="583" r:id="rId93"/>
    <p:sldId id="585" r:id="rId94"/>
    <p:sldId id="588" r:id="rId95"/>
  </p:sldIdLst>
  <p:sldSz cx="12190730" cy="6859905"/>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95F"/>
    <a:srgbClr val="1D5E65"/>
    <a:srgbClr val="F4F23C"/>
    <a:srgbClr val="00FF00"/>
    <a:srgbClr val="0000FF"/>
    <a:srgbClr val="FF0000"/>
    <a:srgbClr val="800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08" d="100"/>
          <a:sy n="108" d="100"/>
        </p:scale>
        <p:origin x="678" y="102"/>
      </p:cViewPr>
      <p:guideLst>
        <p:guide orient="horz" pos="4066"/>
        <p:guide pos="285"/>
      </p:guideLst>
    </p:cSldViewPr>
  </p:slideViewPr>
  <p:notesTextViewPr>
    <p:cViewPr>
      <p:scale>
        <a:sx n="100" d="100"/>
        <a:sy n="100" d="100"/>
      </p:scale>
      <p:origin x="0" y="0"/>
    </p:cViewPr>
  </p:notesTextViewPr>
  <p:sorterViewPr showFormatting="0">
    <p:cViewPr varScale="1">
      <p:scale>
        <a:sx n="100" d="100"/>
        <a:sy n="100" d="100"/>
      </p:scale>
      <p:origin x="0" y="-11184"/>
    </p:cViewPr>
  </p:sorterViewPr>
  <p:gridSpacing cx="72008" cy="72008"/>
</p:viewPr>
</file>

<file path=ppt/_rels/presentation.xml.rels><?xml version="1.0" encoding="UTF-8" standalone="yes"?>
<Relationships xmlns="http://schemas.openxmlformats.org/package/2006/relationships"><Relationship Id="rId98" Type="http://schemas.openxmlformats.org/officeDocument/2006/relationships/tableStyles" Target="tableStyles.xml"/><Relationship Id="rId97" Type="http://schemas.openxmlformats.org/officeDocument/2006/relationships/viewProps" Target="viewProps.xml"/><Relationship Id="rId96" Type="http://schemas.openxmlformats.org/officeDocument/2006/relationships/presProps" Target="presProps.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notesMaster" Target="notesMasters/notesMaster1.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0213" cy="457200"/>
          </a:xfrm>
          <a:prstGeom prst="rect">
            <a:avLst/>
          </a:prstGeom>
          <a:noFill/>
          <a:ln w="9525">
            <a:noFill/>
            <a:miter lim="800000"/>
          </a:ln>
        </p:spPr>
        <p:txBody>
          <a:bodyPr vert="horz" wrap="square" lIns="91440" tIns="45720" rIns="91440" bIns="45720" numCol="1" anchor="t" anchorCtr="0" compatLnSpc="1"/>
          <a:lstStyle>
            <a:lvl1pPr eaLnBrk="1" fontAlgn="auto" hangingPunct="1">
              <a:spcBef>
                <a:spcPts val="0"/>
              </a:spcBef>
              <a:spcAft>
                <a:spcPts val="0"/>
              </a:spcAft>
              <a:buFont typeface="Arial" panose="020B0604020202020204" pitchFamily="34" charset="0"/>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fontAlgn="auto" hangingPunct="1">
              <a:spcBef>
                <a:spcPts val="0"/>
              </a:spcBef>
              <a:spcAft>
                <a:spcPts val="0"/>
              </a:spcAft>
              <a:buFont typeface="Arial" panose="020B0604020202020204" pitchFamily="34" charset="0"/>
              <a:buNone/>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076" name="Rectangle 4"/>
          <p:cNvSpPr>
            <a:spLocks noGrp="1"/>
          </p:cNvSpPr>
          <p:nvPr>
            <p:ph type="sldImg" idx="2"/>
          </p:nvPr>
        </p:nvSpPr>
        <p:spPr>
          <a:xfrm>
            <a:off x="382588" y="685800"/>
            <a:ext cx="6092825" cy="3429000"/>
          </a:xfrm>
          <a:prstGeom prst="rect">
            <a:avLst/>
          </a:prstGeom>
          <a:noFill/>
          <a:ln w="9525">
            <a:noFill/>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542925" marR="0" lvl="1" indent="0" algn="l" defTabSz="914400" rtl="0" eaLnBrk="0" fontAlgn="base" latinLnBrk="0" hangingPunct="0">
              <a:lnSpc>
                <a:spcPct val="100000"/>
              </a:lnSpc>
              <a:spcBef>
                <a:spcPct val="3000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087755" marR="0" lvl="2" indent="0" algn="l" defTabSz="914400" rtl="0" eaLnBrk="0" fontAlgn="base" latinLnBrk="0" hangingPunct="0">
              <a:lnSpc>
                <a:spcPct val="100000"/>
              </a:lnSpc>
              <a:spcBef>
                <a:spcPct val="3000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631950" marR="0" lvl="3" indent="0" algn="l" defTabSz="914400" rtl="0" eaLnBrk="0" fontAlgn="base" latinLnBrk="0" hangingPunct="0">
              <a:lnSpc>
                <a:spcPct val="100000"/>
              </a:lnSpc>
              <a:spcBef>
                <a:spcPct val="3000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2176780" marR="0" lvl="4" indent="0" algn="l" defTabSz="914400" rtl="0" eaLnBrk="0" fontAlgn="base" latinLnBrk="0" hangingPunct="0">
              <a:lnSpc>
                <a:spcPct val="100000"/>
              </a:lnSpc>
              <a:spcBef>
                <a:spcPct val="3000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6800"/>
            <a:ext cx="2970213" cy="457200"/>
          </a:xfrm>
          <a:prstGeom prst="rect">
            <a:avLst/>
          </a:prstGeom>
          <a:noFill/>
          <a:ln w="9525">
            <a:noFill/>
            <a:miter lim="800000"/>
          </a:ln>
        </p:spPr>
        <p:txBody>
          <a:bodyPr vert="horz" wrap="square" lIns="91440" tIns="45720" rIns="91440" bIns="45720" numCol="1" anchor="b" anchorCtr="0" compatLnSpc="1"/>
          <a:lstStyle>
            <a:lvl1pPr eaLnBrk="1" fontAlgn="auto" hangingPunct="1">
              <a:spcBef>
                <a:spcPts val="0"/>
              </a:spcBef>
              <a:spcAft>
                <a:spcPts val="0"/>
              </a:spcAft>
              <a:buFont typeface="Arial" panose="020B0604020202020204" pitchFamily="34" charset="0"/>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1" fontAlgn="auto" hangingPunct="1">
              <a:spcBef>
                <a:spcPts val="0"/>
              </a:spcBef>
              <a:spcAft>
                <a:spcPts val="0"/>
              </a:spcAft>
              <a:buFont typeface="Arial" panose="020B0604020202020204" pitchFamily="34" charset="0"/>
              <a:buNone/>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defRPr/>
            </a:pPr>
            <a:fld id="{84BDAAA8-4A46-4E10-8C6D-D3394CF4BB0B}" type="slidenum">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1pPr>
    <a:lvl2pPr marL="542925" algn="l" rtl="0" eaLnBrk="0" fontAlgn="base" hangingPunct="0">
      <a:spcBef>
        <a:spcPct val="3000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2pPr>
    <a:lvl3pPr marL="1087755" algn="l" rtl="0" eaLnBrk="0" fontAlgn="base" hangingPunct="0">
      <a:spcBef>
        <a:spcPct val="3000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3pPr>
    <a:lvl4pPr marL="1631950" algn="l" rtl="0" eaLnBrk="0" fontAlgn="base" hangingPunct="0">
      <a:spcBef>
        <a:spcPct val="3000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4pPr>
    <a:lvl5pPr marL="2176780" algn="l" rtl="0" eaLnBrk="0" fontAlgn="base" hangingPunct="0">
      <a:spcBef>
        <a:spcPct val="3000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ln/>
        </p:spPr>
        <p:txBody>
          <a:bodyPr wrap="square" lIns="91440" tIns="45720" rIns="91440" bIns="45720" anchor="t"/>
          <a:p>
            <a:pPr lvl="0"/>
            <a:endParaRPr lang="zh-CN" altLang="en-US" dirty="0"/>
          </a:p>
        </p:txBody>
      </p:sp>
      <p:sp>
        <p:nvSpPr>
          <p:cNvPr id="7172"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ea typeface="宋体" panose="02010600030101010101" pitchFamily="2" charset="-122"/>
              </a:rPr>
            </a:fld>
            <a:endParaRPr lang="en-US" altLang="zh-CN" sz="1200" dirty="0">
              <a:latin typeface="Times New Roman" panose="02020603050405020304" pitchFamily="18"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幻灯片图像占位符 1"/>
          <p:cNvSpPr>
            <a:spLocks noGrp="1" noRot="1" noChangeAspect="1" noTextEdit="1"/>
          </p:cNvSpPr>
          <p:nvPr>
            <p:ph type="sldImg"/>
          </p:nvPr>
        </p:nvSpPr>
        <p:spPr>
          <a:ln/>
        </p:spPr>
      </p:sp>
      <p:sp>
        <p:nvSpPr>
          <p:cNvPr id="68611" name="备注占位符 2"/>
          <p:cNvSpPr>
            <a:spLocks noGrp="1"/>
          </p:cNvSpPr>
          <p:nvPr>
            <p:ph type="body" idx="1"/>
          </p:nvPr>
        </p:nvSpPr>
        <p:spPr>
          <a:ln/>
        </p:spPr>
        <p:txBody>
          <a:bodyPr wrap="square" lIns="91440" tIns="45720" rIns="91440" bIns="45720" anchor="t"/>
          <a:p>
            <a:pPr lvl="0"/>
            <a:endParaRPr lang="zh-CN" altLang="en-US" dirty="0"/>
          </a:p>
        </p:txBody>
      </p:sp>
      <p:sp>
        <p:nvSpPr>
          <p:cNvPr id="68612"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ea typeface="宋体" panose="02010600030101010101" pitchFamily="2" charset="-122"/>
              </a:rPr>
            </a:fld>
            <a:endParaRPr lang="en-US" altLang="zh-CN" sz="1200" dirty="0">
              <a:latin typeface="Times New Roman" panose="02020603050405020304" pitchFamily="18"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a:ln/>
        </p:spPr>
        <p:txBody>
          <a:bodyPr wrap="square" lIns="91440" tIns="45720" rIns="91440" bIns="45720" anchor="t"/>
          <a:p>
            <a:pPr lvl="0"/>
            <a:endParaRPr lang="zh-CN" altLang="en-US" dirty="0"/>
          </a:p>
        </p:txBody>
      </p:sp>
      <p:sp>
        <p:nvSpPr>
          <p:cNvPr id="73732"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ea typeface="宋体" panose="02010600030101010101" pitchFamily="2" charset="-122"/>
              </a:rPr>
            </a:fld>
            <a:endParaRPr lang="en-US" altLang="zh-CN" sz="1200" dirty="0">
              <a:latin typeface="Times New Roman" panose="02020603050405020304" pitchFamily="18"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ln/>
        </p:spPr>
        <p:txBody>
          <a:bodyPr wrap="square" lIns="91440" tIns="45720" rIns="91440" bIns="45720" anchor="t"/>
          <a:p>
            <a:pPr lvl="0"/>
            <a:endParaRPr lang="zh-CN" altLang="en-US" dirty="0"/>
          </a:p>
        </p:txBody>
      </p:sp>
      <p:sp>
        <p:nvSpPr>
          <p:cNvPr id="76804"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ea typeface="宋体" panose="02010600030101010101" pitchFamily="2" charset="-122"/>
              </a:rPr>
            </a:fld>
            <a:endParaRPr lang="en-US" altLang="zh-CN" sz="1200" dirty="0">
              <a:latin typeface="Times New Roman" panose="02020603050405020304" pitchFamily="18"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幻灯片图像占位符 1"/>
          <p:cNvSpPr>
            <a:spLocks noGrp="1" noRot="1" noChangeAspect="1" noTextEdit="1"/>
          </p:cNvSpPr>
          <p:nvPr>
            <p:ph type="sldImg"/>
          </p:nvPr>
        </p:nvSpPr>
        <p:spPr>
          <a:ln/>
        </p:spPr>
      </p:sp>
      <p:sp>
        <p:nvSpPr>
          <p:cNvPr id="78851" name="备注占位符 2"/>
          <p:cNvSpPr>
            <a:spLocks noGrp="1"/>
          </p:cNvSpPr>
          <p:nvPr>
            <p:ph type="body" idx="1"/>
          </p:nvPr>
        </p:nvSpPr>
        <p:spPr>
          <a:ln/>
        </p:spPr>
        <p:txBody>
          <a:bodyPr wrap="square" lIns="91440" tIns="45720" rIns="91440" bIns="45720" anchor="t"/>
          <a:p>
            <a:pPr lvl="0"/>
            <a:endParaRPr lang="zh-CN" altLang="en-US" dirty="0"/>
          </a:p>
        </p:txBody>
      </p:sp>
      <p:sp>
        <p:nvSpPr>
          <p:cNvPr id="78852"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ea typeface="宋体" panose="02010600030101010101" pitchFamily="2" charset="-122"/>
              </a:rPr>
            </a:fld>
            <a:endParaRPr lang="en-US" altLang="zh-CN" sz="1200" dirty="0">
              <a:latin typeface="Times New Roman" panose="02020603050405020304" pitchFamily="18"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幻灯片图像占位符 1"/>
          <p:cNvSpPr>
            <a:spLocks noGrp="1" noRot="1" noChangeAspect="1" noTextEdit="1"/>
          </p:cNvSpPr>
          <p:nvPr>
            <p:ph type="sldImg"/>
          </p:nvPr>
        </p:nvSpPr>
        <p:spPr>
          <a:ln/>
        </p:spPr>
      </p:sp>
      <p:sp>
        <p:nvSpPr>
          <p:cNvPr id="88067" name="备注占位符 2"/>
          <p:cNvSpPr>
            <a:spLocks noGrp="1"/>
          </p:cNvSpPr>
          <p:nvPr>
            <p:ph type="body" idx="1"/>
          </p:nvPr>
        </p:nvSpPr>
        <p:spPr>
          <a:ln/>
        </p:spPr>
        <p:txBody>
          <a:bodyPr wrap="square" lIns="91440" tIns="45720" rIns="91440" bIns="45720" anchor="t"/>
          <a:p>
            <a:pPr lvl="0"/>
            <a:endParaRPr lang="zh-CN" altLang="en-US" dirty="0"/>
          </a:p>
        </p:txBody>
      </p:sp>
      <p:sp>
        <p:nvSpPr>
          <p:cNvPr id="88068"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ea typeface="宋体" panose="02010600030101010101" pitchFamily="2" charset="-122"/>
              </a:rPr>
            </a:fld>
            <a:endParaRPr lang="en-US" altLang="zh-CN" sz="1200" dirty="0">
              <a:latin typeface="Times New Roman" panose="02020603050405020304" pitchFamily="18"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ln/>
        </p:spPr>
        <p:txBody>
          <a:bodyPr wrap="square" lIns="91440" tIns="45720" rIns="91440" bIns="45720" anchor="t"/>
          <a:p>
            <a:pPr lvl="0"/>
            <a:endParaRPr lang="zh-CN" altLang="en-US" dirty="0"/>
          </a:p>
        </p:txBody>
      </p:sp>
      <p:sp>
        <p:nvSpPr>
          <p:cNvPr id="101380"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ea typeface="宋体" panose="02010600030101010101" pitchFamily="2" charset="-122"/>
              </a:rPr>
            </a:fld>
            <a:endParaRPr lang="en-US" altLang="zh-CN" sz="1200" dirty="0">
              <a:latin typeface="Times New Roman" panose="02020603050405020304" pitchFamily="18"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ln/>
        </p:spPr>
        <p:txBody>
          <a:bodyPr wrap="square" lIns="91440" tIns="45720" rIns="91440" bIns="45720" anchor="t"/>
          <a:p>
            <a:pPr lvl="0"/>
            <a:endParaRPr lang="zh-CN" altLang="en-US" dirty="0"/>
          </a:p>
        </p:txBody>
      </p:sp>
      <p:sp>
        <p:nvSpPr>
          <p:cNvPr id="108548"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ea typeface="宋体" panose="02010600030101010101" pitchFamily="2" charset="-122"/>
              </a:rPr>
            </a:fld>
            <a:endParaRPr lang="en-US" altLang="zh-CN" sz="1200" dirty="0">
              <a:latin typeface="Times New Roman" panose="02020603050405020304" pitchFamily="18"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a:ln/>
        </p:spPr>
        <p:txBody>
          <a:bodyPr wrap="square" lIns="91440" tIns="45720" rIns="91440" bIns="45720" anchor="t"/>
          <a:p>
            <a:pPr lvl="0"/>
            <a:endParaRPr lang="zh-CN" altLang="en-US" dirty="0"/>
          </a:p>
        </p:txBody>
      </p:sp>
      <p:sp>
        <p:nvSpPr>
          <p:cNvPr id="113668"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ea typeface="宋体" panose="02010600030101010101" pitchFamily="2" charset="-122"/>
              </a:rPr>
            </a:fld>
            <a:endParaRPr lang="en-US" altLang="zh-CN" sz="1200" dirty="0">
              <a:latin typeface="Times New Roman" panose="02020603050405020304" pitchFamily="18"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ln/>
        </p:spPr>
        <p:txBody>
          <a:bodyPr wrap="square" lIns="91440" tIns="45720" rIns="91440" bIns="45720" anchor="t"/>
          <a:p>
            <a:pPr lvl="0"/>
            <a:endParaRPr lang="zh-CN" altLang="en-US" dirty="0"/>
          </a:p>
        </p:txBody>
      </p:sp>
      <p:sp>
        <p:nvSpPr>
          <p:cNvPr id="27652"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ea typeface="宋体" panose="02010600030101010101" pitchFamily="2" charset="-122"/>
              </a:rPr>
            </a:fld>
            <a:endParaRPr lang="en-US" altLang="zh-CN" sz="1200" dirty="0">
              <a:latin typeface="Times New Roman" panose="02020603050405020304" pitchFamily="18"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ln/>
        </p:spPr>
        <p:txBody>
          <a:bodyPr wrap="square" lIns="91440" tIns="45720" rIns="91440" bIns="45720" anchor="t"/>
          <a:p>
            <a:pPr lvl="0"/>
            <a:endParaRPr lang="zh-CN" altLang="en-US" dirty="0"/>
          </a:p>
        </p:txBody>
      </p:sp>
      <p:sp>
        <p:nvSpPr>
          <p:cNvPr id="31748"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ea typeface="宋体" panose="02010600030101010101" pitchFamily="2" charset="-122"/>
              </a:rPr>
            </a:fld>
            <a:endParaRPr lang="en-US" altLang="zh-CN" sz="1200" dirty="0">
              <a:latin typeface="Times New Roman" panose="02020603050405020304" pitchFamily="18"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ln/>
        </p:spPr>
        <p:txBody>
          <a:bodyPr wrap="square" lIns="91440" tIns="45720" rIns="91440" bIns="45720" anchor="t"/>
          <a:p>
            <a:pPr lvl="0"/>
            <a:endParaRPr lang="zh-CN" altLang="en-US" dirty="0"/>
          </a:p>
        </p:txBody>
      </p:sp>
      <p:sp>
        <p:nvSpPr>
          <p:cNvPr id="33796"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ea typeface="宋体" panose="02010600030101010101" pitchFamily="2" charset="-122"/>
              </a:rPr>
            </a:fld>
            <a:endParaRPr lang="en-US" altLang="zh-CN" sz="1200" dirty="0">
              <a:latin typeface="Times New Roman" panose="02020603050405020304" pitchFamily="18"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ln/>
        </p:spPr>
        <p:txBody>
          <a:bodyPr wrap="square" lIns="91440" tIns="45720" rIns="91440" bIns="45720" anchor="t"/>
          <a:p>
            <a:pPr lvl="0"/>
            <a:endParaRPr lang="zh-CN" altLang="en-US" dirty="0"/>
          </a:p>
        </p:txBody>
      </p:sp>
      <p:sp>
        <p:nvSpPr>
          <p:cNvPr id="39940"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ea typeface="宋体" panose="02010600030101010101" pitchFamily="2" charset="-122"/>
              </a:rPr>
            </a:fld>
            <a:endParaRPr lang="en-US" altLang="zh-CN" sz="1200" dirty="0">
              <a:latin typeface="Times New Roman" panose="02020603050405020304" pitchFamily="18"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ln/>
        </p:spPr>
        <p:txBody>
          <a:bodyPr wrap="square" lIns="91440" tIns="45720" rIns="91440" bIns="45720" anchor="t"/>
          <a:p>
            <a:pPr lvl="0"/>
            <a:endParaRPr lang="zh-CN" altLang="en-US" dirty="0"/>
          </a:p>
        </p:txBody>
      </p:sp>
      <p:sp>
        <p:nvSpPr>
          <p:cNvPr id="45060"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ea typeface="宋体" panose="02010600030101010101" pitchFamily="2" charset="-122"/>
              </a:rPr>
            </a:fld>
            <a:endParaRPr lang="en-US" altLang="zh-CN" sz="1200" dirty="0">
              <a:latin typeface="Times New Roman" panose="02020603050405020304" pitchFamily="18"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ln/>
        </p:spPr>
        <p:txBody>
          <a:bodyPr wrap="square" lIns="91440" tIns="45720" rIns="91440" bIns="45720" anchor="t"/>
          <a:p>
            <a:pPr lvl="0"/>
            <a:endParaRPr lang="zh-CN" altLang="en-US" dirty="0"/>
          </a:p>
        </p:txBody>
      </p:sp>
      <p:sp>
        <p:nvSpPr>
          <p:cNvPr id="47108"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ea typeface="宋体" panose="02010600030101010101" pitchFamily="2" charset="-122"/>
              </a:rPr>
            </a:fld>
            <a:endParaRPr lang="en-US" altLang="zh-CN" sz="1200" dirty="0">
              <a:latin typeface="Times New Roman" panose="02020603050405020304" pitchFamily="18"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ln/>
        </p:spPr>
        <p:txBody>
          <a:bodyPr wrap="square" lIns="91440" tIns="45720" rIns="91440" bIns="45720" anchor="t"/>
          <a:p>
            <a:pPr lvl="0"/>
            <a:endParaRPr lang="zh-CN" altLang="en-US" dirty="0"/>
          </a:p>
        </p:txBody>
      </p:sp>
      <p:sp>
        <p:nvSpPr>
          <p:cNvPr id="62468"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ea typeface="宋体" panose="02010600030101010101" pitchFamily="2" charset="-122"/>
              </a:rPr>
            </a:fld>
            <a:endParaRPr lang="en-US" altLang="zh-CN" sz="1200" dirty="0">
              <a:latin typeface="Times New Roman" panose="02020603050405020304" pitchFamily="18"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ln/>
        </p:spPr>
        <p:txBody>
          <a:bodyPr wrap="square" lIns="91440" tIns="45720" rIns="91440" bIns="45720" anchor="t"/>
          <a:p>
            <a:pPr lvl="0"/>
            <a:endParaRPr lang="zh-CN" altLang="en-US" dirty="0"/>
          </a:p>
        </p:txBody>
      </p:sp>
      <p:sp>
        <p:nvSpPr>
          <p:cNvPr id="65540"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ea typeface="宋体" panose="02010600030101010101" pitchFamily="2" charset="-122"/>
              </a:rPr>
            </a:fld>
            <a:endParaRPr lang="en-US" altLang="zh-CN" sz="1200" dirty="0">
              <a:latin typeface="Times New Roman" panose="02020603050405020304" pitchFamily="18"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623"/>
            <a:ext cx="9142810" cy="2388153"/>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3802" y="3602872"/>
            <a:ext cx="9142810" cy="165614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B0491D8-C6D2-4931-A7EE-B2C9F760F752}" type="slidenum">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B0491D8-C6D2-4931-A7EE-B2C9F760F752}" type="slidenum">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764" y="365209"/>
            <a:ext cx="2628558" cy="581318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091" y="365209"/>
            <a:ext cx="7733293" cy="5813184"/>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B0491D8-C6D2-4931-A7EE-B2C9F760F752}" type="slidenum">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575"/>
            <a:ext cx="10971054" cy="1144322"/>
          </a:xfrm>
        </p:spPr>
        <p:txBody>
          <a:bodyPr/>
          <a:lstStyle/>
          <a:p>
            <a:r>
              <a:rPr lang="zh-CN" altLang="en-US"/>
              <a:t>单击此处编辑母版标题样式</a:t>
            </a:r>
            <a:endParaRPr lang="zh-CN" altLang="en-US"/>
          </a:p>
        </p:txBody>
      </p:sp>
      <p:sp>
        <p:nvSpPr>
          <p:cNvPr id="7" name="日期占位符 2"/>
          <p:cNvSpPr>
            <a:spLocks noGrp="1"/>
          </p:cNvSpPr>
          <p:nvPr>
            <p:ph type="dt" sz="half" idx="2"/>
          </p:nvPr>
        </p:nvSpPr>
        <p:spPr>
          <a:xfrm>
            <a:off x="838200" y="6357938"/>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0339ADA-551F-4C69-8DBD-E9AC45507E91}"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3"/>
          <p:cNvSpPr>
            <a:spLocks noGrp="1"/>
          </p:cNvSpPr>
          <p:nvPr>
            <p:ph type="ftr" sz="quarter" idx="3"/>
          </p:nvPr>
        </p:nvSpPr>
        <p:spPr>
          <a:xfrm>
            <a:off x="4038600" y="6357938"/>
            <a:ext cx="4113213"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4"/>
          <p:cNvSpPr>
            <a:spLocks noGrp="1"/>
          </p:cNvSpPr>
          <p:nvPr>
            <p:ph type="sldNum" sz="quarter" idx="4"/>
          </p:nvPr>
        </p:nvSpPr>
        <p:spPr>
          <a:xfrm>
            <a:off x="8609013" y="6357938"/>
            <a:ext cx="2743200" cy="365125"/>
          </a:xfrm>
          <a:prstGeom prst="rect">
            <a:avLst/>
          </a:prstGeom>
        </p:spPr>
        <p:txBody>
          <a:bodyPr vert="horz" lIns="91440" tIns="45720" rIns="91440" bIns="45720" rtlCol="0" anchor="ctr"/>
          <a:lstStyle>
            <a:lvl1pPr>
              <a:defRPr smtClean="0"/>
            </a:lvl1pPr>
          </a:lstStyle>
          <a:p>
            <a:pPr marL="0" marR="0" lvl="0" indent="0" algn="r" defTabSz="914400" rtl="0" eaLnBrk="1" fontAlgn="auto" latinLnBrk="0" hangingPunct="1">
              <a:lnSpc>
                <a:spcPct val="100000"/>
              </a:lnSpc>
              <a:spcBef>
                <a:spcPts val="0"/>
              </a:spcBef>
              <a:spcAft>
                <a:spcPts val="0"/>
              </a:spcAft>
              <a:buClrTx/>
              <a:buSzTx/>
              <a:buFontTx/>
              <a:buNone/>
              <a:defRPr/>
            </a:pPr>
            <a:fld id="{003B6D6C-1F5D-4A75-BFEC-28129609E110}"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p:pull dir="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623"/>
            <a:ext cx="9142810" cy="2388153"/>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3802" y="3602872"/>
            <a:ext cx="9142810" cy="165614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B0491D8-C6D2-4931-A7EE-B2C9F760F752}" type="slidenum">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pull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B0491D8-C6D2-4931-A7EE-B2C9F760F752}" type="slidenum">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pull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742" y="1710134"/>
            <a:ext cx="10514231" cy="2853398"/>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742" y="4590526"/>
            <a:ext cx="10514231" cy="150053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199765" indent="0">
              <a:buNone/>
              <a:defRPr sz="1600">
                <a:solidFill>
                  <a:schemeClr val="tx1">
                    <a:tint val="75000"/>
                  </a:schemeClr>
                </a:solidFill>
              </a:defRPr>
            </a:lvl8pPr>
            <a:lvl9pPr marL="3656965"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B0491D8-C6D2-4931-A7EE-B2C9F760F752}" type="slidenum">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pull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091" y="1826048"/>
            <a:ext cx="5180926" cy="4352346"/>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1396" y="1826048"/>
            <a:ext cx="5180926" cy="4352346"/>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B0491D8-C6D2-4931-A7EE-B2C9F760F752}" type="slidenum">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pull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79" y="365210"/>
            <a:ext cx="10514231" cy="1325870"/>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679" y="1681552"/>
            <a:ext cx="5157116"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199765" indent="0">
              <a:buNone/>
              <a:defRPr sz="1600" b="1"/>
            </a:lvl8pPr>
            <a:lvl9pPr marL="3656965"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679" y="2505655"/>
            <a:ext cx="5157116" cy="3685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1397" y="1681552"/>
            <a:ext cx="5182513"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199765" indent="0">
              <a:buNone/>
              <a:defRPr sz="1600" b="1"/>
            </a:lvl8pPr>
            <a:lvl9pPr marL="3656965"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1397" y="2505655"/>
            <a:ext cx="5182513" cy="3685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B0491D8-C6D2-4931-A7EE-B2C9F760F752}" type="slidenum">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pull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B0491D8-C6D2-4931-A7EE-B2C9F760F752}" type="slidenum">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pull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B0491D8-C6D2-4931-A7EE-B2C9F760F752}" type="slidenum">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B0491D8-C6D2-4931-A7EE-B2C9F760F752}" type="slidenum">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pull dir="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6"/>
            <a:ext cx="3931725" cy="1600571"/>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2513" y="987654"/>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679" y="2057876"/>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199765" indent="0">
              <a:buNone/>
              <a:defRPr sz="1000"/>
            </a:lvl8pPr>
            <a:lvl9pPr marL="3656965"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B0491D8-C6D2-4931-A7EE-B2C9F760F752}" type="slidenum">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pull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6"/>
            <a:ext cx="3931725" cy="1600571"/>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2513" y="987654"/>
            <a:ext cx="6171397" cy="4874754"/>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199765" indent="0">
              <a:buNone/>
              <a:defRPr sz="2000"/>
            </a:lvl8pPr>
            <a:lvl9pPr marL="3656965" indent="0">
              <a:buNone/>
              <a:defRPr sz="2000"/>
            </a:lvl9pPr>
          </a:lstStyle>
          <a:p>
            <a:pPr marL="0" marR="0" lvl="0" indent="0" algn="l" defTabSz="91313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839679" y="2057876"/>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199765" indent="0">
              <a:buNone/>
              <a:defRPr sz="1000"/>
            </a:lvl8pPr>
            <a:lvl9pPr marL="3656965"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B0491D8-C6D2-4931-A7EE-B2C9F760F752}" type="slidenum">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pull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B0491D8-C6D2-4931-A7EE-B2C9F760F752}" type="slidenum">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pull dir="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764" y="365209"/>
            <a:ext cx="2628558" cy="581318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091" y="365209"/>
            <a:ext cx="7733293" cy="5813184"/>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B0491D8-C6D2-4931-A7EE-B2C9F760F752}" type="slidenum">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pull dir="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575"/>
            <a:ext cx="10971054" cy="1144322"/>
          </a:xfrm>
        </p:spPr>
        <p:txBody>
          <a:bodyPr/>
          <a:lstStyle/>
          <a:p>
            <a:r>
              <a:rPr lang="zh-CN" altLang="en-US"/>
              <a:t>单击此处编辑母版标题样式</a:t>
            </a:r>
            <a:endParaRPr lang="zh-CN" altLang="en-US"/>
          </a:p>
        </p:txBody>
      </p:sp>
      <p:sp>
        <p:nvSpPr>
          <p:cNvPr id="7" name="日期占位符 2"/>
          <p:cNvSpPr>
            <a:spLocks noGrp="1"/>
          </p:cNvSpPr>
          <p:nvPr>
            <p:ph type="dt" sz="half" idx="2"/>
          </p:nvPr>
        </p:nvSpPr>
        <p:spPr>
          <a:xfrm>
            <a:off x="838200" y="6357938"/>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0339ADA-551F-4C69-8DBD-E9AC45507E91}"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3"/>
          <p:cNvSpPr>
            <a:spLocks noGrp="1"/>
          </p:cNvSpPr>
          <p:nvPr>
            <p:ph type="ftr" sz="quarter" idx="3"/>
          </p:nvPr>
        </p:nvSpPr>
        <p:spPr>
          <a:xfrm>
            <a:off x="4038600" y="6357938"/>
            <a:ext cx="4113213"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4"/>
          <p:cNvSpPr>
            <a:spLocks noGrp="1"/>
          </p:cNvSpPr>
          <p:nvPr>
            <p:ph type="sldNum" sz="quarter" idx="4"/>
          </p:nvPr>
        </p:nvSpPr>
        <p:spPr>
          <a:xfrm>
            <a:off x="8609013" y="6357938"/>
            <a:ext cx="2743200" cy="365125"/>
          </a:xfrm>
          <a:prstGeom prst="rect">
            <a:avLst/>
          </a:prstGeom>
        </p:spPr>
        <p:txBody>
          <a:bodyPr vert="horz" lIns="91440" tIns="45720" rIns="91440" bIns="45720" rtlCol="0" anchor="ctr"/>
          <a:lstStyle>
            <a:lvl1pPr>
              <a:defRPr smtClean="0"/>
            </a:lvl1pPr>
          </a:lstStyle>
          <a:p>
            <a:pPr marL="0" marR="0" lvl="0" indent="0" algn="r" defTabSz="914400" rtl="0" eaLnBrk="1" fontAlgn="auto" latinLnBrk="0" hangingPunct="1">
              <a:lnSpc>
                <a:spcPct val="100000"/>
              </a:lnSpc>
              <a:spcBef>
                <a:spcPts val="0"/>
              </a:spcBef>
              <a:spcAft>
                <a:spcPts val="0"/>
              </a:spcAft>
              <a:buClrTx/>
              <a:buSzTx/>
              <a:buFontTx/>
              <a:buNone/>
              <a:defRPr/>
            </a:pPr>
            <a:fld id="{003B6D6C-1F5D-4A75-BFEC-28129609E110}"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p:pull dir="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742" y="1710134"/>
            <a:ext cx="10514231" cy="2853398"/>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742" y="4590526"/>
            <a:ext cx="10514231" cy="150053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199765" indent="0">
              <a:buNone/>
              <a:defRPr sz="1600">
                <a:solidFill>
                  <a:schemeClr val="tx1">
                    <a:tint val="75000"/>
                  </a:schemeClr>
                </a:solidFill>
              </a:defRPr>
            </a:lvl8pPr>
            <a:lvl9pPr marL="3656965"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B0491D8-C6D2-4931-A7EE-B2C9F760F752}" type="slidenum">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091" y="1826048"/>
            <a:ext cx="5180926" cy="4352346"/>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1396" y="1826048"/>
            <a:ext cx="5180926" cy="4352346"/>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B0491D8-C6D2-4931-A7EE-B2C9F760F752}" type="slidenum">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79" y="365210"/>
            <a:ext cx="10514231" cy="1325870"/>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679" y="1681552"/>
            <a:ext cx="5157116"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199765" indent="0">
              <a:buNone/>
              <a:defRPr sz="1600" b="1"/>
            </a:lvl8pPr>
            <a:lvl9pPr marL="3656965"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679" y="2505655"/>
            <a:ext cx="5157116" cy="3685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1397" y="1681552"/>
            <a:ext cx="5182513"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199765" indent="0">
              <a:buNone/>
              <a:defRPr sz="1600" b="1"/>
            </a:lvl8pPr>
            <a:lvl9pPr marL="3656965"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1397" y="2505655"/>
            <a:ext cx="5182513" cy="3685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B0491D8-C6D2-4931-A7EE-B2C9F760F752}" type="slidenum">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B0491D8-C6D2-4931-A7EE-B2C9F760F752}" type="slidenum">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B0491D8-C6D2-4931-A7EE-B2C9F760F752}" type="slidenum">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6"/>
            <a:ext cx="3931725" cy="1600571"/>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2513" y="987654"/>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679" y="2057876"/>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199765" indent="0">
              <a:buNone/>
              <a:defRPr sz="1000"/>
            </a:lvl8pPr>
            <a:lvl9pPr marL="3656965"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B0491D8-C6D2-4931-A7EE-B2C9F760F752}" type="slidenum">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6"/>
            <a:ext cx="3931725" cy="1600571"/>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2513" y="987654"/>
            <a:ext cx="6171397" cy="4874754"/>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199765" indent="0">
              <a:buNone/>
              <a:defRPr sz="2000"/>
            </a:lvl8pPr>
            <a:lvl9pPr marL="3656965" indent="0">
              <a:buNone/>
              <a:defRPr sz="2000"/>
            </a:lvl9pPr>
          </a:lstStyle>
          <a:p>
            <a:pPr marL="0" marR="0" lvl="0" indent="0" algn="l" defTabSz="91313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839679" y="2057876"/>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199765" indent="0">
              <a:buNone/>
              <a:defRPr sz="1000"/>
            </a:lvl8pPr>
            <a:lvl9pPr marL="3656965"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B0491D8-C6D2-4931-A7EE-B2C9F760F752}" type="slidenum">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pull dir="rd"/>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4013"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838200" y="1825625"/>
            <a:ext cx="10514013" cy="4352925"/>
          </a:xfrm>
          <a:prstGeom prst="rect">
            <a:avLst/>
          </a:prstGeom>
          <a:noFill/>
          <a:ln w="9525">
            <a:noFill/>
          </a:ln>
        </p:spPr>
        <p:txBody>
          <a:bodyPr/>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7938"/>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7938"/>
            <a:ext cx="4113213"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09013" y="6357938"/>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B0491D8-C6D2-4931-A7EE-B2C9F760F752}" type="slidenum">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pull dir="rd"/>
  </p:transition>
  <p:timing>
    <p:tnLst>
      <p:par>
        <p:cTn id="1" dur="indefinite" restart="never" nodeType="tmRoot"/>
      </p:par>
    </p:tnLst>
  </p:timing>
  <p:hf sldNum="0" hdr="0" ftr="0" dt="0"/>
  <p:txStyles>
    <p:titleStyle>
      <a:lvl1pPr algn="l" defTabSz="913130" rtl="0" fontAlgn="base">
        <a:lnSpc>
          <a:spcPct val="90000"/>
        </a:lnSpc>
        <a:spcBef>
          <a:spcPct val="0"/>
        </a:spcBef>
        <a:spcAft>
          <a:spcPct val="0"/>
        </a:spcAft>
        <a:defRPr sz="4400" kern="1200">
          <a:solidFill>
            <a:schemeClr val="tx1"/>
          </a:solidFill>
          <a:latin typeface="+mj-lt"/>
          <a:ea typeface="+mj-ea"/>
          <a:cs typeface="+mj-cs"/>
        </a:defRPr>
      </a:lvl1pPr>
      <a:lvl2pPr algn="l" defTabSz="913130"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defTabSz="913130"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defTabSz="913130"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defTabSz="913130"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defTabSz="913130"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defTabSz="913130"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defTabSz="913130"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defTabSz="913130"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7330" indent="-227330" algn="l" defTabSz="913130"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4530" indent="-227330" algn="l" defTabSz="913130"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1730" indent="-227330" algn="l" defTabSz="913130"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598930" indent="-227330" algn="l" defTabSz="913130"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6130" indent="-227330" algn="l" defTabSz="913130"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4013"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838200" y="1825625"/>
            <a:ext cx="10514013" cy="4352925"/>
          </a:xfrm>
          <a:prstGeom prst="rect">
            <a:avLst/>
          </a:prstGeom>
          <a:noFill/>
          <a:ln w="9525">
            <a:noFill/>
          </a:ln>
        </p:spPr>
        <p:txBody>
          <a:bodyPr/>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7938"/>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7938"/>
            <a:ext cx="4113213"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09013" y="6357938"/>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B0491D8-C6D2-4931-A7EE-B2C9F760F752}" type="slidenum">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pull dir="rd"/>
  </p:transition>
  <p:timing>
    <p:tnLst>
      <p:par>
        <p:cTn id="1" dur="indefinite" restart="never" nodeType="tmRoot"/>
      </p:par>
    </p:tnLst>
  </p:timing>
  <p:hf sldNum="0" hdr="0" ftr="0" dt="0"/>
  <p:txStyles>
    <p:titleStyle>
      <a:lvl1pPr algn="l" defTabSz="913130" rtl="0" fontAlgn="base">
        <a:lnSpc>
          <a:spcPct val="90000"/>
        </a:lnSpc>
        <a:spcBef>
          <a:spcPct val="0"/>
        </a:spcBef>
        <a:spcAft>
          <a:spcPct val="0"/>
        </a:spcAft>
        <a:defRPr sz="4400" kern="1200">
          <a:solidFill>
            <a:schemeClr val="tx1"/>
          </a:solidFill>
          <a:latin typeface="+mj-lt"/>
          <a:ea typeface="+mj-ea"/>
          <a:cs typeface="+mj-cs"/>
        </a:defRPr>
      </a:lvl1pPr>
      <a:lvl2pPr algn="l" defTabSz="913130"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defTabSz="913130"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defTabSz="913130"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defTabSz="913130"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defTabSz="913130"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defTabSz="913130"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defTabSz="913130"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defTabSz="913130"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7330" indent="-227330" algn="l" defTabSz="913130"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4530" indent="-227330" algn="l" defTabSz="913130"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1730" indent="-227330" algn="l" defTabSz="913130"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598930" indent="-227330" algn="l" defTabSz="913130"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6130" indent="-227330" algn="l" defTabSz="913130"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slide" Target="slide4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slide" Target="slide26.xml"/><Relationship Id="rId3" Type="http://schemas.openxmlformats.org/officeDocument/2006/relationships/slide" Target="slide27.xml"/><Relationship Id="rId2" Type="http://schemas.openxmlformats.org/officeDocument/2006/relationships/slide" Target="slide25.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slide" Target="slide13.xml"/><Relationship Id="rId2" Type="http://schemas.openxmlformats.org/officeDocument/2006/relationships/image" Target="../media/image5.png"/><Relationship Id="rId1" Type="http://schemas.openxmlformats.org/officeDocument/2006/relationships/slide" Target="slide18.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slide" Target="slide17.xml"/><Relationship Id="rId4" Type="http://schemas.openxmlformats.org/officeDocument/2006/relationships/image" Target="../media/image7.png"/><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 Target="slide19.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slide" Target="slide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slide" Target="slide71.xml"/><Relationship Id="rId5" Type="http://schemas.openxmlformats.org/officeDocument/2006/relationships/slide" Target="slide50.xml"/><Relationship Id="rId4" Type="http://schemas.openxmlformats.org/officeDocument/2006/relationships/slide" Target="slide31.xml"/><Relationship Id="rId3" Type="http://schemas.openxmlformats.org/officeDocument/2006/relationships/slide" Target="slide44.xml"/><Relationship Id="rId2" Type="http://schemas.openxmlformats.org/officeDocument/2006/relationships/slide" Target="slide14.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9" Type="http://schemas.openxmlformats.org/officeDocument/2006/relationships/image" Target="../media/image17.jpeg"/><Relationship Id="rId8" Type="http://schemas.openxmlformats.org/officeDocument/2006/relationships/image" Target="../media/image16.jpeg"/><Relationship Id="rId7" Type="http://schemas.openxmlformats.org/officeDocument/2006/relationships/image" Target="../media/image15.jpeg"/><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2" Type="http://schemas.openxmlformats.org/officeDocument/2006/relationships/notesSlide" Target="../notesSlides/notesSlide3.xml"/><Relationship Id="rId11" Type="http://schemas.openxmlformats.org/officeDocument/2006/relationships/slideLayout" Target="../slideLayouts/slideLayout7.xml"/><Relationship Id="rId10" Type="http://schemas.openxmlformats.org/officeDocument/2006/relationships/image" Target="../media/image18.jpeg"/><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slide" Target="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45.xml"/><Relationship Id="rId1" Type="http://schemas.openxmlformats.org/officeDocument/2006/relationships/image" Target="../media/image26.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jpeg"/><Relationship Id="rId2" Type="http://schemas.openxmlformats.org/officeDocument/2006/relationships/image" Target="../media/image17.jpeg"/><Relationship Id="rId1" Type="http://schemas.openxmlformats.org/officeDocument/2006/relationships/image" Target="../media/image28.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slide" Target="slide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slide" Target="slide13.xml"/><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 Target="slide10.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 name="Text Box 5">
            <a:hlinkClick r:id="rId1" action="ppaction://hlinksldjump"/>
          </p:cNvPr>
          <p:cNvSpPr txBox="1"/>
          <p:nvPr/>
        </p:nvSpPr>
        <p:spPr>
          <a:xfrm>
            <a:off x="4246880" y="2463800"/>
            <a:ext cx="3922395" cy="1106805"/>
          </a:xfrm>
          <a:prstGeom prst="rect">
            <a:avLst/>
          </a:prstGeom>
          <a:noFill/>
          <a:ln w="9525">
            <a:noFill/>
          </a:ln>
        </p:spPr>
        <p:txBody>
          <a:bodyPr wrap="square">
            <a:spAutoFit/>
          </a:bodyPr>
          <a:p>
            <a:pPr eaLnBrk="1" hangingPunct="1">
              <a:buFont typeface="Arial" panose="020B0604020202020204" pitchFamily="34" charset="0"/>
            </a:pPr>
            <a:r>
              <a:rPr lang="zh-CN" altLang="en-US" sz="6600" b="1" dirty="0">
                <a:latin typeface="Times New Roman" panose="02020603050405020304" pitchFamily="18" charset="0"/>
                <a:ea typeface="楷体_GB2312" pitchFamily="49" charset="-122"/>
              </a:rPr>
              <a:t>排</a:t>
            </a:r>
            <a:r>
              <a:rPr lang="en-US" altLang="zh-CN" sz="6600" b="1" dirty="0">
                <a:latin typeface="Times New Roman" panose="02020603050405020304" pitchFamily="18" charset="0"/>
                <a:ea typeface="楷体_GB2312" pitchFamily="49" charset="-122"/>
              </a:rPr>
              <a:t>		</a:t>
            </a:r>
            <a:r>
              <a:rPr lang="zh-CN" altLang="en-US" sz="6600" b="1" dirty="0">
                <a:latin typeface="Times New Roman" panose="02020603050405020304" pitchFamily="18" charset="0"/>
                <a:ea typeface="楷体_GB2312" pitchFamily="49" charset="-122"/>
              </a:rPr>
              <a:t>序</a:t>
            </a:r>
            <a:endParaRPr lang="zh-CN" altLang="en-US" sz="6600" b="1" dirty="0">
              <a:latin typeface="Times New Roman" panose="02020603050405020304" pitchFamily="18" charset="0"/>
              <a:ea typeface="楷体_GB2312" pitchFamily="49" charset="-122"/>
            </a:endParaRPr>
          </a:p>
        </p:txBody>
      </p:sp>
    </p:spTree>
  </p:cSld>
  <p:clrMapOvr>
    <a:masterClrMapping/>
  </p:clrMapOvr>
  <p:transition>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7" name="Text Box 3"/>
          <p:cNvSpPr txBox="1"/>
          <p:nvPr/>
        </p:nvSpPr>
        <p:spPr>
          <a:xfrm>
            <a:off x="792163" y="917575"/>
            <a:ext cx="2555875" cy="400050"/>
          </a:xfrm>
          <a:prstGeom prst="rect">
            <a:avLst/>
          </a:prstGeom>
          <a:noFill/>
          <a:ln w="9525">
            <a:noFill/>
          </a:ln>
        </p:spPr>
        <p:txBody>
          <a:bodyPr>
            <a:spAutoFit/>
          </a:bodyPr>
          <a:p>
            <a:pPr eaLnBrk="1" hangingPunct="1">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3.   </a:t>
            </a:r>
            <a:r>
              <a:rPr lang="zh-CN" altLang="en-US" sz="2000" b="1" dirty="0">
                <a:latin typeface="微软雅黑" panose="020B0503020204020204" pitchFamily="34" charset="-122"/>
                <a:ea typeface="微软雅黑" panose="020B0503020204020204" pitchFamily="34" charset="-122"/>
              </a:rPr>
              <a:t>选择排序类</a:t>
            </a:r>
            <a:endParaRPr lang="zh-CN" altLang="en-US" sz="2000" b="1" dirty="0">
              <a:latin typeface="微软雅黑" panose="020B0503020204020204" pitchFamily="34" charset="-122"/>
              <a:ea typeface="微软雅黑" panose="020B0503020204020204" pitchFamily="34" charset="-122"/>
            </a:endParaRPr>
          </a:p>
        </p:txBody>
      </p:sp>
      <p:sp>
        <p:nvSpPr>
          <p:cNvPr id="12298" name="Text Box 4"/>
          <p:cNvSpPr txBox="1"/>
          <p:nvPr/>
        </p:nvSpPr>
        <p:spPr>
          <a:xfrm>
            <a:off x="468313" y="1406525"/>
            <a:ext cx="7699375" cy="962025"/>
          </a:xfrm>
          <a:prstGeom prst="rect">
            <a:avLst/>
          </a:prstGeom>
          <a:noFill/>
          <a:ln w="9525">
            <a:noFill/>
          </a:ln>
        </p:spPr>
        <p:txBody>
          <a:bodyPr>
            <a:spAutoFit/>
          </a:bodyPr>
          <a:p>
            <a:pPr eaLnBrk="1" hangingPunct="1">
              <a:lnSpc>
                <a:spcPct val="150000"/>
              </a:lnSpc>
              <a:buFont typeface="Arial" panose="020B0604020202020204" pitchFamily="34" charset="0"/>
            </a:pPr>
            <a:r>
              <a:rPr lang="zh-CN" altLang="en-US" sz="2000"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rPr>
              <a:t>从记录的无序子序列中“选择”关键字最小或最大的记录，并将它加入到有序子序列中，以此方法增加记录的有序子序列的长度。</a:t>
            </a:r>
            <a:endParaRPr lang="zh-CN" altLang="en-US" sz="2000" dirty="0">
              <a:latin typeface="微软雅黑" panose="020B0503020204020204" pitchFamily="34" charset="-122"/>
              <a:ea typeface="微软雅黑" panose="020B0503020204020204" pitchFamily="34" charset="-122"/>
            </a:endParaRPr>
          </a:p>
        </p:txBody>
      </p:sp>
      <p:sp>
        <p:nvSpPr>
          <p:cNvPr id="12299" name="Text Box 8"/>
          <p:cNvSpPr txBox="1"/>
          <p:nvPr/>
        </p:nvSpPr>
        <p:spPr>
          <a:xfrm>
            <a:off x="879475" y="2714625"/>
            <a:ext cx="1928813" cy="401638"/>
          </a:xfrm>
          <a:prstGeom prst="rect">
            <a:avLst/>
          </a:prstGeom>
          <a:noFill/>
          <a:ln w="9525">
            <a:noFill/>
          </a:ln>
        </p:spPr>
        <p:txBody>
          <a:bodyPr wrap="none">
            <a:spAutoFit/>
          </a:bodyPr>
          <a:p>
            <a:pPr eaLnBrk="1" hangingPunct="1">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4.   </a:t>
            </a:r>
            <a:r>
              <a:rPr lang="zh-CN" altLang="en-US" sz="2000" b="1" dirty="0">
                <a:latin typeface="微软雅黑" panose="020B0503020204020204" pitchFamily="34" charset="-122"/>
                <a:ea typeface="微软雅黑" panose="020B0503020204020204" pitchFamily="34" charset="-122"/>
              </a:rPr>
              <a:t>归并排序类</a:t>
            </a:r>
            <a:endParaRPr lang="zh-CN" altLang="en-US" sz="2000" b="1" dirty="0">
              <a:latin typeface="微软雅黑" panose="020B0503020204020204" pitchFamily="34" charset="-122"/>
              <a:ea typeface="微软雅黑" panose="020B0503020204020204" pitchFamily="34" charset="-122"/>
            </a:endParaRPr>
          </a:p>
        </p:txBody>
      </p:sp>
      <p:sp>
        <p:nvSpPr>
          <p:cNvPr id="12300" name="Text Box 9"/>
          <p:cNvSpPr txBox="1"/>
          <p:nvPr/>
        </p:nvSpPr>
        <p:spPr>
          <a:xfrm>
            <a:off x="539750" y="3230563"/>
            <a:ext cx="7556500" cy="962025"/>
          </a:xfrm>
          <a:prstGeom prst="rect">
            <a:avLst/>
          </a:prstGeom>
          <a:noFill/>
          <a:ln w="9525">
            <a:noFill/>
          </a:ln>
        </p:spPr>
        <p:txBody>
          <a:bodyPr>
            <a:spAutoFit/>
          </a:bodyPr>
          <a:p>
            <a:pPr eaLnBrk="1" hangingPunct="1">
              <a:lnSpc>
                <a:spcPct val="150000"/>
              </a:lnSpc>
              <a:buFont typeface="Arial" panose="020B0604020202020204" pitchFamily="34" charset="0"/>
            </a:pPr>
            <a:r>
              <a:rPr lang="zh-CN" altLang="en-US" sz="2000"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rPr>
              <a:t>    通过</a:t>
            </a:r>
            <a:r>
              <a:rPr lang="zh-CN" altLang="en-US" sz="2000" b="1" dirty="0">
                <a:latin typeface="微软雅黑" panose="020B0503020204020204" pitchFamily="34" charset="-122"/>
                <a:ea typeface="微软雅黑" panose="020B0503020204020204" pitchFamily="34" charset="-122"/>
              </a:rPr>
              <a:t>“归并”</a:t>
            </a:r>
            <a:r>
              <a:rPr lang="zh-CN" altLang="en-US" sz="2000" dirty="0">
                <a:latin typeface="微软雅黑" panose="020B0503020204020204" pitchFamily="34" charset="-122"/>
                <a:ea typeface="微软雅黑" panose="020B0503020204020204" pitchFamily="34" charset="-122"/>
              </a:rPr>
              <a:t>两个或两个以上的记录有序子序列，逐步增加记录有序序列的长度。</a:t>
            </a:r>
            <a:endParaRPr lang="zh-CN" altLang="en-US" sz="2000" dirty="0">
              <a:latin typeface="微软雅黑" panose="020B0503020204020204" pitchFamily="34" charset="-122"/>
              <a:ea typeface="微软雅黑" panose="020B0503020204020204" pitchFamily="34" charset="-122"/>
            </a:endParaRPr>
          </a:p>
        </p:txBody>
      </p:sp>
      <p:sp>
        <p:nvSpPr>
          <p:cNvPr id="12301" name="Text Box 10"/>
          <p:cNvSpPr txBox="1"/>
          <p:nvPr/>
        </p:nvSpPr>
        <p:spPr>
          <a:xfrm>
            <a:off x="920750" y="4654550"/>
            <a:ext cx="1673225" cy="400050"/>
          </a:xfrm>
          <a:prstGeom prst="rect">
            <a:avLst/>
          </a:prstGeom>
          <a:noFill/>
          <a:ln w="9525">
            <a:noFill/>
          </a:ln>
        </p:spPr>
        <p:txBody>
          <a:bodyPr wrap="none">
            <a:spAutoFit/>
          </a:bodyPr>
          <a:p>
            <a:pPr eaLnBrk="1" hangingPunct="1">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5.   </a:t>
            </a:r>
            <a:r>
              <a:rPr lang="zh-CN" altLang="en-US" sz="2000" b="1" dirty="0">
                <a:latin typeface="微软雅黑" panose="020B0503020204020204" pitchFamily="34" charset="-122"/>
                <a:ea typeface="微软雅黑" panose="020B0503020204020204" pitchFamily="34" charset="-122"/>
              </a:rPr>
              <a:t>其它方法</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297"/>
                                        </p:tgtEl>
                                        <p:attrNameLst>
                                          <p:attrName>style.visibility</p:attrName>
                                        </p:attrNameLst>
                                      </p:cBhvr>
                                      <p:to>
                                        <p:strVal val="visible"/>
                                      </p:to>
                                    </p:set>
                                    <p:anim calcmode="lin" valueType="num">
                                      <p:cBhvr additive="base">
                                        <p:cTn id="7" dur="500" fill="hold"/>
                                        <p:tgtEl>
                                          <p:spTgt spid="12297"/>
                                        </p:tgtEl>
                                        <p:attrNameLst>
                                          <p:attrName>ppt_x</p:attrName>
                                        </p:attrNameLst>
                                      </p:cBhvr>
                                      <p:tavLst>
                                        <p:tav tm="0">
                                          <p:val>
                                            <p:strVal val="0-#ppt_w/2"/>
                                          </p:val>
                                        </p:tav>
                                        <p:tav tm="100000">
                                          <p:val>
                                            <p:strVal val="#ppt_x"/>
                                          </p:val>
                                        </p:tav>
                                      </p:tavLst>
                                    </p:anim>
                                    <p:anim calcmode="lin" valueType="num">
                                      <p:cBhvr additive="base">
                                        <p:cTn id="8" dur="500" fill="hold"/>
                                        <p:tgtEl>
                                          <p:spTgt spid="12297"/>
                                        </p:tgtEl>
                                        <p:attrNameLst>
                                          <p:attrName>ppt_y</p:attrName>
                                        </p:attrNameLst>
                                      </p:cBhvr>
                                      <p:tavLst>
                                        <p:tav tm="0">
                                          <p:val>
                                            <p:strVal val="#ppt_y"/>
                                          </p:val>
                                        </p:tav>
                                        <p:tav tm="100000">
                                          <p:val>
                                            <p:strVal val="#ppt_y"/>
                                          </p:val>
                                        </p:tav>
                                      </p:tavLst>
                                    </p:anim>
                                  </p:childTnLst>
                                </p:cTn>
                              </p:par>
                              <p:par>
                                <p:cTn id="9" presetID="18" presetClass="entr" presetSubtype="6" fill="hold" grpId="0" nodeType="withEffect">
                                  <p:stCondLst>
                                    <p:cond delay="0"/>
                                  </p:stCondLst>
                                  <p:childTnLst>
                                    <p:set>
                                      <p:cBhvr>
                                        <p:cTn id="10" dur="1" fill="hold">
                                          <p:stCondLst>
                                            <p:cond delay="0"/>
                                          </p:stCondLst>
                                        </p:cTn>
                                        <p:tgtEl>
                                          <p:spTgt spid="12298"/>
                                        </p:tgtEl>
                                        <p:attrNameLst>
                                          <p:attrName>style.visibility</p:attrName>
                                        </p:attrNameLst>
                                      </p:cBhvr>
                                      <p:to>
                                        <p:strVal val="visible"/>
                                      </p:to>
                                    </p:set>
                                    <p:animEffect transition="in" filter="strips(downRight)">
                                      <p:cBhvr>
                                        <p:cTn id="11" dur="500"/>
                                        <p:tgtEl>
                                          <p:spTgt spid="1229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2299"/>
                                        </p:tgtEl>
                                        <p:attrNameLst>
                                          <p:attrName>style.visibility</p:attrName>
                                        </p:attrNameLst>
                                      </p:cBhvr>
                                      <p:to>
                                        <p:strVal val="visible"/>
                                      </p:to>
                                    </p:set>
                                    <p:anim calcmode="lin" valueType="num">
                                      <p:cBhvr additive="base">
                                        <p:cTn id="16" dur="500" fill="hold"/>
                                        <p:tgtEl>
                                          <p:spTgt spid="12299"/>
                                        </p:tgtEl>
                                        <p:attrNameLst>
                                          <p:attrName>ppt_x</p:attrName>
                                        </p:attrNameLst>
                                      </p:cBhvr>
                                      <p:tavLst>
                                        <p:tav tm="0">
                                          <p:val>
                                            <p:strVal val="0-#ppt_w/2"/>
                                          </p:val>
                                        </p:tav>
                                        <p:tav tm="100000">
                                          <p:val>
                                            <p:strVal val="#ppt_x"/>
                                          </p:val>
                                        </p:tav>
                                      </p:tavLst>
                                    </p:anim>
                                    <p:anim calcmode="lin" valueType="num">
                                      <p:cBhvr additive="base">
                                        <p:cTn id="17" dur="500" fill="hold"/>
                                        <p:tgtEl>
                                          <p:spTgt spid="12299"/>
                                        </p:tgtEl>
                                        <p:attrNameLst>
                                          <p:attrName>ppt_y</p:attrName>
                                        </p:attrNameLst>
                                      </p:cBhvr>
                                      <p:tavLst>
                                        <p:tav tm="0">
                                          <p:val>
                                            <p:strVal val="#ppt_y"/>
                                          </p:val>
                                        </p:tav>
                                        <p:tav tm="100000">
                                          <p:val>
                                            <p:strVal val="#ppt_y"/>
                                          </p:val>
                                        </p:tav>
                                      </p:tavLst>
                                    </p:anim>
                                  </p:childTnLst>
                                </p:cTn>
                              </p:par>
                              <p:par>
                                <p:cTn id="18" presetID="18" presetClass="entr" presetSubtype="6" fill="hold" grpId="0" nodeType="withEffect">
                                  <p:stCondLst>
                                    <p:cond delay="0"/>
                                  </p:stCondLst>
                                  <p:childTnLst>
                                    <p:set>
                                      <p:cBhvr>
                                        <p:cTn id="19" dur="1" fill="hold">
                                          <p:stCondLst>
                                            <p:cond delay="0"/>
                                          </p:stCondLst>
                                        </p:cTn>
                                        <p:tgtEl>
                                          <p:spTgt spid="12300"/>
                                        </p:tgtEl>
                                        <p:attrNameLst>
                                          <p:attrName>style.visibility</p:attrName>
                                        </p:attrNameLst>
                                      </p:cBhvr>
                                      <p:to>
                                        <p:strVal val="visible"/>
                                      </p:to>
                                    </p:set>
                                    <p:animEffect transition="in" filter="strips(downRight)">
                                      <p:cBhvr>
                                        <p:cTn id="20" dur="500"/>
                                        <p:tgtEl>
                                          <p:spTgt spid="1230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301"/>
                                        </p:tgtEl>
                                        <p:attrNameLst>
                                          <p:attrName>style.visibility</p:attrName>
                                        </p:attrNameLst>
                                      </p:cBhvr>
                                      <p:to>
                                        <p:strVal val="visible"/>
                                      </p:to>
                                    </p:set>
                                    <p:anim calcmode="lin" valueType="num">
                                      <p:cBhvr additive="base">
                                        <p:cTn id="25" dur="500" fill="hold"/>
                                        <p:tgtEl>
                                          <p:spTgt spid="12301"/>
                                        </p:tgtEl>
                                        <p:attrNameLst>
                                          <p:attrName>ppt_x</p:attrName>
                                        </p:attrNameLst>
                                      </p:cBhvr>
                                      <p:tavLst>
                                        <p:tav tm="0">
                                          <p:val>
                                            <p:strVal val="0-#ppt_w/2"/>
                                          </p:val>
                                        </p:tav>
                                        <p:tav tm="100000">
                                          <p:val>
                                            <p:strVal val="#ppt_x"/>
                                          </p:val>
                                        </p:tav>
                                      </p:tavLst>
                                    </p:anim>
                                    <p:anim calcmode="lin" valueType="num">
                                      <p:cBhvr additive="base">
                                        <p:cTn id="26" dur="500" fill="hold"/>
                                        <p:tgtEl>
                                          <p:spTgt spid="123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 grpId="0"/>
      <p:bldP spid="12298" grpId="0"/>
      <p:bldP spid="12299" grpId="0"/>
      <p:bldP spid="12300" grpId="0"/>
      <p:bldP spid="1230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21" name="Text Box 3"/>
          <p:cNvSpPr txBox="1"/>
          <p:nvPr/>
        </p:nvSpPr>
        <p:spPr>
          <a:xfrm>
            <a:off x="684213" y="841375"/>
            <a:ext cx="7483475" cy="962025"/>
          </a:xfrm>
          <a:prstGeom prst="rect">
            <a:avLst/>
          </a:prstGeom>
          <a:noFill/>
          <a:ln w="9525">
            <a:noFill/>
          </a:ln>
        </p:spPr>
        <p:txBody>
          <a:bodyPr>
            <a:spAutoFit/>
          </a:bodyPr>
          <a:p>
            <a:pPr eaLnBrk="1" hangingPunct="1">
              <a:lnSpc>
                <a:spcPct val="150000"/>
              </a:lnSpc>
              <a:buFont typeface="Arial" panose="020B0604020202020204" pitchFamily="34" charset="0"/>
            </a:pPr>
            <a:r>
              <a:rPr lang="zh-CN" altLang="en-US" sz="2000"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rPr>
              <a:t>通常，在排序的过程中需进行下列两种基本操作：（</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）比较两个关键字的大小；（</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）将记录从一个位置移动至另一个位置。</a:t>
            </a:r>
            <a:endParaRPr lang="zh-CN" altLang="en-US" sz="2000" dirty="0">
              <a:latin typeface="微软雅黑" panose="020B0503020204020204" pitchFamily="34" charset="-122"/>
              <a:ea typeface="微软雅黑" panose="020B0503020204020204" pitchFamily="34" charset="-122"/>
            </a:endParaRPr>
          </a:p>
        </p:txBody>
      </p:sp>
      <p:sp>
        <p:nvSpPr>
          <p:cNvPr id="13322" name="Text Box 7"/>
          <p:cNvSpPr txBox="1"/>
          <p:nvPr/>
        </p:nvSpPr>
        <p:spPr>
          <a:xfrm>
            <a:off x="684213" y="2278063"/>
            <a:ext cx="7483475" cy="2808287"/>
          </a:xfrm>
          <a:prstGeom prst="rect">
            <a:avLst/>
          </a:prstGeom>
          <a:noFill/>
          <a:ln w="9525">
            <a:noFill/>
          </a:ln>
        </p:spPr>
        <p:txBody>
          <a:bodyPr>
            <a:spAutoFit/>
          </a:bodyPr>
          <a:p>
            <a:pPr eaLnBrk="1" hangingPunct="1">
              <a:lnSpc>
                <a:spcPct val="150000"/>
              </a:lnSpc>
              <a:buFont typeface="Arial" panose="020B0604020202020204" pitchFamily="34" charset="0"/>
            </a:pPr>
            <a:r>
              <a:rPr lang="zh-CN" altLang="en-US" sz="2000"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rPr>
              <a:t>    待排序的记录序列可有下列</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种存储方式</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a:t>
            </a:r>
            <a:endParaRPr lang="zh-CN" altLang="en-US" sz="2000" dirty="0">
              <a:latin typeface="微软雅黑" panose="020B0503020204020204" pitchFamily="34" charset="-122"/>
              <a:ea typeface="微软雅黑" panose="020B0503020204020204" pitchFamily="34" charset="-122"/>
              <a:sym typeface="Wingdings" panose="05000000000000000000" pitchFamily="2" charset="2"/>
            </a:endParaRPr>
          </a:p>
          <a:p>
            <a:pPr eaLnBrk="1" hangingPunct="1">
              <a:lnSpc>
                <a:spcPct val="1500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1</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000" dirty="0">
                <a:latin typeface="微软雅黑" panose="020B0503020204020204" pitchFamily="34" charset="-122"/>
                <a:ea typeface="微软雅黑" panose="020B0503020204020204" pitchFamily="34" charset="-122"/>
              </a:rPr>
              <a:t>待排序的记录存放在地址连续的一组存储单元上。它类似于线性表的顺序存储；（</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）待排序的记录存放在静态链表中，记录之间的次序关系由指针指示；（</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）待排序的记录本身存放在一组地址连续的存储单元上，同时另设一个指示各个记录存储位置的地址向量。</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13321"/>
                                        </p:tgtEl>
                                        <p:attrNameLst>
                                          <p:attrName>style.visibility</p:attrName>
                                        </p:attrNameLst>
                                      </p:cBhvr>
                                      <p:to>
                                        <p:strVal val="visible"/>
                                      </p:to>
                                    </p:set>
                                    <p:animEffect transition="in" filter="strips(downRight)">
                                      <p:cBhvr>
                                        <p:cTn id="7" dur="500"/>
                                        <p:tgtEl>
                                          <p:spTgt spid="1332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322"/>
                                        </p:tgtEl>
                                        <p:attrNameLst>
                                          <p:attrName>style.visibility</p:attrName>
                                        </p:attrNameLst>
                                      </p:cBhvr>
                                      <p:to>
                                        <p:strVal val="visible"/>
                                      </p:to>
                                    </p:set>
                                    <p:animEffect transition="in" filter="strips(downRight)">
                                      <p:cBhvr>
                                        <p:cTn id="12" dur="500"/>
                                        <p:tgtEl>
                                          <p:spTgt spid="13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1" grpId="0"/>
      <p:bldP spid="133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45" name="Text Box 25"/>
          <p:cNvSpPr txBox="1"/>
          <p:nvPr/>
        </p:nvSpPr>
        <p:spPr>
          <a:xfrm>
            <a:off x="558800" y="500063"/>
            <a:ext cx="4464050" cy="652462"/>
          </a:xfrm>
          <a:prstGeom prst="rect">
            <a:avLst/>
          </a:prstGeom>
          <a:noFill/>
          <a:ln w="9525">
            <a:noFill/>
          </a:ln>
        </p:spPr>
        <p:txBody>
          <a:bodyPr>
            <a:spAutoFit/>
          </a:bodyPr>
          <a:p>
            <a:pPr eaLnBrk="1" hangingPunct="1">
              <a:lnSpc>
                <a:spcPct val="110000"/>
              </a:lnSpc>
              <a:buFont typeface="Arial" panose="020B0604020202020204" pitchFamily="34" charset="0"/>
            </a:pPr>
            <a:r>
              <a:rPr lang="en-US" altLang="zh-CN" sz="3600" b="1" dirty="0">
                <a:latin typeface="Times New Roman" panose="02020603050405020304" pitchFamily="18" charset="0"/>
                <a:ea typeface="楷体_GB2312" pitchFamily="49" charset="-122"/>
              </a:rPr>
              <a:t> </a:t>
            </a:r>
            <a:r>
              <a:rPr lang="en-US" altLang="zh-CN" sz="2400" b="1" dirty="0">
                <a:latin typeface="微软雅黑" panose="020B0503020204020204" pitchFamily="34" charset="-122"/>
                <a:ea typeface="微软雅黑" panose="020B0503020204020204" pitchFamily="34" charset="-122"/>
              </a:rPr>
              <a:t>10. 2  </a:t>
            </a:r>
            <a:r>
              <a:rPr lang="zh-CN" altLang="en-US" sz="2400" b="1" dirty="0">
                <a:latin typeface="微软雅黑" panose="020B0503020204020204" pitchFamily="34" charset="-122"/>
                <a:ea typeface="微软雅黑" panose="020B0503020204020204" pitchFamily="34" charset="-122"/>
              </a:rPr>
              <a:t>插入排序</a:t>
            </a:r>
            <a:endParaRPr lang="zh-CN" altLang="en-US" sz="2400" b="1" dirty="0">
              <a:latin typeface="微软雅黑" panose="020B0503020204020204" pitchFamily="34" charset="-122"/>
              <a:ea typeface="微软雅黑" panose="020B0503020204020204" pitchFamily="34" charset="-122"/>
            </a:endParaRPr>
          </a:p>
        </p:txBody>
      </p:sp>
      <p:sp>
        <p:nvSpPr>
          <p:cNvPr id="14346" name="Text Box 14"/>
          <p:cNvSpPr txBox="1"/>
          <p:nvPr/>
        </p:nvSpPr>
        <p:spPr>
          <a:xfrm>
            <a:off x="617538" y="1268413"/>
            <a:ext cx="3262312" cy="400050"/>
          </a:xfrm>
          <a:prstGeom prst="rect">
            <a:avLst/>
          </a:prstGeom>
          <a:noFill/>
          <a:ln w="9525">
            <a:noFill/>
          </a:ln>
        </p:spPr>
        <p:txBody>
          <a:bodyPr wrap="none">
            <a:spAutoFit/>
          </a:bodyPr>
          <a:p>
            <a:pPr eaLnBrk="1" hangingPunct="1">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一趟插入排序的基本思想：</a:t>
            </a:r>
            <a:endParaRPr lang="zh-CN" altLang="en-US" sz="2000" dirty="0">
              <a:latin typeface="微软雅黑" panose="020B0503020204020204" pitchFamily="34" charset="-122"/>
              <a:ea typeface="微软雅黑" panose="020B0503020204020204" pitchFamily="34" charset="-122"/>
            </a:endParaRPr>
          </a:p>
        </p:txBody>
      </p:sp>
      <p:sp>
        <p:nvSpPr>
          <p:cNvPr id="14347" name="Rectangle 4" descr="60%"/>
          <p:cNvSpPr/>
          <p:nvPr/>
        </p:nvSpPr>
        <p:spPr>
          <a:xfrm>
            <a:off x="539750" y="2014538"/>
            <a:ext cx="3352800" cy="622300"/>
          </a:xfrm>
          <a:prstGeom prst="rect">
            <a:avLst/>
          </a:prstGeom>
          <a:blipFill rotWithShape="0">
            <a:blip r:embed="rId1"/>
          </a:blip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en-US" sz="3200" dirty="0">
                <a:latin typeface="Times New Roman" panose="02020603050405020304" pitchFamily="18" charset="0"/>
                <a:ea typeface="楷体_GB2312" pitchFamily="49" charset="-122"/>
              </a:rPr>
              <a:t>有序序列</a:t>
            </a:r>
            <a:r>
              <a:rPr lang="en-US" altLang="zh-CN" sz="3200" dirty="0">
                <a:latin typeface="Times New Roman" panose="02020603050405020304" pitchFamily="18" charset="0"/>
                <a:ea typeface="宋体" panose="02010600030101010101" pitchFamily="2" charset="-122"/>
              </a:rPr>
              <a:t>R[1..i-1]</a:t>
            </a:r>
            <a:endParaRPr lang="en-US" altLang="zh-CN" sz="3000" dirty="0">
              <a:latin typeface="Times New Roman" panose="02020603050405020304" pitchFamily="18" charset="0"/>
              <a:ea typeface="宋体" panose="02010600030101010101" pitchFamily="2" charset="-122"/>
            </a:endParaRPr>
          </a:p>
        </p:txBody>
      </p:sp>
      <p:sp>
        <p:nvSpPr>
          <p:cNvPr id="14348" name="Rectangle 6" descr="棚架"/>
          <p:cNvSpPr/>
          <p:nvPr/>
        </p:nvSpPr>
        <p:spPr>
          <a:xfrm>
            <a:off x="3886200" y="1989138"/>
            <a:ext cx="4138613" cy="647700"/>
          </a:xfrm>
          <a:prstGeom prst="rect">
            <a:avLst/>
          </a:prstGeom>
          <a:blipFill rotWithShape="0">
            <a:blip r:embed="rId2"/>
          </a:blip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en-US" sz="3200" dirty="0">
                <a:latin typeface="Times New Roman" panose="02020603050405020304" pitchFamily="18" charset="0"/>
                <a:ea typeface="楷体_GB2312" pitchFamily="49" charset="-122"/>
              </a:rPr>
              <a:t>   无序序列</a:t>
            </a:r>
            <a:r>
              <a:rPr lang="zh-CN" altLang="en-US" sz="3200" dirty="0">
                <a:latin typeface="Times New Roman" panose="02020603050405020304" pitchFamily="18" charset="0"/>
                <a:ea typeface="宋体" panose="02010600030101010101" pitchFamily="2" charset="-122"/>
              </a:rPr>
              <a:t> </a:t>
            </a:r>
            <a:r>
              <a:rPr lang="en-US" altLang="zh-CN" sz="3200" dirty="0">
                <a:latin typeface="Times New Roman" panose="02020603050405020304" pitchFamily="18" charset="0"/>
                <a:ea typeface="宋体" panose="02010600030101010101" pitchFamily="2" charset="-122"/>
              </a:rPr>
              <a:t>R[i..n]</a:t>
            </a:r>
            <a:endParaRPr lang="en-US" altLang="zh-CN" sz="3200" dirty="0">
              <a:latin typeface="Times New Roman" panose="02020603050405020304" pitchFamily="18" charset="0"/>
              <a:ea typeface="宋体" panose="02010600030101010101" pitchFamily="2" charset="-122"/>
            </a:endParaRPr>
          </a:p>
        </p:txBody>
      </p:sp>
      <p:sp>
        <p:nvSpPr>
          <p:cNvPr id="14349" name="Line 23"/>
          <p:cNvSpPr/>
          <p:nvPr/>
        </p:nvSpPr>
        <p:spPr>
          <a:xfrm flipH="1">
            <a:off x="4643438" y="1989138"/>
            <a:ext cx="4762" cy="647700"/>
          </a:xfrm>
          <a:prstGeom prst="line">
            <a:avLst/>
          </a:prstGeom>
          <a:ln w="9525" cap="flat" cmpd="sng">
            <a:solidFill>
              <a:schemeClr val="tx1"/>
            </a:solidFill>
            <a:prstDash val="dash"/>
            <a:headEnd type="none" w="med" len="med"/>
            <a:tailEnd type="none" w="med" len="med"/>
          </a:ln>
        </p:spPr>
      </p:sp>
      <p:sp>
        <p:nvSpPr>
          <p:cNvPr id="14350" name="Rectangle 5"/>
          <p:cNvSpPr/>
          <p:nvPr/>
        </p:nvSpPr>
        <p:spPr>
          <a:xfrm>
            <a:off x="3886200" y="3132138"/>
            <a:ext cx="762000" cy="584200"/>
          </a:xfrm>
          <a:prstGeom prst="rect">
            <a:avLst/>
          </a:prstGeom>
          <a:gradFill rotWithShape="0">
            <a:gsLst>
              <a:gs pos="0">
                <a:srgbClr val="66FFFF"/>
              </a:gs>
              <a:gs pos="100000">
                <a:srgbClr val="60F0F0"/>
              </a:gs>
            </a:gsLst>
            <a:lin ang="5400000" scaled="1"/>
            <a:tileRect/>
          </a:gra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en-US" altLang="zh-CN" sz="3200" dirty="0">
                <a:latin typeface="Times New Roman" panose="02020603050405020304" pitchFamily="18" charset="0"/>
                <a:ea typeface="宋体" panose="02010600030101010101" pitchFamily="2" charset="-122"/>
              </a:rPr>
              <a:t>R[i]</a:t>
            </a:r>
            <a:endParaRPr lang="en-US" altLang="zh-CN" sz="3000" dirty="0">
              <a:latin typeface="Times New Roman" panose="02020603050405020304" pitchFamily="18" charset="0"/>
              <a:ea typeface="宋体" panose="02010600030101010101" pitchFamily="2" charset="-122"/>
            </a:endParaRPr>
          </a:p>
        </p:txBody>
      </p:sp>
      <p:cxnSp>
        <p:nvCxnSpPr>
          <p:cNvPr id="16392" name="AutoShape 21"/>
          <p:cNvCxnSpPr/>
          <p:nvPr/>
        </p:nvCxnSpPr>
        <p:spPr>
          <a:xfrm rot="10800000">
            <a:off x="2216150" y="2636838"/>
            <a:ext cx="1670050" cy="787400"/>
          </a:xfrm>
          <a:prstGeom prst="bentConnector2">
            <a:avLst/>
          </a:prstGeom>
          <a:ln w="57150" cap="flat" cmpd="sng">
            <a:solidFill>
              <a:schemeClr val="tx1"/>
            </a:solidFill>
            <a:prstDash val="solid"/>
            <a:miter/>
            <a:headEnd type="none" w="med" len="med"/>
            <a:tailEnd type="triangle" w="med" len="med"/>
          </a:ln>
        </p:spPr>
      </p:cxnSp>
      <p:sp>
        <p:nvSpPr>
          <p:cNvPr id="14352" name="AutoShape 22"/>
          <p:cNvSpPr/>
          <p:nvPr/>
        </p:nvSpPr>
        <p:spPr>
          <a:xfrm>
            <a:off x="2971800" y="3500438"/>
            <a:ext cx="838200" cy="1371600"/>
          </a:xfrm>
          <a:prstGeom prst="downArrow">
            <a:avLst>
              <a:gd name="adj1" fmla="val 50000"/>
              <a:gd name="adj2" fmla="val 40909"/>
            </a:avLst>
          </a:prstGeom>
          <a:solidFill>
            <a:schemeClr val="hlink"/>
          </a:solidFill>
          <a:ln w="9525" cap="flat" cmpd="sng">
            <a:solidFill>
              <a:schemeClr val="tx1"/>
            </a:solidFill>
            <a:prstDash val="solid"/>
            <a:miter/>
            <a:headEnd type="none" w="med" len="med"/>
            <a:tailEnd type="none" w="med" len="med"/>
          </a:ln>
        </p:spPr>
        <p:txBody>
          <a:bodyPr vert="eaVert" wrap="none" anchor="ctr"/>
          <a:p>
            <a:pPr algn="ct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14353" name="Line 24"/>
          <p:cNvSpPr/>
          <p:nvPr/>
        </p:nvSpPr>
        <p:spPr>
          <a:xfrm>
            <a:off x="4648200" y="3573463"/>
            <a:ext cx="0" cy="1371600"/>
          </a:xfrm>
          <a:prstGeom prst="line">
            <a:avLst/>
          </a:prstGeom>
          <a:ln w="9525" cap="rnd" cmpd="sng">
            <a:solidFill>
              <a:schemeClr val="bg1"/>
            </a:solidFill>
            <a:prstDash val="sysDot"/>
            <a:headEnd type="none" w="med" len="med"/>
            <a:tailEnd type="none" w="med" len="med"/>
          </a:ln>
        </p:spPr>
      </p:sp>
      <p:sp>
        <p:nvSpPr>
          <p:cNvPr id="14354" name="Rectangle 15" descr="60%"/>
          <p:cNvSpPr/>
          <p:nvPr/>
        </p:nvSpPr>
        <p:spPr>
          <a:xfrm>
            <a:off x="533400" y="4967288"/>
            <a:ext cx="4114800" cy="693737"/>
          </a:xfrm>
          <a:prstGeom prst="rect">
            <a:avLst/>
          </a:prstGeom>
          <a:blipFill rotWithShape="0">
            <a:blip r:embed="rId1"/>
          </a:blip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en-US" sz="3200" dirty="0">
                <a:latin typeface="Times New Roman" panose="02020603050405020304" pitchFamily="18" charset="0"/>
                <a:ea typeface="楷体_GB2312" pitchFamily="49" charset="-122"/>
              </a:rPr>
              <a:t>有序序列</a:t>
            </a:r>
            <a:r>
              <a:rPr lang="en-US" altLang="zh-CN" sz="3200" dirty="0">
                <a:latin typeface="Times New Roman" panose="02020603050405020304" pitchFamily="18" charset="0"/>
                <a:ea typeface="宋体" panose="02010600030101010101" pitchFamily="2" charset="-122"/>
              </a:rPr>
              <a:t>R[1..i]</a:t>
            </a:r>
            <a:endParaRPr lang="en-US" altLang="zh-CN" sz="3000" dirty="0">
              <a:latin typeface="Times New Roman" panose="02020603050405020304" pitchFamily="18" charset="0"/>
              <a:ea typeface="宋体" panose="02010600030101010101" pitchFamily="2" charset="-122"/>
            </a:endParaRPr>
          </a:p>
        </p:txBody>
      </p:sp>
      <p:sp>
        <p:nvSpPr>
          <p:cNvPr id="14355" name="Rectangle 16" descr="棚架"/>
          <p:cNvSpPr/>
          <p:nvPr/>
        </p:nvSpPr>
        <p:spPr>
          <a:xfrm>
            <a:off x="4648200" y="4967288"/>
            <a:ext cx="3376613" cy="693737"/>
          </a:xfrm>
          <a:prstGeom prst="rect">
            <a:avLst/>
          </a:prstGeom>
          <a:blipFill rotWithShape="0">
            <a:blip r:embed="rId2"/>
          </a:blip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en-US" sz="3200" dirty="0">
                <a:latin typeface="Times New Roman" panose="02020603050405020304" pitchFamily="18" charset="0"/>
                <a:ea typeface="楷体_GB2312" pitchFamily="49" charset="-122"/>
              </a:rPr>
              <a:t>无序序列</a:t>
            </a:r>
            <a:r>
              <a:rPr lang="zh-CN" altLang="en-US" sz="3200" dirty="0">
                <a:latin typeface="Times New Roman" panose="02020603050405020304" pitchFamily="18" charset="0"/>
                <a:ea typeface="宋体" panose="02010600030101010101" pitchFamily="2" charset="-122"/>
              </a:rPr>
              <a:t> </a:t>
            </a:r>
            <a:r>
              <a:rPr lang="en-US" altLang="zh-CN" sz="3200" dirty="0">
                <a:latin typeface="Times New Roman" panose="02020603050405020304" pitchFamily="18" charset="0"/>
                <a:ea typeface="宋体" panose="02010600030101010101" pitchFamily="2" charset="-122"/>
              </a:rPr>
              <a:t>R[i+1..n]</a:t>
            </a:r>
            <a:endParaRPr lang="en-US" altLang="zh-CN" sz="3200" dirty="0">
              <a:latin typeface="Times New Roman" panose="02020603050405020304" pitchFamily="18" charset="0"/>
              <a:ea typeface="宋体" panose="02010600030101010101"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45"/>
                                        </p:tgtEl>
                                        <p:attrNameLst>
                                          <p:attrName>style.visibility</p:attrName>
                                        </p:attrNameLst>
                                      </p:cBhvr>
                                      <p:to>
                                        <p:strVal val="visible"/>
                                      </p:to>
                                    </p:set>
                                    <p:anim calcmode="lin" valueType="num">
                                      <p:cBhvr additive="base">
                                        <p:cTn id="7" dur="500" fill="hold"/>
                                        <p:tgtEl>
                                          <p:spTgt spid="14345"/>
                                        </p:tgtEl>
                                        <p:attrNameLst>
                                          <p:attrName>ppt_x</p:attrName>
                                        </p:attrNameLst>
                                      </p:cBhvr>
                                      <p:tavLst>
                                        <p:tav tm="0">
                                          <p:val>
                                            <p:strVal val="#ppt_x"/>
                                          </p:val>
                                        </p:tav>
                                        <p:tav tm="100000">
                                          <p:val>
                                            <p:strVal val="#ppt_x"/>
                                          </p:val>
                                        </p:tav>
                                      </p:tavLst>
                                    </p:anim>
                                    <p:anim calcmode="lin" valueType="num">
                                      <p:cBhvr additive="base">
                                        <p:cTn id="8" dur="500" fill="hold"/>
                                        <p:tgtEl>
                                          <p:spTgt spid="1434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46"/>
                                        </p:tgtEl>
                                        <p:attrNameLst>
                                          <p:attrName>style.visibility</p:attrName>
                                        </p:attrNameLst>
                                      </p:cBhvr>
                                      <p:to>
                                        <p:strVal val="visible"/>
                                      </p:to>
                                    </p:set>
                                    <p:anim calcmode="lin" valueType="num">
                                      <p:cBhvr additive="base">
                                        <p:cTn id="13" dur="500" fill="hold"/>
                                        <p:tgtEl>
                                          <p:spTgt spid="14346"/>
                                        </p:tgtEl>
                                        <p:attrNameLst>
                                          <p:attrName>ppt_x</p:attrName>
                                        </p:attrNameLst>
                                      </p:cBhvr>
                                      <p:tavLst>
                                        <p:tav tm="0">
                                          <p:val>
                                            <p:strVal val="0-#ppt_w/2"/>
                                          </p:val>
                                        </p:tav>
                                        <p:tav tm="100000">
                                          <p:val>
                                            <p:strVal val="#ppt_x"/>
                                          </p:val>
                                        </p:tav>
                                      </p:tavLst>
                                    </p:anim>
                                    <p:anim calcmode="lin" valueType="num">
                                      <p:cBhvr additive="base">
                                        <p:cTn id="14" dur="500" fill="hold"/>
                                        <p:tgtEl>
                                          <p:spTgt spid="1434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4347"/>
                                        </p:tgtEl>
                                        <p:attrNameLst>
                                          <p:attrName>style.visibility</p:attrName>
                                        </p:attrNameLst>
                                      </p:cBhvr>
                                      <p:to>
                                        <p:strVal val="visible"/>
                                      </p:to>
                                    </p:set>
                                    <p:animEffect transition="in" filter="wipe(left)">
                                      <p:cBhvr>
                                        <p:cTn id="19" dur="500"/>
                                        <p:tgtEl>
                                          <p:spTgt spid="14347"/>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4348"/>
                                        </p:tgtEl>
                                        <p:attrNameLst>
                                          <p:attrName>style.visibility</p:attrName>
                                        </p:attrNameLst>
                                      </p:cBhvr>
                                      <p:to>
                                        <p:strVal val="visible"/>
                                      </p:to>
                                    </p:set>
                                    <p:animEffect transition="in" filter="wipe(left)">
                                      <p:cBhvr>
                                        <p:cTn id="23" dur="500"/>
                                        <p:tgtEl>
                                          <p:spTgt spid="14348"/>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1" fill="hold" nodeType="clickEffect">
                                  <p:stCondLst>
                                    <p:cond delay="0"/>
                                  </p:stCondLst>
                                  <p:childTnLst>
                                    <p:set>
                                      <p:cBhvr>
                                        <p:cTn id="27" dur="1" fill="hold">
                                          <p:stCondLst>
                                            <p:cond delay="0"/>
                                          </p:stCondLst>
                                        </p:cTn>
                                        <p:tgtEl>
                                          <p:spTgt spid="14349"/>
                                        </p:tgtEl>
                                        <p:attrNameLst>
                                          <p:attrName>style.visibility</p:attrName>
                                        </p:attrNameLst>
                                      </p:cBhvr>
                                      <p:to>
                                        <p:strVal val="visible"/>
                                      </p:to>
                                    </p:set>
                                    <p:anim calcmode="lin" valueType="num">
                                      <p:cBhvr>
                                        <p:cTn id="28" dur="500" fill="hold"/>
                                        <p:tgtEl>
                                          <p:spTgt spid="14349"/>
                                        </p:tgtEl>
                                        <p:attrNameLst>
                                          <p:attrName>ppt_x</p:attrName>
                                        </p:attrNameLst>
                                      </p:cBhvr>
                                      <p:tavLst>
                                        <p:tav tm="0">
                                          <p:val>
                                            <p:strVal val="#ppt_x"/>
                                          </p:val>
                                        </p:tav>
                                        <p:tav tm="100000">
                                          <p:val>
                                            <p:strVal val="#ppt_x"/>
                                          </p:val>
                                        </p:tav>
                                      </p:tavLst>
                                    </p:anim>
                                    <p:anim calcmode="lin" valueType="num">
                                      <p:cBhvr>
                                        <p:cTn id="29" dur="500" fill="hold"/>
                                        <p:tgtEl>
                                          <p:spTgt spid="14349"/>
                                        </p:tgtEl>
                                        <p:attrNameLst>
                                          <p:attrName>ppt_y</p:attrName>
                                        </p:attrNameLst>
                                      </p:cBhvr>
                                      <p:tavLst>
                                        <p:tav tm="0">
                                          <p:val>
                                            <p:strVal val="#ppt_y-#ppt_h/2"/>
                                          </p:val>
                                        </p:tav>
                                        <p:tav tm="100000">
                                          <p:val>
                                            <p:strVal val="#ppt_y"/>
                                          </p:val>
                                        </p:tav>
                                      </p:tavLst>
                                    </p:anim>
                                    <p:anim calcmode="lin" valueType="num">
                                      <p:cBhvr>
                                        <p:cTn id="30" dur="500" fill="hold"/>
                                        <p:tgtEl>
                                          <p:spTgt spid="14349"/>
                                        </p:tgtEl>
                                        <p:attrNameLst>
                                          <p:attrName>ppt_w</p:attrName>
                                        </p:attrNameLst>
                                      </p:cBhvr>
                                      <p:tavLst>
                                        <p:tav tm="0">
                                          <p:val>
                                            <p:strVal val="#ppt_w"/>
                                          </p:val>
                                        </p:tav>
                                        <p:tav tm="100000">
                                          <p:val>
                                            <p:strVal val="#ppt_w"/>
                                          </p:val>
                                        </p:tav>
                                      </p:tavLst>
                                    </p:anim>
                                    <p:anim calcmode="lin" valueType="num">
                                      <p:cBhvr>
                                        <p:cTn id="31" dur="500" fill="hold"/>
                                        <p:tgtEl>
                                          <p:spTgt spid="14349"/>
                                        </p:tgtEl>
                                        <p:attrNameLst>
                                          <p:attrName>ppt_h</p:attrName>
                                        </p:attrNameLst>
                                      </p:cBhvr>
                                      <p:tavLst>
                                        <p:tav tm="0">
                                          <p:val>
                                            <p:fltVal val="0.000000"/>
                                          </p:val>
                                        </p:tav>
                                        <p:tav tm="100000">
                                          <p:val>
                                            <p:strVal val="#ppt_h"/>
                                          </p:val>
                                        </p:tav>
                                      </p:tavLst>
                                    </p:anim>
                                  </p:childTnLst>
                                </p:cTn>
                              </p:par>
                            </p:childTnLst>
                          </p:cTn>
                        </p:par>
                        <p:par>
                          <p:cTn id="32" fill="hold">
                            <p:stCondLst>
                              <p:cond delay="500"/>
                            </p:stCondLst>
                            <p:childTnLst>
                              <p:par>
                                <p:cTn id="33" presetID="12" presetClass="entr" presetSubtype="1" fill="hold" grpId="0" nodeType="afterEffect">
                                  <p:stCondLst>
                                    <p:cond delay="0"/>
                                  </p:stCondLst>
                                  <p:childTnLst>
                                    <p:set>
                                      <p:cBhvr>
                                        <p:cTn id="34" dur="1" fill="hold">
                                          <p:stCondLst>
                                            <p:cond delay="0"/>
                                          </p:stCondLst>
                                        </p:cTn>
                                        <p:tgtEl>
                                          <p:spTgt spid="14350"/>
                                        </p:tgtEl>
                                        <p:attrNameLst>
                                          <p:attrName>style.visibility</p:attrName>
                                        </p:attrNameLst>
                                      </p:cBhvr>
                                      <p:to>
                                        <p:strVal val="visible"/>
                                      </p:to>
                                    </p:set>
                                    <p:animEffect transition="in" filter="slide(fromTop)">
                                      <p:cBhvr>
                                        <p:cTn id="35" dur="500"/>
                                        <p:tgtEl>
                                          <p:spTgt spid="14350"/>
                                        </p:tgtEl>
                                      </p:cBhvr>
                                    </p:animEffect>
                                  </p:childTnLst>
                                </p:cTn>
                              </p:par>
                              <p:par>
                                <p:cTn id="36" presetID="22" presetClass="entr" presetSubtype="2" fill="hold" nodeType="withEffect">
                                  <p:stCondLst>
                                    <p:cond delay="0"/>
                                  </p:stCondLst>
                                  <p:childTnLst>
                                    <p:set>
                                      <p:cBhvr>
                                        <p:cTn id="37" dur="1" fill="hold">
                                          <p:stCondLst>
                                            <p:cond delay="0"/>
                                          </p:stCondLst>
                                        </p:cTn>
                                        <p:tgtEl>
                                          <p:spTgt spid="16392"/>
                                        </p:tgtEl>
                                        <p:attrNameLst>
                                          <p:attrName>style.visibility</p:attrName>
                                        </p:attrNameLst>
                                      </p:cBhvr>
                                      <p:to>
                                        <p:strVal val="visible"/>
                                      </p:to>
                                    </p:set>
                                    <p:animEffect transition="in" filter="wipe(right)">
                                      <p:cBhvr>
                                        <p:cTn id="38" dur="500"/>
                                        <p:tgtEl>
                                          <p:spTgt spid="16392"/>
                                        </p:tgtEl>
                                      </p:cBhvr>
                                    </p:animEffect>
                                  </p:childTnLst>
                                </p:cTn>
                              </p:par>
                            </p:childTnLst>
                          </p:cTn>
                        </p:par>
                      </p:childTnLst>
                    </p:cTn>
                  </p:par>
                  <p:par>
                    <p:cTn id="39" fill="hold">
                      <p:stCondLst>
                        <p:cond delay="indefinite"/>
                      </p:stCondLst>
                      <p:childTnLst>
                        <p:par>
                          <p:cTn id="40" fill="hold">
                            <p:stCondLst>
                              <p:cond delay="0"/>
                            </p:stCondLst>
                            <p:childTnLst>
                              <p:par>
                                <p:cTn id="41" presetID="17" presetClass="entr" presetSubtype="1" fill="hold" grpId="0" nodeType="clickEffect">
                                  <p:stCondLst>
                                    <p:cond delay="0"/>
                                  </p:stCondLst>
                                  <p:childTnLst>
                                    <p:set>
                                      <p:cBhvr>
                                        <p:cTn id="42" dur="1" fill="hold">
                                          <p:stCondLst>
                                            <p:cond delay="0"/>
                                          </p:stCondLst>
                                        </p:cTn>
                                        <p:tgtEl>
                                          <p:spTgt spid="14352"/>
                                        </p:tgtEl>
                                        <p:attrNameLst>
                                          <p:attrName>style.visibility</p:attrName>
                                        </p:attrNameLst>
                                      </p:cBhvr>
                                      <p:to>
                                        <p:strVal val="visible"/>
                                      </p:to>
                                    </p:set>
                                    <p:anim calcmode="lin" valueType="num">
                                      <p:cBhvr>
                                        <p:cTn id="43" dur="500" fill="hold"/>
                                        <p:tgtEl>
                                          <p:spTgt spid="14352"/>
                                        </p:tgtEl>
                                        <p:attrNameLst>
                                          <p:attrName>ppt_x</p:attrName>
                                        </p:attrNameLst>
                                      </p:cBhvr>
                                      <p:tavLst>
                                        <p:tav tm="0">
                                          <p:val>
                                            <p:strVal val="#ppt_x"/>
                                          </p:val>
                                        </p:tav>
                                        <p:tav tm="100000">
                                          <p:val>
                                            <p:strVal val="#ppt_x"/>
                                          </p:val>
                                        </p:tav>
                                      </p:tavLst>
                                    </p:anim>
                                    <p:anim calcmode="lin" valueType="num">
                                      <p:cBhvr>
                                        <p:cTn id="44" dur="500" fill="hold"/>
                                        <p:tgtEl>
                                          <p:spTgt spid="14352"/>
                                        </p:tgtEl>
                                        <p:attrNameLst>
                                          <p:attrName>ppt_y</p:attrName>
                                        </p:attrNameLst>
                                      </p:cBhvr>
                                      <p:tavLst>
                                        <p:tav tm="0">
                                          <p:val>
                                            <p:strVal val="#ppt_y-#ppt_h/2"/>
                                          </p:val>
                                        </p:tav>
                                        <p:tav tm="100000">
                                          <p:val>
                                            <p:strVal val="#ppt_y"/>
                                          </p:val>
                                        </p:tav>
                                      </p:tavLst>
                                    </p:anim>
                                    <p:anim calcmode="lin" valueType="num">
                                      <p:cBhvr>
                                        <p:cTn id="45" dur="500" fill="hold"/>
                                        <p:tgtEl>
                                          <p:spTgt spid="14352"/>
                                        </p:tgtEl>
                                        <p:attrNameLst>
                                          <p:attrName>ppt_w</p:attrName>
                                        </p:attrNameLst>
                                      </p:cBhvr>
                                      <p:tavLst>
                                        <p:tav tm="0">
                                          <p:val>
                                            <p:strVal val="#ppt_w"/>
                                          </p:val>
                                        </p:tav>
                                        <p:tav tm="100000">
                                          <p:val>
                                            <p:strVal val="#ppt_w"/>
                                          </p:val>
                                        </p:tav>
                                      </p:tavLst>
                                    </p:anim>
                                    <p:anim calcmode="lin" valueType="num">
                                      <p:cBhvr>
                                        <p:cTn id="46" dur="500" fill="hold"/>
                                        <p:tgtEl>
                                          <p:spTgt spid="14352"/>
                                        </p:tgtEl>
                                        <p:attrNameLst>
                                          <p:attrName>ppt_h</p:attrName>
                                        </p:attrNameLst>
                                      </p:cBhvr>
                                      <p:tavLst>
                                        <p:tav tm="0">
                                          <p:val>
                                            <p:fltVal val="0.000000"/>
                                          </p:val>
                                        </p:tav>
                                        <p:tav tm="100000">
                                          <p:val>
                                            <p:strVal val="#ppt_h"/>
                                          </p:val>
                                        </p:tav>
                                      </p:tavLst>
                                    </p:anim>
                                  </p:childTnLst>
                                </p:cTn>
                              </p:par>
                            </p:childTnLst>
                          </p:cTn>
                        </p:par>
                        <p:par>
                          <p:cTn id="47" fill="hold">
                            <p:stCondLst>
                              <p:cond delay="500"/>
                            </p:stCondLst>
                            <p:childTnLst>
                              <p:par>
                                <p:cTn id="48" presetID="17" presetClass="entr" presetSubtype="1" fill="hold" nodeType="afterEffect">
                                  <p:stCondLst>
                                    <p:cond delay="0"/>
                                  </p:stCondLst>
                                  <p:childTnLst>
                                    <p:set>
                                      <p:cBhvr>
                                        <p:cTn id="49" dur="1" fill="hold">
                                          <p:stCondLst>
                                            <p:cond delay="0"/>
                                          </p:stCondLst>
                                        </p:cTn>
                                        <p:tgtEl>
                                          <p:spTgt spid="14353"/>
                                        </p:tgtEl>
                                        <p:attrNameLst>
                                          <p:attrName>style.visibility</p:attrName>
                                        </p:attrNameLst>
                                      </p:cBhvr>
                                      <p:to>
                                        <p:strVal val="visible"/>
                                      </p:to>
                                    </p:set>
                                    <p:anim calcmode="lin" valueType="num">
                                      <p:cBhvr>
                                        <p:cTn id="50" dur="500" fill="hold"/>
                                        <p:tgtEl>
                                          <p:spTgt spid="14353"/>
                                        </p:tgtEl>
                                        <p:attrNameLst>
                                          <p:attrName>ppt_x</p:attrName>
                                        </p:attrNameLst>
                                      </p:cBhvr>
                                      <p:tavLst>
                                        <p:tav tm="0">
                                          <p:val>
                                            <p:strVal val="#ppt_x"/>
                                          </p:val>
                                        </p:tav>
                                        <p:tav tm="100000">
                                          <p:val>
                                            <p:strVal val="#ppt_x"/>
                                          </p:val>
                                        </p:tav>
                                      </p:tavLst>
                                    </p:anim>
                                    <p:anim calcmode="lin" valueType="num">
                                      <p:cBhvr>
                                        <p:cTn id="51" dur="500" fill="hold"/>
                                        <p:tgtEl>
                                          <p:spTgt spid="14353"/>
                                        </p:tgtEl>
                                        <p:attrNameLst>
                                          <p:attrName>ppt_y</p:attrName>
                                        </p:attrNameLst>
                                      </p:cBhvr>
                                      <p:tavLst>
                                        <p:tav tm="0">
                                          <p:val>
                                            <p:strVal val="#ppt_y-#ppt_h/2"/>
                                          </p:val>
                                        </p:tav>
                                        <p:tav tm="100000">
                                          <p:val>
                                            <p:strVal val="#ppt_y"/>
                                          </p:val>
                                        </p:tav>
                                      </p:tavLst>
                                    </p:anim>
                                    <p:anim calcmode="lin" valueType="num">
                                      <p:cBhvr>
                                        <p:cTn id="52" dur="500" fill="hold"/>
                                        <p:tgtEl>
                                          <p:spTgt spid="14353"/>
                                        </p:tgtEl>
                                        <p:attrNameLst>
                                          <p:attrName>ppt_w</p:attrName>
                                        </p:attrNameLst>
                                      </p:cBhvr>
                                      <p:tavLst>
                                        <p:tav tm="0">
                                          <p:val>
                                            <p:strVal val="#ppt_w"/>
                                          </p:val>
                                        </p:tav>
                                        <p:tav tm="100000">
                                          <p:val>
                                            <p:strVal val="#ppt_w"/>
                                          </p:val>
                                        </p:tav>
                                      </p:tavLst>
                                    </p:anim>
                                    <p:anim calcmode="lin" valueType="num">
                                      <p:cBhvr>
                                        <p:cTn id="53" dur="500" fill="hold"/>
                                        <p:tgtEl>
                                          <p:spTgt spid="14353"/>
                                        </p:tgtEl>
                                        <p:attrNameLst>
                                          <p:attrName>ppt_h</p:attrName>
                                        </p:attrNameLst>
                                      </p:cBhvr>
                                      <p:tavLst>
                                        <p:tav tm="0">
                                          <p:val>
                                            <p:fltVal val="0.000000"/>
                                          </p:val>
                                        </p:tav>
                                        <p:tav tm="100000">
                                          <p:val>
                                            <p:strVal val="#ppt_h"/>
                                          </p:val>
                                        </p:tav>
                                      </p:tavLst>
                                    </p:anim>
                                  </p:childTnLst>
                                </p:cTn>
                              </p:par>
                              <p:par>
                                <p:cTn id="54" presetID="22" presetClass="entr" presetSubtype="8" fill="hold" grpId="0" nodeType="withEffect">
                                  <p:stCondLst>
                                    <p:cond delay="0"/>
                                  </p:stCondLst>
                                  <p:childTnLst>
                                    <p:set>
                                      <p:cBhvr>
                                        <p:cTn id="55" dur="1" fill="hold">
                                          <p:stCondLst>
                                            <p:cond delay="0"/>
                                          </p:stCondLst>
                                        </p:cTn>
                                        <p:tgtEl>
                                          <p:spTgt spid="14354"/>
                                        </p:tgtEl>
                                        <p:attrNameLst>
                                          <p:attrName>style.visibility</p:attrName>
                                        </p:attrNameLst>
                                      </p:cBhvr>
                                      <p:to>
                                        <p:strVal val="visible"/>
                                      </p:to>
                                    </p:set>
                                    <p:animEffect transition="in" filter="wipe(left)">
                                      <p:cBhvr>
                                        <p:cTn id="56" dur="500"/>
                                        <p:tgtEl>
                                          <p:spTgt spid="14354"/>
                                        </p:tgtEl>
                                      </p:cBhvr>
                                    </p:animEffect>
                                  </p:childTnLst>
                                </p:cTn>
                              </p:par>
                            </p:childTnLst>
                          </p:cTn>
                        </p:par>
                        <p:par>
                          <p:cTn id="57" fill="hold">
                            <p:stCondLst>
                              <p:cond delay="1000"/>
                            </p:stCondLst>
                            <p:childTnLst>
                              <p:par>
                                <p:cTn id="58" presetID="22" presetClass="entr" presetSubtype="8" fill="hold" grpId="0" nodeType="afterEffect">
                                  <p:stCondLst>
                                    <p:cond delay="0"/>
                                  </p:stCondLst>
                                  <p:childTnLst>
                                    <p:set>
                                      <p:cBhvr>
                                        <p:cTn id="59" dur="1" fill="hold">
                                          <p:stCondLst>
                                            <p:cond delay="0"/>
                                          </p:stCondLst>
                                        </p:cTn>
                                        <p:tgtEl>
                                          <p:spTgt spid="14355"/>
                                        </p:tgtEl>
                                        <p:attrNameLst>
                                          <p:attrName>style.visibility</p:attrName>
                                        </p:attrNameLst>
                                      </p:cBhvr>
                                      <p:to>
                                        <p:strVal val="visible"/>
                                      </p:to>
                                    </p:set>
                                    <p:animEffect transition="in" filter="wipe(left)">
                                      <p:cBhvr>
                                        <p:cTn id="60" dur="500"/>
                                        <p:tgtEl>
                                          <p:spTgt spid="14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5" grpId="0"/>
      <p:bldP spid="14346" grpId="0"/>
      <p:bldP spid="14347" grpId="0" animBg="1"/>
      <p:bldP spid="14348" grpId="0" animBg="1"/>
      <p:bldP spid="14350" grpId="0" animBg="1"/>
      <p:bldP spid="14352" grpId="0" animBg="1"/>
      <p:bldP spid="14354" grpId="0" animBg="1"/>
      <p:bldP spid="1435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9" name="Text Box 3074"/>
          <p:cNvSpPr txBox="1"/>
          <p:nvPr/>
        </p:nvSpPr>
        <p:spPr>
          <a:xfrm>
            <a:off x="1316038" y="788988"/>
            <a:ext cx="6280150" cy="430212"/>
          </a:xfrm>
          <a:prstGeom prst="rect">
            <a:avLst/>
          </a:prstGeom>
          <a:noFill/>
          <a:ln w="9525">
            <a:noFill/>
          </a:ln>
        </p:spPr>
        <p:txBody>
          <a:bodyPr>
            <a:spAutoFit/>
          </a:bodyPr>
          <a:p>
            <a:pPr eaLnBrk="1" hangingPunct="1">
              <a:lnSpc>
                <a:spcPct val="120000"/>
              </a:lnSpc>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实现“一趟插入排序”可分三步进行：</a:t>
            </a:r>
            <a:endParaRPr lang="zh-CN" altLang="en-US" sz="2000" dirty="0">
              <a:latin typeface="微软雅黑" panose="020B0503020204020204" pitchFamily="34" charset="-122"/>
              <a:ea typeface="微软雅黑" panose="020B0503020204020204" pitchFamily="34" charset="-122"/>
            </a:endParaRPr>
          </a:p>
        </p:txBody>
      </p:sp>
      <p:sp>
        <p:nvSpPr>
          <p:cNvPr id="15370" name="Rectangle 3083"/>
          <p:cNvSpPr/>
          <p:nvPr/>
        </p:nvSpPr>
        <p:spPr>
          <a:xfrm>
            <a:off x="1054100" y="1581150"/>
            <a:ext cx="5137150" cy="960438"/>
          </a:xfrm>
          <a:prstGeom prst="rect">
            <a:avLst/>
          </a:prstGeom>
          <a:noFill/>
          <a:ln w="9525">
            <a:noFill/>
          </a:ln>
        </p:spPr>
        <p:txBody>
          <a:bodyPr wrap="none">
            <a:spAutoFit/>
          </a:bodyPr>
          <a:p>
            <a:pPr eaLnBrk="1" hangingPunct="1">
              <a:lnSpc>
                <a:spcPct val="1500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R[1..i-1]</a:t>
            </a:r>
            <a:r>
              <a:rPr lang="zh-CN" altLang="en-US" sz="2000" dirty="0">
                <a:latin typeface="微软雅黑" panose="020B0503020204020204" pitchFamily="34" charset="-122"/>
                <a:ea typeface="微软雅黑" panose="020B0503020204020204" pitchFamily="34" charset="-122"/>
              </a:rPr>
              <a:t>中</a:t>
            </a:r>
            <a:r>
              <a:rPr lang="zh-CN" altLang="en-US" sz="2000" b="1" dirty="0">
                <a:latin typeface="微软雅黑" panose="020B0503020204020204" pitchFamily="34" charset="-122"/>
                <a:ea typeface="微软雅黑" panose="020B0503020204020204" pitchFamily="34" charset="-122"/>
              </a:rPr>
              <a:t>查找</a:t>
            </a:r>
            <a:r>
              <a:rPr lang="en-US" altLang="zh-CN" sz="2000" dirty="0">
                <a:latin typeface="微软雅黑" panose="020B0503020204020204" pitchFamily="34" charset="-122"/>
                <a:ea typeface="微软雅黑" panose="020B0503020204020204" pitchFamily="34" charset="-122"/>
              </a:rPr>
              <a:t>R[i]</a:t>
            </a:r>
            <a:r>
              <a:rPr lang="zh-CN" altLang="en-US" sz="2000" dirty="0">
                <a:latin typeface="微软雅黑" panose="020B0503020204020204" pitchFamily="34" charset="-122"/>
                <a:ea typeface="微软雅黑" panose="020B0503020204020204" pitchFamily="34" charset="-122"/>
              </a:rPr>
              <a:t>的插入位置，</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R[1..j].key </a:t>
            </a:r>
            <a:r>
              <a:rPr lang="en-US" altLang="zh-CN" sz="20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 R[i].key </a:t>
            </a:r>
            <a:r>
              <a:rPr lang="en-US" altLang="zh-CN" sz="2000" b="1" dirty="0">
                <a:latin typeface="微软雅黑" panose="020B0503020204020204" pitchFamily="34" charset="-122"/>
                <a:ea typeface="微软雅黑" panose="020B0503020204020204" pitchFamily="34" charset="-122"/>
                <a:sym typeface="Symbol" panose="05050102010706020507" pitchFamily="18" charset="2"/>
              </a:rPr>
              <a:t>&lt;</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 R[j+1..i-1].key</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a:t>
            </a:r>
            <a:endParaRPr lang="zh-CN" altLang="en-US" sz="2000" dirty="0">
              <a:latin typeface="微软雅黑" panose="020B0503020204020204" pitchFamily="34" charset="-122"/>
              <a:ea typeface="微软雅黑" panose="020B0503020204020204" pitchFamily="34" charset="-122"/>
            </a:endParaRPr>
          </a:p>
        </p:txBody>
      </p:sp>
      <p:sp>
        <p:nvSpPr>
          <p:cNvPr id="15371" name="Rectangle 3082"/>
          <p:cNvSpPr/>
          <p:nvPr/>
        </p:nvSpPr>
        <p:spPr>
          <a:xfrm>
            <a:off x="1116013" y="2924175"/>
            <a:ext cx="7058025" cy="500063"/>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将</a:t>
            </a:r>
            <a:r>
              <a:rPr lang="en-US" altLang="zh-CN" sz="2000" dirty="0">
                <a:latin typeface="微软雅黑" panose="020B0503020204020204" pitchFamily="34" charset="-122"/>
                <a:ea typeface="微软雅黑" panose="020B0503020204020204" pitchFamily="34" charset="-122"/>
              </a:rPr>
              <a:t>R[j+1</a:t>
            </a:r>
            <a:r>
              <a:rPr lang="en-US" altLang="zh-CN" sz="20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i-1]</a:t>
            </a:r>
            <a:r>
              <a:rPr lang="zh-CN" altLang="en-US" sz="2000" dirty="0">
                <a:latin typeface="微软雅黑" panose="020B0503020204020204" pitchFamily="34" charset="-122"/>
                <a:ea typeface="微软雅黑" panose="020B0503020204020204" pitchFamily="34" charset="-122"/>
              </a:rPr>
              <a:t>中的所有</a:t>
            </a:r>
            <a:r>
              <a:rPr lang="zh-CN" altLang="en-US" sz="2000" b="1" dirty="0">
                <a:latin typeface="微软雅黑" panose="020B0503020204020204" pitchFamily="34" charset="-122"/>
                <a:ea typeface="微软雅黑" panose="020B0503020204020204" pitchFamily="34" charset="-122"/>
              </a:rPr>
              <a:t>记录</a:t>
            </a:r>
            <a:r>
              <a:rPr lang="zh-CN" altLang="en-US" sz="2000" dirty="0">
                <a:latin typeface="微软雅黑" panose="020B0503020204020204" pitchFamily="34" charset="-122"/>
                <a:ea typeface="微软雅黑" panose="020B0503020204020204" pitchFamily="34" charset="-122"/>
              </a:rPr>
              <a:t>均</a:t>
            </a:r>
            <a:r>
              <a:rPr lang="zh-CN" altLang="en-US" sz="2000" b="1" dirty="0">
                <a:latin typeface="微软雅黑" panose="020B0503020204020204" pitchFamily="34" charset="-122"/>
                <a:ea typeface="微软雅黑" panose="020B0503020204020204" pitchFamily="34" charset="-122"/>
              </a:rPr>
              <a:t>后移</a:t>
            </a:r>
            <a:r>
              <a:rPr lang="zh-CN" altLang="en-US" sz="2000" dirty="0">
                <a:latin typeface="微软雅黑" panose="020B0503020204020204" pitchFamily="34" charset="-122"/>
                <a:ea typeface="微软雅黑" panose="020B0503020204020204" pitchFamily="34" charset="-122"/>
              </a:rPr>
              <a:t>一个位置；</a:t>
            </a:r>
            <a:endParaRPr lang="zh-CN" altLang="en-US" sz="2000" dirty="0">
              <a:latin typeface="微软雅黑" panose="020B0503020204020204" pitchFamily="34" charset="-122"/>
              <a:ea typeface="微软雅黑" panose="020B0503020204020204" pitchFamily="34" charset="-122"/>
            </a:endParaRPr>
          </a:p>
        </p:txBody>
      </p:sp>
      <p:sp>
        <p:nvSpPr>
          <p:cNvPr id="15372" name="Text Box 3081"/>
          <p:cNvSpPr txBox="1"/>
          <p:nvPr/>
        </p:nvSpPr>
        <p:spPr>
          <a:xfrm>
            <a:off x="1127125" y="4073525"/>
            <a:ext cx="6554788" cy="500063"/>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将</a:t>
            </a:r>
            <a:r>
              <a:rPr lang="en-US" altLang="zh-CN" sz="2000" dirty="0">
                <a:latin typeface="微软雅黑" panose="020B0503020204020204" pitchFamily="34" charset="-122"/>
                <a:ea typeface="微软雅黑" panose="020B0503020204020204" pitchFamily="34" charset="-122"/>
              </a:rPr>
              <a:t>R[i] </a:t>
            </a:r>
            <a:r>
              <a:rPr lang="zh-CN" altLang="en-US" sz="2000" b="1" dirty="0">
                <a:latin typeface="微软雅黑" panose="020B0503020204020204" pitchFamily="34" charset="-122"/>
                <a:ea typeface="微软雅黑" panose="020B0503020204020204" pitchFamily="34" charset="-122"/>
              </a:rPr>
              <a:t>插入</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复制</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到</a:t>
            </a:r>
            <a:r>
              <a:rPr lang="en-US" altLang="zh-CN" sz="2000" dirty="0">
                <a:latin typeface="微软雅黑" panose="020B0503020204020204" pitchFamily="34" charset="-122"/>
                <a:ea typeface="微软雅黑" panose="020B0503020204020204" pitchFamily="34" charset="-122"/>
              </a:rPr>
              <a:t>R[j+1]</a:t>
            </a:r>
            <a:r>
              <a:rPr lang="zh-CN" altLang="en-US" sz="2000" dirty="0">
                <a:latin typeface="微软雅黑" panose="020B0503020204020204" pitchFamily="34" charset="-122"/>
                <a:ea typeface="微软雅黑" panose="020B0503020204020204" pitchFamily="34" charset="-122"/>
              </a:rPr>
              <a:t>的位置上。</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5369"/>
                                        </p:tgtEl>
                                        <p:attrNameLst>
                                          <p:attrName>style.visibility</p:attrName>
                                        </p:attrNameLst>
                                      </p:cBhvr>
                                      <p:to>
                                        <p:strVal val="visible"/>
                                      </p:to>
                                    </p:set>
                                    <p:animEffect transition="in" filter="strips(downRight)">
                                      <p:cBhvr>
                                        <p:cTn id="7" dur="500"/>
                                        <p:tgtEl>
                                          <p:spTgt spid="153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70"/>
                                        </p:tgtEl>
                                        <p:attrNameLst>
                                          <p:attrName>style.visibility</p:attrName>
                                        </p:attrNameLst>
                                      </p:cBhvr>
                                      <p:to>
                                        <p:strVal val="visible"/>
                                      </p:to>
                                    </p:set>
                                    <p:animEffect transition="in" filter="wipe(left)">
                                      <p:cBhvr>
                                        <p:cTn id="12" dur="500"/>
                                        <p:tgtEl>
                                          <p:spTgt spid="153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71"/>
                                        </p:tgtEl>
                                        <p:attrNameLst>
                                          <p:attrName>style.visibility</p:attrName>
                                        </p:attrNameLst>
                                      </p:cBhvr>
                                      <p:to>
                                        <p:strVal val="visible"/>
                                      </p:to>
                                    </p:set>
                                    <p:animEffect transition="in" filter="wipe(left)">
                                      <p:cBhvr>
                                        <p:cTn id="17" dur="500"/>
                                        <p:tgtEl>
                                          <p:spTgt spid="1537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72"/>
                                        </p:tgtEl>
                                        <p:attrNameLst>
                                          <p:attrName>style.visibility</p:attrName>
                                        </p:attrNameLst>
                                      </p:cBhvr>
                                      <p:to>
                                        <p:strVal val="visible"/>
                                      </p:to>
                                    </p:set>
                                    <p:animEffect transition="in" filter="wipe(left)">
                                      <p:cBhvr>
                                        <p:cTn id="22" dur="500"/>
                                        <p:tgtEl>
                                          <p:spTgt spid="15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9" grpId="0"/>
      <p:bldP spid="15370" grpId="0"/>
      <p:bldP spid="15371" grpId="0"/>
      <p:bldP spid="153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93" name="Text Box 1036"/>
          <p:cNvSpPr txBox="1"/>
          <p:nvPr/>
        </p:nvSpPr>
        <p:spPr>
          <a:xfrm>
            <a:off x="884238" y="814388"/>
            <a:ext cx="5283200" cy="400050"/>
          </a:xfrm>
          <a:prstGeom prst="rect">
            <a:avLst/>
          </a:prstGeom>
          <a:noFill/>
          <a:ln w="9525">
            <a:noFill/>
          </a:ln>
        </p:spPr>
        <p:txBody>
          <a:bodyPr>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插入排序的方法有：</a:t>
            </a:r>
            <a:endParaRPr lang="zh-CN" altLang="en-US" sz="2000" dirty="0">
              <a:latin typeface="微软雅黑" panose="020B0503020204020204" pitchFamily="34" charset="-122"/>
              <a:ea typeface="微软雅黑" panose="020B0503020204020204" pitchFamily="34" charset="-122"/>
            </a:endParaRPr>
          </a:p>
        </p:txBody>
      </p:sp>
      <p:sp>
        <p:nvSpPr>
          <p:cNvPr id="16394" name="Text Box 1026">
            <a:hlinkClick r:id="" action="ppaction://hlinkshowjump?jump=nextslide"/>
          </p:cNvPr>
          <p:cNvSpPr txBox="1"/>
          <p:nvPr/>
        </p:nvSpPr>
        <p:spPr>
          <a:xfrm>
            <a:off x="1608138" y="1819275"/>
            <a:ext cx="5638800" cy="400050"/>
          </a:xfrm>
          <a:prstGeom prst="rect">
            <a:avLst/>
          </a:prstGeom>
          <a:noFill/>
          <a:ln w="9525">
            <a:noFill/>
          </a:ln>
        </p:spPr>
        <p:txBody>
          <a:bodyPr>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直接插入排序（基于顺序查找）</a:t>
            </a:r>
            <a:endParaRPr lang="zh-CN" altLang="en-US" sz="2000" b="1" dirty="0">
              <a:latin typeface="微软雅黑" panose="020B0503020204020204" pitchFamily="34" charset="-122"/>
              <a:ea typeface="微软雅黑" panose="020B0503020204020204" pitchFamily="34" charset="-122"/>
            </a:endParaRPr>
          </a:p>
        </p:txBody>
      </p:sp>
      <p:pic>
        <p:nvPicPr>
          <p:cNvPr id="16395" name="Picture 1030" descr="Pebble">
            <a:hlinkClick r:id="" action="ppaction://hlinkshowjump?jump=nextslide"/>
          </p:cNvPr>
          <p:cNvPicPr>
            <a:picLocks noChangeAspect="1"/>
          </p:cNvPicPr>
          <p:nvPr/>
        </p:nvPicPr>
        <p:blipFill>
          <a:blip r:embed="rId1"/>
          <a:stretch>
            <a:fillRect/>
          </a:stretch>
        </p:blipFill>
        <p:spPr>
          <a:xfrm>
            <a:off x="1104900" y="1800225"/>
            <a:ext cx="320675" cy="304800"/>
          </a:xfrm>
          <a:prstGeom prst="rect">
            <a:avLst/>
          </a:prstGeom>
          <a:noFill/>
          <a:ln w="9525">
            <a:noFill/>
          </a:ln>
        </p:spPr>
      </p:pic>
      <p:sp>
        <p:nvSpPr>
          <p:cNvPr id="16396" name="Text Box 1037">
            <a:hlinkClick r:id="rId2" action="ppaction://hlinksldjump"/>
          </p:cNvPr>
          <p:cNvSpPr txBox="1"/>
          <p:nvPr/>
        </p:nvSpPr>
        <p:spPr>
          <a:xfrm>
            <a:off x="1601788" y="2708275"/>
            <a:ext cx="5562600" cy="400050"/>
          </a:xfrm>
          <a:prstGeom prst="rect">
            <a:avLst/>
          </a:prstGeom>
          <a:noFill/>
          <a:ln w="9525">
            <a:noFill/>
          </a:ln>
        </p:spPr>
        <p:txBody>
          <a:bodyPr>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折半插入排序（基于折半查找）</a:t>
            </a:r>
            <a:endParaRPr lang="zh-CN" altLang="en-US" sz="2000" b="1" dirty="0">
              <a:latin typeface="微软雅黑" panose="020B0503020204020204" pitchFamily="34" charset="-122"/>
              <a:ea typeface="微软雅黑" panose="020B0503020204020204" pitchFamily="34" charset="-122"/>
            </a:endParaRPr>
          </a:p>
        </p:txBody>
      </p:sp>
      <p:pic>
        <p:nvPicPr>
          <p:cNvPr id="16397" name="Picture 1031" descr="Pebble">
            <a:hlinkClick r:id="rId2" action="ppaction://hlinksldjump"/>
          </p:cNvPr>
          <p:cNvPicPr>
            <a:picLocks noChangeAspect="1"/>
          </p:cNvPicPr>
          <p:nvPr/>
        </p:nvPicPr>
        <p:blipFill>
          <a:blip r:embed="rId1"/>
          <a:stretch>
            <a:fillRect/>
          </a:stretch>
        </p:blipFill>
        <p:spPr>
          <a:xfrm>
            <a:off x="1093788" y="2778125"/>
            <a:ext cx="320675" cy="304800"/>
          </a:xfrm>
          <a:prstGeom prst="rect">
            <a:avLst/>
          </a:prstGeom>
          <a:noFill/>
          <a:ln w="9525">
            <a:noFill/>
          </a:ln>
        </p:spPr>
      </p:pic>
      <p:sp>
        <p:nvSpPr>
          <p:cNvPr id="16400" name="Text Box 1038">
            <a:hlinkClick r:id="rId3" action="ppaction://hlinksldjump"/>
          </p:cNvPr>
          <p:cNvSpPr txBox="1"/>
          <p:nvPr/>
        </p:nvSpPr>
        <p:spPr>
          <a:xfrm>
            <a:off x="1601788" y="3573463"/>
            <a:ext cx="5994400" cy="400050"/>
          </a:xfrm>
          <a:prstGeom prst="rect">
            <a:avLst/>
          </a:prstGeom>
          <a:noFill/>
          <a:ln w="9525">
            <a:noFill/>
          </a:ln>
        </p:spPr>
        <p:txBody>
          <a:bodyPr>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希尔排序（基于逐趟缩小增量）</a:t>
            </a:r>
            <a:endParaRPr lang="zh-CN" altLang="en-US" sz="2000" b="1" dirty="0">
              <a:latin typeface="微软雅黑" panose="020B0503020204020204" pitchFamily="34" charset="-122"/>
              <a:ea typeface="微软雅黑" panose="020B0503020204020204" pitchFamily="34" charset="-122"/>
            </a:endParaRPr>
          </a:p>
        </p:txBody>
      </p:sp>
      <p:pic>
        <p:nvPicPr>
          <p:cNvPr id="16401" name="Picture 1034" descr="Pebble">
            <a:hlinkClick r:id="rId4" action="ppaction://hlinksldjump"/>
          </p:cNvPr>
          <p:cNvPicPr>
            <a:picLocks noChangeAspect="1"/>
          </p:cNvPicPr>
          <p:nvPr/>
        </p:nvPicPr>
        <p:blipFill>
          <a:blip r:embed="rId1"/>
          <a:stretch>
            <a:fillRect/>
          </a:stretch>
        </p:blipFill>
        <p:spPr>
          <a:xfrm>
            <a:off x="1093788" y="3614738"/>
            <a:ext cx="320675" cy="349250"/>
          </a:xfrm>
          <a:prstGeom prst="rect">
            <a:avLst/>
          </a:prstGeom>
          <a:noFill/>
          <a:ln w="9525">
            <a:noFill/>
          </a:ln>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393"/>
                                        </p:tgtEl>
                                        <p:attrNameLst>
                                          <p:attrName>style.visibility</p:attrName>
                                        </p:attrNameLst>
                                      </p:cBhvr>
                                      <p:to>
                                        <p:strVal val="visible"/>
                                      </p:to>
                                    </p:set>
                                    <p:animEffect transition="in" filter="wipe(left)">
                                      <p:cBhvr>
                                        <p:cTn id="7" dur="500"/>
                                        <p:tgtEl>
                                          <p:spTgt spid="1639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16395"/>
                                        </p:tgtEl>
                                        <p:attrNameLst>
                                          <p:attrName>style.visibility</p:attrName>
                                        </p:attrNameLst>
                                      </p:cBhvr>
                                      <p:to>
                                        <p:strVal val="visible"/>
                                      </p:to>
                                    </p:set>
                                  </p:childTnLst>
                                </p:cTn>
                              </p:par>
                              <p:par>
                                <p:cTn id="12" presetID="9" presetClass="entr" presetSubtype="0" fill="hold" grpId="0" nodeType="withEffect">
                                  <p:stCondLst>
                                    <p:cond delay="0"/>
                                  </p:stCondLst>
                                  <p:childTnLst>
                                    <p:set>
                                      <p:cBhvr>
                                        <p:cTn id="13" dur="1" fill="hold">
                                          <p:stCondLst>
                                            <p:cond delay="0"/>
                                          </p:stCondLst>
                                        </p:cTn>
                                        <p:tgtEl>
                                          <p:spTgt spid="16394"/>
                                        </p:tgtEl>
                                        <p:attrNameLst>
                                          <p:attrName>style.visibility</p:attrName>
                                        </p:attrNameLst>
                                      </p:cBhvr>
                                      <p:to>
                                        <p:strVal val="visible"/>
                                      </p:to>
                                    </p:set>
                                    <p:animEffect transition="in" filter="dissolve">
                                      <p:cBhvr>
                                        <p:cTn id="14" dur="500"/>
                                        <p:tgtEl>
                                          <p:spTgt spid="16394"/>
                                        </p:tgtEl>
                                      </p:cBhvr>
                                    </p:animEffect>
                                  </p:childTnLst>
                                </p:cTn>
                              </p:par>
                              <p:par>
                                <p:cTn id="15" presetID="1" presetClass="entr" presetSubtype="0" fill="hold" nodeType="withEffect">
                                  <p:stCondLst>
                                    <p:cond delay="0"/>
                                  </p:stCondLst>
                                  <p:childTnLst>
                                    <p:set>
                                      <p:cBhvr>
                                        <p:cTn id="16" dur="1" fill="hold">
                                          <p:stCondLst>
                                            <p:cond delay="499"/>
                                          </p:stCondLst>
                                        </p:cTn>
                                        <p:tgtEl>
                                          <p:spTgt spid="16397"/>
                                        </p:tgtEl>
                                        <p:attrNameLst>
                                          <p:attrName>style.visibility</p:attrName>
                                        </p:attrNameLst>
                                      </p:cBhvr>
                                      <p:to>
                                        <p:strVal val="visible"/>
                                      </p:to>
                                    </p:set>
                                  </p:childTnLst>
                                </p:cTn>
                              </p:par>
                              <p:par>
                                <p:cTn id="17" presetID="9" presetClass="entr" presetSubtype="0" fill="hold" grpId="0" nodeType="withEffect">
                                  <p:stCondLst>
                                    <p:cond delay="0"/>
                                  </p:stCondLst>
                                  <p:childTnLst>
                                    <p:set>
                                      <p:cBhvr>
                                        <p:cTn id="18" dur="1" fill="hold">
                                          <p:stCondLst>
                                            <p:cond delay="0"/>
                                          </p:stCondLst>
                                        </p:cTn>
                                        <p:tgtEl>
                                          <p:spTgt spid="16396"/>
                                        </p:tgtEl>
                                        <p:attrNameLst>
                                          <p:attrName>style.visibility</p:attrName>
                                        </p:attrNameLst>
                                      </p:cBhvr>
                                      <p:to>
                                        <p:strVal val="visible"/>
                                      </p:to>
                                    </p:set>
                                    <p:animEffect transition="in" filter="dissolve">
                                      <p:cBhvr>
                                        <p:cTn id="19" dur="500"/>
                                        <p:tgtEl>
                                          <p:spTgt spid="16396"/>
                                        </p:tgtEl>
                                      </p:cBhvr>
                                    </p:animEffect>
                                  </p:childTnLst>
                                </p:cTn>
                              </p:par>
                              <p:par>
                                <p:cTn id="20" presetID="1" presetClass="entr" presetSubtype="0" fill="hold" nodeType="withEffect">
                                  <p:stCondLst>
                                    <p:cond delay="0"/>
                                  </p:stCondLst>
                                  <p:childTnLst>
                                    <p:set>
                                      <p:cBhvr>
                                        <p:cTn id="21" dur="1" fill="hold">
                                          <p:stCondLst>
                                            <p:cond delay="499"/>
                                          </p:stCondLst>
                                        </p:cTn>
                                        <p:tgtEl>
                                          <p:spTgt spid="16401"/>
                                        </p:tgtEl>
                                        <p:attrNameLst>
                                          <p:attrName>style.visibility</p:attrName>
                                        </p:attrNameLst>
                                      </p:cBhvr>
                                      <p:to>
                                        <p:strVal val="visible"/>
                                      </p:to>
                                    </p:set>
                                  </p:childTnLst>
                                </p:cTn>
                              </p:par>
                              <p:par>
                                <p:cTn id="22" presetID="9" presetClass="entr" presetSubtype="0" fill="hold" grpId="0" nodeType="withEffect">
                                  <p:stCondLst>
                                    <p:cond delay="0"/>
                                  </p:stCondLst>
                                  <p:childTnLst>
                                    <p:set>
                                      <p:cBhvr>
                                        <p:cTn id="23" dur="1" fill="hold">
                                          <p:stCondLst>
                                            <p:cond delay="0"/>
                                          </p:stCondLst>
                                        </p:cTn>
                                        <p:tgtEl>
                                          <p:spTgt spid="16400"/>
                                        </p:tgtEl>
                                        <p:attrNameLst>
                                          <p:attrName>style.visibility</p:attrName>
                                        </p:attrNameLst>
                                      </p:cBhvr>
                                      <p:to>
                                        <p:strVal val="visible"/>
                                      </p:to>
                                    </p:set>
                                    <p:animEffect transition="in" filter="dissolve">
                                      <p:cBhvr>
                                        <p:cTn id="24" dur="500"/>
                                        <p:tgtEl>
                                          <p:spTgt spid="16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3" grpId="0"/>
      <p:bldP spid="16394" grpId="0"/>
      <p:bldP spid="16396" grpId="0"/>
      <p:bldP spid="1640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7" name="Text Box 2"/>
          <p:cNvSpPr txBox="1"/>
          <p:nvPr/>
        </p:nvSpPr>
        <p:spPr>
          <a:xfrm>
            <a:off x="696913" y="620713"/>
            <a:ext cx="5040312" cy="461962"/>
          </a:xfrm>
          <a:prstGeom prst="rect">
            <a:avLst/>
          </a:prstGeom>
          <a:noFill/>
          <a:ln w="9525">
            <a:noFill/>
          </a:ln>
        </p:spPr>
        <p:txBody>
          <a:bodyPr>
            <a:spAutoFit/>
          </a:bodyPr>
          <a:p>
            <a:pPr eaLnBrk="1" hangingPunct="1">
              <a:buFont typeface="Arial" panose="020B0604020202020204" pitchFamily="34" charset="0"/>
            </a:pPr>
            <a:r>
              <a:rPr lang="en-US" altLang="zh-CN" sz="2400" b="1" dirty="0">
                <a:latin typeface="微软雅黑" panose="020B0503020204020204" pitchFamily="34" charset="-122"/>
                <a:ea typeface="微软雅黑" panose="020B0503020204020204" pitchFamily="34" charset="-122"/>
              </a:rPr>
              <a:t>10.2.1  </a:t>
            </a:r>
            <a:r>
              <a:rPr lang="zh-CN" altLang="en-US" sz="2400" b="1" dirty="0">
                <a:latin typeface="微软雅黑" panose="020B0503020204020204" pitchFamily="34" charset="-122"/>
                <a:ea typeface="微软雅黑" panose="020B0503020204020204" pitchFamily="34" charset="-122"/>
              </a:rPr>
              <a:t>直接插入排序</a:t>
            </a:r>
            <a:endParaRPr lang="zh-CN" altLang="en-US" sz="2400" b="1" dirty="0">
              <a:latin typeface="微软雅黑" panose="020B0503020204020204" pitchFamily="34" charset="-122"/>
              <a:ea typeface="微软雅黑" panose="020B0503020204020204" pitchFamily="34" charset="-122"/>
            </a:endParaRPr>
          </a:p>
        </p:txBody>
      </p:sp>
      <p:sp>
        <p:nvSpPr>
          <p:cNvPr id="17418" name="Text Box 3"/>
          <p:cNvSpPr txBox="1"/>
          <p:nvPr/>
        </p:nvSpPr>
        <p:spPr>
          <a:xfrm>
            <a:off x="755650" y="1847850"/>
            <a:ext cx="7488238" cy="438150"/>
          </a:xfrm>
          <a:prstGeom prst="rect">
            <a:avLst/>
          </a:prstGeom>
          <a:noFill/>
          <a:ln w="9525">
            <a:noFill/>
          </a:ln>
        </p:spPr>
        <p:txBody>
          <a:bodyPr>
            <a:spAutoFit/>
          </a:bodyPr>
          <a:p>
            <a:pPr eaLnBrk="1" hangingPunct="1">
              <a:lnSpc>
                <a:spcPct val="1250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      利用</a:t>
            </a:r>
            <a:r>
              <a:rPr lang="zh-CN" altLang="en-US" sz="2000" b="1" dirty="0">
                <a:latin typeface="微软雅黑" panose="020B0503020204020204" pitchFamily="34" charset="-122"/>
                <a:ea typeface="微软雅黑" panose="020B0503020204020204" pitchFamily="34" charset="-122"/>
              </a:rPr>
              <a:t> “顺序查找”</a:t>
            </a:r>
            <a:r>
              <a:rPr lang="zh-CN" altLang="en-US" sz="2000" dirty="0">
                <a:latin typeface="微软雅黑" panose="020B0503020204020204" pitchFamily="34" charset="-122"/>
                <a:ea typeface="微软雅黑" panose="020B0503020204020204" pitchFamily="34" charset="-122"/>
              </a:rPr>
              <a:t>实现“在</a:t>
            </a:r>
            <a:r>
              <a:rPr lang="en-US" altLang="zh-CN" sz="2000" dirty="0">
                <a:latin typeface="微软雅黑" panose="020B0503020204020204" pitchFamily="34" charset="-122"/>
                <a:ea typeface="微软雅黑" panose="020B0503020204020204" pitchFamily="34" charset="-122"/>
              </a:rPr>
              <a:t>R[1..i-1]</a:t>
            </a:r>
            <a:r>
              <a:rPr lang="zh-CN" altLang="en-US" sz="2000" dirty="0">
                <a:latin typeface="微软雅黑" panose="020B0503020204020204" pitchFamily="34" charset="-122"/>
                <a:ea typeface="微软雅黑" panose="020B0503020204020204" pitchFamily="34" charset="-122"/>
              </a:rPr>
              <a:t>中</a:t>
            </a:r>
            <a:r>
              <a:rPr lang="zh-CN" altLang="en-US" sz="2000" b="1" dirty="0">
                <a:latin typeface="微软雅黑" panose="020B0503020204020204" pitchFamily="34" charset="-122"/>
                <a:ea typeface="微软雅黑" panose="020B0503020204020204" pitchFamily="34" charset="-122"/>
              </a:rPr>
              <a:t>查找</a:t>
            </a:r>
            <a:r>
              <a:rPr lang="en-US" altLang="zh-CN" sz="2000" dirty="0">
                <a:latin typeface="微软雅黑" panose="020B0503020204020204" pitchFamily="34" charset="-122"/>
                <a:ea typeface="微软雅黑" panose="020B0503020204020204" pitchFamily="34" charset="-122"/>
              </a:rPr>
              <a:t>R[i]</a:t>
            </a:r>
            <a:r>
              <a:rPr lang="zh-CN" altLang="en-US" sz="2000" dirty="0">
                <a:latin typeface="微软雅黑" panose="020B0503020204020204" pitchFamily="34" charset="-122"/>
                <a:ea typeface="微软雅黑" panose="020B0503020204020204" pitchFamily="34" charset="-122"/>
              </a:rPr>
              <a:t>的插入位置”。</a:t>
            </a:r>
            <a:endParaRPr lang="zh-CN" altLang="en-US" sz="2000" dirty="0">
              <a:latin typeface="微软雅黑" panose="020B0503020204020204" pitchFamily="34" charset="-122"/>
              <a:ea typeface="微软雅黑" panose="020B0503020204020204" pitchFamily="34" charset="-122"/>
            </a:endParaRPr>
          </a:p>
        </p:txBody>
      </p:sp>
      <p:sp>
        <p:nvSpPr>
          <p:cNvPr id="17419" name="Text Box 4"/>
          <p:cNvSpPr txBox="1"/>
          <p:nvPr/>
        </p:nvSpPr>
        <p:spPr>
          <a:xfrm>
            <a:off x="1165225" y="2957513"/>
            <a:ext cx="3576638" cy="400050"/>
          </a:xfrm>
          <a:prstGeom prst="rect">
            <a:avLst/>
          </a:prstGeom>
          <a:noFill/>
          <a:ln w="9525">
            <a:noFill/>
          </a:ln>
        </p:spPr>
        <p:txBody>
          <a:bodyPr>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算法的实现要点：</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7417"/>
                                        </p:tgtEl>
                                        <p:attrNameLst>
                                          <p:attrName>style.visibility</p:attrName>
                                        </p:attrNameLst>
                                      </p:cBhvr>
                                      <p:to>
                                        <p:strVal val="visible"/>
                                      </p:to>
                                    </p:set>
                                    <p:anim calcmode="lin" valueType="num">
                                      <p:cBhvr additive="base">
                                        <p:cTn id="7" dur="500" fill="hold"/>
                                        <p:tgtEl>
                                          <p:spTgt spid="17417"/>
                                        </p:tgtEl>
                                        <p:attrNameLst>
                                          <p:attrName>ppt_x</p:attrName>
                                        </p:attrNameLst>
                                      </p:cBhvr>
                                      <p:tavLst>
                                        <p:tav tm="0">
                                          <p:val>
                                            <p:strVal val="#ppt_x"/>
                                          </p:val>
                                        </p:tav>
                                        <p:tav tm="100000">
                                          <p:val>
                                            <p:strVal val="#ppt_x"/>
                                          </p:val>
                                        </p:tav>
                                      </p:tavLst>
                                    </p:anim>
                                    <p:anim calcmode="lin" valueType="num">
                                      <p:cBhvr additive="base">
                                        <p:cTn id="8" dur="500" fill="hold"/>
                                        <p:tgtEl>
                                          <p:spTgt spid="1741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7418"/>
                                        </p:tgtEl>
                                        <p:attrNameLst>
                                          <p:attrName>style.visibility</p:attrName>
                                        </p:attrNameLst>
                                      </p:cBhvr>
                                      <p:to>
                                        <p:strVal val="visible"/>
                                      </p:to>
                                    </p:set>
                                    <p:animEffect transition="in" filter="wipe(left)">
                                      <p:cBhvr>
                                        <p:cTn id="13" dur="500"/>
                                        <p:tgtEl>
                                          <p:spTgt spid="1741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7419"/>
                                        </p:tgtEl>
                                        <p:attrNameLst>
                                          <p:attrName>style.visibility</p:attrName>
                                        </p:attrNameLst>
                                      </p:cBhvr>
                                      <p:to>
                                        <p:strVal val="visible"/>
                                      </p:to>
                                    </p:set>
                                    <p:animEffect transition="in" filter="wipe(left)">
                                      <p:cBhvr>
                                        <p:cTn id="18" dur="500"/>
                                        <p:tgtEl>
                                          <p:spTgt spid="17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7" grpId="0"/>
      <p:bldP spid="17418" grpId="0"/>
      <p:bldP spid="174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41" name="Picture 28" descr="Green Ball">
            <a:hlinkClick r:id="rId1" action="ppaction://hlinksldjump"/>
          </p:cNvPr>
          <p:cNvPicPr>
            <a:picLocks noChangeAspect="1"/>
          </p:cNvPicPr>
          <p:nvPr/>
        </p:nvPicPr>
        <p:blipFill>
          <a:blip r:embed="rId2"/>
          <a:stretch>
            <a:fillRect/>
          </a:stretch>
        </p:blipFill>
        <p:spPr>
          <a:xfrm>
            <a:off x="1187450" y="692150"/>
            <a:ext cx="304800" cy="304800"/>
          </a:xfrm>
          <a:prstGeom prst="rect">
            <a:avLst/>
          </a:prstGeom>
          <a:noFill/>
          <a:ln w="9525">
            <a:noFill/>
          </a:ln>
        </p:spPr>
      </p:pic>
      <p:sp>
        <p:nvSpPr>
          <p:cNvPr id="18442" name="Text Box 4">
            <a:hlinkClick r:id="rId3" action="ppaction://hlinksldjump"/>
          </p:cNvPr>
          <p:cNvSpPr txBox="1"/>
          <p:nvPr/>
        </p:nvSpPr>
        <p:spPr>
          <a:xfrm>
            <a:off x="911225" y="623888"/>
            <a:ext cx="6983413" cy="430212"/>
          </a:xfrm>
          <a:prstGeom prst="rect">
            <a:avLst/>
          </a:prstGeom>
          <a:noFill/>
          <a:ln w="9525">
            <a:noFill/>
          </a:ln>
        </p:spPr>
        <p:txBody>
          <a:bodyPr>
            <a:spAutoFit/>
          </a:bodyPr>
          <a:p>
            <a:pPr eaLnBrk="1" hangingPunct="1">
              <a:lnSpc>
                <a:spcPct val="12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从</a:t>
            </a:r>
            <a:r>
              <a:rPr lang="en-US" altLang="zh-CN" sz="2000" dirty="0">
                <a:latin typeface="微软雅黑" panose="020B0503020204020204" pitchFamily="34" charset="-122"/>
                <a:ea typeface="微软雅黑" panose="020B0503020204020204" pitchFamily="34" charset="-122"/>
              </a:rPr>
              <a:t>R[i-1]</a:t>
            </a:r>
            <a:r>
              <a:rPr lang="zh-CN" altLang="en-US" sz="2000" dirty="0">
                <a:latin typeface="微软雅黑" panose="020B0503020204020204" pitchFamily="34" charset="-122"/>
                <a:ea typeface="微软雅黑" panose="020B0503020204020204" pitchFamily="34" charset="-122"/>
              </a:rPr>
              <a:t>起向前进行顺序查找，监视哨设置在</a:t>
            </a:r>
            <a:r>
              <a:rPr lang="en-US" altLang="zh-CN" sz="2000" dirty="0">
                <a:latin typeface="微软雅黑" panose="020B0503020204020204" pitchFamily="34" charset="-122"/>
                <a:ea typeface="微软雅黑" panose="020B0503020204020204" pitchFamily="34" charset="-122"/>
              </a:rPr>
              <a:t>R[0]</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8443" name="Rectangle 14" descr="大棋盘"/>
          <p:cNvSpPr/>
          <p:nvPr/>
        </p:nvSpPr>
        <p:spPr>
          <a:xfrm>
            <a:off x="1828800" y="2362200"/>
            <a:ext cx="3124200" cy="304800"/>
          </a:xfrm>
          <a:prstGeom prst="rect">
            <a:avLst/>
          </a:prstGeom>
          <a:blipFill rotWithShape="0">
            <a:blip r:embed="rId4"/>
          </a:blip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18444" name="Rectangle 22"/>
          <p:cNvSpPr/>
          <p:nvPr/>
        </p:nvSpPr>
        <p:spPr>
          <a:xfrm>
            <a:off x="4953000" y="2362200"/>
            <a:ext cx="3074988" cy="304800"/>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18445" name="Rectangle 24"/>
          <p:cNvSpPr/>
          <p:nvPr/>
        </p:nvSpPr>
        <p:spPr>
          <a:xfrm>
            <a:off x="4724400" y="1828800"/>
            <a:ext cx="763588" cy="523875"/>
          </a:xfrm>
          <a:prstGeom prst="rect">
            <a:avLst/>
          </a:prstGeom>
          <a:noFill/>
          <a:ln w="9525">
            <a:noFill/>
          </a:ln>
        </p:spPr>
        <p:txBody>
          <a:bodyPr wrap="none">
            <a:spAutoFit/>
          </a:bodyPr>
          <a:p>
            <a:pPr eaLnBrk="1" hangingPunct="1">
              <a:buFont typeface="Arial" panose="020B0604020202020204" pitchFamily="34" charset="0"/>
            </a:pPr>
            <a:r>
              <a:rPr lang="en-US" altLang="zh-CN" sz="2800" dirty="0">
                <a:latin typeface="Times New Roman" panose="02020603050405020304" pitchFamily="18" charset="0"/>
                <a:ea typeface="宋体" panose="02010600030101010101" pitchFamily="2" charset="-122"/>
              </a:rPr>
              <a:t>R[i]</a:t>
            </a:r>
            <a:endParaRPr lang="en-US" altLang="zh-CN" sz="2800" dirty="0">
              <a:latin typeface="Times New Roman" panose="02020603050405020304" pitchFamily="18" charset="0"/>
              <a:ea typeface="宋体" panose="02010600030101010101" pitchFamily="2" charset="-122"/>
            </a:endParaRPr>
          </a:p>
        </p:txBody>
      </p:sp>
      <p:sp>
        <p:nvSpPr>
          <p:cNvPr id="18446" name="Rectangle 23"/>
          <p:cNvSpPr/>
          <p:nvPr/>
        </p:nvSpPr>
        <p:spPr>
          <a:xfrm>
            <a:off x="4953000" y="2362200"/>
            <a:ext cx="304800" cy="304800"/>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18447" name="Text Box 12"/>
          <p:cNvSpPr txBox="1"/>
          <p:nvPr/>
        </p:nvSpPr>
        <p:spPr>
          <a:xfrm>
            <a:off x="1120775" y="3722688"/>
            <a:ext cx="4217988" cy="498475"/>
          </a:xfrm>
          <a:prstGeom prst="rect">
            <a:avLst/>
          </a:prstGeom>
          <a:noFill/>
          <a:ln w="9525">
            <a:noFill/>
          </a:ln>
        </p:spPr>
        <p:txBody>
          <a:bodyPr wrap="none">
            <a:spAutoFit/>
          </a:bodyPr>
          <a:p>
            <a:pPr eaLnBrk="1" hangingPunct="1">
              <a:lnSpc>
                <a:spcPct val="15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R[0] = R[i];            // </a:t>
            </a:r>
            <a:r>
              <a:rPr lang="zh-CN" altLang="en-US" sz="2000" dirty="0">
                <a:latin typeface="微软雅黑" panose="020B0503020204020204" pitchFamily="34" charset="-122"/>
                <a:ea typeface="微软雅黑" panose="020B0503020204020204" pitchFamily="34" charset="-122"/>
              </a:rPr>
              <a:t>设置“哨兵”</a:t>
            </a:r>
            <a:endParaRPr lang="zh-CN" altLang="en-US" sz="2000" dirty="0">
              <a:latin typeface="微软雅黑" panose="020B0503020204020204" pitchFamily="34" charset="-122"/>
              <a:ea typeface="微软雅黑" panose="020B0503020204020204" pitchFamily="34" charset="-122"/>
            </a:endParaRPr>
          </a:p>
        </p:txBody>
      </p:sp>
      <p:sp>
        <p:nvSpPr>
          <p:cNvPr id="18448" name="Text Box 17"/>
          <p:cNvSpPr txBox="1"/>
          <p:nvPr/>
        </p:nvSpPr>
        <p:spPr>
          <a:xfrm>
            <a:off x="1295400" y="1752600"/>
            <a:ext cx="838200" cy="523875"/>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sz="2800" dirty="0">
                <a:latin typeface="Times New Roman" panose="02020603050405020304" pitchFamily="18" charset="0"/>
                <a:ea typeface="宋体" panose="02010600030101010101" pitchFamily="2" charset="-122"/>
              </a:rPr>
              <a:t>R[0]</a:t>
            </a:r>
            <a:endParaRPr lang="en-US" altLang="zh-CN" sz="2800" dirty="0">
              <a:latin typeface="Times New Roman" panose="02020603050405020304" pitchFamily="18" charset="0"/>
              <a:ea typeface="宋体" panose="02010600030101010101" pitchFamily="2" charset="-122"/>
            </a:endParaRPr>
          </a:p>
        </p:txBody>
      </p:sp>
      <p:sp>
        <p:nvSpPr>
          <p:cNvPr id="18449" name="Rectangle 16"/>
          <p:cNvSpPr/>
          <p:nvPr/>
        </p:nvSpPr>
        <p:spPr>
          <a:xfrm>
            <a:off x="1524000" y="2362200"/>
            <a:ext cx="304800" cy="304800"/>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18450" name="Rectangle 25"/>
          <p:cNvSpPr/>
          <p:nvPr/>
        </p:nvSpPr>
        <p:spPr>
          <a:xfrm>
            <a:off x="1116013" y="4413250"/>
            <a:ext cx="4287837" cy="960438"/>
          </a:xfrm>
          <a:prstGeom prst="rect">
            <a:avLst/>
          </a:prstGeom>
          <a:noFill/>
          <a:ln w="9525">
            <a:noFill/>
          </a:ln>
        </p:spPr>
        <p:txBody>
          <a:bodyPr wrap="none">
            <a:spAutoFit/>
          </a:bodyPr>
          <a:p>
            <a:pPr eaLnBrk="1" hangingPunct="1">
              <a:lnSpc>
                <a:spcPct val="1500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for</a:t>
            </a:r>
            <a:r>
              <a:rPr lang="en-US" altLang="zh-CN" sz="2000" dirty="0">
                <a:latin typeface="微软雅黑" panose="020B0503020204020204" pitchFamily="34" charset="-122"/>
                <a:ea typeface="微软雅黑" panose="020B0503020204020204" pitchFamily="34" charset="-122"/>
              </a:rPr>
              <a:t> (j=i-1; R[0].key&lt;R[j].key; </a:t>
            </a:r>
            <a:r>
              <a:rPr lang="en-US" altLang="zh-CN" sz="20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j);  </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 </a:t>
            </a:r>
            <a:r>
              <a:rPr lang="zh-CN" altLang="en-US" sz="2000" dirty="0">
                <a:latin typeface="微软雅黑" panose="020B0503020204020204" pitchFamily="34" charset="-122"/>
                <a:ea typeface="微软雅黑" panose="020B0503020204020204" pitchFamily="34" charset="-122"/>
              </a:rPr>
              <a:t>从后往前找</a:t>
            </a:r>
            <a:endParaRPr lang="zh-CN" altLang="en-US" sz="2000" dirty="0">
              <a:latin typeface="微软雅黑" panose="020B0503020204020204" pitchFamily="34" charset="-122"/>
              <a:ea typeface="微软雅黑" panose="020B0503020204020204" pitchFamily="34" charset="-122"/>
            </a:endParaRPr>
          </a:p>
        </p:txBody>
      </p:sp>
      <p:sp>
        <p:nvSpPr>
          <p:cNvPr id="18451" name="Line 18"/>
          <p:cNvSpPr/>
          <p:nvPr/>
        </p:nvSpPr>
        <p:spPr>
          <a:xfrm>
            <a:off x="4800600" y="2667000"/>
            <a:ext cx="0" cy="762000"/>
          </a:xfrm>
          <a:prstGeom prst="line">
            <a:avLst/>
          </a:prstGeom>
          <a:ln w="9525" cap="flat" cmpd="sng">
            <a:solidFill>
              <a:schemeClr val="tx1"/>
            </a:solidFill>
            <a:prstDash val="solid"/>
            <a:headEnd type="stealth" w="med" len="lg"/>
            <a:tailEnd type="none" w="med" len="med"/>
          </a:ln>
        </p:spPr>
      </p:sp>
      <p:sp>
        <p:nvSpPr>
          <p:cNvPr id="18452" name="Text Box 26"/>
          <p:cNvSpPr txBox="1"/>
          <p:nvPr/>
        </p:nvSpPr>
        <p:spPr>
          <a:xfrm>
            <a:off x="4876800" y="2971800"/>
            <a:ext cx="968375" cy="369888"/>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dirty="0">
                <a:latin typeface="微软雅黑" panose="020B0503020204020204" pitchFamily="34" charset="-122"/>
                <a:ea typeface="微软雅黑" panose="020B0503020204020204" pitchFamily="34" charset="-122"/>
              </a:rPr>
              <a:t>j=i-1</a:t>
            </a:r>
            <a:endParaRPr lang="en-US" altLang="zh-CN" dirty="0">
              <a:latin typeface="微软雅黑" panose="020B0503020204020204" pitchFamily="34" charset="-122"/>
              <a:ea typeface="微软雅黑" panose="020B0503020204020204" pitchFamily="34" charset="-122"/>
            </a:endParaRPr>
          </a:p>
        </p:txBody>
      </p:sp>
      <p:sp>
        <p:nvSpPr>
          <p:cNvPr id="18453" name="Line 19"/>
          <p:cNvSpPr/>
          <p:nvPr/>
        </p:nvSpPr>
        <p:spPr>
          <a:xfrm>
            <a:off x="3505200" y="2667000"/>
            <a:ext cx="0" cy="762000"/>
          </a:xfrm>
          <a:prstGeom prst="line">
            <a:avLst/>
          </a:prstGeom>
          <a:ln w="9525" cap="flat" cmpd="sng">
            <a:solidFill>
              <a:schemeClr val="tx1"/>
            </a:solidFill>
            <a:prstDash val="solid"/>
            <a:headEnd type="stealth" w="med" len="lg"/>
            <a:tailEnd type="none" w="med" len="med"/>
          </a:ln>
        </p:spPr>
      </p:sp>
      <p:sp>
        <p:nvSpPr>
          <p:cNvPr id="18454" name="Text Box 20"/>
          <p:cNvSpPr txBox="1"/>
          <p:nvPr/>
        </p:nvSpPr>
        <p:spPr>
          <a:xfrm>
            <a:off x="3527425" y="2819400"/>
            <a:ext cx="587375" cy="369888"/>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dirty="0">
                <a:latin typeface="Times New Roman" panose="02020603050405020304" pitchFamily="18" charset="0"/>
                <a:ea typeface="宋体" panose="02010600030101010101" pitchFamily="2" charset="-122"/>
              </a:rPr>
              <a:t>j</a:t>
            </a:r>
            <a:endParaRPr lang="en-US" altLang="zh-CN" dirty="0">
              <a:latin typeface="Times New Roman" panose="02020603050405020304" pitchFamily="18" charset="0"/>
              <a:ea typeface="宋体" panose="02010600030101010101" pitchFamily="2" charset="-122"/>
            </a:endParaRPr>
          </a:p>
        </p:txBody>
      </p:sp>
      <p:sp>
        <p:nvSpPr>
          <p:cNvPr id="18455" name="Rectangle 21" descr="60%"/>
          <p:cNvSpPr/>
          <p:nvPr/>
        </p:nvSpPr>
        <p:spPr>
          <a:xfrm>
            <a:off x="3657600" y="2362200"/>
            <a:ext cx="1295400" cy="304800"/>
          </a:xfrm>
          <a:prstGeom prst="rect">
            <a:avLst/>
          </a:prstGeom>
          <a:blipFill rotWithShape="0">
            <a:blip r:embed="rId5"/>
          </a:blip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18456" name="Text Box 13"/>
          <p:cNvSpPr txBox="1"/>
          <p:nvPr/>
        </p:nvSpPr>
        <p:spPr>
          <a:xfrm>
            <a:off x="1133475" y="5378450"/>
            <a:ext cx="4251325" cy="500063"/>
          </a:xfrm>
          <a:prstGeom prst="rect">
            <a:avLst/>
          </a:prstGeom>
          <a:noFill/>
          <a:ln w="9525">
            <a:noFill/>
          </a:ln>
        </p:spPr>
        <p:txBody>
          <a:bodyPr wrap="none">
            <a:spAutoFit/>
          </a:bodyPr>
          <a:p>
            <a:pPr eaLnBrk="1" hangingPunct="1">
              <a:lnSpc>
                <a:spcPct val="1500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循环结束表明</a:t>
            </a:r>
            <a:r>
              <a:rPr lang="en-US" altLang="zh-CN" sz="2000" dirty="0">
                <a:latin typeface="微软雅黑" panose="020B0503020204020204" pitchFamily="34" charset="-122"/>
                <a:ea typeface="微软雅黑" panose="020B0503020204020204" pitchFamily="34" charset="-122"/>
              </a:rPr>
              <a:t>R[i]</a:t>
            </a:r>
            <a:r>
              <a:rPr lang="zh-CN" altLang="en-US" sz="2000" dirty="0">
                <a:latin typeface="微软雅黑" panose="020B0503020204020204" pitchFamily="34" charset="-122"/>
                <a:ea typeface="微软雅黑" panose="020B0503020204020204" pitchFamily="34" charset="-122"/>
              </a:rPr>
              <a:t>的插入位置为 </a:t>
            </a:r>
            <a:r>
              <a:rPr lang="en-US" altLang="zh-CN" sz="2000" b="1" i="1" dirty="0">
                <a:latin typeface="微软雅黑" panose="020B0503020204020204" pitchFamily="34" charset="-122"/>
                <a:ea typeface="微软雅黑" panose="020B0503020204020204" pitchFamily="34" charset="-122"/>
              </a:rPr>
              <a:t>j +1</a:t>
            </a:r>
            <a:endParaRPr lang="en-US" altLang="zh-CN" sz="2000" dirty="0">
              <a:latin typeface="微软雅黑" panose="020B0503020204020204" pitchFamily="34" charset="-122"/>
              <a:ea typeface="微软雅黑" panose="020B0503020204020204" pitchFamily="34" charset="-122"/>
            </a:endParaRPr>
          </a:p>
        </p:txBody>
      </p:sp>
      <p:sp>
        <p:nvSpPr>
          <p:cNvPr id="18457" name="AutoShape 27"/>
          <p:cNvSpPr/>
          <p:nvPr/>
        </p:nvSpPr>
        <p:spPr>
          <a:xfrm>
            <a:off x="4267200" y="3048000"/>
            <a:ext cx="1528763" cy="457200"/>
          </a:xfrm>
          <a:prstGeom prst="wedgeRoundRectCallout">
            <a:avLst>
              <a:gd name="adj1" fmla="val -82088"/>
              <a:gd name="adj2" fmla="val -129861"/>
              <a:gd name="adj3" fmla="val 16667"/>
            </a:avLst>
          </a:prstGeom>
          <a:solidFill>
            <a:srgbClr val="FFFF99">
              <a:alpha val="50195"/>
            </a:srgbClr>
          </a:solidFill>
          <a:ln w="12700" cap="flat" cmpd="sng">
            <a:solidFill>
              <a:srgbClr val="800000"/>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en-US" sz="2400" b="1" dirty="0">
                <a:latin typeface="Times New Roman" panose="02020603050405020304" pitchFamily="18" charset="0"/>
                <a:ea typeface="楷体_GB2312" pitchFamily="49" charset="-122"/>
              </a:rPr>
              <a:t>插入位置</a:t>
            </a:r>
            <a:endParaRPr lang="zh-CN" altLang="en-US" sz="2400" dirty="0">
              <a:latin typeface="Times New Roman" panose="02020603050405020304" pitchFamily="18" charset="0"/>
              <a:ea typeface="宋体" panose="02010600030101010101"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8441"/>
                                        </p:tgtEl>
                                        <p:attrNameLst>
                                          <p:attrName>style.visibility</p:attrName>
                                        </p:attrNameLst>
                                      </p:cBhvr>
                                      <p:to>
                                        <p:strVal val="visible"/>
                                      </p:to>
                                    </p:set>
                                    <p:animEffect transition="in" filter="slide(fromLeft)">
                                      <p:cBhvr>
                                        <p:cTn id="7" dur="500"/>
                                        <p:tgtEl>
                                          <p:spTgt spid="18441"/>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8442"/>
                                        </p:tgtEl>
                                        <p:attrNameLst>
                                          <p:attrName>style.visibility</p:attrName>
                                        </p:attrNameLst>
                                      </p:cBhvr>
                                      <p:to>
                                        <p:strVal val="visible"/>
                                      </p:to>
                                    </p:set>
                                    <p:animEffect transition="in" filter="strips(downRight)">
                                      <p:cBhvr>
                                        <p:cTn id="11" dur="500"/>
                                        <p:tgtEl>
                                          <p:spTgt spid="1844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443"/>
                                        </p:tgtEl>
                                        <p:attrNameLst>
                                          <p:attrName>style.visibility</p:attrName>
                                        </p:attrNameLst>
                                      </p:cBhvr>
                                      <p:to>
                                        <p:strVal val="visible"/>
                                      </p:to>
                                    </p:set>
                                    <p:animEffect transition="in" filter="wipe(left)">
                                      <p:cBhvr>
                                        <p:cTn id="16" dur="500"/>
                                        <p:tgtEl>
                                          <p:spTgt spid="1844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8444"/>
                                        </p:tgtEl>
                                        <p:attrNameLst>
                                          <p:attrName>style.visibility</p:attrName>
                                        </p:attrNameLst>
                                      </p:cBhvr>
                                      <p:to>
                                        <p:strVal val="visible"/>
                                      </p:to>
                                    </p:set>
                                    <p:animEffect transition="in" filter="wipe(left)">
                                      <p:cBhvr>
                                        <p:cTn id="20" dur="500"/>
                                        <p:tgtEl>
                                          <p:spTgt spid="18444"/>
                                        </p:tgtEl>
                                      </p:cBhvr>
                                    </p:animEffect>
                                  </p:childTnLst>
                                </p:cTn>
                              </p:par>
                              <p:par>
                                <p:cTn id="21" presetID="12" presetClass="entr" presetSubtype="1" fill="hold" grpId="0" nodeType="withEffect">
                                  <p:stCondLst>
                                    <p:cond delay="0"/>
                                  </p:stCondLst>
                                  <p:childTnLst>
                                    <p:set>
                                      <p:cBhvr>
                                        <p:cTn id="22" dur="1" fill="hold">
                                          <p:stCondLst>
                                            <p:cond delay="0"/>
                                          </p:stCondLst>
                                        </p:cTn>
                                        <p:tgtEl>
                                          <p:spTgt spid="18445"/>
                                        </p:tgtEl>
                                        <p:attrNameLst>
                                          <p:attrName>style.visibility</p:attrName>
                                        </p:attrNameLst>
                                      </p:cBhvr>
                                      <p:to>
                                        <p:strVal val="visible"/>
                                      </p:to>
                                    </p:set>
                                    <p:animEffect transition="in" filter="slide(fromTop)">
                                      <p:cBhvr>
                                        <p:cTn id="23" dur="500"/>
                                        <p:tgtEl>
                                          <p:spTgt spid="18445"/>
                                        </p:tgtEl>
                                      </p:cBhvr>
                                    </p:animEffect>
                                  </p:childTnLst>
                                </p:cTn>
                              </p:par>
                            </p:childTnLst>
                          </p:cTn>
                        </p:par>
                        <p:par>
                          <p:cTn id="24" fill="hold">
                            <p:stCondLst>
                              <p:cond delay="1000"/>
                            </p:stCondLst>
                            <p:childTnLst>
                              <p:par>
                                <p:cTn id="25" presetID="9" presetClass="entr" presetSubtype="0" fill="hold" grpId="0" nodeType="afterEffect">
                                  <p:stCondLst>
                                    <p:cond delay="0"/>
                                  </p:stCondLst>
                                  <p:childTnLst>
                                    <p:set>
                                      <p:cBhvr>
                                        <p:cTn id="26" dur="1" fill="hold">
                                          <p:stCondLst>
                                            <p:cond delay="0"/>
                                          </p:stCondLst>
                                        </p:cTn>
                                        <p:tgtEl>
                                          <p:spTgt spid="18446"/>
                                        </p:tgtEl>
                                        <p:attrNameLst>
                                          <p:attrName>style.visibility</p:attrName>
                                        </p:attrNameLst>
                                      </p:cBhvr>
                                      <p:to>
                                        <p:strVal val="visible"/>
                                      </p:to>
                                    </p:set>
                                    <p:animEffect transition="in" filter="dissolve">
                                      <p:cBhvr>
                                        <p:cTn id="27" dur="500"/>
                                        <p:tgtEl>
                                          <p:spTgt spid="18446"/>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8447"/>
                                        </p:tgtEl>
                                        <p:attrNameLst>
                                          <p:attrName>style.visibility</p:attrName>
                                        </p:attrNameLst>
                                      </p:cBhvr>
                                      <p:to>
                                        <p:strVal val="visible"/>
                                      </p:to>
                                    </p:set>
                                    <p:animEffect transition="in" filter="strips(downRight)">
                                      <p:cBhvr>
                                        <p:cTn id="32" dur="500"/>
                                        <p:tgtEl>
                                          <p:spTgt spid="18447"/>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18448"/>
                                        </p:tgtEl>
                                        <p:attrNameLst>
                                          <p:attrName>style.visibility</p:attrName>
                                        </p:attrNameLst>
                                      </p:cBhvr>
                                      <p:to>
                                        <p:strVal val="visible"/>
                                      </p:to>
                                    </p:set>
                                    <p:animEffect transition="in" filter="slide(fromTop)">
                                      <p:cBhvr>
                                        <p:cTn id="37" dur="500"/>
                                        <p:tgtEl>
                                          <p:spTgt spid="18448"/>
                                        </p:tgtEl>
                                      </p:cBhvr>
                                    </p:animEffect>
                                  </p:childTnLst>
                                </p:cTn>
                              </p:par>
                            </p:childTnLst>
                          </p:cTn>
                        </p:par>
                        <p:par>
                          <p:cTn id="38" fill="hold">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18449"/>
                                        </p:tgtEl>
                                        <p:attrNameLst>
                                          <p:attrName>style.visibility</p:attrName>
                                        </p:attrNameLst>
                                      </p:cBhvr>
                                      <p:to>
                                        <p:strVal val="visible"/>
                                      </p:to>
                                    </p:set>
                                    <p:animEffect transition="in" filter="dissolve">
                                      <p:cBhvr>
                                        <p:cTn id="41" dur="500"/>
                                        <p:tgtEl>
                                          <p:spTgt spid="18449"/>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grpId="0" nodeType="clickEffect">
                                  <p:stCondLst>
                                    <p:cond delay="0"/>
                                  </p:stCondLst>
                                  <p:childTnLst>
                                    <p:set>
                                      <p:cBhvr>
                                        <p:cTn id="45" dur="1" fill="hold">
                                          <p:stCondLst>
                                            <p:cond delay="0"/>
                                          </p:stCondLst>
                                        </p:cTn>
                                        <p:tgtEl>
                                          <p:spTgt spid="18450"/>
                                        </p:tgtEl>
                                        <p:attrNameLst>
                                          <p:attrName>style.visibility</p:attrName>
                                        </p:attrNameLst>
                                      </p:cBhvr>
                                      <p:to>
                                        <p:strVal val="visible"/>
                                      </p:to>
                                    </p:set>
                                    <p:animEffect transition="in" filter="strips(downRight)">
                                      <p:cBhvr>
                                        <p:cTn id="46" dur="500"/>
                                        <p:tgtEl>
                                          <p:spTgt spid="18450"/>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4" fill="hold" nodeType="clickEffect">
                                  <p:stCondLst>
                                    <p:cond delay="0"/>
                                  </p:stCondLst>
                                  <p:childTnLst>
                                    <p:set>
                                      <p:cBhvr>
                                        <p:cTn id="50" dur="1" fill="hold">
                                          <p:stCondLst>
                                            <p:cond delay="0"/>
                                          </p:stCondLst>
                                        </p:cTn>
                                        <p:tgtEl>
                                          <p:spTgt spid="18451"/>
                                        </p:tgtEl>
                                        <p:attrNameLst>
                                          <p:attrName>style.visibility</p:attrName>
                                        </p:attrNameLst>
                                      </p:cBhvr>
                                      <p:to>
                                        <p:strVal val="visible"/>
                                      </p:to>
                                    </p:set>
                                    <p:anim calcmode="lin" valueType="num">
                                      <p:cBhvr>
                                        <p:cTn id="51" dur="500" fill="hold"/>
                                        <p:tgtEl>
                                          <p:spTgt spid="18451"/>
                                        </p:tgtEl>
                                        <p:attrNameLst>
                                          <p:attrName>ppt_x</p:attrName>
                                        </p:attrNameLst>
                                      </p:cBhvr>
                                      <p:tavLst>
                                        <p:tav tm="0">
                                          <p:val>
                                            <p:strVal val="#ppt_x"/>
                                          </p:val>
                                        </p:tav>
                                        <p:tav tm="100000">
                                          <p:val>
                                            <p:strVal val="#ppt_x"/>
                                          </p:val>
                                        </p:tav>
                                      </p:tavLst>
                                    </p:anim>
                                    <p:anim calcmode="lin" valueType="num">
                                      <p:cBhvr>
                                        <p:cTn id="52" dur="500" fill="hold"/>
                                        <p:tgtEl>
                                          <p:spTgt spid="18451"/>
                                        </p:tgtEl>
                                        <p:attrNameLst>
                                          <p:attrName>ppt_y</p:attrName>
                                        </p:attrNameLst>
                                      </p:cBhvr>
                                      <p:tavLst>
                                        <p:tav tm="0">
                                          <p:val>
                                            <p:strVal val="#ppt_y+#ppt_h/2"/>
                                          </p:val>
                                        </p:tav>
                                        <p:tav tm="100000">
                                          <p:val>
                                            <p:strVal val="#ppt_y"/>
                                          </p:val>
                                        </p:tav>
                                      </p:tavLst>
                                    </p:anim>
                                    <p:anim calcmode="lin" valueType="num">
                                      <p:cBhvr>
                                        <p:cTn id="53" dur="500" fill="hold"/>
                                        <p:tgtEl>
                                          <p:spTgt spid="18451"/>
                                        </p:tgtEl>
                                        <p:attrNameLst>
                                          <p:attrName>ppt_w</p:attrName>
                                        </p:attrNameLst>
                                      </p:cBhvr>
                                      <p:tavLst>
                                        <p:tav tm="0">
                                          <p:val>
                                            <p:strVal val="#ppt_w"/>
                                          </p:val>
                                        </p:tav>
                                        <p:tav tm="100000">
                                          <p:val>
                                            <p:strVal val="#ppt_w"/>
                                          </p:val>
                                        </p:tav>
                                      </p:tavLst>
                                    </p:anim>
                                    <p:anim calcmode="lin" valueType="num">
                                      <p:cBhvr>
                                        <p:cTn id="54" dur="500" fill="hold"/>
                                        <p:tgtEl>
                                          <p:spTgt spid="18451"/>
                                        </p:tgtEl>
                                        <p:attrNameLst>
                                          <p:attrName>ppt_h</p:attrName>
                                        </p:attrNameLst>
                                      </p:cBhvr>
                                      <p:tavLst>
                                        <p:tav tm="0">
                                          <p:val>
                                            <p:fltVal val="0.000000"/>
                                          </p:val>
                                        </p:tav>
                                        <p:tav tm="100000">
                                          <p:val>
                                            <p:strVal val="#ppt_h"/>
                                          </p:val>
                                        </p:tav>
                                      </p:tavLst>
                                    </p:anim>
                                  </p:childTnLst>
                                  <p:subTnLst>
                                    <p:set>
                                      <p:cBhvr override="childStyle">
                                        <p:cTn dur="1" fill="hold" display="0" masterRel="nextClick" afterEffect="1"/>
                                        <p:tgtEl>
                                          <p:spTgt spid="18451"/>
                                        </p:tgtEl>
                                        <p:attrNameLst>
                                          <p:attrName>style.visibility</p:attrName>
                                        </p:attrNameLst>
                                      </p:cBhvr>
                                      <p:to>
                                        <p:strVal val="hidden"/>
                                      </p:to>
                                    </p:set>
                                  </p:sub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18452"/>
                                        </p:tgtEl>
                                        <p:attrNameLst>
                                          <p:attrName>style.visibility</p:attrName>
                                        </p:attrNameLst>
                                      </p:cBhvr>
                                      <p:to>
                                        <p:strVal val="visible"/>
                                      </p:to>
                                    </p:set>
                                    <p:animEffect transition="in" filter="wipe(left)">
                                      <p:cBhvr>
                                        <p:cTn id="58" dur="500"/>
                                        <p:tgtEl>
                                          <p:spTgt spid="18452"/>
                                        </p:tgtEl>
                                      </p:cBhvr>
                                    </p:animEffect>
                                  </p:childTnLst>
                                  <p:subTnLst>
                                    <p:set>
                                      <p:cBhvr override="childStyle">
                                        <p:cTn dur="1" fill="hold" display="0" masterRel="nextClick" afterEffect="1"/>
                                        <p:tgtEl>
                                          <p:spTgt spid="18452"/>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17" presetClass="entr" presetSubtype="4" fill="hold" nodeType="clickEffect">
                                  <p:stCondLst>
                                    <p:cond delay="0"/>
                                  </p:stCondLst>
                                  <p:childTnLst>
                                    <p:set>
                                      <p:cBhvr>
                                        <p:cTn id="62" dur="1" fill="hold">
                                          <p:stCondLst>
                                            <p:cond delay="0"/>
                                          </p:stCondLst>
                                        </p:cTn>
                                        <p:tgtEl>
                                          <p:spTgt spid="18453"/>
                                        </p:tgtEl>
                                        <p:attrNameLst>
                                          <p:attrName>style.visibility</p:attrName>
                                        </p:attrNameLst>
                                      </p:cBhvr>
                                      <p:to>
                                        <p:strVal val="visible"/>
                                      </p:to>
                                    </p:set>
                                    <p:anim calcmode="lin" valueType="num">
                                      <p:cBhvr>
                                        <p:cTn id="63" dur="500" fill="hold"/>
                                        <p:tgtEl>
                                          <p:spTgt spid="18453"/>
                                        </p:tgtEl>
                                        <p:attrNameLst>
                                          <p:attrName>ppt_x</p:attrName>
                                        </p:attrNameLst>
                                      </p:cBhvr>
                                      <p:tavLst>
                                        <p:tav tm="0">
                                          <p:val>
                                            <p:strVal val="#ppt_x"/>
                                          </p:val>
                                        </p:tav>
                                        <p:tav tm="100000">
                                          <p:val>
                                            <p:strVal val="#ppt_x"/>
                                          </p:val>
                                        </p:tav>
                                      </p:tavLst>
                                    </p:anim>
                                    <p:anim calcmode="lin" valueType="num">
                                      <p:cBhvr>
                                        <p:cTn id="64" dur="500" fill="hold"/>
                                        <p:tgtEl>
                                          <p:spTgt spid="18453"/>
                                        </p:tgtEl>
                                        <p:attrNameLst>
                                          <p:attrName>ppt_y</p:attrName>
                                        </p:attrNameLst>
                                      </p:cBhvr>
                                      <p:tavLst>
                                        <p:tav tm="0">
                                          <p:val>
                                            <p:strVal val="#ppt_y+#ppt_h/2"/>
                                          </p:val>
                                        </p:tav>
                                        <p:tav tm="100000">
                                          <p:val>
                                            <p:strVal val="#ppt_y"/>
                                          </p:val>
                                        </p:tav>
                                      </p:tavLst>
                                    </p:anim>
                                    <p:anim calcmode="lin" valueType="num">
                                      <p:cBhvr>
                                        <p:cTn id="65" dur="500" fill="hold"/>
                                        <p:tgtEl>
                                          <p:spTgt spid="18453"/>
                                        </p:tgtEl>
                                        <p:attrNameLst>
                                          <p:attrName>ppt_w</p:attrName>
                                        </p:attrNameLst>
                                      </p:cBhvr>
                                      <p:tavLst>
                                        <p:tav tm="0">
                                          <p:val>
                                            <p:strVal val="#ppt_w"/>
                                          </p:val>
                                        </p:tav>
                                        <p:tav tm="100000">
                                          <p:val>
                                            <p:strVal val="#ppt_w"/>
                                          </p:val>
                                        </p:tav>
                                      </p:tavLst>
                                    </p:anim>
                                    <p:anim calcmode="lin" valueType="num">
                                      <p:cBhvr>
                                        <p:cTn id="66" dur="500" fill="hold"/>
                                        <p:tgtEl>
                                          <p:spTgt spid="18453"/>
                                        </p:tgtEl>
                                        <p:attrNameLst>
                                          <p:attrName>ppt_h</p:attrName>
                                        </p:attrNameLst>
                                      </p:cBhvr>
                                      <p:tavLst>
                                        <p:tav tm="0">
                                          <p:val>
                                            <p:fltVal val="0.000000"/>
                                          </p:val>
                                        </p:tav>
                                        <p:tav tm="100000">
                                          <p:val>
                                            <p:strVal val="#ppt_h"/>
                                          </p:val>
                                        </p:tav>
                                      </p:tavLst>
                                    </p:anim>
                                  </p:childTnLst>
                                </p:cTn>
                              </p:par>
                            </p:childTnLst>
                          </p:cTn>
                        </p:par>
                        <p:par>
                          <p:cTn id="67" fill="hold">
                            <p:stCondLst>
                              <p:cond delay="500"/>
                            </p:stCondLst>
                            <p:childTnLst>
                              <p:par>
                                <p:cTn id="68" presetID="9" presetClass="entr" presetSubtype="0" fill="hold" grpId="0" nodeType="afterEffect">
                                  <p:stCondLst>
                                    <p:cond delay="0"/>
                                  </p:stCondLst>
                                  <p:childTnLst>
                                    <p:set>
                                      <p:cBhvr>
                                        <p:cTn id="69" dur="1" fill="hold">
                                          <p:stCondLst>
                                            <p:cond delay="0"/>
                                          </p:stCondLst>
                                        </p:cTn>
                                        <p:tgtEl>
                                          <p:spTgt spid="18454"/>
                                        </p:tgtEl>
                                        <p:attrNameLst>
                                          <p:attrName>style.visibility</p:attrName>
                                        </p:attrNameLst>
                                      </p:cBhvr>
                                      <p:to>
                                        <p:strVal val="visible"/>
                                      </p:to>
                                    </p:set>
                                    <p:animEffect transition="in" filter="dissolve">
                                      <p:cBhvr>
                                        <p:cTn id="70" dur="500"/>
                                        <p:tgtEl>
                                          <p:spTgt spid="18454"/>
                                        </p:tgtEl>
                                      </p:cBhvr>
                                    </p:animEffect>
                                  </p:childTnLst>
                                </p:cTn>
                              </p:par>
                            </p:childTnLst>
                          </p:cTn>
                        </p:par>
                        <p:par>
                          <p:cTn id="71" fill="hold">
                            <p:stCondLst>
                              <p:cond delay="1000"/>
                            </p:stCondLst>
                            <p:childTnLst>
                              <p:par>
                                <p:cTn id="72" presetID="22" presetClass="entr" presetSubtype="2" fill="hold" grpId="0" nodeType="afterEffect">
                                  <p:stCondLst>
                                    <p:cond delay="0"/>
                                  </p:stCondLst>
                                  <p:childTnLst>
                                    <p:set>
                                      <p:cBhvr>
                                        <p:cTn id="73" dur="1" fill="hold">
                                          <p:stCondLst>
                                            <p:cond delay="0"/>
                                          </p:stCondLst>
                                        </p:cTn>
                                        <p:tgtEl>
                                          <p:spTgt spid="18455"/>
                                        </p:tgtEl>
                                        <p:attrNameLst>
                                          <p:attrName>style.visibility</p:attrName>
                                        </p:attrNameLst>
                                      </p:cBhvr>
                                      <p:to>
                                        <p:strVal val="visible"/>
                                      </p:to>
                                    </p:set>
                                    <p:animEffect transition="in" filter="wipe(right)">
                                      <p:cBhvr>
                                        <p:cTn id="74" dur="500"/>
                                        <p:tgtEl>
                                          <p:spTgt spid="18455"/>
                                        </p:tgtEl>
                                      </p:cBhvr>
                                    </p:animEffect>
                                  </p:childTnLst>
                                </p:cTn>
                              </p:par>
                            </p:childTnLst>
                          </p:cTn>
                        </p:par>
                      </p:childTnLst>
                    </p:cTn>
                  </p:par>
                  <p:par>
                    <p:cTn id="75" fill="hold">
                      <p:stCondLst>
                        <p:cond delay="indefinite"/>
                      </p:stCondLst>
                      <p:childTnLst>
                        <p:par>
                          <p:cTn id="76" fill="hold">
                            <p:stCondLst>
                              <p:cond delay="0"/>
                            </p:stCondLst>
                            <p:childTnLst>
                              <p:par>
                                <p:cTn id="77" presetID="18" presetClass="entr" presetSubtype="6" fill="hold" grpId="0" nodeType="clickEffect">
                                  <p:stCondLst>
                                    <p:cond delay="0"/>
                                  </p:stCondLst>
                                  <p:childTnLst>
                                    <p:set>
                                      <p:cBhvr>
                                        <p:cTn id="78" dur="1" fill="hold">
                                          <p:stCondLst>
                                            <p:cond delay="0"/>
                                          </p:stCondLst>
                                        </p:cTn>
                                        <p:tgtEl>
                                          <p:spTgt spid="18456"/>
                                        </p:tgtEl>
                                        <p:attrNameLst>
                                          <p:attrName>style.visibility</p:attrName>
                                        </p:attrNameLst>
                                      </p:cBhvr>
                                      <p:to>
                                        <p:strVal val="visible"/>
                                      </p:to>
                                    </p:set>
                                    <p:animEffect transition="in" filter="strips(downRight)">
                                      <p:cBhvr>
                                        <p:cTn id="79" dur="500"/>
                                        <p:tgtEl>
                                          <p:spTgt spid="18456"/>
                                        </p:tgtEl>
                                      </p:cBhvr>
                                    </p:animEffect>
                                  </p:childTnLst>
                                </p:cTn>
                              </p:par>
                            </p:childTnLst>
                          </p:cTn>
                        </p:par>
                        <p:par>
                          <p:cTn id="80" fill="hold">
                            <p:stCondLst>
                              <p:cond delay="500"/>
                            </p:stCondLst>
                            <p:childTnLst>
                              <p:par>
                                <p:cTn id="81" presetID="12" presetClass="entr" presetSubtype="2" fill="hold" grpId="0" nodeType="afterEffect">
                                  <p:stCondLst>
                                    <p:cond delay="0"/>
                                  </p:stCondLst>
                                  <p:childTnLst>
                                    <p:set>
                                      <p:cBhvr>
                                        <p:cTn id="82" dur="1" fill="hold">
                                          <p:stCondLst>
                                            <p:cond delay="0"/>
                                          </p:stCondLst>
                                        </p:cTn>
                                        <p:tgtEl>
                                          <p:spTgt spid="18457"/>
                                        </p:tgtEl>
                                        <p:attrNameLst>
                                          <p:attrName>style.visibility</p:attrName>
                                        </p:attrNameLst>
                                      </p:cBhvr>
                                      <p:to>
                                        <p:strVal val="visible"/>
                                      </p:to>
                                    </p:set>
                                    <p:animEffect transition="in" filter="slide(fromRight)">
                                      <p:cBhvr>
                                        <p:cTn id="83" dur="500"/>
                                        <p:tgtEl>
                                          <p:spTgt spid="18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2" grpId="0"/>
      <p:bldP spid="18443" grpId="0" animBg="1"/>
      <p:bldP spid="18444" grpId="0" animBg="1"/>
      <p:bldP spid="18445" grpId="0"/>
      <p:bldP spid="18446" grpId="0" animBg="1"/>
      <p:bldP spid="18447" grpId="0"/>
      <p:bldP spid="18448" grpId="0"/>
      <p:bldP spid="18449" grpId="0" animBg="1"/>
      <p:bldP spid="18450" grpId="0"/>
      <p:bldP spid="18454" grpId="0"/>
      <p:bldP spid="18455" grpId="0" animBg="1"/>
      <p:bldP spid="18456" grpId="0"/>
      <p:bldP spid="184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65" name="Picture 5" descr="Green Ball">
            <a:hlinkClick r:id="rId1" action="ppaction://hlinksldjump"/>
          </p:cNvPr>
          <p:cNvPicPr>
            <a:picLocks noChangeAspect="1"/>
          </p:cNvPicPr>
          <p:nvPr/>
        </p:nvPicPr>
        <p:blipFill>
          <a:blip r:embed="rId2"/>
          <a:stretch>
            <a:fillRect/>
          </a:stretch>
        </p:blipFill>
        <p:spPr>
          <a:xfrm>
            <a:off x="931863" y="892175"/>
            <a:ext cx="304800" cy="304800"/>
          </a:xfrm>
          <a:prstGeom prst="rect">
            <a:avLst/>
          </a:prstGeom>
          <a:noFill/>
          <a:ln w="9525">
            <a:noFill/>
          </a:ln>
        </p:spPr>
      </p:pic>
      <p:sp>
        <p:nvSpPr>
          <p:cNvPr id="19466" name="Text Box 5"/>
          <p:cNvSpPr txBox="1"/>
          <p:nvPr/>
        </p:nvSpPr>
        <p:spPr>
          <a:xfrm>
            <a:off x="879475" y="739775"/>
            <a:ext cx="7015163" cy="962025"/>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2000"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rPr>
              <a:t>对于在查找过程中找到的那些关键字不小于</a:t>
            </a:r>
            <a:r>
              <a:rPr lang="en-US" altLang="zh-CN" sz="2000" dirty="0">
                <a:latin typeface="微软雅黑" panose="020B0503020204020204" pitchFamily="34" charset="-122"/>
                <a:ea typeface="微软雅黑" panose="020B0503020204020204" pitchFamily="34" charset="-122"/>
              </a:rPr>
              <a:t>R[i].key</a:t>
            </a:r>
            <a:r>
              <a:rPr lang="zh-CN" altLang="en-US" sz="2000" dirty="0">
                <a:latin typeface="微软雅黑" panose="020B0503020204020204" pitchFamily="34" charset="-122"/>
                <a:ea typeface="微软雅黑" panose="020B0503020204020204" pitchFamily="34" charset="-122"/>
              </a:rPr>
              <a:t>的记录，并在查找的同时实现记录向后移动；</a:t>
            </a:r>
            <a:endParaRPr lang="zh-CN" altLang="en-US" sz="2000" dirty="0">
              <a:latin typeface="微软雅黑" panose="020B0503020204020204" pitchFamily="34" charset="-122"/>
              <a:ea typeface="微软雅黑" panose="020B0503020204020204" pitchFamily="34" charset="-122"/>
            </a:endParaRPr>
          </a:p>
        </p:txBody>
      </p:sp>
      <p:sp>
        <p:nvSpPr>
          <p:cNvPr id="19467" name="Text Box 6"/>
          <p:cNvSpPr txBox="1"/>
          <p:nvPr/>
        </p:nvSpPr>
        <p:spPr>
          <a:xfrm>
            <a:off x="1117600" y="1917700"/>
            <a:ext cx="4287838" cy="960438"/>
          </a:xfrm>
          <a:prstGeom prst="rect">
            <a:avLst/>
          </a:prstGeom>
          <a:noFill/>
          <a:ln w="9525">
            <a:noFill/>
          </a:ln>
        </p:spPr>
        <p:txBody>
          <a:bodyPr wrap="none">
            <a:spAutoFit/>
          </a:bodyPr>
          <a:p>
            <a:pPr eaLnBrk="1" hangingPunct="1">
              <a:lnSpc>
                <a:spcPct val="1500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for</a:t>
            </a:r>
            <a:r>
              <a:rPr lang="en-US" altLang="zh-CN" sz="2000" dirty="0">
                <a:latin typeface="微软雅黑" panose="020B0503020204020204" pitchFamily="34" charset="-122"/>
                <a:ea typeface="微软雅黑" panose="020B0503020204020204" pitchFamily="34" charset="-122"/>
              </a:rPr>
              <a:t> (j=i-1; R[0].key&lt;R[j].key; </a:t>
            </a:r>
            <a:r>
              <a:rPr lang="en-US" altLang="zh-CN" sz="20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j);  </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R[j+1] = R[j]</a:t>
            </a:r>
            <a:endParaRPr lang="en-US" altLang="zh-CN" sz="2000" b="1" dirty="0">
              <a:latin typeface="微软雅黑" panose="020B0503020204020204" pitchFamily="34" charset="-122"/>
              <a:ea typeface="微软雅黑" panose="020B0503020204020204" pitchFamily="34" charset="-122"/>
            </a:endParaRPr>
          </a:p>
        </p:txBody>
      </p:sp>
      <p:sp>
        <p:nvSpPr>
          <p:cNvPr id="19468" name="Rectangle 17" descr="大棋盘"/>
          <p:cNvSpPr/>
          <p:nvPr/>
        </p:nvSpPr>
        <p:spPr>
          <a:xfrm>
            <a:off x="1828800" y="3767138"/>
            <a:ext cx="3124200" cy="457200"/>
          </a:xfrm>
          <a:prstGeom prst="rect">
            <a:avLst/>
          </a:prstGeom>
          <a:blipFill rotWithShape="0">
            <a:blip r:embed="rId3"/>
          </a:blipFill>
          <a:ln w="12700"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19469" name="Rectangle 24"/>
          <p:cNvSpPr/>
          <p:nvPr/>
        </p:nvSpPr>
        <p:spPr>
          <a:xfrm>
            <a:off x="4953000" y="3767138"/>
            <a:ext cx="3143250" cy="457200"/>
          </a:xfrm>
          <a:prstGeom prst="rect">
            <a:avLst/>
          </a:prstGeom>
          <a:solidFill>
            <a:schemeClr val="hlink"/>
          </a:solidFill>
          <a:ln w="12700"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19470" name="Rectangle 26"/>
          <p:cNvSpPr/>
          <p:nvPr/>
        </p:nvSpPr>
        <p:spPr>
          <a:xfrm>
            <a:off x="4724400" y="3233738"/>
            <a:ext cx="763588" cy="523875"/>
          </a:xfrm>
          <a:prstGeom prst="rect">
            <a:avLst/>
          </a:prstGeom>
          <a:noFill/>
          <a:ln w="9525">
            <a:noFill/>
          </a:ln>
        </p:spPr>
        <p:txBody>
          <a:bodyPr wrap="none">
            <a:spAutoFit/>
          </a:bodyPr>
          <a:p>
            <a:pPr eaLnBrk="1" hangingPunct="1">
              <a:buFont typeface="Arial" panose="020B0604020202020204" pitchFamily="34" charset="0"/>
            </a:pPr>
            <a:r>
              <a:rPr lang="en-US" altLang="zh-CN" sz="2800" dirty="0">
                <a:latin typeface="Times New Roman" panose="02020603050405020304" pitchFamily="18" charset="0"/>
                <a:ea typeface="宋体" panose="02010600030101010101" pitchFamily="2" charset="-122"/>
              </a:rPr>
              <a:t>R[i]</a:t>
            </a:r>
            <a:endParaRPr lang="en-US" altLang="zh-CN" sz="2800" dirty="0">
              <a:latin typeface="Times New Roman" panose="02020603050405020304" pitchFamily="18" charset="0"/>
              <a:ea typeface="宋体" panose="02010600030101010101" pitchFamily="2" charset="-122"/>
            </a:endParaRPr>
          </a:p>
        </p:txBody>
      </p:sp>
      <p:sp>
        <p:nvSpPr>
          <p:cNvPr id="19471" name="Rectangle 25"/>
          <p:cNvSpPr/>
          <p:nvPr/>
        </p:nvSpPr>
        <p:spPr>
          <a:xfrm>
            <a:off x="4953000" y="3767138"/>
            <a:ext cx="304800" cy="457200"/>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19472" name="Text Box 19"/>
          <p:cNvSpPr txBox="1"/>
          <p:nvPr/>
        </p:nvSpPr>
        <p:spPr>
          <a:xfrm>
            <a:off x="1295400" y="3157538"/>
            <a:ext cx="838200" cy="523875"/>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sz="2800" dirty="0">
                <a:latin typeface="Times New Roman" panose="02020603050405020304" pitchFamily="18" charset="0"/>
                <a:ea typeface="宋体" panose="02010600030101010101" pitchFamily="2" charset="-122"/>
              </a:rPr>
              <a:t>R[0]</a:t>
            </a:r>
            <a:endParaRPr lang="en-US" altLang="zh-CN" sz="2800" dirty="0">
              <a:latin typeface="Times New Roman" panose="02020603050405020304" pitchFamily="18" charset="0"/>
              <a:ea typeface="宋体" panose="02010600030101010101" pitchFamily="2" charset="-122"/>
            </a:endParaRPr>
          </a:p>
        </p:txBody>
      </p:sp>
      <p:sp>
        <p:nvSpPr>
          <p:cNvPr id="19473" name="Rectangle 18"/>
          <p:cNvSpPr/>
          <p:nvPr/>
        </p:nvSpPr>
        <p:spPr>
          <a:xfrm>
            <a:off x="1524000" y="3767138"/>
            <a:ext cx="304800" cy="457200"/>
          </a:xfrm>
          <a:prstGeom prst="rect">
            <a:avLst/>
          </a:prstGeom>
          <a:solidFill>
            <a:srgbClr val="00FFFF"/>
          </a:solidFill>
          <a:ln w="12700"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19474" name="Line 20"/>
          <p:cNvSpPr/>
          <p:nvPr/>
        </p:nvSpPr>
        <p:spPr>
          <a:xfrm>
            <a:off x="4800600" y="4300538"/>
            <a:ext cx="0" cy="762000"/>
          </a:xfrm>
          <a:prstGeom prst="line">
            <a:avLst/>
          </a:prstGeom>
          <a:ln w="9525" cap="flat" cmpd="sng">
            <a:solidFill>
              <a:schemeClr val="tx1"/>
            </a:solidFill>
            <a:prstDash val="solid"/>
            <a:headEnd type="stealth" w="med" len="lg"/>
            <a:tailEnd type="none" w="med" len="med"/>
          </a:ln>
        </p:spPr>
      </p:sp>
      <p:sp>
        <p:nvSpPr>
          <p:cNvPr id="19475" name="Text Box 30"/>
          <p:cNvSpPr txBox="1"/>
          <p:nvPr/>
        </p:nvSpPr>
        <p:spPr>
          <a:xfrm>
            <a:off x="4876800" y="4300538"/>
            <a:ext cx="1196975" cy="369887"/>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dirty="0">
                <a:latin typeface="微软雅黑" panose="020B0503020204020204" pitchFamily="34" charset="-122"/>
                <a:ea typeface="微软雅黑" panose="020B0503020204020204" pitchFamily="34" charset="-122"/>
              </a:rPr>
              <a:t>j= i-1</a:t>
            </a:r>
            <a:endParaRPr lang="en-US" altLang="zh-CN" dirty="0">
              <a:latin typeface="微软雅黑" panose="020B0503020204020204" pitchFamily="34" charset="-122"/>
              <a:ea typeface="微软雅黑" panose="020B0503020204020204" pitchFamily="34" charset="-122"/>
            </a:endParaRPr>
          </a:p>
        </p:txBody>
      </p:sp>
      <p:sp>
        <p:nvSpPr>
          <p:cNvPr id="19476" name="Line 21"/>
          <p:cNvSpPr/>
          <p:nvPr/>
        </p:nvSpPr>
        <p:spPr>
          <a:xfrm>
            <a:off x="3505200" y="4224338"/>
            <a:ext cx="0" cy="762000"/>
          </a:xfrm>
          <a:prstGeom prst="line">
            <a:avLst/>
          </a:prstGeom>
          <a:ln w="9525" cap="flat" cmpd="sng">
            <a:solidFill>
              <a:schemeClr val="tx1"/>
            </a:solidFill>
            <a:prstDash val="solid"/>
            <a:headEnd type="stealth" w="med" len="lg"/>
            <a:tailEnd type="none" w="med" len="med"/>
          </a:ln>
        </p:spPr>
      </p:sp>
      <p:sp>
        <p:nvSpPr>
          <p:cNvPr id="19477" name="Text Box 22"/>
          <p:cNvSpPr txBox="1"/>
          <p:nvPr/>
        </p:nvSpPr>
        <p:spPr>
          <a:xfrm>
            <a:off x="3527425" y="4300538"/>
            <a:ext cx="587375" cy="369887"/>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dirty="0">
                <a:latin typeface="微软雅黑" panose="020B0503020204020204" pitchFamily="34" charset="-122"/>
                <a:ea typeface="微软雅黑" panose="020B0503020204020204" pitchFamily="34" charset="-122"/>
              </a:rPr>
              <a:t>j</a:t>
            </a:r>
            <a:endParaRPr lang="en-US" altLang="zh-CN" dirty="0">
              <a:latin typeface="微软雅黑" panose="020B0503020204020204" pitchFamily="34" charset="-122"/>
              <a:ea typeface="微软雅黑" panose="020B0503020204020204" pitchFamily="34" charset="-122"/>
            </a:endParaRPr>
          </a:p>
        </p:txBody>
      </p:sp>
      <p:sp>
        <p:nvSpPr>
          <p:cNvPr id="19478" name="Rectangle 28" descr="60%"/>
          <p:cNvSpPr/>
          <p:nvPr/>
        </p:nvSpPr>
        <p:spPr>
          <a:xfrm>
            <a:off x="3962400" y="3767138"/>
            <a:ext cx="1295400" cy="457200"/>
          </a:xfrm>
          <a:prstGeom prst="rect">
            <a:avLst/>
          </a:prstGeom>
          <a:blipFill rotWithShape="0">
            <a:blip r:embed="rId4"/>
          </a:blipFill>
          <a:ln w="12700"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19479" name="Line 33"/>
          <p:cNvSpPr/>
          <p:nvPr/>
        </p:nvSpPr>
        <p:spPr>
          <a:xfrm>
            <a:off x="4953000" y="3767138"/>
            <a:ext cx="1588" cy="457200"/>
          </a:xfrm>
          <a:prstGeom prst="line">
            <a:avLst/>
          </a:prstGeom>
          <a:ln w="12700" cap="rnd" cmpd="sng">
            <a:solidFill>
              <a:schemeClr val="tx1"/>
            </a:solidFill>
            <a:prstDash val="sysDot"/>
            <a:headEnd type="none" w="med" len="med"/>
            <a:tailEnd type="none" w="med" len="med"/>
          </a:ln>
        </p:spPr>
      </p:sp>
      <p:sp>
        <p:nvSpPr>
          <p:cNvPr id="19480" name="Rectangle 29" descr="大棋盘"/>
          <p:cNvSpPr/>
          <p:nvPr/>
        </p:nvSpPr>
        <p:spPr>
          <a:xfrm>
            <a:off x="3657600" y="3767138"/>
            <a:ext cx="304800" cy="457200"/>
          </a:xfrm>
          <a:prstGeom prst="rect">
            <a:avLst/>
          </a:prstGeom>
          <a:blipFill rotWithShape="0">
            <a:blip r:embed="rId3"/>
          </a:blipFill>
          <a:ln w="12700"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19481" name="Text Box 34"/>
          <p:cNvSpPr txBox="1"/>
          <p:nvPr/>
        </p:nvSpPr>
        <p:spPr>
          <a:xfrm>
            <a:off x="935038" y="5432425"/>
            <a:ext cx="4545012" cy="400050"/>
          </a:xfrm>
          <a:prstGeom prst="rect">
            <a:avLst/>
          </a:prstGeom>
          <a:noFill/>
          <a:ln w="9525">
            <a:noFill/>
          </a:ln>
        </p:spPr>
        <p:txBody>
          <a:bodyPr wrap="none">
            <a:spAutoFit/>
          </a:bodyPr>
          <a:p>
            <a:pPr eaLnBrk="1" hangingPunct="1">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上述循环结束后可以直接进行“插入”</a:t>
            </a:r>
            <a:endParaRPr lang="zh-CN" altLang="en-US" sz="2000" dirty="0">
              <a:latin typeface="微软雅黑" panose="020B0503020204020204" pitchFamily="34" charset="-122"/>
              <a:ea typeface="微软雅黑" panose="020B0503020204020204" pitchFamily="34" charset="-122"/>
            </a:endParaRPr>
          </a:p>
        </p:txBody>
      </p:sp>
      <p:pic>
        <p:nvPicPr>
          <p:cNvPr id="19482" name="Picture 35" descr="Green Ball">
            <a:hlinkClick r:id="rId5" action="ppaction://hlinksldjump"/>
          </p:cNvPr>
          <p:cNvPicPr>
            <a:picLocks noChangeAspect="1"/>
          </p:cNvPicPr>
          <p:nvPr/>
        </p:nvPicPr>
        <p:blipFill>
          <a:blip r:embed="rId2"/>
          <a:stretch>
            <a:fillRect/>
          </a:stretch>
        </p:blipFill>
        <p:spPr>
          <a:xfrm>
            <a:off x="717550" y="5426075"/>
            <a:ext cx="304800" cy="304800"/>
          </a:xfrm>
          <a:prstGeom prst="rect">
            <a:avLst/>
          </a:prstGeom>
          <a:noFill/>
          <a:ln w="9525">
            <a:noFill/>
          </a:ln>
        </p:spPr>
      </p:pic>
      <p:sp>
        <p:nvSpPr>
          <p:cNvPr id="19483" name="AutoShape 36"/>
          <p:cNvSpPr/>
          <p:nvPr/>
        </p:nvSpPr>
        <p:spPr>
          <a:xfrm>
            <a:off x="4419600" y="4529138"/>
            <a:ext cx="1447800" cy="457200"/>
          </a:xfrm>
          <a:prstGeom prst="wedgeRoundRectCallout">
            <a:avLst>
              <a:gd name="adj1" fmla="val -91778"/>
              <a:gd name="adj2" fmla="val -163194"/>
              <a:gd name="adj3" fmla="val 16667"/>
            </a:avLst>
          </a:prstGeom>
          <a:solidFill>
            <a:srgbClr val="FFFF99">
              <a:alpha val="50195"/>
            </a:srgbClr>
          </a:solidFill>
          <a:ln w="12700" cap="flat" cmpd="sng">
            <a:solidFill>
              <a:srgbClr val="800000"/>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en-US" sz="2400" b="1" dirty="0">
                <a:latin typeface="Times New Roman" panose="02020603050405020304" pitchFamily="18" charset="0"/>
                <a:ea typeface="楷体_GB2312" pitchFamily="49" charset="-122"/>
              </a:rPr>
              <a:t>插入位置</a:t>
            </a:r>
            <a:endParaRPr lang="zh-CN" altLang="en-US" sz="2400" dirty="0">
              <a:latin typeface="Times New Roman" panose="02020603050405020304" pitchFamily="18" charset="0"/>
              <a:ea typeface="宋体" panose="02010600030101010101"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9465"/>
                                        </p:tgtEl>
                                        <p:attrNameLst>
                                          <p:attrName>style.visibility</p:attrName>
                                        </p:attrNameLst>
                                      </p:cBhvr>
                                      <p:to>
                                        <p:strVal val="visible"/>
                                      </p:to>
                                    </p:set>
                                  </p:childTnLst>
                                </p:cTn>
                              </p:par>
                            </p:childTnLst>
                          </p:cTn>
                        </p:par>
                        <p:par>
                          <p:cTn id="7" fill="hold">
                            <p:stCondLst>
                              <p:cond delay="500"/>
                            </p:stCondLst>
                            <p:childTnLst>
                              <p:par>
                                <p:cTn id="8" presetID="18" presetClass="entr" presetSubtype="6" fill="hold" grpId="0" nodeType="afterEffect">
                                  <p:stCondLst>
                                    <p:cond delay="0"/>
                                  </p:stCondLst>
                                  <p:childTnLst>
                                    <p:set>
                                      <p:cBhvr>
                                        <p:cTn id="9" dur="1" fill="hold">
                                          <p:stCondLst>
                                            <p:cond delay="0"/>
                                          </p:stCondLst>
                                        </p:cTn>
                                        <p:tgtEl>
                                          <p:spTgt spid="19466"/>
                                        </p:tgtEl>
                                        <p:attrNameLst>
                                          <p:attrName>style.visibility</p:attrName>
                                        </p:attrNameLst>
                                      </p:cBhvr>
                                      <p:to>
                                        <p:strVal val="visible"/>
                                      </p:to>
                                    </p:set>
                                    <p:animEffect transition="in" filter="strips(downRight)">
                                      <p:cBhvr>
                                        <p:cTn id="10" dur="500"/>
                                        <p:tgtEl>
                                          <p:spTgt spid="19466"/>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9467"/>
                                        </p:tgtEl>
                                        <p:attrNameLst>
                                          <p:attrName>style.visibility</p:attrName>
                                        </p:attrNameLst>
                                      </p:cBhvr>
                                      <p:to>
                                        <p:strVal val="visible"/>
                                      </p:to>
                                    </p:set>
                                    <p:animEffect transition="in" filter="strips(downRight)">
                                      <p:cBhvr>
                                        <p:cTn id="13" dur="500"/>
                                        <p:tgtEl>
                                          <p:spTgt spid="1946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9468"/>
                                        </p:tgtEl>
                                        <p:attrNameLst>
                                          <p:attrName>style.visibility</p:attrName>
                                        </p:attrNameLst>
                                      </p:cBhvr>
                                      <p:to>
                                        <p:strVal val="visible"/>
                                      </p:to>
                                    </p:set>
                                    <p:animEffect transition="in" filter="wipe(left)">
                                      <p:cBhvr>
                                        <p:cTn id="18" dur="500"/>
                                        <p:tgtEl>
                                          <p:spTgt spid="19468"/>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9469"/>
                                        </p:tgtEl>
                                        <p:attrNameLst>
                                          <p:attrName>style.visibility</p:attrName>
                                        </p:attrNameLst>
                                      </p:cBhvr>
                                      <p:to>
                                        <p:strVal val="visible"/>
                                      </p:to>
                                    </p:set>
                                    <p:animEffect transition="in" filter="wipe(left)">
                                      <p:cBhvr>
                                        <p:cTn id="22" dur="500"/>
                                        <p:tgtEl>
                                          <p:spTgt spid="19469"/>
                                        </p:tgtEl>
                                      </p:cBhvr>
                                    </p:animEffect>
                                  </p:childTnLst>
                                </p:cTn>
                              </p:par>
                            </p:childTnLst>
                          </p:cTn>
                        </p:par>
                        <p:par>
                          <p:cTn id="23" fill="hold">
                            <p:stCondLst>
                              <p:cond delay="1000"/>
                            </p:stCondLst>
                            <p:childTnLst>
                              <p:par>
                                <p:cTn id="24" presetID="12" presetClass="entr" presetSubtype="1" fill="hold" grpId="0" nodeType="afterEffect">
                                  <p:stCondLst>
                                    <p:cond delay="0"/>
                                  </p:stCondLst>
                                  <p:childTnLst>
                                    <p:set>
                                      <p:cBhvr>
                                        <p:cTn id="25" dur="1" fill="hold">
                                          <p:stCondLst>
                                            <p:cond delay="0"/>
                                          </p:stCondLst>
                                        </p:cTn>
                                        <p:tgtEl>
                                          <p:spTgt spid="19470"/>
                                        </p:tgtEl>
                                        <p:attrNameLst>
                                          <p:attrName>style.visibility</p:attrName>
                                        </p:attrNameLst>
                                      </p:cBhvr>
                                      <p:to>
                                        <p:strVal val="visible"/>
                                      </p:to>
                                    </p:set>
                                    <p:animEffect transition="in" filter="slide(fromTop)">
                                      <p:cBhvr>
                                        <p:cTn id="26" dur="500"/>
                                        <p:tgtEl>
                                          <p:spTgt spid="19470"/>
                                        </p:tgtEl>
                                      </p:cBhvr>
                                    </p:animEffect>
                                  </p:childTnLst>
                                </p:cTn>
                              </p:par>
                            </p:childTnLst>
                          </p:cTn>
                        </p:par>
                        <p:par>
                          <p:cTn id="27" fill="hold">
                            <p:stCondLst>
                              <p:cond delay="1500"/>
                            </p:stCondLst>
                            <p:childTnLst>
                              <p:par>
                                <p:cTn id="28" presetID="9" presetClass="entr" presetSubtype="0" fill="hold" grpId="0" nodeType="afterEffect">
                                  <p:stCondLst>
                                    <p:cond delay="0"/>
                                  </p:stCondLst>
                                  <p:childTnLst>
                                    <p:set>
                                      <p:cBhvr>
                                        <p:cTn id="29" dur="1" fill="hold">
                                          <p:stCondLst>
                                            <p:cond delay="0"/>
                                          </p:stCondLst>
                                        </p:cTn>
                                        <p:tgtEl>
                                          <p:spTgt spid="19471"/>
                                        </p:tgtEl>
                                        <p:attrNameLst>
                                          <p:attrName>style.visibility</p:attrName>
                                        </p:attrNameLst>
                                      </p:cBhvr>
                                      <p:to>
                                        <p:strVal val="visible"/>
                                      </p:to>
                                    </p:set>
                                    <p:animEffect transition="in" filter="dissolve">
                                      <p:cBhvr>
                                        <p:cTn id="30" dur="500"/>
                                        <p:tgtEl>
                                          <p:spTgt spid="19471"/>
                                        </p:tgtEl>
                                      </p:cBhvr>
                                    </p:animEffect>
                                  </p:childTnLst>
                                </p:cTn>
                              </p:par>
                            </p:childTnLst>
                          </p:cTn>
                        </p:par>
                        <p:par>
                          <p:cTn id="31" fill="hold">
                            <p:stCondLst>
                              <p:cond delay="2000"/>
                            </p:stCondLst>
                            <p:childTnLst>
                              <p:par>
                                <p:cTn id="32" presetID="12" presetClass="entr" presetSubtype="1" fill="hold" grpId="0" nodeType="afterEffect">
                                  <p:stCondLst>
                                    <p:cond delay="0"/>
                                  </p:stCondLst>
                                  <p:childTnLst>
                                    <p:set>
                                      <p:cBhvr>
                                        <p:cTn id="33" dur="1" fill="hold">
                                          <p:stCondLst>
                                            <p:cond delay="0"/>
                                          </p:stCondLst>
                                        </p:cTn>
                                        <p:tgtEl>
                                          <p:spTgt spid="19472"/>
                                        </p:tgtEl>
                                        <p:attrNameLst>
                                          <p:attrName>style.visibility</p:attrName>
                                        </p:attrNameLst>
                                      </p:cBhvr>
                                      <p:to>
                                        <p:strVal val="visible"/>
                                      </p:to>
                                    </p:set>
                                    <p:animEffect transition="in" filter="slide(fromTop)">
                                      <p:cBhvr>
                                        <p:cTn id="34" dur="500"/>
                                        <p:tgtEl>
                                          <p:spTgt spid="19472"/>
                                        </p:tgtEl>
                                      </p:cBhvr>
                                    </p:animEffect>
                                  </p:childTnLst>
                                </p:cTn>
                              </p:par>
                            </p:childTnLst>
                          </p:cTn>
                        </p:par>
                        <p:par>
                          <p:cTn id="35" fill="hold">
                            <p:stCondLst>
                              <p:cond delay="2500"/>
                            </p:stCondLst>
                            <p:childTnLst>
                              <p:par>
                                <p:cTn id="36" presetID="9" presetClass="entr" presetSubtype="0" fill="hold" grpId="0" nodeType="afterEffect">
                                  <p:stCondLst>
                                    <p:cond delay="0"/>
                                  </p:stCondLst>
                                  <p:childTnLst>
                                    <p:set>
                                      <p:cBhvr>
                                        <p:cTn id="37" dur="1" fill="hold">
                                          <p:stCondLst>
                                            <p:cond delay="0"/>
                                          </p:stCondLst>
                                        </p:cTn>
                                        <p:tgtEl>
                                          <p:spTgt spid="19473"/>
                                        </p:tgtEl>
                                        <p:attrNameLst>
                                          <p:attrName>style.visibility</p:attrName>
                                        </p:attrNameLst>
                                      </p:cBhvr>
                                      <p:to>
                                        <p:strVal val="visible"/>
                                      </p:to>
                                    </p:set>
                                    <p:animEffect transition="in" filter="dissolve">
                                      <p:cBhvr>
                                        <p:cTn id="38" dur="500"/>
                                        <p:tgtEl>
                                          <p:spTgt spid="19473"/>
                                        </p:tgtEl>
                                      </p:cBhvr>
                                    </p:animEffect>
                                  </p:childTnLst>
                                </p:cTn>
                              </p:par>
                            </p:childTnLst>
                          </p:cTn>
                        </p:par>
                      </p:childTnLst>
                    </p:cTn>
                  </p:par>
                  <p:par>
                    <p:cTn id="39" fill="hold">
                      <p:stCondLst>
                        <p:cond delay="indefinite"/>
                      </p:stCondLst>
                      <p:childTnLst>
                        <p:par>
                          <p:cTn id="40" fill="hold">
                            <p:stCondLst>
                              <p:cond delay="0"/>
                            </p:stCondLst>
                            <p:childTnLst>
                              <p:par>
                                <p:cTn id="41" presetID="17" presetClass="entr" presetSubtype="4" fill="hold" nodeType="clickEffect">
                                  <p:stCondLst>
                                    <p:cond delay="0"/>
                                  </p:stCondLst>
                                  <p:childTnLst>
                                    <p:set>
                                      <p:cBhvr>
                                        <p:cTn id="42" dur="1" fill="hold">
                                          <p:stCondLst>
                                            <p:cond delay="0"/>
                                          </p:stCondLst>
                                        </p:cTn>
                                        <p:tgtEl>
                                          <p:spTgt spid="19474"/>
                                        </p:tgtEl>
                                        <p:attrNameLst>
                                          <p:attrName>style.visibility</p:attrName>
                                        </p:attrNameLst>
                                      </p:cBhvr>
                                      <p:to>
                                        <p:strVal val="visible"/>
                                      </p:to>
                                    </p:set>
                                    <p:anim calcmode="lin" valueType="num">
                                      <p:cBhvr>
                                        <p:cTn id="43" dur="500" fill="hold"/>
                                        <p:tgtEl>
                                          <p:spTgt spid="19474"/>
                                        </p:tgtEl>
                                        <p:attrNameLst>
                                          <p:attrName>ppt_x</p:attrName>
                                        </p:attrNameLst>
                                      </p:cBhvr>
                                      <p:tavLst>
                                        <p:tav tm="0">
                                          <p:val>
                                            <p:strVal val="#ppt_x"/>
                                          </p:val>
                                        </p:tav>
                                        <p:tav tm="100000">
                                          <p:val>
                                            <p:strVal val="#ppt_x"/>
                                          </p:val>
                                        </p:tav>
                                      </p:tavLst>
                                    </p:anim>
                                    <p:anim calcmode="lin" valueType="num">
                                      <p:cBhvr>
                                        <p:cTn id="44" dur="500" fill="hold"/>
                                        <p:tgtEl>
                                          <p:spTgt spid="19474"/>
                                        </p:tgtEl>
                                        <p:attrNameLst>
                                          <p:attrName>ppt_y</p:attrName>
                                        </p:attrNameLst>
                                      </p:cBhvr>
                                      <p:tavLst>
                                        <p:tav tm="0">
                                          <p:val>
                                            <p:strVal val="#ppt_y+#ppt_h/2"/>
                                          </p:val>
                                        </p:tav>
                                        <p:tav tm="100000">
                                          <p:val>
                                            <p:strVal val="#ppt_y"/>
                                          </p:val>
                                        </p:tav>
                                      </p:tavLst>
                                    </p:anim>
                                    <p:anim calcmode="lin" valueType="num">
                                      <p:cBhvr>
                                        <p:cTn id="45" dur="500" fill="hold"/>
                                        <p:tgtEl>
                                          <p:spTgt spid="19474"/>
                                        </p:tgtEl>
                                        <p:attrNameLst>
                                          <p:attrName>ppt_w</p:attrName>
                                        </p:attrNameLst>
                                      </p:cBhvr>
                                      <p:tavLst>
                                        <p:tav tm="0">
                                          <p:val>
                                            <p:strVal val="#ppt_w"/>
                                          </p:val>
                                        </p:tav>
                                        <p:tav tm="100000">
                                          <p:val>
                                            <p:strVal val="#ppt_w"/>
                                          </p:val>
                                        </p:tav>
                                      </p:tavLst>
                                    </p:anim>
                                    <p:anim calcmode="lin" valueType="num">
                                      <p:cBhvr>
                                        <p:cTn id="46" dur="500" fill="hold"/>
                                        <p:tgtEl>
                                          <p:spTgt spid="19474"/>
                                        </p:tgtEl>
                                        <p:attrNameLst>
                                          <p:attrName>ppt_h</p:attrName>
                                        </p:attrNameLst>
                                      </p:cBhvr>
                                      <p:tavLst>
                                        <p:tav tm="0">
                                          <p:val>
                                            <p:fltVal val="0.000000"/>
                                          </p:val>
                                        </p:tav>
                                        <p:tav tm="100000">
                                          <p:val>
                                            <p:strVal val="#ppt_h"/>
                                          </p:val>
                                        </p:tav>
                                      </p:tavLst>
                                    </p:anim>
                                  </p:childTnLst>
                                  <p:subTnLst>
                                    <p:set>
                                      <p:cBhvr override="childStyle">
                                        <p:cTn dur="1" fill="hold" display="0" masterRel="nextClick" afterEffect="1"/>
                                        <p:tgtEl>
                                          <p:spTgt spid="19474"/>
                                        </p:tgtEl>
                                        <p:attrNameLst>
                                          <p:attrName>style.visibility</p:attrName>
                                        </p:attrNameLst>
                                      </p:cBhvr>
                                      <p:to>
                                        <p:strVal val="hidden"/>
                                      </p:to>
                                    </p:set>
                                  </p:sub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19475"/>
                                        </p:tgtEl>
                                        <p:attrNameLst>
                                          <p:attrName>style.visibility</p:attrName>
                                        </p:attrNameLst>
                                      </p:cBhvr>
                                      <p:to>
                                        <p:strVal val="visible"/>
                                      </p:to>
                                    </p:set>
                                    <p:animEffect transition="in" filter="dissolve">
                                      <p:cBhvr>
                                        <p:cTn id="50" dur="500"/>
                                        <p:tgtEl>
                                          <p:spTgt spid="19475"/>
                                        </p:tgtEl>
                                      </p:cBhvr>
                                    </p:animEffect>
                                  </p:childTnLst>
                                  <p:subTnLst>
                                    <p:set>
                                      <p:cBhvr override="childStyle">
                                        <p:cTn dur="1" fill="hold" display="0" masterRel="nextClick" afterEffect="1"/>
                                        <p:tgtEl>
                                          <p:spTgt spid="19475"/>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7" presetClass="entr" presetSubtype="4" fill="hold" nodeType="clickEffect">
                                  <p:stCondLst>
                                    <p:cond delay="0"/>
                                  </p:stCondLst>
                                  <p:childTnLst>
                                    <p:set>
                                      <p:cBhvr>
                                        <p:cTn id="54" dur="1" fill="hold">
                                          <p:stCondLst>
                                            <p:cond delay="0"/>
                                          </p:stCondLst>
                                        </p:cTn>
                                        <p:tgtEl>
                                          <p:spTgt spid="19476"/>
                                        </p:tgtEl>
                                        <p:attrNameLst>
                                          <p:attrName>style.visibility</p:attrName>
                                        </p:attrNameLst>
                                      </p:cBhvr>
                                      <p:to>
                                        <p:strVal val="visible"/>
                                      </p:to>
                                    </p:set>
                                    <p:anim calcmode="lin" valueType="num">
                                      <p:cBhvr>
                                        <p:cTn id="55" dur="500" fill="hold"/>
                                        <p:tgtEl>
                                          <p:spTgt spid="19476"/>
                                        </p:tgtEl>
                                        <p:attrNameLst>
                                          <p:attrName>ppt_x</p:attrName>
                                        </p:attrNameLst>
                                      </p:cBhvr>
                                      <p:tavLst>
                                        <p:tav tm="0">
                                          <p:val>
                                            <p:strVal val="#ppt_x"/>
                                          </p:val>
                                        </p:tav>
                                        <p:tav tm="100000">
                                          <p:val>
                                            <p:strVal val="#ppt_x"/>
                                          </p:val>
                                        </p:tav>
                                      </p:tavLst>
                                    </p:anim>
                                    <p:anim calcmode="lin" valueType="num">
                                      <p:cBhvr>
                                        <p:cTn id="56" dur="500" fill="hold"/>
                                        <p:tgtEl>
                                          <p:spTgt spid="19476"/>
                                        </p:tgtEl>
                                        <p:attrNameLst>
                                          <p:attrName>ppt_y</p:attrName>
                                        </p:attrNameLst>
                                      </p:cBhvr>
                                      <p:tavLst>
                                        <p:tav tm="0">
                                          <p:val>
                                            <p:strVal val="#ppt_y+#ppt_h/2"/>
                                          </p:val>
                                        </p:tav>
                                        <p:tav tm="100000">
                                          <p:val>
                                            <p:strVal val="#ppt_y"/>
                                          </p:val>
                                        </p:tav>
                                      </p:tavLst>
                                    </p:anim>
                                    <p:anim calcmode="lin" valueType="num">
                                      <p:cBhvr>
                                        <p:cTn id="57" dur="500" fill="hold"/>
                                        <p:tgtEl>
                                          <p:spTgt spid="19476"/>
                                        </p:tgtEl>
                                        <p:attrNameLst>
                                          <p:attrName>ppt_w</p:attrName>
                                        </p:attrNameLst>
                                      </p:cBhvr>
                                      <p:tavLst>
                                        <p:tav tm="0">
                                          <p:val>
                                            <p:strVal val="#ppt_w"/>
                                          </p:val>
                                        </p:tav>
                                        <p:tav tm="100000">
                                          <p:val>
                                            <p:strVal val="#ppt_w"/>
                                          </p:val>
                                        </p:tav>
                                      </p:tavLst>
                                    </p:anim>
                                    <p:anim calcmode="lin" valueType="num">
                                      <p:cBhvr>
                                        <p:cTn id="58" dur="500" fill="hold"/>
                                        <p:tgtEl>
                                          <p:spTgt spid="19476"/>
                                        </p:tgtEl>
                                        <p:attrNameLst>
                                          <p:attrName>ppt_h</p:attrName>
                                        </p:attrNameLst>
                                      </p:cBhvr>
                                      <p:tavLst>
                                        <p:tav tm="0">
                                          <p:val>
                                            <p:fltVal val="0.000000"/>
                                          </p:val>
                                        </p:tav>
                                        <p:tav tm="100000">
                                          <p:val>
                                            <p:strVal val="#ppt_h"/>
                                          </p:val>
                                        </p:tav>
                                      </p:tavLst>
                                    </p:anim>
                                  </p:childTnLst>
                                </p:cTn>
                              </p:par>
                            </p:childTnLst>
                          </p:cTn>
                        </p:par>
                        <p:par>
                          <p:cTn id="59" fill="hold">
                            <p:stCondLst>
                              <p:cond delay="500"/>
                            </p:stCondLst>
                            <p:childTnLst>
                              <p:par>
                                <p:cTn id="60" presetID="9" presetClass="entr" presetSubtype="0" fill="hold" grpId="0" nodeType="afterEffect">
                                  <p:stCondLst>
                                    <p:cond delay="0"/>
                                  </p:stCondLst>
                                  <p:childTnLst>
                                    <p:set>
                                      <p:cBhvr>
                                        <p:cTn id="61" dur="1" fill="hold">
                                          <p:stCondLst>
                                            <p:cond delay="0"/>
                                          </p:stCondLst>
                                        </p:cTn>
                                        <p:tgtEl>
                                          <p:spTgt spid="19477"/>
                                        </p:tgtEl>
                                        <p:attrNameLst>
                                          <p:attrName>style.visibility</p:attrName>
                                        </p:attrNameLst>
                                      </p:cBhvr>
                                      <p:to>
                                        <p:strVal val="visible"/>
                                      </p:to>
                                    </p:set>
                                    <p:animEffect transition="in" filter="dissolve">
                                      <p:cBhvr>
                                        <p:cTn id="62" dur="500"/>
                                        <p:tgtEl>
                                          <p:spTgt spid="19477"/>
                                        </p:tgtEl>
                                      </p:cBhvr>
                                    </p:animEffect>
                                  </p:childTnLst>
                                </p:cTn>
                              </p:par>
                            </p:childTnLst>
                          </p:cTn>
                        </p:par>
                        <p:par>
                          <p:cTn id="63" fill="hold">
                            <p:stCondLst>
                              <p:cond delay="1000"/>
                            </p:stCondLst>
                            <p:childTnLst>
                              <p:par>
                                <p:cTn id="64" presetID="22" presetClass="entr" presetSubtype="2" fill="hold" grpId="0" nodeType="afterEffect">
                                  <p:stCondLst>
                                    <p:cond delay="0"/>
                                  </p:stCondLst>
                                  <p:childTnLst>
                                    <p:set>
                                      <p:cBhvr>
                                        <p:cTn id="65" dur="1" fill="hold">
                                          <p:stCondLst>
                                            <p:cond delay="0"/>
                                          </p:stCondLst>
                                        </p:cTn>
                                        <p:tgtEl>
                                          <p:spTgt spid="19478"/>
                                        </p:tgtEl>
                                        <p:attrNameLst>
                                          <p:attrName>style.visibility</p:attrName>
                                        </p:attrNameLst>
                                      </p:cBhvr>
                                      <p:to>
                                        <p:strVal val="visible"/>
                                      </p:to>
                                    </p:set>
                                    <p:animEffect transition="in" filter="wipe(right)">
                                      <p:cBhvr>
                                        <p:cTn id="66" dur="500"/>
                                        <p:tgtEl>
                                          <p:spTgt spid="19478"/>
                                        </p:tgtEl>
                                      </p:cBhvr>
                                    </p:animEffect>
                                  </p:childTnLst>
                                </p:cTn>
                              </p:par>
                            </p:childTnLst>
                          </p:cTn>
                        </p:par>
                        <p:par>
                          <p:cTn id="67" fill="hold">
                            <p:stCondLst>
                              <p:cond delay="1500"/>
                            </p:stCondLst>
                            <p:childTnLst>
                              <p:par>
                                <p:cTn id="68" presetID="1" presetClass="entr" presetSubtype="0" fill="hold" nodeType="afterEffect">
                                  <p:stCondLst>
                                    <p:cond delay="0"/>
                                  </p:stCondLst>
                                  <p:childTnLst>
                                    <p:set>
                                      <p:cBhvr>
                                        <p:cTn id="69" dur="1" fill="hold">
                                          <p:stCondLst>
                                            <p:cond delay="499"/>
                                          </p:stCondLst>
                                        </p:cTn>
                                        <p:tgtEl>
                                          <p:spTgt spid="19479"/>
                                        </p:tgtEl>
                                        <p:attrNameLst>
                                          <p:attrName>style.visibility</p:attrName>
                                        </p:attrNameLst>
                                      </p:cBhvr>
                                      <p:to>
                                        <p:strVal val="visible"/>
                                      </p:to>
                                    </p:set>
                                  </p:childTnLst>
                                </p:cTn>
                              </p:par>
                            </p:childTnLst>
                          </p:cTn>
                        </p:par>
                        <p:par>
                          <p:cTn id="70" fill="hold">
                            <p:stCondLst>
                              <p:cond delay="2000"/>
                            </p:stCondLst>
                            <p:childTnLst>
                              <p:par>
                                <p:cTn id="71" presetID="9" presetClass="entr" presetSubtype="0" fill="hold" grpId="0" nodeType="afterEffect">
                                  <p:stCondLst>
                                    <p:cond delay="0"/>
                                  </p:stCondLst>
                                  <p:childTnLst>
                                    <p:set>
                                      <p:cBhvr>
                                        <p:cTn id="72" dur="1" fill="hold">
                                          <p:stCondLst>
                                            <p:cond delay="0"/>
                                          </p:stCondLst>
                                        </p:cTn>
                                        <p:tgtEl>
                                          <p:spTgt spid="19480"/>
                                        </p:tgtEl>
                                        <p:attrNameLst>
                                          <p:attrName>style.visibility</p:attrName>
                                        </p:attrNameLst>
                                      </p:cBhvr>
                                      <p:to>
                                        <p:strVal val="visible"/>
                                      </p:to>
                                    </p:set>
                                    <p:animEffect transition="in" filter="dissolve">
                                      <p:cBhvr>
                                        <p:cTn id="73" dur="500"/>
                                        <p:tgtEl>
                                          <p:spTgt spid="19480"/>
                                        </p:tgtEl>
                                      </p:cBhvr>
                                    </p:animEffect>
                                  </p:childTnLst>
                                </p:cTn>
                              </p:par>
                            </p:childTnLst>
                          </p:cTn>
                        </p:par>
                        <p:par>
                          <p:cTn id="74" fill="hold">
                            <p:stCondLst>
                              <p:cond delay="2500"/>
                            </p:stCondLst>
                            <p:childTnLst>
                              <p:par>
                                <p:cTn id="75" presetID="12" presetClass="entr" presetSubtype="2" fill="hold" grpId="0" nodeType="afterEffect">
                                  <p:stCondLst>
                                    <p:cond delay="0"/>
                                  </p:stCondLst>
                                  <p:childTnLst>
                                    <p:set>
                                      <p:cBhvr>
                                        <p:cTn id="76" dur="1" fill="hold">
                                          <p:stCondLst>
                                            <p:cond delay="0"/>
                                          </p:stCondLst>
                                        </p:cTn>
                                        <p:tgtEl>
                                          <p:spTgt spid="19483"/>
                                        </p:tgtEl>
                                        <p:attrNameLst>
                                          <p:attrName>style.visibility</p:attrName>
                                        </p:attrNameLst>
                                      </p:cBhvr>
                                      <p:to>
                                        <p:strVal val="visible"/>
                                      </p:to>
                                    </p:set>
                                    <p:animEffect transition="in" filter="slide(fromRight)">
                                      <p:cBhvr>
                                        <p:cTn id="77" dur="500"/>
                                        <p:tgtEl>
                                          <p:spTgt spid="19483"/>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19481"/>
                                        </p:tgtEl>
                                        <p:attrNameLst>
                                          <p:attrName>style.visibility</p:attrName>
                                        </p:attrNameLst>
                                      </p:cBhvr>
                                      <p:to>
                                        <p:strVal val="visible"/>
                                      </p:to>
                                    </p:set>
                                    <p:anim calcmode="lin" valueType="num">
                                      <p:cBhvr additive="base">
                                        <p:cTn id="82" dur="500" fill="hold"/>
                                        <p:tgtEl>
                                          <p:spTgt spid="19481"/>
                                        </p:tgtEl>
                                        <p:attrNameLst>
                                          <p:attrName>ppt_x</p:attrName>
                                        </p:attrNameLst>
                                      </p:cBhvr>
                                      <p:tavLst>
                                        <p:tav tm="0">
                                          <p:val>
                                            <p:strVal val="#ppt_x"/>
                                          </p:val>
                                        </p:tav>
                                        <p:tav tm="100000">
                                          <p:val>
                                            <p:strVal val="#ppt_x"/>
                                          </p:val>
                                        </p:tav>
                                      </p:tavLst>
                                    </p:anim>
                                    <p:anim calcmode="lin" valueType="num">
                                      <p:cBhvr additive="base">
                                        <p:cTn id="83" dur="500" fill="hold"/>
                                        <p:tgtEl>
                                          <p:spTgt spid="19481"/>
                                        </p:tgtEl>
                                        <p:attrNameLst>
                                          <p:attrName>ppt_y</p:attrName>
                                        </p:attrNameLst>
                                      </p:cBhvr>
                                      <p:tavLst>
                                        <p:tav tm="0">
                                          <p:val>
                                            <p:strVal val="1+#ppt_h/2"/>
                                          </p:val>
                                        </p:tav>
                                        <p:tav tm="100000">
                                          <p:val>
                                            <p:strVal val="#ppt_y"/>
                                          </p:val>
                                        </p:tav>
                                      </p:tavLst>
                                    </p:anim>
                                  </p:childTnLst>
                                </p:cTn>
                              </p:par>
                            </p:childTnLst>
                          </p:cTn>
                        </p:par>
                        <p:par>
                          <p:cTn id="84" fill="hold">
                            <p:stCondLst>
                              <p:cond delay="500"/>
                            </p:stCondLst>
                            <p:childTnLst>
                              <p:par>
                                <p:cTn id="85" presetID="1" presetClass="entr" presetSubtype="0" fill="hold" nodeType="afterEffect">
                                  <p:stCondLst>
                                    <p:cond delay="0"/>
                                  </p:stCondLst>
                                  <p:childTnLst>
                                    <p:set>
                                      <p:cBhvr>
                                        <p:cTn id="86" dur="1" fill="hold">
                                          <p:stCondLst>
                                            <p:cond delay="499"/>
                                          </p:stCondLst>
                                        </p:cTn>
                                        <p:tgtEl>
                                          <p:spTgt spid="194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6" grpId="0"/>
      <p:bldP spid="19467" grpId="0"/>
      <p:bldP spid="19468" grpId="0" animBg="1"/>
      <p:bldP spid="19469" grpId="0" animBg="1"/>
      <p:bldP spid="19470" grpId="0"/>
      <p:bldP spid="19471" grpId="0" animBg="1"/>
      <p:bldP spid="19472" grpId="0"/>
      <p:bldP spid="19473" grpId="0" animBg="1"/>
      <p:bldP spid="19475" grpId="0"/>
      <p:bldP spid="19477" grpId="0"/>
      <p:bldP spid="19478" grpId="0" animBg="1"/>
      <p:bldP spid="19480" grpId="0" animBg="1"/>
      <p:bldP spid="19481" grpId="0"/>
      <p:bldP spid="1948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489" name="Picture 5" descr="Green Ball">
            <a:hlinkClick r:id="rId1" action="ppaction://hlinksldjump"/>
          </p:cNvPr>
          <p:cNvPicPr>
            <a:picLocks noChangeAspect="1"/>
          </p:cNvPicPr>
          <p:nvPr/>
        </p:nvPicPr>
        <p:blipFill>
          <a:blip r:embed="rId2"/>
          <a:stretch>
            <a:fillRect/>
          </a:stretch>
        </p:blipFill>
        <p:spPr>
          <a:xfrm>
            <a:off x="1003300" y="1481138"/>
            <a:ext cx="304800" cy="304800"/>
          </a:xfrm>
          <a:prstGeom prst="rect">
            <a:avLst/>
          </a:prstGeom>
          <a:noFill/>
          <a:ln w="9525">
            <a:noFill/>
          </a:ln>
        </p:spPr>
      </p:pic>
      <p:sp>
        <p:nvSpPr>
          <p:cNvPr id="20490" name="Text Box 6"/>
          <p:cNvSpPr txBox="1"/>
          <p:nvPr/>
        </p:nvSpPr>
        <p:spPr>
          <a:xfrm>
            <a:off x="1624013" y="1341438"/>
            <a:ext cx="5257800" cy="962025"/>
          </a:xfrm>
          <a:prstGeom prst="rect">
            <a:avLst/>
          </a:prstGeom>
          <a:noFill/>
          <a:ln w="9525">
            <a:noFill/>
          </a:ln>
        </p:spPr>
        <p:txBody>
          <a:bodyPr>
            <a:spAutoFit/>
          </a:bodyPr>
          <a:p>
            <a:pPr eaLnBrk="1" hangingPunct="1">
              <a:lnSpc>
                <a:spcPct val="1500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令 </a:t>
            </a:r>
            <a:r>
              <a:rPr lang="en-US" altLang="zh-CN" sz="2000" dirty="0">
                <a:latin typeface="微软雅黑" panose="020B0503020204020204" pitchFamily="34" charset="-122"/>
                <a:ea typeface="微软雅黑" panose="020B0503020204020204" pitchFamily="34" charset="-122"/>
              </a:rPr>
              <a:t>i = 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n, </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实现整个序列的排序。</a:t>
            </a:r>
            <a:endParaRPr lang="zh-CN" altLang="en-US" sz="2000" dirty="0">
              <a:latin typeface="微软雅黑" panose="020B0503020204020204" pitchFamily="34" charset="-122"/>
              <a:ea typeface="微软雅黑" panose="020B0503020204020204" pitchFamily="34" charset="-122"/>
            </a:endParaRPr>
          </a:p>
        </p:txBody>
      </p:sp>
      <p:sp>
        <p:nvSpPr>
          <p:cNvPr id="20491" name="Text Box 7"/>
          <p:cNvSpPr txBox="1"/>
          <p:nvPr/>
        </p:nvSpPr>
        <p:spPr>
          <a:xfrm>
            <a:off x="1495425" y="2638425"/>
            <a:ext cx="4610100" cy="2346325"/>
          </a:xfrm>
          <a:prstGeom prst="rect">
            <a:avLst/>
          </a:prstGeom>
          <a:noFill/>
          <a:ln w="9525">
            <a:noFill/>
          </a:ln>
        </p:spPr>
        <p:txBody>
          <a:bodyPr wrap="none">
            <a:spAutoFit/>
          </a:bodyPr>
          <a:p>
            <a:pPr eaLnBrk="1" hangingPunct="1">
              <a:lnSpc>
                <a:spcPct val="1500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for</a:t>
            </a:r>
            <a:r>
              <a:rPr lang="en-US" altLang="zh-CN" sz="2000" dirty="0">
                <a:latin typeface="微软雅黑" panose="020B0503020204020204" pitchFamily="34" charset="-122"/>
                <a:ea typeface="微软雅黑" panose="020B0503020204020204" pitchFamily="34" charset="-122"/>
              </a:rPr>
              <a:t> ( i=2;  i&lt;=n;  ++i )</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if </a:t>
            </a:r>
            <a:r>
              <a:rPr lang="en-US" altLang="zh-CN" sz="2000" dirty="0">
                <a:latin typeface="微软雅黑" panose="020B0503020204020204" pitchFamily="34" charset="-122"/>
                <a:ea typeface="微软雅黑" panose="020B0503020204020204" pitchFamily="34" charset="-122"/>
              </a:rPr>
              <a:t>(R[i].key&lt;R[i-1].key) </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在</a:t>
            </a:r>
            <a:r>
              <a:rPr lang="zh-CN" altLang="en-US" sz="2000" b="1"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R[1..i-1]</a:t>
            </a:r>
            <a:r>
              <a:rPr lang="zh-CN" altLang="en-US" sz="2000" dirty="0">
                <a:latin typeface="微软雅黑" panose="020B0503020204020204" pitchFamily="34" charset="-122"/>
                <a:ea typeface="微软雅黑" panose="020B0503020204020204" pitchFamily="34" charset="-122"/>
              </a:rPr>
              <a:t>中查找</a:t>
            </a:r>
            <a:r>
              <a:rPr lang="en-US" altLang="zh-CN" sz="2000" dirty="0">
                <a:latin typeface="微软雅黑" panose="020B0503020204020204" pitchFamily="34" charset="-122"/>
                <a:ea typeface="微软雅黑" panose="020B0503020204020204" pitchFamily="34" charset="-122"/>
              </a:rPr>
              <a:t>R[i]</a:t>
            </a:r>
            <a:r>
              <a:rPr lang="zh-CN" altLang="en-US" sz="2000" dirty="0">
                <a:latin typeface="微软雅黑" panose="020B0503020204020204" pitchFamily="34" charset="-122"/>
                <a:ea typeface="微软雅黑" panose="020B0503020204020204" pitchFamily="34" charset="-122"/>
              </a:rPr>
              <a:t>的插入位置</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插入</a:t>
            </a:r>
            <a:r>
              <a:rPr lang="en-US" altLang="zh-CN" sz="2000" dirty="0">
                <a:latin typeface="微软雅黑" panose="020B0503020204020204" pitchFamily="34" charset="-122"/>
                <a:ea typeface="微软雅黑" panose="020B0503020204020204" pitchFamily="34" charset="-122"/>
              </a:rPr>
              <a:t>R[i] ;</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0489"/>
                                        </p:tgtEl>
                                        <p:attrNameLst>
                                          <p:attrName>style.visibility</p:attrName>
                                        </p:attrNameLst>
                                      </p:cBhvr>
                                      <p:to>
                                        <p:strVal val="visible"/>
                                      </p:to>
                                    </p:set>
                                  </p:childTnLst>
                                </p:cTn>
                              </p:par>
                            </p:childTnLst>
                          </p:cTn>
                        </p:par>
                        <p:par>
                          <p:cTn id="7" fill="hold">
                            <p:stCondLst>
                              <p:cond delay="500"/>
                            </p:stCondLst>
                            <p:childTnLst>
                              <p:par>
                                <p:cTn id="8" presetID="18" presetClass="entr" presetSubtype="6" fill="hold" grpId="0" nodeType="afterEffect">
                                  <p:stCondLst>
                                    <p:cond delay="0"/>
                                  </p:stCondLst>
                                  <p:childTnLst>
                                    <p:set>
                                      <p:cBhvr>
                                        <p:cTn id="9" dur="1" fill="hold">
                                          <p:stCondLst>
                                            <p:cond delay="0"/>
                                          </p:stCondLst>
                                        </p:cTn>
                                        <p:tgtEl>
                                          <p:spTgt spid="20490"/>
                                        </p:tgtEl>
                                        <p:attrNameLst>
                                          <p:attrName>style.visibility</p:attrName>
                                        </p:attrNameLst>
                                      </p:cBhvr>
                                      <p:to>
                                        <p:strVal val="visible"/>
                                      </p:to>
                                    </p:set>
                                    <p:animEffect transition="in" filter="strips(downRight)">
                                      <p:cBhvr>
                                        <p:cTn id="10" dur="500"/>
                                        <p:tgtEl>
                                          <p:spTgt spid="20490"/>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20491"/>
                                        </p:tgtEl>
                                        <p:attrNameLst>
                                          <p:attrName>style.visibility</p:attrName>
                                        </p:attrNameLst>
                                      </p:cBhvr>
                                      <p:to>
                                        <p:strVal val="visible"/>
                                      </p:to>
                                    </p:set>
                                    <p:animEffect transition="in" filter="strips(downRight)">
                                      <p:cBhvr>
                                        <p:cTn id="15" dur="500"/>
                                        <p:tgtEl>
                                          <p:spTgt spid="20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0" grpId="0"/>
      <p:bldP spid="2049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13" name="Text Box 3"/>
          <p:cNvSpPr txBox="1"/>
          <p:nvPr/>
        </p:nvSpPr>
        <p:spPr>
          <a:xfrm>
            <a:off x="1346200" y="1143000"/>
            <a:ext cx="6405563" cy="4708525"/>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void</a:t>
            </a:r>
            <a:r>
              <a:rPr lang="en-US" altLang="zh-CN" sz="2000" dirty="0">
                <a:latin typeface="微软雅黑" panose="020B0503020204020204" pitchFamily="34" charset="-122"/>
                <a:ea typeface="微软雅黑" panose="020B0503020204020204" pitchFamily="34" charset="-122"/>
              </a:rPr>
              <a:t> InsertionSort ( SqList &amp;L ) </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 </a:t>
            </a:r>
            <a:r>
              <a:rPr lang="zh-CN" altLang="en-US" sz="2000" dirty="0">
                <a:latin typeface="微软雅黑" panose="020B0503020204020204" pitchFamily="34" charset="-122"/>
                <a:ea typeface="微软雅黑" panose="020B0503020204020204" pitchFamily="34" charset="-122"/>
              </a:rPr>
              <a:t>对顺序表 </a:t>
            </a:r>
            <a:r>
              <a:rPr lang="en-US" altLang="zh-CN" sz="2000" dirty="0">
                <a:latin typeface="微软雅黑" panose="020B0503020204020204" pitchFamily="34" charset="-122"/>
                <a:ea typeface="微软雅黑" panose="020B0503020204020204" pitchFamily="34" charset="-122"/>
              </a:rPr>
              <a:t>L </a:t>
            </a:r>
            <a:r>
              <a:rPr lang="zh-CN" altLang="en-US" sz="2000" dirty="0">
                <a:latin typeface="微软雅黑" panose="020B0503020204020204" pitchFamily="34" charset="-122"/>
                <a:ea typeface="微软雅黑" panose="020B0503020204020204" pitchFamily="34" charset="-122"/>
              </a:rPr>
              <a:t>作直接插入排序。</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for</a:t>
            </a:r>
            <a:r>
              <a:rPr lang="en-US" altLang="zh-CN" sz="2000" dirty="0">
                <a:latin typeface="微软雅黑" panose="020B0503020204020204" pitchFamily="34" charset="-122"/>
                <a:ea typeface="微软雅黑" panose="020B0503020204020204" pitchFamily="34" charset="-122"/>
              </a:rPr>
              <a:t> ( i=2; i&lt;=L.length; ++i ) </a:t>
            </a:r>
            <a:endParaRPr lang="en-US" altLang="zh-CN" sz="2000" b="1"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       if </a:t>
            </a:r>
            <a:r>
              <a:rPr lang="en-US" altLang="zh-CN" sz="2000" dirty="0">
                <a:latin typeface="微软雅黑" panose="020B0503020204020204" pitchFamily="34" charset="-122"/>
                <a:ea typeface="微软雅黑" panose="020B0503020204020204" pitchFamily="34" charset="-122"/>
              </a:rPr>
              <a:t>(L.r[i].key &lt; L.r[i-1].key) </a:t>
            </a:r>
            <a:r>
              <a:rPr lang="en-US" altLang="zh-CN" sz="2000" b="1"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L.r[0] = L.r[i];            // </a:t>
            </a:r>
            <a:r>
              <a:rPr lang="zh-CN" altLang="en-US" sz="2000" dirty="0">
                <a:latin typeface="微软雅黑" panose="020B0503020204020204" pitchFamily="34" charset="-122"/>
                <a:ea typeface="微软雅黑" panose="020B0503020204020204" pitchFamily="34" charset="-122"/>
              </a:rPr>
              <a:t>复制为监视哨</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for</a:t>
            </a:r>
            <a:r>
              <a:rPr lang="en-US" altLang="zh-CN" sz="2000" dirty="0">
                <a:latin typeface="微软雅黑" panose="020B0503020204020204" pitchFamily="34" charset="-122"/>
                <a:ea typeface="微软雅黑" panose="020B0503020204020204" pitchFamily="34" charset="-122"/>
              </a:rPr>
              <a:t> ( j=i-1; L.r[0].key &lt; L.r[j].key;  -- j )</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L.r[j+1] = L.r[j];        // </a:t>
            </a:r>
            <a:r>
              <a:rPr lang="zh-CN" altLang="en-US" sz="2000" dirty="0">
                <a:latin typeface="微软雅黑" panose="020B0503020204020204" pitchFamily="34" charset="-122"/>
                <a:ea typeface="微软雅黑" panose="020B0503020204020204" pitchFamily="34" charset="-122"/>
              </a:rPr>
              <a:t>记录后移</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L.r[j+1] = L.r[0];        // </a:t>
            </a:r>
            <a:r>
              <a:rPr lang="zh-CN" altLang="en-US" sz="2000" dirty="0">
                <a:latin typeface="微软雅黑" panose="020B0503020204020204" pitchFamily="34" charset="-122"/>
                <a:ea typeface="微软雅黑" panose="020B0503020204020204" pitchFamily="34" charset="-122"/>
              </a:rPr>
              <a:t>插入到正确位置   </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InsertSort</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1513"/>
                                        </p:tgtEl>
                                        <p:attrNameLst>
                                          <p:attrName>style.visibility</p:attrName>
                                        </p:attrNameLst>
                                      </p:cBhvr>
                                      <p:to>
                                        <p:strVal val="visible"/>
                                      </p:to>
                                    </p:set>
                                    <p:animEffect transition="in" filter="strips(downRight)">
                                      <p:cBhvr>
                                        <p:cTn id="7" dur="500"/>
                                        <p:tgtEl>
                                          <p:spTgt spid="21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ext Box 2">
            <a:hlinkClick r:id="rId1" action="ppaction://hlinksldjump"/>
          </p:cNvPr>
          <p:cNvSpPr txBox="1"/>
          <p:nvPr/>
        </p:nvSpPr>
        <p:spPr>
          <a:xfrm>
            <a:off x="1033463" y="555625"/>
            <a:ext cx="3898900" cy="584200"/>
          </a:xfrm>
          <a:prstGeom prst="rect">
            <a:avLst/>
          </a:prstGeom>
          <a:noFill/>
          <a:ln w="9525">
            <a:noFill/>
          </a:ln>
        </p:spPr>
        <p:txBody>
          <a:bodyPr>
            <a:spAutoFit/>
          </a:bodyPr>
          <a:p>
            <a:pPr eaLnBrk="1" hangingPunct="1">
              <a:buFont typeface="Arial" panose="020B0604020202020204" pitchFamily="34" charset="0"/>
            </a:pPr>
            <a:r>
              <a:rPr lang="en-US" altLang="zh-CN" sz="3200" b="1" dirty="0">
                <a:latin typeface="Times New Roman" panose="02020603050405020304" pitchFamily="18" charset="0"/>
                <a:ea typeface="楷体_GB2312" pitchFamily="49" charset="-122"/>
              </a:rPr>
              <a:t>10.1  </a:t>
            </a:r>
            <a:r>
              <a:rPr lang="zh-CN" altLang="en-US" sz="3200" b="1" dirty="0">
                <a:latin typeface="Times New Roman" panose="02020603050405020304" pitchFamily="18" charset="0"/>
                <a:ea typeface="楷体_GB2312" pitchFamily="49" charset="-122"/>
              </a:rPr>
              <a:t>概述</a:t>
            </a:r>
            <a:endParaRPr lang="zh-CN" altLang="en-US" sz="3200" b="1" dirty="0">
              <a:latin typeface="Times New Roman" panose="02020603050405020304" pitchFamily="18" charset="0"/>
              <a:ea typeface="楷体_GB2312" pitchFamily="49" charset="-122"/>
            </a:endParaRPr>
          </a:p>
        </p:txBody>
      </p:sp>
      <p:sp>
        <p:nvSpPr>
          <p:cNvPr id="5123" name="Text Box 3">
            <a:hlinkClick r:id="rId2" action="ppaction://hlinksldjump"/>
          </p:cNvPr>
          <p:cNvSpPr txBox="1"/>
          <p:nvPr/>
        </p:nvSpPr>
        <p:spPr>
          <a:xfrm>
            <a:off x="1022350" y="1285875"/>
            <a:ext cx="4637088" cy="585788"/>
          </a:xfrm>
          <a:prstGeom prst="rect">
            <a:avLst/>
          </a:prstGeom>
          <a:noFill/>
          <a:ln w="9525">
            <a:noFill/>
          </a:ln>
        </p:spPr>
        <p:txBody>
          <a:bodyPr>
            <a:spAutoFit/>
          </a:bodyPr>
          <a:p>
            <a:pPr eaLnBrk="1" hangingPunct="1">
              <a:buFont typeface="Arial" panose="020B0604020202020204" pitchFamily="34" charset="0"/>
            </a:pPr>
            <a:r>
              <a:rPr lang="en-US" altLang="zh-CN" sz="3200" b="1" dirty="0">
                <a:latin typeface="Times New Roman" panose="02020603050405020304" pitchFamily="18" charset="0"/>
                <a:ea typeface="楷体_GB2312" pitchFamily="49" charset="-122"/>
              </a:rPr>
              <a:t>10.2  </a:t>
            </a:r>
            <a:r>
              <a:rPr lang="zh-CN" altLang="en-US" sz="3200" b="1" dirty="0">
                <a:latin typeface="Times New Roman" panose="02020603050405020304" pitchFamily="18" charset="0"/>
                <a:ea typeface="楷体_GB2312" pitchFamily="49" charset="-122"/>
              </a:rPr>
              <a:t>插入排序</a:t>
            </a:r>
            <a:endParaRPr lang="zh-CN" altLang="en-US" sz="3200" b="1" dirty="0">
              <a:latin typeface="Times New Roman" panose="02020603050405020304" pitchFamily="18" charset="0"/>
              <a:ea typeface="楷体_GB2312" pitchFamily="49" charset="-122"/>
            </a:endParaRPr>
          </a:p>
        </p:txBody>
      </p:sp>
      <p:sp>
        <p:nvSpPr>
          <p:cNvPr id="5124" name="Text Box 4">
            <a:hlinkClick r:id="rId1" action="ppaction://hlinksldjump"/>
          </p:cNvPr>
          <p:cNvSpPr txBox="1"/>
          <p:nvPr/>
        </p:nvSpPr>
        <p:spPr>
          <a:xfrm>
            <a:off x="1042988" y="2066925"/>
            <a:ext cx="4581525" cy="584200"/>
          </a:xfrm>
          <a:prstGeom prst="rect">
            <a:avLst/>
          </a:prstGeom>
          <a:noFill/>
          <a:ln w="9525">
            <a:noFill/>
          </a:ln>
        </p:spPr>
        <p:txBody>
          <a:bodyPr>
            <a:spAutoFit/>
          </a:bodyPr>
          <a:p>
            <a:pPr eaLnBrk="1" hangingPunct="1">
              <a:buFont typeface="Arial" panose="020B0604020202020204" pitchFamily="34" charset="0"/>
            </a:pPr>
            <a:r>
              <a:rPr lang="en-US" altLang="zh-CN" sz="3200" b="1" dirty="0">
                <a:latin typeface="Times New Roman" panose="02020603050405020304" pitchFamily="18" charset="0"/>
                <a:ea typeface="楷体_GB2312" pitchFamily="49" charset="-122"/>
              </a:rPr>
              <a:t>10.3  </a:t>
            </a:r>
            <a:r>
              <a:rPr lang="zh-CN" altLang="en-US" sz="3200" b="1" dirty="0">
                <a:latin typeface="Times New Roman" panose="02020603050405020304" pitchFamily="18" charset="0"/>
                <a:ea typeface="楷体_GB2312" pitchFamily="49" charset="-122"/>
              </a:rPr>
              <a:t>快速排序</a:t>
            </a:r>
            <a:endParaRPr lang="zh-CN" altLang="en-US" sz="3200" b="1" dirty="0">
              <a:latin typeface="Times New Roman" panose="02020603050405020304" pitchFamily="18" charset="0"/>
              <a:ea typeface="楷体_GB2312" pitchFamily="49" charset="-122"/>
            </a:endParaRPr>
          </a:p>
        </p:txBody>
      </p:sp>
      <p:sp>
        <p:nvSpPr>
          <p:cNvPr id="5125" name="Text Box 5">
            <a:hlinkClick r:id="rId3" action="ppaction://hlinksldjump"/>
          </p:cNvPr>
          <p:cNvSpPr txBox="1"/>
          <p:nvPr/>
        </p:nvSpPr>
        <p:spPr>
          <a:xfrm>
            <a:off x="1042988" y="2787650"/>
            <a:ext cx="4672012" cy="584200"/>
          </a:xfrm>
          <a:prstGeom prst="rect">
            <a:avLst/>
          </a:prstGeom>
          <a:noFill/>
          <a:ln w="9525">
            <a:noFill/>
          </a:ln>
        </p:spPr>
        <p:txBody>
          <a:bodyPr>
            <a:spAutoFit/>
          </a:bodyPr>
          <a:p>
            <a:pPr eaLnBrk="1" hangingPunct="1">
              <a:buFont typeface="Arial" panose="020B0604020202020204" pitchFamily="34" charset="0"/>
            </a:pPr>
            <a:r>
              <a:rPr lang="en-US" altLang="zh-CN" sz="3200" b="1" dirty="0">
                <a:latin typeface="Times New Roman" panose="02020603050405020304" pitchFamily="18" charset="0"/>
                <a:ea typeface="楷体_GB2312" pitchFamily="49" charset="-122"/>
              </a:rPr>
              <a:t>10.4  </a:t>
            </a:r>
            <a:r>
              <a:rPr lang="zh-CN" altLang="en-US" sz="3200" b="1" dirty="0">
                <a:latin typeface="Times New Roman" panose="02020603050405020304" pitchFamily="18" charset="0"/>
                <a:ea typeface="楷体_GB2312" pitchFamily="49" charset="-122"/>
              </a:rPr>
              <a:t>选择排序</a:t>
            </a:r>
            <a:endParaRPr lang="zh-CN" altLang="en-US" sz="3200" b="1" dirty="0">
              <a:latin typeface="Times New Roman" panose="02020603050405020304" pitchFamily="18" charset="0"/>
              <a:ea typeface="楷体_GB2312" pitchFamily="49" charset="-122"/>
            </a:endParaRPr>
          </a:p>
        </p:txBody>
      </p:sp>
      <p:sp>
        <p:nvSpPr>
          <p:cNvPr id="5126" name="Text Box 6">
            <a:hlinkClick r:id="rId4" action="ppaction://hlinksldjump"/>
          </p:cNvPr>
          <p:cNvSpPr txBox="1"/>
          <p:nvPr/>
        </p:nvSpPr>
        <p:spPr>
          <a:xfrm>
            <a:off x="1042988" y="3508375"/>
            <a:ext cx="4691062" cy="584200"/>
          </a:xfrm>
          <a:prstGeom prst="rect">
            <a:avLst/>
          </a:prstGeom>
          <a:noFill/>
          <a:ln w="9525">
            <a:noFill/>
          </a:ln>
        </p:spPr>
        <p:txBody>
          <a:bodyPr>
            <a:spAutoFit/>
          </a:bodyPr>
          <a:p>
            <a:pPr eaLnBrk="1" hangingPunct="1">
              <a:buFont typeface="Arial" panose="020B0604020202020204" pitchFamily="34" charset="0"/>
            </a:pPr>
            <a:r>
              <a:rPr lang="en-US" altLang="zh-CN" sz="3200" b="1" dirty="0">
                <a:latin typeface="Times New Roman" panose="02020603050405020304" pitchFamily="18" charset="0"/>
                <a:ea typeface="楷体_GB2312" pitchFamily="49" charset="-122"/>
              </a:rPr>
              <a:t>10.5  </a:t>
            </a:r>
            <a:r>
              <a:rPr lang="zh-CN" altLang="en-US" sz="3200" b="1" dirty="0">
                <a:latin typeface="Times New Roman" panose="02020603050405020304" pitchFamily="18" charset="0"/>
                <a:ea typeface="楷体_GB2312" pitchFamily="49" charset="-122"/>
              </a:rPr>
              <a:t>归并排序</a:t>
            </a:r>
            <a:endParaRPr lang="zh-CN" altLang="en-US" sz="3200" b="1" dirty="0">
              <a:latin typeface="Times New Roman" panose="02020603050405020304" pitchFamily="18" charset="0"/>
              <a:ea typeface="楷体_GB2312" pitchFamily="49" charset="-122"/>
            </a:endParaRPr>
          </a:p>
        </p:txBody>
      </p:sp>
      <p:sp>
        <p:nvSpPr>
          <p:cNvPr id="5127" name="Text Box 7">
            <a:hlinkClick r:id="rId5" action="ppaction://hlinksldjump"/>
          </p:cNvPr>
          <p:cNvSpPr txBox="1"/>
          <p:nvPr/>
        </p:nvSpPr>
        <p:spPr>
          <a:xfrm>
            <a:off x="1042988" y="4251325"/>
            <a:ext cx="4789487" cy="584200"/>
          </a:xfrm>
          <a:prstGeom prst="rect">
            <a:avLst/>
          </a:prstGeom>
          <a:noFill/>
          <a:ln w="9525">
            <a:noFill/>
          </a:ln>
        </p:spPr>
        <p:txBody>
          <a:bodyPr>
            <a:spAutoFit/>
          </a:bodyPr>
          <a:p>
            <a:pPr eaLnBrk="1" hangingPunct="1">
              <a:buFont typeface="Arial" panose="020B0604020202020204" pitchFamily="34" charset="0"/>
            </a:pPr>
            <a:r>
              <a:rPr lang="en-US" altLang="zh-CN" sz="3200" b="1" dirty="0">
                <a:latin typeface="Times New Roman" panose="02020603050405020304" pitchFamily="18" charset="0"/>
                <a:ea typeface="楷体_GB2312" pitchFamily="49" charset="-122"/>
              </a:rPr>
              <a:t>10.6  </a:t>
            </a:r>
            <a:r>
              <a:rPr lang="zh-CN" altLang="en-US" sz="3200" b="1" dirty="0">
                <a:latin typeface="Times New Roman" panose="02020603050405020304" pitchFamily="18" charset="0"/>
                <a:ea typeface="楷体_GB2312" pitchFamily="49" charset="-122"/>
              </a:rPr>
              <a:t>基数排序</a:t>
            </a:r>
            <a:endParaRPr lang="zh-CN" altLang="en-US" sz="3200" b="1" dirty="0">
              <a:latin typeface="Times New Roman" panose="02020603050405020304" pitchFamily="18" charset="0"/>
              <a:ea typeface="楷体_GB2312" pitchFamily="49" charset="-122"/>
            </a:endParaRPr>
          </a:p>
        </p:txBody>
      </p:sp>
      <p:sp>
        <p:nvSpPr>
          <p:cNvPr id="5128" name="Text Box 8">
            <a:hlinkClick r:id="rId6" action="ppaction://hlinksldjump"/>
          </p:cNvPr>
          <p:cNvSpPr txBox="1"/>
          <p:nvPr/>
        </p:nvSpPr>
        <p:spPr>
          <a:xfrm>
            <a:off x="1057275" y="5013325"/>
            <a:ext cx="7259638" cy="584200"/>
          </a:xfrm>
          <a:prstGeom prst="rect">
            <a:avLst/>
          </a:prstGeom>
          <a:noFill/>
          <a:ln w="9525">
            <a:noFill/>
          </a:ln>
        </p:spPr>
        <p:txBody>
          <a:bodyPr>
            <a:spAutoFit/>
          </a:bodyPr>
          <a:p>
            <a:pPr eaLnBrk="1" hangingPunct="1">
              <a:buFont typeface="Arial" panose="020B0604020202020204" pitchFamily="34" charset="0"/>
            </a:pPr>
            <a:r>
              <a:rPr lang="en-US" altLang="zh-CN" sz="3200" b="1" dirty="0">
                <a:latin typeface="Times New Roman" panose="02020603050405020304" pitchFamily="18" charset="0"/>
                <a:ea typeface="楷体_GB2312" pitchFamily="49" charset="-122"/>
              </a:rPr>
              <a:t>10.7  </a:t>
            </a:r>
            <a:r>
              <a:rPr lang="zh-CN" altLang="en-US" sz="3200" b="1" dirty="0">
                <a:latin typeface="Times New Roman" panose="02020603050405020304" pitchFamily="18" charset="0"/>
                <a:ea typeface="楷体_GB2312" pitchFamily="49" charset="-122"/>
              </a:rPr>
              <a:t>各种内部排序方法的比较讨论</a:t>
            </a:r>
            <a:endParaRPr lang="zh-CN" altLang="en-US" sz="3200" b="1" dirty="0">
              <a:latin typeface="Times New Roman" panose="02020603050405020304" pitchFamily="18" charset="0"/>
              <a:ea typeface="楷体_GB2312" pitchFamily="49" charset="-122"/>
            </a:endParaRPr>
          </a:p>
        </p:txBody>
      </p:sp>
    </p:spTree>
  </p:cSld>
  <p:clrMapOvr>
    <a:masterClrMapping/>
  </p:clrMapOvr>
  <p:transition>
    <p:pull dir="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7" name="Text Box 1062"/>
          <p:cNvSpPr txBox="1"/>
          <p:nvPr/>
        </p:nvSpPr>
        <p:spPr>
          <a:xfrm>
            <a:off x="611188" y="692150"/>
            <a:ext cx="1296987" cy="400050"/>
          </a:xfrm>
          <a:prstGeom prst="rect">
            <a:avLst/>
          </a:prstGeom>
          <a:noFill/>
          <a:ln w="9525">
            <a:noFill/>
          </a:ln>
        </p:spPr>
        <p:txBody>
          <a:bodyPr>
            <a:spAutoFit/>
          </a:bodyPr>
          <a:p>
            <a:pPr algn="ctr" eaLnBrk="1" hangingPunct="1">
              <a:spcBef>
                <a:spcPct val="50000"/>
              </a:spcBef>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例如：</a:t>
            </a:r>
            <a:endParaRPr lang="zh-CN" altLang="en-US" sz="2000" dirty="0">
              <a:latin typeface="微软雅黑" panose="020B0503020204020204" pitchFamily="34" charset="-122"/>
              <a:ea typeface="微软雅黑" panose="020B0503020204020204" pitchFamily="34" charset="-122"/>
            </a:endParaRPr>
          </a:p>
        </p:txBody>
      </p:sp>
      <p:sp>
        <p:nvSpPr>
          <p:cNvPr id="22538" name="Text Box 1030"/>
          <p:cNvSpPr txBox="1"/>
          <p:nvPr/>
        </p:nvSpPr>
        <p:spPr>
          <a:xfrm>
            <a:off x="808038" y="1196975"/>
            <a:ext cx="7921625" cy="369888"/>
          </a:xfrm>
          <a:prstGeom prst="rect">
            <a:avLst/>
          </a:prstGeom>
          <a:noFill/>
          <a:ln w="9525">
            <a:noFill/>
          </a:ln>
        </p:spPr>
        <p:txBody>
          <a:bodyPr>
            <a:spAutoFit/>
          </a:bodyPr>
          <a:p>
            <a:pPr eaLnBrk="1" hangingPunct="1">
              <a:spcBef>
                <a:spcPct val="50000"/>
              </a:spcBef>
              <a:buFont typeface="Arial" panose="020B0604020202020204" pitchFamily="34" charset="0"/>
            </a:pPr>
            <a:r>
              <a:rPr lang="zh-CN" altLang="en-US" b="1" dirty="0">
                <a:latin typeface="微软雅黑" panose="020B0503020204020204" pitchFamily="34" charset="-122"/>
                <a:ea typeface="微软雅黑" panose="020B0503020204020204" pitchFamily="34" charset="-122"/>
              </a:rPr>
              <a:t>初始关键字</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(49)     38    65    97    76    13    27    </a:t>
            </a:r>
            <a:r>
              <a:rPr lang="en-US" altLang="zh-CN" u="sng" dirty="0">
                <a:latin typeface="微软雅黑" panose="020B0503020204020204" pitchFamily="34" charset="-122"/>
                <a:ea typeface="微软雅黑" panose="020B0503020204020204" pitchFamily="34" charset="-122"/>
              </a:rPr>
              <a:t>49</a:t>
            </a:r>
            <a:endParaRPr lang="en-US" altLang="zh-CN" u="sng" dirty="0">
              <a:latin typeface="微软雅黑" panose="020B0503020204020204" pitchFamily="34" charset="-122"/>
              <a:ea typeface="微软雅黑" panose="020B0503020204020204" pitchFamily="34" charset="-122"/>
            </a:endParaRPr>
          </a:p>
        </p:txBody>
      </p:sp>
      <p:sp>
        <p:nvSpPr>
          <p:cNvPr id="22539" name="Text Box 1031"/>
          <p:cNvSpPr txBox="1"/>
          <p:nvPr/>
        </p:nvSpPr>
        <p:spPr>
          <a:xfrm>
            <a:off x="611188" y="1701800"/>
            <a:ext cx="7777162" cy="369888"/>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dirty="0">
                <a:latin typeface="微软雅黑" panose="020B0503020204020204" pitchFamily="34" charset="-122"/>
                <a:ea typeface="微软雅黑" panose="020B0503020204020204" pitchFamily="34" charset="-122"/>
              </a:rPr>
              <a:t>    i=2</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(38)    (38    49)     65    97    76    13    27    </a:t>
            </a:r>
            <a:r>
              <a:rPr lang="en-US" altLang="zh-CN" u="sng" dirty="0">
                <a:latin typeface="微软雅黑" panose="020B0503020204020204" pitchFamily="34" charset="-122"/>
                <a:ea typeface="微软雅黑" panose="020B0503020204020204" pitchFamily="34" charset="-122"/>
              </a:rPr>
              <a:t>49</a:t>
            </a:r>
            <a:endParaRPr lang="en-US" altLang="zh-CN" u="sng" dirty="0">
              <a:latin typeface="微软雅黑" panose="020B0503020204020204" pitchFamily="34" charset="-122"/>
              <a:ea typeface="微软雅黑" panose="020B0503020204020204" pitchFamily="34" charset="-122"/>
            </a:endParaRPr>
          </a:p>
        </p:txBody>
      </p:sp>
      <p:grpSp>
        <p:nvGrpSpPr>
          <p:cNvPr id="2" name="Group 1042"/>
          <p:cNvGrpSpPr/>
          <p:nvPr/>
        </p:nvGrpSpPr>
        <p:grpSpPr>
          <a:xfrm>
            <a:off x="3094038" y="1500188"/>
            <a:ext cx="792162" cy="215900"/>
            <a:chOff x="0" y="0"/>
            <a:chExt cx="499" cy="136"/>
          </a:xfrm>
        </p:grpSpPr>
        <p:sp>
          <p:nvSpPr>
            <p:cNvPr id="24608" name="Line 1039"/>
            <p:cNvSpPr/>
            <p:nvPr/>
          </p:nvSpPr>
          <p:spPr>
            <a:xfrm>
              <a:off x="0" y="91"/>
              <a:ext cx="499" cy="0"/>
            </a:xfrm>
            <a:prstGeom prst="line">
              <a:avLst/>
            </a:prstGeom>
            <a:ln w="9525" cap="flat" cmpd="sng">
              <a:solidFill>
                <a:schemeClr val="tx1"/>
              </a:solidFill>
              <a:prstDash val="solid"/>
              <a:headEnd type="none" w="med" len="med"/>
              <a:tailEnd type="none" w="med" len="med"/>
            </a:ln>
          </p:spPr>
        </p:sp>
        <p:sp>
          <p:nvSpPr>
            <p:cNvPr id="24609" name="Line 1040"/>
            <p:cNvSpPr/>
            <p:nvPr/>
          </p:nvSpPr>
          <p:spPr>
            <a:xfrm>
              <a:off x="499" y="0"/>
              <a:ext cx="0" cy="91"/>
            </a:xfrm>
            <a:prstGeom prst="line">
              <a:avLst/>
            </a:prstGeom>
            <a:ln w="9525" cap="flat" cmpd="sng">
              <a:solidFill>
                <a:schemeClr val="tx1"/>
              </a:solidFill>
              <a:prstDash val="solid"/>
              <a:headEnd type="none" w="med" len="med"/>
              <a:tailEnd type="none" w="med" len="med"/>
            </a:ln>
          </p:spPr>
        </p:sp>
        <p:sp>
          <p:nvSpPr>
            <p:cNvPr id="24610" name="Line 1041"/>
            <p:cNvSpPr/>
            <p:nvPr/>
          </p:nvSpPr>
          <p:spPr>
            <a:xfrm>
              <a:off x="0" y="91"/>
              <a:ext cx="0" cy="45"/>
            </a:xfrm>
            <a:prstGeom prst="line">
              <a:avLst/>
            </a:prstGeom>
            <a:ln w="9525" cap="flat" cmpd="sng">
              <a:solidFill>
                <a:schemeClr val="tx1"/>
              </a:solidFill>
              <a:prstDash val="solid"/>
              <a:headEnd type="none" w="med" len="med"/>
              <a:tailEnd type="triangle" w="med" len="med"/>
            </a:ln>
          </p:spPr>
        </p:sp>
      </p:grpSp>
      <p:sp>
        <p:nvSpPr>
          <p:cNvPr id="22544" name="Text Box 1032"/>
          <p:cNvSpPr txBox="1"/>
          <p:nvPr/>
        </p:nvSpPr>
        <p:spPr>
          <a:xfrm>
            <a:off x="611188" y="2252663"/>
            <a:ext cx="7777162" cy="369887"/>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dirty="0">
                <a:latin typeface="微软雅黑" panose="020B0503020204020204" pitchFamily="34" charset="-122"/>
                <a:ea typeface="微软雅黑" panose="020B0503020204020204" pitchFamily="34" charset="-122"/>
              </a:rPr>
              <a:t>    i=3</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(65)    (38    49      65)   97    76    13    27    </a:t>
            </a:r>
            <a:r>
              <a:rPr lang="en-US" altLang="zh-CN" u="sng" dirty="0">
                <a:latin typeface="微软雅黑" panose="020B0503020204020204" pitchFamily="34" charset="-122"/>
                <a:ea typeface="微软雅黑" panose="020B0503020204020204" pitchFamily="34" charset="-122"/>
              </a:rPr>
              <a:t>49</a:t>
            </a:r>
            <a:endParaRPr lang="en-US" altLang="zh-CN" u="sng" dirty="0">
              <a:latin typeface="微软雅黑" panose="020B0503020204020204" pitchFamily="34" charset="-122"/>
              <a:ea typeface="微软雅黑" panose="020B0503020204020204" pitchFamily="34" charset="-122"/>
            </a:endParaRPr>
          </a:p>
        </p:txBody>
      </p:sp>
      <p:sp>
        <p:nvSpPr>
          <p:cNvPr id="22545" name="Line 1043"/>
          <p:cNvSpPr/>
          <p:nvPr/>
        </p:nvSpPr>
        <p:spPr>
          <a:xfrm>
            <a:off x="4379913" y="2000250"/>
            <a:ext cx="0" cy="215900"/>
          </a:xfrm>
          <a:prstGeom prst="line">
            <a:avLst/>
          </a:prstGeom>
          <a:ln w="9525" cap="flat" cmpd="sng">
            <a:solidFill>
              <a:schemeClr val="tx1"/>
            </a:solidFill>
            <a:prstDash val="solid"/>
            <a:headEnd type="none" w="med" len="med"/>
            <a:tailEnd type="triangle" w="med" len="med"/>
          </a:ln>
        </p:spPr>
      </p:sp>
      <p:sp>
        <p:nvSpPr>
          <p:cNvPr id="22546" name="Text Box 1033"/>
          <p:cNvSpPr txBox="1"/>
          <p:nvPr/>
        </p:nvSpPr>
        <p:spPr>
          <a:xfrm>
            <a:off x="611188" y="2828925"/>
            <a:ext cx="7777162" cy="369888"/>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dirty="0">
                <a:latin typeface="微软雅黑" panose="020B0503020204020204" pitchFamily="34" charset="-122"/>
                <a:ea typeface="微软雅黑" panose="020B0503020204020204" pitchFamily="34" charset="-122"/>
              </a:rPr>
              <a:t>    i=4</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(97)    (38    49      65    97)   76    13    27    </a:t>
            </a:r>
            <a:r>
              <a:rPr lang="en-US" altLang="zh-CN" u="sng" dirty="0">
                <a:latin typeface="微软雅黑" panose="020B0503020204020204" pitchFamily="34" charset="-122"/>
                <a:ea typeface="微软雅黑" panose="020B0503020204020204" pitchFamily="34" charset="-122"/>
              </a:rPr>
              <a:t>49</a:t>
            </a:r>
            <a:endParaRPr lang="en-US" altLang="zh-CN" u="sng" dirty="0">
              <a:latin typeface="微软雅黑" panose="020B0503020204020204" pitchFamily="34" charset="-122"/>
              <a:ea typeface="微软雅黑" panose="020B0503020204020204" pitchFamily="34" charset="-122"/>
            </a:endParaRPr>
          </a:p>
        </p:txBody>
      </p:sp>
      <p:sp>
        <p:nvSpPr>
          <p:cNvPr id="22547" name="Line 1044"/>
          <p:cNvSpPr/>
          <p:nvPr/>
        </p:nvSpPr>
        <p:spPr>
          <a:xfrm>
            <a:off x="4951413" y="2571750"/>
            <a:ext cx="0" cy="215900"/>
          </a:xfrm>
          <a:prstGeom prst="line">
            <a:avLst/>
          </a:prstGeom>
          <a:ln w="9525" cap="flat" cmpd="sng">
            <a:solidFill>
              <a:schemeClr val="tx1"/>
            </a:solidFill>
            <a:prstDash val="solid"/>
            <a:headEnd type="none" w="med" len="med"/>
            <a:tailEnd type="triangle" w="med" len="med"/>
          </a:ln>
        </p:spPr>
      </p:sp>
      <p:sp>
        <p:nvSpPr>
          <p:cNvPr id="22548" name="Text Box 1034"/>
          <p:cNvSpPr txBox="1"/>
          <p:nvPr/>
        </p:nvSpPr>
        <p:spPr>
          <a:xfrm>
            <a:off x="611188" y="3357563"/>
            <a:ext cx="7777162" cy="369887"/>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dirty="0">
                <a:latin typeface="微软雅黑" panose="020B0503020204020204" pitchFamily="34" charset="-122"/>
                <a:ea typeface="微软雅黑" panose="020B0503020204020204" pitchFamily="34" charset="-122"/>
              </a:rPr>
              <a:t>    i=5</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(76)    (38    49    65    76    97)     13    27    </a:t>
            </a:r>
            <a:r>
              <a:rPr lang="en-US" altLang="zh-CN" u="sng" dirty="0">
                <a:latin typeface="微软雅黑" panose="020B0503020204020204" pitchFamily="34" charset="-122"/>
                <a:ea typeface="微软雅黑" panose="020B0503020204020204" pitchFamily="34" charset="-122"/>
              </a:rPr>
              <a:t>49</a:t>
            </a:r>
            <a:endParaRPr lang="en-US" altLang="zh-CN" u="sng" dirty="0">
              <a:latin typeface="微软雅黑" panose="020B0503020204020204" pitchFamily="34" charset="-122"/>
              <a:ea typeface="微软雅黑" panose="020B0503020204020204" pitchFamily="34" charset="-122"/>
            </a:endParaRPr>
          </a:p>
        </p:txBody>
      </p:sp>
      <p:grpSp>
        <p:nvGrpSpPr>
          <p:cNvPr id="3" name="Group 1048"/>
          <p:cNvGrpSpPr/>
          <p:nvPr/>
        </p:nvGrpSpPr>
        <p:grpSpPr>
          <a:xfrm>
            <a:off x="4737100" y="3071813"/>
            <a:ext cx="792163" cy="287337"/>
            <a:chOff x="0" y="0"/>
            <a:chExt cx="499" cy="181"/>
          </a:xfrm>
        </p:grpSpPr>
        <p:sp>
          <p:nvSpPr>
            <p:cNvPr id="24605" name="Line 1045"/>
            <p:cNvSpPr/>
            <p:nvPr/>
          </p:nvSpPr>
          <p:spPr>
            <a:xfrm>
              <a:off x="0" y="90"/>
              <a:ext cx="499" cy="0"/>
            </a:xfrm>
            <a:prstGeom prst="line">
              <a:avLst/>
            </a:prstGeom>
            <a:ln w="9525" cap="flat" cmpd="sng">
              <a:solidFill>
                <a:schemeClr val="tx1"/>
              </a:solidFill>
              <a:prstDash val="solid"/>
              <a:headEnd type="none" w="med" len="med"/>
              <a:tailEnd type="none" w="med" len="med"/>
            </a:ln>
          </p:spPr>
        </p:sp>
        <p:sp>
          <p:nvSpPr>
            <p:cNvPr id="24606" name="Line 1046"/>
            <p:cNvSpPr/>
            <p:nvPr/>
          </p:nvSpPr>
          <p:spPr>
            <a:xfrm>
              <a:off x="499" y="0"/>
              <a:ext cx="0" cy="90"/>
            </a:xfrm>
            <a:prstGeom prst="line">
              <a:avLst/>
            </a:prstGeom>
            <a:ln w="9525" cap="flat" cmpd="sng">
              <a:solidFill>
                <a:schemeClr val="tx1"/>
              </a:solidFill>
              <a:prstDash val="solid"/>
              <a:headEnd type="none" w="med" len="med"/>
              <a:tailEnd type="none" w="med" len="med"/>
            </a:ln>
          </p:spPr>
        </p:sp>
        <p:sp>
          <p:nvSpPr>
            <p:cNvPr id="24607" name="Line 1047"/>
            <p:cNvSpPr/>
            <p:nvPr/>
          </p:nvSpPr>
          <p:spPr>
            <a:xfrm>
              <a:off x="0" y="90"/>
              <a:ext cx="0" cy="91"/>
            </a:xfrm>
            <a:prstGeom prst="line">
              <a:avLst/>
            </a:prstGeom>
            <a:ln w="9525" cap="flat" cmpd="sng">
              <a:solidFill>
                <a:schemeClr val="tx1"/>
              </a:solidFill>
              <a:prstDash val="solid"/>
              <a:headEnd type="none" w="med" len="med"/>
              <a:tailEnd type="triangle" w="med" len="med"/>
            </a:ln>
          </p:spPr>
        </p:sp>
      </p:grpSp>
      <p:sp>
        <p:nvSpPr>
          <p:cNvPr id="22553" name="Text Box 1035"/>
          <p:cNvSpPr txBox="1"/>
          <p:nvPr/>
        </p:nvSpPr>
        <p:spPr>
          <a:xfrm>
            <a:off x="611188" y="3979863"/>
            <a:ext cx="7777162" cy="369887"/>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dirty="0">
                <a:latin typeface="微软雅黑" panose="020B0503020204020204" pitchFamily="34" charset="-122"/>
                <a:ea typeface="微软雅黑" panose="020B0503020204020204" pitchFamily="34" charset="-122"/>
              </a:rPr>
              <a:t>    i=6</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(13)    (13    38    49    65    76    97)     27    </a:t>
            </a:r>
            <a:r>
              <a:rPr lang="en-US" altLang="zh-CN" u="sng" dirty="0">
                <a:latin typeface="微软雅黑" panose="020B0503020204020204" pitchFamily="34" charset="-122"/>
                <a:ea typeface="微软雅黑" panose="020B0503020204020204" pitchFamily="34" charset="-122"/>
              </a:rPr>
              <a:t>49</a:t>
            </a:r>
            <a:endParaRPr lang="en-US" altLang="zh-CN" u="sng" dirty="0">
              <a:latin typeface="微软雅黑" panose="020B0503020204020204" pitchFamily="34" charset="-122"/>
              <a:ea typeface="微软雅黑" panose="020B0503020204020204" pitchFamily="34" charset="-122"/>
            </a:endParaRPr>
          </a:p>
        </p:txBody>
      </p:sp>
      <p:grpSp>
        <p:nvGrpSpPr>
          <p:cNvPr id="4" name="Group 1052"/>
          <p:cNvGrpSpPr/>
          <p:nvPr/>
        </p:nvGrpSpPr>
        <p:grpSpPr>
          <a:xfrm>
            <a:off x="3165475" y="3644900"/>
            <a:ext cx="2928938" cy="360363"/>
            <a:chOff x="0" y="0"/>
            <a:chExt cx="2087" cy="227"/>
          </a:xfrm>
        </p:grpSpPr>
        <p:sp>
          <p:nvSpPr>
            <p:cNvPr id="24602" name="Line 1049"/>
            <p:cNvSpPr/>
            <p:nvPr/>
          </p:nvSpPr>
          <p:spPr>
            <a:xfrm>
              <a:off x="0" y="91"/>
              <a:ext cx="2087" cy="0"/>
            </a:xfrm>
            <a:prstGeom prst="line">
              <a:avLst/>
            </a:prstGeom>
            <a:ln w="9525" cap="flat" cmpd="sng">
              <a:solidFill>
                <a:schemeClr val="tx1"/>
              </a:solidFill>
              <a:prstDash val="solid"/>
              <a:headEnd type="none" w="med" len="med"/>
              <a:tailEnd type="none" w="med" len="med"/>
            </a:ln>
          </p:spPr>
        </p:sp>
        <p:sp>
          <p:nvSpPr>
            <p:cNvPr id="24603" name="Line 1050"/>
            <p:cNvSpPr/>
            <p:nvPr/>
          </p:nvSpPr>
          <p:spPr>
            <a:xfrm>
              <a:off x="2087" y="0"/>
              <a:ext cx="0" cy="91"/>
            </a:xfrm>
            <a:prstGeom prst="line">
              <a:avLst/>
            </a:prstGeom>
            <a:ln w="9525" cap="flat" cmpd="sng">
              <a:solidFill>
                <a:schemeClr val="tx1"/>
              </a:solidFill>
              <a:prstDash val="solid"/>
              <a:headEnd type="none" w="med" len="med"/>
              <a:tailEnd type="none" w="med" len="med"/>
            </a:ln>
          </p:spPr>
        </p:sp>
        <p:sp>
          <p:nvSpPr>
            <p:cNvPr id="24604" name="Line 1051"/>
            <p:cNvSpPr/>
            <p:nvPr/>
          </p:nvSpPr>
          <p:spPr>
            <a:xfrm>
              <a:off x="0" y="91"/>
              <a:ext cx="0" cy="136"/>
            </a:xfrm>
            <a:prstGeom prst="line">
              <a:avLst/>
            </a:prstGeom>
            <a:ln w="9525" cap="flat" cmpd="sng">
              <a:solidFill>
                <a:schemeClr val="tx1"/>
              </a:solidFill>
              <a:prstDash val="solid"/>
              <a:headEnd type="none" w="med" len="med"/>
              <a:tailEnd type="triangle" w="med" len="med"/>
            </a:ln>
          </p:spPr>
        </p:sp>
      </p:grpSp>
      <p:sp>
        <p:nvSpPr>
          <p:cNvPr id="22558" name="Text Box 1036"/>
          <p:cNvSpPr txBox="1"/>
          <p:nvPr/>
        </p:nvSpPr>
        <p:spPr>
          <a:xfrm>
            <a:off x="611188" y="4627563"/>
            <a:ext cx="7777162" cy="369887"/>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dirty="0">
                <a:latin typeface="微软雅黑" panose="020B0503020204020204" pitchFamily="34" charset="-122"/>
                <a:ea typeface="微软雅黑" panose="020B0503020204020204" pitchFamily="34" charset="-122"/>
              </a:rPr>
              <a:t>    i=6</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(27)    (13    27    38    49    65    76    97)     </a:t>
            </a:r>
            <a:r>
              <a:rPr lang="en-US" altLang="zh-CN" u="sng" dirty="0">
                <a:latin typeface="微软雅黑" panose="020B0503020204020204" pitchFamily="34" charset="-122"/>
                <a:ea typeface="微软雅黑" panose="020B0503020204020204" pitchFamily="34" charset="-122"/>
              </a:rPr>
              <a:t>49</a:t>
            </a:r>
            <a:endParaRPr lang="en-US" altLang="zh-CN" u="sng" dirty="0">
              <a:latin typeface="微软雅黑" panose="020B0503020204020204" pitchFamily="34" charset="-122"/>
              <a:ea typeface="微软雅黑" panose="020B0503020204020204" pitchFamily="34" charset="-122"/>
            </a:endParaRPr>
          </a:p>
        </p:txBody>
      </p:sp>
      <p:grpSp>
        <p:nvGrpSpPr>
          <p:cNvPr id="5" name="Group 1053"/>
          <p:cNvGrpSpPr/>
          <p:nvPr/>
        </p:nvGrpSpPr>
        <p:grpSpPr>
          <a:xfrm>
            <a:off x="3665538" y="4287838"/>
            <a:ext cx="2930525" cy="360362"/>
            <a:chOff x="0" y="0"/>
            <a:chExt cx="2087" cy="227"/>
          </a:xfrm>
        </p:grpSpPr>
        <p:sp>
          <p:nvSpPr>
            <p:cNvPr id="24599" name="Line 1054"/>
            <p:cNvSpPr/>
            <p:nvPr/>
          </p:nvSpPr>
          <p:spPr>
            <a:xfrm>
              <a:off x="0" y="91"/>
              <a:ext cx="2087" cy="0"/>
            </a:xfrm>
            <a:prstGeom prst="line">
              <a:avLst/>
            </a:prstGeom>
            <a:ln w="9525" cap="flat" cmpd="sng">
              <a:solidFill>
                <a:schemeClr val="tx1"/>
              </a:solidFill>
              <a:prstDash val="solid"/>
              <a:headEnd type="none" w="med" len="med"/>
              <a:tailEnd type="none" w="med" len="med"/>
            </a:ln>
          </p:spPr>
        </p:sp>
        <p:sp>
          <p:nvSpPr>
            <p:cNvPr id="24600" name="Line 1055"/>
            <p:cNvSpPr/>
            <p:nvPr/>
          </p:nvSpPr>
          <p:spPr>
            <a:xfrm>
              <a:off x="2087" y="0"/>
              <a:ext cx="0" cy="91"/>
            </a:xfrm>
            <a:prstGeom prst="line">
              <a:avLst/>
            </a:prstGeom>
            <a:ln w="9525" cap="flat" cmpd="sng">
              <a:solidFill>
                <a:schemeClr val="tx1"/>
              </a:solidFill>
              <a:prstDash val="solid"/>
              <a:headEnd type="none" w="med" len="med"/>
              <a:tailEnd type="none" w="med" len="med"/>
            </a:ln>
          </p:spPr>
        </p:sp>
        <p:sp>
          <p:nvSpPr>
            <p:cNvPr id="24601" name="Line 1056"/>
            <p:cNvSpPr/>
            <p:nvPr/>
          </p:nvSpPr>
          <p:spPr>
            <a:xfrm>
              <a:off x="0" y="91"/>
              <a:ext cx="0" cy="136"/>
            </a:xfrm>
            <a:prstGeom prst="line">
              <a:avLst/>
            </a:prstGeom>
            <a:ln w="9525" cap="flat" cmpd="sng">
              <a:solidFill>
                <a:schemeClr val="tx1"/>
              </a:solidFill>
              <a:prstDash val="solid"/>
              <a:headEnd type="none" w="med" len="med"/>
              <a:tailEnd type="triangle" w="med" len="med"/>
            </a:ln>
          </p:spPr>
        </p:sp>
      </p:grpSp>
      <p:sp>
        <p:nvSpPr>
          <p:cNvPr id="22563" name="Text Box 1037"/>
          <p:cNvSpPr txBox="1"/>
          <p:nvPr/>
        </p:nvSpPr>
        <p:spPr>
          <a:xfrm>
            <a:off x="611188" y="5203825"/>
            <a:ext cx="7777162" cy="369888"/>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dirty="0">
                <a:latin typeface="微软雅黑" panose="020B0503020204020204" pitchFamily="34" charset="-122"/>
                <a:ea typeface="微软雅黑" panose="020B0503020204020204" pitchFamily="34" charset="-122"/>
              </a:rPr>
              <a:t>    i=7</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en-US" altLang="zh-CN" u="sng" dirty="0">
                <a:latin typeface="微软雅黑" panose="020B0503020204020204" pitchFamily="34" charset="-122"/>
                <a:ea typeface="微软雅黑" panose="020B0503020204020204" pitchFamily="34" charset="-122"/>
              </a:rPr>
              <a:t>49</a:t>
            </a:r>
            <a:r>
              <a:rPr lang="en-US" altLang="zh-CN" dirty="0">
                <a:latin typeface="微软雅黑" panose="020B0503020204020204" pitchFamily="34" charset="-122"/>
                <a:ea typeface="微软雅黑" panose="020B0503020204020204" pitchFamily="34" charset="-122"/>
              </a:rPr>
              <a:t>)    (13    27    38    49    </a:t>
            </a:r>
            <a:r>
              <a:rPr lang="en-US" altLang="zh-CN" u="sng" dirty="0">
                <a:latin typeface="微软雅黑" panose="020B0503020204020204" pitchFamily="34" charset="-122"/>
                <a:ea typeface="微软雅黑" panose="020B0503020204020204" pitchFamily="34" charset="-122"/>
              </a:rPr>
              <a:t>49</a:t>
            </a:r>
            <a:r>
              <a:rPr lang="en-US" altLang="zh-CN" dirty="0">
                <a:latin typeface="微软雅黑" panose="020B0503020204020204" pitchFamily="34" charset="-122"/>
                <a:ea typeface="微软雅黑" panose="020B0503020204020204" pitchFamily="34" charset="-122"/>
              </a:rPr>
              <a:t>      65    76    97)</a:t>
            </a:r>
            <a:endParaRPr lang="en-US" altLang="zh-CN" u="sng" dirty="0">
              <a:latin typeface="微软雅黑" panose="020B0503020204020204" pitchFamily="34" charset="-122"/>
              <a:ea typeface="微软雅黑" panose="020B0503020204020204" pitchFamily="34" charset="-122"/>
            </a:endParaRPr>
          </a:p>
        </p:txBody>
      </p:sp>
      <p:grpSp>
        <p:nvGrpSpPr>
          <p:cNvPr id="6" name="Group 1060"/>
          <p:cNvGrpSpPr/>
          <p:nvPr/>
        </p:nvGrpSpPr>
        <p:grpSpPr>
          <a:xfrm>
            <a:off x="5294313" y="4859338"/>
            <a:ext cx="1944687" cy="357187"/>
            <a:chOff x="0" y="0"/>
            <a:chExt cx="1270" cy="181"/>
          </a:xfrm>
        </p:grpSpPr>
        <p:sp>
          <p:nvSpPr>
            <p:cNvPr id="24596" name="Line 1057"/>
            <p:cNvSpPr/>
            <p:nvPr/>
          </p:nvSpPr>
          <p:spPr>
            <a:xfrm>
              <a:off x="0" y="90"/>
              <a:ext cx="1270" cy="0"/>
            </a:xfrm>
            <a:prstGeom prst="line">
              <a:avLst/>
            </a:prstGeom>
            <a:ln w="9525" cap="flat" cmpd="sng">
              <a:solidFill>
                <a:schemeClr val="tx1"/>
              </a:solidFill>
              <a:prstDash val="solid"/>
              <a:headEnd type="none" w="med" len="med"/>
              <a:tailEnd type="none" w="med" len="med"/>
            </a:ln>
          </p:spPr>
        </p:sp>
        <p:sp>
          <p:nvSpPr>
            <p:cNvPr id="24597" name="Line 1058"/>
            <p:cNvSpPr/>
            <p:nvPr/>
          </p:nvSpPr>
          <p:spPr>
            <a:xfrm>
              <a:off x="1270" y="0"/>
              <a:ext cx="0" cy="90"/>
            </a:xfrm>
            <a:prstGeom prst="line">
              <a:avLst/>
            </a:prstGeom>
            <a:ln w="9525" cap="flat" cmpd="sng">
              <a:solidFill>
                <a:schemeClr val="tx1"/>
              </a:solidFill>
              <a:prstDash val="solid"/>
              <a:headEnd type="none" w="med" len="med"/>
              <a:tailEnd type="none" w="med" len="med"/>
            </a:ln>
          </p:spPr>
        </p:sp>
        <p:sp>
          <p:nvSpPr>
            <p:cNvPr id="24598" name="Line 1059"/>
            <p:cNvSpPr/>
            <p:nvPr/>
          </p:nvSpPr>
          <p:spPr>
            <a:xfrm>
              <a:off x="0" y="90"/>
              <a:ext cx="0" cy="91"/>
            </a:xfrm>
            <a:prstGeom prst="line">
              <a:avLst/>
            </a:prstGeom>
            <a:ln w="9525" cap="flat" cmpd="sng">
              <a:solidFill>
                <a:schemeClr val="tx1"/>
              </a:solidFill>
              <a:prstDash val="solid"/>
              <a:headEnd type="none" w="med" len="med"/>
              <a:tailEnd type="triangle" w="med" len="med"/>
            </a:ln>
          </p:spPr>
        </p:sp>
      </p:grpSp>
      <p:sp>
        <p:nvSpPr>
          <p:cNvPr id="22568" name="AutoShape 1061"/>
          <p:cNvSpPr/>
          <p:nvPr/>
        </p:nvSpPr>
        <p:spPr>
          <a:xfrm>
            <a:off x="1093788" y="5573713"/>
            <a:ext cx="1150937" cy="358775"/>
          </a:xfrm>
          <a:prstGeom prst="wedgeRoundRectCallout">
            <a:avLst>
              <a:gd name="adj1" fmla="val 68759"/>
              <a:gd name="adj2" fmla="val -55310"/>
              <a:gd name="adj3" fmla="val 16667"/>
            </a:avLst>
          </a:prstGeom>
          <a:solidFill>
            <a:srgbClr val="FF9900"/>
          </a:solidFill>
          <a:ln w="9525" cap="flat" cmpd="sng">
            <a:solidFill>
              <a:schemeClr val="tx1"/>
            </a:solidFill>
            <a:prstDash val="solid"/>
            <a:miter/>
            <a:headEnd type="none" w="med" len="med"/>
            <a:tailEnd type="none" w="med" len="med"/>
          </a:ln>
        </p:spPr>
        <p:txBody>
          <a:bodyPr/>
          <a:p>
            <a:pPr algn="ctr" eaLnBrk="1" hangingPunct="1">
              <a:buFont typeface="Arial" panose="020B0604020202020204" pitchFamily="34" charset="0"/>
            </a:pPr>
            <a:r>
              <a:rPr lang="zh-CN" altLang="en-US" b="1" dirty="0">
                <a:latin typeface="Times New Roman" panose="02020603050405020304" pitchFamily="18" charset="0"/>
                <a:ea typeface="楷体_GB2312" pitchFamily="49" charset="-122"/>
              </a:rPr>
              <a:t>监视哨</a:t>
            </a:r>
            <a:endParaRPr lang="zh-CN" altLang="en-US" b="1" dirty="0">
              <a:latin typeface="Times New Roman" panose="02020603050405020304" pitchFamily="18" charset="0"/>
              <a:ea typeface="楷体_GB2312" pitchFamily="49" charset="-122"/>
            </a:endParaRPr>
          </a:p>
        </p:txBody>
      </p:sp>
      <p:sp>
        <p:nvSpPr>
          <p:cNvPr id="22569" name="Text Box 1063"/>
          <p:cNvSpPr txBox="1"/>
          <p:nvPr/>
        </p:nvSpPr>
        <p:spPr>
          <a:xfrm>
            <a:off x="2771775" y="5876925"/>
            <a:ext cx="4679950" cy="369888"/>
          </a:xfrm>
          <a:prstGeom prst="rect">
            <a:avLst/>
          </a:prstGeom>
          <a:noFill/>
          <a:ln w="9525">
            <a:noFill/>
          </a:ln>
        </p:spPr>
        <p:txBody>
          <a:bodyPr>
            <a:spAutoFit/>
          </a:bodyPr>
          <a:p>
            <a:pPr eaLnBrk="1" hangingPunct="1">
              <a:spcBef>
                <a:spcPct val="50000"/>
              </a:spcBef>
              <a:buFont typeface="Arial" panose="020B0604020202020204" pitchFamily="34" charset="0"/>
            </a:pPr>
            <a:r>
              <a:rPr lang="zh-CN" altLang="en-US" b="1" dirty="0">
                <a:latin typeface="微软雅黑" panose="020B0503020204020204" pitchFamily="34" charset="-122"/>
                <a:ea typeface="微软雅黑" panose="020B0503020204020204" pitchFamily="34" charset="-122"/>
              </a:rPr>
              <a:t>图</a:t>
            </a:r>
            <a:r>
              <a:rPr lang="en-US" altLang="zh-CN" b="1" dirty="0">
                <a:latin typeface="微软雅黑" panose="020B0503020204020204" pitchFamily="34" charset="-122"/>
                <a:ea typeface="微软雅黑" panose="020B0503020204020204" pitchFamily="34" charset="-122"/>
              </a:rPr>
              <a:t>10.1 </a:t>
            </a:r>
            <a:r>
              <a:rPr lang="zh-CN" altLang="en-US" b="1" dirty="0">
                <a:latin typeface="微软雅黑" panose="020B0503020204020204" pitchFamily="34" charset="-122"/>
                <a:ea typeface="微软雅黑" panose="020B0503020204020204" pitchFamily="34" charset="-122"/>
              </a:rPr>
              <a:t>直接插入排序示例</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2537">
                                            <p:txEl>
                                              <p:charRg st="0" end="4"/>
                                            </p:txEl>
                                          </p:spTgt>
                                        </p:tgtEl>
                                        <p:attrNameLst>
                                          <p:attrName>style.visibility</p:attrName>
                                        </p:attrNameLst>
                                      </p:cBhvr>
                                      <p:to>
                                        <p:strVal val="visible"/>
                                      </p:to>
                                    </p:set>
                                    <p:animEffect transition="in" filter="blinds(horizontal)">
                                      <p:cBhvr>
                                        <p:cTn id="7" dur="500"/>
                                        <p:tgtEl>
                                          <p:spTgt spid="22537">
                                            <p:txEl>
                                              <p:charRg st="0" end="4"/>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538"/>
                                        </p:tgtEl>
                                        <p:attrNameLst>
                                          <p:attrName>style.visibility</p:attrName>
                                        </p:attrNameLst>
                                      </p:cBhvr>
                                      <p:to>
                                        <p:strVal val="visible"/>
                                      </p:to>
                                    </p:set>
                                    <p:animEffect transition="in" filter="blinds(horizontal)">
                                      <p:cBhvr>
                                        <p:cTn id="10" dur="500"/>
                                        <p:tgtEl>
                                          <p:spTgt spid="2253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539"/>
                                        </p:tgtEl>
                                        <p:attrNameLst>
                                          <p:attrName>style.visibility</p:attrName>
                                        </p:attrNameLst>
                                      </p:cBhvr>
                                      <p:to>
                                        <p:strVal val="visible"/>
                                      </p:to>
                                    </p:set>
                                    <p:animEffect transition="in" filter="blinds(horizontal)">
                                      <p:cBhvr>
                                        <p:cTn id="15" dur="500"/>
                                        <p:tgtEl>
                                          <p:spTgt spid="2253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544"/>
                                        </p:tgtEl>
                                        <p:attrNameLst>
                                          <p:attrName>style.visibility</p:attrName>
                                        </p:attrNameLst>
                                      </p:cBhvr>
                                      <p:to>
                                        <p:strVal val="visible"/>
                                      </p:to>
                                    </p:set>
                                    <p:animEffect transition="in" filter="blinds(horizontal)">
                                      <p:cBhvr>
                                        <p:cTn id="25" dur="500"/>
                                        <p:tgtEl>
                                          <p:spTgt spid="2254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2545"/>
                                        </p:tgtEl>
                                        <p:attrNameLst>
                                          <p:attrName>style.visibility</p:attrName>
                                        </p:attrNameLst>
                                      </p:cBhvr>
                                      <p:to>
                                        <p:strVal val="visible"/>
                                      </p:to>
                                    </p:set>
                                    <p:animEffect transition="in" filter="blinds(horizontal)">
                                      <p:cBhvr>
                                        <p:cTn id="30" dur="500"/>
                                        <p:tgtEl>
                                          <p:spTgt spid="2254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2546"/>
                                        </p:tgtEl>
                                        <p:attrNameLst>
                                          <p:attrName>style.visibility</p:attrName>
                                        </p:attrNameLst>
                                      </p:cBhvr>
                                      <p:to>
                                        <p:strVal val="visible"/>
                                      </p:to>
                                    </p:set>
                                    <p:animEffect transition="in" filter="blinds(horizontal)">
                                      <p:cBhvr>
                                        <p:cTn id="35" dur="500"/>
                                        <p:tgtEl>
                                          <p:spTgt spid="2254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2547"/>
                                        </p:tgtEl>
                                        <p:attrNameLst>
                                          <p:attrName>style.visibility</p:attrName>
                                        </p:attrNameLst>
                                      </p:cBhvr>
                                      <p:to>
                                        <p:strVal val="visible"/>
                                      </p:to>
                                    </p:set>
                                    <p:animEffect transition="in" filter="blinds(horizontal)">
                                      <p:cBhvr>
                                        <p:cTn id="40" dur="500"/>
                                        <p:tgtEl>
                                          <p:spTgt spid="2254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2548"/>
                                        </p:tgtEl>
                                        <p:attrNameLst>
                                          <p:attrName>style.visibility</p:attrName>
                                        </p:attrNameLst>
                                      </p:cBhvr>
                                      <p:to>
                                        <p:strVal val="visible"/>
                                      </p:to>
                                    </p:set>
                                    <p:animEffect transition="in" filter="blinds(horizontal)">
                                      <p:cBhvr>
                                        <p:cTn id="45" dur="500"/>
                                        <p:tgtEl>
                                          <p:spTgt spid="22548"/>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blinds(horizontal)">
                                      <p:cBhvr>
                                        <p:cTn id="50" dur="500"/>
                                        <p:tgtEl>
                                          <p:spTgt spid="3"/>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2553"/>
                                        </p:tgtEl>
                                        <p:attrNameLst>
                                          <p:attrName>style.visibility</p:attrName>
                                        </p:attrNameLst>
                                      </p:cBhvr>
                                      <p:to>
                                        <p:strVal val="visible"/>
                                      </p:to>
                                    </p:set>
                                    <p:animEffect transition="in" filter="blinds(horizontal)">
                                      <p:cBhvr>
                                        <p:cTn id="55" dur="500"/>
                                        <p:tgtEl>
                                          <p:spTgt spid="22553"/>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blinds(horizontal)">
                                      <p:cBhvr>
                                        <p:cTn id="60" dur="500"/>
                                        <p:tgtEl>
                                          <p:spTgt spid="4"/>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2558"/>
                                        </p:tgtEl>
                                        <p:attrNameLst>
                                          <p:attrName>style.visibility</p:attrName>
                                        </p:attrNameLst>
                                      </p:cBhvr>
                                      <p:to>
                                        <p:strVal val="visible"/>
                                      </p:to>
                                    </p:set>
                                    <p:animEffect transition="in" filter="blinds(horizontal)">
                                      <p:cBhvr>
                                        <p:cTn id="65" dur="500"/>
                                        <p:tgtEl>
                                          <p:spTgt spid="22558"/>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blinds(horizontal)">
                                      <p:cBhvr>
                                        <p:cTn id="70" dur="500"/>
                                        <p:tgtEl>
                                          <p:spTgt spid="5"/>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22563"/>
                                        </p:tgtEl>
                                        <p:attrNameLst>
                                          <p:attrName>style.visibility</p:attrName>
                                        </p:attrNameLst>
                                      </p:cBhvr>
                                      <p:to>
                                        <p:strVal val="visible"/>
                                      </p:to>
                                    </p:set>
                                    <p:animEffect transition="in" filter="blinds(horizontal)">
                                      <p:cBhvr>
                                        <p:cTn id="75" dur="500"/>
                                        <p:tgtEl>
                                          <p:spTgt spid="22563"/>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blinds(horizontal)">
                                      <p:cBhvr>
                                        <p:cTn id="80" dur="500"/>
                                        <p:tgtEl>
                                          <p:spTgt spid="6"/>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22568"/>
                                        </p:tgtEl>
                                        <p:attrNameLst>
                                          <p:attrName>style.visibility</p:attrName>
                                        </p:attrNameLst>
                                      </p:cBhvr>
                                      <p:to>
                                        <p:strVal val="visible"/>
                                      </p:to>
                                    </p:set>
                                    <p:animEffect transition="in" filter="blinds(horizontal)">
                                      <p:cBhvr>
                                        <p:cTn id="85" dur="500"/>
                                        <p:tgtEl>
                                          <p:spTgt spid="22568"/>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22569"/>
                                        </p:tgtEl>
                                        <p:attrNameLst>
                                          <p:attrName>style.visibility</p:attrName>
                                        </p:attrNameLst>
                                      </p:cBhvr>
                                      <p:to>
                                        <p:strVal val="visible"/>
                                      </p:to>
                                    </p:set>
                                    <p:animEffect transition="in" filter="blinds(horizontal)">
                                      <p:cBhvr>
                                        <p:cTn id="88" dur="500"/>
                                        <p:tgtEl>
                                          <p:spTgt spid="22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8" grpId="0"/>
      <p:bldP spid="22539" grpId="0"/>
      <p:bldP spid="22544" grpId="0"/>
      <p:bldP spid="22546" grpId="0"/>
      <p:bldP spid="22548" grpId="0"/>
      <p:bldP spid="22553" grpId="0"/>
      <p:bldP spid="22558" grpId="0"/>
      <p:bldP spid="22563" grpId="0"/>
      <p:bldP spid="22568" grpId="0" animBg="1"/>
      <p:bldP spid="2256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61" name="Text Box 2"/>
          <p:cNvSpPr txBox="1"/>
          <p:nvPr/>
        </p:nvSpPr>
        <p:spPr>
          <a:xfrm>
            <a:off x="1541463" y="974725"/>
            <a:ext cx="4110037" cy="400050"/>
          </a:xfrm>
          <a:prstGeom prst="rect">
            <a:avLst/>
          </a:prstGeom>
          <a:noFill/>
          <a:ln w="9525">
            <a:noFill/>
          </a:ln>
        </p:spPr>
        <p:txBody>
          <a:bodyPr>
            <a:spAutoFit/>
          </a:bodyPr>
          <a:p>
            <a:pPr eaLnBrk="1" hangingPunct="1">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内部排序的</a:t>
            </a:r>
            <a:r>
              <a:rPr lang="zh-CN" altLang="en-US" sz="2000" b="1" dirty="0">
                <a:latin typeface="微软雅黑" panose="020B0503020204020204" pitchFamily="34" charset="-122"/>
                <a:ea typeface="微软雅黑" panose="020B0503020204020204" pitchFamily="34" charset="-122"/>
              </a:rPr>
              <a:t>时间分析</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23562" name="Text Box 3"/>
          <p:cNvSpPr txBox="1"/>
          <p:nvPr/>
        </p:nvSpPr>
        <p:spPr>
          <a:xfrm>
            <a:off x="1547813" y="1628775"/>
            <a:ext cx="5903912" cy="500063"/>
          </a:xfrm>
          <a:prstGeom prst="rect">
            <a:avLst/>
          </a:prstGeom>
          <a:noFill/>
          <a:ln w="9525">
            <a:noFill/>
          </a:ln>
        </p:spPr>
        <p:txBody>
          <a:bodyPr>
            <a:spAutoFit/>
          </a:bodyPr>
          <a:p>
            <a:pPr eaLnBrk="1" hangingPunct="1">
              <a:lnSpc>
                <a:spcPct val="1500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实现内部排序的</a:t>
            </a:r>
            <a:r>
              <a:rPr lang="zh-CN" altLang="en-US" sz="2000" b="1" dirty="0">
                <a:latin typeface="微软雅黑" panose="020B0503020204020204" pitchFamily="34" charset="-122"/>
                <a:ea typeface="微软雅黑" panose="020B0503020204020204" pitchFamily="34" charset="-122"/>
              </a:rPr>
              <a:t>基本操作</a:t>
            </a:r>
            <a:r>
              <a:rPr lang="zh-CN" altLang="en-US" sz="2000" dirty="0">
                <a:latin typeface="微软雅黑" panose="020B0503020204020204" pitchFamily="34" charset="-122"/>
                <a:ea typeface="微软雅黑" panose="020B0503020204020204" pitchFamily="34" charset="-122"/>
              </a:rPr>
              <a:t>有两个：</a:t>
            </a:r>
            <a:endParaRPr lang="zh-CN" altLang="en-US" sz="2000" dirty="0">
              <a:latin typeface="微软雅黑" panose="020B0503020204020204" pitchFamily="34" charset="-122"/>
              <a:ea typeface="微软雅黑" panose="020B0503020204020204" pitchFamily="34" charset="-122"/>
            </a:endParaRPr>
          </a:p>
        </p:txBody>
      </p:sp>
      <p:sp>
        <p:nvSpPr>
          <p:cNvPr id="23563" name="Rectangle 5"/>
          <p:cNvSpPr/>
          <p:nvPr/>
        </p:nvSpPr>
        <p:spPr>
          <a:xfrm>
            <a:off x="1404938" y="2492375"/>
            <a:ext cx="6202362" cy="430213"/>
          </a:xfrm>
          <a:prstGeom prst="rect">
            <a:avLst/>
          </a:prstGeom>
          <a:noFill/>
          <a:ln w="9525">
            <a:noFill/>
          </a:ln>
        </p:spPr>
        <p:txBody>
          <a:bodyPr>
            <a:spAutoFit/>
          </a:bodyPr>
          <a:p>
            <a:pPr eaLnBrk="1" hangingPunct="1">
              <a:lnSpc>
                <a:spcPct val="1200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“比较”</a:t>
            </a:r>
            <a:r>
              <a:rPr lang="zh-CN" altLang="en-US" sz="2000" dirty="0">
                <a:latin typeface="微软雅黑" panose="020B0503020204020204" pitchFamily="34" charset="-122"/>
                <a:ea typeface="微软雅黑" panose="020B0503020204020204" pitchFamily="34" charset="-122"/>
              </a:rPr>
              <a:t>序列中两个关键字的大小；</a:t>
            </a:r>
            <a:endParaRPr lang="zh-CN" altLang="en-US" sz="2000" dirty="0">
              <a:latin typeface="微软雅黑" panose="020B0503020204020204" pitchFamily="34" charset="-122"/>
              <a:ea typeface="微软雅黑" panose="020B0503020204020204" pitchFamily="34" charset="-122"/>
            </a:endParaRPr>
          </a:p>
        </p:txBody>
      </p:sp>
      <p:sp>
        <p:nvSpPr>
          <p:cNvPr id="23564" name="Rectangle 4"/>
          <p:cNvSpPr/>
          <p:nvPr/>
        </p:nvSpPr>
        <p:spPr>
          <a:xfrm>
            <a:off x="1450975" y="3357563"/>
            <a:ext cx="4002088" cy="400050"/>
          </a:xfrm>
          <a:prstGeom prst="rect">
            <a:avLst/>
          </a:prstGeom>
          <a:noFill/>
          <a:ln w="9525">
            <a:noFill/>
          </a:ln>
        </p:spPr>
        <p:txBody>
          <a:bodyPr>
            <a:spAutoFit/>
          </a:bodyPr>
          <a:p>
            <a:pPr eaLnBrk="1" hangingPunct="1">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“移动”</a:t>
            </a:r>
            <a:r>
              <a:rPr lang="zh-CN" altLang="en-US" sz="2000" dirty="0">
                <a:latin typeface="微软雅黑" panose="020B0503020204020204" pitchFamily="34" charset="-122"/>
                <a:ea typeface="微软雅黑" panose="020B0503020204020204" pitchFamily="34" charset="-122"/>
              </a:rPr>
              <a:t>记录。</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3561"/>
                                        </p:tgtEl>
                                        <p:attrNameLst>
                                          <p:attrName>style.visibility</p:attrName>
                                        </p:attrNameLst>
                                      </p:cBhvr>
                                      <p:to>
                                        <p:strVal val="visible"/>
                                      </p:to>
                                    </p:set>
                                    <p:animEffect transition="in" filter="slide(fromTop)">
                                      <p:cBhvr>
                                        <p:cTn id="7" dur="500"/>
                                        <p:tgtEl>
                                          <p:spTgt spid="235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62"/>
                                        </p:tgtEl>
                                        <p:attrNameLst>
                                          <p:attrName>style.visibility</p:attrName>
                                        </p:attrNameLst>
                                      </p:cBhvr>
                                      <p:to>
                                        <p:strVal val="visible"/>
                                      </p:to>
                                    </p:set>
                                    <p:animEffect transition="in" filter="wipe(left)">
                                      <p:cBhvr>
                                        <p:cTn id="12" dur="500"/>
                                        <p:tgtEl>
                                          <p:spTgt spid="235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63"/>
                                        </p:tgtEl>
                                        <p:attrNameLst>
                                          <p:attrName>style.visibility</p:attrName>
                                        </p:attrNameLst>
                                      </p:cBhvr>
                                      <p:to>
                                        <p:strVal val="visible"/>
                                      </p:to>
                                    </p:set>
                                    <p:animEffect transition="in" filter="wipe(left)">
                                      <p:cBhvr>
                                        <p:cTn id="17" dur="500"/>
                                        <p:tgtEl>
                                          <p:spTgt spid="235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64"/>
                                        </p:tgtEl>
                                        <p:attrNameLst>
                                          <p:attrName>style.visibility</p:attrName>
                                        </p:attrNameLst>
                                      </p:cBhvr>
                                      <p:to>
                                        <p:strVal val="visible"/>
                                      </p:to>
                                    </p:set>
                                    <p:animEffect transition="in" filter="wipe(left)">
                                      <p:cBhvr>
                                        <p:cTn id="22" dur="500"/>
                                        <p:tgtEl>
                                          <p:spTgt spid="23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p:bldP spid="23562" grpId="0"/>
      <p:bldP spid="23563" grpId="0"/>
      <p:bldP spid="2356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85" name="Text Box 2"/>
          <p:cNvSpPr txBox="1"/>
          <p:nvPr/>
        </p:nvSpPr>
        <p:spPr>
          <a:xfrm>
            <a:off x="833438" y="642938"/>
            <a:ext cx="2260600" cy="369887"/>
          </a:xfrm>
          <a:prstGeom prst="rect">
            <a:avLst/>
          </a:prstGeom>
          <a:noFill/>
          <a:ln w="9525">
            <a:noFill/>
          </a:ln>
        </p:spPr>
        <p:txBody>
          <a:bodyPr wrap="none">
            <a:spAutoFit/>
          </a:bodyPr>
          <a:p>
            <a:pPr eaLnBrk="1" hangingPunct="1">
              <a:buFont typeface="Arial" panose="020B0604020202020204" pitchFamily="34" charset="0"/>
            </a:pPr>
            <a:r>
              <a:rPr lang="zh-CN" altLang="en-US" dirty="0">
                <a:latin typeface="微软雅黑" panose="020B0503020204020204" pitchFamily="34" charset="-122"/>
                <a:ea typeface="微软雅黑" panose="020B0503020204020204" pitchFamily="34" charset="-122"/>
              </a:rPr>
              <a:t>对于直接插入排序：</a:t>
            </a:r>
            <a:endParaRPr lang="zh-CN" altLang="en-US" dirty="0">
              <a:latin typeface="微软雅黑" panose="020B0503020204020204" pitchFamily="34" charset="-122"/>
              <a:ea typeface="微软雅黑" panose="020B0503020204020204" pitchFamily="34" charset="-122"/>
            </a:endParaRPr>
          </a:p>
        </p:txBody>
      </p:sp>
      <p:sp>
        <p:nvSpPr>
          <p:cNvPr id="24586" name="Text Box 3"/>
          <p:cNvSpPr txBox="1"/>
          <p:nvPr/>
        </p:nvSpPr>
        <p:spPr>
          <a:xfrm>
            <a:off x="909638" y="1131888"/>
            <a:ext cx="8043862" cy="368300"/>
          </a:xfrm>
          <a:prstGeom prst="rect">
            <a:avLst/>
          </a:prstGeom>
          <a:noFill/>
          <a:ln w="9525">
            <a:noFill/>
          </a:ln>
        </p:spPr>
        <p:txBody>
          <a:bodyPr>
            <a:spAutoFit/>
          </a:bodyPr>
          <a:p>
            <a:pPr eaLnBrk="1" hangingPunct="1">
              <a:buFont typeface="Arial" panose="020B0604020202020204" pitchFamily="34" charset="0"/>
            </a:pPr>
            <a:r>
              <a:rPr lang="zh-CN" altLang="en-US" b="1" dirty="0">
                <a:latin typeface="微软雅黑" panose="020B0503020204020204" pitchFamily="34" charset="-122"/>
                <a:ea typeface="微软雅黑" panose="020B0503020204020204" pitchFamily="34" charset="-122"/>
              </a:rPr>
              <a:t>最好的情况（关键字在记录序列中顺序有序）：</a:t>
            </a:r>
            <a:endParaRPr lang="zh-CN" altLang="en-US" b="1" dirty="0">
              <a:latin typeface="微软雅黑" panose="020B0503020204020204" pitchFamily="34" charset="-122"/>
              <a:ea typeface="微软雅黑" panose="020B0503020204020204" pitchFamily="34" charset="-122"/>
            </a:endParaRPr>
          </a:p>
        </p:txBody>
      </p:sp>
      <p:sp>
        <p:nvSpPr>
          <p:cNvPr id="24587" name="Text Box 4"/>
          <p:cNvSpPr txBox="1"/>
          <p:nvPr/>
        </p:nvSpPr>
        <p:spPr>
          <a:xfrm>
            <a:off x="755650" y="1700213"/>
            <a:ext cx="2032000" cy="369887"/>
          </a:xfrm>
          <a:prstGeom prst="rect">
            <a:avLst/>
          </a:prstGeom>
          <a:noFill/>
          <a:ln w="9525">
            <a:noFill/>
          </a:ln>
        </p:spPr>
        <p:txBody>
          <a:bodyPr wrap="none">
            <a:spAutoFit/>
          </a:bodyPr>
          <a:p>
            <a:pPr eaLnBrk="1" hangingPunct="1">
              <a:buFont typeface="Arial" panose="020B0604020202020204" pitchFamily="34" charset="0"/>
            </a:pP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比较”的次数：</a:t>
            </a:r>
            <a:endParaRPr lang="zh-CN" altLang="en-US" dirty="0">
              <a:latin typeface="微软雅黑" panose="020B0503020204020204" pitchFamily="34" charset="-122"/>
              <a:ea typeface="微软雅黑" panose="020B0503020204020204" pitchFamily="34" charset="-122"/>
            </a:endParaRPr>
          </a:p>
        </p:txBody>
      </p:sp>
      <p:sp>
        <p:nvSpPr>
          <p:cNvPr id="24588" name="Rectangle 14"/>
          <p:cNvSpPr/>
          <p:nvPr/>
        </p:nvSpPr>
        <p:spPr>
          <a:xfrm>
            <a:off x="4800600" y="1743075"/>
            <a:ext cx="2032000" cy="369888"/>
          </a:xfrm>
          <a:prstGeom prst="rect">
            <a:avLst/>
          </a:prstGeom>
          <a:noFill/>
          <a:ln w="9525">
            <a:noFill/>
          </a:ln>
        </p:spPr>
        <p:txBody>
          <a:bodyPr wrap="none">
            <a:spAutoFit/>
          </a:bodyPr>
          <a:p>
            <a:pPr eaLnBrk="1" hangingPunct="1">
              <a:buFont typeface="Arial" panose="020B0604020202020204" pitchFamily="34" charset="0"/>
            </a:pP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移动”的次数：</a:t>
            </a:r>
            <a:endParaRPr lang="zh-CN" altLang="en-US" dirty="0">
              <a:latin typeface="微软雅黑" panose="020B0503020204020204" pitchFamily="34" charset="-122"/>
              <a:ea typeface="微软雅黑" panose="020B0503020204020204" pitchFamily="34" charset="-122"/>
            </a:endParaRPr>
          </a:p>
        </p:txBody>
      </p:sp>
      <p:grpSp>
        <p:nvGrpSpPr>
          <p:cNvPr id="2" name="Group 83"/>
          <p:cNvGrpSpPr/>
          <p:nvPr/>
        </p:nvGrpSpPr>
        <p:grpSpPr>
          <a:xfrm>
            <a:off x="1165225" y="2259013"/>
            <a:ext cx="1876425" cy="1082675"/>
            <a:chOff x="0" y="0"/>
            <a:chExt cx="1182" cy="682"/>
          </a:xfrm>
        </p:grpSpPr>
        <p:sp>
          <p:nvSpPr>
            <p:cNvPr id="26683" name="Rectangle 22"/>
            <p:cNvSpPr/>
            <p:nvPr/>
          </p:nvSpPr>
          <p:spPr>
            <a:xfrm>
              <a:off x="1053" y="165"/>
              <a:ext cx="129" cy="310"/>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200" dirty="0">
                  <a:latin typeface="Times New Roman" panose="02020603050405020304" pitchFamily="18" charset="0"/>
                  <a:ea typeface="宋体" panose="02010600030101010101" pitchFamily="2" charset="-122"/>
                </a:rPr>
                <a:t>1</a:t>
              </a:r>
              <a:endParaRPr lang="en-US" altLang="zh-CN" sz="3300" dirty="0">
                <a:latin typeface="Times New Roman" panose="02020603050405020304" pitchFamily="18" charset="0"/>
                <a:ea typeface="宋体" panose="02010600030101010101" pitchFamily="2" charset="-122"/>
              </a:endParaRPr>
            </a:p>
          </p:txBody>
        </p:sp>
        <p:sp>
          <p:nvSpPr>
            <p:cNvPr id="26684" name="Rectangle 23"/>
            <p:cNvSpPr/>
            <p:nvPr/>
          </p:nvSpPr>
          <p:spPr>
            <a:xfrm>
              <a:off x="327" y="165"/>
              <a:ext cx="129" cy="310"/>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200" dirty="0">
                  <a:latin typeface="Times New Roman" panose="02020603050405020304" pitchFamily="18" charset="0"/>
                  <a:ea typeface="宋体" panose="02010600030101010101" pitchFamily="2" charset="-122"/>
                </a:rPr>
                <a:t>1</a:t>
              </a:r>
              <a:endParaRPr lang="en-US" altLang="zh-CN" sz="3300" dirty="0">
                <a:latin typeface="Times New Roman" panose="02020603050405020304" pitchFamily="18" charset="0"/>
                <a:ea typeface="宋体" panose="02010600030101010101" pitchFamily="2" charset="-122"/>
              </a:endParaRPr>
            </a:p>
          </p:txBody>
        </p:sp>
        <p:sp>
          <p:nvSpPr>
            <p:cNvPr id="26685" name="Rectangle 24"/>
            <p:cNvSpPr/>
            <p:nvPr/>
          </p:nvSpPr>
          <p:spPr>
            <a:xfrm>
              <a:off x="187" y="500"/>
              <a:ext cx="72" cy="173"/>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dirty="0">
                  <a:latin typeface="Times New Roman" panose="02020603050405020304" pitchFamily="18" charset="0"/>
                  <a:ea typeface="宋体" panose="02010600030101010101" pitchFamily="2" charset="-122"/>
                </a:rPr>
                <a:t>2</a:t>
              </a:r>
              <a:endParaRPr lang="en-US" altLang="zh-CN" sz="3300" dirty="0">
                <a:latin typeface="Times New Roman" panose="02020603050405020304" pitchFamily="18" charset="0"/>
                <a:ea typeface="宋体" panose="02010600030101010101" pitchFamily="2" charset="-122"/>
              </a:endParaRPr>
            </a:p>
          </p:txBody>
        </p:sp>
        <p:sp>
          <p:nvSpPr>
            <p:cNvPr id="26686" name="Rectangle 25"/>
            <p:cNvSpPr/>
            <p:nvPr/>
          </p:nvSpPr>
          <p:spPr>
            <a:xfrm>
              <a:off x="872" y="177"/>
              <a:ext cx="142" cy="310"/>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200" dirty="0">
                  <a:latin typeface="Symbol" panose="05050102010706020507" pitchFamily="18" charset="2"/>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26687" name="Rectangle 26"/>
            <p:cNvSpPr/>
            <p:nvPr/>
          </p:nvSpPr>
          <p:spPr>
            <a:xfrm>
              <a:off x="509" y="177"/>
              <a:ext cx="142" cy="310"/>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200" dirty="0">
                  <a:latin typeface="Symbol" panose="05050102010706020507" pitchFamily="18" charset="2"/>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26688" name="Rectangle 27"/>
            <p:cNvSpPr/>
            <p:nvPr/>
          </p:nvSpPr>
          <p:spPr>
            <a:xfrm>
              <a:off x="45" y="288"/>
              <a:ext cx="185" cy="310"/>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200" dirty="0">
                  <a:latin typeface="Times New Roman" panose="02020603050405020304" pitchFamily="18" charset="0"/>
                  <a:ea typeface="宋体" panose="02010600030101010101" pitchFamily="2" charset="-122"/>
                </a:rPr>
                <a:t>∑</a:t>
              </a:r>
              <a:endParaRPr lang="en-US" altLang="zh-CN" sz="3200" dirty="0">
                <a:latin typeface="Times New Roman" panose="02020603050405020304" pitchFamily="18" charset="0"/>
                <a:ea typeface="宋体" panose="02010600030101010101" pitchFamily="2" charset="-122"/>
              </a:endParaRPr>
            </a:p>
          </p:txBody>
        </p:sp>
        <p:sp>
          <p:nvSpPr>
            <p:cNvPr id="26689" name="Rectangle 28"/>
            <p:cNvSpPr/>
            <p:nvPr/>
          </p:nvSpPr>
          <p:spPr>
            <a:xfrm>
              <a:off x="42" y="508"/>
              <a:ext cx="80" cy="174"/>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dirty="0">
                  <a:latin typeface="Symbol" panose="05050102010706020507" pitchFamily="18" charset="2"/>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26690" name="Rectangle 29"/>
            <p:cNvSpPr/>
            <p:nvPr/>
          </p:nvSpPr>
          <p:spPr>
            <a:xfrm>
              <a:off x="690" y="165"/>
              <a:ext cx="129" cy="310"/>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200" i="1" dirty="0">
                  <a:latin typeface="Times New Roman" panose="02020603050405020304" pitchFamily="18" charset="0"/>
                  <a:ea typeface="宋体" panose="02010600030101010101" pitchFamily="2" charset="-122"/>
                </a:rPr>
                <a:t>n</a:t>
              </a:r>
              <a:endParaRPr lang="en-US" altLang="zh-CN" sz="3300" dirty="0">
                <a:latin typeface="Times New Roman" panose="02020603050405020304" pitchFamily="18" charset="0"/>
                <a:ea typeface="宋体" panose="02010600030101010101" pitchFamily="2" charset="-122"/>
              </a:endParaRPr>
            </a:p>
          </p:txBody>
        </p:sp>
        <p:sp>
          <p:nvSpPr>
            <p:cNvPr id="26691" name="Rectangle 30"/>
            <p:cNvSpPr/>
            <p:nvPr/>
          </p:nvSpPr>
          <p:spPr>
            <a:xfrm>
              <a:off x="146" y="0"/>
              <a:ext cx="72" cy="173"/>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i="1" dirty="0">
                  <a:latin typeface="Times New Roman" panose="02020603050405020304" pitchFamily="18" charset="0"/>
                  <a:ea typeface="宋体" panose="02010600030101010101" pitchFamily="2" charset="-122"/>
                </a:rPr>
                <a:t>n</a:t>
              </a:r>
              <a:endParaRPr lang="en-US" altLang="zh-CN" sz="3300" dirty="0">
                <a:latin typeface="Times New Roman" panose="02020603050405020304" pitchFamily="18" charset="0"/>
                <a:ea typeface="宋体" panose="02010600030101010101" pitchFamily="2" charset="-122"/>
              </a:endParaRPr>
            </a:p>
          </p:txBody>
        </p:sp>
        <p:sp>
          <p:nvSpPr>
            <p:cNvPr id="26692" name="Rectangle 31"/>
            <p:cNvSpPr/>
            <p:nvPr/>
          </p:nvSpPr>
          <p:spPr>
            <a:xfrm>
              <a:off x="0" y="501"/>
              <a:ext cx="40" cy="173"/>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i="1" dirty="0">
                  <a:latin typeface="Times New Roman" panose="02020603050405020304" pitchFamily="18" charset="0"/>
                  <a:ea typeface="宋体" panose="02010600030101010101" pitchFamily="2" charset="-122"/>
                </a:rPr>
                <a:t>i</a:t>
              </a:r>
              <a:endParaRPr lang="en-US" altLang="zh-CN" sz="3300" dirty="0">
                <a:latin typeface="Times New Roman" panose="02020603050405020304" pitchFamily="18" charset="0"/>
                <a:ea typeface="宋体" panose="02010600030101010101" pitchFamily="2" charset="-122"/>
              </a:endParaRPr>
            </a:p>
          </p:txBody>
        </p:sp>
      </p:grpSp>
      <p:sp>
        <p:nvSpPr>
          <p:cNvPr id="24600" name="Text Box 11"/>
          <p:cNvSpPr txBox="1"/>
          <p:nvPr/>
        </p:nvSpPr>
        <p:spPr>
          <a:xfrm>
            <a:off x="5522913" y="2362200"/>
            <a:ext cx="463550" cy="762000"/>
          </a:xfrm>
          <a:prstGeom prst="rect">
            <a:avLst/>
          </a:prstGeom>
          <a:noFill/>
          <a:ln w="9525">
            <a:noFill/>
          </a:ln>
        </p:spPr>
        <p:txBody>
          <a:bodyPr wrap="none">
            <a:spAutoFit/>
          </a:bodyPr>
          <a:p>
            <a:pPr eaLnBrk="1" hangingPunct="1">
              <a:buFont typeface="Arial" panose="020B0604020202020204" pitchFamily="34" charset="0"/>
            </a:pPr>
            <a:r>
              <a:rPr lang="en-US" altLang="zh-CN" sz="4400" b="1" dirty="0">
                <a:latin typeface="Times New Roman" panose="02020603050405020304" pitchFamily="18" charset="0"/>
                <a:ea typeface="宋体" panose="02010600030101010101" pitchFamily="2" charset="-122"/>
              </a:rPr>
              <a:t>0</a:t>
            </a:r>
            <a:endParaRPr lang="en-US" altLang="zh-CN" sz="2400" dirty="0">
              <a:latin typeface="Times New Roman" panose="02020603050405020304" pitchFamily="18" charset="0"/>
              <a:ea typeface="宋体" panose="02010600030101010101" pitchFamily="2" charset="-122"/>
            </a:endParaRPr>
          </a:p>
        </p:txBody>
      </p:sp>
      <p:sp>
        <p:nvSpPr>
          <p:cNvPr id="24601" name="Text Box 8"/>
          <p:cNvSpPr txBox="1"/>
          <p:nvPr/>
        </p:nvSpPr>
        <p:spPr>
          <a:xfrm>
            <a:off x="609600" y="3565208"/>
            <a:ext cx="7900988" cy="369887"/>
          </a:xfrm>
          <a:prstGeom prst="rect">
            <a:avLst/>
          </a:prstGeom>
          <a:noFill/>
          <a:ln w="9525">
            <a:noFill/>
          </a:ln>
        </p:spPr>
        <p:txBody>
          <a:bodyPr>
            <a:spAutoFit/>
          </a:bodyPr>
          <a:p>
            <a:pPr eaLnBrk="1" hangingPunct="1">
              <a:buFont typeface="Arial" panose="020B0604020202020204" pitchFamily="34" charset="0"/>
            </a:pPr>
            <a:r>
              <a:rPr lang="zh-CN" altLang="en-US" b="1" dirty="0">
                <a:latin typeface="微软雅黑" panose="020B0503020204020204" pitchFamily="34" charset="-122"/>
                <a:ea typeface="微软雅黑" panose="020B0503020204020204" pitchFamily="34" charset="-122"/>
              </a:rPr>
              <a:t>最坏的情况（关键字在记录序列中逆序有序）：</a:t>
            </a:r>
            <a:endParaRPr lang="zh-CN" altLang="en-US" b="1" dirty="0">
              <a:latin typeface="微软雅黑" panose="020B0503020204020204" pitchFamily="34" charset="-122"/>
              <a:ea typeface="微软雅黑" panose="020B0503020204020204" pitchFamily="34" charset="-122"/>
            </a:endParaRPr>
          </a:p>
        </p:txBody>
      </p:sp>
      <p:sp>
        <p:nvSpPr>
          <p:cNvPr id="24602" name="Text Box 9"/>
          <p:cNvSpPr txBox="1"/>
          <p:nvPr/>
        </p:nvSpPr>
        <p:spPr>
          <a:xfrm>
            <a:off x="701675" y="4005263"/>
            <a:ext cx="2032000" cy="369887"/>
          </a:xfrm>
          <a:prstGeom prst="rect">
            <a:avLst/>
          </a:prstGeom>
          <a:noFill/>
          <a:ln w="9525">
            <a:noFill/>
          </a:ln>
        </p:spPr>
        <p:txBody>
          <a:bodyPr wrap="none">
            <a:spAutoFit/>
          </a:bodyPr>
          <a:p>
            <a:pPr eaLnBrk="1" hangingPunct="1">
              <a:buFont typeface="Arial" panose="020B0604020202020204" pitchFamily="34" charset="0"/>
            </a:pP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比较”的次数：</a:t>
            </a:r>
            <a:endParaRPr lang="zh-CN" altLang="en-US" dirty="0">
              <a:latin typeface="微软雅黑" panose="020B0503020204020204" pitchFamily="34" charset="-122"/>
              <a:ea typeface="微软雅黑" panose="020B0503020204020204" pitchFamily="34" charset="-122"/>
            </a:endParaRPr>
          </a:p>
        </p:txBody>
      </p:sp>
      <p:sp>
        <p:nvSpPr>
          <p:cNvPr id="24603" name="Rectangle 15"/>
          <p:cNvSpPr/>
          <p:nvPr/>
        </p:nvSpPr>
        <p:spPr>
          <a:xfrm>
            <a:off x="4892675" y="4005263"/>
            <a:ext cx="2032000" cy="369887"/>
          </a:xfrm>
          <a:prstGeom prst="rect">
            <a:avLst/>
          </a:prstGeom>
          <a:noFill/>
          <a:ln w="9525">
            <a:noFill/>
          </a:ln>
        </p:spPr>
        <p:txBody>
          <a:bodyPr wrap="none">
            <a:spAutoFit/>
          </a:bodyPr>
          <a:p>
            <a:pPr eaLnBrk="1" hangingPunct="1">
              <a:buFont typeface="Arial" panose="020B0604020202020204" pitchFamily="34" charset="0"/>
            </a:pP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移动”的次数：</a:t>
            </a:r>
            <a:endParaRPr lang="zh-CN" altLang="en-US" dirty="0">
              <a:latin typeface="微软雅黑" panose="020B0503020204020204" pitchFamily="34" charset="-122"/>
              <a:ea typeface="微软雅黑" panose="020B0503020204020204" pitchFamily="34" charset="-122"/>
            </a:endParaRPr>
          </a:p>
        </p:txBody>
      </p:sp>
      <p:grpSp>
        <p:nvGrpSpPr>
          <p:cNvPr id="3" name="Group 84"/>
          <p:cNvGrpSpPr/>
          <p:nvPr/>
        </p:nvGrpSpPr>
        <p:grpSpPr>
          <a:xfrm>
            <a:off x="609600" y="4437063"/>
            <a:ext cx="3509963" cy="1295400"/>
            <a:chOff x="0" y="0"/>
            <a:chExt cx="2211" cy="816"/>
          </a:xfrm>
        </p:grpSpPr>
        <p:sp>
          <p:nvSpPr>
            <p:cNvPr id="26660" name="AutoShape 33"/>
            <p:cNvSpPr>
              <a:spLocks noChangeAspect="1" noTextEdit="1"/>
            </p:cNvSpPr>
            <p:nvPr/>
          </p:nvSpPr>
          <p:spPr>
            <a:xfrm>
              <a:off x="0" y="0"/>
              <a:ext cx="2208" cy="816"/>
            </a:xfrm>
            <a:prstGeom prst="rect">
              <a:avLst/>
            </a:prstGeom>
            <a:noFill/>
            <a:ln w="9525">
              <a:noFill/>
            </a:ln>
          </p:spPr>
          <p:txBody>
            <a:bodyPr/>
            <a:p>
              <a:endParaRPr lang="zh-CN" altLang="en-US"/>
            </a:p>
          </p:txBody>
        </p:sp>
        <p:sp>
          <p:nvSpPr>
            <p:cNvPr id="26661" name="Line 35"/>
            <p:cNvSpPr/>
            <p:nvPr/>
          </p:nvSpPr>
          <p:spPr>
            <a:xfrm>
              <a:off x="1014" y="408"/>
              <a:ext cx="1152" cy="1"/>
            </a:xfrm>
            <a:prstGeom prst="line">
              <a:avLst/>
            </a:prstGeom>
            <a:ln w="14288" cap="flat" cmpd="sng">
              <a:solidFill>
                <a:schemeClr val="tx1"/>
              </a:solidFill>
              <a:prstDash val="solid"/>
              <a:headEnd type="none" w="med" len="med"/>
              <a:tailEnd type="none" w="med" len="med"/>
            </a:ln>
          </p:spPr>
        </p:sp>
        <p:sp>
          <p:nvSpPr>
            <p:cNvPr id="26662" name="Rectangle 36"/>
            <p:cNvSpPr/>
            <p:nvPr/>
          </p:nvSpPr>
          <p:spPr>
            <a:xfrm>
              <a:off x="1562" y="447"/>
              <a:ext cx="144" cy="346"/>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dirty="0">
                  <a:latin typeface="Times New Roman" panose="02020603050405020304" pitchFamily="18" charset="0"/>
                  <a:ea typeface="宋体" panose="02010600030101010101" pitchFamily="2" charset="-122"/>
                </a:rPr>
                <a:t>2</a:t>
              </a:r>
              <a:endParaRPr lang="en-US" altLang="zh-CN" sz="3300" dirty="0">
                <a:latin typeface="Times New Roman" panose="02020603050405020304" pitchFamily="18" charset="0"/>
                <a:ea typeface="宋体" panose="02010600030101010101" pitchFamily="2" charset="-122"/>
              </a:endParaRPr>
            </a:p>
          </p:txBody>
        </p:sp>
        <p:sp>
          <p:nvSpPr>
            <p:cNvPr id="26663" name="Rectangle 37"/>
            <p:cNvSpPr/>
            <p:nvPr/>
          </p:nvSpPr>
          <p:spPr>
            <a:xfrm>
              <a:off x="2115" y="43"/>
              <a:ext cx="96" cy="346"/>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dirty="0">
                  <a:latin typeface="Times New Roman" panose="02020603050405020304" pitchFamily="18" charset="0"/>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26664" name="Rectangle 38"/>
            <p:cNvSpPr/>
            <p:nvPr/>
          </p:nvSpPr>
          <p:spPr>
            <a:xfrm>
              <a:off x="2012" y="43"/>
              <a:ext cx="144" cy="346"/>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dirty="0">
                  <a:latin typeface="Times New Roman" panose="02020603050405020304" pitchFamily="18" charset="0"/>
                  <a:ea typeface="宋体" panose="02010600030101010101" pitchFamily="2" charset="-122"/>
                </a:rPr>
                <a:t>1</a:t>
              </a:r>
              <a:endParaRPr lang="en-US" altLang="zh-CN" sz="3300" dirty="0">
                <a:latin typeface="Times New Roman" panose="02020603050405020304" pitchFamily="18" charset="0"/>
                <a:ea typeface="宋体" panose="02010600030101010101" pitchFamily="2" charset="-122"/>
              </a:endParaRPr>
            </a:p>
          </p:txBody>
        </p:sp>
        <p:sp>
          <p:nvSpPr>
            <p:cNvPr id="26665" name="Rectangle 39"/>
            <p:cNvSpPr/>
            <p:nvPr/>
          </p:nvSpPr>
          <p:spPr>
            <a:xfrm>
              <a:off x="1556" y="43"/>
              <a:ext cx="192" cy="346"/>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dirty="0">
                  <a:latin typeface="Times New Roman" panose="02020603050405020304" pitchFamily="18" charset="0"/>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26666" name="Rectangle 40"/>
            <p:cNvSpPr/>
            <p:nvPr/>
          </p:nvSpPr>
          <p:spPr>
            <a:xfrm>
              <a:off x="1448" y="43"/>
              <a:ext cx="144" cy="346"/>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dirty="0">
                  <a:latin typeface="Times New Roman" panose="02020603050405020304" pitchFamily="18" charset="0"/>
                  <a:ea typeface="宋体" panose="02010600030101010101" pitchFamily="2" charset="-122"/>
                </a:rPr>
                <a:t>4</a:t>
              </a:r>
              <a:endParaRPr lang="en-US" altLang="zh-CN" sz="3300" dirty="0">
                <a:latin typeface="Times New Roman" panose="02020603050405020304" pitchFamily="18" charset="0"/>
                <a:ea typeface="宋体" panose="02010600030101010101" pitchFamily="2" charset="-122"/>
              </a:endParaRPr>
            </a:p>
          </p:txBody>
        </p:sp>
        <p:sp>
          <p:nvSpPr>
            <p:cNvPr id="26667" name="Rectangle 41"/>
            <p:cNvSpPr/>
            <p:nvPr/>
          </p:nvSpPr>
          <p:spPr>
            <a:xfrm>
              <a:off x="1056" y="43"/>
              <a:ext cx="96" cy="346"/>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dirty="0">
                  <a:latin typeface="Times New Roman" panose="02020603050405020304" pitchFamily="18" charset="0"/>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26668" name="Rectangle 42"/>
            <p:cNvSpPr/>
            <p:nvPr/>
          </p:nvSpPr>
          <p:spPr>
            <a:xfrm>
              <a:off x="743" y="223"/>
              <a:ext cx="96" cy="346"/>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dirty="0">
                  <a:latin typeface="Times New Roman" panose="02020603050405020304" pitchFamily="18" charset="0"/>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26669" name="Rectangle 43"/>
            <p:cNvSpPr/>
            <p:nvPr/>
          </p:nvSpPr>
          <p:spPr>
            <a:xfrm>
              <a:off x="640" y="223"/>
              <a:ext cx="144" cy="346"/>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dirty="0">
                  <a:latin typeface="Times New Roman" panose="02020603050405020304" pitchFamily="18" charset="0"/>
                  <a:ea typeface="宋体" panose="02010600030101010101" pitchFamily="2" charset="-122"/>
                </a:rPr>
                <a:t>1</a:t>
              </a:r>
              <a:endParaRPr lang="en-US" altLang="zh-CN" sz="3300" dirty="0">
                <a:latin typeface="Times New Roman" panose="02020603050405020304" pitchFamily="18" charset="0"/>
                <a:ea typeface="宋体" panose="02010600030101010101" pitchFamily="2" charset="-122"/>
              </a:endParaRPr>
            </a:p>
          </p:txBody>
        </p:sp>
        <p:sp>
          <p:nvSpPr>
            <p:cNvPr id="26670" name="Rectangle 44"/>
            <p:cNvSpPr/>
            <p:nvPr/>
          </p:nvSpPr>
          <p:spPr>
            <a:xfrm>
              <a:off x="318" y="223"/>
              <a:ext cx="96" cy="346"/>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dirty="0">
                  <a:latin typeface="Times New Roman" panose="02020603050405020304" pitchFamily="18" charset="0"/>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26671" name="Rectangle 45"/>
            <p:cNvSpPr/>
            <p:nvPr/>
          </p:nvSpPr>
          <p:spPr>
            <a:xfrm>
              <a:off x="188" y="606"/>
              <a:ext cx="84" cy="202"/>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2100" dirty="0">
                  <a:latin typeface="Times New Roman" panose="02020603050405020304" pitchFamily="18" charset="0"/>
                  <a:ea typeface="宋体" panose="02010600030101010101" pitchFamily="2" charset="-122"/>
                </a:rPr>
                <a:t>2</a:t>
              </a:r>
              <a:endParaRPr lang="en-US" altLang="zh-CN" sz="3300" dirty="0">
                <a:latin typeface="Times New Roman" panose="02020603050405020304" pitchFamily="18" charset="0"/>
                <a:ea typeface="宋体" panose="02010600030101010101" pitchFamily="2" charset="-122"/>
              </a:endParaRPr>
            </a:p>
          </p:txBody>
        </p:sp>
        <p:sp>
          <p:nvSpPr>
            <p:cNvPr id="26672" name="Rectangle 46"/>
            <p:cNvSpPr/>
            <p:nvPr/>
          </p:nvSpPr>
          <p:spPr>
            <a:xfrm>
              <a:off x="1859" y="57"/>
              <a:ext cx="160" cy="349"/>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dirty="0">
                  <a:latin typeface="Symbol" panose="05050102010706020507" pitchFamily="18" charset="2"/>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26673" name="Rectangle 47"/>
            <p:cNvSpPr/>
            <p:nvPr/>
          </p:nvSpPr>
          <p:spPr>
            <a:xfrm>
              <a:off x="1250" y="41"/>
              <a:ext cx="160" cy="349"/>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dirty="0">
                  <a:latin typeface="Symbol" panose="05050102010706020507" pitchFamily="18" charset="2"/>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26674" name="Rectangle 48"/>
            <p:cNvSpPr/>
            <p:nvPr/>
          </p:nvSpPr>
          <p:spPr>
            <a:xfrm>
              <a:off x="863" y="237"/>
              <a:ext cx="160" cy="349"/>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dirty="0">
                  <a:latin typeface="Symbol" panose="05050102010706020507" pitchFamily="18" charset="2"/>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26675" name="Rectangle 49"/>
            <p:cNvSpPr/>
            <p:nvPr/>
          </p:nvSpPr>
          <p:spPr>
            <a:xfrm>
              <a:off x="440" y="244"/>
              <a:ext cx="160" cy="349"/>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dirty="0">
                  <a:latin typeface="Symbol" panose="05050102010706020507" pitchFamily="18" charset="2"/>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26676" name="Rectangle 50"/>
            <p:cNvSpPr/>
            <p:nvPr/>
          </p:nvSpPr>
          <p:spPr>
            <a:xfrm>
              <a:off x="47" y="227"/>
              <a:ext cx="297" cy="346"/>
            </a:xfrm>
            <a:prstGeom prst="rect">
              <a:avLst/>
            </a:prstGeom>
            <a:noFill/>
            <a:ln w="9525">
              <a:noFill/>
            </a:ln>
          </p:spPr>
          <p:txBody>
            <a:bodyPr lIns="0" tIns="0" rIns="0" bIns="0">
              <a:spAutoFit/>
            </a:bodyPr>
            <a:p>
              <a:pPr algn="ctr" eaLnBrk="1" hangingPunct="1">
                <a:buFont typeface="Arial" panose="020B0604020202020204" pitchFamily="34" charset="0"/>
              </a:pPr>
              <a:r>
                <a:rPr lang="en-US" altLang="zh-CN" sz="3600" dirty="0">
                  <a:latin typeface="Times New Roman" panose="02020603050405020304" pitchFamily="18" charset="0"/>
                  <a:ea typeface="宋体" panose="02010600030101010101" pitchFamily="2" charset="-122"/>
                </a:rPr>
                <a:t>∑</a:t>
              </a:r>
              <a:endParaRPr lang="en-US" altLang="zh-CN" sz="3600" dirty="0">
                <a:latin typeface="Times New Roman" panose="02020603050405020304" pitchFamily="18" charset="0"/>
                <a:ea typeface="宋体" panose="02010600030101010101" pitchFamily="2" charset="-122"/>
              </a:endParaRPr>
            </a:p>
          </p:txBody>
        </p:sp>
        <p:sp>
          <p:nvSpPr>
            <p:cNvPr id="26677" name="Rectangle 51"/>
            <p:cNvSpPr/>
            <p:nvPr/>
          </p:nvSpPr>
          <p:spPr>
            <a:xfrm>
              <a:off x="115" y="590"/>
              <a:ext cx="93" cy="204"/>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2100" dirty="0">
                  <a:latin typeface="Symbol" panose="05050102010706020507" pitchFamily="18" charset="2"/>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26678" name="Rectangle 52"/>
            <p:cNvSpPr/>
            <p:nvPr/>
          </p:nvSpPr>
          <p:spPr>
            <a:xfrm>
              <a:off x="1715" y="43"/>
              <a:ext cx="144" cy="346"/>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i="1" dirty="0">
                  <a:latin typeface="Times New Roman" panose="02020603050405020304" pitchFamily="18" charset="0"/>
                  <a:ea typeface="宋体" panose="02010600030101010101" pitchFamily="2" charset="-122"/>
                </a:rPr>
                <a:t>n</a:t>
              </a:r>
              <a:endParaRPr lang="en-US" altLang="zh-CN" sz="3300" dirty="0">
                <a:latin typeface="Times New Roman" panose="02020603050405020304" pitchFamily="18" charset="0"/>
                <a:ea typeface="宋体" panose="02010600030101010101" pitchFamily="2" charset="-122"/>
              </a:endParaRPr>
            </a:p>
          </p:txBody>
        </p:sp>
        <p:sp>
          <p:nvSpPr>
            <p:cNvPr id="26679" name="Rectangle 53"/>
            <p:cNvSpPr/>
            <p:nvPr/>
          </p:nvSpPr>
          <p:spPr>
            <a:xfrm>
              <a:off x="1130" y="43"/>
              <a:ext cx="144" cy="346"/>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i="1" dirty="0">
                  <a:latin typeface="Times New Roman" panose="02020603050405020304" pitchFamily="18" charset="0"/>
                  <a:ea typeface="宋体" panose="02010600030101010101" pitchFamily="2" charset="-122"/>
                </a:rPr>
                <a:t>n</a:t>
              </a:r>
              <a:endParaRPr lang="en-US" altLang="zh-CN" sz="3300" dirty="0">
                <a:latin typeface="Times New Roman" panose="02020603050405020304" pitchFamily="18" charset="0"/>
                <a:ea typeface="宋体" panose="02010600030101010101" pitchFamily="2" charset="-122"/>
              </a:endParaRPr>
            </a:p>
          </p:txBody>
        </p:sp>
        <p:sp>
          <p:nvSpPr>
            <p:cNvPr id="26680" name="Rectangle 54"/>
            <p:cNvSpPr/>
            <p:nvPr/>
          </p:nvSpPr>
          <p:spPr>
            <a:xfrm>
              <a:off x="395" y="223"/>
              <a:ext cx="80" cy="346"/>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i="1" dirty="0">
                  <a:latin typeface="Times New Roman" panose="02020603050405020304" pitchFamily="18" charset="0"/>
                  <a:ea typeface="宋体" panose="02010600030101010101" pitchFamily="2" charset="-122"/>
                </a:rPr>
                <a:t>i</a:t>
              </a:r>
              <a:endParaRPr lang="en-US" altLang="zh-CN" sz="3300" dirty="0">
                <a:latin typeface="Times New Roman" panose="02020603050405020304" pitchFamily="18" charset="0"/>
                <a:ea typeface="宋体" panose="02010600030101010101" pitchFamily="2" charset="-122"/>
              </a:endParaRPr>
            </a:p>
          </p:txBody>
        </p:sp>
        <p:sp>
          <p:nvSpPr>
            <p:cNvPr id="26681" name="Rectangle 55"/>
            <p:cNvSpPr/>
            <p:nvPr/>
          </p:nvSpPr>
          <p:spPr>
            <a:xfrm>
              <a:off x="128" y="35"/>
              <a:ext cx="84" cy="202"/>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2100" i="1" dirty="0">
                  <a:latin typeface="Times New Roman" panose="02020603050405020304" pitchFamily="18" charset="0"/>
                  <a:ea typeface="宋体" panose="02010600030101010101" pitchFamily="2" charset="-122"/>
                </a:rPr>
                <a:t>n</a:t>
              </a:r>
              <a:endParaRPr lang="en-US" altLang="zh-CN" sz="3300" dirty="0">
                <a:latin typeface="Times New Roman" panose="02020603050405020304" pitchFamily="18" charset="0"/>
                <a:ea typeface="宋体" panose="02010600030101010101" pitchFamily="2" charset="-122"/>
              </a:endParaRPr>
            </a:p>
          </p:txBody>
        </p:sp>
        <p:sp>
          <p:nvSpPr>
            <p:cNvPr id="26682" name="Rectangle 56"/>
            <p:cNvSpPr/>
            <p:nvPr/>
          </p:nvSpPr>
          <p:spPr>
            <a:xfrm>
              <a:off x="73" y="607"/>
              <a:ext cx="47" cy="202"/>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2100" i="1" dirty="0">
                  <a:latin typeface="Times New Roman" panose="02020603050405020304" pitchFamily="18" charset="0"/>
                  <a:ea typeface="宋体" panose="02010600030101010101" pitchFamily="2" charset="-122"/>
                </a:rPr>
                <a:t>i</a:t>
              </a:r>
              <a:endParaRPr lang="en-US" altLang="zh-CN" sz="3300" dirty="0">
                <a:latin typeface="Times New Roman" panose="02020603050405020304" pitchFamily="18" charset="0"/>
                <a:ea typeface="宋体" panose="02010600030101010101" pitchFamily="2" charset="-122"/>
              </a:endParaRPr>
            </a:p>
          </p:txBody>
        </p:sp>
      </p:grpSp>
      <p:grpSp>
        <p:nvGrpSpPr>
          <p:cNvPr id="4" name="Group 85"/>
          <p:cNvGrpSpPr/>
          <p:nvPr/>
        </p:nvGrpSpPr>
        <p:grpSpPr>
          <a:xfrm>
            <a:off x="4522788" y="4437063"/>
            <a:ext cx="3509962" cy="1295400"/>
            <a:chOff x="0" y="0"/>
            <a:chExt cx="2211" cy="816"/>
          </a:xfrm>
        </p:grpSpPr>
        <p:sp>
          <p:nvSpPr>
            <p:cNvPr id="26637" name="AutoShape 57"/>
            <p:cNvSpPr>
              <a:spLocks noChangeAspect="1" noTextEdit="1"/>
            </p:cNvSpPr>
            <p:nvPr/>
          </p:nvSpPr>
          <p:spPr>
            <a:xfrm>
              <a:off x="0" y="0"/>
              <a:ext cx="2208" cy="816"/>
            </a:xfrm>
            <a:prstGeom prst="rect">
              <a:avLst/>
            </a:prstGeom>
            <a:noFill/>
            <a:ln w="9525">
              <a:noFill/>
            </a:ln>
          </p:spPr>
          <p:txBody>
            <a:bodyPr/>
            <a:p>
              <a:endParaRPr lang="zh-CN" altLang="en-US"/>
            </a:p>
          </p:txBody>
        </p:sp>
        <p:sp>
          <p:nvSpPr>
            <p:cNvPr id="26638" name="Line 59"/>
            <p:cNvSpPr/>
            <p:nvPr/>
          </p:nvSpPr>
          <p:spPr>
            <a:xfrm>
              <a:off x="1014" y="408"/>
              <a:ext cx="1152" cy="1"/>
            </a:xfrm>
            <a:prstGeom prst="line">
              <a:avLst/>
            </a:prstGeom>
            <a:ln w="14288" cap="flat" cmpd="sng">
              <a:solidFill>
                <a:schemeClr val="tx1"/>
              </a:solidFill>
              <a:prstDash val="solid"/>
              <a:headEnd type="none" w="med" len="med"/>
              <a:tailEnd type="none" w="med" len="med"/>
            </a:ln>
          </p:spPr>
        </p:sp>
        <p:sp>
          <p:nvSpPr>
            <p:cNvPr id="26639" name="Rectangle 60"/>
            <p:cNvSpPr/>
            <p:nvPr/>
          </p:nvSpPr>
          <p:spPr>
            <a:xfrm>
              <a:off x="1562" y="447"/>
              <a:ext cx="144" cy="346"/>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dirty="0">
                  <a:latin typeface="Times New Roman" panose="02020603050405020304" pitchFamily="18" charset="0"/>
                  <a:ea typeface="宋体" panose="02010600030101010101" pitchFamily="2" charset="-122"/>
                </a:rPr>
                <a:t>2</a:t>
              </a:r>
              <a:endParaRPr lang="en-US" altLang="zh-CN" sz="3300" dirty="0">
                <a:latin typeface="Times New Roman" panose="02020603050405020304" pitchFamily="18" charset="0"/>
                <a:ea typeface="宋体" panose="02010600030101010101" pitchFamily="2" charset="-122"/>
              </a:endParaRPr>
            </a:p>
          </p:txBody>
        </p:sp>
        <p:sp>
          <p:nvSpPr>
            <p:cNvPr id="26640" name="Rectangle 61"/>
            <p:cNvSpPr/>
            <p:nvPr/>
          </p:nvSpPr>
          <p:spPr>
            <a:xfrm>
              <a:off x="2115" y="43"/>
              <a:ext cx="96" cy="346"/>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dirty="0">
                  <a:latin typeface="Times New Roman" panose="02020603050405020304" pitchFamily="18" charset="0"/>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26641" name="Rectangle 62"/>
            <p:cNvSpPr/>
            <p:nvPr/>
          </p:nvSpPr>
          <p:spPr>
            <a:xfrm>
              <a:off x="2012" y="43"/>
              <a:ext cx="144" cy="346"/>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dirty="0">
                  <a:latin typeface="Times New Roman" panose="02020603050405020304" pitchFamily="18" charset="0"/>
                  <a:ea typeface="宋体" panose="02010600030101010101" pitchFamily="2" charset="-122"/>
                </a:rPr>
                <a:t>1</a:t>
              </a:r>
              <a:endParaRPr lang="en-US" altLang="zh-CN" sz="3300" dirty="0">
                <a:latin typeface="Times New Roman" panose="02020603050405020304" pitchFamily="18" charset="0"/>
                <a:ea typeface="宋体" panose="02010600030101010101" pitchFamily="2" charset="-122"/>
              </a:endParaRPr>
            </a:p>
          </p:txBody>
        </p:sp>
        <p:sp>
          <p:nvSpPr>
            <p:cNvPr id="26642" name="Rectangle 63"/>
            <p:cNvSpPr/>
            <p:nvPr/>
          </p:nvSpPr>
          <p:spPr>
            <a:xfrm>
              <a:off x="1556" y="43"/>
              <a:ext cx="192" cy="346"/>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dirty="0">
                  <a:latin typeface="Times New Roman" panose="02020603050405020304" pitchFamily="18" charset="0"/>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26643" name="Rectangle 64"/>
            <p:cNvSpPr/>
            <p:nvPr/>
          </p:nvSpPr>
          <p:spPr>
            <a:xfrm>
              <a:off x="1448" y="43"/>
              <a:ext cx="144" cy="346"/>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dirty="0">
                  <a:latin typeface="Times New Roman" panose="02020603050405020304" pitchFamily="18" charset="0"/>
                  <a:ea typeface="宋体" panose="02010600030101010101" pitchFamily="2" charset="-122"/>
                </a:rPr>
                <a:t>4</a:t>
              </a:r>
              <a:endParaRPr lang="en-US" altLang="zh-CN" sz="3300" dirty="0">
                <a:latin typeface="Times New Roman" panose="02020603050405020304" pitchFamily="18" charset="0"/>
                <a:ea typeface="宋体" panose="02010600030101010101" pitchFamily="2" charset="-122"/>
              </a:endParaRPr>
            </a:p>
          </p:txBody>
        </p:sp>
        <p:sp>
          <p:nvSpPr>
            <p:cNvPr id="26644" name="Rectangle 65"/>
            <p:cNvSpPr/>
            <p:nvPr/>
          </p:nvSpPr>
          <p:spPr>
            <a:xfrm>
              <a:off x="1056" y="43"/>
              <a:ext cx="96" cy="346"/>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dirty="0">
                  <a:latin typeface="Times New Roman" panose="02020603050405020304" pitchFamily="18" charset="0"/>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26645" name="Rectangle 66"/>
            <p:cNvSpPr/>
            <p:nvPr/>
          </p:nvSpPr>
          <p:spPr>
            <a:xfrm>
              <a:off x="743" y="223"/>
              <a:ext cx="96" cy="346"/>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dirty="0">
                  <a:latin typeface="Times New Roman" panose="02020603050405020304" pitchFamily="18" charset="0"/>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26646" name="Rectangle 67"/>
            <p:cNvSpPr/>
            <p:nvPr/>
          </p:nvSpPr>
          <p:spPr>
            <a:xfrm>
              <a:off x="640" y="223"/>
              <a:ext cx="144" cy="346"/>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dirty="0">
                  <a:latin typeface="Times New Roman" panose="02020603050405020304" pitchFamily="18" charset="0"/>
                  <a:ea typeface="宋体" panose="02010600030101010101" pitchFamily="2" charset="-122"/>
                </a:rPr>
                <a:t>1</a:t>
              </a:r>
              <a:endParaRPr lang="en-US" altLang="zh-CN" sz="3300" dirty="0">
                <a:latin typeface="Times New Roman" panose="02020603050405020304" pitchFamily="18" charset="0"/>
                <a:ea typeface="宋体" panose="02010600030101010101" pitchFamily="2" charset="-122"/>
              </a:endParaRPr>
            </a:p>
          </p:txBody>
        </p:sp>
        <p:sp>
          <p:nvSpPr>
            <p:cNvPr id="26647" name="Rectangle 68"/>
            <p:cNvSpPr/>
            <p:nvPr/>
          </p:nvSpPr>
          <p:spPr>
            <a:xfrm>
              <a:off x="318" y="223"/>
              <a:ext cx="96" cy="346"/>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dirty="0">
                  <a:latin typeface="Times New Roman" panose="02020603050405020304" pitchFamily="18" charset="0"/>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26648" name="Rectangle 69"/>
            <p:cNvSpPr/>
            <p:nvPr/>
          </p:nvSpPr>
          <p:spPr>
            <a:xfrm>
              <a:off x="188" y="606"/>
              <a:ext cx="84" cy="202"/>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2100" dirty="0">
                  <a:latin typeface="Times New Roman" panose="02020603050405020304" pitchFamily="18" charset="0"/>
                  <a:ea typeface="宋体" panose="02010600030101010101" pitchFamily="2" charset="-122"/>
                </a:rPr>
                <a:t>2</a:t>
              </a:r>
              <a:endParaRPr lang="en-US" altLang="zh-CN" sz="3300" dirty="0">
                <a:latin typeface="Times New Roman" panose="02020603050405020304" pitchFamily="18" charset="0"/>
                <a:ea typeface="宋体" panose="02010600030101010101" pitchFamily="2" charset="-122"/>
              </a:endParaRPr>
            </a:p>
          </p:txBody>
        </p:sp>
        <p:sp>
          <p:nvSpPr>
            <p:cNvPr id="26649" name="Rectangle 70"/>
            <p:cNvSpPr/>
            <p:nvPr/>
          </p:nvSpPr>
          <p:spPr>
            <a:xfrm>
              <a:off x="1869" y="41"/>
              <a:ext cx="160" cy="349"/>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dirty="0">
                  <a:latin typeface="Symbol" panose="05050102010706020507" pitchFamily="18" charset="2"/>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26650" name="Rectangle 71"/>
            <p:cNvSpPr/>
            <p:nvPr/>
          </p:nvSpPr>
          <p:spPr>
            <a:xfrm>
              <a:off x="1228" y="41"/>
              <a:ext cx="160" cy="349"/>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dirty="0">
                  <a:latin typeface="Symbol" panose="05050102010706020507" pitchFamily="18" charset="2"/>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26651" name="Rectangle 72"/>
            <p:cNvSpPr/>
            <p:nvPr/>
          </p:nvSpPr>
          <p:spPr>
            <a:xfrm>
              <a:off x="849" y="237"/>
              <a:ext cx="160" cy="349"/>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dirty="0">
                  <a:latin typeface="Symbol" panose="05050102010706020507" pitchFamily="18" charset="2"/>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26652" name="Rectangle 73"/>
            <p:cNvSpPr/>
            <p:nvPr/>
          </p:nvSpPr>
          <p:spPr>
            <a:xfrm>
              <a:off x="450" y="221"/>
              <a:ext cx="160" cy="349"/>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dirty="0">
                  <a:latin typeface="Symbol" panose="05050102010706020507" pitchFamily="18" charset="2"/>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26653" name="Rectangle 74"/>
            <p:cNvSpPr/>
            <p:nvPr/>
          </p:nvSpPr>
          <p:spPr>
            <a:xfrm>
              <a:off x="32" y="244"/>
              <a:ext cx="207" cy="349"/>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dirty="0">
                  <a:latin typeface="Times New Roman" panose="02020603050405020304" pitchFamily="18" charset="0"/>
                  <a:ea typeface="宋体" panose="02010600030101010101" pitchFamily="2" charset="-122"/>
                </a:rPr>
                <a:t>∑</a:t>
              </a:r>
              <a:endParaRPr lang="en-US" altLang="zh-CN" sz="3600" dirty="0">
                <a:latin typeface="Times New Roman" panose="02020603050405020304" pitchFamily="18" charset="0"/>
                <a:ea typeface="宋体" panose="02010600030101010101" pitchFamily="2" charset="-122"/>
              </a:endParaRPr>
            </a:p>
          </p:txBody>
        </p:sp>
        <p:sp>
          <p:nvSpPr>
            <p:cNvPr id="26654" name="Rectangle 75"/>
            <p:cNvSpPr/>
            <p:nvPr/>
          </p:nvSpPr>
          <p:spPr>
            <a:xfrm>
              <a:off x="123" y="590"/>
              <a:ext cx="93" cy="204"/>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2100" dirty="0">
                  <a:latin typeface="Symbol" panose="05050102010706020507" pitchFamily="18" charset="2"/>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26655" name="Rectangle 76"/>
            <p:cNvSpPr/>
            <p:nvPr/>
          </p:nvSpPr>
          <p:spPr>
            <a:xfrm>
              <a:off x="1715" y="43"/>
              <a:ext cx="144" cy="346"/>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i="1" dirty="0">
                  <a:latin typeface="Times New Roman" panose="02020603050405020304" pitchFamily="18" charset="0"/>
                  <a:ea typeface="宋体" panose="02010600030101010101" pitchFamily="2" charset="-122"/>
                </a:rPr>
                <a:t>n</a:t>
              </a:r>
              <a:endParaRPr lang="en-US" altLang="zh-CN" sz="3300" dirty="0">
                <a:latin typeface="Times New Roman" panose="02020603050405020304" pitchFamily="18" charset="0"/>
                <a:ea typeface="宋体" panose="02010600030101010101" pitchFamily="2" charset="-122"/>
              </a:endParaRPr>
            </a:p>
          </p:txBody>
        </p:sp>
        <p:sp>
          <p:nvSpPr>
            <p:cNvPr id="26656" name="Rectangle 77"/>
            <p:cNvSpPr/>
            <p:nvPr/>
          </p:nvSpPr>
          <p:spPr>
            <a:xfrm>
              <a:off x="1130" y="43"/>
              <a:ext cx="144" cy="346"/>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i="1" dirty="0">
                  <a:latin typeface="Times New Roman" panose="02020603050405020304" pitchFamily="18" charset="0"/>
                  <a:ea typeface="宋体" panose="02010600030101010101" pitchFamily="2" charset="-122"/>
                </a:rPr>
                <a:t>n</a:t>
              </a:r>
              <a:endParaRPr lang="en-US" altLang="zh-CN" sz="3300" dirty="0">
                <a:latin typeface="Times New Roman" panose="02020603050405020304" pitchFamily="18" charset="0"/>
                <a:ea typeface="宋体" panose="02010600030101010101" pitchFamily="2" charset="-122"/>
              </a:endParaRPr>
            </a:p>
          </p:txBody>
        </p:sp>
        <p:sp>
          <p:nvSpPr>
            <p:cNvPr id="26657" name="Rectangle 78"/>
            <p:cNvSpPr/>
            <p:nvPr/>
          </p:nvSpPr>
          <p:spPr>
            <a:xfrm>
              <a:off x="395" y="223"/>
              <a:ext cx="80" cy="346"/>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i="1" dirty="0">
                  <a:latin typeface="Times New Roman" panose="02020603050405020304" pitchFamily="18" charset="0"/>
                  <a:ea typeface="宋体" panose="02010600030101010101" pitchFamily="2" charset="-122"/>
                </a:rPr>
                <a:t>i</a:t>
              </a:r>
              <a:endParaRPr lang="en-US" altLang="zh-CN" sz="3300" dirty="0">
                <a:latin typeface="Times New Roman" panose="02020603050405020304" pitchFamily="18" charset="0"/>
                <a:ea typeface="宋体" panose="02010600030101010101" pitchFamily="2" charset="-122"/>
              </a:endParaRPr>
            </a:p>
          </p:txBody>
        </p:sp>
        <p:sp>
          <p:nvSpPr>
            <p:cNvPr id="26658" name="Rectangle 79"/>
            <p:cNvSpPr/>
            <p:nvPr/>
          </p:nvSpPr>
          <p:spPr>
            <a:xfrm>
              <a:off x="128" y="35"/>
              <a:ext cx="84" cy="202"/>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2100" i="1" dirty="0">
                  <a:latin typeface="Times New Roman" panose="02020603050405020304" pitchFamily="18" charset="0"/>
                  <a:ea typeface="宋体" panose="02010600030101010101" pitchFamily="2" charset="-122"/>
                </a:rPr>
                <a:t>n</a:t>
              </a:r>
              <a:endParaRPr lang="en-US" altLang="zh-CN" sz="3300" dirty="0">
                <a:latin typeface="Times New Roman" panose="02020603050405020304" pitchFamily="18" charset="0"/>
                <a:ea typeface="宋体" panose="02010600030101010101" pitchFamily="2" charset="-122"/>
              </a:endParaRPr>
            </a:p>
          </p:txBody>
        </p:sp>
        <p:sp>
          <p:nvSpPr>
            <p:cNvPr id="26659" name="Rectangle 80"/>
            <p:cNvSpPr/>
            <p:nvPr/>
          </p:nvSpPr>
          <p:spPr>
            <a:xfrm>
              <a:off x="73" y="607"/>
              <a:ext cx="47" cy="204"/>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2100" i="1" dirty="0">
                  <a:latin typeface="Times New Roman" panose="02020603050405020304" pitchFamily="18" charset="0"/>
                  <a:ea typeface="宋体" panose="02010600030101010101" pitchFamily="2" charset="-122"/>
                </a:rPr>
                <a:t>i</a:t>
              </a:r>
              <a:endParaRPr lang="en-US" altLang="zh-CN" sz="3300" dirty="0">
                <a:latin typeface="Times New Roman" panose="02020603050405020304" pitchFamily="18" charset="0"/>
                <a:ea typeface="宋体" panose="02010600030101010101" pitchFamily="2" charset="-122"/>
              </a:endParaRPr>
            </a:p>
          </p:txBody>
        </p:sp>
      </p:gr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4585"/>
                                        </p:tgtEl>
                                        <p:attrNameLst>
                                          <p:attrName>style.visibility</p:attrName>
                                        </p:attrNameLst>
                                      </p:cBhvr>
                                      <p:to>
                                        <p:strVal val="visible"/>
                                      </p:to>
                                    </p:set>
                                    <p:anim calcmode="lin" valueType="num">
                                      <p:cBhvr additive="base">
                                        <p:cTn id="7" dur="500" fill="hold"/>
                                        <p:tgtEl>
                                          <p:spTgt spid="24585"/>
                                        </p:tgtEl>
                                        <p:attrNameLst>
                                          <p:attrName>ppt_x</p:attrName>
                                        </p:attrNameLst>
                                      </p:cBhvr>
                                      <p:tavLst>
                                        <p:tav tm="0">
                                          <p:val>
                                            <p:strVal val="0-#ppt_w/2"/>
                                          </p:val>
                                        </p:tav>
                                        <p:tav tm="100000">
                                          <p:val>
                                            <p:strVal val="#ppt_x"/>
                                          </p:val>
                                        </p:tav>
                                      </p:tavLst>
                                    </p:anim>
                                    <p:anim calcmode="lin" valueType="num">
                                      <p:cBhvr additive="base">
                                        <p:cTn id="8" dur="500" fill="hold"/>
                                        <p:tgtEl>
                                          <p:spTgt spid="2458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24586"/>
                                        </p:tgtEl>
                                        <p:attrNameLst>
                                          <p:attrName>style.visibility</p:attrName>
                                        </p:attrNameLst>
                                      </p:cBhvr>
                                      <p:to>
                                        <p:strVal val="visible"/>
                                      </p:to>
                                    </p:set>
                                    <p:animEffect transition="in" filter="strips(downRight)">
                                      <p:cBhvr>
                                        <p:cTn id="13" dur="500"/>
                                        <p:tgtEl>
                                          <p:spTgt spid="2458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4587"/>
                                        </p:tgtEl>
                                        <p:attrNameLst>
                                          <p:attrName>style.visibility</p:attrName>
                                        </p:attrNameLst>
                                      </p:cBhvr>
                                      <p:to>
                                        <p:strVal val="visible"/>
                                      </p:to>
                                    </p:set>
                                    <p:animEffect transition="in" filter="wipe(left)">
                                      <p:cBhvr>
                                        <p:cTn id="18" dur="500"/>
                                        <p:tgtEl>
                                          <p:spTgt spid="2458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4588"/>
                                        </p:tgtEl>
                                        <p:attrNameLst>
                                          <p:attrName>style.visibility</p:attrName>
                                        </p:attrNameLst>
                                      </p:cBhvr>
                                      <p:to>
                                        <p:strVal val="visible"/>
                                      </p:to>
                                    </p:set>
                                    <p:animEffect transition="in" filter="wipe(left)">
                                      <p:cBhvr>
                                        <p:cTn id="21" dur="500"/>
                                        <p:tgtEl>
                                          <p:spTgt spid="2458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par>
                          <p:cTn id="27" fill="hold">
                            <p:stCondLst>
                              <p:cond delay="500"/>
                            </p:stCondLst>
                            <p:childTnLst>
                              <p:par>
                                <p:cTn id="28" presetID="3" presetClass="entr" presetSubtype="5" fill="hold" grpId="0" nodeType="afterEffect">
                                  <p:stCondLst>
                                    <p:cond delay="0"/>
                                  </p:stCondLst>
                                  <p:childTnLst>
                                    <p:set>
                                      <p:cBhvr>
                                        <p:cTn id="29" dur="1" fill="hold">
                                          <p:stCondLst>
                                            <p:cond delay="0"/>
                                          </p:stCondLst>
                                        </p:cTn>
                                        <p:tgtEl>
                                          <p:spTgt spid="24600"/>
                                        </p:tgtEl>
                                        <p:attrNameLst>
                                          <p:attrName>style.visibility</p:attrName>
                                        </p:attrNameLst>
                                      </p:cBhvr>
                                      <p:to>
                                        <p:strVal val="visible"/>
                                      </p:to>
                                    </p:set>
                                    <p:animEffect transition="in" filter="blinds(vertical)">
                                      <p:cBhvr>
                                        <p:cTn id="30" dur="500"/>
                                        <p:tgtEl>
                                          <p:spTgt spid="24600"/>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24601"/>
                                        </p:tgtEl>
                                        <p:attrNameLst>
                                          <p:attrName>style.visibility</p:attrName>
                                        </p:attrNameLst>
                                      </p:cBhvr>
                                      <p:to>
                                        <p:strVal val="visible"/>
                                      </p:to>
                                    </p:set>
                                    <p:animEffect transition="in" filter="strips(downRight)">
                                      <p:cBhvr>
                                        <p:cTn id="35" dur="500"/>
                                        <p:tgtEl>
                                          <p:spTgt spid="2460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4602"/>
                                        </p:tgtEl>
                                        <p:attrNameLst>
                                          <p:attrName>style.visibility</p:attrName>
                                        </p:attrNameLst>
                                      </p:cBhvr>
                                      <p:to>
                                        <p:strVal val="visible"/>
                                      </p:to>
                                    </p:set>
                                    <p:animEffect transition="in" filter="wipe(left)">
                                      <p:cBhvr>
                                        <p:cTn id="40" dur="500"/>
                                        <p:tgtEl>
                                          <p:spTgt spid="24602"/>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4603"/>
                                        </p:tgtEl>
                                        <p:attrNameLst>
                                          <p:attrName>style.visibility</p:attrName>
                                        </p:attrNameLst>
                                      </p:cBhvr>
                                      <p:to>
                                        <p:strVal val="visible"/>
                                      </p:to>
                                    </p:set>
                                    <p:animEffect transition="in" filter="wipe(left)">
                                      <p:cBhvr>
                                        <p:cTn id="43" dur="500"/>
                                        <p:tgtEl>
                                          <p:spTgt spid="2460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blinds(horizontal)">
                                      <p:cBhvr>
                                        <p:cTn id="48" dur="500"/>
                                        <p:tgtEl>
                                          <p:spTgt spid="3"/>
                                        </p:tgtEl>
                                      </p:cBhvr>
                                    </p:animEffect>
                                  </p:childTnLst>
                                </p:cTn>
                              </p:par>
                              <p:par>
                                <p:cTn id="49" presetID="3" presetClass="entr" presetSubtype="10" fill="hold"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blinds(horizontal)">
                                      <p:cBhvr>
                                        <p:cTn id="5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5" grpId="0"/>
      <p:bldP spid="24586" grpId="0"/>
      <p:bldP spid="24587" grpId="0"/>
      <p:bldP spid="24588" grpId="0"/>
      <p:bldP spid="24600" grpId="0"/>
      <p:bldP spid="24601" grpId="0"/>
      <p:bldP spid="24602" grpId="0"/>
      <p:bldP spid="2460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9" name="Rectangle 4"/>
          <p:cNvSpPr/>
          <p:nvPr/>
        </p:nvSpPr>
        <p:spPr>
          <a:xfrm>
            <a:off x="539750" y="563563"/>
            <a:ext cx="4138613" cy="461962"/>
          </a:xfrm>
          <a:prstGeom prst="rect">
            <a:avLst/>
          </a:prstGeom>
          <a:noFill/>
          <a:ln w="9525">
            <a:noFill/>
          </a:ln>
        </p:spPr>
        <p:txBody>
          <a:bodyPr>
            <a:spAutoFit/>
          </a:bodyPr>
          <a:p>
            <a:pPr eaLnBrk="1" hangingPunct="1">
              <a:buFont typeface="Arial" panose="020B0604020202020204" pitchFamily="34" charset="0"/>
            </a:pPr>
            <a:r>
              <a:rPr lang="en-US" altLang="zh-CN" sz="2400" b="1" dirty="0">
                <a:latin typeface="微软雅黑" panose="020B0503020204020204" pitchFamily="34" charset="-122"/>
                <a:ea typeface="微软雅黑" panose="020B0503020204020204" pitchFamily="34" charset="-122"/>
              </a:rPr>
              <a:t>10.2.2  </a:t>
            </a:r>
            <a:r>
              <a:rPr lang="zh-CN" altLang="en-US" sz="2400" b="1" dirty="0">
                <a:latin typeface="微软雅黑" panose="020B0503020204020204" pitchFamily="34" charset="-122"/>
                <a:ea typeface="微软雅黑" panose="020B0503020204020204" pitchFamily="34" charset="-122"/>
              </a:rPr>
              <a:t>其他插入排序</a:t>
            </a:r>
            <a:endParaRPr lang="zh-CN" altLang="en-US" sz="2400" b="1" dirty="0">
              <a:latin typeface="微软雅黑" panose="020B0503020204020204" pitchFamily="34" charset="-122"/>
              <a:ea typeface="微软雅黑" panose="020B0503020204020204" pitchFamily="34" charset="-122"/>
            </a:endParaRPr>
          </a:p>
        </p:txBody>
      </p:sp>
      <p:sp>
        <p:nvSpPr>
          <p:cNvPr id="25610" name="Text Box 5"/>
          <p:cNvSpPr txBox="1"/>
          <p:nvPr/>
        </p:nvSpPr>
        <p:spPr>
          <a:xfrm>
            <a:off x="784225" y="1743075"/>
            <a:ext cx="3024188" cy="400050"/>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折半插入排序</a:t>
            </a:r>
            <a:endParaRPr lang="zh-CN" altLang="en-US" sz="2000" dirty="0">
              <a:latin typeface="微软雅黑" panose="020B0503020204020204" pitchFamily="34" charset="-122"/>
              <a:ea typeface="微软雅黑" panose="020B0503020204020204" pitchFamily="34" charset="-122"/>
            </a:endParaRPr>
          </a:p>
        </p:txBody>
      </p:sp>
      <p:sp>
        <p:nvSpPr>
          <p:cNvPr id="25611" name="Text Box 3"/>
          <p:cNvSpPr txBox="1"/>
          <p:nvPr/>
        </p:nvSpPr>
        <p:spPr>
          <a:xfrm>
            <a:off x="539750" y="2493963"/>
            <a:ext cx="7556500" cy="1422400"/>
          </a:xfrm>
          <a:prstGeom prst="rect">
            <a:avLst/>
          </a:prstGeom>
          <a:noFill/>
          <a:ln w="9525">
            <a:noFill/>
          </a:ln>
        </p:spPr>
        <p:txBody>
          <a:bodyPr>
            <a:spAutoFit/>
          </a:bodyPr>
          <a:p>
            <a:pPr indent="358775" eaLnBrk="1" hangingPunct="1">
              <a:lnSpc>
                <a:spcPct val="150000"/>
              </a:lnSpc>
              <a:spcBef>
                <a:spcPts val="600"/>
              </a:spcBef>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因为 </a:t>
            </a:r>
            <a:r>
              <a:rPr lang="en-US" altLang="zh-CN" sz="2000" dirty="0">
                <a:latin typeface="微软雅黑" panose="020B0503020204020204" pitchFamily="34" charset="-122"/>
                <a:ea typeface="微软雅黑" panose="020B0503020204020204" pitchFamily="34" charset="-122"/>
              </a:rPr>
              <a:t>R[1..i-1] </a:t>
            </a:r>
            <a:r>
              <a:rPr lang="zh-CN" altLang="en-US" sz="2000" dirty="0">
                <a:latin typeface="微软雅黑" panose="020B0503020204020204" pitchFamily="34" charset="-122"/>
                <a:ea typeface="微软雅黑" panose="020B0503020204020204" pitchFamily="34" charset="-122"/>
              </a:rPr>
              <a:t>是一个按关键字有序的有序序列，则可以利用</a:t>
            </a:r>
            <a:r>
              <a:rPr lang="zh-CN" altLang="en-US" sz="2000" b="1" dirty="0">
                <a:latin typeface="微软雅黑" panose="020B0503020204020204" pitchFamily="34" charset="-122"/>
                <a:ea typeface="微软雅黑" panose="020B0503020204020204" pitchFamily="34" charset="-122"/>
              </a:rPr>
              <a:t>折半查找</a:t>
            </a:r>
            <a:r>
              <a:rPr lang="zh-CN" altLang="en-US" sz="2000" dirty="0">
                <a:latin typeface="微软雅黑" panose="020B0503020204020204" pitchFamily="34" charset="-122"/>
                <a:ea typeface="微软雅黑" panose="020B0503020204020204" pitchFamily="34" charset="-122"/>
              </a:rPr>
              <a:t>实现“在</a:t>
            </a:r>
            <a:r>
              <a:rPr lang="en-US" altLang="zh-CN" sz="2000" dirty="0">
                <a:latin typeface="微软雅黑" panose="020B0503020204020204" pitchFamily="34" charset="-122"/>
                <a:ea typeface="微软雅黑" panose="020B0503020204020204" pitchFamily="34" charset="-122"/>
              </a:rPr>
              <a:t>R[1..i-1]</a:t>
            </a:r>
            <a:r>
              <a:rPr lang="zh-CN" altLang="en-US" sz="2000" dirty="0">
                <a:latin typeface="微软雅黑" panose="020B0503020204020204" pitchFamily="34" charset="-122"/>
                <a:ea typeface="微软雅黑" panose="020B0503020204020204" pitchFamily="34" charset="-122"/>
              </a:rPr>
              <a:t>中</a:t>
            </a:r>
            <a:r>
              <a:rPr lang="zh-CN" altLang="en-US" sz="2000" b="1" dirty="0">
                <a:latin typeface="微软雅黑" panose="020B0503020204020204" pitchFamily="34" charset="-122"/>
                <a:ea typeface="微软雅黑" panose="020B0503020204020204" pitchFamily="34" charset="-122"/>
              </a:rPr>
              <a:t>查找</a:t>
            </a:r>
            <a:r>
              <a:rPr lang="en-US" altLang="zh-CN" sz="2000" dirty="0">
                <a:latin typeface="微软雅黑" panose="020B0503020204020204" pitchFamily="34" charset="-122"/>
                <a:ea typeface="微软雅黑" panose="020B0503020204020204" pitchFamily="34" charset="-122"/>
              </a:rPr>
              <a:t>R[i]</a:t>
            </a:r>
            <a:r>
              <a:rPr lang="zh-CN" altLang="en-US" sz="2000" dirty="0">
                <a:latin typeface="微软雅黑" panose="020B0503020204020204" pitchFamily="34" charset="-122"/>
                <a:ea typeface="微软雅黑" panose="020B0503020204020204" pitchFamily="34" charset="-122"/>
              </a:rPr>
              <a:t>的插入位置”，如此实现的插入排序为</a:t>
            </a:r>
            <a:r>
              <a:rPr lang="zh-CN" altLang="en-US" sz="2000" b="1" dirty="0">
                <a:latin typeface="微软雅黑" panose="020B0503020204020204" pitchFamily="34" charset="-122"/>
                <a:ea typeface="微软雅黑" panose="020B0503020204020204" pitchFamily="34" charset="-122"/>
              </a:rPr>
              <a:t>折半插入</a:t>
            </a:r>
            <a:r>
              <a:rPr lang="zh-CN" altLang="en-US" sz="2000" dirty="0">
                <a:latin typeface="微软雅黑" panose="020B0503020204020204" pitchFamily="34" charset="-122"/>
                <a:ea typeface="微软雅黑" panose="020B0503020204020204" pitchFamily="34" charset="-122"/>
              </a:rPr>
              <a:t>排序。</a:t>
            </a:r>
            <a:endParaRPr lang="zh-CN" altLang="en-US" sz="2000" dirty="0">
              <a:latin typeface="微软雅黑" panose="020B0503020204020204" pitchFamily="34" charset="-122"/>
              <a:ea typeface="微软雅黑" panose="020B0503020204020204" pitchFamily="34" charset="-122"/>
            </a:endParaRPr>
          </a:p>
        </p:txBody>
      </p:sp>
      <p:sp>
        <p:nvSpPr>
          <p:cNvPr id="11" name="Text Box 5"/>
          <p:cNvSpPr txBox="1"/>
          <p:nvPr/>
        </p:nvSpPr>
        <p:spPr>
          <a:xfrm>
            <a:off x="982663" y="4294188"/>
            <a:ext cx="5256212" cy="400050"/>
          </a:xfrm>
          <a:prstGeom prst="rect">
            <a:avLst/>
          </a:prstGeom>
          <a:noFill/>
          <a:ln w="9525">
            <a:noFill/>
          </a:ln>
        </p:spPr>
        <p:txBody>
          <a:bodyPr>
            <a:spAutoFit/>
          </a:bodyPr>
          <a:p>
            <a:pPr eaLnBrk="1" hangingPunct="1">
              <a:spcBef>
                <a:spcPct val="50000"/>
              </a:spcBef>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折半插入排序的算法如下页算法</a:t>
            </a:r>
            <a:r>
              <a:rPr lang="en-US" altLang="zh-CN" sz="2000" dirty="0">
                <a:latin typeface="微软雅黑" panose="020B0503020204020204" pitchFamily="34" charset="-122"/>
                <a:ea typeface="微软雅黑" panose="020B0503020204020204" pitchFamily="34" charset="-122"/>
              </a:rPr>
              <a:t>10.2</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5609"/>
                                        </p:tgtEl>
                                        <p:attrNameLst>
                                          <p:attrName>style.visibility</p:attrName>
                                        </p:attrNameLst>
                                      </p:cBhvr>
                                      <p:to>
                                        <p:strVal val="visible"/>
                                      </p:to>
                                    </p:set>
                                    <p:animEffect transition="in" filter="slide(fromLeft)">
                                      <p:cBhvr>
                                        <p:cTn id="7" dur="500"/>
                                        <p:tgtEl>
                                          <p:spTgt spid="256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10"/>
                                        </p:tgtEl>
                                        <p:attrNameLst>
                                          <p:attrName>style.visibility</p:attrName>
                                        </p:attrNameLst>
                                      </p:cBhvr>
                                      <p:to>
                                        <p:strVal val="visible"/>
                                      </p:to>
                                    </p:set>
                                    <p:animEffect transition="in" filter="blinds(horizontal)">
                                      <p:cBhvr>
                                        <p:cTn id="12" dur="500"/>
                                        <p:tgtEl>
                                          <p:spTgt spid="2561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25611"/>
                                        </p:tgtEl>
                                        <p:attrNameLst>
                                          <p:attrName>style.visibility</p:attrName>
                                        </p:attrNameLst>
                                      </p:cBhvr>
                                      <p:to>
                                        <p:strVal val="visible"/>
                                      </p:to>
                                    </p:set>
                                    <p:animEffect transition="in" filter="strips(upRight)">
                                      <p:cBhvr>
                                        <p:cTn id="17" dur="500"/>
                                        <p:tgtEl>
                                          <p:spTgt spid="256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9" grpId="0"/>
      <p:bldP spid="25610" grpId="0"/>
      <p:bldP spid="25611"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ext Box 4"/>
          <p:cNvSpPr txBox="1"/>
          <p:nvPr/>
        </p:nvSpPr>
        <p:spPr>
          <a:xfrm>
            <a:off x="468313" y="357188"/>
            <a:ext cx="7627937" cy="5861050"/>
          </a:xfrm>
          <a:prstGeom prst="rect">
            <a:avLst/>
          </a:prstGeom>
          <a:noFill/>
          <a:ln w="9525">
            <a:noFill/>
          </a:ln>
        </p:spPr>
        <p:txBody>
          <a:bodyPr>
            <a:spAutoFit/>
          </a:bodyPr>
          <a:p>
            <a:pPr eaLnBrk="1" hangingPunct="1">
              <a:lnSpc>
                <a:spcPts val="32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void</a:t>
            </a:r>
            <a:r>
              <a:rPr lang="en-US" altLang="zh-CN" sz="2000" dirty="0">
                <a:latin typeface="微软雅黑" panose="020B0503020204020204" pitchFamily="34" charset="-122"/>
                <a:ea typeface="微软雅黑" panose="020B0503020204020204" pitchFamily="34" charset="-122"/>
              </a:rPr>
              <a:t> BiInsertionSort ( SqList &amp;L )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对顺序表作折半插入排序</a:t>
            </a:r>
            <a:endParaRPr lang="zh-CN" altLang="en-US" sz="2000" dirty="0">
              <a:latin typeface="微软雅黑" panose="020B0503020204020204" pitchFamily="34" charset="-122"/>
              <a:ea typeface="微软雅黑" panose="020B0503020204020204" pitchFamily="34" charset="-122"/>
            </a:endParaRPr>
          </a:p>
          <a:p>
            <a:pPr eaLnBrk="1" hangingPunct="1">
              <a:lnSpc>
                <a:spcPts val="3200"/>
              </a:lnSpc>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for</a:t>
            </a:r>
            <a:r>
              <a:rPr lang="en-US" altLang="zh-CN" sz="2000" dirty="0">
                <a:latin typeface="微软雅黑" panose="020B0503020204020204" pitchFamily="34" charset="-122"/>
                <a:ea typeface="微软雅黑" panose="020B0503020204020204" pitchFamily="34" charset="-122"/>
              </a:rPr>
              <a:t> ( i=2; i&lt;=L.length; </a:t>
            </a:r>
            <a:r>
              <a:rPr lang="en-US" altLang="zh-CN" sz="20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 ) </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eaLnBrk="1" hangingPunct="1">
              <a:lnSpc>
                <a:spcPts val="32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L.r[0] = L.r[i];           // </a:t>
            </a:r>
            <a:r>
              <a:rPr lang="zh-CN" altLang="en-US" sz="2000" dirty="0">
                <a:latin typeface="微软雅黑" panose="020B0503020204020204" pitchFamily="34" charset="-122"/>
                <a:ea typeface="微软雅黑" panose="020B0503020204020204" pitchFamily="34" charset="-122"/>
              </a:rPr>
              <a:t>将 </a:t>
            </a:r>
            <a:r>
              <a:rPr lang="en-US" altLang="zh-CN" sz="2000" dirty="0">
                <a:latin typeface="微软雅黑" panose="020B0503020204020204" pitchFamily="34" charset="-122"/>
                <a:ea typeface="微软雅黑" panose="020B0503020204020204" pitchFamily="34" charset="-122"/>
              </a:rPr>
              <a:t>L.r[i] </a:t>
            </a:r>
            <a:r>
              <a:rPr lang="zh-CN" altLang="en-US" sz="2000" dirty="0">
                <a:latin typeface="微软雅黑" panose="020B0503020204020204" pitchFamily="34" charset="-122"/>
                <a:ea typeface="微软雅黑" panose="020B0503020204020204" pitchFamily="34" charset="-122"/>
              </a:rPr>
              <a:t>暂存到 </a:t>
            </a:r>
            <a:r>
              <a:rPr lang="en-US" altLang="zh-CN" sz="2000" dirty="0">
                <a:latin typeface="微软雅黑" panose="020B0503020204020204" pitchFamily="34" charset="-122"/>
                <a:ea typeface="微软雅黑" panose="020B0503020204020204" pitchFamily="34" charset="-122"/>
              </a:rPr>
              <a:t>L.r[0]</a:t>
            </a:r>
            <a:endParaRPr lang="en-US" altLang="zh-CN" sz="2000" dirty="0">
              <a:latin typeface="微软雅黑" panose="020B0503020204020204" pitchFamily="34" charset="-122"/>
              <a:ea typeface="微软雅黑" panose="020B0503020204020204" pitchFamily="34" charset="-122"/>
            </a:endParaRPr>
          </a:p>
          <a:p>
            <a:pPr eaLnBrk="1" hangingPunct="1">
              <a:lnSpc>
                <a:spcPts val="32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low = 1;   high = i-1;</a:t>
            </a:r>
            <a:endParaRPr lang="en-US" altLang="zh-CN" sz="2000" dirty="0">
              <a:latin typeface="微软雅黑" panose="020B0503020204020204" pitchFamily="34" charset="-122"/>
              <a:ea typeface="微软雅黑" panose="020B0503020204020204" pitchFamily="34" charset="-122"/>
            </a:endParaRPr>
          </a:p>
          <a:p>
            <a:pPr eaLnBrk="1" hangingPunct="1">
              <a:lnSpc>
                <a:spcPts val="32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      while</a:t>
            </a:r>
            <a:r>
              <a:rPr lang="en-US" altLang="zh-CN" sz="2000" dirty="0">
                <a:latin typeface="微软雅黑" panose="020B0503020204020204" pitchFamily="34" charset="-122"/>
                <a:ea typeface="微软雅黑" panose="020B0503020204020204" pitchFamily="34" charset="-122"/>
              </a:rPr>
              <a:t> (low</a:t>
            </a:r>
            <a:r>
              <a:rPr lang="en-US" altLang="zh-CN" sz="2000" b="1" dirty="0">
                <a:latin typeface="微软雅黑" panose="020B0503020204020204" pitchFamily="34" charset="-122"/>
                <a:ea typeface="微软雅黑" panose="020B0503020204020204" pitchFamily="34" charset="-122"/>
              </a:rPr>
              <a:t>&lt;=</a:t>
            </a:r>
            <a:r>
              <a:rPr lang="en-US" altLang="zh-CN" sz="2000" dirty="0">
                <a:latin typeface="微软雅黑" panose="020B0503020204020204" pitchFamily="34" charset="-122"/>
                <a:ea typeface="微软雅黑" panose="020B0503020204020204" pitchFamily="34" charset="-122"/>
              </a:rPr>
              <a:t>high) {//</a:t>
            </a: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r[low..high]</a:t>
            </a:r>
            <a:r>
              <a:rPr lang="zh-CN" altLang="en-US" sz="2000" dirty="0">
                <a:latin typeface="微软雅黑" panose="020B0503020204020204" pitchFamily="34" charset="-122"/>
                <a:ea typeface="微软雅黑" panose="020B0503020204020204" pitchFamily="34" charset="-122"/>
              </a:rPr>
              <a:t>中折半查找插入位置</a:t>
            </a:r>
            <a:endParaRPr lang="zh-CN" altLang="en-US" sz="2000" dirty="0">
              <a:latin typeface="微软雅黑" panose="020B0503020204020204" pitchFamily="34" charset="-122"/>
              <a:ea typeface="微软雅黑" panose="020B0503020204020204" pitchFamily="34" charset="-122"/>
            </a:endParaRPr>
          </a:p>
          <a:p>
            <a:pPr eaLnBrk="1" hangingPunct="1">
              <a:lnSpc>
                <a:spcPts val="32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m = (low+high)/2;           // </a:t>
            </a:r>
            <a:r>
              <a:rPr lang="zh-CN" altLang="en-US" sz="2000" dirty="0">
                <a:latin typeface="微软雅黑" panose="020B0503020204020204" pitchFamily="34" charset="-122"/>
                <a:ea typeface="微软雅黑" panose="020B0503020204020204" pitchFamily="34" charset="-122"/>
              </a:rPr>
              <a:t>折半</a:t>
            </a:r>
            <a:endParaRPr lang="zh-CN" altLang="en-US" sz="2000" dirty="0">
              <a:latin typeface="微软雅黑" panose="020B0503020204020204" pitchFamily="34" charset="-122"/>
              <a:ea typeface="微软雅黑" panose="020B0503020204020204" pitchFamily="34" charset="-122"/>
            </a:endParaRPr>
          </a:p>
          <a:p>
            <a:pPr eaLnBrk="1" hangingPunct="1">
              <a:lnSpc>
                <a:spcPts val="32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if</a:t>
            </a:r>
            <a:r>
              <a:rPr lang="en-US" altLang="zh-CN" sz="2000" dirty="0">
                <a:latin typeface="微软雅黑" panose="020B0503020204020204" pitchFamily="34" charset="-122"/>
                <a:ea typeface="微软雅黑" panose="020B0503020204020204" pitchFamily="34" charset="-122"/>
              </a:rPr>
              <a:t> (L.r[0].key &lt; L.r[m].key)    high = m-1;   // </a:t>
            </a:r>
            <a:r>
              <a:rPr lang="zh-CN" altLang="en-US" sz="2000" dirty="0">
                <a:latin typeface="微软雅黑" panose="020B0503020204020204" pitchFamily="34" charset="-122"/>
                <a:ea typeface="微软雅黑" panose="020B0503020204020204" pitchFamily="34" charset="-122"/>
              </a:rPr>
              <a:t>低半区查找</a:t>
            </a:r>
            <a:endParaRPr lang="zh-CN" altLang="en-US" sz="2000" dirty="0">
              <a:latin typeface="微软雅黑" panose="020B0503020204020204" pitchFamily="34" charset="-122"/>
              <a:ea typeface="微软雅黑" panose="020B0503020204020204" pitchFamily="34" charset="-122"/>
            </a:endParaRPr>
          </a:p>
          <a:p>
            <a:pPr eaLnBrk="1" hangingPunct="1">
              <a:lnSpc>
                <a:spcPts val="32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else</a:t>
            </a:r>
            <a:r>
              <a:rPr lang="en-US" altLang="zh-CN" sz="2000" dirty="0">
                <a:latin typeface="微软雅黑" panose="020B0503020204020204" pitchFamily="34" charset="-122"/>
                <a:ea typeface="微软雅黑" panose="020B0503020204020204" pitchFamily="34" charset="-122"/>
              </a:rPr>
              <a:t>  low = m+1;            // </a:t>
            </a:r>
            <a:r>
              <a:rPr lang="zh-CN" altLang="en-US" sz="2000" dirty="0">
                <a:latin typeface="微软雅黑" panose="020B0503020204020204" pitchFamily="34" charset="-122"/>
                <a:ea typeface="微软雅黑" panose="020B0503020204020204" pitchFamily="34" charset="-122"/>
              </a:rPr>
              <a:t>在高半区查找</a:t>
            </a:r>
            <a:endParaRPr lang="zh-CN" altLang="en-US" sz="2000" dirty="0">
              <a:latin typeface="微软雅黑" panose="020B0503020204020204" pitchFamily="34" charset="-122"/>
              <a:ea typeface="微软雅黑" panose="020B0503020204020204" pitchFamily="34" charset="-122"/>
            </a:endParaRPr>
          </a:p>
          <a:p>
            <a:pPr eaLnBrk="1" hangingPunct="1">
              <a:lnSpc>
                <a:spcPts val="3200"/>
              </a:lnSpc>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 // </a:t>
            </a:r>
            <a:r>
              <a:rPr lang="en-US" altLang="zh-CN" sz="2000" dirty="0">
                <a:latin typeface="微软雅黑" panose="020B0503020204020204" pitchFamily="34" charset="-122"/>
                <a:ea typeface="微软雅黑" panose="020B0503020204020204" pitchFamily="34" charset="-122"/>
              </a:rPr>
              <a:t>while</a:t>
            </a:r>
            <a:endParaRPr lang="en-US" altLang="zh-CN" sz="2000" dirty="0">
              <a:latin typeface="微软雅黑" panose="020B0503020204020204" pitchFamily="34" charset="-122"/>
              <a:ea typeface="微软雅黑" panose="020B0503020204020204" pitchFamily="34" charset="-122"/>
            </a:endParaRPr>
          </a:p>
          <a:p>
            <a:pPr eaLnBrk="1" hangingPunct="1">
              <a:lnSpc>
                <a:spcPts val="32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      for</a:t>
            </a:r>
            <a:r>
              <a:rPr lang="en-US" altLang="zh-CN" sz="2000" dirty="0">
                <a:latin typeface="微软雅黑" panose="020B0503020204020204" pitchFamily="34" charset="-122"/>
                <a:ea typeface="微软雅黑" panose="020B0503020204020204" pitchFamily="34" charset="-122"/>
              </a:rPr>
              <a:t> ( j=i-1;  j&gt;=high+1;  --j )</a:t>
            </a:r>
            <a:endParaRPr lang="en-US" altLang="zh-CN" sz="2000" dirty="0">
              <a:latin typeface="微软雅黑" panose="020B0503020204020204" pitchFamily="34" charset="-122"/>
              <a:ea typeface="微软雅黑" panose="020B0503020204020204" pitchFamily="34" charset="-122"/>
            </a:endParaRPr>
          </a:p>
          <a:p>
            <a:pPr eaLnBrk="1" hangingPunct="1">
              <a:lnSpc>
                <a:spcPts val="32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L.r[j+1] = L.r[j];          // </a:t>
            </a:r>
            <a:r>
              <a:rPr lang="zh-CN" altLang="en-US" sz="2000" dirty="0">
                <a:latin typeface="微软雅黑" panose="020B0503020204020204" pitchFamily="34" charset="-122"/>
                <a:ea typeface="微软雅黑" panose="020B0503020204020204" pitchFamily="34" charset="-122"/>
              </a:rPr>
              <a:t>记录后移</a:t>
            </a:r>
            <a:endParaRPr lang="zh-CN" altLang="en-US" sz="2000" dirty="0">
              <a:latin typeface="微软雅黑" panose="020B0503020204020204" pitchFamily="34" charset="-122"/>
              <a:ea typeface="微软雅黑" panose="020B0503020204020204" pitchFamily="34" charset="-122"/>
            </a:endParaRPr>
          </a:p>
          <a:p>
            <a:pPr eaLnBrk="1" hangingPunct="1">
              <a:lnSpc>
                <a:spcPts val="32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L.r[high+1] = L.r[0];        // </a:t>
            </a:r>
            <a:r>
              <a:rPr lang="zh-CN" altLang="en-US" sz="2000" dirty="0">
                <a:latin typeface="微软雅黑" panose="020B0503020204020204" pitchFamily="34" charset="-122"/>
                <a:ea typeface="微软雅黑" panose="020B0503020204020204" pitchFamily="34" charset="-122"/>
              </a:rPr>
              <a:t>插入</a:t>
            </a:r>
            <a:endParaRPr lang="zh-CN" altLang="en-US" sz="2000" b="1" dirty="0">
              <a:latin typeface="微软雅黑" panose="020B0503020204020204" pitchFamily="34" charset="-122"/>
              <a:ea typeface="微软雅黑" panose="020B0503020204020204" pitchFamily="34" charset="-122"/>
            </a:endParaRPr>
          </a:p>
          <a:p>
            <a:pPr eaLnBrk="1" hangingPunct="1">
              <a:lnSpc>
                <a:spcPts val="3200"/>
              </a:lnSpc>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 // </a:t>
            </a:r>
            <a:r>
              <a:rPr lang="en-US" altLang="zh-CN" sz="2000" dirty="0">
                <a:latin typeface="微软雅黑" panose="020B0503020204020204" pitchFamily="34" charset="-122"/>
                <a:ea typeface="微软雅黑" panose="020B0503020204020204" pitchFamily="34" charset="-122"/>
              </a:rPr>
              <a:t>for</a:t>
            </a:r>
            <a:endParaRPr lang="en-US" altLang="zh-CN" sz="2000" b="1" dirty="0">
              <a:latin typeface="微软雅黑" panose="020B0503020204020204" pitchFamily="34" charset="-122"/>
              <a:ea typeface="微软雅黑" panose="020B0503020204020204" pitchFamily="34" charset="-122"/>
            </a:endParaRPr>
          </a:p>
          <a:p>
            <a:pPr eaLnBrk="1" hangingPunct="1">
              <a:lnSpc>
                <a:spcPts val="32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BInsertSort</a:t>
            </a:r>
            <a:endParaRPr lang="en-US" altLang="zh-CN" sz="2000" dirty="0">
              <a:latin typeface="微软雅黑" panose="020B0503020204020204" pitchFamily="34" charset="-122"/>
              <a:ea typeface="微软雅黑" panose="020B0503020204020204" pitchFamily="34" charset="-122"/>
            </a:endParaRPr>
          </a:p>
        </p:txBody>
      </p:sp>
      <p:sp>
        <p:nvSpPr>
          <p:cNvPr id="29699" name="Text Box 14"/>
          <p:cNvSpPr txBox="1"/>
          <p:nvPr/>
        </p:nvSpPr>
        <p:spPr>
          <a:xfrm>
            <a:off x="3348038" y="5910263"/>
            <a:ext cx="2303462" cy="400050"/>
          </a:xfrm>
          <a:prstGeom prst="rect">
            <a:avLst/>
          </a:prstGeom>
          <a:noFill/>
          <a:ln w="9525">
            <a:noFill/>
          </a:ln>
        </p:spPr>
        <p:txBody>
          <a:bodyPr>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算法 </a:t>
            </a:r>
            <a:r>
              <a:rPr lang="en-US" altLang="zh-CN" sz="2000" b="1" dirty="0">
                <a:latin typeface="微软雅黑" panose="020B0503020204020204" pitchFamily="34" charset="-122"/>
                <a:ea typeface="微软雅黑" panose="020B0503020204020204" pitchFamily="34" charset="-122"/>
              </a:rPr>
              <a:t>10.2</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7" name="Text Box 1095"/>
          <p:cNvSpPr txBox="1"/>
          <p:nvPr/>
        </p:nvSpPr>
        <p:spPr>
          <a:xfrm>
            <a:off x="814388" y="142875"/>
            <a:ext cx="768350" cy="401638"/>
          </a:xfrm>
          <a:prstGeom prst="rect">
            <a:avLst/>
          </a:prstGeom>
          <a:noFill/>
          <a:ln w="9525">
            <a:noFill/>
          </a:ln>
        </p:spPr>
        <p:txBody>
          <a:bodyPr wrap="none">
            <a:spAutoFit/>
          </a:bodyPr>
          <a:p>
            <a:pPr eaLnBrk="1" hangingPunct="1">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例如</a:t>
            </a:r>
            <a:r>
              <a:rPr lang="en-US" altLang="zh-CN" sz="2000" dirty="0">
                <a:latin typeface="Times New Roman" panose="02020603050405020304" pitchFamily="18" charset="0"/>
                <a:ea typeface="楷体_GB2312" pitchFamily="49" charset="-122"/>
              </a:rPr>
              <a:t>:</a:t>
            </a:r>
            <a:endParaRPr lang="en-US" altLang="zh-CN" sz="2000" dirty="0">
              <a:latin typeface="Times New Roman" panose="02020603050405020304" pitchFamily="18" charset="0"/>
              <a:ea typeface="楷体_GB2312" pitchFamily="49" charset="-122"/>
            </a:endParaRPr>
          </a:p>
        </p:txBody>
      </p:sp>
      <p:sp>
        <p:nvSpPr>
          <p:cNvPr id="27658" name="Text Box 1102"/>
          <p:cNvSpPr txBox="1"/>
          <p:nvPr/>
        </p:nvSpPr>
        <p:spPr>
          <a:xfrm>
            <a:off x="736600" y="1143000"/>
            <a:ext cx="490538" cy="401638"/>
          </a:xfrm>
          <a:prstGeom prst="rect">
            <a:avLst/>
          </a:prstGeom>
          <a:noFill/>
          <a:ln w="9525">
            <a:noFill/>
          </a:ln>
        </p:spPr>
        <p:txBody>
          <a:bodyPr wrap="none">
            <a:spAutoFit/>
          </a:bodyPr>
          <a:p>
            <a:pPr eaLnBrk="1" hangingPunct="1">
              <a:buFont typeface="Arial" panose="020B0604020202020204" pitchFamily="34" charset="0"/>
            </a:pPr>
            <a:r>
              <a:rPr lang="en-US" altLang="zh-CN" sz="2000" dirty="0">
                <a:latin typeface="Times New Roman" panose="02020603050405020304" pitchFamily="18" charset="0"/>
                <a:ea typeface="宋体" panose="02010600030101010101" pitchFamily="2" charset="-122"/>
              </a:rPr>
              <a:t>L.r</a:t>
            </a:r>
            <a:endParaRPr lang="en-US" altLang="zh-CN" sz="2000" dirty="0">
              <a:latin typeface="Times New Roman" panose="02020603050405020304" pitchFamily="18" charset="0"/>
              <a:ea typeface="宋体" panose="02010600030101010101" pitchFamily="2" charset="-122"/>
            </a:endParaRPr>
          </a:p>
        </p:txBody>
      </p:sp>
      <p:sp>
        <p:nvSpPr>
          <p:cNvPr id="27659" name="Text Box 1026"/>
          <p:cNvSpPr txBox="1"/>
          <p:nvPr/>
        </p:nvSpPr>
        <p:spPr>
          <a:xfrm>
            <a:off x="1236663" y="1071563"/>
            <a:ext cx="3444875" cy="650875"/>
          </a:xfrm>
          <a:prstGeom prst="rect">
            <a:avLst/>
          </a:prstGeom>
          <a:solidFill>
            <a:srgbClr val="FFFF99">
              <a:alpha val="50195"/>
            </a:srgbClr>
          </a:solidFill>
          <a:ln w="9525" cap="flat" cmpd="sng">
            <a:solidFill>
              <a:srgbClr val="800000"/>
            </a:solidFill>
            <a:prstDash val="solid"/>
            <a:miter/>
            <a:headEnd type="none" w="med" len="med"/>
            <a:tailEnd type="none" w="med" len="med"/>
          </a:ln>
        </p:spPr>
        <p:txBody>
          <a:bodyPr>
            <a:spAutoFit/>
          </a:bodyPr>
          <a:p>
            <a:pPr eaLnBrk="1" hangingPunct="1">
              <a:buFont typeface="Arial" panose="020B0604020202020204" pitchFamily="34" charset="0"/>
            </a:pPr>
            <a:r>
              <a:rPr lang="en-US" altLang="zh-CN" sz="3600" b="1" dirty="0">
                <a:latin typeface="Times New Roman" panose="02020603050405020304" pitchFamily="18" charset="0"/>
                <a:ea typeface="宋体" panose="02010600030101010101" pitchFamily="2" charset="-122"/>
              </a:rPr>
              <a:t>14  36  49  52  80</a:t>
            </a:r>
            <a:endParaRPr lang="en-US" altLang="zh-CN" sz="3600" dirty="0">
              <a:latin typeface="Times New Roman" panose="02020603050405020304" pitchFamily="18" charset="0"/>
              <a:ea typeface="宋体" panose="02010600030101010101" pitchFamily="2" charset="-122"/>
            </a:endParaRPr>
          </a:p>
        </p:txBody>
      </p:sp>
      <p:sp>
        <p:nvSpPr>
          <p:cNvPr id="27660" name="Text Box 1031"/>
          <p:cNvSpPr txBox="1"/>
          <p:nvPr/>
        </p:nvSpPr>
        <p:spPr>
          <a:xfrm>
            <a:off x="4665663" y="1071563"/>
            <a:ext cx="3430587" cy="650875"/>
          </a:xfrm>
          <a:prstGeom prst="rect">
            <a:avLst/>
          </a:prstGeom>
          <a:solidFill>
            <a:srgbClr val="CCFFFF">
              <a:alpha val="50195"/>
            </a:srgbClr>
          </a:solidFill>
          <a:ln w="9525" cap="flat" cmpd="sng">
            <a:solidFill>
              <a:srgbClr val="000099"/>
            </a:solidFill>
            <a:prstDash val="solid"/>
            <a:miter/>
            <a:headEnd type="none" w="med" len="med"/>
            <a:tailEnd type="none" w="med" len="med"/>
          </a:ln>
        </p:spPr>
        <p:txBody>
          <a:bodyPr>
            <a:spAutoFit/>
          </a:bodyPr>
          <a:p>
            <a:pPr eaLnBrk="1" hangingPunct="1">
              <a:buFont typeface="Arial" panose="020B0604020202020204" pitchFamily="34" charset="0"/>
            </a:pPr>
            <a:r>
              <a:rPr lang="en-US" altLang="zh-CN" sz="3600" b="1" dirty="0">
                <a:latin typeface="Times New Roman" panose="02020603050405020304" pitchFamily="18" charset="0"/>
                <a:ea typeface="宋体" panose="02010600030101010101" pitchFamily="2" charset="-122"/>
              </a:rPr>
              <a:t>58  </a:t>
            </a:r>
            <a:r>
              <a:rPr lang="en-US" altLang="zh-CN" sz="3600" dirty="0">
                <a:latin typeface="Times New Roman" panose="02020603050405020304" pitchFamily="18" charset="0"/>
                <a:ea typeface="宋体" panose="02010600030101010101" pitchFamily="2" charset="-122"/>
              </a:rPr>
              <a:t>61  23  97  75</a:t>
            </a:r>
            <a:endParaRPr lang="en-US" altLang="zh-CN" sz="3600" dirty="0">
              <a:latin typeface="Times New Roman" panose="02020603050405020304" pitchFamily="18" charset="0"/>
              <a:ea typeface="宋体" panose="02010600030101010101" pitchFamily="2" charset="-122"/>
            </a:endParaRPr>
          </a:p>
        </p:txBody>
      </p:sp>
      <p:sp>
        <p:nvSpPr>
          <p:cNvPr id="27661" name="Line 1027"/>
          <p:cNvSpPr/>
          <p:nvPr/>
        </p:nvSpPr>
        <p:spPr>
          <a:xfrm>
            <a:off x="1951038" y="1028700"/>
            <a:ext cx="0" cy="685800"/>
          </a:xfrm>
          <a:prstGeom prst="line">
            <a:avLst/>
          </a:prstGeom>
          <a:ln w="9525" cap="flat" cmpd="sng">
            <a:solidFill>
              <a:srgbClr val="800000"/>
            </a:solidFill>
            <a:prstDash val="solid"/>
            <a:headEnd type="none" w="med" len="med"/>
            <a:tailEnd type="none" w="med" len="med"/>
          </a:ln>
        </p:spPr>
      </p:sp>
      <p:sp>
        <p:nvSpPr>
          <p:cNvPr id="27662" name="Line 1028"/>
          <p:cNvSpPr/>
          <p:nvPr/>
        </p:nvSpPr>
        <p:spPr>
          <a:xfrm>
            <a:off x="2593975" y="1028700"/>
            <a:ext cx="0" cy="685800"/>
          </a:xfrm>
          <a:prstGeom prst="line">
            <a:avLst/>
          </a:prstGeom>
          <a:ln w="9525" cap="flat" cmpd="sng">
            <a:solidFill>
              <a:srgbClr val="800000"/>
            </a:solidFill>
            <a:prstDash val="solid"/>
            <a:headEnd type="none" w="med" len="med"/>
            <a:tailEnd type="none" w="med" len="med"/>
          </a:ln>
        </p:spPr>
      </p:sp>
      <p:sp>
        <p:nvSpPr>
          <p:cNvPr id="27663" name="Line 1029"/>
          <p:cNvSpPr/>
          <p:nvPr/>
        </p:nvSpPr>
        <p:spPr>
          <a:xfrm>
            <a:off x="3236913" y="1028700"/>
            <a:ext cx="0" cy="685800"/>
          </a:xfrm>
          <a:prstGeom prst="line">
            <a:avLst/>
          </a:prstGeom>
          <a:ln w="9525" cap="flat" cmpd="sng">
            <a:solidFill>
              <a:srgbClr val="800000"/>
            </a:solidFill>
            <a:prstDash val="solid"/>
            <a:headEnd type="none" w="med" len="med"/>
            <a:tailEnd type="none" w="med" len="med"/>
          </a:ln>
        </p:spPr>
      </p:sp>
      <p:sp>
        <p:nvSpPr>
          <p:cNvPr id="27664" name="Line 1030"/>
          <p:cNvSpPr/>
          <p:nvPr/>
        </p:nvSpPr>
        <p:spPr>
          <a:xfrm>
            <a:off x="3951288" y="1028700"/>
            <a:ext cx="0" cy="685800"/>
          </a:xfrm>
          <a:prstGeom prst="line">
            <a:avLst/>
          </a:prstGeom>
          <a:ln w="9525" cap="flat" cmpd="sng">
            <a:solidFill>
              <a:srgbClr val="800000"/>
            </a:solidFill>
            <a:prstDash val="solid"/>
            <a:headEnd type="none" w="med" len="med"/>
            <a:tailEnd type="none" w="med" len="med"/>
          </a:ln>
        </p:spPr>
      </p:sp>
      <p:sp>
        <p:nvSpPr>
          <p:cNvPr id="27665" name="Line 1032"/>
          <p:cNvSpPr/>
          <p:nvPr/>
        </p:nvSpPr>
        <p:spPr>
          <a:xfrm>
            <a:off x="5308600" y="1000125"/>
            <a:ext cx="0" cy="685800"/>
          </a:xfrm>
          <a:prstGeom prst="line">
            <a:avLst/>
          </a:prstGeom>
          <a:ln w="9525" cap="flat" cmpd="sng">
            <a:solidFill>
              <a:srgbClr val="000099"/>
            </a:solidFill>
            <a:prstDash val="solid"/>
            <a:headEnd type="none" w="med" len="med"/>
            <a:tailEnd type="none" w="med" len="med"/>
          </a:ln>
        </p:spPr>
      </p:sp>
      <p:sp>
        <p:nvSpPr>
          <p:cNvPr id="27666" name="Line 1033"/>
          <p:cNvSpPr/>
          <p:nvPr/>
        </p:nvSpPr>
        <p:spPr>
          <a:xfrm>
            <a:off x="6022975" y="1028700"/>
            <a:ext cx="0" cy="685800"/>
          </a:xfrm>
          <a:prstGeom prst="line">
            <a:avLst/>
          </a:prstGeom>
          <a:ln w="9525" cap="flat" cmpd="sng">
            <a:solidFill>
              <a:srgbClr val="000099"/>
            </a:solidFill>
            <a:prstDash val="solid"/>
            <a:headEnd type="none" w="med" len="med"/>
            <a:tailEnd type="none" w="med" len="med"/>
          </a:ln>
        </p:spPr>
      </p:sp>
      <p:sp>
        <p:nvSpPr>
          <p:cNvPr id="27667" name="Line 1034"/>
          <p:cNvSpPr/>
          <p:nvPr/>
        </p:nvSpPr>
        <p:spPr>
          <a:xfrm>
            <a:off x="6738938" y="1028700"/>
            <a:ext cx="0" cy="685800"/>
          </a:xfrm>
          <a:prstGeom prst="line">
            <a:avLst/>
          </a:prstGeom>
          <a:ln w="9525" cap="flat" cmpd="sng">
            <a:solidFill>
              <a:srgbClr val="000099"/>
            </a:solidFill>
            <a:prstDash val="solid"/>
            <a:headEnd type="none" w="med" len="med"/>
            <a:tailEnd type="none" w="med" len="med"/>
          </a:ln>
        </p:spPr>
      </p:sp>
      <p:sp>
        <p:nvSpPr>
          <p:cNvPr id="27668" name="Line 1035"/>
          <p:cNvSpPr/>
          <p:nvPr/>
        </p:nvSpPr>
        <p:spPr>
          <a:xfrm>
            <a:off x="7381875" y="1028700"/>
            <a:ext cx="0" cy="685800"/>
          </a:xfrm>
          <a:prstGeom prst="line">
            <a:avLst/>
          </a:prstGeom>
          <a:ln w="9525" cap="flat" cmpd="sng">
            <a:solidFill>
              <a:srgbClr val="000099"/>
            </a:solidFill>
            <a:prstDash val="solid"/>
            <a:headEnd type="none" w="med" len="med"/>
            <a:tailEnd type="none" w="med" len="med"/>
          </a:ln>
        </p:spPr>
      </p:sp>
      <p:sp>
        <p:nvSpPr>
          <p:cNvPr id="27669" name="Line 1036"/>
          <p:cNvSpPr/>
          <p:nvPr/>
        </p:nvSpPr>
        <p:spPr>
          <a:xfrm>
            <a:off x="4879975" y="642938"/>
            <a:ext cx="0" cy="381000"/>
          </a:xfrm>
          <a:prstGeom prst="line">
            <a:avLst/>
          </a:prstGeom>
          <a:ln w="12700" cap="flat" cmpd="sng">
            <a:solidFill>
              <a:srgbClr val="000099"/>
            </a:solidFill>
            <a:prstDash val="solid"/>
            <a:headEnd type="none" w="med" len="med"/>
            <a:tailEnd type="triangle" w="med" len="med"/>
          </a:ln>
        </p:spPr>
      </p:sp>
      <p:sp>
        <p:nvSpPr>
          <p:cNvPr id="27670" name="Text Box 1037"/>
          <p:cNvSpPr txBox="1"/>
          <p:nvPr/>
        </p:nvSpPr>
        <p:spPr>
          <a:xfrm>
            <a:off x="4864100" y="631825"/>
            <a:ext cx="244475" cy="400050"/>
          </a:xfrm>
          <a:prstGeom prst="rect">
            <a:avLst/>
          </a:prstGeom>
          <a:noFill/>
          <a:ln w="9525">
            <a:noFill/>
          </a:ln>
        </p:spPr>
        <p:txBody>
          <a:bodyPr wrap="none">
            <a:spAutoFit/>
          </a:bodyPr>
          <a:p>
            <a:pPr eaLnBrk="1" hangingPunct="1">
              <a:buFont typeface="Arial" panose="020B0604020202020204" pitchFamily="34" charset="0"/>
            </a:pPr>
            <a:r>
              <a:rPr lang="en-US" altLang="zh-CN" sz="2000" dirty="0">
                <a:latin typeface="Segoe Condensed" pitchFamily="34" charset="0"/>
                <a:ea typeface="宋体" panose="02010600030101010101" pitchFamily="2" charset="-122"/>
              </a:rPr>
              <a:t>i</a:t>
            </a:r>
            <a:endParaRPr lang="en-US" altLang="zh-CN" sz="2000" dirty="0">
              <a:latin typeface="Segoe Condensed" pitchFamily="34" charset="0"/>
              <a:ea typeface="宋体" panose="02010600030101010101" pitchFamily="2" charset="-122"/>
            </a:endParaRPr>
          </a:p>
        </p:txBody>
      </p:sp>
      <p:sp>
        <p:nvSpPr>
          <p:cNvPr id="27671" name="Line 1050"/>
          <p:cNvSpPr/>
          <p:nvPr/>
        </p:nvSpPr>
        <p:spPr>
          <a:xfrm flipV="1">
            <a:off x="1522413" y="1785938"/>
            <a:ext cx="0" cy="533400"/>
          </a:xfrm>
          <a:prstGeom prst="line">
            <a:avLst/>
          </a:prstGeom>
          <a:ln w="19050" cap="flat" cmpd="sng">
            <a:solidFill>
              <a:srgbClr val="FF6600"/>
            </a:solidFill>
            <a:prstDash val="solid"/>
            <a:headEnd type="none" w="med" len="med"/>
            <a:tailEnd type="triangle" w="med" len="med"/>
          </a:ln>
        </p:spPr>
      </p:sp>
      <p:sp>
        <p:nvSpPr>
          <p:cNvPr id="27672" name="Text Box 1051"/>
          <p:cNvSpPr txBox="1"/>
          <p:nvPr/>
        </p:nvSpPr>
        <p:spPr>
          <a:xfrm>
            <a:off x="950913" y="1785938"/>
            <a:ext cx="569912" cy="401637"/>
          </a:xfrm>
          <a:prstGeom prst="rect">
            <a:avLst/>
          </a:prstGeom>
          <a:noFill/>
          <a:ln w="9525">
            <a:noFill/>
          </a:ln>
        </p:spPr>
        <p:txBody>
          <a:bodyPr wrap="none">
            <a:spAutoFit/>
          </a:bodyPr>
          <a:p>
            <a:pPr eaLnBrk="1" hangingPunct="1">
              <a:buFont typeface="Arial" panose="020B0604020202020204" pitchFamily="34" charset="0"/>
            </a:pPr>
            <a:r>
              <a:rPr lang="en-US" altLang="zh-CN" sz="2000" dirty="0">
                <a:latin typeface="Times New Roman" panose="02020603050405020304" pitchFamily="18" charset="0"/>
                <a:ea typeface="宋体" panose="02010600030101010101" pitchFamily="2" charset="-122"/>
              </a:rPr>
              <a:t>low</a:t>
            </a:r>
            <a:endParaRPr lang="en-US" altLang="zh-CN" sz="2000" dirty="0">
              <a:latin typeface="Times New Roman" panose="02020603050405020304" pitchFamily="18" charset="0"/>
              <a:ea typeface="宋体" panose="02010600030101010101" pitchFamily="2" charset="-122"/>
            </a:endParaRPr>
          </a:p>
        </p:txBody>
      </p:sp>
      <p:sp>
        <p:nvSpPr>
          <p:cNvPr id="27673" name="Line 1059"/>
          <p:cNvSpPr/>
          <p:nvPr/>
        </p:nvSpPr>
        <p:spPr>
          <a:xfrm flipV="1">
            <a:off x="4451350" y="1714500"/>
            <a:ext cx="0" cy="533400"/>
          </a:xfrm>
          <a:prstGeom prst="line">
            <a:avLst/>
          </a:prstGeom>
          <a:ln w="19050" cap="flat" cmpd="sng">
            <a:solidFill>
              <a:srgbClr val="006600"/>
            </a:solidFill>
            <a:prstDash val="solid"/>
            <a:headEnd type="none" w="med" len="med"/>
            <a:tailEnd type="triangle" w="med" len="med"/>
          </a:ln>
        </p:spPr>
      </p:sp>
      <p:sp>
        <p:nvSpPr>
          <p:cNvPr id="27674" name="Text Box 1060"/>
          <p:cNvSpPr txBox="1"/>
          <p:nvPr/>
        </p:nvSpPr>
        <p:spPr>
          <a:xfrm>
            <a:off x="4522788" y="1785938"/>
            <a:ext cx="641350" cy="401637"/>
          </a:xfrm>
          <a:prstGeom prst="rect">
            <a:avLst/>
          </a:prstGeom>
          <a:noFill/>
          <a:ln w="9525">
            <a:noFill/>
          </a:ln>
        </p:spPr>
        <p:txBody>
          <a:bodyPr wrap="none">
            <a:spAutoFit/>
          </a:bodyPr>
          <a:p>
            <a:pPr eaLnBrk="1" hangingPunct="1">
              <a:buFont typeface="Arial" panose="020B0604020202020204" pitchFamily="34" charset="0"/>
            </a:pPr>
            <a:r>
              <a:rPr lang="en-US" altLang="zh-CN" sz="2000" dirty="0">
                <a:latin typeface="Times New Roman" panose="02020603050405020304" pitchFamily="18" charset="0"/>
                <a:ea typeface="宋体" panose="02010600030101010101" pitchFamily="2" charset="-122"/>
              </a:rPr>
              <a:t>high</a:t>
            </a:r>
            <a:endParaRPr lang="en-US" altLang="zh-CN" sz="2000" dirty="0">
              <a:latin typeface="Times New Roman" panose="02020603050405020304" pitchFamily="18" charset="0"/>
              <a:ea typeface="宋体" panose="02010600030101010101" pitchFamily="2" charset="-122"/>
            </a:endParaRPr>
          </a:p>
        </p:txBody>
      </p:sp>
      <p:sp>
        <p:nvSpPr>
          <p:cNvPr id="27675" name="Line 1056"/>
          <p:cNvSpPr/>
          <p:nvPr/>
        </p:nvSpPr>
        <p:spPr>
          <a:xfrm flipV="1">
            <a:off x="2951163" y="1714500"/>
            <a:ext cx="0" cy="533400"/>
          </a:xfrm>
          <a:prstGeom prst="line">
            <a:avLst/>
          </a:prstGeom>
          <a:ln w="19050" cap="flat" cmpd="sng">
            <a:solidFill>
              <a:schemeClr val="accent1"/>
            </a:solidFill>
            <a:prstDash val="solid"/>
            <a:headEnd type="none" w="med" len="med"/>
            <a:tailEnd type="triangle" w="med" len="med"/>
          </a:ln>
        </p:spPr>
      </p:sp>
      <p:sp>
        <p:nvSpPr>
          <p:cNvPr id="27676" name="Text Box 1057"/>
          <p:cNvSpPr txBox="1"/>
          <p:nvPr/>
        </p:nvSpPr>
        <p:spPr>
          <a:xfrm>
            <a:off x="2782888" y="2143125"/>
            <a:ext cx="382587" cy="401638"/>
          </a:xfrm>
          <a:prstGeom prst="rect">
            <a:avLst/>
          </a:prstGeom>
          <a:noFill/>
          <a:ln w="9525">
            <a:noFill/>
          </a:ln>
        </p:spPr>
        <p:txBody>
          <a:bodyPr wrap="none">
            <a:spAutoFit/>
          </a:bodyPr>
          <a:p>
            <a:pPr eaLnBrk="1" hangingPunct="1">
              <a:buFont typeface="Arial" panose="020B0604020202020204" pitchFamily="34" charset="0"/>
            </a:pPr>
            <a:r>
              <a:rPr lang="en-US" altLang="zh-CN" sz="2000" dirty="0">
                <a:latin typeface="Times New Roman" panose="02020603050405020304" pitchFamily="18" charset="0"/>
                <a:ea typeface="宋体" panose="02010600030101010101" pitchFamily="2" charset="-122"/>
              </a:rPr>
              <a:t>m</a:t>
            </a:r>
            <a:endParaRPr lang="en-US" altLang="zh-CN" sz="2000" dirty="0">
              <a:latin typeface="Times New Roman" panose="02020603050405020304" pitchFamily="18" charset="0"/>
              <a:ea typeface="宋体" panose="02010600030101010101" pitchFamily="2" charset="-122"/>
            </a:endParaRPr>
          </a:p>
        </p:txBody>
      </p:sp>
      <p:sp>
        <p:nvSpPr>
          <p:cNvPr id="30742" name="矩形 33"/>
          <p:cNvSpPr/>
          <p:nvPr/>
        </p:nvSpPr>
        <p:spPr>
          <a:xfrm>
            <a:off x="736600" y="1785938"/>
            <a:ext cx="1214438" cy="928687"/>
          </a:xfrm>
          <a:prstGeom prst="rect">
            <a:avLst/>
          </a:prstGeom>
          <a:noFill/>
          <a:ln w="9525">
            <a:noFill/>
          </a:ln>
        </p:spPr>
        <p:txBody>
          <a:bodyPr anchor="ctr"/>
          <a:p>
            <a:pPr algn="ctr" eaLnBrk="1" hangingPunct="1">
              <a:buFont typeface="Arial" panose="020B0604020202020204" pitchFamily="34" charset="0"/>
            </a:pPr>
            <a:endParaRPr lang="zh-CN" altLang="en-US" sz="3300" dirty="0">
              <a:latin typeface="Calibri" panose="020F0502020204030204" pitchFamily="34" charset="0"/>
              <a:ea typeface="宋体" panose="02010600030101010101" pitchFamily="2" charset="-122"/>
            </a:endParaRPr>
          </a:p>
        </p:txBody>
      </p:sp>
      <p:sp>
        <p:nvSpPr>
          <p:cNvPr id="27678" name="矩形 34"/>
          <p:cNvSpPr/>
          <p:nvPr/>
        </p:nvSpPr>
        <p:spPr>
          <a:xfrm>
            <a:off x="950913" y="1785938"/>
            <a:ext cx="1143000" cy="642937"/>
          </a:xfrm>
          <a:prstGeom prst="rect">
            <a:avLst/>
          </a:prstGeom>
          <a:blipFill rotWithShape="1">
            <a:blip r:embed="rId1"/>
            <a:stretch>
              <a:fillRect/>
            </a:stretch>
          </a:blipFill>
          <a:ln w="9525">
            <a:noFill/>
          </a:ln>
        </p:spPr>
        <p:txBody>
          <a:bodyPr anchor="ctr"/>
          <a:p>
            <a:pPr algn="ctr" eaLnBrk="1" hangingPunct="1">
              <a:buFont typeface="Arial" panose="020B0604020202020204" pitchFamily="34" charset="0"/>
            </a:pPr>
            <a:endParaRPr lang="zh-CN" altLang="en-US" sz="3300" dirty="0">
              <a:latin typeface="Calibri" panose="020F0502020204030204" pitchFamily="34" charset="0"/>
              <a:ea typeface="宋体" panose="02010600030101010101" pitchFamily="2" charset="-122"/>
            </a:endParaRPr>
          </a:p>
        </p:txBody>
      </p:sp>
      <p:sp>
        <p:nvSpPr>
          <p:cNvPr id="27679" name="Line 1050"/>
          <p:cNvSpPr/>
          <p:nvPr/>
        </p:nvSpPr>
        <p:spPr>
          <a:xfrm flipV="1">
            <a:off x="3736975" y="1785938"/>
            <a:ext cx="0" cy="533400"/>
          </a:xfrm>
          <a:prstGeom prst="line">
            <a:avLst/>
          </a:prstGeom>
          <a:ln w="19050" cap="flat" cmpd="sng">
            <a:solidFill>
              <a:srgbClr val="FF6600"/>
            </a:solidFill>
            <a:prstDash val="solid"/>
            <a:headEnd type="none" w="med" len="med"/>
            <a:tailEnd type="triangle" w="med" len="med"/>
          </a:ln>
        </p:spPr>
      </p:sp>
      <p:sp>
        <p:nvSpPr>
          <p:cNvPr id="27680" name="Text Box 1051"/>
          <p:cNvSpPr txBox="1"/>
          <p:nvPr/>
        </p:nvSpPr>
        <p:spPr>
          <a:xfrm>
            <a:off x="3736975" y="1857375"/>
            <a:ext cx="571500" cy="401638"/>
          </a:xfrm>
          <a:prstGeom prst="rect">
            <a:avLst/>
          </a:prstGeom>
          <a:noFill/>
          <a:ln w="9525">
            <a:noFill/>
          </a:ln>
        </p:spPr>
        <p:txBody>
          <a:bodyPr>
            <a:spAutoFit/>
          </a:bodyPr>
          <a:p>
            <a:pPr eaLnBrk="1" hangingPunct="1">
              <a:buFont typeface="Arial" panose="020B0604020202020204" pitchFamily="34" charset="0"/>
            </a:pPr>
            <a:r>
              <a:rPr lang="en-US" altLang="zh-CN" sz="2000" dirty="0">
                <a:latin typeface="Times New Roman" panose="02020603050405020304" pitchFamily="18" charset="0"/>
                <a:ea typeface="宋体" panose="02010600030101010101" pitchFamily="2" charset="-122"/>
              </a:rPr>
              <a:t>low</a:t>
            </a:r>
            <a:endParaRPr lang="en-US" altLang="zh-CN" sz="2000" dirty="0">
              <a:latin typeface="Times New Roman" panose="02020603050405020304" pitchFamily="18" charset="0"/>
              <a:ea typeface="宋体" panose="02010600030101010101" pitchFamily="2" charset="-122"/>
            </a:endParaRPr>
          </a:p>
        </p:txBody>
      </p:sp>
      <p:sp>
        <p:nvSpPr>
          <p:cNvPr id="27681" name="Line 1056"/>
          <p:cNvSpPr/>
          <p:nvPr/>
        </p:nvSpPr>
        <p:spPr>
          <a:xfrm flipV="1">
            <a:off x="3476625" y="1785938"/>
            <a:ext cx="0" cy="533400"/>
          </a:xfrm>
          <a:prstGeom prst="line">
            <a:avLst/>
          </a:prstGeom>
          <a:ln w="19050" cap="flat" cmpd="sng">
            <a:solidFill>
              <a:schemeClr val="accent1"/>
            </a:solidFill>
            <a:prstDash val="solid"/>
            <a:headEnd type="none" w="med" len="med"/>
            <a:tailEnd type="triangle" w="med" len="med"/>
          </a:ln>
        </p:spPr>
      </p:sp>
      <p:sp>
        <p:nvSpPr>
          <p:cNvPr id="27682" name="Text Box 1057"/>
          <p:cNvSpPr txBox="1"/>
          <p:nvPr/>
        </p:nvSpPr>
        <p:spPr>
          <a:xfrm>
            <a:off x="3308350" y="2214563"/>
            <a:ext cx="382588" cy="401637"/>
          </a:xfrm>
          <a:prstGeom prst="rect">
            <a:avLst/>
          </a:prstGeom>
          <a:noFill/>
          <a:ln w="9525">
            <a:noFill/>
          </a:ln>
        </p:spPr>
        <p:txBody>
          <a:bodyPr wrap="none">
            <a:spAutoFit/>
          </a:bodyPr>
          <a:p>
            <a:pPr eaLnBrk="1" hangingPunct="1">
              <a:buFont typeface="Arial" panose="020B0604020202020204" pitchFamily="34" charset="0"/>
            </a:pPr>
            <a:r>
              <a:rPr lang="en-US" altLang="zh-CN" sz="2000" dirty="0">
                <a:latin typeface="Times New Roman" panose="02020603050405020304" pitchFamily="18" charset="0"/>
                <a:ea typeface="宋体" panose="02010600030101010101" pitchFamily="2" charset="-122"/>
              </a:rPr>
              <a:t>m</a:t>
            </a:r>
            <a:endParaRPr lang="en-US" altLang="zh-CN" sz="2000" dirty="0">
              <a:latin typeface="Times New Roman" panose="02020603050405020304" pitchFamily="18" charset="0"/>
              <a:ea typeface="宋体" panose="02010600030101010101" pitchFamily="2" charset="-122"/>
            </a:endParaRPr>
          </a:p>
        </p:txBody>
      </p:sp>
      <p:sp>
        <p:nvSpPr>
          <p:cNvPr id="27683" name="矩形 52"/>
          <p:cNvSpPr/>
          <p:nvPr/>
        </p:nvSpPr>
        <p:spPr>
          <a:xfrm>
            <a:off x="2593975" y="1744663"/>
            <a:ext cx="571500" cy="857250"/>
          </a:xfrm>
          <a:prstGeom prst="rect">
            <a:avLst/>
          </a:prstGeom>
          <a:blipFill rotWithShape="1">
            <a:blip r:embed="rId2"/>
            <a:stretch>
              <a:fillRect/>
            </a:stretch>
          </a:blipFill>
          <a:ln w="9525">
            <a:noFill/>
          </a:ln>
        </p:spPr>
        <p:txBody>
          <a:bodyPr anchor="ctr"/>
          <a:p>
            <a:pPr algn="ctr" eaLnBrk="1" hangingPunct="1">
              <a:buFont typeface="Arial" panose="020B0604020202020204" pitchFamily="34" charset="0"/>
            </a:pPr>
            <a:endParaRPr lang="zh-CN" altLang="en-US" sz="3300" dirty="0">
              <a:latin typeface="Calibri" panose="020F0502020204030204" pitchFamily="34" charset="0"/>
              <a:ea typeface="宋体" panose="02010600030101010101" pitchFamily="2" charset="-122"/>
            </a:endParaRPr>
          </a:p>
        </p:txBody>
      </p:sp>
      <p:sp>
        <p:nvSpPr>
          <p:cNvPr id="27684" name="Line 1050"/>
          <p:cNvSpPr/>
          <p:nvPr/>
        </p:nvSpPr>
        <p:spPr>
          <a:xfrm flipV="1">
            <a:off x="4308475" y="1714500"/>
            <a:ext cx="0" cy="533400"/>
          </a:xfrm>
          <a:prstGeom prst="line">
            <a:avLst/>
          </a:prstGeom>
          <a:ln w="19050" cap="flat" cmpd="sng">
            <a:solidFill>
              <a:srgbClr val="FF6600"/>
            </a:solidFill>
            <a:prstDash val="solid"/>
            <a:headEnd type="none" w="med" len="med"/>
            <a:tailEnd type="triangle" w="med" len="med"/>
          </a:ln>
        </p:spPr>
      </p:sp>
      <p:sp>
        <p:nvSpPr>
          <p:cNvPr id="27685" name="矩形 55"/>
          <p:cNvSpPr/>
          <p:nvPr/>
        </p:nvSpPr>
        <p:spPr>
          <a:xfrm>
            <a:off x="3665538" y="1785938"/>
            <a:ext cx="571500" cy="857250"/>
          </a:xfrm>
          <a:prstGeom prst="rect">
            <a:avLst/>
          </a:prstGeom>
          <a:blipFill rotWithShape="1">
            <a:blip r:embed="rId3"/>
            <a:stretch>
              <a:fillRect/>
            </a:stretch>
          </a:blipFill>
          <a:ln w="9525">
            <a:noFill/>
          </a:ln>
        </p:spPr>
        <p:txBody>
          <a:bodyPr anchor="ctr"/>
          <a:p>
            <a:pPr algn="ctr" eaLnBrk="1" hangingPunct="1">
              <a:buFont typeface="Arial" panose="020B0604020202020204" pitchFamily="34" charset="0"/>
            </a:pPr>
            <a:endParaRPr lang="zh-CN" altLang="en-US" sz="3300" dirty="0">
              <a:latin typeface="Calibri" panose="020F0502020204030204" pitchFamily="34" charset="0"/>
              <a:ea typeface="宋体" panose="02010600030101010101" pitchFamily="2" charset="-122"/>
            </a:endParaRPr>
          </a:p>
        </p:txBody>
      </p:sp>
      <p:sp>
        <p:nvSpPr>
          <p:cNvPr id="27686" name="Text Box 1051"/>
          <p:cNvSpPr txBox="1"/>
          <p:nvPr/>
        </p:nvSpPr>
        <p:spPr>
          <a:xfrm>
            <a:off x="3808413" y="1857375"/>
            <a:ext cx="569912" cy="401638"/>
          </a:xfrm>
          <a:prstGeom prst="rect">
            <a:avLst/>
          </a:prstGeom>
          <a:noFill/>
          <a:ln w="9525">
            <a:noFill/>
          </a:ln>
        </p:spPr>
        <p:txBody>
          <a:bodyPr wrap="none">
            <a:spAutoFit/>
          </a:bodyPr>
          <a:p>
            <a:pPr eaLnBrk="1" hangingPunct="1">
              <a:buFont typeface="Arial" panose="020B0604020202020204" pitchFamily="34" charset="0"/>
            </a:pPr>
            <a:r>
              <a:rPr lang="en-US" altLang="zh-CN" sz="2000" dirty="0">
                <a:latin typeface="Times New Roman" panose="02020603050405020304" pitchFamily="18" charset="0"/>
                <a:ea typeface="宋体" panose="02010600030101010101" pitchFamily="2" charset="-122"/>
              </a:rPr>
              <a:t>low</a:t>
            </a:r>
            <a:endParaRPr lang="en-US" altLang="zh-CN" sz="2000" dirty="0">
              <a:latin typeface="Times New Roman" panose="02020603050405020304" pitchFamily="18" charset="0"/>
              <a:ea typeface="宋体" panose="02010600030101010101" pitchFamily="2" charset="-122"/>
            </a:endParaRPr>
          </a:p>
        </p:txBody>
      </p:sp>
      <p:sp>
        <p:nvSpPr>
          <p:cNvPr id="27687" name="Line 1056"/>
          <p:cNvSpPr/>
          <p:nvPr/>
        </p:nvSpPr>
        <p:spPr>
          <a:xfrm flipV="1">
            <a:off x="4405313" y="2286000"/>
            <a:ext cx="0" cy="533400"/>
          </a:xfrm>
          <a:prstGeom prst="line">
            <a:avLst/>
          </a:prstGeom>
          <a:ln w="19050" cap="flat" cmpd="sng">
            <a:solidFill>
              <a:schemeClr val="accent1"/>
            </a:solidFill>
            <a:prstDash val="solid"/>
            <a:headEnd type="none" w="med" len="med"/>
            <a:tailEnd type="triangle" w="med" len="med"/>
          </a:ln>
        </p:spPr>
      </p:sp>
      <p:sp>
        <p:nvSpPr>
          <p:cNvPr id="27688" name="Text Box 1057"/>
          <p:cNvSpPr txBox="1"/>
          <p:nvPr/>
        </p:nvSpPr>
        <p:spPr>
          <a:xfrm>
            <a:off x="4237038" y="2714625"/>
            <a:ext cx="382587" cy="401638"/>
          </a:xfrm>
          <a:prstGeom prst="rect">
            <a:avLst/>
          </a:prstGeom>
          <a:noFill/>
          <a:ln w="9525">
            <a:noFill/>
          </a:ln>
        </p:spPr>
        <p:txBody>
          <a:bodyPr wrap="none">
            <a:spAutoFit/>
          </a:bodyPr>
          <a:p>
            <a:pPr eaLnBrk="1" hangingPunct="1">
              <a:buFont typeface="Arial" panose="020B0604020202020204" pitchFamily="34" charset="0"/>
            </a:pPr>
            <a:r>
              <a:rPr lang="en-US" altLang="zh-CN" sz="2000" dirty="0">
                <a:latin typeface="Times New Roman" panose="02020603050405020304" pitchFamily="18" charset="0"/>
                <a:ea typeface="宋体" panose="02010600030101010101" pitchFamily="2" charset="-122"/>
              </a:rPr>
              <a:t>m</a:t>
            </a:r>
            <a:endParaRPr lang="en-US" altLang="zh-CN" sz="2000" dirty="0">
              <a:latin typeface="Times New Roman" panose="02020603050405020304" pitchFamily="18" charset="0"/>
              <a:ea typeface="宋体" panose="02010600030101010101" pitchFamily="2" charset="-122"/>
            </a:endParaRPr>
          </a:p>
        </p:txBody>
      </p:sp>
      <p:sp>
        <p:nvSpPr>
          <p:cNvPr id="27689" name="矩形 59"/>
          <p:cNvSpPr/>
          <p:nvPr/>
        </p:nvSpPr>
        <p:spPr>
          <a:xfrm>
            <a:off x="3236913" y="1785938"/>
            <a:ext cx="500062" cy="785812"/>
          </a:xfrm>
          <a:prstGeom prst="rect">
            <a:avLst/>
          </a:prstGeom>
          <a:blipFill rotWithShape="1">
            <a:blip r:embed="rId4"/>
            <a:stretch>
              <a:fillRect/>
            </a:stretch>
          </a:blipFill>
          <a:ln w="9525">
            <a:noFill/>
          </a:ln>
        </p:spPr>
        <p:txBody>
          <a:bodyPr anchor="ctr"/>
          <a:p>
            <a:pPr algn="ctr" eaLnBrk="1" hangingPunct="1">
              <a:buFont typeface="Arial" panose="020B0604020202020204" pitchFamily="34" charset="0"/>
            </a:pPr>
            <a:endParaRPr lang="zh-CN" altLang="en-US" sz="3300" dirty="0">
              <a:latin typeface="Calibri" panose="020F0502020204030204" pitchFamily="34" charset="0"/>
              <a:ea typeface="宋体" panose="02010600030101010101" pitchFamily="2" charset="-122"/>
            </a:endParaRPr>
          </a:p>
        </p:txBody>
      </p:sp>
      <p:sp>
        <p:nvSpPr>
          <p:cNvPr id="27690" name="Line 1059"/>
          <p:cNvSpPr/>
          <p:nvPr/>
        </p:nvSpPr>
        <p:spPr>
          <a:xfrm flipV="1">
            <a:off x="3522663" y="1785938"/>
            <a:ext cx="0" cy="533400"/>
          </a:xfrm>
          <a:prstGeom prst="line">
            <a:avLst/>
          </a:prstGeom>
          <a:ln w="19050" cap="flat" cmpd="sng">
            <a:solidFill>
              <a:schemeClr val="tx1"/>
            </a:solidFill>
            <a:prstDash val="solid"/>
            <a:headEnd type="none" w="med" len="med"/>
            <a:tailEnd type="triangle" w="med" len="med"/>
          </a:ln>
        </p:spPr>
      </p:sp>
      <p:sp>
        <p:nvSpPr>
          <p:cNvPr id="27691" name="Text Box 1060"/>
          <p:cNvSpPr txBox="1"/>
          <p:nvPr/>
        </p:nvSpPr>
        <p:spPr>
          <a:xfrm>
            <a:off x="2808288" y="1928813"/>
            <a:ext cx="641350" cy="401637"/>
          </a:xfrm>
          <a:prstGeom prst="rect">
            <a:avLst/>
          </a:prstGeom>
          <a:noFill/>
          <a:ln w="9525">
            <a:noFill/>
          </a:ln>
        </p:spPr>
        <p:txBody>
          <a:bodyPr wrap="none">
            <a:spAutoFit/>
          </a:bodyPr>
          <a:p>
            <a:pPr eaLnBrk="1" hangingPunct="1">
              <a:buFont typeface="Arial" panose="020B0604020202020204" pitchFamily="34" charset="0"/>
            </a:pPr>
            <a:r>
              <a:rPr lang="en-US" altLang="zh-CN" sz="2000" dirty="0">
                <a:latin typeface="Times New Roman" panose="02020603050405020304" pitchFamily="18" charset="0"/>
                <a:ea typeface="宋体" panose="02010600030101010101" pitchFamily="2" charset="-122"/>
              </a:rPr>
              <a:t>high</a:t>
            </a:r>
            <a:endParaRPr lang="en-US" altLang="zh-CN" sz="2000" dirty="0">
              <a:latin typeface="Times New Roman" panose="02020603050405020304" pitchFamily="18" charset="0"/>
              <a:ea typeface="宋体" panose="02010600030101010101" pitchFamily="2" charset="-122"/>
            </a:endParaRPr>
          </a:p>
        </p:txBody>
      </p:sp>
      <p:sp>
        <p:nvSpPr>
          <p:cNvPr id="27692" name="矩形 62"/>
          <p:cNvSpPr/>
          <p:nvPr/>
        </p:nvSpPr>
        <p:spPr>
          <a:xfrm>
            <a:off x="4379913" y="1714500"/>
            <a:ext cx="785812" cy="500063"/>
          </a:xfrm>
          <a:prstGeom prst="rect">
            <a:avLst/>
          </a:prstGeom>
          <a:blipFill rotWithShape="1">
            <a:blip r:embed="rId5"/>
            <a:stretch>
              <a:fillRect/>
            </a:stretch>
          </a:blipFill>
          <a:ln w="9525">
            <a:noFill/>
          </a:ln>
        </p:spPr>
        <p:txBody>
          <a:bodyPr anchor="ctr"/>
          <a:p>
            <a:pPr algn="ctr" eaLnBrk="1" hangingPunct="1">
              <a:buFont typeface="Arial" panose="020B0604020202020204" pitchFamily="34" charset="0"/>
            </a:pPr>
            <a:endParaRPr lang="zh-CN" altLang="en-US" sz="3300" dirty="0">
              <a:latin typeface="Calibri" panose="020F0502020204030204" pitchFamily="34" charset="0"/>
              <a:ea typeface="宋体" panose="02010600030101010101" pitchFamily="2" charset="-122"/>
            </a:endParaRPr>
          </a:p>
        </p:txBody>
      </p:sp>
      <p:sp>
        <p:nvSpPr>
          <p:cNvPr id="27693" name="Line 1098"/>
          <p:cNvSpPr/>
          <p:nvPr/>
        </p:nvSpPr>
        <p:spPr>
          <a:xfrm>
            <a:off x="4308475" y="214313"/>
            <a:ext cx="0" cy="838200"/>
          </a:xfrm>
          <a:prstGeom prst="line">
            <a:avLst/>
          </a:prstGeom>
          <a:ln w="28575" cap="flat" cmpd="sng">
            <a:solidFill>
              <a:srgbClr val="FF0000"/>
            </a:solidFill>
            <a:prstDash val="solid"/>
            <a:headEnd type="none" w="med" len="med"/>
            <a:tailEnd type="triangle" w="med" len="med"/>
          </a:ln>
        </p:spPr>
      </p:sp>
      <p:sp>
        <p:nvSpPr>
          <p:cNvPr id="27694" name="Text Box 1099"/>
          <p:cNvSpPr txBox="1"/>
          <p:nvPr/>
        </p:nvSpPr>
        <p:spPr>
          <a:xfrm>
            <a:off x="3451225" y="214313"/>
            <a:ext cx="836613" cy="849312"/>
          </a:xfrm>
          <a:prstGeom prst="rect">
            <a:avLst/>
          </a:prstGeom>
          <a:noFill/>
          <a:ln w="9525">
            <a:noFill/>
          </a:ln>
        </p:spPr>
        <p:txBody>
          <a:bodyPr wrap="none" lIns="108850" tIns="54425" rIns="108850" bIns="54425">
            <a:spAutoFit/>
          </a:bodyPr>
          <a:p>
            <a:pPr eaLnBrk="1" hangingPunct="1">
              <a:buFont typeface="Arial" panose="020B0604020202020204" pitchFamily="34" charset="0"/>
            </a:pPr>
            <a:r>
              <a:rPr lang="zh-CN" altLang="en-US" sz="2400" dirty="0">
                <a:latin typeface="Times New Roman" panose="02020603050405020304" pitchFamily="18" charset="0"/>
                <a:ea typeface="楷体_GB2312" pitchFamily="49" charset="-122"/>
              </a:rPr>
              <a:t>插入</a:t>
            </a:r>
            <a:endParaRPr lang="zh-CN" altLang="en-US" sz="2400" dirty="0">
              <a:latin typeface="Times New Roman" panose="02020603050405020304" pitchFamily="18" charset="0"/>
              <a:ea typeface="楷体_GB2312" pitchFamily="49" charset="-122"/>
            </a:endParaRPr>
          </a:p>
          <a:p>
            <a:pPr eaLnBrk="1" hangingPunct="1">
              <a:buFont typeface="Arial" panose="020B0604020202020204" pitchFamily="34" charset="0"/>
            </a:pPr>
            <a:r>
              <a:rPr lang="zh-CN" altLang="en-US" sz="2400" dirty="0">
                <a:latin typeface="Times New Roman" panose="02020603050405020304" pitchFamily="18" charset="0"/>
                <a:ea typeface="楷体_GB2312" pitchFamily="49" charset="-122"/>
              </a:rPr>
              <a:t>位置</a:t>
            </a:r>
            <a:endParaRPr lang="zh-CN" altLang="en-US" sz="2400" dirty="0">
              <a:latin typeface="Times New Roman" panose="02020603050405020304" pitchFamily="18" charset="0"/>
              <a:ea typeface="楷体_GB2312" pitchFamily="49" charset="-122"/>
            </a:endParaRPr>
          </a:p>
        </p:txBody>
      </p:sp>
      <p:sp>
        <p:nvSpPr>
          <p:cNvPr id="27695" name="Text Box 1096"/>
          <p:cNvSpPr txBox="1"/>
          <p:nvPr/>
        </p:nvSpPr>
        <p:spPr>
          <a:xfrm>
            <a:off x="933450" y="3430588"/>
            <a:ext cx="803275" cy="417512"/>
          </a:xfrm>
          <a:prstGeom prst="rect">
            <a:avLst/>
          </a:prstGeom>
          <a:noFill/>
          <a:ln w="9525">
            <a:noFill/>
          </a:ln>
        </p:spPr>
        <p:txBody>
          <a:bodyPr wrap="none" lIns="108850" tIns="54425" rIns="108850" bIns="54425">
            <a:spAutoFit/>
          </a:bodyPr>
          <a:p>
            <a:pPr eaLnBrk="1" hangingPunct="1">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再如</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27696" name="Text Box 1103"/>
          <p:cNvSpPr txBox="1"/>
          <p:nvPr/>
        </p:nvSpPr>
        <p:spPr>
          <a:xfrm>
            <a:off x="665163" y="4002088"/>
            <a:ext cx="527050" cy="417512"/>
          </a:xfrm>
          <a:prstGeom prst="rect">
            <a:avLst/>
          </a:prstGeom>
          <a:noFill/>
          <a:ln w="9525">
            <a:noFill/>
          </a:ln>
        </p:spPr>
        <p:txBody>
          <a:bodyPr wrap="none" lIns="108850" tIns="54425" rIns="108850" bIns="54425">
            <a:spAutoFit/>
          </a:bodyPr>
          <a:p>
            <a:pPr eaLnBrk="1" hangingPunct="1">
              <a:buFont typeface="Arial" panose="020B0604020202020204" pitchFamily="34" charset="0"/>
            </a:pPr>
            <a:r>
              <a:rPr lang="en-US" altLang="zh-CN" sz="2000" dirty="0">
                <a:latin typeface="Times New Roman" panose="02020603050405020304" pitchFamily="18" charset="0"/>
                <a:ea typeface="宋体" panose="02010600030101010101" pitchFamily="2" charset="-122"/>
              </a:rPr>
              <a:t>L.r</a:t>
            </a:r>
            <a:endParaRPr lang="en-US" altLang="zh-CN" sz="2000" dirty="0">
              <a:latin typeface="Times New Roman" panose="02020603050405020304" pitchFamily="18" charset="0"/>
              <a:ea typeface="宋体" panose="02010600030101010101" pitchFamily="2" charset="-122"/>
            </a:endParaRPr>
          </a:p>
        </p:txBody>
      </p:sp>
      <p:sp>
        <p:nvSpPr>
          <p:cNvPr id="27697" name="Text Box 1062"/>
          <p:cNvSpPr txBox="1"/>
          <p:nvPr/>
        </p:nvSpPr>
        <p:spPr>
          <a:xfrm>
            <a:off x="1165225" y="3859213"/>
            <a:ext cx="4740275" cy="650875"/>
          </a:xfrm>
          <a:prstGeom prst="rect">
            <a:avLst/>
          </a:prstGeom>
          <a:solidFill>
            <a:srgbClr val="FFFF99">
              <a:alpha val="50195"/>
            </a:srgbClr>
          </a:solidFill>
          <a:ln w="9525" cap="flat" cmpd="sng">
            <a:solidFill>
              <a:srgbClr val="800000"/>
            </a:solidFill>
            <a:prstDash val="solid"/>
            <a:miter/>
            <a:headEnd type="none" w="med" len="med"/>
            <a:tailEnd type="none" w="med" len="med"/>
          </a:ln>
        </p:spPr>
        <p:txBody>
          <a:bodyPr>
            <a:spAutoFit/>
          </a:bodyPr>
          <a:p>
            <a:pPr eaLnBrk="1" hangingPunct="1">
              <a:buFont typeface="Arial" panose="020B0604020202020204" pitchFamily="34" charset="0"/>
            </a:pPr>
            <a:r>
              <a:rPr lang="en-US" altLang="zh-CN" sz="3600" b="1" dirty="0">
                <a:latin typeface="Times New Roman" panose="02020603050405020304" pitchFamily="18" charset="0"/>
                <a:ea typeface="宋体" panose="02010600030101010101" pitchFamily="2" charset="-122"/>
              </a:rPr>
              <a:t>14  36  49  52  58  61 80</a:t>
            </a:r>
            <a:endParaRPr lang="en-US" altLang="zh-CN" sz="3600" dirty="0">
              <a:latin typeface="Times New Roman" panose="02020603050405020304" pitchFamily="18" charset="0"/>
              <a:ea typeface="宋体" panose="02010600030101010101" pitchFamily="2" charset="-122"/>
            </a:endParaRPr>
          </a:p>
        </p:txBody>
      </p:sp>
      <p:sp>
        <p:nvSpPr>
          <p:cNvPr id="27698" name="Text Box 1069"/>
          <p:cNvSpPr txBox="1"/>
          <p:nvPr/>
        </p:nvSpPr>
        <p:spPr>
          <a:xfrm>
            <a:off x="5870575" y="3851275"/>
            <a:ext cx="2225675" cy="650875"/>
          </a:xfrm>
          <a:prstGeom prst="rect">
            <a:avLst/>
          </a:prstGeom>
          <a:solidFill>
            <a:srgbClr val="CCFFFF">
              <a:alpha val="50195"/>
            </a:srgbClr>
          </a:solidFill>
          <a:ln w="9525" cap="flat" cmpd="sng">
            <a:solidFill>
              <a:srgbClr val="000099"/>
            </a:solidFill>
            <a:prstDash val="solid"/>
            <a:miter/>
            <a:headEnd type="none" w="med" len="med"/>
            <a:tailEnd type="none" w="med" len="med"/>
          </a:ln>
        </p:spPr>
        <p:txBody>
          <a:bodyPr>
            <a:spAutoFit/>
          </a:bodyPr>
          <a:p>
            <a:pPr eaLnBrk="1" hangingPunct="1">
              <a:buFont typeface="Arial" panose="020B0604020202020204" pitchFamily="34" charset="0"/>
            </a:pPr>
            <a:r>
              <a:rPr lang="en-US" altLang="zh-CN" sz="3600" dirty="0">
                <a:latin typeface="Times New Roman" panose="02020603050405020304" pitchFamily="18" charset="0"/>
                <a:ea typeface="宋体" panose="02010600030101010101" pitchFamily="2" charset="-122"/>
              </a:rPr>
              <a:t> 23  97  75</a:t>
            </a:r>
            <a:endParaRPr lang="en-US" altLang="zh-CN" sz="3600" dirty="0">
              <a:latin typeface="Times New Roman" panose="02020603050405020304" pitchFamily="18" charset="0"/>
              <a:ea typeface="宋体" panose="02010600030101010101" pitchFamily="2" charset="-122"/>
            </a:endParaRPr>
          </a:p>
        </p:txBody>
      </p:sp>
      <p:sp>
        <p:nvSpPr>
          <p:cNvPr id="27699" name="Line 1063"/>
          <p:cNvSpPr/>
          <p:nvPr/>
        </p:nvSpPr>
        <p:spPr>
          <a:xfrm>
            <a:off x="1808163" y="3816350"/>
            <a:ext cx="0" cy="685800"/>
          </a:xfrm>
          <a:prstGeom prst="line">
            <a:avLst/>
          </a:prstGeom>
          <a:ln w="9525" cap="flat" cmpd="sng">
            <a:solidFill>
              <a:srgbClr val="800000"/>
            </a:solidFill>
            <a:prstDash val="solid"/>
            <a:headEnd type="none" w="med" len="med"/>
            <a:tailEnd type="none" w="med" len="med"/>
          </a:ln>
        </p:spPr>
      </p:sp>
      <p:sp>
        <p:nvSpPr>
          <p:cNvPr id="27700" name="Line 1064"/>
          <p:cNvSpPr/>
          <p:nvPr/>
        </p:nvSpPr>
        <p:spPr>
          <a:xfrm>
            <a:off x="2451100" y="3816350"/>
            <a:ext cx="0" cy="685800"/>
          </a:xfrm>
          <a:prstGeom prst="line">
            <a:avLst/>
          </a:prstGeom>
          <a:ln w="9525" cap="flat" cmpd="sng">
            <a:solidFill>
              <a:srgbClr val="800000"/>
            </a:solidFill>
            <a:prstDash val="solid"/>
            <a:headEnd type="none" w="med" len="med"/>
            <a:tailEnd type="none" w="med" len="med"/>
          </a:ln>
        </p:spPr>
      </p:sp>
      <p:sp>
        <p:nvSpPr>
          <p:cNvPr id="27701" name="Line 1065"/>
          <p:cNvSpPr/>
          <p:nvPr/>
        </p:nvSpPr>
        <p:spPr>
          <a:xfrm>
            <a:off x="3165475" y="3816350"/>
            <a:ext cx="0" cy="685800"/>
          </a:xfrm>
          <a:prstGeom prst="line">
            <a:avLst/>
          </a:prstGeom>
          <a:ln w="9525" cap="flat" cmpd="sng">
            <a:solidFill>
              <a:srgbClr val="800000"/>
            </a:solidFill>
            <a:prstDash val="solid"/>
            <a:headEnd type="none" w="med" len="med"/>
            <a:tailEnd type="none" w="med" len="med"/>
          </a:ln>
        </p:spPr>
      </p:sp>
      <p:sp>
        <p:nvSpPr>
          <p:cNvPr id="27702" name="Line 1066"/>
          <p:cNvSpPr/>
          <p:nvPr/>
        </p:nvSpPr>
        <p:spPr>
          <a:xfrm>
            <a:off x="3879850" y="3816350"/>
            <a:ext cx="0" cy="685800"/>
          </a:xfrm>
          <a:prstGeom prst="line">
            <a:avLst/>
          </a:prstGeom>
          <a:ln w="9525" cap="flat" cmpd="sng">
            <a:solidFill>
              <a:srgbClr val="800000"/>
            </a:solidFill>
            <a:prstDash val="solid"/>
            <a:headEnd type="none" w="med" len="med"/>
            <a:tailEnd type="none" w="med" len="med"/>
          </a:ln>
        </p:spPr>
      </p:sp>
      <p:sp>
        <p:nvSpPr>
          <p:cNvPr id="27703" name="Line 1067"/>
          <p:cNvSpPr/>
          <p:nvPr/>
        </p:nvSpPr>
        <p:spPr>
          <a:xfrm>
            <a:off x="4522788" y="3816350"/>
            <a:ext cx="0" cy="685800"/>
          </a:xfrm>
          <a:prstGeom prst="line">
            <a:avLst/>
          </a:prstGeom>
          <a:ln w="9525" cap="flat" cmpd="sng">
            <a:solidFill>
              <a:srgbClr val="800000"/>
            </a:solidFill>
            <a:prstDash val="solid"/>
            <a:headEnd type="none" w="med" len="med"/>
            <a:tailEnd type="none" w="med" len="med"/>
          </a:ln>
        </p:spPr>
      </p:sp>
      <p:sp>
        <p:nvSpPr>
          <p:cNvPr id="27704" name="Line 1068"/>
          <p:cNvSpPr/>
          <p:nvPr/>
        </p:nvSpPr>
        <p:spPr>
          <a:xfrm>
            <a:off x="5165725" y="3816350"/>
            <a:ext cx="0" cy="685800"/>
          </a:xfrm>
          <a:prstGeom prst="line">
            <a:avLst/>
          </a:prstGeom>
          <a:ln w="9525" cap="flat" cmpd="sng">
            <a:solidFill>
              <a:srgbClr val="800000"/>
            </a:solidFill>
            <a:prstDash val="solid"/>
            <a:headEnd type="none" w="med" len="med"/>
            <a:tailEnd type="none" w="med" len="med"/>
          </a:ln>
        </p:spPr>
      </p:sp>
      <p:sp>
        <p:nvSpPr>
          <p:cNvPr id="27705" name="Line 1070"/>
          <p:cNvSpPr/>
          <p:nvPr/>
        </p:nvSpPr>
        <p:spPr>
          <a:xfrm>
            <a:off x="6596063" y="3816350"/>
            <a:ext cx="0" cy="685800"/>
          </a:xfrm>
          <a:prstGeom prst="line">
            <a:avLst/>
          </a:prstGeom>
          <a:ln w="9525" cap="flat" cmpd="sng">
            <a:solidFill>
              <a:srgbClr val="000099"/>
            </a:solidFill>
            <a:prstDash val="solid"/>
            <a:headEnd type="none" w="med" len="med"/>
            <a:tailEnd type="none" w="med" len="med"/>
          </a:ln>
        </p:spPr>
      </p:sp>
      <p:sp>
        <p:nvSpPr>
          <p:cNvPr id="27706" name="Line 1071"/>
          <p:cNvSpPr/>
          <p:nvPr/>
        </p:nvSpPr>
        <p:spPr>
          <a:xfrm>
            <a:off x="7310438" y="3816350"/>
            <a:ext cx="0" cy="685800"/>
          </a:xfrm>
          <a:prstGeom prst="line">
            <a:avLst/>
          </a:prstGeom>
          <a:ln w="9525" cap="flat" cmpd="sng">
            <a:solidFill>
              <a:srgbClr val="000099"/>
            </a:solidFill>
            <a:prstDash val="solid"/>
            <a:headEnd type="none" w="med" len="med"/>
            <a:tailEnd type="none" w="med" len="med"/>
          </a:ln>
        </p:spPr>
      </p:sp>
      <p:sp>
        <p:nvSpPr>
          <p:cNvPr id="27707" name="Line 1072"/>
          <p:cNvSpPr/>
          <p:nvPr/>
        </p:nvSpPr>
        <p:spPr>
          <a:xfrm>
            <a:off x="6167438" y="3357563"/>
            <a:ext cx="0" cy="457200"/>
          </a:xfrm>
          <a:prstGeom prst="line">
            <a:avLst/>
          </a:prstGeom>
          <a:ln w="12700" cap="flat" cmpd="sng">
            <a:solidFill>
              <a:srgbClr val="000099"/>
            </a:solidFill>
            <a:prstDash val="solid"/>
            <a:headEnd type="none" w="med" len="med"/>
            <a:tailEnd type="triangle" w="med" len="med"/>
          </a:ln>
        </p:spPr>
      </p:sp>
      <p:sp>
        <p:nvSpPr>
          <p:cNvPr id="27708" name="Text Box 1073"/>
          <p:cNvSpPr txBox="1"/>
          <p:nvPr/>
        </p:nvSpPr>
        <p:spPr>
          <a:xfrm>
            <a:off x="6197600" y="3314700"/>
            <a:ext cx="255588" cy="401638"/>
          </a:xfrm>
          <a:prstGeom prst="rect">
            <a:avLst/>
          </a:prstGeom>
          <a:noFill/>
          <a:ln w="9525">
            <a:noFill/>
          </a:ln>
        </p:spPr>
        <p:txBody>
          <a:bodyPr wrap="none">
            <a:spAutoFit/>
          </a:bodyPr>
          <a:p>
            <a:pPr eaLnBrk="1" hangingPunct="1">
              <a:buFont typeface="Arial" panose="020B0604020202020204" pitchFamily="34" charset="0"/>
            </a:pPr>
            <a:r>
              <a:rPr lang="en-US" altLang="zh-CN" sz="2000" dirty="0">
                <a:latin typeface="Times New Roman" panose="02020603050405020304" pitchFamily="18" charset="0"/>
                <a:ea typeface="宋体" panose="02010600030101010101" pitchFamily="2" charset="-122"/>
              </a:rPr>
              <a:t>i</a:t>
            </a:r>
            <a:endParaRPr lang="en-US" altLang="zh-CN" sz="2000" dirty="0">
              <a:latin typeface="Times New Roman" panose="02020603050405020304" pitchFamily="18" charset="0"/>
              <a:ea typeface="宋体" panose="02010600030101010101" pitchFamily="2" charset="-122"/>
            </a:endParaRPr>
          </a:p>
        </p:txBody>
      </p:sp>
      <p:sp>
        <p:nvSpPr>
          <p:cNvPr id="27709" name="Line 1092"/>
          <p:cNvSpPr/>
          <p:nvPr/>
        </p:nvSpPr>
        <p:spPr>
          <a:xfrm flipV="1">
            <a:off x="1308100" y="4502150"/>
            <a:ext cx="0" cy="533400"/>
          </a:xfrm>
          <a:prstGeom prst="line">
            <a:avLst/>
          </a:prstGeom>
          <a:ln w="19050" cap="flat" cmpd="sng">
            <a:solidFill>
              <a:srgbClr val="FF6600"/>
            </a:solidFill>
            <a:prstDash val="solid"/>
            <a:headEnd type="none" w="med" len="med"/>
            <a:tailEnd type="triangle" w="med" len="med"/>
          </a:ln>
        </p:spPr>
      </p:sp>
      <p:sp>
        <p:nvSpPr>
          <p:cNvPr id="27710" name="Text Box 1093"/>
          <p:cNvSpPr txBox="1"/>
          <p:nvPr/>
        </p:nvSpPr>
        <p:spPr>
          <a:xfrm>
            <a:off x="739775" y="4573588"/>
            <a:ext cx="568325" cy="400050"/>
          </a:xfrm>
          <a:prstGeom prst="rect">
            <a:avLst/>
          </a:prstGeom>
          <a:noFill/>
          <a:ln w="9525">
            <a:noFill/>
          </a:ln>
        </p:spPr>
        <p:txBody>
          <a:bodyPr wrap="none">
            <a:spAutoFit/>
          </a:bodyPr>
          <a:p>
            <a:pPr eaLnBrk="1" hangingPunct="1">
              <a:buFont typeface="Arial" panose="020B0604020202020204" pitchFamily="34" charset="0"/>
            </a:pPr>
            <a:r>
              <a:rPr lang="en-US" altLang="zh-CN" sz="2000" dirty="0">
                <a:latin typeface="Times New Roman" panose="02020603050405020304" pitchFamily="18" charset="0"/>
                <a:ea typeface="宋体" panose="02010600030101010101" pitchFamily="2" charset="-122"/>
              </a:rPr>
              <a:t>low</a:t>
            </a:r>
            <a:endParaRPr lang="en-US" altLang="zh-CN" sz="2000" dirty="0">
              <a:latin typeface="Times New Roman" panose="02020603050405020304" pitchFamily="18" charset="0"/>
              <a:ea typeface="宋体" panose="02010600030101010101" pitchFamily="2" charset="-122"/>
            </a:endParaRPr>
          </a:p>
        </p:txBody>
      </p:sp>
      <p:sp>
        <p:nvSpPr>
          <p:cNvPr id="27711" name="Line 1085"/>
          <p:cNvSpPr/>
          <p:nvPr/>
        </p:nvSpPr>
        <p:spPr>
          <a:xfrm flipV="1">
            <a:off x="5380038" y="4502150"/>
            <a:ext cx="0" cy="533400"/>
          </a:xfrm>
          <a:prstGeom prst="line">
            <a:avLst/>
          </a:prstGeom>
          <a:ln w="19050" cap="flat" cmpd="sng">
            <a:solidFill>
              <a:srgbClr val="006600"/>
            </a:solidFill>
            <a:prstDash val="solid"/>
            <a:headEnd type="none" w="med" len="med"/>
            <a:tailEnd type="triangle" w="med" len="med"/>
          </a:ln>
        </p:spPr>
      </p:sp>
      <p:sp>
        <p:nvSpPr>
          <p:cNvPr id="27712" name="Text Box 1086"/>
          <p:cNvSpPr txBox="1"/>
          <p:nvPr/>
        </p:nvSpPr>
        <p:spPr>
          <a:xfrm>
            <a:off x="5380038" y="4645025"/>
            <a:ext cx="641350" cy="400050"/>
          </a:xfrm>
          <a:prstGeom prst="rect">
            <a:avLst/>
          </a:prstGeom>
          <a:noFill/>
          <a:ln w="9525">
            <a:noFill/>
          </a:ln>
        </p:spPr>
        <p:txBody>
          <a:bodyPr wrap="none">
            <a:spAutoFit/>
          </a:bodyPr>
          <a:p>
            <a:pPr eaLnBrk="1" hangingPunct="1">
              <a:buFont typeface="Arial" panose="020B0604020202020204" pitchFamily="34" charset="0"/>
            </a:pPr>
            <a:r>
              <a:rPr lang="en-US" altLang="zh-CN" sz="2000" dirty="0">
                <a:latin typeface="Times New Roman" panose="02020603050405020304" pitchFamily="18" charset="0"/>
                <a:ea typeface="宋体" panose="02010600030101010101" pitchFamily="2" charset="-122"/>
              </a:rPr>
              <a:t>high</a:t>
            </a:r>
            <a:endParaRPr lang="en-US" altLang="zh-CN" sz="2000" dirty="0">
              <a:latin typeface="Times New Roman" panose="02020603050405020304" pitchFamily="18" charset="0"/>
              <a:ea typeface="宋体" panose="02010600030101010101" pitchFamily="2" charset="-122"/>
            </a:endParaRPr>
          </a:p>
        </p:txBody>
      </p:sp>
      <p:sp>
        <p:nvSpPr>
          <p:cNvPr id="27713" name="Line 1089"/>
          <p:cNvSpPr/>
          <p:nvPr/>
        </p:nvSpPr>
        <p:spPr>
          <a:xfrm flipV="1">
            <a:off x="3451225" y="4502150"/>
            <a:ext cx="0" cy="609600"/>
          </a:xfrm>
          <a:prstGeom prst="line">
            <a:avLst/>
          </a:prstGeom>
          <a:ln w="9525" cap="flat" cmpd="sng">
            <a:solidFill>
              <a:srgbClr val="003366"/>
            </a:solidFill>
            <a:prstDash val="solid"/>
            <a:headEnd type="none" w="med" len="med"/>
            <a:tailEnd type="triangle" w="med" len="med"/>
          </a:ln>
        </p:spPr>
      </p:sp>
      <p:sp>
        <p:nvSpPr>
          <p:cNvPr id="27714" name="Text Box 1090"/>
          <p:cNvSpPr txBox="1"/>
          <p:nvPr/>
        </p:nvSpPr>
        <p:spPr>
          <a:xfrm>
            <a:off x="3282950" y="5002213"/>
            <a:ext cx="382588" cy="400050"/>
          </a:xfrm>
          <a:prstGeom prst="rect">
            <a:avLst/>
          </a:prstGeom>
          <a:noFill/>
          <a:ln w="9525">
            <a:noFill/>
          </a:ln>
        </p:spPr>
        <p:txBody>
          <a:bodyPr wrap="none">
            <a:spAutoFit/>
          </a:bodyPr>
          <a:p>
            <a:pPr eaLnBrk="1" hangingPunct="1">
              <a:buFont typeface="Arial" panose="020B0604020202020204" pitchFamily="34" charset="0"/>
            </a:pPr>
            <a:r>
              <a:rPr lang="en-US" altLang="zh-CN" sz="2000" dirty="0">
                <a:latin typeface="Times New Roman" panose="02020603050405020304" pitchFamily="18" charset="0"/>
                <a:ea typeface="宋体" panose="02010600030101010101" pitchFamily="2" charset="-122"/>
              </a:rPr>
              <a:t>m</a:t>
            </a:r>
            <a:endParaRPr lang="en-US" altLang="zh-CN" sz="2000" dirty="0">
              <a:latin typeface="Times New Roman" panose="02020603050405020304" pitchFamily="18" charset="0"/>
              <a:ea typeface="宋体" panose="02010600030101010101" pitchFamily="2" charset="-122"/>
            </a:endParaRPr>
          </a:p>
        </p:txBody>
      </p:sp>
      <p:sp>
        <p:nvSpPr>
          <p:cNvPr id="27715" name="矩形 84"/>
          <p:cNvSpPr/>
          <p:nvPr/>
        </p:nvSpPr>
        <p:spPr>
          <a:xfrm>
            <a:off x="5165725" y="4502150"/>
            <a:ext cx="785813" cy="571500"/>
          </a:xfrm>
          <a:prstGeom prst="rect">
            <a:avLst/>
          </a:prstGeom>
          <a:blipFill rotWithShape="1">
            <a:blip r:embed="rId6"/>
            <a:stretch>
              <a:fillRect/>
            </a:stretch>
          </a:blipFill>
          <a:ln w="9525">
            <a:noFill/>
          </a:ln>
        </p:spPr>
        <p:txBody>
          <a:bodyPr anchor="ctr"/>
          <a:p>
            <a:pPr algn="ctr" eaLnBrk="1" hangingPunct="1">
              <a:buFont typeface="Arial" panose="020B0604020202020204" pitchFamily="34" charset="0"/>
            </a:pPr>
            <a:endParaRPr lang="zh-CN" altLang="en-US" sz="3300" dirty="0">
              <a:latin typeface="Calibri" panose="020F0502020204030204" pitchFamily="34" charset="0"/>
              <a:ea typeface="宋体" panose="02010600030101010101" pitchFamily="2" charset="-122"/>
            </a:endParaRPr>
          </a:p>
        </p:txBody>
      </p:sp>
      <p:sp>
        <p:nvSpPr>
          <p:cNvPr id="27716" name="Line 1085"/>
          <p:cNvSpPr/>
          <p:nvPr/>
        </p:nvSpPr>
        <p:spPr>
          <a:xfrm flipV="1">
            <a:off x="2665413" y="4540250"/>
            <a:ext cx="0" cy="533400"/>
          </a:xfrm>
          <a:prstGeom prst="line">
            <a:avLst/>
          </a:prstGeom>
          <a:ln w="19050" cap="flat" cmpd="sng">
            <a:solidFill>
              <a:srgbClr val="006600"/>
            </a:solidFill>
            <a:prstDash val="solid"/>
            <a:headEnd type="none" w="med" len="med"/>
            <a:tailEnd type="triangle" w="med" len="med"/>
          </a:ln>
        </p:spPr>
      </p:sp>
      <p:sp>
        <p:nvSpPr>
          <p:cNvPr id="27717" name="Text Box 1086"/>
          <p:cNvSpPr txBox="1"/>
          <p:nvPr/>
        </p:nvSpPr>
        <p:spPr>
          <a:xfrm>
            <a:off x="2593975" y="4573588"/>
            <a:ext cx="641350" cy="400050"/>
          </a:xfrm>
          <a:prstGeom prst="rect">
            <a:avLst/>
          </a:prstGeom>
          <a:noFill/>
          <a:ln w="9525">
            <a:noFill/>
          </a:ln>
        </p:spPr>
        <p:txBody>
          <a:bodyPr wrap="none">
            <a:spAutoFit/>
          </a:bodyPr>
          <a:p>
            <a:pPr eaLnBrk="1" hangingPunct="1">
              <a:buFont typeface="Arial" panose="020B0604020202020204" pitchFamily="34" charset="0"/>
            </a:pPr>
            <a:r>
              <a:rPr lang="en-US" altLang="zh-CN" sz="2000" dirty="0">
                <a:latin typeface="Times New Roman" panose="02020603050405020304" pitchFamily="18" charset="0"/>
                <a:ea typeface="宋体" panose="02010600030101010101" pitchFamily="2" charset="-122"/>
              </a:rPr>
              <a:t>high</a:t>
            </a:r>
            <a:endParaRPr lang="en-US" altLang="zh-CN" sz="2000" dirty="0">
              <a:latin typeface="Times New Roman" panose="02020603050405020304" pitchFamily="18" charset="0"/>
              <a:ea typeface="宋体" panose="02010600030101010101" pitchFamily="2" charset="-122"/>
            </a:endParaRPr>
          </a:p>
        </p:txBody>
      </p:sp>
      <p:sp>
        <p:nvSpPr>
          <p:cNvPr id="27718" name="矩形 87"/>
          <p:cNvSpPr/>
          <p:nvPr/>
        </p:nvSpPr>
        <p:spPr>
          <a:xfrm>
            <a:off x="3308350" y="4502150"/>
            <a:ext cx="285750" cy="785813"/>
          </a:xfrm>
          <a:prstGeom prst="rect">
            <a:avLst/>
          </a:prstGeom>
          <a:blipFill rotWithShape="1">
            <a:blip r:embed="rId7"/>
            <a:stretch>
              <a:fillRect/>
            </a:stretch>
          </a:blipFill>
          <a:ln w="9525">
            <a:noFill/>
          </a:ln>
        </p:spPr>
        <p:txBody>
          <a:bodyPr anchor="ctr"/>
          <a:p>
            <a:pPr algn="ctr" eaLnBrk="1" hangingPunct="1">
              <a:buFont typeface="Arial" panose="020B0604020202020204" pitchFamily="34" charset="0"/>
            </a:pPr>
            <a:endParaRPr lang="zh-CN" altLang="en-US" sz="3300" dirty="0">
              <a:latin typeface="Calibri" panose="020F0502020204030204" pitchFamily="34" charset="0"/>
              <a:ea typeface="宋体" panose="02010600030101010101" pitchFamily="2" charset="-122"/>
            </a:endParaRPr>
          </a:p>
        </p:txBody>
      </p:sp>
      <p:sp>
        <p:nvSpPr>
          <p:cNvPr id="27719" name="Line 1089"/>
          <p:cNvSpPr/>
          <p:nvPr/>
        </p:nvSpPr>
        <p:spPr>
          <a:xfrm flipV="1">
            <a:off x="2093913" y="4535488"/>
            <a:ext cx="0" cy="609600"/>
          </a:xfrm>
          <a:prstGeom prst="line">
            <a:avLst/>
          </a:prstGeom>
          <a:ln w="9525" cap="flat" cmpd="sng">
            <a:solidFill>
              <a:srgbClr val="003366"/>
            </a:solidFill>
            <a:prstDash val="solid"/>
            <a:headEnd type="none" w="med" len="med"/>
            <a:tailEnd type="triangle" w="med" len="med"/>
          </a:ln>
        </p:spPr>
      </p:sp>
      <p:sp>
        <p:nvSpPr>
          <p:cNvPr id="27720" name="Text Box 1090"/>
          <p:cNvSpPr txBox="1"/>
          <p:nvPr/>
        </p:nvSpPr>
        <p:spPr>
          <a:xfrm>
            <a:off x="1925638" y="5029200"/>
            <a:ext cx="382587" cy="401638"/>
          </a:xfrm>
          <a:prstGeom prst="rect">
            <a:avLst/>
          </a:prstGeom>
          <a:noFill/>
          <a:ln w="9525">
            <a:noFill/>
          </a:ln>
        </p:spPr>
        <p:txBody>
          <a:bodyPr wrap="none">
            <a:spAutoFit/>
          </a:bodyPr>
          <a:p>
            <a:pPr eaLnBrk="1" hangingPunct="1">
              <a:buFont typeface="Arial" panose="020B0604020202020204" pitchFamily="34" charset="0"/>
            </a:pPr>
            <a:r>
              <a:rPr lang="en-US" altLang="zh-CN" sz="2000" dirty="0">
                <a:latin typeface="Times New Roman" panose="02020603050405020304" pitchFamily="18" charset="0"/>
                <a:ea typeface="宋体" panose="02010600030101010101" pitchFamily="2" charset="-122"/>
              </a:rPr>
              <a:t>m</a:t>
            </a:r>
            <a:endParaRPr lang="en-US" altLang="zh-CN" sz="2000" dirty="0">
              <a:latin typeface="Times New Roman" panose="02020603050405020304" pitchFamily="18" charset="0"/>
              <a:ea typeface="宋体" panose="02010600030101010101" pitchFamily="2" charset="-122"/>
            </a:endParaRPr>
          </a:p>
        </p:txBody>
      </p:sp>
      <p:sp>
        <p:nvSpPr>
          <p:cNvPr id="27721" name="矩形 90"/>
          <p:cNvSpPr/>
          <p:nvPr/>
        </p:nvSpPr>
        <p:spPr>
          <a:xfrm>
            <a:off x="2522538" y="4502150"/>
            <a:ext cx="642937" cy="571500"/>
          </a:xfrm>
          <a:prstGeom prst="rect">
            <a:avLst/>
          </a:prstGeom>
          <a:blipFill rotWithShape="1">
            <a:blip r:embed="rId8"/>
            <a:stretch>
              <a:fillRect/>
            </a:stretch>
          </a:blipFill>
          <a:ln w="9525">
            <a:noFill/>
          </a:ln>
        </p:spPr>
        <p:txBody>
          <a:bodyPr anchor="ctr"/>
          <a:p>
            <a:pPr algn="ctr" eaLnBrk="1" hangingPunct="1">
              <a:buFont typeface="Arial" panose="020B0604020202020204" pitchFamily="34" charset="0"/>
            </a:pPr>
            <a:endParaRPr lang="zh-CN" altLang="en-US" sz="3300" dirty="0">
              <a:latin typeface="Calibri" panose="020F0502020204030204" pitchFamily="34" charset="0"/>
              <a:ea typeface="宋体" panose="02010600030101010101" pitchFamily="2" charset="-122"/>
            </a:endParaRPr>
          </a:p>
        </p:txBody>
      </p:sp>
      <p:sp>
        <p:nvSpPr>
          <p:cNvPr id="27722" name="Line 1085"/>
          <p:cNvSpPr/>
          <p:nvPr/>
        </p:nvSpPr>
        <p:spPr>
          <a:xfrm flipV="1">
            <a:off x="1522413" y="4540250"/>
            <a:ext cx="0" cy="533400"/>
          </a:xfrm>
          <a:prstGeom prst="line">
            <a:avLst/>
          </a:prstGeom>
          <a:ln w="19050" cap="flat" cmpd="sng">
            <a:solidFill>
              <a:srgbClr val="006600"/>
            </a:solidFill>
            <a:prstDash val="solid"/>
            <a:headEnd type="none" w="med" len="med"/>
            <a:tailEnd type="triangle" w="med" len="med"/>
          </a:ln>
        </p:spPr>
      </p:sp>
      <p:sp>
        <p:nvSpPr>
          <p:cNvPr id="27723" name="Text Box 1086"/>
          <p:cNvSpPr txBox="1"/>
          <p:nvPr/>
        </p:nvSpPr>
        <p:spPr>
          <a:xfrm>
            <a:off x="1522413" y="4573588"/>
            <a:ext cx="641350" cy="400050"/>
          </a:xfrm>
          <a:prstGeom prst="rect">
            <a:avLst/>
          </a:prstGeom>
          <a:noFill/>
          <a:ln w="9525">
            <a:noFill/>
          </a:ln>
        </p:spPr>
        <p:txBody>
          <a:bodyPr wrap="none">
            <a:spAutoFit/>
          </a:bodyPr>
          <a:p>
            <a:pPr eaLnBrk="1" hangingPunct="1">
              <a:buFont typeface="Arial" panose="020B0604020202020204" pitchFamily="34" charset="0"/>
            </a:pPr>
            <a:r>
              <a:rPr lang="en-US" altLang="zh-CN" sz="2000" dirty="0">
                <a:latin typeface="Times New Roman" panose="02020603050405020304" pitchFamily="18" charset="0"/>
                <a:ea typeface="宋体" panose="02010600030101010101" pitchFamily="2" charset="-122"/>
              </a:rPr>
              <a:t>high</a:t>
            </a:r>
            <a:endParaRPr lang="en-US" altLang="zh-CN" sz="2000" dirty="0">
              <a:latin typeface="Times New Roman" panose="02020603050405020304" pitchFamily="18" charset="0"/>
              <a:ea typeface="宋体" panose="02010600030101010101" pitchFamily="2" charset="-122"/>
            </a:endParaRPr>
          </a:p>
        </p:txBody>
      </p:sp>
      <p:sp>
        <p:nvSpPr>
          <p:cNvPr id="27724" name="矩形 93"/>
          <p:cNvSpPr/>
          <p:nvPr/>
        </p:nvSpPr>
        <p:spPr>
          <a:xfrm>
            <a:off x="1951038" y="4502150"/>
            <a:ext cx="285750" cy="857250"/>
          </a:xfrm>
          <a:prstGeom prst="rect">
            <a:avLst/>
          </a:prstGeom>
          <a:blipFill rotWithShape="1">
            <a:blip r:embed="rId9"/>
            <a:stretch>
              <a:fillRect/>
            </a:stretch>
          </a:blipFill>
          <a:ln w="9525">
            <a:noFill/>
          </a:ln>
        </p:spPr>
        <p:txBody>
          <a:bodyPr anchor="ctr"/>
          <a:p>
            <a:pPr algn="ctr" eaLnBrk="1" hangingPunct="1">
              <a:buFont typeface="Arial" panose="020B0604020202020204" pitchFamily="34" charset="0"/>
            </a:pPr>
            <a:endParaRPr lang="zh-CN" altLang="en-US" sz="3300" dirty="0">
              <a:latin typeface="Calibri" panose="020F0502020204030204" pitchFamily="34" charset="0"/>
              <a:ea typeface="宋体" panose="02010600030101010101" pitchFamily="2" charset="-122"/>
            </a:endParaRPr>
          </a:p>
        </p:txBody>
      </p:sp>
      <p:sp>
        <p:nvSpPr>
          <p:cNvPr id="27725" name="Line 1089"/>
          <p:cNvSpPr/>
          <p:nvPr/>
        </p:nvSpPr>
        <p:spPr>
          <a:xfrm flipV="1">
            <a:off x="1450975" y="4859338"/>
            <a:ext cx="0" cy="609600"/>
          </a:xfrm>
          <a:prstGeom prst="line">
            <a:avLst/>
          </a:prstGeom>
          <a:ln w="9525" cap="flat" cmpd="sng">
            <a:solidFill>
              <a:srgbClr val="003366"/>
            </a:solidFill>
            <a:prstDash val="solid"/>
            <a:headEnd type="none" w="med" len="med"/>
            <a:tailEnd type="triangle" w="med" len="med"/>
          </a:ln>
        </p:spPr>
      </p:sp>
      <p:sp>
        <p:nvSpPr>
          <p:cNvPr id="27726" name="Text Box 1090"/>
          <p:cNvSpPr txBox="1"/>
          <p:nvPr/>
        </p:nvSpPr>
        <p:spPr>
          <a:xfrm>
            <a:off x="1282700" y="5359400"/>
            <a:ext cx="382588" cy="400050"/>
          </a:xfrm>
          <a:prstGeom prst="rect">
            <a:avLst/>
          </a:prstGeom>
          <a:noFill/>
          <a:ln w="9525">
            <a:noFill/>
          </a:ln>
        </p:spPr>
        <p:txBody>
          <a:bodyPr wrap="none">
            <a:spAutoFit/>
          </a:bodyPr>
          <a:p>
            <a:pPr eaLnBrk="1" hangingPunct="1">
              <a:buFont typeface="Arial" panose="020B0604020202020204" pitchFamily="34" charset="0"/>
            </a:pPr>
            <a:r>
              <a:rPr lang="en-US" altLang="zh-CN" sz="2000" dirty="0">
                <a:latin typeface="Times New Roman" panose="02020603050405020304" pitchFamily="18" charset="0"/>
                <a:ea typeface="宋体" panose="02010600030101010101" pitchFamily="2" charset="-122"/>
              </a:rPr>
              <a:t>m</a:t>
            </a:r>
            <a:endParaRPr lang="en-US" altLang="zh-CN" sz="2000" dirty="0">
              <a:latin typeface="Times New Roman" panose="02020603050405020304" pitchFamily="18" charset="0"/>
              <a:ea typeface="宋体" panose="02010600030101010101" pitchFamily="2" charset="-122"/>
            </a:endParaRPr>
          </a:p>
        </p:txBody>
      </p:sp>
      <p:sp>
        <p:nvSpPr>
          <p:cNvPr id="27727" name="Line 1092"/>
          <p:cNvSpPr/>
          <p:nvPr/>
        </p:nvSpPr>
        <p:spPr>
          <a:xfrm flipV="1">
            <a:off x="2093913" y="4540250"/>
            <a:ext cx="0" cy="533400"/>
          </a:xfrm>
          <a:prstGeom prst="line">
            <a:avLst/>
          </a:prstGeom>
          <a:ln w="19050" cap="flat" cmpd="sng">
            <a:solidFill>
              <a:srgbClr val="FF6600"/>
            </a:solidFill>
            <a:prstDash val="solid"/>
            <a:headEnd type="none" w="med" len="med"/>
            <a:tailEnd type="triangle" w="med" len="med"/>
          </a:ln>
        </p:spPr>
      </p:sp>
      <p:sp>
        <p:nvSpPr>
          <p:cNvPr id="27728" name="Text Box 1093"/>
          <p:cNvSpPr txBox="1"/>
          <p:nvPr/>
        </p:nvSpPr>
        <p:spPr>
          <a:xfrm>
            <a:off x="2097088" y="4573588"/>
            <a:ext cx="568325" cy="400050"/>
          </a:xfrm>
          <a:prstGeom prst="rect">
            <a:avLst/>
          </a:prstGeom>
          <a:noFill/>
          <a:ln w="9525">
            <a:noFill/>
          </a:ln>
        </p:spPr>
        <p:txBody>
          <a:bodyPr wrap="none">
            <a:spAutoFit/>
          </a:bodyPr>
          <a:p>
            <a:pPr eaLnBrk="1" hangingPunct="1">
              <a:buFont typeface="Arial" panose="020B0604020202020204" pitchFamily="34" charset="0"/>
            </a:pPr>
            <a:r>
              <a:rPr lang="en-US" altLang="zh-CN" sz="2000" dirty="0">
                <a:latin typeface="Times New Roman" panose="02020603050405020304" pitchFamily="18" charset="0"/>
                <a:ea typeface="宋体" panose="02010600030101010101" pitchFamily="2" charset="-122"/>
              </a:rPr>
              <a:t>low</a:t>
            </a:r>
            <a:endParaRPr lang="en-US" altLang="zh-CN" sz="2000" dirty="0">
              <a:latin typeface="Times New Roman" panose="02020603050405020304" pitchFamily="18" charset="0"/>
              <a:ea typeface="宋体" panose="02010600030101010101" pitchFamily="2" charset="-122"/>
            </a:endParaRPr>
          </a:p>
        </p:txBody>
      </p:sp>
      <p:sp>
        <p:nvSpPr>
          <p:cNvPr id="27729" name="Line 1100"/>
          <p:cNvSpPr/>
          <p:nvPr/>
        </p:nvSpPr>
        <p:spPr>
          <a:xfrm>
            <a:off x="2093913" y="3000375"/>
            <a:ext cx="0" cy="838200"/>
          </a:xfrm>
          <a:prstGeom prst="line">
            <a:avLst/>
          </a:prstGeom>
          <a:ln w="28575" cap="flat" cmpd="sng">
            <a:solidFill>
              <a:srgbClr val="FF0000"/>
            </a:solidFill>
            <a:prstDash val="solid"/>
            <a:headEnd type="none" w="med" len="med"/>
            <a:tailEnd type="triangle" w="med" len="med"/>
          </a:ln>
        </p:spPr>
      </p:sp>
      <p:sp>
        <p:nvSpPr>
          <p:cNvPr id="27730" name="Text Box 1101"/>
          <p:cNvSpPr txBox="1"/>
          <p:nvPr/>
        </p:nvSpPr>
        <p:spPr>
          <a:xfrm>
            <a:off x="2165350" y="3000375"/>
            <a:ext cx="698500" cy="708025"/>
          </a:xfrm>
          <a:prstGeom prst="rect">
            <a:avLst/>
          </a:prstGeom>
          <a:noFill/>
          <a:ln w="9525">
            <a:noFill/>
          </a:ln>
        </p:spPr>
        <p:txBody>
          <a:bodyPr wrap="none">
            <a:spAutoFit/>
          </a:bodyPr>
          <a:p>
            <a:pPr eaLnBrk="1" hangingPunct="1">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插入</a:t>
            </a:r>
            <a:endParaRPr lang="zh-CN" altLang="en-US" sz="2000" dirty="0">
              <a:latin typeface="微软雅黑" panose="020B0503020204020204" pitchFamily="34" charset="-122"/>
              <a:ea typeface="微软雅黑" panose="020B0503020204020204" pitchFamily="34" charset="-122"/>
            </a:endParaRPr>
          </a:p>
          <a:p>
            <a:pPr eaLnBrk="1" hangingPunct="1">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位置</a:t>
            </a:r>
            <a:endParaRPr lang="zh-CN" altLang="en-US" sz="2000" dirty="0">
              <a:latin typeface="微软雅黑" panose="020B0503020204020204" pitchFamily="34" charset="-122"/>
              <a:ea typeface="微软雅黑" panose="020B0503020204020204" pitchFamily="34" charset="-122"/>
            </a:endParaRPr>
          </a:p>
        </p:txBody>
      </p:sp>
      <p:sp>
        <p:nvSpPr>
          <p:cNvPr id="27731" name="矩形 101"/>
          <p:cNvSpPr/>
          <p:nvPr/>
        </p:nvSpPr>
        <p:spPr>
          <a:xfrm>
            <a:off x="808038" y="4502150"/>
            <a:ext cx="571500" cy="642938"/>
          </a:xfrm>
          <a:prstGeom prst="rect">
            <a:avLst/>
          </a:prstGeom>
          <a:blipFill rotWithShape="1">
            <a:blip r:embed="rId10"/>
            <a:stretch>
              <a:fillRect/>
            </a:stretch>
          </a:blipFill>
          <a:ln w="9525">
            <a:noFill/>
          </a:ln>
        </p:spPr>
        <p:txBody>
          <a:bodyPr anchor="ctr"/>
          <a:p>
            <a:pPr algn="ctr" eaLnBrk="1" hangingPunct="1">
              <a:buFont typeface="Arial" panose="020B0604020202020204" pitchFamily="34" charset="0"/>
            </a:pPr>
            <a:endParaRPr lang="zh-CN" altLang="en-US" sz="3300" dirty="0">
              <a:latin typeface="Calibri" panose="020F0502020204030204" pitchFamily="34" charset="0"/>
              <a:ea typeface="宋体" panose="02010600030101010101"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657"/>
                                        </p:tgtEl>
                                        <p:attrNameLst>
                                          <p:attrName>style.visibility</p:attrName>
                                        </p:attrNameLst>
                                      </p:cBhvr>
                                      <p:to>
                                        <p:strVal val="visible"/>
                                      </p:to>
                                    </p:set>
                                    <p:anim calcmode="lin" valueType="num">
                                      <p:cBhvr additive="base">
                                        <p:cTn id="7" dur="500" fill="hold"/>
                                        <p:tgtEl>
                                          <p:spTgt spid="27657"/>
                                        </p:tgtEl>
                                        <p:attrNameLst>
                                          <p:attrName>ppt_x</p:attrName>
                                        </p:attrNameLst>
                                      </p:cBhvr>
                                      <p:tavLst>
                                        <p:tav tm="0">
                                          <p:val>
                                            <p:strVal val="0-#ppt_w/2"/>
                                          </p:val>
                                        </p:tav>
                                        <p:tav tm="100000">
                                          <p:val>
                                            <p:strVal val="#ppt_x"/>
                                          </p:val>
                                        </p:tav>
                                      </p:tavLst>
                                    </p:anim>
                                    <p:anim calcmode="lin" valueType="num">
                                      <p:cBhvr additive="base">
                                        <p:cTn id="8" dur="500" fill="hold"/>
                                        <p:tgtEl>
                                          <p:spTgt spid="2765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7658"/>
                                        </p:tgtEl>
                                        <p:attrNameLst>
                                          <p:attrName>style.visibility</p:attrName>
                                        </p:attrNameLst>
                                      </p:cBhvr>
                                      <p:to>
                                        <p:strVal val="visible"/>
                                      </p:to>
                                    </p:set>
                                    <p:anim calcmode="lin" valueType="num">
                                      <p:cBhvr additive="base">
                                        <p:cTn id="11" dur="500" fill="hold"/>
                                        <p:tgtEl>
                                          <p:spTgt spid="27658"/>
                                        </p:tgtEl>
                                        <p:attrNameLst>
                                          <p:attrName>ppt_x</p:attrName>
                                        </p:attrNameLst>
                                      </p:cBhvr>
                                      <p:tavLst>
                                        <p:tav tm="0">
                                          <p:val>
                                            <p:strVal val="0-#ppt_w/2"/>
                                          </p:val>
                                        </p:tav>
                                        <p:tav tm="100000">
                                          <p:val>
                                            <p:strVal val="#ppt_x"/>
                                          </p:val>
                                        </p:tav>
                                      </p:tavLst>
                                    </p:anim>
                                    <p:anim calcmode="lin" valueType="num">
                                      <p:cBhvr additive="base">
                                        <p:cTn id="12" dur="500" fill="hold"/>
                                        <p:tgtEl>
                                          <p:spTgt spid="2765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7659"/>
                                        </p:tgtEl>
                                        <p:attrNameLst>
                                          <p:attrName>style.visibility</p:attrName>
                                        </p:attrNameLst>
                                      </p:cBhvr>
                                      <p:to>
                                        <p:strVal val="visible"/>
                                      </p:to>
                                    </p:set>
                                    <p:animEffect transition="in" filter="wipe(left)">
                                      <p:cBhvr>
                                        <p:cTn id="16" dur="500"/>
                                        <p:tgtEl>
                                          <p:spTgt spid="2765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7660"/>
                                        </p:tgtEl>
                                        <p:attrNameLst>
                                          <p:attrName>style.visibility</p:attrName>
                                        </p:attrNameLst>
                                      </p:cBhvr>
                                      <p:to>
                                        <p:strVal val="visible"/>
                                      </p:to>
                                    </p:set>
                                    <p:animEffect transition="in" filter="wipe(left)">
                                      <p:cBhvr>
                                        <p:cTn id="20" dur="500"/>
                                        <p:tgtEl>
                                          <p:spTgt spid="27660"/>
                                        </p:tgtEl>
                                      </p:cBhvr>
                                    </p:animEffect>
                                  </p:childTnLst>
                                </p:cTn>
                              </p:par>
                            </p:childTnLst>
                          </p:cTn>
                        </p:par>
                        <p:par>
                          <p:cTn id="21" fill="hold">
                            <p:stCondLst>
                              <p:cond delay="1500"/>
                            </p:stCondLst>
                            <p:childTnLst>
                              <p:par>
                                <p:cTn id="22" presetID="1" presetClass="entr" presetSubtype="0" fill="hold" nodeType="afterEffect">
                                  <p:stCondLst>
                                    <p:cond delay="0"/>
                                  </p:stCondLst>
                                  <p:childTnLst>
                                    <p:set>
                                      <p:cBhvr>
                                        <p:cTn id="23" dur="1" fill="hold">
                                          <p:stCondLst>
                                            <p:cond delay="499"/>
                                          </p:stCondLst>
                                        </p:cTn>
                                        <p:tgtEl>
                                          <p:spTgt spid="27661"/>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nodeType="afterEffect">
                                  <p:stCondLst>
                                    <p:cond delay="0"/>
                                  </p:stCondLst>
                                  <p:childTnLst>
                                    <p:set>
                                      <p:cBhvr>
                                        <p:cTn id="26" dur="1" fill="hold">
                                          <p:stCondLst>
                                            <p:cond delay="499"/>
                                          </p:stCondLst>
                                        </p:cTn>
                                        <p:tgtEl>
                                          <p:spTgt spid="27662"/>
                                        </p:tgtEl>
                                        <p:attrNameLst>
                                          <p:attrName>style.visibility</p:attrName>
                                        </p:attrNameLst>
                                      </p:cBhvr>
                                      <p:to>
                                        <p:strVal val="visible"/>
                                      </p:to>
                                    </p:set>
                                  </p:childTnLst>
                                </p:cTn>
                              </p:par>
                            </p:childTnLst>
                          </p:cTn>
                        </p:par>
                        <p:par>
                          <p:cTn id="27" fill="hold">
                            <p:stCondLst>
                              <p:cond delay="2500"/>
                            </p:stCondLst>
                            <p:childTnLst>
                              <p:par>
                                <p:cTn id="28" presetID="1" presetClass="entr" presetSubtype="0" fill="hold" nodeType="afterEffect">
                                  <p:stCondLst>
                                    <p:cond delay="0"/>
                                  </p:stCondLst>
                                  <p:childTnLst>
                                    <p:set>
                                      <p:cBhvr>
                                        <p:cTn id="29" dur="1" fill="hold">
                                          <p:stCondLst>
                                            <p:cond delay="499"/>
                                          </p:stCondLst>
                                        </p:cTn>
                                        <p:tgtEl>
                                          <p:spTgt spid="27663"/>
                                        </p:tgtEl>
                                        <p:attrNameLst>
                                          <p:attrName>style.visibility</p:attrName>
                                        </p:attrNameLst>
                                      </p:cBhvr>
                                      <p:to>
                                        <p:strVal val="visible"/>
                                      </p:to>
                                    </p:set>
                                  </p:childTnLst>
                                </p:cTn>
                              </p:par>
                            </p:childTnLst>
                          </p:cTn>
                        </p:par>
                        <p:par>
                          <p:cTn id="30" fill="hold">
                            <p:stCondLst>
                              <p:cond delay="3000"/>
                            </p:stCondLst>
                            <p:childTnLst>
                              <p:par>
                                <p:cTn id="31" presetID="1" presetClass="entr" presetSubtype="0" fill="hold" nodeType="afterEffect">
                                  <p:stCondLst>
                                    <p:cond delay="0"/>
                                  </p:stCondLst>
                                  <p:childTnLst>
                                    <p:set>
                                      <p:cBhvr>
                                        <p:cTn id="32" dur="1" fill="hold">
                                          <p:stCondLst>
                                            <p:cond delay="499"/>
                                          </p:stCondLst>
                                        </p:cTn>
                                        <p:tgtEl>
                                          <p:spTgt spid="27664"/>
                                        </p:tgtEl>
                                        <p:attrNameLst>
                                          <p:attrName>style.visibility</p:attrName>
                                        </p:attrNameLst>
                                      </p:cBhvr>
                                      <p:to>
                                        <p:strVal val="visible"/>
                                      </p:to>
                                    </p:set>
                                  </p:childTnLst>
                                </p:cTn>
                              </p:par>
                            </p:childTnLst>
                          </p:cTn>
                        </p:par>
                        <p:par>
                          <p:cTn id="33" fill="hold">
                            <p:stCondLst>
                              <p:cond delay="3500"/>
                            </p:stCondLst>
                            <p:childTnLst>
                              <p:par>
                                <p:cTn id="34" presetID="1" presetClass="entr" presetSubtype="0" fill="hold" nodeType="afterEffect">
                                  <p:stCondLst>
                                    <p:cond delay="0"/>
                                  </p:stCondLst>
                                  <p:childTnLst>
                                    <p:set>
                                      <p:cBhvr>
                                        <p:cTn id="35" dur="1" fill="hold">
                                          <p:stCondLst>
                                            <p:cond delay="499"/>
                                          </p:stCondLst>
                                        </p:cTn>
                                        <p:tgtEl>
                                          <p:spTgt spid="27665"/>
                                        </p:tgtEl>
                                        <p:attrNameLst>
                                          <p:attrName>style.visibility</p:attrName>
                                        </p:attrNameLst>
                                      </p:cBhvr>
                                      <p:to>
                                        <p:strVal val="visible"/>
                                      </p:to>
                                    </p:set>
                                  </p:childTnLst>
                                </p:cTn>
                              </p:par>
                            </p:childTnLst>
                          </p:cTn>
                        </p:par>
                        <p:par>
                          <p:cTn id="36" fill="hold">
                            <p:stCondLst>
                              <p:cond delay="4000"/>
                            </p:stCondLst>
                            <p:childTnLst>
                              <p:par>
                                <p:cTn id="37" presetID="1" presetClass="entr" presetSubtype="0" fill="hold" nodeType="afterEffect">
                                  <p:stCondLst>
                                    <p:cond delay="0"/>
                                  </p:stCondLst>
                                  <p:childTnLst>
                                    <p:set>
                                      <p:cBhvr>
                                        <p:cTn id="38" dur="1" fill="hold">
                                          <p:stCondLst>
                                            <p:cond delay="499"/>
                                          </p:stCondLst>
                                        </p:cTn>
                                        <p:tgtEl>
                                          <p:spTgt spid="27666"/>
                                        </p:tgtEl>
                                        <p:attrNameLst>
                                          <p:attrName>style.visibility</p:attrName>
                                        </p:attrNameLst>
                                      </p:cBhvr>
                                      <p:to>
                                        <p:strVal val="visible"/>
                                      </p:to>
                                    </p:set>
                                  </p:childTnLst>
                                </p:cTn>
                              </p:par>
                            </p:childTnLst>
                          </p:cTn>
                        </p:par>
                        <p:par>
                          <p:cTn id="39" fill="hold">
                            <p:stCondLst>
                              <p:cond delay="4500"/>
                            </p:stCondLst>
                            <p:childTnLst>
                              <p:par>
                                <p:cTn id="40" presetID="1" presetClass="entr" presetSubtype="0" fill="hold" nodeType="afterEffect">
                                  <p:stCondLst>
                                    <p:cond delay="0"/>
                                  </p:stCondLst>
                                  <p:childTnLst>
                                    <p:set>
                                      <p:cBhvr>
                                        <p:cTn id="41" dur="1" fill="hold">
                                          <p:stCondLst>
                                            <p:cond delay="499"/>
                                          </p:stCondLst>
                                        </p:cTn>
                                        <p:tgtEl>
                                          <p:spTgt spid="27667"/>
                                        </p:tgtEl>
                                        <p:attrNameLst>
                                          <p:attrName>style.visibility</p:attrName>
                                        </p:attrNameLst>
                                      </p:cBhvr>
                                      <p:to>
                                        <p:strVal val="visible"/>
                                      </p:to>
                                    </p:set>
                                  </p:childTnLst>
                                </p:cTn>
                              </p:par>
                            </p:childTnLst>
                          </p:cTn>
                        </p:par>
                        <p:par>
                          <p:cTn id="42" fill="hold">
                            <p:stCondLst>
                              <p:cond delay="5000"/>
                            </p:stCondLst>
                            <p:childTnLst>
                              <p:par>
                                <p:cTn id="43" presetID="1" presetClass="entr" presetSubtype="0" fill="hold" nodeType="afterEffect">
                                  <p:stCondLst>
                                    <p:cond delay="0"/>
                                  </p:stCondLst>
                                  <p:childTnLst>
                                    <p:set>
                                      <p:cBhvr>
                                        <p:cTn id="44" dur="1" fill="hold">
                                          <p:stCondLst>
                                            <p:cond delay="499"/>
                                          </p:stCondLst>
                                        </p:cTn>
                                        <p:tgtEl>
                                          <p:spTgt spid="2766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27669"/>
                                        </p:tgtEl>
                                        <p:attrNameLst>
                                          <p:attrName>style.visibility</p:attrName>
                                        </p:attrNameLst>
                                      </p:cBhvr>
                                      <p:to>
                                        <p:strVal val="visible"/>
                                      </p:to>
                                    </p:set>
                                    <p:animEffect transition="in" filter="wipe(up)">
                                      <p:cBhvr>
                                        <p:cTn id="49" dur="500"/>
                                        <p:tgtEl>
                                          <p:spTgt spid="27669"/>
                                        </p:tgtEl>
                                      </p:cBhvr>
                                    </p:animEffect>
                                  </p:childTnLst>
                                </p:cTn>
                              </p:par>
                            </p:childTnLst>
                          </p:cTn>
                        </p:par>
                        <p:par>
                          <p:cTn id="50" fill="hold">
                            <p:stCondLst>
                              <p:cond delay="500"/>
                            </p:stCondLst>
                            <p:childTnLst>
                              <p:par>
                                <p:cTn id="51" presetID="22" presetClass="entr" presetSubtype="1" fill="hold" grpId="0" nodeType="afterEffect">
                                  <p:stCondLst>
                                    <p:cond delay="0"/>
                                  </p:stCondLst>
                                  <p:childTnLst>
                                    <p:set>
                                      <p:cBhvr>
                                        <p:cTn id="52" dur="1" fill="hold">
                                          <p:stCondLst>
                                            <p:cond delay="0"/>
                                          </p:stCondLst>
                                        </p:cTn>
                                        <p:tgtEl>
                                          <p:spTgt spid="27670"/>
                                        </p:tgtEl>
                                        <p:attrNameLst>
                                          <p:attrName>style.visibility</p:attrName>
                                        </p:attrNameLst>
                                      </p:cBhvr>
                                      <p:to>
                                        <p:strVal val="visible"/>
                                      </p:to>
                                    </p:set>
                                    <p:animEffect transition="in" filter="wipe(up)">
                                      <p:cBhvr>
                                        <p:cTn id="53" dur="500"/>
                                        <p:tgtEl>
                                          <p:spTgt spid="2767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27671"/>
                                        </p:tgtEl>
                                        <p:attrNameLst>
                                          <p:attrName>style.visibility</p:attrName>
                                        </p:attrNameLst>
                                      </p:cBhvr>
                                      <p:to>
                                        <p:strVal val="visible"/>
                                      </p:to>
                                    </p:set>
                                    <p:animEffect transition="in" filter="wipe(down)">
                                      <p:cBhvr>
                                        <p:cTn id="58" dur="500"/>
                                        <p:tgtEl>
                                          <p:spTgt spid="27671"/>
                                        </p:tgtEl>
                                      </p:cBhvr>
                                    </p:animEffect>
                                  </p:childTnLst>
                                </p:cTn>
                              </p:par>
                            </p:childTnLst>
                          </p:cTn>
                        </p:par>
                        <p:par>
                          <p:cTn id="59" fill="hold">
                            <p:stCondLst>
                              <p:cond delay="500"/>
                            </p:stCondLst>
                            <p:childTnLst>
                              <p:par>
                                <p:cTn id="60" presetID="22" presetClass="entr" presetSubtype="4" fill="hold" grpId="0" nodeType="afterEffect">
                                  <p:stCondLst>
                                    <p:cond delay="0"/>
                                  </p:stCondLst>
                                  <p:childTnLst>
                                    <p:set>
                                      <p:cBhvr>
                                        <p:cTn id="61" dur="1" fill="hold">
                                          <p:stCondLst>
                                            <p:cond delay="0"/>
                                          </p:stCondLst>
                                        </p:cTn>
                                        <p:tgtEl>
                                          <p:spTgt spid="27672"/>
                                        </p:tgtEl>
                                        <p:attrNameLst>
                                          <p:attrName>style.visibility</p:attrName>
                                        </p:attrNameLst>
                                      </p:cBhvr>
                                      <p:to>
                                        <p:strVal val="visible"/>
                                      </p:to>
                                    </p:set>
                                    <p:animEffect transition="in" filter="wipe(down)">
                                      <p:cBhvr>
                                        <p:cTn id="62" dur="500"/>
                                        <p:tgtEl>
                                          <p:spTgt spid="2767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7673"/>
                                        </p:tgtEl>
                                        <p:attrNameLst>
                                          <p:attrName>style.visibility</p:attrName>
                                        </p:attrNameLst>
                                      </p:cBhvr>
                                      <p:to>
                                        <p:strVal val="visible"/>
                                      </p:to>
                                    </p:set>
                                    <p:animEffect transition="in" filter="wipe(up)">
                                      <p:cBhvr>
                                        <p:cTn id="67" dur="500"/>
                                        <p:tgtEl>
                                          <p:spTgt spid="27673"/>
                                        </p:tgtEl>
                                      </p:cBhvr>
                                    </p:animEffect>
                                  </p:childTnLst>
                                </p:cTn>
                              </p:par>
                            </p:childTnLst>
                          </p:cTn>
                        </p:par>
                        <p:par>
                          <p:cTn id="68" fill="hold">
                            <p:stCondLst>
                              <p:cond delay="500"/>
                            </p:stCondLst>
                            <p:childTnLst>
                              <p:par>
                                <p:cTn id="69" presetID="22" presetClass="entr" presetSubtype="1" fill="hold" grpId="0" nodeType="afterEffect">
                                  <p:stCondLst>
                                    <p:cond delay="0"/>
                                  </p:stCondLst>
                                  <p:childTnLst>
                                    <p:set>
                                      <p:cBhvr>
                                        <p:cTn id="70" dur="1" fill="hold">
                                          <p:stCondLst>
                                            <p:cond delay="0"/>
                                          </p:stCondLst>
                                        </p:cTn>
                                        <p:tgtEl>
                                          <p:spTgt spid="27674"/>
                                        </p:tgtEl>
                                        <p:attrNameLst>
                                          <p:attrName>style.visibility</p:attrName>
                                        </p:attrNameLst>
                                      </p:cBhvr>
                                      <p:to>
                                        <p:strVal val="visible"/>
                                      </p:to>
                                    </p:set>
                                    <p:animEffect transition="in" filter="wipe(up)">
                                      <p:cBhvr>
                                        <p:cTn id="71" dur="500"/>
                                        <p:tgtEl>
                                          <p:spTgt spid="2767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27675"/>
                                        </p:tgtEl>
                                        <p:attrNameLst>
                                          <p:attrName>style.visibility</p:attrName>
                                        </p:attrNameLst>
                                      </p:cBhvr>
                                      <p:to>
                                        <p:strVal val="visible"/>
                                      </p:to>
                                    </p:set>
                                    <p:animEffect transition="in" filter="wipe(up)">
                                      <p:cBhvr>
                                        <p:cTn id="76" dur="500"/>
                                        <p:tgtEl>
                                          <p:spTgt spid="27675"/>
                                        </p:tgtEl>
                                      </p:cBhvr>
                                    </p:animEffect>
                                  </p:childTnLst>
                                </p:cTn>
                              </p:par>
                            </p:childTnLst>
                          </p:cTn>
                        </p:par>
                        <p:par>
                          <p:cTn id="77" fill="hold">
                            <p:stCondLst>
                              <p:cond delay="500"/>
                            </p:stCondLst>
                            <p:childTnLst>
                              <p:par>
                                <p:cTn id="78" presetID="22" presetClass="entr" presetSubtype="1" fill="hold" grpId="0" nodeType="afterEffect">
                                  <p:stCondLst>
                                    <p:cond delay="0"/>
                                  </p:stCondLst>
                                  <p:childTnLst>
                                    <p:set>
                                      <p:cBhvr>
                                        <p:cTn id="79" dur="1" fill="hold">
                                          <p:stCondLst>
                                            <p:cond delay="0"/>
                                          </p:stCondLst>
                                        </p:cTn>
                                        <p:tgtEl>
                                          <p:spTgt spid="27676"/>
                                        </p:tgtEl>
                                        <p:attrNameLst>
                                          <p:attrName>style.visibility</p:attrName>
                                        </p:attrNameLst>
                                      </p:cBhvr>
                                      <p:to>
                                        <p:strVal val="visible"/>
                                      </p:to>
                                    </p:set>
                                    <p:animEffect transition="in" filter="wipe(up)">
                                      <p:cBhvr>
                                        <p:cTn id="80" dur="500"/>
                                        <p:tgtEl>
                                          <p:spTgt spid="27676"/>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27678"/>
                                        </p:tgtEl>
                                        <p:attrNameLst>
                                          <p:attrName>style.visibility</p:attrName>
                                        </p:attrNameLst>
                                      </p:cBhvr>
                                      <p:to>
                                        <p:strVal val="visible"/>
                                      </p:to>
                                    </p:set>
                                    <p:animEffect transition="in" filter="wipe(down)">
                                      <p:cBhvr>
                                        <p:cTn id="85" dur="500"/>
                                        <p:tgtEl>
                                          <p:spTgt spid="27678"/>
                                        </p:tgtEl>
                                      </p:cBhvr>
                                    </p:animEffect>
                                  </p:childTnLst>
                                </p:cTn>
                              </p:par>
                            </p:childTnLst>
                          </p:cTn>
                        </p:par>
                        <p:par>
                          <p:cTn id="86" fill="hold">
                            <p:stCondLst>
                              <p:cond delay="500"/>
                            </p:stCondLst>
                            <p:childTnLst>
                              <p:par>
                                <p:cTn id="87" presetID="22" presetClass="entr" presetSubtype="4" fill="hold" nodeType="afterEffect">
                                  <p:stCondLst>
                                    <p:cond delay="0"/>
                                  </p:stCondLst>
                                  <p:childTnLst>
                                    <p:set>
                                      <p:cBhvr>
                                        <p:cTn id="88" dur="1" fill="hold">
                                          <p:stCondLst>
                                            <p:cond delay="0"/>
                                          </p:stCondLst>
                                        </p:cTn>
                                        <p:tgtEl>
                                          <p:spTgt spid="27679"/>
                                        </p:tgtEl>
                                        <p:attrNameLst>
                                          <p:attrName>style.visibility</p:attrName>
                                        </p:attrNameLst>
                                      </p:cBhvr>
                                      <p:to>
                                        <p:strVal val="visible"/>
                                      </p:to>
                                    </p:set>
                                    <p:animEffect transition="in" filter="wipe(down)">
                                      <p:cBhvr>
                                        <p:cTn id="89" dur="500"/>
                                        <p:tgtEl>
                                          <p:spTgt spid="27679"/>
                                        </p:tgtEl>
                                      </p:cBhvr>
                                    </p:animEffect>
                                  </p:childTnLst>
                                </p:cTn>
                              </p:par>
                            </p:childTnLst>
                          </p:cTn>
                        </p:par>
                        <p:par>
                          <p:cTn id="90" fill="hold">
                            <p:stCondLst>
                              <p:cond delay="1000"/>
                            </p:stCondLst>
                            <p:childTnLst>
                              <p:par>
                                <p:cTn id="91" presetID="22" presetClass="entr" presetSubtype="4" fill="hold" grpId="0" nodeType="afterEffect">
                                  <p:stCondLst>
                                    <p:cond delay="0"/>
                                  </p:stCondLst>
                                  <p:childTnLst>
                                    <p:set>
                                      <p:cBhvr>
                                        <p:cTn id="92" dur="1" fill="hold">
                                          <p:stCondLst>
                                            <p:cond delay="0"/>
                                          </p:stCondLst>
                                        </p:cTn>
                                        <p:tgtEl>
                                          <p:spTgt spid="27680"/>
                                        </p:tgtEl>
                                        <p:attrNameLst>
                                          <p:attrName>style.visibility</p:attrName>
                                        </p:attrNameLst>
                                      </p:cBhvr>
                                      <p:to>
                                        <p:strVal val="visible"/>
                                      </p:to>
                                    </p:set>
                                    <p:animEffect transition="in" filter="wipe(down)">
                                      <p:cBhvr>
                                        <p:cTn id="93" dur="500"/>
                                        <p:tgtEl>
                                          <p:spTgt spid="27680"/>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27683"/>
                                        </p:tgtEl>
                                        <p:attrNameLst>
                                          <p:attrName>style.visibility</p:attrName>
                                        </p:attrNameLst>
                                      </p:cBhvr>
                                      <p:to>
                                        <p:strVal val="visible"/>
                                      </p:to>
                                    </p:set>
                                    <p:animEffect transition="in" filter="wipe(down)">
                                      <p:cBhvr>
                                        <p:cTn id="98" dur="500"/>
                                        <p:tgtEl>
                                          <p:spTgt spid="27683"/>
                                        </p:tgtEl>
                                      </p:cBhvr>
                                    </p:animEffect>
                                  </p:childTnLst>
                                </p:cTn>
                              </p:par>
                            </p:childTnLst>
                          </p:cTn>
                        </p:par>
                        <p:par>
                          <p:cTn id="99" fill="hold">
                            <p:stCondLst>
                              <p:cond delay="500"/>
                            </p:stCondLst>
                            <p:childTnLst>
                              <p:par>
                                <p:cTn id="100" presetID="22" presetClass="entr" presetSubtype="4" fill="hold" nodeType="afterEffect">
                                  <p:stCondLst>
                                    <p:cond delay="0"/>
                                  </p:stCondLst>
                                  <p:childTnLst>
                                    <p:set>
                                      <p:cBhvr>
                                        <p:cTn id="101" dur="1" fill="hold">
                                          <p:stCondLst>
                                            <p:cond delay="0"/>
                                          </p:stCondLst>
                                        </p:cTn>
                                        <p:tgtEl>
                                          <p:spTgt spid="27681"/>
                                        </p:tgtEl>
                                        <p:attrNameLst>
                                          <p:attrName>style.visibility</p:attrName>
                                        </p:attrNameLst>
                                      </p:cBhvr>
                                      <p:to>
                                        <p:strVal val="visible"/>
                                      </p:to>
                                    </p:set>
                                    <p:animEffect transition="in" filter="wipe(down)">
                                      <p:cBhvr>
                                        <p:cTn id="102" dur="500"/>
                                        <p:tgtEl>
                                          <p:spTgt spid="27681"/>
                                        </p:tgtEl>
                                      </p:cBhvr>
                                    </p:animEffect>
                                  </p:childTnLst>
                                </p:cTn>
                              </p:par>
                            </p:childTnLst>
                          </p:cTn>
                        </p:par>
                        <p:par>
                          <p:cTn id="103" fill="hold">
                            <p:stCondLst>
                              <p:cond delay="1000"/>
                            </p:stCondLst>
                            <p:childTnLst>
                              <p:par>
                                <p:cTn id="104" presetID="22" presetClass="entr" presetSubtype="4" fill="hold" nodeType="afterEffect">
                                  <p:stCondLst>
                                    <p:cond delay="0"/>
                                  </p:stCondLst>
                                  <p:childTnLst>
                                    <p:set>
                                      <p:cBhvr>
                                        <p:cTn id="105" dur="1" fill="hold">
                                          <p:stCondLst>
                                            <p:cond delay="0"/>
                                          </p:stCondLst>
                                        </p:cTn>
                                        <p:tgtEl>
                                          <p:spTgt spid="27682"/>
                                        </p:tgtEl>
                                        <p:attrNameLst>
                                          <p:attrName>style.visibility</p:attrName>
                                        </p:attrNameLst>
                                      </p:cBhvr>
                                      <p:to>
                                        <p:strVal val="visible"/>
                                      </p:to>
                                    </p:set>
                                    <p:animEffect transition="in" filter="wipe(down)">
                                      <p:cBhvr>
                                        <p:cTn id="106" dur="500"/>
                                        <p:tgtEl>
                                          <p:spTgt spid="2768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27685"/>
                                        </p:tgtEl>
                                        <p:attrNameLst>
                                          <p:attrName>style.visibility</p:attrName>
                                        </p:attrNameLst>
                                      </p:cBhvr>
                                      <p:to>
                                        <p:strVal val="visible"/>
                                      </p:to>
                                    </p:set>
                                    <p:animEffect transition="in" filter="wipe(down)">
                                      <p:cBhvr>
                                        <p:cTn id="111" dur="500"/>
                                        <p:tgtEl>
                                          <p:spTgt spid="27685"/>
                                        </p:tgtEl>
                                      </p:cBhvr>
                                    </p:animEffect>
                                  </p:childTnLst>
                                </p:cTn>
                              </p:par>
                            </p:childTnLst>
                          </p:cTn>
                        </p:par>
                        <p:par>
                          <p:cTn id="112" fill="hold">
                            <p:stCondLst>
                              <p:cond delay="500"/>
                            </p:stCondLst>
                            <p:childTnLst>
                              <p:par>
                                <p:cTn id="113" presetID="22" presetClass="entr" presetSubtype="4" fill="hold" nodeType="afterEffect">
                                  <p:stCondLst>
                                    <p:cond delay="0"/>
                                  </p:stCondLst>
                                  <p:childTnLst>
                                    <p:set>
                                      <p:cBhvr>
                                        <p:cTn id="114" dur="1" fill="hold">
                                          <p:stCondLst>
                                            <p:cond delay="0"/>
                                          </p:stCondLst>
                                        </p:cTn>
                                        <p:tgtEl>
                                          <p:spTgt spid="27684"/>
                                        </p:tgtEl>
                                        <p:attrNameLst>
                                          <p:attrName>style.visibility</p:attrName>
                                        </p:attrNameLst>
                                      </p:cBhvr>
                                      <p:to>
                                        <p:strVal val="visible"/>
                                      </p:to>
                                    </p:set>
                                    <p:animEffect transition="in" filter="wipe(down)">
                                      <p:cBhvr>
                                        <p:cTn id="115" dur="500"/>
                                        <p:tgtEl>
                                          <p:spTgt spid="27684"/>
                                        </p:tgtEl>
                                      </p:cBhvr>
                                    </p:animEffect>
                                  </p:childTnLst>
                                </p:cTn>
                              </p:par>
                            </p:childTnLst>
                          </p:cTn>
                        </p:par>
                        <p:par>
                          <p:cTn id="116" fill="hold">
                            <p:stCondLst>
                              <p:cond delay="1000"/>
                            </p:stCondLst>
                            <p:childTnLst>
                              <p:par>
                                <p:cTn id="117" presetID="22" presetClass="entr" presetSubtype="4" fill="hold" nodeType="afterEffect">
                                  <p:stCondLst>
                                    <p:cond delay="0"/>
                                  </p:stCondLst>
                                  <p:childTnLst>
                                    <p:set>
                                      <p:cBhvr>
                                        <p:cTn id="118" dur="1" fill="hold">
                                          <p:stCondLst>
                                            <p:cond delay="0"/>
                                          </p:stCondLst>
                                        </p:cTn>
                                        <p:tgtEl>
                                          <p:spTgt spid="27686"/>
                                        </p:tgtEl>
                                        <p:attrNameLst>
                                          <p:attrName>style.visibility</p:attrName>
                                        </p:attrNameLst>
                                      </p:cBhvr>
                                      <p:to>
                                        <p:strVal val="visible"/>
                                      </p:to>
                                    </p:set>
                                    <p:animEffect transition="in" filter="wipe(down)">
                                      <p:cBhvr>
                                        <p:cTn id="119" dur="500"/>
                                        <p:tgtEl>
                                          <p:spTgt spid="27686"/>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27689"/>
                                        </p:tgtEl>
                                        <p:attrNameLst>
                                          <p:attrName>style.visibility</p:attrName>
                                        </p:attrNameLst>
                                      </p:cBhvr>
                                      <p:to>
                                        <p:strVal val="visible"/>
                                      </p:to>
                                    </p:set>
                                    <p:animEffect transition="in" filter="wipe(down)">
                                      <p:cBhvr>
                                        <p:cTn id="124" dur="500"/>
                                        <p:tgtEl>
                                          <p:spTgt spid="27689"/>
                                        </p:tgtEl>
                                      </p:cBhvr>
                                    </p:animEffect>
                                  </p:childTnLst>
                                </p:cTn>
                              </p:par>
                            </p:childTnLst>
                          </p:cTn>
                        </p:par>
                        <p:par>
                          <p:cTn id="125" fill="hold">
                            <p:stCondLst>
                              <p:cond delay="500"/>
                            </p:stCondLst>
                            <p:childTnLst>
                              <p:par>
                                <p:cTn id="126" presetID="22" presetClass="entr" presetSubtype="4" fill="hold" nodeType="afterEffect">
                                  <p:stCondLst>
                                    <p:cond delay="0"/>
                                  </p:stCondLst>
                                  <p:childTnLst>
                                    <p:set>
                                      <p:cBhvr>
                                        <p:cTn id="127" dur="1" fill="hold">
                                          <p:stCondLst>
                                            <p:cond delay="0"/>
                                          </p:stCondLst>
                                        </p:cTn>
                                        <p:tgtEl>
                                          <p:spTgt spid="27687"/>
                                        </p:tgtEl>
                                        <p:attrNameLst>
                                          <p:attrName>style.visibility</p:attrName>
                                        </p:attrNameLst>
                                      </p:cBhvr>
                                      <p:to>
                                        <p:strVal val="visible"/>
                                      </p:to>
                                    </p:set>
                                    <p:animEffect transition="in" filter="wipe(down)">
                                      <p:cBhvr>
                                        <p:cTn id="128" dur="500"/>
                                        <p:tgtEl>
                                          <p:spTgt spid="27687"/>
                                        </p:tgtEl>
                                      </p:cBhvr>
                                    </p:animEffect>
                                  </p:childTnLst>
                                </p:cTn>
                              </p:par>
                            </p:childTnLst>
                          </p:cTn>
                        </p:par>
                        <p:par>
                          <p:cTn id="129" fill="hold">
                            <p:stCondLst>
                              <p:cond delay="1000"/>
                            </p:stCondLst>
                            <p:childTnLst>
                              <p:par>
                                <p:cTn id="130" presetID="22" presetClass="entr" presetSubtype="4" fill="hold" nodeType="afterEffect">
                                  <p:stCondLst>
                                    <p:cond delay="0"/>
                                  </p:stCondLst>
                                  <p:childTnLst>
                                    <p:set>
                                      <p:cBhvr>
                                        <p:cTn id="131" dur="1" fill="hold">
                                          <p:stCondLst>
                                            <p:cond delay="0"/>
                                          </p:stCondLst>
                                        </p:cTn>
                                        <p:tgtEl>
                                          <p:spTgt spid="27688"/>
                                        </p:tgtEl>
                                        <p:attrNameLst>
                                          <p:attrName>style.visibility</p:attrName>
                                        </p:attrNameLst>
                                      </p:cBhvr>
                                      <p:to>
                                        <p:strVal val="visible"/>
                                      </p:to>
                                    </p:set>
                                    <p:animEffect transition="in" filter="wipe(down)">
                                      <p:cBhvr>
                                        <p:cTn id="132" dur="500"/>
                                        <p:tgtEl>
                                          <p:spTgt spid="27688"/>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nodeType="clickEffect">
                                  <p:stCondLst>
                                    <p:cond delay="0"/>
                                  </p:stCondLst>
                                  <p:childTnLst>
                                    <p:set>
                                      <p:cBhvr>
                                        <p:cTn id="136" dur="1" fill="hold">
                                          <p:stCondLst>
                                            <p:cond delay="0"/>
                                          </p:stCondLst>
                                        </p:cTn>
                                        <p:tgtEl>
                                          <p:spTgt spid="27692"/>
                                        </p:tgtEl>
                                        <p:attrNameLst>
                                          <p:attrName>style.visibility</p:attrName>
                                        </p:attrNameLst>
                                      </p:cBhvr>
                                      <p:to>
                                        <p:strVal val="visible"/>
                                      </p:to>
                                    </p:set>
                                    <p:animEffect transition="in" filter="wipe(down)">
                                      <p:cBhvr>
                                        <p:cTn id="137" dur="500"/>
                                        <p:tgtEl>
                                          <p:spTgt spid="27692"/>
                                        </p:tgtEl>
                                      </p:cBhvr>
                                    </p:animEffect>
                                  </p:childTnLst>
                                </p:cTn>
                              </p:par>
                            </p:childTnLst>
                          </p:cTn>
                        </p:par>
                        <p:par>
                          <p:cTn id="138" fill="hold">
                            <p:stCondLst>
                              <p:cond delay="500"/>
                            </p:stCondLst>
                            <p:childTnLst>
                              <p:par>
                                <p:cTn id="139" presetID="22" presetClass="entr" presetSubtype="4" fill="hold" nodeType="afterEffect">
                                  <p:stCondLst>
                                    <p:cond delay="0"/>
                                  </p:stCondLst>
                                  <p:childTnLst>
                                    <p:set>
                                      <p:cBhvr>
                                        <p:cTn id="140" dur="1" fill="hold">
                                          <p:stCondLst>
                                            <p:cond delay="0"/>
                                          </p:stCondLst>
                                        </p:cTn>
                                        <p:tgtEl>
                                          <p:spTgt spid="27690"/>
                                        </p:tgtEl>
                                        <p:attrNameLst>
                                          <p:attrName>style.visibility</p:attrName>
                                        </p:attrNameLst>
                                      </p:cBhvr>
                                      <p:to>
                                        <p:strVal val="visible"/>
                                      </p:to>
                                    </p:set>
                                    <p:animEffect transition="in" filter="wipe(down)">
                                      <p:cBhvr>
                                        <p:cTn id="141" dur="500"/>
                                        <p:tgtEl>
                                          <p:spTgt spid="27690"/>
                                        </p:tgtEl>
                                      </p:cBhvr>
                                    </p:animEffect>
                                  </p:childTnLst>
                                </p:cTn>
                              </p:par>
                            </p:childTnLst>
                          </p:cTn>
                        </p:par>
                        <p:par>
                          <p:cTn id="142" fill="hold">
                            <p:stCondLst>
                              <p:cond delay="1000"/>
                            </p:stCondLst>
                            <p:childTnLst>
                              <p:par>
                                <p:cTn id="143" presetID="22" presetClass="entr" presetSubtype="4" fill="hold" nodeType="afterEffect">
                                  <p:stCondLst>
                                    <p:cond delay="0"/>
                                  </p:stCondLst>
                                  <p:childTnLst>
                                    <p:set>
                                      <p:cBhvr>
                                        <p:cTn id="144" dur="1" fill="hold">
                                          <p:stCondLst>
                                            <p:cond delay="0"/>
                                          </p:stCondLst>
                                        </p:cTn>
                                        <p:tgtEl>
                                          <p:spTgt spid="27691"/>
                                        </p:tgtEl>
                                        <p:attrNameLst>
                                          <p:attrName>style.visibility</p:attrName>
                                        </p:attrNameLst>
                                      </p:cBhvr>
                                      <p:to>
                                        <p:strVal val="visible"/>
                                      </p:to>
                                    </p:set>
                                    <p:animEffect transition="in" filter="wipe(down)">
                                      <p:cBhvr>
                                        <p:cTn id="145" dur="500"/>
                                        <p:tgtEl>
                                          <p:spTgt spid="27691"/>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nodeType="clickEffect">
                                  <p:stCondLst>
                                    <p:cond delay="0"/>
                                  </p:stCondLst>
                                  <p:childTnLst>
                                    <p:set>
                                      <p:cBhvr>
                                        <p:cTn id="149" dur="1" fill="hold">
                                          <p:stCondLst>
                                            <p:cond delay="0"/>
                                          </p:stCondLst>
                                        </p:cTn>
                                        <p:tgtEl>
                                          <p:spTgt spid="27693"/>
                                        </p:tgtEl>
                                        <p:attrNameLst>
                                          <p:attrName>style.visibility</p:attrName>
                                        </p:attrNameLst>
                                      </p:cBhvr>
                                      <p:to>
                                        <p:strVal val="visible"/>
                                      </p:to>
                                    </p:set>
                                    <p:animEffect transition="in" filter="wipe(down)">
                                      <p:cBhvr>
                                        <p:cTn id="150" dur="500"/>
                                        <p:tgtEl>
                                          <p:spTgt spid="27693"/>
                                        </p:tgtEl>
                                      </p:cBhvr>
                                    </p:animEffect>
                                  </p:childTnLst>
                                </p:cTn>
                              </p:par>
                            </p:childTnLst>
                          </p:cTn>
                        </p:par>
                        <p:par>
                          <p:cTn id="151" fill="hold">
                            <p:stCondLst>
                              <p:cond delay="500"/>
                            </p:stCondLst>
                            <p:childTnLst>
                              <p:par>
                                <p:cTn id="152" presetID="22" presetClass="entr" presetSubtype="4" fill="hold" nodeType="afterEffect">
                                  <p:stCondLst>
                                    <p:cond delay="0"/>
                                  </p:stCondLst>
                                  <p:childTnLst>
                                    <p:set>
                                      <p:cBhvr>
                                        <p:cTn id="153" dur="1" fill="hold">
                                          <p:stCondLst>
                                            <p:cond delay="0"/>
                                          </p:stCondLst>
                                        </p:cTn>
                                        <p:tgtEl>
                                          <p:spTgt spid="27694"/>
                                        </p:tgtEl>
                                        <p:attrNameLst>
                                          <p:attrName>style.visibility</p:attrName>
                                        </p:attrNameLst>
                                      </p:cBhvr>
                                      <p:to>
                                        <p:strVal val="visible"/>
                                      </p:to>
                                    </p:set>
                                    <p:animEffect transition="in" filter="wipe(down)">
                                      <p:cBhvr>
                                        <p:cTn id="154" dur="500"/>
                                        <p:tgtEl>
                                          <p:spTgt spid="27694"/>
                                        </p:tgtEl>
                                      </p:cBhvr>
                                    </p:animEffect>
                                  </p:childTnLst>
                                </p:cTn>
                              </p:par>
                            </p:childTnLst>
                          </p:cTn>
                        </p:par>
                      </p:childTnLst>
                    </p:cTn>
                  </p:par>
                  <p:par>
                    <p:cTn id="155" fill="hold">
                      <p:stCondLst>
                        <p:cond delay="indefinite"/>
                      </p:stCondLst>
                      <p:childTnLst>
                        <p:par>
                          <p:cTn id="156" fill="hold">
                            <p:stCondLst>
                              <p:cond delay="0"/>
                            </p:stCondLst>
                            <p:childTnLst>
                              <p:par>
                                <p:cTn id="157" presetID="2" presetClass="entr" presetSubtype="8" fill="hold" grpId="0" nodeType="clickEffect">
                                  <p:stCondLst>
                                    <p:cond delay="0"/>
                                  </p:stCondLst>
                                  <p:childTnLst>
                                    <p:set>
                                      <p:cBhvr>
                                        <p:cTn id="158" dur="1" fill="hold">
                                          <p:stCondLst>
                                            <p:cond delay="0"/>
                                          </p:stCondLst>
                                        </p:cTn>
                                        <p:tgtEl>
                                          <p:spTgt spid="27695"/>
                                        </p:tgtEl>
                                        <p:attrNameLst>
                                          <p:attrName>style.visibility</p:attrName>
                                        </p:attrNameLst>
                                      </p:cBhvr>
                                      <p:to>
                                        <p:strVal val="visible"/>
                                      </p:to>
                                    </p:set>
                                    <p:anim calcmode="lin" valueType="num">
                                      <p:cBhvr additive="base">
                                        <p:cTn id="159" dur="500" fill="hold"/>
                                        <p:tgtEl>
                                          <p:spTgt spid="27695"/>
                                        </p:tgtEl>
                                        <p:attrNameLst>
                                          <p:attrName>ppt_x</p:attrName>
                                        </p:attrNameLst>
                                      </p:cBhvr>
                                      <p:tavLst>
                                        <p:tav tm="0">
                                          <p:val>
                                            <p:strVal val="0-#ppt_w/2"/>
                                          </p:val>
                                        </p:tav>
                                        <p:tav tm="100000">
                                          <p:val>
                                            <p:strVal val="#ppt_x"/>
                                          </p:val>
                                        </p:tav>
                                      </p:tavLst>
                                    </p:anim>
                                    <p:anim calcmode="lin" valueType="num">
                                      <p:cBhvr additive="base">
                                        <p:cTn id="160" dur="500" fill="hold"/>
                                        <p:tgtEl>
                                          <p:spTgt spid="27695"/>
                                        </p:tgtEl>
                                        <p:attrNameLst>
                                          <p:attrName>ppt_y</p:attrName>
                                        </p:attrNameLst>
                                      </p:cBhvr>
                                      <p:tavLst>
                                        <p:tav tm="0">
                                          <p:val>
                                            <p:strVal val="#ppt_y"/>
                                          </p:val>
                                        </p:tav>
                                        <p:tav tm="100000">
                                          <p:val>
                                            <p:strVal val="#ppt_y"/>
                                          </p:val>
                                        </p:tav>
                                      </p:tavLst>
                                    </p:anim>
                                  </p:childTnLst>
                                </p:cTn>
                              </p:par>
                              <p:par>
                                <p:cTn id="161" presetID="2" presetClass="entr" presetSubtype="8" fill="hold" grpId="0" nodeType="withEffect">
                                  <p:stCondLst>
                                    <p:cond delay="0"/>
                                  </p:stCondLst>
                                  <p:childTnLst>
                                    <p:set>
                                      <p:cBhvr>
                                        <p:cTn id="162" dur="1" fill="hold">
                                          <p:stCondLst>
                                            <p:cond delay="0"/>
                                          </p:stCondLst>
                                        </p:cTn>
                                        <p:tgtEl>
                                          <p:spTgt spid="27696"/>
                                        </p:tgtEl>
                                        <p:attrNameLst>
                                          <p:attrName>style.visibility</p:attrName>
                                        </p:attrNameLst>
                                      </p:cBhvr>
                                      <p:to>
                                        <p:strVal val="visible"/>
                                      </p:to>
                                    </p:set>
                                    <p:anim calcmode="lin" valueType="num">
                                      <p:cBhvr additive="base">
                                        <p:cTn id="163" dur="500" fill="hold"/>
                                        <p:tgtEl>
                                          <p:spTgt spid="27696"/>
                                        </p:tgtEl>
                                        <p:attrNameLst>
                                          <p:attrName>ppt_x</p:attrName>
                                        </p:attrNameLst>
                                      </p:cBhvr>
                                      <p:tavLst>
                                        <p:tav tm="0">
                                          <p:val>
                                            <p:strVal val="0-#ppt_w/2"/>
                                          </p:val>
                                        </p:tav>
                                        <p:tav tm="100000">
                                          <p:val>
                                            <p:strVal val="#ppt_x"/>
                                          </p:val>
                                        </p:tav>
                                      </p:tavLst>
                                    </p:anim>
                                    <p:anim calcmode="lin" valueType="num">
                                      <p:cBhvr additive="base">
                                        <p:cTn id="164" dur="500" fill="hold"/>
                                        <p:tgtEl>
                                          <p:spTgt spid="27696"/>
                                        </p:tgtEl>
                                        <p:attrNameLst>
                                          <p:attrName>ppt_y</p:attrName>
                                        </p:attrNameLst>
                                      </p:cBhvr>
                                      <p:tavLst>
                                        <p:tav tm="0">
                                          <p:val>
                                            <p:strVal val="#ppt_y"/>
                                          </p:val>
                                        </p:tav>
                                        <p:tav tm="100000">
                                          <p:val>
                                            <p:strVal val="#ppt_y"/>
                                          </p:val>
                                        </p:tav>
                                      </p:tavLst>
                                    </p:anim>
                                  </p:childTnLst>
                                </p:cTn>
                              </p:par>
                            </p:childTnLst>
                          </p:cTn>
                        </p:par>
                        <p:par>
                          <p:cTn id="165" fill="hold">
                            <p:stCondLst>
                              <p:cond delay="500"/>
                            </p:stCondLst>
                            <p:childTnLst>
                              <p:par>
                                <p:cTn id="166" presetID="22" presetClass="entr" presetSubtype="8" fill="hold" grpId="0" nodeType="afterEffect">
                                  <p:stCondLst>
                                    <p:cond delay="0"/>
                                  </p:stCondLst>
                                  <p:childTnLst>
                                    <p:set>
                                      <p:cBhvr>
                                        <p:cTn id="167" dur="1" fill="hold">
                                          <p:stCondLst>
                                            <p:cond delay="0"/>
                                          </p:stCondLst>
                                        </p:cTn>
                                        <p:tgtEl>
                                          <p:spTgt spid="27697"/>
                                        </p:tgtEl>
                                        <p:attrNameLst>
                                          <p:attrName>style.visibility</p:attrName>
                                        </p:attrNameLst>
                                      </p:cBhvr>
                                      <p:to>
                                        <p:strVal val="visible"/>
                                      </p:to>
                                    </p:set>
                                    <p:animEffect transition="in" filter="wipe(left)">
                                      <p:cBhvr>
                                        <p:cTn id="168" dur="500"/>
                                        <p:tgtEl>
                                          <p:spTgt spid="27697"/>
                                        </p:tgtEl>
                                      </p:cBhvr>
                                    </p:animEffect>
                                  </p:childTnLst>
                                </p:cTn>
                              </p:par>
                            </p:childTnLst>
                          </p:cTn>
                        </p:par>
                        <p:par>
                          <p:cTn id="169" fill="hold">
                            <p:stCondLst>
                              <p:cond delay="1000"/>
                            </p:stCondLst>
                            <p:childTnLst>
                              <p:par>
                                <p:cTn id="170" presetID="22" presetClass="entr" presetSubtype="8" fill="hold" grpId="0" nodeType="afterEffect">
                                  <p:stCondLst>
                                    <p:cond delay="0"/>
                                  </p:stCondLst>
                                  <p:childTnLst>
                                    <p:set>
                                      <p:cBhvr>
                                        <p:cTn id="171" dur="1" fill="hold">
                                          <p:stCondLst>
                                            <p:cond delay="0"/>
                                          </p:stCondLst>
                                        </p:cTn>
                                        <p:tgtEl>
                                          <p:spTgt spid="27698"/>
                                        </p:tgtEl>
                                        <p:attrNameLst>
                                          <p:attrName>style.visibility</p:attrName>
                                        </p:attrNameLst>
                                      </p:cBhvr>
                                      <p:to>
                                        <p:strVal val="visible"/>
                                      </p:to>
                                    </p:set>
                                    <p:animEffect transition="in" filter="wipe(left)">
                                      <p:cBhvr>
                                        <p:cTn id="172" dur="500"/>
                                        <p:tgtEl>
                                          <p:spTgt spid="27698"/>
                                        </p:tgtEl>
                                      </p:cBhvr>
                                    </p:animEffect>
                                  </p:childTnLst>
                                </p:cTn>
                              </p:par>
                            </p:childTnLst>
                          </p:cTn>
                        </p:par>
                        <p:par>
                          <p:cTn id="173" fill="hold">
                            <p:stCondLst>
                              <p:cond delay="1500"/>
                            </p:stCondLst>
                            <p:childTnLst>
                              <p:par>
                                <p:cTn id="174" presetID="1" presetClass="entr" presetSubtype="0" fill="hold" nodeType="afterEffect">
                                  <p:stCondLst>
                                    <p:cond delay="0"/>
                                  </p:stCondLst>
                                  <p:childTnLst>
                                    <p:set>
                                      <p:cBhvr>
                                        <p:cTn id="175" dur="1" fill="hold">
                                          <p:stCondLst>
                                            <p:cond delay="499"/>
                                          </p:stCondLst>
                                        </p:cTn>
                                        <p:tgtEl>
                                          <p:spTgt spid="27699"/>
                                        </p:tgtEl>
                                        <p:attrNameLst>
                                          <p:attrName>style.visibility</p:attrName>
                                        </p:attrNameLst>
                                      </p:cBhvr>
                                      <p:to>
                                        <p:strVal val="visible"/>
                                      </p:to>
                                    </p:set>
                                  </p:childTnLst>
                                </p:cTn>
                              </p:par>
                            </p:childTnLst>
                          </p:cTn>
                        </p:par>
                        <p:par>
                          <p:cTn id="176" fill="hold">
                            <p:stCondLst>
                              <p:cond delay="2000"/>
                            </p:stCondLst>
                            <p:childTnLst>
                              <p:par>
                                <p:cTn id="177" presetID="1" presetClass="entr" presetSubtype="0" fill="hold" nodeType="afterEffect">
                                  <p:stCondLst>
                                    <p:cond delay="0"/>
                                  </p:stCondLst>
                                  <p:childTnLst>
                                    <p:set>
                                      <p:cBhvr>
                                        <p:cTn id="178" dur="1" fill="hold">
                                          <p:stCondLst>
                                            <p:cond delay="499"/>
                                          </p:stCondLst>
                                        </p:cTn>
                                        <p:tgtEl>
                                          <p:spTgt spid="27700"/>
                                        </p:tgtEl>
                                        <p:attrNameLst>
                                          <p:attrName>style.visibility</p:attrName>
                                        </p:attrNameLst>
                                      </p:cBhvr>
                                      <p:to>
                                        <p:strVal val="visible"/>
                                      </p:to>
                                    </p:set>
                                  </p:childTnLst>
                                </p:cTn>
                              </p:par>
                            </p:childTnLst>
                          </p:cTn>
                        </p:par>
                        <p:par>
                          <p:cTn id="179" fill="hold">
                            <p:stCondLst>
                              <p:cond delay="2500"/>
                            </p:stCondLst>
                            <p:childTnLst>
                              <p:par>
                                <p:cTn id="180" presetID="1" presetClass="entr" presetSubtype="0" fill="hold" nodeType="afterEffect">
                                  <p:stCondLst>
                                    <p:cond delay="0"/>
                                  </p:stCondLst>
                                  <p:childTnLst>
                                    <p:set>
                                      <p:cBhvr>
                                        <p:cTn id="181" dur="1" fill="hold">
                                          <p:stCondLst>
                                            <p:cond delay="499"/>
                                          </p:stCondLst>
                                        </p:cTn>
                                        <p:tgtEl>
                                          <p:spTgt spid="27701"/>
                                        </p:tgtEl>
                                        <p:attrNameLst>
                                          <p:attrName>style.visibility</p:attrName>
                                        </p:attrNameLst>
                                      </p:cBhvr>
                                      <p:to>
                                        <p:strVal val="visible"/>
                                      </p:to>
                                    </p:set>
                                  </p:childTnLst>
                                </p:cTn>
                              </p:par>
                            </p:childTnLst>
                          </p:cTn>
                        </p:par>
                        <p:par>
                          <p:cTn id="182" fill="hold">
                            <p:stCondLst>
                              <p:cond delay="3000"/>
                            </p:stCondLst>
                            <p:childTnLst>
                              <p:par>
                                <p:cTn id="183" presetID="1" presetClass="entr" presetSubtype="0" fill="hold" nodeType="afterEffect">
                                  <p:stCondLst>
                                    <p:cond delay="0"/>
                                  </p:stCondLst>
                                  <p:childTnLst>
                                    <p:set>
                                      <p:cBhvr>
                                        <p:cTn id="184" dur="1" fill="hold">
                                          <p:stCondLst>
                                            <p:cond delay="499"/>
                                          </p:stCondLst>
                                        </p:cTn>
                                        <p:tgtEl>
                                          <p:spTgt spid="27702"/>
                                        </p:tgtEl>
                                        <p:attrNameLst>
                                          <p:attrName>style.visibility</p:attrName>
                                        </p:attrNameLst>
                                      </p:cBhvr>
                                      <p:to>
                                        <p:strVal val="visible"/>
                                      </p:to>
                                    </p:set>
                                  </p:childTnLst>
                                </p:cTn>
                              </p:par>
                            </p:childTnLst>
                          </p:cTn>
                        </p:par>
                        <p:par>
                          <p:cTn id="185" fill="hold">
                            <p:stCondLst>
                              <p:cond delay="3500"/>
                            </p:stCondLst>
                            <p:childTnLst>
                              <p:par>
                                <p:cTn id="186" presetID="1" presetClass="entr" presetSubtype="0" fill="hold" nodeType="afterEffect">
                                  <p:stCondLst>
                                    <p:cond delay="0"/>
                                  </p:stCondLst>
                                  <p:childTnLst>
                                    <p:set>
                                      <p:cBhvr>
                                        <p:cTn id="187" dur="1" fill="hold">
                                          <p:stCondLst>
                                            <p:cond delay="499"/>
                                          </p:stCondLst>
                                        </p:cTn>
                                        <p:tgtEl>
                                          <p:spTgt spid="27703"/>
                                        </p:tgtEl>
                                        <p:attrNameLst>
                                          <p:attrName>style.visibility</p:attrName>
                                        </p:attrNameLst>
                                      </p:cBhvr>
                                      <p:to>
                                        <p:strVal val="visible"/>
                                      </p:to>
                                    </p:set>
                                  </p:childTnLst>
                                </p:cTn>
                              </p:par>
                            </p:childTnLst>
                          </p:cTn>
                        </p:par>
                        <p:par>
                          <p:cTn id="188" fill="hold">
                            <p:stCondLst>
                              <p:cond delay="4000"/>
                            </p:stCondLst>
                            <p:childTnLst>
                              <p:par>
                                <p:cTn id="189" presetID="1" presetClass="entr" presetSubtype="0" fill="hold" nodeType="afterEffect">
                                  <p:stCondLst>
                                    <p:cond delay="0"/>
                                  </p:stCondLst>
                                  <p:childTnLst>
                                    <p:set>
                                      <p:cBhvr>
                                        <p:cTn id="190" dur="1" fill="hold">
                                          <p:stCondLst>
                                            <p:cond delay="499"/>
                                          </p:stCondLst>
                                        </p:cTn>
                                        <p:tgtEl>
                                          <p:spTgt spid="27704"/>
                                        </p:tgtEl>
                                        <p:attrNameLst>
                                          <p:attrName>style.visibility</p:attrName>
                                        </p:attrNameLst>
                                      </p:cBhvr>
                                      <p:to>
                                        <p:strVal val="visible"/>
                                      </p:to>
                                    </p:set>
                                  </p:childTnLst>
                                </p:cTn>
                              </p:par>
                            </p:childTnLst>
                          </p:cTn>
                        </p:par>
                        <p:par>
                          <p:cTn id="191" fill="hold">
                            <p:stCondLst>
                              <p:cond delay="4500"/>
                            </p:stCondLst>
                            <p:childTnLst>
                              <p:par>
                                <p:cTn id="192" presetID="1" presetClass="entr" presetSubtype="0" fill="hold" nodeType="afterEffect">
                                  <p:stCondLst>
                                    <p:cond delay="0"/>
                                  </p:stCondLst>
                                  <p:childTnLst>
                                    <p:set>
                                      <p:cBhvr>
                                        <p:cTn id="193" dur="1" fill="hold">
                                          <p:stCondLst>
                                            <p:cond delay="499"/>
                                          </p:stCondLst>
                                        </p:cTn>
                                        <p:tgtEl>
                                          <p:spTgt spid="27705"/>
                                        </p:tgtEl>
                                        <p:attrNameLst>
                                          <p:attrName>style.visibility</p:attrName>
                                        </p:attrNameLst>
                                      </p:cBhvr>
                                      <p:to>
                                        <p:strVal val="visible"/>
                                      </p:to>
                                    </p:set>
                                  </p:childTnLst>
                                </p:cTn>
                              </p:par>
                            </p:childTnLst>
                          </p:cTn>
                        </p:par>
                        <p:par>
                          <p:cTn id="194" fill="hold">
                            <p:stCondLst>
                              <p:cond delay="5000"/>
                            </p:stCondLst>
                            <p:childTnLst>
                              <p:par>
                                <p:cTn id="195" presetID="1" presetClass="entr" presetSubtype="0" fill="hold" nodeType="afterEffect">
                                  <p:stCondLst>
                                    <p:cond delay="0"/>
                                  </p:stCondLst>
                                  <p:childTnLst>
                                    <p:set>
                                      <p:cBhvr>
                                        <p:cTn id="196" dur="1" fill="hold">
                                          <p:stCondLst>
                                            <p:cond delay="499"/>
                                          </p:stCondLst>
                                        </p:cTn>
                                        <p:tgtEl>
                                          <p:spTgt spid="27706"/>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22" presetClass="entr" presetSubtype="1" fill="hold" nodeType="clickEffect">
                                  <p:stCondLst>
                                    <p:cond delay="0"/>
                                  </p:stCondLst>
                                  <p:childTnLst>
                                    <p:set>
                                      <p:cBhvr>
                                        <p:cTn id="200" dur="1" fill="hold">
                                          <p:stCondLst>
                                            <p:cond delay="0"/>
                                          </p:stCondLst>
                                        </p:cTn>
                                        <p:tgtEl>
                                          <p:spTgt spid="27707"/>
                                        </p:tgtEl>
                                        <p:attrNameLst>
                                          <p:attrName>style.visibility</p:attrName>
                                        </p:attrNameLst>
                                      </p:cBhvr>
                                      <p:to>
                                        <p:strVal val="visible"/>
                                      </p:to>
                                    </p:set>
                                    <p:animEffect transition="in" filter="wipe(up)">
                                      <p:cBhvr>
                                        <p:cTn id="201" dur="500"/>
                                        <p:tgtEl>
                                          <p:spTgt spid="27707"/>
                                        </p:tgtEl>
                                      </p:cBhvr>
                                    </p:animEffect>
                                  </p:childTnLst>
                                </p:cTn>
                              </p:par>
                            </p:childTnLst>
                          </p:cTn>
                        </p:par>
                        <p:par>
                          <p:cTn id="202" fill="hold">
                            <p:stCondLst>
                              <p:cond delay="500"/>
                            </p:stCondLst>
                            <p:childTnLst>
                              <p:par>
                                <p:cTn id="203" presetID="22" presetClass="entr" presetSubtype="1" fill="hold" grpId="0" nodeType="afterEffect">
                                  <p:stCondLst>
                                    <p:cond delay="0"/>
                                  </p:stCondLst>
                                  <p:childTnLst>
                                    <p:set>
                                      <p:cBhvr>
                                        <p:cTn id="204" dur="1" fill="hold">
                                          <p:stCondLst>
                                            <p:cond delay="0"/>
                                          </p:stCondLst>
                                        </p:cTn>
                                        <p:tgtEl>
                                          <p:spTgt spid="27708"/>
                                        </p:tgtEl>
                                        <p:attrNameLst>
                                          <p:attrName>style.visibility</p:attrName>
                                        </p:attrNameLst>
                                      </p:cBhvr>
                                      <p:to>
                                        <p:strVal val="visible"/>
                                      </p:to>
                                    </p:set>
                                    <p:animEffect transition="in" filter="wipe(up)">
                                      <p:cBhvr>
                                        <p:cTn id="205" dur="500"/>
                                        <p:tgtEl>
                                          <p:spTgt spid="27708"/>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1" fill="hold" nodeType="clickEffect">
                                  <p:stCondLst>
                                    <p:cond delay="0"/>
                                  </p:stCondLst>
                                  <p:childTnLst>
                                    <p:set>
                                      <p:cBhvr>
                                        <p:cTn id="209" dur="1" fill="hold">
                                          <p:stCondLst>
                                            <p:cond delay="0"/>
                                          </p:stCondLst>
                                        </p:cTn>
                                        <p:tgtEl>
                                          <p:spTgt spid="27709"/>
                                        </p:tgtEl>
                                        <p:attrNameLst>
                                          <p:attrName>style.visibility</p:attrName>
                                        </p:attrNameLst>
                                      </p:cBhvr>
                                      <p:to>
                                        <p:strVal val="visible"/>
                                      </p:to>
                                    </p:set>
                                    <p:animEffect transition="in" filter="wipe(up)">
                                      <p:cBhvr>
                                        <p:cTn id="210" dur="500"/>
                                        <p:tgtEl>
                                          <p:spTgt spid="27709"/>
                                        </p:tgtEl>
                                      </p:cBhvr>
                                    </p:animEffect>
                                  </p:childTnLst>
                                </p:cTn>
                              </p:par>
                            </p:childTnLst>
                          </p:cTn>
                        </p:par>
                        <p:par>
                          <p:cTn id="211" fill="hold">
                            <p:stCondLst>
                              <p:cond delay="500"/>
                            </p:stCondLst>
                            <p:childTnLst>
                              <p:par>
                                <p:cTn id="212" presetID="22" presetClass="entr" presetSubtype="1" fill="hold" grpId="0" nodeType="afterEffect">
                                  <p:stCondLst>
                                    <p:cond delay="0"/>
                                  </p:stCondLst>
                                  <p:childTnLst>
                                    <p:set>
                                      <p:cBhvr>
                                        <p:cTn id="213" dur="1" fill="hold">
                                          <p:stCondLst>
                                            <p:cond delay="0"/>
                                          </p:stCondLst>
                                        </p:cTn>
                                        <p:tgtEl>
                                          <p:spTgt spid="27710"/>
                                        </p:tgtEl>
                                        <p:attrNameLst>
                                          <p:attrName>style.visibility</p:attrName>
                                        </p:attrNameLst>
                                      </p:cBhvr>
                                      <p:to>
                                        <p:strVal val="visible"/>
                                      </p:to>
                                    </p:set>
                                    <p:animEffect transition="in" filter="wipe(up)">
                                      <p:cBhvr>
                                        <p:cTn id="214" dur="500"/>
                                        <p:tgtEl>
                                          <p:spTgt spid="27710"/>
                                        </p:tgtEl>
                                      </p:cBhvr>
                                    </p:animEffect>
                                  </p:childTnLst>
                                </p:cTn>
                              </p:par>
                            </p:childTnLst>
                          </p:cTn>
                        </p:par>
                      </p:childTnLst>
                    </p:cTn>
                  </p:par>
                  <p:par>
                    <p:cTn id="215" fill="hold">
                      <p:stCondLst>
                        <p:cond delay="indefinite"/>
                      </p:stCondLst>
                      <p:childTnLst>
                        <p:par>
                          <p:cTn id="216" fill="hold">
                            <p:stCondLst>
                              <p:cond delay="0"/>
                            </p:stCondLst>
                            <p:childTnLst>
                              <p:par>
                                <p:cTn id="217" presetID="22" presetClass="entr" presetSubtype="1" fill="hold" nodeType="clickEffect">
                                  <p:stCondLst>
                                    <p:cond delay="0"/>
                                  </p:stCondLst>
                                  <p:childTnLst>
                                    <p:set>
                                      <p:cBhvr>
                                        <p:cTn id="218" dur="1" fill="hold">
                                          <p:stCondLst>
                                            <p:cond delay="0"/>
                                          </p:stCondLst>
                                        </p:cTn>
                                        <p:tgtEl>
                                          <p:spTgt spid="27711"/>
                                        </p:tgtEl>
                                        <p:attrNameLst>
                                          <p:attrName>style.visibility</p:attrName>
                                        </p:attrNameLst>
                                      </p:cBhvr>
                                      <p:to>
                                        <p:strVal val="visible"/>
                                      </p:to>
                                    </p:set>
                                    <p:animEffect transition="in" filter="wipe(up)">
                                      <p:cBhvr>
                                        <p:cTn id="219" dur="500"/>
                                        <p:tgtEl>
                                          <p:spTgt spid="27711"/>
                                        </p:tgtEl>
                                      </p:cBhvr>
                                    </p:animEffect>
                                  </p:childTnLst>
                                </p:cTn>
                              </p:par>
                            </p:childTnLst>
                          </p:cTn>
                        </p:par>
                        <p:par>
                          <p:cTn id="220" fill="hold">
                            <p:stCondLst>
                              <p:cond delay="500"/>
                            </p:stCondLst>
                            <p:childTnLst>
                              <p:par>
                                <p:cTn id="221" presetID="22" presetClass="entr" presetSubtype="1" fill="hold" grpId="0" nodeType="afterEffect">
                                  <p:stCondLst>
                                    <p:cond delay="0"/>
                                  </p:stCondLst>
                                  <p:childTnLst>
                                    <p:set>
                                      <p:cBhvr>
                                        <p:cTn id="222" dur="1" fill="hold">
                                          <p:stCondLst>
                                            <p:cond delay="0"/>
                                          </p:stCondLst>
                                        </p:cTn>
                                        <p:tgtEl>
                                          <p:spTgt spid="27712"/>
                                        </p:tgtEl>
                                        <p:attrNameLst>
                                          <p:attrName>style.visibility</p:attrName>
                                        </p:attrNameLst>
                                      </p:cBhvr>
                                      <p:to>
                                        <p:strVal val="visible"/>
                                      </p:to>
                                    </p:set>
                                    <p:animEffect transition="in" filter="wipe(up)">
                                      <p:cBhvr>
                                        <p:cTn id="223" dur="500"/>
                                        <p:tgtEl>
                                          <p:spTgt spid="27712"/>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1" fill="hold" nodeType="clickEffect">
                                  <p:stCondLst>
                                    <p:cond delay="0"/>
                                  </p:stCondLst>
                                  <p:childTnLst>
                                    <p:set>
                                      <p:cBhvr>
                                        <p:cTn id="227" dur="1" fill="hold">
                                          <p:stCondLst>
                                            <p:cond delay="0"/>
                                          </p:stCondLst>
                                        </p:cTn>
                                        <p:tgtEl>
                                          <p:spTgt spid="27713"/>
                                        </p:tgtEl>
                                        <p:attrNameLst>
                                          <p:attrName>style.visibility</p:attrName>
                                        </p:attrNameLst>
                                      </p:cBhvr>
                                      <p:to>
                                        <p:strVal val="visible"/>
                                      </p:to>
                                    </p:set>
                                    <p:animEffect transition="in" filter="wipe(up)">
                                      <p:cBhvr>
                                        <p:cTn id="228" dur="500"/>
                                        <p:tgtEl>
                                          <p:spTgt spid="27713"/>
                                        </p:tgtEl>
                                      </p:cBhvr>
                                    </p:animEffect>
                                  </p:childTnLst>
                                </p:cTn>
                              </p:par>
                            </p:childTnLst>
                          </p:cTn>
                        </p:par>
                        <p:par>
                          <p:cTn id="229" fill="hold">
                            <p:stCondLst>
                              <p:cond delay="500"/>
                            </p:stCondLst>
                            <p:childTnLst>
                              <p:par>
                                <p:cTn id="230" presetID="22" presetClass="entr" presetSubtype="1" fill="hold" grpId="0" nodeType="afterEffect">
                                  <p:stCondLst>
                                    <p:cond delay="0"/>
                                  </p:stCondLst>
                                  <p:childTnLst>
                                    <p:set>
                                      <p:cBhvr>
                                        <p:cTn id="231" dur="1" fill="hold">
                                          <p:stCondLst>
                                            <p:cond delay="0"/>
                                          </p:stCondLst>
                                        </p:cTn>
                                        <p:tgtEl>
                                          <p:spTgt spid="27714"/>
                                        </p:tgtEl>
                                        <p:attrNameLst>
                                          <p:attrName>style.visibility</p:attrName>
                                        </p:attrNameLst>
                                      </p:cBhvr>
                                      <p:to>
                                        <p:strVal val="visible"/>
                                      </p:to>
                                    </p:set>
                                    <p:animEffect transition="in" filter="wipe(up)">
                                      <p:cBhvr>
                                        <p:cTn id="232" dur="500"/>
                                        <p:tgtEl>
                                          <p:spTgt spid="27714"/>
                                        </p:tgtEl>
                                      </p:cBhvr>
                                    </p:animEffect>
                                  </p:childTnLst>
                                </p:cTn>
                              </p:par>
                            </p:childTnLst>
                          </p:cTn>
                        </p:par>
                      </p:childTnLst>
                    </p:cTn>
                  </p:par>
                  <p:par>
                    <p:cTn id="233" fill="hold">
                      <p:stCondLst>
                        <p:cond delay="indefinite"/>
                      </p:stCondLst>
                      <p:childTnLst>
                        <p:par>
                          <p:cTn id="234" fill="hold">
                            <p:stCondLst>
                              <p:cond delay="0"/>
                            </p:stCondLst>
                            <p:childTnLst>
                              <p:par>
                                <p:cTn id="235" presetID="22" presetClass="entr" presetSubtype="4" fill="hold" grpId="0" nodeType="clickEffect">
                                  <p:stCondLst>
                                    <p:cond delay="0"/>
                                  </p:stCondLst>
                                  <p:childTnLst>
                                    <p:set>
                                      <p:cBhvr>
                                        <p:cTn id="236" dur="1" fill="hold">
                                          <p:stCondLst>
                                            <p:cond delay="0"/>
                                          </p:stCondLst>
                                        </p:cTn>
                                        <p:tgtEl>
                                          <p:spTgt spid="27715"/>
                                        </p:tgtEl>
                                        <p:attrNameLst>
                                          <p:attrName>style.visibility</p:attrName>
                                        </p:attrNameLst>
                                      </p:cBhvr>
                                      <p:to>
                                        <p:strVal val="visible"/>
                                      </p:to>
                                    </p:set>
                                    <p:animEffect transition="in" filter="wipe(down)">
                                      <p:cBhvr>
                                        <p:cTn id="237" dur="500"/>
                                        <p:tgtEl>
                                          <p:spTgt spid="27715"/>
                                        </p:tgtEl>
                                      </p:cBhvr>
                                    </p:animEffect>
                                  </p:childTnLst>
                                </p:cTn>
                              </p:par>
                            </p:childTnLst>
                          </p:cTn>
                        </p:par>
                        <p:par>
                          <p:cTn id="238" fill="hold">
                            <p:stCondLst>
                              <p:cond delay="500"/>
                            </p:stCondLst>
                            <p:childTnLst>
                              <p:par>
                                <p:cTn id="239" presetID="22" presetClass="entr" presetSubtype="1" fill="hold" nodeType="afterEffect">
                                  <p:stCondLst>
                                    <p:cond delay="0"/>
                                  </p:stCondLst>
                                  <p:childTnLst>
                                    <p:set>
                                      <p:cBhvr>
                                        <p:cTn id="240" dur="1" fill="hold">
                                          <p:stCondLst>
                                            <p:cond delay="0"/>
                                          </p:stCondLst>
                                        </p:cTn>
                                        <p:tgtEl>
                                          <p:spTgt spid="27716"/>
                                        </p:tgtEl>
                                        <p:attrNameLst>
                                          <p:attrName>style.visibility</p:attrName>
                                        </p:attrNameLst>
                                      </p:cBhvr>
                                      <p:to>
                                        <p:strVal val="visible"/>
                                      </p:to>
                                    </p:set>
                                    <p:animEffect transition="in" filter="wipe(up)">
                                      <p:cBhvr>
                                        <p:cTn id="241" dur="500"/>
                                        <p:tgtEl>
                                          <p:spTgt spid="27716"/>
                                        </p:tgtEl>
                                      </p:cBhvr>
                                    </p:animEffect>
                                  </p:childTnLst>
                                </p:cTn>
                              </p:par>
                            </p:childTnLst>
                          </p:cTn>
                        </p:par>
                        <p:par>
                          <p:cTn id="242" fill="hold">
                            <p:stCondLst>
                              <p:cond delay="1000"/>
                            </p:stCondLst>
                            <p:childTnLst>
                              <p:par>
                                <p:cTn id="243" presetID="22" presetClass="entr" presetSubtype="1" fill="hold" grpId="0" nodeType="afterEffect">
                                  <p:stCondLst>
                                    <p:cond delay="0"/>
                                  </p:stCondLst>
                                  <p:childTnLst>
                                    <p:set>
                                      <p:cBhvr>
                                        <p:cTn id="244" dur="1" fill="hold">
                                          <p:stCondLst>
                                            <p:cond delay="0"/>
                                          </p:stCondLst>
                                        </p:cTn>
                                        <p:tgtEl>
                                          <p:spTgt spid="27717"/>
                                        </p:tgtEl>
                                        <p:attrNameLst>
                                          <p:attrName>style.visibility</p:attrName>
                                        </p:attrNameLst>
                                      </p:cBhvr>
                                      <p:to>
                                        <p:strVal val="visible"/>
                                      </p:to>
                                    </p:set>
                                    <p:animEffect transition="in" filter="wipe(up)">
                                      <p:cBhvr>
                                        <p:cTn id="245" dur="500"/>
                                        <p:tgtEl>
                                          <p:spTgt spid="27717"/>
                                        </p:tgtEl>
                                      </p:cBhvr>
                                    </p:animEffect>
                                  </p:childTnLst>
                                </p:cTn>
                              </p:par>
                            </p:childTnLst>
                          </p:cTn>
                        </p:par>
                      </p:childTnLst>
                    </p:cTn>
                  </p:par>
                  <p:par>
                    <p:cTn id="246" fill="hold">
                      <p:stCondLst>
                        <p:cond delay="indefinite"/>
                      </p:stCondLst>
                      <p:childTnLst>
                        <p:par>
                          <p:cTn id="247" fill="hold">
                            <p:stCondLst>
                              <p:cond delay="0"/>
                            </p:stCondLst>
                            <p:childTnLst>
                              <p:par>
                                <p:cTn id="248" presetID="22" presetClass="entr" presetSubtype="4" fill="hold" grpId="0" nodeType="clickEffect">
                                  <p:stCondLst>
                                    <p:cond delay="0"/>
                                  </p:stCondLst>
                                  <p:childTnLst>
                                    <p:set>
                                      <p:cBhvr>
                                        <p:cTn id="249" dur="1" fill="hold">
                                          <p:stCondLst>
                                            <p:cond delay="0"/>
                                          </p:stCondLst>
                                        </p:cTn>
                                        <p:tgtEl>
                                          <p:spTgt spid="27718"/>
                                        </p:tgtEl>
                                        <p:attrNameLst>
                                          <p:attrName>style.visibility</p:attrName>
                                        </p:attrNameLst>
                                      </p:cBhvr>
                                      <p:to>
                                        <p:strVal val="visible"/>
                                      </p:to>
                                    </p:set>
                                    <p:animEffect transition="in" filter="wipe(down)">
                                      <p:cBhvr>
                                        <p:cTn id="250" dur="500"/>
                                        <p:tgtEl>
                                          <p:spTgt spid="27718"/>
                                        </p:tgtEl>
                                      </p:cBhvr>
                                    </p:animEffect>
                                  </p:childTnLst>
                                </p:cTn>
                              </p:par>
                            </p:childTnLst>
                          </p:cTn>
                        </p:par>
                        <p:par>
                          <p:cTn id="251" fill="hold">
                            <p:stCondLst>
                              <p:cond delay="500"/>
                            </p:stCondLst>
                            <p:childTnLst>
                              <p:par>
                                <p:cTn id="252" presetID="22" presetClass="entr" presetSubtype="1" fill="hold" nodeType="afterEffect">
                                  <p:stCondLst>
                                    <p:cond delay="0"/>
                                  </p:stCondLst>
                                  <p:childTnLst>
                                    <p:set>
                                      <p:cBhvr>
                                        <p:cTn id="253" dur="1" fill="hold">
                                          <p:stCondLst>
                                            <p:cond delay="0"/>
                                          </p:stCondLst>
                                        </p:cTn>
                                        <p:tgtEl>
                                          <p:spTgt spid="27719"/>
                                        </p:tgtEl>
                                        <p:attrNameLst>
                                          <p:attrName>style.visibility</p:attrName>
                                        </p:attrNameLst>
                                      </p:cBhvr>
                                      <p:to>
                                        <p:strVal val="visible"/>
                                      </p:to>
                                    </p:set>
                                    <p:animEffect transition="in" filter="wipe(up)">
                                      <p:cBhvr>
                                        <p:cTn id="254" dur="500"/>
                                        <p:tgtEl>
                                          <p:spTgt spid="27719"/>
                                        </p:tgtEl>
                                      </p:cBhvr>
                                    </p:animEffect>
                                  </p:childTnLst>
                                </p:cTn>
                              </p:par>
                            </p:childTnLst>
                          </p:cTn>
                        </p:par>
                        <p:par>
                          <p:cTn id="255" fill="hold">
                            <p:stCondLst>
                              <p:cond delay="1000"/>
                            </p:stCondLst>
                            <p:childTnLst>
                              <p:par>
                                <p:cTn id="256" presetID="22" presetClass="entr" presetSubtype="1" fill="hold" grpId="0" nodeType="afterEffect">
                                  <p:stCondLst>
                                    <p:cond delay="0"/>
                                  </p:stCondLst>
                                  <p:childTnLst>
                                    <p:set>
                                      <p:cBhvr>
                                        <p:cTn id="257" dur="1" fill="hold">
                                          <p:stCondLst>
                                            <p:cond delay="0"/>
                                          </p:stCondLst>
                                        </p:cTn>
                                        <p:tgtEl>
                                          <p:spTgt spid="27720"/>
                                        </p:tgtEl>
                                        <p:attrNameLst>
                                          <p:attrName>style.visibility</p:attrName>
                                        </p:attrNameLst>
                                      </p:cBhvr>
                                      <p:to>
                                        <p:strVal val="visible"/>
                                      </p:to>
                                    </p:set>
                                    <p:animEffect transition="in" filter="wipe(up)">
                                      <p:cBhvr>
                                        <p:cTn id="258" dur="500"/>
                                        <p:tgtEl>
                                          <p:spTgt spid="27720"/>
                                        </p:tgtEl>
                                      </p:cBhvr>
                                    </p:animEffect>
                                  </p:childTnLst>
                                </p:cTn>
                              </p:par>
                            </p:childTnLst>
                          </p:cTn>
                        </p:par>
                      </p:childTnLst>
                    </p:cTn>
                  </p:par>
                  <p:par>
                    <p:cTn id="259" fill="hold">
                      <p:stCondLst>
                        <p:cond delay="indefinite"/>
                      </p:stCondLst>
                      <p:childTnLst>
                        <p:par>
                          <p:cTn id="260" fill="hold">
                            <p:stCondLst>
                              <p:cond delay="0"/>
                            </p:stCondLst>
                            <p:childTnLst>
                              <p:par>
                                <p:cTn id="261" presetID="22" presetClass="entr" presetSubtype="4" fill="hold" grpId="0" nodeType="clickEffect">
                                  <p:stCondLst>
                                    <p:cond delay="0"/>
                                  </p:stCondLst>
                                  <p:childTnLst>
                                    <p:set>
                                      <p:cBhvr>
                                        <p:cTn id="262" dur="1" fill="hold">
                                          <p:stCondLst>
                                            <p:cond delay="0"/>
                                          </p:stCondLst>
                                        </p:cTn>
                                        <p:tgtEl>
                                          <p:spTgt spid="27721"/>
                                        </p:tgtEl>
                                        <p:attrNameLst>
                                          <p:attrName>style.visibility</p:attrName>
                                        </p:attrNameLst>
                                      </p:cBhvr>
                                      <p:to>
                                        <p:strVal val="visible"/>
                                      </p:to>
                                    </p:set>
                                    <p:animEffect transition="in" filter="wipe(down)">
                                      <p:cBhvr>
                                        <p:cTn id="263" dur="500"/>
                                        <p:tgtEl>
                                          <p:spTgt spid="27721"/>
                                        </p:tgtEl>
                                      </p:cBhvr>
                                    </p:animEffect>
                                  </p:childTnLst>
                                </p:cTn>
                              </p:par>
                            </p:childTnLst>
                          </p:cTn>
                        </p:par>
                        <p:par>
                          <p:cTn id="264" fill="hold">
                            <p:stCondLst>
                              <p:cond delay="500"/>
                            </p:stCondLst>
                            <p:childTnLst>
                              <p:par>
                                <p:cTn id="265" presetID="22" presetClass="entr" presetSubtype="1" fill="hold" nodeType="afterEffect">
                                  <p:stCondLst>
                                    <p:cond delay="0"/>
                                  </p:stCondLst>
                                  <p:childTnLst>
                                    <p:set>
                                      <p:cBhvr>
                                        <p:cTn id="266" dur="1" fill="hold">
                                          <p:stCondLst>
                                            <p:cond delay="0"/>
                                          </p:stCondLst>
                                        </p:cTn>
                                        <p:tgtEl>
                                          <p:spTgt spid="27722"/>
                                        </p:tgtEl>
                                        <p:attrNameLst>
                                          <p:attrName>style.visibility</p:attrName>
                                        </p:attrNameLst>
                                      </p:cBhvr>
                                      <p:to>
                                        <p:strVal val="visible"/>
                                      </p:to>
                                    </p:set>
                                    <p:animEffect transition="in" filter="wipe(up)">
                                      <p:cBhvr>
                                        <p:cTn id="267" dur="500"/>
                                        <p:tgtEl>
                                          <p:spTgt spid="27722"/>
                                        </p:tgtEl>
                                      </p:cBhvr>
                                    </p:animEffect>
                                  </p:childTnLst>
                                </p:cTn>
                              </p:par>
                            </p:childTnLst>
                          </p:cTn>
                        </p:par>
                        <p:par>
                          <p:cTn id="268" fill="hold">
                            <p:stCondLst>
                              <p:cond delay="1000"/>
                            </p:stCondLst>
                            <p:childTnLst>
                              <p:par>
                                <p:cTn id="269" presetID="22" presetClass="entr" presetSubtype="1" fill="hold" grpId="0" nodeType="afterEffect">
                                  <p:stCondLst>
                                    <p:cond delay="0"/>
                                  </p:stCondLst>
                                  <p:childTnLst>
                                    <p:set>
                                      <p:cBhvr>
                                        <p:cTn id="270" dur="1" fill="hold">
                                          <p:stCondLst>
                                            <p:cond delay="0"/>
                                          </p:stCondLst>
                                        </p:cTn>
                                        <p:tgtEl>
                                          <p:spTgt spid="27723"/>
                                        </p:tgtEl>
                                        <p:attrNameLst>
                                          <p:attrName>style.visibility</p:attrName>
                                        </p:attrNameLst>
                                      </p:cBhvr>
                                      <p:to>
                                        <p:strVal val="visible"/>
                                      </p:to>
                                    </p:set>
                                    <p:animEffect transition="in" filter="wipe(up)">
                                      <p:cBhvr>
                                        <p:cTn id="271" dur="500"/>
                                        <p:tgtEl>
                                          <p:spTgt spid="27723"/>
                                        </p:tgtEl>
                                      </p:cBhvr>
                                    </p:animEffect>
                                  </p:childTnLst>
                                </p:cTn>
                              </p:par>
                            </p:childTnLst>
                          </p:cTn>
                        </p:par>
                      </p:childTnLst>
                    </p:cTn>
                  </p:par>
                  <p:par>
                    <p:cTn id="272" fill="hold">
                      <p:stCondLst>
                        <p:cond delay="indefinite"/>
                      </p:stCondLst>
                      <p:childTnLst>
                        <p:par>
                          <p:cTn id="273" fill="hold">
                            <p:stCondLst>
                              <p:cond delay="0"/>
                            </p:stCondLst>
                            <p:childTnLst>
                              <p:par>
                                <p:cTn id="274" presetID="22" presetClass="entr" presetSubtype="4" fill="hold" grpId="0" nodeType="clickEffect">
                                  <p:stCondLst>
                                    <p:cond delay="0"/>
                                  </p:stCondLst>
                                  <p:childTnLst>
                                    <p:set>
                                      <p:cBhvr>
                                        <p:cTn id="275" dur="1" fill="hold">
                                          <p:stCondLst>
                                            <p:cond delay="0"/>
                                          </p:stCondLst>
                                        </p:cTn>
                                        <p:tgtEl>
                                          <p:spTgt spid="27724"/>
                                        </p:tgtEl>
                                        <p:attrNameLst>
                                          <p:attrName>style.visibility</p:attrName>
                                        </p:attrNameLst>
                                      </p:cBhvr>
                                      <p:to>
                                        <p:strVal val="visible"/>
                                      </p:to>
                                    </p:set>
                                    <p:animEffect transition="in" filter="wipe(down)">
                                      <p:cBhvr>
                                        <p:cTn id="276" dur="500"/>
                                        <p:tgtEl>
                                          <p:spTgt spid="27724"/>
                                        </p:tgtEl>
                                      </p:cBhvr>
                                    </p:animEffect>
                                  </p:childTnLst>
                                </p:cTn>
                              </p:par>
                            </p:childTnLst>
                          </p:cTn>
                        </p:par>
                        <p:par>
                          <p:cTn id="277" fill="hold">
                            <p:stCondLst>
                              <p:cond delay="500"/>
                            </p:stCondLst>
                            <p:childTnLst>
                              <p:par>
                                <p:cTn id="278" presetID="22" presetClass="entr" presetSubtype="1" fill="hold" nodeType="afterEffect">
                                  <p:stCondLst>
                                    <p:cond delay="0"/>
                                  </p:stCondLst>
                                  <p:childTnLst>
                                    <p:set>
                                      <p:cBhvr>
                                        <p:cTn id="279" dur="1" fill="hold">
                                          <p:stCondLst>
                                            <p:cond delay="0"/>
                                          </p:stCondLst>
                                        </p:cTn>
                                        <p:tgtEl>
                                          <p:spTgt spid="27725"/>
                                        </p:tgtEl>
                                        <p:attrNameLst>
                                          <p:attrName>style.visibility</p:attrName>
                                        </p:attrNameLst>
                                      </p:cBhvr>
                                      <p:to>
                                        <p:strVal val="visible"/>
                                      </p:to>
                                    </p:set>
                                    <p:animEffect transition="in" filter="wipe(up)">
                                      <p:cBhvr>
                                        <p:cTn id="280" dur="500"/>
                                        <p:tgtEl>
                                          <p:spTgt spid="27725"/>
                                        </p:tgtEl>
                                      </p:cBhvr>
                                    </p:animEffect>
                                  </p:childTnLst>
                                </p:cTn>
                              </p:par>
                            </p:childTnLst>
                          </p:cTn>
                        </p:par>
                        <p:par>
                          <p:cTn id="281" fill="hold">
                            <p:stCondLst>
                              <p:cond delay="1000"/>
                            </p:stCondLst>
                            <p:childTnLst>
                              <p:par>
                                <p:cTn id="282" presetID="22" presetClass="entr" presetSubtype="1" fill="hold" grpId="0" nodeType="afterEffect">
                                  <p:stCondLst>
                                    <p:cond delay="0"/>
                                  </p:stCondLst>
                                  <p:childTnLst>
                                    <p:set>
                                      <p:cBhvr>
                                        <p:cTn id="283" dur="1" fill="hold">
                                          <p:stCondLst>
                                            <p:cond delay="0"/>
                                          </p:stCondLst>
                                        </p:cTn>
                                        <p:tgtEl>
                                          <p:spTgt spid="27726"/>
                                        </p:tgtEl>
                                        <p:attrNameLst>
                                          <p:attrName>style.visibility</p:attrName>
                                        </p:attrNameLst>
                                      </p:cBhvr>
                                      <p:to>
                                        <p:strVal val="visible"/>
                                      </p:to>
                                    </p:set>
                                    <p:animEffect transition="in" filter="wipe(up)">
                                      <p:cBhvr>
                                        <p:cTn id="284" dur="500"/>
                                        <p:tgtEl>
                                          <p:spTgt spid="27726"/>
                                        </p:tgtEl>
                                      </p:cBhvr>
                                    </p:animEffect>
                                  </p:childTnLst>
                                </p:cTn>
                              </p:par>
                            </p:childTnLst>
                          </p:cTn>
                        </p:par>
                      </p:childTnLst>
                    </p:cTn>
                  </p:par>
                  <p:par>
                    <p:cTn id="285" fill="hold">
                      <p:stCondLst>
                        <p:cond delay="indefinite"/>
                      </p:stCondLst>
                      <p:childTnLst>
                        <p:par>
                          <p:cTn id="286" fill="hold">
                            <p:stCondLst>
                              <p:cond delay="0"/>
                            </p:stCondLst>
                            <p:childTnLst>
                              <p:par>
                                <p:cTn id="287" presetID="22" presetClass="entr" presetSubtype="4" fill="hold" grpId="0" nodeType="clickEffect">
                                  <p:stCondLst>
                                    <p:cond delay="0"/>
                                  </p:stCondLst>
                                  <p:childTnLst>
                                    <p:set>
                                      <p:cBhvr>
                                        <p:cTn id="288" dur="1" fill="hold">
                                          <p:stCondLst>
                                            <p:cond delay="0"/>
                                          </p:stCondLst>
                                        </p:cTn>
                                        <p:tgtEl>
                                          <p:spTgt spid="27731"/>
                                        </p:tgtEl>
                                        <p:attrNameLst>
                                          <p:attrName>style.visibility</p:attrName>
                                        </p:attrNameLst>
                                      </p:cBhvr>
                                      <p:to>
                                        <p:strVal val="visible"/>
                                      </p:to>
                                    </p:set>
                                    <p:animEffect transition="in" filter="wipe(down)">
                                      <p:cBhvr>
                                        <p:cTn id="289" dur="500"/>
                                        <p:tgtEl>
                                          <p:spTgt spid="27731"/>
                                        </p:tgtEl>
                                      </p:cBhvr>
                                    </p:animEffect>
                                  </p:childTnLst>
                                </p:cTn>
                              </p:par>
                            </p:childTnLst>
                          </p:cTn>
                        </p:par>
                        <p:par>
                          <p:cTn id="290" fill="hold">
                            <p:stCondLst>
                              <p:cond delay="500"/>
                            </p:stCondLst>
                            <p:childTnLst>
                              <p:par>
                                <p:cTn id="291" presetID="22" presetClass="entr" presetSubtype="1" fill="hold" nodeType="afterEffect">
                                  <p:stCondLst>
                                    <p:cond delay="0"/>
                                  </p:stCondLst>
                                  <p:childTnLst>
                                    <p:set>
                                      <p:cBhvr>
                                        <p:cTn id="292" dur="1" fill="hold">
                                          <p:stCondLst>
                                            <p:cond delay="0"/>
                                          </p:stCondLst>
                                        </p:cTn>
                                        <p:tgtEl>
                                          <p:spTgt spid="27727"/>
                                        </p:tgtEl>
                                        <p:attrNameLst>
                                          <p:attrName>style.visibility</p:attrName>
                                        </p:attrNameLst>
                                      </p:cBhvr>
                                      <p:to>
                                        <p:strVal val="visible"/>
                                      </p:to>
                                    </p:set>
                                    <p:animEffect transition="in" filter="wipe(up)">
                                      <p:cBhvr>
                                        <p:cTn id="293" dur="500"/>
                                        <p:tgtEl>
                                          <p:spTgt spid="27727"/>
                                        </p:tgtEl>
                                      </p:cBhvr>
                                    </p:animEffect>
                                  </p:childTnLst>
                                </p:cTn>
                              </p:par>
                            </p:childTnLst>
                          </p:cTn>
                        </p:par>
                        <p:par>
                          <p:cTn id="294" fill="hold">
                            <p:stCondLst>
                              <p:cond delay="1000"/>
                            </p:stCondLst>
                            <p:childTnLst>
                              <p:par>
                                <p:cTn id="295" presetID="22" presetClass="entr" presetSubtype="1" fill="hold" grpId="0" nodeType="afterEffect">
                                  <p:stCondLst>
                                    <p:cond delay="0"/>
                                  </p:stCondLst>
                                  <p:childTnLst>
                                    <p:set>
                                      <p:cBhvr>
                                        <p:cTn id="296" dur="1" fill="hold">
                                          <p:stCondLst>
                                            <p:cond delay="0"/>
                                          </p:stCondLst>
                                        </p:cTn>
                                        <p:tgtEl>
                                          <p:spTgt spid="27728"/>
                                        </p:tgtEl>
                                        <p:attrNameLst>
                                          <p:attrName>style.visibility</p:attrName>
                                        </p:attrNameLst>
                                      </p:cBhvr>
                                      <p:to>
                                        <p:strVal val="visible"/>
                                      </p:to>
                                    </p:set>
                                    <p:animEffect transition="in" filter="wipe(up)">
                                      <p:cBhvr>
                                        <p:cTn id="297" dur="500"/>
                                        <p:tgtEl>
                                          <p:spTgt spid="27728"/>
                                        </p:tgtEl>
                                      </p:cBhvr>
                                    </p:animEffect>
                                  </p:childTnLst>
                                </p:cTn>
                              </p:par>
                            </p:childTnLst>
                          </p:cTn>
                        </p:par>
                      </p:childTnLst>
                    </p:cTn>
                  </p:par>
                  <p:par>
                    <p:cTn id="298" fill="hold">
                      <p:stCondLst>
                        <p:cond delay="indefinite"/>
                      </p:stCondLst>
                      <p:childTnLst>
                        <p:par>
                          <p:cTn id="299" fill="hold">
                            <p:stCondLst>
                              <p:cond delay="0"/>
                            </p:stCondLst>
                            <p:childTnLst>
                              <p:par>
                                <p:cTn id="300" presetID="22" presetClass="entr" presetSubtype="1" fill="hold" nodeType="clickEffect">
                                  <p:stCondLst>
                                    <p:cond delay="0"/>
                                  </p:stCondLst>
                                  <p:childTnLst>
                                    <p:set>
                                      <p:cBhvr>
                                        <p:cTn id="301" dur="1" fill="hold">
                                          <p:stCondLst>
                                            <p:cond delay="0"/>
                                          </p:stCondLst>
                                        </p:cTn>
                                        <p:tgtEl>
                                          <p:spTgt spid="27729"/>
                                        </p:tgtEl>
                                        <p:attrNameLst>
                                          <p:attrName>style.visibility</p:attrName>
                                        </p:attrNameLst>
                                      </p:cBhvr>
                                      <p:to>
                                        <p:strVal val="visible"/>
                                      </p:to>
                                    </p:set>
                                    <p:animEffect transition="in" filter="wipe(up)">
                                      <p:cBhvr>
                                        <p:cTn id="302" dur="500"/>
                                        <p:tgtEl>
                                          <p:spTgt spid="27729"/>
                                        </p:tgtEl>
                                      </p:cBhvr>
                                    </p:animEffect>
                                  </p:childTnLst>
                                </p:cTn>
                              </p:par>
                            </p:childTnLst>
                          </p:cTn>
                        </p:par>
                        <p:par>
                          <p:cTn id="303" fill="hold">
                            <p:stCondLst>
                              <p:cond delay="500"/>
                            </p:stCondLst>
                            <p:childTnLst>
                              <p:par>
                                <p:cTn id="304" presetID="22" presetClass="entr" presetSubtype="1" fill="hold" grpId="0" nodeType="afterEffect">
                                  <p:stCondLst>
                                    <p:cond delay="0"/>
                                  </p:stCondLst>
                                  <p:childTnLst>
                                    <p:set>
                                      <p:cBhvr>
                                        <p:cTn id="305" dur="1" fill="hold">
                                          <p:stCondLst>
                                            <p:cond delay="0"/>
                                          </p:stCondLst>
                                        </p:cTn>
                                        <p:tgtEl>
                                          <p:spTgt spid="27730"/>
                                        </p:tgtEl>
                                        <p:attrNameLst>
                                          <p:attrName>style.visibility</p:attrName>
                                        </p:attrNameLst>
                                      </p:cBhvr>
                                      <p:to>
                                        <p:strVal val="visible"/>
                                      </p:to>
                                    </p:set>
                                    <p:animEffect transition="in" filter="wipe(up)">
                                      <p:cBhvr>
                                        <p:cTn id="306" dur="500"/>
                                        <p:tgtEl>
                                          <p:spTgt spid="27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p:bldP spid="27658" grpId="0"/>
      <p:bldP spid="27659" grpId="0" animBg="1"/>
      <p:bldP spid="27660" grpId="0" animBg="1"/>
      <p:bldP spid="27670" grpId="0"/>
      <p:bldP spid="27672" grpId="0"/>
      <p:bldP spid="27674" grpId="0"/>
      <p:bldP spid="27676" grpId="0"/>
      <p:bldP spid="27678" grpId="0" animBg="1"/>
      <p:bldP spid="27680" grpId="0"/>
      <p:bldP spid="27695" grpId="0"/>
      <p:bldP spid="27696" grpId="0"/>
      <p:bldP spid="27697" grpId="0" animBg="1"/>
      <p:bldP spid="27698" grpId="0" animBg="1"/>
      <p:bldP spid="27708" grpId="0"/>
      <p:bldP spid="27710" grpId="0"/>
      <p:bldP spid="27712" grpId="0"/>
      <p:bldP spid="27714" grpId="0"/>
      <p:bldP spid="27715" grpId="0" animBg="1"/>
      <p:bldP spid="27717" grpId="0"/>
      <p:bldP spid="27718" grpId="0" animBg="1"/>
      <p:bldP spid="27720" grpId="0"/>
      <p:bldP spid="27721" grpId="0" animBg="1"/>
      <p:bldP spid="27723" grpId="0"/>
      <p:bldP spid="27724" grpId="0" animBg="1"/>
      <p:bldP spid="27726" grpId="0"/>
      <p:bldP spid="27728" grpId="0"/>
      <p:bldP spid="27730" grpId="0"/>
      <p:bldP spid="2773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25" name="Rectangle 4"/>
          <p:cNvSpPr/>
          <p:nvPr/>
        </p:nvSpPr>
        <p:spPr>
          <a:xfrm>
            <a:off x="539750" y="563563"/>
            <a:ext cx="4138613" cy="461962"/>
          </a:xfrm>
          <a:prstGeom prst="rect">
            <a:avLst/>
          </a:prstGeom>
          <a:noFill/>
          <a:ln w="9525">
            <a:noFill/>
          </a:ln>
        </p:spPr>
        <p:txBody>
          <a:bodyPr>
            <a:spAutoFit/>
          </a:bodyPr>
          <a:p>
            <a:pPr eaLnBrk="1" hangingPunct="1">
              <a:buFont typeface="Arial" panose="020B0604020202020204" pitchFamily="34" charset="0"/>
            </a:pPr>
            <a:endParaRPr lang="zh-CN" altLang="en-US" sz="2400" b="1" dirty="0">
              <a:latin typeface="微软雅黑" panose="020B0503020204020204" pitchFamily="34" charset="-122"/>
              <a:ea typeface="微软雅黑" panose="020B0503020204020204" pitchFamily="34" charset="-122"/>
            </a:endParaRPr>
          </a:p>
        </p:txBody>
      </p:sp>
      <p:sp>
        <p:nvSpPr>
          <p:cNvPr id="34826" name="Text Box 1029"/>
          <p:cNvSpPr txBox="1"/>
          <p:nvPr/>
        </p:nvSpPr>
        <p:spPr>
          <a:xfrm>
            <a:off x="539750" y="620713"/>
            <a:ext cx="3384550" cy="461962"/>
          </a:xfrm>
          <a:prstGeom prst="rect">
            <a:avLst/>
          </a:prstGeom>
          <a:noFill/>
          <a:ln w="9525">
            <a:noFill/>
          </a:ln>
        </p:spPr>
        <p:txBody>
          <a:bodyPr>
            <a:spAutoFit/>
          </a:bodyPr>
          <a:p>
            <a:pPr eaLnBrk="1" hangingPunct="1">
              <a:buFont typeface="Arial" panose="020B0604020202020204" pitchFamily="34" charset="0"/>
            </a:pPr>
            <a:r>
              <a:rPr lang="en-US" altLang="zh-CN" sz="2400" b="1" dirty="0">
                <a:latin typeface="微软雅黑" panose="020B0503020204020204" pitchFamily="34" charset="-122"/>
                <a:ea typeface="微软雅黑" panose="020B0503020204020204" pitchFamily="34" charset="-122"/>
              </a:rPr>
              <a:t>10.2.3  </a:t>
            </a:r>
            <a:r>
              <a:rPr lang="zh-CN" altLang="en-US" sz="2400" b="1" dirty="0">
                <a:latin typeface="微软雅黑" panose="020B0503020204020204" pitchFamily="34" charset="-122"/>
                <a:ea typeface="微软雅黑" panose="020B0503020204020204" pitchFamily="34" charset="-122"/>
              </a:rPr>
              <a:t>希尔排序</a:t>
            </a:r>
            <a:endParaRPr lang="zh-CN" altLang="en-US" sz="2400" b="1" dirty="0">
              <a:latin typeface="微软雅黑" panose="020B0503020204020204" pitchFamily="34" charset="-122"/>
              <a:ea typeface="微软雅黑" panose="020B0503020204020204" pitchFamily="34" charset="-122"/>
            </a:endParaRPr>
          </a:p>
        </p:txBody>
      </p:sp>
      <p:sp>
        <p:nvSpPr>
          <p:cNvPr id="34827" name="Text Box 1026"/>
          <p:cNvSpPr txBox="1"/>
          <p:nvPr/>
        </p:nvSpPr>
        <p:spPr>
          <a:xfrm>
            <a:off x="1474788" y="1412875"/>
            <a:ext cx="3775075" cy="400050"/>
          </a:xfrm>
          <a:prstGeom prst="rect">
            <a:avLst/>
          </a:prstGeom>
          <a:noFill/>
          <a:ln w="9525">
            <a:noFill/>
          </a:ln>
        </p:spPr>
        <p:txBody>
          <a:bodyPr wrap="none">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希尔排序（又称缩小增量排序）</a:t>
            </a:r>
            <a:endParaRPr lang="zh-CN" altLang="en-US" sz="2000" b="1" dirty="0">
              <a:latin typeface="微软雅黑" panose="020B0503020204020204" pitchFamily="34" charset="-122"/>
              <a:ea typeface="微软雅黑" panose="020B0503020204020204" pitchFamily="34" charset="-122"/>
            </a:endParaRPr>
          </a:p>
        </p:txBody>
      </p:sp>
      <p:sp>
        <p:nvSpPr>
          <p:cNvPr id="34828" name="Text Box 1027"/>
          <p:cNvSpPr txBox="1"/>
          <p:nvPr/>
        </p:nvSpPr>
        <p:spPr>
          <a:xfrm>
            <a:off x="450850" y="2060575"/>
            <a:ext cx="7656513" cy="962025"/>
          </a:xfrm>
          <a:prstGeom prst="rect">
            <a:avLst/>
          </a:prstGeom>
          <a:noFill/>
          <a:ln w="9525">
            <a:noFill/>
          </a:ln>
        </p:spPr>
        <p:txBody>
          <a:bodyPr>
            <a:spAutoFit/>
          </a:bodyPr>
          <a:p>
            <a:pPr eaLnBrk="1" hangingPunct="1">
              <a:lnSpc>
                <a:spcPct val="1500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　   基本思想：对待排记录序列先作“宏观”调整，再作“微观”调整。</a:t>
            </a:r>
            <a:endParaRPr lang="zh-CN" altLang="en-US" sz="2000" dirty="0">
              <a:latin typeface="微软雅黑" panose="020B0503020204020204" pitchFamily="34" charset="-122"/>
              <a:ea typeface="微软雅黑" panose="020B0503020204020204" pitchFamily="34" charset="-122"/>
            </a:endParaRPr>
          </a:p>
        </p:txBody>
      </p:sp>
      <p:sp>
        <p:nvSpPr>
          <p:cNvPr id="34829" name="Text Box 1028"/>
          <p:cNvSpPr txBox="1"/>
          <p:nvPr/>
        </p:nvSpPr>
        <p:spPr>
          <a:xfrm>
            <a:off x="695325" y="3255963"/>
            <a:ext cx="7416800" cy="430212"/>
          </a:xfrm>
          <a:prstGeom prst="rect">
            <a:avLst/>
          </a:prstGeom>
          <a:noFill/>
          <a:ln w="9525">
            <a:noFill/>
          </a:ln>
        </p:spPr>
        <p:txBody>
          <a:bodyPr>
            <a:spAutoFit/>
          </a:bodyPr>
          <a:p>
            <a:pPr eaLnBrk="1" hangingPunct="1">
              <a:lnSpc>
                <a:spcPct val="12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所谓“宏观”调整，指的是，“跳跃式”的插入排序。</a:t>
            </a:r>
            <a:endParaRPr lang="zh-CN" altLang="en-US" sz="2000" dirty="0">
              <a:latin typeface="微软雅黑" panose="020B0503020204020204" pitchFamily="34" charset="-122"/>
              <a:ea typeface="微软雅黑" panose="020B0503020204020204" pitchFamily="34" charset="-122"/>
            </a:endParaRPr>
          </a:p>
        </p:txBody>
      </p:sp>
      <p:sp>
        <p:nvSpPr>
          <p:cNvPr id="34830" name="Text Box 1030"/>
          <p:cNvSpPr txBox="1"/>
          <p:nvPr/>
        </p:nvSpPr>
        <p:spPr>
          <a:xfrm>
            <a:off x="1054100" y="4005263"/>
            <a:ext cx="4033838" cy="430212"/>
          </a:xfrm>
          <a:prstGeom prst="rect">
            <a:avLst/>
          </a:prstGeom>
          <a:noFill/>
          <a:ln w="9525">
            <a:noFill/>
          </a:ln>
        </p:spPr>
        <p:txBody>
          <a:bodyPr>
            <a:spAutoFit/>
          </a:bodyPr>
          <a:p>
            <a:pPr eaLnBrk="1" hangingPunct="1">
              <a:lnSpc>
                <a:spcPct val="1200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具体做法为：</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nodePh="1">
                                  <p:stCondLst>
                                    <p:cond delay="0"/>
                                  </p:stCondLst>
                                  <p:endCondLst>
                                    <p:cond evt="begin" delay="0">
                                      <p:tn val="5"/>
                                    </p:cond>
                                  </p:endCondLst>
                                  <p:childTnLst>
                                    <p:set>
                                      <p:cBhvr>
                                        <p:cTn id="6" dur="1" fill="hold">
                                          <p:stCondLst>
                                            <p:cond delay="0"/>
                                          </p:stCondLst>
                                        </p:cTn>
                                        <p:tgtEl>
                                          <p:spTgt spid="34825"/>
                                        </p:tgtEl>
                                        <p:attrNameLst>
                                          <p:attrName>style.visibility</p:attrName>
                                        </p:attrNameLst>
                                      </p:cBhvr>
                                      <p:to>
                                        <p:strVal val="visible"/>
                                      </p:to>
                                    </p:set>
                                    <p:animEffect transition="in" filter="slide(fromLeft)">
                                      <p:cBhvr>
                                        <p:cTn id="7" dur="500"/>
                                        <p:tgtEl>
                                          <p:spTgt spid="34825"/>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34826"/>
                                        </p:tgtEl>
                                        <p:attrNameLst>
                                          <p:attrName>style.visibility</p:attrName>
                                        </p:attrNameLst>
                                      </p:cBhvr>
                                      <p:to>
                                        <p:strVal val="visible"/>
                                      </p:to>
                                    </p:set>
                                    <p:animEffect transition="in" filter="randombar(vertical)">
                                      <p:cBhvr>
                                        <p:cTn id="10" dur="500"/>
                                        <p:tgtEl>
                                          <p:spTgt spid="3482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grpId="0" nodeType="clickEffect">
                                  <p:stCondLst>
                                    <p:cond delay="0"/>
                                  </p:stCondLst>
                                  <p:childTnLst>
                                    <p:set>
                                      <p:cBhvr>
                                        <p:cTn id="14" dur="1" fill="hold">
                                          <p:stCondLst>
                                            <p:cond delay="0"/>
                                          </p:stCondLst>
                                        </p:cTn>
                                        <p:tgtEl>
                                          <p:spTgt spid="34827"/>
                                        </p:tgtEl>
                                        <p:attrNameLst>
                                          <p:attrName>style.visibility</p:attrName>
                                        </p:attrNameLst>
                                      </p:cBhvr>
                                      <p:to>
                                        <p:strVal val="visible"/>
                                      </p:to>
                                    </p:set>
                                    <p:animEffect transition="in" filter="randombar(vertical)">
                                      <p:cBhvr>
                                        <p:cTn id="15" dur="500"/>
                                        <p:tgtEl>
                                          <p:spTgt spid="34827"/>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34828"/>
                                        </p:tgtEl>
                                        <p:attrNameLst>
                                          <p:attrName>style.visibility</p:attrName>
                                        </p:attrNameLst>
                                      </p:cBhvr>
                                      <p:to>
                                        <p:strVal val="visible"/>
                                      </p:to>
                                    </p:set>
                                    <p:animEffect transition="in" filter="box(out)">
                                      <p:cBhvr>
                                        <p:cTn id="20" dur="500"/>
                                        <p:tgtEl>
                                          <p:spTgt spid="34828"/>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34829"/>
                                        </p:tgtEl>
                                        <p:attrNameLst>
                                          <p:attrName>style.visibility</p:attrName>
                                        </p:attrNameLst>
                                      </p:cBhvr>
                                      <p:to>
                                        <p:strVal val="visible"/>
                                      </p:to>
                                    </p:set>
                                    <p:animEffect transition="in" filter="box(in)">
                                      <p:cBhvr>
                                        <p:cTn id="25" dur="500"/>
                                        <p:tgtEl>
                                          <p:spTgt spid="34829"/>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34830"/>
                                        </p:tgtEl>
                                        <p:attrNameLst>
                                          <p:attrName>style.visibility</p:attrName>
                                        </p:attrNameLst>
                                      </p:cBhvr>
                                      <p:to>
                                        <p:strVal val="visible"/>
                                      </p:to>
                                    </p:set>
                                    <p:animEffect transition="in" filter="box(in)">
                                      <p:cBhvr>
                                        <p:cTn id="30" dur="500"/>
                                        <p:tgtEl>
                                          <p:spTgt spid="34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5" grpId="0"/>
      <p:bldP spid="34826" grpId="0"/>
      <p:bldP spid="34827" grpId="0"/>
      <p:bldP spid="34828" grpId="0"/>
      <p:bldP spid="34829" grpId="0"/>
      <p:bldP spid="348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ext Box 2"/>
          <p:cNvSpPr txBox="1"/>
          <p:nvPr/>
        </p:nvSpPr>
        <p:spPr>
          <a:xfrm>
            <a:off x="468313" y="566738"/>
            <a:ext cx="7627937" cy="1422400"/>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将记录序列分成若干子序列，分别对每个子序列进行插入排序。待整个序列中的纪录‘基本有序’时，再对全体记录进行一次直接插入排序。</a:t>
            </a:r>
            <a:endParaRPr lang="zh-CN" altLang="en-US" sz="2000" dirty="0">
              <a:latin typeface="微软雅黑" panose="020B0503020204020204" pitchFamily="34" charset="-122"/>
              <a:ea typeface="微软雅黑" panose="020B0503020204020204" pitchFamily="34" charset="-122"/>
            </a:endParaRPr>
          </a:p>
        </p:txBody>
      </p:sp>
      <p:sp>
        <p:nvSpPr>
          <p:cNvPr id="35850" name="Text Box 4"/>
          <p:cNvSpPr txBox="1"/>
          <p:nvPr/>
        </p:nvSpPr>
        <p:spPr>
          <a:xfrm>
            <a:off x="950913" y="2163763"/>
            <a:ext cx="5735637" cy="2346325"/>
          </a:xfrm>
          <a:prstGeom prst="rect">
            <a:avLst/>
          </a:prstGeom>
          <a:noFill/>
          <a:ln w="9525">
            <a:noFill/>
          </a:ln>
        </p:spPr>
        <p:txBody>
          <a:bodyPr wrap="none">
            <a:spAutoFit/>
          </a:bodyPr>
          <a:p>
            <a:pPr eaLnBrk="1" hangingPunct="1">
              <a:lnSpc>
                <a:spcPct val="1500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例如：将 </a:t>
            </a:r>
            <a:r>
              <a:rPr lang="en-US" altLang="zh-CN" sz="2000" dirty="0">
                <a:latin typeface="微软雅黑" panose="020B0503020204020204" pitchFamily="34" charset="-122"/>
                <a:ea typeface="微软雅黑" panose="020B0503020204020204" pitchFamily="34" charset="-122"/>
              </a:rPr>
              <a:t>n </a:t>
            </a:r>
            <a:r>
              <a:rPr lang="zh-CN" altLang="en-US" sz="2000" dirty="0">
                <a:latin typeface="微软雅黑" panose="020B0503020204020204" pitchFamily="34" charset="-122"/>
                <a:ea typeface="微软雅黑" panose="020B0503020204020204" pitchFamily="34" charset="-122"/>
              </a:rPr>
              <a:t>个记录分成 </a:t>
            </a:r>
            <a:r>
              <a:rPr lang="en-US" altLang="zh-CN" sz="2000" dirty="0">
                <a:latin typeface="微软雅黑" panose="020B0503020204020204" pitchFamily="34" charset="-122"/>
                <a:ea typeface="微软雅黑" panose="020B0503020204020204" pitchFamily="34" charset="-122"/>
              </a:rPr>
              <a:t>d </a:t>
            </a:r>
            <a:r>
              <a:rPr lang="zh-CN" altLang="en-US" sz="2000" dirty="0">
                <a:latin typeface="微软雅黑" panose="020B0503020204020204" pitchFamily="34" charset="-122"/>
                <a:ea typeface="微软雅黑" panose="020B0503020204020204" pitchFamily="34" charset="-122"/>
              </a:rPr>
              <a:t>个子序列：</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R[1]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R[1+d]</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R[1+2d]</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R[1+kd] }</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 R[2]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R[2+d]</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R[2+2d]</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R[2+kd] }</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 R[d]</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R[2d]</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R[3d]</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R[kd]</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R[(k+1)d] }</a:t>
            </a:r>
            <a:endParaRPr lang="en-US" altLang="zh-CN" sz="2000" dirty="0">
              <a:latin typeface="微软雅黑" panose="020B0503020204020204" pitchFamily="34" charset="-122"/>
              <a:ea typeface="微软雅黑" panose="020B0503020204020204" pitchFamily="34" charset="-122"/>
            </a:endParaRPr>
          </a:p>
        </p:txBody>
      </p:sp>
      <p:sp>
        <p:nvSpPr>
          <p:cNvPr id="35851" name="Text Box 3"/>
          <p:cNvSpPr txBox="1"/>
          <p:nvPr/>
        </p:nvSpPr>
        <p:spPr>
          <a:xfrm>
            <a:off x="450850" y="4629150"/>
            <a:ext cx="7485063" cy="960438"/>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其中，</a:t>
            </a:r>
            <a:r>
              <a:rPr lang="en-US" altLang="zh-CN" sz="2000" b="1" dirty="0">
                <a:latin typeface="微软雅黑" panose="020B0503020204020204" pitchFamily="34" charset="-122"/>
                <a:ea typeface="微软雅黑" panose="020B0503020204020204" pitchFamily="34" charset="-122"/>
              </a:rPr>
              <a:t>d</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称为增量，它的值在排序过程中从大到小逐渐缩小，直至最后一趟排序减为 </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5850"/>
                                        </p:tgtEl>
                                        <p:attrNameLst>
                                          <p:attrName>style.visibility</p:attrName>
                                        </p:attrNameLst>
                                      </p:cBhvr>
                                      <p:to>
                                        <p:strVal val="visible"/>
                                      </p:to>
                                    </p:set>
                                    <p:animEffect transition="in" filter="blinds(vertical)">
                                      <p:cBhvr>
                                        <p:cTn id="7" dur="500"/>
                                        <p:tgtEl>
                                          <p:spTgt spid="358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5851"/>
                                        </p:tgtEl>
                                        <p:attrNameLst>
                                          <p:attrName>style.visibility</p:attrName>
                                        </p:attrNameLst>
                                      </p:cBhvr>
                                      <p:to>
                                        <p:strVal val="visible"/>
                                      </p:to>
                                    </p:set>
                                    <p:animEffect transition="in" filter="blinds(vertical)">
                                      <p:cBhvr>
                                        <p:cTn id="12" dur="500"/>
                                        <p:tgtEl>
                                          <p:spTgt spid="35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0" grpId="0"/>
      <p:bldP spid="3585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73" name="Text Box 50"/>
          <p:cNvSpPr txBox="1"/>
          <p:nvPr/>
        </p:nvSpPr>
        <p:spPr>
          <a:xfrm>
            <a:off x="711200" y="322263"/>
            <a:ext cx="954088" cy="400050"/>
          </a:xfrm>
          <a:prstGeom prst="rect">
            <a:avLst/>
          </a:prstGeom>
          <a:noFill/>
          <a:ln w="9525">
            <a:noFill/>
          </a:ln>
        </p:spPr>
        <p:txBody>
          <a:bodyPr wrap="none">
            <a:spAutoFit/>
          </a:bodyPr>
          <a:p>
            <a:pPr eaLnBrk="1" hangingPunct="1">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例如：</a:t>
            </a:r>
            <a:endParaRPr lang="zh-CN" altLang="en-US" sz="2000" dirty="0">
              <a:latin typeface="微软雅黑" panose="020B0503020204020204" pitchFamily="34" charset="-122"/>
              <a:ea typeface="微软雅黑" panose="020B0503020204020204" pitchFamily="34" charset="-122"/>
            </a:endParaRPr>
          </a:p>
        </p:txBody>
      </p:sp>
      <p:sp>
        <p:nvSpPr>
          <p:cNvPr id="36874" name="Rectangle 4"/>
          <p:cNvSpPr/>
          <p:nvPr/>
        </p:nvSpPr>
        <p:spPr>
          <a:xfrm>
            <a:off x="1295400" y="1003300"/>
            <a:ext cx="6705600" cy="609600"/>
          </a:xfrm>
          <a:prstGeom prst="rect">
            <a:avLst/>
          </a:prstGeom>
          <a:noFill/>
          <a:ln w="9525" cap="flat" cmpd="sng">
            <a:solidFill>
              <a:srgbClr val="FF6600"/>
            </a:solidFill>
            <a:prstDash val="solid"/>
            <a:miter/>
            <a:headEnd type="none" w="med" len="med"/>
            <a:tailEnd type="none" w="med" len="med"/>
          </a:ln>
        </p:spPr>
        <p:txBody>
          <a:bodyPr wrap="none" anchor="ctr"/>
          <a:p>
            <a:pPr eaLnBrk="1" hangingPunct="1">
              <a:buFont typeface="Arial" panose="020B0604020202020204" pitchFamily="34" charset="0"/>
            </a:pPr>
            <a:endParaRPr lang="zh-CN" altLang="en-US" sz="2400" dirty="0">
              <a:solidFill>
                <a:srgbClr val="FF6600"/>
              </a:solidFill>
              <a:latin typeface="Times New Roman" panose="02020603050405020304" pitchFamily="18" charset="0"/>
              <a:ea typeface="宋体" panose="02010600030101010101" pitchFamily="2" charset="-122"/>
            </a:endParaRPr>
          </a:p>
        </p:txBody>
      </p:sp>
      <p:sp>
        <p:nvSpPr>
          <p:cNvPr id="36875" name="Line 5"/>
          <p:cNvSpPr/>
          <p:nvPr/>
        </p:nvSpPr>
        <p:spPr>
          <a:xfrm>
            <a:off x="1905000" y="1003300"/>
            <a:ext cx="0" cy="609600"/>
          </a:xfrm>
          <a:prstGeom prst="line">
            <a:avLst/>
          </a:prstGeom>
          <a:ln w="9525" cap="flat" cmpd="sng">
            <a:solidFill>
              <a:srgbClr val="FF6600"/>
            </a:solidFill>
            <a:prstDash val="solid"/>
            <a:headEnd type="none" w="med" len="med"/>
            <a:tailEnd type="none" w="med" len="med"/>
          </a:ln>
        </p:spPr>
      </p:sp>
      <p:sp>
        <p:nvSpPr>
          <p:cNvPr id="36876" name="Line 7"/>
          <p:cNvSpPr/>
          <p:nvPr/>
        </p:nvSpPr>
        <p:spPr>
          <a:xfrm>
            <a:off x="2514600" y="1003300"/>
            <a:ext cx="0" cy="609600"/>
          </a:xfrm>
          <a:prstGeom prst="line">
            <a:avLst/>
          </a:prstGeom>
          <a:ln w="9525" cap="flat" cmpd="sng">
            <a:solidFill>
              <a:srgbClr val="FF6600"/>
            </a:solidFill>
            <a:prstDash val="solid"/>
            <a:headEnd type="none" w="med" len="med"/>
            <a:tailEnd type="none" w="med" len="med"/>
          </a:ln>
        </p:spPr>
      </p:sp>
      <p:sp>
        <p:nvSpPr>
          <p:cNvPr id="36877" name="Line 8"/>
          <p:cNvSpPr/>
          <p:nvPr/>
        </p:nvSpPr>
        <p:spPr>
          <a:xfrm>
            <a:off x="3124200" y="1003300"/>
            <a:ext cx="0" cy="609600"/>
          </a:xfrm>
          <a:prstGeom prst="line">
            <a:avLst/>
          </a:prstGeom>
          <a:ln w="9525" cap="flat" cmpd="sng">
            <a:solidFill>
              <a:srgbClr val="FF6600"/>
            </a:solidFill>
            <a:prstDash val="solid"/>
            <a:headEnd type="none" w="med" len="med"/>
            <a:tailEnd type="none" w="med" len="med"/>
          </a:ln>
        </p:spPr>
      </p:sp>
      <p:sp>
        <p:nvSpPr>
          <p:cNvPr id="36878" name="Line 9"/>
          <p:cNvSpPr/>
          <p:nvPr/>
        </p:nvSpPr>
        <p:spPr>
          <a:xfrm>
            <a:off x="3733800" y="1003300"/>
            <a:ext cx="0" cy="609600"/>
          </a:xfrm>
          <a:prstGeom prst="line">
            <a:avLst/>
          </a:prstGeom>
          <a:ln w="9525" cap="flat" cmpd="sng">
            <a:solidFill>
              <a:srgbClr val="FF6600"/>
            </a:solidFill>
            <a:prstDash val="solid"/>
            <a:headEnd type="none" w="med" len="med"/>
            <a:tailEnd type="none" w="med" len="med"/>
          </a:ln>
        </p:spPr>
      </p:sp>
      <p:sp>
        <p:nvSpPr>
          <p:cNvPr id="36879" name="Line 10"/>
          <p:cNvSpPr/>
          <p:nvPr/>
        </p:nvSpPr>
        <p:spPr>
          <a:xfrm>
            <a:off x="4343400" y="1003300"/>
            <a:ext cx="0" cy="609600"/>
          </a:xfrm>
          <a:prstGeom prst="line">
            <a:avLst/>
          </a:prstGeom>
          <a:ln w="9525" cap="flat" cmpd="sng">
            <a:solidFill>
              <a:srgbClr val="FF6600"/>
            </a:solidFill>
            <a:prstDash val="solid"/>
            <a:headEnd type="none" w="med" len="med"/>
            <a:tailEnd type="none" w="med" len="med"/>
          </a:ln>
        </p:spPr>
      </p:sp>
      <p:sp>
        <p:nvSpPr>
          <p:cNvPr id="36880" name="Line 11"/>
          <p:cNvSpPr/>
          <p:nvPr/>
        </p:nvSpPr>
        <p:spPr>
          <a:xfrm>
            <a:off x="4953000" y="1003300"/>
            <a:ext cx="0" cy="609600"/>
          </a:xfrm>
          <a:prstGeom prst="line">
            <a:avLst/>
          </a:prstGeom>
          <a:ln w="9525" cap="flat" cmpd="sng">
            <a:solidFill>
              <a:srgbClr val="FF6600"/>
            </a:solidFill>
            <a:prstDash val="solid"/>
            <a:headEnd type="none" w="med" len="med"/>
            <a:tailEnd type="none" w="med" len="med"/>
          </a:ln>
        </p:spPr>
      </p:sp>
      <p:sp>
        <p:nvSpPr>
          <p:cNvPr id="36881" name="Line 12"/>
          <p:cNvSpPr/>
          <p:nvPr/>
        </p:nvSpPr>
        <p:spPr>
          <a:xfrm>
            <a:off x="5562600" y="1003300"/>
            <a:ext cx="0" cy="609600"/>
          </a:xfrm>
          <a:prstGeom prst="line">
            <a:avLst/>
          </a:prstGeom>
          <a:ln w="9525" cap="flat" cmpd="sng">
            <a:solidFill>
              <a:srgbClr val="FF6600"/>
            </a:solidFill>
            <a:prstDash val="solid"/>
            <a:headEnd type="none" w="med" len="med"/>
            <a:tailEnd type="none" w="med" len="med"/>
          </a:ln>
        </p:spPr>
      </p:sp>
      <p:sp>
        <p:nvSpPr>
          <p:cNvPr id="36882" name="Line 13"/>
          <p:cNvSpPr/>
          <p:nvPr/>
        </p:nvSpPr>
        <p:spPr>
          <a:xfrm>
            <a:off x="6172200" y="1003300"/>
            <a:ext cx="0" cy="609600"/>
          </a:xfrm>
          <a:prstGeom prst="line">
            <a:avLst/>
          </a:prstGeom>
          <a:ln w="9525" cap="flat" cmpd="sng">
            <a:solidFill>
              <a:srgbClr val="FF6600"/>
            </a:solidFill>
            <a:prstDash val="solid"/>
            <a:headEnd type="none" w="med" len="med"/>
            <a:tailEnd type="none" w="med" len="med"/>
          </a:ln>
        </p:spPr>
      </p:sp>
      <p:sp>
        <p:nvSpPr>
          <p:cNvPr id="36883" name="Line 14"/>
          <p:cNvSpPr/>
          <p:nvPr/>
        </p:nvSpPr>
        <p:spPr>
          <a:xfrm>
            <a:off x="6781800" y="1003300"/>
            <a:ext cx="0" cy="609600"/>
          </a:xfrm>
          <a:prstGeom prst="line">
            <a:avLst/>
          </a:prstGeom>
          <a:ln w="9525" cap="flat" cmpd="sng">
            <a:solidFill>
              <a:srgbClr val="FF6600"/>
            </a:solidFill>
            <a:prstDash val="solid"/>
            <a:headEnd type="none" w="med" len="med"/>
            <a:tailEnd type="none" w="med" len="med"/>
          </a:ln>
        </p:spPr>
      </p:sp>
      <p:sp>
        <p:nvSpPr>
          <p:cNvPr id="36884" name="Line 15"/>
          <p:cNvSpPr/>
          <p:nvPr/>
        </p:nvSpPr>
        <p:spPr>
          <a:xfrm>
            <a:off x="7391400" y="1003300"/>
            <a:ext cx="0" cy="609600"/>
          </a:xfrm>
          <a:prstGeom prst="line">
            <a:avLst/>
          </a:prstGeom>
          <a:ln w="9525" cap="flat" cmpd="sng">
            <a:solidFill>
              <a:srgbClr val="FF6600"/>
            </a:solidFill>
            <a:prstDash val="solid"/>
            <a:headEnd type="none" w="med" len="med"/>
            <a:tailEnd type="none" w="med" len="med"/>
          </a:ln>
        </p:spPr>
      </p:sp>
      <p:sp>
        <p:nvSpPr>
          <p:cNvPr id="36885" name="Text Box 51"/>
          <p:cNvSpPr txBox="1"/>
          <p:nvPr/>
        </p:nvSpPr>
        <p:spPr>
          <a:xfrm>
            <a:off x="1219200" y="927100"/>
            <a:ext cx="7194550" cy="701675"/>
          </a:xfrm>
          <a:prstGeom prst="rect">
            <a:avLst/>
          </a:prstGeom>
          <a:noFill/>
          <a:ln w="9525">
            <a:noFill/>
          </a:ln>
        </p:spPr>
        <p:txBody>
          <a:bodyPr wrap="none">
            <a:spAutoFit/>
          </a:bodyPr>
          <a:p>
            <a:pPr eaLnBrk="1" hangingPunct="1">
              <a:buFont typeface="Arial" panose="020B0604020202020204" pitchFamily="34" charset="0"/>
            </a:pPr>
            <a:r>
              <a:rPr lang="en-US" altLang="zh-CN" sz="3600" dirty="0">
                <a:latin typeface="Times New Roman" panose="02020603050405020304" pitchFamily="18" charset="0"/>
                <a:ea typeface="宋体" panose="02010600030101010101" pitchFamily="2" charset="-122"/>
              </a:rPr>
              <a:t>16  25 12  30 47 11  23 36  9   18 31</a:t>
            </a:r>
            <a:r>
              <a:rPr lang="en-US" altLang="zh-CN" sz="4000" dirty="0">
                <a:latin typeface="Times New Roman" panose="02020603050405020304" pitchFamily="18" charset="0"/>
                <a:ea typeface="宋体" panose="02010600030101010101" pitchFamily="2" charset="-122"/>
              </a:rPr>
              <a:t>   </a:t>
            </a:r>
            <a:endParaRPr lang="en-US" altLang="zh-CN" sz="4000" dirty="0">
              <a:latin typeface="Times New Roman" panose="02020603050405020304" pitchFamily="18" charset="0"/>
              <a:ea typeface="宋体" panose="02010600030101010101" pitchFamily="2" charset="-122"/>
            </a:endParaRPr>
          </a:p>
        </p:txBody>
      </p:sp>
      <p:sp>
        <p:nvSpPr>
          <p:cNvPr id="36886" name="Text Box 52"/>
          <p:cNvSpPr txBox="1"/>
          <p:nvPr/>
        </p:nvSpPr>
        <p:spPr>
          <a:xfrm>
            <a:off x="703263" y="1600200"/>
            <a:ext cx="3462337" cy="708025"/>
          </a:xfrm>
          <a:prstGeom prst="rect">
            <a:avLst/>
          </a:prstGeom>
          <a:noFill/>
          <a:ln w="9525">
            <a:noFill/>
          </a:ln>
        </p:spPr>
        <p:txBody>
          <a:bodyPr wrap="none">
            <a:spAutoFit/>
          </a:bodyPr>
          <a:p>
            <a:pPr eaLnBrk="1" hangingPunct="1">
              <a:buFont typeface="Arial" panose="020B0604020202020204" pitchFamily="34" charset="0"/>
            </a:pPr>
            <a:r>
              <a:rPr lang="en-US" altLang="zh-CN" sz="4000" dirty="0">
                <a:latin typeface="Times New Roman" panose="02020603050405020304" pitchFamily="18" charset="0"/>
                <a:ea typeface="楷体_GB2312" pitchFamily="49" charset="-122"/>
              </a:rPr>
              <a:t> </a:t>
            </a:r>
            <a:r>
              <a:rPr lang="zh-CN" altLang="en-US" dirty="0">
                <a:latin typeface="微软雅黑" panose="020B0503020204020204" pitchFamily="34" charset="-122"/>
                <a:ea typeface="微软雅黑" panose="020B0503020204020204" pitchFamily="34" charset="-122"/>
              </a:rPr>
              <a:t>第一趟希尔排序，设增量 </a:t>
            </a:r>
            <a:r>
              <a:rPr lang="en-US" altLang="zh-CN" b="1" dirty="0">
                <a:latin typeface="微软雅黑" panose="020B0503020204020204" pitchFamily="34" charset="-122"/>
                <a:ea typeface="微软雅黑" panose="020B0503020204020204" pitchFamily="34" charset="-122"/>
              </a:rPr>
              <a:t>d =5</a:t>
            </a:r>
            <a:endParaRPr lang="en-US" altLang="zh-CN" b="1" dirty="0">
              <a:latin typeface="微软雅黑" panose="020B0503020204020204" pitchFamily="34" charset="-122"/>
              <a:ea typeface="微软雅黑" panose="020B0503020204020204" pitchFamily="34" charset="-122"/>
            </a:endParaRPr>
          </a:p>
        </p:txBody>
      </p:sp>
      <p:sp>
        <p:nvSpPr>
          <p:cNvPr id="36887" name="Rectangle 17"/>
          <p:cNvSpPr/>
          <p:nvPr/>
        </p:nvSpPr>
        <p:spPr>
          <a:xfrm>
            <a:off x="1295400" y="2438400"/>
            <a:ext cx="6705600" cy="609600"/>
          </a:xfrm>
          <a:prstGeom prst="rect">
            <a:avLst/>
          </a:prstGeom>
          <a:noFill/>
          <a:ln w="9525" cap="flat" cmpd="sng">
            <a:solidFill>
              <a:srgbClr val="FF6600"/>
            </a:solidFill>
            <a:prstDash val="solid"/>
            <a:miter/>
            <a:headEnd type="none" w="med" len="med"/>
            <a:tailEnd type="none" w="med" len="med"/>
          </a:ln>
        </p:spPr>
        <p:txBody>
          <a:bodyPr wrap="none"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36888" name="Line 18"/>
          <p:cNvSpPr/>
          <p:nvPr/>
        </p:nvSpPr>
        <p:spPr>
          <a:xfrm>
            <a:off x="1905000" y="2438400"/>
            <a:ext cx="0" cy="609600"/>
          </a:xfrm>
          <a:prstGeom prst="line">
            <a:avLst/>
          </a:prstGeom>
          <a:ln w="9525" cap="flat" cmpd="sng">
            <a:solidFill>
              <a:srgbClr val="FF6600"/>
            </a:solidFill>
            <a:prstDash val="solid"/>
            <a:headEnd type="none" w="med" len="med"/>
            <a:tailEnd type="none" w="med" len="med"/>
          </a:ln>
        </p:spPr>
      </p:sp>
      <p:sp>
        <p:nvSpPr>
          <p:cNvPr id="36889" name="Line 19"/>
          <p:cNvSpPr/>
          <p:nvPr/>
        </p:nvSpPr>
        <p:spPr>
          <a:xfrm>
            <a:off x="2514600" y="2438400"/>
            <a:ext cx="0" cy="609600"/>
          </a:xfrm>
          <a:prstGeom prst="line">
            <a:avLst/>
          </a:prstGeom>
          <a:ln w="9525" cap="flat" cmpd="sng">
            <a:solidFill>
              <a:srgbClr val="FF6600"/>
            </a:solidFill>
            <a:prstDash val="solid"/>
            <a:headEnd type="none" w="med" len="med"/>
            <a:tailEnd type="none" w="med" len="med"/>
          </a:ln>
        </p:spPr>
      </p:sp>
      <p:sp>
        <p:nvSpPr>
          <p:cNvPr id="36890" name="Line 20"/>
          <p:cNvSpPr/>
          <p:nvPr/>
        </p:nvSpPr>
        <p:spPr>
          <a:xfrm>
            <a:off x="3124200" y="2438400"/>
            <a:ext cx="0" cy="609600"/>
          </a:xfrm>
          <a:prstGeom prst="line">
            <a:avLst/>
          </a:prstGeom>
          <a:ln w="9525" cap="flat" cmpd="sng">
            <a:solidFill>
              <a:srgbClr val="FF6600"/>
            </a:solidFill>
            <a:prstDash val="solid"/>
            <a:headEnd type="none" w="med" len="med"/>
            <a:tailEnd type="none" w="med" len="med"/>
          </a:ln>
        </p:spPr>
      </p:sp>
      <p:sp>
        <p:nvSpPr>
          <p:cNvPr id="36891" name="Line 21"/>
          <p:cNvSpPr/>
          <p:nvPr/>
        </p:nvSpPr>
        <p:spPr>
          <a:xfrm>
            <a:off x="3733800" y="2438400"/>
            <a:ext cx="0" cy="609600"/>
          </a:xfrm>
          <a:prstGeom prst="line">
            <a:avLst/>
          </a:prstGeom>
          <a:ln w="9525" cap="flat" cmpd="sng">
            <a:solidFill>
              <a:srgbClr val="FF6600"/>
            </a:solidFill>
            <a:prstDash val="solid"/>
            <a:headEnd type="none" w="med" len="med"/>
            <a:tailEnd type="none" w="med" len="med"/>
          </a:ln>
        </p:spPr>
      </p:sp>
      <p:sp>
        <p:nvSpPr>
          <p:cNvPr id="36892" name="Line 22"/>
          <p:cNvSpPr/>
          <p:nvPr/>
        </p:nvSpPr>
        <p:spPr>
          <a:xfrm>
            <a:off x="4343400" y="2438400"/>
            <a:ext cx="0" cy="609600"/>
          </a:xfrm>
          <a:prstGeom prst="line">
            <a:avLst/>
          </a:prstGeom>
          <a:ln w="9525" cap="flat" cmpd="sng">
            <a:solidFill>
              <a:srgbClr val="FF6600"/>
            </a:solidFill>
            <a:prstDash val="solid"/>
            <a:headEnd type="none" w="med" len="med"/>
            <a:tailEnd type="none" w="med" len="med"/>
          </a:ln>
        </p:spPr>
      </p:sp>
      <p:sp>
        <p:nvSpPr>
          <p:cNvPr id="36893" name="Line 23"/>
          <p:cNvSpPr/>
          <p:nvPr/>
        </p:nvSpPr>
        <p:spPr>
          <a:xfrm>
            <a:off x="4953000" y="2438400"/>
            <a:ext cx="0" cy="609600"/>
          </a:xfrm>
          <a:prstGeom prst="line">
            <a:avLst/>
          </a:prstGeom>
          <a:ln w="9525" cap="flat" cmpd="sng">
            <a:solidFill>
              <a:srgbClr val="FF6600"/>
            </a:solidFill>
            <a:prstDash val="solid"/>
            <a:headEnd type="none" w="med" len="med"/>
            <a:tailEnd type="none" w="med" len="med"/>
          </a:ln>
        </p:spPr>
      </p:sp>
      <p:sp>
        <p:nvSpPr>
          <p:cNvPr id="36894" name="Line 24"/>
          <p:cNvSpPr/>
          <p:nvPr/>
        </p:nvSpPr>
        <p:spPr>
          <a:xfrm>
            <a:off x="5562600" y="2438400"/>
            <a:ext cx="0" cy="609600"/>
          </a:xfrm>
          <a:prstGeom prst="line">
            <a:avLst/>
          </a:prstGeom>
          <a:ln w="9525" cap="flat" cmpd="sng">
            <a:solidFill>
              <a:srgbClr val="FF6600"/>
            </a:solidFill>
            <a:prstDash val="solid"/>
            <a:headEnd type="none" w="med" len="med"/>
            <a:tailEnd type="none" w="med" len="med"/>
          </a:ln>
        </p:spPr>
      </p:sp>
      <p:sp>
        <p:nvSpPr>
          <p:cNvPr id="36895" name="Line 25"/>
          <p:cNvSpPr/>
          <p:nvPr/>
        </p:nvSpPr>
        <p:spPr>
          <a:xfrm>
            <a:off x="6172200" y="2438400"/>
            <a:ext cx="0" cy="609600"/>
          </a:xfrm>
          <a:prstGeom prst="line">
            <a:avLst/>
          </a:prstGeom>
          <a:ln w="9525" cap="flat" cmpd="sng">
            <a:solidFill>
              <a:srgbClr val="FF6600"/>
            </a:solidFill>
            <a:prstDash val="solid"/>
            <a:headEnd type="none" w="med" len="med"/>
            <a:tailEnd type="none" w="med" len="med"/>
          </a:ln>
        </p:spPr>
      </p:sp>
      <p:sp>
        <p:nvSpPr>
          <p:cNvPr id="36896" name="Line 26"/>
          <p:cNvSpPr/>
          <p:nvPr/>
        </p:nvSpPr>
        <p:spPr>
          <a:xfrm>
            <a:off x="6781800" y="2438400"/>
            <a:ext cx="0" cy="609600"/>
          </a:xfrm>
          <a:prstGeom prst="line">
            <a:avLst/>
          </a:prstGeom>
          <a:ln w="9525" cap="flat" cmpd="sng">
            <a:solidFill>
              <a:srgbClr val="FF6600"/>
            </a:solidFill>
            <a:prstDash val="solid"/>
            <a:headEnd type="none" w="med" len="med"/>
            <a:tailEnd type="none" w="med" len="med"/>
          </a:ln>
        </p:spPr>
      </p:sp>
      <p:sp>
        <p:nvSpPr>
          <p:cNvPr id="36897" name="Line 27"/>
          <p:cNvSpPr/>
          <p:nvPr/>
        </p:nvSpPr>
        <p:spPr>
          <a:xfrm>
            <a:off x="7391400" y="2438400"/>
            <a:ext cx="0" cy="609600"/>
          </a:xfrm>
          <a:prstGeom prst="line">
            <a:avLst/>
          </a:prstGeom>
          <a:ln w="9525" cap="flat" cmpd="sng">
            <a:solidFill>
              <a:srgbClr val="FF6600"/>
            </a:solidFill>
            <a:prstDash val="solid"/>
            <a:headEnd type="none" w="med" len="med"/>
            <a:tailEnd type="none" w="med" len="med"/>
          </a:ln>
        </p:spPr>
      </p:sp>
      <p:sp>
        <p:nvSpPr>
          <p:cNvPr id="36898" name="Text Box 53"/>
          <p:cNvSpPr txBox="1"/>
          <p:nvPr/>
        </p:nvSpPr>
        <p:spPr>
          <a:xfrm>
            <a:off x="1219200" y="2422525"/>
            <a:ext cx="6940550" cy="701675"/>
          </a:xfrm>
          <a:prstGeom prst="rect">
            <a:avLst/>
          </a:prstGeom>
          <a:noFill/>
          <a:ln w="9525">
            <a:noFill/>
          </a:ln>
        </p:spPr>
        <p:txBody>
          <a:bodyPr wrap="none">
            <a:spAutoFit/>
          </a:bodyPr>
          <a:p>
            <a:pPr eaLnBrk="1" hangingPunct="1">
              <a:buFont typeface="Arial" panose="020B0604020202020204" pitchFamily="34" charset="0"/>
            </a:pPr>
            <a:r>
              <a:rPr lang="en-US" altLang="zh-CN" sz="3600" dirty="0">
                <a:solidFill>
                  <a:srgbClr val="0000FF"/>
                </a:solidFill>
                <a:latin typeface="Times New Roman" panose="02020603050405020304" pitchFamily="18" charset="0"/>
                <a:ea typeface="宋体" panose="02010600030101010101" pitchFamily="2" charset="-122"/>
              </a:rPr>
              <a:t>11  </a:t>
            </a:r>
            <a:r>
              <a:rPr lang="en-US" altLang="zh-CN" sz="3600" dirty="0">
                <a:solidFill>
                  <a:srgbClr val="FF6600"/>
                </a:solidFill>
                <a:latin typeface="Times New Roman" panose="02020603050405020304" pitchFamily="18" charset="0"/>
                <a:ea typeface="宋体" panose="02010600030101010101" pitchFamily="2" charset="-122"/>
              </a:rPr>
              <a:t>23</a:t>
            </a:r>
            <a:r>
              <a:rPr lang="en-US" altLang="zh-CN" sz="3600" dirty="0">
                <a:solidFill>
                  <a:srgbClr val="0000FF"/>
                </a:solidFill>
                <a:latin typeface="Times New Roman" panose="02020603050405020304" pitchFamily="18" charset="0"/>
                <a:ea typeface="宋体" panose="02010600030101010101" pitchFamily="2" charset="-122"/>
              </a:rPr>
              <a:t> </a:t>
            </a:r>
            <a:r>
              <a:rPr lang="en-US" altLang="zh-CN" sz="3600" dirty="0">
                <a:latin typeface="Times New Roman" panose="02020603050405020304" pitchFamily="18" charset="0"/>
                <a:ea typeface="宋体" panose="02010600030101010101" pitchFamily="2" charset="-122"/>
              </a:rPr>
              <a:t>12</a:t>
            </a:r>
            <a:r>
              <a:rPr lang="en-US" altLang="zh-CN" sz="3600" dirty="0">
                <a:solidFill>
                  <a:srgbClr val="0000FF"/>
                </a:solidFill>
                <a:latin typeface="Times New Roman" panose="02020603050405020304" pitchFamily="18" charset="0"/>
                <a:ea typeface="宋体" panose="02010600030101010101" pitchFamily="2" charset="-122"/>
              </a:rPr>
              <a:t> </a:t>
            </a:r>
            <a:r>
              <a:rPr lang="en-US" altLang="zh-CN" sz="3600" dirty="0">
                <a:solidFill>
                  <a:srgbClr val="FF6600"/>
                </a:solidFill>
                <a:latin typeface="Times New Roman" panose="02020603050405020304" pitchFamily="18" charset="0"/>
                <a:ea typeface="宋体" panose="02010600030101010101" pitchFamily="2" charset="-122"/>
              </a:rPr>
              <a:t> </a:t>
            </a:r>
            <a:r>
              <a:rPr lang="en-US" altLang="zh-CN" sz="3600" dirty="0">
                <a:solidFill>
                  <a:srgbClr val="FF99FF"/>
                </a:solidFill>
                <a:latin typeface="Times New Roman" panose="02020603050405020304" pitchFamily="18" charset="0"/>
                <a:ea typeface="宋体" panose="02010600030101010101" pitchFamily="2" charset="-122"/>
              </a:rPr>
              <a:t>9 </a:t>
            </a:r>
            <a:r>
              <a:rPr lang="en-US" altLang="zh-CN" sz="3600" dirty="0">
                <a:solidFill>
                  <a:srgbClr val="0000FF"/>
                </a:solidFill>
                <a:latin typeface="Times New Roman" panose="02020603050405020304" pitchFamily="18" charset="0"/>
                <a:ea typeface="宋体" panose="02010600030101010101" pitchFamily="2" charset="-122"/>
              </a:rPr>
              <a:t>  </a:t>
            </a:r>
            <a:r>
              <a:rPr lang="en-US" altLang="zh-CN" sz="3600" dirty="0">
                <a:solidFill>
                  <a:schemeClr val="bg2"/>
                </a:solidFill>
                <a:latin typeface="Times New Roman" panose="02020603050405020304" pitchFamily="18" charset="0"/>
                <a:ea typeface="宋体" panose="02010600030101010101" pitchFamily="2" charset="-122"/>
              </a:rPr>
              <a:t>18</a:t>
            </a:r>
            <a:r>
              <a:rPr lang="en-US" altLang="zh-CN" sz="3600" dirty="0">
                <a:solidFill>
                  <a:srgbClr val="0000FF"/>
                </a:solidFill>
                <a:latin typeface="Times New Roman" panose="02020603050405020304" pitchFamily="18" charset="0"/>
                <a:ea typeface="宋体" panose="02010600030101010101" pitchFamily="2" charset="-122"/>
              </a:rPr>
              <a:t> 16  </a:t>
            </a:r>
            <a:r>
              <a:rPr lang="en-US" altLang="zh-CN" sz="3600" dirty="0">
                <a:solidFill>
                  <a:srgbClr val="FF6600"/>
                </a:solidFill>
                <a:latin typeface="Times New Roman" panose="02020603050405020304" pitchFamily="18" charset="0"/>
                <a:ea typeface="宋体" panose="02010600030101010101" pitchFamily="2" charset="-122"/>
              </a:rPr>
              <a:t>25</a:t>
            </a:r>
            <a:r>
              <a:rPr lang="en-US" altLang="zh-CN" sz="3600" dirty="0">
                <a:solidFill>
                  <a:srgbClr val="FF99FF"/>
                </a:solidFill>
                <a:latin typeface="Times New Roman" panose="02020603050405020304" pitchFamily="18" charset="0"/>
                <a:ea typeface="宋体" panose="02010600030101010101" pitchFamily="2" charset="-122"/>
              </a:rPr>
              <a:t> </a:t>
            </a:r>
            <a:r>
              <a:rPr lang="en-US" altLang="zh-CN" sz="3600" dirty="0">
                <a:latin typeface="Times New Roman" panose="02020603050405020304" pitchFamily="18" charset="0"/>
                <a:ea typeface="宋体" panose="02010600030101010101" pitchFamily="2" charset="-122"/>
              </a:rPr>
              <a:t>36</a:t>
            </a:r>
            <a:r>
              <a:rPr lang="en-US" altLang="zh-CN" sz="3600" dirty="0">
                <a:solidFill>
                  <a:srgbClr val="0000FF"/>
                </a:solidFill>
                <a:latin typeface="Times New Roman" panose="02020603050405020304" pitchFamily="18" charset="0"/>
                <a:ea typeface="宋体" panose="02010600030101010101" pitchFamily="2" charset="-122"/>
              </a:rPr>
              <a:t> </a:t>
            </a:r>
            <a:r>
              <a:rPr lang="en-US" altLang="zh-CN" sz="3600" dirty="0">
                <a:solidFill>
                  <a:srgbClr val="FF99FF"/>
                </a:solidFill>
                <a:latin typeface="Times New Roman" panose="02020603050405020304" pitchFamily="18" charset="0"/>
                <a:ea typeface="宋体" panose="02010600030101010101" pitchFamily="2" charset="-122"/>
              </a:rPr>
              <a:t>30</a:t>
            </a:r>
            <a:r>
              <a:rPr lang="en-US" altLang="zh-CN" sz="3600" dirty="0">
                <a:solidFill>
                  <a:srgbClr val="0000FF"/>
                </a:solidFill>
                <a:latin typeface="Times New Roman" panose="02020603050405020304" pitchFamily="18" charset="0"/>
                <a:ea typeface="宋体" panose="02010600030101010101" pitchFamily="2" charset="-122"/>
              </a:rPr>
              <a:t>  </a:t>
            </a:r>
            <a:r>
              <a:rPr lang="en-US" altLang="zh-CN" sz="3600" dirty="0">
                <a:solidFill>
                  <a:schemeClr val="bg2"/>
                </a:solidFill>
                <a:latin typeface="Times New Roman" panose="02020603050405020304" pitchFamily="18" charset="0"/>
                <a:ea typeface="宋体" panose="02010600030101010101" pitchFamily="2" charset="-122"/>
              </a:rPr>
              <a:t>47</a:t>
            </a:r>
            <a:r>
              <a:rPr lang="en-US" altLang="zh-CN" sz="3600" dirty="0">
                <a:solidFill>
                  <a:srgbClr val="0000FF"/>
                </a:solidFill>
                <a:latin typeface="Times New Roman" panose="02020603050405020304" pitchFamily="18" charset="0"/>
                <a:ea typeface="宋体" panose="02010600030101010101" pitchFamily="2" charset="-122"/>
              </a:rPr>
              <a:t> 31</a:t>
            </a:r>
            <a:r>
              <a:rPr lang="en-US" altLang="zh-CN" sz="4000" dirty="0">
                <a:solidFill>
                  <a:srgbClr val="0000FF"/>
                </a:solidFill>
                <a:latin typeface="Times New Roman" panose="02020603050405020304" pitchFamily="18" charset="0"/>
                <a:ea typeface="宋体" panose="02010600030101010101" pitchFamily="2" charset="-122"/>
              </a:rPr>
              <a:t> </a:t>
            </a:r>
            <a:endParaRPr lang="en-US" altLang="zh-CN" sz="4000" dirty="0">
              <a:solidFill>
                <a:srgbClr val="0000FF"/>
              </a:solidFill>
              <a:latin typeface="Times New Roman" panose="02020603050405020304" pitchFamily="18" charset="0"/>
              <a:ea typeface="宋体" panose="02010600030101010101" pitchFamily="2" charset="-122"/>
            </a:endParaRPr>
          </a:p>
        </p:txBody>
      </p:sp>
      <p:sp>
        <p:nvSpPr>
          <p:cNvPr id="36899" name="Text Box 54"/>
          <p:cNvSpPr txBox="1"/>
          <p:nvPr/>
        </p:nvSpPr>
        <p:spPr>
          <a:xfrm>
            <a:off x="879475" y="3213100"/>
            <a:ext cx="3403600" cy="369888"/>
          </a:xfrm>
          <a:prstGeom prst="rect">
            <a:avLst/>
          </a:prstGeom>
          <a:noFill/>
          <a:ln w="9525">
            <a:noFill/>
          </a:ln>
        </p:spPr>
        <p:txBody>
          <a:bodyPr wrap="none">
            <a:spAutoFit/>
          </a:bodyPr>
          <a:p>
            <a:pPr eaLnBrk="1" hangingPunct="1">
              <a:buFont typeface="Arial" panose="020B0604020202020204" pitchFamily="34" charset="0"/>
            </a:pPr>
            <a:r>
              <a:rPr lang="zh-CN" altLang="en-US" dirty="0">
                <a:latin typeface="微软雅黑" panose="020B0503020204020204" pitchFamily="34" charset="-122"/>
                <a:ea typeface="微软雅黑" panose="020B0503020204020204" pitchFamily="34" charset="-122"/>
              </a:rPr>
              <a:t>第二趟希尔排序，设增量 </a:t>
            </a:r>
            <a:r>
              <a:rPr lang="en-US" altLang="zh-CN" b="1" dirty="0">
                <a:latin typeface="微软雅黑" panose="020B0503020204020204" pitchFamily="34" charset="-122"/>
                <a:ea typeface="微软雅黑" panose="020B0503020204020204" pitchFamily="34" charset="-122"/>
              </a:rPr>
              <a:t>d = 3</a:t>
            </a:r>
            <a:endParaRPr lang="en-US" altLang="zh-CN" b="1" dirty="0">
              <a:latin typeface="微软雅黑" panose="020B0503020204020204" pitchFamily="34" charset="-122"/>
              <a:ea typeface="微软雅黑" panose="020B0503020204020204" pitchFamily="34" charset="-122"/>
            </a:endParaRPr>
          </a:p>
        </p:txBody>
      </p:sp>
      <p:sp>
        <p:nvSpPr>
          <p:cNvPr id="36900" name="Rectangle 28"/>
          <p:cNvSpPr/>
          <p:nvPr/>
        </p:nvSpPr>
        <p:spPr>
          <a:xfrm>
            <a:off x="1295400" y="3927475"/>
            <a:ext cx="6705600" cy="609600"/>
          </a:xfrm>
          <a:prstGeom prst="rect">
            <a:avLst/>
          </a:prstGeom>
          <a:noFill/>
          <a:ln w="9525" cap="flat" cmpd="sng">
            <a:solidFill>
              <a:srgbClr val="FF6600"/>
            </a:solidFill>
            <a:prstDash val="solid"/>
            <a:miter/>
            <a:headEnd type="none" w="med" len="med"/>
            <a:tailEnd type="none" w="med" len="med"/>
          </a:ln>
        </p:spPr>
        <p:txBody>
          <a:bodyPr wrap="none"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36901" name="Line 29"/>
          <p:cNvSpPr/>
          <p:nvPr/>
        </p:nvSpPr>
        <p:spPr>
          <a:xfrm>
            <a:off x="1905000" y="3927475"/>
            <a:ext cx="0" cy="609600"/>
          </a:xfrm>
          <a:prstGeom prst="line">
            <a:avLst/>
          </a:prstGeom>
          <a:ln w="9525" cap="flat" cmpd="sng">
            <a:solidFill>
              <a:srgbClr val="FF6600"/>
            </a:solidFill>
            <a:prstDash val="solid"/>
            <a:headEnd type="none" w="med" len="med"/>
            <a:tailEnd type="none" w="med" len="med"/>
          </a:ln>
        </p:spPr>
      </p:sp>
      <p:sp>
        <p:nvSpPr>
          <p:cNvPr id="36902" name="Line 30"/>
          <p:cNvSpPr/>
          <p:nvPr/>
        </p:nvSpPr>
        <p:spPr>
          <a:xfrm>
            <a:off x="2514600" y="3927475"/>
            <a:ext cx="0" cy="609600"/>
          </a:xfrm>
          <a:prstGeom prst="line">
            <a:avLst/>
          </a:prstGeom>
          <a:ln w="9525" cap="flat" cmpd="sng">
            <a:solidFill>
              <a:srgbClr val="FF6600"/>
            </a:solidFill>
            <a:prstDash val="solid"/>
            <a:headEnd type="none" w="med" len="med"/>
            <a:tailEnd type="none" w="med" len="med"/>
          </a:ln>
        </p:spPr>
      </p:sp>
      <p:sp>
        <p:nvSpPr>
          <p:cNvPr id="36903" name="Line 31"/>
          <p:cNvSpPr/>
          <p:nvPr/>
        </p:nvSpPr>
        <p:spPr>
          <a:xfrm>
            <a:off x="3124200" y="3927475"/>
            <a:ext cx="0" cy="609600"/>
          </a:xfrm>
          <a:prstGeom prst="line">
            <a:avLst/>
          </a:prstGeom>
          <a:ln w="9525" cap="flat" cmpd="sng">
            <a:solidFill>
              <a:srgbClr val="FF6600"/>
            </a:solidFill>
            <a:prstDash val="solid"/>
            <a:headEnd type="none" w="med" len="med"/>
            <a:tailEnd type="none" w="med" len="med"/>
          </a:ln>
        </p:spPr>
      </p:sp>
      <p:sp>
        <p:nvSpPr>
          <p:cNvPr id="36904" name="Line 32"/>
          <p:cNvSpPr/>
          <p:nvPr/>
        </p:nvSpPr>
        <p:spPr>
          <a:xfrm>
            <a:off x="3733800" y="3927475"/>
            <a:ext cx="0" cy="609600"/>
          </a:xfrm>
          <a:prstGeom prst="line">
            <a:avLst/>
          </a:prstGeom>
          <a:ln w="9525" cap="flat" cmpd="sng">
            <a:solidFill>
              <a:srgbClr val="FF6600"/>
            </a:solidFill>
            <a:prstDash val="solid"/>
            <a:headEnd type="none" w="med" len="med"/>
            <a:tailEnd type="none" w="med" len="med"/>
          </a:ln>
        </p:spPr>
      </p:sp>
      <p:sp>
        <p:nvSpPr>
          <p:cNvPr id="36905" name="Line 33"/>
          <p:cNvSpPr/>
          <p:nvPr/>
        </p:nvSpPr>
        <p:spPr>
          <a:xfrm>
            <a:off x="4343400" y="3927475"/>
            <a:ext cx="0" cy="609600"/>
          </a:xfrm>
          <a:prstGeom prst="line">
            <a:avLst/>
          </a:prstGeom>
          <a:ln w="9525" cap="flat" cmpd="sng">
            <a:solidFill>
              <a:srgbClr val="FF6600"/>
            </a:solidFill>
            <a:prstDash val="solid"/>
            <a:headEnd type="none" w="med" len="med"/>
            <a:tailEnd type="none" w="med" len="med"/>
          </a:ln>
        </p:spPr>
      </p:sp>
      <p:sp>
        <p:nvSpPr>
          <p:cNvPr id="36906" name="Line 34"/>
          <p:cNvSpPr/>
          <p:nvPr/>
        </p:nvSpPr>
        <p:spPr>
          <a:xfrm>
            <a:off x="4953000" y="3927475"/>
            <a:ext cx="0" cy="609600"/>
          </a:xfrm>
          <a:prstGeom prst="line">
            <a:avLst/>
          </a:prstGeom>
          <a:ln w="9525" cap="flat" cmpd="sng">
            <a:solidFill>
              <a:srgbClr val="FF6600"/>
            </a:solidFill>
            <a:prstDash val="solid"/>
            <a:headEnd type="none" w="med" len="med"/>
            <a:tailEnd type="none" w="med" len="med"/>
          </a:ln>
        </p:spPr>
      </p:sp>
      <p:sp>
        <p:nvSpPr>
          <p:cNvPr id="36907" name="Line 35"/>
          <p:cNvSpPr/>
          <p:nvPr/>
        </p:nvSpPr>
        <p:spPr>
          <a:xfrm>
            <a:off x="5562600" y="3927475"/>
            <a:ext cx="0" cy="609600"/>
          </a:xfrm>
          <a:prstGeom prst="line">
            <a:avLst/>
          </a:prstGeom>
          <a:ln w="9525" cap="flat" cmpd="sng">
            <a:solidFill>
              <a:srgbClr val="FF6600"/>
            </a:solidFill>
            <a:prstDash val="solid"/>
            <a:headEnd type="none" w="med" len="med"/>
            <a:tailEnd type="none" w="med" len="med"/>
          </a:ln>
        </p:spPr>
      </p:sp>
      <p:sp>
        <p:nvSpPr>
          <p:cNvPr id="36908" name="Line 36"/>
          <p:cNvSpPr/>
          <p:nvPr/>
        </p:nvSpPr>
        <p:spPr>
          <a:xfrm>
            <a:off x="6172200" y="3927475"/>
            <a:ext cx="0" cy="609600"/>
          </a:xfrm>
          <a:prstGeom prst="line">
            <a:avLst/>
          </a:prstGeom>
          <a:ln w="9525" cap="flat" cmpd="sng">
            <a:solidFill>
              <a:srgbClr val="FF6600"/>
            </a:solidFill>
            <a:prstDash val="solid"/>
            <a:headEnd type="none" w="med" len="med"/>
            <a:tailEnd type="none" w="med" len="med"/>
          </a:ln>
        </p:spPr>
      </p:sp>
      <p:sp>
        <p:nvSpPr>
          <p:cNvPr id="36909" name="Line 37"/>
          <p:cNvSpPr/>
          <p:nvPr/>
        </p:nvSpPr>
        <p:spPr>
          <a:xfrm>
            <a:off x="6781800" y="3927475"/>
            <a:ext cx="0" cy="609600"/>
          </a:xfrm>
          <a:prstGeom prst="line">
            <a:avLst/>
          </a:prstGeom>
          <a:ln w="9525" cap="flat" cmpd="sng">
            <a:solidFill>
              <a:srgbClr val="FF6600"/>
            </a:solidFill>
            <a:prstDash val="solid"/>
            <a:headEnd type="none" w="med" len="med"/>
            <a:tailEnd type="none" w="med" len="med"/>
          </a:ln>
        </p:spPr>
      </p:sp>
      <p:sp>
        <p:nvSpPr>
          <p:cNvPr id="36910" name="Line 38"/>
          <p:cNvSpPr/>
          <p:nvPr/>
        </p:nvSpPr>
        <p:spPr>
          <a:xfrm>
            <a:off x="7391400" y="3927475"/>
            <a:ext cx="0" cy="609600"/>
          </a:xfrm>
          <a:prstGeom prst="line">
            <a:avLst/>
          </a:prstGeom>
          <a:ln w="9525" cap="flat" cmpd="sng">
            <a:solidFill>
              <a:srgbClr val="FF6600"/>
            </a:solidFill>
            <a:prstDash val="solid"/>
            <a:headEnd type="none" w="med" len="med"/>
            <a:tailEnd type="none" w="med" len="med"/>
          </a:ln>
        </p:spPr>
      </p:sp>
      <p:sp>
        <p:nvSpPr>
          <p:cNvPr id="36911" name="Text Box 55"/>
          <p:cNvSpPr txBox="1"/>
          <p:nvPr/>
        </p:nvSpPr>
        <p:spPr>
          <a:xfrm>
            <a:off x="1371600" y="3927475"/>
            <a:ext cx="6584950" cy="641350"/>
          </a:xfrm>
          <a:prstGeom prst="rect">
            <a:avLst/>
          </a:prstGeom>
          <a:noFill/>
          <a:ln w="9525">
            <a:noFill/>
          </a:ln>
        </p:spPr>
        <p:txBody>
          <a:bodyPr wrap="none">
            <a:spAutoFit/>
          </a:bodyPr>
          <a:p>
            <a:pPr eaLnBrk="1" hangingPunct="1">
              <a:buFont typeface="Arial" panose="020B0604020202020204" pitchFamily="34" charset="0"/>
            </a:pPr>
            <a:r>
              <a:rPr lang="en-US" altLang="zh-CN" sz="3600" dirty="0">
                <a:solidFill>
                  <a:srgbClr val="0000FF"/>
                </a:solidFill>
                <a:latin typeface="Times New Roman" panose="02020603050405020304" pitchFamily="18" charset="0"/>
                <a:ea typeface="宋体" panose="02010600030101010101" pitchFamily="2" charset="-122"/>
              </a:rPr>
              <a:t>9  </a:t>
            </a:r>
            <a:r>
              <a:rPr lang="en-US" altLang="zh-CN" sz="3600" dirty="0">
                <a:solidFill>
                  <a:srgbClr val="FF6600"/>
                </a:solidFill>
                <a:latin typeface="Times New Roman" panose="02020603050405020304" pitchFamily="18" charset="0"/>
                <a:ea typeface="宋体" panose="02010600030101010101" pitchFamily="2" charset="-122"/>
              </a:rPr>
              <a:t>18</a:t>
            </a:r>
            <a:r>
              <a:rPr lang="en-US" altLang="zh-CN" sz="3600" dirty="0">
                <a:solidFill>
                  <a:srgbClr val="0000FF"/>
                </a:solidFill>
                <a:latin typeface="Times New Roman" panose="02020603050405020304" pitchFamily="18" charset="0"/>
                <a:ea typeface="宋体" panose="02010600030101010101" pitchFamily="2" charset="-122"/>
              </a:rPr>
              <a:t>  </a:t>
            </a:r>
            <a:r>
              <a:rPr lang="en-US" altLang="zh-CN" sz="3600" dirty="0">
                <a:latin typeface="Times New Roman" panose="02020603050405020304" pitchFamily="18" charset="0"/>
                <a:ea typeface="宋体" panose="02010600030101010101" pitchFamily="2" charset="-122"/>
              </a:rPr>
              <a:t>12</a:t>
            </a:r>
            <a:r>
              <a:rPr lang="en-US" altLang="zh-CN" sz="3600" dirty="0">
                <a:solidFill>
                  <a:srgbClr val="0000FF"/>
                </a:solidFill>
                <a:latin typeface="Times New Roman" panose="02020603050405020304" pitchFamily="18" charset="0"/>
                <a:ea typeface="宋体" panose="02010600030101010101" pitchFamily="2" charset="-122"/>
              </a:rPr>
              <a:t>  11 </a:t>
            </a:r>
            <a:r>
              <a:rPr lang="en-US" altLang="zh-CN" sz="3600" dirty="0">
                <a:solidFill>
                  <a:srgbClr val="FF6600"/>
                </a:solidFill>
                <a:latin typeface="Times New Roman" panose="02020603050405020304" pitchFamily="18" charset="0"/>
                <a:ea typeface="宋体" panose="02010600030101010101" pitchFamily="2" charset="-122"/>
              </a:rPr>
              <a:t>23</a:t>
            </a:r>
            <a:r>
              <a:rPr lang="en-US" altLang="zh-CN" sz="3600" dirty="0">
                <a:solidFill>
                  <a:srgbClr val="0000FF"/>
                </a:solidFill>
                <a:latin typeface="Times New Roman" panose="02020603050405020304" pitchFamily="18" charset="0"/>
                <a:ea typeface="宋体" panose="02010600030101010101" pitchFamily="2" charset="-122"/>
              </a:rPr>
              <a:t> </a:t>
            </a:r>
            <a:r>
              <a:rPr lang="en-US" altLang="zh-CN" sz="3600" dirty="0">
                <a:latin typeface="Times New Roman" panose="02020603050405020304" pitchFamily="18" charset="0"/>
                <a:ea typeface="宋体" panose="02010600030101010101" pitchFamily="2" charset="-122"/>
              </a:rPr>
              <a:t>16</a:t>
            </a:r>
            <a:r>
              <a:rPr lang="en-US" altLang="zh-CN" sz="3600" dirty="0">
                <a:solidFill>
                  <a:srgbClr val="0000FF"/>
                </a:solidFill>
                <a:latin typeface="Times New Roman" panose="02020603050405020304" pitchFamily="18" charset="0"/>
                <a:ea typeface="宋体" panose="02010600030101010101" pitchFamily="2" charset="-122"/>
              </a:rPr>
              <a:t> 25  </a:t>
            </a:r>
            <a:r>
              <a:rPr lang="en-US" altLang="zh-CN" sz="3600" dirty="0">
                <a:solidFill>
                  <a:srgbClr val="FF6600"/>
                </a:solidFill>
                <a:latin typeface="Times New Roman" panose="02020603050405020304" pitchFamily="18" charset="0"/>
                <a:ea typeface="宋体" panose="02010600030101010101" pitchFamily="2" charset="-122"/>
              </a:rPr>
              <a:t>31</a:t>
            </a:r>
            <a:r>
              <a:rPr lang="en-US" altLang="zh-CN" sz="3600" dirty="0">
                <a:solidFill>
                  <a:srgbClr val="0000FF"/>
                </a:solidFill>
                <a:latin typeface="Times New Roman" panose="02020603050405020304" pitchFamily="18" charset="0"/>
                <a:ea typeface="宋体" panose="02010600030101010101" pitchFamily="2" charset="-122"/>
              </a:rPr>
              <a:t> </a:t>
            </a:r>
            <a:r>
              <a:rPr lang="en-US" altLang="zh-CN" sz="3600" dirty="0">
                <a:latin typeface="Times New Roman" panose="02020603050405020304" pitchFamily="18" charset="0"/>
                <a:ea typeface="宋体" panose="02010600030101010101" pitchFamily="2" charset="-122"/>
              </a:rPr>
              <a:t>30</a:t>
            </a:r>
            <a:r>
              <a:rPr lang="en-US" altLang="zh-CN" sz="3600" dirty="0">
                <a:solidFill>
                  <a:srgbClr val="0000FF"/>
                </a:solidFill>
                <a:latin typeface="Times New Roman" panose="02020603050405020304" pitchFamily="18" charset="0"/>
                <a:ea typeface="宋体" panose="02010600030101010101" pitchFamily="2" charset="-122"/>
              </a:rPr>
              <a:t> 47 </a:t>
            </a:r>
            <a:r>
              <a:rPr lang="en-US" altLang="zh-CN" sz="3600" dirty="0">
                <a:solidFill>
                  <a:srgbClr val="FF6600"/>
                </a:solidFill>
                <a:latin typeface="Times New Roman" panose="02020603050405020304" pitchFamily="18" charset="0"/>
                <a:ea typeface="宋体" panose="02010600030101010101" pitchFamily="2" charset="-122"/>
              </a:rPr>
              <a:t>36</a:t>
            </a:r>
            <a:endParaRPr lang="en-US" altLang="zh-CN" sz="4000" dirty="0">
              <a:solidFill>
                <a:srgbClr val="0000FF"/>
              </a:solidFill>
              <a:latin typeface="Times New Roman" panose="02020603050405020304" pitchFamily="18" charset="0"/>
              <a:ea typeface="宋体" panose="02010600030101010101" pitchFamily="2" charset="-122"/>
            </a:endParaRPr>
          </a:p>
        </p:txBody>
      </p:sp>
      <p:sp>
        <p:nvSpPr>
          <p:cNvPr id="36912" name="Text Box 56"/>
          <p:cNvSpPr txBox="1"/>
          <p:nvPr/>
        </p:nvSpPr>
        <p:spPr>
          <a:xfrm>
            <a:off x="609600" y="4754563"/>
            <a:ext cx="3403600" cy="369887"/>
          </a:xfrm>
          <a:prstGeom prst="rect">
            <a:avLst/>
          </a:prstGeom>
          <a:noFill/>
          <a:ln w="9525">
            <a:noFill/>
          </a:ln>
        </p:spPr>
        <p:txBody>
          <a:bodyPr wrap="none">
            <a:spAutoFit/>
          </a:bodyPr>
          <a:p>
            <a:pPr eaLnBrk="1" hangingPunct="1">
              <a:buFont typeface="Arial" panose="020B0604020202020204" pitchFamily="34" charset="0"/>
            </a:pPr>
            <a:r>
              <a:rPr lang="zh-CN" altLang="en-US" dirty="0">
                <a:latin typeface="微软雅黑" panose="020B0503020204020204" pitchFamily="34" charset="-122"/>
                <a:ea typeface="微软雅黑" panose="020B0503020204020204" pitchFamily="34" charset="-122"/>
              </a:rPr>
              <a:t>第三趟希尔排序，设增量 </a:t>
            </a:r>
            <a:r>
              <a:rPr lang="en-US" altLang="zh-CN" b="1" dirty="0">
                <a:latin typeface="微软雅黑" panose="020B0503020204020204" pitchFamily="34" charset="-122"/>
                <a:ea typeface="微软雅黑" panose="020B0503020204020204" pitchFamily="34" charset="-122"/>
              </a:rPr>
              <a:t>d = 1</a:t>
            </a:r>
            <a:endParaRPr lang="en-US" altLang="zh-CN" b="1" dirty="0">
              <a:latin typeface="微软雅黑" panose="020B0503020204020204" pitchFamily="34" charset="-122"/>
              <a:ea typeface="微软雅黑" panose="020B0503020204020204" pitchFamily="34" charset="-122"/>
            </a:endParaRPr>
          </a:p>
        </p:txBody>
      </p:sp>
      <p:sp>
        <p:nvSpPr>
          <p:cNvPr id="36913" name="Rectangle 39"/>
          <p:cNvSpPr/>
          <p:nvPr/>
        </p:nvSpPr>
        <p:spPr>
          <a:xfrm>
            <a:off x="1295400" y="5545138"/>
            <a:ext cx="6705600" cy="609600"/>
          </a:xfrm>
          <a:prstGeom prst="rect">
            <a:avLst/>
          </a:prstGeom>
          <a:noFill/>
          <a:ln w="9525" cap="flat" cmpd="sng">
            <a:solidFill>
              <a:srgbClr val="FF6600"/>
            </a:solidFill>
            <a:prstDash val="solid"/>
            <a:miter/>
            <a:headEnd type="none" w="med" len="med"/>
            <a:tailEnd type="none" w="med" len="med"/>
          </a:ln>
        </p:spPr>
        <p:txBody>
          <a:bodyPr wrap="none"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36914" name="Line 40"/>
          <p:cNvSpPr/>
          <p:nvPr/>
        </p:nvSpPr>
        <p:spPr>
          <a:xfrm>
            <a:off x="1905000" y="5545138"/>
            <a:ext cx="0" cy="609600"/>
          </a:xfrm>
          <a:prstGeom prst="line">
            <a:avLst/>
          </a:prstGeom>
          <a:ln w="9525" cap="flat" cmpd="sng">
            <a:solidFill>
              <a:srgbClr val="FF6600"/>
            </a:solidFill>
            <a:prstDash val="solid"/>
            <a:headEnd type="none" w="med" len="med"/>
            <a:tailEnd type="none" w="med" len="med"/>
          </a:ln>
        </p:spPr>
      </p:sp>
      <p:sp>
        <p:nvSpPr>
          <p:cNvPr id="36915" name="Line 41"/>
          <p:cNvSpPr/>
          <p:nvPr/>
        </p:nvSpPr>
        <p:spPr>
          <a:xfrm>
            <a:off x="2514600" y="5545138"/>
            <a:ext cx="0" cy="609600"/>
          </a:xfrm>
          <a:prstGeom prst="line">
            <a:avLst/>
          </a:prstGeom>
          <a:ln w="9525" cap="flat" cmpd="sng">
            <a:solidFill>
              <a:srgbClr val="FF6600"/>
            </a:solidFill>
            <a:prstDash val="solid"/>
            <a:headEnd type="none" w="med" len="med"/>
            <a:tailEnd type="none" w="med" len="med"/>
          </a:ln>
        </p:spPr>
      </p:sp>
      <p:sp>
        <p:nvSpPr>
          <p:cNvPr id="36916" name="Line 42"/>
          <p:cNvSpPr/>
          <p:nvPr/>
        </p:nvSpPr>
        <p:spPr>
          <a:xfrm>
            <a:off x="3124200" y="5545138"/>
            <a:ext cx="0" cy="609600"/>
          </a:xfrm>
          <a:prstGeom prst="line">
            <a:avLst/>
          </a:prstGeom>
          <a:ln w="9525" cap="flat" cmpd="sng">
            <a:solidFill>
              <a:srgbClr val="FF6600"/>
            </a:solidFill>
            <a:prstDash val="solid"/>
            <a:headEnd type="none" w="med" len="med"/>
            <a:tailEnd type="none" w="med" len="med"/>
          </a:ln>
        </p:spPr>
      </p:sp>
      <p:sp>
        <p:nvSpPr>
          <p:cNvPr id="36917" name="Line 43"/>
          <p:cNvSpPr/>
          <p:nvPr/>
        </p:nvSpPr>
        <p:spPr>
          <a:xfrm>
            <a:off x="3733800" y="5545138"/>
            <a:ext cx="0" cy="609600"/>
          </a:xfrm>
          <a:prstGeom prst="line">
            <a:avLst/>
          </a:prstGeom>
          <a:ln w="9525" cap="flat" cmpd="sng">
            <a:solidFill>
              <a:srgbClr val="FF6600"/>
            </a:solidFill>
            <a:prstDash val="solid"/>
            <a:headEnd type="none" w="med" len="med"/>
            <a:tailEnd type="none" w="med" len="med"/>
          </a:ln>
        </p:spPr>
      </p:sp>
      <p:sp>
        <p:nvSpPr>
          <p:cNvPr id="36918" name="Line 44"/>
          <p:cNvSpPr/>
          <p:nvPr/>
        </p:nvSpPr>
        <p:spPr>
          <a:xfrm>
            <a:off x="4343400" y="5545138"/>
            <a:ext cx="0" cy="609600"/>
          </a:xfrm>
          <a:prstGeom prst="line">
            <a:avLst/>
          </a:prstGeom>
          <a:ln w="9525" cap="flat" cmpd="sng">
            <a:solidFill>
              <a:srgbClr val="FF6600"/>
            </a:solidFill>
            <a:prstDash val="solid"/>
            <a:headEnd type="none" w="med" len="med"/>
            <a:tailEnd type="none" w="med" len="med"/>
          </a:ln>
        </p:spPr>
      </p:sp>
      <p:sp>
        <p:nvSpPr>
          <p:cNvPr id="36919" name="Line 45"/>
          <p:cNvSpPr/>
          <p:nvPr/>
        </p:nvSpPr>
        <p:spPr>
          <a:xfrm>
            <a:off x="4953000" y="5545138"/>
            <a:ext cx="0" cy="609600"/>
          </a:xfrm>
          <a:prstGeom prst="line">
            <a:avLst/>
          </a:prstGeom>
          <a:ln w="9525" cap="flat" cmpd="sng">
            <a:solidFill>
              <a:srgbClr val="FF6600"/>
            </a:solidFill>
            <a:prstDash val="solid"/>
            <a:headEnd type="none" w="med" len="med"/>
            <a:tailEnd type="none" w="med" len="med"/>
          </a:ln>
        </p:spPr>
      </p:sp>
      <p:sp>
        <p:nvSpPr>
          <p:cNvPr id="36920" name="Line 46"/>
          <p:cNvSpPr/>
          <p:nvPr/>
        </p:nvSpPr>
        <p:spPr>
          <a:xfrm>
            <a:off x="5562600" y="5545138"/>
            <a:ext cx="0" cy="609600"/>
          </a:xfrm>
          <a:prstGeom prst="line">
            <a:avLst/>
          </a:prstGeom>
          <a:ln w="9525" cap="flat" cmpd="sng">
            <a:solidFill>
              <a:srgbClr val="FF6600"/>
            </a:solidFill>
            <a:prstDash val="solid"/>
            <a:headEnd type="none" w="med" len="med"/>
            <a:tailEnd type="none" w="med" len="med"/>
          </a:ln>
        </p:spPr>
      </p:sp>
      <p:sp>
        <p:nvSpPr>
          <p:cNvPr id="36921" name="Line 47"/>
          <p:cNvSpPr/>
          <p:nvPr/>
        </p:nvSpPr>
        <p:spPr>
          <a:xfrm>
            <a:off x="6172200" y="5545138"/>
            <a:ext cx="0" cy="609600"/>
          </a:xfrm>
          <a:prstGeom prst="line">
            <a:avLst/>
          </a:prstGeom>
          <a:ln w="9525" cap="flat" cmpd="sng">
            <a:solidFill>
              <a:srgbClr val="FF6600"/>
            </a:solidFill>
            <a:prstDash val="solid"/>
            <a:headEnd type="none" w="med" len="med"/>
            <a:tailEnd type="none" w="med" len="med"/>
          </a:ln>
        </p:spPr>
      </p:sp>
      <p:sp>
        <p:nvSpPr>
          <p:cNvPr id="36922" name="Line 48"/>
          <p:cNvSpPr/>
          <p:nvPr/>
        </p:nvSpPr>
        <p:spPr>
          <a:xfrm>
            <a:off x="6781800" y="5545138"/>
            <a:ext cx="0" cy="609600"/>
          </a:xfrm>
          <a:prstGeom prst="line">
            <a:avLst/>
          </a:prstGeom>
          <a:ln w="9525" cap="flat" cmpd="sng">
            <a:solidFill>
              <a:srgbClr val="FF6600"/>
            </a:solidFill>
            <a:prstDash val="solid"/>
            <a:headEnd type="none" w="med" len="med"/>
            <a:tailEnd type="none" w="med" len="med"/>
          </a:ln>
        </p:spPr>
      </p:sp>
      <p:sp>
        <p:nvSpPr>
          <p:cNvPr id="36923" name="Line 49"/>
          <p:cNvSpPr/>
          <p:nvPr/>
        </p:nvSpPr>
        <p:spPr>
          <a:xfrm>
            <a:off x="7391400" y="5545138"/>
            <a:ext cx="0" cy="609600"/>
          </a:xfrm>
          <a:prstGeom prst="line">
            <a:avLst/>
          </a:prstGeom>
          <a:ln w="9525" cap="flat" cmpd="sng">
            <a:solidFill>
              <a:srgbClr val="FF6600"/>
            </a:solidFill>
            <a:prstDash val="solid"/>
            <a:headEnd type="none" w="med" len="med"/>
            <a:tailEnd type="none" w="med" len="med"/>
          </a:ln>
        </p:spPr>
      </p:sp>
      <p:sp>
        <p:nvSpPr>
          <p:cNvPr id="36924" name="Text Box 57"/>
          <p:cNvSpPr txBox="1"/>
          <p:nvPr/>
        </p:nvSpPr>
        <p:spPr>
          <a:xfrm>
            <a:off x="1219200" y="5468938"/>
            <a:ext cx="6940550" cy="701675"/>
          </a:xfrm>
          <a:prstGeom prst="rect">
            <a:avLst/>
          </a:prstGeom>
          <a:noFill/>
          <a:ln w="9525">
            <a:noFill/>
          </a:ln>
        </p:spPr>
        <p:txBody>
          <a:bodyPr wrap="none">
            <a:spAutoFit/>
          </a:bodyPr>
          <a:p>
            <a:pPr eaLnBrk="1" hangingPunct="1">
              <a:buFont typeface="Arial" panose="020B0604020202020204" pitchFamily="34" charset="0"/>
            </a:pPr>
            <a:r>
              <a:rPr lang="en-US" altLang="zh-CN" sz="4000" dirty="0">
                <a:solidFill>
                  <a:schemeClr val="bg1"/>
                </a:solidFill>
                <a:latin typeface="Times New Roman" panose="02020603050405020304" pitchFamily="18" charset="0"/>
                <a:ea typeface="宋体" panose="02010600030101010101" pitchFamily="2" charset="-122"/>
              </a:rPr>
              <a:t> </a:t>
            </a:r>
            <a:r>
              <a:rPr lang="en-US" altLang="zh-CN" sz="3600" dirty="0">
                <a:latin typeface="Times New Roman" panose="02020603050405020304" pitchFamily="18" charset="0"/>
                <a:ea typeface="宋体" panose="02010600030101010101" pitchFamily="2" charset="-122"/>
              </a:rPr>
              <a:t>9   11 12 16  18 23  25 30 31 36  47 </a:t>
            </a:r>
            <a:endParaRPr lang="en-US" altLang="zh-CN" sz="3600" dirty="0">
              <a:latin typeface="Times New Roman" panose="02020603050405020304" pitchFamily="18" charset="0"/>
              <a:ea typeface="宋体" panose="02010600030101010101"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6873"/>
                                        </p:tgtEl>
                                        <p:attrNameLst>
                                          <p:attrName>style.visibility</p:attrName>
                                        </p:attrNameLst>
                                      </p:cBhvr>
                                      <p:to>
                                        <p:strVal val="visible"/>
                                      </p:to>
                                    </p:set>
                                    <p:anim calcmode="lin" valueType="num">
                                      <p:cBhvr additive="base">
                                        <p:cTn id="7" dur="500" fill="hold"/>
                                        <p:tgtEl>
                                          <p:spTgt spid="36873"/>
                                        </p:tgtEl>
                                        <p:attrNameLst>
                                          <p:attrName>ppt_x</p:attrName>
                                        </p:attrNameLst>
                                      </p:cBhvr>
                                      <p:tavLst>
                                        <p:tav tm="0">
                                          <p:val>
                                            <p:strVal val="#ppt_x"/>
                                          </p:val>
                                        </p:tav>
                                        <p:tav tm="100000">
                                          <p:val>
                                            <p:strVal val="#ppt_x"/>
                                          </p:val>
                                        </p:tav>
                                      </p:tavLst>
                                    </p:anim>
                                    <p:anim calcmode="lin" valueType="num">
                                      <p:cBhvr additive="base">
                                        <p:cTn id="8" dur="500" fill="hold"/>
                                        <p:tgtEl>
                                          <p:spTgt spid="3687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36874"/>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36875"/>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nodeType="afterEffect">
                                  <p:stCondLst>
                                    <p:cond delay="0"/>
                                  </p:stCondLst>
                                  <p:childTnLst>
                                    <p:set>
                                      <p:cBhvr>
                                        <p:cTn id="17" dur="1" fill="hold">
                                          <p:stCondLst>
                                            <p:cond delay="499"/>
                                          </p:stCondLst>
                                        </p:cTn>
                                        <p:tgtEl>
                                          <p:spTgt spid="36876"/>
                                        </p:tgtEl>
                                        <p:attrNameLst>
                                          <p:attrName>style.visibility</p:attrName>
                                        </p:attrNameLst>
                                      </p:cBhvr>
                                      <p:to>
                                        <p:strVal val="visible"/>
                                      </p:to>
                                    </p:set>
                                  </p:childTnLst>
                                </p:cTn>
                              </p:par>
                            </p:childTnLst>
                          </p:cTn>
                        </p:par>
                        <p:par>
                          <p:cTn id="18" fill="hold">
                            <p:stCondLst>
                              <p:cond delay="2000"/>
                            </p:stCondLst>
                            <p:childTnLst>
                              <p:par>
                                <p:cTn id="19" presetID="1" presetClass="entr" presetSubtype="0" fill="hold" nodeType="afterEffect">
                                  <p:stCondLst>
                                    <p:cond delay="0"/>
                                  </p:stCondLst>
                                  <p:childTnLst>
                                    <p:set>
                                      <p:cBhvr>
                                        <p:cTn id="20" dur="1" fill="hold">
                                          <p:stCondLst>
                                            <p:cond delay="499"/>
                                          </p:stCondLst>
                                        </p:cTn>
                                        <p:tgtEl>
                                          <p:spTgt spid="36877"/>
                                        </p:tgtEl>
                                        <p:attrNameLst>
                                          <p:attrName>style.visibility</p:attrName>
                                        </p:attrNameLst>
                                      </p:cBhvr>
                                      <p:to>
                                        <p:strVal val="visible"/>
                                      </p:to>
                                    </p:set>
                                  </p:childTnLst>
                                </p:cTn>
                              </p:par>
                            </p:childTnLst>
                          </p:cTn>
                        </p:par>
                        <p:par>
                          <p:cTn id="21" fill="hold">
                            <p:stCondLst>
                              <p:cond delay="2500"/>
                            </p:stCondLst>
                            <p:childTnLst>
                              <p:par>
                                <p:cTn id="22" presetID="1" presetClass="entr" presetSubtype="0" fill="hold" nodeType="afterEffect">
                                  <p:stCondLst>
                                    <p:cond delay="0"/>
                                  </p:stCondLst>
                                  <p:childTnLst>
                                    <p:set>
                                      <p:cBhvr>
                                        <p:cTn id="23" dur="1" fill="hold">
                                          <p:stCondLst>
                                            <p:cond delay="499"/>
                                          </p:stCondLst>
                                        </p:cTn>
                                        <p:tgtEl>
                                          <p:spTgt spid="36878"/>
                                        </p:tgtEl>
                                        <p:attrNameLst>
                                          <p:attrName>style.visibility</p:attrName>
                                        </p:attrNameLst>
                                      </p:cBhvr>
                                      <p:to>
                                        <p:strVal val="visible"/>
                                      </p:to>
                                    </p:set>
                                  </p:childTnLst>
                                </p:cTn>
                              </p:par>
                            </p:childTnLst>
                          </p:cTn>
                        </p:par>
                        <p:par>
                          <p:cTn id="24" fill="hold">
                            <p:stCondLst>
                              <p:cond delay="3000"/>
                            </p:stCondLst>
                            <p:childTnLst>
                              <p:par>
                                <p:cTn id="25" presetID="1" presetClass="entr" presetSubtype="0" fill="hold" nodeType="afterEffect">
                                  <p:stCondLst>
                                    <p:cond delay="0"/>
                                  </p:stCondLst>
                                  <p:childTnLst>
                                    <p:set>
                                      <p:cBhvr>
                                        <p:cTn id="26" dur="1" fill="hold">
                                          <p:stCondLst>
                                            <p:cond delay="499"/>
                                          </p:stCondLst>
                                        </p:cTn>
                                        <p:tgtEl>
                                          <p:spTgt spid="36879"/>
                                        </p:tgtEl>
                                        <p:attrNameLst>
                                          <p:attrName>style.visibility</p:attrName>
                                        </p:attrNameLst>
                                      </p:cBhvr>
                                      <p:to>
                                        <p:strVal val="visible"/>
                                      </p:to>
                                    </p:set>
                                  </p:childTnLst>
                                </p:cTn>
                              </p:par>
                            </p:childTnLst>
                          </p:cTn>
                        </p:par>
                        <p:par>
                          <p:cTn id="27" fill="hold">
                            <p:stCondLst>
                              <p:cond delay="3500"/>
                            </p:stCondLst>
                            <p:childTnLst>
                              <p:par>
                                <p:cTn id="28" presetID="1" presetClass="entr" presetSubtype="0" fill="hold" nodeType="afterEffect">
                                  <p:stCondLst>
                                    <p:cond delay="0"/>
                                  </p:stCondLst>
                                  <p:childTnLst>
                                    <p:set>
                                      <p:cBhvr>
                                        <p:cTn id="29" dur="1" fill="hold">
                                          <p:stCondLst>
                                            <p:cond delay="499"/>
                                          </p:stCondLst>
                                        </p:cTn>
                                        <p:tgtEl>
                                          <p:spTgt spid="36880"/>
                                        </p:tgtEl>
                                        <p:attrNameLst>
                                          <p:attrName>style.visibility</p:attrName>
                                        </p:attrNameLst>
                                      </p:cBhvr>
                                      <p:to>
                                        <p:strVal val="visible"/>
                                      </p:to>
                                    </p:set>
                                  </p:childTnLst>
                                </p:cTn>
                              </p:par>
                            </p:childTnLst>
                          </p:cTn>
                        </p:par>
                        <p:par>
                          <p:cTn id="30" fill="hold">
                            <p:stCondLst>
                              <p:cond delay="4000"/>
                            </p:stCondLst>
                            <p:childTnLst>
                              <p:par>
                                <p:cTn id="31" presetID="1" presetClass="entr" presetSubtype="0" fill="hold" nodeType="afterEffect">
                                  <p:stCondLst>
                                    <p:cond delay="0"/>
                                  </p:stCondLst>
                                  <p:childTnLst>
                                    <p:set>
                                      <p:cBhvr>
                                        <p:cTn id="32" dur="1" fill="hold">
                                          <p:stCondLst>
                                            <p:cond delay="499"/>
                                          </p:stCondLst>
                                        </p:cTn>
                                        <p:tgtEl>
                                          <p:spTgt spid="36881"/>
                                        </p:tgtEl>
                                        <p:attrNameLst>
                                          <p:attrName>style.visibility</p:attrName>
                                        </p:attrNameLst>
                                      </p:cBhvr>
                                      <p:to>
                                        <p:strVal val="visible"/>
                                      </p:to>
                                    </p:set>
                                  </p:childTnLst>
                                </p:cTn>
                              </p:par>
                            </p:childTnLst>
                          </p:cTn>
                        </p:par>
                        <p:par>
                          <p:cTn id="33" fill="hold">
                            <p:stCondLst>
                              <p:cond delay="4500"/>
                            </p:stCondLst>
                            <p:childTnLst>
                              <p:par>
                                <p:cTn id="34" presetID="1" presetClass="entr" presetSubtype="0" fill="hold" nodeType="afterEffect">
                                  <p:stCondLst>
                                    <p:cond delay="0"/>
                                  </p:stCondLst>
                                  <p:childTnLst>
                                    <p:set>
                                      <p:cBhvr>
                                        <p:cTn id="35" dur="1" fill="hold">
                                          <p:stCondLst>
                                            <p:cond delay="499"/>
                                          </p:stCondLst>
                                        </p:cTn>
                                        <p:tgtEl>
                                          <p:spTgt spid="36882"/>
                                        </p:tgtEl>
                                        <p:attrNameLst>
                                          <p:attrName>style.visibility</p:attrName>
                                        </p:attrNameLst>
                                      </p:cBhvr>
                                      <p:to>
                                        <p:strVal val="visible"/>
                                      </p:to>
                                    </p:set>
                                  </p:childTnLst>
                                </p:cTn>
                              </p:par>
                            </p:childTnLst>
                          </p:cTn>
                        </p:par>
                        <p:par>
                          <p:cTn id="36" fill="hold">
                            <p:stCondLst>
                              <p:cond delay="5000"/>
                            </p:stCondLst>
                            <p:childTnLst>
                              <p:par>
                                <p:cTn id="37" presetID="1" presetClass="entr" presetSubtype="0" fill="hold" nodeType="afterEffect">
                                  <p:stCondLst>
                                    <p:cond delay="0"/>
                                  </p:stCondLst>
                                  <p:childTnLst>
                                    <p:set>
                                      <p:cBhvr>
                                        <p:cTn id="38" dur="1" fill="hold">
                                          <p:stCondLst>
                                            <p:cond delay="499"/>
                                          </p:stCondLst>
                                        </p:cTn>
                                        <p:tgtEl>
                                          <p:spTgt spid="36883"/>
                                        </p:tgtEl>
                                        <p:attrNameLst>
                                          <p:attrName>style.visibility</p:attrName>
                                        </p:attrNameLst>
                                      </p:cBhvr>
                                      <p:to>
                                        <p:strVal val="visible"/>
                                      </p:to>
                                    </p:set>
                                  </p:childTnLst>
                                </p:cTn>
                              </p:par>
                            </p:childTnLst>
                          </p:cTn>
                        </p:par>
                        <p:par>
                          <p:cTn id="39" fill="hold">
                            <p:stCondLst>
                              <p:cond delay="5500"/>
                            </p:stCondLst>
                            <p:childTnLst>
                              <p:par>
                                <p:cTn id="40" presetID="1" presetClass="entr" presetSubtype="0" fill="hold" nodeType="afterEffect">
                                  <p:stCondLst>
                                    <p:cond delay="0"/>
                                  </p:stCondLst>
                                  <p:childTnLst>
                                    <p:set>
                                      <p:cBhvr>
                                        <p:cTn id="41" dur="1" fill="hold">
                                          <p:stCondLst>
                                            <p:cond delay="499"/>
                                          </p:stCondLst>
                                        </p:cTn>
                                        <p:tgtEl>
                                          <p:spTgt spid="36884"/>
                                        </p:tgtEl>
                                        <p:attrNameLst>
                                          <p:attrName>style.visibility</p:attrName>
                                        </p:attrNameLst>
                                      </p:cBhvr>
                                      <p:to>
                                        <p:strVal val="visible"/>
                                      </p:to>
                                    </p:set>
                                  </p:childTnLst>
                                </p:cTn>
                              </p:par>
                            </p:childTnLst>
                          </p:cTn>
                        </p:par>
                        <p:par>
                          <p:cTn id="42" fill="hold">
                            <p:stCondLst>
                              <p:cond delay="6000"/>
                            </p:stCondLst>
                            <p:childTnLst>
                              <p:par>
                                <p:cTn id="43" presetID="1" presetClass="entr" presetSubtype="0" fill="hold" grpId="0" nodeType="afterEffect">
                                  <p:stCondLst>
                                    <p:cond delay="0"/>
                                  </p:stCondLst>
                                  <p:childTnLst>
                                    <p:set>
                                      <p:cBhvr>
                                        <p:cTn id="44" dur="1" fill="hold">
                                          <p:stCondLst>
                                            <p:cond delay="499"/>
                                          </p:stCondLst>
                                        </p:cTn>
                                        <p:tgtEl>
                                          <p:spTgt spid="3688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6886"/>
                                        </p:tgtEl>
                                        <p:attrNameLst>
                                          <p:attrName>style.visibility</p:attrName>
                                        </p:attrNameLst>
                                      </p:cBhvr>
                                      <p:to>
                                        <p:strVal val="visible"/>
                                      </p:to>
                                    </p:set>
                                    <p:animEffect transition="in" filter="wipe(left)">
                                      <p:cBhvr>
                                        <p:cTn id="49" dur="500"/>
                                        <p:tgtEl>
                                          <p:spTgt spid="36886"/>
                                        </p:tgtEl>
                                      </p:cBhvr>
                                    </p:animEffec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36887"/>
                                        </p:tgtEl>
                                        <p:attrNameLst>
                                          <p:attrName>style.visibility</p:attrName>
                                        </p:attrNameLst>
                                      </p:cBhvr>
                                      <p:to>
                                        <p:strVal val="visible"/>
                                      </p:to>
                                    </p:set>
                                  </p:childTnLst>
                                </p:cTn>
                              </p:par>
                            </p:childTnLst>
                          </p:cTn>
                        </p:par>
                        <p:par>
                          <p:cTn id="53" fill="hold">
                            <p:stCondLst>
                              <p:cond delay="1000"/>
                            </p:stCondLst>
                            <p:childTnLst>
                              <p:par>
                                <p:cTn id="54" presetID="1" presetClass="entr" presetSubtype="0" fill="hold" nodeType="afterEffect">
                                  <p:stCondLst>
                                    <p:cond delay="0"/>
                                  </p:stCondLst>
                                  <p:childTnLst>
                                    <p:set>
                                      <p:cBhvr>
                                        <p:cTn id="55" dur="1" fill="hold">
                                          <p:stCondLst>
                                            <p:cond delay="499"/>
                                          </p:stCondLst>
                                        </p:cTn>
                                        <p:tgtEl>
                                          <p:spTgt spid="36888"/>
                                        </p:tgtEl>
                                        <p:attrNameLst>
                                          <p:attrName>style.visibility</p:attrName>
                                        </p:attrNameLst>
                                      </p:cBhvr>
                                      <p:to>
                                        <p:strVal val="visible"/>
                                      </p:to>
                                    </p:set>
                                  </p:childTnLst>
                                </p:cTn>
                              </p:par>
                            </p:childTnLst>
                          </p:cTn>
                        </p:par>
                        <p:par>
                          <p:cTn id="56" fill="hold">
                            <p:stCondLst>
                              <p:cond delay="1500"/>
                            </p:stCondLst>
                            <p:childTnLst>
                              <p:par>
                                <p:cTn id="57" presetID="1" presetClass="entr" presetSubtype="0" fill="hold" nodeType="afterEffect">
                                  <p:stCondLst>
                                    <p:cond delay="0"/>
                                  </p:stCondLst>
                                  <p:childTnLst>
                                    <p:set>
                                      <p:cBhvr>
                                        <p:cTn id="58" dur="1" fill="hold">
                                          <p:stCondLst>
                                            <p:cond delay="499"/>
                                          </p:stCondLst>
                                        </p:cTn>
                                        <p:tgtEl>
                                          <p:spTgt spid="36889"/>
                                        </p:tgtEl>
                                        <p:attrNameLst>
                                          <p:attrName>style.visibility</p:attrName>
                                        </p:attrNameLst>
                                      </p:cBhvr>
                                      <p:to>
                                        <p:strVal val="visible"/>
                                      </p:to>
                                    </p:set>
                                  </p:childTnLst>
                                </p:cTn>
                              </p:par>
                            </p:childTnLst>
                          </p:cTn>
                        </p:par>
                        <p:par>
                          <p:cTn id="59" fill="hold">
                            <p:stCondLst>
                              <p:cond delay="2000"/>
                            </p:stCondLst>
                            <p:childTnLst>
                              <p:par>
                                <p:cTn id="60" presetID="1" presetClass="entr" presetSubtype="0" fill="hold" nodeType="afterEffect">
                                  <p:stCondLst>
                                    <p:cond delay="0"/>
                                  </p:stCondLst>
                                  <p:childTnLst>
                                    <p:set>
                                      <p:cBhvr>
                                        <p:cTn id="61" dur="1" fill="hold">
                                          <p:stCondLst>
                                            <p:cond delay="499"/>
                                          </p:stCondLst>
                                        </p:cTn>
                                        <p:tgtEl>
                                          <p:spTgt spid="36890"/>
                                        </p:tgtEl>
                                        <p:attrNameLst>
                                          <p:attrName>style.visibility</p:attrName>
                                        </p:attrNameLst>
                                      </p:cBhvr>
                                      <p:to>
                                        <p:strVal val="visible"/>
                                      </p:to>
                                    </p:set>
                                  </p:childTnLst>
                                </p:cTn>
                              </p:par>
                            </p:childTnLst>
                          </p:cTn>
                        </p:par>
                        <p:par>
                          <p:cTn id="62" fill="hold">
                            <p:stCondLst>
                              <p:cond delay="2500"/>
                            </p:stCondLst>
                            <p:childTnLst>
                              <p:par>
                                <p:cTn id="63" presetID="1" presetClass="entr" presetSubtype="0" fill="hold" nodeType="afterEffect">
                                  <p:stCondLst>
                                    <p:cond delay="0"/>
                                  </p:stCondLst>
                                  <p:childTnLst>
                                    <p:set>
                                      <p:cBhvr>
                                        <p:cTn id="64" dur="1" fill="hold">
                                          <p:stCondLst>
                                            <p:cond delay="499"/>
                                          </p:stCondLst>
                                        </p:cTn>
                                        <p:tgtEl>
                                          <p:spTgt spid="36891"/>
                                        </p:tgtEl>
                                        <p:attrNameLst>
                                          <p:attrName>style.visibility</p:attrName>
                                        </p:attrNameLst>
                                      </p:cBhvr>
                                      <p:to>
                                        <p:strVal val="visible"/>
                                      </p:to>
                                    </p:set>
                                  </p:childTnLst>
                                </p:cTn>
                              </p:par>
                            </p:childTnLst>
                          </p:cTn>
                        </p:par>
                        <p:par>
                          <p:cTn id="65" fill="hold">
                            <p:stCondLst>
                              <p:cond delay="3000"/>
                            </p:stCondLst>
                            <p:childTnLst>
                              <p:par>
                                <p:cTn id="66" presetID="1" presetClass="entr" presetSubtype="0" fill="hold" nodeType="afterEffect">
                                  <p:stCondLst>
                                    <p:cond delay="0"/>
                                  </p:stCondLst>
                                  <p:childTnLst>
                                    <p:set>
                                      <p:cBhvr>
                                        <p:cTn id="67" dur="1" fill="hold">
                                          <p:stCondLst>
                                            <p:cond delay="499"/>
                                          </p:stCondLst>
                                        </p:cTn>
                                        <p:tgtEl>
                                          <p:spTgt spid="36892"/>
                                        </p:tgtEl>
                                        <p:attrNameLst>
                                          <p:attrName>style.visibility</p:attrName>
                                        </p:attrNameLst>
                                      </p:cBhvr>
                                      <p:to>
                                        <p:strVal val="visible"/>
                                      </p:to>
                                    </p:set>
                                  </p:childTnLst>
                                </p:cTn>
                              </p:par>
                            </p:childTnLst>
                          </p:cTn>
                        </p:par>
                        <p:par>
                          <p:cTn id="68" fill="hold">
                            <p:stCondLst>
                              <p:cond delay="3500"/>
                            </p:stCondLst>
                            <p:childTnLst>
                              <p:par>
                                <p:cTn id="69" presetID="1" presetClass="entr" presetSubtype="0" fill="hold" nodeType="afterEffect">
                                  <p:stCondLst>
                                    <p:cond delay="0"/>
                                  </p:stCondLst>
                                  <p:childTnLst>
                                    <p:set>
                                      <p:cBhvr>
                                        <p:cTn id="70" dur="1" fill="hold">
                                          <p:stCondLst>
                                            <p:cond delay="499"/>
                                          </p:stCondLst>
                                        </p:cTn>
                                        <p:tgtEl>
                                          <p:spTgt spid="36893"/>
                                        </p:tgtEl>
                                        <p:attrNameLst>
                                          <p:attrName>style.visibility</p:attrName>
                                        </p:attrNameLst>
                                      </p:cBhvr>
                                      <p:to>
                                        <p:strVal val="visible"/>
                                      </p:to>
                                    </p:set>
                                  </p:childTnLst>
                                </p:cTn>
                              </p:par>
                            </p:childTnLst>
                          </p:cTn>
                        </p:par>
                        <p:par>
                          <p:cTn id="71" fill="hold">
                            <p:stCondLst>
                              <p:cond delay="4000"/>
                            </p:stCondLst>
                            <p:childTnLst>
                              <p:par>
                                <p:cTn id="72" presetID="1" presetClass="entr" presetSubtype="0" fill="hold" nodeType="afterEffect">
                                  <p:stCondLst>
                                    <p:cond delay="0"/>
                                  </p:stCondLst>
                                  <p:childTnLst>
                                    <p:set>
                                      <p:cBhvr>
                                        <p:cTn id="73" dur="1" fill="hold">
                                          <p:stCondLst>
                                            <p:cond delay="499"/>
                                          </p:stCondLst>
                                        </p:cTn>
                                        <p:tgtEl>
                                          <p:spTgt spid="36894"/>
                                        </p:tgtEl>
                                        <p:attrNameLst>
                                          <p:attrName>style.visibility</p:attrName>
                                        </p:attrNameLst>
                                      </p:cBhvr>
                                      <p:to>
                                        <p:strVal val="visible"/>
                                      </p:to>
                                    </p:set>
                                  </p:childTnLst>
                                </p:cTn>
                              </p:par>
                            </p:childTnLst>
                          </p:cTn>
                        </p:par>
                        <p:par>
                          <p:cTn id="74" fill="hold">
                            <p:stCondLst>
                              <p:cond delay="4500"/>
                            </p:stCondLst>
                            <p:childTnLst>
                              <p:par>
                                <p:cTn id="75" presetID="1" presetClass="entr" presetSubtype="0" fill="hold" nodeType="afterEffect">
                                  <p:stCondLst>
                                    <p:cond delay="0"/>
                                  </p:stCondLst>
                                  <p:childTnLst>
                                    <p:set>
                                      <p:cBhvr>
                                        <p:cTn id="76" dur="1" fill="hold">
                                          <p:stCondLst>
                                            <p:cond delay="499"/>
                                          </p:stCondLst>
                                        </p:cTn>
                                        <p:tgtEl>
                                          <p:spTgt spid="36895"/>
                                        </p:tgtEl>
                                        <p:attrNameLst>
                                          <p:attrName>style.visibility</p:attrName>
                                        </p:attrNameLst>
                                      </p:cBhvr>
                                      <p:to>
                                        <p:strVal val="visible"/>
                                      </p:to>
                                    </p:set>
                                  </p:childTnLst>
                                </p:cTn>
                              </p:par>
                            </p:childTnLst>
                          </p:cTn>
                        </p:par>
                        <p:par>
                          <p:cTn id="77" fill="hold">
                            <p:stCondLst>
                              <p:cond delay="5000"/>
                            </p:stCondLst>
                            <p:childTnLst>
                              <p:par>
                                <p:cTn id="78" presetID="1" presetClass="entr" presetSubtype="0" fill="hold" nodeType="afterEffect">
                                  <p:stCondLst>
                                    <p:cond delay="0"/>
                                  </p:stCondLst>
                                  <p:childTnLst>
                                    <p:set>
                                      <p:cBhvr>
                                        <p:cTn id="79" dur="1" fill="hold">
                                          <p:stCondLst>
                                            <p:cond delay="499"/>
                                          </p:stCondLst>
                                        </p:cTn>
                                        <p:tgtEl>
                                          <p:spTgt spid="36896"/>
                                        </p:tgtEl>
                                        <p:attrNameLst>
                                          <p:attrName>style.visibility</p:attrName>
                                        </p:attrNameLst>
                                      </p:cBhvr>
                                      <p:to>
                                        <p:strVal val="visible"/>
                                      </p:to>
                                    </p:set>
                                  </p:childTnLst>
                                </p:cTn>
                              </p:par>
                            </p:childTnLst>
                          </p:cTn>
                        </p:par>
                        <p:par>
                          <p:cTn id="80" fill="hold">
                            <p:stCondLst>
                              <p:cond delay="5500"/>
                            </p:stCondLst>
                            <p:childTnLst>
                              <p:par>
                                <p:cTn id="81" presetID="1" presetClass="entr" presetSubtype="0" fill="hold" nodeType="afterEffect">
                                  <p:stCondLst>
                                    <p:cond delay="0"/>
                                  </p:stCondLst>
                                  <p:childTnLst>
                                    <p:set>
                                      <p:cBhvr>
                                        <p:cTn id="82" dur="1" fill="hold">
                                          <p:stCondLst>
                                            <p:cond delay="499"/>
                                          </p:stCondLst>
                                        </p:cTn>
                                        <p:tgtEl>
                                          <p:spTgt spid="36897"/>
                                        </p:tgtEl>
                                        <p:attrNameLst>
                                          <p:attrName>style.visibility</p:attrName>
                                        </p:attrNameLst>
                                      </p:cBhvr>
                                      <p:to>
                                        <p:strVal val="visible"/>
                                      </p:to>
                                    </p:set>
                                  </p:childTnLst>
                                </p:cTn>
                              </p:par>
                            </p:childTnLst>
                          </p:cTn>
                        </p:par>
                        <p:par>
                          <p:cTn id="83" fill="hold">
                            <p:stCondLst>
                              <p:cond delay="6000"/>
                            </p:stCondLst>
                            <p:childTnLst>
                              <p:par>
                                <p:cTn id="84" presetID="1" presetClass="entr" presetSubtype="0" fill="hold" grpId="0" nodeType="afterEffect">
                                  <p:stCondLst>
                                    <p:cond delay="0"/>
                                  </p:stCondLst>
                                  <p:childTnLst>
                                    <p:set>
                                      <p:cBhvr>
                                        <p:cTn id="85" dur="1" fill="hold">
                                          <p:stCondLst>
                                            <p:cond delay="499"/>
                                          </p:stCondLst>
                                        </p:cTn>
                                        <p:tgtEl>
                                          <p:spTgt spid="36898"/>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6899"/>
                                        </p:tgtEl>
                                        <p:attrNameLst>
                                          <p:attrName>style.visibility</p:attrName>
                                        </p:attrNameLst>
                                      </p:cBhvr>
                                      <p:to>
                                        <p:strVal val="visible"/>
                                      </p:to>
                                    </p:set>
                                    <p:animEffect transition="in" filter="wipe(left)">
                                      <p:cBhvr>
                                        <p:cTn id="90" dur="500"/>
                                        <p:tgtEl>
                                          <p:spTgt spid="36899"/>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36900"/>
                                        </p:tgtEl>
                                        <p:attrNameLst>
                                          <p:attrName>style.visibility</p:attrName>
                                        </p:attrNameLst>
                                      </p:cBhvr>
                                      <p:to>
                                        <p:strVal val="visible"/>
                                      </p:to>
                                    </p:set>
                                  </p:childTnLst>
                                </p:cTn>
                              </p:par>
                            </p:childTnLst>
                          </p:cTn>
                        </p:par>
                        <p:par>
                          <p:cTn id="95" fill="hold">
                            <p:stCondLst>
                              <p:cond delay="500"/>
                            </p:stCondLst>
                            <p:childTnLst>
                              <p:par>
                                <p:cTn id="96" presetID="1" presetClass="entr" presetSubtype="0" fill="hold" nodeType="afterEffect">
                                  <p:stCondLst>
                                    <p:cond delay="0"/>
                                  </p:stCondLst>
                                  <p:childTnLst>
                                    <p:set>
                                      <p:cBhvr>
                                        <p:cTn id="97" dur="1" fill="hold">
                                          <p:stCondLst>
                                            <p:cond delay="499"/>
                                          </p:stCondLst>
                                        </p:cTn>
                                        <p:tgtEl>
                                          <p:spTgt spid="36901"/>
                                        </p:tgtEl>
                                        <p:attrNameLst>
                                          <p:attrName>style.visibility</p:attrName>
                                        </p:attrNameLst>
                                      </p:cBhvr>
                                      <p:to>
                                        <p:strVal val="visible"/>
                                      </p:to>
                                    </p:set>
                                  </p:childTnLst>
                                </p:cTn>
                              </p:par>
                            </p:childTnLst>
                          </p:cTn>
                        </p:par>
                        <p:par>
                          <p:cTn id="98" fill="hold">
                            <p:stCondLst>
                              <p:cond delay="1000"/>
                            </p:stCondLst>
                            <p:childTnLst>
                              <p:par>
                                <p:cTn id="99" presetID="1" presetClass="entr" presetSubtype="0" fill="hold" nodeType="afterEffect">
                                  <p:stCondLst>
                                    <p:cond delay="0"/>
                                  </p:stCondLst>
                                  <p:childTnLst>
                                    <p:set>
                                      <p:cBhvr>
                                        <p:cTn id="100" dur="1" fill="hold">
                                          <p:stCondLst>
                                            <p:cond delay="499"/>
                                          </p:stCondLst>
                                        </p:cTn>
                                        <p:tgtEl>
                                          <p:spTgt spid="36902"/>
                                        </p:tgtEl>
                                        <p:attrNameLst>
                                          <p:attrName>style.visibility</p:attrName>
                                        </p:attrNameLst>
                                      </p:cBhvr>
                                      <p:to>
                                        <p:strVal val="visible"/>
                                      </p:to>
                                    </p:set>
                                  </p:childTnLst>
                                </p:cTn>
                              </p:par>
                            </p:childTnLst>
                          </p:cTn>
                        </p:par>
                        <p:par>
                          <p:cTn id="101" fill="hold">
                            <p:stCondLst>
                              <p:cond delay="1500"/>
                            </p:stCondLst>
                            <p:childTnLst>
                              <p:par>
                                <p:cTn id="102" presetID="1" presetClass="entr" presetSubtype="0" fill="hold" nodeType="afterEffect">
                                  <p:stCondLst>
                                    <p:cond delay="0"/>
                                  </p:stCondLst>
                                  <p:childTnLst>
                                    <p:set>
                                      <p:cBhvr>
                                        <p:cTn id="103" dur="1" fill="hold">
                                          <p:stCondLst>
                                            <p:cond delay="499"/>
                                          </p:stCondLst>
                                        </p:cTn>
                                        <p:tgtEl>
                                          <p:spTgt spid="36903"/>
                                        </p:tgtEl>
                                        <p:attrNameLst>
                                          <p:attrName>style.visibility</p:attrName>
                                        </p:attrNameLst>
                                      </p:cBhvr>
                                      <p:to>
                                        <p:strVal val="visible"/>
                                      </p:to>
                                    </p:set>
                                  </p:childTnLst>
                                </p:cTn>
                              </p:par>
                            </p:childTnLst>
                          </p:cTn>
                        </p:par>
                        <p:par>
                          <p:cTn id="104" fill="hold">
                            <p:stCondLst>
                              <p:cond delay="2000"/>
                            </p:stCondLst>
                            <p:childTnLst>
                              <p:par>
                                <p:cTn id="105" presetID="1" presetClass="entr" presetSubtype="0" fill="hold" nodeType="afterEffect">
                                  <p:stCondLst>
                                    <p:cond delay="0"/>
                                  </p:stCondLst>
                                  <p:childTnLst>
                                    <p:set>
                                      <p:cBhvr>
                                        <p:cTn id="106" dur="1" fill="hold">
                                          <p:stCondLst>
                                            <p:cond delay="499"/>
                                          </p:stCondLst>
                                        </p:cTn>
                                        <p:tgtEl>
                                          <p:spTgt spid="36904"/>
                                        </p:tgtEl>
                                        <p:attrNameLst>
                                          <p:attrName>style.visibility</p:attrName>
                                        </p:attrNameLst>
                                      </p:cBhvr>
                                      <p:to>
                                        <p:strVal val="visible"/>
                                      </p:to>
                                    </p:set>
                                  </p:childTnLst>
                                </p:cTn>
                              </p:par>
                            </p:childTnLst>
                          </p:cTn>
                        </p:par>
                        <p:par>
                          <p:cTn id="107" fill="hold">
                            <p:stCondLst>
                              <p:cond delay="2500"/>
                            </p:stCondLst>
                            <p:childTnLst>
                              <p:par>
                                <p:cTn id="108" presetID="1" presetClass="entr" presetSubtype="0" fill="hold" nodeType="afterEffect">
                                  <p:stCondLst>
                                    <p:cond delay="0"/>
                                  </p:stCondLst>
                                  <p:childTnLst>
                                    <p:set>
                                      <p:cBhvr>
                                        <p:cTn id="109" dur="1" fill="hold">
                                          <p:stCondLst>
                                            <p:cond delay="499"/>
                                          </p:stCondLst>
                                        </p:cTn>
                                        <p:tgtEl>
                                          <p:spTgt spid="36905"/>
                                        </p:tgtEl>
                                        <p:attrNameLst>
                                          <p:attrName>style.visibility</p:attrName>
                                        </p:attrNameLst>
                                      </p:cBhvr>
                                      <p:to>
                                        <p:strVal val="visible"/>
                                      </p:to>
                                    </p:set>
                                  </p:childTnLst>
                                </p:cTn>
                              </p:par>
                            </p:childTnLst>
                          </p:cTn>
                        </p:par>
                        <p:par>
                          <p:cTn id="110" fill="hold">
                            <p:stCondLst>
                              <p:cond delay="3000"/>
                            </p:stCondLst>
                            <p:childTnLst>
                              <p:par>
                                <p:cTn id="111" presetID="1" presetClass="entr" presetSubtype="0" fill="hold" nodeType="afterEffect">
                                  <p:stCondLst>
                                    <p:cond delay="0"/>
                                  </p:stCondLst>
                                  <p:childTnLst>
                                    <p:set>
                                      <p:cBhvr>
                                        <p:cTn id="112" dur="1" fill="hold">
                                          <p:stCondLst>
                                            <p:cond delay="499"/>
                                          </p:stCondLst>
                                        </p:cTn>
                                        <p:tgtEl>
                                          <p:spTgt spid="36906"/>
                                        </p:tgtEl>
                                        <p:attrNameLst>
                                          <p:attrName>style.visibility</p:attrName>
                                        </p:attrNameLst>
                                      </p:cBhvr>
                                      <p:to>
                                        <p:strVal val="visible"/>
                                      </p:to>
                                    </p:set>
                                  </p:childTnLst>
                                </p:cTn>
                              </p:par>
                            </p:childTnLst>
                          </p:cTn>
                        </p:par>
                        <p:par>
                          <p:cTn id="113" fill="hold">
                            <p:stCondLst>
                              <p:cond delay="3500"/>
                            </p:stCondLst>
                            <p:childTnLst>
                              <p:par>
                                <p:cTn id="114" presetID="1" presetClass="entr" presetSubtype="0" fill="hold" nodeType="afterEffect">
                                  <p:stCondLst>
                                    <p:cond delay="0"/>
                                  </p:stCondLst>
                                  <p:childTnLst>
                                    <p:set>
                                      <p:cBhvr>
                                        <p:cTn id="115" dur="1" fill="hold">
                                          <p:stCondLst>
                                            <p:cond delay="499"/>
                                          </p:stCondLst>
                                        </p:cTn>
                                        <p:tgtEl>
                                          <p:spTgt spid="36907"/>
                                        </p:tgtEl>
                                        <p:attrNameLst>
                                          <p:attrName>style.visibility</p:attrName>
                                        </p:attrNameLst>
                                      </p:cBhvr>
                                      <p:to>
                                        <p:strVal val="visible"/>
                                      </p:to>
                                    </p:set>
                                  </p:childTnLst>
                                </p:cTn>
                              </p:par>
                            </p:childTnLst>
                          </p:cTn>
                        </p:par>
                        <p:par>
                          <p:cTn id="116" fill="hold">
                            <p:stCondLst>
                              <p:cond delay="4000"/>
                            </p:stCondLst>
                            <p:childTnLst>
                              <p:par>
                                <p:cTn id="117" presetID="1" presetClass="entr" presetSubtype="0" fill="hold" nodeType="afterEffect">
                                  <p:stCondLst>
                                    <p:cond delay="0"/>
                                  </p:stCondLst>
                                  <p:childTnLst>
                                    <p:set>
                                      <p:cBhvr>
                                        <p:cTn id="118" dur="1" fill="hold">
                                          <p:stCondLst>
                                            <p:cond delay="499"/>
                                          </p:stCondLst>
                                        </p:cTn>
                                        <p:tgtEl>
                                          <p:spTgt spid="36908"/>
                                        </p:tgtEl>
                                        <p:attrNameLst>
                                          <p:attrName>style.visibility</p:attrName>
                                        </p:attrNameLst>
                                      </p:cBhvr>
                                      <p:to>
                                        <p:strVal val="visible"/>
                                      </p:to>
                                    </p:set>
                                  </p:childTnLst>
                                </p:cTn>
                              </p:par>
                            </p:childTnLst>
                          </p:cTn>
                        </p:par>
                        <p:par>
                          <p:cTn id="119" fill="hold">
                            <p:stCondLst>
                              <p:cond delay="4500"/>
                            </p:stCondLst>
                            <p:childTnLst>
                              <p:par>
                                <p:cTn id="120" presetID="1" presetClass="entr" presetSubtype="0" fill="hold" nodeType="afterEffect">
                                  <p:stCondLst>
                                    <p:cond delay="0"/>
                                  </p:stCondLst>
                                  <p:childTnLst>
                                    <p:set>
                                      <p:cBhvr>
                                        <p:cTn id="121" dur="1" fill="hold">
                                          <p:stCondLst>
                                            <p:cond delay="499"/>
                                          </p:stCondLst>
                                        </p:cTn>
                                        <p:tgtEl>
                                          <p:spTgt spid="36909"/>
                                        </p:tgtEl>
                                        <p:attrNameLst>
                                          <p:attrName>style.visibility</p:attrName>
                                        </p:attrNameLst>
                                      </p:cBhvr>
                                      <p:to>
                                        <p:strVal val="visible"/>
                                      </p:to>
                                    </p:set>
                                  </p:childTnLst>
                                </p:cTn>
                              </p:par>
                            </p:childTnLst>
                          </p:cTn>
                        </p:par>
                        <p:par>
                          <p:cTn id="122" fill="hold">
                            <p:stCondLst>
                              <p:cond delay="5000"/>
                            </p:stCondLst>
                            <p:childTnLst>
                              <p:par>
                                <p:cTn id="123" presetID="1" presetClass="entr" presetSubtype="0" fill="hold" nodeType="afterEffect">
                                  <p:stCondLst>
                                    <p:cond delay="0"/>
                                  </p:stCondLst>
                                  <p:childTnLst>
                                    <p:set>
                                      <p:cBhvr>
                                        <p:cTn id="124" dur="1" fill="hold">
                                          <p:stCondLst>
                                            <p:cond delay="499"/>
                                          </p:stCondLst>
                                        </p:cTn>
                                        <p:tgtEl>
                                          <p:spTgt spid="36910"/>
                                        </p:tgtEl>
                                        <p:attrNameLst>
                                          <p:attrName>style.visibility</p:attrName>
                                        </p:attrNameLst>
                                      </p:cBhvr>
                                      <p:to>
                                        <p:strVal val="visible"/>
                                      </p:to>
                                    </p:set>
                                  </p:childTnLst>
                                </p:cTn>
                              </p:par>
                            </p:childTnLst>
                          </p:cTn>
                        </p:par>
                        <p:par>
                          <p:cTn id="125" fill="hold">
                            <p:stCondLst>
                              <p:cond delay="5500"/>
                            </p:stCondLst>
                            <p:childTnLst>
                              <p:par>
                                <p:cTn id="126" presetID="1" presetClass="entr" presetSubtype="0" fill="hold" grpId="0" nodeType="afterEffect">
                                  <p:stCondLst>
                                    <p:cond delay="0"/>
                                  </p:stCondLst>
                                  <p:childTnLst>
                                    <p:set>
                                      <p:cBhvr>
                                        <p:cTn id="127" dur="1" fill="hold">
                                          <p:stCondLst>
                                            <p:cond delay="499"/>
                                          </p:stCondLst>
                                        </p:cTn>
                                        <p:tgtEl>
                                          <p:spTgt spid="36911"/>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36912"/>
                                        </p:tgtEl>
                                        <p:attrNameLst>
                                          <p:attrName>style.visibility</p:attrName>
                                        </p:attrNameLst>
                                      </p:cBhvr>
                                      <p:to>
                                        <p:strVal val="visible"/>
                                      </p:to>
                                    </p:set>
                                    <p:animEffect transition="in" filter="wipe(left)">
                                      <p:cBhvr>
                                        <p:cTn id="132" dur="500"/>
                                        <p:tgtEl>
                                          <p:spTgt spid="36912"/>
                                        </p:tgtEl>
                                      </p:cBhvr>
                                    </p:animEffec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499"/>
                                          </p:stCondLst>
                                        </p:cTn>
                                        <p:tgtEl>
                                          <p:spTgt spid="36913"/>
                                        </p:tgtEl>
                                        <p:attrNameLst>
                                          <p:attrName>style.visibility</p:attrName>
                                        </p:attrNameLst>
                                      </p:cBhvr>
                                      <p:to>
                                        <p:strVal val="visible"/>
                                      </p:to>
                                    </p:set>
                                  </p:childTnLst>
                                </p:cTn>
                              </p:par>
                            </p:childTnLst>
                          </p:cTn>
                        </p:par>
                        <p:par>
                          <p:cTn id="137" fill="hold">
                            <p:stCondLst>
                              <p:cond delay="500"/>
                            </p:stCondLst>
                            <p:childTnLst>
                              <p:par>
                                <p:cTn id="138" presetID="1" presetClass="entr" presetSubtype="0" fill="hold" nodeType="afterEffect">
                                  <p:stCondLst>
                                    <p:cond delay="0"/>
                                  </p:stCondLst>
                                  <p:childTnLst>
                                    <p:set>
                                      <p:cBhvr>
                                        <p:cTn id="139" dur="1" fill="hold">
                                          <p:stCondLst>
                                            <p:cond delay="499"/>
                                          </p:stCondLst>
                                        </p:cTn>
                                        <p:tgtEl>
                                          <p:spTgt spid="36914"/>
                                        </p:tgtEl>
                                        <p:attrNameLst>
                                          <p:attrName>style.visibility</p:attrName>
                                        </p:attrNameLst>
                                      </p:cBhvr>
                                      <p:to>
                                        <p:strVal val="visible"/>
                                      </p:to>
                                    </p:set>
                                  </p:childTnLst>
                                </p:cTn>
                              </p:par>
                            </p:childTnLst>
                          </p:cTn>
                        </p:par>
                        <p:par>
                          <p:cTn id="140" fill="hold">
                            <p:stCondLst>
                              <p:cond delay="1000"/>
                            </p:stCondLst>
                            <p:childTnLst>
                              <p:par>
                                <p:cTn id="141" presetID="1" presetClass="entr" presetSubtype="0" fill="hold" nodeType="afterEffect">
                                  <p:stCondLst>
                                    <p:cond delay="0"/>
                                  </p:stCondLst>
                                  <p:childTnLst>
                                    <p:set>
                                      <p:cBhvr>
                                        <p:cTn id="142" dur="1" fill="hold">
                                          <p:stCondLst>
                                            <p:cond delay="499"/>
                                          </p:stCondLst>
                                        </p:cTn>
                                        <p:tgtEl>
                                          <p:spTgt spid="36915"/>
                                        </p:tgtEl>
                                        <p:attrNameLst>
                                          <p:attrName>style.visibility</p:attrName>
                                        </p:attrNameLst>
                                      </p:cBhvr>
                                      <p:to>
                                        <p:strVal val="visible"/>
                                      </p:to>
                                    </p:set>
                                  </p:childTnLst>
                                </p:cTn>
                              </p:par>
                            </p:childTnLst>
                          </p:cTn>
                        </p:par>
                        <p:par>
                          <p:cTn id="143" fill="hold">
                            <p:stCondLst>
                              <p:cond delay="1500"/>
                            </p:stCondLst>
                            <p:childTnLst>
                              <p:par>
                                <p:cTn id="144" presetID="1" presetClass="entr" presetSubtype="0" fill="hold" nodeType="afterEffect">
                                  <p:stCondLst>
                                    <p:cond delay="0"/>
                                  </p:stCondLst>
                                  <p:childTnLst>
                                    <p:set>
                                      <p:cBhvr>
                                        <p:cTn id="145" dur="1" fill="hold">
                                          <p:stCondLst>
                                            <p:cond delay="499"/>
                                          </p:stCondLst>
                                        </p:cTn>
                                        <p:tgtEl>
                                          <p:spTgt spid="36916"/>
                                        </p:tgtEl>
                                        <p:attrNameLst>
                                          <p:attrName>style.visibility</p:attrName>
                                        </p:attrNameLst>
                                      </p:cBhvr>
                                      <p:to>
                                        <p:strVal val="visible"/>
                                      </p:to>
                                    </p:set>
                                  </p:childTnLst>
                                </p:cTn>
                              </p:par>
                            </p:childTnLst>
                          </p:cTn>
                        </p:par>
                        <p:par>
                          <p:cTn id="146" fill="hold">
                            <p:stCondLst>
                              <p:cond delay="2000"/>
                            </p:stCondLst>
                            <p:childTnLst>
                              <p:par>
                                <p:cTn id="147" presetID="1" presetClass="entr" presetSubtype="0" fill="hold" nodeType="afterEffect">
                                  <p:stCondLst>
                                    <p:cond delay="0"/>
                                  </p:stCondLst>
                                  <p:childTnLst>
                                    <p:set>
                                      <p:cBhvr>
                                        <p:cTn id="148" dur="1" fill="hold">
                                          <p:stCondLst>
                                            <p:cond delay="499"/>
                                          </p:stCondLst>
                                        </p:cTn>
                                        <p:tgtEl>
                                          <p:spTgt spid="36917"/>
                                        </p:tgtEl>
                                        <p:attrNameLst>
                                          <p:attrName>style.visibility</p:attrName>
                                        </p:attrNameLst>
                                      </p:cBhvr>
                                      <p:to>
                                        <p:strVal val="visible"/>
                                      </p:to>
                                    </p:set>
                                  </p:childTnLst>
                                </p:cTn>
                              </p:par>
                            </p:childTnLst>
                          </p:cTn>
                        </p:par>
                        <p:par>
                          <p:cTn id="149" fill="hold">
                            <p:stCondLst>
                              <p:cond delay="2500"/>
                            </p:stCondLst>
                            <p:childTnLst>
                              <p:par>
                                <p:cTn id="150" presetID="1" presetClass="entr" presetSubtype="0" fill="hold" nodeType="afterEffect">
                                  <p:stCondLst>
                                    <p:cond delay="0"/>
                                  </p:stCondLst>
                                  <p:childTnLst>
                                    <p:set>
                                      <p:cBhvr>
                                        <p:cTn id="151" dur="1" fill="hold">
                                          <p:stCondLst>
                                            <p:cond delay="499"/>
                                          </p:stCondLst>
                                        </p:cTn>
                                        <p:tgtEl>
                                          <p:spTgt spid="36918"/>
                                        </p:tgtEl>
                                        <p:attrNameLst>
                                          <p:attrName>style.visibility</p:attrName>
                                        </p:attrNameLst>
                                      </p:cBhvr>
                                      <p:to>
                                        <p:strVal val="visible"/>
                                      </p:to>
                                    </p:set>
                                  </p:childTnLst>
                                </p:cTn>
                              </p:par>
                            </p:childTnLst>
                          </p:cTn>
                        </p:par>
                        <p:par>
                          <p:cTn id="152" fill="hold">
                            <p:stCondLst>
                              <p:cond delay="3000"/>
                            </p:stCondLst>
                            <p:childTnLst>
                              <p:par>
                                <p:cTn id="153" presetID="1" presetClass="entr" presetSubtype="0" fill="hold" nodeType="afterEffect">
                                  <p:stCondLst>
                                    <p:cond delay="0"/>
                                  </p:stCondLst>
                                  <p:childTnLst>
                                    <p:set>
                                      <p:cBhvr>
                                        <p:cTn id="154" dur="1" fill="hold">
                                          <p:stCondLst>
                                            <p:cond delay="499"/>
                                          </p:stCondLst>
                                        </p:cTn>
                                        <p:tgtEl>
                                          <p:spTgt spid="36919"/>
                                        </p:tgtEl>
                                        <p:attrNameLst>
                                          <p:attrName>style.visibility</p:attrName>
                                        </p:attrNameLst>
                                      </p:cBhvr>
                                      <p:to>
                                        <p:strVal val="visible"/>
                                      </p:to>
                                    </p:set>
                                  </p:childTnLst>
                                </p:cTn>
                              </p:par>
                            </p:childTnLst>
                          </p:cTn>
                        </p:par>
                        <p:par>
                          <p:cTn id="155" fill="hold">
                            <p:stCondLst>
                              <p:cond delay="3500"/>
                            </p:stCondLst>
                            <p:childTnLst>
                              <p:par>
                                <p:cTn id="156" presetID="1" presetClass="entr" presetSubtype="0" fill="hold" nodeType="afterEffect">
                                  <p:stCondLst>
                                    <p:cond delay="0"/>
                                  </p:stCondLst>
                                  <p:childTnLst>
                                    <p:set>
                                      <p:cBhvr>
                                        <p:cTn id="157" dur="1" fill="hold">
                                          <p:stCondLst>
                                            <p:cond delay="499"/>
                                          </p:stCondLst>
                                        </p:cTn>
                                        <p:tgtEl>
                                          <p:spTgt spid="36920"/>
                                        </p:tgtEl>
                                        <p:attrNameLst>
                                          <p:attrName>style.visibility</p:attrName>
                                        </p:attrNameLst>
                                      </p:cBhvr>
                                      <p:to>
                                        <p:strVal val="visible"/>
                                      </p:to>
                                    </p:set>
                                  </p:childTnLst>
                                </p:cTn>
                              </p:par>
                            </p:childTnLst>
                          </p:cTn>
                        </p:par>
                        <p:par>
                          <p:cTn id="158" fill="hold">
                            <p:stCondLst>
                              <p:cond delay="4000"/>
                            </p:stCondLst>
                            <p:childTnLst>
                              <p:par>
                                <p:cTn id="159" presetID="1" presetClass="entr" presetSubtype="0" fill="hold" nodeType="afterEffect">
                                  <p:stCondLst>
                                    <p:cond delay="0"/>
                                  </p:stCondLst>
                                  <p:childTnLst>
                                    <p:set>
                                      <p:cBhvr>
                                        <p:cTn id="160" dur="1" fill="hold">
                                          <p:stCondLst>
                                            <p:cond delay="499"/>
                                          </p:stCondLst>
                                        </p:cTn>
                                        <p:tgtEl>
                                          <p:spTgt spid="36921"/>
                                        </p:tgtEl>
                                        <p:attrNameLst>
                                          <p:attrName>style.visibility</p:attrName>
                                        </p:attrNameLst>
                                      </p:cBhvr>
                                      <p:to>
                                        <p:strVal val="visible"/>
                                      </p:to>
                                    </p:set>
                                  </p:childTnLst>
                                </p:cTn>
                              </p:par>
                            </p:childTnLst>
                          </p:cTn>
                        </p:par>
                        <p:par>
                          <p:cTn id="161" fill="hold">
                            <p:stCondLst>
                              <p:cond delay="4500"/>
                            </p:stCondLst>
                            <p:childTnLst>
                              <p:par>
                                <p:cTn id="162" presetID="1" presetClass="entr" presetSubtype="0" fill="hold" nodeType="afterEffect">
                                  <p:stCondLst>
                                    <p:cond delay="0"/>
                                  </p:stCondLst>
                                  <p:childTnLst>
                                    <p:set>
                                      <p:cBhvr>
                                        <p:cTn id="163" dur="1" fill="hold">
                                          <p:stCondLst>
                                            <p:cond delay="499"/>
                                          </p:stCondLst>
                                        </p:cTn>
                                        <p:tgtEl>
                                          <p:spTgt spid="36922"/>
                                        </p:tgtEl>
                                        <p:attrNameLst>
                                          <p:attrName>style.visibility</p:attrName>
                                        </p:attrNameLst>
                                      </p:cBhvr>
                                      <p:to>
                                        <p:strVal val="visible"/>
                                      </p:to>
                                    </p:set>
                                  </p:childTnLst>
                                </p:cTn>
                              </p:par>
                            </p:childTnLst>
                          </p:cTn>
                        </p:par>
                        <p:par>
                          <p:cTn id="164" fill="hold">
                            <p:stCondLst>
                              <p:cond delay="5000"/>
                            </p:stCondLst>
                            <p:childTnLst>
                              <p:par>
                                <p:cTn id="165" presetID="1" presetClass="entr" presetSubtype="0" fill="hold" nodeType="afterEffect">
                                  <p:stCondLst>
                                    <p:cond delay="0"/>
                                  </p:stCondLst>
                                  <p:childTnLst>
                                    <p:set>
                                      <p:cBhvr>
                                        <p:cTn id="166" dur="1" fill="hold">
                                          <p:stCondLst>
                                            <p:cond delay="499"/>
                                          </p:stCondLst>
                                        </p:cTn>
                                        <p:tgtEl>
                                          <p:spTgt spid="36923"/>
                                        </p:tgtEl>
                                        <p:attrNameLst>
                                          <p:attrName>style.visibility</p:attrName>
                                        </p:attrNameLst>
                                      </p:cBhvr>
                                      <p:to>
                                        <p:strVal val="visible"/>
                                      </p:to>
                                    </p:set>
                                  </p:childTnLst>
                                </p:cTn>
                              </p:par>
                            </p:childTnLst>
                          </p:cTn>
                        </p:par>
                        <p:par>
                          <p:cTn id="167" fill="hold">
                            <p:stCondLst>
                              <p:cond delay="5500"/>
                            </p:stCondLst>
                            <p:childTnLst>
                              <p:par>
                                <p:cTn id="168" presetID="1" presetClass="entr" presetSubtype="0" fill="hold" grpId="0" nodeType="afterEffect">
                                  <p:stCondLst>
                                    <p:cond delay="0"/>
                                  </p:stCondLst>
                                  <p:childTnLst>
                                    <p:set>
                                      <p:cBhvr>
                                        <p:cTn id="169" dur="1" fill="hold">
                                          <p:stCondLst>
                                            <p:cond delay="499"/>
                                          </p:stCondLst>
                                        </p:cTn>
                                        <p:tgtEl>
                                          <p:spTgt spid="369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3" grpId="0"/>
      <p:bldP spid="36874" grpId="0" animBg="1"/>
      <p:bldP spid="36885" grpId="0"/>
      <p:bldP spid="36886" grpId="0"/>
      <p:bldP spid="36887" grpId="0" animBg="1"/>
      <p:bldP spid="36898" grpId="0"/>
      <p:bldP spid="36899" grpId="0"/>
      <p:bldP spid="36900" grpId="0" animBg="1"/>
      <p:bldP spid="36911" grpId="0"/>
      <p:bldP spid="36912" grpId="0"/>
      <p:bldP spid="36913" grpId="0" animBg="1"/>
      <p:bldP spid="369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ext Box 3"/>
          <p:cNvSpPr txBox="1"/>
          <p:nvPr/>
        </p:nvSpPr>
        <p:spPr>
          <a:xfrm>
            <a:off x="754063" y="620713"/>
            <a:ext cx="7285037" cy="4581525"/>
          </a:xfrm>
          <a:prstGeom prst="rect">
            <a:avLst/>
          </a:prstGeom>
          <a:noFill/>
          <a:ln w="9525">
            <a:noFill/>
          </a:ln>
        </p:spPr>
        <p:txBody>
          <a:bodyPr>
            <a:spAutoFit/>
          </a:bodyPr>
          <a:p>
            <a:pPr eaLnBrk="1" hangingPunct="1">
              <a:lnSpc>
                <a:spcPts val="35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void</a:t>
            </a:r>
            <a:r>
              <a:rPr lang="en-US" altLang="zh-CN" dirty="0">
                <a:latin typeface="微软雅黑" panose="020B0503020204020204" pitchFamily="34" charset="-122"/>
                <a:ea typeface="微软雅黑" panose="020B0503020204020204" pitchFamily="34" charset="-122"/>
              </a:rPr>
              <a:t> ShellInsert ( SqList </a:t>
            </a:r>
            <a:r>
              <a:rPr lang="en-US" altLang="zh-CN" b="1" dirty="0">
                <a:latin typeface="微软雅黑" panose="020B0503020204020204" pitchFamily="34" charset="-122"/>
                <a:ea typeface="微软雅黑" panose="020B0503020204020204" pitchFamily="34" charset="-122"/>
              </a:rPr>
              <a:t>&amp;</a:t>
            </a:r>
            <a:r>
              <a:rPr lang="en-US" altLang="zh-CN" dirty="0">
                <a:latin typeface="微软雅黑" panose="020B0503020204020204" pitchFamily="34" charset="-122"/>
                <a:ea typeface="微软雅黑" panose="020B0503020204020204" pitchFamily="34" charset="-122"/>
              </a:rPr>
              <a:t>L, </a:t>
            </a:r>
            <a:r>
              <a:rPr lang="en-US" altLang="zh-CN" b="1" dirty="0">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dk ) </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对顺序表</a:t>
            </a:r>
            <a:r>
              <a:rPr lang="en-US" altLang="zh-CN" b="1" dirty="0">
                <a:latin typeface="微软雅黑" panose="020B0503020204020204" pitchFamily="34" charset="-122"/>
                <a:ea typeface="微软雅黑" panose="020B0503020204020204" pitchFamily="34" charset="-122"/>
              </a:rPr>
              <a:t>L</a:t>
            </a:r>
            <a:r>
              <a:rPr lang="zh-CN" altLang="en-US" b="1" dirty="0">
                <a:latin typeface="微软雅黑" panose="020B0503020204020204" pitchFamily="34" charset="-122"/>
                <a:ea typeface="微软雅黑" panose="020B0503020204020204" pitchFamily="34" charset="-122"/>
              </a:rPr>
              <a:t>作一</a:t>
            </a:r>
            <a:endParaRPr lang="zh-CN" altLang="en-US" b="1" dirty="0">
              <a:latin typeface="微软雅黑" panose="020B0503020204020204" pitchFamily="34" charset="-122"/>
              <a:ea typeface="微软雅黑" panose="020B0503020204020204" pitchFamily="34" charset="-122"/>
            </a:endParaRPr>
          </a:p>
          <a:p>
            <a:pPr eaLnBrk="1" hangingPunct="1">
              <a:lnSpc>
                <a:spcPts val="35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趟希尔插入排序，</a:t>
            </a:r>
            <a:r>
              <a:rPr lang="en-US" altLang="zh-CN" b="1" dirty="0">
                <a:latin typeface="微软雅黑" panose="020B0503020204020204" pitchFamily="34" charset="-122"/>
                <a:ea typeface="微软雅黑" panose="020B0503020204020204" pitchFamily="34" charset="-122"/>
              </a:rPr>
              <a:t>dk </a:t>
            </a:r>
            <a:r>
              <a:rPr lang="zh-CN" altLang="en-US" b="1" dirty="0">
                <a:latin typeface="微软雅黑" panose="020B0503020204020204" pitchFamily="34" charset="-122"/>
                <a:ea typeface="微软雅黑" panose="020B0503020204020204" pitchFamily="34" charset="-122"/>
              </a:rPr>
              <a:t>为增量</a:t>
            </a:r>
            <a:endParaRPr lang="zh-CN" altLang="en-US" b="1" dirty="0">
              <a:latin typeface="微软雅黑" panose="020B0503020204020204" pitchFamily="34" charset="-122"/>
              <a:ea typeface="微软雅黑" panose="020B0503020204020204" pitchFamily="34" charset="-122"/>
            </a:endParaRPr>
          </a:p>
          <a:p>
            <a:pPr eaLnBrk="1" hangingPunct="1">
              <a:lnSpc>
                <a:spcPts val="3500"/>
              </a:lnSpc>
              <a:buFont typeface="Arial" panose="020B0604020202020204" pitchFamily="34" charset="0"/>
            </a:pPr>
            <a:r>
              <a:rPr lang="zh-CN" altLang="en-US"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for</a:t>
            </a:r>
            <a:r>
              <a:rPr lang="en-US" altLang="zh-CN" dirty="0">
                <a:latin typeface="微软雅黑" panose="020B0503020204020204" pitchFamily="34" charset="-122"/>
                <a:ea typeface="微软雅黑" panose="020B0503020204020204" pitchFamily="34" charset="-122"/>
              </a:rPr>
              <a:t> ( i=dk+1; i&lt;=n; </a:t>
            </a:r>
            <a:r>
              <a:rPr lang="en-US" altLang="zh-CN" b="1"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 )</a:t>
            </a:r>
            <a:endParaRPr lang="en-US" altLang="zh-CN" dirty="0">
              <a:latin typeface="微软雅黑" panose="020B0503020204020204" pitchFamily="34" charset="-122"/>
              <a:ea typeface="微软雅黑" panose="020B0503020204020204" pitchFamily="34" charset="-122"/>
            </a:endParaRPr>
          </a:p>
          <a:p>
            <a:pPr eaLnBrk="1" hangingPunct="1">
              <a:lnSpc>
                <a:spcPts val="3500"/>
              </a:lnSpc>
              <a:buFont typeface="Arial" panose="020B0604020202020204" pitchFamily="34" charset="0"/>
            </a:pPr>
            <a:r>
              <a:rPr lang="en-US" altLang="zh-CN"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if</a:t>
            </a:r>
            <a:r>
              <a:rPr lang="en-US" altLang="zh-CN" dirty="0">
                <a:latin typeface="微软雅黑" panose="020B0503020204020204" pitchFamily="34" charset="-122"/>
                <a:ea typeface="微软雅黑" panose="020B0503020204020204" pitchFamily="34" charset="-122"/>
              </a:rPr>
              <a:t> ( L.r[i].key&lt; L.r[i-dk].key) </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eaLnBrk="1" hangingPunct="1">
              <a:lnSpc>
                <a:spcPts val="35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L.r[0] = L.r[i];            // </a:t>
            </a:r>
            <a:r>
              <a:rPr lang="zh-CN" altLang="en-US" dirty="0">
                <a:latin typeface="微软雅黑" panose="020B0503020204020204" pitchFamily="34" charset="-122"/>
                <a:ea typeface="微软雅黑" panose="020B0503020204020204" pitchFamily="34" charset="-122"/>
              </a:rPr>
              <a:t>暂存在</a:t>
            </a:r>
            <a:r>
              <a:rPr lang="en-US" altLang="zh-CN" dirty="0">
                <a:latin typeface="微软雅黑" panose="020B0503020204020204" pitchFamily="34" charset="-122"/>
                <a:ea typeface="微软雅黑" panose="020B0503020204020204" pitchFamily="34" charset="-122"/>
              </a:rPr>
              <a:t>L.r[0]</a:t>
            </a:r>
            <a:endParaRPr lang="en-US" altLang="zh-CN" dirty="0">
              <a:latin typeface="微软雅黑" panose="020B0503020204020204" pitchFamily="34" charset="-122"/>
              <a:ea typeface="微软雅黑" panose="020B0503020204020204" pitchFamily="34" charset="-122"/>
            </a:endParaRPr>
          </a:p>
          <a:p>
            <a:pPr eaLnBrk="1" hangingPunct="1">
              <a:lnSpc>
                <a:spcPts val="3500"/>
              </a:lnSpc>
              <a:buFont typeface="Arial" panose="020B0604020202020204" pitchFamily="34" charset="0"/>
            </a:pPr>
            <a:r>
              <a:rPr lang="en-US" altLang="zh-CN"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for</a:t>
            </a:r>
            <a:r>
              <a:rPr lang="en-US" altLang="zh-CN" dirty="0">
                <a:latin typeface="微软雅黑" panose="020B0503020204020204" pitchFamily="34" charset="-122"/>
                <a:ea typeface="微软雅黑" panose="020B0503020204020204" pitchFamily="34" charset="-122"/>
              </a:rPr>
              <a:t> (j=i-dk;  j&gt;0</a:t>
            </a:r>
            <a:r>
              <a:rPr lang="en-US" altLang="zh-CN" b="1" dirty="0">
                <a:latin typeface="微软雅黑" panose="020B0503020204020204" pitchFamily="34" charset="-122"/>
                <a:ea typeface="微软雅黑" panose="020B0503020204020204" pitchFamily="34" charset="-122"/>
              </a:rPr>
              <a:t>&amp;&amp;</a:t>
            </a:r>
            <a:r>
              <a:rPr lang="en-US" altLang="zh-CN" dirty="0">
                <a:latin typeface="微软雅黑" panose="020B0503020204020204" pitchFamily="34" charset="-122"/>
                <a:ea typeface="微软雅黑" panose="020B0503020204020204" pitchFamily="34" charset="-122"/>
              </a:rPr>
              <a:t>(L.r[0].key&lt;L.r[j].key); j-=dk)</a:t>
            </a:r>
            <a:endParaRPr lang="en-US" altLang="zh-CN" dirty="0">
              <a:latin typeface="微软雅黑" panose="020B0503020204020204" pitchFamily="34" charset="-122"/>
              <a:ea typeface="微软雅黑" panose="020B0503020204020204" pitchFamily="34" charset="-122"/>
            </a:endParaRPr>
          </a:p>
          <a:p>
            <a:pPr eaLnBrk="1" hangingPunct="1">
              <a:lnSpc>
                <a:spcPts val="3500"/>
              </a:lnSpc>
              <a:buFont typeface="Arial" panose="020B0604020202020204" pitchFamily="34" charset="0"/>
            </a:pPr>
            <a:r>
              <a:rPr lang="en-US" altLang="zh-CN" dirty="0">
                <a:latin typeface="微软雅黑" panose="020B0503020204020204" pitchFamily="34" charset="-122"/>
                <a:ea typeface="微软雅黑" panose="020B0503020204020204" pitchFamily="34" charset="-122"/>
              </a:rPr>
              <a:t>           L.r[j+dk] = L.r[j];  // </a:t>
            </a:r>
            <a:r>
              <a:rPr lang="zh-CN" altLang="en-US" dirty="0">
                <a:latin typeface="微软雅黑" panose="020B0503020204020204" pitchFamily="34" charset="-122"/>
                <a:ea typeface="微软雅黑" panose="020B0503020204020204" pitchFamily="34" charset="-122"/>
              </a:rPr>
              <a:t>记录后移，查找插入位置</a:t>
            </a:r>
            <a:endParaRPr lang="zh-CN" altLang="en-US" dirty="0">
              <a:latin typeface="微软雅黑" panose="020B0503020204020204" pitchFamily="34" charset="-122"/>
              <a:ea typeface="微软雅黑" panose="020B0503020204020204" pitchFamily="34" charset="-122"/>
            </a:endParaRPr>
          </a:p>
          <a:p>
            <a:pPr eaLnBrk="1" hangingPunct="1">
              <a:lnSpc>
                <a:spcPts val="3500"/>
              </a:lnSpc>
              <a:buFont typeface="Arial" panose="020B0604020202020204" pitchFamily="34" charset="0"/>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L.r[j+dk] = L.r[0];                // </a:t>
            </a:r>
            <a:r>
              <a:rPr lang="zh-CN" altLang="en-US" dirty="0">
                <a:latin typeface="微软雅黑" panose="020B0503020204020204" pitchFamily="34" charset="-122"/>
                <a:ea typeface="微软雅黑" panose="020B0503020204020204" pitchFamily="34" charset="-122"/>
              </a:rPr>
              <a:t>插入</a:t>
            </a:r>
            <a:endParaRPr lang="zh-CN" altLang="en-US" dirty="0">
              <a:latin typeface="微软雅黑" panose="020B0503020204020204" pitchFamily="34" charset="-122"/>
              <a:ea typeface="微软雅黑" panose="020B0503020204020204" pitchFamily="34" charset="-122"/>
            </a:endParaRPr>
          </a:p>
          <a:p>
            <a:pPr eaLnBrk="1" hangingPunct="1">
              <a:lnSpc>
                <a:spcPts val="3500"/>
              </a:lnSpc>
              <a:buFont typeface="Arial" panose="020B0604020202020204" pitchFamily="34" charset="0"/>
            </a:pPr>
            <a:r>
              <a:rPr lang="zh-CN" altLang="en-US"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if</a:t>
            </a:r>
            <a:endParaRPr lang="en-US" altLang="zh-CN" dirty="0">
              <a:latin typeface="微软雅黑" panose="020B0503020204020204" pitchFamily="34" charset="-122"/>
              <a:ea typeface="微软雅黑" panose="020B0503020204020204" pitchFamily="34" charset="-122"/>
            </a:endParaRPr>
          </a:p>
          <a:p>
            <a:pPr eaLnBrk="1" hangingPunct="1">
              <a:lnSpc>
                <a:spcPts val="35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 ShellInsert</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 name="Text Box 9">
            <a:hlinkClick r:id="rId1" action="ppaction://hlinksldjump"/>
          </p:cNvPr>
          <p:cNvSpPr txBox="1"/>
          <p:nvPr/>
        </p:nvSpPr>
        <p:spPr>
          <a:xfrm>
            <a:off x="804863" y="476250"/>
            <a:ext cx="3217862" cy="461963"/>
          </a:xfrm>
          <a:prstGeom prst="rect">
            <a:avLst/>
          </a:prstGeom>
          <a:noFill/>
          <a:ln w="9525">
            <a:noFill/>
          </a:ln>
        </p:spPr>
        <p:txBody>
          <a:bodyPr>
            <a:spAutoFit/>
          </a:bodyPr>
          <a:p>
            <a:pPr eaLnBrk="1" hangingPunct="1">
              <a:buFont typeface="Arial" panose="020B0604020202020204" pitchFamily="34" charset="0"/>
            </a:pPr>
            <a:r>
              <a:rPr lang="en-US" altLang="zh-CN" sz="2400" b="1" dirty="0">
                <a:latin typeface="微软雅黑" panose="020B0503020204020204" pitchFamily="34" charset="-122"/>
                <a:ea typeface="微软雅黑" panose="020B0503020204020204" pitchFamily="34" charset="-122"/>
              </a:rPr>
              <a:t>10.1   </a:t>
            </a:r>
            <a:r>
              <a:rPr lang="zh-CN" altLang="en-US" sz="2400" b="1" dirty="0">
                <a:latin typeface="微软雅黑" panose="020B0503020204020204" pitchFamily="34" charset="-122"/>
                <a:ea typeface="微软雅黑" panose="020B0503020204020204" pitchFamily="34" charset="-122"/>
              </a:rPr>
              <a:t>概 述</a:t>
            </a:r>
            <a:endParaRPr lang="zh-CN" altLang="en-US" sz="2400" b="1" dirty="0">
              <a:latin typeface="微软雅黑" panose="020B0503020204020204" pitchFamily="34" charset="-122"/>
              <a:ea typeface="微软雅黑" panose="020B0503020204020204" pitchFamily="34" charset="-122"/>
            </a:endParaRPr>
          </a:p>
        </p:txBody>
      </p:sp>
      <p:sp>
        <p:nvSpPr>
          <p:cNvPr id="5126" name="Text Box 2"/>
          <p:cNvSpPr txBox="1"/>
          <p:nvPr/>
        </p:nvSpPr>
        <p:spPr>
          <a:xfrm>
            <a:off x="688975" y="1274763"/>
            <a:ext cx="5191125" cy="400050"/>
          </a:xfrm>
          <a:prstGeom prst="rect">
            <a:avLst/>
          </a:prstGeom>
          <a:noFill/>
          <a:ln w="9525">
            <a:noFill/>
          </a:ln>
        </p:spPr>
        <p:txBody>
          <a:bodyPr>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一、什么是排序？</a:t>
            </a:r>
            <a:endParaRPr lang="zh-CN" altLang="en-US" sz="2000" b="1" dirty="0">
              <a:latin typeface="微软雅黑" panose="020B0503020204020204" pitchFamily="34" charset="-122"/>
              <a:ea typeface="微软雅黑" panose="020B0503020204020204" pitchFamily="34" charset="-122"/>
            </a:endParaRPr>
          </a:p>
        </p:txBody>
      </p:sp>
      <p:sp>
        <p:nvSpPr>
          <p:cNvPr id="5127" name="Text Box 4"/>
          <p:cNvSpPr txBox="1"/>
          <p:nvPr/>
        </p:nvSpPr>
        <p:spPr>
          <a:xfrm>
            <a:off x="755650" y="1714500"/>
            <a:ext cx="7704138" cy="962025"/>
          </a:xfrm>
          <a:prstGeom prst="rect">
            <a:avLst/>
          </a:prstGeom>
          <a:noFill/>
          <a:ln w="9525">
            <a:noFill/>
          </a:ln>
        </p:spPr>
        <p:txBody>
          <a:bodyPr>
            <a:spAutoFit/>
          </a:bodyPr>
          <a:p>
            <a:pPr eaLnBrk="1" hangingPunct="1">
              <a:lnSpc>
                <a:spcPct val="150000"/>
              </a:lnSpc>
              <a:buFont typeface="Arial" panose="020B0604020202020204" pitchFamily="34" charset="0"/>
            </a:pPr>
            <a:r>
              <a:rPr lang="zh-CN" altLang="en-US"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排序是计算机内经常进行的一种操作，其目的是将一组</a:t>
            </a:r>
            <a:endParaRPr lang="en-US" altLang="zh-CN" sz="2000" b="1"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“无序”的记录序列调整为“有序”的记录序列。</a:t>
            </a:r>
            <a:endParaRPr lang="zh-CN" altLang="en-US" sz="2000" b="1" dirty="0">
              <a:latin typeface="微软雅黑" panose="020B0503020204020204" pitchFamily="34" charset="-122"/>
              <a:ea typeface="微软雅黑" panose="020B0503020204020204" pitchFamily="34" charset="-122"/>
            </a:endParaRPr>
          </a:p>
        </p:txBody>
      </p:sp>
      <p:sp>
        <p:nvSpPr>
          <p:cNvPr id="5128" name="Text Box 5"/>
          <p:cNvSpPr txBox="1"/>
          <p:nvPr/>
        </p:nvSpPr>
        <p:spPr>
          <a:xfrm>
            <a:off x="950913" y="2876550"/>
            <a:ext cx="3006725" cy="500063"/>
          </a:xfrm>
          <a:prstGeom prst="rect">
            <a:avLst/>
          </a:prstGeom>
          <a:noFill/>
          <a:ln w="9525">
            <a:noFill/>
          </a:ln>
        </p:spPr>
        <p:txBody>
          <a:bodyPr wrap="none">
            <a:spAutoFit/>
          </a:bodyPr>
          <a:p>
            <a:pPr eaLnBrk="1" hangingPunct="1">
              <a:lnSpc>
                <a:spcPct val="150000"/>
              </a:lnSpc>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例如：将下列关键字序列</a:t>
            </a:r>
            <a:endParaRPr lang="zh-CN" altLang="en-US" sz="2000" b="1" dirty="0">
              <a:latin typeface="微软雅黑" panose="020B0503020204020204" pitchFamily="34" charset="-122"/>
              <a:ea typeface="微软雅黑" panose="020B0503020204020204" pitchFamily="34" charset="-122"/>
            </a:endParaRPr>
          </a:p>
        </p:txBody>
      </p:sp>
      <p:sp>
        <p:nvSpPr>
          <p:cNvPr id="5129" name="Text Box 6"/>
          <p:cNvSpPr txBox="1"/>
          <p:nvPr/>
        </p:nvSpPr>
        <p:spPr>
          <a:xfrm>
            <a:off x="1522413" y="3595688"/>
            <a:ext cx="4714875" cy="500062"/>
          </a:xfrm>
          <a:prstGeom prst="rect">
            <a:avLst/>
          </a:prstGeom>
          <a:noFill/>
          <a:ln w="9525">
            <a:noFill/>
          </a:ln>
        </p:spPr>
        <p:txBody>
          <a:bodyPr wrap="none">
            <a:spAutoFit/>
          </a:bodyPr>
          <a:p>
            <a:pPr eaLnBrk="1" hangingPunct="1">
              <a:lnSpc>
                <a:spcPct val="1500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52, 49, 80, 36, 14, 58, 61, 23, 97, 75</a:t>
            </a:r>
            <a:endParaRPr lang="en-US" altLang="zh-CN" sz="2000" b="1" dirty="0">
              <a:latin typeface="微软雅黑" panose="020B0503020204020204" pitchFamily="34" charset="-122"/>
              <a:ea typeface="微软雅黑" panose="020B0503020204020204" pitchFamily="34" charset="-122"/>
            </a:endParaRPr>
          </a:p>
        </p:txBody>
      </p:sp>
      <p:sp>
        <p:nvSpPr>
          <p:cNvPr id="5130" name="Text Box 7"/>
          <p:cNvSpPr txBox="1"/>
          <p:nvPr/>
        </p:nvSpPr>
        <p:spPr>
          <a:xfrm>
            <a:off x="1022350" y="4279900"/>
            <a:ext cx="1657350" cy="419100"/>
          </a:xfrm>
          <a:prstGeom prst="rect">
            <a:avLst/>
          </a:prstGeom>
          <a:noFill/>
          <a:ln w="9525">
            <a:noFill/>
          </a:ln>
        </p:spPr>
        <p:txBody>
          <a:bodyPr>
            <a:spAutoFit/>
          </a:bodyPr>
          <a:p>
            <a:pPr eaLnBrk="1" hangingPunct="1">
              <a:lnSpc>
                <a:spcPct val="115000"/>
              </a:lnSpc>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调整为</a:t>
            </a:r>
            <a:endParaRPr lang="zh-CN" altLang="en-US" sz="2000" b="1" dirty="0">
              <a:latin typeface="微软雅黑" panose="020B0503020204020204" pitchFamily="34" charset="-122"/>
              <a:ea typeface="微软雅黑" panose="020B0503020204020204" pitchFamily="34" charset="-122"/>
            </a:endParaRPr>
          </a:p>
        </p:txBody>
      </p:sp>
      <p:sp>
        <p:nvSpPr>
          <p:cNvPr id="5131" name="Text Box 8"/>
          <p:cNvSpPr txBox="1"/>
          <p:nvPr/>
        </p:nvSpPr>
        <p:spPr>
          <a:xfrm>
            <a:off x="1522413" y="4902200"/>
            <a:ext cx="4714875" cy="400050"/>
          </a:xfrm>
          <a:prstGeom prst="rect">
            <a:avLst/>
          </a:prstGeom>
          <a:noFill/>
          <a:ln w="9525">
            <a:noFill/>
          </a:ln>
        </p:spPr>
        <p:txBody>
          <a:bodyPr wrap="none">
            <a:spAutoFit/>
          </a:bodyPr>
          <a:p>
            <a:pPr eaLnBrk="1" hangingPunct="1">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14, 23, 36, 49, 52, 58, 61 ,75, 80, 97</a:t>
            </a:r>
            <a:endParaRPr lang="en-US" altLang="zh-CN" sz="2000" b="1"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125"/>
                                        </p:tgtEl>
                                        <p:attrNameLst>
                                          <p:attrName>style.visibility</p:attrName>
                                        </p:attrNameLst>
                                      </p:cBhvr>
                                      <p:to>
                                        <p:strVal val="visible"/>
                                      </p:to>
                                    </p:set>
                                    <p:anim calcmode="lin" valueType="num">
                                      <p:cBhvr additive="base">
                                        <p:cTn id="7" dur="500" fill="hold"/>
                                        <p:tgtEl>
                                          <p:spTgt spid="5125"/>
                                        </p:tgtEl>
                                        <p:attrNameLst>
                                          <p:attrName>ppt_x</p:attrName>
                                        </p:attrNameLst>
                                      </p:cBhvr>
                                      <p:tavLst>
                                        <p:tav tm="0">
                                          <p:val>
                                            <p:strVal val="#ppt_x"/>
                                          </p:val>
                                        </p:tav>
                                        <p:tav tm="100000">
                                          <p:val>
                                            <p:strVal val="#ppt_x"/>
                                          </p:val>
                                        </p:tav>
                                      </p:tavLst>
                                    </p:anim>
                                    <p:anim calcmode="lin" valueType="num">
                                      <p:cBhvr additive="base">
                                        <p:cTn id="8" dur="500" fill="hold"/>
                                        <p:tgtEl>
                                          <p:spTgt spid="512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5126"/>
                                        </p:tgtEl>
                                        <p:attrNameLst>
                                          <p:attrName>style.visibility</p:attrName>
                                        </p:attrNameLst>
                                      </p:cBhvr>
                                      <p:to>
                                        <p:strVal val="visible"/>
                                      </p:to>
                                    </p:set>
                                    <p:anim calcmode="lin" valueType="num">
                                      <p:cBhvr additive="base">
                                        <p:cTn id="13" dur="500" fill="hold"/>
                                        <p:tgtEl>
                                          <p:spTgt spid="5126"/>
                                        </p:tgtEl>
                                        <p:attrNameLst>
                                          <p:attrName>ppt_x</p:attrName>
                                        </p:attrNameLst>
                                      </p:cBhvr>
                                      <p:tavLst>
                                        <p:tav tm="0">
                                          <p:val>
                                            <p:strVal val="#ppt_x"/>
                                          </p:val>
                                        </p:tav>
                                        <p:tav tm="100000">
                                          <p:val>
                                            <p:strVal val="#ppt_x"/>
                                          </p:val>
                                        </p:tav>
                                      </p:tavLst>
                                    </p:anim>
                                    <p:anim calcmode="lin" valueType="num">
                                      <p:cBhvr additive="base">
                                        <p:cTn id="14" dur="500" fill="hold"/>
                                        <p:tgtEl>
                                          <p:spTgt spid="512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5127"/>
                                        </p:tgtEl>
                                        <p:attrNameLst>
                                          <p:attrName>style.visibility</p:attrName>
                                        </p:attrNameLst>
                                      </p:cBhvr>
                                      <p:to>
                                        <p:strVal val="visible"/>
                                      </p:to>
                                    </p:set>
                                    <p:animEffect transition="in" filter="checkerboard(across)">
                                      <p:cBhvr>
                                        <p:cTn id="19" dur="500"/>
                                        <p:tgtEl>
                                          <p:spTgt spid="5127"/>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5128"/>
                                        </p:tgtEl>
                                        <p:attrNameLst>
                                          <p:attrName>style.visibility</p:attrName>
                                        </p:attrNameLst>
                                      </p:cBhvr>
                                      <p:to>
                                        <p:strVal val="visible"/>
                                      </p:to>
                                    </p:set>
                                    <p:animEffect transition="in" filter="strips(downRight)">
                                      <p:cBhvr>
                                        <p:cTn id="24" dur="500"/>
                                        <p:tgtEl>
                                          <p:spTgt spid="512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129"/>
                                        </p:tgtEl>
                                        <p:attrNameLst>
                                          <p:attrName>style.visibility</p:attrName>
                                        </p:attrNameLst>
                                      </p:cBhvr>
                                      <p:to>
                                        <p:strVal val="visible"/>
                                      </p:to>
                                    </p:set>
                                    <p:animEffect transition="in" filter="wipe(left)">
                                      <p:cBhvr>
                                        <p:cTn id="27" dur="500"/>
                                        <p:tgtEl>
                                          <p:spTgt spid="51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30"/>
                                        </p:tgtEl>
                                        <p:attrNameLst>
                                          <p:attrName>style.visibility</p:attrName>
                                        </p:attrNameLst>
                                      </p:cBhvr>
                                      <p:to>
                                        <p:strVal val="visible"/>
                                      </p:to>
                                    </p:set>
                                    <p:animEffect transition="in" filter="wipe(left)">
                                      <p:cBhvr>
                                        <p:cTn id="32" dur="500"/>
                                        <p:tgtEl>
                                          <p:spTgt spid="5130"/>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131"/>
                                        </p:tgtEl>
                                        <p:attrNameLst>
                                          <p:attrName>style.visibility</p:attrName>
                                        </p:attrNameLst>
                                      </p:cBhvr>
                                      <p:to>
                                        <p:strVal val="visible"/>
                                      </p:to>
                                    </p:set>
                                    <p:animEffect transition="in" filter="wipe(left)">
                                      <p:cBhvr>
                                        <p:cTn id="35" dur="300"/>
                                        <p:tgtEl>
                                          <p:spTgt spid="5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p:bldP spid="5126" grpId="0"/>
      <p:bldP spid="5127" grpId="0"/>
      <p:bldP spid="5128" grpId="0"/>
      <p:bldP spid="5129" grpId="0"/>
      <p:bldP spid="5130" grpId="0"/>
      <p:bldP spid="513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ext Box 1026"/>
          <p:cNvSpPr txBox="1"/>
          <p:nvPr/>
        </p:nvSpPr>
        <p:spPr>
          <a:xfrm>
            <a:off x="1185863" y="1130300"/>
            <a:ext cx="6853237" cy="2955925"/>
          </a:xfrm>
          <a:prstGeom prst="rect">
            <a:avLst/>
          </a:prstGeom>
          <a:noFill/>
          <a:ln w="9525">
            <a:noFill/>
          </a:ln>
        </p:spPr>
        <p:txBody>
          <a:bodyPr>
            <a:spAutoFit/>
          </a:bodyPr>
          <a:p>
            <a:pPr eaLnBrk="1" hangingPunct="1">
              <a:lnSpc>
                <a:spcPts val="38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void</a:t>
            </a:r>
            <a:r>
              <a:rPr lang="en-US" altLang="zh-CN" sz="2000" dirty="0">
                <a:latin typeface="微软雅黑" panose="020B0503020204020204" pitchFamily="34" charset="-122"/>
                <a:ea typeface="微软雅黑" panose="020B0503020204020204" pitchFamily="34" charset="-122"/>
              </a:rPr>
              <a:t> ShellSort (SqList </a:t>
            </a:r>
            <a:r>
              <a:rPr lang="en-US" altLang="zh-CN" sz="2000" b="1" dirty="0">
                <a:latin typeface="微软雅黑" panose="020B0503020204020204" pitchFamily="34" charset="-122"/>
                <a:ea typeface="微软雅黑" panose="020B0503020204020204" pitchFamily="34" charset="-122"/>
              </a:rPr>
              <a:t>&amp;</a:t>
            </a:r>
            <a:r>
              <a:rPr lang="en-US" altLang="zh-CN" sz="2000" dirty="0">
                <a:latin typeface="微软雅黑" panose="020B0503020204020204" pitchFamily="34" charset="-122"/>
                <a:ea typeface="微软雅黑" panose="020B0503020204020204" pitchFamily="34" charset="-122"/>
              </a:rPr>
              <a:t>L, </a:t>
            </a:r>
            <a:r>
              <a:rPr lang="en-US" altLang="zh-CN" sz="2000" b="1" dirty="0">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dlta[], </a:t>
            </a:r>
            <a:r>
              <a:rPr lang="en-US" altLang="zh-CN" sz="2000" b="1" dirty="0">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t)</a:t>
            </a:r>
            <a:endParaRPr lang="en-US" altLang="zh-CN" sz="2000" dirty="0">
              <a:latin typeface="微软雅黑" panose="020B0503020204020204" pitchFamily="34" charset="-122"/>
              <a:ea typeface="微软雅黑" panose="020B0503020204020204" pitchFamily="34" charset="-122"/>
            </a:endParaRPr>
          </a:p>
          <a:p>
            <a:pPr eaLnBrk="1" hangingPunct="1">
              <a:lnSpc>
                <a:spcPts val="38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按增量序列</a:t>
            </a:r>
            <a:r>
              <a:rPr lang="en-US" altLang="zh-CN" sz="2000" dirty="0">
                <a:latin typeface="微软雅黑" panose="020B0503020204020204" pitchFamily="34" charset="-122"/>
                <a:ea typeface="微软雅黑" panose="020B0503020204020204" pitchFamily="34" charset="-122"/>
              </a:rPr>
              <a:t>dlta[0..t-1]</a:t>
            </a:r>
            <a:r>
              <a:rPr lang="zh-CN" altLang="en-US" sz="2000" dirty="0">
                <a:latin typeface="微软雅黑" panose="020B0503020204020204" pitchFamily="34" charset="-122"/>
                <a:ea typeface="微软雅黑" panose="020B0503020204020204" pitchFamily="34" charset="-122"/>
              </a:rPr>
              <a:t>对顺序表</a:t>
            </a: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作希尔排序</a:t>
            </a:r>
            <a:endParaRPr lang="zh-CN" altLang="en-US" sz="2000" dirty="0">
              <a:latin typeface="微软雅黑" panose="020B0503020204020204" pitchFamily="34" charset="-122"/>
              <a:ea typeface="微软雅黑" panose="020B0503020204020204" pitchFamily="34" charset="-122"/>
            </a:endParaRPr>
          </a:p>
          <a:p>
            <a:pPr eaLnBrk="1" hangingPunct="1">
              <a:lnSpc>
                <a:spcPts val="38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for</a:t>
            </a:r>
            <a:r>
              <a:rPr lang="en-US" altLang="zh-CN" sz="2000" dirty="0">
                <a:latin typeface="微软雅黑" panose="020B0503020204020204" pitchFamily="34" charset="-122"/>
                <a:ea typeface="微软雅黑" panose="020B0503020204020204" pitchFamily="34" charset="-122"/>
              </a:rPr>
              <a:t> (k=0; k&lt;t; ++t)</a:t>
            </a:r>
            <a:endParaRPr lang="en-US" altLang="zh-CN" sz="2000" dirty="0">
              <a:latin typeface="微软雅黑" panose="020B0503020204020204" pitchFamily="34" charset="-122"/>
              <a:ea typeface="微软雅黑" panose="020B0503020204020204" pitchFamily="34" charset="-122"/>
            </a:endParaRPr>
          </a:p>
          <a:p>
            <a:pPr eaLnBrk="1" hangingPunct="1">
              <a:lnSpc>
                <a:spcPts val="38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ShellInsert(L, dlta[k]);</a:t>
            </a:r>
            <a:endParaRPr lang="en-US" altLang="zh-CN" sz="2000" dirty="0">
              <a:latin typeface="微软雅黑" panose="020B0503020204020204" pitchFamily="34" charset="-122"/>
              <a:ea typeface="微软雅黑" panose="020B0503020204020204" pitchFamily="34" charset="-122"/>
            </a:endParaRPr>
          </a:p>
          <a:p>
            <a:pPr eaLnBrk="1" hangingPunct="1">
              <a:lnSpc>
                <a:spcPts val="38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一趟增量为</a:t>
            </a:r>
            <a:r>
              <a:rPr lang="en-US" altLang="zh-CN" sz="2000" dirty="0">
                <a:latin typeface="微软雅黑" panose="020B0503020204020204" pitchFamily="34" charset="-122"/>
                <a:ea typeface="微软雅黑" panose="020B0503020204020204" pitchFamily="34" charset="-122"/>
              </a:rPr>
              <a:t>dlta[k]</a:t>
            </a:r>
            <a:r>
              <a:rPr lang="zh-CN" altLang="en-US" sz="2000" dirty="0">
                <a:latin typeface="微软雅黑" panose="020B0503020204020204" pitchFamily="34" charset="-122"/>
                <a:ea typeface="微软雅黑" panose="020B0503020204020204" pitchFamily="34" charset="-122"/>
              </a:rPr>
              <a:t>的插入排序</a:t>
            </a:r>
            <a:endParaRPr lang="zh-CN" altLang="en-US" sz="2000" dirty="0">
              <a:latin typeface="微软雅黑" panose="020B0503020204020204" pitchFamily="34" charset="-122"/>
              <a:ea typeface="微软雅黑" panose="020B0503020204020204" pitchFamily="34" charset="-122"/>
            </a:endParaRPr>
          </a:p>
          <a:p>
            <a:pPr eaLnBrk="1" hangingPunct="1">
              <a:lnSpc>
                <a:spcPts val="38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 ShellSort</a:t>
            </a:r>
            <a:endParaRPr lang="en-US" altLang="zh-CN" sz="2000" dirty="0">
              <a:latin typeface="微软雅黑" panose="020B0503020204020204" pitchFamily="34" charset="-122"/>
              <a:ea typeface="微软雅黑" panose="020B0503020204020204" pitchFamily="34" charset="-122"/>
            </a:endParaRPr>
          </a:p>
        </p:txBody>
      </p:sp>
      <p:sp>
        <p:nvSpPr>
          <p:cNvPr id="37891" name="Text Box 1031"/>
          <p:cNvSpPr txBox="1"/>
          <p:nvPr/>
        </p:nvSpPr>
        <p:spPr>
          <a:xfrm>
            <a:off x="2951163" y="4787900"/>
            <a:ext cx="2087562" cy="400050"/>
          </a:xfrm>
          <a:prstGeom prst="rect">
            <a:avLst/>
          </a:prstGeom>
          <a:noFill/>
          <a:ln w="9525">
            <a:noFill/>
          </a:ln>
        </p:spPr>
        <p:txBody>
          <a:bodyPr>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算法 </a:t>
            </a:r>
            <a:r>
              <a:rPr lang="en-US" altLang="zh-CN" sz="2000" b="1" dirty="0">
                <a:latin typeface="微软雅黑" panose="020B0503020204020204" pitchFamily="34" charset="-122"/>
                <a:ea typeface="微软雅黑" panose="020B0503020204020204" pitchFamily="34" charset="-122"/>
              </a:rPr>
              <a:t>10.5</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5" name="Rectangle 4"/>
          <p:cNvSpPr/>
          <p:nvPr/>
        </p:nvSpPr>
        <p:spPr>
          <a:xfrm>
            <a:off x="539750" y="642938"/>
            <a:ext cx="4138613" cy="831850"/>
          </a:xfrm>
          <a:prstGeom prst="rect">
            <a:avLst/>
          </a:prstGeom>
          <a:noFill/>
          <a:ln w="9525">
            <a:noFill/>
          </a:ln>
        </p:spPr>
        <p:txBody>
          <a:bodyPr>
            <a:spAutoFit/>
          </a:bodyPr>
          <a:p>
            <a:pPr eaLnBrk="1" hangingPunct="1">
              <a:buFont typeface="Arial" panose="020B0604020202020204" pitchFamily="34" charset="0"/>
            </a:pPr>
            <a:r>
              <a:rPr lang="en-US" altLang="zh-CN" sz="2400" b="1" dirty="0">
                <a:latin typeface="微软雅黑" panose="020B0503020204020204" pitchFamily="34" charset="-122"/>
                <a:ea typeface="微软雅黑" panose="020B0503020204020204" pitchFamily="34" charset="-122"/>
              </a:rPr>
              <a:t>10.3   </a:t>
            </a:r>
            <a:r>
              <a:rPr lang="zh-CN" altLang="en-US" sz="2400" b="1" dirty="0">
                <a:latin typeface="微软雅黑" panose="020B0503020204020204" pitchFamily="34" charset="-122"/>
                <a:ea typeface="微软雅黑" panose="020B0503020204020204" pitchFamily="34" charset="-122"/>
              </a:rPr>
              <a:t>快速排序</a:t>
            </a:r>
            <a:endParaRPr lang="zh-CN" altLang="en-US" sz="2400" b="1" dirty="0">
              <a:latin typeface="微软雅黑" panose="020B0503020204020204" pitchFamily="34" charset="-122"/>
              <a:ea typeface="微软雅黑" panose="020B0503020204020204" pitchFamily="34" charset="-122"/>
            </a:endParaRPr>
          </a:p>
          <a:p>
            <a:pPr eaLnBrk="1" hangingPunct="1">
              <a:buFont typeface="Arial" panose="020B0604020202020204" pitchFamily="34" charset="0"/>
            </a:pPr>
            <a:endParaRPr lang="zh-CN" altLang="en-US" sz="2400" b="1" dirty="0">
              <a:latin typeface="微软雅黑" panose="020B0503020204020204" pitchFamily="34" charset="-122"/>
              <a:ea typeface="微软雅黑" panose="020B0503020204020204" pitchFamily="34" charset="-122"/>
            </a:endParaRPr>
          </a:p>
        </p:txBody>
      </p:sp>
      <p:sp>
        <p:nvSpPr>
          <p:cNvPr id="39946" name="Text Box 3"/>
          <p:cNvSpPr txBox="1"/>
          <p:nvPr/>
        </p:nvSpPr>
        <p:spPr>
          <a:xfrm>
            <a:off x="673100" y="1314450"/>
            <a:ext cx="5135563" cy="400050"/>
          </a:xfrm>
          <a:prstGeom prst="rect">
            <a:avLst/>
          </a:prstGeom>
          <a:noFill/>
          <a:ln w="9525">
            <a:noFill/>
          </a:ln>
        </p:spPr>
        <p:txBody>
          <a:bodyPr>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一、起泡排序（</a:t>
            </a:r>
            <a:r>
              <a:rPr lang="en-US" altLang="zh-CN" sz="2000" b="1" dirty="0">
                <a:latin typeface="微软雅黑" panose="020B0503020204020204" pitchFamily="34" charset="-122"/>
                <a:ea typeface="微软雅黑" panose="020B0503020204020204" pitchFamily="34" charset="-122"/>
              </a:rPr>
              <a:t>Bubble sort</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39947" name="Text Box 4"/>
          <p:cNvSpPr txBox="1"/>
          <p:nvPr/>
        </p:nvSpPr>
        <p:spPr>
          <a:xfrm>
            <a:off x="522288" y="1500188"/>
            <a:ext cx="7645400" cy="649287"/>
          </a:xfrm>
          <a:prstGeom prst="rect">
            <a:avLst/>
          </a:prstGeom>
          <a:noFill/>
          <a:ln w="9525">
            <a:noFill/>
          </a:ln>
        </p:spPr>
        <p:txBody>
          <a:bodyPr>
            <a:spAutoFit/>
          </a:bodyPr>
          <a:p>
            <a:pPr eaLnBrk="1" hangingPunct="1">
              <a:lnSpc>
                <a:spcPct val="120000"/>
              </a:lnSpc>
              <a:buFont typeface="Arial" panose="020B0604020202020204" pitchFamily="34" charset="0"/>
            </a:pPr>
            <a:r>
              <a:rPr lang="zh-CN" altLang="en-US" sz="3300"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rPr>
              <a:t>假设在排序过程中，记录序列</a:t>
            </a:r>
            <a:r>
              <a:rPr lang="en-US" altLang="zh-CN" sz="2000" dirty="0">
                <a:latin typeface="微软雅黑" panose="020B0503020204020204" pitchFamily="34" charset="-122"/>
                <a:ea typeface="微软雅黑" panose="020B0503020204020204" pitchFamily="34" charset="-122"/>
              </a:rPr>
              <a:t>R[1..n]</a:t>
            </a:r>
            <a:r>
              <a:rPr lang="zh-CN" altLang="en-US" sz="2000" dirty="0">
                <a:latin typeface="微软雅黑" panose="020B0503020204020204" pitchFamily="34" charset="-122"/>
                <a:ea typeface="微软雅黑" panose="020B0503020204020204" pitchFamily="34" charset="-122"/>
              </a:rPr>
              <a:t>的状态为：</a:t>
            </a:r>
            <a:endParaRPr lang="zh-CN" altLang="en-US" sz="2000" dirty="0">
              <a:latin typeface="微软雅黑" panose="020B0503020204020204" pitchFamily="34" charset="-122"/>
              <a:ea typeface="微软雅黑" panose="020B0503020204020204" pitchFamily="34" charset="-122"/>
            </a:endParaRPr>
          </a:p>
        </p:txBody>
      </p:sp>
      <p:sp>
        <p:nvSpPr>
          <p:cNvPr id="39948" name="Rectangle 6"/>
          <p:cNvSpPr/>
          <p:nvPr/>
        </p:nvSpPr>
        <p:spPr>
          <a:xfrm>
            <a:off x="593725" y="2609850"/>
            <a:ext cx="3429000" cy="533400"/>
          </a:xfrm>
          <a:prstGeom prst="rect">
            <a:avLst/>
          </a:prstGeom>
          <a:solidFill>
            <a:srgbClr val="CCFFFF"/>
          </a:solidFill>
          <a:ln w="9525" cap="flat" cmpd="sng">
            <a:solidFill>
              <a:schemeClr val="tx2"/>
            </a:solidFill>
            <a:prstDash val="solid"/>
            <a:miter/>
            <a:headEnd type="none" w="med" len="med"/>
            <a:tailEnd type="none" w="med" len="med"/>
          </a:ln>
        </p:spPr>
        <p:txBody>
          <a:bodyPr wrap="none" anchor="ctr"/>
          <a:p>
            <a:pPr eaLnBrk="1" hangingPunct="1">
              <a:buFont typeface="Arial" panose="020B0604020202020204" pitchFamily="34" charset="0"/>
            </a:pPr>
            <a:r>
              <a:rPr lang="zh-CN" altLang="en-US" sz="2400" dirty="0">
                <a:latin typeface="Times New Roman" panose="02020603050405020304" pitchFamily="18" charset="0"/>
                <a:ea typeface="楷体_GB2312" pitchFamily="49" charset="-122"/>
              </a:rPr>
              <a:t>无序序列</a:t>
            </a:r>
            <a:r>
              <a:rPr lang="en-US" altLang="zh-CN" sz="2400" dirty="0">
                <a:latin typeface="Times New Roman" panose="02020603050405020304" pitchFamily="18" charset="0"/>
                <a:ea typeface="宋体" panose="02010600030101010101" pitchFamily="2" charset="-122"/>
              </a:rPr>
              <a:t>R[1..n-i+1]</a:t>
            </a:r>
            <a:endParaRPr lang="en-US" altLang="zh-CN" sz="2400" dirty="0">
              <a:latin typeface="Times New Roman" panose="02020603050405020304" pitchFamily="18" charset="0"/>
              <a:ea typeface="宋体" panose="02010600030101010101" pitchFamily="2" charset="-122"/>
            </a:endParaRPr>
          </a:p>
        </p:txBody>
      </p:sp>
      <p:sp>
        <p:nvSpPr>
          <p:cNvPr id="39949" name="Rectangle 11"/>
          <p:cNvSpPr/>
          <p:nvPr/>
        </p:nvSpPr>
        <p:spPr>
          <a:xfrm>
            <a:off x="4022725" y="2609850"/>
            <a:ext cx="3359150" cy="533400"/>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p>
            <a:pPr eaLnBrk="1" hangingPunct="1">
              <a:buFont typeface="Arial" panose="020B0604020202020204" pitchFamily="34" charset="0"/>
            </a:pPr>
            <a:endParaRPr lang="en-US" altLang="zh-CN" sz="3000" dirty="0">
              <a:latin typeface="Times New Roman" panose="02020603050405020304" pitchFamily="18" charset="0"/>
              <a:ea typeface="宋体" panose="02010600030101010101" pitchFamily="2" charset="-122"/>
            </a:endParaRPr>
          </a:p>
          <a:p>
            <a:pPr eaLnBrk="1" hangingPunct="1">
              <a:buFont typeface="Arial" panose="020B0604020202020204" pitchFamily="34" charset="0"/>
            </a:pPr>
            <a:r>
              <a:rPr lang="zh-CN" altLang="en-US" sz="2400" dirty="0">
                <a:latin typeface="Times New Roman" panose="02020603050405020304" pitchFamily="18" charset="0"/>
                <a:ea typeface="楷体_GB2312" pitchFamily="49" charset="-122"/>
              </a:rPr>
              <a:t>有序序列</a:t>
            </a:r>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R[n-i+2..n]</a:t>
            </a:r>
            <a:endParaRPr lang="en-US" altLang="zh-CN" sz="2400" dirty="0">
              <a:latin typeface="Times New Roman" panose="02020603050405020304" pitchFamily="18" charset="0"/>
              <a:ea typeface="宋体" panose="02010600030101010101" pitchFamily="2" charset="-122"/>
            </a:endParaRPr>
          </a:p>
          <a:p>
            <a:pPr eaLnBrk="1" hangingPunct="1">
              <a:buFont typeface="Arial" panose="020B0604020202020204" pitchFamily="34" charset="0"/>
            </a:pPr>
            <a:endParaRPr lang="en-US" altLang="zh-CN" sz="3000" dirty="0">
              <a:latin typeface="Times New Roman" panose="02020603050405020304" pitchFamily="18" charset="0"/>
              <a:ea typeface="宋体" panose="02010600030101010101" pitchFamily="2" charset="-122"/>
            </a:endParaRPr>
          </a:p>
        </p:txBody>
      </p:sp>
      <p:sp>
        <p:nvSpPr>
          <p:cNvPr id="39950" name="Line 14"/>
          <p:cNvSpPr/>
          <p:nvPr/>
        </p:nvSpPr>
        <p:spPr>
          <a:xfrm>
            <a:off x="3879850" y="2038350"/>
            <a:ext cx="0" cy="533400"/>
          </a:xfrm>
          <a:prstGeom prst="line">
            <a:avLst/>
          </a:prstGeom>
          <a:ln w="19050" cap="flat" cmpd="sng">
            <a:solidFill>
              <a:schemeClr val="tx1"/>
            </a:solidFill>
            <a:prstDash val="solid"/>
            <a:headEnd type="none" w="med" len="med"/>
            <a:tailEnd type="stealth" w="lg" len="lg"/>
          </a:ln>
        </p:spPr>
      </p:sp>
      <p:sp>
        <p:nvSpPr>
          <p:cNvPr id="39951" name="Text Box 15"/>
          <p:cNvSpPr txBox="1"/>
          <p:nvPr/>
        </p:nvSpPr>
        <p:spPr>
          <a:xfrm>
            <a:off x="3951288" y="2039938"/>
            <a:ext cx="854075" cy="460375"/>
          </a:xfrm>
          <a:prstGeom prst="rect">
            <a:avLst/>
          </a:prstGeom>
          <a:noFill/>
          <a:ln w="9525">
            <a:noFill/>
          </a:ln>
        </p:spPr>
        <p:txBody>
          <a:bodyPr wrap="none">
            <a:spAutoFit/>
          </a:bodyPr>
          <a:p>
            <a:pPr eaLnBrk="1" hangingPunct="1">
              <a:buFont typeface="Arial" panose="020B0604020202020204" pitchFamily="34" charset="0"/>
            </a:pPr>
            <a:r>
              <a:rPr lang="en-US" altLang="zh-CN" sz="2400" dirty="0">
                <a:latin typeface="Times New Roman" panose="02020603050405020304" pitchFamily="18" charset="0"/>
                <a:ea typeface="楷体_GB2312" pitchFamily="49" charset="-122"/>
              </a:rPr>
              <a:t>n-i+1</a:t>
            </a:r>
            <a:endParaRPr lang="en-US" altLang="zh-CN" sz="2400" dirty="0">
              <a:latin typeface="Times New Roman" panose="02020603050405020304" pitchFamily="18" charset="0"/>
              <a:ea typeface="楷体_GB2312" pitchFamily="49" charset="-122"/>
            </a:endParaRPr>
          </a:p>
        </p:txBody>
      </p:sp>
      <p:sp>
        <p:nvSpPr>
          <p:cNvPr id="39952" name="Text Box 5"/>
          <p:cNvSpPr txBox="1"/>
          <p:nvPr/>
        </p:nvSpPr>
        <p:spPr>
          <a:xfrm>
            <a:off x="5665788" y="3948113"/>
            <a:ext cx="2430462" cy="385762"/>
          </a:xfrm>
          <a:prstGeom prst="rect">
            <a:avLst/>
          </a:prstGeom>
          <a:noFill/>
          <a:ln w="9525">
            <a:noFill/>
          </a:ln>
        </p:spPr>
        <p:txBody>
          <a:bodyPr>
            <a:spAutoFit/>
          </a:bodyPr>
          <a:p>
            <a:pPr eaLnBrk="1" hangingPunct="1">
              <a:lnSpc>
                <a:spcPct val="115000"/>
              </a:lnSpc>
              <a:buFont typeface="Arial" panose="020B0604020202020204" pitchFamily="34" charset="0"/>
            </a:pPr>
            <a:r>
              <a:rPr lang="zh-CN" altLang="en-US" dirty="0">
                <a:latin typeface="微软雅黑" panose="020B0503020204020204" pitchFamily="34" charset="-122"/>
                <a:ea typeface="微软雅黑" panose="020B0503020204020204" pitchFamily="34" charset="-122"/>
              </a:rPr>
              <a:t>第 </a:t>
            </a:r>
            <a:r>
              <a:rPr lang="en-US" altLang="zh-CN" dirty="0">
                <a:latin typeface="微软雅黑" panose="020B0503020204020204" pitchFamily="34" charset="-122"/>
                <a:ea typeface="微软雅黑" panose="020B0503020204020204" pitchFamily="34" charset="-122"/>
              </a:rPr>
              <a:t>i </a:t>
            </a:r>
            <a:r>
              <a:rPr lang="zh-CN" altLang="en-US" dirty="0">
                <a:latin typeface="微软雅黑" panose="020B0503020204020204" pitchFamily="34" charset="-122"/>
                <a:ea typeface="微软雅黑" panose="020B0503020204020204" pitchFamily="34" charset="-122"/>
              </a:rPr>
              <a:t>趟起泡排序</a:t>
            </a:r>
            <a:endParaRPr lang="zh-CN" altLang="en-US" dirty="0">
              <a:latin typeface="微软雅黑" panose="020B0503020204020204" pitchFamily="34" charset="-122"/>
              <a:ea typeface="微软雅黑" panose="020B0503020204020204" pitchFamily="34" charset="-122"/>
            </a:endParaRPr>
          </a:p>
        </p:txBody>
      </p:sp>
      <p:sp>
        <p:nvSpPr>
          <p:cNvPr id="39953" name="AutoShape 20"/>
          <p:cNvSpPr/>
          <p:nvPr/>
        </p:nvSpPr>
        <p:spPr>
          <a:xfrm>
            <a:off x="4808538" y="3489325"/>
            <a:ext cx="914400" cy="1512888"/>
          </a:xfrm>
          <a:prstGeom prst="downArrow">
            <a:avLst>
              <a:gd name="adj1" fmla="val 50000"/>
              <a:gd name="adj2" fmla="val 41362"/>
            </a:avLst>
          </a:prstGeom>
          <a:solidFill>
            <a:srgbClr val="00CC99"/>
          </a:solidFill>
          <a:ln w="9525" cap="flat" cmpd="sng">
            <a:solidFill>
              <a:srgbClr val="006666"/>
            </a:solidFill>
            <a:prstDash val="solid"/>
            <a:miter/>
            <a:headEnd type="none" w="med" len="med"/>
            <a:tailEnd type="none" w="med" len="med"/>
          </a:ln>
        </p:spPr>
        <p:txBody>
          <a:bodyPr vert="eaVert" wrap="none"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39954" name="Text Box 21"/>
          <p:cNvSpPr txBox="1"/>
          <p:nvPr/>
        </p:nvSpPr>
        <p:spPr>
          <a:xfrm>
            <a:off x="522288" y="3787775"/>
            <a:ext cx="4206875" cy="962025"/>
          </a:xfrm>
          <a:prstGeom prst="rect">
            <a:avLst/>
          </a:prstGeom>
          <a:noFill/>
          <a:ln w="9525">
            <a:noFill/>
          </a:ln>
        </p:spPr>
        <p:txBody>
          <a:bodyPr>
            <a:spAutoFit/>
          </a:bodyPr>
          <a:p>
            <a:pPr eaLnBrk="1" hangingPunct="1">
              <a:lnSpc>
                <a:spcPct val="1500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比较相邻记录，将</a:t>
            </a:r>
            <a:r>
              <a:rPr lang="zh-CN" altLang="en-US" sz="2000" b="1" dirty="0">
                <a:latin typeface="微软雅黑" panose="020B0503020204020204" pitchFamily="34" charset="-122"/>
                <a:ea typeface="微软雅黑" panose="020B0503020204020204" pitchFamily="34" charset="-122"/>
              </a:rPr>
              <a:t>关键字最大的记录交换</a:t>
            </a:r>
            <a:r>
              <a:rPr lang="zh-CN" altLang="en-US" sz="2000" dirty="0">
                <a:latin typeface="微软雅黑" panose="020B0503020204020204" pitchFamily="34" charset="-122"/>
                <a:ea typeface="微软雅黑" panose="020B0503020204020204" pitchFamily="34" charset="-122"/>
              </a:rPr>
              <a:t>到</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n-i+1 </a:t>
            </a:r>
            <a:r>
              <a:rPr lang="zh-CN" altLang="en-US" sz="2000" dirty="0">
                <a:latin typeface="微软雅黑" panose="020B0503020204020204" pitchFamily="34" charset="-122"/>
                <a:ea typeface="微软雅黑" panose="020B0503020204020204" pitchFamily="34" charset="-122"/>
              </a:rPr>
              <a:t>的位置上</a:t>
            </a:r>
            <a:endParaRPr lang="zh-CN" altLang="en-US" sz="2000" b="1" dirty="0">
              <a:latin typeface="微软雅黑" panose="020B0503020204020204" pitchFamily="34" charset="-122"/>
              <a:ea typeface="微软雅黑" panose="020B0503020204020204" pitchFamily="34" charset="-122"/>
            </a:endParaRPr>
          </a:p>
        </p:txBody>
      </p:sp>
      <p:sp>
        <p:nvSpPr>
          <p:cNvPr id="39955" name="AutoShape 29"/>
          <p:cNvSpPr/>
          <p:nvPr/>
        </p:nvSpPr>
        <p:spPr>
          <a:xfrm>
            <a:off x="560388" y="3143250"/>
            <a:ext cx="390525" cy="214313"/>
          </a:xfrm>
          <a:prstGeom prst="curvedUpArrow">
            <a:avLst>
              <a:gd name="adj1" fmla="val 22282"/>
              <a:gd name="adj2" fmla="val 57290"/>
              <a:gd name="adj3" fmla="val 33333"/>
            </a:avLst>
          </a:prstGeom>
          <a:solidFill>
            <a:schemeClr val="accent1"/>
          </a:solidFill>
          <a:ln w="9525" cap="flat" cmpd="sng">
            <a:solidFill>
              <a:srgbClr val="00FFFF"/>
            </a:solidFill>
            <a:prstDash val="solid"/>
            <a:miter/>
            <a:headEnd type="none" w="med" len="med"/>
            <a:tailEnd type="none" w="med" len="med"/>
          </a:ln>
        </p:spPr>
        <p:txBody>
          <a:bodyPr wrap="none"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39956" name="AutoShape 28"/>
          <p:cNvSpPr/>
          <p:nvPr/>
        </p:nvSpPr>
        <p:spPr>
          <a:xfrm>
            <a:off x="950913" y="3143250"/>
            <a:ext cx="357187" cy="287338"/>
          </a:xfrm>
          <a:prstGeom prst="curvedUpArrow">
            <a:avLst>
              <a:gd name="adj1" fmla="val 22163"/>
              <a:gd name="adj2" fmla="val 56969"/>
              <a:gd name="adj3" fmla="val 33333"/>
            </a:avLst>
          </a:prstGeom>
          <a:solidFill>
            <a:schemeClr val="accent1"/>
          </a:solidFill>
          <a:ln w="9525" cap="flat" cmpd="sng">
            <a:solidFill>
              <a:srgbClr val="00FFFF"/>
            </a:solidFill>
            <a:prstDash val="solid"/>
            <a:miter/>
            <a:headEnd type="none" w="med" len="med"/>
            <a:tailEnd type="none" w="med" len="med"/>
          </a:ln>
        </p:spPr>
        <p:txBody>
          <a:bodyPr wrap="none"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39957" name="AutoShape 27"/>
          <p:cNvSpPr/>
          <p:nvPr/>
        </p:nvSpPr>
        <p:spPr>
          <a:xfrm>
            <a:off x="1236663" y="3143250"/>
            <a:ext cx="357187" cy="287338"/>
          </a:xfrm>
          <a:prstGeom prst="curvedUpArrow">
            <a:avLst>
              <a:gd name="adj1" fmla="val 22163"/>
              <a:gd name="adj2" fmla="val 56969"/>
              <a:gd name="adj3" fmla="val 33333"/>
            </a:avLst>
          </a:prstGeom>
          <a:solidFill>
            <a:schemeClr val="accent1"/>
          </a:solidFill>
          <a:ln w="9525" cap="flat" cmpd="sng">
            <a:solidFill>
              <a:srgbClr val="00FFFF"/>
            </a:solidFill>
            <a:prstDash val="solid"/>
            <a:miter/>
            <a:headEnd type="none" w="med" len="med"/>
            <a:tailEnd type="none" w="med" len="med"/>
          </a:ln>
        </p:spPr>
        <p:txBody>
          <a:bodyPr wrap="none"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39958" name="AutoShape 26"/>
          <p:cNvSpPr/>
          <p:nvPr/>
        </p:nvSpPr>
        <p:spPr>
          <a:xfrm>
            <a:off x="1450975" y="3143250"/>
            <a:ext cx="428625" cy="214313"/>
          </a:xfrm>
          <a:prstGeom prst="curvedUpArrow">
            <a:avLst>
              <a:gd name="adj1" fmla="val 22287"/>
              <a:gd name="adj2" fmla="val 57287"/>
              <a:gd name="adj3" fmla="val 33333"/>
            </a:avLst>
          </a:prstGeom>
          <a:solidFill>
            <a:schemeClr val="accent1"/>
          </a:solidFill>
          <a:ln w="9525" cap="flat" cmpd="sng">
            <a:solidFill>
              <a:srgbClr val="00FFFF"/>
            </a:solidFill>
            <a:prstDash val="solid"/>
            <a:miter/>
            <a:headEnd type="none" w="med" len="med"/>
            <a:tailEnd type="none" w="med" len="med"/>
          </a:ln>
        </p:spPr>
        <p:txBody>
          <a:bodyPr wrap="none"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39959" name="AutoShape 22"/>
          <p:cNvSpPr/>
          <p:nvPr/>
        </p:nvSpPr>
        <p:spPr>
          <a:xfrm>
            <a:off x="1808163" y="3143250"/>
            <a:ext cx="533400" cy="304800"/>
          </a:xfrm>
          <a:prstGeom prst="curvedUpArrow">
            <a:avLst>
              <a:gd name="adj1" fmla="val 22288"/>
              <a:gd name="adj2" fmla="val 57288"/>
              <a:gd name="adj3" fmla="val 33333"/>
            </a:avLst>
          </a:prstGeom>
          <a:solidFill>
            <a:schemeClr val="accent1"/>
          </a:solidFill>
          <a:ln w="9525" cap="flat" cmpd="sng">
            <a:solidFill>
              <a:srgbClr val="00FFFF"/>
            </a:solidFill>
            <a:prstDash val="solid"/>
            <a:miter/>
            <a:headEnd type="none" w="med" len="med"/>
            <a:tailEnd type="none" w="med" len="med"/>
          </a:ln>
        </p:spPr>
        <p:txBody>
          <a:bodyPr wrap="none"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39960" name="AutoShape 25"/>
          <p:cNvSpPr/>
          <p:nvPr/>
        </p:nvSpPr>
        <p:spPr>
          <a:xfrm>
            <a:off x="2236788" y="3143250"/>
            <a:ext cx="533400" cy="304800"/>
          </a:xfrm>
          <a:prstGeom prst="curvedUpArrow">
            <a:avLst>
              <a:gd name="adj1" fmla="val 22288"/>
              <a:gd name="adj2" fmla="val 57288"/>
              <a:gd name="adj3" fmla="val 33333"/>
            </a:avLst>
          </a:prstGeom>
          <a:solidFill>
            <a:schemeClr val="accent1"/>
          </a:solidFill>
          <a:ln w="9525" cap="flat" cmpd="sng">
            <a:solidFill>
              <a:srgbClr val="00FFFF"/>
            </a:solidFill>
            <a:prstDash val="solid"/>
            <a:miter/>
            <a:headEnd type="none" w="med" len="med"/>
            <a:tailEnd type="none" w="med" len="med"/>
          </a:ln>
        </p:spPr>
        <p:txBody>
          <a:bodyPr wrap="none"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39961" name="AutoShape 24"/>
          <p:cNvSpPr/>
          <p:nvPr/>
        </p:nvSpPr>
        <p:spPr>
          <a:xfrm>
            <a:off x="2665413" y="3143250"/>
            <a:ext cx="500062" cy="287338"/>
          </a:xfrm>
          <a:prstGeom prst="curvedUpArrow">
            <a:avLst>
              <a:gd name="adj1" fmla="val 22164"/>
              <a:gd name="adj2" fmla="val 56971"/>
              <a:gd name="adj3" fmla="val 33333"/>
            </a:avLst>
          </a:prstGeom>
          <a:solidFill>
            <a:schemeClr val="accent1"/>
          </a:solidFill>
          <a:ln w="9525" cap="flat" cmpd="sng">
            <a:solidFill>
              <a:srgbClr val="00FFFF"/>
            </a:solidFill>
            <a:prstDash val="solid"/>
            <a:miter/>
            <a:headEnd type="none" w="med" len="med"/>
            <a:tailEnd type="none" w="med" len="med"/>
          </a:ln>
        </p:spPr>
        <p:txBody>
          <a:bodyPr wrap="none"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39962" name="AutoShape 23"/>
          <p:cNvSpPr/>
          <p:nvPr/>
        </p:nvSpPr>
        <p:spPr>
          <a:xfrm>
            <a:off x="3094038" y="3143250"/>
            <a:ext cx="533400" cy="304800"/>
          </a:xfrm>
          <a:prstGeom prst="curvedUpArrow">
            <a:avLst>
              <a:gd name="adj1" fmla="val 22288"/>
              <a:gd name="adj2" fmla="val 57288"/>
              <a:gd name="adj3" fmla="val 33333"/>
            </a:avLst>
          </a:prstGeom>
          <a:solidFill>
            <a:schemeClr val="accent1"/>
          </a:solidFill>
          <a:ln w="9525" cap="flat" cmpd="sng">
            <a:solidFill>
              <a:srgbClr val="00FFFF"/>
            </a:solidFill>
            <a:prstDash val="solid"/>
            <a:miter/>
            <a:headEnd type="none" w="med" len="med"/>
            <a:tailEnd type="none" w="med" len="med"/>
          </a:ln>
        </p:spPr>
        <p:txBody>
          <a:bodyPr wrap="none"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39963" name="Rectangle 16"/>
          <p:cNvSpPr/>
          <p:nvPr/>
        </p:nvSpPr>
        <p:spPr>
          <a:xfrm>
            <a:off x="762000" y="5389563"/>
            <a:ext cx="2903538" cy="533400"/>
          </a:xfrm>
          <a:prstGeom prst="rect">
            <a:avLst/>
          </a:prstGeom>
          <a:solidFill>
            <a:srgbClr val="CCFFFF"/>
          </a:solidFill>
          <a:ln w="9525" cap="flat" cmpd="sng">
            <a:solidFill>
              <a:schemeClr val="tx2"/>
            </a:solidFill>
            <a:prstDash val="solid"/>
            <a:miter/>
            <a:headEnd type="none" w="med" len="med"/>
            <a:tailEnd type="none" w="med" len="med"/>
          </a:ln>
        </p:spPr>
        <p:txBody>
          <a:bodyPr wrap="none" anchor="ctr"/>
          <a:p>
            <a:pPr eaLnBrk="1" hangingPunct="1">
              <a:buFont typeface="Arial" panose="020B0604020202020204" pitchFamily="34" charset="0"/>
            </a:pPr>
            <a:r>
              <a:rPr lang="zh-CN" altLang="en-US" sz="2400" dirty="0">
                <a:latin typeface="楷体_GB2312" pitchFamily="49" charset="-122"/>
                <a:ea typeface="楷体_GB2312" pitchFamily="49" charset="-122"/>
              </a:rPr>
              <a:t>无序序列</a:t>
            </a:r>
            <a:r>
              <a:rPr lang="en-US" altLang="zh-CN" sz="2400" dirty="0">
                <a:latin typeface="楷体_GB2312" pitchFamily="49" charset="-122"/>
                <a:ea typeface="楷体_GB2312" pitchFamily="49" charset="-122"/>
              </a:rPr>
              <a:t>R[1..n-i]</a:t>
            </a:r>
            <a:endParaRPr lang="en-US" altLang="zh-CN" sz="2400" dirty="0">
              <a:latin typeface="楷体_GB2312" pitchFamily="49" charset="-122"/>
              <a:ea typeface="楷体_GB2312" pitchFamily="49" charset="-122"/>
            </a:endParaRPr>
          </a:p>
        </p:txBody>
      </p:sp>
      <p:sp>
        <p:nvSpPr>
          <p:cNvPr id="39964" name="Rectangle 17"/>
          <p:cNvSpPr/>
          <p:nvPr/>
        </p:nvSpPr>
        <p:spPr>
          <a:xfrm>
            <a:off x="3665538" y="5416550"/>
            <a:ext cx="3644900" cy="533400"/>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p>
            <a:pPr eaLnBrk="1" hangingPunct="1">
              <a:buFont typeface="Arial" panose="020B0604020202020204" pitchFamily="34" charset="0"/>
            </a:pPr>
            <a:endParaRPr lang="en-US" altLang="zh-CN" sz="3000" dirty="0">
              <a:latin typeface="Times New Roman" panose="02020603050405020304" pitchFamily="18" charset="0"/>
              <a:ea typeface="宋体" panose="02010600030101010101" pitchFamily="2" charset="-122"/>
            </a:endParaRPr>
          </a:p>
          <a:p>
            <a:pPr eaLnBrk="1" hangingPunct="1">
              <a:buFont typeface="Arial" panose="020B0604020202020204" pitchFamily="34" charset="0"/>
            </a:pPr>
            <a:r>
              <a:rPr lang="zh-CN" altLang="en-US" sz="2400" dirty="0">
                <a:latin typeface="Times New Roman" panose="02020603050405020304" pitchFamily="18" charset="0"/>
                <a:ea typeface="楷体_GB2312" pitchFamily="49" charset="-122"/>
              </a:rPr>
              <a:t>   有序序列</a:t>
            </a:r>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R[n-i+1..n]</a:t>
            </a:r>
            <a:endParaRPr lang="en-US" altLang="zh-CN" sz="2400" dirty="0">
              <a:latin typeface="Times New Roman" panose="02020603050405020304" pitchFamily="18" charset="0"/>
              <a:ea typeface="宋体" panose="02010600030101010101" pitchFamily="2" charset="-122"/>
            </a:endParaRPr>
          </a:p>
          <a:p>
            <a:pPr eaLnBrk="1" hangingPunct="1">
              <a:buFont typeface="Arial" panose="020B0604020202020204" pitchFamily="34" charset="0"/>
            </a:pPr>
            <a:endParaRPr lang="en-US" altLang="zh-CN" sz="3000" dirty="0">
              <a:latin typeface="Times New Roman" panose="02020603050405020304" pitchFamily="18" charset="0"/>
              <a:ea typeface="宋体" panose="02010600030101010101" pitchFamily="2" charset="-122"/>
            </a:endParaRPr>
          </a:p>
        </p:txBody>
      </p:sp>
      <p:sp>
        <p:nvSpPr>
          <p:cNvPr id="39965" name="Line 30"/>
          <p:cNvSpPr/>
          <p:nvPr/>
        </p:nvSpPr>
        <p:spPr>
          <a:xfrm flipH="1">
            <a:off x="3978275" y="3143250"/>
            <a:ext cx="44450" cy="2859088"/>
          </a:xfrm>
          <a:prstGeom prst="line">
            <a:avLst/>
          </a:prstGeom>
          <a:ln w="9525" cap="rnd" cmpd="sng">
            <a:solidFill>
              <a:srgbClr val="0000FF"/>
            </a:solidFill>
            <a:prstDash val="sysDot"/>
            <a:headEnd type="none" w="med" len="med"/>
            <a:tailEnd type="none" w="med" len="med"/>
          </a:ln>
        </p:spPr>
      </p:sp>
      <p:sp>
        <p:nvSpPr>
          <p:cNvPr id="39966" name="Line 31"/>
          <p:cNvSpPr/>
          <p:nvPr/>
        </p:nvSpPr>
        <p:spPr>
          <a:xfrm>
            <a:off x="3665538" y="2643188"/>
            <a:ext cx="0" cy="2971800"/>
          </a:xfrm>
          <a:prstGeom prst="line">
            <a:avLst/>
          </a:prstGeom>
          <a:ln w="9525" cap="rnd" cmpd="sng">
            <a:solidFill>
              <a:srgbClr val="0000FF"/>
            </a:solidFill>
            <a:prstDash val="sysDot"/>
            <a:headEnd type="none" w="med" len="med"/>
            <a:tailEnd type="none" w="med" len="med"/>
          </a:ln>
        </p:spPr>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9945"/>
                                        </p:tgtEl>
                                        <p:attrNameLst>
                                          <p:attrName>style.visibility</p:attrName>
                                        </p:attrNameLst>
                                      </p:cBhvr>
                                      <p:to>
                                        <p:strVal val="visible"/>
                                      </p:to>
                                    </p:set>
                                    <p:animEffect transition="in" filter="slide(fromLeft)">
                                      <p:cBhvr>
                                        <p:cTn id="7" dur="500"/>
                                        <p:tgtEl>
                                          <p:spTgt spid="3994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39946"/>
                                        </p:tgtEl>
                                        <p:attrNameLst>
                                          <p:attrName>style.visibility</p:attrName>
                                        </p:attrNameLst>
                                      </p:cBhvr>
                                      <p:to>
                                        <p:strVal val="visible"/>
                                      </p:to>
                                    </p:set>
                                    <p:animEffect transition="in" filter="randombar(vertical)">
                                      <p:cBhvr>
                                        <p:cTn id="12" dur="500"/>
                                        <p:tgtEl>
                                          <p:spTgt spid="399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947"/>
                                        </p:tgtEl>
                                        <p:attrNameLst>
                                          <p:attrName>style.visibility</p:attrName>
                                        </p:attrNameLst>
                                      </p:cBhvr>
                                      <p:to>
                                        <p:strVal val="visible"/>
                                      </p:to>
                                    </p:set>
                                    <p:animEffect transition="in" filter="wipe(left)">
                                      <p:cBhvr>
                                        <p:cTn id="17" dur="500"/>
                                        <p:tgtEl>
                                          <p:spTgt spid="39947"/>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9948"/>
                                        </p:tgtEl>
                                        <p:attrNameLst>
                                          <p:attrName>style.visibility</p:attrName>
                                        </p:attrNameLst>
                                      </p:cBhvr>
                                      <p:to>
                                        <p:strVal val="visible"/>
                                      </p:to>
                                    </p:set>
                                    <p:animEffect transition="in" filter="wipe(left)">
                                      <p:cBhvr>
                                        <p:cTn id="21" dur="500"/>
                                        <p:tgtEl>
                                          <p:spTgt spid="39948"/>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39949"/>
                                        </p:tgtEl>
                                        <p:attrNameLst>
                                          <p:attrName>style.visibility</p:attrName>
                                        </p:attrNameLst>
                                      </p:cBhvr>
                                      <p:to>
                                        <p:strVal val="visible"/>
                                      </p:to>
                                    </p:set>
                                    <p:animEffect transition="in" filter="wipe(left)">
                                      <p:cBhvr>
                                        <p:cTn id="25" dur="500"/>
                                        <p:tgtEl>
                                          <p:spTgt spid="39949"/>
                                        </p:tgtEl>
                                      </p:cBhvr>
                                    </p:animEffect>
                                  </p:childTnLst>
                                </p:cTn>
                              </p:par>
                            </p:childTnLst>
                          </p:cTn>
                        </p:par>
                        <p:par>
                          <p:cTn id="26" fill="hold">
                            <p:stCondLst>
                              <p:cond delay="1500"/>
                            </p:stCondLst>
                            <p:childTnLst>
                              <p:par>
                                <p:cTn id="27" presetID="1" presetClass="entr" presetSubtype="0" fill="hold" nodeType="afterEffect">
                                  <p:stCondLst>
                                    <p:cond delay="0"/>
                                  </p:stCondLst>
                                  <p:childTnLst>
                                    <p:set>
                                      <p:cBhvr>
                                        <p:cTn id="28" dur="1" fill="hold">
                                          <p:stCondLst>
                                            <p:cond delay="499"/>
                                          </p:stCondLst>
                                        </p:cTn>
                                        <p:tgtEl>
                                          <p:spTgt spid="39950"/>
                                        </p:tgtEl>
                                        <p:attrNameLst>
                                          <p:attrName>style.visibility</p:attrName>
                                        </p:attrNameLst>
                                      </p:cBhvr>
                                      <p:to>
                                        <p:strVal val="visible"/>
                                      </p:to>
                                    </p:set>
                                  </p:childTnLst>
                                </p:cTn>
                              </p:par>
                            </p:childTnLst>
                          </p:cTn>
                        </p:par>
                        <p:par>
                          <p:cTn id="29" fill="hold">
                            <p:stCondLst>
                              <p:cond delay="2000"/>
                            </p:stCondLst>
                            <p:childTnLst>
                              <p:par>
                                <p:cTn id="30" presetID="1" presetClass="entr" presetSubtype="0" fill="hold" grpId="0" nodeType="afterEffect">
                                  <p:stCondLst>
                                    <p:cond delay="0"/>
                                  </p:stCondLst>
                                  <p:childTnLst>
                                    <p:set>
                                      <p:cBhvr>
                                        <p:cTn id="31" dur="1" fill="hold">
                                          <p:stCondLst>
                                            <p:cond delay="499"/>
                                          </p:stCondLst>
                                        </p:cTn>
                                        <p:tgtEl>
                                          <p:spTgt spid="3995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39952"/>
                                        </p:tgtEl>
                                        <p:attrNameLst>
                                          <p:attrName>style.visibility</p:attrName>
                                        </p:attrNameLst>
                                      </p:cBhvr>
                                      <p:to>
                                        <p:strVal val="visible"/>
                                      </p:to>
                                    </p:set>
                                    <p:anim calcmode="lin" valueType="num">
                                      <p:cBhvr additive="base">
                                        <p:cTn id="36" dur="500" fill="hold"/>
                                        <p:tgtEl>
                                          <p:spTgt spid="39952"/>
                                        </p:tgtEl>
                                        <p:attrNameLst>
                                          <p:attrName>ppt_x</p:attrName>
                                        </p:attrNameLst>
                                      </p:cBhvr>
                                      <p:tavLst>
                                        <p:tav tm="0">
                                          <p:val>
                                            <p:strVal val="1+#ppt_w/2"/>
                                          </p:val>
                                        </p:tav>
                                        <p:tav tm="100000">
                                          <p:val>
                                            <p:strVal val="#ppt_x"/>
                                          </p:val>
                                        </p:tav>
                                      </p:tavLst>
                                    </p:anim>
                                    <p:anim calcmode="lin" valueType="num">
                                      <p:cBhvr additive="base">
                                        <p:cTn id="37" dur="500" fill="hold"/>
                                        <p:tgtEl>
                                          <p:spTgt spid="39952"/>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17" presetClass="entr" presetSubtype="1" fill="hold" grpId="0" nodeType="afterEffect">
                                  <p:stCondLst>
                                    <p:cond delay="0"/>
                                  </p:stCondLst>
                                  <p:childTnLst>
                                    <p:set>
                                      <p:cBhvr>
                                        <p:cTn id="40" dur="1" fill="hold">
                                          <p:stCondLst>
                                            <p:cond delay="0"/>
                                          </p:stCondLst>
                                        </p:cTn>
                                        <p:tgtEl>
                                          <p:spTgt spid="39953"/>
                                        </p:tgtEl>
                                        <p:attrNameLst>
                                          <p:attrName>style.visibility</p:attrName>
                                        </p:attrNameLst>
                                      </p:cBhvr>
                                      <p:to>
                                        <p:strVal val="visible"/>
                                      </p:to>
                                    </p:set>
                                    <p:anim calcmode="lin" valueType="num">
                                      <p:cBhvr>
                                        <p:cTn id="41" dur="500" fill="hold"/>
                                        <p:tgtEl>
                                          <p:spTgt spid="39953"/>
                                        </p:tgtEl>
                                        <p:attrNameLst>
                                          <p:attrName>ppt_x</p:attrName>
                                        </p:attrNameLst>
                                      </p:cBhvr>
                                      <p:tavLst>
                                        <p:tav tm="0">
                                          <p:val>
                                            <p:strVal val="#ppt_x"/>
                                          </p:val>
                                        </p:tav>
                                        <p:tav tm="100000">
                                          <p:val>
                                            <p:strVal val="#ppt_x"/>
                                          </p:val>
                                        </p:tav>
                                      </p:tavLst>
                                    </p:anim>
                                    <p:anim calcmode="lin" valueType="num">
                                      <p:cBhvr>
                                        <p:cTn id="42" dur="500" fill="hold"/>
                                        <p:tgtEl>
                                          <p:spTgt spid="39953"/>
                                        </p:tgtEl>
                                        <p:attrNameLst>
                                          <p:attrName>ppt_y</p:attrName>
                                        </p:attrNameLst>
                                      </p:cBhvr>
                                      <p:tavLst>
                                        <p:tav tm="0">
                                          <p:val>
                                            <p:strVal val="#ppt_y-#ppt_h/2"/>
                                          </p:val>
                                        </p:tav>
                                        <p:tav tm="100000">
                                          <p:val>
                                            <p:strVal val="#ppt_y"/>
                                          </p:val>
                                        </p:tav>
                                      </p:tavLst>
                                    </p:anim>
                                    <p:anim calcmode="lin" valueType="num">
                                      <p:cBhvr>
                                        <p:cTn id="43" dur="500" fill="hold"/>
                                        <p:tgtEl>
                                          <p:spTgt spid="39953"/>
                                        </p:tgtEl>
                                        <p:attrNameLst>
                                          <p:attrName>ppt_w</p:attrName>
                                        </p:attrNameLst>
                                      </p:cBhvr>
                                      <p:tavLst>
                                        <p:tav tm="0">
                                          <p:val>
                                            <p:strVal val="#ppt_w"/>
                                          </p:val>
                                        </p:tav>
                                        <p:tav tm="100000">
                                          <p:val>
                                            <p:strVal val="#ppt_w"/>
                                          </p:val>
                                        </p:tav>
                                      </p:tavLst>
                                    </p:anim>
                                    <p:anim calcmode="lin" valueType="num">
                                      <p:cBhvr>
                                        <p:cTn id="44" dur="500" fill="hold"/>
                                        <p:tgtEl>
                                          <p:spTgt spid="39953"/>
                                        </p:tgtEl>
                                        <p:attrNameLst>
                                          <p:attrName>ppt_h</p:attrName>
                                        </p:attrNameLst>
                                      </p:cBhvr>
                                      <p:tavLst>
                                        <p:tav tm="0">
                                          <p:val>
                                            <p:fltVal val="0.00000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8" presetClass="entr" presetSubtype="6" fill="hold" grpId="0" nodeType="clickEffect">
                                  <p:stCondLst>
                                    <p:cond delay="0"/>
                                  </p:stCondLst>
                                  <p:childTnLst>
                                    <p:set>
                                      <p:cBhvr>
                                        <p:cTn id="48" dur="1" fill="hold">
                                          <p:stCondLst>
                                            <p:cond delay="0"/>
                                          </p:stCondLst>
                                        </p:cTn>
                                        <p:tgtEl>
                                          <p:spTgt spid="39954"/>
                                        </p:tgtEl>
                                        <p:attrNameLst>
                                          <p:attrName>style.visibility</p:attrName>
                                        </p:attrNameLst>
                                      </p:cBhvr>
                                      <p:to>
                                        <p:strVal val="visible"/>
                                      </p:to>
                                    </p:set>
                                    <p:animEffect transition="in" filter="strips(downRight)">
                                      <p:cBhvr>
                                        <p:cTn id="49" dur="500"/>
                                        <p:tgtEl>
                                          <p:spTgt spid="3995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9955"/>
                                        </p:tgtEl>
                                        <p:attrNameLst>
                                          <p:attrName>style.visibility</p:attrName>
                                        </p:attrNameLst>
                                      </p:cBhvr>
                                      <p:to>
                                        <p:strVal val="visible"/>
                                      </p:to>
                                    </p:set>
                                    <p:animEffect transition="in" filter="wipe(left)">
                                      <p:cBhvr>
                                        <p:cTn id="54" dur="500"/>
                                        <p:tgtEl>
                                          <p:spTgt spid="39955"/>
                                        </p:tgtEl>
                                      </p:cBhvr>
                                    </p:animEffect>
                                  </p:childTnLst>
                                  <p:subTnLst>
                                    <p:set>
                                      <p:cBhvr override="childStyle">
                                        <p:cTn dur="1" fill="hold" display="0" masterRel="nextClick" afterEffect="1"/>
                                        <p:tgtEl>
                                          <p:spTgt spid="39955"/>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9956"/>
                                        </p:tgtEl>
                                        <p:attrNameLst>
                                          <p:attrName>style.visibility</p:attrName>
                                        </p:attrNameLst>
                                      </p:cBhvr>
                                      <p:to>
                                        <p:strVal val="visible"/>
                                      </p:to>
                                    </p:set>
                                    <p:animEffect transition="in" filter="wipe(left)">
                                      <p:cBhvr>
                                        <p:cTn id="59" dur="500"/>
                                        <p:tgtEl>
                                          <p:spTgt spid="39956"/>
                                        </p:tgtEl>
                                      </p:cBhvr>
                                    </p:animEffect>
                                  </p:childTnLst>
                                  <p:subTnLst>
                                    <p:set>
                                      <p:cBhvr override="childStyle">
                                        <p:cTn dur="1" fill="hold" display="0" masterRel="nextClick" afterEffect="1"/>
                                        <p:tgtEl>
                                          <p:spTgt spid="39956"/>
                                        </p:tgtEl>
                                        <p:attrNameLst>
                                          <p:attrName>style.visibility</p:attrName>
                                        </p:attrNameLst>
                                      </p:cBhvr>
                                      <p:to>
                                        <p:strVal val="hidden"/>
                                      </p:to>
                                    </p:set>
                                  </p:sub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9957"/>
                                        </p:tgtEl>
                                        <p:attrNameLst>
                                          <p:attrName>style.visibility</p:attrName>
                                        </p:attrNameLst>
                                      </p:cBhvr>
                                      <p:to>
                                        <p:strVal val="visible"/>
                                      </p:to>
                                    </p:set>
                                    <p:animEffect transition="in" filter="wipe(left)">
                                      <p:cBhvr>
                                        <p:cTn id="64" dur="500"/>
                                        <p:tgtEl>
                                          <p:spTgt spid="39957"/>
                                        </p:tgtEl>
                                      </p:cBhvr>
                                    </p:animEffect>
                                  </p:childTnLst>
                                  <p:subTnLst>
                                    <p:set>
                                      <p:cBhvr override="childStyle">
                                        <p:cTn dur="1" fill="hold" display="0" masterRel="nextClick" afterEffect="1"/>
                                        <p:tgtEl>
                                          <p:spTgt spid="39957"/>
                                        </p:tgtEl>
                                        <p:attrNameLst>
                                          <p:attrName>style.visibility</p:attrName>
                                        </p:attrNameLst>
                                      </p:cBhvr>
                                      <p:to>
                                        <p:strVal val="hidden"/>
                                      </p:to>
                                    </p:set>
                                  </p:sub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9958"/>
                                        </p:tgtEl>
                                        <p:attrNameLst>
                                          <p:attrName>style.visibility</p:attrName>
                                        </p:attrNameLst>
                                      </p:cBhvr>
                                      <p:to>
                                        <p:strVal val="visible"/>
                                      </p:to>
                                    </p:set>
                                    <p:animEffect transition="in" filter="wipe(left)">
                                      <p:cBhvr>
                                        <p:cTn id="69" dur="500"/>
                                        <p:tgtEl>
                                          <p:spTgt spid="39958"/>
                                        </p:tgtEl>
                                      </p:cBhvr>
                                    </p:animEffect>
                                  </p:childTnLst>
                                  <p:subTnLst>
                                    <p:set>
                                      <p:cBhvr override="childStyle">
                                        <p:cTn dur="1" fill="hold" display="0" masterRel="nextClick" afterEffect="1"/>
                                        <p:tgtEl>
                                          <p:spTgt spid="39958"/>
                                        </p:tgtEl>
                                        <p:attrNameLst>
                                          <p:attrName>style.visibility</p:attrName>
                                        </p:attrNameLst>
                                      </p:cBhvr>
                                      <p:to>
                                        <p:strVal val="hidden"/>
                                      </p:to>
                                    </p:set>
                                  </p:sub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9959"/>
                                        </p:tgtEl>
                                        <p:attrNameLst>
                                          <p:attrName>style.visibility</p:attrName>
                                        </p:attrNameLst>
                                      </p:cBhvr>
                                      <p:to>
                                        <p:strVal val="visible"/>
                                      </p:to>
                                    </p:set>
                                    <p:animEffect transition="in" filter="wipe(left)">
                                      <p:cBhvr>
                                        <p:cTn id="74" dur="500"/>
                                        <p:tgtEl>
                                          <p:spTgt spid="39959"/>
                                        </p:tgtEl>
                                      </p:cBhvr>
                                    </p:animEffect>
                                  </p:childTnLst>
                                  <p:subTnLst>
                                    <p:set>
                                      <p:cBhvr override="childStyle">
                                        <p:cTn dur="1" fill="hold" display="0" masterRel="nextClick" afterEffect="1"/>
                                        <p:tgtEl>
                                          <p:spTgt spid="39959"/>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9960"/>
                                        </p:tgtEl>
                                        <p:attrNameLst>
                                          <p:attrName>style.visibility</p:attrName>
                                        </p:attrNameLst>
                                      </p:cBhvr>
                                      <p:to>
                                        <p:strVal val="visible"/>
                                      </p:to>
                                    </p:set>
                                    <p:animEffect transition="in" filter="wipe(left)">
                                      <p:cBhvr>
                                        <p:cTn id="79" dur="500"/>
                                        <p:tgtEl>
                                          <p:spTgt spid="39960"/>
                                        </p:tgtEl>
                                      </p:cBhvr>
                                    </p:animEffect>
                                  </p:childTnLst>
                                  <p:subTnLst>
                                    <p:set>
                                      <p:cBhvr override="childStyle">
                                        <p:cTn dur="1" fill="hold" display="0" masterRel="nextClick" afterEffect="1"/>
                                        <p:tgtEl>
                                          <p:spTgt spid="39960"/>
                                        </p:tgtEl>
                                        <p:attrNameLst>
                                          <p:attrName>style.visibility</p:attrName>
                                        </p:attrNameLst>
                                      </p:cBhvr>
                                      <p:to>
                                        <p:strVal val="hidden"/>
                                      </p:to>
                                    </p:set>
                                  </p:sub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9961"/>
                                        </p:tgtEl>
                                        <p:attrNameLst>
                                          <p:attrName>style.visibility</p:attrName>
                                        </p:attrNameLst>
                                      </p:cBhvr>
                                      <p:to>
                                        <p:strVal val="visible"/>
                                      </p:to>
                                    </p:set>
                                    <p:animEffect transition="in" filter="wipe(left)">
                                      <p:cBhvr>
                                        <p:cTn id="84" dur="500"/>
                                        <p:tgtEl>
                                          <p:spTgt spid="39961"/>
                                        </p:tgtEl>
                                      </p:cBhvr>
                                    </p:animEffect>
                                  </p:childTnLst>
                                  <p:subTnLst>
                                    <p:set>
                                      <p:cBhvr override="childStyle">
                                        <p:cTn dur="1" fill="hold" display="0" masterRel="nextClick" afterEffect="1"/>
                                        <p:tgtEl>
                                          <p:spTgt spid="39961"/>
                                        </p:tgtEl>
                                        <p:attrNameLst>
                                          <p:attrName>style.visibility</p:attrName>
                                        </p:attrNameLst>
                                      </p:cBhvr>
                                      <p:to>
                                        <p:strVal val="hidden"/>
                                      </p:to>
                                    </p:set>
                                  </p:sub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39962"/>
                                        </p:tgtEl>
                                        <p:attrNameLst>
                                          <p:attrName>style.visibility</p:attrName>
                                        </p:attrNameLst>
                                      </p:cBhvr>
                                      <p:to>
                                        <p:strVal val="visible"/>
                                      </p:to>
                                    </p:set>
                                    <p:animEffect transition="in" filter="wipe(left)">
                                      <p:cBhvr>
                                        <p:cTn id="89" dur="500"/>
                                        <p:tgtEl>
                                          <p:spTgt spid="39962"/>
                                        </p:tgtEl>
                                      </p:cBhvr>
                                    </p:animEffect>
                                  </p:childTnLst>
                                </p:cTn>
                              </p:par>
                            </p:childTnLst>
                          </p:cTn>
                        </p:par>
                        <p:par>
                          <p:cTn id="90" fill="hold">
                            <p:stCondLst>
                              <p:cond delay="500"/>
                            </p:stCondLst>
                            <p:childTnLst>
                              <p:par>
                                <p:cTn id="91" presetID="22" presetClass="entr" presetSubtype="8" fill="hold" grpId="0" nodeType="afterEffect">
                                  <p:stCondLst>
                                    <p:cond delay="0"/>
                                  </p:stCondLst>
                                  <p:childTnLst>
                                    <p:set>
                                      <p:cBhvr>
                                        <p:cTn id="92" dur="1" fill="hold">
                                          <p:stCondLst>
                                            <p:cond delay="0"/>
                                          </p:stCondLst>
                                        </p:cTn>
                                        <p:tgtEl>
                                          <p:spTgt spid="39963"/>
                                        </p:tgtEl>
                                        <p:attrNameLst>
                                          <p:attrName>style.visibility</p:attrName>
                                        </p:attrNameLst>
                                      </p:cBhvr>
                                      <p:to>
                                        <p:strVal val="visible"/>
                                      </p:to>
                                    </p:set>
                                    <p:animEffect transition="in" filter="wipe(left)">
                                      <p:cBhvr>
                                        <p:cTn id="93" dur="500"/>
                                        <p:tgtEl>
                                          <p:spTgt spid="39963"/>
                                        </p:tgtEl>
                                      </p:cBhvr>
                                    </p:animEffect>
                                  </p:childTnLst>
                                </p:cTn>
                              </p:par>
                            </p:childTnLst>
                          </p:cTn>
                        </p:par>
                        <p:par>
                          <p:cTn id="94" fill="hold">
                            <p:stCondLst>
                              <p:cond delay="1000"/>
                            </p:stCondLst>
                            <p:childTnLst>
                              <p:par>
                                <p:cTn id="95" presetID="22" presetClass="entr" presetSubtype="8" fill="hold" grpId="0" nodeType="afterEffect">
                                  <p:stCondLst>
                                    <p:cond delay="0"/>
                                  </p:stCondLst>
                                  <p:childTnLst>
                                    <p:set>
                                      <p:cBhvr>
                                        <p:cTn id="96" dur="1" fill="hold">
                                          <p:stCondLst>
                                            <p:cond delay="0"/>
                                          </p:stCondLst>
                                        </p:cTn>
                                        <p:tgtEl>
                                          <p:spTgt spid="39964"/>
                                        </p:tgtEl>
                                        <p:attrNameLst>
                                          <p:attrName>style.visibility</p:attrName>
                                        </p:attrNameLst>
                                      </p:cBhvr>
                                      <p:to>
                                        <p:strVal val="visible"/>
                                      </p:to>
                                    </p:set>
                                    <p:animEffect transition="in" filter="wipe(left)">
                                      <p:cBhvr>
                                        <p:cTn id="97" dur="500"/>
                                        <p:tgtEl>
                                          <p:spTgt spid="39964"/>
                                        </p:tgtEl>
                                      </p:cBhvr>
                                    </p:animEffect>
                                  </p:childTnLst>
                                </p:cTn>
                              </p:par>
                            </p:childTnLst>
                          </p:cTn>
                        </p:par>
                        <p:par>
                          <p:cTn id="98" fill="hold">
                            <p:stCondLst>
                              <p:cond delay="1500"/>
                            </p:stCondLst>
                            <p:childTnLst>
                              <p:par>
                                <p:cTn id="99" presetID="17" presetClass="entr" presetSubtype="1" fill="hold" nodeType="afterEffect">
                                  <p:stCondLst>
                                    <p:cond delay="0"/>
                                  </p:stCondLst>
                                  <p:childTnLst>
                                    <p:set>
                                      <p:cBhvr>
                                        <p:cTn id="100" dur="1" fill="hold">
                                          <p:stCondLst>
                                            <p:cond delay="0"/>
                                          </p:stCondLst>
                                        </p:cTn>
                                        <p:tgtEl>
                                          <p:spTgt spid="39965"/>
                                        </p:tgtEl>
                                        <p:attrNameLst>
                                          <p:attrName>style.visibility</p:attrName>
                                        </p:attrNameLst>
                                      </p:cBhvr>
                                      <p:to>
                                        <p:strVal val="visible"/>
                                      </p:to>
                                    </p:set>
                                    <p:anim calcmode="lin" valueType="num">
                                      <p:cBhvr>
                                        <p:cTn id="101" dur="500" fill="hold"/>
                                        <p:tgtEl>
                                          <p:spTgt spid="39965"/>
                                        </p:tgtEl>
                                        <p:attrNameLst>
                                          <p:attrName>ppt_x</p:attrName>
                                        </p:attrNameLst>
                                      </p:cBhvr>
                                      <p:tavLst>
                                        <p:tav tm="0">
                                          <p:val>
                                            <p:strVal val="#ppt_x"/>
                                          </p:val>
                                        </p:tav>
                                        <p:tav tm="100000">
                                          <p:val>
                                            <p:strVal val="#ppt_x"/>
                                          </p:val>
                                        </p:tav>
                                      </p:tavLst>
                                    </p:anim>
                                    <p:anim calcmode="lin" valueType="num">
                                      <p:cBhvr>
                                        <p:cTn id="102" dur="500" fill="hold"/>
                                        <p:tgtEl>
                                          <p:spTgt spid="39965"/>
                                        </p:tgtEl>
                                        <p:attrNameLst>
                                          <p:attrName>ppt_y</p:attrName>
                                        </p:attrNameLst>
                                      </p:cBhvr>
                                      <p:tavLst>
                                        <p:tav tm="0">
                                          <p:val>
                                            <p:strVal val="#ppt_y-#ppt_h/2"/>
                                          </p:val>
                                        </p:tav>
                                        <p:tav tm="100000">
                                          <p:val>
                                            <p:strVal val="#ppt_y"/>
                                          </p:val>
                                        </p:tav>
                                      </p:tavLst>
                                    </p:anim>
                                    <p:anim calcmode="lin" valueType="num">
                                      <p:cBhvr>
                                        <p:cTn id="103" dur="500" fill="hold"/>
                                        <p:tgtEl>
                                          <p:spTgt spid="39965"/>
                                        </p:tgtEl>
                                        <p:attrNameLst>
                                          <p:attrName>ppt_w</p:attrName>
                                        </p:attrNameLst>
                                      </p:cBhvr>
                                      <p:tavLst>
                                        <p:tav tm="0">
                                          <p:val>
                                            <p:strVal val="#ppt_w"/>
                                          </p:val>
                                        </p:tav>
                                        <p:tav tm="100000">
                                          <p:val>
                                            <p:strVal val="#ppt_w"/>
                                          </p:val>
                                        </p:tav>
                                      </p:tavLst>
                                    </p:anim>
                                    <p:anim calcmode="lin" valueType="num">
                                      <p:cBhvr>
                                        <p:cTn id="104" dur="500" fill="hold"/>
                                        <p:tgtEl>
                                          <p:spTgt spid="39965"/>
                                        </p:tgtEl>
                                        <p:attrNameLst>
                                          <p:attrName>ppt_h</p:attrName>
                                        </p:attrNameLst>
                                      </p:cBhvr>
                                      <p:tavLst>
                                        <p:tav tm="0">
                                          <p:val>
                                            <p:fltVal val="0.000000"/>
                                          </p:val>
                                        </p:tav>
                                        <p:tav tm="100000">
                                          <p:val>
                                            <p:strVal val="#ppt_h"/>
                                          </p:val>
                                        </p:tav>
                                      </p:tavLst>
                                    </p:anim>
                                  </p:childTnLst>
                                </p:cTn>
                              </p:par>
                            </p:childTnLst>
                          </p:cTn>
                        </p:par>
                        <p:par>
                          <p:cTn id="105" fill="hold">
                            <p:stCondLst>
                              <p:cond delay="2000"/>
                            </p:stCondLst>
                            <p:childTnLst>
                              <p:par>
                                <p:cTn id="106" presetID="17" presetClass="entr" presetSubtype="1" fill="hold" nodeType="afterEffect">
                                  <p:stCondLst>
                                    <p:cond delay="0"/>
                                  </p:stCondLst>
                                  <p:childTnLst>
                                    <p:set>
                                      <p:cBhvr>
                                        <p:cTn id="107" dur="1" fill="hold">
                                          <p:stCondLst>
                                            <p:cond delay="0"/>
                                          </p:stCondLst>
                                        </p:cTn>
                                        <p:tgtEl>
                                          <p:spTgt spid="39966"/>
                                        </p:tgtEl>
                                        <p:attrNameLst>
                                          <p:attrName>style.visibility</p:attrName>
                                        </p:attrNameLst>
                                      </p:cBhvr>
                                      <p:to>
                                        <p:strVal val="visible"/>
                                      </p:to>
                                    </p:set>
                                    <p:anim calcmode="lin" valueType="num">
                                      <p:cBhvr>
                                        <p:cTn id="108" dur="500" fill="hold"/>
                                        <p:tgtEl>
                                          <p:spTgt spid="39966"/>
                                        </p:tgtEl>
                                        <p:attrNameLst>
                                          <p:attrName>ppt_x</p:attrName>
                                        </p:attrNameLst>
                                      </p:cBhvr>
                                      <p:tavLst>
                                        <p:tav tm="0">
                                          <p:val>
                                            <p:strVal val="#ppt_x"/>
                                          </p:val>
                                        </p:tav>
                                        <p:tav tm="100000">
                                          <p:val>
                                            <p:strVal val="#ppt_x"/>
                                          </p:val>
                                        </p:tav>
                                      </p:tavLst>
                                    </p:anim>
                                    <p:anim calcmode="lin" valueType="num">
                                      <p:cBhvr>
                                        <p:cTn id="109" dur="500" fill="hold"/>
                                        <p:tgtEl>
                                          <p:spTgt spid="39966"/>
                                        </p:tgtEl>
                                        <p:attrNameLst>
                                          <p:attrName>ppt_y</p:attrName>
                                        </p:attrNameLst>
                                      </p:cBhvr>
                                      <p:tavLst>
                                        <p:tav tm="0">
                                          <p:val>
                                            <p:strVal val="#ppt_y-#ppt_h/2"/>
                                          </p:val>
                                        </p:tav>
                                        <p:tav tm="100000">
                                          <p:val>
                                            <p:strVal val="#ppt_y"/>
                                          </p:val>
                                        </p:tav>
                                      </p:tavLst>
                                    </p:anim>
                                    <p:anim calcmode="lin" valueType="num">
                                      <p:cBhvr>
                                        <p:cTn id="110" dur="500" fill="hold"/>
                                        <p:tgtEl>
                                          <p:spTgt spid="39966"/>
                                        </p:tgtEl>
                                        <p:attrNameLst>
                                          <p:attrName>ppt_w</p:attrName>
                                        </p:attrNameLst>
                                      </p:cBhvr>
                                      <p:tavLst>
                                        <p:tav tm="0">
                                          <p:val>
                                            <p:strVal val="#ppt_w"/>
                                          </p:val>
                                        </p:tav>
                                        <p:tav tm="100000">
                                          <p:val>
                                            <p:strVal val="#ppt_w"/>
                                          </p:val>
                                        </p:tav>
                                      </p:tavLst>
                                    </p:anim>
                                    <p:anim calcmode="lin" valueType="num">
                                      <p:cBhvr>
                                        <p:cTn id="111" dur="500" fill="hold"/>
                                        <p:tgtEl>
                                          <p:spTgt spid="39966"/>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5" grpId="0"/>
      <p:bldP spid="39946" grpId="0"/>
      <p:bldP spid="39947" grpId="0"/>
      <p:bldP spid="39948" grpId="0" animBg="1"/>
      <p:bldP spid="39949" grpId="0" animBg="1"/>
      <p:bldP spid="39951" grpId="0"/>
      <p:bldP spid="39952" grpId="0"/>
      <p:bldP spid="39953" grpId="0" animBg="1"/>
      <p:bldP spid="39954" grpId="0"/>
      <p:bldP spid="39955" grpId="0" animBg="1"/>
      <p:bldP spid="39956" grpId="0" animBg="1"/>
      <p:bldP spid="39957" grpId="0" animBg="1"/>
      <p:bldP spid="39958" grpId="0" animBg="1"/>
      <p:bldP spid="39959" grpId="0" animBg="1"/>
      <p:bldP spid="39960" grpId="0" animBg="1"/>
      <p:bldP spid="39961" grpId="0" animBg="1"/>
      <p:bldP spid="39962" grpId="0" animBg="1"/>
      <p:bldP spid="39963" grpId="0" animBg="1"/>
      <p:bldP spid="3996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9" name="Text Box 3"/>
          <p:cNvSpPr txBox="1"/>
          <p:nvPr/>
        </p:nvSpPr>
        <p:spPr>
          <a:xfrm>
            <a:off x="808038" y="706438"/>
            <a:ext cx="598487" cy="5262562"/>
          </a:xfrm>
          <a:prstGeom prst="rect">
            <a:avLst/>
          </a:prstGeom>
          <a:noFill/>
          <a:ln w="9525">
            <a:noFill/>
          </a:ln>
        </p:spPr>
        <p:txBody>
          <a:bodyPr>
            <a:spAutoFit/>
          </a:bodyPr>
          <a:p>
            <a:pPr eaLnBrk="1" hangingPunct="1">
              <a:buFont typeface="Arial" panose="020B0604020202020204" pitchFamily="34" charset="0"/>
            </a:pPr>
            <a:r>
              <a:rPr lang="en-US" altLang="zh-CN" sz="2400" dirty="0">
                <a:latin typeface="Times New Roman" panose="02020603050405020304" pitchFamily="18" charset="0"/>
                <a:ea typeface="楷体_GB2312" pitchFamily="49" charset="-122"/>
              </a:rPr>
              <a:t>49386597761327</a:t>
            </a:r>
            <a:r>
              <a:rPr lang="en-US" altLang="zh-CN" sz="2400" u="sng" dirty="0">
                <a:latin typeface="Times New Roman" panose="02020603050405020304" pitchFamily="18" charset="0"/>
                <a:ea typeface="楷体_GB2312" pitchFamily="49" charset="-122"/>
              </a:rPr>
              <a:t>49</a:t>
            </a:r>
            <a:endParaRPr lang="en-US" altLang="zh-CN" sz="2400" u="sng" dirty="0">
              <a:latin typeface="Times New Roman" panose="02020603050405020304" pitchFamily="18" charset="0"/>
              <a:ea typeface="楷体_GB2312" pitchFamily="49" charset="-122"/>
            </a:endParaRPr>
          </a:p>
          <a:p>
            <a:pPr eaLnBrk="1" hangingPunct="1">
              <a:buFont typeface="Arial" panose="020B0604020202020204" pitchFamily="34" charset="0"/>
            </a:pPr>
            <a:endParaRPr lang="en-US" altLang="zh-CN" sz="2400" u="sng" dirty="0">
              <a:latin typeface="Times New Roman" panose="02020603050405020304" pitchFamily="18" charset="0"/>
              <a:ea typeface="楷体_GB2312" pitchFamily="49" charset="-122"/>
            </a:endParaRPr>
          </a:p>
          <a:p>
            <a:pPr eaLnBrk="1" hangingPunct="1">
              <a:buFont typeface="Arial" panose="020B0604020202020204" pitchFamily="34" charset="0"/>
            </a:pPr>
            <a:r>
              <a:rPr lang="zh-CN" altLang="en-US" sz="2400" dirty="0">
                <a:latin typeface="Times New Roman" panose="02020603050405020304" pitchFamily="18" charset="0"/>
                <a:ea typeface="楷体_GB2312" pitchFamily="49" charset="-122"/>
              </a:rPr>
              <a:t>初始关键字</a:t>
            </a:r>
            <a:endParaRPr lang="zh-CN" altLang="en-US" sz="2400" dirty="0">
              <a:latin typeface="Times New Roman" panose="02020603050405020304" pitchFamily="18" charset="0"/>
              <a:ea typeface="楷体_GB2312" pitchFamily="49" charset="-122"/>
            </a:endParaRPr>
          </a:p>
        </p:txBody>
      </p:sp>
      <p:sp>
        <p:nvSpPr>
          <p:cNvPr id="40970" name="AutoShape 30"/>
          <p:cNvSpPr/>
          <p:nvPr/>
        </p:nvSpPr>
        <p:spPr>
          <a:xfrm>
            <a:off x="1449388" y="2924175"/>
            <a:ext cx="287337" cy="144463"/>
          </a:xfrm>
          <a:prstGeom prst="rightArrow">
            <a:avLst>
              <a:gd name="adj1" fmla="val 50000"/>
              <a:gd name="adj2" fmla="val 49725"/>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40971" name="Text Box 24"/>
          <p:cNvSpPr txBox="1"/>
          <p:nvPr/>
        </p:nvSpPr>
        <p:spPr>
          <a:xfrm>
            <a:off x="1808163" y="692150"/>
            <a:ext cx="598487" cy="5632450"/>
          </a:xfrm>
          <a:prstGeom prst="rect">
            <a:avLst/>
          </a:prstGeom>
          <a:noFill/>
          <a:ln w="9525">
            <a:noFill/>
          </a:ln>
        </p:spPr>
        <p:txBody>
          <a:bodyPr>
            <a:spAutoFit/>
          </a:bodyPr>
          <a:p>
            <a:pPr eaLnBrk="1" hangingPunct="1">
              <a:buFont typeface="Arial" panose="020B0604020202020204" pitchFamily="34" charset="0"/>
            </a:pPr>
            <a:r>
              <a:rPr lang="en-US" altLang="zh-CN" sz="2400" dirty="0">
                <a:latin typeface="Times New Roman" panose="02020603050405020304" pitchFamily="18" charset="0"/>
                <a:ea typeface="楷体_GB2312" pitchFamily="49" charset="-122"/>
              </a:rPr>
              <a:t>384965761327</a:t>
            </a:r>
            <a:r>
              <a:rPr lang="en-US" altLang="zh-CN" sz="2400" u="sng" dirty="0">
                <a:latin typeface="Times New Roman" panose="02020603050405020304" pitchFamily="18" charset="0"/>
                <a:ea typeface="楷体_GB2312" pitchFamily="49" charset="-122"/>
              </a:rPr>
              <a:t>49</a:t>
            </a:r>
            <a:endParaRPr lang="en-US" altLang="zh-CN" sz="2400" u="sng" dirty="0">
              <a:latin typeface="Times New Roman" panose="02020603050405020304" pitchFamily="18" charset="0"/>
              <a:ea typeface="楷体_GB2312" pitchFamily="49" charset="-122"/>
            </a:endParaRPr>
          </a:p>
          <a:p>
            <a:pPr eaLnBrk="1" hangingPunct="1">
              <a:buFont typeface="Arial" panose="020B0604020202020204" pitchFamily="34" charset="0"/>
            </a:pPr>
            <a:r>
              <a:rPr lang="en-US" altLang="zh-CN" sz="2400" b="1" dirty="0">
                <a:latin typeface="Times New Roman" panose="02020603050405020304" pitchFamily="18" charset="0"/>
                <a:ea typeface="楷体_GB2312" pitchFamily="49" charset="-122"/>
              </a:rPr>
              <a:t>97</a:t>
            </a:r>
            <a:endParaRPr lang="en-US" altLang="zh-CN" sz="2400" b="1" dirty="0">
              <a:latin typeface="Times New Roman" panose="02020603050405020304" pitchFamily="18" charset="0"/>
              <a:ea typeface="楷体_GB2312" pitchFamily="49" charset="-122"/>
            </a:endParaRPr>
          </a:p>
          <a:p>
            <a:pPr eaLnBrk="1" hangingPunct="1">
              <a:buFont typeface="Arial" panose="020B0604020202020204" pitchFamily="34" charset="0"/>
            </a:pPr>
            <a:endParaRPr lang="en-US" altLang="zh-CN" sz="2400" b="1" dirty="0">
              <a:latin typeface="Times New Roman" panose="02020603050405020304" pitchFamily="18" charset="0"/>
              <a:ea typeface="楷体_GB2312" pitchFamily="49" charset="-122"/>
            </a:endParaRPr>
          </a:p>
          <a:p>
            <a:pPr eaLnBrk="1" hangingPunct="1">
              <a:buFont typeface="Arial" panose="020B0604020202020204" pitchFamily="34" charset="0"/>
            </a:pPr>
            <a:r>
              <a:rPr lang="zh-CN" altLang="en-US" sz="2400" dirty="0">
                <a:latin typeface="Times New Roman" panose="02020603050405020304" pitchFamily="18" charset="0"/>
                <a:ea typeface="楷体_GB2312" pitchFamily="49" charset="-122"/>
              </a:rPr>
              <a:t>第一趟排序后</a:t>
            </a:r>
            <a:endParaRPr lang="zh-CN" altLang="en-US" sz="2400" dirty="0">
              <a:latin typeface="Times New Roman" panose="02020603050405020304" pitchFamily="18" charset="0"/>
              <a:ea typeface="楷体_GB2312" pitchFamily="49" charset="-122"/>
            </a:endParaRPr>
          </a:p>
        </p:txBody>
      </p:sp>
      <p:sp>
        <p:nvSpPr>
          <p:cNvPr id="40972" name="AutoShape 31"/>
          <p:cNvSpPr/>
          <p:nvPr/>
        </p:nvSpPr>
        <p:spPr>
          <a:xfrm>
            <a:off x="2449513" y="2924175"/>
            <a:ext cx="287337" cy="144463"/>
          </a:xfrm>
          <a:prstGeom prst="rightArrow">
            <a:avLst>
              <a:gd name="adj1" fmla="val 50000"/>
              <a:gd name="adj2" fmla="val 49725"/>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40973" name="Text Box 25"/>
          <p:cNvSpPr txBox="1"/>
          <p:nvPr/>
        </p:nvSpPr>
        <p:spPr>
          <a:xfrm>
            <a:off x="2736850" y="692150"/>
            <a:ext cx="598488" cy="5632450"/>
          </a:xfrm>
          <a:prstGeom prst="rect">
            <a:avLst/>
          </a:prstGeom>
          <a:noFill/>
          <a:ln w="9525">
            <a:noFill/>
          </a:ln>
        </p:spPr>
        <p:txBody>
          <a:bodyPr>
            <a:spAutoFit/>
          </a:bodyPr>
          <a:p>
            <a:pPr eaLnBrk="1" hangingPunct="1">
              <a:buFont typeface="Arial" panose="020B0604020202020204" pitchFamily="34" charset="0"/>
            </a:pPr>
            <a:r>
              <a:rPr lang="en-US" altLang="zh-CN" sz="2400" dirty="0">
                <a:latin typeface="Times New Roman" panose="02020603050405020304" pitchFamily="18" charset="0"/>
                <a:ea typeface="楷体_GB2312" pitchFamily="49" charset="-122"/>
              </a:rPr>
              <a:t>3849651327</a:t>
            </a:r>
            <a:r>
              <a:rPr lang="en-US" altLang="zh-CN" sz="2400" u="sng" dirty="0">
                <a:latin typeface="Times New Roman" panose="02020603050405020304" pitchFamily="18" charset="0"/>
                <a:ea typeface="楷体_GB2312" pitchFamily="49" charset="-122"/>
              </a:rPr>
              <a:t>49</a:t>
            </a:r>
            <a:endParaRPr lang="en-US" altLang="zh-CN" sz="2400" u="sng" dirty="0">
              <a:latin typeface="Times New Roman" panose="02020603050405020304" pitchFamily="18" charset="0"/>
              <a:ea typeface="楷体_GB2312" pitchFamily="49" charset="-122"/>
            </a:endParaRPr>
          </a:p>
          <a:p>
            <a:pPr eaLnBrk="1" hangingPunct="1">
              <a:buFont typeface="Arial" panose="020B0604020202020204" pitchFamily="34" charset="0"/>
            </a:pPr>
            <a:r>
              <a:rPr lang="en-US" altLang="zh-CN" sz="2400" b="1" dirty="0">
                <a:latin typeface="Times New Roman" panose="02020603050405020304" pitchFamily="18" charset="0"/>
                <a:ea typeface="楷体_GB2312" pitchFamily="49" charset="-122"/>
              </a:rPr>
              <a:t>76</a:t>
            </a:r>
            <a:endParaRPr lang="en-US" altLang="zh-CN" sz="2400" b="1" dirty="0">
              <a:latin typeface="Times New Roman" panose="02020603050405020304" pitchFamily="18" charset="0"/>
              <a:ea typeface="楷体_GB2312" pitchFamily="49" charset="-122"/>
            </a:endParaRPr>
          </a:p>
          <a:p>
            <a:pPr eaLnBrk="1" hangingPunct="1">
              <a:buFont typeface="Arial" panose="020B0604020202020204" pitchFamily="34" charset="0"/>
            </a:pPr>
            <a:endParaRPr lang="en-US" altLang="zh-CN" sz="2400" b="1" dirty="0">
              <a:latin typeface="Times New Roman" panose="02020603050405020304" pitchFamily="18" charset="0"/>
              <a:ea typeface="楷体_GB2312" pitchFamily="49" charset="-122"/>
            </a:endParaRPr>
          </a:p>
          <a:p>
            <a:pPr eaLnBrk="1" hangingPunct="1">
              <a:buFont typeface="Arial" panose="020B0604020202020204" pitchFamily="34" charset="0"/>
            </a:pPr>
            <a:endParaRPr lang="en-US" altLang="zh-CN" sz="2400" b="1" dirty="0">
              <a:latin typeface="Times New Roman" panose="02020603050405020304" pitchFamily="18" charset="0"/>
              <a:ea typeface="楷体_GB2312" pitchFamily="49" charset="-122"/>
            </a:endParaRPr>
          </a:p>
          <a:p>
            <a:pPr eaLnBrk="1" hangingPunct="1">
              <a:buFont typeface="Arial" panose="020B0604020202020204" pitchFamily="34" charset="0"/>
            </a:pPr>
            <a:r>
              <a:rPr lang="zh-CN" altLang="en-US" sz="2400" dirty="0">
                <a:latin typeface="Times New Roman" panose="02020603050405020304" pitchFamily="18" charset="0"/>
                <a:ea typeface="楷体_GB2312" pitchFamily="49" charset="-122"/>
              </a:rPr>
              <a:t>第二趟排序后</a:t>
            </a:r>
            <a:endParaRPr lang="zh-CN" altLang="en-US" sz="2400" dirty="0">
              <a:latin typeface="Times New Roman" panose="02020603050405020304" pitchFamily="18" charset="0"/>
              <a:ea typeface="楷体_GB2312" pitchFamily="49" charset="-122"/>
            </a:endParaRPr>
          </a:p>
        </p:txBody>
      </p:sp>
      <p:sp>
        <p:nvSpPr>
          <p:cNvPr id="40974" name="AutoShape 32"/>
          <p:cNvSpPr/>
          <p:nvPr/>
        </p:nvSpPr>
        <p:spPr>
          <a:xfrm>
            <a:off x="3236913" y="2924175"/>
            <a:ext cx="287337" cy="144463"/>
          </a:xfrm>
          <a:prstGeom prst="rightArrow">
            <a:avLst>
              <a:gd name="adj1" fmla="val 50000"/>
              <a:gd name="adj2" fmla="val 49725"/>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40975" name="Text Box 26"/>
          <p:cNvSpPr txBox="1"/>
          <p:nvPr/>
        </p:nvSpPr>
        <p:spPr>
          <a:xfrm>
            <a:off x="3522663" y="692150"/>
            <a:ext cx="598487" cy="5632450"/>
          </a:xfrm>
          <a:prstGeom prst="rect">
            <a:avLst/>
          </a:prstGeom>
          <a:noFill/>
          <a:ln w="9525">
            <a:noFill/>
          </a:ln>
        </p:spPr>
        <p:txBody>
          <a:bodyPr>
            <a:spAutoFit/>
          </a:bodyPr>
          <a:p>
            <a:pPr eaLnBrk="1" hangingPunct="1">
              <a:buFont typeface="Arial" panose="020B0604020202020204" pitchFamily="34" charset="0"/>
            </a:pPr>
            <a:r>
              <a:rPr lang="en-US" altLang="zh-CN" sz="2400" dirty="0">
                <a:latin typeface="Times New Roman" panose="02020603050405020304" pitchFamily="18" charset="0"/>
                <a:ea typeface="楷体_GB2312" pitchFamily="49" charset="-122"/>
              </a:rPr>
              <a:t>38491327</a:t>
            </a:r>
            <a:r>
              <a:rPr lang="en-US" altLang="zh-CN" sz="2400" u="sng" dirty="0">
                <a:latin typeface="Times New Roman" panose="02020603050405020304" pitchFamily="18" charset="0"/>
                <a:ea typeface="楷体_GB2312" pitchFamily="49" charset="-122"/>
              </a:rPr>
              <a:t>49</a:t>
            </a:r>
            <a:endParaRPr lang="en-US" altLang="zh-CN" sz="2400" u="sng" dirty="0">
              <a:latin typeface="Times New Roman" panose="02020603050405020304" pitchFamily="18" charset="0"/>
              <a:ea typeface="楷体_GB2312" pitchFamily="49" charset="-122"/>
            </a:endParaRPr>
          </a:p>
          <a:p>
            <a:pPr eaLnBrk="1" hangingPunct="1">
              <a:buFont typeface="Arial" panose="020B0604020202020204" pitchFamily="34" charset="0"/>
            </a:pPr>
            <a:r>
              <a:rPr lang="en-US" altLang="zh-CN" sz="2400" b="1" dirty="0">
                <a:latin typeface="Times New Roman" panose="02020603050405020304" pitchFamily="18" charset="0"/>
                <a:ea typeface="楷体_GB2312" pitchFamily="49" charset="-122"/>
              </a:rPr>
              <a:t>65</a:t>
            </a:r>
            <a:endParaRPr lang="en-US" altLang="zh-CN" sz="2400" b="1" dirty="0">
              <a:latin typeface="Times New Roman" panose="02020603050405020304" pitchFamily="18" charset="0"/>
              <a:ea typeface="楷体_GB2312" pitchFamily="49" charset="-122"/>
            </a:endParaRPr>
          </a:p>
          <a:p>
            <a:pPr eaLnBrk="1" hangingPunct="1">
              <a:buFont typeface="Arial" panose="020B0604020202020204" pitchFamily="34" charset="0"/>
            </a:pPr>
            <a:endParaRPr lang="en-US" altLang="zh-CN" sz="2400" b="1" dirty="0">
              <a:latin typeface="Times New Roman" panose="02020603050405020304" pitchFamily="18" charset="0"/>
              <a:ea typeface="楷体_GB2312" pitchFamily="49" charset="-122"/>
            </a:endParaRPr>
          </a:p>
          <a:p>
            <a:pPr eaLnBrk="1" hangingPunct="1">
              <a:buFont typeface="Arial" panose="020B0604020202020204" pitchFamily="34" charset="0"/>
            </a:pPr>
            <a:endParaRPr lang="en-US" altLang="zh-CN" sz="2400" b="1" dirty="0">
              <a:latin typeface="Times New Roman" panose="02020603050405020304" pitchFamily="18" charset="0"/>
              <a:ea typeface="楷体_GB2312" pitchFamily="49" charset="-122"/>
            </a:endParaRPr>
          </a:p>
          <a:p>
            <a:pPr eaLnBrk="1" hangingPunct="1">
              <a:buFont typeface="Arial" panose="020B0604020202020204" pitchFamily="34" charset="0"/>
            </a:pPr>
            <a:endParaRPr lang="en-US" altLang="zh-CN" sz="2400" b="1" dirty="0">
              <a:latin typeface="Times New Roman" panose="02020603050405020304" pitchFamily="18" charset="0"/>
              <a:ea typeface="楷体_GB2312" pitchFamily="49" charset="-122"/>
            </a:endParaRPr>
          </a:p>
          <a:p>
            <a:pPr eaLnBrk="1" hangingPunct="1">
              <a:buFont typeface="Arial" panose="020B0604020202020204" pitchFamily="34" charset="0"/>
            </a:pPr>
            <a:r>
              <a:rPr lang="zh-CN" altLang="en-US" sz="2400" dirty="0">
                <a:latin typeface="Times New Roman" panose="02020603050405020304" pitchFamily="18" charset="0"/>
                <a:ea typeface="楷体_GB2312" pitchFamily="49" charset="-122"/>
              </a:rPr>
              <a:t>第三趟排序后</a:t>
            </a:r>
            <a:endParaRPr lang="zh-CN" altLang="en-US" sz="2400" dirty="0">
              <a:latin typeface="Times New Roman" panose="02020603050405020304" pitchFamily="18" charset="0"/>
              <a:ea typeface="楷体_GB2312" pitchFamily="49" charset="-122"/>
            </a:endParaRPr>
          </a:p>
        </p:txBody>
      </p:sp>
      <p:sp>
        <p:nvSpPr>
          <p:cNvPr id="40976" name="AutoShape 33"/>
          <p:cNvSpPr/>
          <p:nvPr/>
        </p:nvSpPr>
        <p:spPr>
          <a:xfrm>
            <a:off x="4165600" y="2924175"/>
            <a:ext cx="287338" cy="144463"/>
          </a:xfrm>
          <a:prstGeom prst="rightArrow">
            <a:avLst>
              <a:gd name="adj1" fmla="val 50000"/>
              <a:gd name="adj2" fmla="val 49725"/>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40977" name="Text Box 27"/>
          <p:cNvSpPr txBox="1"/>
          <p:nvPr/>
        </p:nvSpPr>
        <p:spPr>
          <a:xfrm>
            <a:off x="4451350" y="692150"/>
            <a:ext cx="598488" cy="5632450"/>
          </a:xfrm>
          <a:prstGeom prst="rect">
            <a:avLst/>
          </a:prstGeom>
          <a:noFill/>
          <a:ln w="9525">
            <a:noFill/>
          </a:ln>
        </p:spPr>
        <p:txBody>
          <a:bodyPr>
            <a:spAutoFit/>
          </a:bodyPr>
          <a:p>
            <a:pPr eaLnBrk="1" hangingPunct="1">
              <a:buFont typeface="Arial" panose="020B0604020202020204" pitchFamily="34" charset="0"/>
            </a:pPr>
            <a:r>
              <a:rPr lang="en-US" altLang="zh-CN" sz="2400" dirty="0">
                <a:latin typeface="Times New Roman" panose="02020603050405020304" pitchFamily="18" charset="0"/>
                <a:ea typeface="楷体_GB2312" pitchFamily="49" charset="-122"/>
              </a:rPr>
              <a:t>38132749</a:t>
            </a:r>
            <a:r>
              <a:rPr lang="en-US" altLang="zh-CN" sz="2400" b="1" u="sng" dirty="0">
                <a:latin typeface="Times New Roman" panose="02020603050405020304" pitchFamily="18" charset="0"/>
                <a:ea typeface="楷体_GB2312" pitchFamily="49" charset="-122"/>
              </a:rPr>
              <a:t>49</a:t>
            </a:r>
            <a:endParaRPr lang="en-US" altLang="zh-CN" sz="2400" b="1" u="sng" dirty="0">
              <a:latin typeface="Times New Roman" panose="02020603050405020304" pitchFamily="18" charset="0"/>
              <a:ea typeface="楷体_GB2312" pitchFamily="49" charset="-122"/>
            </a:endParaRPr>
          </a:p>
          <a:p>
            <a:pPr eaLnBrk="1" hangingPunct="1">
              <a:buFont typeface="Arial" panose="020B0604020202020204" pitchFamily="34" charset="0"/>
            </a:pPr>
            <a:endParaRPr lang="en-US" altLang="zh-CN" sz="2400" b="1" dirty="0">
              <a:latin typeface="Times New Roman" panose="02020603050405020304" pitchFamily="18" charset="0"/>
              <a:ea typeface="楷体_GB2312" pitchFamily="49" charset="-122"/>
            </a:endParaRPr>
          </a:p>
          <a:p>
            <a:pPr eaLnBrk="1" hangingPunct="1">
              <a:buFont typeface="Arial" panose="020B0604020202020204" pitchFamily="34" charset="0"/>
            </a:pPr>
            <a:endParaRPr lang="en-US" altLang="zh-CN" sz="2400" b="1" dirty="0">
              <a:latin typeface="Times New Roman" panose="02020603050405020304" pitchFamily="18" charset="0"/>
              <a:ea typeface="楷体_GB2312" pitchFamily="49" charset="-122"/>
            </a:endParaRPr>
          </a:p>
          <a:p>
            <a:pPr eaLnBrk="1" hangingPunct="1">
              <a:buFont typeface="Arial" panose="020B0604020202020204" pitchFamily="34" charset="0"/>
            </a:pPr>
            <a:endParaRPr lang="en-US" altLang="zh-CN" sz="2400" b="1" dirty="0">
              <a:latin typeface="Times New Roman" panose="02020603050405020304" pitchFamily="18" charset="0"/>
              <a:ea typeface="楷体_GB2312" pitchFamily="49" charset="-122"/>
            </a:endParaRPr>
          </a:p>
          <a:p>
            <a:pPr eaLnBrk="1" hangingPunct="1">
              <a:buFont typeface="Arial" panose="020B0604020202020204" pitchFamily="34" charset="0"/>
            </a:pPr>
            <a:endParaRPr lang="en-US" altLang="zh-CN" sz="2400" b="1" dirty="0">
              <a:latin typeface="Times New Roman" panose="02020603050405020304" pitchFamily="18" charset="0"/>
              <a:ea typeface="楷体_GB2312" pitchFamily="49" charset="-122"/>
            </a:endParaRPr>
          </a:p>
          <a:p>
            <a:pPr eaLnBrk="1" hangingPunct="1">
              <a:buFont typeface="Arial" panose="020B0604020202020204" pitchFamily="34" charset="0"/>
            </a:pPr>
            <a:r>
              <a:rPr lang="zh-CN" altLang="en-US" sz="2400" dirty="0">
                <a:latin typeface="Times New Roman" panose="02020603050405020304" pitchFamily="18" charset="0"/>
                <a:ea typeface="楷体_GB2312" pitchFamily="49" charset="-122"/>
              </a:rPr>
              <a:t>第四趟排序后</a:t>
            </a:r>
            <a:endParaRPr lang="zh-CN" altLang="en-US" sz="2400" dirty="0">
              <a:latin typeface="Times New Roman" panose="02020603050405020304" pitchFamily="18" charset="0"/>
              <a:ea typeface="楷体_GB2312" pitchFamily="49" charset="-122"/>
            </a:endParaRPr>
          </a:p>
        </p:txBody>
      </p:sp>
      <p:sp>
        <p:nvSpPr>
          <p:cNvPr id="40978" name="AutoShape 34"/>
          <p:cNvSpPr/>
          <p:nvPr/>
        </p:nvSpPr>
        <p:spPr>
          <a:xfrm>
            <a:off x="5094288" y="2924175"/>
            <a:ext cx="287337" cy="144463"/>
          </a:xfrm>
          <a:prstGeom prst="rightArrow">
            <a:avLst>
              <a:gd name="adj1" fmla="val 50000"/>
              <a:gd name="adj2" fmla="val 49725"/>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40979" name="Text Box 28"/>
          <p:cNvSpPr txBox="1"/>
          <p:nvPr/>
        </p:nvSpPr>
        <p:spPr>
          <a:xfrm>
            <a:off x="5380038" y="692150"/>
            <a:ext cx="598487" cy="5632450"/>
          </a:xfrm>
          <a:prstGeom prst="rect">
            <a:avLst/>
          </a:prstGeom>
          <a:noFill/>
          <a:ln w="9525">
            <a:noFill/>
          </a:ln>
        </p:spPr>
        <p:txBody>
          <a:bodyPr>
            <a:spAutoFit/>
          </a:bodyPr>
          <a:p>
            <a:pPr eaLnBrk="1" hangingPunct="1">
              <a:buFont typeface="Arial" panose="020B0604020202020204" pitchFamily="34" charset="0"/>
            </a:pPr>
            <a:r>
              <a:rPr lang="en-US" altLang="zh-CN" sz="2400" dirty="0">
                <a:latin typeface="Times New Roman" panose="02020603050405020304" pitchFamily="18" charset="0"/>
                <a:ea typeface="楷体_GB2312" pitchFamily="49" charset="-122"/>
              </a:rPr>
              <a:t>132738</a:t>
            </a:r>
            <a:r>
              <a:rPr lang="en-US" altLang="zh-CN" sz="2400" b="1" dirty="0">
                <a:latin typeface="Times New Roman" panose="02020603050405020304" pitchFamily="18" charset="0"/>
                <a:ea typeface="楷体_GB2312" pitchFamily="49" charset="-122"/>
              </a:rPr>
              <a:t>49</a:t>
            </a:r>
            <a:endParaRPr lang="en-US" altLang="zh-CN" sz="2400" b="1" dirty="0">
              <a:latin typeface="Times New Roman" panose="02020603050405020304" pitchFamily="18" charset="0"/>
              <a:ea typeface="楷体_GB2312" pitchFamily="49" charset="-122"/>
            </a:endParaRPr>
          </a:p>
          <a:p>
            <a:pPr eaLnBrk="1" hangingPunct="1">
              <a:buFont typeface="Arial" panose="020B0604020202020204" pitchFamily="34" charset="0"/>
            </a:pPr>
            <a:endParaRPr lang="en-US" altLang="zh-CN" sz="2400" b="1" dirty="0">
              <a:latin typeface="Times New Roman" panose="02020603050405020304" pitchFamily="18" charset="0"/>
              <a:ea typeface="楷体_GB2312" pitchFamily="49" charset="-122"/>
            </a:endParaRPr>
          </a:p>
          <a:p>
            <a:pPr eaLnBrk="1" hangingPunct="1">
              <a:buFont typeface="Arial" panose="020B0604020202020204" pitchFamily="34" charset="0"/>
            </a:pPr>
            <a:endParaRPr lang="en-US" altLang="zh-CN" sz="2400" b="1" dirty="0">
              <a:latin typeface="Times New Roman" panose="02020603050405020304" pitchFamily="18" charset="0"/>
              <a:ea typeface="楷体_GB2312" pitchFamily="49" charset="-122"/>
            </a:endParaRPr>
          </a:p>
          <a:p>
            <a:pPr eaLnBrk="1" hangingPunct="1">
              <a:buFont typeface="Arial" panose="020B0604020202020204" pitchFamily="34" charset="0"/>
            </a:pPr>
            <a:endParaRPr lang="en-US" altLang="zh-CN" sz="2400" b="1" dirty="0">
              <a:latin typeface="Times New Roman" panose="02020603050405020304" pitchFamily="18" charset="0"/>
              <a:ea typeface="楷体_GB2312" pitchFamily="49" charset="-122"/>
            </a:endParaRPr>
          </a:p>
          <a:p>
            <a:pPr eaLnBrk="1" hangingPunct="1">
              <a:buFont typeface="Arial" panose="020B0604020202020204" pitchFamily="34" charset="0"/>
            </a:pPr>
            <a:endParaRPr lang="en-US" altLang="zh-CN" sz="2400" b="1" dirty="0">
              <a:latin typeface="Times New Roman" panose="02020603050405020304" pitchFamily="18" charset="0"/>
              <a:ea typeface="楷体_GB2312" pitchFamily="49" charset="-122"/>
            </a:endParaRPr>
          </a:p>
          <a:p>
            <a:pPr eaLnBrk="1" hangingPunct="1">
              <a:buFont typeface="Arial" panose="020B0604020202020204" pitchFamily="34" charset="0"/>
            </a:pPr>
            <a:endParaRPr lang="en-US" altLang="zh-CN" sz="2400" b="1" dirty="0">
              <a:latin typeface="Times New Roman" panose="02020603050405020304" pitchFamily="18" charset="0"/>
              <a:ea typeface="楷体_GB2312" pitchFamily="49" charset="-122"/>
            </a:endParaRPr>
          </a:p>
          <a:p>
            <a:pPr eaLnBrk="1" hangingPunct="1">
              <a:buFont typeface="Arial" panose="020B0604020202020204" pitchFamily="34" charset="0"/>
            </a:pPr>
            <a:r>
              <a:rPr lang="zh-CN" altLang="en-US" sz="2400" dirty="0">
                <a:latin typeface="Times New Roman" panose="02020603050405020304" pitchFamily="18" charset="0"/>
                <a:ea typeface="楷体_GB2312" pitchFamily="49" charset="-122"/>
              </a:rPr>
              <a:t>第五趟排序后</a:t>
            </a:r>
            <a:endParaRPr lang="zh-CN" altLang="en-US" sz="2400" dirty="0">
              <a:latin typeface="Times New Roman" panose="02020603050405020304" pitchFamily="18" charset="0"/>
              <a:ea typeface="楷体_GB2312" pitchFamily="49" charset="-122"/>
            </a:endParaRPr>
          </a:p>
        </p:txBody>
      </p:sp>
      <p:sp>
        <p:nvSpPr>
          <p:cNvPr id="40980" name="AutoShape 35"/>
          <p:cNvSpPr/>
          <p:nvPr/>
        </p:nvSpPr>
        <p:spPr>
          <a:xfrm>
            <a:off x="6022975" y="2924175"/>
            <a:ext cx="287338" cy="144463"/>
          </a:xfrm>
          <a:prstGeom prst="rightArrow">
            <a:avLst>
              <a:gd name="adj1" fmla="val 50000"/>
              <a:gd name="adj2" fmla="val 49725"/>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40981" name="Text Box 29"/>
          <p:cNvSpPr txBox="1"/>
          <p:nvPr/>
        </p:nvSpPr>
        <p:spPr>
          <a:xfrm>
            <a:off x="6310313" y="692150"/>
            <a:ext cx="598487" cy="5632450"/>
          </a:xfrm>
          <a:prstGeom prst="rect">
            <a:avLst/>
          </a:prstGeom>
          <a:noFill/>
          <a:ln w="9525">
            <a:noFill/>
          </a:ln>
        </p:spPr>
        <p:txBody>
          <a:bodyPr>
            <a:spAutoFit/>
          </a:bodyPr>
          <a:p>
            <a:pPr eaLnBrk="1" hangingPunct="1">
              <a:buFont typeface="Arial" panose="020B0604020202020204" pitchFamily="34" charset="0"/>
            </a:pPr>
            <a:r>
              <a:rPr lang="en-US" altLang="zh-CN" sz="2400" b="1" u="sng" dirty="0">
                <a:latin typeface="Times New Roman" panose="02020603050405020304" pitchFamily="18" charset="0"/>
                <a:ea typeface="楷体_GB2312" pitchFamily="49" charset="-122"/>
              </a:rPr>
              <a:t>132738</a:t>
            </a:r>
            <a:endParaRPr lang="en-US" altLang="zh-CN" sz="2400" b="1" u="sng" dirty="0">
              <a:latin typeface="Times New Roman" panose="02020603050405020304" pitchFamily="18" charset="0"/>
              <a:ea typeface="楷体_GB2312" pitchFamily="49" charset="-122"/>
            </a:endParaRPr>
          </a:p>
          <a:p>
            <a:pPr eaLnBrk="1" hangingPunct="1">
              <a:buFont typeface="Arial" panose="020B0604020202020204" pitchFamily="34" charset="0"/>
            </a:pPr>
            <a:endParaRPr lang="en-US" altLang="zh-CN" sz="2400" b="1" dirty="0">
              <a:latin typeface="Times New Roman" panose="02020603050405020304" pitchFamily="18" charset="0"/>
              <a:ea typeface="楷体_GB2312" pitchFamily="49" charset="-122"/>
            </a:endParaRPr>
          </a:p>
          <a:p>
            <a:pPr eaLnBrk="1" hangingPunct="1">
              <a:buFont typeface="Arial" panose="020B0604020202020204" pitchFamily="34" charset="0"/>
            </a:pPr>
            <a:endParaRPr lang="en-US" altLang="zh-CN" sz="2400" b="1" dirty="0">
              <a:latin typeface="Times New Roman" panose="02020603050405020304" pitchFamily="18" charset="0"/>
              <a:ea typeface="楷体_GB2312" pitchFamily="49" charset="-122"/>
            </a:endParaRPr>
          </a:p>
          <a:p>
            <a:pPr eaLnBrk="1" hangingPunct="1">
              <a:buFont typeface="Arial" panose="020B0604020202020204" pitchFamily="34" charset="0"/>
            </a:pPr>
            <a:endParaRPr lang="en-US" altLang="zh-CN" sz="2400" b="1" dirty="0">
              <a:latin typeface="Times New Roman" panose="02020603050405020304" pitchFamily="18" charset="0"/>
              <a:ea typeface="楷体_GB2312" pitchFamily="49" charset="-122"/>
            </a:endParaRPr>
          </a:p>
          <a:p>
            <a:pPr eaLnBrk="1" hangingPunct="1">
              <a:buFont typeface="Arial" panose="020B0604020202020204" pitchFamily="34" charset="0"/>
            </a:pPr>
            <a:endParaRPr lang="en-US" altLang="zh-CN" sz="2400" b="1" dirty="0">
              <a:latin typeface="Times New Roman" panose="02020603050405020304" pitchFamily="18" charset="0"/>
              <a:ea typeface="楷体_GB2312" pitchFamily="49" charset="-122"/>
            </a:endParaRPr>
          </a:p>
          <a:p>
            <a:pPr eaLnBrk="1" hangingPunct="1">
              <a:buFont typeface="Arial" panose="020B0604020202020204" pitchFamily="34" charset="0"/>
            </a:pPr>
            <a:endParaRPr lang="en-US" altLang="zh-CN" sz="2400" b="1" dirty="0">
              <a:latin typeface="Times New Roman" panose="02020603050405020304" pitchFamily="18" charset="0"/>
              <a:ea typeface="楷体_GB2312" pitchFamily="49" charset="-122"/>
            </a:endParaRPr>
          </a:p>
          <a:p>
            <a:pPr eaLnBrk="1" hangingPunct="1">
              <a:buFont typeface="Arial" panose="020B0604020202020204" pitchFamily="34" charset="0"/>
            </a:pPr>
            <a:endParaRPr lang="en-US" altLang="zh-CN" sz="2400" b="1" dirty="0">
              <a:latin typeface="Times New Roman" panose="02020603050405020304" pitchFamily="18" charset="0"/>
              <a:ea typeface="楷体_GB2312" pitchFamily="49" charset="-122"/>
            </a:endParaRPr>
          </a:p>
          <a:p>
            <a:pPr eaLnBrk="1" hangingPunct="1">
              <a:buFont typeface="Arial" panose="020B0604020202020204" pitchFamily="34" charset="0"/>
            </a:pPr>
            <a:r>
              <a:rPr lang="zh-CN" altLang="en-US" sz="2400" dirty="0">
                <a:latin typeface="Times New Roman" panose="02020603050405020304" pitchFamily="18" charset="0"/>
                <a:ea typeface="楷体_GB2312" pitchFamily="49" charset="-122"/>
              </a:rPr>
              <a:t>第六趟排序后</a:t>
            </a:r>
            <a:endParaRPr lang="zh-CN" altLang="en-US" sz="2400" dirty="0">
              <a:latin typeface="Times New Roman" panose="02020603050405020304" pitchFamily="18" charset="0"/>
              <a:ea typeface="楷体_GB2312" pitchFamily="49" charset="-122"/>
            </a:endParaRPr>
          </a:p>
        </p:txBody>
      </p:sp>
      <p:sp>
        <p:nvSpPr>
          <p:cNvPr id="40982" name="Text Box 36"/>
          <p:cNvSpPr txBox="1"/>
          <p:nvPr/>
        </p:nvSpPr>
        <p:spPr>
          <a:xfrm>
            <a:off x="7239000" y="1714500"/>
            <a:ext cx="742950" cy="2743200"/>
          </a:xfrm>
          <a:prstGeom prst="rect">
            <a:avLst/>
          </a:prstGeom>
          <a:noFill/>
          <a:ln w="9525">
            <a:noFill/>
          </a:ln>
        </p:spPr>
        <p:txBody>
          <a:bodyPr>
            <a:spAutoFit/>
          </a:bodyPr>
          <a:p>
            <a:pPr eaLnBrk="1" hangingPunct="1">
              <a:lnSpc>
                <a:spcPct val="105000"/>
              </a:lnSpc>
              <a:buFont typeface="Arial" panose="020B0604020202020204" pitchFamily="34" charset="0"/>
            </a:pPr>
            <a:r>
              <a:rPr lang="en-US" altLang="zh-CN" sz="24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图</a:t>
            </a:r>
            <a:r>
              <a:rPr lang="en-US" altLang="zh-CN" sz="2000" b="1" dirty="0">
                <a:latin typeface="Times New Roman" panose="02020603050405020304" pitchFamily="18" charset="0"/>
                <a:ea typeface="楷体_GB2312" pitchFamily="49" charset="-122"/>
              </a:rPr>
              <a:t>10.6</a:t>
            </a:r>
            <a:endParaRPr lang="en-US" altLang="zh-CN" sz="2000" b="1" dirty="0">
              <a:latin typeface="Times New Roman" panose="02020603050405020304" pitchFamily="18" charset="0"/>
              <a:ea typeface="楷体_GB2312" pitchFamily="49" charset="-122"/>
            </a:endParaRPr>
          </a:p>
          <a:p>
            <a:pPr eaLnBrk="1" hangingPunct="1">
              <a:lnSpc>
                <a:spcPct val="105000"/>
              </a:lnSpc>
              <a:buFont typeface="Arial" panose="020B0604020202020204" pitchFamily="34" charset="0"/>
            </a:pP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起 </a:t>
            </a:r>
            <a:endParaRPr lang="zh-CN" altLang="en-US" sz="2000" b="1" dirty="0">
              <a:latin typeface="Times New Roman" panose="02020603050405020304" pitchFamily="18" charset="0"/>
              <a:ea typeface="楷体_GB2312" pitchFamily="49" charset="-122"/>
            </a:endParaRPr>
          </a:p>
          <a:p>
            <a:pPr eaLnBrk="1" hangingPunct="1">
              <a:lnSpc>
                <a:spcPct val="105000"/>
              </a:lnSpc>
              <a:buFont typeface="Arial" panose="020B0604020202020204" pitchFamily="34" charset="0"/>
            </a:pPr>
            <a:r>
              <a:rPr lang="zh-CN" altLang="en-US" sz="2000" b="1" dirty="0">
                <a:latin typeface="Times New Roman" panose="02020603050405020304" pitchFamily="18" charset="0"/>
                <a:ea typeface="楷体_GB2312" pitchFamily="49" charset="-122"/>
              </a:rPr>
              <a:t> 泡</a:t>
            </a:r>
            <a:endParaRPr lang="zh-CN" altLang="en-US" sz="2000" b="1" dirty="0">
              <a:latin typeface="Times New Roman" panose="02020603050405020304" pitchFamily="18" charset="0"/>
              <a:ea typeface="楷体_GB2312" pitchFamily="49" charset="-122"/>
            </a:endParaRPr>
          </a:p>
          <a:p>
            <a:pPr eaLnBrk="1" hangingPunct="1">
              <a:lnSpc>
                <a:spcPct val="105000"/>
              </a:lnSpc>
              <a:buFont typeface="Arial" panose="020B0604020202020204" pitchFamily="34" charset="0"/>
            </a:pPr>
            <a:r>
              <a:rPr lang="zh-CN" altLang="en-US" sz="2000" b="1" dirty="0">
                <a:latin typeface="Times New Roman" panose="02020603050405020304" pitchFamily="18" charset="0"/>
                <a:ea typeface="楷体_GB2312" pitchFamily="49" charset="-122"/>
              </a:rPr>
              <a:t> 排</a:t>
            </a:r>
            <a:endParaRPr lang="zh-CN" altLang="en-US" sz="2000" b="1" dirty="0">
              <a:latin typeface="Times New Roman" panose="02020603050405020304" pitchFamily="18" charset="0"/>
              <a:ea typeface="楷体_GB2312" pitchFamily="49" charset="-122"/>
            </a:endParaRPr>
          </a:p>
          <a:p>
            <a:pPr eaLnBrk="1" hangingPunct="1">
              <a:lnSpc>
                <a:spcPct val="105000"/>
              </a:lnSpc>
              <a:buFont typeface="Arial" panose="020B0604020202020204" pitchFamily="34" charset="0"/>
            </a:pPr>
            <a:r>
              <a:rPr lang="zh-CN" altLang="en-US" sz="2000" b="1" dirty="0">
                <a:latin typeface="Times New Roman" panose="02020603050405020304" pitchFamily="18" charset="0"/>
                <a:ea typeface="楷体_GB2312" pitchFamily="49" charset="-122"/>
              </a:rPr>
              <a:t> 序</a:t>
            </a:r>
            <a:endParaRPr lang="zh-CN" altLang="en-US" sz="2000" b="1" dirty="0">
              <a:latin typeface="Times New Roman" panose="02020603050405020304" pitchFamily="18" charset="0"/>
              <a:ea typeface="楷体_GB2312" pitchFamily="49" charset="-122"/>
            </a:endParaRPr>
          </a:p>
          <a:p>
            <a:pPr eaLnBrk="1" hangingPunct="1">
              <a:lnSpc>
                <a:spcPct val="105000"/>
              </a:lnSpc>
              <a:buFont typeface="Arial" panose="020B0604020202020204" pitchFamily="34" charset="0"/>
            </a:pPr>
            <a:r>
              <a:rPr lang="zh-CN" altLang="en-US" sz="2000" b="1" dirty="0">
                <a:latin typeface="Times New Roman" panose="02020603050405020304" pitchFamily="18" charset="0"/>
                <a:ea typeface="楷体_GB2312" pitchFamily="49" charset="-122"/>
              </a:rPr>
              <a:t> 示</a:t>
            </a:r>
            <a:endParaRPr lang="zh-CN" altLang="en-US" sz="2000" b="1" dirty="0">
              <a:latin typeface="Times New Roman" panose="02020603050405020304" pitchFamily="18" charset="0"/>
              <a:ea typeface="楷体_GB2312" pitchFamily="49" charset="-122"/>
            </a:endParaRPr>
          </a:p>
          <a:p>
            <a:pPr eaLnBrk="1" hangingPunct="1">
              <a:lnSpc>
                <a:spcPct val="105000"/>
              </a:lnSpc>
              <a:buFont typeface="Arial" panose="020B0604020202020204" pitchFamily="34" charset="0"/>
            </a:pPr>
            <a:r>
              <a:rPr lang="zh-CN" altLang="en-US" sz="2000" b="1" dirty="0">
                <a:latin typeface="Times New Roman" panose="02020603050405020304" pitchFamily="18" charset="0"/>
                <a:ea typeface="楷体_GB2312" pitchFamily="49" charset="-122"/>
              </a:rPr>
              <a:t> 例</a:t>
            </a:r>
            <a:endParaRPr lang="zh-CN" altLang="en-US" sz="2000" b="1" dirty="0">
              <a:latin typeface="Times New Roman" panose="02020603050405020304" pitchFamily="18" charset="0"/>
              <a:ea typeface="楷体_GB2312"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0969"/>
                                        </p:tgtEl>
                                        <p:attrNameLst>
                                          <p:attrName>style.visibility</p:attrName>
                                        </p:attrNameLst>
                                      </p:cBhvr>
                                      <p:to>
                                        <p:strVal val="visible"/>
                                      </p:to>
                                    </p:set>
                                    <p:animEffect transition="in" filter="wipe(left)">
                                      <p:cBhvr>
                                        <p:cTn id="7" dur="500"/>
                                        <p:tgtEl>
                                          <p:spTgt spid="409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70"/>
                                        </p:tgtEl>
                                        <p:attrNameLst>
                                          <p:attrName>style.visibility</p:attrName>
                                        </p:attrNameLst>
                                      </p:cBhvr>
                                      <p:to>
                                        <p:strVal val="visible"/>
                                      </p:to>
                                    </p:set>
                                    <p:animEffect transition="in" filter="blinds(horizontal)">
                                      <p:cBhvr>
                                        <p:cTn id="12" dur="500"/>
                                        <p:tgtEl>
                                          <p:spTgt spid="4097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71"/>
                                        </p:tgtEl>
                                        <p:attrNameLst>
                                          <p:attrName>style.visibility</p:attrName>
                                        </p:attrNameLst>
                                      </p:cBhvr>
                                      <p:to>
                                        <p:strVal val="visible"/>
                                      </p:to>
                                    </p:set>
                                    <p:animEffect transition="in" filter="wipe(left)">
                                      <p:cBhvr>
                                        <p:cTn id="15" dur="500"/>
                                        <p:tgtEl>
                                          <p:spTgt spid="4097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0972"/>
                                        </p:tgtEl>
                                        <p:attrNameLst>
                                          <p:attrName>style.visibility</p:attrName>
                                        </p:attrNameLst>
                                      </p:cBhvr>
                                      <p:to>
                                        <p:strVal val="visible"/>
                                      </p:to>
                                    </p:set>
                                    <p:animEffect transition="in" filter="blinds(horizontal)">
                                      <p:cBhvr>
                                        <p:cTn id="20" dur="500"/>
                                        <p:tgtEl>
                                          <p:spTgt spid="40972"/>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0973"/>
                                        </p:tgtEl>
                                        <p:attrNameLst>
                                          <p:attrName>style.visibility</p:attrName>
                                        </p:attrNameLst>
                                      </p:cBhvr>
                                      <p:to>
                                        <p:strVal val="visible"/>
                                      </p:to>
                                    </p:set>
                                    <p:animEffect transition="in" filter="wipe(left)">
                                      <p:cBhvr>
                                        <p:cTn id="23" dur="500"/>
                                        <p:tgtEl>
                                          <p:spTgt spid="4097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0974"/>
                                        </p:tgtEl>
                                        <p:attrNameLst>
                                          <p:attrName>style.visibility</p:attrName>
                                        </p:attrNameLst>
                                      </p:cBhvr>
                                      <p:to>
                                        <p:strVal val="visible"/>
                                      </p:to>
                                    </p:set>
                                    <p:animEffect transition="in" filter="blinds(horizontal)">
                                      <p:cBhvr>
                                        <p:cTn id="28" dur="500"/>
                                        <p:tgtEl>
                                          <p:spTgt spid="40974"/>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0975"/>
                                        </p:tgtEl>
                                        <p:attrNameLst>
                                          <p:attrName>style.visibility</p:attrName>
                                        </p:attrNameLst>
                                      </p:cBhvr>
                                      <p:to>
                                        <p:strVal val="visible"/>
                                      </p:to>
                                    </p:set>
                                    <p:animEffect transition="in" filter="wipe(left)">
                                      <p:cBhvr>
                                        <p:cTn id="31" dur="500"/>
                                        <p:tgtEl>
                                          <p:spTgt spid="40975"/>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0976"/>
                                        </p:tgtEl>
                                        <p:attrNameLst>
                                          <p:attrName>style.visibility</p:attrName>
                                        </p:attrNameLst>
                                      </p:cBhvr>
                                      <p:to>
                                        <p:strVal val="visible"/>
                                      </p:to>
                                    </p:set>
                                    <p:animEffect transition="in" filter="blinds(horizontal)">
                                      <p:cBhvr>
                                        <p:cTn id="36" dur="500"/>
                                        <p:tgtEl>
                                          <p:spTgt spid="4097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0977"/>
                                        </p:tgtEl>
                                        <p:attrNameLst>
                                          <p:attrName>style.visibility</p:attrName>
                                        </p:attrNameLst>
                                      </p:cBhvr>
                                      <p:to>
                                        <p:strVal val="visible"/>
                                      </p:to>
                                    </p:set>
                                    <p:animEffect transition="in" filter="wipe(left)">
                                      <p:cBhvr>
                                        <p:cTn id="39" dur="500"/>
                                        <p:tgtEl>
                                          <p:spTgt spid="4097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40978"/>
                                        </p:tgtEl>
                                        <p:attrNameLst>
                                          <p:attrName>style.visibility</p:attrName>
                                        </p:attrNameLst>
                                      </p:cBhvr>
                                      <p:to>
                                        <p:strVal val="visible"/>
                                      </p:to>
                                    </p:set>
                                    <p:animEffect transition="in" filter="blinds(horizontal)">
                                      <p:cBhvr>
                                        <p:cTn id="44" dur="500"/>
                                        <p:tgtEl>
                                          <p:spTgt spid="40978"/>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40979"/>
                                        </p:tgtEl>
                                        <p:attrNameLst>
                                          <p:attrName>style.visibility</p:attrName>
                                        </p:attrNameLst>
                                      </p:cBhvr>
                                      <p:to>
                                        <p:strVal val="visible"/>
                                      </p:to>
                                    </p:set>
                                    <p:animEffect transition="in" filter="wipe(left)">
                                      <p:cBhvr>
                                        <p:cTn id="47" dur="500"/>
                                        <p:tgtEl>
                                          <p:spTgt spid="4097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0980"/>
                                        </p:tgtEl>
                                        <p:attrNameLst>
                                          <p:attrName>style.visibility</p:attrName>
                                        </p:attrNameLst>
                                      </p:cBhvr>
                                      <p:to>
                                        <p:strVal val="visible"/>
                                      </p:to>
                                    </p:set>
                                    <p:animEffect transition="in" filter="blinds(horizontal)">
                                      <p:cBhvr>
                                        <p:cTn id="52" dur="500"/>
                                        <p:tgtEl>
                                          <p:spTgt spid="40980"/>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40981"/>
                                        </p:tgtEl>
                                        <p:attrNameLst>
                                          <p:attrName>style.visibility</p:attrName>
                                        </p:attrNameLst>
                                      </p:cBhvr>
                                      <p:to>
                                        <p:strVal val="visible"/>
                                      </p:to>
                                    </p:set>
                                    <p:animEffect transition="in" filter="wipe(left)">
                                      <p:cBhvr>
                                        <p:cTn id="55" dur="500"/>
                                        <p:tgtEl>
                                          <p:spTgt spid="40981"/>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40982"/>
                                        </p:tgtEl>
                                        <p:attrNameLst>
                                          <p:attrName>style.visibility</p:attrName>
                                        </p:attrNameLst>
                                      </p:cBhvr>
                                      <p:to>
                                        <p:strVal val="visible"/>
                                      </p:to>
                                    </p:set>
                                    <p:animEffect transition="in" filter="wipe(left)">
                                      <p:cBhvr>
                                        <p:cTn id="58" dur="500"/>
                                        <p:tgtEl>
                                          <p:spTgt spid="40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9" grpId="0"/>
      <p:bldP spid="40970" grpId="0" animBg="1"/>
      <p:bldP spid="40971" grpId="0"/>
      <p:bldP spid="40972" grpId="0" animBg="1"/>
      <p:bldP spid="40973" grpId="0"/>
      <p:bldP spid="40974" grpId="0" animBg="1"/>
      <p:bldP spid="40975" grpId="0"/>
      <p:bldP spid="40976" grpId="0" animBg="1"/>
      <p:bldP spid="40977" grpId="0"/>
      <p:bldP spid="40978" grpId="0" animBg="1"/>
      <p:bldP spid="40979" grpId="0"/>
      <p:bldP spid="40980" grpId="0" animBg="1"/>
      <p:bldP spid="40981" grpId="0"/>
      <p:bldP spid="4098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ext Box 3"/>
          <p:cNvSpPr txBox="1"/>
          <p:nvPr/>
        </p:nvSpPr>
        <p:spPr>
          <a:xfrm>
            <a:off x="625475" y="285750"/>
            <a:ext cx="7558088" cy="5384800"/>
          </a:xfrm>
          <a:prstGeom prst="rect">
            <a:avLst/>
          </a:prstGeom>
          <a:noFill/>
          <a:ln w="9525">
            <a:noFill/>
          </a:ln>
        </p:spPr>
        <p:txBody>
          <a:bodyPr>
            <a:spAutoFit/>
          </a:bodyPr>
          <a:p>
            <a:pPr eaLnBrk="1" hangingPunct="1">
              <a:lnSpc>
                <a:spcPts val="32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void</a:t>
            </a:r>
            <a:r>
              <a:rPr lang="en-US" altLang="zh-CN" sz="2000" dirty="0">
                <a:latin typeface="微软雅黑" panose="020B0503020204020204" pitchFamily="34" charset="-122"/>
                <a:ea typeface="微软雅黑" panose="020B0503020204020204" pitchFamily="34" charset="-122"/>
              </a:rPr>
              <a:t> BubbleSort(Elem R[ ], </a:t>
            </a:r>
            <a:r>
              <a:rPr lang="en-US" altLang="zh-CN" sz="2000" b="1" dirty="0">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n) </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eaLnBrk="1" hangingPunct="1">
              <a:lnSpc>
                <a:spcPts val="32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i = n;</a:t>
            </a:r>
            <a:endParaRPr lang="en-US" altLang="zh-CN" sz="2000" dirty="0">
              <a:latin typeface="微软雅黑" panose="020B0503020204020204" pitchFamily="34" charset="-122"/>
              <a:ea typeface="微软雅黑" panose="020B0503020204020204" pitchFamily="34" charset="-122"/>
            </a:endParaRPr>
          </a:p>
          <a:p>
            <a:pPr eaLnBrk="1" hangingPunct="1">
              <a:lnSpc>
                <a:spcPts val="32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while</a:t>
            </a:r>
            <a:r>
              <a:rPr lang="en-US" altLang="zh-CN" sz="2000" dirty="0">
                <a:latin typeface="微软雅黑" panose="020B0503020204020204" pitchFamily="34" charset="-122"/>
                <a:ea typeface="微软雅黑" panose="020B0503020204020204" pitchFamily="34" charset="-122"/>
              </a:rPr>
              <a:t> (i &gt;1) </a:t>
            </a:r>
            <a:r>
              <a:rPr lang="en-US" altLang="zh-CN" sz="2000" b="1" dirty="0">
                <a:latin typeface="微软雅黑" panose="020B0503020204020204" pitchFamily="34" charset="-122"/>
                <a:ea typeface="微软雅黑" panose="020B0503020204020204" pitchFamily="34" charset="-122"/>
              </a:rPr>
              <a:t>{ </a:t>
            </a:r>
            <a:endParaRPr lang="en-US" altLang="zh-CN" sz="2000" b="1" dirty="0">
              <a:latin typeface="微软雅黑" panose="020B0503020204020204" pitchFamily="34" charset="-122"/>
              <a:ea typeface="微软雅黑" panose="020B0503020204020204" pitchFamily="34" charset="-122"/>
            </a:endParaRPr>
          </a:p>
          <a:p>
            <a:pPr eaLnBrk="1" hangingPunct="1">
              <a:lnSpc>
                <a:spcPts val="32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lastExchangeIndex = 1; </a:t>
            </a:r>
            <a:endParaRPr lang="en-US" altLang="zh-CN" sz="2000" dirty="0">
              <a:latin typeface="微软雅黑" panose="020B0503020204020204" pitchFamily="34" charset="-122"/>
              <a:ea typeface="微软雅黑" panose="020B0503020204020204" pitchFamily="34" charset="-122"/>
            </a:endParaRPr>
          </a:p>
          <a:p>
            <a:pPr eaLnBrk="1" hangingPunct="1">
              <a:lnSpc>
                <a:spcPts val="32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       for</a:t>
            </a:r>
            <a:r>
              <a:rPr lang="en-US" altLang="zh-CN" sz="2000" dirty="0">
                <a:latin typeface="微软雅黑" panose="020B0503020204020204" pitchFamily="34" charset="-122"/>
                <a:ea typeface="微软雅黑" panose="020B0503020204020204" pitchFamily="34" charset="-122"/>
              </a:rPr>
              <a:t> (j = 1;  j &lt; i;  j++)</a:t>
            </a:r>
            <a:endParaRPr lang="en-US" altLang="zh-CN" sz="2000" dirty="0">
              <a:latin typeface="微软雅黑" panose="020B0503020204020204" pitchFamily="34" charset="-122"/>
              <a:ea typeface="微软雅黑" panose="020B0503020204020204" pitchFamily="34" charset="-122"/>
            </a:endParaRPr>
          </a:p>
          <a:p>
            <a:pPr eaLnBrk="1" hangingPunct="1">
              <a:lnSpc>
                <a:spcPts val="32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if</a:t>
            </a:r>
            <a:r>
              <a:rPr lang="en-US" altLang="zh-CN" sz="2000" dirty="0">
                <a:latin typeface="微软雅黑" panose="020B0503020204020204" pitchFamily="34" charset="-122"/>
                <a:ea typeface="微软雅黑" panose="020B0503020204020204" pitchFamily="34" charset="-122"/>
              </a:rPr>
              <a:t> (R[j+1].key &lt; R[j].key) </a:t>
            </a:r>
            <a:r>
              <a:rPr lang="en-US" altLang="zh-CN" sz="2000" b="1" dirty="0">
                <a:latin typeface="微软雅黑" panose="020B0503020204020204" pitchFamily="34" charset="-122"/>
                <a:ea typeface="微软雅黑" panose="020B0503020204020204" pitchFamily="34" charset="-122"/>
              </a:rPr>
              <a:t>{ </a:t>
            </a:r>
            <a:endParaRPr lang="en-US" altLang="zh-CN" sz="2000" b="1" dirty="0">
              <a:latin typeface="微软雅黑" panose="020B0503020204020204" pitchFamily="34" charset="-122"/>
              <a:ea typeface="微软雅黑" panose="020B0503020204020204" pitchFamily="34" charset="-122"/>
            </a:endParaRPr>
          </a:p>
          <a:p>
            <a:pPr eaLnBrk="1" hangingPunct="1">
              <a:lnSpc>
                <a:spcPts val="32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Swap(R[j], R[j+1]);</a:t>
            </a:r>
            <a:endParaRPr lang="en-US" altLang="zh-CN" sz="2000" dirty="0">
              <a:latin typeface="微软雅黑" panose="020B0503020204020204" pitchFamily="34" charset="-122"/>
              <a:ea typeface="微软雅黑" panose="020B0503020204020204" pitchFamily="34" charset="-122"/>
            </a:endParaRPr>
          </a:p>
          <a:p>
            <a:pPr algn="ctr" eaLnBrk="1" hangingPunct="1">
              <a:lnSpc>
                <a:spcPts val="32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lastExchangeIndex = j;  //</a:t>
            </a:r>
            <a:r>
              <a:rPr lang="zh-CN" altLang="en-US" sz="2000" dirty="0">
                <a:latin typeface="微软雅黑" panose="020B0503020204020204" pitchFamily="34" charset="-122"/>
                <a:ea typeface="微软雅黑" panose="020B0503020204020204" pitchFamily="34" charset="-122"/>
              </a:rPr>
              <a:t>记下进行交换的记录位置</a:t>
            </a:r>
            <a:endParaRPr lang="zh-CN" altLang="en-US" sz="2000" dirty="0">
              <a:latin typeface="微软雅黑" panose="020B0503020204020204" pitchFamily="34" charset="-122"/>
              <a:ea typeface="微软雅黑" panose="020B0503020204020204" pitchFamily="34" charset="-122"/>
            </a:endParaRPr>
          </a:p>
          <a:p>
            <a:pPr eaLnBrk="1" hangingPunct="1">
              <a:lnSpc>
                <a:spcPts val="32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if</a:t>
            </a:r>
            <a:endParaRPr lang="en-US" altLang="zh-CN" sz="2000" dirty="0">
              <a:latin typeface="微软雅黑" panose="020B0503020204020204" pitchFamily="34" charset="-122"/>
              <a:ea typeface="微软雅黑" panose="020B0503020204020204" pitchFamily="34" charset="-122"/>
            </a:endParaRPr>
          </a:p>
          <a:p>
            <a:pPr eaLnBrk="1" hangingPunct="1">
              <a:lnSpc>
                <a:spcPts val="32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i = lastExchangeIndex; </a:t>
            </a:r>
            <a:r>
              <a:rPr lang="en-US" altLang="zh-CN" sz="2000" b="1"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本趟进行过交换的</a:t>
            </a:r>
            <a:endParaRPr lang="zh-CN" altLang="en-US" sz="2000" dirty="0">
              <a:latin typeface="微软雅黑" panose="020B0503020204020204" pitchFamily="34" charset="-122"/>
              <a:ea typeface="微软雅黑" panose="020B0503020204020204" pitchFamily="34" charset="-122"/>
            </a:endParaRPr>
          </a:p>
          <a:p>
            <a:pPr algn="ctr" eaLnBrk="1" hangingPunct="1">
              <a:lnSpc>
                <a:spcPts val="32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最后一个记录的位置          </a:t>
            </a:r>
            <a:endParaRPr lang="zh-CN" altLang="en-US" sz="2000" b="1" dirty="0">
              <a:latin typeface="微软雅黑" panose="020B0503020204020204" pitchFamily="34" charset="-122"/>
              <a:ea typeface="微软雅黑" panose="020B0503020204020204" pitchFamily="34" charset="-122"/>
            </a:endParaRPr>
          </a:p>
          <a:p>
            <a:pPr eaLnBrk="1" hangingPunct="1">
              <a:lnSpc>
                <a:spcPts val="3200"/>
              </a:lnSpc>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 while</a:t>
            </a:r>
            <a:endParaRPr lang="en-US" altLang="zh-CN" sz="2000" dirty="0">
              <a:latin typeface="微软雅黑" panose="020B0503020204020204" pitchFamily="34" charset="-122"/>
              <a:ea typeface="微软雅黑" panose="020B0503020204020204" pitchFamily="34" charset="-122"/>
            </a:endParaRPr>
          </a:p>
          <a:p>
            <a:pPr eaLnBrk="1" hangingPunct="1">
              <a:lnSpc>
                <a:spcPts val="32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 // </a:t>
            </a:r>
            <a:r>
              <a:rPr lang="en-US" altLang="zh-CN" sz="2000" dirty="0">
                <a:latin typeface="微软雅黑" panose="020B0503020204020204" pitchFamily="34" charset="-122"/>
                <a:ea typeface="微软雅黑" panose="020B0503020204020204" pitchFamily="34" charset="-122"/>
              </a:rPr>
              <a:t>BubbleSort</a:t>
            </a:r>
            <a:endParaRPr lang="en-US" altLang="zh-CN" sz="2000" dirty="0">
              <a:latin typeface="微软雅黑" panose="020B0503020204020204" pitchFamily="34" charset="-122"/>
              <a:ea typeface="微软雅黑" panose="020B0503020204020204" pitchFamily="34" charset="-122"/>
            </a:endParaRPr>
          </a:p>
        </p:txBody>
      </p:sp>
      <p:sp>
        <p:nvSpPr>
          <p:cNvPr id="41987" name="TextBox 7"/>
          <p:cNvSpPr txBox="1"/>
          <p:nvPr/>
        </p:nvSpPr>
        <p:spPr>
          <a:xfrm>
            <a:off x="2998788" y="5734050"/>
            <a:ext cx="2808287" cy="400050"/>
          </a:xfrm>
          <a:prstGeom prst="rect">
            <a:avLst/>
          </a:prstGeom>
          <a:noFill/>
          <a:ln w="9525">
            <a:noFill/>
          </a:ln>
        </p:spPr>
        <p:txBody>
          <a:bodyPr>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起泡排序算法</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7" name="Text Box 1027"/>
          <p:cNvSpPr/>
          <p:nvPr/>
        </p:nvSpPr>
        <p:spPr>
          <a:xfrm>
            <a:off x="647700" y="244475"/>
            <a:ext cx="1447800" cy="400050"/>
          </a:xfrm>
          <a:prstGeom prst="rect">
            <a:avLst/>
          </a:prstGeom>
          <a:noFill/>
          <a:ln w="9525">
            <a:noFill/>
          </a:ln>
        </p:spPr>
        <p:txBody>
          <a:bodyPr>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sym typeface="楷体_GB2312" pitchFamily="49" charset="-122"/>
              </a:rPr>
              <a:t>注意</a:t>
            </a:r>
            <a:r>
              <a:rPr lang="en-US" altLang="zh-CN" sz="2000" b="1" dirty="0">
                <a:latin typeface="微软雅黑" panose="020B0503020204020204" pitchFamily="34" charset="-122"/>
                <a:ea typeface="微软雅黑" panose="020B0503020204020204" pitchFamily="34" charset="-122"/>
                <a:sym typeface="楷体_GB2312" pitchFamily="49" charset="-122"/>
              </a:rPr>
              <a:t>:</a:t>
            </a:r>
            <a:endParaRPr lang="zh-CN" altLang="en-US" sz="3300" dirty="0">
              <a:latin typeface="Times New Roman" panose="02020603050405020304" pitchFamily="18" charset="0"/>
              <a:ea typeface="宋体" panose="02010600030101010101" pitchFamily="2" charset="-122"/>
            </a:endParaRPr>
          </a:p>
        </p:txBody>
      </p:sp>
      <p:sp>
        <p:nvSpPr>
          <p:cNvPr id="43018" name="Rectangle 1054"/>
          <p:cNvSpPr/>
          <p:nvPr/>
        </p:nvSpPr>
        <p:spPr>
          <a:xfrm>
            <a:off x="593725" y="785813"/>
            <a:ext cx="7623175" cy="400050"/>
          </a:xfrm>
          <a:prstGeom prst="rect">
            <a:avLst/>
          </a:prstGeom>
          <a:noFill/>
          <a:ln w="9525">
            <a:noFill/>
          </a:ln>
        </p:spPr>
        <p:txBody>
          <a:bodyPr>
            <a:spAutoFit/>
          </a:bodyPr>
          <a:p>
            <a:pPr eaLnBrk="1" hangingPunct="1">
              <a:buFont typeface="Arial" panose="020B0604020202020204" pitchFamily="34" charset="0"/>
            </a:pPr>
            <a:r>
              <a:rPr lang="en-US" altLang="zh-CN" sz="2000" dirty="0">
                <a:latin typeface="微软雅黑" panose="020B0503020204020204" pitchFamily="34" charset="-122"/>
                <a:ea typeface="微软雅黑" panose="020B0503020204020204" pitchFamily="34" charset="-122"/>
                <a:sym typeface="楷体_GB2312" pitchFamily="49" charset="-122"/>
              </a:rPr>
              <a:t>1. </a:t>
            </a:r>
            <a:r>
              <a:rPr lang="zh-CN" altLang="en-US" sz="2000" dirty="0">
                <a:latin typeface="微软雅黑" panose="020B0503020204020204" pitchFamily="34" charset="-122"/>
                <a:ea typeface="微软雅黑" panose="020B0503020204020204" pitchFamily="34" charset="-122"/>
                <a:sym typeface="楷体_GB2312" pitchFamily="49" charset="-122"/>
              </a:rPr>
              <a:t>起泡排序的结束条件为，</a:t>
            </a:r>
            <a:r>
              <a:rPr lang="zh-CN" altLang="en-US" sz="2000" b="1" dirty="0">
                <a:latin typeface="微软雅黑" panose="020B0503020204020204" pitchFamily="34" charset="-122"/>
                <a:ea typeface="微软雅黑" panose="020B0503020204020204" pitchFamily="34" charset="-122"/>
                <a:sym typeface="楷体_GB2312" pitchFamily="49" charset="-122"/>
              </a:rPr>
              <a:t>最后一趟没有进行</a:t>
            </a:r>
            <a:r>
              <a:rPr lang="zh-CN" altLang="en-US" sz="2000" b="1" dirty="0">
                <a:latin typeface="Times New Roman" panose="02020603050405020304" pitchFamily="18" charset="0"/>
                <a:ea typeface="微软雅黑" panose="020B0503020204020204" pitchFamily="34" charset="-122"/>
                <a:sym typeface="楷体_GB2312" pitchFamily="49" charset="-122"/>
              </a:rPr>
              <a:t>“</a:t>
            </a:r>
            <a:r>
              <a:rPr lang="zh-CN" altLang="en-US" sz="2000" b="1" dirty="0">
                <a:latin typeface="微软雅黑" panose="020B0503020204020204" pitchFamily="34" charset="-122"/>
                <a:ea typeface="微软雅黑" panose="020B0503020204020204" pitchFamily="34" charset="-122"/>
                <a:sym typeface="楷体_GB2312" pitchFamily="49" charset="-122"/>
              </a:rPr>
              <a:t>交换记录</a:t>
            </a:r>
            <a:r>
              <a:rPr lang="zh-CN" altLang="en-US" sz="2000" b="1" dirty="0">
                <a:latin typeface="Times New Roman" panose="02020603050405020304" pitchFamily="18" charset="0"/>
                <a:ea typeface="微软雅黑" panose="020B0503020204020204" pitchFamily="34" charset="-122"/>
                <a:sym typeface="楷体_GB2312" pitchFamily="49" charset="-122"/>
              </a:rPr>
              <a:t>”</a:t>
            </a:r>
            <a:r>
              <a:rPr lang="zh-CN" altLang="en-US" sz="2000" b="1" dirty="0">
                <a:latin typeface="微软雅黑" panose="020B0503020204020204" pitchFamily="34" charset="-122"/>
                <a:ea typeface="微软雅黑" panose="020B0503020204020204" pitchFamily="34" charset="-122"/>
                <a:sym typeface="楷体_GB2312" pitchFamily="49" charset="-122"/>
              </a:rPr>
              <a:t>。</a:t>
            </a:r>
            <a:endParaRPr lang="zh-CN" altLang="en-US" sz="2000" dirty="0">
              <a:latin typeface="Times New Roman" panose="02020603050405020304" pitchFamily="18" charset="0"/>
              <a:ea typeface="宋体" panose="02010600030101010101" pitchFamily="2" charset="-122"/>
            </a:endParaRPr>
          </a:p>
        </p:txBody>
      </p:sp>
      <p:sp>
        <p:nvSpPr>
          <p:cNvPr id="43019" name="Text Box 1028"/>
          <p:cNvSpPr/>
          <p:nvPr/>
        </p:nvSpPr>
        <p:spPr>
          <a:xfrm>
            <a:off x="577850" y="1430338"/>
            <a:ext cx="8016875" cy="368300"/>
          </a:xfrm>
          <a:prstGeom prst="rect">
            <a:avLst/>
          </a:prstGeom>
          <a:noFill/>
          <a:ln w="9525">
            <a:noFill/>
          </a:ln>
        </p:spPr>
        <p:txBody>
          <a:bodyPr>
            <a:spAutoFit/>
          </a:bodyPr>
          <a:p>
            <a:pPr eaLnBrk="1" hangingPunct="1">
              <a:buFont typeface="Arial" panose="020B0604020202020204" pitchFamily="34" charset="0"/>
            </a:pPr>
            <a:r>
              <a:rPr lang="en-US" altLang="zh-CN" dirty="0">
                <a:latin typeface="微软雅黑" panose="020B0503020204020204" pitchFamily="34" charset="-122"/>
                <a:ea typeface="微软雅黑" panose="020B0503020204020204" pitchFamily="34" charset="-122"/>
                <a:sym typeface="楷体_GB2312" pitchFamily="49" charset="-122"/>
              </a:rPr>
              <a:t>2.    </a:t>
            </a:r>
            <a:r>
              <a:rPr lang="zh-CN" altLang="en-US" dirty="0">
                <a:latin typeface="微软雅黑" panose="020B0503020204020204" pitchFamily="34" charset="-122"/>
                <a:ea typeface="微软雅黑" panose="020B0503020204020204" pitchFamily="34" charset="-122"/>
                <a:sym typeface="楷体_GB2312" pitchFamily="49" charset="-122"/>
              </a:rPr>
              <a:t>一般情况下，每经过一趟</a:t>
            </a:r>
            <a:r>
              <a:rPr lang="zh-CN" altLang="en-US" dirty="0">
                <a:latin typeface="Times New Roman" panose="02020603050405020304" pitchFamily="18" charset="0"/>
                <a:ea typeface="微软雅黑" panose="020B0503020204020204" pitchFamily="34" charset="-122"/>
                <a:sym typeface="楷体_GB2312" pitchFamily="49" charset="-122"/>
              </a:rPr>
              <a:t>“</a:t>
            </a:r>
            <a:r>
              <a:rPr lang="zh-CN" altLang="en-US" dirty="0">
                <a:latin typeface="微软雅黑" panose="020B0503020204020204" pitchFamily="34" charset="-122"/>
                <a:ea typeface="微软雅黑" panose="020B0503020204020204" pitchFamily="34" charset="-122"/>
                <a:sym typeface="楷体_GB2312" pitchFamily="49" charset="-122"/>
              </a:rPr>
              <a:t>起泡</a:t>
            </a:r>
            <a:r>
              <a:rPr lang="zh-CN" altLang="en-US" dirty="0">
                <a:latin typeface="Times New Roman" panose="02020603050405020304" pitchFamily="18" charset="0"/>
                <a:ea typeface="微软雅黑" panose="020B0503020204020204" pitchFamily="34" charset="-122"/>
                <a:sym typeface="楷体_GB2312" pitchFamily="49" charset="-122"/>
              </a:rPr>
              <a:t>”</a:t>
            </a:r>
            <a:r>
              <a:rPr lang="zh-CN" altLang="en-US" dirty="0">
                <a:latin typeface="微软雅黑" panose="020B0503020204020204" pitchFamily="34" charset="-122"/>
                <a:ea typeface="微软雅黑" panose="020B0503020204020204" pitchFamily="34" charset="-122"/>
                <a:sym typeface="楷体_GB2312" pitchFamily="49" charset="-122"/>
              </a:rPr>
              <a:t>，</a:t>
            </a:r>
            <a:r>
              <a:rPr lang="zh-CN" altLang="en-US" dirty="0">
                <a:latin typeface="Times New Roman" panose="02020603050405020304" pitchFamily="18" charset="0"/>
                <a:ea typeface="微软雅黑" panose="020B0503020204020204" pitchFamily="34" charset="-122"/>
                <a:sym typeface="楷体_GB2312" pitchFamily="49" charset="-122"/>
              </a:rPr>
              <a:t>“</a:t>
            </a:r>
            <a:r>
              <a:rPr lang="en-US" altLang="zh-CN" dirty="0">
                <a:latin typeface="微软雅黑" panose="020B0503020204020204" pitchFamily="34" charset="-122"/>
                <a:ea typeface="微软雅黑" panose="020B0503020204020204" pitchFamily="34" charset="-122"/>
                <a:sym typeface="楷体_GB2312" pitchFamily="49" charset="-122"/>
              </a:rPr>
              <a:t>i </a:t>
            </a:r>
            <a:r>
              <a:rPr lang="zh-CN" altLang="en-US" dirty="0">
                <a:latin typeface="微软雅黑" panose="020B0503020204020204" pitchFamily="34" charset="-122"/>
                <a:ea typeface="微软雅黑" panose="020B0503020204020204" pitchFamily="34" charset="-122"/>
                <a:sym typeface="楷体_GB2312" pitchFamily="49" charset="-122"/>
              </a:rPr>
              <a:t>减</a:t>
            </a:r>
            <a:r>
              <a:rPr lang="en-US" altLang="zh-CN" dirty="0">
                <a:latin typeface="微软雅黑" panose="020B0503020204020204" pitchFamily="34" charset="-122"/>
                <a:ea typeface="微软雅黑" panose="020B0503020204020204" pitchFamily="34" charset="-122"/>
                <a:sym typeface="楷体_GB2312" pitchFamily="49" charset="-122"/>
              </a:rPr>
              <a:t>1</a:t>
            </a:r>
            <a:r>
              <a:rPr lang="en-US" altLang="zh-CN" dirty="0">
                <a:latin typeface="Times New Roman" panose="02020603050405020304" pitchFamily="18" charset="0"/>
                <a:ea typeface="微软雅黑" panose="020B0503020204020204" pitchFamily="34" charset="-122"/>
                <a:sym typeface="楷体_GB2312" pitchFamily="49" charset="-122"/>
              </a:rPr>
              <a:t>”</a:t>
            </a:r>
            <a:r>
              <a:rPr lang="zh-CN" altLang="en-US" dirty="0">
                <a:latin typeface="微软雅黑" panose="020B0503020204020204" pitchFamily="34" charset="-122"/>
                <a:ea typeface="微软雅黑" panose="020B0503020204020204" pitchFamily="34" charset="-122"/>
                <a:sym typeface="楷体_GB2312" pitchFamily="49" charset="-122"/>
              </a:rPr>
              <a:t>，但并不是每趟都如此。</a:t>
            </a:r>
            <a:endParaRPr lang="zh-CN" altLang="en-US" sz="3300" dirty="0">
              <a:latin typeface="Times New Roman" panose="02020603050405020304" pitchFamily="18" charset="0"/>
              <a:ea typeface="宋体" panose="02010600030101010101" pitchFamily="2" charset="-122"/>
            </a:endParaRPr>
          </a:p>
        </p:txBody>
      </p:sp>
      <p:sp>
        <p:nvSpPr>
          <p:cNvPr id="43020" name="Rectangle 1029"/>
          <p:cNvSpPr/>
          <p:nvPr/>
        </p:nvSpPr>
        <p:spPr>
          <a:xfrm>
            <a:off x="739775" y="2001838"/>
            <a:ext cx="782638" cy="400050"/>
          </a:xfrm>
          <a:prstGeom prst="rect">
            <a:avLst/>
          </a:prstGeom>
          <a:noFill/>
          <a:ln w="9525">
            <a:noFill/>
          </a:ln>
        </p:spPr>
        <p:txBody>
          <a:bodyPr wrap="none">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sym typeface="楷体_GB2312" pitchFamily="49" charset="-122"/>
              </a:rPr>
              <a:t>例如</a:t>
            </a:r>
            <a:r>
              <a:rPr lang="en-US" altLang="zh-CN" sz="2000" b="1" dirty="0">
                <a:latin typeface="微软雅黑" panose="020B0503020204020204" pitchFamily="34" charset="-122"/>
                <a:ea typeface="微软雅黑" panose="020B0503020204020204" pitchFamily="34" charset="-122"/>
                <a:sym typeface="楷体_GB2312" pitchFamily="49" charset="-122"/>
              </a:rPr>
              <a:t>:</a:t>
            </a:r>
            <a:endParaRPr lang="en-US" altLang="zh-CN" sz="2000" dirty="0">
              <a:latin typeface="微软雅黑" panose="020B0503020204020204" pitchFamily="34" charset="-122"/>
              <a:ea typeface="微软雅黑" panose="020B0503020204020204" pitchFamily="34" charset="-122"/>
              <a:sym typeface="楷体_GB2312" pitchFamily="49" charset="-122"/>
            </a:endParaRPr>
          </a:p>
        </p:txBody>
      </p:sp>
      <p:graphicFrame>
        <p:nvGraphicFramePr>
          <p:cNvPr id="43021" name="Group 13"/>
          <p:cNvGraphicFramePr>
            <a:graphicFrameLocks noGrp="1"/>
          </p:cNvGraphicFramePr>
          <p:nvPr/>
        </p:nvGraphicFramePr>
        <p:xfrm>
          <a:off x="879475" y="2714625"/>
          <a:ext cx="7000875" cy="1006475"/>
        </p:xfrm>
        <a:graphic>
          <a:graphicData uri="http://schemas.openxmlformats.org/drawingml/2006/table">
            <a:tbl>
              <a:tblPr/>
              <a:tblGrid>
                <a:gridCol w="1000125"/>
                <a:gridCol w="1000125"/>
                <a:gridCol w="1000125"/>
                <a:gridCol w="1000125"/>
                <a:gridCol w="1000125"/>
                <a:gridCol w="1000125"/>
                <a:gridCol w="1000125"/>
              </a:tblGrid>
              <a:tr h="1006475">
                <a:tc>
                  <a:txBody>
                    <a:bodyPr/>
                    <a:lstStyle/>
                    <a:p>
                      <a:pPr marL="0" marR="0" lvl="0" indent="0" algn="ctr" defTabSz="1087755" rtl="0" eaLnBrk="0" fontAlgn="base" latinLnBrk="0" hangingPunct="0">
                        <a:lnSpc>
                          <a:spcPct val="100000"/>
                        </a:lnSpc>
                        <a:spcBef>
                          <a:spcPct val="0"/>
                        </a:spcBef>
                        <a:spcAft>
                          <a:spcPct val="0"/>
                        </a:spcAft>
                        <a:buClrTx/>
                        <a:buSzTx/>
                        <a:buFont typeface="Arial" panose="020B0604020202020204" pitchFamily="34" charset="0"/>
                        <a:buNone/>
                      </a:pPr>
                      <a:r>
                        <a:rPr kumimoji="0" lang="en-US" sz="60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rPr>
                        <a:t>5</a:t>
                      </a:r>
                      <a:endParaRPr kumimoji="0" lang="zh-CN" altLang="en-US" sz="60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宋体" panose="02010600030101010101" pitchFamily="2" charset="-122"/>
                      </a:endParaRPr>
                    </a:p>
                  </a:txBody>
                  <a:tcPr horzOverflow="overflow">
                    <a:lnL w="12700" cap="flat" cmpd="sng" algn="ctr">
                      <a:solidFill>
                        <a:srgbClr val="CFE8CC"/>
                      </a:solidFill>
                      <a:prstDash val="solid"/>
                      <a:round/>
                      <a:headEnd type="none" w="med" len="med"/>
                      <a:tailEnd type="none" w="med" len="med"/>
                    </a:lnL>
                    <a:lnR w="12700" cap="flat" cmpd="sng" algn="ctr">
                      <a:solidFill>
                        <a:srgbClr val="CFE8CC"/>
                      </a:solidFill>
                      <a:prstDash val="solid"/>
                      <a:round/>
                      <a:headEnd type="none" w="med" len="med"/>
                      <a:tailEnd type="none" w="med" len="med"/>
                    </a:lnR>
                    <a:lnT w="12700" cap="flat" cmpd="sng" algn="ctr">
                      <a:solidFill>
                        <a:srgbClr val="CFE8CC"/>
                      </a:solidFill>
                      <a:prstDash val="solid"/>
                      <a:round/>
                      <a:headEnd type="none" w="med" len="med"/>
                      <a:tailEnd type="none" w="med" len="med"/>
                    </a:lnT>
                    <a:lnB w="12700" cap="flat" cmpd="sng" algn="ctr">
                      <a:solidFill>
                        <a:srgbClr val="CFE8CC"/>
                      </a:solidFill>
                      <a:prstDash val="solid"/>
                      <a:round/>
                      <a:headEnd type="none" w="med" len="med"/>
                      <a:tailEnd type="none" w="med" len="med"/>
                    </a:lnB>
                    <a:lnTlToBr>
                      <a:noFill/>
                    </a:lnTlToBr>
                    <a:lnBlToTr>
                      <a:noFill/>
                    </a:lnBlToTr>
                    <a:noFill/>
                  </a:tcPr>
                </a:tc>
                <a:tc>
                  <a:txBody>
                    <a:bodyPr/>
                    <a:lstStyle/>
                    <a:p>
                      <a:pPr marL="0" marR="0" lvl="0" indent="0" algn="ctr" defTabSz="1087755" rtl="0" eaLnBrk="0" fontAlgn="base" latinLnBrk="0" hangingPunct="0">
                        <a:lnSpc>
                          <a:spcPct val="100000"/>
                        </a:lnSpc>
                        <a:spcBef>
                          <a:spcPct val="0"/>
                        </a:spcBef>
                        <a:spcAft>
                          <a:spcPct val="0"/>
                        </a:spcAft>
                        <a:buClrTx/>
                        <a:buSzTx/>
                        <a:buFont typeface="Arial" panose="020B0604020202020204" pitchFamily="34" charset="0"/>
                        <a:buNone/>
                      </a:pPr>
                      <a:r>
                        <a:rPr kumimoji="0" lang="en-US" sz="60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rPr>
                        <a:t>2</a:t>
                      </a:r>
                      <a:endParaRPr kumimoji="0" lang="zh-CN" altLang="en-US" sz="60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宋体" panose="02010600030101010101" pitchFamily="2" charset="-122"/>
                      </a:endParaRPr>
                    </a:p>
                  </a:txBody>
                  <a:tcPr horzOverflow="overflow">
                    <a:lnL w="12700" cap="flat" cmpd="sng" algn="ctr">
                      <a:solidFill>
                        <a:srgbClr val="CFE8CC"/>
                      </a:solidFill>
                      <a:prstDash val="solid"/>
                      <a:round/>
                      <a:headEnd type="none" w="med" len="med"/>
                      <a:tailEnd type="none" w="med" len="med"/>
                    </a:lnL>
                    <a:lnR w="12700" cap="flat" cmpd="sng" algn="ctr">
                      <a:solidFill>
                        <a:srgbClr val="CFE8CC"/>
                      </a:solidFill>
                      <a:prstDash val="solid"/>
                      <a:round/>
                      <a:headEnd type="none" w="med" len="med"/>
                      <a:tailEnd type="none" w="med" len="med"/>
                    </a:lnR>
                    <a:lnT w="12700" cap="flat" cmpd="sng" algn="ctr">
                      <a:solidFill>
                        <a:srgbClr val="CFE8CC"/>
                      </a:solidFill>
                      <a:prstDash val="solid"/>
                      <a:round/>
                      <a:headEnd type="none" w="med" len="med"/>
                      <a:tailEnd type="none" w="med" len="med"/>
                    </a:lnT>
                    <a:lnB w="12700" cap="flat" cmpd="sng" algn="ctr">
                      <a:solidFill>
                        <a:srgbClr val="CFE8CC"/>
                      </a:solidFill>
                      <a:prstDash val="solid"/>
                      <a:round/>
                      <a:headEnd type="none" w="med" len="med"/>
                      <a:tailEnd type="none" w="med" len="med"/>
                    </a:lnB>
                    <a:lnTlToBr>
                      <a:noFill/>
                    </a:lnTlToBr>
                    <a:lnBlToTr>
                      <a:noFill/>
                    </a:lnBlToTr>
                    <a:noFill/>
                  </a:tcPr>
                </a:tc>
                <a:tc>
                  <a:txBody>
                    <a:bodyPr/>
                    <a:lstStyle/>
                    <a:p>
                      <a:pPr marL="0" marR="0" lvl="0" indent="0" algn="ctr" defTabSz="1087755" rtl="0" eaLnBrk="0" fontAlgn="base" latinLnBrk="0" hangingPunct="0">
                        <a:lnSpc>
                          <a:spcPct val="100000"/>
                        </a:lnSpc>
                        <a:spcBef>
                          <a:spcPct val="0"/>
                        </a:spcBef>
                        <a:spcAft>
                          <a:spcPct val="0"/>
                        </a:spcAft>
                        <a:buClrTx/>
                        <a:buSzTx/>
                        <a:buFont typeface="Arial" panose="020B0604020202020204" pitchFamily="34" charset="0"/>
                        <a:buNone/>
                      </a:pPr>
                      <a:r>
                        <a:rPr kumimoji="0" lang="en-US" sz="60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rPr>
                        <a:t>3</a:t>
                      </a:r>
                      <a:endParaRPr kumimoji="0" lang="zh-CN" altLang="en-US" sz="60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宋体" panose="02010600030101010101" pitchFamily="2" charset="-122"/>
                      </a:endParaRPr>
                    </a:p>
                  </a:txBody>
                  <a:tcPr horzOverflow="overflow">
                    <a:lnL w="12700" cap="flat" cmpd="sng" algn="ctr">
                      <a:solidFill>
                        <a:srgbClr val="CFE8CC"/>
                      </a:solidFill>
                      <a:prstDash val="solid"/>
                      <a:round/>
                      <a:headEnd type="none" w="med" len="med"/>
                      <a:tailEnd type="none" w="med" len="med"/>
                    </a:lnL>
                    <a:lnR w="12700" cap="flat" cmpd="sng" algn="ctr">
                      <a:solidFill>
                        <a:srgbClr val="CFE8CC"/>
                      </a:solidFill>
                      <a:prstDash val="solid"/>
                      <a:round/>
                      <a:headEnd type="none" w="med" len="med"/>
                      <a:tailEnd type="none" w="med" len="med"/>
                    </a:lnR>
                    <a:lnT w="12700" cap="flat" cmpd="sng" algn="ctr">
                      <a:solidFill>
                        <a:srgbClr val="CFE8CC"/>
                      </a:solidFill>
                      <a:prstDash val="solid"/>
                      <a:round/>
                      <a:headEnd type="none" w="med" len="med"/>
                      <a:tailEnd type="none" w="med" len="med"/>
                    </a:lnT>
                    <a:lnB w="12700" cap="flat" cmpd="sng" algn="ctr">
                      <a:solidFill>
                        <a:srgbClr val="CFE8CC"/>
                      </a:solidFill>
                      <a:prstDash val="solid"/>
                      <a:round/>
                      <a:headEnd type="none" w="med" len="med"/>
                      <a:tailEnd type="none" w="med" len="med"/>
                    </a:lnB>
                    <a:lnTlToBr>
                      <a:noFill/>
                    </a:lnTlToBr>
                    <a:lnBlToTr>
                      <a:noFill/>
                    </a:lnBlToTr>
                    <a:noFill/>
                  </a:tcPr>
                </a:tc>
                <a:tc>
                  <a:txBody>
                    <a:bodyPr/>
                    <a:lstStyle/>
                    <a:p>
                      <a:pPr marL="0" marR="0" lvl="0" indent="0" algn="ctr" defTabSz="1087755" rtl="0" eaLnBrk="0" fontAlgn="base" latinLnBrk="0" hangingPunct="0">
                        <a:lnSpc>
                          <a:spcPct val="100000"/>
                        </a:lnSpc>
                        <a:spcBef>
                          <a:spcPct val="0"/>
                        </a:spcBef>
                        <a:spcAft>
                          <a:spcPct val="0"/>
                        </a:spcAft>
                        <a:buClrTx/>
                        <a:buSzTx/>
                        <a:buFont typeface="Arial" panose="020B0604020202020204" pitchFamily="34" charset="0"/>
                        <a:buNone/>
                      </a:pPr>
                      <a:r>
                        <a:rPr kumimoji="0" lang="en-US" sz="60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rPr>
                        <a:t>1</a:t>
                      </a:r>
                      <a:endParaRPr kumimoji="0" lang="zh-CN" altLang="en-US" sz="60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宋体" panose="02010600030101010101" pitchFamily="2" charset="-122"/>
                      </a:endParaRPr>
                    </a:p>
                  </a:txBody>
                  <a:tcPr horzOverflow="overflow">
                    <a:lnL w="12700" cap="flat" cmpd="sng" algn="ctr">
                      <a:solidFill>
                        <a:srgbClr val="CFE8CC"/>
                      </a:solidFill>
                      <a:prstDash val="solid"/>
                      <a:round/>
                      <a:headEnd type="none" w="med" len="med"/>
                      <a:tailEnd type="none" w="med" len="med"/>
                    </a:lnL>
                    <a:lnR w="12700" cap="flat" cmpd="sng" algn="ctr">
                      <a:solidFill>
                        <a:srgbClr val="CFE8CC"/>
                      </a:solidFill>
                      <a:prstDash val="solid"/>
                      <a:round/>
                      <a:headEnd type="none" w="med" len="med"/>
                      <a:tailEnd type="none" w="med" len="med"/>
                    </a:lnR>
                    <a:lnT w="12700" cap="flat" cmpd="sng" algn="ctr">
                      <a:solidFill>
                        <a:srgbClr val="CFE8CC"/>
                      </a:solidFill>
                      <a:prstDash val="solid"/>
                      <a:round/>
                      <a:headEnd type="none" w="med" len="med"/>
                      <a:tailEnd type="none" w="med" len="med"/>
                    </a:lnT>
                    <a:lnB w="12700" cap="flat" cmpd="sng" algn="ctr">
                      <a:solidFill>
                        <a:srgbClr val="CFE8CC"/>
                      </a:solidFill>
                      <a:prstDash val="solid"/>
                      <a:round/>
                      <a:headEnd type="none" w="med" len="med"/>
                      <a:tailEnd type="none" w="med" len="med"/>
                    </a:lnB>
                    <a:lnTlToBr>
                      <a:noFill/>
                    </a:lnTlToBr>
                    <a:lnBlToTr>
                      <a:noFill/>
                    </a:lnBlToTr>
                    <a:noFill/>
                  </a:tcPr>
                </a:tc>
                <a:tc>
                  <a:txBody>
                    <a:bodyPr/>
                    <a:lstStyle/>
                    <a:p>
                      <a:pPr marL="0" marR="0" lvl="0" indent="0" algn="ctr" defTabSz="1087755" rtl="0" eaLnBrk="0" fontAlgn="base" latinLnBrk="0" hangingPunct="0">
                        <a:lnSpc>
                          <a:spcPct val="100000"/>
                        </a:lnSpc>
                        <a:spcBef>
                          <a:spcPct val="0"/>
                        </a:spcBef>
                        <a:spcAft>
                          <a:spcPct val="0"/>
                        </a:spcAft>
                        <a:buClrTx/>
                        <a:buSzTx/>
                        <a:buFont typeface="Arial" panose="020B0604020202020204" pitchFamily="34" charset="0"/>
                        <a:buNone/>
                      </a:pPr>
                      <a:r>
                        <a:rPr kumimoji="0" lang="en-US" sz="60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rPr>
                        <a:t>9</a:t>
                      </a:r>
                      <a:endParaRPr kumimoji="0" lang="zh-CN" altLang="en-US" sz="60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宋体" panose="02010600030101010101" pitchFamily="2" charset="-122"/>
                      </a:endParaRPr>
                    </a:p>
                  </a:txBody>
                  <a:tcPr horzOverflow="overflow">
                    <a:lnL w="12700" cap="flat" cmpd="sng" algn="ctr">
                      <a:solidFill>
                        <a:srgbClr val="CFE8CC"/>
                      </a:solidFill>
                      <a:prstDash val="solid"/>
                      <a:round/>
                      <a:headEnd type="none" w="med" len="med"/>
                      <a:tailEnd type="none" w="med" len="med"/>
                    </a:lnL>
                    <a:lnR w="12700" cap="flat" cmpd="sng" algn="ctr">
                      <a:solidFill>
                        <a:srgbClr val="CFE8CC"/>
                      </a:solidFill>
                      <a:prstDash val="solid"/>
                      <a:round/>
                      <a:headEnd type="none" w="med" len="med"/>
                      <a:tailEnd type="none" w="med" len="med"/>
                    </a:lnR>
                    <a:lnT w="12700" cap="flat" cmpd="sng" algn="ctr">
                      <a:solidFill>
                        <a:srgbClr val="CFE8CC"/>
                      </a:solidFill>
                      <a:prstDash val="solid"/>
                      <a:round/>
                      <a:headEnd type="none" w="med" len="med"/>
                      <a:tailEnd type="none" w="med" len="med"/>
                    </a:lnT>
                    <a:lnB w="12700" cap="flat" cmpd="sng" algn="ctr">
                      <a:solidFill>
                        <a:srgbClr val="CFE8CC"/>
                      </a:solidFill>
                      <a:prstDash val="solid"/>
                      <a:round/>
                      <a:headEnd type="none" w="med" len="med"/>
                      <a:tailEnd type="none" w="med" len="med"/>
                    </a:lnB>
                    <a:lnTlToBr>
                      <a:noFill/>
                    </a:lnTlToBr>
                    <a:lnBlToTr>
                      <a:noFill/>
                    </a:lnBlToTr>
                    <a:noFill/>
                  </a:tcPr>
                </a:tc>
                <a:tc>
                  <a:txBody>
                    <a:bodyPr/>
                    <a:lstStyle/>
                    <a:p>
                      <a:pPr marL="0" marR="0" lvl="0" indent="0" algn="ctr" defTabSz="1087755" rtl="0" eaLnBrk="0" fontAlgn="base" latinLnBrk="0" hangingPunct="0">
                        <a:lnSpc>
                          <a:spcPct val="100000"/>
                        </a:lnSpc>
                        <a:spcBef>
                          <a:spcPct val="0"/>
                        </a:spcBef>
                        <a:spcAft>
                          <a:spcPct val="0"/>
                        </a:spcAft>
                        <a:buClrTx/>
                        <a:buSzTx/>
                        <a:buFont typeface="Arial" panose="020B0604020202020204" pitchFamily="34" charset="0"/>
                        <a:buNone/>
                      </a:pPr>
                      <a:r>
                        <a:rPr kumimoji="0" lang="en-US" sz="60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rPr>
                        <a:t>7</a:t>
                      </a:r>
                      <a:endParaRPr kumimoji="0" lang="zh-CN" altLang="en-US" sz="60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宋体" panose="02010600030101010101" pitchFamily="2" charset="-122"/>
                      </a:endParaRPr>
                    </a:p>
                  </a:txBody>
                  <a:tcPr horzOverflow="overflow">
                    <a:lnL w="12700" cap="flat" cmpd="sng" algn="ctr">
                      <a:solidFill>
                        <a:srgbClr val="CFE8CC"/>
                      </a:solidFill>
                      <a:prstDash val="solid"/>
                      <a:round/>
                      <a:headEnd type="none" w="med" len="med"/>
                      <a:tailEnd type="none" w="med" len="med"/>
                    </a:lnL>
                    <a:lnR w="12700" cap="flat" cmpd="sng" algn="ctr">
                      <a:solidFill>
                        <a:srgbClr val="CFE8CC"/>
                      </a:solidFill>
                      <a:prstDash val="solid"/>
                      <a:round/>
                      <a:headEnd type="none" w="med" len="med"/>
                      <a:tailEnd type="none" w="med" len="med"/>
                    </a:lnR>
                    <a:lnT w="12700" cap="flat" cmpd="sng" algn="ctr">
                      <a:solidFill>
                        <a:srgbClr val="CFE8CC"/>
                      </a:solidFill>
                      <a:prstDash val="solid"/>
                      <a:round/>
                      <a:headEnd type="none" w="med" len="med"/>
                      <a:tailEnd type="none" w="med" len="med"/>
                    </a:lnT>
                    <a:lnB w="12700" cap="flat" cmpd="sng" algn="ctr">
                      <a:solidFill>
                        <a:srgbClr val="CFE8CC"/>
                      </a:solidFill>
                      <a:prstDash val="solid"/>
                      <a:round/>
                      <a:headEnd type="none" w="med" len="med"/>
                      <a:tailEnd type="none" w="med" len="med"/>
                    </a:lnB>
                    <a:lnTlToBr>
                      <a:noFill/>
                    </a:lnTlToBr>
                    <a:lnBlToTr>
                      <a:noFill/>
                    </a:lnBlToTr>
                    <a:noFill/>
                  </a:tcPr>
                </a:tc>
                <a:tc>
                  <a:txBody>
                    <a:bodyPr/>
                    <a:lstStyle/>
                    <a:p>
                      <a:pPr marL="0" marR="0" lvl="0" indent="0" algn="ctr" defTabSz="1087755" rtl="0" eaLnBrk="0" fontAlgn="base" latinLnBrk="0" hangingPunct="0">
                        <a:lnSpc>
                          <a:spcPct val="100000"/>
                        </a:lnSpc>
                        <a:spcBef>
                          <a:spcPct val="0"/>
                        </a:spcBef>
                        <a:spcAft>
                          <a:spcPct val="0"/>
                        </a:spcAft>
                        <a:buClrTx/>
                        <a:buSzTx/>
                        <a:buFont typeface="Arial" panose="020B0604020202020204" pitchFamily="34" charset="0"/>
                        <a:buNone/>
                      </a:pPr>
                      <a:r>
                        <a:rPr kumimoji="0" lang="en-US" sz="60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rPr>
                        <a:t>8</a:t>
                      </a:r>
                      <a:endParaRPr kumimoji="0" lang="zh-CN" altLang="en-US" sz="60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宋体" panose="02010600030101010101" pitchFamily="2" charset="-122"/>
                      </a:endParaRPr>
                    </a:p>
                  </a:txBody>
                  <a:tcPr horzOverflow="overflow">
                    <a:lnL w="12700" cap="flat" cmpd="sng" algn="ctr">
                      <a:solidFill>
                        <a:srgbClr val="CFE8CC"/>
                      </a:solidFill>
                      <a:prstDash val="solid"/>
                      <a:round/>
                      <a:headEnd type="none" w="med" len="med"/>
                      <a:tailEnd type="none" w="med" len="med"/>
                    </a:lnL>
                    <a:lnR w="12700" cap="flat" cmpd="sng" algn="ctr">
                      <a:solidFill>
                        <a:srgbClr val="CFE8CC"/>
                      </a:solidFill>
                      <a:prstDash val="solid"/>
                      <a:round/>
                      <a:headEnd type="none" w="med" len="med"/>
                      <a:tailEnd type="none" w="med" len="med"/>
                    </a:lnR>
                    <a:lnT w="12700" cap="flat" cmpd="sng" algn="ctr">
                      <a:solidFill>
                        <a:srgbClr val="CFE8CC"/>
                      </a:solidFill>
                      <a:prstDash val="solid"/>
                      <a:round/>
                      <a:headEnd type="none" w="med" len="med"/>
                      <a:tailEnd type="none" w="med" len="med"/>
                    </a:lnT>
                    <a:lnB w="12700" cap="flat" cmpd="sng" algn="ctr">
                      <a:solidFill>
                        <a:srgbClr val="CFE8CC"/>
                      </a:solidFill>
                      <a:prstDash val="solid"/>
                      <a:round/>
                      <a:headEnd type="none" w="med" len="med"/>
                      <a:tailEnd type="none" w="med" len="med"/>
                    </a:lnB>
                    <a:lnTlToBr>
                      <a:noFill/>
                    </a:lnTlToBr>
                    <a:lnBlToTr>
                      <a:noFill/>
                    </a:lnBlToTr>
                    <a:noFill/>
                  </a:tcPr>
                </a:tc>
              </a:tr>
            </a:tbl>
          </a:graphicData>
        </a:graphic>
      </p:graphicFrame>
      <p:sp>
        <p:nvSpPr>
          <p:cNvPr id="43039" name="Rectangle 1046"/>
          <p:cNvSpPr/>
          <p:nvPr/>
        </p:nvSpPr>
        <p:spPr>
          <a:xfrm>
            <a:off x="952500" y="5289550"/>
            <a:ext cx="6654800" cy="490538"/>
          </a:xfrm>
          <a:prstGeom prst="rect">
            <a:avLst/>
          </a:prstGeom>
          <a:solidFill>
            <a:srgbClr val="CCFFFF">
              <a:alpha val="50195"/>
            </a:srgbClr>
          </a:solidFill>
          <a:ln w="9525">
            <a:noFill/>
          </a:ln>
        </p:spPr>
        <p:txBody>
          <a:bodyPr>
            <a:spAutoFit/>
          </a:bodyPr>
          <a:p>
            <a:pPr eaLnBrk="1" hangingPunct="1">
              <a:lnSpc>
                <a:spcPct val="115000"/>
              </a:lnSpc>
              <a:buFont typeface="Arial" panose="020B0604020202020204" pitchFamily="34" charset="0"/>
            </a:pPr>
            <a:r>
              <a:rPr lang="en-US" altLang="zh-CN" sz="2400" b="1" dirty="0">
                <a:latin typeface="Calibri" panose="020F0502020204030204" pitchFamily="34" charset="0"/>
                <a:ea typeface="宋体" panose="02010600030101010101" pitchFamily="2" charset="-122"/>
                <a:sym typeface="Calibri" panose="020F0502020204030204" pitchFamily="34" charset="0"/>
              </a:rPr>
              <a:t>for</a:t>
            </a:r>
            <a:r>
              <a:rPr lang="en-US" altLang="zh-CN" sz="2400" dirty="0">
                <a:latin typeface="Calibri" panose="020F0502020204030204" pitchFamily="34" charset="0"/>
                <a:ea typeface="宋体" panose="02010600030101010101" pitchFamily="2" charset="-122"/>
                <a:sym typeface="Calibri" panose="020F0502020204030204" pitchFamily="34" charset="0"/>
              </a:rPr>
              <a:t> (j = 1;  </a:t>
            </a:r>
            <a:r>
              <a:rPr lang="en-US" altLang="zh-CN" sz="2400" b="1" dirty="0">
                <a:latin typeface="Calibri" panose="020F0502020204030204" pitchFamily="34" charset="0"/>
                <a:ea typeface="宋体" panose="02010600030101010101" pitchFamily="2" charset="-122"/>
                <a:sym typeface="Calibri" panose="020F0502020204030204" pitchFamily="34" charset="0"/>
              </a:rPr>
              <a:t>j &lt; i;</a:t>
            </a:r>
            <a:r>
              <a:rPr lang="en-US" altLang="zh-CN" sz="2400" dirty="0">
                <a:latin typeface="Calibri" panose="020F0502020204030204" pitchFamily="34" charset="0"/>
                <a:ea typeface="宋体" panose="02010600030101010101" pitchFamily="2" charset="-122"/>
                <a:sym typeface="Calibri" panose="020F0502020204030204" pitchFamily="34" charset="0"/>
              </a:rPr>
              <a:t>  j++)  </a:t>
            </a:r>
            <a:r>
              <a:rPr lang="en-US" altLang="zh-CN" sz="2400" b="1" dirty="0">
                <a:latin typeface="Calibri" panose="020F0502020204030204" pitchFamily="34" charset="0"/>
                <a:ea typeface="宋体" panose="02010600030101010101" pitchFamily="2" charset="-122"/>
                <a:sym typeface="Calibri" panose="020F0502020204030204" pitchFamily="34" charset="0"/>
              </a:rPr>
              <a:t>if</a:t>
            </a:r>
            <a:r>
              <a:rPr lang="en-US" altLang="zh-CN" sz="2400" dirty="0">
                <a:latin typeface="Calibri" panose="020F0502020204030204" pitchFamily="34" charset="0"/>
                <a:ea typeface="宋体" panose="02010600030101010101" pitchFamily="2" charset="-122"/>
                <a:sym typeface="Calibri" panose="020F0502020204030204" pitchFamily="34" charset="0"/>
              </a:rPr>
              <a:t> (R[j+1].key &lt; R[j].key) </a:t>
            </a:r>
            <a:r>
              <a:rPr lang="en-US" altLang="zh-CN" sz="2400" dirty="0">
                <a:latin typeface="Times New Roman" panose="02020603050405020304" pitchFamily="18" charset="0"/>
                <a:ea typeface="宋体" panose="02010600030101010101" pitchFamily="2" charset="-122"/>
                <a:sym typeface="Calibri" panose="020F0502020204030204" pitchFamily="34" charset="0"/>
              </a:rPr>
              <a:t>…</a:t>
            </a:r>
            <a:endParaRPr lang="en-US" altLang="zh-CN" sz="2400" dirty="0">
              <a:latin typeface="Calibri" panose="020F0502020204030204" pitchFamily="34" charset="0"/>
              <a:ea typeface="宋体" panose="02010600030101010101" pitchFamily="2" charset="-122"/>
              <a:sym typeface="Calibri" panose="020F0502020204030204" pitchFamily="34" charset="0"/>
            </a:endParaRPr>
          </a:p>
        </p:txBody>
      </p:sp>
      <p:sp>
        <p:nvSpPr>
          <p:cNvPr id="43040" name="Line 1042"/>
          <p:cNvSpPr/>
          <p:nvPr/>
        </p:nvSpPr>
        <p:spPr>
          <a:xfrm flipV="1">
            <a:off x="7308850" y="3787775"/>
            <a:ext cx="1588" cy="762000"/>
          </a:xfrm>
          <a:prstGeom prst="line">
            <a:avLst/>
          </a:prstGeom>
          <a:ln w="19050" cap="flat" cmpd="sng">
            <a:solidFill>
              <a:schemeClr val="tx1"/>
            </a:solidFill>
            <a:prstDash val="solid"/>
            <a:headEnd type="none" w="med" len="med"/>
            <a:tailEnd type="triangle" w="med" len="med"/>
          </a:ln>
        </p:spPr>
      </p:sp>
      <p:sp>
        <p:nvSpPr>
          <p:cNvPr id="43041" name="Text Box 1043"/>
          <p:cNvSpPr/>
          <p:nvPr/>
        </p:nvSpPr>
        <p:spPr>
          <a:xfrm>
            <a:off x="7165975" y="4573588"/>
            <a:ext cx="1089025" cy="579437"/>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sz="3200" dirty="0">
                <a:solidFill>
                  <a:schemeClr val="accent2"/>
                </a:solidFill>
                <a:latin typeface="Calibri" panose="020F0502020204030204" pitchFamily="34" charset="0"/>
                <a:ea typeface="宋体" panose="02010600030101010101" pitchFamily="2" charset="-122"/>
                <a:sym typeface="Calibri" panose="020F0502020204030204" pitchFamily="34" charset="0"/>
              </a:rPr>
              <a:t>i=7</a:t>
            </a:r>
            <a:endParaRPr lang="en-US" altLang="zh-CN" sz="3300" dirty="0">
              <a:solidFill>
                <a:srgbClr val="000000"/>
              </a:solidFill>
              <a:latin typeface="Calibri" panose="020F0502020204030204" pitchFamily="34" charset="0"/>
              <a:ea typeface="宋体" panose="02010600030101010101" pitchFamily="2" charset="-122"/>
              <a:sym typeface="Calibri" panose="020F0502020204030204" pitchFamily="34" charset="0"/>
            </a:endParaRPr>
          </a:p>
        </p:txBody>
      </p:sp>
      <p:sp>
        <p:nvSpPr>
          <p:cNvPr id="43042" name="矩形 19"/>
          <p:cNvSpPr/>
          <p:nvPr/>
        </p:nvSpPr>
        <p:spPr>
          <a:xfrm>
            <a:off x="952500" y="2757488"/>
            <a:ext cx="857250" cy="928687"/>
          </a:xfrm>
          <a:prstGeom prst="rect">
            <a:avLst/>
          </a:prstGeom>
          <a:blipFill rotWithShape="1">
            <a:blip r:embed="rId1"/>
            <a:stretch>
              <a:fillRect/>
            </a:stretch>
          </a:blipFill>
          <a:ln w="9525">
            <a:noFill/>
          </a:ln>
        </p:spPr>
        <p:txBody>
          <a:bodyPr anchor="ctr"/>
          <a:p>
            <a:pPr algn="ctr" eaLnBrk="1" hangingPunct="1">
              <a:buFont typeface="Arial" panose="020B0604020202020204" pitchFamily="34" charset="0"/>
            </a:pPr>
            <a:r>
              <a:rPr lang="en-US" altLang="zh-CN" sz="6000" dirty="0">
                <a:solidFill>
                  <a:srgbClr val="FF0000"/>
                </a:solidFill>
                <a:latin typeface="Calibri" panose="020F0502020204030204" pitchFamily="34" charset="0"/>
                <a:ea typeface="宋体" panose="02010600030101010101" pitchFamily="2" charset="-122"/>
                <a:sym typeface="Calibri" panose="020F0502020204030204" pitchFamily="34" charset="0"/>
              </a:rPr>
              <a:t>2</a:t>
            </a:r>
            <a:endParaRPr lang="zh-CN" altLang="en-US" sz="600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43043" name="矩形 20"/>
          <p:cNvSpPr/>
          <p:nvPr/>
        </p:nvSpPr>
        <p:spPr>
          <a:xfrm>
            <a:off x="1952625" y="2786063"/>
            <a:ext cx="857250" cy="930275"/>
          </a:xfrm>
          <a:prstGeom prst="rect">
            <a:avLst/>
          </a:prstGeom>
          <a:blipFill rotWithShape="1">
            <a:blip r:embed="rId2"/>
            <a:stretch>
              <a:fillRect/>
            </a:stretch>
          </a:blipFill>
          <a:ln w="9525">
            <a:noFill/>
          </a:ln>
        </p:spPr>
        <p:txBody>
          <a:bodyPr anchor="ctr"/>
          <a:p>
            <a:pPr algn="ctr" eaLnBrk="1" hangingPunct="1">
              <a:buFont typeface="Arial" panose="020B0604020202020204" pitchFamily="34" charset="0"/>
            </a:pPr>
            <a:r>
              <a:rPr lang="en-US" altLang="zh-CN" sz="6000" dirty="0">
                <a:solidFill>
                  <a:srgbClr val="FF0000"/>
                </a:solidFill>
                <a:latin typeface="Calibri" panose="020F0502020204030204" pitchFamily="34" charset="0"/>
                <a:ea typeface="宋体" panose="02010600030101010101" pitchFamily="2" charset="-122"/>
                <a:sym typeface="Calibri" panose="020F0502020204030204" pitchFamily="34" charset="0"/>
              </a:rPr>
              <a:t>5</a:t>
            </a:r>
            <a:endParaRPr lang="zh-CN" altLang="en-US" sz="600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43044" name="矩形 21"/>
          <p:cNvSpPr/>
          <p:nvPr/>
        </p:nvSpPr>
        <p:spPr>
          <a:xfrm>
            <a:off x="2022475" y="2786063"/>
            <a:ext cx="857250" cy="858837"/>
          </a:xfrm>
          <a:prstGeom prst="rect">
            <a:avLst/>
          </a:prstGeom>
          <a:blipFill rotWithShape="1">
            <a:blip r:embed="rId2"/>
            <a:stretch>
              <a:fillRect/>
            </a:stretch>
          </a:blipFill>
          <a:ln w="9525">
            <a:noFill/>
          </a:ln>
        </p:spPr>
        <p:txBody>
          <a:bodyPr anchor="ctr"/>
          <a:p>
            <a:pPr algn="ctr" eaLnBrk="1" hangingPunct="1">
              <a:buFont typeface="Arial" panose="020B0604020202020204" pitchFamily="34" charset="0"/>
            </a:pPr>
            <a:r>
              <a:rPr lang="en-US" altLang="zh-CN" sz="6000" dirty="0">
                <a:solidFill>
                  <a:srgbClr val="FF0000"/>
                </a:solidFill>
                <a:latin typeface="Calibri" panose="020F0502020204030204" pitchFamily="34" charset="0"/>
                <a:ea typeface="宋体" panose="02010600030101010101" pitchFamily="2" charset="-122"/>
                <a:sym typeface="Calibri" panose="020F0502020204030204" pitchFamily="34" charset="0"/>
              </a:rPr>
              <a:t>3</a:t>
            </a:r>
            <a:endParaRPr lang="zh-CN" altLang="en-US" sz="600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43045" name="矩形 22"/>
          <p:cNvSpPr/>
          <p:nvPr/>
        </p:nvSpPr>
        <p:spPr>
          <a:xfrm>
            <a:off x="2952750" y="2757488"/>
            <a:ext cx="857250" cy="928687"/>
          </a:xfrm>
          <a:prstGeom prst="rect">
            <a:avLst/>
          </a:prstGeom>
          <a:blipFill rotWithShape="1">
            <a:blip r:embed="rId3"/>
            <a:stretch>
              <a:fillRect/>
            </a:stretch>
          </a:blipFill>
          <a:ln w="9525">
            <a:noFill/>
          </a:ln>
        </p:spPr>
        <p:txBody>
          <a:bodyPr anchor="ctr"/>
          <a:p>
            <a:pPr algn="ctr" eaLnBrk="1" hangingPunct="1">
              <a:buFont typeface="Arial" panose="020B0604020202020204" pitchFamily="34" charset="0"/>
            </a:pPr>
            <a:r>
              <a:rPr lang="en-US" altLang="zh-CN" sz="6000" dirty="0">
                <a:solidFill>
                  <a:srgbClr val="FF0000"/>
                </a:solidFill>
                <a:latin typeface="Calibri" panose="020F0502020204030204" pitchFamily="34" charset="0"/>
                <a:ea typeface="宋体" panose="02010600030101010101" pitchFamily="2" charset="-122"/>
                <a:sym typeface="Calibri" panose="020F0502020204030204" pitchFamily="34" charset="0"/>
              </a:rPr>
              <a:t>5</a:t>
            </a:r>
            <a:endParaRPr lang="zh-CN" altLang="en-US" sz="600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43046" name="矩形 23"/>
          <p:cNvSpPr/>
          <p:nvPr/>
        </p:nvSpPr>
        <p:spPr>
          <a:xfrm>
            <a:off x="2952750" y="2771775"/>
            <a:ext cx="857250" cy="930275"/>
          </a:xfrm>
          <a:prstGeom prst="rect">
            <a:avLst/>
          </a:prstGeom>
          <a:blipFill rotWithShape="1">
            <a:blip r:embed="rId3"/>
            <a:stretch>
              <a:fillRect/>
            </a:stretch>
          </a:blipFill>
          <a:ln w="9525">
            <a:noFill/>
          </a:ln>
        </p:spPr>
        <p:txBody>
          <a:bodyPr anchor="ctr"/>
          <a:p>
            <a:pPr algn="ctr" eaLnBrk="1" hangingPunct="1">
              <a:buFont typeface="Arial" panose="020B0604020202020204" pitchFamily="34" charset="0"/>
            </a:pPr>
            <a:r>
              <a:rPr lang="en-US" altLang="zh-CN" sz="6000" dirty="0">
                <a:solidFill>
                  <a:srgbClr val="FF0000"/>
                </a:solidFill>
                <a:latin typeface="Calibri" panose="020F0502020204030204" pitchFamily="34" charset="0"/>
                <a:ea typeface="宋体" panose="02010600030101010101" pitchFamily="2" charset="-122"/>
                <a:sym typeface="Calibri" panose="020F0502020204030204" pitchFamily="34" charset="0"/>
              </a:rPr>
              <a:t>1</a:t>
            </a:r>
            <a:endParaRPr lang="zh-CN" altLang="en-US" sz="600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43047" name="矩形 24"/>
          <p:cNvSpPr/>
          <p:nvPr/>
        </p:nvSpPr>
        <p:spPr>
          <a:xfrm>
            <a:off x="3910013" y="2759075"/>
            <a:ext cx="857250" cy="930275"/>
          </a:xfrm>
          <a:prstGeom prst="rect">
            <a:avLst/>
          </a:prstGeom>
          <a:blipFill rotWithShape="1">
            <a:blip r:embed="rId4"/>
            <a:stretch>
              <a:fillRect/>
            </a:stretch>
          </a:blipFill>
          <a:ln w="9525">
            <a:noFill/>
          </a:ln>
        </p:spPr>
        <p:txBody>
          <a:bodyPr anchor="ctr"/>
          <a:p>
            <a:pPr algn="ctr" eaLnBrk="1" hangingPunct="1">
              <a:buFont typeface="Arial" panose="020B0604020202020204" pitchFamily="34" charset="0"/>
            </a:pPr>
            <a:r>
              <a:rPr lang="en-US" altLang="zh-CN" sz="6000" dirty="0">
                <a:solidFill>
                  <a:srgbClr val="FF0000"/>
                </a:solidFill>
                <a:latin typeface="Calibri" panose="020F0502020204030204" pitchFamily="34" charset="0"/>
                <a:ea typeface="宋体" panose="02010600030101010101" pitchFamily="2" charset="-122"/>
                <a:sym typeface="Calibri" panose="020F0502020204030204" pitchFamily="34" charset="0"/>
              </a:rPr>
              <a:t>5</a:t>
            </a:r>
            <a:endParaRPr lang="zh-CN" altLang="en-US" sz="600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43048" name="矩形 25"/>
          <p:cNvSpPr/>
          <p:nvPr/>
        </p:nvSpPr>
        <p:spPr>
          <a:xfrm>
            <a:off x="4994275" y="2767013"/>
            <a:ext cx="857250" cy="930275"/>
          </a:xfrm>
          <a:prstGeom prst="rect">
            <a:avLst/>
          </a:prstGeom>
          <a:blipFill rotWithShape="1">
            <a:blip r:embed="rId5"/>
            <a:stretch>
              <a:fillRect/>
            </a:stretch>
          </a:blipFill>
          <a:ln w="9525">
            <a:noFill/>
          </a:ln>
        </p:spPr>
        <p:txBody>
          <a:bodyPr anchor="ctr"/>
          <a:p>
            <a:pPr algn="ctr" eaLnBrk="1" hangingPunct="1">
              <a:buFont typeface="Arial" panose="020B0604020202020204" pitchFamily="34" charset="0"/>
            </a:pPr>
            <a:r>
              <a:rPr lang="en-US" altLang="zh-CN" sz="6000" dirty="0">
                <a:solidFill>
                  <a:srgbClr val="FF0000"/>
                </a:solidFill>
                <a:latin typeface="Calibri" panose="020F0502020204030204" pitchFamily="34" charset="0"/>
                <a:ea typeface="宋体" panose="02010600030101010101" pitchFamily="2" charset="-122"/>
                <a:sym typeface="Calibri" panose="020F0502020204030204" pitchFamily="34" charset="0"/>
              </a:rPr>
              <a:t>7</a:t>
            </a:r>
            <a:endParaRPr lang="zh-CN" altLang="en-US" sz="600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43049" name="矩形 28"/>
          <p:cNvSpPr/>
          <p:nvPr/>
        </p:nvSpPr>
        <p:spPr>
          <a:xfrm>
            <a:off x="5994400" y="2767013"/>
            <a:ext cx="857250" cy="930275"/>
          </a:xfrm>
          <a:prstGeom prst="rect">
            <a:avLst/>
          </a:prstGeom>
          <a:blipFill rotWithShape="1">
            <a:blip r:embed="rId6"/>
            <a:stretch>
              <a:fillRect/>
            </a:stretch>
          </a:blipFill>
          <a:ln w="9525">
            <a:noFill/>
          </a:ln>
        </p:spPr>
        <p:txBody>
          <a:bodyPr anchor="ctr"/>
          <a:p>
            <a:pPr algn="ctr" eaLnBrk="1" hangingPunct="1">
              <a:buFont typeface="Arial" panose="020B0604020202020204" pitchFamily="34" charset="0"/>
            </a:pPr>
            <a:r>
              <a:rPr lang="en-US" altLang="zh-CN" sz="6000" dirty="0">
                <a:solidFill>
                  <a:srgbClr val="FF0000"/>
                </a:solidFill>
                <a:latin typeface="Calibri" panose="020F0502020204030204" pitchFamily="34" charset="0"/>
                <a:ea typeface="宋体" panose="02010600030101010101" pitchFamily="2" charset="-122"/>
                <a:sym typeface="Calibri" panose="020F0502020204030204" pitchFamily="34" charset="0"/>
              </a:rPr>
              <a:t>9</a:t>
            </a:r>
            <a:endParaRPr lang="zh-CN" altLang="en-US" sz="600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43050" name="矩形 29"/>
          <p:cNvSpPr/>
          <p:nvPr/>
        </p:nvSpPr>
        <p:spPr>
          <a:xfrm>
            <a:off x="5967413" y="2767013"/>
            <a:ext cx="857250" cy="930275"/>
          </a:xfrm>
          <a:prstGeom prst="rect">
            <a:avLst/>
          </a:prstGeom>
          <a:blipFill rotWithShape="1">
            <a:blip r:embed="rId6"/>
            <a:stretch>
              <a:fillRect/>
            </a:stretch>
          </a:blipFill>
          <a:ln w="9525">
            <a:noFill/>
          </a:ln>
        </p:spPr>
        <p:txBody>
          <a:bodyPr anchor="ctr"/>
          <a:p>
            <a:pPr algn="ctr" eaLnBrk="1" hangingPunct="1">
              <a:buFont typeface="Arial" panose="020B0604020202020204" pitchFamily="34" charset="0"/>
            </a:pPr>
            <a:r>
              <a:rPr lang="en-US" altLang="zh-CN" sz="6000" dirty="0">
                <a:solidFill>
                  <a:srgbClr val="FF0000"/>
                </a:solidFill>
                <a:latin typeface="Calibri" panose="020F0502020204030204" pitchFamily="34" charset="0"/>
                <a:ea typeface="宋体" panose="02010600030101010101" pitchFamily="2" charset="-122"/>
                <a:sym typeface="Calibri" panose="020F0502020204030204" pitchFamily="34" charset="0"/>
              </a:rPr>
              <a:t>8</a:t>
            </a:r>
            <a:endParaRPr lang="zh-CN" altLang="en-US" sz="600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43051" name="矩形 30"/>
          <p:cNvSpPr/>
          <p:nvPr/>
        </p:nvSpPr>
        <p:spPr>
          <a:xfrm>
            <a:off x="7008813" y="2771775"/>
            <a:ext cx="857250" cy="930275"/>
          </a:xfrm>
          <a:prstGeom prst="rect">
            <a:avLst/>
          </a:prstGeom>
          <a:blipFill rotWithShape="1">
            <a:blip r:embed="rId7"/>
            <a:stretch>
              <a:fillRect/>
            </a:stretch>
          </a:blipFill>
          <a:ln w="9525">
            <a:noFill/>
          </a:ln>
        </p:spPr>
        <p:txBody>
          <a:bodyPr anchor="ctr"/>
          <a:p>
            <a:pPr algn="ctr" eaLnBrk="1" hangingPunct="1">
              <a:buFont typeface="Arial" panose="020B0604020202020204" pitchFamily="34" charset="0"/>
            </a:pPr>
            <a:r>
              <a:rPr lang="en-US" altLang="zh-CN" sz="6000" dirty="0">
                <a:solidFill>
                  <a:srgbClr val="FF0000"/>
                </a:solidFill>
                <a:latin typeface="Calibri" panose="020F0502020204030204" pitchFamily="34" charset="0"/>
                <a:ea typeface="宋体" panose="02010600030101010101" pitchFamily="2" charset="-122"/>
                <a:sym typeface="Calibri" panose="020F0502020204030204" pitchFamily="34" charset="0"/>
              </a:rPr>
              <a:t>9</a:t>
            </a:r>
            <a:endParaRPr lang="zh-CN" altLang="en-US" sz="600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43052" name="Line 1044"/>
          <p:cNvSpPr/>
          <p:nvPr/>
        </p:nvSpPr>
        <p:spPr>
          <a:xfrm flipV="1">
            <a:off x="6238875" y="3787775"/>
            <a:ext cx="0" cy="762000"/>
          </a:xfrm>
          <a:prstGeom prst="line">
            <a:avLst/>
          </a:prstGeom>
          <a:ln w="19050" cap="flat" cmpd="sng">
            <a:solidFill>
              <a:schemeClr val="tx1"/>
            </a:solidFill>
            <a:prstDash val="solid"/>
            <a:headEnd type="none" w="med" len="med"/>
            <a:tailEnd type="triangle" w="med" len="med"/>
          </a:ln>
        </p:spPr>
      </p:sp>
      <p:sp>
        <p:nvSpPr>
          <p:cNvPr id="43053" name="Text Box 1045"/>
          <p:cNvSpPr/>
          <p:nvPr/>
        </p:nvSpPr>
        <p:spPr>
          <a:xfrm>
            <a:off x="5880100" y="4573588"/>
            <a:ext cx="1089025" cy="579437"/>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sz="3200" dirty="0">
                <a:solidFill>
                  <a:schemeClr val="accent2"/>
                </a:solidFill>
                <a:latin typeface="Calibri" panose="020F0502020204030204" pitchFamily="34" charset="0"/>
                <a:ea typeface="宋体" panose="02010600030101010101" pitchFamily="2" charset="-122"/>
                <a:sym typeface="Calibri" panose="020F0502020204030204" pitchFamily="34" charset="0"/>
              </a:rPr>
              <a:t>i=6</a:t>
            </a:r>
            <a:endParaRPr lang="en-US" altLang="zh-CN" sz="3300" dirty="0">
              <a:solidFill>
                <a:srgbClr val="000000"/>
              </a:solidFill>
              <a:latin typeface="Calibri" panose="020F0502020204030204" pitchFamily="34" charset="0"/>
              <a:ea typeface="宋体" panose="02010600030101010101" pitchFamily="2" charset="-122"/>
              <a:sym typeface="Calibri" panose="020F0502020204030204" pitchFamily="34" charset="0"/>
            </a:endParaRPr>
          </a:p>
        </p:txBody>
      </p:sp>
      <p:sp>
        <p:nvSpPr>
          <p:cNvPr id="43054" name="矩形 33"/>
          <p:cNvSpPr/>
          <p:nvPr/>
        </p:nvSpPr>
        <p:spPr>
          <a:xfrm>
            <a:off x="1952625" y="2786063"/>
            <a:ext cx="857250" cy="858837"/>
          </a:xfrm>
          <a:prstGeom prst="rect">
            <a:avLst/>
          </a:prstGeom>
          <a:solidFill>
            <a:srgbClr val="F79646"/>
          </a:solidFill>
          <a:ln w="9525">
            <a:noFill/>
          </a:ln>
        </p:spPr>
        <p:txBody>
          <a:bodyPr anchor="ctr"/>
          <a:p>
            <a:pPr algn="ctr" eaLnBrk="1" hangingPunct="1">
              <a:buFont typeface="Arial" panose="020B0604020202020204" pitchFamily="34" charset="0"/>
            </a:pPr>
            <a:r>
              <a:rPr lang="en-US" altLang="zh-CN" sz="6000" dirty="0">
                <a:solidFill>
                  <a:srgbClr val="FF0000"/>
                </a:solidFill>
                <a:latin typeface="Calibri" panose="020F0502020204030204" pitchFamily="34" charset="0"/>
                <a:ea typeface="宋体" panose="02010600030101010101" pitchFamily="2" charset="-122"/>
                <a:sym typeface="Calibri" panose="020F0502020204030204" pitchFamily="34" charset="0"/>
              </a:rPr>
              <a:t>1</a:t>
            </a:r>
            <a:endParaRPr lang="zh-CN" altLang="en-US" sz="600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43055" name="矩形 34"/>
          <p:cNvSpPr/>
          <p:nvPr/>
        </p:nvSpPr>
        <p:spPr>
          <a:xfrm>
            <a:off x="2952750" y="2786063"/>
            <a:ext cx="857250" cy="858837"/>
          </a:xfrm>
          <a:prstGeom prst="rect">
            <a:avLst/>
          </a:prstGeom>
          <a:solidFill>
            <a:srgbClr val="F79646"/>
          </a:solidFill>
          <a:ln w="9525">
            <a:noFill/>
          </a:ln>
        </p:spPr>
        <p:txBody>
          <a:bodyPr anchor="ctr"/>
          <a:p>
            <a:pPr algn="ctr" eaLnBrk="1" hangingPunct="1">
              <a:buFont typeface="Arial" panose="020B0604020202020204" pitchFamily="34" charset="0"/>
            </a:pPr>
            <a:r>
              <a:rPr lang="en-US" altLang="zh-CN" sz="6000" dirty="0">
                <a:solidFill>
                  <a:srgbClr val="FF0000"/>
                </a:solidFill>
                <a:latin typeface="Calibri" panose="020F0502020204030204" pitchFamily="34" charset="0"/>
                <a:ea typeface="宋体" panose="02010600030101010101" pitchFamily="2" charset="-122"/>
                <a:sym typeface="Calibri" panose="020F0502020204030204" pitchFamily="34" charset="0"/>
              </a:rPr>
              <a:t>3</a:t>
            </a:r>
            <a:endParaRPr lang="zh-CN" altLang="en-US" sz="600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43056" name="Line 1050"/>
          <p:cNvSpPr/>
          <p:nvPr/>
        </p:nvSpPr>
        <p:spPr>
          <a:xfrm flipV="1">
            <a:off x="2208213" y="3838575"/>
            <a:ext cx="0" cy="762000"/>
          </a:xfrm>
          <a:prstGeom prst="line">
            <a:avLst/>
          </a:prstGeom>
          <a:ln w="19050" cap="flat" cmpd="sng">
            <a:solidFill>
              <a:schemeClr val="tx1"/>
            </a:solidFill>
            <a:prstDash val="solid"/>
            <a:headEnd type="none" w="med" len="med"/>
            <a:tailEnd type="triangle" w="med" len="med"/>
          </a:ln>
        </p:spPr>
      </p:sp>
      <p:sp>
        <p:nvSpPr>
          <p:cNvPr id="43057" name="Text Box 1051"/>
          <p:cNvSpPr/>
          <p:nvPr/>
        </p:nvSpPr>
        <p:spPr>
          <a:xfrm>
            <a:off x="2238375" y="4287838"/>
            <a:ext cx="1087438" cy="579437"/>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sz="3200" dirty="0">
                <a:solidFill>
                  <a:srgbClr val="FF0000"/>
                </a:solidFill>
                <a:latin typeface="Calibri" panose="020F0502020204030204" pitchFamily="34" charset="0"/>
                <a:ea typeface="宋体" panose="02010600030101010101" pitchFamily="2" charset="-122"/>
                <a:sym typeface="Calibri" panose="020F0502020204030204" pitchFamily="34" charset="0"/>
              </a:rPr>
              <a:t>i=2</a:t>
            </a:r>
            <a:endParaRPr lang="en-US" altLang="zh-CN" sz="3300" dirty="0">
              <a:solidFill>
                <a:srgbClr val="FF0000"/>
              </a:solidFill>
              <a:latin typeface="Calibri" panose="020F0502020204030204" pitchFamily="34" charset="0"/>
              <a:ea typeface="宋体" panose="02010600030101010101" pitchFamily="2" charset="-122"/>
              <a:sym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017"/>
                                        </p:tgtEl>
                                        <p:attrNameLst>
                                          <p:attrName>style.visibility</p:attrName>
                                        </p:attrNameLst>
                                      </p:cBhvr>
                                      <p:to>
                                        <p:strVal val="visible"/>
                                      </p:to>
                                    </p:set>
                                    <p:animEffect filter="wipe(left)">
                                      <p:cBhvr>
                                        <p:cTn id="7" dur="500"/>
                                        <p:tgtEl>
                                          <p:spTgt spid="430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8"/>
                                        </p:tgtEl>
                                        <p:attrNameLst>
                                          <p:attrName>style.visibility</p:attrName>
                                        </p:attrNameLst>
                                      </p:cBhvr>
                                      <p:to>
                                        <p:strVal val="visible"/>
                                      </p:to>
                                    </p:set>
                                    <p:animEffect filter="wipe(left)">
                                      <p:cBhvr>
                                        <p:cTn id="12" dur="500"/>
                                        <p:tgtEl>
                                          <p:spTgt spid="430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19"/>
                                        </p:tgtEl>
                                        <p:attrNameLst>
                                          <p:attrName>style.visibility</p:attrName>
                                        </p:attrNameLst>
                                      </p:cBhvr>
                                      <p:to>
                                        <p:strVal val="visible"/>
                                      </p:to>
                                    </p:set>
                                    <p:animEffect filter="wipe(left)">
                                      <p:cBhvr>
                                        <p:cTn id="17" dur="500"/>
                                        <p:tgtEl>
                                          <p:spTgt spid="430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020"/>
                                        </p:tgtEl>
                                        <p:attrNameLst>
                                          <p:attrName>style.visibility</p:attrName>
                                        </p:attrNameLst>
                                      </p:cBhvr>
                                      <p:to>
                                        <p:strVal val="visible"/>
                                      </p:to>
                                    </p:set>
                                    <p:animEffect filter="wipe(left)">
                                      <p:cBhvr>
                                        <p:cTn id="22" dur="500"/>
                                        <p:tgtEl>
                                          <p:spTgt spid="43020"/>
                                        </p:tgtEl>
                                      </p:cBhvr>
                                    </p:animEffect>
                                  </p:childTnLst>
                                </p:cTn>
                              </p:par>
                              <p:par>
                                <p:cTn id="23" presetID="22" presetClass="entr" presetSubtype="8" fill="hold" nodeType="withEffect">
                                  <p:stCondLst>
                                    <p:cond delay="0"/>
                                  </p:stCondLst>
                                  <p:childTnLst>
                                    <p:set>
                                      <p:cBhvr>
                                        <p:cTn id="24" dur="1" fill="hold">
                                          <p:stCondLst>
                                            <p:cond delay="0"/>
                                          </p:stCondLst>
                                        </p:cTn>
                                        <p:tgtEl>
                                          <p:spTgt spid="43021"/>
                                        </p:tgtEl>
                                        <p:attrNameLst>
                                          <p:attrName>style.visibility</p:attrName>
                                        </p:attrNameLst>
                                      </p:cBhvr>
                                      <p:to>
                                        <p:strVal val="visible"/>
                                      </p:to>
                                    </p:set>
                                    <p:animEffect filter="wipe(left)">
                                      <p:cBhvr>
                                        <p:cTn id="25" dur="500"/>
                                        <p:tgtEl>
                                          <p:spTgt spid="4302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3039"/>
                                        </p:tgtEl>
                                        <p:attrNameLst>
                                          <p:attrName>style.visibility</p:attrName>
                                        </p:attrNameLst>
                                      </p:cBhvr>
                                      <p:to>
                                        <p:strVal val="visible"/>
                                      </p:to>
                                    </p:set>
                                    <p:animEffect filter="wipe(left)">
                                      <p:cBhvr>
                                        <p:cTn id="30" dur="500"/>
                                        <p:tgtEl>
                                          <p:spTgt spid="4303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43040"/>
                                        </p:tgtEl>
                                        <p:attrNameLst>
                                          <p:attrName>style.visibility</p:attrName>
                                        </p:attrNameLst>
                                      </p:cBhvr>
                                      <p:to>
                                        <p:strVal val="visible"/>
                                      </p:to>
                                    </p:set>
                                    <p:animEffect filter="wipe(up)">
                                      <p:cBhvr>
                                        <p:cTn id="35" dur="500"/>
                                        <p:tgtEl>
                                          <p:spTgt spid="43040"/>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43041"/>
                                        </p:tgtEl>
                                        <p:attrNameLst>
                                          <p:attrName>style.visibility</p:attrName>
                                        </p:attrNameLst>
                                      </p:cBhvr>
                                      <p:to>
                                        <p:strVal val="visible"/>
                                      </p:to>
                                    </p:set>
                                    <p:animEffect filter="wipe(up)">
                                      <p:cBhvr>
                                        <p:cTn id="39" dur="500"/>
                                        <p:tgtEl>
                                          <p:spTgt spid="4304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3042"/>
                                        </p:tgtEl>
                                        <p:attrNameLst>
                                          <p:attrName>style.visibility</p:attrName>
                                        </p:attrNameLst>
                                      </p:cBhvr>
                                      <p:to>
                                        <p:strVal val="visible"/>
                                      </p:to>
                                    </p:set>
                                    <p:animEffect filter="wipe(left)">
                                      <p:cBhvr>
                                        <p:cTn id="44" dur="500"/>
                                        <p:tgtEl>
                                          <p:spTgt spid="43042"/>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43043"/>
                                        </p:tgtEl>
                                        <p:attrNameLst>
                                          <p:attrName>style.visibility</p:attrName>
                                        </p:attrNameLst>
                                      </p:cBhvr>
                                      <p:to>
                                        <p:strVal val="visible"/>
                                      </p:to>
                                    </p:set>
                                    <p:animEffect filter="wipe(left)">
                                      <p:cBhvr>
                                        <p:cTn id="47" dur="500"/>
                                        <p:tgtEl>
                                          <p:spTgt spid="4304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3045"/>
                                        </p:tgtEl>
                                        <p:attrNameLst>
                                          <p:attrName>style.visibility</p:attrName>
                                        </p:attrNameLst>
                                      </p:cBhvr>
                                      <p:to>
                                        <p:strVal val="visible"/>
                                      </p:to>
                                    </p:set>
                                    <p:animEffect filter="wipe(left)">
                                      <p:cBhvr>
                                        <p:cTn id="52" dur="500"/>
                                        <p:tgtEl>
                                          <p:spTgt spid="43045"/>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43044"/>
                                        </p:tgtEl>
                                        <p:attrNameLst>
                                          <p:attrName>style.visibility</p:attrName>
                                        </p:attrNameLst>
                                      </p:cBhvr>
                                      <p:to>
                                        <p:strVal val="visible"/>
                                      </p:to>
                                    </p:set>
                                    <p:animEffect filter="wipe(left)">
                                      <p:cBhvr>
                                        <p:cTn id="55" dur="500"/>
                                        <p:tgtEl>
                                          <p:spTgt spid="4304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43047"/>
                                        </p:tgtEl>
                                        <p:attrNameLst>
                                          <p:attrName>style.visibility</p:attrName>
                                        </p:attrNameLst>
                                      </p:cBhvr>
                                      <p:to>
                                        <p:strVal val="visible"/>
                                      </p:to>
                                    </p:set>
                                    <p:animEffect filter="wipe(left)">
                                      <p:cBhvr>
                                        <p:cTn id="60" dur="500"/>
                                        <p:tgtEl>
                                          <p:spTgt spid="4304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43046"/>
                                        </p:tgtEl>
                                        <p:attrNameLst>
                                          <p:attrName>style.visibility</p:attrName>
                                        </p:attrNameLst>
                                      </p:cBhvr>
                                      <p:to>
                                        <p:strVal val="visible"/>
                                      </p:to>
                                    </p:set>
                                    <p:animEffect filter="wipe(left)">
                                      <p:cBhvr>
                                        <p:cTn id="63" dur="500"/>
                                        <p:tgtEl>
                                          <p:spTgt spid="4304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43049"/>
                                        </p:tgtEl>
                                        <p:attrNameLst>
                                          <p:attrName>style.visibility</p:attrName>
                                        </p:attrNameLst>
                                      </p:cBhvr>
                                      <p:to>
                                        <p:strVal val="visible"/>
                                      </p:to>
                                    </p:set>
                                    <p:animEffect filter="wipe(left)">
                                      <p:cBhvr>
                                        <p:cTn id="68" dur="500"/>
                                        <p:tgtEl>
                                          <p:spTgt spid="43049"/>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3048"/>
                                        </p:tgtEl>
                                        <p:attrNameLst>
                                          <p:attrName>style.visibility</p:attrName>
                                        </p:attrNameLst>
                                      </p:cBhvr>
                                      <p:to>
                                        <p:strVal val="visible"/>
                                      </p:to>
                                    </p:set>
                                    <p:animEffect filter="wipe(left)">
                                      <p:cBhvr>
                                        <p:cTn id="71" dur="500"/>
                                        <p:tgtEl>
                                          <p:spTgt spid="4304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43051"/>
                                        </p:tgtEl>
                                        <p:attrNameLst>
                                          <p:attrName>style.visibility</p:attrName>
                                        </p:attrNameLst>
                                      </p:cBhvr>
                                      <p:to>
                                        <p:strVal val="visible"/>
                                      </p:to>
                                    </p:set>
                                    <p:animEffect filter="wipe(left)">
                                      <p:cBhvr>
                                        <p:cTn id="76" dur="500"/>
                                        <p:tgtEl>
                                          <p:spTgt spid="43051"/>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3050"/>
                                        </p:tgtEl>
                                        <p:attrNameLst>
                                          <p:attrName>style.visibility</p:attrName>
                                        </p:attrNameLst>
                                      </p:cBhvr>
                                      <p:to>
                                        <p:strVal val="visible"/>
                                      </p:to>
                                    </p:set>
                                    <p:animEffect filter="wipe(left)">
                                      <p:cBhvr>
                                        <p:cTn id="79" dur="500"/>
                                        <p:tgtEl>
                                          <p:spTgt spid="43050"/>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43052"/>
                                        </p:tgtEl>
                                        <p:attrNameLst>
                                          <p:attrName>style.visibility</p:attrName>
                                        </p:attrNameLst>
                                      </p:cBhvr>
                                      <p:to>
                                        <p:strVal val="visible"/>
                                      </p:to>
                                    </p:set>
                                    <p:animEffect filter="wipe(up)">
                                      <p:cBhvr>
                                        <p:cTn id="84" dur="500"/>
                                        <p:tgtEl>
                                          <p:spTgt spid="43052"/>
                                        </p:tgtEl>
                                      </p:cBhvr>
                                    </p:animEffect>
                                  </p:childTnLst>
                                </p:cTn>
                              </p:par>
                            </p:childTnLst>
                          </p:cTn>
                        </p:par>
                        <p:par>
                          <p:cTn id="85" fill="hold">
                            <p:stCondLst>
                              <p:cond delay="500"/>
                            </p:stCondLst>
                            <p:childTnLst>
                              <p:par>
                                <p:cTn id="86" presetID="22" presetClass="entr" presetSubtype="1" fill="hold" grpId="0" nodeType="afterEffect">
                                  <p:stCondLst>
                                    <p:cond delay="0"/>
                                  </p:stCondLst>
                                  <p:childTnLst>
                                    <p:set>
                                      <p:cBhvr>
                                        <p:cTn id="87" dur="1" fill="hold">
                                          <p:stCondLst>
                                            <p:cond delay="0"/>
                                          </p:stCondLst>
                                        </p:cTn>
                                        <p:tgtEl>
                                          <p:spTgt spid="43053"/>
                                        </p:tgtEl>
                                        <p:attrNameLst>
                                          <p:attrName>style.visibility</p:attrName>
                                        </p:attrNameLst>
                                      </p:cBhvr>
                                      <p:to>
                                        <p:strVal val="visible"/>
                                      </p:to>
                                    </p:set>
                                    <p:animEffect filter="wipe(up)">
                                      <p:cBhvr>
                                        <p:cTn id="88" dur="500"/>
                                        <p:tgtEl>
                                          <p:spTgt spid="4305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43054"/>
                                        </p:tgtEl>
                                        <p:attrNameLst>
                                          <p:attrName>style.visibility</p:attrName>
                                        </p:attrNameLst>
                                      </p:cBhvr>
                                      <p:to>
                                        <p:strVal val="visible"/>
                                      </p:to>
                                    </p:set>
                                    <p:animEffect filter="wipe(left)">
                                      <p:cBhvr>
                                        <p:cTn id="93" dur="500"/>
                                        <p:tgtEl>
                                          <p:spTgt spid="43054"/>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43055"/>
                                        </p:tgtEl>
                                        <p:attrNameLst>
                                          <p:attrName>style.visibility</p:attrName>
                                        </p:attrNameLst>
                                      </p:cBhvr>
                                      <p:to>
                                        <p:strVal val="visible"/>
                                      </p:to>
                                    </p:set>
                                    <p:animEffect filter="wipe(left)">
                                      <p:cBhvr>
                                        <p:cTn id="96" dur="500"/>
                                        <p:tgtEl>
                                          <p:spTgt spid="43055"/>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nodeType="clickEffect">
                                  <p:stCondLst>
                                    <p:cond delay="0"/>
                                  </p:stCondLst>
                                  <p:childTnLst>
                                    <p:set>
                                      <p:cBhvr>
                                        <p:cTn id="100" dur="1" fill="hold">
                                          <p:stCondLst>
                                            <p:cond delay="0"/>
                                          </p:stCondLst>
                                        </p:cTn>
                                        <p:tgtEl>
                                          <p:spTgt spid="43056"/>
                                        </p:tgtEl>
                                        <p:attrNameLst>
                                          <p:attrName>style.visibility</p:attrName>
                                        </p:attrNameLst>
                                      </p:cBhvr>
                                      <p:to>
                                        <p:strVal val="visible"/>
                                      </p:to>
                                    </p:set>
                                    <p:animEffect filter="wipe(up)">
                                      <p:cBhvr>
                                        <p:cTn id="101" dur="500"/>
                                        <p:tgtEl>
                                          <p:spTgt spid="43056"/>
                                        </p:tgtEl>
                                      </p:cBhvr>
                                    </p:animEffect>
                                  </p:childTnLst>
                                </p:cTn>
                              </p:par>
                            </p:childTnLst>
                          </p:cTn>
                        </p:par>
                        <p:par>
                          <p:cTn id="102" fill="hold">
                            <p:stCondLst>
                              <p:cond delay="500"/>
                            </p:stCondLst>
                            <p:childTnLst>
                              <p:par>
                                <p:cTn id="103" presetID="22" presetClass="entr" presetSubtype="1" fill="hold" grpId="0" nodeType="afterEffect">
                                  <p:stCondLst>
                                    <p:cond delay="0"/>
                                  </p:stCondLst>
                                  <p:childTnLst>
                                    <p:set>
                                      <p:cBhvr>
                                        <p:cTn id="104" dur="1" fill="hold">
                                          <p:stCondLst>
                                            <p:cond delay="0"/>
                                          </p:stCondLst>
                                        </p:cTn>
                                        <p:tgtEl>
                                          <p:spTgt spid="43057"/>
                                        </p:tgtEl>
                                        <p:attrNameLst>
                                          <p:attrName>style.visibility</p:attrName>
                                        </p:attrNameLst>
                                      </p:cBhvr>
                                      <p:to>
                                        <p:strVal val="visible"/>
                                      </p:to>
                                    </p:set>
                                    <p:animEffect filter="wipe(up)">
                                      <p:cBhvr>
                                        <p:cTn id="105" dur="500"/>
                                        <p:tgtEl>
                                          <p:spTgt spid="43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7" grpId="0" bldLvl="0"/>
      <p:bldP spid="43018" grpId="0" bldLvl="0"/>
      <p:bldP spid="43019" grpId="0" bldLvl="0"/>
      <p:bldP spid="43020" grpId="0" bldLvl="0"/>
      <p:bldP spid="43039" grpId="0" bldLvl="0" animBg="1"/>
      <p:bldP spid="43041" grpId="0" bldLvl="0"/>
      <p:bldP spid="43042" grpId="0" bldLvl="0" animBg="1"/>
      <p:bldP spid="43043" grpId="0" bldLvl="0" animBg="1"/>
      <p:bldP spid="43044" grpId="0" bldLvl="0" animBg="1"/>
      <p:bldP spid="43045" grpId="0" bldLvl="0" animBg="1"/>
      <p:bldP spid="43046" grpId="0" bldLvl="0" animBg="1"/>
      <p:bldP spid="43047" grpId="0" bldLvl="0" animBg="1"/>
      <p:bldP spid="43048" grpId="0" bldLvl="0" animBg="1"/>
      <p:bldP spid="43049" grpId="0" bldLvl="0" animBg="1"/>
      <p:bldP spid="43050" grpId="0" bldLvl="0" animBg="1"/>
      <p:bldP spid="43051" grpId="0" bldLvl="0" animBg="1"/>
      <p:bldP spid="43053" grpId="0" bldLvl="0"/>
      <p:bldP spid="43054" grpId="0" bldLvl="0" animBg="1"/>
      <p:bldP spid="43055" grpId="0" bldLvl="0" animBg="1"/>
      <p:bldP spid="43057" grpId="0" bldLvl="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41" name="Text Box 2"/>
          <p:cNvSpPr txBox="1"/>
          <p:nvPr/>
        </p:nvSpPr>
        <p:spPr>
          <a:xfrm>
            <a:off x="809625" y="357188"/>
            <a:ext cx="1284288" cy="401637"/>
          </a:xfrm>
          <a:prstGeom prst="rect">
            <a:avLst/>
          </a:prstGeom>
          <a:noFill/>
          <a:ln w="9525">
            <a:noFill/>
          </a:ln>
        </p:spPr>
        <p:txBody>
          <a:bodyPr wrap="none">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时间分析</a:t>
            </a:r>
            <a:r>
              <a:rPr lang="en-US" altLang="zh-CN" sz="2000" b="1"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44042" name="Text Box 3"/>
          <p:cNvSpPr txBox="1"/>
          <p:nvPr/>
        </p:nvSpPr>
        <p:spPr>
          <a:xfrm>
            <a:off x="703263" y="928688"/>
            <a:ext cx="7464425" cy="396875"/>
          </a:xfrm>
          <a:prstGeom prst="rect">
            <a:avLst/>
          </a:prstGeom>
          <a:noFill/>
          <a:ln w="9525">
            <a:noFill/>
          </a:ln>
        </p:spPr>
        <p:txBody>
          <a:bodyPr>
            <a:spAutoFit/>
          </a:bodyPr>
          <a:p>
            <a:pPr eaLnBrk="1" hangingPunct="1">
              <a:lnSpc>
                <a:spcPct val="120000"/>
              </a:lnSpc>
              <a:buFont typeface="Arial" panose="020B0604020202020204" pitchFamily="34" charset="0"/>
            </a:pPr>
            <a:r>
              <a:rPr lang="zh-CN" altLang="en-US" b="1" dirty="0">
                <a:latin typeface="微软雅黑" panose="020B0503020204020204" pitchFamily="34" charset="-122"/>
                <a:ea typeface="微软雅黑" panose="020B0503020204020204" pitchFamily="34" charset="-122"/>
              </a:rPr>
              <a:t>最好的情况（关键字在记录序列中顺序有序）：    只需进行一趟起泡</a:t>
            </a:r>
            <a:endParaRPr lang="zh-CN" altLang="en-US" b="1" dirty="0">
              <a:latin typeface="微软雅黑" panose="020B0503020204020204" pitchFamily="34" charset="-122"/>
              <a:ea typeface="微软雅黑" panose="020B0503020204020204" pitchFamily="34" charset="-122"/>
            </a:endParaRPr>
          </a:p>
        </p:txBody>
      </p:sp>
      <p:sp>
        <p:nvSpPr>
          <p:cNvPr id="44043" name="Text Box 4"/>
          <p:cNvSpPr txBox="1"/>
          <p:nvPr/>
        </p:nvSpPr>
        <p:spPr>
          <a:xfrm>
            <a:off x="854075" y="1643063"/>
            <a:ext cx="2882900" cy="369887"/>
          </a:xfrm>
          <a:prstGeom prst="rect">
            <a:avLst/>
          </a:prstGeom>
          <a:noFill/>
          <a:ln w="9525">
            <a:noFill/>
          </a:ln>
        </p:spPr>
        <p:txBody>
          <a:bodyPr>
            <a:spAutoFit/>
          </a:bodyPr>
          <a:p>
            <a:pPr eaLnBrk="1" hangingPunct="1">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比较”的次数：</a:t>
            </a:r>
            <a:endParaRPr lang="zh-CN" altLang="en-US" dirty="0">
              <a:latin typeface="微软雅黑" panose="020B0503020204020204" pitchFamily="34" charset="-122"/>
              <a:ea typeface="微软雅黑" panose="020B0503020204020204" pitchFamily="34" charset="-122"/>
            </a:endParaRPr>
          </a:p>
        </p:txBody>
      </p:sp>
      <p:sp>
        <p:nvSpPr>
          <p:cNvPr id="44044" name="Text Box 13"/>
          <p:cNvSpPr txBox="1"/>
          <p:nvPr/>
        </p:nvSpPr>
        <p:spPr>
          <a:xfrm>
            <a:off x="2022475" y="2143125"/>
            <a:ext cx="541338" cy="401638"/>
          </a:xfrm>
          <a:prstGeom prst="rect">
            <a:avLst/>
          </a:prstGeom>
          <a:noFill/>
          <a:ln w="9525">
            <a:noFill/>
          </a:ln>
        </p:spPr>
        <p:txBody>
          <a:bodyPr wrap="none">
            <a:spAutoFit/>
          </a:bodyPr>
          <a:p>
            <a:pPr eaLnBrk="1" hangingPunct="1">
              <a:buFont typeface="Arial" panose="020B0604020202020204" pitchFamily="34" charset="0"/>
            </a:pPr>
            <a:r>
              <a:rPr lang="en-US" altLang="zh-CN" sz="2000" b="1" dirty="0">
                <a:latin typeface="Times New Roman" panose="02020603050405020304" pitchFamily="18" charset="0"/>
                <a:ea typeface="宋体" panose="02010600030101010101" pitchFamily="2" charset="-122"/>
              </a:rPr>
              <a:t>n-1</a:t>
            </a:r>
            <a:endParaRPr lang="en-US" altLang="zh-CN" sz="2000" b="1" dirty="0">
              <a:latin typeface="Times New Roman" panose="02020603050405020304" pitchFamily="18" charset="0"/>
              <a:ea typeface="宋体" panose="02010600030101010101" pitchFamily="2" charset="-122"/>
            </a:endParaRPr>
          </a:p>
        </p:txBody>
      </p:sp>
      <p:sp>
        <p:nvSpPr>
          <p:cNvPr id="44045" name="Rectangle 11"/>
          <p:cNvSpPr/>
          <p:nvPr/>
        </p:nvSpPr>
        <p:spPr>
          <a:xfrm>
            <a:off x="4379913" y="1636713"/>
            <a:ext cx="2863850" cy="369887"/>
          </a:xfrm>
          <a:prstGeom prst="rect">
            <a:avLst/>
          </a:prstGeom>
          <a:noFill/>
          <a:ln w="9525">
            <a:noFill/>
          </a:ln>
        </p:spPr>
        <p:txBody>
          <a:bodyPr>
            <a:spAutoFit/>
          </a:bodyPr>
          <a:p>
            <a:pPr eaLnBrk="1" hangingPunct="1">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移动”的次数：</a:t>
            </a:r>
            <a:endParaRPr lang="zh-CN" altLang="en-US" dirty="0">
              <a:latin typeface="微软雅黑" panose="020B0503020204020204" pitchFamily="34" charset="-122"/>
              <a:ea typeface="微软雅黑" panose="020B0503020204020204" pitchFamily="34" charset="-122"/>
            </a:endParaRPr>
          </a:p>
        </p:txBody>
      </p:sp>
      <p:sp>
        <p:nvSpPr>
          <p:cNvPr id="44046" name="Text Box 8"/>
          <p:cNvSpPr txBox="1"/>
          <p:nvPr/>
        </p:nvSpPr>
        <p:spPr>
          <a:xfrm>
            <a:off x="5308600" y="2165350"/>
            <a:ext cx="314325" cy="400050"/>
          </a:xfrm>
          <a:prstGeom prst="rect">
            <a:avLst/>
          </a:prstGeom>
          <a:noFill/>
          <a:ln w="9525">
            <a:noFill/>
          </a:ln>
        </p:spPr>
        <p:txBody>
          <a:bodyPr wrap="none">
            <a:spAutoFit/>
          </a:bodyPr>
          <a:p>
            <a:pPr eaLnBrk="1" hangingPunct="1">
              <a:buFont typeface="Arial" panose="020B0604020202020204" pitchFamily="34" charset="0"/>
            </a:pPr>
            <a:r>
              <a:rPr lang="en-US" altLang="zh-CN" sz="2000" b="1" dirty="0">
                <a:latin typeface="Times New Roman" panose="02020603050405020304" pitchFamily="18" charset="0"/>
                <a:ea typeface="宋体" panose="02010600030101010101" pitchFamily="2" charset="-122"/>
              </a:rPr>
              <a:t>0</a:t>
            </a:r>
            <a:endParaRPr lang="en-US" altLang="zh-CN" sz="2000" dirty="0">
              <a:latin typeface="Times New Roman" panose="02020603050405020304" pitchFamily="18" charset="0"/>
              <a:ea typeface="宋体" panose="02010600030101010101" pitchFamily="2" charset="-122"/>
            </a:endParaRPr>
          </a:p>
        </p:txBody>
      </p:sp>
      <p:sp>
        <p:nvSpPr>
          <p:cNvPr id="44047" name="矩形 17"/>
          <p:cNvSpPr/>
          <p:nvPr/>
        </p:nvSpPr>
        <p:spPr>
          <a:xfrm>
            <a:off x="593725" y="2786063"/>
            <a:ext cx="7502525" cy="396875"/>
          </a:xfrm>
          <a:prstGeom prst="rect">
            <a:avLst/>
          </a:prstGeom>
          <a:noFill/>
          <a:ln w="9525">
            <a:noFill/>
          </a:ln>
        </p:spPr>
        <p:txBody>
          <a:bodyPr>
            <a:spAutoFit/>
          </a:bodyPr>
          <a:p>
            <a:pPr eaLnBrk="1" hangingPunct="1">
              <a:lnSpc>
                <a:spcPct val="120000"/>
              </a:lnSpc>
              <a:buFont typeface="Arial" panose="020B0604020202020204" pitchFamily="34" charset="0"/>
            </a:pPr>
            <a:r>
              <a:rPr lang="zh-CN" altLang="en-US" b="1" dirty="0">
                <a:latin typeface="微软雅黑" panose="020B0503020204020204" pitchFamily="34" charset="-122"/>
                <a:ea typeface="微软雅黑" panose="020B0503020204020204" pitchFamily="34" charset="-122"/>
              </a:rPr>
              <a:t>最坏的情况（关键字在记录序列中逆序有序）：    需进行</a:t>
            </a:r>
            <a:r>
              <a:rPr lang="en-US" altLang="zh-CN" b="1" dirty="0">
                <a:latin typeface="微软雅黑" panose="020B0503020204020204" pitchFamily="34" charset="-122"/>
                <a:ea typeface="微软雅黑" panose="020B0503020204020204" pitchFamily="34" charset="-122"/>
              </a:rPr>
              <a:t>n-1</a:t>
            </a:r>
            <a:r>
              <a:rPr lang="zh-CN" altLang="en-US" b="1" dirty="0">
                <a:latin typeface="微软雅黑" panose="020B0503020204020204" pitchFamily="34" charset="-122"/>
                <a:ea typeface="微软雅黑" panose="020B0503020204020204" pitchFamily="34" charset="-122"/>
              </a:rPr>
              <a:t>趟起泡</a:t>
            </a:r>
            <a:endParaRPr lang="zh-CN" altLang="en-US" b="1" dirty="0">
              <a:latin typeface="微软雅黑" panose="020B0503020204020204" pitchFamily="34" charset="-122"/>
              <a:ea typeface="微软雅黑" panose="020B0503020204020204" pitchFamily="34" charset="-122"/>
            </a:endParaRPr>
          </a:p>
        </p:txBody>
      </p:sp>
      <p:sp>
        <p:nvSpPr>
          <p:cNvPr id="44048" name="Text Box 6"/>
          <p:cNvSpPr txBox="1"/>
          <p:nvPr/>
        </p:nvSpPr>
        <p:spPr>
          <a:xfrm>
            <a:off x="1022350" y="3573463"/>
            <a:ext cx="2214563" cy="368300"/>
          </a:xfrm>
          <a:prstGeom prst="rect">
            <a:avLst/>
          </a:prstGeom>
          <a:noFill/>
          <a:ln w="9525">
            <a:noFill/>
          </a:ln>
        </p:spPr>
        <p:txBody>
          <a:bodyPr>
            <a:spAutoFit/>
          </a:bodyPr>
          <a:p>
            <a:pPr eaLnBrk="1" hangingPunct="1">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比较”的次数：</a:t>
            </a:r>
            <a:endParaRPr lang="zh-CN" altLang="en-US" dirty="0">
              <a:latin typeface="微软雅黑" panose="020B0503020204020204" pitchFamily="34" charset="-122"/>
              <a:ea typeface="微软雅黑" panose="020B0503020204020204" pitchFamily="34" charset="-122"/>
            </a:endParaRPr>
          </a:p>
        </p:txBody>
      </p:sp>
      <p:grpSp>
        <p:nvGrpSpPr>
          <p:cNvPr id="2" name="Group 66"/>
          <p:cNvGrpSpPr/>
          <p:nvPr/>
        </p:nvGrpSpPr>
        <p:grpSpPr>
          <a:xfrm>
            <a:off x="736600" y="4216400"/>
            <a:ext cx="3048000" cy="1095375"/>
            <a:chOff x="0" y="0"/>
            <a:chExt cx="1920" cy="690"/>
          </a:xfrm>
        </p:grpSpPr>
        <p:sp>
          <p:nvSpPr>
            <p:cNvPr id="44067" name="AutoShape 19"/>
            <p:cNvSpPr>
              <a:spLocks noChangeAspect="1" noTextEdit="1"/>
            </p:cNvSpPr>
            <p:nvPr/>
          </p:nvSpPr>
          <p:spPr>
            <a:xfrm>
              <a:off x="0" y="0"/>
              <a:ext cx="1920" cy="685"/>
            </a:xfrm>
            <a:prstGeom prst="rect">
              <a:avLst/>
            </a:prstGeom>
            <a:noFill/>
            <a:ln w="9525">
              <a:noFill/>
            </a:ln>
          </p:spPr>
          <p:txBody>
            <a:bodyPr/>
            <a:p>
              <a:endParaRPr lang="zh-CN" altLang="en-US"/>
            </a:p>
          </p:txBody>
        </p:sp>
        <p:sp>
          <p:nvSpPr>
            <p:cNvPr id="44068" name="Line 21"/>
            <p:cNvSpPr/>
            <p:nvPr/>
          </p:nvSpPr>
          <p:spPr>
            <a:xfrm>
              <a:off x="1120" y="343"/>
              <a:ext cx="760" cy="1"/>
            </a:xfrm>
            <a:prstGeom prst="line">
              <a:avLst/>
            </a:prstGeom>
            <a:ln w="15875" cap="flat" cmpd="sng">
              <a:solidFill>
                <a:schemeClr val="tx1"/>
              </a:solidFill>
              <a:prstDash val="solid"/>
              <a:headEnd type="none" w="med" len="med"/>
              <a:tailEnd type="none" w="med" len="med"/>
            </a:ln>
          </p:spPr>
        </p:sp>
        <p:sp>
          <p:nvSpPr>
            <p:cNvPr id="44069" name="Rectangle 22"/>
            <p:cNvSpPr/>
            <p:nvPr/>
          </p:nvSpPr>
          <p:spPr>
            <a:xfrm>
              <a:off x="1493" y="376"/>
              <a:ext cx="120" cy="288"/>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000" dirty="0">
                  <a:latin typeface="Times New Roman" panose="02020603050405020304" pitchFamily="18" charset="0"/>
                  <a:ea typeface="宋体" panose="02010600030101010101" pitchFamily="2" charset="-122"/>
                </a:rPr>
                <a:t>2</a:t>
              </a:r>
              <a:endParaRPr lang="en-US" altLang="zh-CN" sz="3300" dirty="0">
                <a:latin typeface="Times New Roman" panose="02020603050405020304" pitchFamily="18" charset="0"/>
                <a:ea typeface="宋体" panose="02010600030101010101" pitchFamily="2" charset="-122"/>
              </a:endParaRPr>
            </a:p>
          </p:txBody>
        </p:sp>
        <p:sp>
          <p:nvSpPr>
            <p:cNvPr id="44070" name="Rectangle 23"/>
            <p:cNvSpPr/>
            <p:nvPr/>
          </p:nvSpPr>
          <p:spPr>
            <a:xfrm>
              <a:off x="1838" y="37"/>
              <a:ext cx="80" cy="288"/>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000" dirty="0">
                  <a:latin typeface="Times New Roman" panose="02020603050405020304" pitchFamily="18" charset="0"/>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44071" name="Rectangle 24"/>
            <p:cNvSpPr/>
            <p:nvPr/>
          </p:nvSpPr>
          <p:spPr>
            <a:xfrm>
              <a:off x="1732" y="37"/>
              <a:ext cx="120" cy="288"/>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000" dirty="0">
                  <a:latin typeface="Times New Roman" panose="02020603050405020304" pitchFamily="18" charset="0"/>
                  <a:ea typeface="宋体" panose="02010600030101010101" pitchFamily="2" charset="-122"/>
                </a:rPr>
                <a:t>1</a:t>
              </a:r>
              <a:endParaRPr lang="en-US" altLang="zh-CN" sz="3300" dirty="0">
                <a:latin typeface="Times New Roman" panose="02020603050405020304" pitchFamily="18" charset="0"/>
                <a:ea typeface="宋体" panose="02010600030101010101" pitchFamily="2" charset="-122"/>
              </a:endParaRPr>
            </a:p>
          </p:txBody>
        </p:sp>
        <p:sp>
          <p:nvSpPr>
            <p:cNvPr id="44072" name="Rectangle 25"/>
            <p:cNvSpPr/>
            <p:nvPr/>
          </p:nvSpPr>
          <p:spPr>
            <a:xfrm>
              <a:off x="1314" y="37"/>
              <a:ext cx="80" cy="288"/>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000" dirty="0">
                  <a:latin typeface="Times New Roman" panose="02020603050405020304" pitchFamily="18" charset="0"/>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44073" name="Rectangle 26"/>
            <p:cNvSpPr/>
            <p:nvPr/>
          </p:nvSpPr>
          <p:spPr>
            <a:xfrm>
              <a:off x="835" y="188"/>
              <a:ext cx="80" cy="288"/>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000" dirty="0">
                  <a:latin typeface="Times New Roman" panose="02020603050405020304" pitchFamily="18" charset="0"/>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44074" name="Rectangle 27"/>
            <p:cNvSpPr/>
            <p:nvPr/>
          </p:nvSpPr>
          <p:spPr>
            <a:xfrm>
              <a:off x="730" y="188"/>
              <a:ext cx="120" cy="288"/>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000" dirty="0">
                  <a:latin typeface="Times New Roman" panose="02020603050405020304" pitchFamily="18" charset="0"/>
                  <a:ea typeface="宋体" panose="02010600030101010101" pitchFamily="2" charset="-122"/>
                </a:rPr>
                <a:t>1</a:t>
              </a:r>
              <a:endParaRPr lang="en-US" altLang="zh-CN" sz="3300" dirty="0">
                <a:latin typeface="Times New Roman" panose="02020603050405020304" pitchFamily="18" charset="0"/>
                <a:ea typeface="宋体" panose="02010600030101010101" pitchFamily="2" charset="-122"/>
              </a:endParaRPr>
            </a:p>
          </p:txBody>
        </p:sp>
        <p:sp>
          <p:nvSpPr>
            <p:cNvPr id="44075" name="Rectangle 28"/>
            <p:cNvSpPr/>
            <p:nvPr/>
          </p:nvSpPr>
          <p:spPr>
            <a:xfrm>
              <a:off x="368" y="188"/>
              <a:ext cx="80" cy="288"/>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000" dirty="0">
                  <a:latin typeface="Times New Roman" panose="02020603050405020304" pitchFamily="18" charset="0"/>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44076" name="Rectangle 29"/>
            <p:cNvSpPr/>
            <p:nvPr/>
          </p:nvSpPr>
          <p:spPr>
            <a:xfrm>
              <a:off x="156" y="29"/>
              <a:ext cx="72" cy="173"/>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dirty="0">
                  <a:latin typeface="Times New Roman" panose="02020603050405020304" pitchFamily="18" charset="0"/>
                  <a:ea typeface="宋体" panose="02010600030101010101" pitchFamily="2" charset="-122"/>
                </a:rPr>
                <a:t>2</a:t>
              </a:r>
              <a:endParaRPr lang="en-US" altLang="zh-CN" sz="3300" dirty="0">
                <a:latin typeface="Times New Roman" panose="02020603050405020304" pitchFamily="18" charset="0"/>
                <a:ea typeface="宋体" panose="02010600030101010101" pitchFamily="2" charset="-122"/>
              </a:endParaRPr>
            </a:p>
          </p:txBody>
        </p:sp>
        <p:sp>
          <p:nvSpPr>
            <p:cNvPr id="44077" name="Rectangle 30"/>
            <p:cNvSpPr/>
            <p:nvPr/>
          </p:nvSpPr>
          <p:spPr>
            <a:xfrm>
              <a:off x="1578" y="48"/>
              <a:ext cx="133" cy="291"/>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000" dirty="0">
                  <a:latin typeface="Symbol" panose="05050102010706020507" pitchFamily="18" charset="2"/>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44078" name="Rectangle 31"/>
            <p:cNvSpPr/>
            <p:nvPr/>
          </p:nvSpPr>
          <p:spPr>
            <a:xfrm>
              <a:off x="989" y="199"/>
              <a:ext cx="133" cy="291"/>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000" dirty="0">
                  <a:latin typeface="Symbol" panose="05050102010706020507" pitchFamily="18" charset="2"/>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44079" name="Rectangle 32"/>
            <p:cNvSpPr/>
            <p:nvPr/>
          </p:nvSpPr>
          <p:spPr>
            <a:xfrm>
              <a:off x="580" y="199"/>
              <a:ext cx="133" cy="291"/>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000" dirty="0">
                  <a:latin typeface="Symbol" panose="05050102010706020507" pitchFamily="18" charset="2"/>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44080" name="Rectangle 33"/>
            <p:cNvSpPr/>
            <p:nvPr/>
          </p:nvSpPr>
          <p:spPr>
            <a:xfrm>
              <a:off x="97" y="176"/>
              <a:ext cx="172" cy="349"/>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dirty="0">
                  <a:latin typeface="Symbol" panose="05050102010706020507" pitchFamily="18" charset="2"/>
                  <a:ea typeface="宋体" panose="02010600030101010101" pitchFamily="2" charset="-122"/>
                  <a:sym typeface="Symbol" panose="05050102010706020507" pitchFamily="18" charset="2"/>
                </a:rPr>
                <a:t></a:t>
              </a:r>
              <a:endParaRPr lang="en-US" altLang="zh-CN" sz="3600" dirty="0">
                <a:latin typeface="Times New Roman" panose="02020603050405020304" pitchFamily="18" charset="0"/>
                <a:ea typeface="宋体" panose="02010600030101010101" pitchFamily="2" charset="-122"/>
                <a:sym typeface="Symbol" panose="05050102010706020507" pitchFamily="18" charset="2"/>
              </a:endParaRPr>
            </a:p>
          </p:txBody>
        </p:sp>
        <p:sp>
          <p:nvSpPr>
            <p:cNvPr id="44081" name="Rectangle 34"/>
            <p:cNvSpPr/>
            <p:nvPr/>
          </p:nvSpPr>
          <p:spPr>
            <a:xfrm>
              <a:off x="110" y="516"/>
              <a:ext cx="80" cy="174"/>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dirty="0">
                  <a:latin typeface="Symbol" panose="05050102010706020507" pitchFamily="18" charset="2"/>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44082" name="Rectangle 35"/>
            <p:cNvSpPr/>
            <p:nvPr/>
          </p:nvSpPr>
          <p:spPr>
            <a:xfrm>
              <a:off x="1403" y="37"/>
              <a:ext cx="120" cy="288"/>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000" i="1" dirty="0">
                  <a:latin typeface="Times New Roman" panose="02020603050405020304" pitchFamily="18" charset="0"/>
                  <a:ea typeface="宋体" panose="02010600030101010101" pitchFamily="2" charset="-122"/>
                </a:rPr>
                <a:t>n</a:t>
              </a:r>
              <a:endParaRPr lang="en-US" altLang="zh-CN" sz="3300" dirty="0">
                <a:latin typeface="Times New Roman" panose="02020603050405020304" pitchFamily="18" charset="0"/>
                <a:ea typeface="宋体" panose="02010600030101010101" pitchFamily="2" charset="-122"/>
              </a:endParaRPr>
            </a:p>
          </p:txBody>
        </p:sp>
        <p:sp>
          <p:nvSpPr>
            <p:cNvPr id="44083" name="Rectangle 36"/>
            <p:cNvSpPr/>
            <p:nvPr/>
          </p:nvSpPr>
          <p:spPr>
            <a:xfrm>
              <a:off x="1186" y="37"/>
              <a:ext cx="120" cy="288"/>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000" i="1" dirty="0">
                  <a:latin typeface="Times New Roman" panose="02020603050405020304" pitchFamily="18" charset="0"/>
                  <a:ea typeface="宋体" panose="02010600030101010101" pitchFamily="2" charset="-122"/>
                </a:rPr>
                <a:t>n</a:t>
              </a:r>
              <a:endParaRPr lang="en-US" altLang="zh-CN" sz="3300" dirty="0">
                <a:latin typeface="Times New Roman" panose="02020603050405020304" pitchFamily="18" charset="0"/>
                <a:ea typeface="宋体" panose="02010600030101010101" pitchFamily="2" charset="-122"/>
              </a:endParaRPr>
            </a:p>
          </p:txBody>
        </p:sp>
        <p:sp>
          <p:nvSpPr>
            <p:cNvPr id="44084" name="Rectangle 37"/>
            <p:cNvSpPr/>
            <p:nvPr/>
          </p:nvSpPr>
          <p:spPr>
            <a:xfrm>
              <a:off x="451" y="188"/>
              <a:ext cx="67" cy="288"/>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000" i="1" dirty="0">
                  <a:latin typeface="Times New Roman" panose="02020603050405020304" pitchFamily="18" charset="0"/>
                  <a:ea typeface="宋体" panose="02010600030101010101" pitchFamily="2" charset="-122"/>
                </a:rPr>
                <a:t>i</a:t>
              </a:r>
              <a:endParaRPr lang="en-US" altLang="zh-CN" sz="3300" dirty="0">
                <a:latin typeface="Times New Roman" panose="02020603050405020304" pitchFamily="18" charset="0"/>
                <a:ea typeface="宋体" panose="02010600030101010101" pitchFamily="2" charset="-122"/>
              </a:endParaRPr>
            </a:p>
          </p:txBody>
        </p:sp>
        <p:sp>
          <p:nvSpPr>
            <p:cNvPr id="44085" name="Rectangle 38"/>
            <p:cNvSpPr/>
            <p:nvPr/>
          </p:nvSpPr>
          <p:spPr>
            <a:xfrm>
              <a:off x="215" y="509"/>
              <a:ext cx="80" cy="173"/>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b="1" i="1" dirty="0">
                  <a:latin typeface="Times New Roman" panose="02020603050405020304" pitchFamily="18" charset="0"/>
                  <a:ea typeface="宋体" panose="02010600030101010101" pitchFamily="2" charset="-122"/>
                </a:rPr>
                <a:t>n</a:t>
              </a:r>
              <a:endParaRPr lang="en-US" altLang="zh-CN" sz="3300" b="1" dirty="0">
                <a:latin typeface="Times New Roman" panose="02020603050405020304" pitchFamily="18" charset="0"/>
                <a:ea typeface="宋体" panose="02010600030101010101" pitchFamily="2" charset="-122"/>
              </a:endParaRPr>
            </a:p>
          </p:txBody>
        </p:sp>
        <p:sp>
          <p:nvSpPr>
            <p:cNvPr id="44086" name="Rectangle 39"/>
            <p:cNvSpPr/>
            <p:nvPr/>
          </p:nvSpPr>
          <p:spPr>
            <a:xfrm>
              <a:off x="86" y="509"/>
              <a:ext cx="40" cy="173"/>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b="1" i="1" dirty="0">
                  <a:latin typeface="Times New Roman" panose="02020603050405020304" pitchFamily="18" charset="0"/>
                  <a:ea typeface="宋体" panose="02010600030101010101" pitchFamily="2" charset="-122"/>
                </a:rPr>
                <a:t>i</a:t>
              </a:r>
              <a:endParaRPr lang="en-US" altLang="zh-CN" sz="3300" b="1" dirty="0">
                <a:latin typeface="Times New Roman" panose="02020603050405020304" pitchFamily="18" charset="0"/>
                <a:ea typeface="宋体" panose="02010600030101010101" pitchFamily="2" charset="-122"/>
              </a:endParaRPr>
            </a:p>
          </p:txBody>
        </p:sp>
      </p:grpSp>
      <p:sp>
        <p:nvSpPr>
          <p:cNvPr id="3" name="Rectangle 12"/>
          <p:cNvSpPr/>
          <p:nvPr/>
        </p:nvSpPr>
        <p:spPr>
          <a:xfrm>
            <a:off x="5162550" y="3573463"/>
            <a:ext cx="2219325" cy="368300"/>
          </a:xfrm>
          <a:prstGeom prst="rect">
            <a:avLst/>
          </a:prstGeom>
          <a:noFill/>
          <a:ln w="9525">
            <a:noFill/>
          </a:ln>
        </p:spPr>
        <p:txBody>
          <a:bodyPr>
            <a:spAutoFit/>
          </a:bodyPr>
          <a:p>
            <a:pPr eaLnBrk="1" hangingPunct="1">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移动”的次数：</a:t>
            </a:r>
            <a:endParaRPr lang="zh-CN" altLang="en-US" dirty="0">
              <a:latin typeface="微软雅黑" panose="020B0503020204020204" pitchFamily="34" charset="-122"/>
              <a:ea typeface="微软雅黑" panose="020B0503020204020204" pitchFamily="34" charset="-122"/>
            </a:endParaRPr>
          </a:p>
        </p:txBody>
      </p:sp>
      <p:grpSp>
        <p:nvGrpSpPr>
          <p:cNvPr id="4" name="Group 67"/>
          <p:cNvGrpSpPr/>
          <p:nvPr/>
        </p:nvGrpSpPr>
        <p:grpSpPr>
          <a:xfrm>
            <a:off x="4451350" y="4144963"/>
            <a:ext cx="3429000" cy="1103312"/>
            <a:chOff x="0" y="0"/>
            <a:chExt cx="2160" cy="695"/>
          </a:xfrm>
        </p:grpSpPr>
        <p:sp>
          <p:nvSpPr>
            <p:cNvPr id="5" name="AutoShape 40"/>
            <p:cNvSpPr>
              <a:spLocks noChangeAspect="1" noTextEdit="1"/>
            </p:cNvSpPr>
            <p:nvPr/>
          </p:nvSpPr>
          <p:spPr>
            <a:xfrm>
              <a:off x="0" y="0"/>
              <a:ext cx="2160" cy="691"/>
            </a:xfrm>
            <a:prstGeom prst="rect">
              <a:avLst/>
            </a:prstGeom>
            <a:noFill/>
            <a:ln w="9525">
              <a:noFill/>
            </a:ln>
          </p:spPr>
          <p:txBody>
            <a:bodyPr/>
            <a:p>
              <a:endParaRPr lang="zh-CN" altLang="en-US"/>
            </a:p>
          </p:txBody>
        </p:sp>
        <p:sp>
          <p:nvSpPr>
            <p:cNvPr id="6" name="Line 42"/>
            <p:cNvSpPr/>
            <p:nvPr/>
          </p:nvSpPr>
          <p:spPr>
            <a:xfrm>
              <a:off x="1240" y="346"/>
              <a:ext cx="877" cy="1"/>
            </a:xfrm>
            <a:prstGeom prst="line">
              <a:avLst/>
            </a:prstGeom>
            <a:ln w="15875" cap="flat" cmpd="sng">
              <a:solidFill>
                <a:schemeClr val="tx1"/>
              </a:solidFill>
              <a:prstDash val="solid"/>
              <a:headEnd type="none" w="med" len="med"/>
              <a:tailEnd type="none" w="med" len="med"/>
            </a:ln>
          </p:spPr>
        </p:sp>
        <p:sp>
          <p:nvSpPr>
            <p:cNvPr id="7" name="Rectangle 43"/>
            <p:cNvSpPr/>
            <p:nvPr/>
          </p:nvSpPr>
          <p:spPr>
            <a:xfrm>
              <a:off x="1669" y="379"/>
              <a:ext cx="124" cy="298"/>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100" dirty="0">
                  <a:latin typeface="Times New Roman" panose="02020603050405020304" pitchFamily="18" charset="0"/>
                  <a:ea typeface="宋体" panose="02010600030101010101" pitchFamily="2" charset="-122"/>
                </a:rPr>
                <a:t>2</a:t>
              </a:r>
              <a:endParaRPr lang="en-US" altLang="zh-CN" sz="3300" dirty="0">
                <a:latin typeface="Times New Roman" panose="02020603050405020304" pitchFamily="18" charset="0"/>
                <a:ea typeface="宋体" panose="02010600030101010101" pitchFamily="2" charset="-122"/>
              </a:endParaRPr>
            </a:p>
          </p:txBody>
        </p:sp>
        <p:sp>
          <p:nvSpPr>
            <p:cNvPr id="8" name="Rectangle 44"/>
            <p:cNvSpPr/>
            <p:nvPr/>
          </p:nvSpPr>
          <p:spPr>
            <a:xfrm>
              <a:off x="2072" y="37"/>
              <a:ext cx="83" cy="298"/>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100" dirty="0">
                  <a:latin typeface="Times New Roman" panose="02020603050405020304" pitchFamily="18" charset="0"/>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44049" name="Rectangle 45"/>
            <p:cNvSpPr/>
            <p:nvPr/>
          </p:nvSpPr>
          <p:spPr>
            <a:xfrm>
              <a:off x="1965" y="37"/>
              <a:ext cx="124" cy="298"/>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100" dirty="0">
                  <a:latin typeface="Times New Roman" panose="02020603050405020304" pitchFamily="18" charset="0"/>
                  <a:ea typeface="宋体" panose="02010600030101010101" pitchFamily="2" charset="-122"/>
                </a:rPr>
                <a:t>1</a:t>
              </a:r>
              <a:endParaRPr lang="en-US" altLang="zh-CN" sz="3300" dirty="0">
                <a:latin typeface="Times New Roman" panose="02020603050405020304" pitchFamily="18" charset="0"/>
                <a:ea typeface="宋体" panose="02010600030101010101" pitchFamily="2" charset="-122"/>
              </a:endParaRPr>
            </a:p>
          </p:txBody>
        </p:sp>
        <p:sp>
          <p:nvSpPr>
            <p:cNvPr id="44050" name="Rectangle 46"/>
            <p:cNvSpPr/>
            <p:nvPr/>
          </p:nvSpPr>
          <p:spPr>
            <a:xfrm>
              <a:off x="1544" y="37"/>
              <a:ext cx="83" cy="298"/>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100" dirty="0">
                  <a:latin typeface="Times New Roman" panose="02020603050405020304" pitchFamily="18" charset="0"/>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44051" name="Rectangle 47"/>
            <p:cNvSpPr/>
            <p:nvPr/>
          </p:nvSpPr>
          <p:spPr>
            <a:xfrm>
              <a:off x="1302" y="37"/>
              <a:ext cx="124" cy="298"/>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100" dirty="0">
                  <a:latin typeface="Times New Roman" panose="02020603050405020304" pitchFamily="18" charset="0"/>
                  <a:ea typeface="宋体" panose="02010600030101010101" pitchFamily="2" charset="-122"/>
                </a:rPr>
                <a:t>3</a:t>
              </a:r>
              <a:endParaRPr lang="en-US" altLang="zh-CN" sz="3300" dirty="0">
                <a:latin typeface="Times New Roman" panose="02020603050405020304" pitchFamily="18" charset="0"/>
                <a:ea typeface="宋体" panose="02010600030101010101" pitchFamily="2" charset="-122"/>
              </a:endParaRPr>
            </a:p>
          </p:txBody>
        </p:sp>
        <p:sp>
          <p:nvSpPr>
            <p:cNvPr id="44052" name="Rectangle 48"/>
            <p:cNvSpPr/>
            <p:nvPr/>
          </p:nvSpPr>
          <p:spPr>
            <a:xfrm>
              <a:off x="951" y="189"/>
              <a:ext cx="83" cy="298"/>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100" dirty="0">
                  <a:latin typeface="Times New Roman" panose="02020603050405020304" pitchFamily="18" charset="0"/>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44053" name="Rectangle 49"/>
            <p:cNvSpPr/>
            <p:nvPr/>
          </p:nvSpPr>
          <p:spPr>
            <a:xfrm>
              <a:off x="844" y="189"/>
              <a:ext cx="124" cy="298"/>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100" dirty="0">
                  <a:latin typeface="Times New Roman" panose="02020603050405020304" pitchFamily="18" charset="0"/>
                  <a:ea typeface="宋体" panose="02010600030101010101" pitchFamily="2" charset="-122"/>
                </a:rPr>
                <a:t>1</a:t>
              </a:r>
              <a:endParaRPr lang="en-US" altLang="zh-CN" sz="3300" dirty="0">
                <a:latin typeface="Times New Roman" panose="02020603050405020304" pitchFamily="18" charset="0"/>
                <a:ea typeface="宋体" panose="02010600030101010101" pitchFamily="2" charset="-122"/>
              </a:endParaRPr>
            </a:p>
          </p:txBody>
        </p:sp>
        <p:sp>
          <p:nvSpPr>
            <p:cNvPr id="44054" name="Rectangle 50"/>
            <p:cNvSpPr/>
            <p:nvPr/>
          </p:nvSpPr>
          <p:spPr>
            <a:xfrm>
              <a:off x="479" y="189"/>
              <a:ext cx="83" cy="298"/>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100" dirty="0">
                  <a:latin typeface="Times New Roman" panose="02020603050405020304" pitchFamily="18" charset="0"/>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44055" name="Rectangle 51"/>
            <p:cNvSpPr/>
            <p:nvPr/>
          </p:nvSpPr>
          <p:spPr>
            <a:xfrm>
              <a:off x="82" y="189"/>
              <a:ext cx="124" cy="298"/>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100" dirty="0">
                  <a:latin typeface="Times New Roman" panose="02020603050405020304" pitchFamily="18" charset="0"/>
                  <a:ea typeface="宋体" panose="02010600030101010101" pitchFamily="2" charset="-122"/>
                </a:rPr>
                <a:t>3</a:t>
              </a:r>
              <a:endParaRPr lang="en-US" altLang="zh-CN" sz="3300" dirty="0">
                <a:latin typeface="Times New Roman" panose="02020603050405020304" pitchFamily="18" charset="0"/>
                <a:ea typeface="宋体" panose="02010600030101010101" pitchFamily="2" charset="-122"/>
              </a:endParaRPr>
            </a:p>
          </p:txBody>
        </p:sp>
        <p:sp>
          <p:nvSpPr>
            <p:cNvPr id="44056" name="Rectangle 52"/>
            <p:cNvSpPr/>
            <p:nvPr/>
          </p:nvSpPr>
          <p:spPr>
            <a:xfrm>
              <a:off x="291" y="29"/>
              <a:ext cx="72" cy="173"/>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dirty="0">
                  <a:latin typeface="Times New Roman" panose="02020603050405020304" pitchFamily="18" charset="0"/>
                  <a:ea typeface="宋体" panose="02010600030101010101" pitchFamily="2" charset="-122"/>
                </a:rPr>
                <a:t>2</a:t>
              </a:r>
              <a:endParaRPr lang="en-US" altLang="zh-CN" sz="3300" dirty="0">
                <a:latin typeface="Times New Roman" panose="02020603050405020304" pitchFamily="18" charset="0"/>
                <a:ea typeface="宋体" panose="02010600030101010101" pitchFamily="2" charset="-122"/>
              </a:endParaRPr>
            </a:p>
          </p:txBody>
        </p:sp>
        <p:sp>
          <p:nvSpPr>
            <p:cNvPr id="44057" name="Rectangle 53"/>
            <p:cNvSpPr/>
            <p:nvPr/>
          </p:nvSpPr>
          <p:spPr>
            <a:xfrm>
              <a:off x="1815" y="48"/>
              <a:ext cx="137" cy="301"/>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100" dirty="0">
                  <a:latin typeface="Symbol" panose="05050102010706020507" pitchFamily="18" charset="2"/>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44058" name="Rectangle 54"/>
            <p:cNvSpPr/>
            <p:nvPr/>
          </p:nvSpPr>
          <p:spPr>
            <a:xfrm>
              <a:off x="1073" y="200"/>
              <a:ext cx="137" cy="301"/>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100" dirty="0">
                  <a:latin typeface="Symbol" panose="05050102010706020507" pitchFamily="18" charset="2"/>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44059" name="Rectangle 55"/>
            <p:cNvSpPr/>
            <p:nvPr/>
          </p:nvSpPr>
          <p:spPr>
            <a:xfrm>
              <a:off x="681" y="200"/>
              <a:ext cx="137" cy="301"/>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100" dirty="0">
                  <a:latin typeface="Symbol" panose="05050102010706020507" pitchFamily="18" charset="2"/>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44060" name="Rectangle 56"/>
            <p:cNvSpPr/>
            <p:nvPr/>
          </p:nvSpPr>
          <p:spPr>
            <a:xfrm>
              <a:off x="256" y="176"/>
              <a:ext cx="172" cy="349"/>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dirty="0">
                  <a:latin typeface="Times New Roman" panose="02020603050405020304" pitchFamily="18" charset="0"/>
                  <a:ea typeface="宋体" panose="02010600030101010101" pitchFamily="2" charset="-122"/>
                  <a:sym typeface="Symbol" panose="05050102010706020507" pitchFamily="18" charset="2"/>
                </a:rPr>
                <a:t></a:t>
              </a:r>
              <a:endParaRPr lang="en-US" altLang="zh-CN" sz="3600" dirty="0">
                <a:latin typeface="Times New Roman" panose="02020603050405020304" pitchFamily="18" charset="0"/>
                <a:ea typeface="宋体" panose="02010600030101010101" pitchFamily="2" charset="-122"/>
                <a:sym typeface="Symbol" panose="05050102010706020507" pitchFamily="18" charset="2"/>
              </a:endParaRPr>
            </a:p>
          </p:txBody>
        </p:sp>
        <p:sp>
          <p:nvSpPr>
            <p:cNvPr id="44061" name="Rectangle 57"/>
            <p:cNvSpPr/>
            <p:nvPr/>
          </p:nvSpPr>
          <p:spPr>
            <a:xfrm>
              <a:off x="222" y="521"/>
              <a:ext cx="80" cy="174"/>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dirty="0">
                  <a:latin typeface="Symbol" panose="05050102010706020507" pitchFamily="18" charset="2"/>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44062" name="Rectangle 58"/>
            <p:cNvSpPr/>
            <p:nvPr/>
          </p:nvSpPr>
          <p:spPr>
            <a:xfrm>
              <a:off x="1634" y="37"/>
              <a:ext cx="124" cy="298"/>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100" i="1" dirty="0">
                  <a:latin typeface="Times New Roman" panose="02020603050405020304" pitchFamily="18" charset="0"/>
                  <a:ea typeface="宋体" panose="02010600030101010101" pitchFamily="2" charset="-122"/>
                </a:rPr>
                <a:t>n</a:t>
              </a:r>
              <a:endParaRPr lang="en-US" altLang="zh-CN" sz="3300" dirty="0">
                <a:latin typeface="Times New Roman" panose="02020603050405020304" pitchFamily="18" charset="0"/>
                <a:ea typeface="宋体" panose="02010600030101010101" pitchFamily="2" charset="-122"/>
              </a:endParaRPr>
            </a:p>
          </p:txBody>
        </p:sp>
        <p:sp>
          <p:nvSpPr>
            <p:cNvPr id="44063" name="Rectangle 59"/>
            <p:cNvSpPr/>
            <p:nvPr/>
          </p:nvSpPr>
          <p:spPr>
            <a:xfrm>
              <a:off x="1415" y="37"/>
              <a:ext cx="124" cy="298"/>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100" i="1" dirty="0">
                  <a:latin typeface="Times New Roman" panose="02020603050405020304" pitchFamily="18" charset="0"/>
                  <a:ea typeface="宋体" panose="02010600030101010101" pitchFamily="2" charset="-122"/>
                </a:rPr>
                <a:t>n</a:t>
              </a:r>
              <a:endParaRPr lang="en-US" altLang="zh-CN" sz="3300" dirty="0">
                <a:latin typeface="Times New Roman" panose="02020603050405020304" pitchFamily="18" charset="0"/>
                <a:ea typeface="宋体" panose="02010600030101010101" pitchFamily="2" charset="-122"/>
              </a:endParaRPr>
            </a:p>
          </p:txBody>
        </p:sp>
        <p:sp>
          <p:nvSpPr>
            <p:cNvPr id="44064" name="Rectangle 60"/>
            <p:cNvSpPr/>
            <p:nvPr/>
          </p:nvSpPr>
          <p:spPr>
            <a:xfrm>
              <a:off x="564" y="189"/>
              <a:ext cx="69" cy="298"/>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100" i="1" dirty="0">
                  <a:latin typeface="Times New Roman" panose="02020603050405020304" pitchFamily="18" charset="0"/>
                  <a:ea typeface="宋体" panose="02010600030101010101" pitchFamily="2" charset="-122"/>
                </a:rPr>
                <a:t>i</a:t>
              </a:r>
              <a:endParaRPr lang="en-US" altLang="zh-CN" sz="3300" dirty="0">
                <a:latin typeface="Times New Roman" panose="02020603050405020304" pitchFamily="18" charset="0"/>
                <a:ea typeface="宋体" panose="02010600030101010101" pitchFamily="2" charset="-122"/>
              </a:endParaRPr>
            </a:p>
          </p:txBody>
        </p:sp>
        <p:sp>
          <p:nvSpPr>
            <p:cNvPr id="44065" name="Rectangle 61"/>
            <p:cNvSpPr/>
            <p:nvPr/>
          </p:nvSpPr>
          <p:spPr>
            <a:xfrm>
              <a:off x="327" y="514"/>
              <a:ext cx="80" cy="173"/>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b="1" i="1" dirty="0">
                  <a:latin typeface="Times New Roman" panose="02020603050405020304" pitchFamily="18" charset="0"/>
                  <a:ea typeface="宋体" panose="02010600030101010101" pitchFamily="2" charset="-122"/>
                </a:rPr>
                <a:t>n</a:t>
              </a:r>
              <a:endParaRPr lang="en-US" altLang="zh-CN" sz="3300" b="1" dirty="0">
                <a:latin typeface="Times New Roman" panose="02020603050405020304" pitchFamily="18" charset="0"/>
                <a:ea typeface="宋体" panose="02010600030101010101" pitchFamily="2" charset="-122"/>
              </a:endParaRPr>
            </a:p>
          </p:txBody>
        </p:sp>
        <p:sp>
          <p:nvSpPr>
            <p:cNvPr id="44066" name="Rectangle 62"/>
            <p:cNvSpPr/>
            <p:nvPr/>
          </p:nvSpPr>
          <p:spPr>
            <a:xfrm>
              <a:off x="197" y="514"/>
              <a:ext cx="40" cy="173"/>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b="1" i="1" dirty="0">
                  <a:latin typeface="Times New Roman" panose="02020603050405020304" pitchFamily="18" charset="0"/>
                  <a:ea typeface="宋体" panose="02010600030101010101" pitchFamily="2" charset="-122"/>
                </a:rPr>
                <a:t>i</a:t>
              </a:r>
              <a:endParaRPr lang="en-US" altLang="zh-CN" sz="3300" b="1" dirty="0">
                <a:latin typeface="Times New Roman" panose="02020603050405020304" pitchFamily="18" charset="0"/>
                <a:ea typeface="宋体" panose="02010600030101010101" pitchFamily="2" charset="-122"/>
              </a:endParaRPr>
            </a:p>
          </p:txBody>
        </p:sp>
      </p:gr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4041"/>
                                        </p:tgtEl>
                                        <p:attrNameLst>
                                          <p:attrName>style.visibility</p:attrName>
                                        </p:attrNameLst>
                                      </p:cBhvr>
                                      <p:to>
                                        <p:strVal val="visible"/>
                                      </p:to>
                                    </p:set>
                                    <p:anim calcmode="lin" valueType="num">
                                      <p:cBhvr additive="base">
                                        <p:cTn id="7" dur="500" fill="hold"/>
                                        <p:tgtEl>
                                          <p:spTgt spid="44041"/>
                                        </p:tgtEl>
                                        <p:attrNameLst>
                                          <p:attrName>ppt_x</p:attrName>
                                        </p:attrNameLst>
                                      </p:cBhvr>
                                      <p:tavLst>
                                        <p:tav tm="0">
                                          <p:val>
                                            <p:strVal val="0-#ppt_w/2"/>
                                          </p:val>
                                        </p:tav>
                                        <p:tav tm="100000">
                                          <p:val>
                                            <p:strVal val="#ppt_x"/>
                                          </p:val>
                                        </p:tav>
                                      </p:tavLst>
                                    </p:anim>
                                    <p:anim calcmode="lin" valueType="num">
                                      <p:cBhvr additive="base">
                                        <p:cTn id="8" dur="500" fill="hold"/>
                                        <p:tgtEl>
                                          <p:spTgt spid="4404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44042"/>
                                        </p:tgtEl>
                                        <p:attrNameLst>
                                          <p:attrName>style.visibility</p:attrName>
                                        </p:attrNameLst>
                                      </p:cBhvr>
                                      <p:to>
                                        <p:strVal val="visible"/>
                                      </p:to>
                                    </p:set>
                                    <p:animEffect transition="in" filter="strips(downRight)">
                                      <p:cBhvr>
                                        <p:cTn id="13" dur="500"/>
                                        <p:tgtEl>
                                          <p:spTgt spid="4404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4043"/>
                                        </p:tgtEl>
                                        <p:attrNameLst>
                                          <p:attrName>style.visibility</p:attrName>
                                        </p:attrNameLst>
                                      </p:cBhvr>
                                      <p:to>
                                        <p:strVal val="visible"/>
                                      </p:to>
                                    </p:set>
                                    <p:animEffect transition="in" filter="wipe(left)">
                                      <p:cBhvr>
                                        <p:cTn id="18" dur="500"/>
                                        <p:tgtEl>
                                          <p:spTgt spid="4404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4044"/>
                                        </p:tgtEl>
                                        <p:attrNameLst>
                                          <p:attrName>style.visibility</p:attrName>
                                        </p:attrNameLst>
                                      </p:cBhvr>
                                      <p:to>
                                        <p:strVal val="visible"/>
                                      </p:to>
                                    </p:set>
                                    <p:animEffect transition="in" filter="wipe(left)">
                                      <p:cBhvr>
                                        <p:cTn id="23" dur="500"/>
                                        <p:tgtEl>
                                          <p:spTgt spid="4404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4045"/>
                                        </p:tgtEl>
                                        <p:attrNameLst>
                                          <p:attrName>style.visibility</p:attrName>
                                        </p:attrNameLst>
                                      </p:cBhvr>
                                      <p:to>
                                        <p:strVal val="visible"/>
                                      </p:to>
                                    </p:set>
                                    <p:animEffect transition="in" filter="wipe(left)">
                                      <p:cBhvr>
                                        <p:cTn id="28" dur="500"/>
                                        <p:tgtEl>
                                          <p:spTgt spid="4404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4046"/>
                                        </p:tgtEl>
                                        <p:attrNameLst>
                                          <p:attrName>style.visibility</p:attrName>
                                        </p:attrNameLst>
                                      </p:cBhvr>
                                      <p:to>
                                        <p:strVal val="visible"/>
                                      </p:to>
                                    </p:set>
                                    <p:animEffect transition="in" filter="wipe(left)">
                                      <p:cBhvr>
                                        <p:cTn id="33" dur="500"/>
                                        <p:tgtEl>
                                          <p:spTgt spid="4404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44047"/>
                                        </p:tgtEl>
                                        <p:attrNameLst>
                                          <p:attrName>style.visibility</p:attrName>
                                        </p:attrNameLst>
                                      </p:cBhvr>
                                      <p:to>
                                        <p:strVal val="visible"/>
                                      </p:to>
                                    </p:set>
                                    <p:animEffect transition="in" filter="wipe(down)">
                                      <p:cBhvr>
                                        <p:cTn id="38" dur="500"/>
                                        <p:tgtEl>
                                          <p:spTgt spid="4404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4048"/>
                                        </p:tgtEl>
                                        <p:attrNameLst>
                                          <p:attrName>style.visibility</p:attrName>
                                        </p:attrNameLst>
                                      </p:cBhvr>
                                      <p:to>
                                        <p:strVal val="visible"/>
                                      </p:to>
                                    </p:set>
                                    <p:animEffect transition="in" filter="wipe(left)">
                                      <p:cBhvr>
                                        <p:cTn id="43" dur="500"/>
                                        <p:tgtEl>
                                          <p:spTgt spid="44048"/>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blinds(horizontal)">
                                      <p:cBhvr>
                                        <p:cTn id="48" dur="500"/>
                                        <p:tgtEl>
                                          <p:spTgt spid="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wipe(left)">
                                      <p:cBhvr>
                                        <p:cTn id="53" dur="500"/>
                                        <p:tgtEl>
                                          <p:spTgt spid="3"/>
                                        </p:tgtEl>
                                      </p:cBhvr>
                                    </p:animEffect>
                                  </p:childTnLst>
                                </p:cTn>
                              </p:par>
                              <p:par>
                                <p:cTn id="54" presetID="3" presetClass="entr" presetSubtype="10" fill="hold" nodeType="with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blinds(horizontal)">
                                      <p:cBhvr>
                                        <p:cTn id="5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1" grpId="0"/>
      <p:bldP spid="44042" grpId="0"/>
      <p:bldP spid="44043" grpId="0"/>
      <p:bldP spid="44044" grpId="0"/>
      <p:bldP spid="44045" grpId="0"/>
      <p:bldP spid="44046" grpId="0"/>
      <p:bldP spid="44047" grpId="0"/>
      <p:bldP spid="44048" grpId="0"/>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5" name="Text Box 2"/>
          <p:cNvSpPr txBox="1"/>
          <p:nvPr/>
        </p:nvSpPr>
        <p:spPr>
          <a:xfrm>
            <a:off x="982663" y="608013"/>
            <a:ext cx="5111750" cy="400050"/>
          </a:xfrm>
          <a:prstGeom prst="rect">
            <a:avLst/>
          </a:prstGeom>
          <a:noFill/>
          <a:ln w="9525">
            <a:noFill/>
          </a:ln>
        </p:spPr>
        <p:txBody>
          <a:bodyPr>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二、快速排序（</a:t>
            </a:r>
            <a:r>
              <a:rPr lang="en-US" altLang="zh-CN" sz="2000" b="1" dirty="0">
                <a:latin typeface="微软雅黑" panose="020B0503020204020204" pitchFamily="34" charset="-122"/>
                <a:ea typeface="微软雅黑" panose="020B0503020204020204" pitchFamily="34" charset="-122"/>
              </a:rPr>
              <a:t>Quick sort</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45066" name="Text Box 3"/>
          <p:cNvSpPr txBox="1"/>
          <p:nvPr/>
        </p:nvSpPr>
        <p:spPr>
          <a:xfrm>
            <a:off x="523875" y="1136650"/>
            <a:ext cx="7643813" cy="1458913"/>
          </a:xfrm>
          <a:prstGeom prst="rect">
            <a:avLst/>
          </a:prstGeom>
          <a:noFill/>
          <a:ln w="9525">
            <a:noFill/>
          </a:ln>
        </p:spPr>
        <p:txBody>
          <a:bodyPr>
            <a:spAutoFit/>
          </a:bodyPr>
          <a:p>
            <a:pPr eaLnBrk="1" hangingPunct="1">
              <a:lnSpc>
                <a:spcPts val="3700"/>
              </a:lnSpc>
              <a:buFont typeface="Arial" panose="020B0604020202020204" pitchFamily="34" charset="0"/>
            </a:pPr>
            <a:r>
              <a:rPr lang="zh-CN" altLang="en-US" sz="3300" b="1" dirty="0">
                <a:latin typeface="Times New Roman" panose="02020603050405020304" pitchFamily="18" charset="0"/>
                <a:ea typeface="楷体_GB2312" pitchFamily="49" charset="-122"/>
              </a:rPr>
              <a:t>　</a:t>
            </a:r>
            <a:r>
              <a:rPr lang="zh-CN" altLang="en-US" sz="2000"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rPr>
              <a:t>目标：找一个记录，以它的关键字作为“枢轴”，凡其关键字小于枢轴的记录均移动至该记录之前，反之，凡关键字大于枢轴的记录均移动至该记录之后。</a:t>
            </a:r>
            <a:endParaRPr lang="zh-CN" altLang="en-US" sz="2000" dirty="0">
              <a:latin typeface="微软雅黑" panose="020B0503020204020204" pitchFamily="34" charset="-122"/>
              <a:ea typeface="微软雅黑" panose="020B0503020204020204" pitchFamily="34" charset="-122"/>
            </a:endParaRPr>
          </a:p>
        </p:txBody>
      </p:sp>
      <p:sp>
        <p:nvSpPr>
          <p:cNvPr id="45067" name="Rectangle 4"/>
          <p:cNvSpPr/>
          <p:nvPr/>
        </p:nvSpPr>
        <p:spPr>
          <a:xfrm>
            <a:off x="522288" y="2787650"/>
            <a:ext cx="7573962" cy="1433513"/>
          </a:xfrm>
          <a:prstGeom prst="rect">
            <a:avLst/>
          </a:prstGeom>
          <a:noFill/>
          <a:ln w="9525">
            <a:noFill/>
          </a:ln>
        </p:spPr>
        <p:txBody>
          <a:bodyPr>
            <a:spAutoFit/>
          </a:bodyPr>
          <a:p>
            <a:pPr eaLnBrk="1" hangingPunct="1">
              <a:lnSpc>
                <a:spcPct val="150000"/>
              </a:lnSpc>
              <a:spcBef>
                <a:spcPct val="15000"/>
              </a:spcBef>
              <a:buFont typeface="Arial" panose="020B0604020202020204" pitchFamily="34" charset="0"/>
            </a:pPr>
            <a:r>
              <a:rPr lang="en-US" altLang="zh-CN" sz="2000"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rPr>
              <a:t>经过</a:t>
            </a:r>
            <a:r>
              <a:rPr lang="zh-CN" altLang="en-US" sz="2000" b="1" dirty="0">
                <a:latin typeface="微软雅黑" panose="020B0503020204020204" pitchFamily="34" charset="-122"/>
                <a:ea typeface="微软雅黑" panose="020B0503020204020204" pitchFamily="34" charset="-122"/>
              </a:rPr>
              <a:t>一趟排序</a:t>
            </a:r>
            <a:r>
              <a:rPr lang="zh-CN" altLang="en-US" sz="2000" dirty="0">
                <a:latin typeface="微软雅黑" panose="020B0503020204020204" pitchFamily="34" charset="-122"/>
                <a:ea typeface="微软雅黑" panose="020B0503020204020204" pitchFamily="34" charset="-122"/>
              </a:rPr>
              <a:t>之后，记录的无序序列</a:t>
            </a:r>
            <a:r>
              <a:rPr lang="en-US" altLang="zh-CN" sz="2000" dirty="0">
                <a:latin typeface="微软雅黑" panose="020B0503020204020204" pitchFamily="34" charset="-122"/>
                <a:ea typeface="微软雅黑" panose="020B0503020204020204" pitchFamily="34" charset="-122"/>
              </a:rPr>
              <a:t>R[s..t]</a:t>
            </a:r>
            <a:r>
              <a:rPr lang="zh-CN" altLang="en-US" sz="2000" dirty="0">
                <a:latin typeface="微软雅黑" panose="020B0503020204020204" pitchFamily="34" charset="-122"/>
                <a:ea typeface="微软雅黑" panose="020B0503020204020204" pitchFamily="34" charset="-122"/>
              </a:rPr>
              <a:t>将</a:t>
            </a:r>
            <a:r>
              <a:rPr lang="zh-CN" altLang="en-US" sz="2000" b="1" dirty="0">
                <a:latin typeface="微软雅黑" panose="020B0503020204020204" pitchFamily="34" charset="-122"/>
                <a:ea typeface="微软雅黑" panose="020B0503020204020204" pitchFamily="34" charset="-122"/>
              </a:rPr>
              <a:t>分割成两部分</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R[s..i-1]</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R[i+1..t]</a:t>
            </a:r>
            <a:r>
              <a:rPr lang="zh-CN" altLang="en-US" sz="2000" dirty="0">
                <a:latin typeface="微软雅黑" panose="020B0503020204020204" pitchFamily="34" charset="-122"/>
                <a:ea typeface="微软雅黑" panose="020B0503020204020204" pitchFamily="34" charset="-122"/>
              </a:rPr>
              <a:t>，且 </a:t>
            </a:r>
            <a:r>
              <a:rPr lang="en-US" altLang="zh-CN" sz="2000" dirty="0">
                <a:latin typeface="微软雅黑" panose="020B0503020204020204" pitchFamily="34" charset="-122"/>
                <a:ea typeface="微软雅黑" panose="020B0503020204020204" pitchFamily="34" charset="-122"/>
              </a:rPr>
              <a:t>R[j].key≤ R[i].key ≤ R[p].key</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spcBef>
                <a:spcPct val="5000"/>
              </a:spcBef>
              <a:buFont typeface="Arial" panose="020B0604020202020204" pitchFamily="34" charset="0"/>
            </a:pPr>
            <a:r>
              <a:rPr lang="en-US" altLang="zh-CN" sz="2000" b="1" dirty="0">
                <a:latin typeface="Times New Roman" panose="02020603050405020304" pitchFamily="18" charset="0"/>
                <a:ea typeface="楷体_GB2312" pitchFamily="49" charset="-122"/>
              </a:rPr>
              <a:t>                                            (</a:t>
            </a:r>
            <a:r>
              <a:rPr lang="en-US" altLang="zh-CN" sz="2000" dirty="0">
                <a:latin typeface="Times New Roman" panose="02020603050405020304" pitchFamily="18" charset="0"/>
                <a:ea typeface="楷体_GB2312" pitchFamily="49" charset="-122"/>
              </a:rPr>
              <a:t>s≤j≤i-1)                     (i+1≤p≤t)</a:t>
            </a:r>
            <a:r>
              <a:rPr lang="zh-CN" altLang="en-US" sz="2000" dirty="0">
                <a:latin typeface="Times New Roman" panose="02020603050405020304" pitchFamily="18" charset="0"/>
                <a:ea typeface="楷体_GB2312" pitchFamily="49" charset="-122"/>
              </a:rPr>
              <a:t>。</a:t>
            </a:r>
            <a:endParaRPr lang="zh-CN" altLang="en-US" sz="2000" dirty="0">
              <a:latin typeface="Times New Roman" panose="02020603050405020304" pitchFamily="18" charset="0"/>
              <a:ea typeface="楷体_GB2312" pitchFamily="49" charset="-122"/>
            </a:endParaRPr>
          </a:p>
        </p:txBody>
      </p:sp>
      <p:grpSp>
        <p:nvGrpSpPr>
          <p:cNvPr id="2" name="Group 7"/>
          <p:cNvGrpSpPr/>
          <p:nvPr/>
        </p:nvGrpSpPr>
        <p:grpSpPr>
          <a:xfrm>
            <a:off x="4367213" y="4051300"/>
            <a:ext cx="1152525" cy="962025"/>
            <a:chOff x="0" y="0"/>
            <a:chExt cx="726" cy="606"/>
          </a:xfrm>
        </p:grpSpPr>
        <p:sp>
          <p:nvSpPr>
            <p:cNvPr id="46086" name="AutoShape 5"/>
            <p:cNvSpPr/>
            <p:nvPr/>
          </p:nvSpPr>
          <p:spPr>
            <a:xfrm>
              <a:off x="318" y="0"/>
              <a:ext cx="45" cy="318"/>
            </a:xfrm>
            <a:prstGeom prst="upArrow">
              <a:avLst>
                <a:gd name="adj1" fmla="val 50000"/>
                <a:gd name="adj2" fmla="val 176666"/>
              </a:avLst>
            </a:prstGeom>
            <a:solidFill>
              <a:schemeClr val="accent1"/>
            </a:solidFill>
            <a:ln w="9525" cap="flat" cmpd="sng">
              <a:solidFill>
                <a:schemeClr val="bg1"/>
              </a:solidFill>
              <a:prstDash val="solid"/>
              <a:miter/>
              <a:headEnd type="none" w="med" len="med"/>
              <a:tailEnd type="none" w="med" len="med"/>
            </a:ln>
          </p:spPr>
          <p:txBody>
            <a:bodyPr vert="eaVert" wrap="none" anchor="ctr"/>
            <a:p>
              <a:pPr algn="ct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46087" name="Text Box 6"/>
            <p:cNvSpPr txBox="1"/>
            <p:nvPr/>
          </p:nvSpPr>
          <p:spPr>
            <a:xfrm>
              <a:off x="0" y="318"/>
              <a:ext cx="726" cy="288"/>
            </a:xfrm>
            <a:prstGeom prst="rect">
              <a:avLst/>
            </a:prstGeom>
            <a:noFill/>
            <a:ln w="9525">
              <a:noFill/>
            </a:ln>
          </p:spPr>
          <p:txBody>
            <a:bodyPr>
              <a:spAutoFit/>
            </a:bodyPr>
            <a:p>
              <a:pPr algn="ctr" eaLnBrk="1" hangingPunct="1">
                <a:spcBef>
                  <a:spcPct val="50000"/>
                </a:spcBef>
                <a:buFont typeface="Arial" panose="020B0604020202020204" pitchFamily="34" charset="0"/>
              </a:pPr>
              <a:r>
                <a:rPr lang="zh-CN" altLang="en-US" sz="2400" b="1" dirty="0">
                  <a:latin typeface="Times New Roman" panose="02020603050405020304" pitchFamily="18" charset="0"/>
                  <a:ea typeface="楷体_GB2312" pitchFamily="49" charset="-122"/>
                </a:rPr>
                <a:t>枢轴</a:t>
              </a:r>
              <a:endParaRPr lang="zh-CN" altLang="en-US" sz="2400" b="1" dirty="0">
                <a:latin typeface="Times New Roman" panose="02020603050405020304" pitchFamily="18" charset="0"/>
                <a:ea typeface="楷体_GB2312" pitchFamily="49" charset="-122"/>
              </a:endParaRPr>
            </a:p>
          </p:txBody>
        </p:sp>
      </p:gr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5065"/>
                                        </p:tgtEl>
                                        <p:attrNameLst>
                                          <p:attrName>style.visibility</p:attrName>
                                        </p:attrNameLst>
                                      </p:cBhvr>
                                      <p:to>
                                        <p:strVal val="visible"/>
                                      </p:to>
                                    </p:set>
                                    <p:animEffect transition="in" filter="strips(downRight)">
                                      <p:cBhvr>
                                        <p:cTn id="7" dur="500"/>
                                        <p:tgtEl>
                                          <p:spTgt spid="4506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5066"/>
                                        </p:tgtEl>
                                        <p:attrNameLst>
                                          <p:attrName>style.visibility</p:attrName>
                                        </p:attrNameLst>
                                      </p:cBhvr>
                                      <p:to>
                                        <p:strVal val="visible"/>
                                      </p:to>
                                    </p:set>
                                    <p:animEffect transition="in" filter="strips(downRight)">
                                      <p:cBhvr>
                                        <p:cTn id="12" dur="300"/>
                                        <p:tgtEl>
                                          <p:spTgt spid="4506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5067"/>
                                        </p:tgtEl>
                                        <p:attrNameLst>
                                          <p:attrName>style.visibility</p:attrName>
                                        </p:attrNameLst>
                                      </p:cBhvr>
                                      <p:to>
                                        <p:strVal val="visible"/>
                                      </p:to>
                                    </p:set>
                                    <p:animEffect transition="in" filter="strips(downRight)">
                                      <p:cBhvr>
                                        <p:cTn id="17" dur="300"/>
                                        <p:tgtEl>
                                          <p:spTgt spid="4506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5" grpId="0"/>
      <p:bldP spid="45066" grpId="0"/>
      <p:bldP spid="4506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6089" name="Group 9"/>
          <p:cNvGraphicFramePr>
            <a:graphicFrameLocks noGrp="1"/>
          </p:cNvGraphicFramePr>
          <p:nvPr/>
        </p:nvGraphicFramePr>
        <p:xfrm>
          <a:off x="523875" y="1357313"/>
          <a:ext cx="7594600" cy="639763"/>
        </p:xfrm>
        <a:graphic>
          <a:graphicData uri="http://schemas.openxmlformats.org/drawingml/2006/table">
            <a:tbl>
              <a:tblPr/>
              <a:tblGrid>
                <a:gridCol w="758825"/>
                <a:gridCol w="760413"/>
                <a:gridCol w="758825"/>
                <a:gridCol w="760412"/>
                <a:gridCol w="758825"/>
                <a:gridCol w="758825"/>
                <a:gridCol w="760413"/>
                <a:gridCol w="847725"/>
                <a:gridCol w="671512"/>
                <a:gridCol w="758825"/>
              </a:tblGrid>
              <a:tr h="639762">
                <a:tc>
                  <a:txBody>
                    <a:bodyPr/>
                    <a:lstStyle/>
                    <a:p>
                      <a:pPr marL="0" marR="0" lvl="0" indent="0" algn="ctr" defTabSz="1087755" rtl="0" eaLnBrk="0" fontAlgn="base" latinLnBrk="0" hangingPunct="0">
                        <a:lnSpc>
                          <a:spcPct val="100000"/>
                        </a:lnSpc>
                        <a:spcBef>
                          <a:spcPct val="0"/>
                        </a:spcBef>
                        <a:spcAft>
                          <a:spcPct val="0"/>
                        </a:spcAft>
                        <a:buClrTx/>
                        <a:buSzTx/>
                        <a:buFont typeface="Arial" panose="020B0604020202020204" pitchFamily="34" charset="0"/>
                        <a:buNone/>
                      </a:pPr>
                      <a:r>
                        <a:rPr kumimoji="0" lang="en-US" sz="3600" b="0" i="0" u="none" strike="noStrike" cap="none" normalizeH="0" baseline="0" dirty="0">
                          <a:ln>
                            <a:noFill/>
                          </a:ln>
                          <a:solidFill>
                            <a:srgbClr val="4BACC6"/>
                          </a:solidFill>
                          <a:effectLst/>
                          <a:latin typeface="Calibri" panose="020F0502020204030204" pitchFamily="34" charset="0"/>
                          <a:ea typeface="宋体" panose="02010600030101010101" pitchFamily="2" charset="-122"/>
                          <a:sym typeface="Calibri" panose="020F0502020204030204" pitchFamily="34" charset="0"/>
                        </a:rPr>
                        <a:t>52</a:t>
                      </a:r>
                      <a:endParaRPr kumimoji="0" lang="zh-CN" altLang="en-US" sz="3600" b="0" i="0" u="none" strike="noStrike" cap="none" normalizeH="0" baseline="0" dirty="0">
                        <a:ln>
                          <a:noFill/>
                        </a:ln>
                        <a:solidFill>
                          <a:srgbClr val="4BACC6"/>
                        </a:solidFill>
                        <a:effectLst/>
                        <a:latin typeface="宋体" panose="02010600030101010101" pitchFamily="2" charset="-122"/>
                        <a:ea typeface="宋体" panose="02010600030101010101" pitchFamily="2" charset="-122"/>
                        <a:sym typeface="宋体" panose="02010600030101010101" pitchFamily="2" charset="-122"/>
                      </a:endParaRPr>
                    </a:p>
                  </a:txBody>
                  <a:tcPr marT="45661" marB="45661"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87755" rtl="0" eaLnBrk="0" fontAlgn="base" latinLnBrk="0" hangingPunct="0">
                        <a:lnSpc>
                          <a:spcPct val="100000"/>
                        </a:lnSpc>
                        <a:spcBef>
                          <a:spcPct val="0"/>
                        </a:spcBef>
                        <a:spcAft>
                          <a:spcPct val="0"/>
                        </a:spcAft>
                        <a:buClrTx/>
                        <a:buSzTx/>
                        <a:buFont typeface="Arial" panose="020B0604020202020204" pitchFamily="34" charset="0"/>
                        <a:buNone/>
                      </a:pPr>
                      <a:r>
                        <a:rPr kumimoji="0" lang="en-US" sz="3600" b="0" i="0" u="none" strike="noStrike" cap="none" normalizeH="0" baseline="0">
                          <a:ln>
                            <a:noFill/>
                          </a:ln>
                          <a:solidFill>
                            <a:srgbClr val="4BACC6"/>
                          </a:solidFill>
                          <a:effectLst/>
                          <a:latin typeface="Calibri" panose="020F0502020204030204" pitchFamily="34" charset="0"/>
                          <a:ea typeface="宋体" panose="02010600030101010101" pitchFamily="2" charset="-122"/>
                          <a:sym typeface="Calibri" panose="020F0502020204030204" pitchFamily="34" charset="0"/>
                        </a:rPr>
                        <a:t>49</a:t>
                      </a:r>
                      <a:endParaRPr kumimoji="0" lang="zh-CN" altLang="en-US" sz="3600" b="0" i="0" u="none" strike="noStrike" cap="none" normalizeH="0" baseline="0">
                        <a:ln>
                          <a:noFill/>
                        </a:ln>
                        <a:solidFill>
                          <a:srgbClr val="4BACC6"/>
                        </a:solidFill>
                        <a:effectLst/>
                        <a:latin typeface="宋体" panose="02010600030101010101" pitchFamily="2" charset="-122"/>
                        <a:ea typeface="宋体" panose="02010600030101010101" pitchFamily="2" charset="-122"/>
                        <a:sym typeface="宋体" panose="02010600030101010101" pitchFamily="2" charset="-122"/>
                      </a:endParaRPr>
                    </a:p>
                  </a:txBody>
                  <a:tcPr marT="45661" marB="45661"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87755" rtl="0" eaLnBrk="0" fontAlgn="base" latinLnBrk="0" hangingPunct="0">
                        <a:lnSpc>
                          <a:spcPct val="100000"/>
                        </a:lnSpc>
                        <a:spcBef>
                          <a:spcPct val="0"/>
                        </a:spcBef>
                        <a:spcAft>
                          <a:spcPct val="0"/>
                        </a:spcAft>
                        <a:buClrTx/>
                        <a:buSzTx/>
                        <a:buFont typeface="Arial" panose="020B0604020202020204" pitchFamily="34" charset="0"/>
                        <a:buNone/>
                      </a:pPr>
                      <a:r>
                        <a:rPr kumimoji="0" lang="en-US" sz="3600" b="0" i="0" u="none" strike="noStrike" cap="none" normalizeH="0" baseline="0">
                          <a:ln>
                            <a:noFill/>
                          </a:ln>
                          <a:solidFill>
                            <a:srgbClr val="4BACC6"/>
                          </a:solidFill>
                          <a:effectLst/>
                          <a:latin typeface="Calibri" panose="020F0502020204030204" pitchFamily="34" charset="0"/>
                          <a:ea typeface="宋体" panose="02010600030101010101" pitchFamily="2" charset="-122"/>
                          <a:sym typeface="Calibri" panose="020F0502020204030204" pitchFamily="34" charset="0"/>
                        </a:rPr>
                        <a:t>80</a:t>
                      </a:r>
                      <a:endParaRPr kumimoji="0" lang="zh-CN" altLang="en-US" sz="3600" b="0" i="0" u="none" strike="noStrike" cap="none" normalizeH="0" baseline="0">
                        <a:ln>
                          <a:noFill/>
                        </a:ln>
                        <a:solidFill>
                          <a:srgbClr val="4BACC6"/>
                        </a:solidFill>
                        <a:effectLst/>
                        <a:latin typeface="宋体" panose="02010600030101010101" pitchFamily="2" charset="-122"/>
                        <a:ea typeface="宋体" panose="02010600030101010101" pitchFamily="2" charset="-122"/>
                        <a:sym typeface="宋体" panose="02010600030101010101" pitchFamily="2" charset="-122"/>
                      </a:endParaRPr>
                    </a:p>
                  </a:txBody>
                  <a:tcPr marT="45661" marB="45661"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87755" rtl="0" eaLnBrk="0" fontAlgn="base" latinLnBrk="0" hangingPunct="0">
                        <a:lnSpc>
                          <a:spcPct val="100000"/>
                        </a:lnSpc>
                        <a:spcBef>
                          <a:spcPct val="0"/>
                        </a:spcBef>
                        <a:spcAft>
                          <a:spcPct val="0"/>
                        </a:spcAft>
                        <a:buClrTx/>
                        <a:buSzTx/>
                        <a:buFont typeface="Arial" panose="020B0604020202020204" pitchFamily="34" charset="0"/>
                        <a:buNone/>
                      </a:pPr>
                      <a:r>
                        <a:rPr kumimoji="0" lang="en-US" sz="3600" b="0" i="0" u="none" strike="noStrike" cap="none" normalizeH="0" baseline="0">
                          <a:ln>
                            <a:noFill/>
                          </a:ln>
                          <a:solidFill>
                            <a:srgbClr val="4BACC6"/>
                          </a:solidFill>
                          <a:effectLst/>
                          <a:latin typeface="Calibri" panose="020F0502020204030204" pitchFamily="34" charset="0"/>
                          <a:ea typeface="宋体" panose="02010600030101010101" pitchFamily="2" charset="-122"/>
                          <a:sym typeface="Calibri" panose="020F0502020204030204" pitchFamily="34" charset="0"/>
                        </a:rPr>
                        <a:t>36</a:t>
                      </a:r>
                      <a:endParaRPr kumimoji="0" lang="zh-CN" altLang="en-US" sz="3600" b="0" i="0" u="none" strike="noStrike" cap="none" normalizeH="0" baseline="0">
                        <a:ln>
                          <a:noFill/>
                        </a:ln>
                        <a:solidFill>
                          <a:srgbClr val="4BACC6"/>
                        </a:solidFill>
                        <a:effectLst/>
                        <a:latin typeface="宋体" panose="02010600030101010101" pitchFamily="2" charset="-122"/>
                        <a:ea typeface="宋体" panose="02010600030101010101" pitchFamily="2" charset="-122"/>
                        <a:sym typeface="宋体" panose="02010600030101010101" pitchFamily="2" charset="-122"/>
                      </a:endParaRPr>
                    </a:p>
                  </a:txBody>
                  <a:tcPr marT="45661" marB="45661"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87755" rtl="0" eaLnBrk="0" fontAlgn="base" latinLnBrk="0" hangingPunct="0">
                        <a:lnSpc>
                          <a:spcPct val="100000"/>
                        </a:lnSpc>
                        <a:spcBef>
                          <a:spcPct val="0"/>
                        </a:spcBef>
                        <a:spcAft>
                          <a:spcPct val="0"/>
                        </a:spcAft>
                        <a:buClrTx/>
                        <a:buSzTx/>
                        <a:buFont typeface="Arial" panose="020B0604020202020204" pitchFamily="34" charset="0"/>
                        <a:buNone/>
                      </a:pPr>
                      <a:r>
                        <a:rPr kumimoji="0" lang="en-US" sz="3600" b="0" i="0" u="none" strike="noStrike" cap="none" normalizeH="0" baseline="0">
                          <a:ln>
                            <a:noFill/>
                          </a:ln>
                          <a:solidFill>
                            <a:srgbClr val="4BACC6"/>
                          </a:solidFill>
                          <a:effectLst/>
                          <a:latin typeface="Calibri" panose="020F0502020204030204" pitchFamily="34" charset="0"/>
                          <a:ea typeface="宋体" panose="02010600030101010101" pitchFamily="2" charset="-122"/>
                          <a:sym typeface="Calibri" panose="020F0502020204030204" pitchFamily="34" charset="0"/>
                        </a:rPr>
                        <a:t>14</a:t>
                      </a:r>
                      <a:endParaRPr kumimoji="0" lang="zh-CN" altLang="en-US" sz="3600" b="0" i="0" u="none" strike="noStrike" cap="none" normalizeH="0" baseline="0">
                        <a:ln>
                          <a:noFill/>
                        </a:ln>
                        <a:solidFill>
                          <a:srgbClr val="4BACC6"/>
                        </a:solidFill>
                        <a:effectLst/>
                        <a:latin typeface="宋体" panose="02010600030101010101" pitchFamily="2" charset="-122"/>
                        <a:ea typeface="宋体" panose="02010600030101010101" pitchFamily="2" charset="-122"/>
                        <a:sym typeface="宋体" panose="02010600030101010101" pitchFamily="2" charset="-122"/>
                      </a:endParaRPr>
                    </a:p>
                  </a:txBody>
                  <a:tcPr marT="45661" marB="45661"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87755" rtl="0" eaLnBrk="0" fontAlgn="base" latinLnBrk="0" hangingPunct="0">
                        <a:lnSpc>
                          <a:spcPct val="100000"/>
                        </a:lnSpc>
                        <a:spcBef>
                          <a:spcPct val="0"/>
                        </a:spcBef>
                        <a:spcAft>
                          <a:spcPct val="0"/>
                        </a:spcAft>
                        <a:buClrTx/>
                        <a:buSzTx/>
                        <a:buFont typeface="Arial" panose="020B0604020202020204" pitchFamily="34" charset="0"/>
                        <a:buNone/>
                      </a:pPr>
                      <a:r>
                        <a:rPr kumimoji="0" lang="en-US" sz="3600" b="0" i="0" u="none" strike="noStrike" cap="none" normalizeH="0" baseline="0" dirty="0">
                          <a:ln>
                            <a:noFill/>
                          </a:ln>
                          <a:solidFill>
                            <a:srgbClr val="4BACC6"/>
                          </a:solidFill>
                          <a:effectLst/>
                          <a:latin typeface="Calibri" panose="020F0502020204030204" pitchFamily="34" charset="0"/>
                          <a:ea typeface="宋体" panose="02010600030101010101" pitchFamily="2" charset="-122"/>
                          <a:sym typeface="Calibri" panose="020F0502020204030204" pitchFamily="34" charset="0"/>
                        </a:rPr>
                        <a:t>58</a:t>
                      </a:r>
                      <a:endParaRPr kumimoji="0" lang="zh-CN" altLang="en-US" sz="3600" b="0" i="0" u="none" strike="noStrike" cap="none" normalizeH="0" baseline="0" dirty="0">
                        <a:ln>
                          <a:noFill/>
                        </a:ln>
                        <a:solidFill>
                          <a:srgbClr val="4BACC6"/>
                        </a:solidFill>
                        <a:effectLst/>
                        <a:latin typeface="宋体" panose="02010600030101010101" pitchFamily="2" charset="-122"/>
                        <a:ea typeface="宋体" panose="02010600030101010101" pitchFamily="2" charset="-122"/>
                        <a:sym typeface="宋体" panose="02010600030101010101" pitchFamily="2" charset="-122"/>
                      </a:endParaRPr>
                    </a:p>
                  </a:txBody>
                  <a:tcPr marT="45661" marB="45661"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87755" rtl="0" eaLnBrk="0" fontAlgn="base" latinLnBrk="0" hangingPunct="0">
                        <a:lnSpc>
                          <a:spcPct val="100000"/>
                        </a:lnSpc>
                        <a:spcBef>
                          <a:spcPct val="0"/>
                        </a:spcBef>
                        <a:spcAft>
                          <a:spcPct val="0"/>
                        </a:spcAft>
                        <a:buClrTx/>
                        <a:buSzTx/>
                        <a:buFont typeface="Arial" panose="020B0604020202020204" pitchFamily="34" charset="0"/>
                        <a:buNone/>
                      </a:pPr>
                      <a:r>
                        <a:rPr kumimoji="0" lang="en-US" sz="3600" b="0" i="0" u="none" strike="noStrike" cap="none" normalizeH="0" baseline="0">
                          <a:ln>
                            <a:noFill/>
                          </a:ln>
                          <a:solidFill>
                            <a:srgbClr val="4BACC6"/>
                          </a:solidFill>
                          <a:effectLst/>
                          <a:latin typeface="Calibri" panose="020F0502020204030204" pitchFamily="34" charset="0"/>
                          <a:ea typeface="宋体" panose="02010600030101010101" pitchFamily="2" charset="-122"/>
                          <a:sym typeface="Calibri" panose="020F0502020204030204" pitchFamily="34" charset="0"/>
                        </a:rPr>
                        <a:t>61</a:t>
                      </a:r>
                      <a:endParaRPr kumimoji="0" lang="zh-CN" altLang="en-US" sz="3600" b="0" i="0" u="none" strike="noStrike" cap="none" normalizeH="0" baseline="0">
                        <a:ln>
                          <a:noFill/>
                        </a:ln>
                        <a:solidFill>
                          <a:srgbClr val="4BACC6"/>
                        </a:solidFill>
                        <a:effectLst/>
                        <a:latin typeface="宋体" panose="02010600030101010101" pitchFamily="2" charset="-122"/>
                        <a:ea typeface="宋体" panose="02010600030101010101" pitchFamily="2" charset="-122"/>
                        <a:sym typeface="宋体" panose="02010600030101010101" pitchFamily="2" charset="-122"/>
                      </a:endParaRPr>
                    </a:p>
                  </a:txBody>
                  <a:tcPr marT="45661" marB="45661"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87755" rtl="0" eaLnBrk="0" fontAlgn="base" latinLnBrk="0" hangingPunct="0">
                        <a:lnSpc>
                          <a:spcPct val="100000"/>
                        </a:lnSpc>
                        <a:spcBef>
                          <a:spcPct val="0"/>
                        </a:spcBef>
                        <a:spcAft>
                          <a:spcPct val="0"/>
                        </a:spcAft>
                        <a:buClrTx/>
                        <a:buSzTx/>
                        <a:buFont typeface="Arial" panose="020B0604020202020204" pitchFamily="34" charset="0"/>
                        <a:buNone/>
                      </a:pPr>
                      <a:r>
                        <a:rPr kumimoji="0" lang="en-US" sz="3600" b="0" i="0" u="none" strike="noStrike" cap="none" normalizeH="0" baseline="0">
                          <a:ln>
                            <a:noFill/>
                          </a:ln>
                          <a:solidFill>
                            <a:srgbClr val="4BACC6"/>
                          </a:solidFill>
                          <a:effectLst/>
                          <a:latin typeface="Calibri" panose="020F0502020204030204" pitchFamily="34" charset="0"/>
                          <a:ea typeface="宋体" panose="02010600030101010101" pitchFamily="2" charset="-122"/>
                          <a:sym typeface="Calibri" panose="020F0502020204030204" pitchFamily="34" charset="0"/>
                        </a:rPr>
                        <a:t>97</a:t>
                      </a:r>
                      <a:endParaRPr kumimoji="0" lang="zh-CN" altLang="en-US" sz="3600" b="0" i="0" u="none" strike="noStrike" cap="none" normalizeH="0" baseline="0">
                        <a:ln>
                          <a:noFill/>
                        </a:ln>
                        <a:solidFill>
                          <a:srgbClr val="4BACC6"/>
                        </a:solidFill>
                        <a:effectLst/>
                        <a:latin typeface="宋体" panose="02010600030101010101" pitchFamily="2" charset="-122"/>
                        <a:ea typeface="宋体" panose="02010600030101010101" pitchFamily="2" charset="-122"/>
                        <a:sym typeface="宋体" panose="02010600030101010101" pitchFamily="2" charset="-122"/>
                      </a:endParaRPr>
                    </a:p>
                  </a:txBody>
                  <a:tcPr marT="45661" marB="45661"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87755" rtl="0" eaLnBrk="0" fontAlgn="base" latinLnBrk="0" hangingPunct="0">
                        <a:lnSpc>
                          <a:spcPct val="100000"/>
                        </a:lnSpc>
                        <a:spcBef>
                          <a:spcPct val="0"/>
                        </a:spcBef>
                        <a:spcAft>
                          <a:spcPct val="0"/>
                        </a:spcAft>
                        <a:buClrTx/>
                        <a:buSzTx/>
                        <a:buFont typeface="Arial" panose="020B0604020202020204" pitchFamily="34" charset="0"/>
                        <a:buNone/>
                      </a:pPr>
                      <a:r>
                        <a:rPr kumimoji="0" lang="en-US" sz="3600" b="0" i="0" u="none" strike="noStrike" cap="none" normalizeH="0" baseline="0">
                          <a:ln>
                            <a:noFill/>
                          </a:ln>
                          <a:solidFill>
                            <a:srgbClr val="4BACC6"/>
                          </a:solidFill>
                          <a:effectLst/>
                          <a:latin typeface="Calibri" panose="020F0502020204030204" pitchFamily="34" charset="0"/>
                          <a:ea typeface="宋体" panose="02010600030101010101" pitchFamily="2" charset="-122"/>
                          <a:sym typeface="Calibri" panose="020F0502020204030204" pitchFamily="34" charset="0"/>
                        </a:rPr>
                        <a:t>23</a:t>
                      </a:r>
                      <a:endParaRPr kumimoji="0" lang="zh-CN" altLang="en-US" sz="3600" b="0" i="0" u="none" strike="noStrike" cap="none" normalizeH="0" baseline="0">
                        <a:ln>
                          <a:noFill/>
                        </a:ln>
                        <a:solidFill>
                          <a:srgbClr val="4BACC6"/>
                        </a:solidFill>
                        <a:effectLst/>
                        <a:latin typeface="宋体" panose="02010600030101010101" pitchFamily="2" charset="-122"/>
                        <a:ea typeface="宋体" panose="02010600030101010101" pitchFamily="2" charset="-122"/>
                        <a:sym typeface="宋体" panose="02010600030101010101" pitchFamily="2" charset="-122"/>
                      </a:endParaRPr>
                    </a:p>
                  </a:txBody>
                  <a:tcPr marT="45661" marB="45661"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87755" rtl="0" eaLnBrk="0" fontAlgn="base" latinLnBrk="0" hangingPunct="0">
                        <a:lnSpc>
                          <a:spcPct val="100000"/>
                        </a:lnSpc>
                        <a:spcBef>
                          <a:spcPct val="0"/>
                        </a:spcBef>
                        <a:spcAft>
                          <a:spcPct val="0"/>
                        </a:spcAft>
                        <a:buClrTx/>
                        <a:buSzTx/>
                        <a:buFont typeface="Arial" panose="020B0604020202020204" pitchFamily="34" charset="0"/>
                        <a:buNone/>
                      </a:pPr>
                      <a:r>
                        <a:rPr kumimoji="0" lang="en-US" sz="3600" b="0" i="0" u="none" strike="noStrike" cap="none" normalizeH="0" baseline="0">
                          <a:ln>
                            <a:noFill/>
                          </a:ln>
                          <a:solidFill>
                            <a:srgbClr val="4BACC6"/>
                          </a:solidFill>
                          <a:effectLst/>
                          <a:latin typeface="Calibri" panose="020F0502020204030204" pitchFamily="34" charset="0"/>
                          <a:ea typeface="宋体" panose="02010600030101010101" pitchFamily="2" charset="-122"/>
                          <a:sym typeface="Calibri" panose="020F0502020204030204" pitchFamily="34" charset="0"/>
                        </a:rPr>
                        <a:t>75</a:t>
                      </a:r>
                      <a:endParaRPr kumimoji="0" lang="zh-CN" altLang="en-US" sz="3600" b="0" i="0" u="none" strike="noStrike" cap="none" normalizeH="0" baseline="0">
                        <a:ln>
                          <a:noFill/>
                        </a:ln>
                        <a:solidFill>
                          <a:srgbClr val="4BACC6"/>
                        </a:solidFill>
                        <a:effectLst/>
                        <a:latin typeface="宋体" panose="02010600030101010101" pitchFamily="2" charset="-122"/>
                        <a:ea typeface="宋体" panose="02010600030101010101" pitchFamily="2" charset="-122"/>
                        <a:sym typeface="宋体" panose="02010600030101010101" pitchFamily="2" charset="-122"/>
                      </a:endParaRPr>
                    </a:p>
                  </a:txBody>
                  <a:tcPr marT="45661" marB="45661"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113" name="Rectangle 31"/>
          <p:cNvSpPr/>
          <p:nvPr/>
        </p:nvSpPr>
        <p:spPr>
          <a:xfrm>
            <a:off x="593725" y="214313"/>
            <a:ext cx="1676400" cy="400050"/>
          </a:xfrm>
          <a:prstGeom prst="rect">
            <a:avLst/>
          </a:prstGeom>
          <a:noFill/>
          <a:ln w="9525">
            <a:noFill/>
          </a:ln>
        </p:spPr>
        <p:txBody>
          <a:bodyPr>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例如</a:t>
            </a:r>
            <a:r>
              <a:rPr lang="en-US" altLang="zh-CN" sz="2000" b="1"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46114" name="Line 4"/>
          <p:cNvSpPr/>
          <p:nvPr/>
        </p:nvSpPr>
        <p:spPr>
          <a:xfrm>
            <a:off x="901700" y="781050"/>
            <a:ext cx="0" cy="609600"/>
          </a:xfrm>
          <a:prstGeom prst="line">
            <a:avLst/>
          </a:prstGeom>
          <a:ln w="9525" cap="flat" cmpd="sng">
            <a:solidFill>
              <a:schemeClr val="bg1"/>
            </a:solidFill>
            <a:prstDash val="solid"/>
            <a:headEnd type="none" w="med" len="med"/>
            <a:tailEnd type="triangle" w="med" len="med"/>
          </a:ln>
        </p:spPr>
      </p:sp>
      <p:sp>
        <p:nvSpPr>
          <p:cNvPr id="46115" name="Text Box 6"/>
          <p:cNvSpPr/>
          <p:nvPr/>
        </p:nvSpPr>
        <p:spPr>
          <a:xfrm>
            <a:off x="952500" y="571500"/>
            <a:ext cx="344488" cy="585788"/>
          </a:xfrm>
          <a:prstGeom prst="rect">
            <a:avLst/>
          </a:prstGeom>
          <a:noFill/>
          <a:ln w="9525">
            <a:noFill/>
          </a:ln>
        </p:spPr>
        <p:txBody>
          <a:bodyPr wrap="none">
            <a:spAutoFit/>
          </a:bodyPr>
          <a:p>
            <a:pPr eaLnBrk="1" hangingPunct="1">
              <a:buFont typeface="Arial" panose="020B0604020202020204" pitchFamily="34" charset="0"/>
            </a:pPr>
            <a:r>
              <a:rPr lang="en-US" altLang="zh-CN" sz="3200" dirty="0">
                <a:solidFill>
                  <a:srgbClr val="003366"/>
                </a:solidFill>
                <a:latin typeface="Calibri" panose="020F0502020204030204" pitchFamily="34" charset="0"/>
                <a:ea typeface="宋体" panose="02010600030101010101" pitchFamily="2" charset="-122"/>
                <a:sym typeface="Calibri" panose="020F0502020204030204" pitchFamily="34" charset="0"/>
              </a:rPr>
              <a:t>s</a:t>
            </a:r>
            <a:endParaRPr lang="en-US" altLang="zh-CN" sz="3200" dirty="0">
              <a:solidFill>
                <a:srgbClr val="000000"/>
              </a:solidFill>
              <a:latin typeface="Calibri" panose="020F0502020204030204" pitchFamily="34" charset="0"/>
              <a:ea typeface="宋体" panose="02010600030101010101" pitchFamily="2" charset="-122"/>
              <a:sym typeface="Calibri" panose="020F0502020204030204" pitchFamily="34" charset="0"/>
            </a:endParaRPr>
          </a:p>
        </p:txBody>
      </p:sp>
      <p:sp>
        <p:nvSpPr>
          <p:cNvPr id="46116" name="Line 5"/>
          <p:cNvSpPr/>
          <p:nvPr/>
        </p:nvSpPr>
        <p:spPr>
          <a:xfrm>
            <a:off x="7554913" y="652463"/>
            <a:ext cx="0" cy="609600"/>
          </a:xfrm>
          <a:prstGeom prst="line">
            <a:avLst/>
          </a:prstGeom>
          <a:ln w="9525" cap="flat" cmpd="sng">
            <a:solidFill>
              <a:schemeClr val="tx1"/>
            </a:solidFill>
            <a:prstDash val="solid"/>
            <a:headEnd type="none" w="med" len="med"/>
            <a:tailEnd type="triangle" w="med" len="med"/>
          </a:ln>
        </p:spPr>
      </p:sp>
      <p:sp>
        <p:nvSpPr>
          <p:cNvPr id="46117" name="Text Box 7"/>
          <p:cNvSpPr/>
          <p:nvPr/>
        </p:nvSpPr>
        <p:spPr>
          <a:xfrm>
            <a:off x="7667625" y="500063"/>
            <a:ext cx="322263" cy="584200"/>
          </a:xfrm>
          <a:prstGeom prst="rect">
            <a:avLst/>
          </a:prstGeom>
          <a:noFill/>
          <a:ln w="9525">
            <a:noFill/>
          </a:ln>
        </p:spPr>
        <p:txBody>
          <a:bodyPr wrap="none">
            <a:spAutoFit/>
          </a:bodyPr>
          <a:p>
            <a:pPr eaLnBrk="1" hangingPunct="1">
              <a:buFont typeface="Arial" panose="020B0604020202020204" pitchFamily="34" charset="0"/>
            </a:pPr>
            <a:r>
              <a:rPr lang="en-US" altLang="zh-CN" sz="3200" dirty="0">
                <a:latin typeface="Calibri" panose="020F0502020204030204" pitchFamily="34" charset="0"/>
                <a:ea typeface="宋体" panose="02010600030101010101" pitchFamily="2" charset="-122"/>
                <a:sym typeface="Calibri" panose="020F0502020204030204" pitchFamily="34" charset="0"/>
              </a:rPr>
              <a:t>t</a:t>
            </a:r>
            <a:endParaRPr lang="en-US" altLang="zh-CN" sz="3200" dirty="0">
              <a:latin typeface="Calibri" panose="020F0502020204030204" pitchFamily="34" charset="0"/>
              <a:ea typeface="宋体" panose="02010600030101010101" pitchFamily="2" charset="-122"/>
              <a:sym typeface="Calibri" panose="020F0502020204030204" pitchFamily="34" charset="0"/>
            </a:endParaRPr>
          </a:p>
        </p:txBody>
      </p:sp>
      <p:sp>
        <p:nvSpPr>
          <p:cNvPr id="46118" name="Text Box 12"/>
          <p:cNvSpPr/>
          <p:nvPr/>
        </p:nvSpPr>
        <p:spPr>
          <a:xfrm>
            <a:off x="736600" y="3502025"/>
            <a:ext cx="4832350" cy="369888"/>
          </a:xfrm>
          <a:prstGeom prst="rect">
            <a:avLst/>
          </a:prstGeom>
          <a:noFill/>
          <a:ln w="9525">
            <a:noFill/>
          </a:ln>
        </p:spPr>
        <p:txBody>
          <a:bodyPr>
            <a:spAutoFit/>
          </a:bodyPr>
          <a:p>
            <a:pPr eaLnBrk="1" hangingPunct="1">
              <a:spcBef>
                <a:spcPct val="50000"/>
              </a:spcBef>
              <a:buFont typeface="Arial" panose="020B0604020202020204" pitchFamily="34" charset="0"/>
            </a:pPr>
            <a:r>
              <a:rPr lang="zh-CN" altLang="en-US" b="1" dirty="0">
                <a:latin typeface="微软雅黑" panose="020B0503020204020204" pitchFamily="34" charset="-122"/>
                <a:ea typeface="微软雅黑" panose="020B0503020204020204" pitchFamily="34" charset="-122"/>
                <a:sym typeface="楷体_GB2312" pitchFamily="49" charset="-122"/>
              </a:rPr>
              <a:t>设 </a:t>
            </a:r>
            <a:r>
              <a:rPr lang="en-US" altLang="zh-CN" b="1" dirty="0">
                <a:latin typeface="微软雅黑" panose="020B0503020204020204" pitchFamily="34" charset="-122"/>
                <a:ea typeface="微软雅黑" panose="020B0503020204020204" pitchFamily="34" charset="-122"/>
                <a:sym typeface="楷体_GB2312" pitchFamily="49" charset="-122"/>
              </a:rPr>
              <a:t>R[s]=52 </a:t>
            </a:r>
            <a:r>
              <a:rPr lang="zh-CN" altLang="en-US" b="1" dirty="0">
                <a:latin typeface="微软雅黑" panose="020B0503020204020204" pitchFamily="34" charset="-122"/>
                <a:ea typeface="微软雅黑" panose="020B0503020204020204" pitchFamily="34" charset="-122"/>
                <a:sym typeface="楷体_GB2312" pitchFamily="49" charset="-122"/>
              </a:rPr>
              <a:t>为枢轴</a:t>
            </a:r>
            <a:endParaRPr lang="zh-CN" altLang="en-US" dirty="0">
              <a:latin typeface="微软雅黑" panose="020B0503020204020204" pitchFamily="34" charset="-122"/>
              <a:ea typeface="微软雅黑" panose="020B0503020204020204" pitchFamily="34" charset="-122"/>
              <a:sym typeface="楷体_GB2312" pitchFamily="49" charset="-122"/>
            </a:endParaRPr>
          </a:p>
        </p:txBody>
      </p:sp>
      <p:sp>
        <p:nvSpPr>
          <p:cNvPr id="46119" name="Text Box 32"/>
          <p:cNvSpPr/>
          <p:nvPr/>
        </p:nvSpPr>
        <p:spPr>
          <a:xfrm>
            <a:off x="3165475" y="487363"/>
            <a:ext cx="869950" cy="584200"/>
          </a:xfrm>
          <a:prstGeom prst="rect">
            <a:avLst/>
          </a:prstGeom>
          <a:noFill/>
          <a:ln w="9525">
            <a:noFill/>
          </a:ln>
        </p:spPr>
        <p:txBody>
          <a:bodyPr wrap="none">
            <a:spAutoFit/>
          </a:bodyPr>
          <a:p>
            <a:pPr eaLnBrk="1" hangingPunct="1">
              <a:buFont typeface="Arial" panose="020B0604020202020204" pitchFamily="34" charset="0"/>
            </a:pPr>
            <a:r>
              <a:rPr lang="en-US" altLang="zh-CN" sz="3200" dirty="0">
                <a:latin typeface="Calibri" panose="020F0502020204030204" pitchFamily="34" charset="0"/>
                <a:ea typeface="宋体" panose="02010600030101010101" pitchFamily="2" charset="-122"/>
                <a:sym typeface="Calibri" panose="020F0502020204030204" pitchFamily="34" charset="0"/>
              </a:rPr>
              <a:t>R[0]</a:t>
            </a:r>
            <a:endParaRPr lang="en-US" altLang="zh-CN" sz="3200" dirty="0">
              <a:latin typeface="Calibri" panose="020F0502020204030204" pitchFamily="34" charset="0"/>
              <a:ea typeface="宋体" panose="02010600030101010101" pitchFamily="2" charset="-122"/>
              <a:sym typeface="Calibri" panose="020F0502020204030204" pitchFamily="34" charset="0"/>
            </a:endParaRPr>
          </a:p>
        </p:txBody>
      </p:sp>
      <p:sp>
        <p:nvSpPr>
          <p:cNvPr id="46120" name="Rectangle 33"/>
          <p:cNvSpPr/>
          <p:nvPr/>
        </p:nvSpPr>
        <p:spPr>
          <a:xfrm>
            <a:off x="4406900" y="612775"/>
            <a:ext cx="417513" cy="368300"/>
          </a:xfrm>
          <a:prstGeom prst="rect">
            <a:avLst/>
          </a:prstGeom>
          <a:solidFill>
            <a:srgbClr val="99CCFF">
              <a:alpha val="50195"/>
            </a:srgbClr>
          </a:solidFill>
          <a:ln w="9525" cap="flat" cmpd="sng">
            <a:solidFill>
              <a:schemeClr val="accent2"/>
            </a:solidFill>
            <a:prstDash val="solid"/>
            <a:miter/>
            <a:headEnd type="none" w="med" len="med"/>
            <a:tailEnd type="none" w="med" len="med"/>
          </a:ln>
        </p:spPr>
        <p:txBody>
          <a:bodyPr wrap="none">
            <a:spAutoFit/>
          </a:bodyPr>
          <a:p>
            <a:pPr eaLnBrk="1" hangingPunct="1">
              <a:buFont typeface="Arial" panose="020B0604020202020204" pitchFamily="34" charset="0"/>
            </a:pPr>
            <a:r>
              <a:rPr lang="en-US" altLang="zh-CN" sz="3300" b="1" dirty="0">
                <a:solidFill>
                  <a:srgbClr val="FF0000"/>
                </a:solidFill>
                <a:latin typeface="Calibri" panose="020F0502020204030204" pitchFamily="34" charset="0"/>
                <a:ea typeface="宋体" panose="02010600030101010101" pitchFamily="2" charset="-122"/>
                <a:sym typeface="Calibri" panose="020F0502020204030204" pitchFamily="34" charset="0"/>
              </a:rPr>
              <a:t>52</a:t>
            </a:r>
            <a:endParaRPr lang="zh-CN" altLang="en-US" sz="3300" dirty="0">
              <a:latin typeface="Times New Roman" panose="02020603050405020304" pitchFamily="18" charset="0"/>
              <a:ea typeface="宋体" panose="02010600030101010101" pitchFamily="2" charset="-122"/>
            </a:endParaRPr>
          </a:p>
        </p:txBody>
      </p:sp>
      <p:sp>
        <p:nvSpPr>
          <p:cNvPr id="46121" name="Line 8"/>
          <p:cNvSpPr/>
          <p:nvPr/>
        </p:nvSpPr>
        <p:spPr>
          <a:xfrm flipV="1">
            <a:off x="952500" y="2000250"/>
            <a:ext cx="0" cy="609600"/>
          </a:xfrm>
          <a:prstGeom prst="line">
            <a:avLst/>
          </a:prstGeom>
          <a:ln w="19050" cap="flat" cmpd="sng">
            <a:solidFill>
              <a:srgbClr val="00B0F0"/>
            </a:solidFill>
            <a:prstDash val="solid"/>
            <a:headEnd type="none" w="med" len="med"/>
            <a:tailEnd type="triangle" w="med" len="med"/>
          </a:ln>
        </p:spPr>
      </p:sp>
      <p:sp>
        <p:nvSpPr>
          <p:cNvPr id="46122" name="Text Box 9"/>
          <p:cNvSpPr/>
          <p:nvPr/>
        </p:nvSpPr>
        <p:spPr>
          <a:xfrm>
            <a:off x="450850" y="2500313"/>
            <a:ext cx="987425" cy="369887"/>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sz="3300" dirty="0">
                <a:solidFill>
                  <a:srgbClr val="00B0F0"/>
                </a:solidFill>
                <a:latin typeface="Calibri" panose="020F0502020204030204" pitchFamily="34" charset="0"/>
                <a:ea typeface="宋体" panose="02010600030101010101" pitchFamily="2" charset="-122"/>
                <a:sym typeface="Calibri" panose="020F0502020204030204" pitchFamily="34" charset="0"/>
              </a:rPr>
              <a:t>low</a:t>
            </a:r>
            <a:endParaRPr lang="zh-CN" altLang="en-US" sz="3300" dirty="0">
              <a:latin typeface="Times New Roman" panose="02020603050405020304" pitchFamily="18" charset="0"/>
              <a:ea typeface="宋体" panose="02010600030101010101" pitchFamily="2" charset="-122"/>
            </a:endParaRPr>
          </a:p>
        </p:txBody>
      </p:sp>
      <p:sp>
        <p:nvSpPr>
          <p:cNvPr id="46123" name="Line 10"/>
          <p:cNvSpPr/>
          <p:nvPr/>
        </p:nvSpPr>
        <p:spPr>
          <a:xfrm flipV="1">
            <a:off x="7737475" y="2000250"/>
            <a:ext cx="1588" cy="609600"/>
          </a:xfrm>
          <a:prstGeom prst="line">
            <a:avLst/>
          </a:prstGeom>
          <a:ln w="19050" cap="flat" cmpd="sng">
            <a:solidFill>
              <a:srgbClr val="800000"/>
            </a:solidFill>
            <a:prstDash val="solid"/>
            <a:headEnd type="none" w="med" len="med"/>
            <a:tailEnd type="triangle" w="med" len="med"/>
          </a:ln>
        </p:spPr>
      </p:sp>
      <p:sp>
        <p:nvSpPr>
          <p:cNvPr id="46124" name="Text Box 11"/>
          <p:cNvSpPr/>
          <p:nvPr/>
        </p:nvSpPr>
        <p:spPr>
          <a:xfrm>
            <a:off x="7237413" y="2571750"/>
            <a:ext cx="1189037" cy="369888"/>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sz="3300" dirty="0">
                <a:solidFill>
                  <a:srgbClr val="800000"/>
                </a:solidFill>
                <a:latin typeface="Calibri" panose="020F0502020204030204" pitchFamily="34" charset="0"/>
                <a:ea typeface="宋体" panose="02010600030101010101" pitchFamily="2" charset="-122"/>
                <a:sym typeface="Calibri" panose="020F0502020204030204" pitchFamily="34" charset="0"/>
              </a:rPr>
              <a:t>high</a:t>
            </a:r>
            <a:endParaRPr lang="en-US" altLang="zh-CN" sz="3300" dirty="0">
              <a:solidFill>
                <a:srgbClr val="000000"/>
              </a:solidFill>
              <a:latin typeface="Calibri" panose="020F0502020204030204" pitchFamily="34" charset="0"/>
              <a:ea typeface="宋体" panose="02010600030101010101" pitchFamily="2" charset="-122"/>
              <a:sym typeface="Calibri" panose="020F0502020204030204" pitchFamily="34" charset="0"/>
            </a:endParaRPr>
          </a:p>
        </p:txBody>
      </p:sp>
      <p:sp>
        <p:nvSpPr>
          <p:cNvPr id="46125" name="Text Box 13"/>
          <p:cNvSpPr/>
          <p:nvPr/>
        </p:nvSpPr>
        <p:spPr>
          <a:xfrm>
            <a:off x="479425" y="4143375"/>
            <a:ext cx="7273925" cy="962025"/>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2000"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rPr>
              <a:t>将 </a:t>
            </a:r>
            <a:r>
              <a:rPr lang="en-US" altLang="zh-CN" sz="2000" dirty="0">
                <a:latin typeface="微软雅黑" panose="020B0503020204020204" pitchFamily="34" charset="-122"/>
                <a:ea typeface="微软雅黑" panose="020B0503020204020204" pitchFamily="34" charset="-122"/>
              </a:rPr>
              <a:t>R[high].key </a:t>
            </a:r>
            <a:r>
              <a:rPr lang="zh-CN" altLang="en-US" sz="2000" dirty="0">
                <a:latin typeface="微软雅黑" panose="020B0503020204020204" pitchFamily="34" charset="-122"/>
                <a:ea typeface="微软雅黑" panose="020B0503020204020204" pitchFamily="34" charset="-122"/>
              </a:rPr>
              <a:t>和 枢轴的关键字进行比较，要求</a:t>
            </a:r>
            <a:r>
              <a:rPr lang="en-US" altLang="zh-CN" sz="2000" dirty="0">
                <a:latin typeface="微软雅黑" panose="020B0503020204020204" pitchFamily="34" charset="-122"/>
                <a:ea typeface="微软雅黑" panose="020B0503020204020204" pitchFamily="34" charset="-122"/>
              </a:rPr>
              <a:t>R[high].key </a:t>
            </a:r>
            <a:r>
              <a:rPr lang="en-US" altLang="zh-CN" sz="2000" b="1" dirty="0">
                <a:latin typeface="微软雅黑" panose="020B0503020204020204" pitchFamily="34" charset="-122"/>
                <a:ea typeface="微软雅黑" panose="020B0503020204020204" pitchFamily="34" charset="-122"/>
                <a:sym typeface="Calibri" panose="020F0502020204030204" pitchFamily="34" charset="0"/>
              </a:rPr>
              <a:t>≥ </a:t>
            </a:r>
            <a:r>
              <a:rPr lang="zh-CN" altLang="en-US" sz="2000" dirty="0">
                <a:latin typeface="微软雅黑" panose="020B0503020204020204" pitchFamily="34" charset="-122"/>
                <a:ea typeface="微软雅黑" panose="020B0503020204020204" pitchFamily="34" charset="-122"/>
              </a:rPr>
              <a:t>枢轴的关键字</a:t>
            </a:r>
            <a:endParaRPr lang="zh-CN" altLang="en-US" sz="2000" dirty="0">
              <a:latin typeface="微软雅黑" panose="020B0503020204020204" pitchFamily="34" charset="-122"/>
              <a:ea typeface="微软雅黑" panose="020B0503020204020204" pitchFamily="34" charset="-122"/>
            </a:endParaRPr>
          </a:p>
        </p:txBody>
      </p:sp>
      <p:sp>
        <p:nvSpPr>
          <p:cNvPr id="46126" name="Line 10"/>
          <p:cNvSpPr/>
          <p:nvPr/>
        </p:nvSpPr>
        <p:spPr>
          <a:xfrm flipV="1">
            <a:off x="4667250" y="2000250"/>
            <a:ext cx="0" cy="609600"/>
          </a:xfrm>
          <a:prstGeom prst="line">
            <a:avLst/>
          </a:prstGeom>
          <a:ln w="19050" cap="flat" cmpd="sng">
            <a:solidFill>
              <a:srgbClr val="800000"/>
            </a:solidFill>
            <a:prstDash val="solid"/>
            <a:headEnd type="none" w="med" len="med"/>
            <a:tailEnd type="triangle" w="med" len="med"/>
          </a:ln>
        </p:spPr>
      </p:sp>
      <p:sp>
        <p:nvSpPr>
          <p:cNvPr id="46127" name="Text Box 11"/>
          <p:cNvSpPr/>
          <p:nvPr/>
        </p:nvSpPr>
        <p:spPr>
          <a:xfrm>
            <a:off x="4308475" y="2571750"/>
            <a:ext cx="1190625" cy="369888"/>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sz="3300" dirty="0">
                <a:solidFill>
                  <a:srgbClr val="800000"/>
                </a:solidFill>
                <a:latin typeface="Calibri" panose="020F0502020204030204" pitchFamily="34" charset="0"/>
                <a:ea typeface="宋体" panose="02010600030101010101" pitchFamily="2" charset="-122"/>
                <a:sym typeface="Calibri" panose="020F0502020204030204" pitchFamily="34" charset="0"/>
              </a:rPr>
              <a:t>high</a:t>
            </a:r>
            <a:endParaRPr lang="en-US" altLang="zh-CN" sz="3300" dirty="0">
              <a:solidFill>
                <a:srgbClr val="000000"/>
              </a:solidFill>
              <a:latin typeface="Calibri" panose="020F0502020204030204" pitchFamily="34" charset="0"/>
              <a:ea typeface="宋体" panose="02010600030101010101" pitchFamily="2" charset="-122"/>
              <a:sym typeface="Calibri" panose="020F0502020204030204" pitchFamily="34" charset="0"/>
            </a:endParaRPr>
          </a:p>
        </p:txBody>
      </p:sp>
      <p:sp>
        <p:nvSpPr>
          <p:cNvPr id="46128" name="矩形 38"/>
          <p:cNvSpPr/>
          <p:nvPr/>
        </p:nvSpPr>
        <p:spPr>
          <a:xfrm>
            <a:off x="7321550" y="1990725"/>
            <a:ext cx="873125" cy="1223963"/>
          </a:xfrm>
          <a:prstGeom prst="rect">
            <a:avLst/>
          </a:prstGeom>
          <a:solidFill>
            <a:srgbClr val="15595F"/>
          </a:solidFill>
          <a:ln w="9525">
            <a:noFill/>
          </a:ln>
        </p:spPr>
        <p:txBody>
          <a:bodyPr anchor="ctr"/>
          <a:p>
            <a:pPr algn="ctr" eaLnBrk="1" hangingPunct="1">
              <a:buFont typeface="Arial" panose="020B0604020202020204" pitchFamily="34" charset="0"/>
            </a:pPr>
            <a:endParaRPr lang="zh-CN" altLang="zh-CN" sz="3300" dirty="0">
              <a:solidFill>
                <a:srgbClr val="CFE8CC"/>
              </a:solidFill>
              <a:latin typeface="宋体" panose="02010600030101010101" pitchFamily="2" charset="-122"/>
              <a:ea typeface="宋体" panose="02010600030101010101" pitchFamily="2" charset="-122"/>
              <a:sym typeface="宋体" panose="02010600030101010101" pitchFamily="2" charset="-122"/>
            </a:endParaRPr>
          </a:p>
        </p:txBody>
      </p:sp>
      <p:sp>
        <p:nvSpPr>
          <p:cNvPr id="46129" name="Line 10"/>
          <p:cNvSpPr/>
          <p:nvPr/>
        </p:nvSpPr>
        <p:spPr>
          <a:xfrm flipV="1">
            <a:off x="6883400" y="2071688"/>
            <a:ext cx="0" cy="609600"/>
          </a:xfrm>
          <a:prstGeom prst="line">
            <a:avLst/>
          </a:prstGeom>
          <a:ln w="19050" cap="flat" cmpd="sng">
            <a:solidFill>
              <a:srgbClr val="800000"/>
            </a:solidFill>
            <a:prstDash val="solid"/>
            <a:headEnd type="none" w="med" len="med"/>
            <a:tailEnd type="triangle" w="med" len="med"/>
          </a:ln>
        </p:spPr>
      </p:sp>
      <p:sp>
        <p:nvSpPr>
          <p:cNvPr id="46130" name="Text Box 11"/>
          <p:cNvSpPr/>
          <p:nvPr/>
        </p:nvSpPr>
        <p:spPr>
          <a:xfrm>
            <a:off x="6526213" y="2643188"/>
            <a:ext cx="1189037" cy="369887"/>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sz="3300" dirty="0">
                <a:solidFill>
                  <a:srgbClr val="800000"/>
                </a:solidFill>
                <a:latin typeface="Calibri" panose="020F0502020204030204" pitchFamily="34" charset="0"/>
                <a:ea typeface="宋体" panose="02010600030101010101" pitchFamily="2" charset="-122"/>
                <a:sym typeface="Calibri" panose="020F0502020204030204" pitchFamily="34" charset="0"/>
              </a:rPr>
              <a:t>high</a:t>
            </a:r>
            <a:endParaRPr lang="en-US" altLang="zh-CN" sz="3300" dirty="0">
              <a:solidFill>
                <a:srgbClr val="000000"/>
              </a:solidFill>
              <a:latin typeface="Calibri" panose="020F0502020204030204" pitchFamily="34" charset="0"/>
              <a:ea typeface="宋体" panose="02010600030101010101" pitchFamily="2" charset="-122"/>
              <a:sym typeface="Calibri" panose="020F0502020204030204" pitchFamily="34" charset="0"/>
            </a:endParaRPr>
          </a:p>
        </p:txBody>
      </p:sp>
      <p:sp>
        <p:nvSpPr>
          <p:cNvPr id="46131" name="矩形 41"/>
          <p:cNvSpPr/>
          <p:nvPr/>
        </p:nvSpPr>
        <p:spPr>
          <a:xfrm>
            <a:off x="579438" y="1414463"/>
            <a:ext cx="642937" cy="571500"/>
          </a:xfrm>
          <a:prstGeom prst="rect">
            <a:avLst/>
          </a:prstGeom>
          <a:solidFill>
            <a:schemeClr val="accent1"/>
          </a:solidFill>
          <a:ln w="25400" cap="flat" cmpd="sng">
            <a:solidFill>
              <a:srgbClr val="395E8A"/>
            </a:solidFill>
            <a:prstDash val="solid"/>
            <a:miter/>
            <a:headEnd type="none" w="med" len="med"/>
            <a:tailEnd type="none" w="med" len="med"/>
          </a:ln>
        </p:spPr>
        <p:txBody>
          <a:bodyPr anchor="ctr"/>
          <a:p>
            <a:pPr algn="ctr" eaLnBrk="1" hangingPunct="1">
              <a:buFont typeface="Arial" panose="020B0604020202020204" pitchFamily="34" charset="0"/>
            </a:pPr>
            <a:r>
              <a:rPr lang="en-US" altLang="zh-CN" sz="3200" dirty="0">
                <a:solidFill>
                  <a:srgbClr val="DAEEF3"/>
                </a:solidFill>
                <a:latin typeface="Calibri" panose="020F0502020204030204" pitchFamily="34" charset="0"/>
                <a:ea typeface="宋体" panose="02010600030101010101" pitchFamily="2" charset="-122"/>
                <a:sym typeface="Calibri" panose="020F0502020204030204" pitchFamily="34" charset="0"/>
              </a:rPr>
              <a:t>23</a:t>
            </a:r>
            <a:endParaRPr lang="zh-CN" altLang="en-US" sz="3200" dirty="0">
              <a:solidFill>
                <a:srgbClr val="DAEEF3"/>
              </a:solidFill>
              <a:latin typeface="宋体" panose="02010600030101010101" pitchFamily="2" charset="-122"/>
              <a:ea typeface="宋体" panose="02010600030101010101" pitchFamily="2" charset="-122"/>
              <a:sym typeface="宋体" panose="02010600030101010101" pitchFamily="2" charset="-122"/>
            </a:endParaRPr>
          </a:p>
        </p:txBody>
      </p:sp>
      <p:sp>
        <p:nvSpPr>
          <p:cNvPr id="46132" name="Text Box 14"/>
          <p:cNvSpPr/>
          <p:nvPr/>
        </p:nvSpPr>
        <p:spPr>
          <a:xfrm>
            <a:off x="552450" y="5214938"/>
            <a:ext cx="7489825" cy="962025"/>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2000"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rPr>
              <a:t>将 </a:t>
            </a:r>
            <a:r>
              <a:rPr lang="en-US" altLang="zh-CN" sz="2000" dirty="0">
                <a:latin typeface="微软雅黑" panose="020B0503020204020204" pitchFamily="34" charset="-122"/>
                <a:ea typeface="微软雅黑" panose="020B0503020204020204" pitchFamily="34" charset="-122"/>
              </a:rPr>
              <a:t>R[low].key </a:t>
            </a:r>
            <a:r>
              <a:rPr lang="zh-CN" altLang="en-US" sz="2000" dirty="0">
                <a:latin typeface="微软雅黑" panose="020B0503020204020204" pitchFamily="34" charset="-122"/>
                <a:ea typeface="微软雅黑" panose="020B0503020204020204" pitchFamily="34" charset="-122"/>
              </a:rPr>
              <a:t>和 枢轴的关键字进行比较，要求</a:t>
            </a:r>
            <a:r>
              <a:rPr lang="en-US" altLang="zh-CN" sz="2000" dirty="0">
                <a:latin typeface="微软雅黑" panose="020B0503020204020204" pitchFamily="34" charset="-122"/>
                <a:ea typeface="微软雅黑" panose="020B0503020204020204" pitchFamily="34" charset="-122"/>
              </a:rPr>
              <a:t>R[low].key </a:t>
            </a:r>
            <a:r>
              <a:rPr lang="en-US" altLang="zh-CN" sz="2000" b="1" dirty="0">
                <a:latin typeface="微软雅黑" panose="020B0503020204020204" pitchFamily="34" charset="-122"/>
                <a:ea typeface="微软雅黑" panose="020B0503020204020204" pitchFamily="34" charset="-122"/>
                <a:sym typeface="Calibri" panose="020F0502020204030204" pitchFamily="34" charset="0"/>
              </a:rPr>
              <a:t>≤ </a:t>
            </a:r>
            <a:r>
              <a:rPr lang="zh-CN" altLang="en-US" sz="2000" dirty="0">
                <a:latin typeface="微软雅黑" panose="020B0503020204020204" pitchFamily="34" charset="-122"/>
                <a:ea typeface="微软雅黑" panose="020B0503020204020204" pitchFamily="34" charset="-122"/>
              </a:rPr>
              <a:t>枢轴的关键字</a:t>
            </a:r>
            <a:endParaRPr lang="zh-CN" altLang="en-US" sz="2000" dirty="0">
              <a:latin typeface="微软雅黑" panose="020B0503020204020204" pitchFamily="34" charset="-122"/>
              <a:ea typeface="微软雅黑" panose="020B0503020204020204" pitchFamily="34" charset="-122"/>
            </a:endParaRPr>
          </a:p>
        </p:txBody>
      </p:sp>
      <p:sp>
        <p:nvSpPr>
          <p:cNvPr id="46133" name="矩形 45"/>
          <p:cNvSpPr/>
          <p:nvPr/>
        </p:nvSpPr>
        <p:spPr>
          <a:xfrm>
            <a:off x="523875" y="2012950"/>
            <a:ext cx="785813" cy="1073150"/>
          </a:xfrm>
          <a:prstGeom prst="rect">
            <a:avLst/>
          </a:prstGeom>
          <a:solidFill>
            <a:srgbClr val="15595F"/>
          </a:solidFill>
          <a:ln w="9525">
            <a:noFill/>
          </a:ln>
        </p:spPr>
        <p:txBody>
          <a:bodyPr anchor="ctr"/>
          <a:p>
            <a:pPr algn="ctr" eaLnBrk="1" hangingPunct="1">
              <a:buFont typeface="Arial" panose="020B0604020202020204" pitchFamily="34" charset="0"/>
            </a:pPr>
            <a:endParaRPr lang="zh-CN" altLang="zh-CN" sz="3300" dirty="0">
              <a:solidFill>
                <a:srgbClr val="CFE8CC"/>
              </a:solidFill>
              <a:latin typeface="宋体" panose="02010600030101010101" pitchFamily="2" charset="-122"/>
              <a:ea typeface="宋体" panose="02010600030101010101" pitchFamily="2" charset="-122"/>
              <a:sym typeface="宋体" panose="02010600030101010101" pitchFamily="2" charset="-122"/>
            </a:endParaRPr>
          </a:p>
        </p:txBody>
      </p:sp>
      <p:sp>
        <p:nvSpPr>
          <p:cNvPr id="46134" name="Line 8"/>
          <p:cNvSpPr/>
          <p:nvPr/>
        </p:nvSpPr>
        <p:spPr>
          <a:xfrm flipV="1">
            <a:off x="1666875" y="2000250"/>
            <a:ext cx="0" cy="609600"/>
          </a:xfrm>
          <a:prstGeom prst="line">
            <a:avLst/>
          </a:prstGeom>
          <a:ln w="19050" cap="flat" cmpd="sng">
            <a:solidFill>
              <a:srgbClr val="00B0F0"/>
            </a:solidFill>
            <a:prstDash val="solid"/>
            <a:headEnd type="none" w="med" len="med"/>
            <a:tailEnd type="triangle" w="med" len="med"/>
          </a:ln>
        </p:spPr>
      </p:sp>
      <p:sp>
        <p:nvSpPr>
          <p:cNvPr id="46135" name="Text Box 9"/>
          <p:cNvSpPr/>
          <p:nvPr/>
        </p:nvSpPr>
        <p:spPr>
          <a:xfrm>
            <a:off x="1165225" y="2500313"/>
            <a:ext cx="987425" cy="369887"/>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sz="3300" dirty="0">
                <a:solidFill>
                  <a:srgbClr val="00B0F0"/>
                </a:solidFill>
                <a:latin typeface="Calibri" panose="020F0502020204030204" pitchFamily="34" charset="0"/>
                <a:ea typeface="宋体" panose="02010600030101010101" pitchFamily="2" charset="-122"/>
                <a:sym typeface="Calibri" panose="020F0502020204030204" pitchFamily="34" charset="0"/>
              </a:rPr>
              <a:t>low</a:t>
            </a:r>
            <a:endParaRPr lang="zh-CN" altLang="en-US" sz="3300" dirty="0">
              <a:latin typeface="Times New Roman" panose="02020603050405020304" pitchFamily="18" charset="0"/>
              <a:ea typeface="宋体" panose="02010600030101010101" pitchFamily="2" charset="-122"/>
            </a:endParaRPr>
          </a:p>
        </p:txBody>
      </p:sp>
      <p:sp>
        <p:nvSpPr>
          <p:cNvPr id="46136" name="矩形 48"/>
          <p:cNvSpPr/>
          <p:nvPr/>
        </p:nvSpPr>
        <p:spPr>
          <a:xfrm>
            <a:off x="1165225" y="2016125"/>
            <a:ext cx="787400" cy="1071563"/>
          </a:xfrm>
          <a:prstGeom prst="rect">
            <a:avLst/>
          </a:prstGeom>
          <a:solidFill>
            <a:srgbClr val="15595F"/>
          </a:solidFill>
          <a:ln w="9525">
            <a:noFill/>
          </a:ln>
        </p:spPr>
        <p:txBody>
          <a:bodyPr anchor="ctr"/>
          <a:p>
            <a:pPr algn="ctr" eaLnBrk="1" hangingPunct="1">
              <a:buFont typeface="Arial" panose="020B0604020202020204" pitchFamily="34" charset="0"/>
            </a:pPr>
            <a:endParaRPr lang="zh-CN" altLang="zh-CN" sz="3300" dirty="0">
              <a:solidFill>
                <a:srgbClr val="CFE8CC"/>
              </a:solidFill>
              <a:latin typeface="宋体" panose="02010600030101010101" pitchFamily="2" charset="-122"/>
              <a:ea typeface="宋体" panose="02010600030101010101" pitchFamily="2" charset="-122"/>
              <a:sym typeface="宋体" panose="02010600030101010101" pitchFamily="2" charset="-122"/>
            </a:endParaRPr>
          </a:p>
        </p:txBody>
      </p:sp>
      <p:sp>
        <p:nvSpPr>
          <p:cNvPr id="46137" name="Line 8"/>
          <p:cNvSpPr/>
          <p:nvPr/>
        </p:nvSpPr>
        <p:spPr>
          <a:xfrm flipV="1">
            <a:off x="2381250" y="2000250"/>
            <a:ext cx="0" cy="609600"/>
          </a:xfrm>
          <a:prstGeom prst="line">
            <a:avLst/>
          </a:prstGeom>
          <a:ln w="19050" cap="flat" cmpd="sng">
            <a:solidFill>
              <a:srgbClr val="00B0F0"/>
            </a:solidFill>
            <a:prstDash val="solid"/>
            <a:headEnd type="none" w="med" len="med"/>
            <a:tailEnd type="triangle" w="med" len="med"/>
          </a:ln>
        </p:spPr>
      </p:sp>
      <p:sp>
        <p:nvSpPr>
          <p:cNvPr id="46138" name="Text Box 9"/>
          <p:cNvSpPr/>
          <p:nvPr/>
        </p:nvSpPr>
        <p:spPr>
          <a:xfrm>
            <a:off x="1879600" y="2500313"/>
            <a:ext cx="987425" cy="369887"/>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sz="3300" dirty="0">
                <a:solidFill>
                  <a:srgbClr val="00B0F0"/>
                </a:solidFill>
                <a:latin typeface="Calibri" panose="020F0502020204030204" pitchFamily="34" charset="0"/>
                <a:ea typeface="宋体" panose="02010600030101010101" pitchFamily="2" charset="-122"/>
                <a:sym typeface="Calibri" panose="020F0502020204030204" pitchFamily="34" charset="0"/>
              </a:rPr>
              <a:t>low</a:t>
            </a:r>
            <a:endParaRPr lang="zh-CN" altLang="en-US" sz="3300" dirty="0">
              <a:latin typeface="Times New Roman" panose="02020603050405020304" pitchFamily="18" charset="0"/>
              <a:ea typeface="宋体" panose="02010600030101010101" pitchFamily="2" charset="-122"/>
            </a:endParaRPr>
          </a:p>
        </p:txBody>
      </p:sp>
      <p:sp>
        <p:nvSpPr>
          <p:cNvPr id="46139" name="矩形 57"/>
          <p:cNvSpPr/>
          <p:nvPr/>
        </p:nvSpPr>
        <p:spPr>
          <a:xfrm>
            <a:off x="6708775" y="1387475"/>
            <a:ext cx="642938" cy="571500"/>
          </a:xfrm>
          <a:prstGeom prst="rect">
            <a:avLst/>
          </a:prstGeom>
          <a:solidFill>
            <a:schemeClr val="accent1"/>
          </a:solidFill>
          <a:ln w="25400" cap="flat" cmpd="sng">
            <a:solidFill>
              <a:srgbClr val="395E8A"/>
            </a:solidFill>
            <a:prstDash val="solid"/>
            <a:miter/>
            <a:headEnd type="none" w="med" len="med"/>
            <a:tailEnd type="none" w="med" len="med"/>
          </a:ln>
        </p:spPr>
        <p:txBody>
          <a:bodyPr anchor="ctr"/>
          <a:p>
            <a:pPr algn="ctr" eaLnBrk="1" hangingPunct="1">
              <a:buFont typeface="Arial" panose="020B0604020202020204" pitchFamily="34" charset="0"/>
            </a:pPr>
            <a:r>
              <a:rPr lang="en-US" altLang="zh-CN" sz="3200" dirty="0">
                <a:solidFill>
                  <a:srgbClr val="DAEEF3"/>
                </a:solidFill>
                <a:latin typeface="Calibri" panose="020F0502020204030204" pitchFamily="34" charset="0"/>
                <a:ea typeface="宋体" panose="02010600030101010101" pitchFamily="2" charset="-122"/>
                <a:sym typeface="Calibri" panose="020F0502020204030204" pitchFamily="34" charset="0"/>
              </a:rPr>
              <a:t>80</a:t>
            </a:r>
            <a:endParaRPr lang="zh-CN" altLang="en-US" sz="3200" dirty="0">
              <a:solidFill>
                <a:srgbClr val="DAEEF3"/>
              </a:solidFill>
              <a:latin typeface="宋体" panose="02010600030101010101" pitchFamily="2" charset="-122"/>
              <a:ea typeface="宋体" panose="02010600030101010101" pitchFamily="2" charset="-122"/>
              <a:sym typeface="宋体" panose="02010600030101010101" pitchFamily="2" charset="-122"/>
            </a:endParaRPr>
          </a:p>
        </p:txBody>
      </p:sp>
      <p:sp>
        <p:nvSpPr>
          <p:cNvPr id="46140" name="矩形 58"/>
          <p:cNvSpPr/>
          <p:nvPr/>
        </p:nvSpPr>
        <p:spPr>
          <a:xfrm>
            <a:off x="6524625" y="2073275"/>
            <a:ext cx="785813" cy="1141413"/>
          </a:xfrm>
          <a:prstGeom prst="rect">
            <a:avLst/>
          </a:prstGeom>
          <a:solidFill>
            <a:srgbClr val="15595F"/>
          </a:solidFill>
          <a:ln w="9525">
            <a:noFill/>
          </a:ln>
        </p:spPr>
        <p:txBody>
          <a:bodyPr anchor="ctr"/>
          <a:p>
            <a:pPr algn="ctr" eaLnBrk="1" hangingPunct="1">
              <a:buFont typeface="Arial" panose="020B0604020202020204" pitchFamily="34" charset="0"/>
            </a:pPr>
            <a:endParaRPr lang="zh-CN" altLang="zh-CN" sz="3300" dirty="0">
              <a:solidFill>
                <a:srgbClr val="CFE8CC"/>
              </a:solidFill>
              <a:latin typeface="宋体" panose="02010600030101010101" pitchFamily="2" charset="-122"/>
              <a:ea typeface="宋体" panose="02010600030101010101" pitchFamily="2" charset="-122"/>
              <a:sym typeface="宋体" panose="02010600030101010101" pitchFamily="2" charset="-122"/>
            </a:endParaRPr>
          </a:p>
        </p:txBody>
      </p:sp>
      <p:sp>
        <p:nvSpPr>
          <p:cNvPr id="46141" name="Line 10"/>
          <p:cNvSpPr/>
          <p:nvPr/>
        </p:nvSpPr>
        <p:spPr>
          <a:xfrm flipV="1">
            <a:off x="6096000" y="2071688"/>
            <a:ext cx="0" cy="609600"/>
          </a:xfrm>
          <a:prstGeom prst="line">
            <a:avLst/>
          </a:prstGeom>
          <a:ln w="19050" cap="flat" cmpd="sng">
            <a:solidFill>
              <a:srgbClr val="800000"/>
            </a:solidFill>
            <a:prstDash val="solid"/>
            <a:headEnd type="none" w="med" len="med"/>
            <a:tailEnd type="triangle" w="med" len="med"/>
          </a:ln>
        </p:spPr>
      </p:sp>
      <p:sp>
        <p:nvSpPr>
          <p:cNvPr id="46142" name="Text Box 11"/>
          <p:cNvSpPr/>
          <p:nvPr/>
        </p:nvSpPr>
        <p:spPr>
          <a:xfrm>
            <a:off x="5737225" y="2643188"/>
            <a:ext cx="1190625" cy="369887"/>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sz="3300" dirty="0">
                <a:solidFill>
                  <a:srgbClr val="800000"/>
                </a:solidFill>
                <a:latin typeface="Calibri" panose="020F0502020204030204" pitchFamily="34" charset="0"/>
                <a:ea typeface="宋体" panose="02010600030101010101" pitchFamily="2" charset="-122"/>
                <a:sym typeface="Calibri" panose="020F0502020204030204" pitchFamily="34" charset="0"/>
              </a:rPr>
              <a:t>high</a:t>
            </a:r>
            <a:endParaRPr lang="en-US" altLang="zh-CN" sz="3300" dirty="0">
              <a:solidFill>
                <a:srgbClr val="000000"/>
              </a:solidFill>
              <a:latin typeface="Calibri" panose="020F0502020204030204" pitchFamily="34" charset="0"/>
              <a:ea typeface="宋体" panose="02010600030101010101" pitchFamily="2" charset="-122"/>
              <a:sym typeface="Calibri" panose="020F0502020204030204" pitchFamily="34" charset="0"/>
            </a:endParaRPr>
          </a:p>
        </p:txBody>
      </p:sp>
      <p:sp>
        <p:nvSpPr>
          <p:cNvPr id="46143" name="矩形 64"/>
          <p:cNvSpPr/>
          <p:nvPr/>
        </p:nvSpPr>
        <p:spPr>
          <a:xfrm>
            <a:off x="5737225" y="2073275"/>
            <a:ext cx="787400" cy="1141413"/>
          </a:xfrm>
          <a:prstGeom prst="rect">
            <a:avLst/>
          </a:prstGeom>
          <a:solidFill>
            <a:srgbClr val="15595F"/>
          </a:solidFill>
          <a:ln w="9525">
            <a:noFill/>
          </a:ln>
        </p:spPr>
        <p:txBody>
          <a:bodyPr anchor="ctr"/>
          <a:p>
            <a:pPr algn="ctr" eaLnBrk="1" hangingPunct="1">
              <a:buFont typeface="Arial" panose="020B0604020202020204" pitchFamily="34" charset="0"/>
            </a:pPr>
            <a:endParaRPr lang="zh-CN" altLang="zh-CN" sz="3300" dirty="0">
              <a:solidFill>
                <a:srgbClr val="CFE8CC"/>
              </a:solidFill>
              <a:latin typeface="宋体" panose="02010600030101010101" pitchFamily="2" charset="-122"/>
              <a:ea typeface="宋体" panose="02010600030101010101" pitchFamily="2" charset="-122"/>
              <a:sym typeface="宋体" panose="02010600030101010101" pitchFamily="2" charset="-122"/>
            </a:endParaRPr>
          </a:p>
        </p:txBody>
      </p:sp>
      <p:sp>
        <p:nvSpPr>
          <p:cNvPr id="46144" name="Line 10"/>
          <p:cNvSpPr/>
          <p:nvPr/>
        </p:nvSpPr>
        <p:spPr>
          <a:xfrm flipV="1">
            <a:off x="5381625" y="2071688"/>
            <a:ext cx="0" cy="609600"/>
          </a:xfrm>
          <a:prstGeom prst="line">
            <a:avLst/>
          </a:prstGeom>
          <a:ln w="19050" cap="flat" cmpd="sng">
            <a:solidFill>
              <a:srgbClr val="800000"/>
            </a:solidFill>
            <a:prstDash val="solid"/>
            <a:headEnd type="none" w="med" len="med"/>
            <a:tailEnd type="triangle" w="med" len="med"/>
          </a:ln>
        </p:spPr>
      </p:sp>
      <p:sp>
        <p:nvSpPr>
          <p:cNvPr id="46145" name="Text Box 11"/>
          <p:cNvSpPr/>
          <p:nvPr/>
        </p:nvSpPr>
        <p:spPr>
          <a:xfrm>
            <a:off x="5022850" y="2643188"/>
            <a:ext cx="1190625" cy="369887"/>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sz="3300" dirty="0">
                <a:solidFill>
                  <a:srgbClr val="800000"/>
                </a:solidFill>
                <a:latin typeface="Calibri" panose="020F0502020204030204" pitchFamily="34" charset="0"/>
                <a:ea typeface="宋体" panose="02010600030101010101" pitchFamily="2" charset="-122"/>
                <a:sym typeface="Calibri" panose="020F0502020204030204" pitchFamily="34" charset="0"/>
              </a:rPr>
              <a:t>high</a:t>
            </a:r>
            <a:endParaRPr lang="en-US" altLang="zh-CN" sz="3300" dirty="0">
              <a:solidFill>
                <a:srgbClr val="000000"/>
              </a:solidFill>
              <a:latin typeface="Calibri" panose="020F0502020204030204" pitchFamily="34" charset="0"/>
              <a:ea typeface="宋体" panose="02010600030101010101" pitchFamily="2" charset="-122"/>
              <a:sym typeface="Calibri" panose="020F0502020204030204" pitchFamily="34" charset="0"/>
            </a:endParaRPr>
          </a:p>
        </p:txBody>
      </p:sp>
      <p:sp>
        <p:nvSpPr>
          <p:cNvPr id="46146" name="矩形 67"/>
          <p:cNvSpPr/>
          <p:nvPr/>
        </p:nvSpPr>
        <p:spPr>
          <a:xfrm>
            <a:off x="5087938" y="2063750"/>
            <a:ext cx="787400" cy="1143000"/>
          </a:xfrm>
          <a:prstGeom prst="rect">
            <a:avLst/>
          </a:prstGeom>
          <a:solidFill>
            <a:srgbClr val="15595F"/>
          </a:solidFill>
          <a:ln w="9525">
            <a:noFill/>
          </a:ln>
        </p:spPr>
        <p:txBody>
          <a:bodyPr anchor="ctr"/>
          <a:p>
            <a:pPr algn="ctr" eaLnBrk="1" hangingPunct="1">
              <a:buFont typeface="Arial" panose="020B0604020202020204" pitchFamily="34" charset="0"/>
            </a:pPr>
            <a:endParaRPr lang="zh-CN" altLang="zh-CN" sz="3300" dirty="0">
              <a:solidFill>
                <a:srgbClr val="CFE8CC"/>
              </a:solidFill>
              <a:latin typeface="宋体" panose="02010600030101010101" pitchFamily="2" charset="-122"/>
              <a:ea typeface="宋体" panose="02010600030101010101" pitchFamily="2" charset="-122"/>
              <a:sym typeface="宋体" panose="02010600030101010101" pitchFamily="2" charset="-122"/>
            </a:endParaRPr>
          </a:p>
        </p:txBody>
      </p:sp>
      <p:sp>
        <p:nvSpPr>
          <p:cNvPr id="46147" name="矩形 73"/>
          <p:cNvSpPr/>
          <p:nvPr/>
        </p:nvSpPr>
        <p:spPr>
          <a:xfrm>
            <a:off x="4308475" y="2030413"/>
            <a:ext cx="787400" cy="1071562"/>
          </a:xfrm>
          <a:prstGeom prst="rect">
            <a:avLst/>
          </a:prstGeom>
          <a:solidFill>
            <a:srgbClr val="15595F"/>
          </a:solidFill>
          <a:ln w="9525">
            <a:noFill/>
          </a:ln>
        </p:spPr>
        <p:txBody>
          <a:bodyPr anchor="ctr"/>
          <a:p>
            <a:pPr algn="ctr" eaLnBrk="1" hangingPunct="1">
              <a:buFont typeface="Arial" panose="020B0604020202020204" pitchFamily="34" charset="0"/>
            </a:pPr>
            <a:endParaRPr lang="zh-CN" altLang="zh-CN" sz="3300" dirty="0">
              <a:solidFill>
                <a:srgbClr val="CFE8CC"/>
              </a:solidFill>
              <a:latin typeface="宋体" panose="02010600030101010101" pitchFamily="2" charset="-122"/>
              <a:ea typeface="宋体" panose="02010600030101010101" pitchFamily="2" charset="-122"/>
              <a:sym typeface="宋体" panose="02010600030101010101" pitchFamily="2" charset="-122"/>
            </a:endParaRPr>
          </a:p>
        </p:txBody>
      </p:sp>
      <p:sp>
        <p:nvSpPr>
          <p:cNvPr id="46148" name="Line 10"/>
          <p:cNvSpPr/>
          <p:nvPr/>
        </p:nvSpPr>
        <p:spPr>
          <a:xfrm flipV="1">
            <a:off x="3952875" y="2071688"/>
            <a:ext cx="0" cy="609600"/>
          </a:xfrm>
          <a:prstGeom prst="line">
            <a:avLst/>
          </a:prstGeom>
          <a:ln w="19050" cap="flat" cmpd="sng">
            <a:solidFill>
              <a:schemeClr val="tx1"/>
            </a:solidFill>
            <a:prstDash val="solid"/>
            <a:headEnd type="none" w="med" len="med"/>
            <a:tailEnd type="triangle" w="med" len="med"/>
          </a:ln>
        </p:spPr>
      </p:sp>
      <p:sp>
        <p:nvSpPr>
          <p:cNvPr id="46149" name="Text Box 11"/>
          <p:cNvSpPr/>
          <p:nvPr/>
        </p:nvSpPr>
        <p:spPr>
          <a:xfrm>
            <a:off x="3810000" y="2643188"/>
            <a:ext cx="1189038" cy="600075"/>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sz="3300" dirty="0">
                <a:solidFill>
                  <a:srgbClr val="00FF00"/>
                </a:solidFill>
                <a:latin typeface="Calibri" panose="020F0502020204030204" pitchFamily="34" charset="0"/>
                <a:ea typeface="宋体" panose="02010600030101010101" pitchFamily="2" charset="-122"/>
                <a:sym typeface="Calibri" panose="020F0502020204030204" pitchFamily="34" charset="0"/>
              </a:rPr>
              <a:t>high</a:t>
            </a:r>
            <a:endParaRPr lang="en-US" altLang="zh-CN" sz="3300" dirty="0">
              <a:solidFill>
                <a:srgbClr val="00FF00"/>
              </a:solidFill>
              <a:latin typeface="Calibri" panose="020F0502020204030204" pitchFamily="34" charset="0"/>
              <a:ea typeface="宋体" panose="02010600030101010101" pitchFamily="2" charset="-122"/>
              <a:sym typeface="Calibri" panose="020F0502020204030204" pitchFamily="34" charset="0"/>
            </a:endParaRPr>
          </a:p>
        </p:txBody>
      </p:sp>
      <p:sp>
        <p:nvSpPr>
          <p:cNvPr id="46150" name="矩形 76"/>
          <p:cNvSpPr/>
          <p:nvPr/>
        </p:nvSpPr>
        <p:spPr>
          <a:xfrm>
            <a:off x="2122488" y="1400175"/>
            <a:ext cx="642937" cy="571500"/>
          </a:xfrm>
          <a:prstGeom prst="rect">
            <a:avLst/>
          </a:prstGeom>
          <a:solidFill>
            <a:schemeClr val="accent1"/>
          </a:solidFill>
          <a:ln w="25400" cap="flat" cmpd="sng">
            <a:solidFill>
              <a:srgbClr val="395E8A"/>
            </a:solidFill>
            <a:prstDash val="solid"/>
            <a:miter/>
            <a:headEnd type="none" w="med" len="med"/>
            <a:tailEnd type="none" w="med" len="med"/>
          </a:ln>
        </p:spPr>
        <p:txBody>
          <a:bodyPr anchor="ctr"/>
          <a:p>
            <a:pPr algn="ctr" eaLnBrk="1" hangingPunct="1">
              <a:buFont typeface="Arial" panose="020B0604020202020204" pitchFamily="34" charset="0"/>
            </a:pPr>
            <a:r>
              <a:rPr lang="en-US" altLang="zh-CN" sz="3200" dirty="0">
                <a:solidFill>
                  <a:srgbClr val="DAEEF3"/>
                </a:solidFill>
                <a:latin typeface="Calibri" panose="020F0502020204030204" pitchFamily="34" charset="0"/>
                <a:ea typeface="宋体" panose="02010600030101010101" pitchFamily="2" charset="-122"/>
                <a:sym typeface="Calibri" panose="020F0502020204030204" pitchFamily="34" charset="0"/>
              </a:rPr>
              <a:t>14</a:t>
            </a:r>
            <a:endParaRPr lang="zh-CN" altLang="en-US" sz="3200" dirty="0">
              <a:solidFill>
                <a:srgbClr val="DAEEF3"/>
              </a:solidFill>
              <a:latin typeface="宋体" panose="02010600030101010101" pitchFamily="2" charset="-122"/>
              <a:ea typeface="宋体" panose="02010600030101010101" pitchFamily="2" charset="-122"/>
              <a:sym typeface="宋体" panose="02010600030101010101" pitchFamily="2" charset="-122"/>
            </a:endParaRPr>
          </a:p>
        </p:txBody>
      </p:sp>
      <p:sp>
        <p:nvSpPr>
          <p:cNvPr id="46151" name="矩形 77"/>
          <p:cNvSpPr/>
          <p:nvPr/>
        </p:nvSpPr>
        <p:spPr>
          <a:xfrm>
            <a:off x="1952625" y="2043113"/>
            <a:ext cx="785813" cy="1071562"/>
          </a:xfrm>
          <a:prstGeom prst="rect">
            <a:avLst/>
          </a:prstGeom>
          <a:solidFill>
            <a:srgbClr val="15595F"/>
          </a:solidFill>
          <a:ln w="9525">
            <a:noFill/>
          </a:ln>
        </p:spPr>
        <p:txBody>
          <a:bodyPr anchor="ctr"/>
          <a:p>
            <a:pPr algn="ctr" eaLnBrk="1" hangingPunct="1">
              <a:buFont typeface="Arial" panose="020B0604020202020204" pitchFamily="34" charset="0"/>
            </a:pPr>
            <a:endParaRPr lang="zh-CN" altLang="zh-CN" sz="3300" dirty="0">
              <a:solidFill>
                <a:srgbClr val="CFE8CC"/>
              </a:solidFill>
              <a:latin typeface="宋体" panose="02010600030101010101" pitchFamily="2" charset="-122"/>
              <a:ea typeface="宋体" panose="02010600030101010101" pitchFamily="2" charset="-122"/>
              <a:sym typeface="宋体" panose="02010600030101010101" pitchFamily="2" charset="-122"/>
            </a:endParaRPr>
          </a:p>
        </p:txBody>
      </p:sp>
      <p:sp>
        <p:nvSpPr>
          <p:cNvPr id="46152" name="Line 8"/>
          <p:cNvSpPr/>
          <p:nvPr/>
        </p:nvSpPr>
        <p:spPr>
          <a:xfrm flipV="1">
            <a:off x="3095625" y="2071688"/>
            <a:ext cx="0" cy="609600"/>
          </a:xfrm>
          <a:prstGeom prst="line">
            <a:avLst/>
          </a:prstGeom>
          <a:ln w="19050" cap="flat" cmpd="sng">
            <a:solidFill>
              <a:srgbClr val="00B0F0"/>
            </a:solidFill>
            <a:prstDash val="solid"/>
            <a:headEnd type="none" w="med" len="med"/>
            <a:tailEnd type="triangle" w="med" len="med"/>
          </a:ln>
        </p:spPr>
      </p:sp>
      <p:sp>
        <p:nvSpPr>
          <p:cNvPr id="46153" name="Text Box 9"/>
          <p:cNvSpPr/>
          <p:nvPr/>
        </p:nvSpPr>
        <p:spPr>
          <a:xfrm>
            <a:off x="2593975" y="2571750"/>
            <a:ext cx="987425" cy="369888"/>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sz="3300" dirty="0">
                <a:solidFill>
                  <a:srgbClr val="00B0F0"/>
                </a:solidFill>
                <a:latin typeface="Calibri" panose="020F0502020204030204" pitchFamily="34" charset="0"/>
                <a:ea typeface="宋体" panose="02010600030101010101" pitchFamily="2" charset="-122"/>
                <a:sym typeface="Calibri" panose="020F0502020204030204" pitchFamily="34" charset="0"/>
              </a:rPr>
              <a:t>low</a:t>
            </a:r>
            <a:endParaRPr lang="zh-CN" altLang="en-US" sz="3300" dirty="0">
              <a:latin typeface="Times New Roman" panose="02020603050405020304" pitchFamily="18" charset="0"/>
              <a:ea typeface="宋体" panose="02010600030101010101" pitchFamily="2" charset="-122"/>
            </a:endParaRPr>
          </a:p>
        </p:txBody>
      </p:sp>
      <p:sp>
        <p:nvSpPr>
          <p:cNvPr id="46154" name="矩形 80"/>
          <p:cNvSpPr/>
          <p:nvPr/>
        </p:nvSpPr>
        <p:spPr>
          <a:xfrm>
            <a:off x="2667000" y="2071688"/>
            <a:ext cx="785813" cy="1071562"/>
          </a:xfrm>
          <a:prstGeom prst="rect">
            <a:avLst/>
          </a:prstGeom>
          <a:solidFill>
            <a:srgbClr val="15595F"/>
          </a:solidFill>
          <a:ln w="9525">
            <a:noFill/>
          </a:ln>
        </p:spPr>
        <p:txBody>
          <a:bodyPr anchor="ctr"/>
          <a:p>
            <a:pPr algn="ctr" eaLnBrk="1" hangingPunct="1">
              <a:buFont typeface="Arial" panose="020B0604020202020204" pitchFamily="34" charset="0"/>
            </a:pPr>
            <a:endParaRPr lang="zh-CN" altLang="zh-CN" sz="3300" dirty="0">
              <a:solidFill>
                <a:srgbClr val="CFE8CC"/>
              </a:solidFill>
              <a:latin typeface="宋体" panose="02010600030101010101" pitchFamily="2" charset="-122"/>
              <a:ea typeface="宋体" panose="02010600030101010101" pitchFamily="2" charset="-122"/>
              <a:sym typeface="宋体" panose="02010600030101010101" pitchFamily="2" charset="-122"/>
            </a:endParaRPr>
          </a:p>
        </p:txBody>
      </p:sp>
      <p:sp>
        <p:nvSpPr>
          <p:cNvPr id="46155" name="Line 8"/>
          <p:cNvSpPr/>
          <p:nvPr/>
        </p:nvSpPr>
        <p:spPr>
          <a:xfrm flipV="1">
            <a:off x="3810000" y="2071688"/>
            <a:ext cx="0" cy="609600"/>
          </a:xfrm>
          <a:prstGeom prst="line">
            <a:avLst/>
          </a:prstGeom>
          <a:ln w="19050" cap="flat" cmpd="sng">
            <a:solidFill>
              <a:srgbClr val="00B0F0"/>
            </a:solidFill>
            <a:prstDash val="solid"/>
            <a:headEnd type="none" w="med" len="med"/>
            <a:tailEnd type="triangle" w="med" len="med"/>
          </a:ln>
        </p:spPr>
      </p:sp>
      <p:sp>
        <p:nvSpPr>
          <p:cNvPr id="46156" name="Text Box 9"/>
          <p:cNvSpPr/>
          <p:nvPr/>
        </p:nvSpPr>
        <p:spPr>
          <a:xfrm>
            <a:off x="3238500" y="2714625"/>
            <a:ext cx="985838" cy="369888"/>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sz="3300" dirty="0">
                <a:solidFill>
                  <a:srgbClr val="00B0F0"/>
                </a:solidFill>
                <a:latin typeface="Calibri" panose="020F0502020204030204" pitchFamily="34" charset="0"/>
                <a:ea typeface="宋体" panose="02010600030101010101" pitchFamily="2" charset="-122"/>
                <a:sym typeface="Calibri" panose="020F0502020204030204" pitchFamily="34" charset="0"/>
              </a:rPr>
              <a:t>low</a:t>
            </a:r>
            <a:endParaRPr lang="zh-CN" altLang="en-US" sz="3300" dirty="0">
              <a:latin typeface="Times New Roman" panose="02020603050405020304" pitchFamily="18" charset="0"/>
              <a:ea typeface="宋体" panose="02010600030101010101" pitchFamily="2" charset="-122"/>
            </a:endParaRPr>
          </a:p>
        </p:txBody>
      </p:sp>
      <p:sp>
        <p:nvSpPr>
          <p:cNvPr id="46157" name="矩形 86"/>
          <p:cNvSpPr/>
          <p:nvPr/>
        </p:nvSpPr>
        <p:spPr>
          <a:xfrm>
            <a:off x="3636963" y="1414463"/>
            <a:ext cx="642937" cy="571500"/>
          </a:xfrm>
          <a:prstGeom prst="rect">
            <a:avLst/>
          </a:prstGeom>
          <a:solidFill>
            <a:schemeClr val="accent1"/>
          </a:solidFill>
          <a:ln w="25400" cap="flat" cmpd="sng">
            <a:solidFill>
              <a:srgbClr val="395E8A"/>
            </a:solidFill>
            <a:prstDash val="solid"/>
            <a:miter/>
            <a:headEnd type="none" w="med" len="med"/>
            <a:tailEnd type="none" w="med" len="med"/>
          </a:ln>
        </p:spPr>
        <p:txBody>
          <a:bodyPr anchor="ctr"/>
          <a:p>
            <a:pPr algn="ctr" eaLnBrk="1" hangingPunct="1">
              <a:buFont typeface="Arial" panose="020B0604020202020204" pitchFamily="34" charset="0"/>
            </a:pPr>
            <a:r>
              <a:rPr lang="en-US" altLang="zh-CN" sz="3200" dirty="0">
                <a:solidFill>
                  <a:srgbClr val="FF0000"/>
                </a:solidFill>
                <a:latin typeface="Calibri" panose="020F0502020204030204" pitchFamily="34" charset="0"/>
                <a:ea typeface="宋体" panose="02010600030101010101" pitchFamily="2" charset="-122"/>
                <a:sym typeface="Calibri" panose="020F0502020204030204" pitchFamily="34" charset="0"/>
              </a:rPr>
              <a:t>52</a:t>
            </a:r>
            <a:endParaRPr lang="zh-CN" altLang="en-US" sz="320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113"/>
                                        </p:tgtEl>
                                        <p:attrNameLst>
                                          <p:attrName>style.visibility</p:attrName>
                                        </p:attrNameLst>
                                      </p:cBhvr>
                                      <p:to>
                                        <p:strVal val="visible"/>
                                      </p:to>
                                    </p:set>
                                    <p:animEffect filter="wipe(left)">
                                      <p:cBhvr>
                                        <p:cTn id="7" dur="500"/>
                                        <p:tgtEl>
                                          <p:spTgt spid="461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6089"/>
                                        </p:tgtEl>
                                        <p:attrNameLst>
                                          <p:attrName>style.visibility</p:attrName>
                                        </p:attrNameLst>
                                      </p:cBhvr>
                                      <p:to>
                                        <p:strVal val="visible"/>
                                      </p:to>
                                    </p:set>
                                    <p:animEffect filter="wipe(left)">
                                      <p:cBhvr>
                                        <p:cTn id="11" dur="500"/>
                                        <p:tgtEl>
                                          <p:spTgt spid="4608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6114"/>
                                        </p:tgtEl>
                                        <p:attrNameLst>
                                          <p:attrName>style.visibility</p:attrName>
                                        </p:attrNameLst>
                                      </p:cBhvr>
                                      <p:to>
                                        <p:strVal val="visible"/>
                                      </p:to>
                                    </p:set>
                                    <p:animEffect filter="wipe(up)">
                                      <p:cBhvr>
                                        <p:cTn id="15" dur="500"/>
                                        <p:tgtEl>
                                          <p:spTgt spid="4611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6115"/>
                                        </p:tgtEl>
                                        <p:attrNameLst>
                                          <p:attrName>style.visibility</p:attrName>
                                        </p:attrNameLst>
                                      </p:cBhvr>
                                      <p:to>
                                        <p:strVal val="visible"/>
                                      </p:to>
                                    </p:set>
                                    <p:animEffect filter="wipe(up)">
                                      <p:cBhvr>
                                        <p:cTn id="19" dur="500"/>
                                        <p:tgtEl>
                                          <p:spTgt spid="46115"/>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46116"/>
                                        </p:tgtEl>
                                        <p:attrNameLst>
                                          <p:attrName>style.visibility</p:attrName>
                                        </p:attrNameLst>
                                      </p:cBhvr>
                                      <p:to>
                                        <p:strVal val="visible"/>
                                      </p:to>
                                    </p:set>
                                    <p:animEffect filter="wipe(up)">
                                      <p:cBhvr>
                                        <p:cTn id="23" dur="500"/>
                                        <p:tgtEl>
                                          <p:spTgt spid="46116"/>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46117"/>
                                        </p:tgtEl>
                                        <p:attrNameLst>
                                          <p:attrName>style.visibility</p:attrName>
                                        </p:attrNameLst>
                                      </p:cBhvr>
                                      <p:to>
                                        <p:strVal val="visible"/>
                                      </p:to>
                                    </p:set>
                                    <p:animEffect filter="wipe(up)">
                                      <p:cBhvr>
                                        <p:cTn id="27" dur="500"/>
                                        <p:tgtEl>
                                          <p:spTgt spid="461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6118"/>
                                        </p:tgtEl>
                                        <p:attrNameLst>
                                          <p:attrName>style.visibility</p:attrName>
                                        </p:attrNameLst>
                                      </p:cBhvr>
                                      <p:to>
                                        <p:strVal val="visible"/>
                                      </p:to>
                                    </p:set>
                                    <p:animEffect filter="wipe(left)">
                                      <p:cBhvr>
                                        <p:cTn id="32" dur="500"/>
                                        <p:tgtEl>
                                          <p:spTgt spid="46118"/>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46119"/>
                                        </p:tgtEl>
                                        <p:attrNameLst>
                                          <p:attrName>style.visibility</p:attrName>
                                        </p:attrNameLst>
                                      </p:cBhvr>
                                      <p:to>
                                        <p:strVal val="visible"/>
                                      </p:to>
                                    </p:set>
                                    <p:animEffect filter="wipe(left)">
                                      <p:cBhvr>
                                        <p:cTn id="36" dur="500"/>
                                        <p:tgtEl>
                                          <p:spTgt spid="46119"/>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46120"/>
                                        </p:tgtEl>
                                        <p:attrNameLst>
                                          <p:attrName>style.visibility</p:attrName>
                                        </p:attrNameLst>
                                      </p:cBhvr>
                                      <p:to>
                                        <p:strVal val="visible"/>
                                      </p:to>
                                    </p:set>
                                    <p:animEffect filter="wipe(left)">
                                      <p:cBhvr>
                                        <p:cTn id="40" dur="500"/>
                                        <p:tgtEl>
                                          <p:spTgt spid="4612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46121"/>
                                        </p:tgtEl>
                                        <p:attrNameLst>
                                          <p:attrName>style.visibility</p:attrName>
                                        </p:attrNameLst>
                                      </p:cBhvr>
                                      <p:to>
                                        <p:strVal val="visible"/>
                                      </p:to>
                                    </p:set>
                                    <p:animEffect filter="wipe(down)">
                                      <p:cBhvr>
                                        <p:cTn id="45" dur="500"/>
                                        <p:tgtEl>
                                          <p:spTgt spid="46121"/>
                                        </p:tgtEl>
                                      </p:cBhvr>
                                    </p:animEffect>
                                  </p:childTnLst>
                                </p:cTn>
                              </p:par>
                            </p:childTnLst>
                          </p:cTn>
                        </p:par>
                        <p:par>
                          <p:cTn id="46" fill="hold">
                            <p:stCondLst>
                              <p:cond delay="500"/>
                            </p:stCondLst>
                            <p:childTnLst>
                              <p:par>
                                <p:cTn id="47" presetID="22" presetClass="entr" presetSubtype="4" fill="hold" grpId="0" nodeType="afterEffect">
                                  <p:stCondLst>
                                    <p:cond delay="0"/>
                                  </p:stCondLst>
                                  <p:childTnLst>
                                    <p:set>
                                      <p:cBhvr>
                                        <p:cTn id="48" dur="1" fill="hold">
                                          <p:stCondLst>
                                            <p:cond delay="0"/>
                                          </p:stCondLst>
                                        </p:cTn>
                                        <p:tgtEl>
                                          <p:spTgt spid="46122"/>
                                        </p:tgtEl>
                                        <p:attrNameLst>
                                          <p:attrName>style.visibility</p:attrName>
                                        </p:attrNameLst>
                                      </p:cBhvr>
                                      <p:to>
                                        <p:strVal val="visible"/>
                                      </p:to>
                                    </p:set>
                                    <p:animEffect filter="wipe(down)">
                                      <p:cBhvr>
                                        <p:cTn id="49" dur="500"/>
                                        <p:tgtEl>
                                          <p:spTgt spid="4612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46123"/>
                                        </p:tgtEl>
                                        <p:attrNameLst>
                                          <p:attrName>style.visibility</p:attrName>
                                        </p:attrNameLst>
                                      </p:cBhvr>
                                      <p:to>
                                        <p:strVal val="visible"/>
                                      </p:to>
                                    </p:set>
                                    <p:animEffect filter="wipe(down)">
                                      <p:cBhvr>
                                        <p:cTn id="54" dur="500"/>
                                        <p:tgtEl>
                                          <p:spTgt spid="46123"/>
                                        </p:tgtEl>
                                      </p:cBhvr>
                                    </p:animEffect>
                                  </p:childTnLst>
                                </p:cTn>
                              </p:par>
                            </p:childTnLst>
                          </p:cTn>
                        </p:par>
                        <p:par>
                          <p:cTn id="55" fill="hold">
                            <p:stCondLst>
                              <p:cond delay="500"/>
                            </p:stCondLst>
                            <p:childTnLst>
                              <p:par>
                                <p:cTn id="56" presetID="22" presetClass="entr" presetSubtype="4" fill="hold" grpId="0" nodeType="afterEffect">
                                  <p:stCondLst>
                                    <p:cond delay="0"/>
                                  </p:stCondLst>
                                  <p:childTnLst>
                                    <p:set>
                                      <p:cBhvr>
                                        <p:cTn id="57" dur="1" fill="hold">
                                          <p:stCondLst>
                                            <p:cond delay="0"/>
                                          </p:stCondLst>
                                        </p:cTn>
                                        <p:tgtEl>
                                          <p:spTgt spid="46124"/>
                                        </p:tgtEl>
                                        <p:attrNameLst>
                                          <p:attrName>style.visibility</p:attrName>
                                        </p:attrNameLst>
                                      </p:cBhvr>
                                      <p:to>
                                        <p:strVal val="visible"/>
                                      </p:to>
                                    </p:set>
                                    <p:animEffect filter="wipe(down)">
                                      <p:cBhvr>
                                        <p:cTn id="58" dur="500"/>
                                        <p:tgtEl>
                                          <p:spTgt spid="4612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46125"/>
                                        </p:tgtEl>
                                        <p:attrNameLst>
                                          <p:attrName>style.visibility</p:attrName>
                                        </p:attrNameLst>
                                      </p:cBhvr>
                                      <p:to>
                                        <p:strVal val="visible"/>
                                      </p:to>
                                    </p:set>
                                    <p:animEffect filter="wipe(left)">
                                      <p:cBhvr>
                                        <p:cTn id="63" dur="500"/>
                                        <p:tgtEl>
                                          <p:spTgt spid="4612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46128"/>
                                        </p:tgtEl>
                                        <p:attrNameLst>
                                          <p:attrName>style.visibility</p:attrName>
                                        </p:attrNameLst>
                                      </p:cBhvr>
                                      <p:to>
                                        <p:strVal val="visible"/>
                                      </p:to>
                                    </p:set>
                                    <p:animEffect filter="wipe(up)">
                                      <p:cBhvr>
                                        <p:cTn id="68" dur="500"/>
                                        <p:tgtEl>
                                          <p:spTgt spid="46128"/>
                                        </p:tgtEl>
                                      </p:cBhvr>
                                    </p:animEffect>
                                  </p:childTnLst>
                                </p:cTn>
                              </p:par>
                            </p:childTnLst>
                          </p:cTn>
                        </p:par>
                        <p:par>
                          <p:cTn id="69" fill="hold">
                            <p:stCondLst>
                              <p:cond delay="500"/>
                            </p:stCondLst>
                            <p:childTnLst>
                              <p:par>
                                <p:cTn id="70" presetID="22" presetClass="entr" presetSubtype="4" fill="hold" grpId="0" nodeType="afterEffect">
                                  <p:stCondLst>
                                    <p:cond delay="0"/>
                                  </p:stCondLst>
                                  <p:childTnLst>
                                    <p:set>
                                      <p:cBhvr>
                                        <p:cTn id="71" dur="1" fill="hold">
                                          <p:stCondLst>
                                            <p:cond delay="0"/>
                                          </p:stCondLst>
                                        </p:cTn>
                                        <p:tgtEl>
                                          <p:spTgt spid="46130"/>
                                        </p:tgtEl>
                                        <p:attrNameLst>
                                          <p:attrName>style.visibility</p:attrName>
                                        </p:attrNameLst>
                                      </p:cBhvr>
                                      <p:to>
                                        <p:strVal val="visible"/>
                                      </p:to>
                                    </p:set>
                                    <p:animEffect filter="wipe(down)">
                                      <p:cBhvr>
                                        <p:cTn id="72" dur="500"/>
                                        <p:tgtEl>
                                          <p:spTgt spid="46130"/>
                                        </p:tgtEl>
                                      </p:cBhvr>
                                    </p:animEffect>
                                  </p:childTnLst>
                                </p:cTn>
                              </p:par>
                              <p:par>
                                <p:cTn id="73" presetID="22" presetClass="entr" presetSubtype="4" fill="hold" nodeType="withEffect">
                                  <p:stCondLst>
                                    <p:cond delay="0"/>
                                  </p:stCondLst>
                                  <p:childTnLst>
                                    <p:set>
                                      <p:cBhvr>
                                        <p:cTn id="74" dur="1" fill="hold">
                                          <p:stCondLst>
                                            <p:cond delay="0"/>
                                          </p:stCondLst>
                                        </p:cTn>
                                        <p:tgtEl>
                                          <p:spTgt spid="46129"/>
                                        </p:tgtEl>
                                        <p:attrNameLst>
                                          <p:attrName>style.visibility</p:attrName>
                                        </p:attrNameLst>
                                      </p:cBhvr>
                                      <p:to>
                                        <p:strVal val="visible"/>
                                      </p:to>
                                    </p:set>
                                    <p:animEffect filter="wipe(down)">
                                      <p:cBhvr>
                                        <p:cTn id="75" dur="500"/>
                                        <p:tgtEl>
                                          <p:spTgt spid="4612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6131"/>
                                        </p:tgtEl>
                                        <p:attrNameLst>
                                          <p:attrName>style.visibility</p:attrName>
                                        </p:attrNameLst>
                                      </p:cBhvr>
                                      <p:to>
                                        <p:strVal val="visible"/>
                                      </p:to>
                                    </p:set>
                                    <p:animEffect filter="wipe(left)">
                                      <p:cBhvr>
                                        <p:cTn id="80" dur="500"/>
                                        <p:tgtEl>
                                          <p:spTgt spid="46131"/>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46132"/>
                                        </p:tgtEl>
                                        <p:attrNameLst>
                                          <p:attrName>style.visibility</p:attrName>
                                        </p:attrNameLst>
                                      </p:cBhvr>
                                      <p:to>
                                        <p:strVal val="visible"/>
                                      </p:to>
                                    </p:set>
                                    <p:anim calcmode="lin" valueType="num">
                                      <p:cBhvr>
                                        <p:cTn id="85" dur="500" fill="hold"/>
                                        <p:tgtEl>
                                          <p:spTgt spid="46132"/>
                                        </p:tgtEl>
                                        <p:attrNameLst>
                                          <p:attrName>ppt_x</p:attrName>
                                        </p:attrNameLst>
                                      </p:cBhvr>
                                      <p:tavLst>
                                        <p:tav tm="0">
                                          <p:val>
                                            <p:strVal val="0-#ppt_w/2"/>
                                          </p:val>
                                        </p:tav>
                                        <p:tav tm="100000">
                                          <p:val>
                                            <p:strVal val="#ppt_x"/>
                                          </p:val>
                                        </p:tav>
                                      </p:tavLst>
                                    </p:anim>
                                    <p:anim calcmode="lin" valueType="num">
                                      <p:cBhvr>
                                        <p:cTn id="86" dur="500" fill="hold"/>
                                        <p:tgtEl>
                                          <p:spTgt spid="46132"/>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46133"/>
                                        </p:tgtEl>
                                        <p:attrNameLst>
                                          <p:attrName>style.visibility</p:attrName>
                                        </p:attrNameLst>
                                      </p:cBhvr>
                                      <p:to>
                                        <p:strVal val="visible"/>
                                      </p:to>
                                    </p:set>
                                    <p:animEffect filter="wipe(up)">
                                      <p:cBhvr>
                                        <p:cTn id="91" dur="500"/>
                                        <p:tgtEl>
                                          <p:spTgt spid="46133"/>
                                        </p:tgtEl>
                                      </p:cBhvr>
                                    </p:animEffect>
                                  </p:childTnLst>
                                </p:cTn>
                              </p:par>
                            </p:childTnLst>
                          </p:cTn>
                        </p:par>
                        <p:par>
                          <p:cTn id="92" fill="hold">
                            <p:stCondLst>
                              <p:cond delay="500"/>
                            </p:stCondLst>
                            <p:childTnLst>
                              <p:par>
                                <p:cTn id="93" presetID="22" presetClass="entr" presetSubtype="4" fill="hold" nodeType="afterEffect">
                                  <p:stCondLst>
                                    <p:cond delay="0"/>
                                  </p:stCondLst>
                                  <p:childTnLst>
                                    <p:set>
                                      <p:cBhvr>
                                        <p:cTn id="94" dur="1" fill="hold">
                                          <p:stCondLst>
                                            <p:cond delay="0"/>
                                          </p:stCondLst>
                                        </p:cTn>
                                        <p:tgtEl>
                                          <p:spTgt spid="46134"/>
                                        </p:tgtEl>
                                        <p:attrNameLst>
                                          <p:attrName>style.visibility</p:attrName>
                                        </p:attrNameLst>
                                      </p:cBhvr>
                                      <p:to>
                                        <p:strVal val="visible"/>
                                      </p:to>
                                    </p:set>
                                    <p:animEffect filter="wipe(down)">
                                      <p:cBhvr>
                                        <p:cTn id="95" dur="500"/>
                                        <p:tgtEl>
                                          <p:spTgt spid="46134"/>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46135"/>
                                        </p:tgtEl>
                                        <p:attrNameLst>
                                          <p:attrName>style.visibility</p:attrName>
                                        </p:attrNameLst>
                                      </p:cBhvr>
                                      <p:to>
                                        <p:strVal val="visible"/>
                                      </p:to>
                                    </p:set>
                                    <p:animEffect filter="wipe(down)">
                                      <p:cBhvr>
                                        <p:cTn id="98" dur="500"/>
                                        <p:tgtEl>
                                          <p:spTgt spid="46135"/>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grpId="0" nodeType="clickEffect">
                                  <p:stCondLst>
                                    <p:cond delay="0"/>
                                  </p:stCondLst>
                                  <p:childTnLst>
                                    <p:set>
                                      <p:cBhvr>
                                        <p:cTn id="102" dur="1" fill="hold">
                                          <p:stCondLst>
                                            <p:cond delay="0"/>
                                          </p:stCondLst>
                                        </p:cTn>
                                        <p:tgtEl>
                                          <p:spTgt spid="46136"/>
                                        </p:tgtEl>
                                        <p:attrNameLst>
                                          <p:attrName>style.visibility</p:attrName>
                                        </p:attrNameLst>
                                      </p:cBhvr>
                                      <p:to>
                                        <p:strVal val="visible"/>
                                      </p:to>
                                    </p:set>
                                    <p:animEffect filter="wipe(up)">
                                      <p:cBhvr>
                                        <p:cTn id="103" dur="500"/>
                                        <p:tgtEl>
                                          <p:spTgt spid="46136"/>
                                        </p:tgtEl>
                                      </p:cBhvr>
                                    </p:animEffect>
                                  </p:childTnLst>
                                </p:cTn>
                              </p:par>
                            </p:childTnLst>
                          </p:cTn>
                        </p:par>
                        <p:par>
                          <p:cTn id="104" fill="hold">
                            <p:stCondLst>
                              <p:cond delay="500"/>
                            </p:stCondLst>
                            <p:childTnLst>
                              <p:par>
                                <p:cTn id="105" presetID="22" presetClass="entr" presetSubtype="4" fill="hold" nodeType="afterEffect">
                                  <p:stCondLst>
                                    <p:cond delay="0"/>
                                  </p:stCondLst>
                                  <p:childTnLst>
                                    <p:set>
                                      <p:cBhvr>
                                        <p:cTn id="106" dur="1" fill="hold">
                                          <p:stCondLst>
                                            <p:cond delay="0"/>
                                          </p:stCondLst>
                                        </p:cTn>
                                        <p:tgtEl>
                                          <p:spTgt spid="46137"/>
                                        </p:tgtEl>
                                        <p:attrNameLst>
                                          <p:attrName>style.visibility</p:attrName>
                                        </p:attrNameLst>
                                      </p:cBhvr>
                                      <p:to>
                                        <p:strVal val="visible"/>
                                      </p:to>
                                    </p:set>
                                    <p:animEffect filter="wipe(down)">
                                      <p:cBhvr>
                                        <p:cTn id="107" dur="500"/>
                                        <p:tgtEl>
                                          <p:spTgt spid="46137"/>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46138"/>
                                        </p:tgtEl>
                                        <p:attrNameLst>
                                          <p:attrName>style.visibility</p:attrName>
                                        </p:attrNameLst>
                                      </p:cBhvr>
                                      <p:to>
                                        <p:strVal val="visible"/>
                                      </p:to>
                                    </p:set>
                                    <p:animEffect filter="wipe(down)">
                                      <p:cBhvr>
                                        <p:cTn id="110" dur="500"/>
                                        <p:tgtEl>
                                          <p:spTgt spid="46138"/>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46139"/>
                                        </p:tgtEl>
                                        <p:attrNameLst>
                                          <p:attrName>style.visibility</p:attrName>
                                        </p:attrNameLst>
                                      </p:cBhvr>
                                      <p:to>
                                        <p:strVal val="visible"/>
                                      </p:to>
                                    </p:set>
                                    <p:animEffect filter="wipe(left)">
                                      <p:cBhvr>
                                        <p:cTn id="115" dur="500"/>
                                        <p:tgtEl>
                                          <p:spTgt spid="46139"/>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0" nodeType="clickEffect">
                                  <p:stCondLst>
                                    <p:cond delay="0"/>
                                  </p:stCondLst>
                                  <p:childTnLst>
                                    <p:set>
                                      <p:cBhvr>
                                        <p:cTn id="119" dur="1" fill="hold">
                                          <p:stCondLst>
                                            <p:cond delay="0"/>
                                          </p:stCondLst>
                                        </p:cTn>
                                        <p:tgtEl>
                                          <p:spTgt spid="46140"/>
                                        </p:tgtEl>
                                        <p:attrNameLst>
                                          <p:attrName>style.visibility</p:attrName>
                                        </p:attrNameLst>
                                      </p:cBhvr>
                                      <p:to>
                                        <p:strVal val="visible"/>
                                      </p:to>
                                    </p:set>
                                    <p:animEffect filter="wipe(up)">
                                      <p:cBhvr>
                                        <p:cTn id="120" dur="500"/>
                                        <p:tgtEl>
                                          <p:spTgt spid="46140"/>
                                        </p:tgtEl>
                                      </p:cBhvr>
                                    </p:animEffect>
                                  </p:childTnLst>
                                </p:cTn>
                              </p:par>
                            </p:childTnLst>
                          </p:cTn>
                        </p:par>
                        <p:par>
                          <p:cTn id="121" fill="hold">
                            <p:stCondLst>
                              <p:cond delay="500"/>
                            </p:stCondLst>
                            <p:childTnLst>
                              <p:par>
                                <p:cTn id="122" presetID="22" presetClass="entr" presetSubtype="4" fill="hold" grpId="0" nodeType="afterEffect">
                                  <p:stCondLst>
                                    <p:cond delay="0"/>
                                  </p:stCondLst>
                                  <p:childTnLst>
                                    <p:set>
                                      <p:cBhvr>
                                        <p:cTn id="123" dur="1" fill="hold">
                                          <p:stCondLst>
                                            <p:cond delay="0"/>
                                          </p:stCondLst>
                                        </p:cTn>
                                        <p:tgtEl>
                                          <p:spTgt spid="46142"/>
                                        </p:tgtEl>
                                        <p:attrNameLst>
                                          <p:attrName>style.visibility</p:attrName>
                                        </p:attrNameLst>
                                      </p:cBhvr>
                                      <p:to>
                                        <p:strVal val="visible"/>
                                      </p:to>
                                    </p:set>
                                    <p:animEffect filter="wipe(down)">
                                      <p:cBhvr>
                                        <p:cTn id="124" dur="500"/>
                                        <p:tgtEl>
                                          <p:spTgt spid="46142"/>
                                        </p:tgtEl>
                                      </p:cBhvr>
                                    </p:animEffect>
                                  </p:childTnLst>
                                </p:cTn>
                              </p:par>
                              <p:par>
                                <p:cTn id="125" presetID="22" presetClass="entr" presetSubtype="4" fill="hold" nodeType="withEffect">
                                  <p:stCondLst>
                                    <p:cond delay="0"/>
                                  </p:stCondLst>
                                  <p:childTnLst>
                                    <p:set>
                                      <p:cBhvr>
                                        <p:cTn id="126" dur="1" fill="hold">
                                          <p:stCondLst>
                                            <p:cond delay="0"/>
                                          </p:stCondLst>
                                        </p:cTn>
                                        <p:tgtEl>
                                          <p:spTgt spid="46141"/>
                                        </p:tgtEl>
                                        <p:attrNameLst>
                                          <p:attrName>style.visibility</p:attrName>
                                        </p:attrNameLst>
                                      </p:cBhvr>
                                      <p:to>
                                        <p:strVal val="visible"/>
                                      </p:to>
                                    </p:set>
                                    <p:animEffect filter="wipe(down)">
                                      <p:cBhvr>
                                        <p:cTn id="127" dur="500"/>
                                        <p:tgtEl>
                                          <p:spTgt spid="46141"/>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grpId="0" nodeType="clickEffect">
                                  <p:stCondLst>
                                    <p:cond delay="0"/>
                                  </p:stCondLst>
                                  <p:childTnLst>
                                    <p:set>
                                      <p:cBhvr>
                                        <p:cTn id="131" dur="1" fill="hold">
                                          <p:stCondLst>
                                            <p:cond delay="0"/>
                                          </p:stCondLst>
                                        </p:cTn>
                                        <p:tgtEl>
                                          <p:spTgt spid="46143"/>
                                        </p:tgtEl>
                                        <p:attrNameLst>
                                          <p:attrName>style.visibility</p:attrName>
                                        </p:attrNameLst>
                                      </p:cBhvr>
                                      <p:to>
                                        <p:strVal val="visible"/>
                                      </p:to>
                                    </p:set>
                                    <p:animEffect filter="wipe(up)">
                                      <p:cBhvr>
                                        <p:cTn id="132" dur="500"/>
                                        <p:tgtEl>
                                          <p:spTgt spid="46143"/>
                                        </p:tgtEl>
                                      </p:cBhvr>
                                    </p:animEffect>
                                  </p:childTnLst>
                                </p:cTn>
                              </p:par>
                            </p:childTnLst>
                          </p:cTn>
                        </p:par>
                        <p:par>
                          <p:cTn id="133" fill="hold">
                            <p:stCondLst>
                              <p:cond delay="500"/>
                            </p:stCondLst>
                            <p:childTnLst>
                              <p:par>
                                <p:cTn id="134" presetID="22" presetClass="entr" presetSubtype="4" fill="hold" nodeType="afterEffect">
                                  <p:stCondLst>
                                    <p:cond delay="0"/>
                                  </p:stCondLst>
                                  <p:childTnLst>
                                    <p:set>
                                      <p:cBhvr>
                                        <p:cTn id="135" dur="1" fill="hold">
                                          <p:stCondLst>
                                            <p:cond delay="0"/>
                                          </p:stCondLst>
                                        </p:cTn>
                                        <p:tgtEl>
                                          <p:spTgt spid="46144"/>
                                        </p:tgtEl>
                                        <p:attrNameLst>
                                          <p:attrName>style.visibility</p:attrName>
                                        </p:attrNameLst>
                                      </p:cBhvr>
                                      <p:to>
                                        <p:strVal val="visible"/>
                                      </p:to>
                                    </p:set>
                                    <p:animEffect filter="wipe(down)">
                                      <p:cBhvr>
                                        <p:cTn id="136" dur="500"/>
                                        <p:tgtEl>
                                          <p:spTgt spid="46144"/>
                                        </p:tgtEl>
                                      </p:cBhvr>
                                    </p:animEffect>
                                  </p:childTnLst>
                                </p:cTn>
                              </p:par>
                              <p:par>
                                <p:cTn id="137" presetID="22" presetClass="entr" presetSubtype="4" fill="hold" grpId="0" nodeType="withEffect">
                                  <p:stCondLst>
                                    <p:cond delay="0"/>
                                  </p:stCondLst>
                                  <p:childTnLst>
                                    <p:set>
                                      <p:cBhvr>
                                        <p:cTn id="138" dur="1" fill="hold">
                                          <p:stCondLst>
                                            <p:cond delay="0"/>
                                          </p:stCondLst>
                                        </p:cTn>
                                        <p:tgtEl>
                                          <p:spTgt spid="46145"/>
                                        </p:tgtEl>
                                        <p:attrNameLst>
                                          <p:attrName>style.visibility</p:attrName>
                                        </p:attrNameLst>
                                      </p:cBhvr>
                                      <p:to>
                                        <p:strVal val="visible"/>
                                      </p:to>
                                    </p:set>
                                    <p:animEffect filter="wipe(down)">
                                      <p:cBhvr>
                                        <p:cTn id="139" dur="500"/>
                                        <p:tgtEl>
                                          <p:spTgt spid="46145"/>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1" fill="hold" grpId="0" nodeType="clickEffect">
                                  <p:stCondLst>
                                    <p:cond delay="0"/>
                                  </p:stCondLst>
                                  <p:childTnLst>
                                    <p:set>
                                      <p:cBhvr>
                                        <p:cTn id="143" dur="1" fill="hold">
                                          <p:stCondLst>
                                            <p:cond delay="0"/>
                                          </p:stCondLst>
                                        </p:cTn>
                                        <p:tgtEl>
                                          <p:spTgt spid="46146"/>
                                        </p:tgtEl>
                                        <p:attrNameLst>
                                          <p:attrName>style.visibility</p:attrName>
                                        </p:attrNameLst>
                                      </p:cBhvr>
                                      <p:to>
                                        <p:strVal val="visible"/>
                                      </p:to>
                                    </p:set>
                                    <p:animEffect filter="wipe(up)">
                                      <p:cBhvr>
                                        <p:cTn id="144" dur="500"/>
                                        <p:tgtEl>
                                          <p:spTgt spid="46146"/>
                                        </p:tgtEl>
                                      </p:cBhvr>
                                    </p:animEffect>
                                  </p:childTnLst>
                                </p:cTn>
                              </p:par>
                            </p:childTnLst>
                          </p:cTn>
                        </p:par>
                        <p:par>
                          <p:cTn id="145" fill="hold">
                            <p:stCondLst>
                              <p:cond delay="500"/>
                            </p:stCondLst>
                            <p:childTnLst>
                              <p:par>
                                <p:cTn id="146" presetID="22" presetClass="entr" presetSubtype="4" fill="hold" grpId="0" nodeType="afterEffect">
                                  <p:stCondLst>
                                    <p:cond delay="0"/>
                                  </p:stCondLst>
                                  <p:childTnLst>
                                    <p:set>
                                      <p:cBhvr>
                                        <p:cTn id="147" dur="1" fill="hold">
                                          <p:stCondLst>
                                            <p:cond delay="0"/>
                                          </p:stCondLst>
                                        </p:cTn>
                                        <p:tgtEl>
                                          <p:spTgt spid="46127"/>
                                        </p:tgtEl>
                                        <p:attrNameLst>
                                          <p:attrName>style.visibility</p:attrName>
                                        </p:attrNameLst>
                                      </p:cBhvr>
                                      <p:to>
                                        <p:strVal val="visible"/>
                                      </p:to>
                                    </p:set>
                                    <p:animEffect filter="wipe(down)">
                                      <p:cBhvr>
                                        <p:cTn id="148" dur="500"/>
                                        <p:tgtEl>
                                          <p:spTgt spid="46127"/>
                                        </p:tgtEl>
                                      </p:cBhvr>
                                    </p:animEffect>
                                  </p:childTnLst>
                                </p:cTn>
                              </p:par>
                              <p:par>
                                <p:cTn id="149" presetID="22" presetClass="entr" presetSubtype="4" fill="hold" nodeType="withEffect">
                                  <p:stCondLst>
                                    <p:cond delay="0"/>
                                  </p:stCondLst>
                                  <p:childTnLst>
                                    <p:set>
                                      <p:cBhvr>
                                        <p:cTn id="150" dur="1" fill="hold">
                                          <p:stCondLst>
                                            <p:cond delay="0"/>
                                          </p:stCondLst>
                                        </p:cTn>
                                        <p:tgtEl>
                                          <p:spTgt spid="46126"/>
                                        </p:tgtEl>
                                        <p:attrNameLst>
                                          <p:attrName>style.visibility</p:attrName>
                                        </p:attrNameLst>
                                      </p:cBhvr>
                                      <p:to>
                                        <p:strVal val="visible"/>
                                      </p:to>
                                    </p:set>
                                    <p:animEffect filter="wipe(down)">
                                      <p:cBhvr>
                                        <p:cTn id="151" dur="500"/>
                                        <p:tgtEl>
                                          <p:spTgt spid="46126"/>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1" fill="hold" grpId="0" nodeType="clickEffect">
                                  <p:stCondLst>
                                    <p:cond delay="0"/>
                                  </p:stCondLst>
                                  <p:childTnLst>
                                    <p:set>
                                      <p:cBhvr>
                                        <p:cTn id="155" dur="1" fill="hold">
                                          <p:stCondLst>
                                            <p:cond delay="0"/>
                                          </p:stCondLst>
                                        </p:cTn>
                                        <p:tgtEl>
                                          <p:spTgt spid="46147"/>
                                        </p:tgtEl>
                                        <p:attrNameLst>
                                          <p:attrName>style.visibility</p:attrName>
                                        </p:attrNameLst>
                                      </p:cBhvr>
                                      <p:to>
                                        <p:strVal val="visible"/>
                                      </p:to>
                                    </p:set>
                                    <p:animEffect filter="wipe(up)">
                                      <p:cBhvr>
                                        <p:cTn id="156" dur="500"/>
                                        <p:tgtEl>
                                          <p:spTgt spid="46147"/>
                                        </p:tgtEl>
                                      </p:cBhvr>
                                    </p:animEffect>
                                  </p:childTnLst>
                                </p:cTn>
                              </p:par>
                            </p:childTnLst>
                          </p:cTn>
                        </p:par>
                        <p:par>
                          <p:cTn id="157" fill="hold">
                            <p:stCondLst>
                              <p:cond delay="500"/>
                            </p:stCondLst>
                            <p:childTnLst>
                              <p:par>
                                <p:cTn id="158" presetID="22" presetClass="entr" presetSubtype="4" fill="hold" grpId="0" nodeType="afterEffect">
                                  <p:stCondLst>
                                    <p:cond delay="0"/>
                                  </p:stCondLst>
                                  <p:childTnLst>
                                    <p:set>
                                      <p:cBhvr>
                                        <p:cTn id="159" dur="1" fill="hold">
                                          <p:stCondLst>
                                            <p:cond delay="0"/>
                                          </p:stCondLst>
                                        </p:cTn>
                                        <p:tgtEl>
                                          <p:spTgt spid="46149"/>
                                        </p:tgtEl>
                                        <p:attrNameLst>
                                          <p:attrName>style.visibility</p:attrName>
                                        </p:attrNameLst>
                                      </p:cBhvr>
                                      <p:to>
                                        <p:strVal val="visible"/>
                                      </p:to>
                                    </p:set>
                                    <p:animEffect filter="wipe(down)">
                                      <p:cBhvr>
                                        <p:cTn id="160" dur="500"/>
                                        <p:tgtEl>
                                          <p:spTgt spid="46149"/>
                                        </p:tgtEl>
                                      </p:cBhvr>
                                    </p:animEffect>
                                  </p:childTnLst>
                                </p:cTn>
                              </p:par>
                              <p:par>
                                <p:cTn id="161" presetID="22" presetClass="entr" presetSubtype="4" fill="hold" nodeType="withEffect">
                                  <p:stCondLst>
                                    <p:cond delay="0"/>
                                  </p:stCondLst>
                                  <p:childTnLst>
                                    <p:set>
                                      <p:cBhvr>
                                        <p:cTn id="162" dur="1" fill="hold">
                                          <p:stCondLst>
                                            <p:cond delay="0"/>
                                          </p:stCondLst>
                                        </p:cTn>
                                        <p:tgtEl>
                                          <p:spTgt spid="46148"/>
                                        </p:tgtEl>
                                        <p:attrNameLst>
                                          <p:attrName>style.visibility</p:attrName>
                                        </p:attrNameLst>
                                      </p:cBhvr>
                                      <p:to>
                                        <p:strVal val="visible"/>
                                      </p:to>
                                    </p:set>
                                    <p:animEffect filter="wipe(down)">
                                      <p:cBhvr>
                                        <p:cTn id="163" dur="500"/>
                                        <p:tgtEl>
                                          <p:spTgt spid="46148"/>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46150"/>
                                        </p:tgtEl>
                                        <p:attrNameLst>
                                          <p:attrName>style.visibility</p:attrName>
                                        </p:attrNameLst>
                                      </p:cBhvr>
                                      <p:to>
                                        <p:strVal val="visible"/>
                                      </p:to>
                                    </p:set>
                                    <p:animEffect filter="wipe(left)">
                                      <p:cBhvr>
                                        <p:cTn id="168" dur="500"/>
                                        <p:tgtEl>
                                          <p:spTgt spid="46150"/>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1" fill="hold" grpId="0" nodeType="clickEffect">
                                  <p:stCondLst>
                                    <p:cond delay="0"/>
                                  </p:stCondLst>
                                  <p:childTnLst>
                                    <p:set>
                                      <p:cBhvr>
                                        <p:cTn id="172" dur="1" fill="hold">
                                          <p:stCondLst>
                                            <p:cond delay="0"/>
                                          </p:stCondLst>
                                        </p:cTn>
                                        <p:tgtEl>
                                          <p:spTgt spid="46151"/>
                                        </p:tgtEl>
                                        <p:attrNameLst>
                                          <p:attrName>style.visibility</p:attrName>
                                        </p:attrNameLst>
                                      </p:cBhvr>
                                      <p:to>
                                        <p:strVal val="visible"/>
                                      </p:to>
                                    </p:set>
                                    <p:animEffect filter="wipe(up)">
                                      <p:cBhvr>
                                        <p:cTn id="173" dur="500"/>
                                        <p:tgtEl>
                                          <p:spTgt spid="46151"/>
                                        </p:tgtEl>
                                      </p:cBhvr>
                                    </p:animEffect>
                                  </p:childTnLst>
                                </p:cTn>
                              </p:par>
                            </p:childTnLst>
                          </p:cTn>
                        </p:par>
                        <p:par>
                          <p:cTn id="174" fill="hold">
                            <p:stCondLst>
                              <p:cond delay="500"/>
                            </p:stCondLst>
                            <p:childTnLst>
                              <p:par>
                                <p:cTn id="175" presetID="22" presetClass="entr" presetSubtype="4" fill="hold" nodeType="afterEffect">
                                  <p:stCondLst>
                                    <p:cond delay="0"/>
                                  </p:stCondLst>
                                  <p:childTnLst>
                                    <p:set>
                                      <p:cBhvr>
                                        <p:cTn id="176" dur="1" fill="hold">
                                          <p:stCondLst>
                                            <p:cond delay="0"/>
                                          </p:stCondLst>
                                        </p:cTn>
                                        <p:tgtEl>
                                          <p:spTgt spid="46152"/>
                                        </p:tgtEl>
                                        <p:attrNameLst>
                                          <p:attrName>style.visibility</p:attrName>
                                        </p:attrNameLst>
                                      </p:cBhvr>
                                      <p:to>
                                        <p:strVal val="visible"/>
                                      </p:to>
                                    </p:set>
                                    <p:animEffect filter="wipe(down)">
                                      <p:cBhvr>
                                        <p:cTn id="177" dur="500"/>
                                        <p:tgtEl>
                                          <p:spTgt spid="46152"/>
                                        </p:tgtEl>
                                      </p:cBhvr>
                                    </p:animEffect>
                                  </p:childTnLst>
                                </p:cTn>
                              </p:par>
                              <p:par>
                                <p:cTn id="178" presetID="22" presetClass="entr" presetSubtype="4" fill="hold" grpId="0" nodeType="withEffect">
                                  <p:stCondLst>
                                    <p:cond delay="0"/>
                                  </p:stCondLst>
                                  <p:childTnLst>
                                    <p:set>
                                      <p:cBhvr>
                                        <p:cTn id="179" dur="1" fill="hold">
                                          <p:stCondLst>
                                            <p:cond delay="0"/>
                                          </p:stCondLst>
                                        </p:cTn>
                                        <p:tgtEl>
                                          <p:spTgt spid="46153"/>
                                        </p:tgtEl>
                                        <p:attrNameLst>
                                          <p:attrName>style.visibility</p:attrName>
                                        </p:attrNameLst>
                                      </p:cBhvr>
                                      <p:to>
                                        <p:strVal val="visible"/>
                                      </p:to>
                                    </p:set>
                                    <p:animEffect filter="wipe(down)">
                                      <p:cBhvr>
                                        <p:cTn id="180" dur="500"/>
                                        <p:tgtEl>
                                          <p:spTgt spid="46153"/>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1" fill="hold" grpId="0" nodeType="clickEffect">
                                  <p:stCondLst>
                                    <p:cond delay="0"/>
                                  </p:stCondLst>
                                  <p:childTnLst>
                                    <p:set>
                                      <p:cBhvr>
                                        <p:cTn id="184" dur="1" fill="hold">
                                          <p:stCondLst>
                                            <p:cond delay="0"/>
                                          </p:stCondLst>
                                        </p:cTn>
                                        <p:tgtEl>
                                          <p:spTgt spid="46154"/>
                                        </p:tgtEl>
                                        <p:attrNameLst>
                                          <p:attrName>style.visibility</p:attrName>
                                        </p:attrNameLst>
                                      </p:cBhvr>
                                      <p:to>
                                        <p:strVal val="visible"/>
                                      </p:to>
                                    </p:set>
                                    <p:animEffect filter="wipe(up)">
                                      <p:cBhvr>
                                        <p:cTn id="185" dur="500"/>
                                        <p:tgtEl>
                                          <p:spTgt spid="46154"/>
                                        </p:tgtEl>
                                      </p:cBhvr>
                                    </p:animEffect>
                                  </p:childTnLst>
                                </p:cTn>
                              </p:par>
                            </p:childTnLst>
                          </p:cTn>
                        </p:par>
                        <p:par>
                          <p:cTn id="186" fill="hold">
                            <p:stCondLst>
                              <p:cond delay="500"/>
                            </p:stCondLst>
                            <p:childTnLst>
                              <p:par>
                                <p:cTn id="187" presetID="22" presetClass="entr" presetSubtype="4" fill="hold" nodeType="afterEffect">
                                  <p:stCondLst>
                                    <p:cond delay="0"/>
                                  </p:stCondLst>
                                  <p:childTnLst>
                                    <p:set>
                                      <p:cBhvr>
                                        <p:cTn id="188" dur="1" fill="hold">
                                          <p:stCondLst>
                                            <p:cond delay="0"/>
                                          </p:stCondLst>
                                        </p:cTn>
                                        <p:tgtEl>
                                          <p:spTgt spid="46155"/>
                                        </p:tgtEl>
                                        <p:attrNameLst>
                                          <p:attrName>style.visibility</p:attrName>
                                        </p:attrNameLst>
                                      </p:cBhvr>
                                      <p:to>
                                        <p:strVal val="visible"/>
                                      </p:to>
                                    </p:set>
                                    <p:animEffect filter="wipe(down)">
                                      <p:cBhvr>
                                        <p:cTn id="189" dur="500"/>
                                        <p:tgtEl>
                                          <p:spTgt spid="46155"/>
                                        </p:tgtEl>
                                      </p:cBhvr>
                                    </p:animEffect>
                                  </p:childTnLst>
                                </p:cTn>
                              </p:par>
                              <p:par>
                                <p:cTn id="190" presetID="22" presetClass="entr" presetSubtype="4" fill="hold" grpId="0" nodeType="withEffect">
                                  <p:stCondLst>
                                    <p:cond delay="0"/>
                                  </p:stCondLst>
                                  <p:childTnLst>
                                    <p:set>
                                      <p:cBhvr>
                                        <p:cTn id="191" dur="1" fill="hold">
                                          <p:stCondLst>
                                            <p:cond delay="0"/>
                                          </p:stCondLst>
                                        </p:cTn>
                                        <p:tgtEl>
                                          <p:spTgt spid="46156"/>
                                        </p:tgtEl>
                                        <p:attrNameLst>
                                          <p:attrName>style.visibility</p:attrName>
                                        </p:attrNameLst>
                                      </p:cBhvr>
                                      <p:to>
                                        <p:strVal val="visible"/>
                                      </p:to>
                                    </p:set>
                                    <p:animEffect filter="wipe(down)">
                                      <p:cBhvr>
                                        <p:cTn id="192" dur="500"/>
                                        <p:tgtEl>
                                          <p:spTgt spid="46156"/>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1" fill="hold" grpId="0" nodeType="clickEffect">
                                  <p:stCondLst>
                                    <p:cond delay="0"/>
                                  </p:stCondLst>
                                  <p:childTnLst>
                                    <p:set>
                                      <p:cBhvr>
                                        <p:cTn id="196" dur="1" fill="hold">
                                          <p:stCondLst>
                                            <p:cond delay="0"/>
                                          </p:stCondLst>
                                        </p:cTn>
                                        <p:tgtEl>
                                          <p:spTgt spid="46157"/>
                                        </p:tgtEl>
                                        <p:attrNameLst>
                                          <p:attrName>style.visibility</p:attrName>
                                        </p:attrNameLst>
                                      </p:cBhvr>
                                      <p:to>
                                        <p:strVal val="visible"/>
                                      </p:to>
                                    </p:set>
                                    <p:animEffect filter="wipe(up)">
                                      <p:cBhvr>
                                        <p:cTn id="197" dur="500"/>
                                        <p:tgtEl>
                                          <p:spTgt spid="46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3" grpId="0" bldLvl="0"/>
      <p:bldP spid="46115" grpId="0" bldLvl="0"/>
      <p:bldP spid="46117" grpId="0" bldLvl="0"/>
      <p:bldP spid="46118" grpId="0" bldLvl="0"/>
      <p:bldP spid="46119" grpId="0" bldLvl="0"/>
      <p:bldP spid="46120" grpId="0" bldLvl="0" animBg="1"/>
      <p:bldP spid="46122" grpId="0" bldLvl="0"/>
      <p:bldP spid="46124" grpId="0" bldLvl="0"/>
      <p:bldP spid="46125" grpId="0" bldLvl="0"/>
      <p:bldP spid="46127" grpId="0" bldLvl="0"/>
      <p:bldP spid="46128" grpId="0" bldLvl="0" animBg="1"/>
      <p:bldP spid="46130" grpId="0" bldLvl="0"/>
      <p:bldP spid="46131" grpId="0" bldLvl="0" animBg="1"/>
      <p:bldP spid="46132" grpId="0" bldLvl="0"/>
      <p:bldP spid="46133" grpId="0" bldLvl="0" animBg="1"/>
      <p:bldP spid="46135" grpId="0" bldLvl="0"/>
      <p:bldP spid="46136" grpId="0" bldLvl="0" animBg="1"/>
      <p:bldP spid="46138" grpId="0" bldLvl="0"/>
      <p:bldP spid="46139" grpId="0" bldLvl="0" animBg="1"/>
      <p:bldP spid="46140" grpId="0" bldLvl="0" animBg="1"/>
      <p:bldP spid="46142" grpId="0" bldLvl="0"/>
      <p:bldP spid="46143" grpId="0" bldLvl="0" animBg="1"/>
      <p:bldP spid="46145" grpId="0" bldLvl="0"/>
      <p:bldP spid="46146" grpId="0" bldLvl="0" animBg="1"/>
      <p:bldP spid="46147" grpId="0" bldLvl="0" animBg="1"/>
      <p:bldP spid="46149" grpId="0" bldLvl="0"/>
      <p:bldP spid="46150" grpId="0" bldLvl="0" animBg="1"/>
      <p:bldP spid="46151" grpId="0" bldLvl="0" animBg="1"/>
      <p:bldP spid="46153" grpId="0" bldLvl="0"/>
      <p:bldP spid="46154" grpId="0" bldLvl="0" animBg="1"/>
      <p:bldP spid="46156" grpId="0" bldLvl="0"/>
      <p:bldP spid="46157"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13" name="Text Box 2"/>
          <p:cNvSpPr txBox="1"/>
          <p:nvPr/>
        </p:nvSpPr>
        <p:spPr>
          <a:xfrm>
            <a:off x="1022350" y="584200"/>
            <a:ext cx="5741988" cy="1477963"/>
          </a:xfrm>
          <a:prstGeom prst="rect">
            <a:avLst/>
          </a:prstGeom>
          <a:noFill/>
          <a:ln w="9525">
            <a:noFill/>
          </a:ln>
        </p:spPr>
        <p:txBody>
          <a:bodyPr wrap="none">
            <a:spAutoFit/>
          </a:bodyPr>
          <a:p>
            <a:pPr eaLnBrk="1" hangingPunct="1">
              <a:lnSpc>
                <a:spcPct val="15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可见，经过“</a:t>
            </a:r>
            <a:r>
              <a:rPr lang="zh-CN" altLang="en-US" sz="2000" b="1" dirty="0">
                <a:latin typeface="微软雅黑" panose="020B0503020204020204" pitchFamily="34" charset="-122"/>
                <a:ea typeface="微软雅黑" panose="020B0503020204020204" pitchFamily="34" charset="-122"/>
              </a:rPr>
              <a:t>一次划分</a:t>
            </a:r>
            <a:r>
              <a:rPr lang="zh-CN" altLang="en-US" sz="2000" dirty="0">
                <a:latin typeface="微软雅黑" panose="020B0503020204020204" pitchFamily="34" charset="-122"/>
                <a:ea typeface="微软雅黑" panose="020B0503020204020204" pitchFamily="34" charset="-122"/>
              </a:rPr>
              <a:t>” ，将关键字序列</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52, 49, </a:t>
            </a:r>
            <a:r>
              <a:rPr lang="en-US" altLang="zh-CN" sz="2000" u="sng" dirty="0">
                <a:latin typeface="微软雅黑" panose="020B0503020204020204" pitchFamily="34" charset="-122"/>
                <a:ea typeface="微软雅黑" panose="020B0503020204020204" pitchFamily="34" charset="-122"/>
              </a:rPr>
              <a:t>80</a:t>
            </a:r>
            <a:r>
              <a:rPr lang="en-US" altLang="zh-CN" sz="2000" dirty="0">
                <a:latin typeface="微软雅黑" panose="020B0503020204020204" pitchFamily="34" charset="-122"/>
                <a:ea typeface="微软雅黑" panose="020B0503020204020204" pitchFamily="34" charset="-122"/>
              </a:rPr>
              <a:t>, 36, </a:t>
            </a:r>
            <a:r>
              <a:rPr lang="en-US" altLang="zh-CN" sz="2000" u="sng" dirty="0">
                <a:latin typeface="微软雅黑" panose="020B0503020204020204" pitchFamily="34" charset="-122"/>
                <a:ea typeface="微软雅黑" panose="020B0503020204020204" pitchFamily="34" charset="-122"/>
              </a:rPr>
              <a:t>14</a:t>
            </a:r>
            <a:r>
              <a:rPr lang="en-US" altLang="zh-CN" sz="2000" dirty="0">
                <a:latin typeface="微软雅黑" panose="020B0503020204020204" pitchFamily="34" charset="-122"/>
                <a:ea typeface="微软雅黑" panose="020B0503020204020204" pitchFamily="34" charset="-122"/>
              </a:rPr>
              <a:t>,  58, 61, 97, </a:t>
            </a:r>
            <a:r>
              <a:rPr lang="en-US" altLang="zh-CN" sz="2000" u="sng" dirty="0">
                <a:latin typeface="微软雅黑" panose="020B0503020204020204" pitchFamily="34" charset="-122"/>
                <a:ea typeface="微软雅黑" panose="020B0503020204020204" pitchFamily="34" charset="-122"/>
              </a:rPr>
              <a:t>23</a:t>
            </a:r>
            <a:r>
              <a:rPr lang="en-US" altLang="zh-CN" sz="2000" dirty="0">
                <a:latin typeface="微软雅黑" panose="020B0503020204020204" pitchFamily="34" charset="-122"/>
                <a:ea typeface="微软雅黑" panose="020B0503020204020204" pitchFamily="34" charset="-122"/>
              </a:rPr>
              <a:t>, 75  </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调整为</a:t>
            </a:r>
            <a:r>
              <a:rPr lang="en-US" altLang="zh-CN"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23</a:t>
            </a:r>
            <a:r>
              <a:rPr lang="en-US" altLang="zh-CN" sz="2000" dirty="0">
                <a:latin typeface="微软雅黑" panose="020B0503020204020204" pitchFamily="34" charset="-122"/>
                <a:ea typeface="微软雅黑" panose="020B0503020204020204" pitchFamily="34" charset="-122"/>
              </a:rPr>
              <a:t>, 49, </a:t>
            </a:r>
            <a:r>
              <a:rPr lang="en-US" altLang="zh-CN" sz="2000" b="1" dirty="0">
                <a:latin typeface="微软雅黑" panose="020B0503020204020204" pitchFamily="34" charset="-122"/>
                <a:ea typeface="微软雅黑" panose="020B0503020204020204" pitchFamily="34" charset="-122"/>
              </a:rPr>
              <a:t>14</a:t>
            </a:r>
            <a:r>
              <a:rPr lang="en-US" altLang="zh-CN" sz="2000" dirty="0">
                <a:latin typeface="微软雅黑" panose="020B0503020204020204" pitchFamily="34" charset="-122"/>
                <a:ea typeface="微软雅黑" panose="020B0503020204020204" pitchFamily="34" charset="-122"/>
              </a:rPr>
              <a:t>, 36, </a:t>
            </a:r>
            <a:r>
              <a:rPr lang="en-US" altLang="zh-CN" sz="2000" b="1" dirty="0">
                <a:latin typeface="微软雅黑" panose="020B0503020204020204" pitchFamily="34" charset="-122"/>
                <a:ea typeface="微软雅黑" panose="020B0503020204020204" pitchFamily="34" charset="-122"/>
              </a:rPr>
              <a:t>(52)</a:t>
            </a:r>
            <a:r>
              <a:rPr lang="en-US" altLang="zh-CN" sz="2000" dirty="0">
                <a:latin typeface="微软雅黑" panose="020B0503020204020204" pitchFamily="34" charset="-122"/>
                <a:ea typeface="微软雅黑" panose="020B0503020204020204" pitchFamily="34" charset="-122"/>
              </a:rPr>
              <a:t> 58, 61, 97, </a:t>
            </a:r>
            <a:r>
              <a:rPr lang="en-US" altLang="zh-CN" sz="2000" b="1" dirty="0">
                <a:latin typeface="微软雅黑" panose="020B0503020204020204" pitchFamily="34" charset="-122"/>
                <a:ea typeface="微软雅黑" panose="020B0503020204020204" pitchFamily="34" charset="-122"/>
              </a:rPr>
              <a:t>80</a:t>
            </a:r>
            <a:r>
              <a:rPr lang="en-US" altLang="zh-CN" sz="2000" dirty="0">
                <a:latin typeface="微软雅黑" panose="020B0503020204020204" pitchFamily="34" charset="-122"/>
                <a:ea typeface="微软雅黑" panose="020B0503020204020204" pitchFamily="34" charset="-122"/>
              </a:rPr>
              <a:t>, 75</a:t>
            </a:r>
            <a:endParaRPr lang="en-US" altLang="zh-CN" sz="2000" dirty="0">
              <a:latin typeface="微软雅黑" panose="020B0503020204020204" pitchFamily="34" charset="-122"/>
              <a:ea typeface="微软雅黑" panose="020B0503020204020204" pitchFamily="34" charset="-122"/>
            </a:endParaRPr>
          </a:p>
        </p:txBody>
      </p:sp>
      <p:sp>
        <p:nvSpPr>
          <p:cNvPr id="47114" name="Rectangle 5"/>
          <p:cNvSpPr/>
          <p:nvPr/>
        </p:nvSpPr>
        <p:spPr>
          <a:xfrm>
            <a:off x="522288" y="2184400"/>
            <a:ext cx="7627937" cy="957263"/>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在调整过程中，设立了两个指针： </a:t>
            </a:r>
            <a:r>
              <a:rPr lang="en-US" altLang="zh-CN" sz="2000" b="1" dirty="0">
                <a:latin typeface="微软雅黑" panose="020B0503020204020204" pitchFamily="34" charset="-122"/>
                <a:ea typeface="微软雅黑" panose="020B0503020204020204" pitchFamily="34" charset="-122"/>
              </a:rPr>
              <a:t>low</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和</a:t>
            </a:r>
            <a:r>
              <a:rPr lang="en-US" altLang="zh-CN" sz="2000" b="1" dirty="0">
                <a:latin typeface="微软雅黑" panose="020B0503020204020204" pitchFamily="34" charset="-122"/>
                <a:ea typeface="微软雅黑" panose="020B0503020204020204" pitchFamily="34" charset="-122"/>
              </a:rPr>
              <a:t>high</a:t>
            </a:r>
            <a:r>
              <a:rPr lang="zh-CN" altLang="en-US" sz="2000" dirty="0">
                <a:latin typeface="微软雅黑" panose="020B0503020204020204" pitchFamily="34" charset="-122"/>
                <a:ea typeface="微软雅黑" panose="020B0503020204020204" pitchFamily="34" charset="-122"/>
              </a:rPr>
              <a:t>，它们的初值分别为： </a:t>
            </a:r>
            <a:r>
              <a:rPr lang="en-US" altLang="zh-CN" sz="2000" dirty="0">
                <a:latin typeface="微软雅黑" panose="020B0503020204020204" pitchFamily="34" charset="-122"/>
                <a:ea typeface="微软雅黑" panose="020B0503020204020204" pitchFamily="34" charset="-122"/>
              </a:rPr>
              <a:t>s </a:t>
            </a:r>
            <a:r>
              <a:rPr lang="zh-CN" altLang="en-US" sz="2000" dirty="0">
                <a:latin typeface="微软雅黑" panose="020B0503020204020204" pitchFamily="34" charset="-122"/>
                <a:ea typeface="微软雅黑" panose="020B0503020204020204" pitchFamily="34" charset="-122"/>
              </a:rPr>
              <a:t>和 </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47115" name="Rectangle 6"/>
          <p:cNvSpPr/>
          <p:nvPr/>
        </p:nvSpPr>
        <p:spPr>
          <a:xfrm>
            <a:off x="665163" y="3519488"/>
            <a:ext cx="7431087" cy="1422400"/>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之后逐渐减小 </a:t>
            </a:r>
            <a:r>
              <a:rPr lang="en-US" altLang="zh-CN" sz="2000" b="1" dirty="0">
                <a:latin typeface="微软雅黑" panose="020B0503020204020204" pitchFamily="34" charset="-122"/>
                <a:ea typeface="微软雅黑" panose="020B0503020204020204" pitchFamily="34" charset="-122"/>
              </a:rPr>
              <a:t>high</a:t>
            </a:r>
            <a:r>
              <a:rPr lang="zh-CN" altLang="en-US" sz="2000" dirty="0">
                <a:latin typeface="微软雅黑" panose="020B0503020204020204" pitchFamily="34" charset="-122"/>
                <a:ea typeface="微软雅黑" panose="020B0503020204020204" pitchFamily="34" charset="-122"/>
              </a:rPr>
              <a:t>，增加 </a:t>
            </a:r>
            <a:r>
              <a:rPr lang="en-US" altLang="zh-CN" sz="2000" b="1" dirty="0">
                <a:latin typeface="微软雅黑" panose="020B0503020204020204" pitchFamily="34" charset="-122"/>
                <a:ea typeface="微软雅黑" panose="020B0503020204020204" pitchFamily="34" charset="-122"/>
              </a:rPr>
              <a:t>low</a:t>
            </a:r>
            <a:r>
              <a:rPr lang="zh-CN" altLang="en-US" sz="2000" dirty="0">
                <a:latin typeface="微软雅黑" panose="020B0503020204020204" pitchFamily="34" charset="-122"/>
                <a:ea typeface="微软雅黑" panose="020B0503020204020204" pitchFamily="34" charset="-122"/>
              </a:rPr>
              <a:t>，并保证 </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high</a:t>
            </a:r>
            <a:r>
              <a:rPr lang="en-US" altLang="zh-CN" sz="2000" dirty="0">
                <a:latin typeface="微软雅黑" panose="020B0503020204020204" pitchFamily="34" charset="-122"/>
                <a:ea typeface="微软雅黑" panose="020B0503020204020204" pitchFamily="34" charset="-122"/>
              </a:rPr>
              <a:t>].key≥52</a:t>
            </a:r>
            <a:r>
              <a:rPr lang="zh-CN" altLang="en-US" sz="2000" dirty="0">
                <a:latin typeface="微软雅黑" panose="020B0503020204020204" pitchFamily="34" charset="-122"/>
                <a:ea typeface="微软雅黑" panose="020B0503020204020204" pitchFamily="34" charset="-122"/>
              </a:rPr>
              <a:t>，和  </a:t>
            </a:r>
            <a:r>
              <a:rPr lang="en-US" altLang="zh-CN" sz="2000"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low</a:t>
            </a:r>
            <a:r>
              <a:rPr lang="en-US" altLang="zh-CN" sz="2000" dirty="0">
                <a:latin typeface="微软雅黑" panose="020B0503020204020204" pitchFamily="34" charset="-122"/>
                <a:ea typeface="微软雅黑" panose="020B0503020204020204" pitchFamily="34" charset="-122"/>
              </a:rPr>
              <a:t>].key≤52,</a:t>
            </a:r>
            <a:r>
              <a:rPr lang="zh-CN" altLang="en-US" sz="2000" dirty="0">
                <a:latin typeface="微软雅黑" panose="020B0503020204020204" pitchFamily="34" charset="-122"/>
                <a:ea typeface="微软雅黑" panose="020B0503020204020204" pitchFamily="34" charset="-122"/>
              </a:rPr>
              <a:t>否则进行记录的“交换”。</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7113"/>
                                        </p:tgtEl>
                                        <p:attrNameLst>
                                          <p:attrName>style.visibility</p:attrName>
                                        </p:attrNameLst>
                                      </p:cBhvr>
                                      <p:to>
                                        <p:strVal val="visible"/>
                                      </p:to>
                                    </p:set>
                                    <p:animEffect transition="in" filter="strips(downRight)">
                                      <p:cBhvr>
                                        <p:cTn id="7" dur="500"/>
                                        <p:tgtEl>
                                          <p:spTgt spid="471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14"/>
                                        </p:tgtEl>
                                        <p:attrNameLst>
                                          <p:attrName>style.visibility</p:attrName>
                                        </p:attrNameLst>
                                      </p:cBhvr>
                                      <p:to>
                                        <p:strVal val="visible"/>
                                      </p:to>
                                    </p:set>
                                    <p:animEffect transition="in" filter="wipe(left)">
                                      <p:cBhvr>
                                        <p:cTn id="12" dur="500"/>
                                        <p:tgtEl>
                                          <p:spTgt spid="471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15"/>
                                        </p:tgtEl>
                                        <p:attrNameLst>
                                          <p:attrName>style.visibility</p:attrName>
                                        </p:attrNameLst>
                                      </p:cBhvr>
                                      <p:to>
                                        <p:strVal val="visible"/>
                                      </p:to>
                                    </p:set>
                                    <p:animEffect transition="in" filter="wipe(left)">
                                      <p:cBhvr>
                                        <p:cTn id="17" dur="500"/>
                                        <p:tgtEl>
                                          <p:spTgt spid="47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3" grpId="0"/>
      <p:bldP spid="47114" grpId="0"/>
      <p:bldP spid="471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ext Box 3"/>
          <p:cNvSpPr txBox="1"/>
          <p:nvPr/>
        </p:nvSpPr>
        <p:spPr>
          <a:xfrm>
            <a:off x="752475" y="500063"/>
            <a:ext cx="7343775" cy="5029200"/>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b="1" dirty="0">
                <a:latin typeface="Times New Roman" panose="02020603050405020304" pitchFamily="18" charset="0"/>
                <a:ea typeface="微软雅黑" panose="020B0503020204020204" pitchFamily="34" charset="-122"/>
              </a:rPr>
              <a:t>int</a:t>
            </a:r>
            <a:r>
              <a:rPr lang="en-US" altLang="zh-CN" dirty="0">
                <a:latin typeface="Times New Roman" panose="02020603050405020304" pitchFamily="18" charset="0"/>
                <a:ea typeface="微软雅黑" panose="020B0503020204020204" pitchFamily="34" charset="-122"/>
              </a:rPr>
              <a:t> Partition (RedType</a:t>
            </a:r>
            <a:r>
              <a:rPr lang="en-US" altLang="zh-CN" b="1" dirty="0">
                <a:latin typeface="Times New Roman" panose="02020603050405020304" pitchFamily="18" charset="0"/>
                <a:ea typeface="微软雅黑" panose="020B0503020204020204" pitchFamily="34" charset="-122"/>
              </a:rPr>
              <a:t>&amp;</a:t>
            </a:r>
            <a:r>
              <a:rPr lang="en-US" altLang="zh-CN" dirty="0">
                <a:latin typeface="Times New Roman" panose="02020603050405020304" pitchFamily="18" charset="0"/>
                <a:ea typeface="微软雅黑" panose="020B0503020204020204" pitchFamily="34" charset="-122"/>
              </a:rPr>
              <a:t> R[], </a:t>
            </a:r>
            <a:r>
              <a:rPr lang="en-US" altLang="zh-CN" b="1" dirty="0">
                <a:latin typeface="Times New Roman" panose="02020603050405020304" pitchFamily="18" charset="0"/>
                <a:ea typeface="微软雅黑" panose="020B0503020204020204" pitchFamily="34" charset="-122"/>
              </a:rPr>
              <a:t>int</a:t>
            </a:r>
            <a:r>
              <a:rPr lang="en-US" altLang="zh-CN" dirty="0">
                <a:latin typeface="Times New Roman" panose="02020603050405020304" pitchFamily="18" charset="0"/>
                <a:ea typeface="微软雅黑" panose="020B0503020204020204" pitchFamily="34" charset="-122"/>
              </a:rPr>
              <a:t> low, </a:t>
            </a:r>
            <a:r>
              <a:rPr lang="en-US" altLang="zh-CN" b="1" dirty="0">
                <a:latin typeface="Times New Roman" panose="02020603050405020304" pitchFamily="18" charset="0"/>
                <a:ea typeface="微软雅黑" panose="020B0503020204020204" pitchFamily="34" charset="-122"/>
              </a:rPr>
              <a:t>int</a:t>
            </a:r>
            <a:r>
              <a:rPr lang="en-US" altLang="zh-CN" dirty="0">
                <a:latin typeface="Times New Roman" panose="02020603050405020304" pitchFamily="18" charset="0"/>
                <a:ea typeface="微软雅黑" panose="020B0503020204020204" pitchFamily="34" charset="-122"/>
              </a:rPr>
              <a:t> high) </a:t>
            </a:r>
            <a:r>
              <a:rPr lang="en-US" altLang="zh-CN" b="1" dirty="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Times New Roman" panose="02020603050405020304" pitchFamily="18" charset="0"/>
                <a:ea typeface="微软雅黑" panose="020B0503020204020204" pitchFamily="34" charset="-122"/>
              </a:rPr>
              <a:t>  pivotkey = R[low].key;  </a:t>
            </a:r>
            <a:r>
              <a:rPr lang="en-US" altLang="zh-CN" b="1" dirty="0">
                <a:latin typeface="Times New Roman" panose="02020603050405020304" pitchFamily="18" charset="0"/>
                <a:ea typeface="微软雅黑" panose="020B0503020204020204" pitchFamily="34" charset="-122"/>
              </a:rPr>
              <a:t>//</a:t>
            </a:r>
            <a:r>
              <a:rPr lang="zh-CN" altLang="en-US" b="1" dirty="0">
                <a:latin typeface="Times New Roman" panose="02020603050405020304" pitchFamily="18" charset="0"/>
                <a:ea typeface="微软雅黑" panose="020B0503020204020204" pitchFamily="34" charset="-122"/>
              </a:rPr>
              <a:t>用子表的第一个记录作枢轴记录</a:t>
            </a:r>
            <a:endParaRPr lang="zh-CN" altLang="en-US" b="1" dirty="0">
              <a:latin typeface="Times New Roman" panose="02020603050405020304" pitchFamily="18" charset="0"/>
              <a:ea typeface="微软雅黑" panose="020B0503020204020204" pitchFamily="34" charset="-122"/>
            </a:endParaRPr>
          </a:p>
          <a:p>
            <a:pPr eaLnBrk="1" hangingPunct="1">
              <a:lnSpc>
                <a:spcPct val="150000"/>
              </a:lnSpc>
              <a:buFont typeface="Arial" panose="020B0604020202020204" pitchFamily="34" charset="0"/>
            </a:pPr>
            <a:r>
              <a:rPr lang="zh-CN" altLang="en-US" dirty="0">
                <a:latin typeface="Times New Roman" panose="02020603050405020304" pitchFamily="18" charset="0"/>
                <a:ea typeface="微软雅黑" panose="020B0503020204020204" pitchFamily="34" charset="-122"/>
              </a:rPr>
              <a:t>  </a:t>
            </a:r>
            <a:r>
              <a:rPr lang="en-US" altLang="zh-CN" b="1" dirty="0">
                <a:latin typeface="Times New Roman" panose="02020603050405020304" pitchFamily="18" charset="0"/>
                <a:ea typeface="微软雅黑" panose="020B0503020204020204" pitchFamily="34" charset="-122"/>
              </a:rPr>
              <a:t>while</a:t>
            </a:r>
            <a:r>
              <a:rPr lang="en-US" altLang="zh-CN" dirty="0">
                <a:latin typeface="Times New Roman" panose="02020603050405020304" pitchFamily="18" charset="0"/>
                <a:ea typeface="微软雅黑" panose="020B0503020204020204" pitchFamily="34" charset="-122"/>
              </a:rPr>
              <a:t> (low&lt;high) </a:t>
            </a:r>
            <a:r>
              <a:rPr lang="en-US" altLang="zh-CN" b="1" dirty="0">
                <a:latin typeface="Times New Roman" panose="02020603050405020304" pitchFamily="18" charset="0"/>
                <a:ea typeface="微软雅黑" panose="020B0503020204020204" pitchFamily="34" charset="-122"/>
              </a:rPr>
              <a:t>{     //</a:t>
            </a:r>
            <a:r>
              <a:rPr lang="zh-CN" altLang="en-US" b="1" dirty="0">
                <a:latin typeface="Times New Roman" panose="02020603050405020304" pitchFamily="18" charset="0"/>
                <a:ea typeface="微软雅黑" panose="020B0503020204020204" pitchFamily="34" charset="-122"/>
              </a:rPr>
              <a:t>从表的两端交替地向中间扫描</a:t>
            </a:r>
            <a:endParaRPr lang="zh-CN" altLang="en-US" b="1" dirty="0">
              <a:latin typeface="Times New Roman" panose="02020603050405020304" pitchFamily="18" charset="0"/>
              <a:ea typeface="微软雅黑" panose="020B0503020204020204" pitchFamily="34" charset="-122"/>
            </a:endParaRPr>
          </a:p>
          <a:p>
            <a:pPr eaLnBrk="1" hangingPunct="1">
              <a:lnSpc>
                <a:spcPct val="150000"/>
              </a:lnSpc>
              <a:buFont typeface="Arial" panose="020B0604020202020204" pitchFamily="34" charset="0"/>
            </a:pPr>
            <a:r>
              <a:rPr lang="zh-CN" altLang="en-US" dirty="0">
                <a:latin typeface="Times New Roman" panose="02020603050405020304" pitchFamily="18" charset="0"/>
                <a:ea typeface="微软雅黑" panose="020B0503020204020204" pitchFamily="34" charset="-122"/>
              </a:rPr>
              <a:t>    </a:t>
            </a:r>
            <a:r>
              <a:rPr lang="en-US" altLang="zh-CN" b="1" dirty="0">
                <a:latin typeface="Times New Roman" panose="02020603050405020304" pitchFamily="18" charset="0"/>
                <a:ea typeface="微软雅黑" panose="020B0503020204020204" pitchFamily="34" charset="-122"/>
              </a:rPr>
              <a:t>while</a:t>
            </a:r>
            <a:r>
              <a:rPr lang="en-US" altLang="zh-CN" dirty="0">
                <a:latin typeface="Times New Roman" panose="02020603050405020304" pitchFamily="18" charset="0"/>
                <a:ea typeface="微软雅黑" panose="020B0503020204020204" pitchFamily="34" charset="-122"/>
              </a:rPr>
              <a:t> (low&lt;high </a:t>
            </a:r>
            <a:r>
              <a:rPr lang="en-US" altLang="zh-CN" b="1" dirty="0">
                <a:latin typeface="Times New Roman" panose="02020603050405020304" pitchFamily="18" charset="0"/>
                <a:ea typeface="微软雅黑" panose="020B0503020204020204" pitchFamily="34" charset="-122"/>
              </a:rPr>
              <a:t>&amp;&amp;</a:t>
            </a:r>
            <a:r>
              <a:rPr lang="en-US" altLang="zh-CN" dirty="0">
                <a:latin typeface="Times New Roman" panose="02020603050405020304" pitchFamily="18" charset="0"/>
                <a:ea typeface="微软雅黑" panose="020B0503020204020204" pitchFamily="34" charset="-122"/>
              </a:rPr>
              <a:t> R[high].key</a:t>
            </a:r>
            <a:r>
              <a:rPr lang="en-US" altLang="zh-CN" b="1" dirty="0">
                <a:latin typeface="Times New Roman" panose="02020603050405020304" pitchFamily="18" charset="0"/>
                <a:ea typeface="微软雅黑" panose="020B0503020204020204" pitchFamily="34" charset="-122"/>
              </a:rPr>
              <a:t>&gt;=</a:t>
            </a:r>
            <a:r>
              <a:rPr lang="en-US" altLang="zh-CN" dirty="0">
                <a:latin typeface="Times New Roman" panose="02020603050405020304" pitchFamily="18" charset="0"/>
                <a:ea typeface="微软雅黑" panose="020B0503020204020204" pitchFamily="34" charset="-122"/>
              </a:rPr>
              <a:t>pivotkey)    </a:t>
            </a:r>
            <a:endParaRPr lang="en-US" altLang="zh-CN" dirty="0">
              <a:latin typeface="Times New Roman" panose="02020603050405020304" pitchFamily="18" charset="0"/>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Times New Roman" panose="02020603050405020304" pitchFamily="18" charset="0"/>
                <a:ea typeface="微软雅黑" panose="020B0503020204020204" pitchFamily="34" charset="-122"/>
              </a:rPr>
              <a:t>       --high;    </a:t>
            </a:r>
            <a:r>
              <a:rPr lang="en-US" altLang="zh-CN" b="1" dirty="0">
                <a:latin typeface="Times New Roman" panose="02020603050405020304" pitchFamily="18" charset="0"/>
                <a:ea typeface="微软雅黑" panose="020B0503020204020204" pitchFamily="34" charset="-122"/>
              </a:rPr>
              <a:t>//</a:t>
            </a:r>
            <a:r>
              <a:rPr lang="zh-CN" altLang="en-US" b="1" dirty="0">
                <a:latin typeface="Times New Roman" panose="02020603050405020304" pitchFamily="18" charset="0"/>
                <a:ea typeface="微软雅黑" panose="020B0503020204020204" pitchFamily="34" charset="-122"/>
              </a:rPr>
              <a:t>将比枢轴记录小的记录交换到低端</a:t>
            </a:r>
            <a:endParaRPr lang="zh-CN" altLang="en-US" b="1" dirty="0">
              <a:latin typeface="Times New Roman" panose="02020603050405020304" pitchFamily="18" charset="0"/>
              <a:ea typeface="微软雅黑" panose="020B0503020204020204" pitchFamily="34" charset="-122"/>
            </a:endParaRPr>
          </a:p>
          <a:p>
            <a:pPr eaLnBrk="1" hangingPunct="1">
              <a:lnSpc>
                <a:spcPct val="150000"/>
              </a:lnSpc>
              <a:buFont typeface="Arial" panose="020B0604020202020204" pitchFamily="34" charset="0"/>
            </a:pPr>
            <a:r>
              <a:rPr lang="zh-CN" altLang="en-US" dirty="0">
                <a:latin typeface="Times New Roman" panose="02020603050405020304" pitchFamily="18" charset="0"/>
                <a:ea typeface="微软雅黑" panose="020B0503020204020204" pitchFamily="34" charset="-122"/>
              </a:rPr>
              <a:t>    </a:t>
            </a:r>
            <a:r>
              <a:rPr lang="en-US" altLang="zh-CN" dirty="0">
                <a:latin typeface="Times New Roman" panose="02020603050405020304" pitchFamily="18" charset="0"/>
                <a:ea typeface="微软雅黑" panose="020B0503020204020204" pitchFamily="34" charset="-122"/>
              </a:rPr>
              <a:t>R[low]←→R[high];   </a:t>
            </a:r>
            <a:endParaRPr lang="en-US" altLang="zh-CN" dirty="0">
              <a:latin typeface="Times New Roman" panose="02020603050405020304" pitchFamily="18" charset="0"/>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Times New Roman" panose="02020603050405020304" pitchFamily="18" charset="0"/>
                <a:ea typeface="微软雅黑" panose="020B0503020204020204" pitchFamily="34" charset="-122"/>
              </a:rPr>
              <a:t>    </a:t>
            </a:r>
            <a:r>
              <a:rPr lang="en-US" altLang="zh-CN" b="1" dirty="0">
                <a:latin typeface="Times New Roman" panose="02020603050405020304" pitchFamily="18" charset="0"/>
                <a:ea typeface="微软雅黑" panose="020B0503020204020204" pitchFamily="34" charset="-122"/>
              </a:rPr>
              <a:t>while</a:t>
            </a:r>
            <a:r>
              <a:rPr lang="en-US" altLang="zh-CN" dirty="0">
                <a:latin typeface="Times New Roman" panose="02020603050405020304" pitchFamily="18" charset="0"/>
                <a:ea typeface="微软雅黑" panose="020B0503020204020204" pitchFamily="34" charset="-122"/>
              </a:rPr>
              <a:t> (low&lt;high </a:t>
            </a:r>
            <a:r>
              <a:rPr lang="en-US" altLang="zh-CN" b="1" dirty="0">
                <a:latin typeface="Times New Roman" panose="02020603050405020304" pitchFamily="18" charset="0"/>
                <a:ea typeface="微软雅黑" panose="020B0503020204020204" pitchFamily="34" charset="-122"/>
              </a:rPr>
              <a:t>&amp;&amp;</a:t>
            </a:r>
            <a:r>
              <a:rPr lang="en-US" altLang="zh-CN" dirty="0">
                <a:latin typeface="Times New Roman" panose="02020603050405020304" pitchFamily="18" charset="0"/>
                <a:ea typeface="微软雅黑" panose="020B0503020204020204" pitchFamily="34" charset="-122"/>
              </a:rPr>
              <a:t> R[low].key</a:t>
            </a:r>
            <a:r>
              <a:rPr lang="en-US" altLang="zh-CN" b="1" dirty="0">
                <a:latin typeface="Times New Roman" panose="02020603050405020304" pitchFamily="18" charset="0"/>
                <a:ea typeface="微软雅黑" panose="020B0503020204020204" pitchFamily="34" charset="-122"/>
              </a:rPr>
              <a:t>&lt;=</a:t>
            </a:r>
            <a:r>
              <a:rPr lang="en-US" altLang="zh-CN" dirty="0">
                <a:latin typeface="Times New Roman" panose="02020603050405020304" pitchFamily="18" charset="0"/>
                <a:ea typeface="微软雅黑" panose="020B0503020204020204" pitchFamily="34" charset="-122"/>
              </a:rPr>
              <a:t>pivotkey) </a:t>
            </a:r>
            <a:endParaRPr lang="en-US" altLang="zh-CN" dirty="0">
              <a:latin typeface="Times New Roman" panose="02020603050405020304" pitchFamily="18" charset="0"/>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Times New Roman" panose="02020603050405020304" pitchFamily="18" charset="0"/>
                <a:ea typeface="微软雅黑" panose="020B0503020204020204" pitchFamily="34" charset="-122"/>
              </a:rPr>
              <a:t>       ++low;   </a:t>
            </a:r>
            <a:r>
              <a:rPr lang="en-US" altLang="zh-CN" b="1" dirty="0">
                <a:latin typeface="Times New Roman" panose="02020603050405020304" pitchFamily="18" charset="0"/>
                <a:ea typeface="微软雅黑" panose="020B0503020204020204" pitchFamily="34" charset="-122"/>
              </a:rPr>
              <a:t>//</a:t>
            </a:r>
            <a:r>
              <a:rPr lang="zh-CN" altLang="en-US" b="1" dirty="0">
                <a:latin typeface="Times New Roman" panose="02020603050405020304" pitchFamily="18" charset="0"/>
                <a:ea typeface="微软雅黑" panose="020B0503020204020204" pitchFamily="34" charset="-122"/>
              </a:rPr>
              <a:t>将比枢轴记录大的记录交换到高端</a:t>
            </a:r>
            <a:endParaRPr lang="zh-CN" altLang="en-US" dirty="0">
              <a:latin typeface="Times New Roman" panose="02020603050405020304" pitchFamily="18" charset="0"/>
              <a:ea typeface="微软雅黑" panose="020B0503020204020204" pitchFamily="34" charset="-122"/>
            </a:endParaRPr>
          </a:p>
          <a:p>
            <a:pPr eaLnBrk="1" hangingPunct="1">
              <a:lnSpc>
                <a:spcPct val="150000"/>
              </a:lnSpc>
              <a:buFont typeface="Arial" panose="020B0604020202020204" pitchFamily="34" charset="0"/>
            </a:pPr>
            <a:r>
              <a:rPr lang="zh-CN" altLang="en-US" dirty="0">
                <a:latin typeface="Times New Roman" panose="02020603050405020304" pitchFamily="18" charset="0"/>
                <a:ea typeface="微软雅黑" panose="020B0503020204020204" pitchFamily="34" charset="-122"/>
              </a:rPr>
              <a:t>    </a:t>
            </a:r>
            <a:r>
              <a:rPr lang="en-US" altLang="zh-CN" dirty="0">
                <a:latin typeface="Times New Roman" panose="02020603050405020304" pitchFamily="18" charset="0"/>
                <a:ea typeface="微软雅黑" panose="020B0503020204020204" pitchFamily="34" charset="-122"/>
              </a:rPr>
              <a:t>R[low]←→R[high];</a:t>
            </a:r>
            <a:endParaRPr lang="en-US" altLang="zh-CN" dirty="0">
              <a:latin typeface="Times New Roman" panose="02020603050405020304" pitchFamily="18" charset="0"/>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Times New Roman" panose="02020603050405020304" pitchFamily="18" charset="0"/>
                <a:ea typeface="微软雅黑" panose="020B0503020204020204" pitchFamily="34" charset="-122"/>
              </a:rPr>
              <a:t>  </a:t>
            </a:r>
            <a:r>
              <a:rPr lang="en-US" altLang="zh-CN" b="1" dirty="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Times New Roman" panose="02020603050405020304" pitchFamily="18" charset="0"/>
                <a:ea typeface="微软雅黑" panose="020B0503020204020204" pitchFamily="34" charset="-122"/>
              </a:rPr>
              <a:t>  </a:t>
            </a:r>
            <a:r>
              <a:rPr lang="en-US" altLang="zh-CN" b="1" dirty="0">
                <a:latin typeface="Times New Roman" panose="02020603050405020304" pitchFamily="18" charset="0"/>
                <a:ea typeface="微软雅黑" panose="020B0503020204020204" pitchFamily="34" charset="-122"/>
              </a:rPr>
              <a:t>return</a:t>
            </a:r>
            <a:r>
              <a:rPr lang="en-US" altLang="zh-CN" dirty="0">
                <a:latin typeface="Times New Roman" panose="02020603050405020304" pitchFamily="18" charset="0"/>
                <a:ea typeface="微软雅黑" panose="020B0503020204020204" pitchFamily="34" charset="-122"/>
              </a:rPr>
              <a:t> low;          </a:t>
            </a:r>
            <a:r>
              <a:rPr lang="en-US" altLang="zh-CN" b="1" dirty="0">
                <a:latin typeface="Times New Roman" panose="02020603050405020304" pitchFamily="18" charset="0"/>
                <a:ea typeface="微软雅黑" panose="020B0503020204020204" pitchFamily="34" charset="-122"/>
              </a:rPr>
              <a:t>// </a:t>
            </a:r>
            <a:r>
              <a:rPr lang="zh-CN" altLang="en-US" b="1" dirty="0">
                <a:latin typeface="Times New Roman" panose="02020603050405020304" pitchFamily="18" charset="0"/>
                <a:ea typeface="微软雅黑" panose="020B0503020204020204" pitchFamily="34" charset="-122"/>
              </a:rPr>
              <a:t>返回枢轴所在位置</a:t>
            </a:r>
            <a:endParaRPr lang="zh-CN" altLang="en-US" b="1" dirty="0">
              <a:latin typeface="Times New Roman" panose="02020603050405020304" pitchFamily="18" charset="0"/>
              <a:ea typeface="微软雅黑" panose="020B0503020204020204" pitchFamily="34" charset="-122"/>
            </a:endParaRPr>
          </a:p>
          <a:p>
            <a:pPr eaLnBrk="1" hangingPunct="1">
              <a:lnSpc>
                <a:spcPct val="150000"/>
              </a:lnSpc>
              <a:buFont typeface="Arial" panose="020B0604020202020204" pitchFamily="34" charset="0"/>
            </a:pPr>
            <a:r>
              <a:rPr lang="en-US" altLang="zh-CN" b="1"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 // Partition</a:t>
            </a:r>
            <a:endParaRPr lang="en-US" altLang="zh-CN" dirty="0">
              <a:latin typeface="Times New Roman" panose="02020603050405020304" pitchFamily="18" charset="0"/>
              <a:ea typeface="微软雅黑" panose="020B0503020204020204" pitchFamily="34" charset="-122"/>
            </a:endParaRPr>
          </a:p>
        </p:txBody>
      </p:sp>
      <p:sp>
        <p:nvSpPr>
          <p:cNvPr id="50179" name="Text Box 4"/>
          <p:cNvSpPr txBox="1"/>
          <p:nvPr/>
        </p:nvSpPr>
        <p:spPr>
          <a:xfrm>
            <a:off x="3430588" y="5502275"/>
            <a:ext cx="2808287" cy="400050"/>
          </a:xfrm>
          <a:prstGeom prst="rect">
            <a:avLst/>
          </a:prstGeom>
          <a:noFill/>
          <a:ln w="9525">
            <a:noFill/>
          </a:ln>
        </p:spPr>
        <p:txBody>
          <a:bodyPr>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算法 </a:t>
            </a:r>
            <a:r>
              <a:rPr lang="en-US" altLang="zh-CN" sz="2000" b="1" dirty="0">
                <a:latin typeface="微软雅黑" panose="020B0503020204020204" pitchFamily="34" charset="-122"/>
                <a:ea typeface="微软雅黑" panose="020B0503020204020204" pitchFamily="34" charset="-122"/>
              </a:rPr>
              <a:t>10.6 (a)</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9" name="Text Box 2"/>
          <p:cNvSpPr txBox="1"/>
          <p:nvPr/>
        </p:nvSpPr>
        <p:spPr>
          <a:xfrm>
            <a:off x="692150" y="738188"/>
            <a:ext cx="7975600" cy="1238250"/>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一般情况下，假设含</a:t>
            </a:r>
            <a:r>
              <a:rPr lang="en-US" altLang="zh-CN" sz="2000" b="1" i="1" dirty="0">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个记录的序列为</a:t>
            </a:r>
            <a:r>
              <a:rPr lang="en-US" altLang="zh-CN" sz="2000" b="1" dirty="0">
                <a:latin typeface="Times New Roman" panose="02020603050405020304" pitchFamily="18" charset="0"/>
                <a:ea typeface="楷体_GB2312" pitchFamily="49" charset="-122"/>
              </a:rPr>
              <a:t>{ R1, R2, …</a:t>
            </a:r>
            <a:r>
              <a:rPr lang="zh-CN" altLang="en-US" sz="20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Rn }</a:t>
            </a:r>
            <a:r>
              <a:rPr lang="zh-CN" altLang="en-US" sz="3200" b="1" dirty="0">
                <a:latin typeface="Times New Roman" panose="02020603050405020304" pitchFamily="18" charset="0"/>
                <a:ea typeface="楷体_GB2312" pitchFamily="49" charset="-122"/>
              </a:rPr>
              <a:t>，</a:t>
            </a:r>
            <a:r>
              <a:rPr lang="zh-CN" altLang="en-US" sz="2000" b="1" dirty="0">
                <a:latin typeface="微软雅黑" panose="020B0503020204020204" pitchFamily="34" charset="-122"/>
                <a:ea typeface="微软雅黑" panose="020B0503020204020204" pitchFamily="34" charset="-122"/>
              </a:rPr>
              <a:t>其相</a:t>
            </a:r>
            <a:endParaRPr lang="en-US" altLang="zh-CN" sz="2000" b="1"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应的关键字序列为  </a:t>
            </a:r>
            <a:r>
              <a:rPr lang="en-US" altLang="zh-CN" sz="2000" b="1" dirty="0">
                <a:latin typeface="Times New Roman" panose="02020603050405020304" pitchFamily="18" charset="0"/>
                <a:ea typeface="楷体_GB2312" pitchFamily="49" charset="-122"/>
              </a:rPr>
              <a:t>{ K1, K2, …</a:t>
            </a:r>
            <a:r>
              <a:rPr lang="zh-CN" altLang="en-US" sz="2000" b="1" dirty="0">
                <a:latin typeface="Times New Roman" panose="02020603050405020304" pitchFamily="18" charset="0"/>
                <a:ea typeface="楷体_GB2312" pitchFamily="49" charset="-122"/>
              </a:rPr>
              <a:t>，</a:t>
            </a:r>
            <a:r>
              <a:rPr lang="en-US" altLang="zh-CN" sz="2000" b="1" dirty="0">
                <a:latin typeface="Times New Roman" panose="02020603050405020304" pitchFamily="18" charset="0"/>
                <a:ea typeface="楷体_GB2312" pitchFamily="49" charset="-122"/>
              </a:rPr>
              <a:t>Kn }</a:t>
            </a:r>
            <a:endParaRPr lang="en-US" altLang="zh-CN" sz="2000" b="1" dirty="0">
              <a:latin typeface="Times New Roman" panose="02020603050405020304" pitchFamily="18" charset="0"/>
              <a:ea typeface="楷体_GB2312" pitchFamily="49" charset="-122"/>
            </a:endParaRPr>
          </a:p>
        </p:txBody>
      </p:sp>
      <p:sp>
        <p:nvSpPr>
          <p:cNvPr id="6150" name="Text Box 3"/>
          <p:cNvSpPr txBox="1"/>
          <p:nvPr/>
        </p:nvSpPr>
        <p:spPr>
          <a:xfrm>
            <a:off x="747713" y="2166938"/>
            <a:ext cx="7848600" cy="2252662"/>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3600" b="1" dirty="0">
                <a:latin typeface="Times New Roman" panose="02020603050405020304" pitchFamily="18" charset="0"/>
                <a:ea typeface="楷体_GB2312" pitchFamily="49" charset="-122"/>
              </a:rPr>
              <a:t>     </a:t>
            </a:r>
            <a:r>
              <a:rPr lang="zh-CN" altLang="en-US" sz="2000" b="1" dirty="0">
                <a:latin typeface="微软雅黑" panose="020B0503020204020204" pitchFamily="34" charset="-122"/>
                <a:ea typeface="微软雅黑" panose="020B0503020204020204" pitchFamily="34" charset="-122"/>
              </a:rPr>
              <a:t>这些关键字相互之间可以进行比较，即在它们之间存在着这样一个</a:t>
            </a:r>
            <a:endParaRPr lang="en-US" altLang="zh-CN" sz="2000" b="1"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关系 ：</a:t>
            </a:r>
            <a:endParaRPr lang="zh-CN" altLang="en-US" sz="2000" b="1"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sz="20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Kp1≤Kp2≤…≤Kpn</a:t>
            </a:r>
            <a:endParaRPr lang="en-US" altLang="zh-CN" sz="2000" b="1" dirty="0">
              <a:latin typeface="Times New Roman" panose="02020603050405020304" pitchFamily="18" charset="0"/>
              <a:ea typeface="楷体_GB2312" pitchFamily="49" charset="-122"/>
            </a:endParaRPr>
          </a:p>
        </p:txBody>
      </p:sp>
      <p:sp>
        <p:nvSpPr>
          <p:cNvPr id="6151" name="Text Box 4"/>
          <p:cNvSpPr txBox="1"/>
          <p:nvPr/>
        </p:nvSpPr>
        <p:spPr>
          <a:xfrm>
            <a:off x="747713" y="4076700"/>
            <a:ext cx="7848600" cy="2306955"/>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2000" b="1" dirty="0">
                <a:latin typeface="微软雅黑" panose="020B0503020204020204" pitchFamily="34" charset="-122"/>
                <a:ea typeface="楷体_GB2312" pitchFamily="49" charset="-122"/>
              </a:rPr>
              <a:t>       </a:t>
            </a:r>
            <a:endParaRPr lang="en-US" altLang="zh-CN" sz="2000" b="1" dirty="0">
              <a:latin typeface="微软雅黑" panose="020B0503020204020204" pitchFamily="34" charset="-122"/>
              <a:ea typeface="楷体_GB2312" pitchFamily="49" charset="-122"/>
            </a:endParaRPr>
          </a:p>
          <a:p>
            <a:pPr eaLnBrk="1" hangingPunct="1">
              <a:lnSpc>
                <a:spcPct val="150000"/>
              </a:lnSpc>
              <a:buFont typeface="Arial" panose="020B0604020202020204" pitchFamily="34" charset="0"/>
            </a:pPr>
            <a:r>
              <a:rPr lang="en-US" altLang="zh-CN" sz="2000" b="1" dirty="0">
                <a:latin typeface="微软雅黑" panose="020B0503020204020204" pitchFamily="34" charset="-122"/>
                <a:ea typeface="楷体_GB2312" pitchFamily="49" charset="-122"/>
              </a:rPr>
              <a:t> </a:t>
            </a:r>
            <a:r>
              <a:rPr lang="zh-CN" altLang="en-US" sz="2000" b="1" dirty="0">
                <a:latin typeface="微软雅黑" panose="020B0503020204020204" pitchFamily="34" charset="-122"/>
                <a:ea typeface="微软雅黑" panose="020B0503020204020204" pitchFamily="34" charset="-122"/>
              </a:rPr>
              <a:t>按此固有关系将上式记录序列重新排列为 </a:t>
            </a:r>
            <a:endParaRPr lang="zh-CN" altLang="en-US" sz="2000" b="1"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sz="36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宋体" panose="02010600030101010101" pitchFamily="2" charset="-122"/>
              </a:rPr>
              <a:t>{ Rp1, Rp2, …</a:t>
            </a:r>
            <a:r>
              <a:rPr lang="zh-CN" altLang="en-US" sz="2000" b="1" dirty="0">
                <a:latin typeface="Times New Roman" panose="02020603050405020304" pitchFamily="18" charset="0"/>
                <a:ea typeface="楷体_GB2312" pitchFamily="49" charset="-122"/>
              </a:rPr>
              <a:t>，</a:t>
            </a:r>
            <a:r>
              <a:rPr lang="en-US" altLang="zh-CN" sz="2000" b="1" dirty="0">
                <a:latin typeface="Times New Roman" panose="02020603050405020304" pitchFamily="18" charset="0"/>
                <a:ea typeface="宋体" panose="02010600030101010101" pitchFamily="2" charset="-122"/>
              </a:rPr>
              <a:t>Rpn }</a:t>
            </a:r>
            <a:endParaRPr lang="en-US" altLang="zh-CN" sz="2000" b="1" dirty="0">
              <a:latin typeface="Times New Roman" panose="02020603050405020304" pitchFamily="18" charset="0"/>
              <a:ea typeface="宋体" panose="02010600030101010101" pitchFamily="2" charset="-122"/>
            </a:endParaRPr>
          </a:p>
          <a:p>
            <a:pPr eaLnBrk="1" hangingPunct="1">
              <a:lnSpc>
                <a:spcPct val="150000"/>
              </a:lnSpc>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的操作称作排序。</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checkerboard(across)">
                                      <p:cBhvr>
                                        <p:cTn id="7" dur="500"/>
                                        <p:tgtEl>
                                          <p:spTgt spid="614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150"/>
                                        </p:tgtEl>
                                        <p:attrNameLst>
                                          <p:attrName>style.visibility</p:attrName>
                                        </p:attrNameLst>
                                      </p:cBhvr>
                                      <p:to>
                                        <p:strVal val="visible"/>
                                      </p:to>
                                    </p:set>
                                    <p:animEffect transition="in" filter="checkerboard(across)">
                                      <p:cBhvr>
                                        <p:cTn id="12" dur="500"/>
                                        <p:tgtEl>
                                          <p:spTgt spid="615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151"/>
                                        </p:tgtEl>
                                        <p:attrNameLst>
                                          <p:attrName>style.visibility</p:attrName>
                                        </p:attrNameLst>
                                      </p:cBhvr>
                                      <p:to>
                                        <p:strVal val="visible"/>
                                      </p:to>
                                    </p:set>
                                    <p:animEffect transition="in" filter="checkerboard(across)">
                                      <p:cBhvr>
                                        <p:cTn id="17" dur="500"/>
                                        <p:tgtEl>
                                          <p:spTgt spid="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P spid="6150" grpId="0"/>
      <p:bldP spid="615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61" name="Text Box 2"/>
          <p:cNvSpPr txBox="1"/>
          <p:nvPr/>
        </p:nvSpPr>
        <p:spPr>
          <a:xfrm>
            <a:off x="611188" y="1196975"/>
            <a:ext cx="7485062" cy="3346450"/>
          </a:xfrm>
          <a:prstGeom prst="rect">
            <a:avLst/>
          </a:prstGeom>
          <a:noFill/>
          <a:ln w="9525">
            <a:noFill/>
          </a:ln>
        </p:spPr>
        <p:txBody>
          <a:bodyPr>
            <a:spAutoFit/>
          </a:bodyPr>
          <a:p>
            <a:pPr eaLnBrk="1" hangingPunct="1">
              <a:lnSpc>
                <a:spcPct val="150000"/>
              </a:lnSpc>
              <a:spcBef>
                <a:spcPts val="600"/>
              </a:spcBef>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对上面算法进行分析，每交换一对记录需进行三次记录移动（赋值）的操作。而实际上，在排序过程中对枢轴记录的赋值是多余的，因为只有在一趟排序结束时，即</a:t>
            </a:r>
            <a:r>
              <a:rPr lang="en-US" altLang="zh-CN" sz="2000" dirty="0">
                <a:latin typeface="微软雅黑" panose="020B0503020204020204" pitchFamily="34" charset="-122"/>
                <a:ea typeface="微软雅黑" panose="020B0503020204020204" pitchFamily="34" charset="-122"/>
              </a:rPr>
              <a:t>low=high</a:t>
            </a:r>
            <a:r>
              <a:rPr lang="zh-CN" altLang="en-US" sz="2000" dirty="0">
                <a:latin typeface="微软雅黑" panose="020B0503020204020204" pitchFamily="34" charset="-122"/>
                <a:ea typeface="微软雅黑" panose="020B0503020204020204" pitchFamily="34" charset="-122"/>
              </a:rPr>
              <a:t>的位置才是枢轴记录的最后位置。</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spcBef>
                <a:spcPts val="600"/>
              </a:spcBef>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        由此改写上述算法，先将枢轴记录暂存在</a:t>
            </a:r>
            <a:r>
              <a:rPr lang="en-US" altLang="zh-CN" sz="2000" dirty="0">
                <a:latin typeface="微软雅黑" panose="020B0503020204020204" pitchFamily="34" charset="-122"/>
                <a:ea typeface="微软雅黑" panose="020B0503020204020204" pitchFamily="34" charset="-122"/>
              </a:rPr>
              <a:t>R[0]</a:t>
            </a:r>
            <a:r>
              <a:rPr lang="zh-CN" altLang="en-US" sz="2000" dirty="0">
                <a:latin typeface="微软雅黑" panose="020B0503020204020204" pitchFamily="34" charset="-122"/>
                <a:ea typeface="微软雅黑" panose="020B0503020204020204" pitchFamily="34" charset="-122"/>
              </a:rPr>
              <a:t>的位置上，排序过程中只作 </a:t>
            </a:r>
            <a:r>
              <a:rPr lang="en-US" altLang="zh-CN" sz="2000" dirty="0">
                <a:latin typeface="微软雅黑" panose="020B0503020204020204" pitchFamily="34" charset="-122"/>
                <a:ea typeface="微软雅黑" panose="020B0503020204020204" pitchFamily="34" charset="-122"/>
              </a:rPr>
              <a:t>R[low]</a:t>
            </a:r>
            <a:r>
              <a:rPr lang="zh-CN" altLang="en-US" sz="2000" dirty="0">
                <a:latin typeface="微软雅黑" panose="020B0503020204020204" pitchFamily="34" charset="-122"/>
                <a:ea typeface="微软雅黑" panose="020B0503020204020204" pitchFamily="34" charset="-122"/>
              </a:rPr>
              <a:t>或</a:t>
            </a:r>
            <a:r>
              <a:rPr lang="en-US" altLang="zh-CN" sz="2000" dirty="0">
                <a:latin typeface="微软雅黑" panose="020B0503020204020204" pitchFamily="34" charset="-122"/>
                <a:ea typeface="微软雅黑" panose="020B0503020204020204" pitchFamily="34" charset="-122"/>
              </a:rPr>
              <a:t>R[high]</a:t>
            </a:r>
            <a:r>
              <a:rPr lang="zh-CN" altLang="en-US" sz="2000" dirty="0">
                <a:latin typeface="微软雅黑" panose="020B0503020204020204" pitchFamily="34" charset="-122"/>
                <a:ea typeface="微软雅黑" panose="020B0503020204020204" pitchFamily="34" charset="-122"/>
              </a:rPr>
              <a:t>的单向移动，直至一趟排序结束后再将枢轴记录移至正确位置上。如算法</a:t>
            </a:r>
            <a:r>
              <a:rPr lang="en-US" altLang="zh-CN" sz="2000" dirty="0">
                <a:latin typeface="微软雅黑" panose="020B0503020204020204" pitchFamily="34" charset="-122"/>
                <a:ea typeface="微软雅黑" panose="020B0503020204020204" pitchFamily="34" charset="-122"/>
              </a:rPr>
              <a:t>10.6</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）所示。</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grpId="0" nodeType="withEffect">
                                  <p:stCondLst>
                                    <p:cond delay="0"/>
                                  </p:stCondLst>
                                  <p:childTnLst>
                                    <p:set>
                                      <p:cBhvr>
                                        <p:cTn id="6" dur="1" fill="hold">
                                          <p:stCondLst>
                                            <p:cond delay="0"/>
                                          </p:stCondLst>
                                        </p:cTn>
                                        <p:tgtEl>
                                          <p:spTgt spid="49161">
                                            <p:txEl>
                                              <p:charRg st="0" end="104"/>
                                            </p:txEl>
                                          </p:spTgt>
                                        </p:tgtEl>
                                        <p:attrNameLst>
                                          <p:attrName>style.visibility</p:attrName>
                                        </p:attrNameLst>
                                      </p:cBhvr>
                                      <p:to>
                                        <p:strVal val="visible"/>
                                      </p:to>
                                    </p:set>
                                    <p:animEffect transition="in" filter="strips(upLeft)">
                                      <p:cBhvr>
                                        <p:cTn id="7" dur="500"/>
                                        <p:tgtEl>
                                          <p:spTgt spid="49161">
                                            <p:txEl>
                                              <p:charRg st="0" end="104"/>
                                            </p:txEl>
                                          </p:spTgt>
                                        </p:tgtEl>
                                      </p:cBhvr>
                                    </p:animEffect>
                                  </p:childTnLst>
                                </p:cTn>
                              </p:par>
                              <p:par>
                                <p:cTn id="8" presetID="18" presetClass="entr" presetSubtype="9" fill="hold" grpId="0" nodeType="withEffect">
                                  <p:stCondLst>
                                    <p:cond delay="0"/>
                                  </p:stCondLst>
                                  <p:childTnLst>
                                    <p:set>
                                      <p:cBhvr>
                                        <p:cTn id="9" dur="1" fill="hold">
                                          <p:stCondLst>
                                            <p:cond delay="0"/>
                                          </p:stCondLst>
                                        </p:cTn>
                                        <p:tgtEl>
                                          <p:spTgt spid="49161">
                                            <p:txEl>
                                              <p:charRg st="104" end="204"/>
                                            </p:txEl>
                                          </p:spTgt>
                                        </p:tgtEl>
                                        <p:attrNameLst>
                                          <p:attrName>style.visibility</p:attrName>
                                        </p:attrNameLst>
                                      </p:cBhvr>
                                      <p:to>
                                        <p:strVal val="visible"/>
                                      </p:to>
                                    </p:set>
                                    <p:animEffect transition="in" filter="strips(upLeft)">
                                      <p:cBhvr>
                                        <p:cTn id="10" dur="500"/>
                                        <p:tgtEl>
                                          <p:spTgt spid="49161">
                                            <p:txEl>
                                              <p:charRg st="104" end="2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build="allAtOnce"/>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85" name="Text Box 3"/>
          <p:cNvSpPr txBox="1"/>
          <p:nvPr/>
        </p:nvSpPr>
        <p:spPr>
          <a:xfrm>
            <a:off x="658813" y="428625"/>
            <a:ext cx="7651750" cy="5030788"/>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Partition (RedType R[], </a:t>
            </a:r>
            <a:r>
              <a:rPr lang="en-US" altLang="zh-CN" b="1" dirty="0">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low, </a:t>
            </a:r>
            <a:r>
              <a:rPr lang="en-US" altLang="zh-CN" b="1" dirty="0">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high) </a:t>
            </a:r>
            <a:r>
              <a:rPr lang="en-US" altLang="zh-CN" b="1"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微软雅黑" panose="020B0503020204020204" pitchFamily="34" charset="-122"/>
                <a:ea typeface="微软雅黑" panose="020B0503020204020204" pitchFamily="34" charset="-122"/>
              </a:rPr>
              <a:t>   R[0] = R[low];  </a:t>
            </a:r>
            <a:r>
              <a:rPr lang="en-US" altLang="zh-CN" b="1" dirty="0">
                <a:latin typeface="微软雅黑" panose="020B0503020204020204" pitchFamily="34" charset="-122"/>
                <a:ea typeface="微软雅黑" panose="020B0503020204020204" pitchFamily="34" charset="-122"/>
              </a:rPr>
              <a:t>pivotkey = R[low].key;</a:t>
            </a:r>
            <a:r>
              <a:rPr lang="en-US" altLang="zh-CN"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枢轴</a:t>
            </a: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while</a:t>
            </a:r>
            <a:r>
              <a:rPr lang="en-US" altLang="zh-CN" dirty="0">
                <a:latin typeface="微软雅黑" panose="020B0503020204020204" pitchFamily="34" charset="-122"/>
                <a:ea typeface="微软雅黑" panose="020B0503020204020204" pitchFamily="34" charset="-122"/>
              </a:rPr>
              <a:t> (low&lt;high) </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从表的两端交替地向中间扫描</a:t>
            </a: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while</a:t>
            </a:r>
            <a:r>
              <a:rPr lang="en-US" altLang="zh-CN" dirty="0">
                <a:latin typeface="微软雅黑" panose="020B0503020204020204" pitchFamily="34" charset="-122"/>
                <a:ea typeface="微软雅黑" panose="020B0503020204020204" pitchFamily="34" charset="-122"/>
              </a:rPr>
              <a:t>(low&lt;high</a:t>
            </a:r>
            <a:r>
              <a:rPr lang="en-US" altLang="zh-CN" b="1" dirty="0">
                <a:latin typeface="微软雅黑" panose="020B0503020204020204" pitchFamily="34" charset="-122"/>
                <a:ea typeface="微软雅黑" panose="020B0503020204020204" pitchFamily="34" charset="-122"/>
              </a:rPr>
              <a:t>&amp;&amp;</a:t>
            </a:r>
            <a:r>
              <a:rPr lang="en-US" altLang="zh-CN" dirty="0">
                <a:latin typeface="微软雅黑" panose="020B0503020204020204" pitchFamily="34" charset="-122"/>
                <a:ea typeface="微软雅黑" panose="020B0503020204020204" pitchFamily="34" charset="-122"/>
              </a:rPr>
              <a:t> R[high].key</a:t>
            </a:r>
            <a:r>
              <a:rPr lang="en-US" altLang="zh-CN" b="1" dirty="0">
                <a:latin typeface="微软雅黑" panose="020B0503020204020204" pitchFamily="34" charset="-122"/>
                <a:ea typeface="微软雅黑" panose="020B0503020204020204" pitchFamily="34" charset="-122"/>
              </a:rPr>
              <a:t>&gt;=</a:t>
            </a:r>
            <a:r>
              <a:rPr lang="en-US" altLang="zh-CN" dirty="0">
                <a:latin typeface="微软雅黑" panose="020B0503020204020204" pitchFamily="34" charset="-122"/>
                <a:ea typeface="微软雅黑" panose="020B0503020204020204" pitchFamily="34" charset="-122"/>
              </a:rPr>
              <a:t>pivotkey)</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微软雅黑" panose="020B0503020204020204" pitchFamily="34" charset="-122"/>
                <a:ea typeface="微软雅黑" panose="020B0503020204020204" pitchFamily="34" charset="-122"/>
              </a:rPr>
              <a:t>               -- high;     //</a:t>
            </a:r>
            <a:r>
              <a:rPr lang="zh-CN" altLang="en-US" b="1" dirty="0">
                <a:latin typeface="微软雅黑" panose="020B0503020204020204" pitchFamily="34" charset="-122"/>
                <a:ea typeface="微软雅黑" panose="020B0503020204020204" pitchFamily="34" charset="-122"/>
              </a:rPr>
              <a:t>将比枢轴记录小的记录交换到低端</a:t>
            </a: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R[low] = R[high];</a:t>
            </a:r>
            <a:endParaRPr lang="en-US" altLang="zh-CN" b="1"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          while</a:t>
            </a:r>
            <a:r>
              <a:rPr lang="en-US" altLang="zh-CN" dirty="0">
                <a:latin typeface="微软雅黑" panose="020B0503020204020204" pitchFamily="34" charset="-122"/>
                <a:ea typeface="微软雅黑" panose="020B0503020204020204" pitchFamily="34" charset="-122"/>
              </a:rPr>
              <a:t> (low&lt;high </a:t>
            </a:r>
            <a:r>
              <a:rPr lang="en-US" altLang="zh-CN" b="1" dirty="0">
                <a:latin typeface="微软雅黑" panose="020B0503020204020204" pitchFamily="34" charset="-122"/>
                <a:ea typeface="微软雅黑" panose="020B0503020204020204" pitchFamily="34" charset="-122"/>
              </a:rPr>
              <a:t>&amp;&amp;</a:t>
            </a:r>
            <a:r>
              <a:rPr lang="en-US" altLang="zh-CN" dirty="0">
                <a:latin typeface="微软雅黑" panose="020B0503020204020204" pitchFamily="34" charset="-122"/>
                <a:ea typeface="微软雅黑" panose="020B0503020204020204" pitchFamily="34" charset="-122"/>
              </a:rPr>
              <a:t> R[low].key&lt;=pivotkey) </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微软雅黑" panose="020B0503020204020204" pitchFamily="34" charset="-122"/>
                <a:ea typeface="微软雅黑" panose="020B0503020204020204" pitchFamily="34" charset="-122"/>
              </a:rPr>
              <a:t>               ++ low;     </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将比枢轴记录大的记录交换到高端</a:t>
            </a: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R[high] = R[low];</a:t>
            </a:r>
            <a:endParaRPr lang="en-US" altLang="zh-CN" b="1"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     R[low] = R[0];</a:t>
            </a:r>
            <a:r>
              <a:rPr lang="en-US" altLang="zh-CN"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return</a:t>
            </a:r>
            <a:r>
              <a:rPr lang="en-US" altLang="zh-CN" dirty="0">
                <a:latin typeface="微软雅黑" panose="020B0503020204020204" pitchFamily="34" charset="-122"/>
                <a:ea typeface="微软雅黑" panose="020B0503020204020204" pitchFamily="34" charset="-122"/>
              </a:rPr>
              <a:t> low</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枢轴记录到位，返回</a:t>
            </a: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Partition                                     //</a:t>
            </a:r>
            <a:r>
              <a:rPr lang="zh-CN" altLang="en-US" b="1" dirty="0">
                <a:latin typeface="微软雅黑" panose="020B0503020204020204" pitchFamily="34" charset="-122"/>
                <a:ea typeface="微软雅黑" panose="020B0503020204020204" pitchFamily="34" charset="-122"/>
              </a:rPr>
              <a:t>枢轴位置</a:t>
            </a:r>
            <a:endParaRPr lang="zh-CN" altLang="en-US" b="1" dirty="0">
              <a:latin typeface="微软雅黑" panose="020B0503020204020204" pitchFamily="34" charset="-122"/>
              <a:ea typeface="微软雅黑" panose="020B0503020204020204" pitchFamily="34" charset="-122"/>
            </a:endParaRPr>
          </a:p>
        </p:txBody>
      </p:sp>
      <p:sp>
        <p:nvSpPr>
          <p:cNvPr id="52227" name="Text Box 4"/>
          <p:cNvSpPr txBox="1"/>
          <p:nvPr/>
        </p:nvSpPr>
        <p:spPr>
          <a:xfrm>
            <a:off x="3070225" y="5694363"/>
            <a:ext cx="2808288" cy="400050"/>
          </a:xfrm>
          <a:prstGeom prst="rect">
            <a:avLst/>
          </a:prstGeom>
          <a:noFill/>
          <a:ln w="9525">
            <a:noFill/>
          </a:ln>
        </p:spPr>
        <p:txBody>
          <a:bodyPr>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算法 </a:t>
            </a:r>
            <a:r>
              <a:rPr lang="en-US" altLang="zh-CN" sz="2000" b="1" dirty="0">
                <a:latin typeface="微软雅黑" panose="020B0503020204020204" pitchFamily="34" charset="-122"/>
                <a:ea typeface="微软雅黑" panose="020B0503020204020204" pitchFamily="34" charset="-122"/>
              </a:rPr>
              <a:t>10.6 (b)</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0185"/>
                                        </p:tgtEl>
                                        <p:attrNameLst>
                                          <p:attrName>style.visibility</p:attrName>
                                        </p:attrNameLst>
                                      </p:cBhvr>
                                      <p:to>
                                        <p:strVal val="visible"/>
                                      </p:to>
                                    </p:set>
                                    <p:animEffect transition="in" filter="strips(downRight)">
                                      <p:cBhvr>
                                        <p:cTn id="7" dur="500"/>
                                        <p:tgtEl>
                                          <p:spTgt spid="50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9" name="Text Box 9"/>
          <p:cNvSpPr txBox="1"/>
          <p:nvPr/>
        </p:nvSpPr>
        <p:spPr>
          <a:xfrm>
            <a:off x="755650" y="704850"/>
            <a:ext cx="3024188" cy="396875"/>
          </a:xfrm>
          <a:prstGeom prst="rect">
            <a:avLst/>
          </a:prstGeom>
          <a:noFill/>
          <a:ln w="9525">
            <a:noFill/>
          </a:ln>
        </p:spPr>
        <p:txBody>
          <a:bodyPr>
            <a:spAutoFit/>
          </a:bodyPr>
          <a:p>
            <a:pPr eaLnBrk="1" hangingPunct="1">
              <a:buFont typeface="Arial" panose="020B0604020202020204" pitchFamily="34" charset="0"/>
            </a:pPr>
            <a:r>
              <a:rPr lang="zh-CN" altLang="zh-CN" sz="2000" b="1" dirty="0">
                <a:latin typeface="Times New Roman" panose="02020603050405020304" pitchFamily="18" charset="0"/>
                <a:ea typeface="微软雅黑" panose="020B0503020204020204" pitchFamily="34" charset="-122"/>
              </a:rPr>
              <a:t>一趟快速排序</a:t>
            </a:r>
            <a:endParaRPr lang="zh-CN" altLang="zh-CN" sz="2000" b="1" dirty="0">
              <a:latin typeface="Times New Roman" panose="02020603050405020304" pitchFamily="18" charset="0"/>
              <a:ea typeface="微软雅黑" panose="020B0503020204020204" pitchFamily="34" charset="-122"/>
            </a:endParaRPr>
          </a:p>
        </p:txBody>
      </p:sp>
      <p:sp>
        <p:nvSpPr>
          <p:cNvPr id="51210" name="Text Box 10"/>
          <p:cNvSpPr txBox="1"/>
          <p:nvPr/>
        </p:nvSpPr>
        <p:spPr>
          <a:xfrm>
            <a:off x="623888" y="1227138"/>
            <a:ext cx="7415212" cy="931862"/>
          </a:xfrm>
          <a:prstGeom prst="rect">
            <a:avLst/>
          </a:prstGeom>
          <a:noFill/>
          <a:ln w="9525">
            <a:noFill/>
          </a:ln>
        </p:spPr>
        <p:txBody>
          <a:bodyPr>
            <a:spAutoFit/>
          </a:bodyPr>
          <a:p>
            <a:pPr eaLnBrk="1" hangingPunct="1">
              <a:lnSpc>
                <a:spcPct val="120000"/>
              </a:lnSpc>
              <a:buFont typeface="Arial" panose="020B0604020202020204" pitchFamily="34" charset="0"/>
            </a:pPr>
            <a:r>
              <a:rPr lang="zh-CN" altLang="en-US" sz="2800" dirty="0">
                <a:latin typeface="Times New Roman" panose="02020603050405020304" pitchFamily="18" charset="0"/>
                <a:ea typeface="楷体_GB2312" pitchFamily="49" charset="-122"/>
              </a:rPr>
              <a:t>     </a:t>
            </a:r>
            <a:r>
              <a:rPr lang="zh-CN" altLang="en-US" dirty="0">
                <a:latin typeface="微软雅黑" panose="020B0503020204020204" pitchFamily="34" charset="-122"/>
                <a:ea typeface="微软雅黑" panose="020B0503020204020204" pitchFamily="34" charset="-122"/>
              </a:rPr>
              <a:t>首先对无序的记录序列进行“</a:t>
            </a:r>
            <a:r>
              <a:rPr lang="zh-CN" altLang="en-US" b="1" dirty="0">
                <a:latin typeface="微软雅黑" panose="020B0503020204020204" pitchFamily="34" charset="-122"/>
                <a:ea typeface="微软雅黑" panose="020B0503020204020204" pitchFamily="34" charset="-122"/>
              </a:rPr>
              <a:t>一次划分</a:t>
            </a:r>
            <a:r>
              <a:rPr lang="zh-CN" altLang="en-US" dirty="0">
                <a:latin typeface="微软雅黑" panose="020B0503020204020204" pitchFamily="34" charset="-122"/>
                <a:ea typeface="微软雅黑" panose="020B0503020204020204" pitchFamily="34" charset="-122"/>
              </a:rPr>
              <a:t>”，之后</a:t>
            </a:r>
            <a:r>
              <a:rPr lang="zh-CN" altLang="en-US" b="1" dirty="0">
                <a:latin typeface="微软雅黑" panose="020B0503020204020204" pitchFamily="34" charset="-122"/>
                <a:ea typeface="微软雅黑" panose="020B0503020204020204" pitchFamily="34" charset="-122"/>
              </a:rPr>
              <a:t>分别</a:t>
            </a:r>
            <a:r>
              <a:rPr lang="zh-CN" altLang="en-US" dirty="0">
                <a:latin typeface="微软雅黑" panose="020B0503020204020204" pitchFamily="34" charset="-122"/>
                <a:ea typeface="微软雅黑" panose="020B0503020204020204" pitchFamily="34" charset="-122"/>
              </a:rPr>
              <a:t>对分割所得两个子序列“</a:t>
            </a:r>
            <a:r>
              <a:rPr lang="zh-CN" altLang="en-US" b="1" dirty="0">
                <a:latin typeface="微软雅黑" panose="020B0503020204020204" pitchFamily="34" charset="-122"/>
                <a:ea typeface="微软雅黑" panose="020B0503020204020204" pitchFamily="34" charset="-122"/>
              </a:rPr>
              <a:t>递归</a:t>
            </a:r>
            <a:r>
              <a:rPr lang="zh-CN" altLang="en-US"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进行快速排序</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51211" name="Text Box 11"/>
          <p:cNvSpPr txBox="1"/>
          <p:nvPr/>
        </p:nvSpPr>
        <p:spPr>
          <a:xfrm>
            <a:off x="982663" y="2378075"/>
            <a:ext cx="6524625" cy="465138"/>
          </a:xfrm>
          <a:prstGeom prst="rect">
            <a:avLst/>
          </a:prstGeom>
          <a:solidFill>
            <a:srgbClr val="CCFFCC"/>
          </a:solidFill>
          <a:ln w="9525" cap="flat" cmpd="sng">
            <a:solidFill>
              <a:srgbClr val="003300"/>
            </a:solidFill>
            <a:prstDash val="solid"/>
            <a:miter/>
            <a:headEnd type="none" w="med" len="med"/>
            <a:tailEnd type="none" w="med" len="med"/>
          </a:ln>
        </p:spPr>
        <p:txBody>
          <a:bodyPr>
            <a:spAutoFit/>
          </a:bodyPr>
          <a:p>
            <a:pPr algn="ctr" eaLnBrk="1" hangingPunct="1">
              <a:spcBef>
                <a:spcPct val="50000"/>
              </a:spcBef>
              <a:buFont typeface="Arial" panose="020B0604020202020204" pitchFamily="34" charset="0"/>
            </a:pPr>
            <a:r>
              <a:rPr lang="zh-CN" altLang="zh-CN" sz="2400" dirty="0">
                <a:latin typeface="楷体_GB2312" pitchFamily="49" charset="-122"/>
                <a:ea typeface="楷体_GB2312" pitchFamily="49" charset="-122"/>
              </a:rPr>
              <a:t>无 序 的 记 录 序 列</a:t>
            </a:r>
            <a:endParaRPr lang="zh-CN" altLang="zh-CN" sz="2400" dirty="0">
              <a:latin typeface="楷体_GB2312" pitchFamily="49" charset="-122"/>
              <a:ea typeface="楷体_GB2312" pitchFamily="49" charset="-122"/>
            </a:endParaRPr>
          </a:p>
        </p:txBody>
      </p:sp>
      <p:sp>
        <p:nvSpPr>
          <p:cNvPr id="51212" name="AutoShape 12"/>
          <p:cNvSpPr/>
          <p:nvPr/>
        </p:nvSpPr>
        <p:spPr>
          <a:xfrm>
            <a:off x="3287713" y="2952750"/>
            <a:ext cx="304800" cy="685800"/>
          </a:xfrm>
          <a:prstGeom prst="downArrow">
            <a:avLst>
              <a:gd name="adj1" fmla="val 50000"/>
              <a:gd name="adj2" fmla="val 56250"/>
            </a:avLst>
          </a:prstGeom>
          <a:solidFill>
            <a:schemeClr val="hlink"/>
          </a:solidFill>
          <a:ln w="9525" cap="flat" cmpd="sng">
            <a:solidFill>
              <a:schemeClr val="bg1"/>
            </a:solidFill>
            <a:prstDash val="solid"/>
            <a:miter/>
            <a:headEnd type="none" w="med" len="med"/>
            <a:tailEnd type="none" w="med" len="med"/>
          </a:ln>
        </p:spPr>
        <p:txBody>
          <a:bodyPr vert="eaVert" wrap="none"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51213" name="Text Box 13"/>
          <p:cNvSpPr txBox="1"/>
          <p:nvPr/>
        </p:nvSpPr>
        <p:spPr>
          <a:xfrm>
            <a:off x="3719513" y="3025775"/>
            <a:ext cx="1211262" cy="400050"/>
          </a:xfrm>
          <a:prstGeom prst="rect">
            <a:avLst/>
          </a:prstGeom>
          <a:noFill/>
          <a:ln w="9525">
            <a:noFill/>
          </a:ln>
        </p:spPr>
        <p:txBody>
          <a:bodyPr wrap="none">
            <a:spAutoFit/>
          </a:bodyPr>
          <a:p>
            <a:pPr eaLnBrk="1" hangingPunct="1">
              <a:buFont typeface="Arial" panose="020B0604020202020204" pitchFamily="34" charset="0"/>
            </a:pPr>
            <a:r>
              <a:rPr lang="zh-CN" altLang="zh-CN" sz="2000" dirty="0">
                <a:latin typeface="Times New Roman" panose="02020603050405020304" pitchFamily="18" charset="0"/>
                <a:ea typeface="微软雅黑" panose="020B0503020204020204" pitchFamily="34" charset="-122"/>
              </a:rPr>
              <a:t>一次划分</a:t>
            </a:r>
            <a:endParaRPr lang="zh-CN" altLang="zh-CN" sz="2000" dirty="0">
              <a:latin typeface="Times New Roman" panose="02020603050405020304" pitchFamily="18" charset="0"/>
              <a:ea typeface="微软雅黑" panose="020B0503020204020204" pitchFamily="34" charset="-122"/>
            </a:endParaRPr>
          </a:p>
        </p:txBody>
      </p:sp>
      <p:sp>
        <p:nvSpPr>
          <p:cNvPr id="51214" name="Text Box 14"/>
          <p:cNvSpPr txBox="1"/>
          <p:nvPr/>
        </p:nvSpPr>
        <p:spPr>
          <a:xfrm>
            <a:off x="1127125" y="3744913"/>
            <a:ext cx="3178175" cy="469900"/>
          </a:xfrm>
          <a:prstGeom prst="rect">
            <a:avLst/>
          </a:prstGeom>
          <a:solidFill>
            <a:srgbClr val="CCFFCC"/>
          </a:solidFill>
          <a:ln w="12700" cap="flat" cmpd="sng">
            <a:solidFill>
              <a:srgbClr val="003300"/>
            </a:solidFill>
            <a:prstDash val="solid"/>
            <a:miter/>
            <a:headEnd type="none" w="med" len="med"/>
            <a:tailEnd type="none" w="med" len="med"/>
          </a:ln>
        </p:spPr>
        <p:txBody>
          <a:bodyPr>
            <a:spAutoFit/>
          </a:bodyPr>
          <a:p>
            <a:pPr eaLnBrk="1" hangingPunct="1">
              <a:spcBef>
                <a:spcPct val="50000"/>
              </a:spcBef>
              <a:buFont typeface="Arial" panose="020B0604020202020204" pitchFamily="34" charset="0"/>
            </a:pPr>
            <a:r>
              <a:rPr lang="zh-CN" altLang="en-US" sz="2400" dirty="0">
                <a:latin typeface="楷体_GB2312" pitchFamily="49" charset="-122"/>
                <a:ea typeface="楷体_GB2312" pitchFamily="49" charset="-122"/>
                <a:sym typeface="Arial" panose="020B0604020202020204" pitchFamily="34" charset="0"/>
              </a:rPr>
              <a:t>无序记录子序列(1)</a:t>
            </a:r>
            <a:endParaRPr lang="zh-CN" altLang="en-US" sz="2400" dirty="0">
              <a:latin typeface="楷体_GB2312" pitchFamily="49" charset="-122"/>
              <a:ea typeface="楷体_GB2312" pitchFamily="49" charset="-122"/>
              <a:sym typeface="Arial" panose="020B0604020202020204" pitchFamily="34" charset="0"/>
            </a:endParaRPr>
          </a:p>
        </p:txBody>
      </p:sp>
      <p:sp>
        <p:nvSpPr>
          <p:cNvPr id="51215" name="Oval 15"/>
          <p:cNvSpPr/>
          <p:nvPr/>
        </p:nvSpPr>
        <p:spPr>
          <a:xfrm>
            <a:off x="4295775" y="3744913"/>
            <a:ext cx="949325" cy="533400"/>
          </a:xfrm>
          <a:prstGeom prst="ellipse">
            <a:avLst/>
          </a:prstGeom>
          <a:solidFill>
            <a:srgbClr val="FFCC99"/>
          </a:solidFill>
          <a:ln w="19050" cap="flat" cmpd="sng">
            <a:solidFill>
              <a:srgbClr val="FF0000"/>
            </a:solidFill>
            <a:prstDash val="solid"/>
            <a:headEnd type="none" w="med" len="med"/>
            <a:tailEnd type="none" w="med" len="med"/>
          </a:ln>
        </p:spPr>
        <p:txBody>
          <a:bodyPr wrap="none" anchor="ctr"/>
          <a:p>
            <a:pPr algn="ctr" eaLnBrk="1" hangingPunct="1">
              <a:buFont typeface="Arial" panose="020B0604020202020204" pitchFamily="34" charset="0"/>
            </a:pPr>
            <a:r>
              <a:rPr lang="zh-CN" altLang="zh-CN" b="1" dirty="0">
                <a:latin typeface="Times New Roman" panose="02020603050405020304" pitchFamily="18" charset="0"/>
                <a:ea typeface="宋体" panose="02010600030101010101" pitchFamily="2" charset="-122"/>
              </a:rPr>
              <a:t>枢轴</a:t>
            </a:r>
            <a:endParaRPr lang="zh-CN" altLang="zh-CN" dirty="0">
              <a:latin typeface="Times New Roman" panose="02020603050405020304" pitchFamily="18" charset="0"/>
              <a:ea typeface="宋体" panose="02010600030101010101" pitchFamily="2" charset="-122"/>
            </a:endParaRPr>
          </a:p>
        </p:txBody>
      </p:sp>
      <p:sp>
        <p:nvSpPr>
          <p:cNvPr id="51216" name="Text Box 16"/>
          <p:cNvSpPr txBox="1"/>
          <p:nvPr/>
        </p:nvSpPr>
        <p:spPr>
          <a:xfrm>
            <a:off x="5159375" y="3744913"/>
            <a:ext cx="2438400" cy="469900"/>
          </a:xfrm>
          <a:prstGeom prst="rect">
            <a:avLst/>
          </a:prstGeom>
          <a:solidFill>
            <a:srgbClr val="CCFFCC"/>
          </a:solidFill>
          <a:ln w="12700" cap="flat" cmpd="sng">
            <a:solidFill>
              <a:srgbClr val="003300"/>
            </a:solidFill>
            <a:prstDash val="solid"/>
            <a:miter/>
            <a:headEnd type="none" w="med" len="med"/>
            <a:tailEnd type="none" w="med" len="med"/>
          </a:ln>
        </p:spPr>
        <p:txBody>
          <a:bodyPr>
            <a:spAutoFit/>
          </a:bodyPr>
          <a:p>
            <a:pPr eaLnBrk="1" hangingPunct="1">
              <a:spcBef>
                <a:spcPct val="50000"/>
              </a:spcBef>
              <a:buFont typeface="Arial" panose="020B0604020202020204" pitchFamily="34" charset="0"/>
            </a:pPr>
            <a:r>
              <a:rPr lang="zh-CN" altLang="en-US" sz="2400" dirty="0">
                <a:latin typeface="楷体_GB2312" pitchFamily="49" charset="-122"/>
                <a:ea typeface="楷体_GB2312" pitchFamily="49" charset="-122"/>
                <a:sym typeface="Arial" panose="020B0604020202020204" pitchFamily="34" charset="0"/>
              </a:rPr>
              <a:t>无序子序列(2)</a:t>
            </a:r>
            <a:endParaRPr lang="zh-CN" altLang="en-US" sz="2400" dirty="0">
              <a:latin typeface="楷体_GB2312" pitchFamily="49" charset="-122"/>
              <a:ea typeface="楷体_GB2312" pitchFamily="49" charset="-122"/>
              <a:sym typeface="Arial" panose="020B0604020202020204" pitchFamily="34" charset="0"/>
            </a:endParaRPr>
          </a:p>
        </p:txBody>
      </p:sp>
      <p:sp>
        <p:nvSpPr>
          <p:cNvPr id="51217" name="Text Box 17"/>
          <p:cNvSpPr txBox="1"/>
          <p:nvPr/>
        </p:nvSpPr>
        <p:spPr>
          <a:xfrm>
            <a:off x="2927350" y="5114925"/>
            <a:ext cx="3028950" cy="520700"/>
          </a:xfrm>
          <a:prstGeom prst="rect">
            <a:avLst/>
          </a:prstGeom>
          <a:noFill/>
          <a:ln w="9525">
            <a:noFill/>
          </a:ln>
        </p:spPr>
        <p:txBody>
          <a:bodyPr wrap="none">
            <a:spAutoFit/>
          </a:bodyPr>
          <a:p>
            <a:pPr eaLnBrk="1" hangingPunct="1">
              <a:buFont typeface="Arial" panose="020B0604020202020204" pitchFamily="34" charset="0"/>
            </a:pPr>
            <a:r>
              <a:rPr lang="zh-CN" altLang="zh-CN" sz="2800" dirty="0">
                <a:latin typeface="Times New Roman" panose="02020603050405020304" pitchFamily="18" charset="0"/>
                <a:ea typeface="楷体_GB2312" pitchFamily="49" charset="-122"/>
              </a:rPr>
              <a:t>分别进行快速排序</a:t>
            </a:r>
            <a:endParaRPr lang="zh-CN" altLang="zh-CN" sz="2800" dirty="0">
              <a:latin typeface="Times New Roman" panose="02020603050405020304" pitchFamily="18" charset="0"/>
              <a:ea typeface="楷体_GB2312" pitchFamily="49" charset="-122"/>
            </a:endParaRPr>
          </a:p>
        </p:txBody>
      </p:sp>
      <p:sp>
        <p:nvSpPr>
          <p:cNvPr id="51218" name="Line 18"/>
          <p:cNvSpPr/>
          <p:nvPr/>
        </p:nvSpPr>
        <p:spPr>
          <a:xfrm flipH="1" flipV="1">
            <a:off x="2998788" y="4322763"/>
            <a:ext cx="609600" cy="609600"/>
          </a:xfrm>
          <a:prstGeom prst="line">
            <a:avLst/>
          </a:prstGeom>
          <a:ln w="38100" cap="flat" cmpd="sng">
            <a:solidFill>
              <a:srgbClr val="990000"/>
            </a:solidFill>
            <a:prstDash val="solid"/>
            <a:headEnd type="none" w="med" len="med"/>
            <a:tailEnd type="triangle" w="med" len="lg"/>
          </a:ln>
        </p:spPr>
      </p:sp>
      <p:sp>
        <p:nvSpPr>
          <p:cNvPr id="51219" name="Line 19"/>
          <p:cNvSpPr/>
          <p:nvPr/>
        </p:nvSpPr>
        <p:spPr>
          <a:xfrm flipV="1">
            <a:off x="5041900" y="4432300"/>
            <a:ext cx="609600" cy="609600"/>
          </a:xfrm>
          <a:prstGeom prst="line">
            <a:avLst/>
          </a:prstGeom>
          <a:ln w="38100" cap="flat" cmpd="sng">
            <a:solidFill>
              <a:srgbClr val="990000"/>
            </a:solidFill>
            <a:prstDash val="solid"/>
            <a:headEnd type="none" w="med" len="med"/>
            <a:tailEnd type="triangle" w="med" len="lg"/>
          </a:ln>
        </p:spPr>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209"/>
                                        </p:tgtEl>
                                        <p:attrNameLst>
                                          <p:attrName>style.visibility</p:attrName>
                                        </p:attrNameLst>
                                      </p:cBhvr>
                                      <p:to>
                                        <p:strVal val="visible"/>
                                      </p:to>
                                    </p:set>
                                    <p:animEffect transition="in" filter="wipe(left)">
                                      <p:cBhvr>
                                        <p:cTn id="7" dur="500"/>
                                        <p:tgtEl>
                                          <p:spTgt spid="512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10"/>
                                        </p:tgtEl>
                                        <p:attrNameLst>
                                          <p:attrName>style.visibility</p:attrName>
                                        </p:attrNameLst>
                                      </p:cBhvr>
                                      <p:to>
                                        <p:strVal val="visible"/>
                                      </p:to>
                                    </p:set>
                                    <p:animEffect transition="in" filter="wipe(left)">
                                      <p:cBhvr>
                                        <p:cTn id="12" dur="500"/>
                                        <p:tgtEl>
                                          <p:spTgt spid="512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11"/>
                                        </p:tgtEl>
                                        <p:attrNameLst>
                                          <p:attrName>style.visibility</p:attrName>
                                        </p:attrNameLst>
                                      </p:cBhvr>
                                      <p:to>
                                        <p:strVal val="visible"/>
                                      </p:to>
                                    </p:set>
                                    <p:animEffect transition="in" filter="wipe(left)">
                                      <p:cBhvr>
                                        <p:cTn id="17" dur="500"/>
                                        <p:tgtEl>
                                          <p:spTgt spid="512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212"/>
                                        </p:tgtEl>
                                        <p:attrNameLst>
                                          <p:attrName>style.visibility</p:attrName>
                                        </p:attrNameLst>
                                      </p:cBhvr>
                                      <p:to>
                                        <p:strVal val="visible"/>
                                      </p:to>
                                    </p:set>
                                    <p:animEffect transition="in" filter="wipe(up)">
                                      <p:cBhvr>
                                        <p:cTn id="22" dur="500"/>
                                        <p:tgtEl>
                                          <p:spTgt spid="51212"/>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51213"/>
                                        </p:tgtEl>
                                        <p:attrNameLst>
                                          <p:attrName>style.visibility</p:attrName>
                                        </p:attrNameLst>
                                      </p:cBhvr>
                                      <p:to>
                                        <p:strVal val="visible"/>
                                      </p:to>
                                    </p:set>
                                    <p:animEffect transition="in" filter="wipe(left)">
                                      <p:cBhvr>
                                        <p:cTn id="26" dur="500"/>
                                        <p:tgtEl>
                                          <p:spTgt spid="512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1214"/>
                                        </p:tgtEl>
                                        <p:attrNameLst>
                                          <p:attrName>style.visibility</p:attrName>
                                        </p:attrNameLst>
                                      </p:cBhvr>
                                      <p:to>
                                        <p:strVal val="visible"/>
                                      </p:to>
                                    </p:set>
                                    <p:animEffect transition="in" filter="wipe(left)">
                                      <p:cBhvr>
                                        <p:cTn id="31" dur="500"/>
                                        <p:tgtEl>
                                          <p:spTgt spid="51214"/>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51215"/>
                                        </p:tgtEl>
                                        <p:attrNameLst>
                                          <p:attrName>style.visibility</p:attrName>
                                        </p:attrNameLst>
                                      </p:cBhvr>
                                      <p:to>
                                        <p:strVal val="visible"/>
                                      </p:to>
                                    </p:set>
                                    <p:animEffect transition="in" filter="wipe(left)">
                                      <p:cBhvr>
                                        <p:cTn id="35" dur="500"/>
                                        <p:tgtEl>
                                          <p:spTgt spid="51215"/>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51216"/>
                                        </p:tgtEl>
                                        <p:attrNameLst>
                                          <p:attrName>style.visibility</p:attrName>
                                        </p:attrNameLst>
                                      </p:cBhvr>
                                      <p:to>
                                        <p:strVal val="visible"/>
                                      </p:to>
                                    </p:set>
                                    <p:animEffect transition="in" filter="wipe(left)">
                                      <p:cBhvr>
                                        <p:cTn id="39" dur="500"/>
                                        <p:tgtEl>
                                          <p:spTgt spid="51216"/>
                                        </p:tgtEl>
                                      </p:cBhvr>
                                    </p:animEffect>
                                  </p:childTnLst>
                                </p:cTn>
                              </p:par>
                            </p:childTnLst>
                          </p:cTn>
                        </p:par>
                        <p:par>
                          <p:cTn id="40" fill="hold">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51217"/>
                                        </p:tgtEl>
                                        <p:attrNameLst>
                                          <p:attrName>style.visibility</p:attrName>
                                        </p:attrNameLst>
                                      </p:cBhvr>
                                      <p:to>
                                        <p:strVal val="visible"/>
                                      </p:to>
                                    </p:set>
                                    <p:animEffect transition="in" filter="wipe(left)">
                                      <p:cBhvr>
                                        <p:cTn id="43" dur="500"/>
                                        <p:tgtEl>
                                          <p:spTgt spid="51217"/>
                                        </p:tgtEl>
                                      </p:cBhvr>
                                    </p:animEffect>
                                  </p:childTnLst>
                                </p:cTn>
                              </p:par>
                            </p:childTnLst>
                          </p:cTn>
                        </p:par>
                        <p:par>
                          <p:cTn id="44" fill="hold">
                            <p:stCondLst>
                              <p:cond delay="2000"/>
                            </p:stCondLst>
                            <p:childTnLst>
                              <p:par>
                                <p:cTn id="45" presetID="22" presetClass="entr" presetSubtype="4" fill="hold" nodeType="afterEffect">
                                  <p:stCondLst>
                                    <p:cond delay="0"/>
                                  </p:stCondLst>
                                  <p:childTnLst>
                                    <p:set>
                                      <p:cBhvr>
                                        <p:cTn id="46" dur="1" fill="hold">
                                          <p:stCondLst>
                                            <p:cond delay="0"/>
                                          </p:stCondLst>
                                        </p:cTn>
                                        <p:tgtEl>
                                          <p:spTgt spid="51218"/>
                                        </p:tgtEl>
                                        <p:attrNameLst>
                                          <p:attrName>style.visibility</p:attrName>
                                        </p:attrNameLst>
                                      </p:cBhvr>
                                      <p:to>
                                        <p:strVal val="visible"/>
                                      </p:to>
                                    </p:set>
                                    <p:animEffect transition="in" filter="wipe(down)">
                                      <p:cBhvr>
                                        <p:cTn id="47" dur="500"/>
                                        <p:tgtEl>
                                          <p:spTgt spid="51218"/>
                                        </p:tgtEl>
                                      </p:cBhvr>
                                    </p:animEffect>
                                  </p:childTnLst>
                                </p:cTn>
                              </p:par>
                            </p:childTnLst>
                          </p:cTn>
                        </p:par>
                        <p:par>
                          <p:cTn id="48" fill="hold">
                            <p:stCondLst>
                              <p:cond delay="2500"/>
                            </p:stCondLst>
                            <p:childTnLst>
                              <p:par>
                                <p:cTn id="49" presetID="22" presetClass="entr" presetSubtype="4" fill="hold" nodeType="afterEffect">
                                  <p:stCondLst>
                                    <p:cond delay="0"/>
                                  </p:stCondLst>
                                  <p:childTnLst>
                                    <p:set>
                                      <p:cBhvr>
                                        <p:cTn id="50" dur="1" fill="hold">
                                          <p:stCondLst>
                                            <p:cond delay="0"/>
                                          </p:stCondLst>
                                        </p:cTn>
                                        <p:tgtEl>
                                          <p:spTgt spid="51219"/>
                                        </p:tgtEl>
                                        <p:attrNameLst>
                                          <p:attrName>style.visibility</p:attrName>
                                        </p:attrNameLst>
                                      </p:cBhvr>
                                      <p:to>
                                        <p:strVal val="visible"/>
                                      </p:to>
                                    </p:set>
                                    <p:animEffect transition="in" filter="wipe(down)">
                                      <p:cBhvr>
                                        <p:cTn id="51" dur="500"/>
                                        <p:tgtEl>
                                          <p:spTgt spid="51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9" grpId="0"/>
      <p:bldP spid="51210" grpId="0"/>
      <p:bldP spid="51211" grpId="0" bldLvl="0" animBg="1"/>
      <p:bldP spid="51212" grpId="0" animBg="1"/>
      <p:bldP spid="51213" grpId="0"/>
      <p:bldP spid="51214" grpId="0" bldLvl="0" animBg="1"/>
      <p:bldP spid="51215" grpId="0" bldLvl="0" animBg="1"/>
      <p:bldP spid="51216" grpId="0" bldLvl="0" animBg="1"/>
      <p:bldP spid="5121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33" name="Text Box 2"/>
          <p:cNvSpPr txBox="1"/>
          <p:nvPr/>
        </p:nvSpPr>
        <p:spPr>
          <a:xfrm>
            <a:off x="823913" y="549275"/>
            <a:ext cx="7215187" cy="4708525"/>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void</a:t>
            </a:r>
            <a:r>
              <a:rPr lang="en-US" altLang="zh-CN" sz="2000" dirty="0">
                <a:latin typeface="微软雅黑" panose="020B0503020204020204" pitchFamily="34" charset="-122"/>
                <a:ea typeface="微软雅黑" panose="020B0503020204020204" pitchFamily="34" charset="-122"/>
              </a:rPr>
              <a:t> QSort (RedType &amp; R[],  </a:t>
            </a:r>
            <a:r>
              <a:rPr lang="en-US" altLang="zh-CN" sz="2000" b="1" dirty="0">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low,  </a:t>
            </a:r>
            <a:r>
              <a:rPr lang="en-US" altLang="zh-CN" sz="2000" b="1" dirty="0">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high ) </a:t>
            </a:r>
            <a:r>
              <a:rPr lang="en-US" altLang="zh-CN" sz="2000" b="1"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 </a:t>
            </a:r>
            <a:r>
              <a:rPr lang="zh-CN" altLang="en-US" sz="2000" dirty="0">
                <a:latin typeface="微软雅黑" panose="020B0503020204020204" pitchFamily="34" charset="-122"/>
                <a:ea typeface="微软雅黑" panose="020B0503020204020204" pitchFamily="34" charset="-122"/>
              </a:rPr>
              <a:t>对记录序列</a:t>
            </a:r>
            <a:r>
              <a:rPr lang="en-US" altLang="zh-CN" sz="2000" dirty="0">
                <a:latin typeface="微软雅黑" panose="020B0503020204020204" pitchFamily="34" charset="-122"/>
                <a:ea typeface="微软雅黑" panose="020B0503020204020204" pitchFamily="34" charset="-122"/>
              </a:rPr>
              <a:t>R[low..high]</a:t>
            </a:r>
            <a:r>
              <a:rPr lang="zh-CN" altLang="en-US" sz="2000" dirty="0">
                <a:latin typeface="微软雅黑" panose="020B0503020204020204" pitchFamily="34" charset="-122"/>
                <a:ea typeface="微软雅黑" panose="020B0503020204020204" pitchFamily="34" charset="-122"/>
              </a:rPr>
              <a:t>进行快速排序</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if</a:t>
            </a:r>
            <a:r>
              <a:rPr lang="en-US" altLang="zh-CN" sz="2000" dirty="0">
                <a:latin typeface="微软雅黑" panose="020B0503020204020204" pitchFamily="34" charset="-122"/>
                <a:ea typeface="微软雅黑" panose="020B0503020204020204" pitchFamily="34" charset="-122"/>
              </a:rPr>
              <a:t> (low </a:t>
            </a:r>
            <a:r>
              <a:rPr lang="en-US" altLang="zh-CN" sz="2000" b="1" dirty="0">
                <a:latin typeface="微软雅黑" panose="020B0503020204020204" pitchFamily="34" charset="-122"/>
                <a:ea typeface="微软雅黑" panose="020B0503020204020204" pitchFamily="34" charset="-122"/>
              </a:rPr>
              <a:t>&lt; </a:t>
            </a:r>
            <a:r>
              <a:rPr lang="en-US" altLang="zh-CN" sz="2000" dirty="0">
                <a:latin typeface="微软雅黑" panose="020B0503020204020204" pitchFamily="34" charset="-122"/>
                <a:ea typeface="微软雅黑" panose="020B0503020204020204" pitchFamily="34" charset="-122"/>
              </a:rPr>
              <a:t>high) </a:t>
            </a:r>
            <a:r>
              <a:rPr lang="en-US" altLang="zh-CN" sz="20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 </a:t>
            </a:r>
            <a:r>
              <a:rPr lang="zh-CN" altLang="en-US" sz="2000" dirty="0">
                <a:latin typeface="微软雅黑" panose="020B0503020204020204" pitchFamily="34" charset="-122"/>
                <a:ea typeface="微软雅黑" panose="020B0503020204020204" pitchFamily="34" charset="-122"/>
              </a:rPr>
              <a:t>长度大于</a:t>
            </a:r>
            <a:r>
              <a:rPr lang="en-US" altLang="zh-CN" sz="2000" dirty="0">
                <a:latin typeface="微软雅黑" panose="020B0503020204020204" pitchFamily="34" charset="-122"/>
                <a:ea typeface="微软雅黑" panose="020B0503020204020204" pitchFamily="34" charset="-122"/>
              </a:rPr>
              <a:t>1   </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pivotloc = Partition(R, low, high);</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 </a:t>
            </a:r>
            <a:r>
              <a:rPr lang="zh-CN" altLang="en-US" sz="2000" dirty="0">
                <a:latin typeface="微软雅黑" panose="020B0503020204020204" pitchFamily="34" charset="-122"/>
                <a:ea typeface="微软雅黑" panose="020B0503020204020204" pitchFamily="34" charset="-122"/>
              </a:rPr>
              <a:t>对 </a:t>
            </a:r>
            <a:r>
              <a:rPr lang="en-US" altLang="zh-CN" sz="2000" dirty="0">
                <a:latin typeface="微软雅黑" panose="020B0503020204020204" pitchFamily="34" charset="-122"/>
                <a:ea typeface="微软雅黑" panose="020B0503020204020204" pitchFamily="34" charset="-122"/>
              </a:rPr>
              <a:t>R[s..t] </a:t>
            </a:r>
            <a:r>
              <a:rPr lang="zh-CN" altLang="en-US" sz="2000" dirty="0">
                <a:latin typeface="微软雅黑" panose="020B0503020204020204" pitchFamily="34" charset="-122"/>
                <a:ea typeface="微软雅黑" panose="020B0503020204020204" pitchFamily="34" charset="-122"/>
              </a:rPr>
              <a:t>进行</a:t>
            </a:r>
            <a:r>
              <a:rPr lang="zh-CN" altLang="en-US" sz="2000" b="1" dirty="0">
                <a:latin typeface="微软雅黑" panose="020B0503020204020204" pitchFamily="34" charset="-122"/>
                <a:ea typeface="微软雅黑" panose="020B0503020204020204" pitchFamily="34" charset="-122"/>
              </a:rPr>
              <a:t>一次划分</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QSort(R, low, pivotloc-1);</a:t>
            </a:r>
            <a:endParaRPr lang="en-US" altLang="zh-CN" sz="2000" dirty="0">
              <a:latin typeface="微软雅黑" panose="020B0503020204020204" pitchFamily="34" charset="-122"/>
              <a:ea typeface="微软雅黑" panose="020B0503020204020204" pitchFamily="34" charset="-122"/>
            </a:endParaRPr>
          </a:p>
          <a:p>
            <a:pPr algn="ctr" eaLnBrk="1" hangingPunct="1">
              <a:lnSpc>
                <a:spcPct val="15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 </a:t>
            </a:r>
            <a:r>
              <a:rPr lang="zh-CN" altLang="en-US" sz="2000" dirty="0">
                <a:latin typeface="微软雅黑" panose="020B0503020204020204" pitchFamily="34" charset="-122"/>
                <a:ea typeface="微软雅黑" panose="020B0503020204020204" pitchFamily="34" charset="-122"/>
              </a:rPr>
              <a:t>对低子序列递归排序，</a:t>
            </a:r>
            <a:r>
              <a:rPr lang="en-US" altLang="zh-CN" sz="2000" b="1" dirty="0">
                <a:latin typeface="微软雅黑" panose="020B0503020204020204" pitchFamily="34" charset="-122"/>
                <a:ea typeface="微软雅黑" panose="020B0503020204020204" pitchFamily="34" charset="-122"/>
              </a:rPr>
              <a:t>pivotloc</a:t>
            </a:r>
            <a:r>
              <a:rPr lang="zh-CN" altLang="en-US" sz="2000" b="1" dirty="0">
                <a:latin typeface="微软雅黑" panose="020B0503020204020204" pitchFamily="34" charset="-122"/>
                <a:ea typeface="微软雅黑" panose="020B0503020204020204" pitchFamily="34" charset="-122"/>
              </a:rPr>
              <a:t>是枢轴位置</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QSort(R, pivotloc+1, high); // </a:t>
            </a:r>
            <a:r>
              <a:rPr lang="zh-CN" altLang="en-US" sz="2000" dirty="0">
                <a:latin typeface="微软雅黑" panose="020B0503020204020204" pitchFamily="34" charset="-122"/>
                <a:ea typeface="微软雅黑" panose="020B0503020204020204" pitchFamily="34" charset="-122"/>
              </a:rPr>
              <a:t>对高子序列递归排序</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 QSort</a:t>
            </a:r>
            <a:endParaRPr lang="en-US" altLang="zh-CN" sz="2000" dirty="0">
              <a:latin typeface="微软雅黑" panose="020B0503020204020204" pitchFamily="34" charset="-122"/>
              <a:ea typeface="微软雅黑" panose="020B0503020204020204" pitchFamily="34" charset="-122"/>
            </a:endParaRPr>
          </a:p>
        </p:txBody>
      </p:sp>
      <p:sp>
        <p:nvSpPr>
          <p:cNvPr id="54275" name="Text Box 4"/>
          <p:cNvSpPr txBox="1"/>
          <p:nvPr/>
        </p:nvSpPr>
        <p:spPr>
          <a:xfrm>
            <a:off x="3430588" y="5502275"/>
            <a:ext cx="2808287" cy="400050"/>
          </a:xfrm>
          <a:prstGeom prst="rect">
            <a:avLst/>
          </a:prstGeom>
          <a:noFill/>
          <a:ln w="9525">
            <a:noFill/>
          </a:ln>
        </p:spPr>
        <p:txBody>
          <a:bodyPr>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算法 </a:t>
            </a:r>
            <a:r>
              <a:rPr lang="en-US" altLang="zh-CN" sz="2000" b="1" dirty="0">
                <a:latin typeface="微软雅黑" panose="020B0503020204020204" pitchFamily="34" charset="-122"/>
                <a:ea typeface="微软雅黑" panose="020B0503020204020204" pitchFamily="34" charset="-122"/>
              </a:rPr>
              <a:t>10.7</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2233"/>
                                        </p:tgtEl>
                                        <p:attrNameLst>
                                          <p:attrName>style.visibility</p:attrName>
                                        </p:attrNameLst>
                                      </p:cBhvr>
                                      <p:to>
                                        <p:strVal val="visible"/>
                                      </p:to>
                                    </p:set>
                                    <p:animEffect transition="in" filter="strips(downRight)">
                                      <p:cBhvr>
                                        <p:cTn id="7" dur="500"/>
                                        <p:tgtEl>
                                          <p:spTgt spid="52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7" name="Text Box 4"/>
          <p:cNvSpPr txBox="1"/>
          <p:nvPr/>
        </p:nvSpPr>
        <p:spPr>
          <a:xfrm>
            <a:off x="593725" y="642938"/>
            <a:ext cx="7502525" cy="962025"/>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2000"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rPr>
              <a:t>第一次调用函数 </a:t>
            </a:r>
            <a:r>
              <a:rPr lang="en-US" altLang="zh-CN" sz="2000" dirty="0">
                <a:latin typeface="微软雅黑" panose="020B0503020204020204" pitchFamily="34" charset="-122"/>
                <a:ea typeface="微软雅黑" panose="020B0503020204020204" pitchFamily="34" charset="-122"/>
              </a:rPr>
              <a:t>Qsort </a:t>
            </a:r>
            <a:r>
              <a:rPr lang="zh-CN" altLang="en-US" sz="2000" dirty="0">
                <a:latin typeface="微软雅黑" panose="020B0503020204020204" pitchFamily="34" charset="-122"/>
                <a:ea typeface="微软雅黑" panose="020B0503020204020204" pitchFamily="34" charset="-122"/>
              </a:rPr>
              <a:t>时，待排序记录序列的上、下界分别为 </a:t>
            </a: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和 </a:t>
            </a:r>
            <a:r>
              <a:rPr lang="en-US" altLang="zh-CN" sz="2000" dirty="0">
                <a:latin typeface="微软雅黑" panose="020B0503020204020204" pitchFamily="34" charset="-122"/>
                <a:ea typeface="微软雅黑" panose="020B0503020204020204" pitchFamily="34" charset="-122"/>
              </a:rPr>
              <a:t>L.length</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53258" name="Text Box 2"/>
          <p:cNvSpPr txBox="1"/>
          <p:nvPr/>
        </p:nvSpPr>
        <p:spPr>
          <a:xfrm>
            <a:off x="1835150" y="2066925"/>
            <a:ext cx="4979988" cy="1938338"/>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void</a:t>
            </a:r>
            <a:r>
              <a:rPr lang="en-US" altLang="zh-CN" sz="2000" dirty="0">
                <a:latin typeface="微软雅黑" panose="020B0503020204020204" pitchFamily="34" charset="-122"/>
                <a:ea typeface="微软雅黑" panose="020B0503020204020204" pitchFamily="34" charset="-122"/>
              </a:rPr>
              <a:t> QuickSort( SqList </a:t>
            </a:r>
            <a:r>
              <a:rPr lang="en-US" altLang="zh-CN" sz="2000" b="1" dirty="0">
                <a:latin typeface="微软雅黑" panose="020B0503020204020204" pitchFamily="34" charset="-122"/>
                <a:ea typeface="微软雅黑" panose="020B0503020204020204" pitchFamily="34" charset="-122"/>
              </a:rPr>
              <a:t>&amp;</a:t>
            </a:r>
            <a:r>
              <a:rPr lang="en-US" altLang="zh-CN" sz="2000" dirty="0">
                <a:latin typeface="微软雅黑" panose="020B0503020204020204" pitchFamily="34" charset="-122"/>
                <a:ea typeface="微软雅黑" panose="020B0503020204020204" pitchFamily="34" charset="-122"/>
              </a:rPr>
              <a:t> L) </a:t>
            </a:r>
            <a:r>
              <a:rPr lang="en-US" altLang="zh-CN" sz="2000" b="1"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 </a:t>
            </a:r>
            <a:r>
              <a:rPr lang="zh-CN" altLang="en-US" sz="2000" dirty="0">
                <a:latin typeface="微软雅黑" panose="020B0503020204020204" pitchFamily="34" charset="-122"/>
                <a:ea typeface="微软雅黑" panose="020B0503020204020204" pitchFamily="34" charset="-122"/>
              </a:rPr>
              <a:t>对顺序表进行快速排序</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QSort(L.r, 1, L.length);</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 QuickSort</a:t>
            </a:r>
            <a:endParaRPr lang="en-US" altLang="zh-CN" sz="2000" dirty="0">
              <a:latin typeface="微软雅黑" panose="020B0503020204020204" pitchFamily="34" charset="-122"/>
              <a:ea typeface="微软雅黑" panose="020B0503020204020204" pitchFamily="34" charset="-122"/>
            </a:endParaRPr>
          </a:p>
        </p:txBody>
      </p:sp>
      <p:sp>
        <p:nvSpPr>
          <p:cNvPr id="53259" name="Text Box 6"/>
          <p:cNvSpPr txBox="1"/>
          <p:nvPr/>
        </p:nvSpPr>
        <p:spPr>
          <a:xfrm>
            <a:off x="3070225" y="4930775"/>
            <a:ext cx="2305050" cy="400050"/>
          </a:xfrm>
          <a:prstGeom prst="rect">
            <a:avLst/>
          </a:prstGeom>
          <a:noFill/>
          <a:ln w="9525">
            <a:noFill/>
          </a:ln>
        </p:spPr>
        <p:txBody>
          <a:bodyPr>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算法 </a:t>
            </a:r>
            <a:r>
              <a:rPr lang="en-US" altLang="zh-CN" sz="2000" b="1" dirty="0">
                <a:latin typeface="微软雅黑" panose="020B0503020204020204" pitchFamily="34" charset="-122"/>
                <a:ea typeface="微软雅黑" panose="020B0503020204020204" pitchFamily="34" charset="-122"/>
              </a:rPr>
              <a:t>10.8</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3257"/>
                                        </p:tgtEl>
                                        <p:attrNameLst>
                                          <p:attrName>style.visibility</p:attrName>
                                        </p:attrNameLst>
                                      </p:cBhvr>
                                      <p:to>
                                        <p:strVal val="visible"/>
                                      </p:to>
                                    </p:set>
                                    <p:animEffect transition="in" filter="strips(downRight)">
                                      <p:cBhvr>
                                        <p:cTn id="7" dur="500"/>
                                        <p:tgtEl>
                                          <p:spTgt spid="5325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3258"/>
                                        </p:tgtEl>
                                        <p:attrNameLst>
                                          <p:attrName>style.visibility</p:attrName>
                                        </p:attrNameLst>
                                      </p:cBhvr>
                                      <p:to>
                                        <p:strVal val="visible"/>
                                      </p:to>
                                    </p:set>
                                    <p:animEffect transition="in" filter="strips(downRight)">
                                      <p:cBhvr>
                                        <p:cTn id="12" dur="300"/>
                                        <p:tgtEl>
                                          <p:spTgt spid="5325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3259"/>
                                        </p:tgtEl>
                                        <p:attrNameLst>
                                          <p:attrName>style.visibility</p:attrName>
                                        </p:attrNameLst>
                                      </p:cBhvr>
                                      <p:to>
                                        <p:strVal val="visible"/>
                                      </p:to>
                                    </p:set>
                                    <p:animEffect transition="in" filter="blinds(horizontal)">
                                      <p:cBhvr>
                                        <p:cTn id="15" dur="500"/>
                                        <p:tgtEl>
                                          <p:spTgt spid="53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7" grpId="0"/>
      <p:bldP spid="53258" grpId="0"/>
      <p:bldP spid="5325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53" name="Text Box 2"/>
          <p:cNvSpPr txBox="1"/>
          <p:nvPr/>
        </p:nvSpPr>
        <p:spPr>
          <a:xfrm>
            <a:off x="879475" y="428625"/>
            <a:ext cx="4056063" cy="461963"/>
          </a:xfrm>
          <a:prstGeom prst="rect">
            <a:avLst/>
          </a:prstGeom>
          <a:noFill/>
          <a:ln w="9525">
            <a:noFill/>
          </a:ln>
        </p:spPr>
        <p:txBody>
          <a:bodyPr>
            <a:spAutoFit/>
          </a:bodyPr>
          <a:p>
            <a:pPr eaLnBrk="1" hangingPunct="1">
              <a:buFont typeface="Arial" panose="020B0604020202020204" pitchFamily="34" charset="0"/>
            </a:pPr>
            <a:r>
              <a:rPr lang="en-US" altLang="zh-CN" sz="2400" b="1" dirty="0">
                <a:latin typeface="微软雅黑" panose="020B0503020204020204" pitchFamily="34" charset="-122"/>
                <a:ea typeface="微软雅黑" panose="020B0503020204020204" pitchFamily="34" charset="-122"/>
              </a:rPr>
              <a:t>10.4    </a:t>
            </a:r>
            <a:r>
              <a:rPr lang="zh-CN" altLang="en-US" sz="2400" b="1" dirty="0">
                <a:latin typeface="微软雅黑" panose="020B0503020204020204" pitchFamily="34" charset="-122"/>
                <a:ea typeface="微软雅黑" panose="020B0503020204020204" pitchFamily="34" charset="-122"/>
              </a:rPr>
              <a:t>选择排序</a:t>
            </a:r>
            <a:endParaRPr lang="zh-CN" altLang="en-US" sz="2400" b="1" dirty="0">
              <a:latin typeface="微软雅黑" panose="020B0503020204020204" pitchFamily="34" charset="-122"/>
              <a:ea typeface="微软雅黑" panose="020B0503020204020204" pitchFamily="34" charset="-122"/>
            </a:endParaRPr>
          </a:p>
        </p:txBody>
      </p:sp>
      <p:sp>
        <p:nvSpPr>
          <p:cNvPr id="57354" name="Text Box 14">
            <a:hlinkClick r:id="" action="ppaction://hlinkshowjump?jump=nextslide"/>
          </p:cNvPr>
          <p:cNvSpPr txBox="1"/>
          <p:nvPr/>
        </p:nvSpPr>
        <p:spPr>
          <a:xfrm>
            <a:off x="450850" y="1071563"/>
            <a:ext cx="7573963" cy="1722437"/>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3300" b="1" dirty="0">
                <a:latin typeface="楷体_GB2312" pitchFamily="49" charset="-122"/>
                <a:ea typeface="楷体_GB2312" pitchFamily="49" charset="-122"/>
              </a:rPr>
              <a:t>  </a:t>
            </a:r>
            <a:r>
              <a:rPr lang="zh-CN" altLang="en-US" sz="2000" dirty="0">
                <a:latin typeface="微软雅黑" panose="020B0503020204020204" pitchFamily="34" charset="-122"/>
                <a:ea typeface="微软雅黑" panose="020B0503020204020204" pitchFamily="34" charset="-122"/>
              </a:rPr>
              <a:t>选择排序</a:t>
            </a:r>
            <a:r>
              <a:rPr lang="en-US" altLang="zh-CN" sz="2000" dirty="0">
                <a:latin typeface="微软雅黑" panose="020B0503020204020204" pitchFamily="34" charset="-122"/>
                <a:ea typeface="微软雅黑" panose="020B0503020204020204" pitchFamily="34" charset="-122"/>
              </a:rPr>
              <a:t>(Selection Sort)</a:t>
            </a:r>
            <a:r>
              <a:rPr lang="zh-CN" altLang="en-US" sz="2000" dirty="0">
                <a:latin typeface="微软雅黑" panose="020B0503020204020204" pitchFamily="34" charset="-122"/>
                <a:ea typeface="微软雅黑" panose="020B0503020204020204" pitchFamily="34" charset="-122"/>
              </a:rPr>
              <a:t>的基本思想是：每一趟在</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n-i+1(i=1,2, …,n-1)</a:t>
            </a:r>
            <a:r>
              <a:rPr lang="zh-CN" altLang="en-US" sz="2000" dirty="0">
                <a:latin typeface="微软雅黑" panose="020B0503020204020204" pitchFamily="34" charset="-122"/>
                <a:ea typeface="微软雅黑" panose="020B0503020204020204" pitchFamily="34" charset="-122"/>
              </a:rPr>
              <a:t>个记录中选取关键字最小的记录作为</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有序序列中的第 </a:t>
            </a:r>
            <a:r>
              <a:rPr lang="en-US" altLang="zh-CN" sz="2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个记录。</a:t>
            </a:r>
            <a:endParaRPr lang="zh-CN" altLang="en-US" sz="2000" dirty="0">
              <a:latin typeface="微软雅黑" panose="020B0503020204020204" pitchFamily="34" charset="-122"/>
              <a:ea typeface="微软雅黑" panose="020B0503020204020204" pitchFamily="34" charset="-122"/>
            </a:endParaRPr>
          </a:p>
        </p:txBody>
      </p:sp>
      <p:sp>
        <p:nvSpPr>
          <p:cNvPr id="57355" name="Text Box 5">
            <a:hlinkClick r:id="" action="ppaction://hlinkshowjump?jump=nextslide"/>
          </p:cNvPr>
          <p:cNvSpPr txBox="1"/>
          <p:nvPr/>
        </p:nvSpPr>
        <p:spPr>
          <a:xfrm>
            <a:off x="1981200" y="2997200"/>
            <a:ext cx="2659063" cy="400050"/>
          </a:xfrm>
          <a:prstGeom prst="rect">
            <a:avLst/>
          </a:prstGeom>
          <a:noFill/>
          <a:ln w="9525">
            <a:noFill/>
          </a:ln>
        </p:spPr>
        <p:txBody>
          <a:bodyPr wrap="none">
            <a:spAutoFit/>
          </a:bodyPr>
          <a:p>
            <a:pPr eaLnBrk="1" hangingPunct="1">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10.4.1  </a:t>
            </a:r>
            <a:r>
              <a:rPr lang="zh-CN" altLang="en-US" sz="2000" b="1" dirty="0">
                <a:latin typeface="微软雅黑" panose="020B0503020204020204" pitchFamily="34" charset="-122"/>
                <a:ea typeface="微软雅黑" panose="020B0503020204020204" pitchFamily="34" charset="-122"/>
              </a:rPr>
              <a:t>简单选择排序</a:t>
            </a:r>
            <a:endParaRPr lang="zh-CN" altLang="en-US" sz="2000" b="1" dirty="0">
              <a:latin typeface="微软雅黑" panose="020B0503020204020204" pitchFamily="34" charset="-122"/>
              <a:ea typeface="微软雅黑" panose="020B0503020204020204" pitchFamily="34" charset="-122"/>
            </a:endParaRPr>
          </a:p>
        </p:txBody>
      </p:sp>
      <p:pic>
        <p:nvPicPr>
          <p:cNvPr id="57356" name="Picture 7" descr="Metallic Orb">
            <a:hlinkClick r:id="" action="ppaction://noaction"/>
          </p:cNvPr>
          <p:cNvPicPr>
            <a:picLocks noChangeAspect="1"/>
          </p:cNvPicPr>
          <p:nvPr/>
        </p:nvPicPr>
        <p:blipFill>
          <a:blip r:embed="rId1"/>
          <a:stretch>
            <a:fillRect/>
          </a:stretch>
        </p:blipFill>
        <p:spPr>
          <a:xfrm>
            <a:off x="1522413" y="3000375"/>
            <a:ext cx="381000" cy="381000"/>
          </a:xfrm>
          <a:prstGeom prst="rect">
            <a:avLst/>
          </a:prstGeom>
          <a:noFill/>
          <a:ln w="9525">
            <a:noFill/>
          </a:ln>
        </p:spPr>
      </p:pic>
      <p:sp>
        <p:nvSpPr>
          <p:cNvPr id="57357" name="Text Box 6">
            <a:hlinkClick r:id="" action="ppaction://noaction"/>
          </p:cNvPr>
          <p:cNvSpPr txBox="1"/>
          <p:nvPr/>
        </p:nvSpPr>
        <p:spPr>
          <a:xfrm>
            <a:off x="2057400" y="3789363"/>
            <a:ext cx="2659063" cy="400050"/>
          </a:xfrm>
          <a:prstGeom prst="rect">
            <a:avLst/>
          </a:prstGeom>
          <a:noFill/>
          <a:ln w="9525">
            <a:noFill/>
          </a:ln>
        </p:spPr>
        <p:txBody>
          <a:bodyPr wrap="none">
            <a:spAutoFit/>
          </a:bodyPr>
          <a:p>
            <a:pPr eaLnBrk="1" hangingPunct="1">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10.4.2  </a:t>
            </a:r>
            <a:r>
              <a:rPr lang="zh-CN" altLang="en-US" sz="2000" b="1" dirty="0">
                <a:latin typeface="微软雅黑" panose="020B0503020204020204" pitchFamily="34" charset="-122"/>
                <a:ea typeface="微软雅黑" panose="020B0503020204020204" pitchFamily="34" charset="-122"/>
              </a:rPr>
              <a:t>树形选择排序</a:t>
            </a:r>
            <a:endParaRPr lang="zh-CN" altLang="en-US" sz="2000" b="1" dirty="0">
              <a:latin typeface="微软雅黑" panose="020B0503020204020204" pitchFamily="34" charset="-122"/>
              <a:ea typeface="微软雅黑" panose="020B0503020204020204" pitchFamily="34" charset="-122"/>
            </a:endParaRPr>
          </a:p>
        </p:txBody>
      </p:sp>
      <p:pic>
        <p:nvPicPr>
          <p:cNvPr id="57358" name="Picture 8" descr="Metallic Orb">
            <a:hlinkClick r:id="rId2" action="ppaction://hlinksldjump"/>
          </p:cNvPr>
          <p:cNvPicPr>
            <a:picLocks noChangeAspect="1"/>
          </p:cNvPicPr>
          <p:nvPr/>
        </p:nvPicPr>
        <p:blipFill>
          <a:blip r:embed="rId1"/>
          <a:stretch>
            <a:fillRect/>
          </a:stretch>
        </p:blipFill>
        <p:spPr>
          <a:xfrm>
            <a:off x="1522413" y="3787775"/>
            <a:ext cx="381000" cy="381000"/>
          </a:xfrm>
          <a:prstGeom prst="rect">
            <a:avLst/>
          </a:prstGeom>
          <a:noFill/>
          <a:ln w="9525">
            <a:noFill/>
          </a:ln>
        </p:spPr>
      </p:pic>
      <p:sp>
        <p:nvSpPr>
          <p:cNvPr id="57359" name="Text Box 12">
            <a:hlinkClick r:id="" action="ppaction://noaction"/>
          </p:cNvPr>
          <p:cNvSpPr txBox="1"/>
          <p:nvPr/>
        </p:nvSpPr>
        <p:spPr>
          <a:xfrm>
            <a:off x="2076450" y="4584700"/>
            <a:ext cx="1890713" cy="400050"/>
          </a:xfrm>
          <a:prstGeom prst="rect">
            <a:avLst/>
          </a:prstGeom>
          <a:noFill/>
          <a:ln w="9525">
            <a:noFill/>
          </a:ln>
        </p:spPr>
        <p:txBody>
          <a:bodyPr wrap="none">
            <a:spAutoFit/>
          </a:bodyPr>
          <a:p>
            <a:pPr eaLnBrk="1" hangingPunct="1">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10.4.3  </a:t>
            </a:r>
            <a:r>
              <a:rPr lang="zh-CN" altLang="en-US" sz="2000" b="1" dirty="0">
                <a:latin typeface="微软雅黑" panose="020B0503020204020204" pitchFamily="34" charset="-122"/>
                <a:ea typeface="微软雅黑" panose="020B0503020204020204" pitchFamily="34" charset="-122"/>
              </a:rPr>
              <a:t>堆排序</a:t>
            </a:r>
            <a:endParaRPr lang="zh-CN" altLang="en-US" sz="2000" b="1" dirty="0">
              <a:latin typeface="微软雅黑" panose="020B0503020204020204" pitchFamily="34" charset="-122"/>
              <a:ea typeface="微软雅黑" panose="020B0503020204020204" pitchFamily="34" charset="-122"/>
            </a:endParaRPr>
          </a:p>
        </p:txBody>
      </p:sp>
      <p:pic>
        <p:nvPicPr>
          <p:cNvPr id="57360" name="Picture 13" descr="Metallic Orb">
            <a:hlinkClick r:id="rId2" action="ppaction://hlinksldjump"/>
          </p:cNvPr>
          <p:cNvPicPr>
            <a:picLocks noChangeAspect="1"/>
          </p:cNvPicPr>
          <p:nvPr/>
        </p:nvPicPr>
        <p:blipFill>
          <a:blip r:embed="rId1"/>
          <a:stretch>
            <a:fillRect/>
          </a:stretch>
        </p:blipFill>
        <p:spPr>
          <a:xfrm>
            <a:off x="1522413" y="4573588"/>
            <a:ext cx="381000" cy="381000"/>
          </a:xfrm>
          <a:prstGeom prst="rect">
            <a:avLst/>
          </a:prstGeom>
          <a:noFill/>
          <a:ln w="9525">
            <a:noFill/>
          </a:ln>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57353"/>
                                        </p:tgtEl>
                                        <p:attrNameLst>
                                          <p:attrName>style.visibility</p:attrName>
                                        </p:attrNameLst>
                                      </p:cBhvr>
                                      <p:to>
                                        <p:strVal val="visible"/>
                                      </p:to>
                                    </p:set>
                                    <p:animEffect transition="in" filter="blinds(vertical)">
                                      <p:cBhvr>
                                        <p:cTn id="7" dur="500"/>
                                        <p:tgtEl>
                                          <p:spTgt spid="5735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57354"/>
                                        </p:tgtEl>
                                        <p:attrNameLst>
                                          <p:attrName>style.visibility</p:attrName>
                                        </p:attrNameLst>
                                      </p:cBhvr>
                                      <p:to>
                                        <p:strVal val="visible"/>
                                      </p:to>
                                    </p:set>
                                    <p:anim calcmode="lin" valueType="num">
                                      <p:cBhvr>
                                        <p:cTn id="12" dur="500" fill="hold"/>
                                        <p:tgtEl>
                                          <p:spTgt spid="57354"/>
                                        </p:tgtEl>
                                        <p:attrNameLst>
                                          <p:attrName>ppt_w</p:attrName>
                                        </p:attrNameLst>
                                      </p:cBhvr>
                                      <p:tavLst>
                                        <p:tav tm="0">
                                          <p:val>
                                            <p:fltVal val="0.000000"/>
                                          </p:val>
                                        </p:tav>
                                        <p:tav tm="100000">
                                          <p:val>
                                            <p:strVal val="#ppt_w"/>
                                          </p:val>
                                        </p:tav>
                                      </p:tavLst>
                                    </p:anim>
                                    <p:anim calcmode="lin" valueType="num">
                                      <p:cBhvr>
                                        <p:cTn id="13" dur="500" fill="hold"/>
                                        <p:tgtEl>
                                          <p:spTgt spid="57354"/>
                                        </p:tgtEl>
                                        <p:attrNameLst>
                                          <p:attrName>ppt_h</p:attrName>
                                        </p:attrNameLst>
                                      </p:cBhvr>
                                      <p:tavLst>
                                        <p:tav tm="0">
                                          <p:val>
                                            <p:fltVal val="0.00000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57355"/>
                                        </p:tgtEl>
                                        <p:attrNameLst>
                                          <p:attrName>style.visibility</p:attrName>
                                        </p:attrNameLst>
                                      </p:cBhvr>
                                      <p:to>
                                        <p:strVal val="visible"/>
                                      </p:to>
                                    </p:set>
                                    <p:anim calcmode="lin" valueType="num">
                                      <p:cBhvr>
                                        <p:cTn id="18" dur="500" fill="hold"/>
                                        <p:tgtEl>
                                          <p:spTgt spid="57355"/>
                                        </p:tgtEl>
                                        <p:attrNameLst>
                                          <p:attrName>ppt_w</p:attrName>
                                        </p:attrNameLst>
                                      </p:cBhvr>
                                      <p:tavLst>
                                        <p:tav tm="0">
                                          <p:val>
                                            <p:fltVal val="0.000000"/>
                                          </p:val>
                                        </p:tav>
                                        <p:tav tm="100000">
                                          <p:val>
                                            <p:strVal val="#ppt_w"/>
                                          </p:val>
                                        </p:tav>
                                      </p:tavLst>
                                    </p:anim>
                                    <p:anim calcmode="lin" valueType="num">
                                      <p:cBhvr>
                                        <p:cTn id="19" dur="500" fill="hold"/>
                                        <p:tgtEl>
                                          <p:spTgt spid="57355"/>
                                        </p:tgtEl>
                                        <p:attrNameLst>
                                          <p:attrName>ppt_h</p:attrName>
                                        </p:attrNameLst>
                                      </p:cBhvr>
                                      <p:tavLst>
                                        <p:tav tm="0">
                                          <p:val>
                                            <p:fltVal val="0.000000"/>
                                          </p:val>
                                        </p:tav>
                                        <p:tav tm="100000">
                                          <p:val>
                                            <p:strVal val="#ppt_h"/>
                                          </p:val>
                                        </p:tav>
                                      </p:tavLst>
                                    </p:anim>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499"/>
                                          </p:stCondLst>
                                        </p:cTn>
                                        <p:tgtEl>
                                          <p:spTgt spid="57356"/>
                                        </p:tgtEl>
                                        <p:attrNameLst>
                                          <p:attrName>style.visibility</p:attrName>
                                        </p:attrNameLst>
                                      </p:cBhvr>
                                      <p:to>
                                        <p:strVal val="visible"/>
                                      </p:to>
                                    </p:set>
                                  </p:childTnLst>
                                </p:cTn>
                              </p:par>
                            </p:childTnLst>
                          </p:cTn>
                        </p:par>
                        <p:par>
                          <p:cTn id="23" fill="hold">
                            <p:stCondLst>
                              <p:cond delay="1000"/>
                            </p:stCondLst>
                            <p:childTnLst>
                              <p:par>
                                <p:cTn id="24" presetID="23" presetClass="entr" presetSubtype="16" fill="hold" grpId="0" nodeType="afterEffect">
                                  <p:stCondLst>
                                    <p:cond delay="0"/>
                                  </p:stCondLst>
                                  <p:childTnLst>
                                    <p:set>
                                      <p:cBhvr>
                                        <p:cTn id="25" dur="1" fill="hold">
                                          <p:stCondLst>
                                            <p:cond delay="0"/>
                                          </p:stCondLst>
                                        </p:cTn>
                                        <p:tgtEl>
                                          <p:spTgt spid="57357"/>
                                        </p:tgtEl>
                                        <p:attrNameLst>
                                          <p:attrName>style.visibility</p:attrName>
                                        </p:attrNameLst>
                                      </p:cBhvr>
                                      <p:to>
                                        <p:strVal val="visible"/>
                                      </p:to>
                                    </p:set>
                                    <p:anim calcmode="lin" valueType="num">
                                      <p:cBhvr>
                                        <p:cTn id="26" dur="500" fill="hold"/>
                                        <p:tgtEl>
                                          <p:spTgt spid="57357"/>
                                        </p:tgtEl>
                                        <p:attrNameLst>
                                          <p:attrName>ppt_w</p:attrName>
                                        </p:attrNameLst>
                                      </p:cBhvr>
                                      <p:tavLst>
                                        <p:tav tm="0">
                                          <p:val>
                                            <p:fltVal val="0.000000"/>
                                          </p:val>
                                        </p:tav>
                                        <p:tav tm="100000">
                                          <p:val>
                                            <p:strVal val="#ppt_w"/>
                                          </p:val>
                                        </p:tav>
                                      </p:tavLst>
                                    </p:anim>
                                    <p:anim calcmode="lin" valueType="num">
                                      <p:cBhvr>
                                        <p:cTn id="27" dur="500" fill="hold"/>
                                        <p:tgtEl>
                                          <p:spTgt spid="57357"/>
                                        </p:tgtEl>
                                        <p:attrNameLst>
                                          <p:attrName>ppt_h</p:attrName>
                                        </p:attrNameLst>
                                      </p:cBhvr>
                                      <p:tavLst>
                                        <p:tav tm="0">
                                          <p:val>
                                            <p:fltVal val="0.000000"/>
                                          </p:val>
                                        </p:tav>
                                        <p:tav tm="100000">
                                          <p:val>
                                            <p:strVal val="#ppt_h"/>
                                          </p:val>
                                        </p:tav>
                                      </p:tavLst>
                                    </p:anim>
                                  </p:childTnLst>
                                </p:cTn>
                              </p:par>
                            </p:childTnLst>
                          </p:cTn>
                        </p:par>
                        <p:par>
                          <p:cTn id="28" fill="hold">
                            <p:stCondLst>
                              <p:cond delay="1500"/>
                            </p:stCondLst>
                            <p:childTnLst>
                              <p:par>
                                <p:cTn id="29" presetID="1" presetClass="entr" presetSubtype="0" fill="hold" nodeType="afterEffect">
                                  <p:stCondLst>
                                    <p:cond delay="0"/>
                                  </p:stCondLst>
                                  <p:childTnLst>
                                    <p:set>
                                      <p:cBhvr>
                                        <p:cTn id="30" dur="1" fill="hold">
                                          <p:stCondLst>
                                            <p:cond delay="499"/>
                                          </p:stCondLst>
                                        </p:cTn>
                                        <p:tgtEl>
                                          <p:spTgt spid="57358"/>
                                        </p:tgtEl>
                                        <p:attrNameLst>
                                          <p:attrName>style.visibility</p:attrName>
                                        </p:attrNameLst>
                                      </p:cBhvr>
                                      <p:to>
                                        <p:strVal val="visible"/>
                                      </p:to>
                                    </p:set>
                                  </p:childTnLst>
                                </p:cTn>
                              </p:par>
                            </p:childTnLst>
                          </p:cTn>
                        </p:par>
                        <p:par>
                          <p:cTn id="31" fill="hold">
                            <p:stCondLst>
                              <p:cond delay="2000"/>
                            </p:stCondLst>
                            <p:childTnLst>
                              <p:par>
                                <p:cTn id="32" presetID="23" presetClass="entr" presetSubtype="16" fill="hold" grpId="0" nodeType="afterEffect">
                                  <p:stCondLst>
                                    <p:cond delay="0"/>
                                  </p:stCondLst>
                                  <p:childTnLst>
                                    <p:set>
                                      <p:cBhvr>
                                        <p:cTn id="33" dur="1" fill="hold">
                                          <p:stCondLst>
                                            <p:cond delay="0"/>
                                          </p:stCondLst>
                                        </p:cTn>
                                        <p:tgtEl>
                                          <p:spTgt spid="57359"/>
                                        </p:tgtEl>
                                        <p:attrNameLst>
                                          <p:attrName>style.visibility</p:attrName>
                                        </p:attrNameLst>
                                      </p:cBhvr>
                                      <p:to>
                                        <p:strVal val="visible"/>
                                      </p:to>
                                    </p:set>
                                    <p:anim calcmode="lin" valueType="num">
                                      <p:cBhvr>
                                        <p:cTn id="34" dur="500" fill="hold"/>
                                        <p:tgtEl>
                                          <p:spTgt spid="57359"/>
                                        </p:tgtEl>
                                        <p:attrNameLst>
                                          <p:attrName>ppt_w</p:attrName>
                                        </p:attrNameLst>
                                      </p:cBhvr>
                                      <p:tavLst>
                                        <p:tav tm="0">
                                          <p:val>
                                            <p:fltVal val="0.000000"/>
                                          </p:val>
                                        </p:tav>
                                        <p:tav tm="100000">
                                          <p:val>
                                            <p:strVal val="#ppt_w"/>
                                          </p:val>
                                        </p:tav>
                                      </p:tavLst>
                                    </p:anim>
                                    <p:anim calcmode="lin" valueType="num">
                                      <p:cBhvr>
                                        <p:cTn id="35" dur="500" fill="hold"/>
                                        <p:tgtEl>
                                          <p:spTgt spid="57359"/>
                                        </p:tgtEl>
                                        <p:attrNameLst>
                                          <p:attrName>ppt_h</p:attrName>
                                        </p:attrNameLst>
                                      </p:cBhvr>
                                      <p:tavLst>
                                        <p:tav tm="0">
                                          <p:val>
                                            <p:fltVal val="0.000000"/>
                                          </p:val>
                                        </p:tav>
                                        <p:tav tm="100000">
                                          <p:val>
                                            <p:strVal val="#ppt_h"/>
                                          </p:val>
                                        </p:tav>
                                      </p:tavLst>
                                    </p:anim>
                                  </p:childTnLst>
                                </p:cTn>
                              </p:par>
                            </p:childTnLst>
                          </p:cTn>
                        </p:par>
                        <p:par>
                          <p:cTn id="36" fill="hold">
                            <p:stCondLst>
                              <p:cond delay="2500"/>
                            </p:stCondLst>
                            <p:childTnLst>
                              <p:par>
                                <p:cTn id="37" presetID="1" presetClass="entr" presetSubtype="0" fill="hold" nodeType="afterEffect">
                                  <p:stCondLst>
                                    <p:cond delay="0"/>
                                  </p:stCondLst>
                                  <p:childTnLst>
                                    <p:set>
                                      <p:cBhvr>
                                        <p:cTn id="38" dur="1" fill="hold">
                                          <p:stCondLst>
                                            <p:cond delay="499"/>
                                          </p:stCondLst>
                                        </p:cTn>
                                        <p:tgtEl>
                                          <p:spTgt spid="573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p:bldP spid="57354" grpId="0"/>
      <p:bldP spid="57355" grpId="0"/>
      <p:bldP spid="57357" grpId="0"/>
      <p:bldP spid="5735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7" name="Rectangle 4"/>
          <p:cNvSpPr/>
          <p:nvPr/>
        </p:nvSpPr>
        <p:spPr>
          <a:xfrm>
            <a:off x="755650" y="563563"/>
            <a:ext cx="4138613" cy="457200"/>
          </a:xfrm>
          <a:prstGeom prst="rect">
            <a:avLst/>
          </a:prstGeom>
          <a:noFill/>
          <a:ln w="9525">
            <a:noFill/>
          </a:ln>
        </p:spPr>
        <p:txBody>
          <a:bodyPr>
            <a:spAutoFit/>
          </a:bodyPr>
          <a:p>
            <a:pPr eaLnBrk="1" hangingPunct="1">
              <a:buFont typeface="Arial" panose="020B0604020202020204" pitchFamily="34" charset="0"/>
            </a:pPr>
            <a:r>
              <a:rPr lang="zh-CN" altLang="en-US" sz="2400" b="1" dirty="0">
                <a:latin typeface="微软雅黑" panose="020B0503020204020204" pitchFamily="34" charset="-122"/>
                <a:ea typeface="微软雅黑" panose="020B0503020204020204" pitchFamily="34" charset="-122"/>
              </a:rPr>
              <a:t>10.4.1   简单选择排序</a:t>
            </a:r>
            <a:endParaRPr lang="zh-CN" altLang="en-US" sz="2400" b="1" dirty="0">
              <a:latin typeface="微软雅黑" panose="020B0503020204020204" pitchFamily="34" charset="-122"/>
              <a:ea typeface="微软雅黑" panose="020B0503020204020204" pitchFamily="34" charset="-122"/>
            </a:endParaRPr>
          </a:p>
        </p:txBody>
      </p:sp>
      <p:sp>
        <p:nvSpPr>
          <p:cNvPr id="58378" name="Text Box 10"/>
          <p:cNvSpPr txBox="1"/>
          <p:nvPr/>
        </p:nvSpPr>
        <p:spPr>
          <a:xfrm>
            <a:off x="584200" y="1406525"/>
            <a:ext cx="5057775" cy="400050"/>
          </a:xfrm>
          <a:prstGeom prst="rect">
            <a:avLst/>
          </a:prstGeom>
          <a:noFill/>
          <a:ln w="9525">
            <a:noFill/>
          </a:ln>
        </p:spPr>
        <p:txBody>
          <a:bodyPr wrap="none">
            <a:spAutoFit/>
          </a:bodyPr>
          <a:p>
            <a:pPr eaLnBrk="1" hangingPunct="1">
              <a:buFont typeface="Arial" panose="020B0604020202020204" pitchFamily="34" charset="0"/>
            </a:pPr>
            <a:r>
              <a:rPr lang="zh-CN" altLang="zh-CN" sz="2000" dirty="0">
                <a:latin typeface="Times New Roman" panose="02020603050405020304" pitchFamily="18" charset="0"/>
                <a:ea typeface="微软雅黑" panose="020B0503020204020204" pitchFamily="34" charset="-122"/>
              </a:rPr>
              <a:t>假设排序过程中，待排记录序列的状态为：</a:t>
            </a:r>
            <a:endParaRPr lang="zh-CN" altLang="zh-CN" sz="2000" dirty="0">
              <a:latin typeface="Times New Roman" panose="02020603050405020304" pitchFamily="18" charset="0"/>
              <a:ea typeface="微软雅黑" panose="020B0503020204020204" pitchFamily="34" charset="-122"/>
            </a:endParaRPr>
          </a:p>
        </p:txBody>
      </p:sp>
      <p:sp>
        <p:nvSpPr>
          <p:cNvPr id="58379" name="Rectangle 11"/>
          <p:cNvSpPr/>
          <p:nvPr/>
        </p:nvSpPr>
        <p:spPr>
          <a:xfrm>
            <a:off x="582613" y="2133600"/>
            <a:ext cx="3613150" cy="685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en-US" sz="2400" dirty="0">
                <a:latin typeface="微软雅黑" panose="020B0503020204020204" pitchFamily="34" charset="-122"/>
                <a:ea typeface="微软雅黑" panose="020B0503020204020204" pitchFamily="34" charset="-122"/>
                <a:sym typeface="Arial" panose="020B0604020202020204" pitchFamily="34" charset="0"/>
              </a:rPr>
              <a:t>有序序列R[1..i-1]</a:t>
            </a:r>
            <a:endParaRPr lang="zh-CN" altLang="en-US" sz="24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8380" name="Rectangle 12" descr="棚架"/>
          <p:cNvSpPr/>
          <p:nvPr/>
        </p:nvSpPr>
        <p:spPr>
          <a:xfrm>
            <a:off x="4195763" y="2133600"/>
            <a:ext cx="3854450" cy="685800"/>
          </a:xfrm>
          <a:prstGeom prst="rect">
            <a:avLst/>
          </a:prstGeom>
          <a:blipFill rotWithShape="0">
            <a:blip r:embed="rId1"/>
          </a:blip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en-US" sz="2400" dirty="0">
                <a:latin typeface="微软雅黑" panose="020B0503020204020204" pitchFamily="34" charset="-122"/>
                <a:ea typeface="微软雅黑" panose="020B0503020204020204" pitchFamily="34" charset="-122"/>
              </a:rPr>
              <a:t>无序序列 R[i..n]</a:t>
            </a:r>
            <a:endParaRPr lang="zh-CN" altLang="en-US" sz="2400" dirty="0">
              <a:latin typeface="微软雅黑" panose="020B0503020204020204" pitchFamily="34" charset="-122"/>
              <a:ea typeface="微软雅黑" panose="020B0503020204020204" pitchFamily="34" charset="-122"/>
            </a:endParaRPr>
          </a:p>
        </p:txBody>
      </p:sp>
      <p:sp>
        <p:nvSpPr>
          <p:cNvPr id="58381" name="Text Box 13"/>
          <p:cNvSpPr txBox="1"/>
          <p:nvPr/>
        </p:nvSpPr>
        <p:spPr>
          <a:xfrm>
            <a:off x="982663" y="3214688"/>
            <a:ext cx="3095625" cy="1143000"/>
          </a:xfrm>
          <a:prstGeom prst="rect">
            <a:avLst/>
          </a:prstGeom>
          <a:noFill/>
          <a:ln w="9525">
            <a:noFill/>
          </a:ln>
        </p:spPr>
        <p:txBody>
          <a:bodyPr>
            <a:spAutoFit/>
          </a:bodyPr>
          <a:p>
            <a:pPr eaLnBrk="1" hangingPunct="1">
              <a:lnSpc>
                <a:spcPct val="150000"/>
              </a:lnSpc>
              <a:buFont typeface="Arial" panose="020B0604020202020204" pitchFamily="34" charset="0"/>
            </a:pPr>
            <a:r>
              <a:rPr lang="zh-CN" altLang="en-US" sz="2800" dirty="0">
                <a:latin typeface="Times New Roman" panose="02020603050405020304" pitchFamily="18" charset="0"/>
                <a:ea typeface="楷体_GB2312" pitchFamily="49" charset="-122"/>
              </a:rPr>
              <a:t>  </a:t>
            </a:r>
            <a:r>
              <a:rPr lang="zh-CN" altLang="en-US" dirty="0">
                <a:latin typeface="微软雅黑" panose="020B0503020204020204" pitchFamily="34" charset="-122"/>
                <a:ea typeface="微软雅黑" panose="020B0503020204020204" pitchFamily="34" charset="-122"/>
              </a:rPr>
              <a:t>第 i 趟</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dirty="0">
                <a:latin typeface="微软雅黑" panose="020B0503020204020204" pitchFamily="34" charset="-122"/>
                <a:ea typeface="微软雅黑" panose="020B0503020204020204" pitchFamily="34" charset="-122"/>
              </a:rPr>
              <a:t>简单选择排序</a:t>
            </a:r>
            <a:endParaRPr lang="zh-CN" altLang="en-US" dirty="0">
              <a:latin typeface="微软雅黑" panose="020B0503020204020204" pitchFamily="34" charset="-122"/>
              <a:ea typeface="微软雅黑" panose="020B0503020204020204" pitchFamily="34" charset="-122"/>
            </a:endParaRPr>
          </a:p>
        </p:txBody>
      </p:sp>
      <p:sp>
        <p:nvSpPr>
          <p:cNvPr id="58382" name="AutoShape 14"/>
          <p:cNvSpPr/>
          <p:nvPr/>
        </p:nvSpPr>
        <p:spPr>
          <a:xfrm>
            <a:off x="4195763" y="2819400"/>
            <a:ext cx="3810000" cy="1981200"/>
          </a:xfrm>
          <a:prstGeom prst="downArrowCallout">
            <a:avLst>
              <a:gd name="adj1" fmla="val 26923"/>
              <a:gd name="adj2" fmla="val 48157"/>
              <a:gd name="adj3" fmla="val 14861"/>
              <a:gd name="adj4" fmla="val 67949"/>
            </a:avLst>
          </a:prstGeom>
          <a:noFill/>
          <a:ln w="9525" cap="flat" cmpd="sng">
            <a:solidFill>
              <a:srgbClr val="009999"/>
            </a:solidFill>
            <a:prstDash val="solid"/>
            <a:miter/>
            <a:headEnd type="none" w="med" len="med"/>
            <a:tailEnd type="none" w="med" len="med"/>
          </a:ln>
        </p:spPr>
        <p:txBody>
          <a:bodyPr wrap="none"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58383" name="Text Box 15"/>
          <p:cNvSpPr txBox="1"/>
          <p:nvPr/>
        </p:nvSpPr>
        <p:spPr>
          <a:xfrm>
            <a:off x="4419600" y="3217863"/>
            <a:ext cx="3505200" cy="500062"/>
          </a:xfrm>
          <a:prstGeom prst="rect">
            <a:avLst/>
          </a:prstGeom>
          <a:noFill/>
          <a:ln w="9525">
            <a:noFill/>
          </a:ln>
        </p:spPr>
        <p:txBody>
          <a:bodyPr>
            <a:spAutoFit/>
          </a:bodyPr>
          <a:p>
            <a:pPr algn="ctr" eaLnBrk="1" hangingPunct="1">
              <a:lnSpc>
                <a:spcPct val="150000"/>
              </a:lnSpc>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从中选出关键字最小的记录</a:t>
            </a:r>
            <a:endParaRPr lang="zh-CN" altLang="zh-CN" sz="2000" dirty="0">
              <a:latin typeface="微软雅黑" panose="020B0503020204020204" pitchFamily="34" charset="-122"/>
              <a:ea typeface="微软雅黑" panose="020B0503020204020204" pitchFamily="34" charset="-122"/>
            </a:endParaRPr>
          </a:p>
        </p:txBody>
      </p:sp>
      <p:sp>
        <p:nvSpPr>
          <p:cNvPr id="58384" name="Line 16"/>
          <p:cNvSpPr/>
          <p:nvPr/>
        </p:nvSpPr>
        <p:spPr>
          <a:xfrm flipH="1">
            <a:off x="4495800" y="4652963"/>
            <a:ext cx="1155700" cy="627062"/>
          </a:xfrm>
          <a:prstGeom prst="line">
            <a:avLst/>
          </a:prstGeom>
          <a:ln w="38100" cap="flat" cmpd="sng">
            <a:solidFill>
              <a:srgbClr val="990000"/>
            </a:solidFill>
            <a:prstDash val="solid"/>
            <a:headEnd type="none" w="med" len="med"/>
            <a:tailEnd type="diamond" w="med" len="lg"/>
          </a:ln>
        </p:spPr>
      </p:sp>
      <p:sp>
        <p:nvSpPr>
          <p:cNvPr id="58385" name="Rectangle 17"/>
          <p:cNvSpPr/>
          <p:nvPr/>
        </p:nvSpPr>
        <p:spPr>
          <a:xfrm>
            <a:off x="695325" y="5372100"/>
            <a:ext cx="3886200" cy="685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en-US" sz="2400" dirty="0">
                <a:latin typeface="微软雅黑" panose="020B0503020204020204" pitchFamily="34" charset="-122"/>
                <a:ea typeface="微软雅黑" panose="020B0503020204020204" pitchFamily="34" charset="-122"/>
                <a:sym typeface="Arial" panose="020B0604020202020204" pitchFamily="34" charset="0"/>
              </a:rPr>
              <a:t>有序序列R[1..i]</a:t>
            </a:r>
            <a:endParaRPr lang="zh-CN" altLang="en-US" sz="24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8386" name="Rectangle 18" descr="棚架"/>
          <p:cNvSpPr/>
          <p:nvPr/>
        </p:nvSpPr>
        <p:spPr>
          <a:xfrm>
            <a:off x="4581525" y="5372100"/>
            <a:ext cx="3459163" cy="685800"/>
          </a:xfrm>
          <a:prstGeom prst="rect">
            <a:avLst/>
          </a:prstGeom>
          <a:blipFill rotWithShape="0">
            <a:blip r:embed="rId1"/>
          </a:blip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en-US" sz="2400" dirty="0">
                <a:latin typeface="微软雅黑" panose="020B0503020204020204" pitchFamily="34" charset="-122"/>
                <a:ea typeface="微软雅黑" panose="020B0503020204020204" pitchFamily="34" charset="-122"/>
                <a:sym typeface="Arial" panose="020B0604020202020204" pitchFamily="34" charset="0"/>
              </a:rPr>
              <a:t>无序序列 R[i+1..n]</a:t>
            </a:r>
            <a:endParaRPr lang="zh-CN" altLang="en-US" sz="24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8387" name="Line 19"/>
          <p:cNvSpPr/>
          <p:nvPr/>
        </p:nvSpPr>
        <p:spPr>
          <a:xfrm>
            <a:off x="4195763" y="4191000"/>
            <a:ext cx="17462" cy="1830388"/>
          </a:xfrm>
          <a:prstGeom prst="line">
            <a:avLst/>
          </a:prstGeom>
          <a:ln w="9525" cap="rnd" cmpd="sng">
            <a:solidFill>
              <a:srgbClr val="009999"/>
            </a:solidFill>
            <a:prstDash val="sysDot"/>
            <a:headEnd type="none" w="med" len="med"/>
            <a:tailEnd type="none" w="med" len="med"/>
          </a:ln>
        </p:spPr>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8377"/>
                                        </p:tgtEl>
                                        <p:attrNameLst>
                                          <p:attrName>style.visibility</p:attrName>
                                        </p:attrNameLst>
                                      </p:cBhvr>
                                      <p:to>
                                        <p:strVal val="visible"/>
                                      </p:to>
                                    </p:set>
                                    <p:animEffect transition="in" filter="slide(fromLeft)">
                                      <p:cBhvr>
                                        <p:cTn id="7" dur="500"/>
                                        <p:tgtEl>
                                          <p:spTgt spid="583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8"/>
                                        </p:tgtEl>
                                        <p:attrNameLst>
                                          <p:attrName>style.visibility</p:attrName>
                                        </p:attrNameLst>
                                      </p:cBhvr>
                                      <p:to>
                                        <p:strVal val="visible"/>
                                      </p:to>
                                    </p:set>
                                    <p:animEffect transition="in" filter="wipe(left)">
                                      <p:cBhvr>
                                        <p:cTn id="12" dur="500"/>
                                        <p:tgtEl>
                                          <p:spTgt spid="583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379"/>
                                        </p:tgtEl>
                                        <p:attrNameLst>
                                          <p:attrName>style.visibility</p:attrName>
                                        </p:attrNameLst>
                                      </p:cBhvr>
                                      <p:to>
                                        <p:strVal val="visible"/>
                                      </p:to>
                                    </p:set>
                                    <p:animEffect transition="in" filter="wipe(left)">
                                      <p:cBhvr>
                                        <p:cTn id="17" dur="500"/>
                                        <p:tgtEl>
                                          <p:spTgt spid="58379"/>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58380"/>
                                        </p:tgtEl>
                                        <p:attrNameLst>
                                          <p:attrName>style.visibility</p:attrName>
                                        </p:attrNameLst>
                                      </p:cBhvr>
                                      <p:to>
                                        <p:strVal val="visible"/>
                                      </p:to>
                                    </p:set>
                                    <p:animEffect transition="in" filter="wipe(left)">
                                      <p:cBhvr>
                                        <p:cTn id="21" dur="500"/>
                                        <p:tgtEl>
                                          <p:spTgt spid="58380"/>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9" fill="hold" grpId="0" nodeType="clickEffect">
                                  <p:stCondLst>
                                    <p:cond delay="0"/>
                                  </p:stCondLst>
                                  <p:childTnLst>
                                    <p:set>
                                      <p:cBhvr>
                                        <p:cTn id="25" dur="1" fill="hold">
                                          <p:stCondLst>
                                            <p:cond delay="0"/>
                                          </p:stCondLst>
                                        </p:cTn>
                                        <p:tgtEl>
                                          <p:spTgt spid="58381"/>
                                        </p:tgtEl>
                                        <p:attrNameLst>
                                          <p:attrName>style.visibility</p:attrName>
                                        </p:attrNameLst>
                                      </p:cBhvr>
                                      <p:to>
                                        <p:strVal val="visible"/>
                                      </p:to>
                                    </p:set>
                                    <p:animEffect transition="in" filter="strips(upLeft)">
                                      <p:cBhvr>
                                        <p:cTn id="26" dur="500"/>
                                        <p:tgtEl>
                                          <p:spTgt spid="58381"/>
                                        </p:tgtEl>
                                      </p:cBhvr>
                                    </p:animEffect>
                                  </p:childTnLst>
                                </p:cTn>
                              </p:par>
                            </p:childTnLst>
                          </p:cTn>
                        </p:par>
                      </p:childTnLst>
                    </p:cTn>
                  </p:par>
                  <p:par>
                    <p:cTn id="27" fill="hold">
                      <p:stCondLst>
                        <p:cond delay="indefinite"/>
                      </p:stCondLst>
                      <p:childTnLst>
                        <p:par>
                          <p:cTn id="28" fill="hold">
                            <p:stCondLst>
                              <p:cond delay="0"/>
                            </p:stCondLst>
                            <p:childTnLst>
                              <p:par>
                                <p:cTn id="29" presetID="17" presetClass="entr" presetSubtype="1" fill="hold" grpId="0" nodeType="clickEffect">
                                  <p:stCondLst>
                                    <p:cond delay="0"/>
                                  </p:stCondLst>
                                  <p:childTnLst>
                                    <p:set>
                                      <p:cBhvr>
                                        <p:cTn id="30" dur="1" fill="hold">
                                          <p:stCondLst>
                                            <p:cond delay="0"/>
                                          </p:stCondLst>
                                        </p:cTn>
                                        <p:tgtEl>
                                          <p:spTgt spid="58382"/>
                                        </p:tgtEl>
                                        <p:attrNameLst>
                                          <p:attrName>style.visibility</p:attrName>
                                        </p:attrNameLst>
                                      </p:cBhvr>
                                      <p:to>
                                        <p:strVal val="visible"/>
                                      </p:to>
                                    </p:set>
                                    <p:anim calcmode="lin" valueType="num">
                                      <p:cBhvr>
                                        <p:cTn id="31" dur="500" fill="hold"/>
                                        <p:tgtEl>
                                          <p:spTgt spid="58382"/>
                                        </p:tgtEl>
                                        <p:attrNameLst>
                                          <p:attrName>ppt_x</p:attrName>
                                        </p:attrNameLst>
                                      </p:cBhvr>
                                      <p:tavLst>
                                        <p:tav tm="0">
                                          <p:val>
                                            <p:strVal val="#ppt_x"/>
                                          </p:val>
                                        </p:tav>
                                        <p:tav tm="100000">
                                          <p:val>
                                            <p:strVal val="#ppt_x"/>
                                          </p:val>
                                        </p:tav>
                                      </p:tavLst>
                                    </p:anim>
                                    <p:anim calcmode="lin" valueType="num">
                                      <p:cBhvr>
                                        <p:cTn id="32" dur="500" fill="hold"/>
                                        <p:tgtEl>
                                          <p:spTgt spid="58382"/>
                                        </p:tgtEl>
                                        <p:attrNameLst>
                                          <p:attrName>ppt_y</p:attrName>
                                        </p:attrNameLst>
                                      </p:cBhvr>
                                      <p:tavLst>
                                        <p:tav tm="0">
                                          <p:val>
                                            <p:strVal val="#ppt_y-#ppt_h/2"/>
                                          </p:val>
                                        </p:tav>
                                        <p:tav tm="100000">
                                          <p:val>
                                            <p:strVal val="#ppt_y"/>
                                          </p:val>
                                        </p:tav>
                                      </p:tavLst>
                                    </p:anim>
                                    <p:anim calcmode="lin" valueType="num">
                                      <p:cBhvr>
                                        <p:cTn id="33" dur="500" fill="hold"/>
                                        <p:tgtEl>
                                          <p:spTgt spid="58382"/>
                                        </p:tgtEl>
                                        <p:attrNameLst>
                                          <p:attrName>ppt_w</p:attrName>
                                        </p:attrNameLst>
                                      </p:cBhvr>
                                      <p:tavLst>
                                        <p:tav tm="0">
                                          <p:val>
                                            <p:strVal val="#ppt_w"/>
                                          </p:val>
                                        </p:tav>
                                        <p:tav tm="100000">
                                          <p:val>
                                            <p:strVal val="#ppt_w"/>
                                          </p:val>
                                        </p:tav>
                                      </p:tavLst>
                                    </p:anim>
                                    <p:anim calcmode="lin" valueType="num">
                                      <p:cBhvr>
                                        <p:cTn id="34" dur="500" fill="hold"/>
                                        <p:tgtEl>
                                          <p:spTgt spid="58382"/>
                                        </p:tgtEl>
                                        <p:attrNameLst>
                                          <p:attrName>ppt_h</p:attrName>
                                        </p:attrNameLst>
                                      </p:cBhvr>
                                      <p:tavLst>
                                        <p:tav tm="0">
                                          <p:val>
                                            <p:fltVal val="0.000000"/>
                                          </p:val>
                                        </p:tav>
                                        <p:tav tm="100000">
                                          <p:val>
                                            <p:strVal val="#ppt_h"/>
                                          </p:val>
                                        </p:tav>
                                      </p:tavLst>
                                    </p:anim>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58383"/>
                                        </p:tgtEl>
                                        <p:attrNameLst>
                                          <p:attrName>style.visibility</p:attrName>
                                        </p:attrNameLst>
                                      </p:cBhvr>
                                      <p:to>
                                        <p:strVal val="visible"/>
                                      </p:to>
                                    </p:set>
                                    <p:animEffect transition="in" filter="dissolve">
                                      <p:cBhvr>
                                        <p:cTn id="38" dur="500"/>
                                        <p:tgtEl>
                                          <p:spTgt spid="58383"/>
                                        </p:tgtEl>
                                      </p:cBhvr>
                                    </p:animEffect>
                                  </p:childTnLst>
                                </p:cTn>
                              </p:par>
                            </p:childTnLst>
                          </p:cTn>
                        </p:par>
                        <p:par>
                          <p:cTn id="39" fill="hold">
                            <p:stCondLst>
                              <p:cond delay="1000"/>
                            </p:stCondLst>
                            <p:childTnLst>
                              <p:par>
                                <p:cTn id="40" presetID="22" presetClass="entr" presetSubtype="1" fill="hold" nodeType="afterEffect">
                                  <p:stCondLst>
                                    <p:cond delay="0"/>
                                  </p:stCondLst>
                                  <p:childTnLst>
                                    <p:set>
                                      <p:cBhvr>
                                        <p:cTn id="41" dur="1" fill="hold">
                                          <p:stCondLst>
                                            <p:cond delay="0"/>
                                          </p:stCondLst>
                                        </p:cTn>
                                        <p:tgtEl>
                                          <p:spTgt spid="58384"/>
                                        </p:tgtEl>
                                        <p:attrNameLst>
                                          <p:attrName>style.visibility</p:attrName>
                                        </p:attrNameLst>
                                      </p:cBhvr>
                                      <p:to>
                                        <p:strVal val="visible"/>
                                      </p:to>
                                    </p:set>
                                    <p:animEffect transition="in" filter="wipe(up)">
                                      <p:cBhvr>
                                        <p:cTn id="42" dur="500"/>
                                        <p:tgtEl>
                                          <p:spTgt spid="58384"/>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58385"/>
                                        </p:tgtEl>
                                        <p:attrNameLst>
                                          <p:attrName>style.visibility</p:attrName>
                                        </p:attrNameLst>
                                      </p:cBhvr>
                                      <p:to>
                                        <p:strVal val="visible"/>
                                      </p:to>
                                    </p:set>
                                    <p:animEffect transition="in" filter="wipe(left)">
                                      <p:cBhvr>
                                        <p:cTn id="45" dur="500"/>
                                        <p:tgtEl>
                                          <p:spTgt spid="58385"/>
                                        </p:tgtEl>
                                      </p:cBhvr>
                                    </p:animEffect>
                                  </p:childTnLst>
                                </p:cTn>
                              </p:par>
                            </p:childTnLst>
                          </p:cTn>
                        </p:par>
                        <p:par>
                          <p:cTn id="46" fill="hold">
                            <p:stCondLst>
                              <p:cond delay="1500"/>
                            </p:stCondLst>
                            <p:childTnLst>
                              <p:par>
                                <p:cTn id="47" presetID="22" presetClass="entr" presetSubtype="8" fill="hold" grpId="0" nodeType="afterEffect">
                                  <p:stCondLst>
                                    <p:cond delay="0"/>
                                  </p:stCondLst>
                                  <p:childTnLst>
                                    <p:set>
                                      <p:cBhvr>
                                        <p:cTn id="48" dur="1" fill="hold">
                                          <p:stCondLst>
                                            <p:cond delay="0"/>
                                          </p:stCondLst>
                                        </p:cTn>
                                        <p:tgtEl>
                                          <p:spTgt spid="58386"/>
                                        </p:tgtEl>
                                        <p:attrNameLst>
                                          <p:attrName>style.visibility</p:attrName>
                                        </p:attrNameLst>
                                      </p:cBhvr>
                                      <p:to>
                                        <p:strVal val="visible"/>
                                      </p:to>
                                    </p:set>
                                    <p:animEffect transition="in" filter="wipe(left)">
                                      <p:cBhvr>
                                        <p:cTn id="49" dur="500"/>
                                        <p:tgtEl>
                                          <p:spTgt spid="58386"/>
                                        </p:tgtEl>
                                      </p:cBhvr>
                                    </p:animEffect>
                                  </p:childTnLst>
                                </p:cTn>
                              </p:par>
                            </p:childTnLst>
                          </p:cTn>
                        </p:par>
                        <p:par>
                          <p:cTn id="50" fill="hold">
                            <p:stCondLst>
                              <p:cond delay="2000"/>
                            </p:stCondLst>
                            <p:childTnLst>
                              <p:par>
                                <p:cTn id="51" presetID="22" presetClass="entr" presetSubtype="1" fill="hold" nodeType="afterEffect">
                                  <p:stCondLst>
                                    <p:cond delay="0"/>
                                  </p:stCondLst>
                                  <p:childTnLst>
                                    <p:set>
                                      <p:cBhvr>
                                        <p:cTn id="52" dur="1" fill="hold">
                                          <p:stCondLst>
                                            <p:cond delay="0"/>
                                          </p:stCondLst>
                                        </p:cTn>
                                        <p:tgtEl>
                                          <p:spTgt spid="58387"/>
                                        </p:tgtEl>
                                        <p:attrNameLst>
                                          <p:attrName>style.visibility</p:attrName>
                                        </p:attrNameLst>
                                      </p:cBhvr>
                                      <p:to>
                                        <p:strVal val="visible"/>
                                      </p:to>
                                    </p:set>
                                    <p:animEffect transition="in" filter="wipe(up)">
                                      <p:cBhvr>
                                        <p:cTn id="53" dur="500"/>
                                        <p:tgtEl>
                                          <p:spTgt spid="58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7" grpId="0"/>
      <p:bldP spid="58378" grpId="0"/>
      <p:bldP spid="58379" grpId="0" bldLvl="0" animBg="1"/>
      <p:bldP spid="58380" grpId="0" bldLvl="0" animBg="1"/>
      <p:bldP spid="58381" grpId="0"/>
      <p:bldP spid="58382" grpId="0" animBg="1"/>
      <p:bldP spid="58383" grpId="0"/>
      <p:bldP spid="58385" grpId="0" bldLvl="0" animBg="1"/>
      <p:bldP spid="58386"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Text Box 2"/>
          <p:cNvSpPr txBox="1"/>
          <p:nvPr/>
        </p:nvSpPr>
        <p:spPr>
          <a:xfrm>
            <a:off x="1165225" y="511175"/>
            <a:ext cx="5514975" cy="401638"/>
          </a:xfrm>
          <a:prstGeom prst="rect">
            <a:avLst/>
          </a:prstGeom>
          <a:noFill/>
          <a:ln w="9525">
            <a:noFill/>
          </a:ln>
        </p:spPr>
        <p:txBody>
          <a:bodyPr>
            <a:spAutoFit/>
          </a:bodyPr>
          <a:p>
            <a:pPr eaLnBrk="1" hangingPunct="1">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简单选择排序的算法描述如下：</a:t>
            </a:r>
            <a:endParaRPr lang="zh-CN" altLang="en-US" sz="2000" dirty="0">
              <a:latin typeface="微软雅黑" panose="020B0503020204020204" pitchFamily="34" charset="-122"/>
              <a:ea typeface="微软雅黑" panose="020B0503020204020204" pitchFamily="34" charset="-122"/>
            </a:endParaRPr>
          </a:p>
        </p:txBody>
      </p:sp>
      <p:sp>
        <p:nvSpPr>
          <p:cNvPr id="58371" name="Text Box 3"/>
          <p:cNvSpPr txBox="1"/>
          <p:nvPr/>
        </p:nvSpPr>
        <p:spPr>
          <a:xfrm>
            <a:off x="969963" y="1181100"/>
            <a:ext cx="7340600" cy="4248150"/>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2000" b="1" dirty="0">
                <a:latin typeface="Times New Roman" panose="02020603050405020304" pitchFamily="18" charset="0"/>
                <a:ea typeface="楷体_GB2312" pitchFamily="49" charset="-122"/>
              </a:rPr>
              <a:t>void</a:t>
            </a:r>
            <a:r>
              <a:rPr lang="en-US" altLang="zh-CN" sz="2000" dirty="0">
                <a:latin typeface="Times New Roman" panose="02020603050405020304" pitchFamily="18" charset="0"/>
                <a:ea typeface="楷体_GB2312" pitchFamily="49" charset="-122"/>
              </a:rPr>
              <a:t> SelectSort (Sqlist  &amp;L ) </a:t>
            </a:r>
            <a:r>
              <a:rPr lang="en-US" altLang="zh-CN" sz="2000" b="1" dirty="0">
                <a:latin typeface="Times New Roman" panose="02020603050405020304" pitchFamily="18" charset="0"/>
                <a:ea typeface="楷体_GB2312" pitchFamily="49" charset="-122"/>
              </a:rPr>
              <a:t>{</a:t>
            </a:r>
            <a:endParaRPr lang="en-US" altLang="zh-CN" sz="2000" dirty="0">
              <a:latin typeface="Times New Roman" panose="02020603050405020304" pitchFamily="18" charset="0"/>
              <a:ea typeface="楷体_GB2312" pitchFamily="49" charset="-122"/>
            </a:endParaRPr>
          </a:p>
          <a:p>
            <a:pPr eaLnBrk="1" hangingPunct="1">
              <a:lnSpc>
                <a:spcPct val="150000"/>
              </a:lnSpc>
              <a:buFont typeface="Arial" panose="020B0604020202020204" pitchFamily="34" charset="0"/>
            </a:pPr>
            <a:r>
              <a:rPr lang="en-US" altLang="zh-CN" sz="2000" dirty="0">
                <a:latin typeface="Times New Roman" panose="02020603050405020304" pitchFamily="18" charset="0"/>
                <a:ea typeface="楷体_GB2312" pitchFamily="49" charset="-122"/>
              </a:rPr>
              <a:t>   // </a:t>
            </a:r>
            <a:r>
              <a:rPr lang="zh-CN" altLang="en-US" sz="2000" dirty="0">
                <a:latin typeface="微软雅黑" panose="020B0503020204020204" pitchFamily="34" charset="-122"/>
                <a:ea typeface="微软雅黑" panose="020B0503020204020204" pitchFamily="34" charset="-122"/>
              </a:rPr>
              <a:t>对顺序表</a:t>
            </a:r>
            <a:r>
              <a:rPr lang="en-US" altLang="zh-CN" sz="2000" dirty="0">
                <a:latin typeface="微软雅黑" panose="020B0503020204020204" pitchFamily="34" charset="-122"/>
                <a:ea typeface="微软雅黑" panose="020B0503020204020204" pitchFamily="34" charset="-122"/>
              </a:rPr>
              <a:t>&amp;L</a:t>
            </a:r>
            <a:r>
              <a:rPr lang="zh-CN" altLang="en-US" sz="2000" dirty="0">
                <a:latin typeface="微软雅黑" panose="020B0503020204020204" pitchFamily="34" charset="-122"/>
                <a:ea typeface="微软雅黑" panose="020B0503020204020204" pitchFamily="34" charset="-122"/>
              </a:rPr>
              <a:t>作简单选择排序。</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sz="2000"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for</a:t>
            </a:r>
            <a:r>
              <a:rPr lang="en-US" altLang="zh-CN" sz="2000" dirty="0">
                <a:latin typeface="Times New Roman" panose="02020603050405020304" pitchFamily="18" charset="0"/>
                <a:ea typeface="楷体_GB2312" pitchFamily="49" charset="-122"/>
              </a:rPr>
              <a:t> (i=1; i&lt;L.length; </a:t>
            </a:r>
            <a:r>
              <a:rPr lang="en-US" altLang="zh-CN" sz="2000" b="1" dirty="0">
                <a:latin typeface="Times New Roman" panose="02020603050405020304" pitchFamily="18" charset="0"/>
                <a:ea typeface="楷体_GB2312" pitchFamily="49" charset="-122"/>
              </a:rPr>
              <a:t>++</a:t>
            </a:r>
            <a:r>
              <a:rPr lang="en-US" altLang="zh-CN" sz="2000" dirty="0">
                <a:latin typeface="Times New Roman" panose="02020603050405020304" pitchFamily="18" charset="0"/>
                <a:ea typeface="楷体_GB2312" pitchFamily="49" charset="-122"/>
              </a:rPr>
              <a:t>i) </a:t>
            </a:r>
            <a:r>
              <a:rPr lang="en-US" altLang="zh-CN" sz="2000" b="1" dirty="0">
                <a:latin typeface="Times New Roman" panose="02020603050405020304" pitchFamily="18" charset="0"/>
                <a:ea typeface="楷体_GB2312" pitchFamily="49" charset="-122"/>
              </a:rPr>
              <a:t>{</a:t>
            </a:r>
            <a:endParaRPr lang="en-US" altLang="zh-CN" sz="2000" b="1" dirty="0">
              <a:latin typeface="Times New Roman" panose="02020603050405020304" pitchFamily="18" charset="0"/>
              <a:ea typeface="楷体_GB2312" pitchFamily="49" charset="-122"/>
            </a:endParaRPr>
          </a:p>
          <a:p>
            <a:pPr eaLnBrk="1" hangingPunct="1">
              <a:lnSpc>
                <a:spcPct val="150000"/>
              </a:lnSpc>
              <a:buFont typeface="Arial" panose="020B0604020202020204" pitchFamily="34" charset="0"/>
            </a:pPr>
            <a:r>
              <a:rPr lang="en-US" altLang="zh-CN" sz="2000" b="1" dirty="0">
                <a:latin typeface="Times New Roman" panose="02020603050405020304" pitchFamily="18" charset="0"/>
                <a:ea typeface="楷体_GB2312" pitchFamily="49" charset="-122"/>
              </a:rPr>
              <a:t>      </a:t>
            </a:r>
            <a:r>
              <a:rPr lang="en-US" altLang="zh-CN" sz="2000" dirty="0">
                <a:latin typeface="Times New Roman" panose="02020603050405020304" pitchFamily="18" charset="0"/>
                <a:ea typeface="楷体_GB2312" pitchFamily="49" charset="-122"/>
              </a:rPr>
              <a:t>         // </a:t>
            </a:r>
            <a:r>
              <a:rPr lang="zh-CN" altLang="en-US" sz="2000" dirty="0">
                <a:latin typeface="微软雅黑" panose="020B0503020204020204" pitchFamily="34" charset="-122"/>
                <a:ea typeface="微软雅黑" panose="020B0503020204020204" pitchFamily="34" charset="-122"/>
              </a:rPr>
              <a:t>选择第 </a:t>
            </a:r>
            <a:r>
              <a:rPr lang="en-US" altLang="zh-CN" sz="2000" dirty="0">
                <a:latin typeface="微软雅黑" panose="020B0503020204020204" pitchFamily="34" charset="-122"/>
                <a:ea typeface="微软雅黑" panose="020B0503020204020204" pitchFamily="34" charset="-122"/>
              </a:rPr>
              <a:t>i </a:t>
            </a:r>
            <a:r>
              <a:rPr lang="zh-CN" altLang="en-US" sz="2000" dirty="0">
                <a:latin typeface="微软雅黑" panose="020B0503020204020204" pitchFamily="34" charset="-122"/>
                <a:ea typeface="微软雅黑" panose="020B0503020204020204" pitchFamily="34" charset="-122"/>
              </a:rPr>
              <a:t>小的记录，并交换到位</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sz="20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j = SelectMinKey(L, i);       </a:t>
            </a:r>
            <a:endParaRPr lang="en-US" altLang="zh-CN" sz="2000" dirty="0">
              <a:latin typeface="Times New Roman" panose="02020603050405020304" pitchFamily="18" charset="0"/>
              <a:ea typeface="宋体" panose="02010600030101010101" pitchFamily="2" charset="-122"/>
            </a:endParaRPr>
          </a:p>
          <a:p>
            <a:pPr algn="ctr" eaLnBrk="1" hangingPunct="1">
              <a:lnSpc>
                <a:spcPct val="150000"/>
              </a:lnSpc>
              <a:buFont typeface="Arial" panose="020B0604020202020204" pitchFamily="34" charset="0"/>
            </a:pPr>
            <a:r>
              <a:rPr lang="en-US" altLang="zh-CN" sz="2000" dirty="0">
                <a:latin typeface="Times New Roman" panose="02020603050405020304" pitchFamily="18" charset="0"/>
                <a:ea typeface="宋体" panose="02010600030101010101" pitchFamily="2" charset="-122"/>
              </a:rPr>
              <a:t>       // </a:t>
            </a:r>
            <a:r>
              <a:rPr lang="zh-CN" altLang="en-US" sz="2000" dirty="0">
                <a:latin typeface="Times New Roman" panose="02020603050405020304" pitchFamily="18" charset="0"/>
                <a:ea typeface="宋体" panose="02010600030101010101" pitchFamily="2" charset="-122"/>
              </a:rPr>
              <a:t>在 </a:t>
            </a:r>
            <a:r>
              <a:rPr lang="en-US" altLang="zh-CN" sz="2000" dirty="0">
                <a:latin typeface="Times New Roman" panose="02020603050405020304" pitchFamily="18" charset="0"/>
                <a:ea typeface="宋体" panose="02010600030101010101" pitchFamily="2" charset="-122"/>
              </a:rPr>
              <a:t>L.r[i.. L.length] </a:t>
            </a:r>
            <a:r>
              <a:rPr lang="zh-CN" altLang="en-US" sz="2000" dirty="0">
                <a:latin typeface="微软雅黑" panose="020B0503020204020204" pitchFamily="34" charset="-122"/>
                <a:ea typeface="微软雅黑" panose="020B0503020204020204" pitchFamily="34" charset="-122"/>
              </a:rPr>
              <a:t>中选择关键字最小的记录</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if</a:t>
            </a:r>
            <a:r>
              <a:rPr lang="en-US" altLang="zh-CN" sz="2000" dirty="0">
                <a:latin typeface="Times New Roman" panose="02020603050405020304" pitchFamily="18" charset="0"/>
                <a:ea typeface="宋体" panose="02010600030101010101" pitchFamily="2" charset="-122"/>
              </a:rPr>
              <a:t> (i</a:t>
            </a:r>
            <a:r>
              <a:rPr lang="en-US" altLang="zh-CN" sz="2000" b="1"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j) L.r[i]</a:t>
            </a:r>
            <a:r>
              <a:rPr lang="en-US" altLang="zh-CN" sz="2000" b="1"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L.r [j];   // </a:t>
            </a:r>
            <a:r>
              <a:rPr lang="zh-CN" altLang="en-US" sz="2000" dirty="0">
                <a:latin typeface="微软雅黑" panose="020B0503020204020204" pitchFamily="34" charset="-122"/>
                <a:ea typeface="微软雅黑" panose="020B0503020204020204" pitchFamily="34" charset="-122"/>
              </a:rPr>
              <a:t>与第</a:t>
            </a:r>
            <a:r>
              <a:rPr lang="en-US" altLang="zh-CN" sz="2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个记录交换</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sz="2000"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a:t>
            </a:r>
            <a:endParaRPr lang="en-US" altLang="zh-CN" sz="2000" b="1" dirty="0">
              <a:latin typeface="Times New Roman" panose="02020603050405020304" pitchFamily="18" charset="0"/>
              <a:ea typeface="楷体_GB2312" pitchFamily="49" charset="-122"/>
            </a:endParaRPr>
          </a:p>
          <a:p>
            <a:pPr eaLnBrk="1" hangingPunct="1">
              <a:lnSpc>
                <a:spcPct val="150000"/>
              </a:lnSpc>
              <a:buFont typeface="Arial" panose="020B0604020202020204" pitchFamily="34" charset="0"/>
            </a:pPr>
            <a:r>
              <a:rPr lang="en-US" altLang="zh-CN" sz="2000" b="1" dirty="0">
                <a:latin typeface="Times New Roman" panose="02020603050405020304" pitchFamily="18" charset="0"/>
                <a:ea typeface="楷体_GB2312" pitchFamily="49" charset="-122"/>
              </a:rPr>
              <a:t>}</a:t>
            </a:r>
            <a:r>
              <a:rPr lang="en-US" altLang="zh-CN" sz="2000" dirty="0">
                <a:latin typeface="Times New Roman" panose="02020603050405020304" pitchFamily="18" charset="0"/>
                <a:ea typeface="楷体_GB2312" pitchFamily="49" charset="-122"/>
              </a:rPr>
              <a:t> // SelectSort</a:t>
            </a:r>
            <a:endParaRPr lang="en-US" altLang="zh-CN" sz="2000" dirty="0">
              <a:latin typeface="Times New Roman" panose="02020603050405020304" pitchFamily="18" charset="0"/>
              <a:ea typeface="楷体_GB2312" pitchFamily="49" charset="-122"/>
            </a:endParaRPr>
          </a:p>
        </p:txBody>
      </p:sp>
      <p:sp>
        <p:nvSpPr>
          <p:cNvPr id="58372" name="Text Box 6"/>
          <p:cNvSpPr txBox="1"/>
          <p:nvPr/>
        </p:nvSpPr>
        <p:spPr>
          <a:xfrm>
            <a:off x="3286125" y="5478463"/>
            <a:ext cx="2449513" cy="400050"/>
          </a:xfrm>
          <a:prstGeom prst="rect">
            <a:avLst/>
          </a:prstGeom>
          <a:noFill/>
          <a:ln w="9525">
            <a:noFill/>
          </a:ln>
        </p:spPr>
        <p:txBody>
          <a:bodyPr>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算法 </a:t>
            </a:r>
            <a:r>
              <a:rPr lang="en-US" altLang="zh-CN" sz="2000" b="1" dirty="0">
                <a:latin typeface="微软雅黑" panose="020B0503020204020204" pitchFamily="34" charset="-122"/>
                <a:ea typeface="微软雅黑" panose="020B0503020204020204" pitchFamily="34" charset="-122"/>
              </a:rPr>
              <a:t>10.9</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25" name="Text Box 2"/>
          <p:cNvSpPr txBox="1"/>
          <p:nvPr/>
        </p:nvSpPr>
        <p:spPr>
          <a:xfrm>
            <a:off x="933450" y="606425"/>
            <a:ext cx="1731963" cy="400050"/>
          </a:xfrm>
          <a:prstGeom prst="rect">
            <a:avLst/>
          </a:prstGeom>
          <a:noFill/>
          <a:ln w="9525">
            <a:noFill/>
          </a:ln>
        </p:spPr>
        <p:txBody>
          <a:bodyPr wrap="none">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时间性能分析</a:t>
            </a:r>
            <a:endParaRPr lang="zh-CN" altLang="en-US" sz="2000" b="1" dirty="0">
              <a:latin typeface="微软雅黑" panose="020B0503020204020204" pitchFamily="34" charset="-122"/>
              <a:ea typeface="微软雅黑" panose="020B0503020204020204" pitchFamily="34" charset="-122"/>
            </a:endParaRPr>
          </a:p>
        </p:txBody>
      </p:sp>
      <p:sp>
        <p:nvSpPr>
          <p:cNvPr id="60426" name="Text Box 3"/>
          <p:cNvSpPr txBox="1"/>
          <p:nvPr/>
        </p:nvSpPr>
        <p:spPr>
          <a:xfrm>
            <a:off x="755650" y="1141413"/>
            <a:ext cx="7340600" cy="1262062"/>
          </a:xfrm>
          <a:prstGeom prst="rect">
            <a:avLst/>
          </a:prstGeom>
          <a:noFill/>
          <a:ln w="9525">
            <a:noFill/>
          </a:ln>
        </p:spPr>
        <p:txBody>
          <a:bodyPr>
            <a:spAutoFit/>
          </a:bodyPr>
          <a:p>
            <a:pPr eaLnBrk="1" hangingPunct="1">
              <a:lnSpc>
                <a:spcPct val="150000"/>
              </a:lnSpc>
              <a:buFont typeface="Arial" panose="020B0604020202020204" pitchFamily="34" charset="0"/>
            </a:pPr>
            <a:r>
              <a:rPr lang="zh-CN" altLang="en-US" sz="3300"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rPr>
              <a:t> 对 </a:t>
            </a:r>
            <a:r>
              <a:rPr lang="en-US" altLang="zh-CN" sz="2000" dirty="0">
                <a:latin typeface="微软雅黑" panose="020B0503020204020204" pitchFamily="34" charset="-122"/>
                <a:ea typeface="微软雅黑" panose="020B0503020204020204" pitchFamily="34" charset="-122"/>
              </a:rPr>
              <a:t>n </a:t>
            </a:r>
            <a:r>
              <a:rPr lang="zh-CN" altLang="en-US" sz="2000" dirty="0">
                <a:latin typeface="微软雅黑" panose="020B0503020204020204" pitchFamily="34" charset="-122"/>
                <a:ea typeface="微软雅黑" panose="020B0503020204020204" pitchFamily="34" charset="-122"/>
              </a:rPr>
              <a:t>个记录进行简单选择排序，所需进行的 </a:t>
            </a:r>
            <a:r>
              <a:rPr lang="zh-CN" altLang="en-US" sz="2000" b="1" dirty="0">
                <a:latin typeface="微软雅黑" panose="020B0503020204020204" pitchFamily="34" charset="-122"/>
                <a:ea typeface="微软雅黑" panose="020B0503020204020204" pitchFamily="34" charset="-122"/>
              </a:rPr>
              <a:t>关键字间的比较次数 </a:t>
            </a:r>
            <a:r>
              <a:rPr lang="zh-CN" altLang="en-US" sz="2000" dirty="0">
                <a:latin typeface="微软雅黑" panose="020B0503020204020204" pitchFamily="34" charset="-122"/>
                <a:ea typeface="微软雅黑" panose="020B0503020204020204" pitchFamily="34" charset="-122"/>
              </a:rPr>
              <a:t>总计为：</a:t>
            </a:r>
            <a:endParaRPr lang="zh-CN" altLang="en-US" sz="2000" dirty="0">
              <a:latin typeface="微软雅黑" panose="020B0503020204020204" pitchFamily="34" charset="-122"/>
              <a:ea typeface="微软雅黑" panose="020B0503020204020204" pitchFamily="34" charset="-122"/>
            </a:endParaRPr>
          </a:p>
        </p:txBody>
      </p:sp>
      <p:grpSp>
        <p:nvGrpSpPr>
          <p:cNvPr id="2" name="Group 32"/>
          <p:cNvGrpSpPr/>
          <p:nvPr/>
        </p:nvGrpSpPr>
        <p:grpSpPr>
          <a:xfrm>
            <a:off x="2451100" y="2582863"/>
            <a:ext cx="3284538" cy="1135062"/>
            <a:chOff x="0" y="0"/>
            <a:chExt cx="2069" cy="715"/>
          </a:xfrm>
        </p:grpSpPr>
        <p:sp>
          <p:nvSpPr>
            <p:cNvPr id="59398" name="Line 10"/>
            <p:cNvSpPr/>
            <p:nvPr/>
          </p:nvSpPr>
          <p:spPr>
            <a:xfrm>
              <a:off x="1202" y="342"/>
              <a:ext cx="828" cy="1"/>
            </a:xfrm>
            <a:prstGeom prst="line">
              <a:avLst/>
            </a:prstGeom>
            <a:ln w="17463" cap="flat" cmpd="sng">
              <a:solidFill>
                <a:schemeClr val="tx1"/>
              </a:solidFill>
              <a:prstDash val="solid"/>
              <a:headEnd type="none" w="med" len="med"/>
              <a:tailEnd type="none" w="med" len="med"/>
            </a:ln>
          </p:spPr>
        </p:sp>
        <p:sp>
          <p:nvSpPr>
            <p:cNvPr id="59399" name="Rectangle 11"/>
            <p:cNvSpPr/>
            <p:nvPr/>
          </p:nvSpPr>
          <p:spPr>
            <a:xfrm>
              <a:off x="1604" y="377"/>
              <a:ext cx="132" cy="317"/>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300" dirty="0">
                  <a:latin typeface="Times New Roman" panose="02020603050405020304" pitchFamily="18" charset="0"/>
                  <a:ea typeface="宋体" panose="02010600030101010101" pitchFamily="2" charset="-122"/>
                </a:rPr>
                <a:t>2</a:t>
              </a:r>
              <a:endParaRPr lang="en-US" altLang="zh-CN" sz="3300" dirty="0">
                <a:latin typeface="Times New Roman" panose="02020603050405020304" pitchFamily="18" charset="0"/>
                <a:ea typeface="宋体" panose="02010600030101010101" pitchFamily="2" charset="-122"/>
              </a:endParaRPr>
            </a:p>
          </p:txBody>
        </p:sp>
        <p:sp>
          <p:nvSpPr>
            <p:cNvPr id="59400" name="Rectangle 12"/>
            <p:cNvSpPr/>
            <p:nvPr/>
          </p:nvSpPr>
          <p:spPr>
            <a:xfrm>
              <a:off x="1981" y="8"/>
              <a:ext cx="88" cy="317"/>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300" dirty="0">
                  <a:latin typeface="Times New Roman" panose="02020603050405020304" pitchFamily="18" charset="0"/>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59401" name="Rectangle 13"/>
            <p:cNvSpPr/>
            <p:nvPr/>
          </p:nvSpPr>
          <p:spPr>
            <a:xfrm>
              <a:off x="1865" y="8"/>
              <a:ext cx="132" cy="317"/>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300" dirty="0">
                  <a:latin typeface="Times New Roman" panose="02020603050405020304" pitchFamily="18" charset="0"/>
                  <a:ea typeface="宋体" panose="02010600030101010101" pitchFamily="2" charset="-122"/>
                </a:rPr>
                <a:t>1</a:t>
              </a:r>
              <a:endParaRPr lang="en-US" altLang="zh-CN" sz="3300" dirty="0">
                <a:latin typeface="Times New Roman" panose="02020603050405020304" pitchFamily="18" charset="0"/>
                <a:ea typeface="宋体" panose="02010600030101010101" pitchFamily="2" charset="-122"/>
              </a:endParaRPr>
            </a:p>
          </p:txBody>
        </p:sp>
        <p:sp>
          <p:nvSpPr>
            <p:cNvPr id="59402" name="Rectangle 14"/>
            <p:cNvSpPr/>
            <p:nvPr/>
          </p:nvSpPr>
          <p:spPr>
            <a:xfrm>
              <a:off x="1410" y="8"/>
              <a:ext cx="88" cy="317"/>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300" dirty="0">
                  <a:latin typeface="Times New Roman" panose="02020603050405020304" pitchFamily="18" charset="0"/>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59403" name="Rectangle 15"/>
            <p:cNvSpPr/>
            <p:nvPr/>
          </p:nvSpPr>
          <p:spPr>
            <a:xfrm>
              <a:off x="888" y="172"/>
              <a:ext cx="88" cy="317"/>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300" dirty="0">
                  <a:latin typeface="Times New Roman" panose="02020603050405020304" pitchFamily="18" charset="0"/>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59404" name="Rectangle 16"/>
            <p:cNvSpPr/>
            <p:nvPr/>
          </p:nvSpPr>
          <p:spPr>
            <a:xfrm>
              <a:off x="330" y="172"/>
              <a:ext cx="88" cy="317"/>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300" dirty="0">
                  <a:latin typeface="Times New Roman" panose="02020603050405020304" pitchFamily="18" charset="0"/>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59405" name="Rectangle 17"/>
            <p:cNvSpPr/>
            <p:nvPr/>
          </p:nvSpPr>
          <p:spPr>
            <a:xfrm>
              <a:off x="192" y="0"/>
              <a:ext cx="77" cy="184"/>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1900" dirty="0">
                  <a:latin typeface="Times New Roman" panose="02020603050405020304" pitchFamily="18" charset="0"/>
                  <a:ea typeface="宋体" panose="02010600030101010101" pitchFamily="2" charset="-122"/>
                </a:rPr>
                <a:t>1</a:t>
              </a:r>
              <a:endParaRPr lang="en-US" altLang="zh-CN" sz="3300" dirty="0">
                <a:latin typeface="Times New Roman" panose="02020603050405020304" pitchFamily="18" charset="0"/>
                <a:ea typeface="宋体" panose="02010600030101010101" pitchFamily="2" charset="-122"/>
              </a:endParaRPr>
            </a:p>
          </p:txBody>
        </p:sp>
        <p:sp>
          <p:nvSpPr>
            <p:cNvPr id="59406" name="Rectangle 18"/>
            <p:cNvSpPr/>
            <p:nvPr/>
          </p:nvSpPr>
          <p:spPr>
            <a:xfrm>
              <a:off x="173" y="523"/>
              <a:ext cx="77" cy="184"/>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1900" dirty="0">
                  <a:latin typeface="Times New Roman" panose="02020603050405020304" pitchFamily="18" charset="0"/>
                  <a:ea typeface="宋体" panose="02010600030101010101" pitchFamily="2" charset="-122"/>
                </a:rPr>
                <a:t>1</a:t>
              </a:r>
              <a:endParaRPr lang="en-US" altLang="zh-CN" sz="3300" dirty="0">
                <a:latin typeface="Times New Roman" panose="02020603050405020304" pitchFamily="18" charset="0"/>
                <a:ea typeface="宋体" panose="02010600030101010101" pitchFamily="2" charset="-122"/>
              </a:endParaRPr>
            </a:p>
          </p:txBody>
        </p:sp>
        <p:sp>
          <p:nvSpPr>
            <p:cNvPr id="59407" name="Rectangle 19"/>
            <p:cNvSpPr/>
            <p:nvPr/>
          </p:nvSpPr>
          <p:spPr>
            <a:xfrm>
              <a:off x="1678" y="21"/>
              <a:ext cx="146" cy="320"/>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300" dirty="0">
                  <a:latin typeface="Symbol" panose="05050102010706020507" pitchFamily="18" charset="2"/>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59408" name="Rectangle 20"/>
            <p:cNvSpPr/>
            <p:nvPr/>
          </p:nvSpPr>
          <p:spPr>
            <a:xfrm>
              <a:off x="1043" y="185"/>
              <a:ext cx="146" cy="320"/>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300" dirty="0">
                  <a:latin typeface="Symbol" panose="05050102010706020507" pitchFamily="18" charset="2"/>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59409" name="Rectangle 21"/>
            <p:cNvSpPr/>
            <p:nvPr/>
          </p:nvSpPr>
          <p:spPr>
            <a:xfrm>
              <a:off x="589" y="185"/>
              <a:ext cx="146" cy="320"/>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300" dirty="0">
                  <a:latin typeface="Symbol" panose="05050102010706020507" pitchFamily="18" charset="2"/>
                  <a:ea typeface="宋体" panose="02010600030101010101" pitchFamily="2" charset="-122"/>
                </a:rPr>
                <a:t>-</a:t>
              </a:r>
              <a:endParaRPr lang="en-US" altLang="zh-CN" sz="3300" dirty="0">
                <a:latin typeface="Times New Roman" panose="02020603050405020304" pitchFamily="18" charset="0"/>
                <a:ea typeface="宋体" panose="02010600030101010101" pitchFamily="2" charset="-122"/>
              </a:endParaRPr>
            </a:p>
          </p:txBody>
        </p:sp>
        <p:sp>
          <p:nvSpPr>
            <p:cNvPr id="59410" name="Rectangle 22"/>
            <p:cNvSpPr/>
            <p:nvPr/>
          </p:nvSpPr>
          <p:spPr>
            <a:xfrm>
              <a:off x="45" y="194"/>
              <a:ext cx="207" cy="349"/>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600" dirty="0">
                  <a:latin typeface="Symbol" panose="05050102010706020507" pitchFamily="18" charset="2"/>
                  <a:ea typeface="宋体" panose="02010600030101010101" pitchFamily="2" charset="-122"/>
                </a:rPr>
                <a:t>å</a:t>
              </a:r>
              <a:endParaRPr lang="en-US" altLang="zh-CN" sz="3600" dirty="0">
                <a:latin typeface="Times New Roman" panose="02020603050405020304" pitchFamily="18" charset="0"/>
                <a:ea typeface="宋体" panose="02010600030101010101" pitchFamily="2" charset="-122"/>
              </a:endParaRPr>
            </a:p>
          </p:txBody>
        </p:sp>
        <p:sp>
          <p:nvSpPr>
            <p:cNvPr id="59411" name="Rectangle 23"/>
            <p:cNvSpPr/>
            <p:nvPr/>
          </p:nvSpPr>
          <p:spPr>
            <a:xfrm>
              <a:off x="120" y="8"/>
              <a:ext cx="84" cy="184"/>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1900" b="1" dirty="0">
                  <a:latin typeface="Symbol" panose="05050102010706020507" pitchFamily="18" charset="2"/>
                  <a:ea typeface="宋体" panose="02010600030101010101" pitchFamily="2" charset="-122"/>
                </a:rPr>
                <a:t>-</a:t>
              </a:r>
              <a:endParaRPr lang="en-US" altLang="zh-CN" sz="3300" b="1" dirty="0">
                <a:latin typeface="Times New Roman" panose="02020603050405020304" pitchFamily="18" charset="0"/>
                <a:ea typeface="宋体" panose="02010600030101010101" pitchFamily="2" charset="-122"/>
              </a:endParaRPr>
            </a:p>
          </p:txBody>
        </p:sp>
        <p:sp>
          <p:nvSpPr>
            <p:cNvPr id="59412" name="Rectangle 24"/>
            <p:cNvSpPr/>
            <p:nvPr/>
          </p:nvSpPr>
          <p:spPr>
            <a:xfrm>
              <a:off x="68" y="531"/>
              <a:ext cx="84" cy="184"/>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1900" b="1" dirty="0">
                  <a:latin typeface="Symbol" panose="05050102010706020507" pitchFamily="18" charset="2"/>
                  <a:ea typeface="宋体" panose="02010600030101010101" pitchFamily="2" charset="-122"/>
                </a:rPr>
                <a:t>=</a:t>
              </a:r>
              <a:endParaRPr lang="en-US" altLang="zh-CN" sz="3300" b="1" dirty="0">
                <a:latin typeface="Times New Roman" panose="02020603050405020304" pitchFamily="18" charset="0"/>
                <a:ea typeface="宋体" panose="02010600030101010101" pitchFamily="2" charset="-122"/>
              </a:endParaRPr>
            </a:p>
          </p:txBody>
        </p:sp>
        <p:sp>
          <p:nvSpPr>
            <p:cNvPr id="59413" name="Rectangle 25"/>
            <p:cNvSpPr/>
            <p:nvPr/>
          </p:nvSpPr>
          <p:spPr>
            <a:xfrm>
              <a:off x="1507" y="8"/>
              <a:ext cx="132" cy="317"/>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300" i="1" dirty="0">
                  <a:latin typeface="Times New Roman" panose="02020603050405020304" pitchFamily="18" charset="0"/>
                  <a:ea typeface="宋体" panose="02010600030101010101" pitchFamily="2" charset="-122"/>
                </a:rPr>
                <a:t>n</a:t>
              </a:r>
              <a:endParaRPr lang="en-US" altLang="zh-CN" sz="3300" dirty="0">
                <a:latin typeface="Times New Roman" panose="02020603050405020304" pitchFamily="18" charset="0"/>
                <a:ea typeface="宋体" panose="02010600030101010101" pitchFamily="2" charset="-122"/>
              </a:endParaRPr>
            </a:p>
          </p:txBody>
        </p:sp>
        <p:sp>
          <p:nvSpPr>
            <p:cNvPr id="59414" name="Rectangle 26"/>
            <p:cNvSpPr/>
            <p:nvPr/>
          </p:nvSpPr>
          <p:spPr>
            <a:xfrm>
              <a:off x="1271" y="8"/>
              <a:ext cx="132" cy="317"/>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300" i="1" dirty="0">
                  <a:latin typeface="Times New Roman" panose="02020603050405020304" pitchFamily="18" charset="0"/>
                  <a:ea typeface="宋体" panose="02010600030101010101" pitchFamily="2" charset="-122"/>
                </a:rPr>
                <a:t>n</a:t>
              </a:r>
              <a:endParaRPr lang="en-US" altLang="zh-CN" sz="3300" dirty="0">
                <a:latin typeface="Times New Roman" panose="02020603050405020304" pitchFamily="18" charset="0"/>
                <a:ea typeface="宋体" panose="02010600030101010101" pitchFamily="2" charset="-122"/>
              </a:endParaRPr>
            </a:p>
          </p:txBody>
        </p:sp>
        <p:sp>
          <p:nvSpPr>
            <p:cNvPr id="59415" name="Rectangle 27"/>
            <p:cNvSpPr/>
            <p:nvPr/>
          </p:nvSpPr>
          <p:spPr>
            <a:xfrm>
              <a:off x="802" y="172"/>
              <a:ext cx="73" cy="317"/>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300" i="1" dirty="0">
                  <a:latin typeface="Times New Roman" panose="02020603050405020304" pitchFamily="18" charset="0"/>
                  <a:ea typeface="宋体" panose="02010600030101010101" pitchFamily="2" charset="-122"/>
                </a:rPr>
                <a:t>i</a:t>
              </a:r>
              <a:endParaRPr lang="en-US" altLang="zh-CN" sz="3300" dirty="0">
                <a:latin typeface="Times New Roman" panose="02020603050405020304" pitchFamily="18" charset="0"/>
                <a:ea typeface="宋体" panose="02010600030101010101" pitchFamily="2" charset="-122"/>
              </a:endParaRPr>
            </a:p>
          </p:txBody>
        </p:sp>
        <p:sp>
          <p:nvSpPr>
            <p:cNvPr id="59416" name="Rectangle 28"/>
            <p:cNvSpPr/>
            <p:nvPr/>
          </p:nvSpPr>
          <p:spPr>
            <a:xfrm>
              <a:off x="427" y="172"/>
              <a:ext cx="132" cy="317"/>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3300" i="1" dirty="0">
                  <a:latin typeface="Times New Roman" panose="02020603050405020304" pitchFamily="18" charset="0"/>
                  <a:ea typeface="宋体" panose="02010600030101010101" pitchFamily="2" charset="-122"/>
                </a:rPr>
                <a:t>n</a:t>
              </a:r>
              <a:endParaRPr lang="en-US" altLang="zh-CN" sz="3300" dirty="0">
                <a:latin typeface="Times New Roman" panose="02020603050405020304" pitchFamily="18" charset="0"/>
                <a:ea typeface="宋体" panose="02010600030101010101" pitchFamily="2" charset="-122"/>
              </a:endParaRPr>
            </a:p>
          </p:txBody>
        </p:sp>
        <p:sp>
          <p:nvSpPr>
            <p:cNvPr id="59417" name="Rectangle 29"/>
            <p:cNvSpPr/>
            <p:nvPr/>
          </p:nvSpPr>
          <p:spPr>
            <a:xfrm>
              <a:off x="23" y="1"/>
              <a:ext cx="86" cy="184"/>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1900" b="1" i="1" dirty="0">
                  <a:latin typeface="Times New Roman" panose="02020603050405020304" pitchFamily="18" charset="0"/>
                  <a:ea typeface="宋体" panose="02010600030101010101" pitchFamily="2" charset="-122"/>
                </a:rPr>
                <a:t>n</a:t>
              </a:r>
              <a:endParaRPr lang="en-US" altLang="zh-CN" sz="3300" b="1" dirty="0">
                <a:latin typeface="Times New Roman" panose="02020603050405020304" pitchFamily="18" charset="0"/>
                <a:ea typeface="宋体" panose="02010600030101010101" pitchFamily="2" charset="-122"/>
              </a:endParaRPr>
            </a:p>
          </p:txBody>
        </p:sp>
        <p:sp>
          <p:nvSpPr>
            <p:cNvPr id="59418" name="Rectangle 30"/>
            <p:cNvSpPr/>
            <p:nvPr/>
          </p:nvSpPr>
          <p:spPr>
            <a:xfrm>
              <a:off x="0" y="524"/>
              <a:ext cx="42" cy="184"/>
            </a:xfrm>
            <a:prstGeom prst="rect">
              <a:avLst/>
            </a:prstGeom>
            <a:noFill/>
            <a:ln w="9525">
              <a:noFill/>
            </a:ln>
          </p:spPr>
          <p:txBody>
            <a:bodyPr wrap="none" lIns="0" tIns="0" rIns="0" bIns="0">
              <a:spAutoFit/>
            </a:bodyPr>
            <a:p>
              <a:pPr algn="ctr" eaLnBrk="1" hangingPunct="1">
                <a:buFont typeface="Arial" panose="020B0604020202020204" pitchFamily="34" charset="0"/>
              </a:pPr>
              <a:r>
                <a:rPr lang="en-US" altLang="zh-CN" sz="1900" b="1" dirty="0">
                  <a:latin typeface="Times New Roman" panose="02020603050405020304" pitchFamily="18" charset="0"/>
                  <a:ea typeface="宋体" panose="02010600030101010101" pitchFamily="2" charset="-122"/>
                </a:rPr>
                <a:t>i</a:t>
              </a:r>
              <a:endParaRPr lang="en-US" altLang="zh-CN" sz="3300" b="1" dirty="0">
                <a:latin typeface="Times New Roman" panose="02020603050405020304" pitchFamily="18" charset="0"/>
                <a:ea typeface="宋体" panose="02010600030101010101" pitchFamily="2" charset="-122"/>
              </a:endParaRPr>
            </a:p>
          </p:txBody>
        </p:sp>
      </p:grpSp>
      <p:sp>
        <p:nvSpPr>
          <p:cNvPr id="60449" name="Text Box 4"/>
          <p:cNvSpPr txBox="1"/>
          <p:nvPr/>
        </p:nvSpPr>
        <p:spPr>
          <a:xfrm>
            <a:off x="665163" y="4216400"/>
            <a:ext cx="7124700" cy="441325"/>
          </a:xfrm>
          <a:prstGeom prst="rect">
            <a:avLst/>
          </a:prstGeom>
          <a:noFill/>
          <a:ln w="9525">
            <a:noFill/>
          </a:ln>
        </p:spPr>
        <p:txBody>
          <a:bodyPr>
            <a:spAutoFit/>
          </a:bodyPr>
          <a:p>
            <a:pPr eaLnBrk="1" hangingPunct="1">
              <a:lnSpc>
                <a:spcPct val="125000"/>
              </a:lnSpc>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          移动记录的次数</a:t>
            </a:r>
            <a:r>
              <a:rPr lang="zh-CN" altLang="en-US" sz="2000" dirty="0">
                <a:latin typeface="微软雅黑" panose="020B0503020204020204" pitchFamily="34" charset="-122"/>
                <a:ea typeface="微软雅黑" panose="020B0503020204020204" pitchFamily="34" charset="-122"/>
              </a:rPr>
              <a:t>，最小值为 </a:t>
            </a:r>
            <a:r>
              <a:rPr lang="en-US" altLang="zh-CN" sz="2000" dirty="0">
                <a:latin typeface="微软雅黑" panose="020B0503020204020204" pitchFamily="34" charset="-122"/>
                <a:ea typeface="微软雅黑" panose="020B0503020204020204" pitchFamily="34" charset="-122"/>
              </a:rPr>
              <a:t>0, </a:t>
            </a:r>
            <a:r>
              <a:rPr lang="zh-CN" altLang="en-US" sz="2000" dirty="0">
                <a:latin typeface="微软雅黑" panose="020B0503020204020204" pitchFamily="34" charset="-122"/>
                <a:ea typeface="微软雅黑" panose="020B0503020204020204" pitchFamily="34" charset="-122"/>
              </a:rPr>
              <a:t>最大值为</a:t>
            </a:r>
            <a:r>
              <a:rPr lang="en-US" altLang="zh-CN" sz="2000" dirty="0">
                <a:latin typeface="微软雅黑" panose="020B0503020204020204" pitchFamily="34" charset="-122"/>
                <a:ea typeface="微软雅黑" panose="020B0503020204020204" pitchFamily="34" charset="-122"/>
              </a:rPr>
              <a:t>3(n-1) </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60425"/>
                                        </p:tgtEl>
                                        <p:attrNameLst>
                                          <p:attrName>style.visibility</p:attrName>
                                        </p:attrNameLst>
                                      </p:cBhvr>
                                      <p:to>
                                        <p:strVal val="visible"/>
                                      </p:to>
                                    </p:set>
                                    <p:anim calcmode="lin" valueType="num">
                                      <p:cBhvr additive="base">
                                        <p:cTn id="7" dur="500" fill="hold"/>
                                        <p:tgtEl>
                                          <p:spTgt spid="60425"/>
                                        </p:tgtEl>
                                        <p:attrNameLst>
                                          <p:attrName>ppt_x</p:attrName>
                                        </p:attrNameLst>
                                      </p:cBhvr>
                                      <p:tavLst>
                                        <p:tav tm="0">
                                          <p:val>
                                            <p:strVal val="0-#ppt_w/2"/>
                                          </p:val>
                                        </p:tav>
                                        <p:tav tm="100000">
                                          <p:val>
                                            <p:strVal val="#ppt_x"/>
                                          </p:val>
                                        </p:tav>
                                      </p:tavLst>
                                    </p:anim>
                                    <p:anim calcmode="lin" valueType="num">
                                      <p:cBhvr additive="base">
                                        <p:cTn id="8" dur="500" fill="hold"/>
                                        <p:tgtEl>
                                          <p:spTgt spid="6042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0426"/>
                                        </p:tgtEl>
                                        <p:attrNameLst>
                                          <p:attrName>style.visibility</p:attrName>
                                        </p:attrNameLst>
                                      </p:cBhvr>
                                      <p:to>
                                        <p:strVal val="visible"/>
                                      </p:to>
                                    </p:set>
                                    <p:animEffect transition="in" filter="wipe(left)">
                                      <p:cBhvr>
                                        <p:cTn id="13" dur="500"/>
                                        <p:tgtEl>
                                          <p:spTgt spid="60426"/>
                                        </p:tgtEl>
                                      </p:cBhvr>
                                    </p:animEffect>
                                  </p:childTnLst>
                                </p:cTn>
                              </p:par>
                              <p:par>
                                <p:cTn id="14" presetID="3" presetClass="entr" presetSubtype="1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0449"/>
                                        </p:tgtEl>
                                        <p:attrNameLst>
                                          <p:attrName>style.visibility</p:attrName>
                                        </p:attrNameLst>
                                      </p:cBhvr>
                                      <p:to>
                                        <p:strVal val="visible"/>
                                      </p:to>
                                    </p:set>
                                    <p:animEffect transition="in" filter="wipe(left)">
                                      <p:cBhvr>
                                        <p:cTn id="21" dur="500"/>
                                        <p:tgtEl>
                                          <p:spTgt spid="60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5" grpId="0"/>
      <p:bldP spid="60426" grpId="0"/>
      <p:bldP spid="6044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21" name="Text Box 2"/>
          <p:cNvSpPr txBox="1"/>
          <p:nvPr/>
        </p:nvSpPr>
        <p:spPr>
          <a:xfrm>
            <a:off x="736600" y="571500"/>
            <a:ext cx="5394325" cy="461963"/>
          </a:xfrm>
          <a:prstGeom prst="rect">
            <a:avLst/>
          </a:prstGeom>
          <a:noFill/>
          <a:ln w="9525">
            <a:noFill/>
          </a:ln>
        </p:spPr>
        <p:txBody>
          <a:bodyPr>
            <a:spAutoFit/>
          </a:bodyPr>
          <a:p>
            <a:pPr eaLnBrk="1" hangingPunct="1">
              <a:buFont typeface="Arial" panose="020B0604020202020204" pitchFamily="34" charset="0"/>
            </a:pPr>
            <a:r>
              <a:rPr lang="en-US" altLang="zh-CN" sz="2400" b="1" dirty="0">
                <a:latin typeface="微软雅黑" panose="020B0503020204020204" pitchFamily="34" charset="-122"/>
                <a:ea typeface="微软雅黑" panose="020B0503020204020204" pitchFamily="34" charset="-122"/>
              </a:rPr>
              <a:t>10.4.3   </a:t>
            </a:r>
            <a:r>
              <a:rPr lang="zh-CN" altLang="en-US" sz="2400" b="1" dirty="0">
                <a:latin typeface="微软雅黑" panose="020B0503020204020204" pitchFamily="34" charset="-122"/>
                <a:ea typeface="微软雅黑" panose="020B0503020204020204" pitchFamily="34" charset="-122"/>
              </a:rPr>
              <a:t>堆排序（</a:t>
            </a:r>
            <a:r>
              <a:rPr lang="en-US" altLang="zh-CN" sz="2400" b="1" dirty="0">
                <a:latin typeface="微软雅黑" panose="020B0503020204020204" pitchFamily="34" charset="-122"/>
                <a:ea typeface="微软雅黑" panose="020B0503020204020204" pitchFamily="34" charset="-122"/>
              </a:rPr>
              <a:t>Heap Sort</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64522" name="Text Box 10"/>
          <p:cNvSpPr txBox="1"/>
          <p:nvPr/>
        </p:nvSpPr>
        <p:spPr>
          <a:xfrm>
            <a:off x="736600" y="1285875"/>
            <a:ext cx="3025775" cy="401638"/>
          </a:xfrm>
          <a:prstGeom prst="rect">
            <a:avLst/>
          </a:prstGeom>
          <a:noFill/>
          <a:ln w="9525">
            <a:noFill/>
          </a:ln>
        </p:spPr>
        <p:txBody>
          <a:bodyPr>
            <a:spAutoFit/>
          </a:bodyPr>
          <a:p>
            <a:pPr eaLnBrk="1" hangingPunct="1">
              <a:spcBef>
                <a:spcPct val="50000"/>
              </a:spcBef>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堆的定义</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p:txBody>
      </p:sp>
      <p:sp>
        <p:nvSpPr>
          <p:cNvPr id="64523" name="Text Box 3"/>
          <p:cNvSpPr txBox="1"/>
          <p:nvPr/>
        </p:nvSpPr>
        <p:spPr>
          <a:xfrm>
            <a:off x="944563" y="1773238"/>
            <a:ext cx="4330700" cy="369887"/>
          </a:xfrm>
          <a:prstGeom prst="rect">
            <a:avLst/>
          </a:prstGeom>
          <a:noFill/>
          <a:ln w="9525">
            <a:noFill/>
          </a:ln>
        </p:spPr>
        <p:txBody>
          <a:bodyPr wrap="none">
            <a:spAutoFit/>
          </a:bodyPr>
          <a:p>
            <a:pPr eaLnBrk="1" hangingPunct="1">
              <a:buFont typeface="Arial" panose="020B0604020202020204" pitchFamily="34" charset="0"/>
            </a:pPr>
            <a:r>
              <a:rPr lang="zh-CN" altLang="en-US" dirty="0">
                <a:latin typeface="微软雅黑" panose="020B0503020204020204" pitchFamily="34" charset="-122"/>
                <a:ea typeface="微软雅黑" panose="020B0503020204020204" pitchFamily="34" charset="-122"/>
              </a:rPr>
              <a:t>堆是满足下列性质的数列</a:t>
            </a:r>
            <a:r>
              <a:rPr lang="en-US" altLang="zh-CN" dirty="0">
                <a:latin typeface="微软雅黑" panose="020B0503020204020204" pitchFamily="34" charset="-122"/>
                <a:ea typeface="微软雅黑" panose="020B0503020204020204" pitchFamily="34" charset="-122"/>
              </a:rPr>
              <a:t>{r</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 r</a:t>
            </a:r>
            <a:r>
              <a:rPr lang="en-US" altLang="zh-CN" baseline="-25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a:t>
            </a:r>
            <a:r>
              <a:rPr lang="en-US" altLang="zh-CN" baseline="-25000" dirty="0">
                <a:latin typeface="微软雅黑" panose="020B0503020204020204" pitchFamily="34" charset="-122"/>
                <a:ea typeface="微软雅黑" panose="020B0503020204020204" pitchFamily="34" charset="-122"/>
              </a:rPr>
              <a:t>n</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grpSp>
        <p:nvGrpSpPr>
          <p:cNvPr id="2" name="Group 72"/>
          <p:cNvGrpSpPr/>
          <p:nvPr/>
        </p:nvGrpSpPr>
        <p:grpSpPr>
          <a:xfrm>
            <a:off x="1114425" y="2286000"/>
            <a:ext cx="2193925" cy="1095375"/>
            <a:chOff x="0" y="0"/>
            <a:chExt cx="1044" cy="690"/>
          </a:xfrm>
        </p:grpSpPr>
        <p:sp>
          <p:nvSpPr>
            <p:cNvPr id="60434" name="AutoShape 25"/>
            <p:cNvSpPr>
              <a:spLocks noChangeAspect="1" noTextEdit="1"/>
            </p:cNvSpPr>
            <p:nvPr/>
          </p:nvSpPr>
          <p:spPr>
            <a:xfrm>
              <a:off x="1" y="0"/>
              <a:ext cx="1000" cy="664"/>
            </a:xfrm>
            <a:prstGeom prst="rect">
              <a:avLst/>
            </a:prstGeom>
            <a:noFill/>
            <a:ln w="9525">
              <a:noFill/>
            </a:ln>
          </p:spPr>
          <p:txBody>
            <a:bodyPr/>
            <a:p>
              <a:endParaRPr lang="zh-CN" altLang="en-US"/>
            </a:p>
          </p:txBody>
        </p:sp>
        <p:sp>
          <p:nvSpPr>
            <p:cNvPr id="60435" name="AutoShape 63"/>
            <p:cNvSpPr/>
            <p:nvPr/>
          </p:nvSpPr>
          <p:spPr>
            <a:xfrm>
              <a:off x="0" y="136"/>
              <a:ext cx="91" cy="499"/>
            </a:xfrm>
            <a:prstGeom prst="leftBrace">
              <a:avLst>
                <a:gd name="adj1" fmla="val 45695"/>
                <a:gd name="adj2" fmla="val 50000"/>
              </a:avLst>
            </a:prstGeom>
            <a:noFill/>
            <a:ln w="28575" cap="flat" cmpd="sng">
              <a:solidFill>
                <a:schemeClr val="tx1"/>
              </a:solidFill>
              <a:prstDash val="solid"/>
              <a:headEnd type="none" w="med" len="med"/>
              <a:tailEnd type="none" w="med" len="med"/>
            </a:ln>
          </p:spPr>
          <p:txBody>
            <a:bodyPr wrap="none" anchor="ctr"/>
            <a:p>
              <a:pPr algn="ct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60436" name="Text Box 67"/>
            <p:cNvSpPr txBox="1"/>
            <p:nvPr/>
          </p:nvSpPr>
          <p:spPr>
            <a:xfrm>
              <a:off x="137" y="0"/>
              <a:ext cx="816" cy="291"/>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sz="2400" b="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&lt;=r</a:t>
              </a:r>
              <a:r>
                <a:rPr lang="en-US" altLang="zh-CN" sz="2400" b="1" baseline="-25000" dirty="0">
                  <a:latin typeface="Times New Roman" panose="02020603050405020304" pitchFamily="18" charset="0"/>
                  <a:ea typeface="宋体" panose="02010600030101010101" pitchFamily="2" charset="-122"/>
                </a:rPr>
                <a:t>2i</a:t>
              </a:r>
              <a:endParaRPr lang="en-US" altLang="zh-CN" sz="2400" b="1" baseline="-25000" dirty="0">
                <a:latin typeface="Times New Roman" panose="02020603050405020304" pitchFamily="18" charset="0"/>
                <a:ea typeface="宋体" panose="02010600030101010101" pitchFamily="2" charset="-122"/>
              </a:endParaRPr>
            </a:p>
          </p:txBody>
        </p:sp>
        <p:sp>
          <p:nvSpPr>
            <p:cNvPr id="60437" name="Text Box 68"/>
            <p:cNvSpPr txBox="1"/>
            <p:nvPr/>
          </p:nvSpPr>
          <p:spPr>
            <a:xfrm>
              <a:off x="137" y="399"/>
              <a:ext cx="907" cy="291"/>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sz="2400" b="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&lt;=r</a:t>
              </a:r>
              <a:r>
                <a:rPr lang="en-US" altLang="zh-CN" sz="2400" b="1" baseline="-25000" dirty="0">
                  <a:latin typeface="Times New Roman" panose="02020603050405020304" pitchFamily="18" charset="0"/>
                  <a:ea typeface="宋体" panose="02010600030101010101" pitchFamily="2" charset="-122"/>
                </a:rPr>
                <a:t>2i+1</a:t>
              </a:r>
              <a:endParaRPr lang="en-US" altLang="zh-CN" sz="2400" b="1" baseline="-25000" dirty="0">
                <a:latin typeface="Times New Roman" panose="02020603050405020304" pitchFamily="18" charset="0"/>
                <a:ea typeface="宋体" panose="02010600030101010101" pitchFamily="2" charset="-122"/>
              </a:endParaRPr>
            </a:p>
          </p:txBody>
        </p:sp>
      </p:grpSp>
      <p:sp>
        <p:nvSpPr>
          <p:cNvPr id="64529" name="Text Box 7"/>
          <p:cNvSpPr txBox="1"/>
          <p:nvPr/>
        </p:nvSpPr>
        <p:spPr>
          <a:xfrm>
            <a:off x="4029075" y="2643188"/>
            <a:ext cx="493713" cy="461962"/>
          </a:xfrm>
          <a:prstGeom prst="rect">
            <a:avLst/>
          </a:prstGeom>
          <a:noFill/>
          <a:ln w="9525">
            <a:noFill/>
          </a:ln>
        </p:spPr>
        <p:txBody>
          <a:bodyPr wrap="none">
            <a:spAutoFit/>
          </a:bodyPr>
          <a:p>
            <a:pPr eaLnBrk="1" hangingPunct="1">
              <a:buFont typeface="Arial" panose="020B0604020202020204" pitchFamily="34" charset="0"/>
            </a:pPr>
            <a:r>
              <a:rPr lang="zh-CN" altLang="en-US" sz="2400" b="1" dirty="0">
                <a:latin typeface="微软雅黑" panose="020B0503020204020204" pitchFamily="34" charset="-122"/>
                <a:ea typeface="微软雅黑" panose="020B0503020204020204" pitchFamily="34" charset="-122"/>
              </a:rPr>
              <a:t>或</a:t>
            </a:r>
            <a:endParaRPr lang="zh-CN" altLang="en-US" sz="2400" dirty="0">
              <a:latin typeface="微软雅黑" panose="020B0503020204020204" pitchFamily="34" charset="-122"/>
              <a:ea typeface="微软雅黑" panose="020B0503020204020204" pitchFamily="34" charset="-122"/>
            </a:endParaRPr>
          </a:p>
        </p:txBody>
      </p:sp>
      <p:grpSp>
        <p:nvGrpSpPr>
          <p:cNvPr id="3" name="Group 73"/>
          <p:cNvGrpSpPr/>
          <p:nvPr/>
        </p:nvGrpSpPr>
        <p:grpSpPr>
          <a:xfrm>
            <a:off x="4879975" y="2357438"/>
            <a:ext cx="2163763" cy="1095375"/>
            <a:chOff x="0" y="0"/>
            <a:chExt cx="1044" cy="690"/>
          </a:xfrm>
        </p:grpSpPr>
        <p:sp>
          <p:nvSpPr>
            <p:cNvPr id="60431" name="AutoShape 69"/>
            <p:cNvSpPr/>
            <p:nvPr/>
          </p:nvSpPr>
          <p:spPr>
            <a:xfrm>
              <a:off x="0" y="136"/>
              <a:ext cx="91" cy="499"/>
            </a:xfrm>
            <a:prstGeom prst="leftBrace">
              <a:avLst>
                <a:gd name="adj1" fmla="val 45695"/>
                <a:gd name="adj2" fmla="val 50000"/>
              </a:avLst>
            </a:prstGeom>
            <a:noFill/>
            <a:ln w="28575" cap="flat" cmpd="sng">
              <a:solidFill>
                <a:schemeClr val="tx1"/>
              </a:solidFill>
              <a:prstDash val="solid"/>
              <a:headEnd type="none" w="med" len="med"/>
              <a:tailEnd type="none" w="med" len="med"/>
            </a:ln>
          </p:spPr>
          <p:txBody>
            <a:bodyPr wrap="none" anchor="ctr"/>
            <a:p>
              <a:pPr algn="ct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60432" name="Text Box 70"/>
            <p:cNvSpPr txBox="1"/>
            <p:nvPr/>
          </p:nvSpPr>
          <p:spPr>
            <a:xfrm>
              <a:off x="137" y="0"/>
              <a:ext cx="816" cy="291"/>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sz="2400" b="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&gt;=r</a:t>
              </a:r>
              <a:r>
                <a:rPr lang="en-US" altLang="zh-CN" sz="2400" b="1" baseline="-25000" dirty="0">
                  <a:latin typeface="Times New Roman" panose="02020603050405020304" pitchFamily="18" charset="0"/>
                  <a:ea typeface="宋体" panose="02010600030101010101" pitchFamily="2" charset="-122"/>
                </a:rPr>
                <a:t>2i</a:t>
              </a:r>
              <a:endParaRPr lang="en-US" altLang="zh-CN" sz="2400" b="1" baseline="-25000" dirty="0">
                <a:latin typeface="Times New Roman" panose="02020603050405020304" pitchFamily="18" charset="0"/>
                <a:ea typeface="宋体" panose="02010600030101010101" pitchFamily="2" charset="-122"/>
              </a:endParaRPr>
            </a:p>
          </p:txBody>
        </p:sp>
        <p:sp>
          <p:nvSpPr>
            <p:cNvPr id="60433" name="Text Box 71"/>
            <p:cNvSpPr txBox="1"/>
            <p:nvPr/>
          </p:nvSpPr>
          <p:spPr>
            <a:xfrm>
              <a:off x="137" y="399"/>
              <a:ext cx="907" cy="291"/>
            </a:xfrm>
            <a:prstGeom prst="rect">
              <a:avLst/>
            </a:prstGeom>
            <a:noFill/>
            <a:ln w="9525">
              <a:noFill/>
            </a:ln>
          </p:spPr>
          <p:txBody>
            <a:bodyPr>
              <a:spAutoFit/>
            </a:bodyPr>
            <a:p>
              <a:pPr eaLnBrk="1" hangingPunct="1">
                <a:spcBef>
                  <a:spcPct val="50000"/>
                </a:spcBef>
                <a:buFont typeface="Arial" panose="020B0604020202020204" pitchFamily="34" charset="0"/>
              </a:pPr>
              <a:r>
                <a:rPr lang="en-US" altLang="zh-CN" sz="2400" b="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&gt;=r</a:t>
              </a:r>
              <a:r>
                <a:rPr lang="en-US" altLang="zh-CN" sz="2400" b="1" baseline="-25000" dirty="0">
                  <a:latin typeface="Times New Roman" panose="02020603050405020304" pitchFamily="18" charset="0"/>
                  <a:ea typeface="宋体" panose="02010600030101010101" pitchFamily="2" charset="-122"/>
                </a:rPr>
                <a:t>2i+1</a:t>
              </a:r>
              <a:endParaRPr lang="en-US" altLang="zh-CN" sz="2400" b="1" baseline="-25000" dirty="0">
                <a:latin typeface="Times New Roman" panose="02020603050405020304" pitchFamily="18" charset="0"/>
                <a:ea typeface="宋体" panose="02010600030101010101" pitchFamily="2" charset="-122"/>
              </a:endParaRPr>
            </a:p>
          </p:txBody>
        </p:sp>
      </p:grpSp>
      <p:sp>
        <p:nvSpPr>
          <p:cNvPr id="64534" name="Text Box 23"/>
          <p:cNvSpPr txBox="1"/>
          <p:nvPr/>
        </p:nvSpPr>
        <p:spPr>
          <a:xfrm>
            <a:off x="2593975" y="2643188"/>
            <a:ext cx="1130300" cy="401637"/>
          </a:xfrm>
          <a:prstGeom prst="rect">
            <a:avLst/>
          </a:prstGeom>
          <a:noFill/>
          <a:ln w="9525">
            <a:noFill/>
          </a:ln>
        </p:spPr>
        <p:txBody>
          <a:bodyPr wrap="none">
            <a:spAutoFit/>
          </a:bodyPr>
          <a:p>
            <a:pPr eaLnBrk="1" hangingPunct="1">
              <a:buFont typeface="Arial" panose="020B0604020202020204" pitchFamily="34" charset="0"/>
            </a:pPr>
            <a:r>
              <a:rPr lang="en-US" altLang="zh-CN" sz="2000" dirty="0">
                <a:latin typeface="Times New Roman" panose="02020603050405020304" pitchFamily="18" charset="0"/>
                <a:ea typeface="楷体_GB2312" pitchFamily="49" charset="-122"/>
              </a:rPr>
              <a:t>(</a:t>
            </a:r>
            <a:r>
              <a:rPr lang="zh-CN" altLang="en-US" sz="2000" b="1" dirty="0">
                <a:latin typeface="Times New Roman" panose="02020603050405020304" pitchFamily="18" charset="0"/>
                <a:ea typeface="楷体_GB2312" pitchFamily="49" charset="-122"/>
              </a:rPr>
              <a:t>小顶堆</a:t>
            </a:r>
            <a:r>
              <a:rPr lang="en-US" altLang="zh-CN" sz="2000" dirty="0">
                <a:latin typeface="Times New Roman" panose="02020603050405020304" pitchFamily="18" charset="0"/>
                <a:ea typeface="楷体_GB2312" pitchFamily="49" charset="-122"/>
              </a:rPr>
              <a:t>)</a:t>
            </a:r>
            <a:endParaRPr lang="en-US" altLang="zh-CN" sz="2000" dirty="0">
              <a:latin typeface="Times New Roman" panose="02020603050405020304" pitchFamily="18" charset="0"/>
              <a:ea typeface="楷体_GB2312" pitchFamily="49" charset="-122"/>
            </a:endParaRPr>
          </a:p>
        </p:txBody>
      </p:sp>
      <p:sp>
        <p:nvSpPr>
          <p:cNvPr id="64535" name="Text Box 24"/>
          <p:cNvSpPr txBox="1"/>
          <p:nvPr/>
        </p:nvSpPr>
        <p:spPr>
          <a:xfrm>
            <a:off x="6667500" y="2643188"/>
            <a:ext cx="1128713" cy="401637"/>
          </a:xfrm>
          <a:prstGeom prst="rect">
            <a:avLst/>
          </a:prstGeom>
          <a:noFill/>
          <a:ln w="9525">
            <a:noFill/>
          </a:ln>
        </p:spPr>
        <p:txBody>
          <a:bodyPr wrap="none">
            <a:spAutoFit/>
          </a:bodyPr>
          <a:p>
            <a:pPr eaLnBrk="1" hangingPunct="1">
              <a:buFont typeface="Arial" panose="020B0604020202020204" pitchFamily="34" charset="0"/>
            </a:pPr>
            <a:r>
              <a:rPr lang="en-US" altLang="zh-CN" sz="2000" dirty="0">
                <a:latin typeface="Times New Roman" panose="02020603050405020304" pitchFamily="18" charset="0"/>
                <a:ea typeface="楷体_GB2312" pitchFamily="49" charset="-122"/>
              </a:rPr>
              <a:t>(</a:t>
            </a:r>
            <a:r>
              <a:rPr lang="zh-CN" altLang="en-US" sz="2000" b="1" dirty="0">
                <a:latin typeface="Times New Roman" panose="02020603050405020304" pitchFamily="18" charset="0"/>
                <a:ea typeface="楷体_GB2312" pitchFamily="49" charset="-122"/>
              </a:rPr>
              <a:t>大顶堆</a:t>
            </a:r>
            <a:r>
              <a:rPr lang="en-US" altLang="zh-CN" sz="2000" dirty="0">
                <a:latin typeface="Times New Roman" panose="02020603050405020304" pitchFamily="18" charset="0"/>
                <a:ea typeface="楷体_GB2312" pitchFamily="49" charset="-122"/>
              </a:rPr>
              <a:t>)</a:t>
            </a:r>
            <a:endParaRPr lang="en-US" altLang="zh-CN" sz="2000" dirty="0">
              <a:latin typeface="Times New Roman" panose="02020603050405020304" pitchFamily="18" charset="0"/>
              <a:ea typeface="楷体_GB2312" pitchFamily="49" charset="-122"/>
            </a:endParaRPr>
          </a:p>
        </p:txBody>
      </p:sp>
      <p:sp>
        <p:nvSpPr>
          <p:cNvPr id="64536" name="Text Box 19"/>
          <p:cNvSpPr txBox="1"/>
          <p:nvPr/>
        </p:nvSpPr>
        <p:spPr>
          <a:xfrm>
            <a:off x="685800" y="3644900"/>
            <a:ext cx="771525" cy="400050"/>
          </a:xfrm>
          <a:prstGeom prst="rect">
            <a:avLst/>
          </a:prstGeom>
          <a:noFill/>
          <a:ln w="9525">
            <a:noFill/>
          </a:ln>
        </p:spPr>
        <p:txBody>
          <a:bodyPr wrap="none">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例如</a:t>
            </a:r>
            <a:r>
              <a:rPr lang="en-US" altLang="zh-CN" sz="2000" b="1"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64537" name="Text Box 18"/>
          <p:cNvSpPr txBox="1"/>
          <p:nvPr/>
        </p:nvSpPr>
        <p:spPr>
          <a:xfrm>
            <a:off x="749300" y="4437063"/>
            <a:ext cx="5381625" cy="430212"/>
          </a:xfrm>
          <a:prstGeom prst="rect">
            <a:avLst/>
          </a:prstGeom>
          <a:noFill/>
          <a:ln w="9525">
            <a:noFill/>
          </a:ln>
        </p:spPr>
        <p:txBody>
          <a:bodyPr wrap="none">
            <a:spAutoFit/>
          </a:bodyPr>
          <a:p>
            <a:pPr eaLnBrk="1" hangingPunct="1">
              <a:lnSpc>
                <a:spcPct val="1200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{12, 36, 27, 65, 40, 34, 98, 81, 73, 55, 49}</a:t>
            </a:r>
            <a:endParaRPr lang="en-US" altLang="zh-CN" sz="2000" b="1" dirty="0">
              <a:latin typeface="微软雅黑" panose="020B0503020204020204" pitchFamily="34" charset="-122"/>
              <a:ea typeface="微软雅黑" panose="020B0503020204020204" pitchFamily="34" charset="-122"/>
            </a:endParaRPr>
          </a:p>
        </p:txBody>
      </p:sp>
      <p:sp>
        <p:nvSpPr>
          <p:cNvPr id="64538" name="Rectangle 20"/>
          <p:cNvSpPr/>
          <p:nvPr/>
        </p:nvSpPr>
        <p:spPr>
          <a:xfrm>
            <a:off x="6318250" y="4438650"/>
            <a:ext cx="1217613" cy="400050"/>
          </a:xfrm>
          <a:prstGeom prst="rect">
            <a:avLst/>
          </a:prstGeom>
          <a:noFill/>
          <a:ln w="9525">
            <a:noFill/>
          </a:ln>
        </p:spPr>
        <p:txBody>
          <a:bodyPr wrap="none">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是小顶堆</a:t>
            </a:r>
            <a:endParaRPr lang="zh-CN" altLang="en-US" sz="2000" dirty="0">
              <a:latin typeface="微软雅黑" panose="020B0503020204020204" pitchFamily="34" charset="-122"/>
              <a:ea typeface="微软雅黑" panose="020B0503020204020204" pitchFamily="34" charset="-122"/>
            </a:endParaRPr>
          </a:p>
        </p:txBody>
      </p:sp>
      <p:sp>
        <p:nvSpPr>
          <p:cNvPr id="64539" name="Text Box 21"/>
          <p:cNvSpPr txBox="1"/>
          <p:nvPr/>
        </p:nvSpPr>
        <p:spPr>
          <a:xfrm>
            <a:off x="736600" y="5275263"/>
            <a:ext cx="5381625" cy="430212"/>
          </a:xfrm>
          <a:prstGeom prst="rect">
            <a:avLst/>
          </a:prstGeom>
          <a:noFill/>
          <a:ln w="9525">
            <a:noFill/>
          </a:ln>
        </p:spPr>
        <p:txBody>
          <a:bodyPr wrap="none">
            <a:spAutoFit/>
          </a:bodyPr>
          <a:p>
            <a:pPr eaLnBrk="1" hangingPunct="1">
              <a:lnSpc>
                <a:spcPct val="1200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{12, 36, 27, 65, 40, 14, 98, 81, 73, 55, 49}</a:t>
            </a:r>
            <a:endParaRPr lang="en-US" altLang="zh-CN" sz="2000" b="1" dirty="0">
              <a:latin typeface="微软雅黑" panose="020B0503020204020204" pitchFamily="34" charset="-122"/>
              <a:ea typeface="微软雅黑" panose="020B0503020204020204" pitchFamily="34" charset="-122"/>
            </a:endParaRPr>
          </a:p>
        </p:txBody>
      </p:sp>
      <p:sp>
        <p:nvSpPr>
          <p:cNvPr id="64540" name="Rectangle 22"/>
          <p:cNvSpPr/>
          <p:nvPr/>
        </p:nvSpPr>
        <p:spPr>
          <a:xfrm>
            <a:off x="6432550" y="5287963"/>
            <a:ext cx="958850" cy="400050"/>
          </a:xfrm>
          <a:prstGeom prst="rect">
            <a:avLst/>
          </a:prstGeom>
          <a:noFill/>
          <a:ln w="9525">
            <a:noFill/>
          </a:ln>
        </p:spPr>
        <p:txBody>
          <a:bodyPr wrap="none">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不是堆</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4521"/>
                                        </p:tgtEl>
                                        <p:attrNameLst>
                                          <p:attrName>style.visibility</p:attrName>
                                        </p:attrNameLst>
                                      </p:cBhvr>
                                      <p:to>
                                        <p:strVal val="visible"/>
                                      </p:to>
                                    </p:set>
                                    <p:animEffect transition="in" filter="wipe(left)">
                                      <p:cBhvr>
                                        <p:cTn id="7" dur="500"/>
                                        <p:tgtEl>
                                          <p:spTgt spid="645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522"/>
                                        </p:tgtEl>
                                        <p:attrNameLst>
                                          <p:attrName>style.visibility</p:attrName>
                                        </p:attrNameLst>
                                      </p:cBhvr>
                                      <p:to>
                                        <p:strVal val="visible"/>
                                      </p:to>
                                    </p:set>
                                    <p:animEffect transition="in" filter="wipe(left)">
                                      <p:cBhvr>
                                        <p:cTn id="12" dur="300"/>
                                        <p:tgtEl>
                                          <p:spTgt spid="645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523"/>
                                        </p:tgtEl>
                                        <p:attrNameLst>
                                          <p:attrName>style.visibility</p:attrName>
                                        </p:attrNameLst>
                                      </p:cBhvr>
                                      <p:to>
                                        <p:strVal val="visible"/>
                                      </p:to>
                                    </p:set>
                                    <p:animEffect transition="in" filter="wipe(left)">
                                      <p:cBhvr>
                                        <p:cTn id="17" dur="500"/>
                                        <p:tgtEl>
                                          <p:spTgt spid="64523"/>
                                        </p:tgtEl>
                                      </p:cBhvr>
                                    </p:animEffect>
                                  </p:childTnLst>
                                </p:cTn>
                              </p:par>
                              <p:par>
                                <p:cTn id="18" presetID="3" presetClass="entr" presetSubtype="10"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64529"/>
                                        </p:tgtEl>
                                        <p:attrNameLst>
                                          <p:attrName>style.visibility</p:attrName>
                                        </p:attrNameLst>
                                      </p:cBhvr>
                                      <p:to>
                                        <p:strVal val="visible"/>
                                      </p:to>
                                    </p:set>
                                    <p:animEffect transition="in" filter="wipe(left)">
                                      <p:cBhvr>
                                        <p:cTn id="24" dur="500"/>
                                        <p:tgtEl>
                                          <p:spTgt spid="64529"/>
                                        </p:tgtEl>
                                      </p:cBhvr>
                                    </p:animEffect>
                                  </p:childTnLst>
                                </p:cTn>
                              </p:par>
                              <p:par>
                                <p:cTn id="25" presetID="3"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64534"/>
                                        </p:tgtEl>
                                        <p:attrNameLst>
                                          <p:attrName>style.visibility</p:attrName>
                                        </p:attrNameLst>
                                      </p:cBhvr>
                                      <p:to>
                                        <p:strVal val="visible"/>
                                      </p:to>
                                    </p:set>
                                    <p:animEffect transition="in" filter="wipe(left)">
                                      <p:cBhvr>
                                        <p:cTn id="30" dur="500"/>
                                        <p:tgtEl>
                                          <p:spTgt spid="64534"/>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64535"/>
                                        </p:tgtEl>
                                        <p:attrNameLst>
                                          <p:attrName>style.visibility</p:attrName>
                                        </p:attrNameLst>
                                      </p:cBhvr>
                                      <p:to>
                                        <p:strVal val="visible"/>
                                      </p:to>
                                    </p:set>
                                    <p:animEffect transition="in" filter="wipe(left)">
                                      <p:cBhvr>
                                        <p:cTn id="33" dur="500"/>
                                        <p:tgtEl>
                                          <p:spTgt spid="6453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4536"/>
                                        </p:tgtEl>
                                        <p:attrNameLst>
                                          <p:attrName>style.visibility</p:attrName>
                                        </p:attrNameLst>
                                      </p:cBhvr>
                                      <p:to>
                                        <p:strVal val="visible"/>
                                      </p:to>
                                    </p:set>
                                    <p:animEffect transition="in" filter="wipe(left)">
                                      <p:cBhvr>
                                        <p:cTn id="38" dur="500"/>
                                        <p:tgtEl>
                                          <p:spTgt spid="64536"/>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64537"/>
                                        </p:tgtEl>
                                        <p:attrNameLst>
                                          <p:attrName>style.visibility</p:attrName>
                                        </p:attrNameLst>
                                      </p:cBhvr>
                                      <p:to>
                                        <p:strVal val="visible"/>
                                      </p:to>
                                    </p:set>
                                    <p:animEffect transition="in" filter="wipe(left)">
                                      <p:cBhvr>
                                        <p:cTn id="41" dur="500"/>
                                        <p:tgtEl>
                                          <p:spTgt spid="6453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iterate type="wd">
                                    <p:tmPct val="100000"/>
                                  </p:iterate>
                                  <p:childTnLst>
                                    <p:set>
                                      <p:cBhvr>
                                        <p:cTn id="45" dur="1" fill="hold">
                                          <p:stCondLst>
                                            <p:cond delay="0"/>
                                          </p:stCondLst>
                                        </p:cTn>
                                        <p:tgtEl>
                                          <p:spTgt spid="64538"/>
                                        </p:tgtEl>
                                        <p:attrNameLst>
                                          <p:attrName>style.visibility</p:attrName>
                                        </p:attrNameLst>
                                      </p:cBhvr>
                                      <p:to>
                                        <p:strVal val="visible"/>
                                      </p:to>
                                    </p:set>
                                    <p:animEffect transition="in" filter="wipe(left)">
                                      <p:cBhvr>
                                        <p:cTn id="46" dur="300"/>
                                        <p:tgtEl>
                                          <p:spTgt spid="6453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4539"/>
                                        </p:tgtEl>
                                        <p:attrNameLst>
                                          <p:attrName>style.visibility</p:attrName>
                                        </p:attrNameLst>
                                      </p:cBhvr>
                                      <p:to>
                                        <p:strVal val="visible"/>
                                      </p:to>
                                    </p:set>
                                    <p:animEffect transition="in" filter="wipe(left)">
                                      <p:cBhvr>
                                        <p:cTn id="51" dur="500"/>
                                        <p:tgtEl>
                                          <p:spTgt spid="6453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iterate type="wd">
                                    <p:tmPct val="100000"/>
                                  </p:iterate>
                                  <p:childTnLst>
                                    <p:set>
                                      <p:cBhvr>
                                        <p:cTn id="55" dur="1" fill="hold">
                                          <p:stCondLst>
                                            <p:cond delay="0"/>
                                          </p:stCondLst>
                                        </p:cTn>
                                        <p:tgtEl>
                                          <p:spTgt spid="64540"/>
                                        </p:tgtEl>
                                        <p:attrNameLst>
                                          <p:attrName>style.visibility</p:attrName>
                                        </p:attrNameLst>
                                      </p:cBhvr>
                                      <p:to>
                                        <p:strVal val="visible"/>
                                      </p:to>
                                    </p:set>
                                    <p:animEffect transition="in" filter="wipe(left)">
                                      <p:cBhvr>
                                        <p:cTn id="56" dur="300"/>
                                        <p:tgtEl>
                                          <p:spTgt spid="64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1" grpId="0"/>
      <p:bldP spid="64522" grpId="0"/>
      <p:bldP spid="64523" grpId="0"/>
      <p:bldP spid="64529" grpId="0"/>
      <p:bldP spid="64534" grpId="0"/>
      <p:bldP spid="64535" grpId="0"/>
      <p:bldP spid="64536" grpId="0"/>
      <p:bldP spid="64537" grpId="0"/>
      <p:bldP spid="64538" grpId="0"/>
      <p:bldP spid="64539" grpId="0"/>
      <p:bldP spid="645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3" name="Text Box 2"/>
          <p:cNvSpPr txBox="1"/>
          <p:nvPr/>
        </p:nvSpPr>
        <p:spPr>
          <a:xfrm>
            <a:off x="688975" y="814388"/>
            <a:ext cx="5191125" cy="400050"/>
          </a:xfrm>
          <a:prstGeom prst="rect">
            <a:avLst/>
          </a:prstGeom>
          <a:noFill/>
          <a:ln w="9525">
            <a:noFill/>
          </a:ln>
        </p:spPr>
        <p:txBody>
          <a:bodyPr>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二、内部排序和外部排序</a:t>
            </a:r>
            <a:endParaRPr lang="zh-CN" altLang="en-US" sz="2000" b="1" dirty="0">
              <a:latin typeface="微软雅黑" panose="020B0503020204020204" pitchFamily="34" charset="-122"/>
              <a:ea typeface="微软雅黑" panose="020B0503020204020204" pitchFamily="34" charset="-122"/>
            </a:endParaRPr>
          </a:p>
        </p:txBody>
      </p:sp>
      <p:sp>
        <p:nvSpPr>
          <p:cNvPr id="7174" name="Text Box 3"/>
          <p:cNvSpPr txBox="1"/>
          <p:nvPr/>
        </p:nvSpPr>
        <p:spPr>
          <a:xfrm>
            <a:off x="550863" y="1336675"/>
            <a:ext cx="7269162" cy="957263"/>
          </a:xfrm>
          <a:prstGeom prst="rect">
            <a:avLst/>
          </a:prstGeom>
          <a:noFill/>
          <a:ln w="9525">
            <a:noFill/>
          </a:ln>
        </p:spPr>
        <p:txBody>
          <a:bodyPr>
            <a:spAutoFit/>
          </a:bodyPr>
          <a:p>
            <a:pPr indent="358775" eaLnBrk="1" hangingPunct="1">
              <a:lnSpc>
                <a:spcPct val="1500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 若整个排序过程</a:t>
            </a:r>
            <a:r>
              <a:rPr lang="zh-CN" altLang="en-US" sz="2000" b="1" dirty="0">
                <a:latin typeface="微软雅黑" panose="020B0503020204020204" pitchFamily="34" charset="-122"/>
                <a:ea typeface="微软雅黑" panose="020B0503020204020204" pitchFamily="34" charset="-122"/>
              </a:rPr>
              <a:t>不需要访问外存</a:t>
            </a:r>
            <a:r>
              <a:rPr lang="zh-CN" altLang="en-US" sz="2000" dirty="0">
                <a:latin typeface="微软雅黑" panose="020B0503020204020204" pitchFamily="34" charset="-122"/>
                <a:ea typeface="微软雅黑" panose="020B0503020204020204" pitchFamily="34" charset="-122"/>
              </a:rPr>
              <a:t>便能完成，则称此类排序问题为</a:t>
            </a:r>
            <a:r>
              <a:rPr lang="zh-CN" altLang="en-US" sz="2000" b="1" dirty="0">
                <a:latin typeface="微软雅黑" panose="020B0503020204020204" pitchFamily="34" charset="-122"/>
                <a:ea typeface="微软雅黑" panose="020B0503020204020204" pitchFamily="34" charset="-122"/>
              </a:rPr>
              <a:t>内部排序</a:t>
            </a:r>
            <a:r>
              <a:rPr lang="zh-CN" altLang="en-US" sz="2000" dirty="0">
                <a:latin typeface="微软雅黑" panose="020B0503020204020204" pitchFamily="34" charset="-122"/>
                <a:ea typeface="微软雅黑" panose="020B0503020204020204" pitchFamily="34" charset="-122"/>
              </a:rPr>
              <a:t>；  </a:t>
            </a:r>
            <a:r>
              <a:rPr lang="zh-CN" altLang="en-US" sz="2000" dirty="0">
                <a:latin typeface="Times New Roman" panose="02020603050405020304" pitchFamily="18" charset="0"/>
                <a:ea typeface="楷体_GB2312" pitchFamily="49" charset="-122"/>
              </a:rPr>
              <a:t>　 　</a:t>
            </a:r>
            <a:endParaRPr lang="zh-CN" altLang="en-US" sz="2000" dirty="0">
              <a:latin typeface="Times New Roman" panose="02020603050405020304" pitchFamily="18" charset="0"/>
              <a:ea typeface="楷体_GB2312" pitchFamily="49" charset="-122"/>
            </a:endParaRPr>
          </a:p>
        </p:txBody>
      </p:sp>
      <p:sp>
        <p:nvSpPr>
          <p:cNvPr id="7175" name="Text Box 4"/>
          <p:cNvSpPr txBox="1"/>
          <p:nvPr/>
        </p:nvSpPr>
        <p:spPr>
          <a:xfrm>
            <a:off x="550863" y="2341563"/>
            <a:ext cx="7280275" cy="962025"/>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2000"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rPr>
              <a:t>反之，若参加排序的记录数量很大，整个序列的排序过程不可能在内存中完成，则称此类排序问题为</a:t>
            </a:r>
            <a:r>
              <a:rPr lang="zh-CN" altLang="en-US" sz="2000" b="1" dirty="0">
                <a:latin typeface="微软雅黑" panose="020B0503020204020204" pitchFamily="34" charset="-122"/>
                <a:ea typeface="微软雅黑" panose="020B0503020204020204" pitchFamily="34" charset="-122"/>
              </a:rPr>
              <a:t>外部排序</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7176" name="Text Box 8"/>
          <p:cNvSpPr txBox="1"/>
          <p:nvPr/>
        </p:nvSpPr>
        <p:spPr>
          <a:xfrm>
            <a:off x="550863" y="4221163"/>
            <a:ext cx="7616825" cy="1939925"/>
          </a:xfrm>
          <a:prstGeom prst="rect">
            <a:avLst/>
          </a:prstGeom>
          <a:noFill/>
          <a:ln w="9525">
            <a:noFill/>
          </a:ln>
        </p:spPr>
        <p:txBody>
          <a:bodyPr>
            <a:spAutoFit/>
          </a:bodyPr>
          <a:p>
            <a:pPr eaLnBrk="1" hangingPunct="1">
              <a:lnSpc>
                <a:spcPct val="150000"/>
              </a:lnSpc>
              <a:buFont typeface="Arial" panose="020B0604020202020204" pitchFamily="34" charset="0"/>
            </a:pPr>
            <a:r>
              <a:rPr lang="zh-CN" altLang="en-US" sz="2000"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rPr>
              <a:t>假设</a:t>
            </a:r>
            <a:r>
              <a:rPr lang="en-US" altLang="zh-CN" sz="2000" dirty="0">
                <a:latin typeface="微软雅黑" panose="020B0503020204020204" pitchFamily="34" charset="-122"/>
                <a:ea typeface="微软雅黑" panose="020B0503020204020204" pitchFamily="34" charset="-122"/>
              </a:rPr>
              <a:t>K</a:t>
            </a:r>
            <a:r>
              <a:rPr lang="en-US" altLang="zh-CN" sz="2000" baseline="-25000" dirty="0">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=K</a:t>
            </a:r>
            <a:r>
              <a:rPr lang="en-US" altLang="zh-CN" sz="2000" baseline="-25000" dirty="0">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i≠j</a:t>
            </a:r>
            <a:r>
              <a:rPr lang="zh-CN" altLang="en-US" sz="2000" dirty="0">
                <a:latin typeface="微软雅黑" panose="020B0503020204020204" pitchFamily="34" charset="-122"/>
                <a:ea typeface="微软雅黑" panose="020B0503020204020204" pitchFamily="34" charset="-122"/>
              </a:rPr>
              <a:t>），且在排序前的序列中</a:t>
            </a:r>
            <a:r>
              <a:rPr lang="en-US" altLang="zh-CN" sz="2000" dirty="0">
                <a:latin typeface="微软雅黑" panose="020B0503020204020204" pitchFamily="34" charset="-122"/>
                <a:ea typeface="微软雅黑" panose="020B0503020204020204" pitchFamily="34" charset="-122"/>
              </a:rPr>
              <a:t>R</a:t>
            </a:r>
            <a:r>
              <a:rPr lang="en-US" altLang="zh-CN" sz="2000" baseline="-25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领先于</a:t>
            </a:r>
            <a:r>
              <a:rPr lang="en-US" altLang="zh-CN" sz="2000" dirty="0">
                <a:latin typeface="微软雅黑" panose="020B0503020204020204" pitchFamily="34" charset="-122"/>
                <a:ea typeface="微软雅黑" panose="020B0503020204020204" pitchFamily="34" charset="-122"/>
              </a:rPr>
              <a:t>R</a:t>
            </a:r>
            <a:r>
              <a:rPr lang="en-US" altLang="zh-CN" sz="2000" baseline="-25000" dirty="0">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（即</a:t>
            </a:r>
            <a:r>
              <a:rPr lang="en-US" altLang="zh-CN" sz="2000" dirty="0">
                <a:latin typeface="微软雅黑" panose="020B0503020204020204" pitchFamily="34" charset="-122"/>
                <a:ea typeface="微软雅黑" panose="020B0503020204020204" pitchFamily="34" charset="-122"/>
              </a:rPr>
              <a:t>i&lt;j</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若在排序后的序列中</a:t>
            </a:r>
            <a:r>
              <a:rPr lang="en-US" altLang="zh-CN" sz="2000" dirty="0">
                <a:latin typeface="微软雅黑" panose="020B0503020204020204" pitchFamily="34" charset="-122"/>
                <a:ea typeface="微软雅黑" panose="020B0503020204020204" pitchFamily="34" charset="-122"/>
              </a:rPr>
              <a:t>R</a:t>
            </a:r>
            <a:r>
              <a:rPr lang="en-US" altLang="zh-CN" sz="2000" baseline="-25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仍领先于</a:t>
            </a:r>
            <a:r>
              <a:rPr lang="en-US" altLang="zh-CN" sz="2000" dirty="0">
                <a:latin typeface="微软雅黑" panose="020B0503020204020204" pitchFamily="34" charset="-122"/>
                <a:ea typeface="微软雅黑" panose="020B0503020204020204" pitchFamily="34" charset="-122"/>
              </a:rPr>
              <a:t>R</a:t>
            </a:r>
            <a:r>
              <a:rPr lang="en-US" altLang="zh-CN" sz="2000" baseline="-25000" dirty="0">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，则称所用的排序方法是</a:t>
            </a:r>
            <a:r>
              <a:rPr lang="zh-CN" altLang="en-US" sz="2000" b="1" dirty="0">
                <a:latin typeface="微软雅黑" panose="020B0503020204020204" pitchFamily="34" charset="-122"/>
                <a:ea typeface="微软雅黑" panose="020B0503020204020204" pitchFamily="34" charset="-122"/>
              </a:rPr>
              <a:t>稳定的</a:t>
            </a:r>
            <a:r>
              <a:rPr lang="zh-CN" altLang="en-US" sz="2000" dirty="0">
                <a:latin typeface="微软雅黑" panose="020B0503020204020204" pitchFamily="34" charset="-122"/>
                <a:ea typeface="微软雅黑" panose="020B0503020204020204" pitchFamily="34" charset="-122"/>
              </a:rPr>
              <a:t>；反之，若可能使排序后的的序列中</a:t>
            </a:r>
            <a:r>
              <a:rPr lang="en-US" altLang="zh-CN" sz="2000" dirty="0">
                <a:latin typeface="微软雅黑" panose="020B0503020204020204" pitchFamily="34" charset="-122"/>
                <a:ea typeface="微软雅黑" panose="020B0503020204020204" pitchFamily="34" charset="-122"/>
              </a:rPr>
              <a:t>R</a:t>
            </a:r>
            <a:r>
              <a:rPr lang="en-US" altLang="zh-CN" sz="2000" baseline="-25000" dirty="0">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领先于</a:t>
            </a:r>
            <a:r>
              <a:rPr lang="en-US" altLang="zh-CN" sz="2000" dirty="0">
                <a:latin typeface="微软雅黑" panose="020B0503020204020204" pitchFamily="34" charset="-122"/>
                <a:ea typeface="微软雅黑" panose="020B0503020204020204" pitchFamily="34" charset="-122"/>
              </a:rPr>
              <a:t>R</a:t>
            </a:r>
            <a:r>
              <a:rPr lang="en-US" altLang="zh-CN" sz="2000" baseline="-25000" dirty="0">
                <a:latin typeface="微软雅黑" panose="020B0503020204020204" pitchFamily="34" charset="-122"/>
                <a:ea typeface="微软雅黑" panose="020B0503020204020204" pitchFamily="34" charset="-122"/>
              </a:rPr>
              <a:t>i </a:t>
            </a:r>
            <a:r>
              <a:rPr lang="zh-CN" altLang="en-US" sz="2000" dirty="0">
                <a:latin typeface="微软雅黑" panose="020B0503020204020204" pitchFamily="34" charset="-122"/>
                <a:ea typeface="微软雅黑" panose="020B0503020204020204" pitchFamily="34" charset="-122"/>
              </a:rPr>
              <a:t>，则称所用的排序方法</a:t>
            </a:r>
            <a:r>
              <a:rPr lang="zh-CN" altLang="en-US" sz="2000" b="1" dirty="0">
                <a:latin typeface="微软雅黑" panose="020B0503020204020204" pitchFamily="34" charset="-122"/>
                <a:ea typeface="微软雅黑" panose="020B0503020204020204" pitchFamily="34" charset="-122"/>
              </a:rPr>
              <a:t>是非稳定的</a:t>
            </a:r>
            <a:r>
              <a:rPr lang="zh-CN" altLang="en-US" sz="2000" dirty="0">
                <a:latin typeface="微软雅黑" panose="020B0503020204020204" pitchFamily="34" charset="-122"/>
                <a:ea typeface="微软雅黑" panose="020B0503020204020204" pitchFamily="34" charset="-122"/>
              </a:rPr>
              <a:t>。</a:t>
            </a:r>
            <a:r>
              <a:rPr lang="zh-CN" altLang="en-US" sz="2000" dirty="0">
                <a:latin typeface="Times New Roman" panose="02020603050405020304" pitchFamily="18" charset="0"/>
                <a:ea typeface="楷体_GB2312" pitchFamily="49" charset="-122"/>
              </a:rPr>
              <a:t>　</a:t>
            </a:r>
            <a:endParaRPr lang="zh-CN" altLang="en-US" sz="2000" dirty="0">
              <a:latin typeface="Times New Roman" panose="02020603050405020304" pitchFamily="18" charset="0"/>
              <a:ea typeface="楷体_GB2312" pitchFamily="49" charset="-122"/>
            </a:endParaRPr>
          </a:p>
        </p:txBody>
      </p:sp>
      <p:sp>
        <p:nvSpPr>
          <p:cNvPr id="8" name="TextBox 7"/>
          <p:cNvSpPr txBox="1"/>
          <p:nvPr/>
        </p:nvSpPr>
        <p:spPr>
          <a:xfrm>
            <a:off x="766763" y="3717925"/>
            <a:ext cx="3671887" cy="400050"/>
          </a:xfrm>
          <a:prstGeom prst="rect">
            <a:avLst/>
          </a:prstGeom>
          <a:noFill/>
          <a:ln w="9525">
            <a:noFill/>
          </a:ln>
        </p:spPr>
        <p:txBody>
          <a:bodyPr>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稳定和非稳定</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173"/>
                                        </p:tgtEl>
                                        <p:attrNameLst>
                                          <p:attrName>style.visibility</p:attrName>
                                        </p:attrNameLst>
                                      </p:cBhvr>
                                      <p:to>
                                        <p:strVal val="visible"/>
                                      </p:to>
                                    </p:set>
                                    <p:anim calcmode="lin" valueType="num">
                                      <p:cBhvr additive="base">
                                        <p:cTn id="7" dur="500" fill="hold"/>
                                        <p:tgtEl>
                                          <p:spTgt spid="7173"/>
                                        </p:tgtEl>
                                        <p:attrNameLst>
                                          <p:attrName>ppt_x</p:attrName>
                                        </p:attrNameLst>
                                      </p:cBhvr>
                                      <p:tavLst>
                                        <p:tav tm="0">
                                          <p:val>
                                            <p:strVal val="#ppt_x"/>
                                          </p:val>
                                        </p:tav>
                                        <p:tav tm="100000">
                                          <p:val>
                                            <p:strVal val="#ppt_x"/>
                                          </p:val>
                                        </p:tav>
                                      </p:tavLst>
                                    </p:anim>
                                    <p:anim calcmode="lin" valueType="num">
                                      <p:cBhvr additive="base">
                                        <p:cTn id="8" dur="500" fill="hold"/>
                                        <p:tgtEl>
                                          <p:spTgt spid="717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7174"/>
                                        </p:tgtEl>
                                        <p:attrNameLst>
                                          <p:attrName>style.visibility</p:attrName>
                                        </p:attrNameLst>
                                      </p:cBhvr>
                                      <p:to>
                                        <p:strVal val="visible"/>
                                      </p:to>
                                    </p:set>
                                    <p:animEffect transition="in" filter="strips(downRight)">
                                      <p:cBhvr>
                                        <p:cTn id="13" dur="500"/>
                                        <p:tgtEl>
                                          <p:spTgt spid="7174"/>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7175"/>
                                        </p:tgtEl>
                                        <p:attrNameLst>
                                          <p:attrName>style.visibility</p:attrName>
                                        </p:attrNameLst>
                                      </p:cBhvr>
                                      <p:to>
                                        <p:strVal val="visible"/>
                                      </p:to>
                                    </p:set>
                                    <p:animEffect transition="in" filter="strips(downRight)">
                                      <p:cBhvr>
                                        <p:cTn id="18" dur="500"/>
                                        <p:tgtEl>
                                          <p:spTgt spid="717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7176"/>
                                        </p:tgtEl>
                                        <p:attrNameLst>
                                          <p:attrName>style.visibility</p:attrName>
                                        </p:attrNameLst>
                                      </p:cBhvr>
                                      <p:to>
                                        <p:strVal val="visible"/>
                                      </p:to>
                                    </p:set>
                                    <p:animEffect transition="in" filter="strips(downRight)">
                                      <p:cBhvr>
                                        <p:cTn id="28" dur="500"/>
                                        <p:tgtEl>
                                          <p:spTgt spid="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P spid="7174" grpId="0"/>
      <p:bldP spid="7175" grpId="0"/>
      <p:bldP spid="7176"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45" name="Text Box 9"/>
          <p:cNvSpPr txBox="1"/>
          <p:nvPr/>
        </p:nvSpPr>
        <p:spPr>
          <a:xfrm>
            <a:off x="611188" y="396875"/>
            <a:ext cx="7500937" cy="1143000"/>
          </a:xfrm>
          <a:prstGeom prst="rect">
            <a:avLst/>
          </a:prstGeom>
          <a:noFill/>
          <a:ln w="9525">
            <a:noFill/>
          </a:ln>
        </p:spPr>
        <p:txBody>
          <a:bodyPr>
            <a:spAutoFit/>
          </a:bodyPr>
          <a:p>
            <a:pPr eaLnBrk="1" hangingPunct="1">
              <a:lnSpc>
                <a:spcPct val="150000"/>
              </a:lnSpc>
              <a:buFont typeface="Arial" panose="020B0604020202020204" pitchFamily="34" charset="0"/>
            </a:pPr>
            <a:r>
              <a:rPr lang="zh-CN" altLang="en-US" sz="2800" dirty="0">
                <a:latin typeface="Times New Roman" panose="02020603050405020304" pitchFamily="18" charset="0"/>
                <a:ea typeface="楷体_GB2312" pitchFamily="49" charset="-122"/>
              </a:rPr>
              <a:t>      </a:t>
            </a:r>
            <a:r>
              <a:rPr lang="zh-CN" altLang="en-US" dirty="0">
                <a:latin typeface="微软雅黑" panose="020B0503020204020204" pitchFamily="34" charset="-122"/>
                <a:ea typeface="微软雅黑" panose="020B0503020204020204" pitchFamily="34" charset="-122"/>
              </a:rPr>
              <a:t>若将该数列视作完全二叉树，则 </a:t>
            </a:r>
            <a:r>
              <a:rPr lang="zh-CN" altLang="en-US" b="1" dirty="0">
                <a:latin typeface="微软雅黑" panose="020B0503020204020204" pitchFamily="34" charset="-122"/>
                <a:ea typeface="微软雅黑" panose="020B0503020204020204" pitchFamily="34" charset="-122"/>
              </a:rPr>
              <a:t>r</a:t>
            </a:r>
            <a:r>
              <a:rPr lang="zh-CN" altLang="en-US" b="1" baseline="-25000" dirty="0">
                <a:latin typeface="微软雅黑" panose="020B0503020204020204" pitchFamily="34" charset="-122"/>
                <a:ea typeface="微软雅黑" panose="020B0503020204020204" pitchFamily="34" charset="-122"/>
              </a:rPr>
              <a:t>2i</a:t>
            </a:r>
            <a:r>
              <a:rPr lang="zh-CN" altLang="en-US" dirty="0">
                <a:latin typeface="微软雅黑" panose="020B0503020204020204" pitchFamily="34" charset="-122"/>
                <a:ea typeface="微软雅黑" panose="020B0503020204020204" pitchFamily="34" charset="-122"/>
              </a:rPr>
              <a:t> 是 </a:t>
            </a:r>
            <a:r>
              <a:rPr lang="zh-CN" altLang="en-US" b="1" dirty="0">
                <a:latin typeface="微软雅黑" panose="020B0503020204020204" pitchFamily="34" charset="-122"/>
                <a:ea typeface="微软雅黑" panose="020B0503020204020204" pitchFamily="34" charset="-122"/>
              </a:rPr>
              <a:t>r</a:t>
            </a:r>
            <a:r>
              <a:rPr lang="zh-CN" altLang="en-US" b="1" baseline="-25000" dirty="0">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 的左孩子； </a:t>
            </a:r>
            <a:r>
              <a:rPr lang="zh-CN" altLang="en-US" b="1" dirty="0">
                <a:latin typeface="微软雅黑" panose="020B0503020204020204" pitchFamily="34" charset="-122"/>
                <a:ea typeface="微软雅黑" panose="020B0503020204020204" pitchFamily="34" charset="-122"/>
              </a:rPr>
              <a:t>r</a:t>
            </a:r>
            <a:r>
              <a:rPr lang="zh-CN" altLang="en-US" b="1" baseline="-25000" dirty="0">
                <a:latin typeface="微软雅黑" panose="020B0503020204020204" pitchFamily="34" charset="-122"/>
                <a:ea typeface="微软雅黑" panose="020B0503020204020204" pitchFamily="34" charset="-122"/>
              </a:rPr>
              <a:t>2i+1</a:t>
            </a:r>
            <a:r>
              <a:rPr lang="zh-CN" altLang="en-US" dirty="0">
                <a:latin typeface="微软雅黑" panose="020B0503020204020204" pitchFamily="34" charset="-122"/>
                <a:ea typeface="微软雅黑" panose="020B0503020204020204" pitchFamily="34" charset="-122"/>
              </a:rPr>
              <a:t> 是 </a:t>
            </a:r>
            <a:r>
              <a:rPr lang="zh-CN" altLang="en-US" b="1" dirty="0">
                <a:latin typeface="微软雅黑" panose="020B0503020204020204" pitchFamily="34" charset="-122"/>
                <a:ea typeface="微软雅黑" panose="020B0503020204020204" pitchFamily="34" charset="-122"/>
              </a:rPr>
              <a:t>r</a:t>
            </a:r>
            <a:r>
              <a:rPr lang="zh-CN" altLang="en-US" b="1" baseline="-25000" dirty="0">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 的右孩子。</a:t>
            </a:r>
            <a:endParaRPr lang="zh-CN" altLang="en-US" b="1" dirty="0">
              <a:latin typeface="微软雅黑" panose="020B0503020204020204" pitchFamily="34" charset="-122"/>
              <a:ea typeface="微软雅黑" panose="020B0503020204020204" pitchFamily="34" charset="-122"/>
            </a:endParaRPr>
          </a:p>
        </p:txBody>
      </p:sp>
      <p:sp>
        <p:nvSpPr>
          <p:cNvPr id="65546" name="Oval 10"/>
          <p:cNvSpPr/>
          <p:nvPr/>
        </p:nvSpPr>
        <p:spPr>
          <a:xfrm>
            <a:off x="3599180" y="1284288"/>
            <a:ext cx="1295400" cy="609600"/>
          </a:xfrm>
          <a:prstGeom prst="ellipse">
            <a:avLst/>
          </a:prstGeom>
          <a:solidFill>
            <a:srgbClr val="CCFFCC">
              <a:alpha val="50195"/>
            </a:srgbClr>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400" b="1" dirty="0">
                <a:latin typeface="Times New Roman" panose="02020603050405020304" pitchFamily="18" charset="0"/>
                <a:ea typeface="宋体" panose="02010600030101010101" pitchFamily="2" charset="-122"/>
              </a:rPr>
              <a:t>r</a:t>
            </a:r>
            <a:r>
              <a:rPr lang="zh-CN" altLang="en-US" sz="2400" b="1" baseline="-25000" dirty="0">
                <a:latin typeface="Times New Roman" panose="02020603050405020304" pitchFamily="18" charset="0"/>
                <a:ea typeface="宋体" panose="02010600030101010101" pitchFamily="2" charset="-122"/>
              </a:rPr>
              <a:t>i</a:t>
            </a:r>
            <a:endParaRPr lang="zh-CN" altLang="en-US" sz="2400" dirty="0">
              <a:latin typeface="Times New Roman" panose="02020603050405020304" pitchFamily="18" charset="0"/>
              <a:ea typeface="宋体" panose="02010600030101010101" pitchFamily="2" charset="-122"/>
            </a:endParaRPr>
          </a:p>
        </p:txBody>
      </p:sp>
      <p:sp>
        <p:nvSpPr>
          <p:cNvPr id="65547" name="Line 11"/>
          <p:cNvSpPr/>
          <p:nvPr/>
        </p:nvSpPr>
        <p:spPr>
          <a:xfrm flipH="1">
            <a:off x="2711450" y="1649413"/>
            <a:ext cx="879475" cy="269875"/>
          </a:xfrm>
          <a:prstGeom prst="line">
            <a:avLst/>
          </a:prstGeom>
          <a:ln w="9525" cap="flat" cmpd="sng">
            <a:solidFill>
              <a:schemeClr val="bg1"/>
            </a:solidFill>
            <a:prstDash val="solid"/>
            <a:headEnd type="none" w="med" len="med"/>
            <a:tailEnd type="none" w="med" len="med"/>
          </a:ln>
        </p:spPr>
      </p:sp>
      <p:sp>
        <p:nvSpPr>
          <p:cNvPr id="65548" name="Oval 12"/>
          <p:cNvSpPr/>
          <p:nvPr/>
        </p:nvSpPr>
        <p:spPr>
          <a:xfrm>
            <a:off x="1516063" y="1895475"/>
            <a:ext cx="1627187" cy="601663"/>
          </a:xfrm>
          <a:prstGeom prst="ellipse">
            <a:avLst/>
          </a:prstGeom>
          <a:solidFill>
            <a:srgbClr val="CCFFCC">
              <a:alpha val="50195"/>
            </a:srgbClr>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400" b="1" dirty="0">
                <a:latin typeface="Times New Roman" panose="02020603050405020304" pitchFamily="18" charset="0"/>
                <a:ea typeface="宋体" panose="02010600030101010101" pitchFamily="2" charset="-122"/>
              </a:rPr>
              <a:t>r</a:t>
            </a:r>
            <a:r>
              <a:rPr lang="zh-CN" altLang="en-US" sz="2400" b="1" baseline="-25000" dirty="0">
                <a:latin typeface="Times New Roman" panose="02020603050405020304" pitchFamily="18" charset="0"/>
                <a:ea typeface="宋体" panose="02010600030101010101" pitchFamily="2" charset="-122"/>
              </a:rPr>
              <a:t>2i </a:t>
            </a:r>
            <a:endParaRPr lang="zh-CN" altLang="en-US" sz="2400" b="1" baseline="-25000" dirty="0">
              <a:latin typeface="Times New Roman" panose="02020603050405020304" pitchFamily="18" charset="0"/>
              <a:ea typeface="宋体" panose="02010600030101010101" pitchFamily="2" charset="-122"/>
            </a:endParaRPr>
          </a:p>
        </p:txBody>
      </p:sp>
      <p:sp>
        <p:nvSpPr>
          <p:cNvPr id="65549" name="Line 13"/>
          <p:cNvSpPr/>
          <p:nvPr/>
        </p:nvSpPr>
        <p:spPr>
          <a:xfrm>
            <a:off x="4886325" y="1649413"/>
            <a:ext cx="993775" cy="269875"/>
          </a:xfrm>
          <a:prstGeom prst="line">
            <a:avLst/>
          </a:prstGeom>
          <a:ln w="9525" cap="flat" cmpd="sng">
            <a:solidFill>
              <a:schemeClr val="bg1"/>
            </a:solidFill>
            <a:prstDash val="solid"/>
            <a:headEnd type="none" w="med" len="med"/>
            <a:tailEnd type="none" w="med" len="med"/>
          </a:ln>
        </p:spPr>
      </p:sp>
      <p:sp>
        <p:nvSpPr>
          <p:cNvPr id="65550" name="Oval 14"/>
          <p:cNvSpPr/>
          <p:nvPr/>
        </p:nvSpPr>
        <p:spPr>
          <a:xfrm>
            <a:off x="5346700" y="1893888"/>
            <a:ext cx="1828800" cy="609600"/>
          </a:xfrm>
          <a:prstGeom prst="ellipse">
            <a:avLst/>
          </a:prstGeom>
          <a:solidFill>
            <a:srgbClr val="CCFFCC">
              <a:alpha val="50195"/>
            </a:srgbClr>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400" b="1" dirty="0">
                <a:latin typeface="Times New Roman" panose="02020603050405020304" pitchFamily="18" charset="0"/>
                <a:ea typeface="宋体" panose="02010600030101010101" pitchFamily="2" charset="-122"/>
              </a:rPr>
              <a:t>r</a:t>
            </a:r>
            <a:r>
              <a:rPr lang="zh-CN" altLang="en-US" sz="2400" b="1" baseline="-25000" dirty="0">
                <a:latin typeface="Times New Roman" panose="02020603050405020304" pitchFamily="18" charset="0"/>
                <a:ea typeface="宋体" panose="02010600030101010101" pitchFamily="2" charset="-122"/>
              </a:rPr>
              <a:t>2i+1 </a:t>
            </a:r>
            <a:endParaRPr lang="zh-CN" altLang="en-US" sz="2400" b="1" baseline="-25000" dirty="0">
              <a:latin typeface="Times New Roman" panose="02020603050405020304" pitchFamily="18" charset="0"/>
              <a:ea typeface="宋体" panose="02010600030101010101" pitchFamily="2" charset="-122"/>
            </a:endParaRPr>
          </a:p>
        </p:txBody>
      </p:sp>
      <p:sp>
        <p:nvSpPr>
          <p:cNvPr id="65551" name="Text Box 15"/>
          <p:cNvSpPr txBox="1"/>
          <p:nvPr/>
        </p:nvSpPr>
        <p:spPr>
          <a:xfrm>
            <a:off x="811213" y="2935288"/>
            <a:ext cx="771525" cy="400050"/>
          </a:xfrm>
          <a:prstGeom prst="rect">
            <a:avLst/>
          </a:prstGeom>
          <a:noFill/>
          <a:ln w="9525">
            <a:noFill/>
          </a:ln>
        </p:spPr>
        <p:txBody>
          <a:bodyPr wrap="none">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例如:</a:t>
            </a:r>
            <a:endParaRPr lang="zh-CN" altLang="en-US" sz="2000" dirty="0">
              <a:latin typeface="微软雅黑" panose="020B0503020204020204" pitchFamily="34" charset="-122"/>
              <a:ea typeface="微软雅黑" panose="020B0503020204020204" pitchFamily="34" charset="-122"/>
            </a:endParaRPr>
          </a:p>
        </p:txBody>
      </p:sp>
      <p:sp>
        <p:nvSpPr>
          <p:cNvPr id="65552" name="Oval 16"/>
          <p:cNvSpPr/>
          <p:nvPr/>
        </p:nvSpPr>
        <p:spPr>
          <a:xfrm>
            <a:off x="3989388" y="2782888"/>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12</a:t>
            </a:r>
            <a:endParaRPr lang="zh-CN" altLang="en-US" sz="2000" b="1" dirty="0">
              <a:latin typeface="Times New Roman" panose="02020603050405020304" pitchFamily="18" charset="0"/>
              <a:ea typeface="宋体" panose="02010600030101010101" pitchFamily="2" charset="-122"/>
            </a:endParaRPr>
          </a:p>
        </p:txBody>
      </p:sp>
      <p:sp>
        <p:nvSpPr>
          <p:cNvPr id="65553" name="Line 17"/>
          <p:cNvSpPr/>
          <p:nvPr/>
        </p:nvSpPr>
        <p:spPr>
          <a:xfrm flipH="1">
            <a:off x="3133725" y="3164205"/>
            <a:ext cx="922338" cy="341313"/>
          </a:xfrm>
          <a:prstGeom prst="line">
            <a:avLst/>
          </a:prstGeom>
          <a:ln w="9525" cap="flat" cmpd="sng">
            <a:solidFill>
              <a:schemeClr val="bg1"/>
            </a:solidFill>
            <a:prstDash val="solid"/>
            <a:headEnd type="none" w="med" len="med"/>
            <a:tailEnd type="none" w="med" len="med"/>
          </a:ln>
        </p:spPr>
      </p:sp>
      <p:sp>
        <p:nvSpPr>
          <p:cNvPr id="65554" name="Oval 18"/>
          <p:cNvSpPr/>
          <p:nvPr/>
        </p:nvSpPr>
        <p:spPr>
          <a:xfrm>
            <a:off x="2792413" y="3402013"/>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36</a:t>
            </a:r>
            <a:endParaRPr lang="zh-CN" altLang="en-US" sz="2000" b="1" dirty="0">
              <a:latin typeface="Times New Roman" panose="02020603050405020304" pitchFamily="18" charset="0"/>
              <a:ea typeface="宋体" panose="02010600030101010101" pitchFamily="2" charset="-122"/>
            </a:endParaRPr>
          </a:p>
        </p:txBody>
      </p:sp>
      <p:sp>
        <p:nvSpPr>
          <p:cNvPr id="65555" name="Line 19"/>
          <p:cNvSpPr/>
          <p:nvPr/>
        </p:nvSpPr>
        <p:spPr>
          <a:xfrm>
            <a:off x="4670425" y="3017838"/>
            <a:ext cx="1065213" cy="341312"/>
          </a:xfrm>
          <a:prstGeom prst="line">
            <a:avLst/>
          </a:prstGeom>
          <a:ln w="9525" cap="flat" cmpd="sng">
            <a:solidFill>
              <a:schemeClr val="bg1"/>
            </a:solidFill>
            <a:prstDash val="solid"/>
            <a:headEnd type="none" w="med" len="med"/>
            <a:tailEnd type="none" w="med" len="med"/>
          </a:ln>
        </p:spPr>
      </p:sp>
      <p:sp>
        <p:nvSpPr>
          <p:cNvPr id="65556" name="Oval 20"/>
          <p:cNvSpPr/>
          <p:nvPr/>
        </p:nvSpPr>
        <p:spPr>
          <a:xfrm>
            <a:off x="5481638" y="3330575"/>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27</a:t>
            </a:r>
            <a:endParaRPr lang="zh-CN" altLang="en-US" sz="2000" b="1" dirty="0">
              <a:latin typeface="Times New Roman" panose="02020603050405020304" pitchFamily="18" charset="0"/>
              <a:ea typeface="宋体" panose="02010600030101010101" pitchFamily="2" charset="-122"/>
            </a:endParaRPr>
          </a:p>
        </p:txBody>
      </p:sp>
      <p:sp>
        <p:nvSpPr>
          <p:cNvPr id="65557" name="Line 21"/>
          <p:cNvSpPr/>
          <p:nvPr/>
        </p:nvSpPr>
        <p:spPr>
          <a:xfrm flipH="1">
            <a:off x="1990725" y="3702050"/>
            <a:ext cx="801688" cy="447675"/>
          </a:xfrm>
          <a:prstGeom prst="line">
            <a:avLst/>
          </a:prstGeom>
          <a:ln w="9525" cap="flat" cmpd="sng">
            <a:solidFill>
              <a:schemeClr val="bg1"/>
            </a:solidFill>
            <a:prstDash val="solid"/>
            <a:headEnd type="none" w="med" len="med"/>
            <a:tailEnd type="none" w="med" len="med"/>
          </a:ln>
        </p:spPr>
      </p:sp>
      <p:sp>
        <p:nvSpPr>
          <p:cNvPr id="65558" name="Oval 22"/>
          <p:cNvSpPr/>
          <p:nvPr/>
        </p:nvSpPr>
        <p:spPr>
          <a:xfrm>
            <a:off x="1636713" y="4092575"/>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65</a:t>
            </a:r>
            <a:endParaRPr lang="zh-CN" altLang="en-US" sz="2000" b="1" dirty="0">
              <a:latin typeface="Times New Roman" panose="02020603050405020304" pitchFamily="18" charset="0"/>
              <a:ea typeface="宋体" panose="02010600030101010101" pitchFamily="2" charset="-122"/>
            </a:endParaRPr>
          </a:p>
        </p:txBody>
      </p:sp>
      <p:sp>
        <p:nvSpPr>
          <p:cNvPr id="65559" name="Line 23"/>
          <p:cNvSpPr/>
          <p:nvPr/>
        </p:nvSpPr>
        <p:spPr>
          <a:xfrm>
            <a:off x="3335338" y="3702050"/>
            <a:ext cx="528637" cy="520700"/>
          </a:xfrm>
          <a:prstGeom prst="line">
            <a:avLst/>
          </a:prstGeom>
          <a:ln w="9525" cap="flat" cmpd="sng">
            <a:solidFill>
              <a:schemeClr val="bg1"/>
            </a:solidFill>
            <a:prstDash val="solid"/>
            <a:headEnd type="none" w="med" len="med"/>
            <a:tailEnd type="none" w="med" len="med"/>
          </a:ln>
        </p:spPr>
      </p:sp>
      <p:sp>
        <p:nvSpPr>
          <p:cNvPr id="65560" name="Oval 24"/>
          <p:cNvSpPr/>
          <p:nvPr/>
        </p:nvSpPr>
        <p:spPr>
          <a:xfrm>
            <a:off x="3503613" y="4081463"/>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40</a:t>
            </a:r>
            <a:endParaRPr lang="zh-CN" altLang="en-US" sz="2000" b="1" dirty="0">
              <a:latin typeface="Times New Roman" panose="02020603050405020304" pitchFamily="18" charset="0"/>
              <a:ea typeface="宋体" panose="02010600030101010101" pitchFamily="2" charset="-122"/>
            </a:endParaRPr>
          </a:p>
        </p:txBody>
      </p:sp>
      <p:sp>
        <p:nvSpPr>
          <p:cNvPr id="65561" name="Line 25"/>
          <p:cNvSpPr/>
          <p:nvPr/>
        </p:nvSpPr>
        <p:spPr>
          <a:xfrm flipH="1">
            <a:off x="5232400" y="3646488"/>
            <a:ext cx="431800" cy="433387"/>
          </a:xfrm>
          <a:prstGeom prst="line">
            <a:avLst/>
          </a:prstGeom>
          <a:ln w="9525" cap="flat" cmpd="sng">
            <a:solidFill>
              <a:schemeClr val="bg1"/>
            </a:solidFill>
            <a:prstDash val="solid"/>
            <a:headEnd type="none" w="med" len="med"/>
            <a:tailEnd type="none" w="med" len="med"/>
          </a:ln>
        </p:spPr>
      </p:sp>
      <p:sp>
        <p:nvSpPr>
          <p:cNvPr id="65562" name="Oval 26"/>
          <p:cNvSpPr/>
          <p:nvPr/>
        </p:nvSpPr>
        <p:spPr>
          <a:xfrm>
            <a:off x="4799013" y="4078288"/>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34</a:t>
            </a:r>
            <a:endParaRPr lang="zh-CN" altLang="en-US" sz="2000" b="1" dirty="0">
              <a:latin typeface="Times New Roman" panose="02020603050405020304" pitchFamily="18" charset="0"/>
              <a:ea typeface="宋体" panose="02010600030101010101" pitchFamily="2" charset="-122"/>
            </a:endParaRPr>
          </a:p>
        </p:txBody>
      </p:sp>
      <p:sp>
        <p:nvSpPr>
          <p:cNvPr id="65563" name="Line 27"/>
          <p:cNvSpPr/>
          <p:nvPr/>
        </p:nvSpPr>
        <p:spPr>
          <a:xfrm>
            <a:off x="6167438" y="3559175"/>
            <a:ext cx="792162" cy="590550"/>
          </a:xfrm>
          <a:prstGeom prst="line">
            <a:avLst/>
          </a:prstGeom>
          <a:ln w="9525" cap="flat" cmpd="sng">
            <a:solidFill>
              <a:schemeClr val="bg1"/>
            </a:solidFill>
            <a:prstDash val="solid"/>
            <a:headEnd type="none" w="med" len="med"/>
            <a:tailEnd type="none" w="med" len="med"/>
          </a:ln>
        </p:spPr>
      </p:sp>
      <p:sp>
        <p:nvSpPr>
          <p:cNvPr id="65564" name="Oval 28"/>
          <p:cNvSpPr/>
          <p:nvPr/>
        </p:nvSpPr>
        <p:spPr>
          <a:xfrm>
            <a:off x="6556375" y="4092575"/>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98</a:t>
            </a:r>
            <a:endParaRPr lang="zh-CN" altLang="en-US" sz="2000" b="1" dirty="0">
              <a:latin typeface="Times New Roman" panose="02020603050405020304" pitchFamily="18" charset="0"/>
              <a:ea typeface="宋体" panose="02010600030101010101" pitchFamily="2" charset="-122"/>
            </a:endParaRPr>
          </a:p>
        </p:txBody>
      </p:sp>
      <p:sp>
        <p:nvSpPr>
          <p:cNvPr id="65565" name="Line 29"/>
          <p:cNvSpPr/>
          <p:nvPr/>
        </p:nvSpPr>
        <p:spPr>
          <a:xfrm flipH="1">
            <a:off x="1327150" y="4392613"/>
            <a:ext cx="381000" cy="533400"/>
          </a:xfrm>
          <a:prstGeom prst="line">
            <a:avLst/>
          </a:prstGeom>
          <a:ln w="9525" cap="flat" cmpd="sng">
            <a:solidFill>
              <a:schemeClr val="bg1"/>
            </a:solidFill>
            <a:prstDash val="solid"/>
            <a:headEnd type="none" w="med" len="med"/>
            <a:tailEnd type="none" w="med" len="med"/>
          </a:ln>
        </p:spPr>
      </p:sp>
      <p:sp>
        <p:nvSpPr>
          <p:cNvPr id="65566" name="Oval 30"/>
          <p:cNvSpPr/>
          <p:nvPr/>
        </p:nvSpPr>
        <p:spPr>
          <a:xfrm>
            <a:off x="879475" y="4854575"/>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dirty="0">
                <a:latin typeface="Times New Roman" panose="02020603050405020304" pitchFamily="18" charset="0"/>
                <a:ea typeface="宋体" panose="02010600030101010101" pitchFamily="2" charset="-122"/>
              </a:rPr>
              <a:t>81</a:t>
            </a:r>
            <a:endParaRPr lang="zh-CN" altLang="en-US" sz="2000" dirty="0">
              <a:latin typeface="Times New Roman" panose="02020603050405020304" pitchFamily="18" charset="0"/>
              <a:ea typeface="宋体" panose="02010600030101010101" pitchFamily="2" charset="-122"/>
            </a:endParaRPr>
          </a:p>
        </p:txBody>
      </p:sp>
      <p:sp>
        <p:nvSpPr>
          <p:cNvPr id="65567" name="Line 31"/>
          <p:cNvSpPr/>
          <p:nvPr/>
        </p:nvSpPr>
        <p:spPr>
          <a:xfrm>
            <a:off x="2251075" y="4392613"/>
            <a:ext cx="228600" cy="533400"/>
          </a:xfrm>
          <a:prstGeom prst="line">
            <a:avLst/>
          </a:prstGeom>
          <a:ln w="9525" cap="flat" cmpd="sng">
            <a:solidFill>
              <a:schemeClr val="bg1"/>
            </a:solidFill>
            <a:prstDash val="solid"/>
            <a:headEnd type="none" w="med" len="med"/>
            <a:tailEnd type="none" w="med" len="med"/>
          </a:ln>
        </p:spPr>
      </p:sp>
      <p:sp>
        <p:nvSpPr>
          <p:cNvPr id="65568" name="Oval 32"/>
          <p:cNvSpPr/>
          <p:nvPr/>
        </p:nvSpPr>
        <p:spPr>
          <a:xfrm>
            <a:off x="2063750" y="487045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73</a:t>
            </a:r>
            <a:endParaRPr lang="zh-CN" altLang="en-US" sz="2000" b="1" dirty="0">
              <a:latin typeface="Times New Roman" panose="02020603050405020304" pitchFamily="18" charset="0"/>
              <a:ea typeface="宋体" panose="02010600030101010101" pitchFamily="2" charset="-122"/>
            </a:endParaRPr>
          </a:p>
        </p:txBody>
      </p:sp>
      <p:sp>
        <p:nvSpPr>
          <p:cNvPr id="65569" name="Line 33"/>
          <p:cNvSpPr/>
          <p:nvPr/>
        </p:nvSpPr>
        <p:spPr>
          <a:xfrm flipH="1">
            <a:off x="3276600" y="4440238"/>
            <a:ext cx="381000" cy="533400"/>
          </a:xfrm>
          <a:prstGeom prst="line">
            <a:avLst/>
          </a:prstGeom>
          <a:ln w="9525" cap="flat" cmpd="sng">
            <a:solidFill>
              <a:schemeClr val="bg1"/>
            </a:solidFill>
            <a:prstDash val="solid"/>
            <a:headEnd type="none" w="med" len="med"/>
            <a:tailEnd type="none" w="med" len="med"/>
          </a:ln>
        </p:spPr>
      </p:sp>
      <p:sp>
        <p:nvSpPr>
          <p:cNvPr id="65570" name="Oval 34"/>
          <p:cNvSpPr/>
          <p:nvPr/>
        </p:nvSpPr>
        <p:spPr>
          <a:xfrm>
            <a:off x="2900363" y="4926013"/>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55</a:t>
            </a:r>
            <a:endParaRPr lang="zh-CN" altLang="en-US" sz="2000" b="1" dirty="0">
              <a:latin typeface="Times New Roman" panose="02020603050405020304" pitchFamily="18" charset="0"/>
              <a:ea typeface="宋体" panose="02010600030101010101" pitchFamily="2" charset="-122"/>
            </a:endParaRPr>
          </a:p>
        </p:txBody>
      </p:sp>
      <p:sp>
        <p:nvSpPr>
          <p:cNvPr id="65571" name="Line 35"/>
          <p:cNvSpPr/>
          <p:nvPr/>
        </p:nvSpPr>
        <p:spPr>
          <a:xfrm>
            <a:off x="4056063" y="4464050"/>
            <a:ext cx="381000" cy="533400"/>
          </a:xfrm>
          <a:prstGeom prst="line">
            <a:avLst/>
          </a:prstGeom>
          <a:ln w="9525" cap="flat" cmpd="sng">
            <a:solidFill>
              <a:schemeClr val="bg1"/>
            </a:solidFill>
            <a:prstDash val="solid"/>
            <a:headEnd type="none" w="med" len="med"/>
            <a:tailEnd type="none" w="med" len="med"/>
          </a:ln>
        </p:spPr>
      </p:sp>
      <p:sp>
        <p:nvSpPr>
          <p:cNvPr id="65572" name="Oval 36"/>
          <p:cNvSpPr/>
          <p:nvPr/>
        </p:nvSpPr>
        <p:spPr>
          <a:xfrm>
            <a:off x="3984625" y="4926013"/>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49</a:t>
            </a:r>
            <a:endParaRPr lang="zh-CN" altLang="en-US" sz="2000" b="1" dirty="0">
              <a:latin typeface="Times New Roman" panose="02020603050405020304" pitchFamily="18" charset="0"/>
              <a:ea typeface="宋体" panose="02010600030101010101" pitchFamily="2" charset="-122"/>
            </a:endParaRPr>
          </a:p>
        </p:txBody>
      </p:sp>
      <p:sp>
        <p:nvSpPr>
          <p:cNvPr id="65573" name="Rectangle 37"/>
          <p:cNvSpPr/>
          <p:nvPr/>
        </p:nvSpPr>
        <p:spPr>
          <a:xfrm>
            <a:off x="5911850" y="5165725"/>
            <a:ext cx="696913" cy="400050"/>
          </a:xfrm>
          <a:prstGeom prst="rect">
            <a:avLst/>
          </a:prstGeom>
          <a:noFill/>
          <a:ln w="9525">
            <a:noFill/>
          </a:ln>
        </p:spPr>
        <p:txBody>
          <a:bodyPr wrap="none">
            <a:spAutoFit/>
          </a:bodyPr>
          <a:p>
            <a:pPr eaLnBrk="1" hangingPunct="1">
              <a:buFont typeface="Arial" panose="020B0604020202020204" pitchFamily="34" charset="0"/>
            </a:pPr>
            <a:r>
              <a:rPr lang="zh-CN" altLang="zh-CN" sz="2000" b="1" dirty="0">
                <a:latin typeface="Times New Roman" panose="02020603050405020304" pitchFamily="18" charset="0"/>
                <a:ea typeface="微软雅黑" panose="020B0503020204020204" pitchFamily="34" charset="-122"/>
              </a:rPr>
              <a:t>是堆</a:t>
            </a:r>
            <a:endParaRPr lang="zh-CN" altLang="zh-CN" sz="2000" b="1" dirty="0">
              <a:latin typeface="Times New Roman" panose="02020603050405020304" pitchFamily="18" charset="0"/>
              <a:ea typeface="微软雅黑" panose="020B0503020204020204" pitchFamily="34" charset="-122"/>
            </a:endParaRPr>
          </a:p>
        </p:txBody>
      </p:sp>
      <p:sp>
        <p:nvSpPr>
          <p:cNvPr id="65574" name="Oval 38"/>
          <p:cNvSpPr/>
          <p:nvPr/>
        </p:nvSpPr>
        <p:spPr>
          <a:xfrm>
            <a:off x="4799013" y="4078288"/>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14</a:t>
            </a:r>
            <a:endParaRPr lang="zh-CN" altLang="en-US" sz="2000" b="1" dirty="0">
              <a:latin typeface="Times New Roman" panose="02020603050405020304" pitchFamily="18" charset="0"/>
              <a:ea typeface="宋体" panose="02010600030101010101" pitchFamily="2" charset="-122"/>
            </a:endParaRPr>
          </a:p>
        </p:txBody>
      </p:sp>
      <p:sp>
        <p:nvSpPr>
          <p:cNvPr id="65575" name="Text Box 39"/>
          <p:cNvSpPr txBox="1"/>
          <p:nvPr/>
        </p:nvSpPr>
        <p:spPr>
          <a:xfrm>
            <a:off x="5568950" y="5157788"/>
            <a:ext cx="492125" cy="461962"/>
          </a:xfrm>
          <a:prstGeom prst="rect">
            <a:avLst/>
          </a:prstGeom>
          <a:noFill/>
          <a:ln w="9525">
            <a:noFill/>
          </a:ln>
        </p:spPr>
        <p:txBody>
          <a:bodyPr wrap="none">
            <a:spAutoFit/>
          </a:bodyPr>
          <a:p>
            <a:pPr eaLnBrk="1" hangingPunct="1">
              <a:buFont typeface="Arial" panose="020B0604020202020204" pitchFamily="34" charset="0"/>
            </a:pPr>
            <a:r>
              <a:rPr lang="zh-CN" altLang="zh-CN" sz="2400" b="1" dirty="0">
                <a:latin typeface="Times New Roman" panose="02020603050405020304" pitchFamily="18" charset="0"/>
                <a:ea typeface="微软雅黑" panose="020B0503020204020204" pitchFamily="34" charset="-122"/>
              </a:rPr>
              <a:t>不</a:t>
            </a:r>
            <a:endParaRPr lang="zh-CN" altLang="zh-CN" sz="2400" b="1" dirty="0">
              <a:latin typeface="Times New Roman" panose="02020603050405020304" pitchFamily="18" charset="0"/>
              <a:ea typeface="微软雅黑" panose="020B0503020204020204" pitchFamily="34" charset="-122"/>
            </a:endParaRPr>
          </a:p>
        </p:txBody>
      </p:sp>
      <p:cxnSp>
        <p:nvCxnSpPr>
          <p:cNvPr id="2" name="直接箭头连接符 1"/>
          <p:cNvCxnSpPr/>
          <p:nvPr/>
        </p:nvCxnSpPr>
        <p:spPr>
          <a:xfrm flipH="1">
            <a:off x="3148330" y="1804670"/>
            <a:ext cx="637540" cy="269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a:endCxn id="65550" idx="2"/>
          </p:cNvCxnSpPr>
          <p:nvPr/>
        </p:nvCxnSpPr>
        <p:spPr>
          <a:xfrm>
            <a:off x="4693920" y="1804670"/>
            <a:ext cx="652780" cy="394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H="1">
            <a:off x="1327150" y="4525010"/>
            <a:ext cx="637540" cy="269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stCxn id="65554" idx="3"/>
          </p:cNvCxnSpPr>
          <p:nvPr/>
        </p:nvCxnSpPr>
        <p:spPr>
          <a:xfrm flipH="1">
            <a:off x="2322830" y="3727450"/>
            <a:ext cx="570230" cy="422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a:off x="3402330" y="3132455"/>
            <a:ext cx="637540" cy="269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3143250" y="4438015"/>
            <a:ext cx="575945" cy="4324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endCxn id="65568" idx="0"/>
          </p:cNvCxnSpPr>
          <p:nvPr/>
        </p:nvCxnSpPr>
        <p:spPr>
          <a:xfrm>
            <a:off x="2322830" y="4464050"/>
            <a:ext cx="83820" cy="40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622165" y="3164205"/>
            <a:ext cx="788035" cy="356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65560" idx="1"/>
          </p:cNvCxnSpPr>
          <p:nvPr/>
        </p:nvCxnSpPr>
        <p:spPr>
          <a:xfrm>
            <a:off x="3402330" y="3789045"/>
            <a:ext cx="201930" cy="3479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4318635" y="4443095"/>
            <a:ext cx="575945" cy="4324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5095240" y="3660140"/>
            <a:ext cx="575945" cy="4324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6083935" y="3646805"/>
            <a:ext cx="659765" cy="431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5545"/>
                                        </p:tgtEl>
                                        <p:attrNameLst>
                                          <p:attrName>style.visibility</p:attrName>
                                        </p:attrNameLst>
                                      </p:cBhvr>
                                      <p:to>
                                        <p:strVal val="visible"/>
                                      </p:to>
                                    </p:set>
                                    <p:animEffect transition="in" filter="wipe(left)">
                                      <p:cBhvr>
                                        <p:cTn id="7" dur="300"/>
                                        <p:tgtEl>
                                          <p:spTgt spid="655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5546"/>
                                        </p:tgtEl>
                                        <p:attrNameLst>
                                          <p:attrName>style.visibility</p:attrName>
                                        </p:attrNameLst>
                                      </p:cBhvr>
                                      <p:to>
                                        <p:strVal val="visible"/>
                                      </p:to>
                                    </p:set>
                                    <p:animEffect transition="in" filter="wipe(up)">
                                      <p:cBhvr>
                                        <p:cTn id="12" dur="500"/>
                                        <p:tgtEl>
                                          <p:spTgt spid="65546"/>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65547"/>
                                        </p:tgtEl>
                                        <p:attrNameLst>
                                          <p:attrName>style.visibility</p:attrName>
                                        </p:attrNameLst>
                                      </p:cBhvr>
                                      <p:to>
                                        <p:strVal val="visible"/>
                                      </p:to>
                                    </p:set>
                                    <p:animEffect transition="in" filter="wipe(up)">
                                      <p:cBhvr>
                                        <p:cTn id="16" dur="500"/>
                                        <p:tgtEl>
                                          <p:spTgt spid="65547"/>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65548"/>
                                        </p:tgtEl>
                                        <p:attrNameLst>
                                          <p:attrName>style.visibility</p:attrName>
                                        </p:attrNameLst>
                                      </p:cBhvr>
                                      <p:to>
                                        <p:strVal val="visible"/>
                                      </p:to>
                                    </p:set>
                                    <p:animEffect transition="in" filter="wipe(up)">
                                      <p:cBhvr>
                                        <p:cTn id="20" dur="500"/>
                                        <p:tgtEl>
                                          <p:spTgt spid="65548"/>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65549"/>
                                        </p:tgtEl>
                                        <p:attrNameLst>
                                          <p:attrName>style.visibility</p:attrName>
                                        </p:attrNameLst>
                                      </p:cBhvr>
                                      <p:to>
                                        <p:strVal val="visible"/>
                                      </p:to>
                                    </p:set>
                                    <p:animEffect transition="in" filter="wipe(up)">
                                      <p:cBhvr>
                                        <p:cTn id="24" dur="500"/>
                                        <p:tgtEl>
                                          <p:spTgt spid="65549"/>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65550"/>
                                        </p:tgtEl>
                                        <p:attrNameLst>
                                          <p:attrName>style.visibility</p:attrName>
                                        </p:attrNameLst>
                                      </p:cBhvr>
                                      <p:to>
                                        <p:strVal val="visible"/>
                                      </p:to>
                                    </p:set>
                                    <p:animEffect transition="in" filter="wipe(up)">
                                      <p:cBhvr>
                                        <p:cTn id="28" dur="500"/>
                                        <p:tgtEl>
                                          <p:spTgt spid="6555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5551"/>
                                        </p:tgtEl>
                                        <p:attrNameLst>
                                          <p:attrName>style.visibility</p:attrName>
                                        </p:attrNameLst>
                                      </p:cBhvr>
                                      <p:to>
                                        <p:strVal val="visible"/>
                                      </p:to>
                                    </p:set>
                                    <p:animEffect transition="in" filter="wipe(left)">
                                      <p:cBhvr>
                                        <p:cTn id="33" dur="500"/>
                                        <p:tgtEl>
                                          <p:spTgt spid="65551"/>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65552"/>
                                        </p:tgtEl>
                                        <p:attrNameLst>
                                          <p:attrName>style.visibility</p:attrName>
                                        </p:attrNameLst>
                                      </p:cBhvr>
                                      <p:to>
                                        <p:strVal val="visible"/>
                                      </p:to>
                                    </p:set>
                                    <p:animEffect transition="in" filter="wipe(up)">
                                      <p:cBhvr>
                                        <p:cTn id="36" dur="500"/>
                                        <p:tgtEl>
                                          <p:spTgt spid="65552"/>
                                        </p:tgtEl>
                                      </p:cBhvr>
                                    </p:animEffect>
                                  </p:childTnLst>
                                </p:cTn>
                              </p:par>
                            </p:childTnLst>
                          </p:cTn>
                        </p:par>
                        <p:par>
                          <p:cTn id="37" fill="hold">
                            <p:stCondLst>
                              <p:cond delay="500"/>
                            </p:stCondLst>
                            <p:childTnLst>
                              <p:par>
                                <p:cTn id="38" presetID="22" presetClass="entr" presetSubtype="1" fill="hold" nodeType="afterEffect">
                                  <p:stCondLst>
                                    <p:cond delay="0"/>
                                  </p:stCondLst>
                                  <p:childTnLst>
                                    <p:set>
                                      <p:cBhvr>
                                        <p:cTn id="39" dur="1" fill="hold">
                                          <p:stCondLst>
                                            <p:cond delay="0"/>
                                          </p:stCondLst>
                                        </p:cTn>
                                        <p:tgtEl>
                                          <p:spTgt spid="65553"/>
                                        </p:tgtEl>
                                        <p:attrNameLst>
                                          <p:attrName>style.visibility</p:attrName>
                                        </p:attrNameLst>
                                      </p:cBhvr>
                                      <p:to>
                                        <p:strVal val="visible"/>
                                      </p:to>
                                    </p:set>
                                    <p:animEffect transition="in" filter="wipe(up)">
                                      <p:cBhvr>
                                        <p:cTn id="40" dur="500"/>
                                        <p:tgtEl>
                                          <p:spTgt spid="65553"/>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65554"/>
                                        </p:tgtEl>
                                        <p:attrNameLst>
                                          <p:attrName>style.visibility</p:attrName>
                                        </p:attrNameLst>
                                      </p:cBhvr>
                                      <p:to>
                                        <p:strVal val="visible"/>
                                      </p:to>
                                    </p:set>
                                    <p:animEffect transition="in" filter="wipe(up)">
                                      <p:cBhvr>
                                        <p:cTn id="44" dur="500"/>
                                        <p:tgtEl>
                                          <p:spTgt spid="65554"/>
                                        </p:tgtEl>
                                      </p:cBhvr>
                                    </p:animEffect>
                                  </p:childTnLst>
                                </p:cTn>
                              </p:par>
                            </p:childTnLst>
                          </p:cTn>
                        </p:par>
                        <p:par>
                          <p:cTn id="45" fill="hold">
                            <p:stCondLst>
                              <p:cond delay="1500"/>
                            </p:stCondLst>
                            <p:childTnLst>
                              <p:par>
                                <p:cTn id="46" presetID="22" presetClass="entr" presetSubtype="1" fill="hold" nodeType="afterEffect">
                                  <p:stCondLst>
                                    <p:cond delay="0"/>
                                  </p:stCondLst>
                                  <p:childTnLst>
                                    <p:set>
                                      <p:cBhvr>
                                        <p:cTn id="47" dur="1" fill="hold">
                                          <p:stCondLst>
                                            <p:cond delay="0"/>
                                          </p:stCondLst>
                                        </p:cTn>
                                        <p:tgtEl>
                                          <p:spTgt spid="65555"/>
                                        </p:tgtEl>
                                        <p:attrNameLst>
                                          <p:attrName>style.visibility</p:attrName>
                                        </p:attrNameLst>
                                      </p:cBhvr>
                                      <p:to>
                                        <p:strVal val="visible"/>
                                      </p:to>
                                    </p:set>
                                    <p:animEffect transition="in" filter="wipe(up)">
                                      <p:cBhvr>
                                        <p:cTn id="48" dur="500"/>
                                        <p:tgtEl>
                                          <p:spTgt spid="65555"/>
                                        </p:tgtEl>
                                      </p:cBhvr>
                                    </p:animEffect>
                                  </p:childTnLst>
                                </p:cTn>
                              </p:par>
                            </p:childTnLst>
                          </p:cTn>
                        </p:par>
                        <p:par>
                          <p:cTn id="49" fill="hold">
                            <p:stCondLst>
                              <p:cond delay="2000"/>
                            </p:stCondLst>
                            <p:childTnLst>
                              <p:par>
                                <p:cTn id="50" presetID="22" presetClass="entr" presetSubtype="1" fill="hold" grpId="0" nodeType="afterEffect">
                                  <p:stCondLst>
                                    <p:cond delay="0"/>
                                  </p:stCondLst>
                                  <p:childTnLst>
                                    <p:set>
                                      <p:cBhvr>
                                        <p:cTn id="51" dur="1" fill="hold">
                                          <p:stCondLst>
                                            <p:cond delay="0"/>
                                          </p:stCondLst>
                                        </p:cTn>
                                        <p:tgtEl>
                                          <p:spTgt spid="65556"/>
                                        </p:tgtEl>
                                        <p:attrNameLst>
                                          <p:attrName>style.visibility</p:attrName>
                                        </p:attrNameLst>
                                      </p:cBhvr>
                                      <p:to>
                                        <p:strVal val="visible"/>
                                      </p:to>
                                    </p:set>
                                    <p:animEffect transition="in" filter="wipe(up)">
                                      <p:cBhvr>
                                        <p:cTn id="52" dur="500"/>
                                        <p:tgtEl>
                                          <p:spTgt spid="65556"/>
                                        </p:tgtEl>
                                      </p:cBhvr>
                                    </p:animEffect>
                                  </p:childTnLst>
                                </p:cTn>
                              </p:par>
                            </p:childTnLst>
                          </p:cTn>
                        </p:par>
                        <p:par>
                          <p:cTn id="53" fill="hold">
                            <p:stCondLst>
                              <p:cond delay="2500"/>
                            </p:stCondLst>
                            <p:childTnLst>
                              <p:par>
                                <p:cTn id="54" presetID="22" presetClass="entr" presetSubtype="1" fill="hold" nodeType="afterEffect">
                                  <p:stCondLst>
                                    <p:cond delay="0"/>
                                  </p:stCondLst>
                                  <p:childTnLst>
                                    <p:set>
                                      <p:cBhvr>
                                        <p:cTn id="55" dur="1" fill="hold">
                                          <p:stCondLst>
                                            <p:cond delay="0"/>
                                          </p:stCondLst>
                                        </p:cTn>
                                        <p:tgtEl>
                                          <p:spTgt spid="65557"/>
                                        </p:tgtEl>
                                        <p:attrNameLst>
                                          <p:attrName>style.visibility</p:attrName>
                                        </p:attrNameLst>
                                      </p:cBhvr>
                                      <p:to>
                                        <p:strVal val="visible"/>
                                      </p:to>
                                    </p:set>
                                    <p:animEffect transition="in" filter="wipe(up)">
                                      <p:cBhvr>
                                        <p:cTn id="56" dur="500"/>
                                        <p:tgtEl>
                                          <p:spTgt spid="65557"/>
                                        </p:tgtEl>
                                      </p:cBhvr>
                                    </p:animEffect>
                                  </p:childTnLst>
                                </p:cTn>
                              </p:par>
                            </p:childTnLst>
                          </p:cTn>
                        </p:par>
                        <p:par>
                          <p:cTn id="57" fill="hold">
                            <p:stCondLst>
                              <p:cond delay="3000"/>
                            </p:stCondLst>
                            <p:childTnLst>
                              <p:par>
                                <p:cTn id="58" presetID="22" presetClass="entr" presetSubtype="1" fill="hold" grpId="0" nodeType="afterEffect">
                                  <p:stCondLst>
                                    <p:cond delay="0"/>
                                  </p:stCondLst>
                                  <p:childTnLst>
                                    <p:set>
                                      <p:cBhvr>
                                        <p:cTn id="59" dur="1" fill="hold">
                                          <p:stCondLst>
                                            <p:cond delay="0"/>
                                          </p:stCondLst>
                                        </p:cTn>
                                        <p:tgtEl>
                                          <p:spTgt spid="65558"/>
                                        </p:tgtEl>
                                        <p:attrNameLst>
                                          <p:attrName>style.visibility</p:attrName>
                                        </p:attrNameLst>
                                      </p:cBhvr>
                                      <p:to>
                                        <p:strVal val="visible"/>
                                      </p:to>
                                    </p:set>
                                    <p:animEffect transition="in" filter="wipe(up)">
                                      <p:cBhvr>
                                        <p:cTn id="60" dur="500"/>
                                        <p:tgtEl>
                                          <p:spTgt spid="65558"/>
                                        </p:tgtEl>
                                      </p:cBhvr>
                                    </p:animEffect>
                                  </p:childTnLst>
                                </p:cTn>
                              </p:par>
                            </p:childTnLst>
                          </p:cTn>
                        </p:par>
                        <p:par>
                          <p:cTn id="61" fill="hold">
                            <p:stCondLst>
                              <p:cond delay="3500"/>
                            </p:stCondLst>
                            <p:childTnLst>
                              <p:par>
                                <p:cTn id="62" presetID="22" presetClass="entr" presetSubtype="1" fill="hold" nodeType="afterEffect">
                                  <p:stCondLst>
                                    <p:cond delay="0"/>
                                  </p:stCondLst>
                                  <p:childTnLst>
                                    <p:set>
                                      <p:cBhvr>
                                        <p:cTn id="63" dur="1" fill="hold">
                                          <p:stCondLst>
                                            <p:cond delay="0"/>
                                          </p:stCondLst>
                                        </p:cTn>
                                        <p:tgtEl>
                                          <p:spTgt spid="65559"/>
                                        </p:tgtEl>
                                        <p:attrNameLst>
                                          <p:attrName>style.visibility</p:attrName>
                                        </p:attrNameLst>
                                      </p:cBhvr>
                                      <p:to>
                                        <p:strVal val="visible"/>
                                      </p:to>
                                    </p:set>
                                    <p:animEffect transition="in" filter="wipe(up)">
                                      <p:cBhvr>
                                        <p:cTn id="64" dur="500"/>
                                        <p:tgtEl>
                                          <p:spTgt spid="65559"/>
                                        </p:tgtEl>
                                      </p:cBhvr>
                                    </p:animEffect>
                                  </p:childTnLst>
                                </p:cTn>
                              </p:par>
                            </p:childTnLst>
                          </p:cTn>
                        </p:par>
                        <p:par>
                          <p:cTn id="65" fill="hold">
                            <p:stCondLst>
                              <p:cond delay="4000"/>
                            </p:stCondLst>
                            <p:childTnLst>
                              <p:par>
                                <p:cTn id="66" presetID="22" presetClass="entr" presetSubtype="1" fill="hold" grpId="0" nodeType="afterEffect">
                                  <p:stCondLst>
                                    <p:cond delay="0"/>
                                  </p:stCondLst>
                                  <p:childTnLst>
                                    <p:set>
                                      <p:cBhvr>
                                        <p:cTn id="67" dur="1" fill="hold">
                                          <p:stCondLst>
                                            <p:cond delay="0"/>
                                          </p:stCondLst>
                                        </p:cTn>
                                        <p:tgtEl>
                                          <p:spTgt spid="65560"/>
                                        </p:tgtEl>
                                        <p:attrNameLst>
                                          <p:attrName>style.visibility</p:attrName>
                                        </p:attrNameLst>
                                      </p:cBhvr>
                                      <p:to>
                                        <p:strVal val="visible"/>
                                      </p:to>
                                    </p:set>
                                    <p:animEffect transition="in" filter="wipe(up)">
                                      <p:cBhvr>
                                        <p:cTn id="68" dur="500"/>
                                        <p:tgtEl>
                                          <p:spTgt spid="65560"/>
                                        </p:tgtEl>
                                      </p:cBhvr>
                                    </p:animEffect>
                                  </p:childTnLst>
                                </p:cTn>
                              </p:par>
                            </p:childTnLst>
                          </p:cTn>
                        </p:par>
                        <p:par>
                          <p:cTn id="69" fill="hold">
                            <p:stCondLst>
                              <p:cond delay="4500"/>
                            </p:stCondLst>
                            <p:childTnLst>
                              <p:par>
                                <p:cTn id="70" presetID="22" presetClass="entr" presetSubtype="1" fill="hold" nodeType="afterEffect">
                                  <p:stCondLst>
                                    <p:cond delay="0"/>
                                  </p:stCondLst>
                                  <p:childTnLst>
                                    <p:set>
                                      <p:cBhvr>
                                        <p:cTn id="71" dur="1" fill="hold">
                                          <p:stCondLst>
                                            <p:cond delay="0"/>
                                          </p:stCondLst>
                                        </p:cTn>
                                        <p:tgtEl>
                                          <p:spTgt spid="65561"/>
                                        </p:tgtEl>
                                        <p:attrNameLst>
                                          <p:attrName>style.visibility</p:attrName>
                                        </p:attrNameLst>
                                      </p:cBhvr>
                                      <p:to>
                                        <p:strVal val="visible"/>
                                      </p:to>
                                    </p:set>
                                    <p:animEffect transition="in" filter="wipe(up)">
                                      <p:cBhvr>
                                        <p:cTn id="72" dur="500"/>
                                        <p:tgtEl>
                                          <p:spTgt spid="65561"/>
                                        </p:tgtEl>
                                      </p:cBhvr>
                                    </p:animEffect>
                                  </p:childTnLst>
                                </p:cTn>
                              </p:par>
                            </p:childTnLst>
                          </p:cTn>
                        </p:par>
                        <p:par>
                          <p:cTn id="73" fill="hold">
                            <p:stCondLst>
                              <p:cond delay="5000"/>
                            </p:stCondLst>
                            <p:childTnLst>
                              <p:par>
                                <p:cTn id="74" presetID="22" presetClass="entr" presetSubtype="1" fill="hold" grpId="0" nodeType="afterEffect">
                                  <p:stCondLst>
                                    <p:cond delay="0"/>
                                  </p:stCondLst>
                                  <p:childTnLst>
                                    <p:set>
                                      <p:cBhvr>
                                        <p:cTn id="75" dur="1" fill="hold">
                                          <p:stCondLst>
                                            <p:cond delay="0"/>
                                          </p:stCondLst>
                                        </p:cTn>
                                        <p:tgtEl>
                                          <p:spTgt spid="65562"/>
                                        </p:tgtEl>
                                        <p:attrNameLst>
                                          <p:attrName>style.visibility</p:attrName>
                                        </p:attrNameLst>
                                      </p:cBhvr>
                                      <p:to>
                                        <p:strVal val="visible"/>
                                      </p:to>
                                    </p:set>
                                    <p:animEffect transition="in" filter="wipe(up)">
                                      <p:cBhvr>
                                        <p:cTn id="76" dur="500"/>
                                        <p:tgtEl>
                                          <p:spTgt spid="65562"/>
                                        </p:tgtEl>
                                      </p:cBhvr>
                                    </p:animEffect>
                                  </p:childTnLst>
                                </p:cTn>
                              </p:par>
                            </p:childTnLst>
                          </p:cTn>
                        </p:par>
                        <p:par>
                          <p:cTn id="77" fill="hold">
                            <p:stCondLst>
                              <p:cond delay="5500"/>
                            </p:stCondLst>
                            <p:childTnLst>
                              <p:par>
                                <p:cTn id="78" presetID="22" presetClass="entr" presetSubtype="1" fill="hold" nodeType="afterEffect">
                                  <p:stCondLst>
                                    <p:cond delay="0"/>
                                  </p:stCondLst>
                                  <p:childTnLst>
                                    <p:set>
                                      <p:cBhvr>
                                        <p:cTn id="79" dur="1" fill="hold">
                                          <p:stCondLst>
                                            <p:cond delay="0"/>
                                          </p:stCondLst>
                                        </p:cTn>
                                        <p:tgtEl>
                                          <p:spTgt spid="65563"/>
                                        </p:tgtEl>
                                        <p:attrNameLst>
                                          <p:attrName>style.visibility</p:attrName>
                                        </p:attrNameLst>
                                      </p:cBhvr>
                                      <p:to>
                                        <p:strVal val="visible"/>
                                      </p:to>
                                    </p:set>
                                    <p:animEffect transition="in" filter="wipe(up)">
                                      <p:cBhvr>
                                        <p:cTn id="80" dur="500"/>
                                        <p:tgtEl>
                                          <p:spTgt spid="65563"/>
                                        </p:tgtEl>
                                      </p:cBhvr>
                                    </p:animEffect>
                                  </p:childTnLst>
                                </p:cTn>
                              </p:par>
                            </p:childTnLst>
                          </p:cTn>
                        </p:par>
                        <p:par>
                          <p:cTn id="81" fill="hold">
                            <p:stCondLst>
                              <p:cond delay="6000"/>
                            </p:stCondLst>
                            <p:childTnLst>
                              <p:par>
                                <p:cTn id="82" presetID="22" presetClass="entr" presetSubtype="1" fill="hold" grpId="0" nodeType="afterEffect">
                                  <p:stCondLst>
                                    <p:cond delay="0"/>
                                  </p:stCondLst>
                                  <p:childTnLst>
                                    <p:set>
                                      <p:cBhvr>
                                        <p:cTn id="83" dur="1" fill="hold">
                                          <p:stCondLst>
                                            <p:cond delay="0"/>
                                          </p:stCondLst>
                                        </p:cTn>
                                        <p:tgtEl>
                                          <p:spTgt spid="65564"/>
                                        </p:tgtEl>
                                        <p:attrNameLst>
                                          <p:attrName>style.visibility</p:attrName>
                                        </p:attrNameLst>
                                      </p:cBhvr>
                                      <p:to>
                                        <p:strVal val="visible"/>
                                      </p:to>
                                    </p:set>
                                    <p:animEffect transition="in" filter="wipe(up)">
                                      <p:cBhvr>
                                        <p:cTn id="84" dur="500"/>
                                        <p:tgtEl>
                                          <p:spTgt spid="65564"/>
                                        </p:tgtEl>
                                      </p:cBhvr>
                                    </p:animEffect>
                                  </p:childTnLst>
                                </p:cTn>
                              </p:par>
                            </p:childTnLst>
                          </p:cTn>
                        </p:par>
                        <p:par>
                          <p:cTn id="85" fill="hold">
                            <p:stCondLst>
                              <p:cond delay="6500"/>
                            </p:stCondLst>
                            <p:childTnLst>
                              <p:par>
                                <p:cTn id="86" presetID="22" presetClass="entr" presetSubtype="1" fill="hold" nodeType="afterEffect">
                                  <p:stCondLst>
                                    <p:cond delay="0"/>
                                  </p:stCondLst>
                                  <p:childTnLst>
                                    <p:set>
                                      <p:cBhvr>
                                        <p:cTn id="87" dur="1" fill="hold">
                                          <p:stCondLst>
                                            <p:cond delay="0"/>
                                          </p:stCondLst>
                                        </p:cTn>
                                        <p:tgtEl>
                                          <p:spTgt spid="65565"/>
                                        </p:tgtEl>
                                        <p:attrNameLst>
                                          <p:attrName>style.visibility</p:attrName>
                                        </p:attrNameLst>
                                      </p:cBhvr>
                                      <p:to>
                                        <p:strVal val="visible"/>
                                      </p:to>
                                    </p:set>
                                    <p:animEffect transition="in" filter="wipe(up)">
                                      <p:cBhvr>
                                        <p:cTn id="88" dur="500"/>
                                        <p:tgtEl>
                                          <p:spTgt spid="65565"/>
                                        </p:tgtEl>
                                      </p:cBhvr>
                                    </p:animEffect>
                                  </p:childTnLst>
                                </p:cTn>
                              </p:par>
                            </p:childTnLst>
                          </p:cTn>
                        </p:par>
                        <p:par>
                          <p:cTn id="89" fill="hold">
                            <p:stCondLst>
                              <p:cond delay="7000"/>
                            </p:stCondLst>
                            <p:childTnLst>
                              <p:par>
                                <p:cTn id="90" presetID="22" presetClass="entr" presetSubtype="1" fill="hold" grpId="0" nodeType="afterEffect">
                                  <p:stCondLst>
                                    <p:cond delay="0"/>
                                  </p:stCondLst>
                                  <p:childTnLst>
                                    <p:set>
                                      <p:cBhvr>
                                        <p:cTn id="91" dur="1" fill="hold">
                                          <p:stCondLst>
                                            <p:cond delay="0"/>
                                          </p:stCondLst>
                                        </p:cTn>
                                        <p:tgtEl>
                                          <p:spTgt spid="65566"/>
                                        </p:tgtEl>
                                        <p:attrNameLst>
                                          <p:attrName>style.visibility</p:attrName>
                                        </p:attrNameLst>
                                      </p:cBhvr>
                                      <p:to>
                                        <p:strVal val="visible"/>
                                      </p:to>
                                    </p:set>
                                    <p:animEffect transition="in" filter="wipe(up)">
                                      <p:cBhvr>
                                        <p:cTn id="92" dur="500"/>
                                        <p:tgtEl>
                                          <p:spTgt spid="65566"/>
                                        </p:tgtEl>
                                      </p:cBhvr>
                                    </p:animEffect>
                                  </p:childTnLst>
                                </p:cTn>
                              </p:par>
                            </p:childTnLst>
                          </p:cTn>
                        </p:par>
                        <p:par>
                          <p:cTn id="93" fill="hold">
                            <p:stCondLst>
                              <p:cond delay="7500"/>
                            </p:stCondLst>
                            <p:childTnLst>
                              <p:par>
                                <p:cTn id="94" presetID="22" presetClass="entr" presetSubtype="1" fill="hold" nodeType="afterEffect">
                                  <p:stCondLst>
                                    <p:cond delay="0"/>
                                  </p:stCondLst>
                                  <p:childTnLst>
                                    <p:set>
                                      <p:cBhvr>
                                        <p:cTn id="95" dur="1" fill="hold">
                                          <p:stCondLst>
                                            <p:cond delay="0"/>
                                          </p:stCondLst>
                                        </p:cTn>
                                        <p:tgtEl>
                                          <p:spTgt spid="65567"/>
                                        </p:tgtEl>
                                        <p:attrNameLst>
                                          <p:attrName>style.visibility</p:attrName>
                                        </p:attrNameLst>
                                      </p:cBhvr>
                                      <p:to>
                                        <p:strVal val="visible"/>
                                      </p:to>
                                    </p:set>
                                    <p:animEffect transition="in" filter="wipe(up)">
                                      <p:cBhvr>
                                        <p:cTn id="96" dur="500"/>
                                        <p:tgtEl>
                                          <p:spTgt spid="65567"/>
                                        </p:tgtEl>
                                      </p:cBhvr>
                                    </p:animEffect>
                                  </p:childTnLst>
                                </p:cTn>
                              </p:par>
                            </p:childTnLst>
                          </p:cTn>
                        </p:par>
                        <p:par>
                          <p:cTn id="97" fill="hold">
                            <p:stCondLst>
                              <p:cond delay="8000"/>
                            </p:stCondLst>
                            <p:childTnLst>
                              <p:par>
                                <p:cTn id="98" presetID="22" presetClass="entr" presetSubtype="1" fill="hold" grpId="0" nodeType="afterEffect">
                                  <p:stCondLst>
                                    <p:cond delay="0"/>
                                  </p:stCondLst>
                                  <p:childTnLst>
                                    <p:set>
                                      <p:cBhvr>
                                        <p:cTn id="99" dur="1" fill="hold">
                                          <p:stCondLst>
                                            <p:cond delay="0"/>
                                          </p:stCondLst>
                                        </p:cTn>
                                        <p:tgtEl>
                                          <p:spTgt spid="65568"/>
                                        </p:tgtEl>
                                        <p:attrNameLst>
                                          <p:attrName>style.visibility</p:attrName>
                                        </p:attrNameLst>
                                      </p:cBhvr>
                                      <p:to>
                                        <p:strVal val="visible"/>
                                      </p:to>
                                    </p:set>
                                    <p:animEffect transition="in" filter="wipe(up)">
                                      <p:cBhvr>
                                        <p:cTn id="100" dur="500"/>
                                        <p:tgtEl>
                                          <p:spTgt spid="65568"/>
                                        </p:tgtEl>
                                      </p:cBhvr>
                                    </p:animEffect>
                                  </p:childTnLst>
                                </p:cTn>
                              </p:par>
                            </p:childTnLst>
                          </p:cTn>
                        </p:par>
                        <p:par>
                          <p:cTn id="101" fill="hold">
                            <p:stCondLst>
                              <p:cond delay="8500"/>
                            </p:stCondLst>
                            <p:childTnLst>
                              <p:par>
                                <p:cTn id="102" presetID="22" presetClass="entr" presetSubtype="1" fill="hold" nodeType="afterEffect">
                                  <p:stCondLst>
                                    <p:cond delay="0"/>
                                  </p:stCondLst>
                                  <p:childTnLst>
                                    <p:set>
                                      <p:cBhvr>
                                        <p:cTn id="103" dur="1" fill="hold">
                                          <p:stCondLst>
                                            <p:cond delay="0"/>
                                          </p:stCondLst>
                                        </p:cTn>
                                        <p:tgtEl>
                                          <p:spTgt spid="65569"/>
                                        </p:tgtEl>
                                        <p:attrNameLst>
                                          <p:attrName>style.visibility</p:attrName>
                                        </p:attrNameLst>
                                      </p:cBhvr>
                                      <p:to>
                                        <p:strVal val="visible"/>
                                      </p:to>
                                    </p:set>
                                    <p:animEffect transition="in" filter="wipe(up)">
                                      <p:cBhvr>
                                        <p:cTn id="104" dur="500"/>
                                        <p:tgtEl>
                                          <p:spTgt spid="65569"/>
                                        </p:tgtEl>
                                      </p:cBhvr>
                                    </p:animEffect>
                                  </p:childTnLst>
                                </p:cTn>
                              </p:par>
                            </p:childTnLst>
                          </p:cTn>
                        </p:par>
                        <p:par>
                          <p:cTn id="105" fill="hold">
                            <p:stCondLst>
                              <p:cond delay="9000"/>
                            </p:stCondLst>
                            <p:childTnLst>
                              <p:par>
                                <p:cTn id="106" presetID="22" presetClass="entr" presetSubtype="1" fill="hold" grpId="0" nodeType="afterEffect">
                                  <p:stCondLst>
                                    <p:cond delay="0"/>
                                  </p:stCondLst>
                                  <p:childTnLst>
                                    <p:set>
                                      <p:cBhvr>
                                        <p:cTn id="107" dur="1" fill="hold">
                                          <p:stCondLst>
                                            <p:cond delay="0"/>
                                          </p:stCondLst>
                                        </p:cTn>
                                        <p:tgtEl>
                                          <p:spTgt spid="65570"/>
                                        </p:tgtEl>
                                        <p:attrNameLst>
                                          <p:attrName>style.visibility</p:attrName>
                                        </p:attrNameLst>
                                      </p:cBhvr>
                                      <p:to>
                                        <p:strVal val="visible"/>
                                      </p:to>
                                    </p:set>
                                    <p:animEffect transition="in" filter="wipe(up)">
                                      <p:cBhvr>
                                        <p:cTn id="108" dur="500"/>
                                        <p:tgtEl>
                                          <p:spTgt spid="65570"/>
                                        </p:tgtEl>
                                      </p:cBhvr>
                                    </p:animEffect>
                                  </p:childTnLst>
                                </p:cTn>
                              </p:par>
                            </p:childTnLst>
                          </p:cTn>
                        </p:par>
                        <p:par>
                          <p:cTn id="109" fill="hold">
                            <p:stCondLst>
                              <p:cond delay="9500"/>
                            </p:stCondLst>
                            <p:childTnLst>
                              <p:par>
                                <p:cTn id="110" presetID="22" presetClass="entr" presetSubtype="1" fill="hold" nodeType="afterEffect">
                                  <p:stCondLst>
                                    <p:cond delay="0"/>
                                  </p:stCondLst>
                                  <p:childTnLst>
                                    <p:set>
                                      <p:cBhvr>
                                        <p:cTn id="111" dur="1" fill="hold">
                                          <p:stCondLst>
                                            <p:cond delay="0"/>
                                          </p:stCondLst>
                                        </p:cTn>
                                        <p:tgtEl>
                                          <p:spTgt spid="65571"/>
                                        </p:tgtEl>
                                        <p:attrNameLst>
                                          <p:attrName>style.visibility</p:attrName>
                                        </p:attrNameLst>
                                      </p:cBhvr>
                                      <p:to>
                                        <p:strVal val="visible"/>
                                      </p:to>
                                    </p:set>
                                    <p:animEffect transition="in" filter="wipe(up)">
                                      <p:cBhvr>
                                        <p:cTn id="112" dur="500"/>
                                        <p:tgtEl>
                                          <p:spTgt spid="65571"/>
                                        </p:tgtEl>
                                      </p:cBhvr>
                                    </p:animEffect>
                                  </p:childTnLst>
                                </p:cTn>
                              </p:par>
                            </p:childTnLst>
                          </p:cTn>
                        </p:par>
                        <p:par>
                          <p:cTn id="113" fill="hold">
                            <p:stCondLst>
                              <p:cond delay="10000"/>
                            </p:stCondLst>
                            <p:childTnLst>
                              <p:par>
                                <p:cTn id="114" presetID="22" presetClass="entr" presetSubtype="1" fill="hold" grpId="0" nodeType="afterEffect">
                                  <p:stCondLst>
                                    <p:cond delay="0"/>
                                  </p:stCondLst>
                                  <p:childTnLst>
                                    <p:set>
                                      <p:cBhvr>
                                        <p:cTn id="115" dur="1" fill="hold">
                                          <p:stCondLst>
                                            <p:cond delay="0"/>
                                          </p:stCondLst>
                                        </p:cTn>
                                        <p:tgtEl>
                                          <p:spTgt spid="65572"/>
                                        </p:tgtEl>
                                        <p:attrNameLst>
                                          <p:attrName>style.visibility</p:attrName>
                                        </p:attrNameLst>
                                      </p:cBhvr>
                                      <p:to>
                                        <p:strVal val="visible"/>
                                      </p:to>
                                    </p:set>
                                    <p:animEffect transition="in" filter="wipe(up)">
                                      <p:cBhvr>
                                        <p:cTn id="116" dur="500"/>
                                        <p:tgtEl>
                                          <p:spTgt spid="65572"/>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iterate type="wd">
                                    <p:tmPct val="100000"/>
                                  </p:iterate>
                                  <p:childTnLst>
                                    <p:set>
                                      <p:cBhvr>
                                        <p:cTn id="120" dur="1" fill="hold">
                                          <p:stCondLst>
                                            <p:cond delay="0"/>
                                          </p:stCondLst>
                                        </p:cTn>
                                        <p:tgtEl>
                                          <p:spTgt spid="65573"/>
                                        </p:tgtEl>
                                        <p:attrNameLst>
                                          <p:attrName>style.visibility</p:attrName>
                                        </p:attrNameLst>
                                      </p:cBhvr>
                                      <p:to>
                                        <p:strVal val="visible"/>
                                      </p:to>
                                    </p:set>
                                    <p:animEffect transition="in" filter="wipe(left)">
                                      <p:cBhvr>
                                        <p:cTn id="121" dur="300"/>
                                        <p:tgtEl>
                                          <p:spTgt spid="65573"/>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65574"/>
                                        </p:tgtEl>
                                        <p:attrNameLst>
                                          <p:attrName>style.visibility</p:attrName>
                                        </p:attrNameLst>
                                      </p:cBhvr>
                                      <p:to>
                                        <p:strVal val="visible"/>
                                      </p:to>
                                    </p:set>
                                    <p:animEffect transition="in" filter="wipe(up)">
                                      <p:cBhvr>
                                        <p:cTn id="126" dur="500"/>
                                        <p:tgtEl>
                                          <p:spTgt spid="65574"/>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iterate type="wd">
                                    <p:tmPct val="100000"/>
                                  </p:iterate>
                                  <p:childTnLst>
                                    <p:set>
                                      <p:cBhvr>
                                        <p:cTn id="130" dur="1" fill="hold">
                                          <p:stCondLst>
                                            <p:cond delay="0"/>
                                          </p:stCondLst>
                                        </p:cTn>
                                        <p:tgtEl>
                                          <p:spTgt spid="65575"/>
                                        </p:tgtEl>
                                        <p:attrNameLst>
                                          <p:attrName>style.visibility</p:attrName>
                                        </p:attrNameLst>
                                      </p:cBhvr>
                                      <p:to>
                                        <p:strVal val="visible"/>
                                      </p:to>
                                    </p:set>
                                    <p:animEffect transition="in" filter="wipe(left)">
                                      <p:cBhvr>
                                        <p:cTn id="131" dur="300"/>
                                        <p:tgtEl>
                                          <p:spTgt spid="65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5" grpId="0"/>
      <p:bldP spid="65546" grpId="0" bldLvl="0" animBg="1"/>
      <p:bldP spid="65548" grpId="0" bldLvl="0" animBg="1"/>
      <p:bldP spid="65550" grpId="0" bldLvl="0" animBg="1"/>
      <p:bldP spid="65551" grpId="0"/>
      <p:bldP spid="65552" grpId="0" bldLvl="0" animBg="1"/>
      <p:bldP spid="65554" grpId="0" bldLvl="0" animBg="1"/>
      <p:bldP spid="65556" grpId="0" bldLvl="0" animBg="1"/>
      <p:bldP spid="65558" grpId="0" bldLvl="0" animBg="1"/>
      <p:bldP spid="65560" grpId="0" bldLvl="0" animBg="1"/>
      <p:bldP spid="65562" grpId="0" bldLvl="0" animBg="1"/>
      <p:bldP spid="65564" grpId="0" bldLvl="0" animBg="1"/>
      <p:bldP spid="65566" grpId="0" bldLvl="0" animBg="1"/>
      <p:bldP spid="65568" grpId="0" bldLvl="0" animBg="1"/>
      <p:bldP spid="65570" grpId="0" bldLvl="0" animBg="1"/>
      <p:bldP spid="65572" grpId="0" bldLvl="0" animBg="1"/>
      <p:bldP spid="65573" grpId="0"/>
      <p:bldP spid="65574" grpId="0" bldLvl="0" animBg="1"/>
      <p:bldP spid="6557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9" name="Text Box 2"/>
          <p:cNvSpPr txBox="1"/>
          <p:nvPr/>
        </p:nvSpPr>
        <p:spPr>
          <a:xfrm>
            <a:off x="752475" y="1004888"/>
            <a:ext cx="7415213" cy="430212"/>
          </a:xfrm>
          <a:prstGeom prst="rect">
            <a:avLst/>
          </a:prstGeom>
          <a:noFill/>
          <a:ln w="9525">
            <a:noFill/>
          </a:ln>
        </p:spPr>
        <p:txBody>
          <a:bodyPr>
            <a:spAutoFit/>
          </a:bodyPr>
          <a:p>
            <a:pPr eaLnBrk="1" hangingPunct="1">
              <a:lnSpc>
                <a:spcPct val="120000"/>
              </a:lnSpc>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堆排序即是利用堆的特性对记录序列进行排序的一种排序方法。</a:t>
            </a:r>
            <a:endParaRPr lang="zh-CN" altLang="en-US" sz="2000" dirty="0">
              <a:latin typeface="微软雅黑" panose="020B0503020204020204" pitchFamily="34" charset="-122"/>
              <a:ea typeface="微软雅黑" panose="020B0503020204020204" pitchFamily="34" charset="-122"/>
            </a:endParaRPr>
          </a:p>
        </p:txBody>
      </p:sp>
      <p:sp>
        <p:nvSpPr>
          <p:cNvPr id="66570" name="Text Box 17"/>
          <p:cNvSpPr txBox="1"/>
          <p:nvPr/>
        </p:nvSpPr>
        <p:spPr>
          <a:xfrm>
            <a:off x="450850" y="1701800"/>
            <a:ext cx="7485063" cy="1722438"/>
          </a:xfrm>
          <a:prstGeom prst="rect">
            <a:avLst/>
          </a:prstGeom>
          <a:noFill/>
          <a:ln w="9525">
            <a:noFill/>
          </a:ln>
        </p:spPr>
        <p:txBody>
          <a:bodyPr>
            <a:spAutoFit/>
          </a:bodyPr>
          <a:p>
            <a:pPr eaLnBrk="1" hangingPunct="1">
              <a:lnSpc>
                <a:spcPct val="150000"/>
              </a:lnSpc>
              <a:buFont typeface="Arial" panose="020B0604020202020204" pitchFamily="34" charset="0"/>
            </a:pPr>
            <a:r>
              <a:rPr lang="zh-CN" altLang="en-US" sz="3300"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以大堆顶为例，若在输出堆顶的最大值之后，使得剩余的</a:t>
            </a:r>
            <a:r>
              <a:rPr lang="en-US" altLang="zh-CN" sz="2000" b="1" dirty="0">
                <a:latin typeface="微软雅黑" panose="020B0503020204020204" pitchFamily="34" charset="-122"/>
                <a:ea typeface="微软雅黑" panose="020B0503020204020204" pitchFamily="34" charset="-122"/>
              </a:rPr>
              <a:t>n-1</a:t>
            </a:r>
            <a:r>
              <a:rPr lang="zh-CN" altLang="en-US" sz="2000" b="1" dirty="0">
                <a:latin typeface="微软雅黑" panose="020B0503020204020204" pitchFamily="34" charset="-122"/>
                <a:ea typeface="微软雅黑" panose="020B0503020204020204" pitchFamily="34" charset="-122"/>
              </a:rPr>
              <a:t>个元素的序列重又建成一个堆，则得到</a:t>
            </a:r>
            <a:r>
              <a:rPr lang="en-US" altLang="zh-CN" sz="2000" b="1" dirty="0">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个元素中的次大值，如此反复执行，便能得到一个有序序列，这个过程称之为堆排序。</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6569"/>
                                        </p:tgtEl>
                                        <p:attrNameLst>
                                          <p:attrName>style.visibility</p:attrName>
                                        </p:attrNameLst>
                                      </p:cBhvr>
                                      <p:to>
                                        <p:strVal val="visible"/>
                                      </p:to>
                                    </p:set>
                                    <p:animEffect transition="in" filter="wipe(left)">
                                      <p:cBhvr>
                                        <p:cTn id="7" dur="300"/>
                                        <p:tgtEl>
                                          <p:spTgt spid="665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570"/>
                                        </p:tgtEl>
                                        <p:attrNameLst>
                                          <p:attrName>style.visibility</p:attrName>
                                        </p:attrNameLst>
                                      </p:cBhvr>
                                      <p:to>
                                        <p:strVal val="visible"/>
                                      </p:to>
                                    </p:set>
                                    <p:animEffect transition="in" filter="wipe(left)">
                                      <p:cBhvr>
                                        <p:cTn id="12" dur="300"/>
                                        <p:tgtEl>
                                          <p:spTgt spid="66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9" grpId="0"/>
      <p:bldP spid="6657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93" name="Text Box 9"/>
          <p:cNvSpPr txBox="1"/>
          <p:nvPr/>
        </p:nvSpPr>
        <p:spPr>
          <a:xfrm>
            <a:off x="650875" y="261938"/>
            <a:ext cx="954088" cy="430212"/>
          </a:xfrm>
          <a:prstGeom prst="rect">
            <a:avLst/>
          </a:prstGeom>
          <a:noFill/>
          <a:ln w="9525">
            <a:noFill/>
          </a:ln>
        </p:spPr>
        <p:txBody>
          <a:bodyPr wrap="none">
            <a:spAutoFit/>
          </a:bodyPr>
          <a:p>
            <a:pPr eaLnBrk="1" hangingPunct="1">
              <a:lnSpc>
                <a:spcPct val="120000"/>
              </a:lnSpc>
              <a:buFont typeface="Arial" panose="020B0604020202020204" pitchFamily="34" charset="0"/>
            </a:pPr>
            <a:r>
              <a:rPr lang="zh-CN" altLang="zh-CN" sz="2000" b="1" dirty="0">
                <a:latin typeface="Times New Roman" panose="02020603050405020304" pitchFamily="18" charset="0"/>
                <a:ea typeface="微软雅黑" panose="020B0503020204020204" pitchFamily="34" charset="-122"/>
              </a:rPr>
              <a:t>例如：</a:t>
            </a:r>
            <a:endParaRPr lang="zh-CN" altLang="zh-CN" sz="2000" b="1" dirty="0">
              <a:latin typeface="Times New Roman" panose="02020603050405020304" pitchFamily="18" charset="0"/>
              <a:ea typeface="微软雅黑" panose="020B0503020204020204" pitchFamily="34" charset="-122"/>
            </a:endParaRPr>
          </a:p>
        </p:txBody>
      </p:sp>
      <p:sp>
        <p:nvSpPr>
          <p:cNvPr id="67594" name="Rectangle 10"/>
          <p:cNvSpPr/>
          <p:nvPr/>
        </p:nvSpPr>
        <p:spPr>
          <a:xfrm>
            <a:off x="3432175" y="319088"/>
            <a:ext cx="4233863" cy="400050"/>
          </a:xfrm>
          <a:prstGeom prst="rect">
            <a:avLst/>
          </a:prstGeom>
          <a:noFill/>
          <a:ln w="9525">
            <a:noFill/>
          </a:ln>
        </p:spPr>
        <p:txBody>
          <a:bodyPr wrap="none">
            <a:spAutoFit/>
          </a:bodyPr>
          <a:p>
            <a:pPr eaLnBrk="1" hangingPunct="1">
              <a:buFont typeface="Arial" panose="020B0604020202020204" pitchFamily="34" charset="0"/>
            </a:pPr>
            <a:r>
              <a:rPr lang="zh-CN" altLang="zh-CN" sz="2000" b="1" dirty="0">
                <a:latin typeface="Times New Roman" panose="02020603050405020304" pitchFamily="18" charset="0"/>
                <a:ea typeface="楷体_GB2312" pitchFamily="49" charset="-122"/>
              </a:rPr>
              <a:t>{ 40, 55, 49, 73, 12, 27, 98, 81, 64, 36 }</a:t>
            </a:r>
            <a:endParaRPr lang="zh-CN" altLang="zh-CN" sz="2000" b="1" dirty="0">
              <a:latin typeface="Times New Roman" panose="02020603050405020304" pitchFamily="18" charset="0"/>
              <a:ea typeface="楷体_GB2312" pitchFamily="49" charset="-122"/>
            </a:endParaRPr>
          </a:p>
        </p:txBody>
      </p:sp>
      <p:grpSp>
        <p:nvGrpSpPr>
          <p:cNvPr id="2" name="Group 11"/>
          <p:cNvGrpSpPr/>
          <p:nvPr/>
        </p:nvGrpSpPr>
        <p:grpSpPr>
          <a:xfrm>
            <a:off x="622300" y="1270000"/>
            <a:ext cx="2735263" cy="1954213"/>
            <a:chOff x="0" y="0"/>
            <a:chExt cx="1724" cy="1231"/>
          </a:xfrm>
        </p:grpSpPr>
        <p:sp>
          <p:nvSpPr>
            <p:cNvPr id="64590" name="Oval 12"/>
            <p:cNvSpPr/>
            <p:nvPr/>
          </p:nvSpPr>
          <p:spPr>
            <a:xfrm>
              <a:off x="864" y="0"/>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40</a:t>
              </a:r>
              <a:endParaRPr lang="zh-CN" altLang="zh-CN" sz="2000" dirty="0">
                <a:latin typeface="Times New Roman" panose="02020603050405020304" pitchFamily="18" charset="0"/>
                <a:ea typeface="宋体" panose="02010600030101010101" pitchFamily="2" charset="-122"/>
              </a:endParaRPr>
            </a:p>
          </p:txBody>
        </p:sp>
        <p:sp>
          <p:nvSpPr>
            <p:cNvPr id="64591" name="Oval 13"/>
            <p:cNvSpPr/>
            <p:nvPr/>
          </p:nvSpPr>
          <p:spPr>
            <a:xfrm>
              <a:off x="499" y="226"/>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55</a:t>
              </a:r>
              <a:endParaRPr lang="zh-CN" altLang="zh-CN" sz="2000" dirty="0">
                <a:latin typeface="Times New Roman" panose="02020603050405020304" pitchFamily="18" charset="0"/>
                <a:ea typeface="宋体" panose="02010600030101010101" pitchFamily="2" charset="-122"/>
              </a:endParaRPr>
            </a:p>
          </p:txBody>
        </p:sp>
        <p:sp>
          <p:nvSpPr>
            <p:cNvPr id="64592" name="Oval 14"/>
            <p:cNvSpPr/>
            <p:nvPr/>
          </p:nvSpPr>
          <p:spPr>
            <a:xfrm>
              <a:off x="1226" y="226"/>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49</a:t>
              </a:r>
              <a:endParaRPr lang="zh-CN" altLang="zh-CN" sz="2000" dirty="0">
                <a:latin typeface="Times New Roman" panose="02020603050405020304" pitchFamily="18" charset="0"/>
                <a:ea typeface="宋体" panose="02010600030101010101" pitchFamily="2" charset="-122"/>
              </a:endParaRPr>
            </a:p>
          </p:txBody>
        </p:sp>
        <p:sp>
          <p:nvSpPr>
            <p:cNvPr id="64593" name="Oval 15"/>
            <p:cNvSpPr/>
            <p:nvPr/>
          </p:nvSpPr>
          <p:spPr>
            <a:xfrm>
              <a:off x="227" y="454"/>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73</a:t>
              </a:r>
              <a:endParaRPr lang="zh-CN" altLang="zh-CN" sz="2000" dirty="0">
                <a:latin typeface="Times New Roman" panose="02020603050405020304" pitchFamily="18" charset="0"/>
                <a:ea typeface="宋体" panose="02010600030101010101" pitchFamily="2" charset="-122"/>
              </a:endParaRPr>
            </a:p>
          </p:txBody>
        </p:sp>
        <p:sp>
          <p:nvSpPr>
            <p:cNvPr id="64594" name="Oval 16"/>
            <p:cNvSpPr/>
            <p:nvPr/>
          </p:nvSpPr>
          <p:spPr>
            <a:xfrm>
              <a:off x="1498" y="454"/>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98</a:t>
              </a:r>
              <a:endParaRPr lang="zh-CN" altLang="zh-CN" sz="2000" dirty="0">
                <a:latin typeface="Times New Roman" panose="02020603050405020304" pitchFamily="18" charset="0"/>
                <a:ea typeface="宋体" panose="02010600030101010101" pitchFamily="2" charset="-122"/>
              </a:endParaRPr>
            </a:p>
          </p:txBody>
        </p:sp>
        <p:sp>
          <p:nvSpPr>
            <p:cNvPr id="64595" name="Oval 17"/>
            <p:cNvSpPr/>
            <p:nvPr/>
          </p:nvSpPr>
          <p:spPr>
            <a:xfrm>
              <a:off x="0" y="725"/>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81</a:t>
              </a:r>
              <a:endParaRPr lang="zh-CN" altLang="zh-CN" sz="2000" dirty="0">
                <a:latin typeface="Times New Roman" panose="02020603050405020304" pitchFamily="18" charset="0"/>
                <a:ea typeface="宋体" panose="02010600030101010101" pitchFamily="2" charset="-122"/>
              </a:endParaRPr>
            </a:p>
          </p:txBody>
        </p:sp>
        <p:sp>
          <p:nvSpPr>
            <p:cNvPr id="64596" name="Oval 18"/>
            <p:cNvSpPr/>
            <p:nvPr/>
          </p:nvSpPr>
          <p:spPr>
            <a:xfrm>
              <a:off x="726" y="454"/>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12</a:t>
              </a:r>
              <a:endParaRPr lang="zh-CN" altLang="zh-CN" sz="2000" dirty="0">
                <a:latin typeface="Times New Roman" panose="02020603050405020304" pitchFamily="18" charset="0"/>
                <a:ea typeface="宋体" panose="02010600030101010101" pitchFamily="2" charset="-122"/>
              </a:endParaRPr>
            </a:p>
          </p:txBody>
        </p:sp>
        <p:sp>
          <p:nvSpPr>
            <p:cNvPr id="64597" name="Oval 19"/>
            <p:cNvSpPr/>
            <p:nvPr/>
          </p:nvSpPr>
          <p:spPr>
            <a:xfrm>
              <a:off x="1044" y="454"/>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27</a:t>
              </a:r>
              <a:endParaRPr lang="zh-CN" altLang="zh-CN" sz="2000" dirty="0">
                <a:latin typeface="Times New Roman" panose="02020603050405020304" pitchFamily="18" charset="0"/>
                <a:ea typeface="宋体" panose="02010600030101010101" pitchFamily="2" charset="-122"/>
              </a:endParaRPr>
            </a:p>
          </p:txBody>
        </p:sp>
        <p:sp>
          <p:nvSpPr>
            <p:cNvPr id="64598" name="Oval 20"/>
            <p:cNvSpPr/>
            <p:nvPr/>
          </p:nvSpPr>
          <p:spPr>
            <a:xfrm>
              <a:off x="318" y="726"/>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64</a:t>
              </a:r>
              <a:endParaRPr lang="zh-CN" altLang="zh-CN" sz="2000" dirty="0">
                <a:latin typeface="Times New Roman" panose="02020603050405020304" pitchFamily="18" charset="0"/>
                <a:ea typeface="宋体" panose="02010600030101010101" pitchFamily="2" charset="-122"/>
              </a:endParaRPr>
            </a:p>
          </p:txBody>
        </p:sp>
        <p:sp>
          <p:nvSpPr>
            <p:cNvPr id="64599" name="Oval 21"/>
            <p:cNvSpPr/>
            <p:nvPr/>
          </p:nvSpPr>
          <p:spPr>
            <a:xfrm>
              <a:off x="591" y="726"/>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36</a:t>
              </a:r>
              <a:endParaRPr lang="zh-CN" altLang="zh-CN" sz="2000" dirty="0">
                <a:latin typeface="Times New Roman" panose="02020603050405020304" pitchFamily="18" charset="0"/>
                <a:ea typeface="宋体" panose="02010600030101010101" pitchFamily="2" charset="-122"/>
              </a:endParaRPr>
            </a:p>
          </p:txBody>
        </p:sp>
        <p:sp>
          <p:nvSpPr>
            <p:cNvPr id="64600" name="Line 22"/>
            <p:cNvSpPr/>
            <p:nvPr/>
          </p:nvSpPr>
          <p:spPr>
            <a:xfrm flipH="1">
              <a:off x="681" y="136"/>
              <a:ext cx="181" cy="136"/>
            </a:xfrm>
            <a:prstGeom prst="line">
              <a:avLst/>
            </a:prstGeom>
            <a:ln w="9525" cap="flat" cmpd="sng">
              <a:solidFill>
                <a:schemeClr val="tx1"/>
              </a:solidFill>
              <a:prstDash val="solid"/>
              <a:miter/>
              <a:headEnd type="none" w="med" len="med"/>
              <a:tailEnd type="none" w="med" len="med"/>
            </a:ln>
          </p:spPr>
        </p:sp>
        <p:sp>
          <p:nvSpPr>
            <p:cNvPr id="64601" name="Line 23"/>
            <p:cNvSpPr/>
            <p:nvPr/>
          </p:nvSpPr>
          <p:spPr>
            <a:xfrm>
              <a:off x="1089" y="136"/>
              <a:ext cx="182" cy="136"/>
            </a:xfrm>
            <a:prstGeom prst="line">
              <a:avLst/>
            </a:prstGeom>
            <a:ln w="9525" cap="flat" cmpd="sng">
              <a:solidFill>
                <a:schemeClr val="tx1"/>
              </a:solidFill>
              <a:prstDash val="solid"/>
              <a:miter/>
              <a:headEnd type="none" w="med" len="med"/>
              <a:tailEnd type="none" w="med" len="med"/>
            </a:ln>
          </p:spPr>
        </p:sp>
        <p:sp>
          <p:nvSpPr>
            <p:cNvPr id="64602" name="Line 24"/>
            <p:cNvSpPr/>
            <p:nvPr/>
          </p:nvSpPr>
          <p:spPr>
            <a:xfrm flipH="1">
              <a:off x="409" y="363"/>
              <a:ext cx="90" cy="91"/>
            </a:xfrm>
            <a:prstGeom prst="line">
              <a:avLst/>
            </a:prstGeom>
            <a:ln w="9525" cap="flat" cmpd="sng">
              <a:solidFill>
                <a:schemeClr val="tx1"/>
              </a:solidFill>
              <a:prstDash val="solid"/>
              <a:miter/>
              <a:headEnd type="none" w="med" len="med"/>
              <a:tailEnd type="none" w="med" len="med"/>
            </a:ln>
          </p:spPr>
        </p:sp>
        <p:sp>
          <p:nvSpPr>
            <p:cNvPr id="64603" name="Line 25"/>
            <p:cNvSpPr/>
            <p:nvPr/>
          </p:nvSpPr>
          <p:spPr>
            <a:xfrm>
              <a:off x="681" y="363"/>
              <a:ext cx="91" cy="91"/>
            </a:xfrm>
            <a:prstGeom prst="line">
              <a:avLst/>
            </a:prstGeom>
            <a:ln w="9525" cap="flat" cmpd="sng">
              <a:solidFill>
                <a:schemeClr val="tx1"/>
              </a:solidFill>
              <a:prstDash val="solid"/>
              <a:miter/>
              <a:headEnd type="none" w="med" len="med"/>
              <a:tailEnd type="none" w="med" len="med"/>
            </a:ln>
          </p:spPr>
        </p:sp>
        <p:sp>
          <p:nvSpPr>
            <p:cNvPr id="64604" name="Line 26"/>
            <p:cNvSpPr/>
            <p:nvPr/>
          </p:nvSpPr>
          <p:spPr>
            <a:xfrm flipH="1">
              <a:off x="1225" y="408"/>
              <a:ext cx="46" cy="46"/>
            </a:xfrm>
            <a:prstGeom prst="line">
              <a:avLst/>
            </a:prstGeom>
            <a:ln w="9525" cap="flat" cmpd="sng">
              <a:solidFill>
                <a:schemeClr val="tx1"/>
              </a:solidFill>
              <a:prstDash val="solid"/>
              <a:miter/>
              <a:headEnd type="none" w="med" len="med"/>
              <a:tailEnd type="none" w="med" len="med"/>
            </a:ln>
          </p:spPr>
        </p:sp>
        <p:sp>
          <p:nvSpPr>
            <p:cNvPr id="64605" name="Line 27"/>
            <p:cNvSpPr/>
            <p:nvPr/>
          </p:nvSpPr>
          <p:spPr>
            <a:xfrm>
              <a:off x="1407" y="363"/>
              <a:ext cx="136" cy="91"/>
            </a:xfrm>
            <a:prstGeom prst="line">
              <a:avLst/>
            </a:prstGeom>
            <a:ln w="9525" cap="flat" cmpd="sng">
              <a:solidFill>
                <a:schemeClr val="tx1"/>
              </a:solidFill>
              <a:prstDash val="solid"/>
              <a:miter/>
              <a:headEnd type="none" w="med" len="med"/>
              <a:tailEnd type="none" w="med" len="med"/>
            </a:ln>
          </p:spPr>
        </p:sp>
        <p:sp>
          <p:nvSpPr>
            <p:cNvPr id="64606" name="Line 28"/>
            <p:cNvSpPr/>
            <p:nvPr/>
          </p:nvSpPr>
          <p:spPr>
            <a:xfrm flipH="1">
              <a:off x="182" y="635"/>
              <a:ext cx="91" cy="91"/>
            </a:xfrm>
            <a:prstGeom prst="line">
              <a:avLst/>
            </a:prstGeom>
            <a:ln w="9525" cap="flat" cmpd="sng">
              <a:solidFill>
                <a:schemeClr val="tx1"/>
              </a:solidFill>
              <a:prstDash val="solid"/>
              <a:miter/>
              <a:headEnd type="none" w="med" len="med"/>
              <a:tailEnd type="none" w="med" len="med"/>
            </a:ln>
          </p:spPr>
        </p:sp>
        <p:sp>
          <p:nvSpPr>
            <p:cNvPr id="64607" name="Line 29"/>
            <p:cNvSpPr/>
            <p:nvPr/>
          </p:nvSpPr>
          <p:spPr>
            <a:xfrm>
              <a:off x="363" y="635"/>
              <a:ext cx="46" cy="91"/>
            </a:xfrm>
            <a:prstGeom prst="line">
              <a:avLst/>
            </a:prstGeom>
            <a:ln w="9525" cap="flat" cmpd="sng">
              <a:solidFill>
                <a:schemeClr val="tx1"/>
              </a:solidFill>
              <a:prstDash val="solid"/>
              <a:miter/>
              <a:headEnd type="none" w="med" len="med"/>
              <a:tailEnd type="none" w="med" len="med"/>
            </a:ln>
          </p:spPr>
        </p:sp>
        <p:sp>
          <p:nvSpPr>
            <p:cNvPr id="64608" name="Line 30"/>
            <p:cNvSpPr/>
            <p:nvPr/>
          </p:nvSpPr>
          <p:spPr>
            <a:xfrm flipH="1">
              <a:off x="726" y="635"/>
              <a:ext cx="91" cy="91"/>
            </a:xfrm>
            <a:prstGeom prst="line">
              <a:avLst/>
            </a:prstGeom>
            <a:ln w="9525" cap="flat" cmpd="sng">
              <a:solidFill>
                <a:schemeClr val="tx1"/>
              </a:solidFill>
              <a:prstDash val="solid"/>
              <a:miter/>
              <a:headEnd type="none" w="med" len="med"/>
              <a:tailEnd type="none" w="med" len="med"/>
            </a:ln>
          </p:spPr>
        </p:sp>
        <p:sp>
          <p:nvSpPr>
            <p:cNvPr id="64609" name="Text Box 31"/>
            <p:cNvSpPr txBox="1"/>
            <p:nvPr/>
          </p:nvSpPr>
          <p:spPr>
            <a:xfrm>
              <a:off x="364" y="998"/>
              <a:ext cx="1043" cy="233"/>
            </a:xfrm>
            <a:prstGeom prst="rect">
              <a:avLst/>
            </a:prstGeom>
            <a:noFill/>
            <a:ln w="9525">
              <a:noFill/>
            </a:ln>
          </p:spPr>
          <p:txBody>
            <a:bodyPr>
              <a:spAutoFit/>
            </a:bodyPr>
            <a:p>
              <a:pPr eaLnBrk="1" hangingPunct="1">
                <a:spcBef>
                  <a:spcPct val="50000"/>
                </a:spcBef>
                <a:buFont typeface="Arial" panose="020B0604020202020204" pitchFamily="34" charset="0"/>
              </a:pPr>
              <a:r>
                <a:rPr lang="zh-CN" altLang="zh-CN" b="1" dirty="0">
                  <a:latin typeface="Times New Roman" panose="02020603050405020304" pitchFamily="18" charset="0"/>
                  <a:ea typeface="微软雅黑" panose="020B0503020204020204" pitchFamily="34" charset="-122"/>
                </a:rPr>
                <a:t>初始序列</a:t>
              </a:r>
              <a:endParaRPr lang="zh-CN" altLang="zh-CN" b="1" dirty="0">
                <a:latin typeface="Times New Roman" panose="02020603050405020304" pitchFamily="18" charset="0"/>
                <a:ea typeface="微软雅黑" panose="020B0503020204020204" pitchFamily="34" charset="-122"/>
              </a:endParaRPr>
            </a:p>
          </p:txBody>
        </p:sp>
      </p:grpSp>
      <p:sp>
        <p:nvSpPr>
          <p:cNvPr id="67616" name="Text Box 32"/>
          <p:cNvSpPr txBox="1"/>
          <p:nvPr/>
        </p:nvSpPr>
        <p:spPr>
          <a:xfrm>
            <a:off x="5934075" y="766763"/>
            <a:ext cx="1930400" cy="369887"/>
          </a:xfrm>
          <a:prstGeom prst="rect">
            <a:avLst/>
          </a:prstGeom>
          <a:noFill/>
          <a:ln w="9525">
            <a:noFill/>
          </a:ln>
        </p:spPr>
        <p:txBody>
          <a:bodyPr>
            <a:spAutoFit/>
          </a:bodyPr>
          <a:p>
            <a:pPr eaLnBrk="1" hangingPunct="1">
              <a:spcBef>
                <a:spcPct val="50000"/>
              </a:spcBef>
              <a:buFont typeface="Arial" panose="020B0604020202020204" pitchFamily="34" charset="0"/>
            </a:pPr>
            <a:r>
              <a:rPr lang="zh-CN" altLang="zh-CN" b="1" dirty="0">
                <a:latin typeface="Times New Roman" panose="02020603050405020304" pitchFamily="18" charset="0"/>
                <a:ea typeface="微软雅黑" panose="020B0503020204020204" pitchFamily="34" charset="-122"/>
              </a:rPr>
              <a:t>建大顶堆</a:t>
            </a:r>
            <a:endParaRPr lang="zh-CN" altLang="zh-CN" b="1" dirty="0">
              <a:latin typeface="Times New Roman" panose="02020603050405020304" pitchFamily="18" charset="0"/>
              <a:ea typeface="微软雅黑" panose="020B0503020204020204" pitchFamily="34" charset="-122"/>
            </a:endParaRPr>
          </a:p>
        </p:txBody>
      </p:sp>
      <p:sp>
        <p:nvSpPr>
          <p:cNvPr id="67617" name="AutoShape 33"/>
          <p:cNvSpPr/>
          <p:nvPr/>
        </p:nvSpPr>
        <p:spPr>
          <a:xfrm>
            <a:off x="5292725" y="838200"/>
            <a:ext cx="457200" cy="358775"/>
          </a:xfrm>
          <a:prstGeom prst="downArrow">
            <a:avLst>
              <a:gd name="adj1" fmla="val 50000"/>
              <a:gd name="adj2" fmla="val 25000"/>
            </a:avLst>
          </a:prstGeom>
          <a:solidFill>
            <a:schemeClr val="hlink"/>
          </a:solidFill>
          <a:ln w="9525" cap="flat" cmpd="sng">
            <a:solidFill>
              <a:schemeClr val="tx1"/>
            </a:solidFill>
            <a:prstDash val="solid"/>
            <a:miter/>
            <a:headEnd type="none" w="med" len="med"/>
            <a:tailEnd type="none" w="med" len="med"/>
          </a:ln>
        </p:spPr>
        <p:txBody>
          <a:bodyPr vert="eaVert" wrap="none"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67618" name="Text Box 34"/>
          <p:cNvSpPr txBox="1"/>
          <p:nvPr/>
        </p:nvSpPr>
        <p:spPr>
          <a:xfrm>
            <a:off x="3463925" y="1198563"/>
            <a:ext cx="4232275" cy="400050"/>
          </a:xfrm>
          <a:prstGeom prst="rect">
            <a:avLst/>
          </a:prstGeom>
          <a:noFill/>
          <a:ln w="9525">
            <a:noFill/>
          </a:ln>
        </p:spPr>
        <p:txBody>
          <a:bodyPr wrap="none">
            <a:spAutoFit/>
          </a:bodyPr>
          <a:p>
            <a:pPr eaLnBrk="1" hangingPunct="1">
              <a:buFont typeface="Arial" panose="020B0604020202020204" pitchFamily="34" charset="0"/>
            </a:pPr>
            <a:r>
              <a:rPr lang="zh-CN" altLang="zh-CN" sz="2000" b="1" dirty="0">
                <a:latin typeface="微软雅黑" panose="020B0503020204020204" pitchFamily="34" charset="-122"/>
                <a:ea typeface="微软雅黑" panose="020B0503020204020204" pitchFamily="34" charset="-122"/>
              </a:rPr>
              <a:t>{</a:t>
            </a:r>
            <a:r>
              <a:rPr lang="zh-CN" altLang="zh-CN" sz="2000" b="1" dirty="0">
                <a:latin typeface="Times New Roman" panose="02020603050405020304" pitchFamily="18" charset="0"/>
                <a:ea typeface="楷体_GB2312" pitchFamily="49" charset="-122"/>
                <a:sym typeface="Arial" panose="020B0604020202020204" pitchFamily="34" charset="0"/>
              </a:rPr>
              <a:t> 98, 81, 49, 73, 36, 27, 40, 55, 64, 12 }</a:t>
            </a:r>
            <a:endParaRPr lang="zh-CN" altLang="zh-CN" sz="2000" b="1" dirty="0">
              <a:latin typeface="Times New Roman" panose="02020603050405020304" pitchFamily="18" charset="0"/>
              <a:ea typeface="楷体_GB2312" pitchFamily="49" charset="-122"/>
              <a:sym typeface="Arial" panose="020B0604020202020204" pitchFamily="34" charset="0"/>
            </a:endParaRPr>
          </a:p>
        </p:txBody>
      </p:sp>
      <p:grpSp>
        <p:nvGrpSpPr>
          <p:cNvPr id="3" name="Group 35"/>
          <p:cNvGrpSpPr/>
          <p:nvPr/>
        </p:nvGrpSpPr>
        <p:grpSpPr>
          <a:xfrm>
            <a:off x="466725" y="3789363"/>
            <a:ext cx="2736850" cy="2027237"/>
            <a:chOff x="0" y="0"/>
            <a:chExt cx="1724" cy="1277"/>
          </a:xfrm>
        </p:grpSpPr>
        <p:sp>
          <p:nvSpPr>
            <p:cNvPr id="64570" name="Oval 36"/>
            <p:cNvSpPr/>
            <p:nvPr/>
          </p:nvSpPr>
          <p:spPr>
            <a:xfrm>
              <a:off x="864" y="0"/>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98</a:t>
              </a:r>
              <a:endParaRPr lang="zh-CN" altLang="zh-CN" sz="2000" dirty="0">
                <a:latin typeface="Times New Roman" panose="02020603050405020304" pitchFamily="18" charset="0"/>
                <a:ea typeface="宋体" panose="02010600030101010101" pitchFamily="2" charset="-122"/>
              </a:endParaRPr>
            </a:p>
          </p:txBody>
        </p:sp>
        <p:sp>
          <p:nvSpPr>
            <p:cNvPr id="64571" name="Oval 37"/>
            <p:cNvSpPr/>
            <p:nvPr/>
          </p:nvSpPr>
          <p:spPr>
            <a:xfrm>
              <a:off x="499" y="226"/>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81</a:t>
              </a:r>
              <a:endParaRPr lang="zh-CN" altLang="zh-CN" sz="2000" dirty="0">
                <a:latin typeface="Times New Roman" panose="02020603050405020304" pitchFamily="18" charset="0"/>
                <a:ea typeface="宋体" panose="02010600030101010101" pitchFamily="2" charset="-122"/>
              </a:endParaRPr>
            </a:p>
          </p:txBody>
        </p:sp>
        <p:sp>
          <p:nvSpPr>
            <p:cNvPr id="64572" name="Oval 38"/>
            <p:cNvSpPr/>
            <p:nvPr/>
          </p:nvSpPr>
          <p:spPr>
            <a:xfrm>
              <a:off x="1226" y="226"/>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49</a:t>
              </a:r>
              <a:endParaRPr lang="zh-CN" altLang="zh-CN" sz="2000" dirty="0">
                <a:latin typeface="Times New Roman" panose="02020603050405020304" pitchFamily="18" charset="0"/>
                <a:ea typeface="宋体" panose="02010600030101010101" pitchFamily="2" charset="-122"/>
              </a:endParaRPr>
            </a:p>
          </p:txBody>
        </p:sp>
        <p:sp>
          <p:nvSpPr>
            <p:cNvPr id="64573" name="Oval 39"/>
            <p:cNvSpPr/>
            <p:nvPr/>
          </p:nvSpPr>
          <p:spPr>
            <a:xfrm>
              <a:off x="227" y="454"/>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73</a:t>
              </a:r>
              <a:endParaRPr lang="zh-CN" altLang="zh-CN" sz="2000" dirty="0">
                <a:latin typeface="Times New Roman" panose="02020603050405020304" pitchFamily="18" charset="0"/>
                <a:ea typeface="宋体" panose="02010600030101010101" pitchFamily="2" charset="-122"/>
              </a:endParaRPr>
            </a:p>
          </p:txBody>
        </p:sp>
        <p:sp>
          <p:nvSpPr>
            <p:cNvPr id="64574" name="Oval 40"/>
            <p:cNvSpPr/>
            <p:nvPr/>
          </p:nvSpPr>
          <p:spPr>
            <a:xfrm>
              <a:off x="1498" y="454"/>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40</a:t>
              </a:r>
              <a:endParaRPr lang="zh-CN" altLang="zh-CN" sz="2000" dirty="0">
                <a:latin typeface="Times New Roman" panose="02020603050405020304" pitchFamily="18" charset="0"/>
                <a:ea typeface="宋体" panose="02010600030101010101" pitchFamily="2" charset="-122"/>
              </a:endParaRPr>
            </a:p>
          </p:txBody>
        </p:sp>
        <p:sp>
          <p:nvSpPr>
            <p:cNvPr id="64575" name="Oval 41"/>
            <p:cNvSpPr/>
            <p:nvPr/>
          </p:nvSpPr>
          <p:spPr>
            <a:xfrm>
              <a:off x="0" y="725"/>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55</a:t>
              </a:r>
              <a:endParaRPr lang="zh-CN" altLang="zh-CN" sz="2000" dirty="0">
                <a:latin typeface="Times New Roman" panose="02020603050405020304" pitchFamily="18" charset="0"/>
                <a:ea typeface="宋体" panose="02010600030101010101" pitchFamily="2" charset="-122"/>
              </a:endParaRPr>
            </a:p>
          </p:txBody>
        </p:sp>
        <p:sp>
          <p:nvSpPr>
            <p:cNvPr id="64576" name="Oval 42"/>
            <p:cNvSpPr/>
            <p:nvPr/>
          </p:nvSpPr>
          <p:spPr>
            <a:xfrm>
              <a:off x="726" y="454"/>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36</a:t>
              </a:r>
              <a:endParaRPr lang="zh-CN" altLang="zh-CN" sz="2000" dirty="0">
                <a:latin typeface="Times New Roman" panose="02020603050405020304" pitchFamily="18" charset="0"/>
                <a:ea typeface="宋体" panose="02010600030101010101" pitchFamily="2" charset="-122"/>
              </a:endParaRPr>
            </a:p>
          </p:txBody>
        </p:sp>
        <p:sp>
          <p:nvSpPr>
            <p:cNvPr id="64577" name="Oval 43"/>
            <p:cNvSpPr/>
            <p:nvPr/>
          </p:nvSpPr>
          <p:spPr>
            <a:xfrm>
              <a:off x="1044" y="454"/>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27</a:t>
              </a:r>
              <a:endParaRPr lang="zh-CN" altLang="zh-CN" sz="2000" dirty="0">
                <a:latin typeface="Times New Roman" panose="02020603050405020304" pitchFamily="18" charset="0"/>
                <a:ea typeface="宋体" panose="02010600030101010101" pitchFamily="2" charset="-122"/>
              </a:endParaRPr>
            </a:p>
          </p:txBody>
        </p:sp>
        <p:sp>
          <p:nvSpPr>
            <p:cNvPr id="64578" name="Oval 44"/>
            <p:cNvSpPr/>
            <p:nvPr/>
          </p:nvSpPr>
          <p:spPr>
            <a:xfrm>
              <a:off x="318" y="726"/>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64</a:t>
              </a:r>
              <a:endParaRPr lang="zh-CN" altLang="zh-CN" sz="2000" dirty="0">
                <a:latin typeface="Times New Roman" panose="02020603050405020304" pitchFamily="18" charset="0"/>
                <a:ea typeface="宋体" panose="02010600030101010101" pitchFamily="2" charset="-122"/>
              </a:endParaRPr>
            </a:p>
          </p:txBody>
        </p:sp>
        <p:sp>
          <p:nvSpPr>
            <p:cNvPr id="64579" name="Oval 45"/>
            <p:cNvSpPr/>
            <p:nvPr/>
          </p:nvSpPr>
          <p:spPr>
            <a:xfrm>
              <a:off x="591" y="726"/>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12</a:t>
              </a:r>
              <a:endParaRPr lang="zh-CN" altLang="zh-CN" sz="2000" dirty="0">
                <a:latin typeface="Times New Roman" panose="02020603050405020304" pitchFamily="18" charset="0"/>
                <a:ea typeface="宋体" panose="02010600030101010101" pitchFamily="2" charset="-122"/>
              </a:endParaRPr>
            </a:p>
          </p:txBody>
        </p:sp>
        <p:sp>
          <p:nvSpPr>
            <p:cNvPr id="64580" name="Line 46"/>
            <p:cNvSpPr/>
            <p:nvPr/>
          </p:nvSpPr>
          <p:spPr>
            <a:xfrm flipH="1">
              <a:off x="681" y="136"/>
              <a:ext cx="181" cy="136"/>
            </a:xfrm>
            <a:prstGeom prst="line">
              <a:avLst/>
            </a:prstGeom>
            <a:ln w="9525" cap="flat" cmpd="sng">
              <a:solidFill>
                <a:schemeClr val="tx1"/>
              </a:solidFill>
              <a:prstDash val="solid"/>
              <a:miter/>
              <a:headEnd type="none" w="med" len="med"/>
              <a:tailEnd type="none" w="med" len="med"/>
            </a:ln>
          </p:spPr>
        </p:sp>
        <p:sp>
          <p:nvSpPr>
            <p:cNvPr id="64581" name="Line 47"/>
            <p:cNvSpPr/>
            <p:nvPr/>
          </p:nvSpPr>
          <p:spPr>
            <a:xfrm>
              <a:off x="1089" y="136"/>
              <a:ext cx="182" cy="136"/>
            </a:xfrm>
            <a:prstGeom prst="line">
              <a:avLst/>
            </a:prstGeom>
            <a:ln w="9525" cap="flat" cmpd="sng">
              <a:solidFill>
                <a:schemeClr val="tx1"/>
              </a:solidFill>
              <a:prstDash val="solid"/>
              <a:miter/>
              <a:headEnd type="none" w="med" len="med"/>
              <a:tailEnd type="none" w="med" len="med"/>
            </a:ln>
          </p:spPr>
        </p:sp>
        <p:sp>
          <p:nvSpPr>
            <p:cNvPr id="64582" name="Line 48"/>
            <p:cNvSpPr/>
            <p:nvPr/>
          </p:nvSpPr>
          <p:spPr>
            <a:xfrm flipH="1">
              <a:off x="409" y="363"/>
              <a:ext cx="90" cy="91"/>
            </a:xfrm>
            <a:prstGeom prst="line">
              <a:avLst/>
            </a:prstGeom>
            <a:ln w="9525" cap="flat" cmpd="sng">
              <a:solidFill>
                <a:schemeClr val="tx1"/>
              </a:solidFill>
              <a:prstDash val="solid"/>
              <a:miter/>
              <a:headEnd type="none" w="med" len="med"/>
              <a:tailEnd type="none" w="med" len="med"/>
            </a:ln>
          </p:spPr>
        </p:sp>
        <p:sp>
          <p:nvSpPr>
            <p:cNvPr id="64583" name="Line 49"/>
            <p:cNvSpPr/>
            <p:nvPr/>
          </p:nvSpPr>
          <p:spPr>
            <a:xfrm>
              <a:off x="681" y="363"/>
              <a:ext cx="91" cy="91"/>
            </a:xfrm>
            <a:prstGeom prst="line">
              <a:avLst/>
            </a:prstGeom>
            <a:ln w="9525" cap="flat" cmpd="sng">
              <a:solidFill>
                <a:schemeClr val="tx1"/>
              </a:solidFill>
              <a:prstDash val="solid"/>
              <a:miter/>
              <a:headEnd type="none" w="med" len="med"/>
              <a:tailEnd type="none" w="med" len="med"/>
            </a:ln>
          </p:spPr>
        </p:sp>
        <p:sp>
          <p:nvSpPr>
            <p:cNvPr id="64584" name="Line 50"/>
            <p:cNvSpPr/>
            <p:nvPr/>
          </p:nvSpPr>
          <p:spPr>
            <a:xfrm flipH="1">
              <a:off x="1225" y="408"/>
              <a:ext cx="46" cy="46"/>
            </a:xfrm>
            <a:prstGeom prst="line">
              <a:avLst/>
            </a:prstGeom>
            <a:ln w="9525" cap="flat" cmpd="sng">
              <a:solidFill>
                <a:schemeClr val="tx1"/>
              </a:solidFill>
              <a:prstDash val="solid"/>
              <a:miter/>
              <a:headEnd type="none" w="med" len="med"/>
              <a:tailEnd type="none" w="med" len="med"/>
            </a:ln>
          </p:spPr>
        </p:sp>
        <p:sp>
          <p:nvSpPr>
            <p:cNvPr id="64585" name="Line 51"/>
            <p:cNvSpPr/>
            <p:nvPr/>
          </p:nvSpPr>
          <p:spPr>
            <a:xfrm>
              <a:off x="1407" y="363"/>
              <a:ext cx="136" cy="91"/>
            </a:xfrm>
            <a:prstGeom prst="line">
              <a:avLst/>
            </a:prstGeom>
            <a:ln w="9525" cap="flat" cmpd="sng">
              <a:solidFill>
                <a:schemeClr val="tx1"/>
              </a:solidFill>
              <a:prstDash val="solid"/>
              <a:miter/>
              <a:headEnd type="none" w="med" len="med"/>
              <a:tailEnd type="none" w="med" len="med"/>
            </a:ln>
          </p:spPr>
        </p:sp>
        <p:sp>
          <p:nvSpPr>
            <p:cNvPr id="64586" name="Line 52"/>
            <p:cNvSpPr/>
            <p:nvPr/>
          </p:nvSpPr>
          <p:spPr>
            <a:xfrm flipH="1">
              <a:off x="182" y="635"/>
              <a:ext cx="91" cy="91"/>
            </a:xfrm>
            <a:prstGeom prst="line">
              <a:avLst/>
            </a:prstGeom>
            <a:ln w="9525" cap="flat" cmpd="sng">
              <a:solidFill>
                <a:schemeClr val="tx1"/>
              </a:solidFill>
              <a:prstDash val="solid"/>
              <a:miter/>
              <a:headEnd type="none" w="med" len="med"/>
              <a:tailEnd type="none" w="med" len="med"/>
            </a:ln>
          </p:spPr>
        </p:sp>
        <p:sp>
          <p:nvSpPr>
            <p:cNvPr id="64587" name="Line 53"/>
            <p:cNvSpPr/>
            <p:nvPr/>
          </p:nvSpPr>
          <p:spPr>
            <a:xfrm>
              <a:off x="363" y="635"/>
              <a:ext cx="46" cy="91"/>
            </a:xfrm>
            <a:prstGeom prst="line">
              <a:avLst/>
            </a:prstGeom>
            <a:ln w="9525" cap="flat" cmpd="sng">
              <a:solidFill>
                <a:schemeClr val="tx1"/>
              </a:solidFill>
              <a:prstDash val="solid"/>
              <a:miter/>
              <a:headEnd type="none" w="med" len="med"/>
              <a:tailEnd type="none" w="med" len="med"/>
            </a:ln>
          </p:spPr>
        </p:sp>
        <p:sp>
          <p:nvSpPr>
            <p:cNvPr id="64588" name="Line 54"/>
            <p:cNvSpPr/>
            <p:nvPr/>
          </p:nvSpPr>
          <p:spPr>
            <a:xfrm flipH="1">
              <a:off x="726" y="635"/>
              <a:ext cx="91" cy="91"/>
            </a:xfrm>
            <a:prstGeom prst="line">
              <a:avLst/>
            </a:prstGeom>
            <a:ln w="9525" cap="flat" cmpd="sng">
              <a:solidFill>
                <a:schemeClr val="tx1"/>
              </a:solidFill>
              <a:prstDash val="solid"/>
              <a:miter/>
              <a:headEnd type="none" w="med" len="med"/>
              <a:tailEnd type="none" w="med" len="med"/>
            </a:ln>
          </p:spPr>
        </p:sp>
        <p:sp>
          <p:nvSpPr>
            <p:cNvPr id="64589" name="Text Box 55"/>
            <p:cNvSpPr txBox="1"/>
            <p:nvPr/>
          </p:nvSpPr>
          <p:spPr>
            <a:xfrm>
              <a:off x="363" y="1044"/>
              <a:ext cx="1089" cy="233"/>
            </a:xfrm>
            <a:prstGeom prst="rect">
              <a:avLst/>
            </a:prstGeom>
            <a:noFill/>
            <a:ln w="9525">
              <a:noFill/>
            </a:ln>
          </p:spPr>
          <p:txBody>
            <a:bodyPr>
              <a:spAutoFit/>
            </a:bodyPr>
            <a:p>
              <a:pPr algn="ctr" eaLnBrk="1" hangingPunct="1">
                <a:spcBef>
                  <a:spcPct val="50000"/>
                </a:spcBef>
                <a:buFont typeface="Arial" panose="020B0604020202020204" pitchFamily="34" charset="0"/>
              </a:pPr>
              <a:r>
                <a:rPr lang="zh-CN" altLang="zh-CN" b="1" dirty="0">
                  <a:latin typeface="Times New Roman" panose="02020603050405020304" pitchFamily="18" charset="0"/>
                  <a:ea typeface="微软雅黑" panose="020B0503020204020204" pitchFamily="34" charset="-122"/>
                </a:rPr>
                <a:t>初始堆</a:t>
              </a:r>
              <a:endParaRPr lang="zh-CN" altLang="zh-CN" b="1" dirty="0">
                <a:latin typeface="Times New Roman" panose="02020603050405020304" pitchFamily="18" charset="0"/>
                <a:ea typeface="微软雅黑" panose="020B0503020204020204" pitchFamily="34" charset="-122"/>
              </a:endParaRPr>
            </a:p>
          </p:txBody>
        </p:sp>
      </p:grpSp>
      <p:sp>
        <p:nvSpPr>
          <p:cNvPr id="67640" name="Text Box 56"/>
          <p:cNvSpPr txBox="1"/>
          <p:nvPr/>
        </p:nvSpPr>
        <p:spPr>
          <a:xfrm>
            <a:off x="6024563" y="1701800"/>
            <a:ext cx="1654175" cy="369888"/>
          </a:xfrm>
          <a:prstGeom prst="rect">
            <a:avLst/>
          </a:prstGeom>
          <a:noFill/>
          <a:ln w="9525">
            <a:noFill/>
          </a:ln>
        </p:spPr>
        <p:txBody>
          <a:bodyPr wrap="none">
            <a:spAutoFit/>
          </a:bodyPr>
          <a:p>
            <a:pPr eaLnBrk="1" hangingPunct="1">
              <a:buFont typeface="Arial" panose="020B0604020202020204" pitchFamily="34" charset="0"/>
            </a:pPr>
            <a:r>
              <a:rPr lang="zh-CN" altLang="zh-CN" b="1" dirty="0">
                <a:latin typeface="微软雅黑" panose="020B0503020204020204" pitchFamily="34" charset="-122"/>
                <a:ea typeface="微软雅黑" panose="020B0503020204020204" pitchFamily="34" charset="-122"/>
              </a:rPr>
              <a:t>交换 98 和 12</a:t>
            </a:r>
            <a:endParaRPr lang="zh-CN" altLang="zh-CN" b="1" dirty="0">
              <a:latin typeface="微软雅黑" panose="020B0503020204020204" pitchFamily="34" charset="-122"/>
              <a:ea typeface="微软雅黑" panose="020B0503020204020204" pitchFamily="34" charset="-122"/>
            </a:endParaRPr>
          </a:p>
        </p:txBody>
      </p:sp>
      <p:sp>
        <p:nvSpPr>
          <p:cNvPr id="67641" name="AutoShape 57"/>
          <p:cNvSpPr/>
          <p:nvPr/>
        </p:nvSpPr>
        <p:spPr>
          <a:xfrm>
            <a:off x="5303838" y="1701800"/>
            <a:ext cx="457200" cy="428625"/>
          </a:xfrm>
          <a:prstGeom prst="downArrow">
            <a:avLst>
              <a:gd name="adj1" fmla="val 50000"/>
              <a:gd name="adj2" fmla="val 25000"/>
            </a:avLst>
          </a:prstGeom>
          <a:solidFill>
            <a:schemeClr val="hlink"/>
          </a:solidFill>
          <a:ln w="9525" cap="flat" cmpd="sng">
            <a:solidFill>
              <a:schemeClr val="tx1"/>
            </a:solidFill>
            <a:prstDash val="solid"/>
            <a:miter/>
            <a:headEnd type="none" w="med" len="med"/>
            <a:tailEnd type="none" w="med" len="med"/>
          </a:ln>
        </p:spPr>
        <p:txBody>
          <a:bodyPr vert="eaVert" wrap="none"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67642" name="Text Box 58"/>
          <p:cNvSpPr txBox="1"/>
          <p:nvPr/>
        </p:nvSpPr>
        <p:spPr>
          <a:xfrm>
            <a:off x="3606800" y="2133600"/>
            <a:ext cx="4233863" cy="400050"/>
          </a:xfrm>
          <a:prstGeom prst="rect">
            <a:avLst/>
          </a:prstGeom>
          <a:noFill/>
          <a:ln w="9525">
            <a:noFill/>
          </a:ln>
        </p:spPr>
        <p:txBody>
          <a:bodyPr wrap="none">
            <a:spAutoFit/>
          </a:bodyPr>
          <a:p>
            <a:pPr eaLnBrk="1" hangingPunct="1">
              <a:buFont typeface="Arial" panose="020B0604020202020204" pitchFamily="34" charset="0"/>
            </a:pPr>
            <a:r>
              <a:rPr lang="zh-CN" altLang="zh-CN" sz="2000" b="1" dirty="0">
                <a:latin typeface="Times New Roman" panose="02020603050405020304" pitchFamily="18" charset="0"/>
                <a:ea typeface="宋体" panose="02010600030101010101" pitchFamily="2" charset="-122"/>
              </a:rPr>
              <a:t>{ </a:t>
            </a:r>
            <a:r>
              <a:rPr lang="zh-CN" altLang="zh-CN" sz="2000" b="1" dirty="0">
                <a:latin typeface="Times New Roman" panose="02020603050405020304" pitchFamily="18" charset="0"/>
                <a:ea typeface="楷体_GB2312" pitchFamily="49" charset="-122"/>
                <a:sym typeface="Arial" panose="020B0604020202020204" pitchFamily="34" charset="0"/>
              </a:rPr>
              <a:t>12, 81, 49, 73, 36, 27, 40, 55, 64, 98 }</a:t>
            </a:r>
            <a:endParaRPr lang="zh-CN" altLang="zh-CN" sz="2000" b="1" dirty="0">
              <a:latin typeface="Times New Roman" panose="02020603050405020304" pitchFamily="18" charset="0"/>
              <a:ea typeface="楷体_GB2312" pitchFamily="49" charset="-122"/>
              <a:sym typeface="Arial" panose="020B0604020202020204" pitchFamily="34" charset="0"/>
            </a:endParaRPr>
          </a:p>
        </p:txBody>
      </p:sp>
      <p:grpSp>
        <p:nvGrpSpPr>
          <p:cNvPr id="4" name="Group 59"/>
          <p:cNvGrpSpPr/>
          <p:nvPr/>
        </p:nvGrpSpPr>
        <p:grpSpPr>
          <a:xfrm>
            <a:off x="3430588" y="3719513"/>
            <a:ext cx="2736850" cy="2027237"/>
            <a:chOff x="0" y="0"/>
            <a:chExt cx="1724" cy="1277"/>
          </a:xfrm>
        </p:grpSpPr>
        <p:sp>
          <p:nvSpPr>
            <p:cNvPr id="64550" name="Oval 60"/>
            <p:cNvSpPr/>
            <p:nvPr/>
          </p:nvSpPr>
          <p:spPr>
            <a:xfrm>
              <a:off x="864" y="0"/>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12</a:t>
              </a:r>
              <a:endParaRPr lang="zh-CN" altLang="zh-CN" sz="2000" dirty="0">
                <a:latin typeface="Times New Roman" panose="02020603050405020304" pitchFamily="18" charset="0"/>
                <a:ea typeface="宋体" panose="02010600030101010101" pitchFamily="2" charset="-122"/>
              </a:endParaRPr>
            </a:p>
          </p:txBody>
        </p:sp>
        <p:sp>
          <p:nvSpPr>
            <p:cNvPr id="64551" name="Oval 61"/>
            <p:cNvSpPr/>
            <p:nvPr/>
          </p:nvSpPr>
          <p:spPr>
            <a:xfrm>
              <a:off x="499" y="226"/>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81</a:t>
              </a:r>
              <a:endParaRPr lang="zh-CN" altLang="zh-CN" sz="2000" dirty="0">
                <a:latin typeface="Times New Roman" panose="02020603050405020304" pitchFamily="18" charset="0"/>
                <a:ea typeface="宋体" panose="02010600030101010101" pitchFamily="2" charset="-122"/>
              </a:endParaRPr>
            </a:p>
          </p:txBody>
        </p:sp>
        <p:sp>
          <p:nvSpPr>
            <p:cNvPr id="64552" name="Oval 62"/>
            <p:cNvSpPr/>
            <p:nvPr/>
          </p:nvSpPr>
          <p:spPr>
            <a:xfrm>
              <a:off x="1226" y="226"/>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49</a:t>
              </a:r>
              <a:endParaRPr lang="zh-CN" altLang="zh-CN" sz="2000" dirty="0">
                <a:latin typeface="Times New Roman" panose="02020603050405020304" pitchFamily="18" charset="0"/>
                <a:ea typeface="宋体" panose="02010600030101010101" pitchFamily="2" charset="-122"/>
              </a:endParaRPr>
            </a:p>
          </p:txBody>
        </p:sp>
        <p:sp>
          <p:nvSpPr>
            <p:cNvPr id="64553" name="Oval 63"/>
            <p:cNvSpPr/>
            <p:nvPr/>
          </p:nvSpPr>
          <p:spPr>
            <a:xfrm>
              <a:off x="227" y="454"/>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73</a:t>
              </a:r>
              <a:endParaRPr lang="zh-CN" altLang="zh-CN" sz="2000" dirty="0">
                <a:latin typeface="Times New Roman" panose="02020603050405020304" pitchFamily="18" charset="0"/>
                <a:ea typeface="宋体" panose="02010600030101010101" pitchFamily="2" charset="-122"/>
              </a:endParaRPr>
            </a:p>
          </p:txBody>
        </p:sp>
        <p:sp>
          <p:nvSpPr>
            <p:cNvPr id="64554" name="Oval 64"/>
            <p:cNvSpPr/>
            <p:nvPr/>
          </p:nvSpPr>
          <p:spPr>
            <a:xfrm>
              <a:off x="1498" y="454"/>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40</a:t>
              </a:r>
              <a:endParaRPr lang="zh-CN" altLang="zh-CN" sz="2000" dirty="0">
                <a:latin typeface="Times New Roman" panose="02020603050405020304" pitchFamily="18" charset="0"/>
                <a:ea typeface="宋体" panose="02010600030101010101" pitchFamily="2" charset="-122"/>
              </a:endParaRPr>
            </a:p>
          </p:txBody>
        </p:sp>
        <p:sp>
          <p:nvSpPr>
            <p:cNvPr id="64555" name="Oval 65"/>
            <p:cNvSpPr/>
            <p:nvPr/>
          </p:nvSpPr>
          <p:spPr>
            <a:xfrm>
              <a:off x="0" y="725"/>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55</a:t>
              </a:r>
              <a:endParaRPr lang="zh-CN" altLang="zh-CN" sz="2000" dirty="0">
                <a:latin typeface="Times New Roman" panose="02020603050405020304" pitchFamily="18" charset="0"/>
                <a:ea typeface="宋体" panose="02010600030101010101" pitchFamily="2" charset="-122"/>
              </a:endParaRPr>
            </a:p>
          </p:txBody>
        </p:sp>
        <p:sp>
          <p:nvSpPr>
            <p:cNvPr id="64556" name="Oval 66"/>
            <p:cNvSpPr/>
            <p:nvPr/>
          </p:nvSpPr>
          <p:spPr>
            <a:xfrm>
              <a:off x="726" y="454"/>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36</a:t>
              </a:r>
              <a:endParaRPr lang="zh-CN" altLang="zh-CN" sz="2000" dirty="0">
                <a:latin typeface="Times New Roman" panose="02020603050405020304" pitchFamily="18" charset="0"/>
                <a:ea typeface="宋体" panose="02010600030101010101" pitchFamily="2" charset="-122"/>
              </a:endParaRPr>
            </a:p>
          </p:txBody>
        </p:sp>
        <p:sp>
          <p:nvSpPr>
            <p:cNvPr id="64557" name="Oval 67"/>
            <p:cNvSpPr/>
            <p:nvPr/>
          </p:nvSpPr>
          <p:spPr>
            <a:xfrm>
              <a:off x="1044" y="454"/>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27</a:t>
              </a:r>
              <a:endParaRPr lang="zh-CN" altLang="zh-CN" sz="2000" dirty="0">
                <a:latin typeface="Times New Roman" panose="02020603050405020304" pitchFamily="18" charset="0"/>
                <a:ea typeface="宋体" panose="02010600030101010101" pitchFamily="2" charset="-122"/>
              </a:endParaRPr>
            </a:p>
          </p:txBody>
        </p:sp>
        <p:sp>
          <p:nvSpPr>
            <p:cNvPr id="64558" name="Oval 68"/>
            <p:cNvSpPr/>
            <p:nvPr/>
          </p:nvSpPr>
          <p:spPr>
            <a:xfrm>
              <a:off x="318" y="726"/>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64</a:t>
              </a:r>
              <a:endParaRPr lang="zh-CN" altLang="zh-CN" sz="2000" dirty="0">
                <a:latin typeface="Times New Roman" panose="02020603050405020304" pitchFamily="18" charset="0"/>
                <a:ea typeface="宋体" panose="02010600030101010101" pitchFamily="2" charset="-122"/>
              </a:endParaRPr>
            </a:p>
          </p:txBody>
        </p:sp>
        <p:sp>
          <p:nvSpPr>
            <p:cNvPr id="64559" name="Oval 69"/>
            <p:cNvSpPr/>
            <p:nvPr/>
          </p:nvSpPr>
          <p:spPr>
            <a:xfrm>
              <a:off x="591" y="726"/>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98</a:t>
              </a:r>
              <a:endParaRPr lang="zh-CN" altLang="zh-CN" sz="2000" dirty="0">
                <a:latin typeface="Times New Roman" panose="02020603050405020304" pitchFamily="18" charset="0"/>
                <a:ea typeface="宋体" panose="02010600030101010101" pitchFamily="2" charset="-122"/>
              </a:endParaRPr>
            </a:p>
          </p:txBody>
        </p:sp>
        <p:sp>
          <p:nvSpPr>
            <p:cNvPr id="64560" name="Line 70"/>
            <p:cNvSpPr/>
            <p:nvPr/>
          </p:nvSpPr>
          <p:spPr>
            <a:xfrm flipH="1">
              <a:off x="681" y="136"/>
              <a:ext cx="181" cy="136"/>
            </a:xfrm>
            <a:prstGeom prst="line">
              <a:avLst/>
            </a:prstGeom>
            <a:ln w="9525" cap="flat" cmpd="sng">
              <a:solidFill>
                <a:schemeClr val="tx1"/>
              </a:solidFill>
              <a:prstDash val="solid"/>
              <a:miter/>
              <a:headEnd type="none" w="med" len="med"/>
              <a:tailEnd type="none" w="med" len="med"/>
            </a:ln>
          </p:spPr>
        </p:sp>
        <p:sp>
          <p:nvSpPr>
            <p:cNvPr id="64561" name="Line 71"/>
            <p:cNvSpPr/>
            <p:nvPr/>
          </p:nvSpPr>
          <p:spPr>
            <a:xfrm>
              <a:off x="1089" y="136"/>
              <a:ext cx="182" cy="136"/>
            </a:xfrm>
            <a:prstGeom prst="line">
              <a:avLst/>
            </a:prstGeom>
            <a:ln w="9525" cap="flat" cmpd="sng">
              <a:solidFill>
                <a:schemeClr val="tx1"/>
              </a:solidFill>
              <a:prstDash val="solid"/>
              <a:miter/>
              <a:headEnd type="none" w="med" len="med"/>
              <a:tailEnd type="none" w="med" len="med"/>
            </a:ln>
          </p:spPr>
        </p:sp>
        <p:sp>
          <p:nvSpPr>
            <p:cNvPr id="64562" name="Line 72"/>
            <p:cNvSpPr/>
            <p:nvPr/>
          </p:nvSpPr>
          <p:spPr>
            <a:xfrm flipH="1">
              <a:off x="409" y="363"/>
              <a:ext cx="90" cy="91"/>
            </a:xfrm>
            <a:prstGeom prst="line">
              <a:avLst/>
            </a:prstGeom>
            <a:ln w="9525" cap="flat" cmpd="sng">
              <a:solidFill>
                <a:schemeClr val="tx1"/>
              </a:solidFill>
              <a:prstDash val="solid"/>
              <a:miter/>
              <a:headEnd type="none" w="med" len="med"/>
              <a:tailEnd type="none" w="med" len="med"/>
            </a:ln>
          </p:spPr>
        </p:sp>
        <p:sp>
          <p:nvSpPr>
            <p:cNvPr id="64563" name="Line 73"/>
            <p:cNvSpPr/>
            <p:nvPr/>
          </p:nvSpPr>
          <p:spPr>
            <a:xfrm>
              <a:off x="681" y="363"/>
              <a:ext cx="91" cy="91"/>
            </a:xfrm>
            <a:prstGeom prst="line">
              <a:avLst/>
            </a:prstGeom>
            <a:ln w="9525" cap="flat" cmpd="sng">
              <a:solidFill>
                <a:schemeClr val="tx1"/>
              </a:solidFill>
              <a:prstDash val="solid"/>
              <a:miter/>
              <a:headEnd type="none" w="med" len="med"/>
              <a:tailEnd type="none" w="med" len="med"/>
            </a:ln>
          </p:spPr>
        </p:sp>
        <p:sp>
          <p:nvSpPr>
            <p:cNvPr id="64564" name="Line 74"/>
            <p:cNvSpPr/>
            <p:nvPr/>
          </p:nvSpPr>
          <p:spPr>
            <a:xfrm flipH="1">
              <a:off x="1225" y="408"/>
              <a:ext cx="46" cy="46"/>
            </a:xfrm>
            <a:prstGeom prst="line">
              <a:avLst/>
            </a:prstGeom>
            <a:ln w="9525" cap="flat" cmpd="sng">
              <a:solidFill>
                <a:schemeClr val="tx1"/>
              </a:solidFill>
              <a:prstDash val="solid"/>
              <a:miter/>
              <a:headEnd type="none" w="med" len="med"/>
              <a:tailEnd type="none" w="med" len="med"/>
            </a:ln>
          </p:spPr>
        </p:sp>
        <p:sp>
          <p:nvSpPr>
            <p:cNvPr id="64565" name="Line 75"/>
            <p:cNvSpPr/>
            <p:nvPr/>
          </p:nvSpPr>
          <p:spPr>
            <a:xfrm>
              <a:off x="1407" y="363"/>
              <a:ext cx="136" cy="91"/>
            </a:xfrm>
            <a:prstGeom prst="line">
              <a:avLst/>
            </a:prstGeom>
            <a:ln w="9525" cap="flat" cmpd="sng">
              <a:solidFill>
                <a:schemeClr val="tx1"/>
              </a:solidFill>
              <a:prstDash val="solid"/>
              <a:miter/>
              <a:headEnd type="none" w="med" len="med"/>
              <a:tailEnd type="none" w="med" len="med"/>
            </a:ln>
          </p:spPr>
        </p:sp>
        <p:sp>
          <p:nvSpPr>
            <p:cNvPr id="64566" name="Line 76"/>
            <p:cNvSpPr/>
            <p:nvPr/>
          </p:nvSpPr>
          <p:spPr>
            <a:xfrm flipH="1">
              <a:off x="182" y="635"/>
              <a:ext cx="91" cy="91"/>
            </a:xfrm>
            <a:prstGeom prst="line">
              <a:avLst/>
            </a:prstGeom>
            <a:ln w="9525" cap="flat" cmpd="sng">
              <a:solidFill>
                <a:schemeClr val="tx1"/>
              </a:solidFill>
              <a:prstDash val="solid"/>
              <a:miter/>
              <a:headEnd type="none" w="med" len="med"/>
              <a:tailEnd type="none" w="med" len="med"/>
            </a:ln>
          </p:spPr>
        </p:sp>
        <p:sp>
          <p:nvSpPr>
            <p:cNvPr id="64567" name="Line 77"/>
            <p:cNvSpPr/>
            <p:nvPr/>
          </p:nvSpPr>
          <p:spPr>
            <a:xfrm>
              <a:off x="363" y="635"/>
              <a:ext cx="46" cy="91"/>
            </a:xfrm>
            <a:prstGeom prst="line">
              <a:avLst/>
            </a:prstGeom>
            <a:ln w="9525" cap="flat" cmpd="sng">
              <a:solidFill>
                <a:schemeClr val="tx1"/>
              </a:solidFill>
              <a:prstDash val="solid"/>
              <a:miter/>
              <a:headEnd type="none" w="med" len="med"/>
              <a:tailEnd type="none" w="med" len="med"/>
            </a:ln>
          </p:spPr>
        </p:sp>
        <p:sp>
          <p:nvSpPr>
            <p:cNvPr id="64568" name="Line 78"/>
            <p:cNvSpPr/>
            <p:nvPr/>
          </p:nvSpPr>
          <p:spPr>
            <a:xfrm flipH="1">
              <a:off x="726" y="635"/>
              <a:ext cx="91" cy="91"/>
            </a:xfrm>
            <a:prstGeom prst="line">
              <a:avLst/>
            </a:prstGeom>
            <a:ln w="9525" cap="flat" cmpd="sng">
              <a:solidFill>
                <a:schemeClr val="tx1"/>
              </a:solidFill>
              <a:prstDash val="solid"/>
              <a:miter/>
              <a:headEnd type="none" w="med" len="med"/>
              <a:tailEnd type="none" w="med" len="med"/>
            </a:ln>
          </p:spPr>
        </p:sp>
        <p:sp>
          <p:nvSpPr>
            <p:cNvPr id="64569" name="Text Box 79"/>
            <p:cNvSpPr txBox="1"/>
            <p:nvPr/>
          </p:nvSpPr>
          <p:spPr>
            <a:xfrm>
              <a:off x="363" y="1044"/>
              <a:ext cx="1089" cy="233"/>
            </a:xfrm>
            <a:prstGeom prst="rect">
              <a:avLst/>
            </a:prstGeom>
            <a:noFill/>
            <a:ln w="9525">
              <a:noFill/>
            </a:ln>
          </p:spPr>
          <p:txBody>
            <a:bodyPr>
              <a:spAutoFit/>
            </a:bodyPr>
            <a:p>
              <a:pPr algn="ctr" eaLnBrk="1" hangingPunct="1">
                <a:spcBef>
                  <a:spcPct val="50000"/>
                </a:spcBef>
                <a:buFont typeface="Arial" panose="020B0604020202020204" pitchFamily="34" charset="0"/>
              </a:pPr>
              <a:r>
                <a:rPr lang="zh-CN" altLang="zh-CN" b="1" dirty="0">
                  <a:latin typeface="微软雅黑" panose="020B0503020204020204" pitchFamily="34" charset="-122"/>
                  <a:ea typeface="微软雅黑" panose="020B0503020204020204" pitchFamily="34" charset="-122"/>
                </a:rPr>
                <a:t>交换98和12</a:t>
              </a:r>
              <a:endParaRPr lang="zh-CN" altLang="zh-CN" b="1" dirty="0">
                <a:latin typeface="微软雅黑" panose="020B0503020204020204" pitchFamily="34" charset="-122"/>
                <a:ea typeface="微软雅黑" panose="020B0503020204020204" pitchFamily="34" charset="-122"/>
              </a:endParaRPr>
            </a:p>
          </p:txBody>
        </p:sp>
      </p:grpSp>
      <p:sp>
        <p:nvSpPr>
          <p:cNvPr id="67664" name="Text Box 80"/>
          <p:cNvSpPr txBox="1"/>
          <p:nvPr/>
        </p:nvSpPr>
        <p:spPr>
          <a:xfrm>
            <a:off x="3968750" y="2636838"/>
            <a:ext cx="1108075" cy="369887"/>
          </a:xfrm>
          <a:prstGeom prst="rect">
            <a:avLst/>
          </a:prstGeom>
          <a:noFill/>
          <a:ln w="9525">
            <a:noFill/>
          </a:ln>
        </p:spPr>
        <p:txBody>
          <a:bodyPr wrap="none">
            <a:spAutoFit/>
          </a:bodyPr>
          <a:p>
            <a:pPr eaLnBrk="1" hangingPunct="1">
              <a:buFont typeface="Arial" panose="020B0604020202020204" pitchFamily="34" charset="0"/>
            </a:pPr>
            <a:r>
              <a:rPr lang="zh-CN" altLang="en-US" b="1" dirty="0">
                <a:latin typeface="Times New Roman" panose="02020603050405020304" pitchFamily="18" charset="0"/>
                <a:ea typeface="微软雅黑" panose="020B0503020204020204" pitchFamily="34" charset="-122"/>
              </a:rPr>
              <a:t>经过筛选</a:t>
            </a:r>
            <a:endParaRPr lang="zh-CN" altLang="en-US" b="1" dirty="0">
              <a:latin typeface="Times New Roman" panose="02020603050405020304" pitchFamily="18" charset="0"/>
              <a:ea typeface="微软雅黑" panose="020B0503020204020204" pitchFamily="34" charset="-122"/>
            </a:endParaRPr>
          </a:p>
        </p:txBody>
      </p:sp>
      <p:sp>
        <p:nvSpPr>
          <p:cNvPr id="67665" name="Text Box 81"/>
          <p:cNvSpPr txBox="1"/>
          <p:nvPr/>
        </p:nvSpPr>
        <p:spPr>
          <a:xfrm>
            <a:off x="6130925" y="2708275"/>
            <a:ext cx="2032000" cy="369888"/>
          </a:xfrm>
          <a:prstGeom prst="rect">
            <a:avLst/>
          </a:prstGeom>
          <a:noFill/>
          <a:ln w="9525">
            <a:noFill/>
          </a:ln>
        </p:spPr>
        <p:txBody>
          <a:bodyPr wrap="none">
            <a:spAutoFit/>
          </a:bodyPr>
          <a:p>
            <a:pPr eaLnBrk="1" hangingPunct="1">
              <a:buFont typeface="Arial" panose="020B0604020202020204" pitchFamily="34" charset="0"/>
            </a:pPr>
            <a:r>
              <a:rPr lang="zh-CN" altLang="en-US" b="1" dirty="0">
                <a:latin typeface="Times New Roman" panose="02020603050405020304" pitchFamily="18" charset="0"/>
                <a:ea typeface="微软雅黑" panose="020B0503020204020204" pitchFamily="34" charset="-122"/>
              </a:rPr>
              <a:t>重新调整为大顶堆</a:t>
            </a:r>
            <a:endParaRPr lang="zh-CN" altLang="en-US" b="1" dirty="0">
              <a:latin typeface="Times New Roman" panose="02020603050405020304" pitchFamily="18" charset="0"/>
              <a:ea typeface="微软雅黑" panose="020B0503020204020204" pitchFamily="34" charset="-122"/>
            </a:endParaRPr>
          </a:p>
        </p:txBody>
      </p:sp>
      <p:sp>
        <p:nvSpPr>
          <p:cNvPr id="67666" name="AutoShape 82"/>
          <p:cNvSpPr/>
          <p:nvPr/>
        </p:nvSpPr>
        <p:spPr>
          <a:xfrm>
            <a:off x="5272088" y="2638425"/>
            <a:ext cx="457200" cy="431800"/>
          </a:xfrm>
          <a:prstGeom prst="downArrow">
            <a:avLst>
              <a:gd name="adj1" fmla="val 50000"/>
              <a:gd name="adj2" fmla="val 25000"/>
            </a:avLst>
          </a:prstGeom>
          <a:solidFill>
            <a:schemeClr val="hlink"/>
          </a:solidFill>
          <a:ln w="9525" cap="flat" cmpd="sng">
            <a:solidFill>
              <a:schemeClr val="tx1"/>
            </a:solidFill>
            <a:prstDash val="solid"/>
            <a:miter/>
            <a:headEnd type="none" w="med" len="med"/>
            <a:tailEnd type="none" w="med" len="med"/>
          </a:ln>
        </p:spPr>
        <p:txBody>
          <a:bodyPr vert="eaVert" wrap="none"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67667" name="Text Box 83"/>
          <p:cNvSpPr txBox="1"/>
          <p:nvPr/>
        </p:nvSpPr>
        <p:spPr>
          <a:xfrm>
            <a:off x="3613150" y="3141663"/>
            <a:ext cx="5854700" cy="400050"/>
          </a:xfrm>
          <a:prstGeom prst="rect">
            <a:avLst/>
          </a:prstGeom>
          <a:noFill/>
          <a:ln w="9525">
            <a:noFill/>
          </a:ln>
        </p:spPr>
        <p:txBody>
          <a:bodyPr>
            <a:spAutoFit/>
          </a:bodyPr>
          <a:p>
            <a:pPr eaLnBrk="1" hangingPunct="1">
              <a:spcBef>
                <a:spcPct val="50000"/>
              </a:spcBef>
              <a:buFont typeface="Arial" panose="020B0604020202020204" pitchFamily="34" charset="0"/>
            </a:pPr>
            <a:r>
              <a:rPr lang="zh-CN" altLang="zh-CN" sz="2000" b="1" dirty="0">
                <a:latin typeface="Times New Roman" panose="02020603050405020304" pitchFamily="18" charset="0"/>
                <a:ea typeface="宋体" panose="02010600030101010101" pitchFamily="2" charset="-122"/>
              </a:rPr>
              <a:t>{ </a:t>
            </a:r>
            <a:r>
              <a:rPr lang="zh-CN" altLang="zh-CN" sz="2000" b="1" dirty="0">
                <a:latin typeface="Times New Roman" panose="02020603050405020304" pitchFamily="18" charset="0"/>
                <a:ea typeface="楷体_GB2312" pitchFamily="49" charset="-122"/>
                <a:sym typeface="Arial" panose="020B0604020202020204" pitchFamily="34" charset="0"/>
              </a:rPr>
              <a:t>81, 73, 49, 64, 36, 27, 40, 55, 12, 98 }</a:t>
            </a:r>
            <a:endParaRPr lang="zh-CN" altLang="zh-CN" sz="2000" b="1" dirty="0">
              <a:latin typeface="Times New Roman" panose="02020603050405020304" pitchFamily="18" charset="0"/>
              <a:ea typeface="楷体_GB2312" pitchFamily="49" charset="-122"/>
              <a:sym typeface="Arial" panose="020B0604020202020204" pitchFamily="34" charset="0"/>
            </a:endParaRPr>
          </a:p>
        </p:txBody>
      </p:sp>
      <p:grpSp>
        <p:nvGrpSpPr>
          <p:cNvPr id="5" name="Group 84"/>
          <p:cNvGrpSpPr/>
          <p:nvPr/>
        </p:nvGrpSpPr>
        <p:grpSpPr>
          <a:xfrm>
            <a:off x="7031038" y="3933825"/>
            <a:ext cx="2736850" cy="2027238"/>
            <a:chOff x="0" y="0"/>
            <a:chExt cx="1724" cy="1277"/>
          </a:xfrm>
        </p:grpSpPr>
        <p:sp>
          <p:nvSpPr>
            <p:cNvPr id="64530" name="Oval 85"/>
            <p:cNvSpPr/>
            <p:nvPr/>
          </p:nvSpPr>
          <p:spPr>
            <a:xfrm>
              <a:off x="864" y="0"/>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81</a:t>
              </a:r>
              <a:endParaRPr lang="zh-CN" altLang="zh-CN" sz="2000" dirty="0">
                <a:latin typeface="Times New Roman" panose="02020603050405020304" pitchFamily="18" charset="0"/>
                <a:ea typeface="宋体" panose="02010600030101010101" pitchFamily="2" charset="-122"/>
              </a:endParaRPr>
            </a:p>
          </p:txBody>
        </p:sp>
        <p:sp>
          <p:nvSpPr>
            <p:cNvPr id="64531" name="Oval 86"/>
            <p:cNvSpPr/>
            <p:nvPr/>
          </p:nvSpPr>
          <p:spPr>
            <a:xfrm>
              <a:off x="499" y="226"/>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73</a:t>
              </a:r>
              <a:endParaRPr lang="zh-CN" altLang="zh-CN" sz="2000" dirty="0">
                <a:latin typeface="Times New Roman" panose="02020603050405020304" pitchFamily="18" charset="0"/>
                <a:ea typeface="宋体" panose="02010600030101010101" pitchFamily="2" charset="-122"/>
              </a:endParaRPr>
            </a:p>
          </p:txBody>
        </p:sp>
        <p:sp>
          <p:nvSpPr>
            <p:cNvPr id="64532" name="Oval 87"/>
            <p:cNvSpPr/>
            <p:nvPr/>
          </p:nvSpPr>
          <p:spPr>
            <a:xfrm>
              <a:off x="1226" y="226"/>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49</a:t>
              </a:r>
              <a:endParaRPr lang="zh-CN" altLang="zh-CN" sz="2000" dirty="0">
                <a:latin typeface="Times New Roman" panose="02020603050405020304" pitchFamily="18" charset="0"/>
                <a:ea typeface="宋体" panose="02010600030101010101" pitchFamily="2" charset="-122"/>
              </a:endParaRPr>
            </a:p>
          </p:txBody>
        </p:sp>
        <p:sp>
          <p:nvSpPr>
            <p:cNvPr id="64533" name="Oval 88"/>
            <p:cNvSpPr/>
            <p:nvPr/>
          </p:nvSpPr>
          <p:spPr>
            <a:xfrm>
              <a:off x="227" y="454"/>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64</a:t>
              </a:r>
              <a:endParaRPr lang="zh-CN" altLang="zh-CN" sz="2000" dirty="0">
                <a:latin typeface="Times New Roman" panose="02020603050405020304" pitchFamily="18" charset="0"/>
                <a:ea typeface="宋体" panose="02010600030101010101" pitchFamily="2" charset="-122"/>
              </a:endParaRPr>
            </a:p>
          </p:txBody>
        </p:sp>
        <p:sp>
          <p:nvSpPr>
            <p:cNvPr id="64534" name="Oval 89"/>
            <p:cNvSpPr/>
            <p:nvPr/>
          </p:nvSpPr>
          <p:spPr>
            <a:xfrm>
              <a:off x="1498" y="454"/>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40</a:t>
              </a:r>
              <a:endParaRPr lang="zh-CN" altLang="zh-CN" sz="2000" dirty="0">
                <a:latin typeface="Times New Roman" panose="02020603050405020304" pitchFamily="18" charset="0"/>
                <a:ea typeface="宋体" panose="02010600030101010101" pitchFamily="2" charset="-122"/>
              </a:endParaRPr>
            </a:p>
          </p:txBody>
        </p:sp>
        <p:sp>
          <p:nvSpPr>
            <p:cNvPr id="64535" name="Oval 90"/>
            <p:cNvSpPr/>
            <p:nvPr/>
          </p:nvSpPr>
          <p:spPr>
            <a:xfrm>
              <a:off x="0" y="725"/>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55</a:t>
              </a:r>
              <a:endParaRPr lang="zh-CN" altLang="zh-CN" sz="2000" dirty="0">
                <a:latin typeface="Times New Roman" panose="02020603050405020304" pitchFamily="18" charset="0"/>
                <a:ea typeface="宋体" panose="02010600030101010101" pitchFamily="2" charset="-122"/>
              </a:endParaRPr>
            </a:p>
          </p:txBody>
        </p:sp>
        <p:sp>
          <p:nvSpPr>
            <p:cNvPr id="64536" name="Oval 91"/>
            <p:cNvSpPr/>
            <p:nvPr/>
          </p:nvSpPr>
          <p:spPr>
            <a:xfrm>
              <a:off x="726" y="454"/>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36</a:t>
              </a:r>
              <a:endParaRPr lang="zh-CN" altLang="zh-CN" sz="2000" dirty="0">
                <a:latin typeface="Times New Roman" panose="02020603050405020304" pitchFamily="18" charset="0"/>
                <a:ea typeface="宋体" panose="02010600030101010101" pitchFamily="2" charset="-122"/>
              </a:endParaRPr>
            </a:p>
          </p:txBody>
        </p:sp>
        <p:sp>
          <p:nvSpPr>
            <p:cNvPr id="64537" name="Oval 92"/>
            <p:cNvSpPr/>
            <p:nvPr/>
          </p:nvSpPr>
          <p:spPr>
            <a:xfrm>
              <a:off x="1044" y="454"/>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27</a:t>
              </a:r>
              <a:endParaRPr lang="zh-CN" altLang="zh-CN" sz="2000" dirty="0">
                <a:latin typeface="Times New Roman" panose="02020603050405020304" pitchFamily="18" charset="0"/>
                <a:ea typeface="宋体" panose="02010600030101010101" pitchFamily="2" charset="-122"/>
              </a:endParaRPr>
            </a:p>
          </p:txBody>
        </p:sp>
        <p:sp>
          <p:nvSpPr>
            <p:cNvPr id="64538" name="Oval 93"/>
            <p:cNvSpPr/>
            <p:nvPr/>
          </p:nvSpPr>
          <p:spPr>
            <a:xfrm>
              <a:off x="318" y="726"/>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12</a:t>
              </a:r>
              <a:endParaRPr lang="zh-CN" altLang="zh-CN" sz="2000" dirty="0">
                <a:latin typeface="Times New Roman" panose="02020603050405020304" pitchFamily="18" charset="0"/>
                <a:ea typeface="宋体" panose="02010600030101010101" pitchFamily="2" charset="-122"/>
              </a:endParaRPr>
            </a:p>
          </p:txBody>
        </p:sp>
        <p:sp>
          <p:nvSpPr>
            <p:cNvPr id="64539" name="Oval 94"/>
            <p:cNvSpPr/>
            <p:nvPr/>
          </p:nvSpPr>
          <p:spPr>
            <a:xfrm>
              <a:off x="591" y="726"/>
              <a:ext cx="226" cy="18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zh-CN" sz="2000" dirty="0">
                  <a:latin typeface="Times New Roman" panose="02020603050405020304" pitchFamily="18" charset="0"/>
                  <a:ea typeface="宋体" panose="02010600030101010101" pitchFamily="2" charset="-122"/>
                </a:rPr>
                <a:t>98</a:t>
              </a:r>
              <a:endParaRPr lang="zh-CN" altLang="zh-CN" sz="2000" dirty="0">
                <a:latin typeface="Times New Roman" panose="02020603050405020304" pitchFamily="18" charset="0"/>
                <a:ea typeface="宋体" panose="02010600030101010101" pitchFamily="2" charset="-122"/>
              </a:endParaRPr>
            </a:p>
          </p:txBody>
        </p:sp>
        <p:sp>
          <p:nvSpPr>
            <p:cNvPr id="64540" name="Line 95"/>
            <p:cNvSpPr/>
            <p:nvPr/>
          </p:nvSpPr>
          <p:spPr>
            <a:xfrm flipH="1">
              <a:off x="681" y="136"/>
              <a:ext cx="181" cy="136"/>
            </a:xfrm>
            <a:prstGeom prst="line">
              <a:avLst/>
            </a:prstGeom>
            <a:ln w="9525" cap="flat" cmpd="sng">
              <a:solidFill>
                <a:schemeClr val="tx1"/>
              </a:solidFill>
              <a:prstDash val="solid"/>
              <a:miter/>
              <a:headEnd type="none" w="med" len="med"/>
              <a:tailEnd type="none" w="med" len="med"/>
            </a:ln>
          </p:spPr>
        </p:sp>
        <p:sp>
          <p:nvSpPr>
            <p:cNvPr id="64541" name="Line 96"/>
            <p:cNvSpPr/>
            <p:nvPr/>
          </p:nvSpPr>
          <p:spPr>
            <a:xfrm>
              <a:off x="1089" y="136"/>
              <a:ext cx="182" cy="136"/>
            </a:xfrm>
            <a:prstGeom prst="line">
              <a:avLst/>
            </a:prstGeom>
            <a:ln w="9525" cap="flat" cmpd="sng">
              <a:solidFill>
                <a:schemeClr val="tx1"/>
              </a:solidFill>
              <a:prstDash val="solid"/>
              <a:miter/>
              <a:headEnd type="none" w="med" len="med"/>
              <a:tailEnd type="none" w="med" len="med"/>
            </a:ln>
          </p:spPr>
        </p:sp>
        <p:sp>
          <p:nvSpPr>
            <p:cNvPr id="64542" name="Line 97"/>
            <p:cNvSpPr/>
            <p:nvPr/>
          </p:nvSpPr>
          <p:spPr>
            <a:xfrm flipH="1">
              <a:off x="409" y="363"/>
              <a:ext cx="90" cy="91"/>
            </a:xfrm>
            <a:prstGeom prst="line">
              <a:avLst/>
            </a:prstGeom>
            <a:ln w="9525" cap="flat" cmpd="sng">
              <a:solidFill>
                <a:schemeClr val="tx1"/>
              </a:solidFill>
              <a:prstDash val="solid"/>
              <a:miter/>
              <a:headEnd type="none" w="med" len="med"/>
              <a:tailEnd type="none" w="med" len="med"/>
            </a:ln>
          </p:spPr>
        </p:sp>
        <p:sp>
          <p:nvSpPr>
            <p:cNvPr id="64543" name="Line 98"/>
            <p:cNvSpPr/>
            <p:nvPr/>
          </p:nvSpPr>
          <p:spPr>
            <a:xfrm>
              <a:off x="681" y="363"/>
              <a:ext cx="91" cy="91"/>
            </a:xfrm>
            <a:prstGeom prst="line">
              <a:avLst/>
            </a:prstGeom>
            <a:ln w="9525" cap="flat" cmpd="sng">
              <a:solidFill>
                <a:schemeClr val="tx1"/>
              </a:solidFill>
              <a:prstDash val="solid"/>
              <a:miter/>
              <a:headEnd type="none" w="med" len="med"/>
              <a:tailEnd type="none" w="med" len="med"/>
            </a:ln>
          </p:spPr>
        </p:sp>
        <p:sp>
          <p:nvSpPr>
            <p:cNvPr id="64544" name="Line 99"/>
            <p:cNvSpPr/>
            <p:nvPr/>
          </p:nvSpPr>
          <p:spPr>
            <a:xfrm flipH="1">
              <a:off x="1225" y="408"/>
              <a:ext cx="46" cy="46"/>
            </a:xfrm>
            <a:prstGeom prst="line">
              <a:avLst/>
            </a:prstGeom>
            <a:ln w="9525" cap="flat" cmpd="sng">
              <a:solidFill>
                <a:schemeClr val="tx1"/>
              </a:solidFill>
              <a:prstDash val="solid"/>
              <a:miter/>
              <a:headEnd type="none" w="med" len="med"/>
              <a:tailEnd type="none" w="med" len="med"/>
            </a:ln>
          </p:spPr>
        </p:sp>
        <p:sp>
          <p:nvSpPr>
            <p:cNvPr id="64545" name="Line 100"/>
            <p:cNvSpPr/>
            <p:nvPr/>
          </p:nvSpPr>
          <p:spPr>
            <a:xfrm>
              <a:off x="1407" y="363"/>
              <a:ext cx="136" cy="91"/>
            </a:xfrm>
            <a:prstGeom prst="line">
              <a:avLst/>
            </a:prstGeom>
            <a:ln w="9525" cap="flat" cmpd="sng">
              <a:solidFill>
                <a:schemeClr val="tx1"/>
              </a:solidFill>
              <a:prstDash val="solid"/>
              <a:miter/>
              <a:headEnd type="none" w="med" len="med"/>
              <a:tailEnd type="none" w="med" len="med"/>
            </a:ln>
          </p:spPr>
        </p:sp>
        <p:sp>
          <p:nvSpPr>
            <p:cNvPr id="64546" name="Line 101"/>
            <p:cNvSpPr/>
            <p:nvPr/>
          </p:nvSpPr>
          <p:spPr>
            <a:xfrm flipH="1">
              <a:off x="182" y="635"/>
              <a:ext cx="91" cy="91"/>
            </a:xfrm>
            <a:prstGeom prst="line">
              <a:avLst/>
            </a:prstGeom>
            <a:ln w="9525" cap="flat" cmpd="sng">
              <a:solidFill>
                <a:schemeClr val="tx1"/>
              </a:solidFill>
              <a:prstDash val="solid"/>
              <a:miter/>
              <a:headEnd type="none" w="med" len="med"/>
              <a:tailEnd type="none" w="med" len="med"/>
            </a:ln>
          </p:spPr>
        </p:sp>
        <p:sp>
          <p:nvSpPr>
            <p:cNvPr id="64547" name="Line 102"/>
            <p:cNvSpPr/>
            <p:nvPr/>
          </p:nvSpPr>
          <p:spPr>
            <a:xfrm>
              <a:off x="363" y="635"/>
              <a:ext cx="46" cy="91"/>
            </a:xfrm>
            <a:prstGeom prst="line">
              <a:avLst/>
            </a:prstGeom>
            <a:ln w="9525" cap="flat" cmpd="sng">
              <a:solidFill>
                <a:schemeClr val="tx1"/>
              </a:solidFill>
              <a:prstDash val="solid"/>
              <a:miter/>
              <a:headEnd type="none" w="med" len="med"/>
              <a:tailEnd type="none" w="med" len="med"/>
            </a:ln>
          </p:spPr>
        </p:sp>
        <p:sp>
          <p:nvSpPr>
            <p:cNvPr id="64548" name="Line 103"/>
            <p:cNvSpPr/>
            <p:nvPr/>
          </p:nvSpPr>
          <p:spPr>
            <a:xfrm flipH="1">
              <a:off x="726" y="635"/>
              <a:ext cx="91" cy="91"/>
            </a:xfrm>
            <a:prstGeom prst="line">
              <a:avLst/>
            </a:prstGeom>
            <a:ln w="9525" cap="flat" cmpd="sng">
              <a:solidFill>
                <a:schemeClr val="tx1"/>
              </a:solidFill>
              <a:prstDash val="solid"/>
              <a:miter/>
              <a:headEnd type="none" w="med" len="med"/>
              <a:tailEnd type="none" w="med" len="med"/>
            </a:ln>
          </p:spPr>
        </p:sp>
        <p:sp>
          <p:nvSpPr>
            <p:cNvPr id="64549" name="Text Box 104"/>
            <p:cNvSpPr txBox="1"/>
            <p:nvPr/>
          </p:nvSpPr>
          <p:spPr>
            <a:xfrm>
              <a:off x="363" y="1044"/>
              <a:ext cx="1089" cy="233"/>
            </a:xfrm>
            <a:prstGeom prst="rect">
              <a:avLst/>
            </a:prstGeom>
            <a:noFill/>
            <a:ln w="9525">
              <a:noFill/>
            </a:ln>
          </p:spPr>
          <p:txBody>
            <a:bodyPr>
              <a:spAutoFit/>
            </a:bodyPr>
            <a:p>
              <a:pPr algn="ctr" eaLnBrk="1" hangingPunct="1">
                <a:spcBef>
                  <a:spcPct val="50000"/>
                </a:spcBef>
                <a:buFont typeface="Arial" panose="020B0604020202020204" pitchFamily="34" charset="0"/>
              </a:pPr>
              <a:r>
                <a:rPr lang="zh-CN" altLang="zh-CN" b="1" dirty="0">
                  <a:latin typeface="Times New Roman" panose="02020603050405020304" pitchFamily="18" charset="0"/>
                  <a:ea typeface="微软雅黑" panose="020B0503020204020204" pitchFamily="34" charset="-122"/>
                </a:rPr>
                <a:t>重调整为堆</a:t>
              </a:r>
              <a:endParaRPr lang="zh-CN" altLang="zh-CN" b="1" dirty="0">
                <a:latin typeface="Times New Roman" panose="02020603050405020304" pitchFamily="18" charset="0"/>
                <a:ea typeface="微软雅黑" panose="020B0503020204020204" pitchFamily="34" charset="-122"/>
              </a:endParaRPr>
            </a:p>
          </p:txBody>
        </p:sp>
      </p:gr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67593"/>
                                        </p:tgtEl>
                                        <p:attrNameLst>
                                          <p:attrName>style.visibility</p:attrName>
                                        </p:attrNameLst>
                                      </p:cBhvr>
                                      <p:to>
                                        <p:strVal val="visible"/>
                                      </p:to>
                                    </p:set>
                                    <p:animEffect transition="in" filter="strips(downRight)">
                                      <p:cBhvr>
                                        <p:cTn id="7" dur="500"/>
                                        <p:tgtEl>
                                          <p:spTgt spid="6759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7594"/>
                                        </p:tgtEl>
                                        <p:attrNameLst>
                                          <p:attrName>style.visibility</p:attrName>
                                        </p:attrNameLst>
                                      </p:cBhvr>
                                      <p:to>
                                        <p:strVal val="visible"/>
                                      </p:to>
                                    </p:set>
                                    <p:animEffect transition="in" filter="wipe(left)">
                                      <p:cBhvr>
                                        <p:cTn id="10" dur="500"/>
                                        <p:tgtEl>
                                          <p:spTgt spid="6759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67616"/>
                                        </p:tgtEl>
                                        <p:attrNameLst>
                                          <p:attrName>style.visibility</p:attrName>
                                        </p:attrNameLst>
                                      </p:cBhvr>
                                      <p:to>
                                        <p:strVal val="visible"/>
                                      </p:to>
                                    </p:set>
                                    <p:animEffect transition="in" filter="wipe(up)">
                                      <p:cBhvr>
                                        <p:cTn id="20" dur="500"/>
                                        <p:tgtEl>
                                          <p:spTgt spid="67616"/>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67617"/>
                                        </p:tgtEl>
                                        <p:attrNameLst>
                                          <p:attrName>style.visibility</p:attrName>
                                        </p:attrNameLst>
                                      </p:cBhvr>
                                      <p:to>
                                        <p:strVal val="visible"/>
                                      </p:to>
                                    </p:set>
                                    <p:animEffect transition="in" filter="wipe(up)">
                                      <p:cBhvr>
                                        <p:cTn id="24" dur="500"/>
                                        <p:tgtEl>
                                          <p:spTgt spid="676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7618"/>
                                        </p:tgtEl>
                                        <p:attrNameLst>
                                          <p:attrName>style.visibility</p:attrName>
                                        </p:attrNameLst>
                                      </p:cBhvr>
                                      <p:to>
                                        <p:strVal val="visible"/>
                                      </p:to>
                                    </p:set>
                                    <p:animEffect transition="in" filter="wipe(left)">
                                      <p:cBhvr>
                                        <p:cTn id="29" dur="500"/>
                                        <p:tgtEl>
                                          <p:spTgt spid="67618"/>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linds(horizontal)">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67640"/>
                                        </p:tgtEl>
                                        <p:attrNameLst>
                                          <p:attrName>style.visibility</p:attrName>
                                        </p:attrNameLst>
                                      </p:cBhvr>
                                      <p:to>
                                        <p:strVal val="visible"/>
                                      </p:to>
                                    </p:set>
                                    <p:animEffect transition="in" filter="wipe(up)">
                                      <p:cBhvr>
                                        <p:cTn id="39" dur="500"/>
                                        <p:tgtEl>
                                          <p:spTgt spid="67640"/>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67641"/>
                                        </p:tgtEl>
                                        <p:attrNameLst>
                                          <p:attrName>style.visibility</p:attrName>
                                        </p:attrNameLst>
                                      </p:cBhvr>
                                      <p:to>
                                        <p:strVal val="visible"/>
                                      </p:to>
                                    </p:set>
                                    <p:animEffect transition="in" filter="wipe(up)">
                                      <p:cBhvr>
                                        <p:cTn id="43" dur="500"/>
                                        <p:tgtEl>
                                          <p:spTgt spid="6764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7642"/>
                                        </p:tgtEl>
                                        <p:attrNameLst>
                                          <p:attrName>style.visibility</p:attrName>
                                        </p:attrNameLst>
                                      </p:cBhvr>
                                      <p:to>
                                        <p:strVal val="visible"/>
                                      </p:to>
                                    </p:set>
                                    <p:animEffect transition="in" filter="wipe(left)">
                                      <p:cBhvr>
                                        <p:cTn id="48" dur="500"/>
                                        <p:tgtEl>
                                          <p:spTgt spid="67642"/>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blinds(horizontal)">
                                      <p:cBhvr>
                                        <p:cTn id="53" dur="500"/>
                                        <p:tgtEl>
                                          <p:spTgt spid="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67664"/>
                                        </p:tgtEl>
                                        <p:attrNameLst>
                                          <p:attrName>style.visibility</p:attrName>
                                        </p:attrNameLst>
                                      </p:cBhvr>
                                      <p:to>
                                        <p:strVal val="visible"/>
                                      </p:to>
                                    </p:set>
                                    <p:animEffect transition="in" filter="wipe(up)">
                                      <p:cBhvr>
                                        <p:cTn id="58" dur="500"/>
                                        <p:tgtEl>
                                          <p:spTgt spid="67664"/>
                                        </p:tgtEl>
                                      </p:cBhvr>
                                    </p:animEffect>
                                  </p:childTnLst>
                                </p:cTn>
                              </p:par>
                            </p:childTnLst>
                          </p:cTn>
                        </p:par>
                        <p:par>
                          <p:cTn id="59" fill="hold">
                            <p:stCondLst>
                              <p:cond delay="500"/>
                            </p:stCondLst>
                            <p:childTnLst>
                              <p:par>
                                <p:cTn id="60" presetID="22" presetClass="entr" presetSubtype="1" fill="hold" grpId="0" nodeType="afterEffect">
                                  <p:stCondLst>
                                    <p:cond delay="0"/>
                                  </p:stCondLst>
                                  <p:childTnLst>
                                    <p:set>
                                      <p:cBhvr>
                                        <p:cTn id="61" dur="1" fill="hold">
                                          <p:stCondLst>
                                            <p:cond delay="0"/>
                                          </p:stCondLst>
                                        </p:cTn>
                                        <p:tgtEl>
                                          <p:spTgt spid="67665"/>
                                        </p:tgtEl>
                                        <p:attrNameLst>
                                          <p:attrName>style.visibility</p:attrName>
                                        </p:attrNameLst>
                                      </p:cBhvr>
                                      <p:to>
                                        <p:strVal val="visible"/>
                                      </p:to>
                                    </p:set>
                                    <p:animEffect transition="in" filter="wipe(up)">
                                      <p:cBhvr>
                                        <p:cTn id="62" dur="500"/>
                                        <p:tgtEl>
                                          <p:spTgt spid="67665"/>
                                        </p:tgtEl>
                                      </p:cBhvr>
                                    </p:animEffect>
                                  </p:childTnLst>
                                </p:cTn>
                              </p:par>
                            </p:childTnLst>
                          </p:cTn>
                        </p:par>
                        <p:par>
                          <p:cTn id="63" fill="hold">
                            <p:stCondLst>
                              <p:cond delay="1000"/>
                            </p:stCondLst>
                            <p:childTnLst>
                              <p:par>
                                <p:cTn id="64" presetID="22" presetClass="entr" presetSubtype="1" fill="hold" grpId="0" nodeType="afterEffect">
                                  <p:stCondLst>
                                    <p:cond delay="0"/>
                                  </p:stCondLst>
                                  <p:childTnLst>
                                    <p:set>
                                      <p:cBhvr>
                                        <p:cTn id="65" dur="1" fill="hold">
                                          <p:stCondLst>
                                            <p:cond delay="0"/>
                                          </p:stCondLst>
                                        </p:cTn>
                                        <p:tgtEl>
                                          <p:spTgt spid="67666"/>
                                        </p:tgtEl>
                                        <p:attrNameLst>
                                          <p:attrName>style.visibility</p:attrName>
                                        </p:attrNameLst>
                                      </p:cBhvr>
                                      <p:to>
                                        <p:strVal val="visible"/>
                                      </p:to>
                                    </p:set>
                                    <p:animEffect transition="in" filter="wipe(up)">
                                      <p:cBhvr>
                                        <p:cTn id="66" dur="500"/>
                                        <p:tgtEl>
                                          <p:spTgt spid="6766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67667"/>
                                        </p:tgtEl>
                                        <p:attrNameLst>
                                          <p:attrName>style.visibility</p:attrName>
                                        </p:attrNameLst>
                                      </p:cBhvr>
                                      <p:to>
                                        <p:strVal val="visible"/>
                                      </p:to>
                                    </p:set>
                                    <p:animEffect transition="in" filter="wipe(left)">
                                      <p:cBhvr>
                                        <p:cTn id="71" dur="500"/>
                                        <p:tgtEl>
                                          <p:spTgt spid="67667"/>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blinds(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3" grpId="0"/>
      <p:bldP spid="67594" grpId="0"/>
      <p:bldP spid="67616" grpId="0"/>
      <p:bldP spid="67617" grpId="0" animBg="1"/>
      <p:bldP spid="67618" grpId="0"/>
      <p:bldP spid="67640" grpId="0"/>
      <p:bldP spid="67641" grpId="0" animBg="1"/>
      <p:bldP spid="67642" grpId="0"/>
      <p:bldP spid="67664" grpId="0"/>
      <p:bldP spid="67665" grpId="0"/>
      <p:bldP spid="67666" grpId="0" animBg="1"/>
      <p:bldP spid="6766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Text Box 6"/>
          <p:cNvSpPr txBox="1"/>
          <p:nvPr/>
        </p:nvSpPr>
        <p:spPr>
          <a:xfrm>
            <a:off x="990600" y="723900"/>
            <a:ext cx="1817688" cy="401638"/>
          </a:xfrm>
          <a:prstGeom prst="rect">
            <a:avLst/>
          </a:prstGeom>
          <a:noFill/>
          <a:ln w="9525">
            <a:noFill/>
          </a:ln>
        </p:spPr>
        <p:txBody>
          <a:bodyPr wrap="none">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定义堆类型为</a:t>
            </a:r>
            <a:r>
              <a:rPr lang="en-US" altLang="zh-CN" sz="2000" b="1"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66563" name="Text Box 7"/>
          <p:cNvSpPr txBox="1"/>
          <p:nvPr/>
        </p:nvSpPr>
        <p:spPr>
          <a:xfrm>
            <a:off x="1804988" y="1338263"/>
            <a:ext cx="5159375" cy="1211262"/>
          </a:xfrm>
          <a:prstGeom prst="rect">
            <a:avLst/>
          </a:prstGeom>
          <a:noFill/>
          <a:ln w="9525">
            <a:noFill/>
          </a:ln>
        </p:spPr>
        <p:txBody>
          <a:bodyPr wrap="none">
            <a:spAutoFit/>
          </a:bodyPr>
          <a:p>
            <a:pPr eaLnBrk="1" hangingPunct="1">
              <a:lnSpc>
                <a:spcPct val="125000"/>
              </a:lnSpc>
              <a:buFont typeface="Arial" panose="020B0604020202020204" pitchFamily="34" charset="0"/>
            </a:pPr>
            <a:r>
              <a:rPr lang="en-US" altLang="zh-CN" sz="2000" b="1" dirty="0">
                <a:latin typeface="Times New Roman" panose="02020603050405020304" pitchFamily="18" charset="0"/>
                <a:ea typeface="宋体" panose="02010600030101010101" pitchFamily="2" charset="-122"/>
              </a:rPr>
              <a:t>typedef </a:t>
            </a:r>
            <a:r>
              <a:rPr lang="en-US" altLang="zh-CN" sz="2000" dirty="0">
                <a:latin typeface="Times New Roman" panose="02020603050405020304" pitchFamily="18" charset="0"/>
                <a:ea typeface="宋体" panose="02010600030101010101" pitchFamily="2" charset="-122"/>
              </a:rPr>
              <a:t> SqList HeapType;</a:t>
            </a:r>
            <a:endParaRPr lang="en-US" altLang="zh-CN" sz="2000" dirty="0">
              <a:latin typeface="Times New Roman" panose="02020603050405020304" pitchFamily="18" charset="0"/>
              <a:ea typeface="宋体" panose="02010600030101010101" pitchFamily="2" charset="-122"/>
            </a:endParaRPr>
          </a:p>
          <a:p>
            <a:pPr eaLnBrk="1" hangingPunct="1">
              <a:lnSpc>
                <a:spcPct val="125000"/>
              </a:lnSpc>
              <a:buFont typeface="Arial" panose="020B0604020202020204" pitchFamily="34" charset="0"/>
            </a:pPr>
            <a:r>
              <a:rPr lang="en-US" altLang="zh-CN" sz="2000" dirty="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pPr eaLnBrk="1" hangingPunct="1">
              <a:lnSpc>
                <a:spcPct val="125000"/>
              </a:lnSpc>
              <a:buFont typeface="Arial" panose="020B0604020202020204" pitchFamily="34" charset="0"/>
            </a:pPr>
            <a:r>
              <a:rPr lang="en-US" altLang="zh-CN" sz="2000" dirty="0">
                <a:latin typeface="Times New Roman" panose="02020603050405020304" pitchFamily="18" charset="0"/>
                <a:ea typeface="宋体" panose="02010600030101010101" pitchFamily="2" charset="-122"/>
              </a:rPr>
              <a:t>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堆采用顺序表表示之</a:t>
            </a:r>
            <a:endParaRPr lang="zh-CN" altLang="en-US" sz="2000" dirty="0">
              <a:latin typeface="微软雅黑" panose="020B0503020204020204" pitchFamily="34" charset="-122"/>
              <a:ea typeface="微软雅黑" panose="020B0503020204020204" pitchFamily="34" charset="-122"/>
            </a:endParaRPr>
          </a:p>
        </p:txBody>
      </p:sp>
      <p:sp>
        <p:nvSpPr>
          <p:cNvPr id="68619" name="Text Box 3"/>
          <p:cNvSpPr txBox="1"/>
          <p:nvPr/>
        </p:nvSpPr>
        <p:spPr>
          <a:xfrm>
            <a:off x="1116013" y="2636838"/>
            <a:ext cx="1184275" cy="369887"/>
          </a:xfrm>
          <a:prstGeom prst="rect">
            <a:avLst/>
          </a:prstGeom>
          <a:noFill/>
          <a:ln w="9525">
            <a:noFill/>
          </a:ln>
        </p:spPr>
        <p:txBody>
          <a:bodyPr wrap="none">
            <a:spAutoFit/>
          </a:bodyPr>
          <a:p>
            <a:pPr eaLnBrk="1" hangingPunct="1">
              <a:buFont typeface="Arial" panose="020B0604020202020204" pitchFamily="34" charset="0"/>
            </a:pPr>
            <a:r>
              <a:rPr lang="zh-CN" altLang="en-US" b="1" dirty="0">
                <a:latin typeface="微软雅黑" panose="020B0503020204020204" pitchFamily="34" charset="-122"/>
                <a:ea typeface="微软雅黑" panose="020B0503020204020204" pitchFamily="34" charset="-122"/>
              </a:rPr>
              <a:t>两个问题</a:t>
            </a:r>
            <a:r>
              <a:rPr lang="en-US" altLang="zh-CN" b="1"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68620" name="Text Box 2">
            <a:hlinkClick r:id="rId1" action="ppaction://hlinksldjump"/>
          </p:cNvPr>
          <p:cNvSpPr txBox="1"/>
          <p:nvPr/>
        </p:nvSpPr>
        <p:spPr>
          <a:xfrm>
            <a:off x="1692275" y="3235325"/>
            <a:ext cx="3762375" cy="369888"/>
          </a:xfrm>
          <a:prstGeom prst="rect">
            <a:avLst/>
          </a:prstGeom>
          <a:noFill/>
          <a:ln w="9525">
            <a:noFill/>
          </a:ln>
        </p:spPr>
        <p:txBody>
          <a:bodyPr wrap="none">
            <a:spAutoFit/>
          </a:bodyPr>
          <a:p>
            <a:pPr eaLnBrk="1" hangingPunct="1">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、如何由一个无序序列“建堆”？</a:t>
            </a:r>
            <a:endParaRPr lang="zh-CN" altLang="en-US" b="1" dirty="0">
              <a:latin typeface="微软雅黑" panose="020B0503020204020204" pitchFamily="34" charset="-122"/>
              <a:ea typeface="微软雅黑" panose="020B0503020204020204" pitchFamily="34" charset="-122"/>
            </a:endParaRPr>
          </a:p>
        </p:txBody>
      </p:sp>
      <p:sp>
        <p:nvSpPr>
          <p:cNvPr id="68621" name="Text Box 4">
            <a:hlinkClick r:id="" action="ppaction://hlinkshowjump?jump=nextslide"/>
          </p:cNvPr>
          <p:cNvSpPr txBox="1"/>
          <p:nvPr/>
        </p:nvSpPr>
        <p:spPr>
          <a:xfrm>
            <a:off x="1692275" y="3883025"/>
            <a:ext cx="6261100" cy="874713"/>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、如何在输出堆顶元素之后，调整剩余元素成为一个新的堆，即“筛选”？</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19"/>
                                        </p:tgtEl>
                                        <p:attrNameLst>
                                          <p:attrName>style.visibility</p:attrName>
                                        </p:attrNameLst>
                                      </p:cBhvr>
                                      <p:to>
                                        <p:strVal val="visible"/>
                                      </p:to>
                                    </p:set>
                                    <p:animEffect transition="in" filter="wipe(left)">
                                      <p:cBhvr>
                                        <p:cTn id="7" dur="300"/>
                                        <p:tgtEl>
                                          <p:spTgt spid="686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620"/>
                                        </p:tgtEl>
                                        <p:attrNameLst>
                                          <p:attrName>style.visibility</p:attrName>
                                        </p:attrNameLst>
                                      </p:cBhvr>
                                      <p:to>
                                        <p:strVal val="visible"/>
                                      </p:to>
                                    </p:set>
                                    <p:animEffect transition="in" filter="wipe(left)">
                                      <p:cBhvr>
                                        <p:cTn id="12" dur="300"/>
                                        <p:tgtEl>
                                          <p:spTgt spid="686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8621"/>
                                        </p:tgtEl>
                                        <p:attrNameLst>
                                          <p:attrName>style.visibility</p:attrName>
                                        </p:attrNameLst>
                                      </p:cBhvr>
                                      <p:to>
                                        <p:strVal val="visible"/>
                                      </p:to>
                                    </p:set>
                                    <p:animEffect transition="in" filter="wipe(left)">
                                      <p:cBhvr>
                                        <p:cTn id="17" dur="300"/>
                                        <p:tgtEl>
                                          <p:spTgt spid="68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9" grpId="0"/>
      <p:bldP spid="68620" grpId="0"/>
      <p:bldP spid="6862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41" name="Rectangle 9"/>
          <p:cNvSpPr/>
          <p:nvPr/>
        </p:nvSpPr>
        <p:spPr>
          <a:xfrm>
            <a:off x="541338" y="674688"/>
            <a:ext cx="7416800" cy="957262"/>
          </a:xfrm>
          <a:prstGeom prst="rect">
            <a:avLst/>
          </a:prstGeom>
          <a:noFill/>
          <a:ln w="9525">
            <a:noFill/>
          </a:ln>
        </p:spPr>
        <p:txBody>
          <a:bodyPr>
            <a:spAutoFit/>
          </a:bodyPr>
          <a:p>
            <a:pPr eaLnBrk="1" hangingPunct="1">
              <a:lnSpc>
                <a:spcPct val="1500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        所谓</a:t>
            </a:r>
            <a:r>
              <a:rPr lang="zh-CN" altLang="en-US" sz="2000" b="1" dirty="0">
                <a:latin typeface="微软雅黑" panose="020B0503020204020204" pitchFamily="34" charset="-122"/>
                <a:ea typeface="微软雅黑" panose="020B0503020204020204" pitchFamily="34" charset="-122"/>
              </a:rPr>
              <a:t>“筛选”</a:t>
            </a:r>
            <a:r>
              <a:rPr lang="zh-CN" altLang="en-US" sz="2000" dirty="0">
                <a:latin typeface="微软雅黑" panose="020B0503020204020204" pitchFamily="34" charset="-122"/>
                <a:ea typeface="微软雅黑" panose="020B0503020204020204" pitchFamily="34" charset="-122"/>
              </a:rPr>
              <a:t>指的是，对一棵左/右子树均为堆的完全二叉树，</a:t>
            </a:r>
            <a:r>
              <a:rPr lang="zh-CN" altLang="en-US" sz="2000" b="1" dirty="0">
                <a:latin typeface="微软雅黑" panose="020B0503020204020204" pitchFamily="34" charset="-122"/>
                <a:ea typeface="微软雅黑" panose="020B0503020204020204" pitchFamily="34" charset="-122"/>
              </a:rPr>
              <a:t>“调整”根结点</a:t>
            </a:r>
            <a:r>
              <a:rPr lang="zh-CN" altLang="en-US" sz="2000" dirty="0">
                <a:latin typeface="微软雅黑" panose="020B0503020204020204" pitchFamily="34" charset="-122"/>
                <a:ea typeface="微软雅黑" panose="020B0503020204020204" pitchFamily="34" charset="-122"/>
              </a:rPr>
              <a:t>使整个二叉树也成为一个堆。</a:t>
            </a:r>
            <a:endParaRPr lang="zh-CN" altLang="en-US" sz="2000" dirty="0">
              <a:latin typeface="微软雅黑" panose="020B0503020204020204" pitchFamily="34" charset="-122"/>
              <a:ea typeface="微软雅黑" panose="020B0503020204020204" pitchFamily="34" charset="-122"/>
            </a:endParaRPr>
          </a:p>
        </p:txBody>
      </p:sp>
      <p:sp>
        <p:nvSpPr>
          <p:cNvPr id="69642" name="Oval 10"/>
          <p:cNvSpPr/>
          <p:nvPr/>
        </p:nvSpPr>
        <p:spPr>
          <a:xfrm>
            <a:off x="2566988" y="3524250"/>
            <a:ext cx="533400" cy="533400"/>
          </a:xfrm>
          <a:prstGeom prst="ellipse">
            <a:avLst/>
          </a:prstGeom>
          <a:solidFill>
            <a:schemeClr val="hlink"/>
          </a:solidFill>
          <a:ln w="9525" cap="flat" cmpd="sng">
            <a:solidFill>
              <a:schemeClr val="tx1"/>
            </a:solidFill>
            <a:prstDash val="solid"/>
            <a:headEnd type="none" w="med" len="med"/>
            <a:tailEnd type="none" w="med" len="med"/>
          </a:ln>
        </p:spPr>
        <p:txBody>
          <a:bodyPr wrap="none" anchor="ctr"/>
          <a:p>
            <a:pPr algn="ctr" eaLnBrk="1" hangingPunct="1">
              <a:buFont typeface="Arial" panose="020B0604020202020204" pitchFamily="34" charset="0"/>
            </a:pPr>
            <a:endParaRPr lang="zh-CN" altLang="en-US" sz="2800" dirty="0">
              <a:latin typeface="Times New Roman" panose="02020603050405020304" pitchFamily="18" charset="0"/>
              <a:ea typeface="宋体" panose="02010600030101010101" pitchFamily="2" charset="-122"/>
            </a:endParaRPr>
          </a:p>
        </p:txBody>
      </p:sp>
      <p:sp>
        <p:nvSpPr>
          <p:cNvPr id="69643" name="Line 11"/>
          <p:cNvSpPr/>
          <p:nvPr/>
        </p:nvSpPr>
        <p:spPr>
          <a:xfrm flipH="1">
            <a:off x="1847850" y="3876675"/>
            <a:ext cx="684213" cy="949325"/>
          </a:xfrm>
          <a:prstGeom prst="line">
            <a:avLst/>
          </a:prstGeom>
          <a:ln w="28575" cap="flat" cmpd="sng">
            <a:solidFill>
              <a:schemeClr val="tx1"/>
            </a:solidFill>
            <a:prstDash val="sysDot"/>
            <a:headEnd type="none" w="med" len="med"/>
            <a:tailEnd type="none" w="med" len="med"/>
          </a:ln>
        </p:spPr>
      </p:sp>
      <p:sp>
        <p:nvSpPr>
          <p:cNvPr id="69644" name="Oval 12"/>
          <p:cNvSpPr/>
          <p:nvPr/>
        </p:nvSpPr>
        <p:spPr>
          <a:xfrm>
            <a:off x="1595438" y="4822825"/>
            <a:ext cx="533400" cy="533400"/>
          </a:xfrm>
          <a:prstGeom prst="ellipse">
            <a:avLst/>
          </a:prstGeom>
          <a:solidFill>
            <a:schemeClr val="hlink"/>
          </a:solidFill>
          <a:ln w="9525" cap="flat" cmpd="sng">
            <a:solidFill>
              <a:schemeClr val="tx1"/>
            </a:solidFill>
            <a:prstDash val="solid"/>
            <a:headEnd type="none" w="med" len="med"/>
            <a:tailEnd type="none" w="med" len="med"/>
          </a:ln>
        </p:spPr>
        <p:txBody>
          <a:bodyPr wrap="none"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69645" name="Line 13"/>
          <p:cNvSpPr/>
          <p:nvPr/>
        </p:nvSpPr>
        <p:spPr>
          <a:xfrm>
            <a:off x="3067050" y="3949700"/>
            <a:ext cx="509588" cy="949325"/>
          </a:xfrm>
          <a:prstGeom prst="line">
            <a:avLst/>
          </a:prstGeom>
          <a:ln w="9525" cap="flat" cmpd="sng">
            <a:solidFill>
              <a:schemeClr val="tx1"/>
            </a:solidFill>
            <a:prstDash val="sysDot"/>
            <a:headEnd type="none" w="med" len="med"/>
            <a:tailEnd type="none" w="med" len="med"/>
          </a:ln>
        </p:spPr>
      </p:sp>
      <p:sp>
        <p:nvSpPr>
          <p:cNvPr id="69646" name="Oval 14"/>
          <p:cNvSpPr/>
          <p:nvPr/>
        </p:nvSpPr>
        <p:spPr>
          <a:xfrm>
            <a:off x="3244850" y="4822825"/>
            <a:ext cx="533400" cy="533400"/>
          </a:xfrm>
          <a:prstGeom prst="ellipse">
            <a:avLst/>
          </a:prstGeom>
          <a:solidFill>
            <a:schemeClr val="hlink"/>
          </a:solidFill>
          <a:ln w="9525" cap="flat" cmpd="sng">
            <a:solidFill>
              <a:schemeClr val="tx1"/>
            </a:solidFill>
            <a:prstDash val="solid"/>
            <a:headEnd type="none" w="med" len="med"/>
            <a:tailEnd type="none" w="med" len="med"/>
          </a:ln>
        </p:spPr>
        <p:txBody>
          <a:bodyPr wrap="none"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69647" name="Text Box 15"/>
          <p:cNvSpPr txBox="1"/>
          <p:nvPr/>
        </p:nvSpPr>
        <p:spPr>
          <a:xfrm>
            <a:off x="2378075" y="4505325"/>
            <a:ext cx="492125" cy="461963"/>
          </a:xfrm>
          <a:prstGeom prst="rect">
            <a:avLst/>
          </a:prstGeom>
          <a:noFill/>
          <a:ln w="9525">
            <a:noFill/>
          </a:ln>
        </p:spPr>
        <p:txBody>
          <a:bodyPr wrap="none">
            <a:spAutoFit/>
          </a:bodyPr>
          <a:p>
            <a:pPr eaLnBrk="1" hangingPunct="1">
              <a:buFont typeface="Arial" panose="020B0604020202020204" pitchFamily="34" charset="0"/>
            </a:pPr>
            <a:r>
              <a:rPr lang="zh-CN" altLang="zh-CN" sz="2400" dirty="0">
                <a:latin typeface="Times New Roman" panose="02020603050405020304" pitchFamily="18" charset="0"/>
                <a:ea typeface="微软雅黑" panose="020B0503020204020204" pitchFamily="34" charset="-122"/>
              </a:rPr>
              <a:t>堆</a:t>
            </a:r>
            <a:endParaRPr lang="zh-CN" altLang="zh-CN" sz="2400" dirty="0">
              <a:latin typeface="Times New Roman" panose="02020603050405020304" pitchFamily="18" charset="0"/>
              <a:ea typeface="微软雅黑" panose="020B0503020204020204" pitchFamily="34" charset="-122"/>
            </a:endParaRPr>
          </a:p>
        </p:txBody>
      </p:sp>
      <p:sp>
        <p:nvSpPr>
          <p:cNvPr id="69648" name="Oval 16"/>
          <p:cNvSpPr/>
          <p:nvPr/>
        </p:nvSpPr>
        <p:spPr>
          <a:xfrm>
            <a:off x="5495925" y="3429000"/>
            <a:ext cx="533400" cy="533400"/>
          </a:xfrm>
          <a:prstGeom prst="ellipse">
            <a:avLst/>
          </a:prstGeom>
          <a:solidFill>
            <a:schemeClr val="hlink"/>
          </a:solidFill>
          <a:ln w="9525" cap="flat" cmpd="sng">
            <a:solidFill>
              <a:schemeClr val="tx1"/>
            </a:solidFill>
            <a:prstDash val="solid"/>
            <a:headEnd type="none" w="med" len="med"/>
            <a:tailEnd type="none" w="med" len="med"/>
          </a:ln>
        </p:spPr>
        <p:txBody>
          <a:bodyPr wrap="none"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69649" name="Line 17"/>
          <p:cNvSpPr/>
          <p:nvPr/>
        </p:nvSpPr>
        <p:spPr>
          <a:xfrm flipH="1">
            <a:off x="5087938" y="3876675"/>
            <a:ext cx="479425" cy="517525"/>
          </a:xfrm>
          <a:prstGeom prst="line">
            <a:avLst/>
          </a:prstGeom>
          <a:ln w="9525" cap="flat" cmpd="sng">
            <a:solidFill>
              <a:schemeClr val="bg1"/>
            </a:solidFill>
            <a:prstDash val="sysDot"/>
            <a:headEnd type="none" w="med" len="med"/>
            <a:tailEnd type="none" w="med" len="med"/>
          </a:ln>
        </p:spPr>
      </p:sp>
      <p:sp>
        <p:nvSpPr>
          <p:cNvPr id="69650" name="Line 18"/>
          <p:cNvSpPr/>
          <p:nvPr/>
        </p:nvSpPr>
        <p:spPr>
          <a:xfrm>
            <a:off x="6029325" y="3800475"/>
            <a:ext cx="457200" cy="609600"/>
          </a:xfrm>
          <a:prstGeom prst="line">
            <a:avLst/>
          </a:prstGeom>
          <a:ln w="9525" cap="flat" cmpd="sng">
            <a:solidFill>
              <a:schemeClr val="bg1"/>
            </a:solidFill>
            <a:prstDash val="sysDot"/>
            <a:headEnd type="none" w="med" len="med"/>
            <a:tailEnd type="none" w="med" len="med"/>
          </a:ln>
        </p:spPr>
      </p:sp>
      <p:sp>
        <p:nvSpPr>
          <p:cNvPr id="69651" name="Text Box 19"/>
          <p:cNvSpPr txBox="1"/>
          <p:nvPr/>
        </p:nvSpPr>
        <p:spPr>
          <a:xfrm>
            <a:off x="5562600" y="4986338"/>
            <a:ext cx="492125" cy="461962"/>
          </a:xfrm>
          <a:prstGeom prst="rect">
            <a:avLst/>
          </a:prstGeom>
          <a:noFill/>
          <a:ln w="9525">
            <a:noFill/>
          </a:ln>
        </p:spPr>
        <p:txBody>
          <a:bodyPr wrap="none">
            <a:spAutoFit/>
          </a:bodyPr>
          <a:p>
            <a:pPr eaLnBrk="1" hangingPunct="1">
              <a:buFont typeface="Arial" panose="020B0604020202020204" pitchFamily="34" charset="0"/>
            </a:pPr>
            <a:r>
              <a:rPr lang="zh-CN" altLang="zh-CN" sz="2400" dirty="0">
                <a:latin typeface="Times New Roman" panose="02020603050405020304" pitchFamily="18" charset="0"/>
                <a:ea typeface="微软雅黑" panose="020B0503020204020204" pitchFamily="34" charset="-122"/>
              </a:rPr>
              <a:t>堆</a:t>
            </a:r>
            <a:endParaRPr lang="zh-CN" altLang="zh-CN" sz="2400" dirty="0">
              <a:latin typeface="Times New Roman" panose="02020603050405020304" pitchFamily="18" charset="0"/>
              <a:ea typeface="微软雅黑" panose="020B0503020204020204" pitchFamily="34" charset="-122"/>
            </a:endParaRPr>
          </a:p>
        </p:txBody>
      </p:sp>
      <p:sp>
        <p:nvSpPr>
          <p:cNvPr id="69652" name="Oval 20"/>
          <p:cNvSpPr/>
          <p:nvPr/>
        </p:nvSpPr>
        <p:spPr>
          <a:xfrm>
            <a:off x="4119563" y="2235200"/>
            <a:ext cx="533400" cy="533400"/>
          </a:xfrm>
          <a:prstGeom prst="ellipse">
            <a:avLst/>
          </a:prstGeom>
          <a:solidFill>
            <a:srgbClr val="990000"/>
          </a:solidFill>
          <a:ln w="9525" cap="flat" cmpd="sng">
            <a:solidFill>
              <a:schemeClr val="tx1"/>
            </a:solidFill>
            <a:prstDash val="solid"/>
            <a:headEnd type="none" w="med" len="med"/>
            <a:tailEnd type="none" w="med" len="med"/>
          </a:ln>
        </p:spPr>
        <p:txBody>
          <a:bodyPr wrap="none"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69653" name="Line 21"/>
          <p:cNvSpPr/>
          <p:nvPr/>
        </p:nvSpPr>
        <p:spPr>
          <a:xfrm flipH="1">
            <a:off x="2782888" y="2665413"/>
            <a:ext cx="1368425" cy="865187"/>
          </a:xfrm>
          <a:prstGeom prst="line">
            <a:avLst/>
          </a:prstGeom>
          <a:ln w="9525" cap="flat" cmpd="sng">
            <a:solidFill>
              <a:schemeClr val="tx1"/>
            </a:solidFill>
            <a:prstDash val="solid"/>
            <a:headEnd type="none" w="med" len="med"/>
            <a:tailEnd type="none" w="med" len="med"/>
          </a:ln>
        </p:spPr>
      </p:sp>
      <p:sp>
        <p:nvSpPr>
          <p:cNvPr id="69654" name="Line 22"/>
          <p:cNvSpPr/>
          <p:nvPr/>
        </p:nvSpPr>
        <p:spPr>
          <a:xfrm flipH="1">
            <a:off x="4352925" y="2697163"/>
            <a:ext cx="0" cy="1371600"/>
          </a:xfrm>
          <a:prstGeom prst="line">
            <a:avLst/>
          </a:prstGeom>
          <a:ln w="38100" cap="flat" cmpd="sng">
            <a:solidFill>
              <a:srgbClr val="990000"/>
            </a:solidFill>
            <a:prstDash val="solid"/>
            <a:headEnd type="stealth" w="lg" len="lg"/>
            <a:tailEnd type="stealth" w="lg" len="lg"/>
          </a:ln>
        </p:spPr>
      </p:sp>
      <p:sp>
        <p:nvSpPr>
          <p:cNvPr id="69655" name="Text Box 23"/>
          <p:cNvSpPr txBox="1"/>
          <p:nvPr/>
        </p:nvSpPr>
        <p:spPr>
          <a:xfrm>
            <a:off x="3844925" y="2989263"/>
            <a:ext cx="615950" cy="1531937"/>
          </a:xfrm>
          <a:prstGeom prst="rect">
            <a:avLst/>
          </a:prstGeom>
          <a:noFill/>
          <a:ln w="9525">
            <a:noFill/>
          </a:ln>
        </p:spPr>
        <p:txBody>
          <a:bodyPr vert="eaVert">
            <a:spAutoFit/>
          </a:bodyPr>
          <a:p>
            <a:pPr eaLnBrk="1" hangingPunct="1">
              <a:spcBef>
                <a:spcPct val="50000"/>
              </a:spcBef>
              <a:buFont typeface="Arial" panose="020B0604020202020204" pitchFamily="34" charset="0"/>
            </a:pPr>
            <a:r>
              <a:rPr lang="zh-CN" altLang="zh-CN" sz="2800" b="1" dirty="0">
                <a:latin typeface="Times New Roman" panose="02020603050405020304" pitchFamily="18" charset="0"/>
                <a:ea typeface="楷体_GB2312" pitchFamily="49" charset="-122"/>
              </a:rPr>
              <a:t>筛选</a:t>
            </a:r>
            <a:endParaRPr lang="zh-CN" altLang="zh-CN" sz="2800" dirty="0">
              <a:latin typeface="Times New Roman" panose="02020603050405020304" pitchFamily="18" charset="0"/>
              <a:ea typeface="宋体" panose="02010600030101010101" pitchFamily="2" charset="-122"/>
            </a:endParaRPr>
          </a:p>
        </p:txBody>
      </p:sp>
      <p:sp>
        <p:nvSpPr>
          <p:cNvPr id="69656" name="Line 24"/>
          <p:cNvSpPr/>
          <p:nvPr/>
        </p:nvSpPr>
        <p:spPr>
          <a:xfrm>
            <a:off x="4652963" y="2613025"/>
            <a:ext cx="1011237" cy="844550"/>
          </a:xfrm>
          <a:prstGeom prst="line">
            <a:avLst/>
          </a:prstGeom>
          <a:ln w="9525" cap="flat" cmpd="sng">
            <a:solidFill>
              <a:schemeClr val="tx1"/>
            </a:solidFill>
            <a:prstDash val="solid"/>
            <a:headEnd type="none" w="med" len="med"/>
            <a:tailEnd type="none" w="med" len="med"/>
          </a:ln>
        </p:spPr>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9641"/>
                                        </p:tgtEl>
                                        <p:attrNameLst>
                                          <p:attrName>style.visibility</p:attrName>
                                        </p:attrNameLst>
                                      </p:cBhvr>
                                      <p:to>
                                        <p:strVal val="visible"/>
                                      </p:to>
                                    </p:set>
                                    <p:animEffect transition="in" filter="strips(downRight)">
                                      <p:cBhvr>
                                        <p:cTn id="7" dur="500"/>
                                        <p:tgtEl>
                                          <p:spTgt spid="696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9642"/>
                                        </p:tgtEl>
                                        <p:attrNameLst>
                                          <p:attrName>style.visibility</p:attrName>
                                        </p:attrNameLst>
                                      </p:cBhvr>
                                      <p:to>
                                        <p:strVal val="visible"/>
                                      </p:to>
                                    </p:set>
                                    <p:animEffect transition="in" filter="wipe(up)">
                                      <p:cBhvr>
                                        <p:cTn id="12" dur="500"/>
                                        <p:tgtEl>
                                          <p:spTgt spid="69642"/>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69643"/>
                                        </p:tgtEl>
                                        <p:attrNameLst>
                                          <p:attrName>style.visibility</p:attrName>
                                        </p:attrNameLst>
                                      </p:cBhvr>
                                      <p:to>
                                        <p:strVal val="visible"/>
                                      </p:to>
                                    </p:set>
                                    <p:animEffect transition="in" filter="wipe(up)">
                                      <p:cBhvr>
                                        <p:cTn id="16" dur="500"/>
                                        <p:tgtEl>
                                          <p:spTgt spid="69643"/>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69644"/>
                                        </p:tgtEl>
                                        <p:attrNameLst>
                                          <p:attrName>style.visibility</p:attrName>
                                        </p:attrNameLst>
                                      </p:cBhvr>
                                      <p:to>
                                        <p:strVal val="visible"/>
                                      </p:to>
                                    </p:set>
                                    <p:animEffect transition="in" filter="wipe(up)">
                                      <p:cBhvr>
                                        <p:cTn id="20" dur="500"/>
                                        <p:tgtEl>
                                          <p:spTgt spid="69644"/>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69645"/>
                                        </p:tgtEl>
                                        <p:attrNameLst>
                                          <p:attrName>style.visibility</p:attrName>
                                        </p:attrNameLst>
                                      </p:cBhvr>
                                      <p:to>
                                        <p:strVal val="visible"/>
                                      </p:to>
                                    </p:set>
                                    <p:animEffect transition="in" filter="wipe(up)">
                                      <p:cBhvr>
                                        <p:cTn id="24" dur="500"/>
                                        <p:tgtEl>
                                          <p:spTgt spid="69645"/>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69646"/>
                                        </p:tgtEl>
                                        <p:attrNameLst>
                                          <p:attrName>style.visibility</p:attrName>
                                        </p:attrNameLst>
                                      </p:cBhvr>
                                      <p:to>
                                        <p:strVal val="visible"/>
                                      </p:to>
                                    </p:set>
                                    <p:animEffect transition="in" filter="wipe(up)">
                                      <p:cBhvr>
                                        <p:cTn id="28" dur="500"/>
                                        <p:tgtEl>
                                          <p:spTgt spid="6964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69647"/>
                                        </p:tgtEl>
                                        <p:attrNameLst>
                                          <p:attrName>style.visibility</p:attrName>
                                        </p:attrNameLst>
                                      </p:cBhvr>
                                      <p:to>
                                        <p:strVal val="visible"/>
                                      </p:to>
                                    </p:set>
                                    <p:animEffect transition="in" filter="wipe(up)">
                                      <p:cBhvr>
                                        <p:cTn id="33" dur="500"/>
                                        <p:tgtEl>
                                          <p:spTgt spid="6964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69648"/>
                                        </p:tgtEl>
                                        <p:attrNameLst>
                                          <p:attrName>style.visibility</p:attrName>
                                        </p:attrNameLst>
                                      </p:cBhvr>
                                      <p:to>
                                        <p:strVal val="visible"/>
                                      </p:to>
                                    </p:set>
                                    <p:animEffect transition="in" filter="wipe(up)">
                                      <p:cBhvr>
                                        <p:cTn id="38" dur="500"/>
                                        <p:tgtEl>
                                          <p:spTgt spid="69648"/>
                                        </p:tgtEl>
                                      </p:cBhvr>
                                    </p:animEffect>
                                  </p:childTnLst>
                                </p:cTn>
                              </p:par>
                            </p:childTnLst>
                          </p:cTn>
                        </p:par>
                        <p:par>
                          <p:cTn id="39" fill="hold">
                            <p:stCondLst>
                              <p:cond delay="500"/>
                            </p:stCondLst>
                            <p:childTnLst>
                              <p:par>
                                <p:cTn id="40" presetID="22" presetClass="entr" presetSubtype="1" fill="hold" nodeType="afterEffect">
                                  <p:stCondLst>
                                    <p:cond delay="0"/>
                                  </p:stCondLst>
                                  <p:childTnLst>
                                    <p:set>
                                      <p:cBhvr>
                                        <p:cTn id="41" dur="1" fill="hold">
                                          <p:stCondLst>
                                            <p:cond delay="0"/>
                                          </p:stCondLst>
                                        </p:cTn>
                                        <p:tgtEl>
                                          <p:spTgt spid="69649"/>
                                        </p:tgtEl>
                                        <p:attrNameLst>
                                          <p:attrName>style.visibility</p:attrName>
                                        </p:attrNameLst>
                                      </p:cBhvr>
                                      <p:to>
                                        <p:strVal val="visible"/>
                                      </p:to>
                                    </p:set>
                                    <p:animEffect transition="in" filter="wipe(up)">
                                      <p:cBhvr>
                                        <p:cTn id="42" dur="500"/>
                                        <p:tgtEl>
                                          <p:spTgt spid="69649"/>
                                        </p:tgtEl>
                                      </p:cBhvr>
                                    </p:animEffect>
                                  </p:childTnLst>
                                </p:cTn>
                              </p:par>
                            </p:childTnLst>
                          </p:cTn>
                        </p:par>
                        <p:par>
                          <p:cTn id="43" fill="hold">
                            <p:stCondLst>
                              <p:cond delay="1000"/>
                            </p:stCondLst>
                            <p:childTnLst>
                              <p:par>
                                <p:cTn id="44" presetID="22" presetClass="entr" presetSubtype="1" fill="hold" nodeType="afterEffect">
                                  <p:stCondLst>
                                    <p:cond delay="0"/>
                                  </p:stCondLst>
                                  <p:childTnLst>
                                    <p:set>
                                      <p:cBhvr>
                                        <p:cTn id="45" dur="1" fill="hold">
                                          <p:stCondLst>
                                            <p:cond delay="0"/>
                                          </p:stCondLst>
                                        </p:cTn>
                                        <p:tgtEl>
                                          <p:spTgt spid="69650"/>
                                        </p:tgtEl>
                                        <p:attrNameLst>
                                          <p:attrName>style.visibility</p:attrName>
                                        </p:attrNameLst>
                                      </p:cBhvr>
                                      <p:to>
                                        <p:strVal val="visible"/>
                                      </p:to>
                                    </p:set>
                                    <p:animEffect transition="in" filter="wipe(up)">
                                      <p:cBhvr>
                                        <p:cTn id="46" dur="500"/>
                                        <p:tgtEl>
                                          <p:spTgt spid="6965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69651"/>
                                        </p:tgtEl>
                                        <p:attrNameLst>
                                          <p:attrName>style.visibility</p:attrName>
                                        </p:attrNameLst>
                                      </p:cBhvr>
                                      <p:to>
                                        <p:strVal val="visible"/>
                                      </p:to>
                                    </p:set>
                                    <p:animEffect transition="in" filter="wipe(up)">
                                      <p:cBhvr>
                                        <p:cTn id="51" dur="500"/>
                                        <p:tgtEl>
                                          <p:spTgt spid="6965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69652"/>
                                        </p:tgtEl>
                                        <p:attrNameLst>
                                          <p:attrName>style.visibility</p:attrName>
                                        </p:attrNameLst>
                                      </p:cBhvr>
                                      <p:to>
                                        <p:strVal val="visible"/>
                                      </p:to>
                                    </p:set>
                                    <p:animEffect transition="in" filter="wipe(up)">
                                      <p:cBhvr>
                                        <p:cTn id="56" dur="500"/>
                                        <p:tgtEl>
                                          <p:spTgt spid="69652"/>
                                        </p:tgtEl>
                                      </p:cBhvr>
                                    </p:animEffect>
                                  </p:childTnLst>
                                </p:cTn>
                              </p:par>
                            </p:childTnLst>
                          </p:cTn>
                        </p:par>
                        <p:par>
                          <p:cTn id="57" fill="hold">
                            <p:stCondLst>
                              <p:cond delay="500"/>
                            </p:stCondLst>
                            <p:childTnLst>
                              <p:par>
                                <p:cTn id="58" presetID="22" presetClass="entr" presetSubtype="1" fill="hold" nodeType="afterEffect">
                                  <p:stCondLst>
                                    <p:cond delay="0"/>
                                  </p:stCondLst>
                                  <p:childTnLst>
                                    <p:set>
                                      <p:cBhvr>
                                        <p:cTn id="59" dur="1" fill="hold">
                                          <p:stCondLst>
                                            <p:cond delay="0"/>
                                          </p:stCondLst>
                                        </p:cTn>
                                        <p:tgtEl>
                                          <p:spTgt spid="69653"/>
                                        </p:tgtEl>
                                        <p:attrNameLst>
                                          <p:attrName>style.visibility</p:attrName>
                                        </p:attrNameLst>
                                      </p:cBhvr>
                                      <p:to>
                                        <p:strVal val="visible"/>
                                      </p:to>
                                    </p:set>
                                    <p:animEffect transition="in" filter="wipe(up)">
                                      <p:cBhvr>
                                        <p:cTn id="60" dur="500"/>
                                        <p:tgtEl>
                                          <p:spTgt spid="69653"/>
                                        </p:tgtEl>
                                      </p:cBhvr>
                                    </p:animEffect>
                                  </p:childTnLst>
                                </p:cTn>
                              </p:par>
                            </p:childTnLst>
                          </p:cTn>
                        </p:par>
                        <p:par>
                          <p:cTn id="61" fill="hold">
                            <p:stCondLst>
                              <p:cond delay="1000"/>
                            </p:stCondLst>
                            <p:childTnLst>
                              <p:par>
                                <p:cTn id="62" presetID="22" presetClass="entr" presetSubtype="1" fill="hold" nodeType="afterEffect">
                                  <p:stCondLst>
                                    <p:cond delay="0"/>
                                  </p:stCondLst>
                                  <p:childTnLst>
                                    <p:set>
                                      <p:cBhvr>
                                        <p:cTn id="63" dur="1" fill="hold">
                                          <p:stCondLst>
                                            <p:cond delay="0"/>
                                          </p:stCondLst>
                                        </p:cTn>
                                        <p:tgtEl>
                                          <p:spTgt spid="69656"/>
                                        </p:tgtEl>
                                        <p:attrNameLst>
                                          <p:attrName>style.visibility</p:attrName>
                                        </p:attrNameLst>
                                      </p:cBhvr>
                                      <p:to>
                                        <p:strVal val="visible"/>
                                      </p:to>
                                    </p:set>
                                    <p:animEffect transition="in" filter="wipe(up)">
                                      <p:cBhvr>
                                        <p:cTn id="64" dur="500"/>
                                        <p:tgtEl>
                                          <p:spTgt spid="6965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69654"/>
                                        </p:tgtEl>
                                        <p:attrNameLst>
                                          <p:attrName>style.visibility</p:attrName>
                                        </p:attrNameLst>
                                      </p:cBhvr>
                                      <p:to>
                                        <p:strVal val="visible"/>
                                      </p:to>
                                    </p:set>
                                    <p:animEffect transition="in" filter="wipe(up)">
                                      <p:cBhvr>
                                        <p:cTn id="69" dur="500"/>
                                        <p:tgtEl>
                                          <p:spTgt spid="69654"/>
                                        </p:tgtEl>
                                      </p:cBhvr>
                                    </p:animEffect>
                                  </p:childTnLst>
                                </p:cTn>
                              </p:par>
                            </p:childTnLst>
                          </p:cTn>
                        </p:par>
                        <p:par>
                          <p:cTn id="70" fill="hold">
                            <p:stCondLst>
                              <p:cond delay="500"/>
                            </p:stCondLst>
                            <p:childTnLst>
                              <p:par>
                                <p:cTn id="71" presetID="22" presetClass="entr" presetSubtype="1" fill="hold" grpId="0" nodeType="afterEffect">
                                  <p:stCondLst>
                                    <p:cond delay="0"/>
                                  </p:stCondLst>
                                  <p:childTnLst>
                                    <p:set>
                                      <p:cBhvr>
                                        <p:cTn id="72" dur="1" fill="hold">
                                          <p:stCondLst>
                                            <p:cond delay="0"/>
                                          </p:stCondLst>
                                        </p:cTn>
                                        <p:tgtEl>
                                          <p:spTgt spid="69655"/>
                                        </p:tgtEl>
                                        <p:attrNameLst>
                                          <p:attrName>style.visibility</p:attrName>
                                        </p:attrNameLst>
                                      </p:cBhvr>
                                      <p:to>
                                        <p:strVal val="visible"/>
                                      </p:to>
                                    </p:set>
                                    <p:animEffect transition="in" filter="wipe(up)">
                                      <p:cBhvr>
                                        <p:cTn id="73" dur="500"/>
                                        <p:tgtEl>
                                          <p:spTgt spid="69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1" grpId="0"/>
      <p:bldP spid="69642" grpId="0" bldLvl="0" animBg="1"/>
      <p:bldP spid="69644" grpId="0" animBg="1"/>
      <p:bldP spid="69646" grpId="0" animBg="1"/>
      <p:bldP spid="69647" grpId="0"/>
      <p:bldP spid="69648" grpId="0" animBg="1"/>
      <p:bldP spid="69651" grpId="0"/>
      <p:bldP spid="69652" grpId="0" animBg="1"/>
      <p:bldP spid="6965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65" name="Text Box 9"/>
          <p:cNvSpPr txBox="1"/>
          <p:nvPr/>
        </p:nvSpPr>
        <p:spPr>
          <a:xfrm>
            <a:off x="876300" y="247650"/>
            <a:ext cx="696913" cy="400050"/>
          </a:xfrm>
          <a:prstGeom prst="rect">
            <a:avLst/>
          </a:prstGeom>
          <a:noFill/>
          <a:ln w="9525">
            <a:noFill/>
          </a:ln>
        </p:spPr>
        <p:txBody>
          <a:bodyPr wrap="none">
            <a:spAutoFit/>
          </a:bodyPr>
          <a:p>
            <a:pPr eaLnBrk="1" hangingPunct="1">
              <a:buFont typeface="Arial" panose="020B0604020202020204" pitchFamily="34" charset="0"/>
            </a:pPr>
            <a:r>
              <a:rPr lang="zh-CN" altLang="en-US" sz="2000" dirty="0">
                <a:latin typeface="楷体_GB2312" pitchFamily="49" charset="-122"/>
                <a:ea typeface="微软雅黑" panose="020B0503020204020204" pitchFamily="34" charset="-122"/>
              </a:rPr>
              <a:t>例如</a:t>
            </a:r>
            <a:endParaRPr lang="zh-CN" altLang="en-US" sz="2000" dirty="0">
              <a:latin typeface="楷体_GB2312" pitchFamily="49" charset="-122"/>
              <a:ea typeface="微软雅黑" panose="020B0503020204020204" pitchFamily="34" charset="-122"/>
            </a:endParaRPr>
          </a:p>
        </p:txBody>
      </p:sp>
      <p:sp>
        <p:nvSpPr>
          <p:cNvPr id="70666" name="Oval 10"/>
          <p:cNvSpPr/>
          <p:nvPr/>
        </p:nvSpPr>
        <p:spPr>
          <a:xfrm>
            <a:off x="3844925" y="358775"/>
            <a:ext cx="685800" cy="381000"/>
          </a:xfrm>
          <a:prstGeom prst="ellipse">
            <a:avLst/>
          </a:prstGeom>
          <a:solidFill>
            <a:srgbClr val="CCFFFF"/>
          </a:solidFill>
          <a:ln w="12700" cap="flat" cmpd="sng">
            <a:solidFill>
              <a:srgbClr val="00008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solidFill>
                  <a:srgbClr val="0000FF"/>
                </a:solidFill>
                <a:latin typeface="Times New Roman" panose="02020603050405020304" pitchFamily="18" charset="0"/>
                <a:ea typeface="宋体" panose="02010600030101010101" pitchFamily="2" charset="-122"/>
              </a:rPr>
              <a:t>98</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70667" name="Line 11"/>
          <p:cNvSpPr/>
          <p:nvPr/>
        </p:nvSpPr>
        <p:spPr>
          <a:xfrm flipH="1">
            <a:off x="2566988" y="663575"/>
            <a:ext cx="1354137" cy="461963"/>
          </a:xfrm>
          <a:prstGeom prst="line">
            <a:avLst/>
          </a:prstGeom>
          <a:ln w="9525" cap="flat" cmpd="sng">
            <a:solidFill>
              <a:schemeClr val="tx1"/>
            </a:solidFill>
            <a:prstDash val="solid"/>
            <a:headEnd type="none" w="med" len="med"/>
            <a:tailEnd type="none" w="med" len="med"/>
          </a:ln>
        </p:spPr>
      </p:sp>
      <p:sp>
        <p:nvSpPr>
          <p:cNvPr id="70668" name="Line 12"/>
          <p:cNvSpPr/>
          <p:nvPr/>
        </p:nvSpPr>
        <p:spPr>
          <a:xfrm>
            <a:off x="4527550" y="590550"/>
            <a:ext cx="1352550" cy="534988"/>
          </a:xfrm>
          <a:prstGeom prst="line">
            <a:avLst/>
          </a:prstGeom>
          <a:ln w="9525" cap="flat" cmpd="sng">
            <a:solidFill>
              <a:schemeClr val="tx1"/>
            </a:solidFill>
            <a:prstDash val="solid"/>
            <a:headEnd type="none" w="med" len="med"/>
            <a:tailEnd type="none" w="med" len="med"/>
          </a:ln>
        </p:spPr>
      </p:sp>
      <p:sp>
        <p:nvSpPr>
          <p:cNvPr id="70669" name="Oval 13"/>
          <p:cNvSpPr/>
          <p:nvPr/>
        </p:nvSpPr>
        <p:spPr>
          <a:xfrm>
            <a:off x="2351088" y="1054100"/>
            <a:ext cx="685800" cy="381000"/>
          </a:xfrm>
          <a:prstGeom prst="ellipse">
            <a:avLst/>
          </a:prstGeom>
          <a:solidFill>
            <a:srgbClr val="CCFFFF"/>
          </a:solidFill>
          <a:ln w="12700" cap="flat" cmpd="sng">
            <a:solidFill>
              <a:srgbClr val="00008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solidFill>
                  <a:srgbClr val="0000FF"/>
                </a:solidFill>
                <a:latin typeface="Times New Roman" panose="02020603050405020304" pitchFamily="18" charset="0"/>
                <a:ea typeface="宋体" panose="02010600030101010101" pitchFamily="2" charset="-122"/>
              </a:rPr>
              <a:t>81</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70670" name="Oval 14"/>
          <p:cNvSpPr/>
          <p:nvPr/>
        </p:nvSpPr>
        <p:spPr>
          <a:xfrm>
            <a:off x="5375275" y="1054100"/>
            <a:ext cx="685800" cy="381000"/>
          </a:xfrm>
          <a:prstGeom prst="ellipse">
            <a:avLst/>
          </a:prstGeom>
          <a:solidFill>
            <a:srgbClr val="CCFFFF"/>
          </a:solidFill>
          <a:ln w="12700" cap="flat" cmpd="sng">
            <a:solidFill>
              <a:srgbClr val="00008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solidFill>
                  <a:srgbClr val="0000FF"/>
                </a:solidFill>
                <a:latin typeface="Times New Roman" panose="02020603050405020304" pitchFamily="18" charset="0"/>
                <a:ea typeface="宋体" panose="02010600030101010101" pitchFamily="2" charset="-122"/>
              </a:rPr>
              <a:t>49</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70671" name="Line 15"/>
          <p:cNvSpPr/>
          <p:nvPr/>
        </p:nvSpPr>
        <p:spPr>
          <a:xfrm flipH="1">
            <a:off x="1343025" y="1343025"/>
            <a:ext cx="1066800" cy="576263"/>
          </a:xfrm>
          <a:prstGeom prst="line">
            <a:avLst/>
          </a:prstGeom>
          <a:ln w="9525" cap="flat" cmpd="sng">
            <a:solidFill>
              <a:schemeClr val="tx1"/>
            </a:solidFill>
            <a:prstDash val="solid"/>
            <a:headEnd type="none" w="med" len="med"/>
            <a:tailEnd type="none" w="med" len="med"/>
          </a:ln>
        </p:spPr>
      </p:sp>
      <p:sp>
        <p:nvSpPr>
          <p:cNvPr id="70672" name="Oval 16"/>
          <p:cNvSpPr/>
          <p:nvPr/>
        </p:nvSpPr>
        <p:spPr>
          <a:xfrm>
            <a:off x="1127125" y="1846263"/>
            <a:ext cx="685800" cy="381000"/>
          </a:xfrm>
          <a:prstGeom prst="ellipse">
            <a:avLst/>
          </a:prstGeom>
          <a:solidFill>
            <a:srgbClr val="CCFFFF"/>
          </a:solidFill>
          <a:ln w="12700" cap="flat" cmpd="sng">
            <a:solidFill>
              <a:srgbClr val="00008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solidFill>
                  <a:srgbClr val="0000FF"/>
                </a:solidFill>
                <a:latin typeface="Times New Roman" panose="02020603050405020304" pitchFamily="18" charset="0"/>
                <a:ea typeface="宋体" panose="02010600030101010101" pitchFamily="2" charset="-122"/>
                <a:sym typeface="Arial" panose="020B0604020202020204" pitchFamily="34" charset="0"/>
              </a:rPr>
              <a:t>73</a:t>
            </a:r>
            <a:endParaRPr lang="zh-CN" altLang="en-US" sz="2000" b="1" dirty="0">
              <a:solidFill>
                <a:srgbClr val="0000FF"/>
              </a:solidFill>
              <a:latin typeface="Times New Roman" panose="02020603050405020304" pitchFamily="18" charset="0"/>
              <a:ea typeface="宋体" panose="02010600030101010101" pitchFamily="2" charset="-122"/>
              <a:sym typeface="Arial" panose="020B0604020202020204" pitchFamily="34" charset="0"/>
            </a:endParaRPr>
          </a:p>
        </p:txBody>
      </p:sp>
      <p:sp>
        <p:nvSpPr>
          <p:cNvPr id="70673" name="Line 17"/>
          <p:cNvSpPr/>
          <p:nvPr/>
        </p:nvSpPr>
        <p:spPr>
          <a:xfrm>
            <a:off x="2927350" y="1414463"/>
            <a:ext cx="504825" cy="431800"/>
          </a:xfrm>
          <a:prstGeom prst="line">
            <a:avLst/>
          </a:prstGeom>
          <a:ln w="9525" cap="flat" cmpd="sng">
            <a:solidFill>
              <a:schemeClr val="tx1"/>
            </a:solidFill>
            <a:prstDash val="solid"/>
            <a:headEnd type="none" w="med" len="med"/>
            <a:tailEnd type="none" w="med" len="med"/>
          </a:ln>
        </p:spPr>
      </p:sp>
      <p:sp>
        <p:nvSpPr>
          <p:cNvPr id="70674" name="Oval 18"/>
          <p:cNvSpPr/>
          <p:nvPr/>
        </p:nvSpPr>
        <p:spPr>
          <a:xfrm>
            <a:off x="2998788" y="1846263"/>
            <a:ext cx="685800" cy="381000"/>
          </a:xfrm>
          <a:prstGeom prst="ellipse">
            <a:avLst/>
          </a:prstGeom>
          <a:solidFill>
            <a:srgbClr val="CCFFFF"/>
          </a:solidFill>
          <a:ln w="12700" cap="flat" cmpd="sng">
            <a:solidFill>
              <a:srgbClr val="00008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solidFill>
                  <a:srgbClr val="0000FF"/>
                </a:solidFill>
                <a:latin typeface="Times New Roman" panose="02020603050405020304" pitchFamily="18" charset="0"/>
                <a:ea typeface="宋体" panose="02010600030101010101" pitchFamily="2" charset="-122"/>
                <a:sym typeface="Arial" panose="020B0604020202020204" pitchFamily="34" charset="0"/>
              </a:rPr>
              <a:t>36</a:t>
            </a:r>
            <a:endParaRPr lang="zh-CN" altLang="en-US" sz="2000" b="1" dirty="0">
              <a:solidFill>
                <a:srgbClr val="0000FF"/>
              </a:solidFill>
              <a:latin typeface="Times New Roman" panose="02020603050405020304" pitchFamily="18" charset="0"/>
              <a:ea typeface="宋体" panose="02010600030101010101" pitchFamily="2" charset="-122"/>
              <a:sym typeface="Arial" panose="020B0604020202020204" pitchFamily="34" charset="0"/>
            </a:endParaRPr>
          </a:p>
        </p:txBody>
      </p:sp>
      <p:sp>
        <p:nvSpPr>
          <p:cNvPr id="70675" name="Line 19"/>
          <p:cNvSpPr/>
          <p:nvPr/>
        </p:nvSpPr>
        <p:spPr>
          <a:xfrm flipH="1">
            <a:off x="4656138" y="1343025"/>
            <a:ext cx="776287" cy="431800"/>
          </a:xfrm>
          <a:prstGeom prst="line">
            <a:avLst/>
          </a:prstGeom>
          <a:ln w="9525" cap="flat" cmpd="sng">
            <a:solidFill>
              <a:schemeClr val="tx1"/>
            </a:solidFill>
            <a:prstDash val="solid"/>
            <a:headEnd type="none" w="med" len="med"/>
            <a:tailEnd type="none" w="med" len="med"/>
          </a:ln>
        </p:spPr>
      </p:sp>
      <p:sp>
        <p:nvSpPr>
          <p:cNvPr id="70676" name="Oval 20"/>
          <p:cNvSpPr/>
          <p:nvPr/>
        </p:nvSpPr>
        <p:spPr>
          <a:xfrm>
            <a:off x="4295775" y="1774825"/>
            <a:ext cx="685800" cy="381000"/>
          </a:xfrm>
          <a:prstGeom prst="ellipse">
            <a:avLst/>
          </a:prstGeom>
          <a:solidFill>
            <a:srgbClr val="CCFFFF"/>
          </a:solidFill>
          <a:ln w="12700" cap="flat" cmpd="sng">
            <a:solidFill>
              <a:srgbClr val="00008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solidFill>
                  <a:srgbClr val="0000FF"/>
                </a:solidFill>
                <a:latin typeface="Times New Roman" panose="02020603050405020304" pitchFamily="18" charset="0"/>
                <a:ea typeface="宋体" panose="02010600030101010101" pitchFamily="2" charset="-122"/>
                <a:sym typeface="Arial" panose="020B0604020202020204" pitchFamily="34" charset="0"/>
              </a:rPr>
              <a:t>27</a:t>
            </a:r>
            <a:endParaRPr lang="zh-CN" altLang="en-US" sz="2000" b="1" dirty="0">
              <a:solidFill>
                <a:srgbClr val="0000FF"/>
              </a:solidFill>
              <a:latin typeface="Times New Roman" panose="02020603050405020304" pitchFamily="18" charset="0"/>
              <a:ea typeface="宋体" panose="02010600030101010101" pitchFamily="2" charset="-122"/>
              <a:sym typeface="Arial" panose="020B0604020202020204" pitchFamily="34" charset="0"/>
            </a:endParaRPr>
          </a:p>
        </p:txBody>
      </p:sp>
      <p:sp>
        <p:nvSpPr>
          <p:cNvPr id="70677" name="Line 21"/>
          <p:cNvSpPr/>
          <p:nvPr/>
        </p:nvSpPr>
        <p:spPr>
          <a:xfrm>
            <a:off x="6022975" y="1343025"/>
            <a:ext cx="1009650" cy="503238"/>
          </a:xfrm>
          <a:prstGeom prst="line">
            <a:avLst/>
          </a:prstGeom>
          <a:ln w="9525" cap="flat" cmpd="sng">
            <a:solidFill>
              <a:schemeClr val="tx1"/>
            </a:solidFill>
            <a:prstDash val="solid"/>
            <a:headEnd type="none" w="med" len="med"/>
            <a:tailEnd type="none" w="med" len="med"/>
          </a:ln>
        </p:spPr>
      </p:sp>
      <p:sp>
        <p:nvSpPr>
          <p:cNvPr id="70678" name="Oval 22"/>
          <p:cNvSpPr/>
          <p:nvPr/>
        </p:nvSpPr>
        <p:spPr>
          <a:xfrm>
            <a:off x="6599238" y="1774825"/>
            <a:ext cx="685800" cy="381000"/>
          </a:xfrm>
          <a:prstGeom prst="ellipse">
            <a:avLst/>
          </a:prstGeom>
          <a:solidFill>
            <a:srgbClr val="CCFFFF"/>
          </a:solidFill>
          <a:ln w="12700" cap="flat" cmpd="sng">
            <a:solidFill>
              <a:srgbClr val="00008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solidFill>
                  <a:srgbClr val="0000FF"/>
                </a:solidFill>
                <a:latin typeface="Times New Roman" panose="02020603050405020304" pitchFamily="18" charset="0"/>
                <a:ea typeface="宋体" panose="02010600030101010101" pitchFamily="2" charset="-122"/>
              </a:rPr>
              <a:t>40</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70679" name="Line 23"/>
          <p:cNvSpPr/>
          <p:nvPr/>
        </p:nvSpPr>
        <p:spPr>
          <a:xfrm flipH="1">
            <a:off x="911225" y="2206625"/>
            <a:ext cx="344488" cy="576263"/>
          </a:xfrm>
          <a:prstGeom prst="line">
            <a:avLst/>
          </a:prstGeom>
          <a:ln w="9525" cap="flat" cmpd="sng">
            <a:solidFill>
              <a:schemeClr val="tx1"/>
            </a:solidFill>
            <a:prstDash val="solid"/>
            <a:headEnd type="none" w="med" len="med"/>
            <a:tailEnd type="none" w="med" len="med"/>
          </a:ln>
        </p:spPr>
      </p:sp>
      <p:sp>
        <p:nvSpPr>
          <p:cNvPr id="70680" name="Oval 24"/>
          <p:cNvSpPr/>
          <p:nvPr/>
        </p:nvSpPr>
        <p:spPr>
          <a:xfrm>
            <a:off x="623888" y="2709863"/>
            <a:ext cx="685800" cy="381000"/>
          </a:xfrm>
          <a:prstGeom prst="ellipse">
            <a:avLst/>
          </a:prstGeom>
          <a:solidFill>
            <a:srgbClr val="CCFFFF"/>
          </a:solidFill>
          <a:ln w="12700" cap="flat" cmpd="sng">
            <a:solidFill>
              <a:srgbClr val="00008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solidFill>
                  <a:srgbClr val="0000FF"/>
                </a:solidFill>
                <a:latin typeface="Times New Roman" panose="02020603050405020304" pitchFamily="18" charset="0"/>
                <a:ea typeface="宋体" panose="02010600030101010101" pitchFamily="2" charset="-122"/>
              </a:rPr>
              <a:t>55</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70681" name="Line 25"/>
          <p:cNvSpPr/>
          <p:nvPr/>
        </p:nvSpPr>
        <p:spPr>
          <a:xfrm>
            <a:off x="1703388" y="2206625"/>
            <a:ext cx="433387" cy="503238"/>
          </a:xfrm>
          <a:prstGeom prst="line">
            <a:avLst/>
          </a:prstGeom>
          <a:ln w="9525" cap="flat" cmpd="sng">
            <a:solidFill>
              <a:schemeClr val="tx1"/>
            </a:solidFill>
            <a:prstDash val="solid"/>
            <a:headEnd type="none" w="med" len="med"/>
            <a:tailEnd type="none" w="med" len="med"/>
          </a:ln>
        </p:spPr>
      </p:sp>
      <p:sp>
        <p:nvSpPr>
          <p:cNvPr id="70682" name="Oval 26"/>
          <p:cNvSpPr/>
          <p:nvPr/>
        </p:nvSpPr>
        <p:spPr>
          <a:xfrm>
            <a:off x="1774825" y="2709863"/>
            <a:ext cx="685800" cy="381000"/>
          </a:xfrm>
          <a:prstGeom prst="ellipse">
            <a:avLst/>
          </a:prstGeom>
          <a:solidFill>
            <a:srgbClr val="CCFFFF"/>
          </a:solidFill>
          <a:ln w="12700" cap="flat" cmpd="sng">
            <a:solidFill>
              <a:srgbClr val="00008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solidFill>
                  <a:srgbClr val="0000FF"/>
                </a:solidFill>
                <a:latin typeface="Times New Roman" panose="02020603050405020304" pitchFamily="18" charset="0"/>
                <a:ea typeface="宋体" panose="02010600030101010101" pitchFamily="2" charset="-122"/>
              </a:rPr>
              <a:t>64</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70683" name="Line 27"/>
          <p:cNvSpPr/>
          <p:nvPr/>
        </p:nvSpPr>
        <p:spPr>
          <a:xfrm flipH="1">
            <a:off x="2832100" y="2190750"/>
            <a:ext cx="344488" cy="574675"/>
          </a:xfrm>
          <a:prstGeom prst="line">
            <a:avLst/>
          </a:prstGeom>
          <a:ln w="9525" cap="flat" cmpd="sng">
            <a:solidFill>
              <a:schemeClr val="tx1"/>
            </a:solidFill>
            <a:prstDash val="solid"/>
            <a:headEnd type="none" w="med" len="med"/>
            <a:tailEnd type="none" w="med" len="med"/>
          </a:ln>
        </p:spPr>
      </p:sp>
      <p:sp>
        <p:nvSpPr>
          <p:cNvPr id="70684" name="Oval 28"/>
          <p:cNvSpPr/>
          <p:nvPr/>
        </p:nvSpPr>
        <p:spPr>
          <a:xfrm>
            <a:off x="2566988" y="2709863"/>
            <a:ext cx="685800" cy="381000"/>
          </a:xfrm>
          <a:prstGeom prst="ellipse">
            <a:avLst/>
          </a:prstGeom>
          <a:solidFill>
            <a:srgbClr val="CCFFFF"/>
          </a:solidFill>
          <a:ln w="12700" cap="flat" cmpd="sng">
            <a:solidFill>
              <a:srgbClr val="00008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solidFill>
                  <a:srgbClr val="0000FF"/>
                </a:solidFill>
                <a:latin typeface="Times New Roman" panose="02020603050405020304" pitchFamily="18" charset="0"/>
                <a:ea typeface="宋体" panose="02010600030101010101" pitchFamily="2" charset="-122"/>
              </a:rPr>
              <a:t>12</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70685" name="Rectangle 29"/>
          <p:cNvSpPr/>
          <p:nvPr/>
        </p:nvSpPr>
        <p:spPr>
          <a:xfrm>
            <a:off x="5518150" y="2852738"/>
            <a:ext cx="1211263" cy="400050"/>
          </a:xfrm>
          <a:prstGeom prst="rect">
            <a:avLst/>
          </a:prstGeom>
          <a:noFill/>
          <a:ln w="9525">
            <a:noFill/>
          </a:ln>
        </p:spPr>
        <p:txBody>
          <a:bodyPr wrap="none">
            <a:spAutoFit/>
          </a:bodyPr>
          <a:p>
            <a:pPr eaLnBrk="1" hangingPunct="1">
              <a:buFont typeface="Arial" panose="020B0604020202020204" pitchFamily="34" charset="0"/>
            </a:pPr>
            <a:r>
              <a:rPr lang="zh-CN" altLang="zh-CN" sz="2000" b="1" dirty="0">
                <a:latin typeface="Times New Roman" panose="02020603050405020304" pitchFamily="18" charset="0"/>
                <a:ea typeface="微软雅黑" panose="020B0503020204020204" pitchFamily="34" charset="-122"/>
              </a:rPr>
              <a:t>是大顶堆</a:t>
            </a:r>
            <a:endParaRPr lang="zh-CN" altLang="zh-CN" sz="2000" b="1" dirty="0">
              <a:latin typeface="Times New Roman" panose="02020603050405020304" pitchFamily="18" charset="0"/>
              <a:ea typeface="微软雅黑" panose="020B0503020204020204" pitchFamily="34" charset="-122"/>
            </a:endParaRPr>
          </a:p>
        </p:txBody>
      </p:sp>
      <p:sp>
        <p:nvSpPr>
          <p:cNvPr id="70686" name="Text Box 30"/>
          <p:cNvSpPr txBox="1"/>
          <p:nvPr/>
        </p:nvSpPr>
        <p:spPr>
          <a:xfrm>
            <a:off x="587375" y="3648075"/>
            <a:ext cx="5448300" cy="400050"/>
          </a:xfrm>
          <a:prstGeom prst="rect">
            <a:avLst/>
          </a:prstGeom>
          <a:noFill/>
          <a:ln w="9525">
            <a:noFill/>
          </a:ln>
        </p:spPr>
        <p:txBody>
          <a:bodyPr wrap="none">
            <a:spAutoFit/>
          </a:bodyPr>
          <a:p>
            <a:pPr eaLnBrk="1" hangingPunct="1">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但在 98 和 12 进行互换之后，它就</a:t>
            </a:r>
            <a:r>
              <a:rPr lang="zh-CN" altLang="en-US" sz="2000" b="1" dirty="0">
                <a:latin typeface="微软雅黑" panose="020B0503020204020204" pitchFamily="34" charset="-122"/>
                <a:ea typeface="微软雅黑" panose="020B0503020204020204" pitchFamily="34" charset="-122"/>
              </a:rPr>
              <a:t>不</a:t>
            </a:r>
            <a:r>
              <a:rPr lang="zh-CN" altLang="en-US" sz="2000" dirty="0">
                <a:latin typeface="微软雅黑" panose="020B0503020204020204" pitchFamily="34" charset="-122"/>
                <a:ea typeface="微软雅黑" panose="020B0503020204020204" pitchFamily="34" charset="-122"/>
              </a:rPr>
              <a:t>是堆了，</a:t>
            </a:r>
            <a:endParaRPr lang="zh-CN" altLang="en-US" sz="2000" dirty="0">
              <a:latin typeface="微软雅黑" panose="020B0503020204020204" pitchFamily="34" charset="-122"/>
              <a:ea typeface="微软雅黑" panose="020B0503020204020204" pitchFamily="34" charset="-122"/>
            </a:endParaRPr>
          </a:p>
        </p:txBody>
      </p:sp>
      <p:sp>
        <p:nvSpPr>
          <p:cNvPr id="70687" name="Oval 31"/>
          <p:cNvSpPr/>
          <p:nvPr/>
        </p:nvSpPr>
        <p:spPr>
          <a:xfrm>
            <a:off x="3863975" y="333375"/>
            <a:ext cx="685800" cy="431800"/>
          </a:xfrm>
          <a:prstGeom prst="ellipse">
            <a:avLst/>
          </a:prstGeom>
          <a:solidFill>
            <a:srgbClr val="CCFFFF"/>
          </a:solidFill>
          <a:ln w="12700" cap="flat" cmpd="sng">
            <a:solidFill>
              <a:srgbClr val="00008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solidFill>
                  <a:srgbClr val="CC3300"/>
                </a:solidFill>
                <a:latin typeface="Times New Roman" panose="02020603050405020304" pitchFamily="18" charset="0"/>
                <a:ea typeface="宋体" panose="02010600030101010101" pitchFamily="2" charset="-122"/>
              </a:rPr>
              <a:t>12</a:t>
            </a:r>
            <a:endParaRPr lang="zh-CN" altLang="en-US" sz="2000" b="1" dirty="0">
              <a:solidFill>
                <a:srgbClr val="CC3300"/>
              </a:solidFill>
              <a:latin typeface="Times New Roman" panose="02020603050405020304" pitchFamily="18" charset="0"/>
              <a:ea typeface="宋体" panose="02010600030101010101" pitchFamily="2" charset="-122"/>
            </a:endParaRPr>
          </a:p>
        </p:txBody>
      </p:sp>
      <p:sp>
        <p:nvSpPr>
          <p:cNvPr id="70688" name="Oval 32"/>
          <p:cNvSpPr/>
          <p:nvPr/>
        </p:nvSpPr>
        <p:spPr>
          <a:xfrm>
            <a:off x="2566988" y="2709863"/>
            <a:ext cx="685800" cy="381000"/>
          </a:xfrm>
          <a:prstGeom prst="ellipse">
            <a:avLst/>
          </a:prstGeom>
          <a:solidFill>
            <a:srgbClr val="CCFFFF"/>
          </a:solidFill>
          <a:ln w="12700" cap="flat" cmpd="sng">
            <a:solidFill>
              <a:srgbClr val="00008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solidFill>
                  <a:srgbClr val="800000"/>
                </a:solidFill>
                <a:latin typeface="Times New Roman" panose="02020603050405020304" pitchFamily="18" charset="0"/>
                <a:ea typeface="宋体" panose="02010600030101010101" pitchFamily="2" charset="-122"/>
                <a:sym typeface="Arial" panose="020B0604020202020204" pitchFamily="34" charset="0"/>
              </a:rPr>
              <a:t>98</a:t>
            </a:r>
            <a:endParaRPr lang="zh-CN" altLang="en-US" sz="2000" b="1" dirty="0">
              <a:solidFill>
                <a:srgbClr val="800000"/>
              </a:solidFill>
              <a:latin typeface="Times New Roman" panose="02020603050405020304" pitchFamily="18" charset="0"/>
              <a:ea typeface="宋体" panose="02010600030101010101" pitchFamily="2" charset="-122"/>
              <a:sym typeface="Arial" panose="020B0604020202020204" pitchFamily="34" charset="0"/>
            </a:endParaRPr>
          </a:p>
        </p:txBody>
      </p:sp>
      <p:sp>
        <p:nvSpPr>
          <p:cNvPr id="70689" name="Oval 33"/>
          <p:cNvSpPr/>
          <p:nvPr/>
        </p:nvSpPr>
        <p:spPr>
          <a:xfrm>
            <a:off x="2566988" y="2709863"/>
            <a:ext cx="685800" cy="381000"/>
          </a:xfrm>
          <a:prstGeom prst="ellipse">
            <a:avLst/>
          </a:prstGeom>
          <a:solidFill>
            <a:srgbClr val="E7E6E6">
              <a:alpha val="49019"/>
            </a:srgbClr>
          </a:solidFill>
          <a:ln w="12700" cap="flat" cmpd="sng">
            <a:solidFill>
              <a:srgbClr val="000080"/>
            </a:solidFill>
            <a:prstDash val="solid"/>
            <a:headEnd type="none" w="med" len="med"/>
            <a:tailEnd type="none" w="med" len="med"/>
          </a:ln>
        </p:spPr>
        <p:txBody>
          <a:bodyPr wrap="none" anchor="ctr"/>
          <a:p>
            <a:pPr algn="ctr" eaLnBrk="1" hangingPunct="1">
              <a:buFont typeface="Arial" panose="020B0604020202020204" pitchFamily="34" charset="0"/>
            </a:pPr>
            <a:endParaRPr lang="zh-CN" altLang="en-US" sz="2000" b="1" dirty="0">
              <a:solidFill>
                <a:srgbClr val="800000"/>
              </a:solidFill>
              <a:latin typeface="Times New Roman" panose="02020603050405020304" pitchFamily="18" charset="0"/>
              <a:ea typeface="宋体" panose="02010600030101010101" pitchFamily="2" charset="-122"/>
              <a:sym typeface="Arial" panose="020B0604020202020204" pitchFamily="34" charset="0"/>
            </a:endParaRPr>
          </a:p>
        </p:txBody>
      </p:sp>
      <p:sp>
        <p:nvSpPr>
          <p:cNvPr id="70690" name="Text Box 34"/>
          <p:cNvSpPr txBox="1"/>
          <p:nvPr/>
        </p:nvSpPr>
        <p:spPr>
          <a:xfrm>
            <a:off x="695325" y="4222750"/>
            <a:ext cx="3775075" cy="400050"/>
          </a:xfrm>
          <a:prstGeom prst="rect">
            <a:avLst/>
          </a:prstGeom>
          <a:noFill/>
          <a:ln w="9525">
            <a:noFill/>
          </a:ln>
        </p:spPr>
        <p:txBody>
          <a:bodyPr wrap="none">
            <a:spAutoFit/>
          </a:bodyPr>
          <a:p>
            <a:pPr eaLnBrk="1" hangingPunct="1">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因此，需要对它进行“筛选”。</a:t>
            </a:r>
            <a:endParaRPr lang="zh-CN" altLang="zh-CN" sz="2000" dirty="0">
              <a:latin typeface="微软雅黑" panose="020B0503020204020204" pitchFamily="34" charset="-122"/>
              <a:ea typeface="微软雅黑" panose="020B0503020204020204" pitchFamily="34" charset="-122"/>
            </a:endParaRPr>
          </a:p>
        </p:txBody>
      </p:sp>
      <p:sp>
        <p:nvSpPr>
          <p:cNvPr id="70692" name="Line 36"/>
          <p:cNvSpPr/>
          <p:nvPr/>
        </p:nvSpPr>
        <p:spPr>
          <a:xfrm>
            <a:off x="3463925" y="1273175"/>
            <a:ext cx="1600200" cy="0"/>
          </a:xfrm>
          <a:prstGeom prst="line">
            <a:avLst/>
          </a:prstGeom>
          <a:ln w="19050" cap="flat" cmpd="sng">
            <a:solidFill>
              <a:srgbClr val="990000"/>
            </a:solidFill>
            <a:prstDash val="solid"/>
            <a:headEnd type="triangle" w="med" len="lg"/>
            <a:tailEnd type="triangle" w="med" len="lg"/>
          </a:ln>
        </p:spPr>
      </p:sp>
      <p:sp>
        <p:nvSpPr>
          <p:cNvPr id="70693" name="Rectangle 37"/>
          <p:cNvSpPr/>
          <p:nvPr/>
        </p:nvSpPr>
        <p:spPr>
          <a:xfrm>
            <a:off x="3829050" y="958850"/>
            <a:ext cx="641350" cy="365125"/>
          </a:xfrm>
          <a:prstGeom prst="rect">
            <a:avLst/>
          </a:prstGeom>
          <a:noFill/>
          <a:ln w="9525">
            <a:noFill/>
          </a:ln>
        </p:spPr>
        <p:txBody>
          <a:bodyPr wrap="none">
            <a:spAutoFit/>
          </a:bodyPr>
          <a:p>
            <a:pPr eaLnBrk="1" hangingPunct="1">
              <a:buFont typeface="Arial" panose="020B0604020202020204" pitchFamily="34" charset="0"/>
            </a:pPr>
            <a:r>
              <a:rPr lang="zh-CN" altLang="zh-CN" dirty="0">
                <a:solidFill>
                  <a:srgbClr val="FF0000"/>
                </a:solidFill>
                <a:latin typeface="Times New Roman" panose="02020603050405020304" pitchFamily="18" charset="0"/>
                <a:ea typeface="微软雅黑" panose="020B0503020204020204" pitchFamily="34" charset="-122"/>
              </a:rPr>
              <a:t>比较</a:t>
            </a:r>
            <a:endParaRPr lang="zh-CN" altLang="zh-CN" dirty="0">
              <a:solidFill>
                <a:srgbClr val="FF0000"/>
              </a:solidFill>
              <a:latin typeface="Times New Roman" panose="02020603050405020304" pitchFamily="18" charset="0"/>
              <a:ea typeface="微软雅黑" panose="020B0503020204020204" pitchFamily="34" charset="-122"/>
            </a:endParaRPr>
          </a:p>
        </p:txBody>
      </p:sp>
      <p:sp>
        <p:nvSpPr>
          <p:cNvPr id="70694" name="Line 38"/>
          <p:cNvSpPr/>
          <p:nvPr/>
        </p:nvSpPr>
        <p:spPr>
          <a:xfrm flipV="1">
            <a:off x="2676525" y="622300"/>
            <a:ext cx="971550" cy="346075"/>
          </a:xfrm>
          <a:prstGeom prst="line">
            <a:avLst/>
          </a:prstGeom>
          <a:ln w="19050" cap="flat" cmpd="sng">
            <a:solidFill>
              <a:srgbClr val="993300"/>
            </a:solidFill>
            <a:prstDash val="solid"/>
            <a:headEnd type="triangle" w="med" len="lg"/>
            <a:tailEnd type="triangle" w="med" len="lg"/>
          </a:ln>
        </p:spPr>
      </p:sp>
      <p:sp>
        <p:nvSpPr>
          <p:cNvPr id="70695" name="Rectangle 39"/>
          <p:cNvSpPr/>
          <p:nvPr/>
        </p:nvSpPr>
        <p:spPr>
          <a:xfrm rot="-932322">
            <a:off x="2674938" y="374650"/>
            <a:ext cx="639762" cy="366713"/>
          </a:xfrm>
          <a:prstGeom prst="rect">
            <a:avLst/>
          </a:prstGeom>
          <a:noFill/>
          <a:ln w="9525">
            <a:noFill/>
          </a:ln>
        </p:spPr>
        <p:txBody>
          <a:bodyPr wrap="none">
            <a:spAutoFit/>
          </a:bodyPr>
          <a:p>
            <a:pPr eaLnBrk="1" hangingPunct="1">
              <a:buFont typeface="Arial" panose="020B0604020202020204" pitchFamily="34" charset="0"/>
            </a:pPr>
            <a:r>
              <a:rPr lang="zh-CN" altLang="zh-CN" b="1" dirty="0">
                <a:solidFill>
                  <a:srgbClr val="990000"/>
                </a:solidFill>
                <a:latin typeface="Times New Roman" panose="02020603050405020304" pitchFamily="18" charset="0"/>
                <a:ea typeface="微软雅黑" panose="020B0503020204020204" pitchFamily="34" charset="-122"/>
              </a:rPr>
              <a:t>比较</a:t>
            </a:r>
            <a:endParaRPr lang="zh-CN" altLang="zh-CN" b="1" dirty="0">
              <a:solidFill>
                <a:srgbClr val="990000"/>
              </a:solidFill>
              <a:latin typeface="Times New Roman" panose="02020603050405020304" pitchFamily="18" charset="0"/>
              <a:ea typeface="微软雅黑" panose="020B0503020204020204" pitchFamily="34" charset="-122"/>
            </a:endParaRPr>
          </a:p>
        </p:txBody>
      </p:sp>
      <p:sp>
        <p:nvSpPr>
          <p:cNvPr id="70696" name="Oval 40"/>
          <p:cNvSpPr/>
          <p:nvPr/>
        </p:nvSpPr>
        <p:spPr>
          <a:xfrm>
            <a:off x="1055688" y="622300"/>
            <a:ext cx="685800" cy="431800"/>
          </a:xfrm>
          <a:prstGeom prst="ellipse">
            <a:avLst/>
          </a:prstGeom>
          <a:solidFill>
            <a:srgbClr val="CCFFFF"/>
          </a:solidFill>
          <a:ln w="12700" cap="flat" cmpd="sng">
            <a:solidFill>
              <a:srgbClr val="00008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solidFill>
                  <a:srgbClr val="CC3300"/>
                </a:solidFill>
                <a:latin typeface="Times New Roman" panose="02020603050405020304" pitchFamily="18" charset="0"/>
                <a:ea typeface="宋体" panose="02010600030101010101" pitchFamily="2" charset="-122"/>
              </a:rPr>
              <a:t>12</a:t>
            </a:r>
            <a:endParaRPr lang="zh-CN" altLang="en-US" sz="2000" b="1" dirty="0">
              <a:solidFill>
                <a:srgbClr val="CC3300"/>
              </a:solidFill>
              <a:latin typeface="Times New Roman" panose="02020603050405020304" pitchFamily="18" charset="0"/>
              <a:ea typeface="宋体" panose="02010600030101010101" pitchFamily="2" charset="-122"/>
            </a:endParaRPr>
          </a:p>
        </p:txBody>
      </p:sp>
      <p:sp>
        <p:nvSpPr>
          <p:cNvPr id="70697" name="Oval 41"/>
          <p:cNvSpPr/>
          <p:nvPr/>
        </p:nvSpPr>
        <p:spPr>
          <a:xfrm>
            <a:off x="3863975" y="333375"/>
            <a:ext cx="685800" cy="431800"/>
          </a:xfrm>
          <a:prstGeom prst="ellipse">
            <a:avLst/>
          </a:prstGeom>
          <a:solidFill>
            <a:srgbClr val="CCFFFF"/>
          </a:solidFill>
          <a:ln w="12700" cap="flat" cmpd="sng">
            <a:solidFill>
              <a:srgbClr val="00008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solidFill>
                  <a:srgbClr val="CC3300"/>
                </a:solidFill>
                <a:latin typeface="Times New Roman" panose="02020603050405020304" pitchFamily="18" charset="0"/>
                <a:ea typeface="宋体" panose="02010600030101010101" pitchFamily="2" charset="-122"/>
              </a:rPr>
              <a:t>81</a:t>
            </a:r>
            <a:endParaRPr lang="zh-CN" altLang="en-US" sz="2000" b="1" dirty="0">
              <a:solidFill>
                <a:srgbClr val="CC3300"/>
              </a:solidFill>
              <a:latin typeface="Times New Roman" panose="02020603050405020304" pitchFamily="18" charset="0"/>
              <a:ea typeface="宋体" panose="02010600030101010101" pitchFamily="2" charset="-122"/>
            </a:endParaRPr>
          </a:p>
        </p:txBody>
      </p:sp>
      <p:sp>
        <p:nvSpPr>
          <p:cNvPr id="70698" name="Line 42"/>
          <p:cNvSpPr/>
          <p:nvPr/>
        </p:nvSpPr>
        <p:spPr>
          <a:xfrm>
            <a:off x="1914525" y="2035175"/>
            <a:ext cx="1012825" cy="25400"/>
          </a:xfrm>
          <a:prstGeom prst="line">
            <a:avLst/>
          </a:prstGeom>
          <a:ln w="19050" cap="flat" cmpd="sng">
            <a:solidFill>
              <a:srgbClr val="990000"/>
            </a:solidFill>
            <a:prstDash val="solid"/>
            <a:headEnd type="triangle" w="med" len="lg"/>
            <a:tailEnd type="triangle" w="med" len="lg"/>
          </a:ln>
        </p:spPr>
      </p:sp>
      <p:sp>
        <p:nvSpPr>
          <p:cNvPr id="70699" name="Rectangle 43" descr="$0YQ47WJEP@1L(W4L9V%%PW"/>
          <p:cNvSpPr/>
          <p:nvPr/>
        </p:nvSpPr>
        <p:spPr>
          <a:xfrm>
            <a:off x="3359150" y="909638"/>
            <a:ext cx="1800225" cy="431800"/>
          </a:xfrm>
          <a:prstGeom prst="rect">
            <a:avLst/>
          </a:prstGeom>
          <a:blipFill rotWithShape="0">
            <a:blip r:embed="rId1"/>
            <a:stretch>
              <a:fillRect/>
            </a:stretch>
          </a:blipFill>
          <a:ln w="9525">
            <a:noFill/>
          </a:ln>
        </p:spPr>
        <p:txBody>
          <a:bodyPr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70700" name="Line 44"/>
          <p:cNvSpPr/>
          <p:nvPr/>
        </p:nvSpPr>
        <p:spPr>
          <a:xfrm flipH="1" flipV="1">
            <a:off x="1271588" y="1125538"/>
            <a:ext cx="1587" cy="649287"/>
          </a:xfrm>
          <a:prstGeom prst="line">
            <a:avLst/>
          </a:prstGeom>
          <a:ln w="19050" cap="flat" cmpd="sng">
            <a:solidFill>
              <a:srgbClr val="993300"/>
            </a:solidFill>
            <a:prstDash val="solid"/>
            <a:headEnd type="triangle" w="med" len="lg"/>
            <a:tailEnd type="triangle" w="med" len="lg"/>
          </a:ln>
        </p:spPr>
      </p:sp>
      <p:sp>
        <p:nvSpPr>
          <p:cNvPr id="70701" name="长方形 1733" descr="2"/>
          <p:cNvSpPr/>
          <p:nvPr/>
        </p:nvSpPr>
        <p:spPr>
          <a:xfrm rot="-1080000">
            <a:off x="2266950" y="388938"/>
            <a:ext cx="1368425" cy="522287"/>
          </a:xfrm>
          <a:prstGeom prst="rect">
            <a:avLst/>
          </a:prstGeom>
          <a:blipFill rotWithShape="0">
            <a:blip r:embed="rId2"/>
            <a:stretch>
              <a:fillRect/>
            </a:stretch>
          </a:blipFill>
          <a:ln w="9525">
            <a:noFill/>
          </a:ln>
        </p:spPr>
        <p:txBody>
          <a:bodyPr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70702" name="Oval 16"/>
          <p:cNvSpPr/>
          <p:nvPr/>
        </p:nvSpPr>
        <p:spPr>
          <a:xfrm>
            <a:off x="2351088" y="1054100"/>
            <a:ext cx="685800" cy="381000"/>
          </a:xfrm>
          <a:prstGeom prst="ellipse">
            <a:avLst/>
          </a:prstGeom>
          <a:solidFill>
            <a:srgbClr val="CCFFFF"/>
          </a:solidFill>
          <a:ln w="12700" cap="flat" cmpd="sng">
            <a:solidFill>
              <a:srgbClr val="00008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solidFill>
                  <a:srgbClr val="FF0000"/>
                </a:solidFill>
                <a:latin typeface="Times New Roman" panose="02020603050405020304" pitchFamily="18" charset="0"/>
                <a:ea typeface="宋体" panose="02010600030101010101" pitchFamily="2" charset="-122"/>
                <a:sym typeface="Arial" panose="020B0604020202020204" pitchFamily="34" charset="0"/>
              </a:rPr>
              <a:t>73</a:t>
            </a:r>
            <a:endParaRPr lang="zh-CN" altLang="en-US" sz="2000" b="1" dirty="0">
              <a:solidFill>
                <a:srgbClr val="FF0000"/>
              </a:solidFill>
              <a:latin typeface="Times New Roman" panose="02020603050405020304" pitchFamily="18" charset="0"/>
              <a:ea typeface="宋体" panose="02010600030101010101" pitchFamily="2" charset="-122"/>
              <a:sym typeface="Arial" panose="020B0604020202020204" pitchFamily="34" charset="0"/>
            </a:endParaRPr>
          </a:p>
        </p:txBody>
      </p:sp>
      <p:sp>
        <p:nvSpPr>
          <p:cNvPr id="70703" name="Line 47"/>
          <p:cNvSpPr/>
          <p:nvPr/>
        </p:nvSpPr>
        <p:spPr>
          <a:xfrm>
            <a:off x="1416050" y="2925763"/>
            <a:ext cx="358775" cy="1587"/>
          </a:xfrm>
          <a:prstGeom prst="line">
            <a:avLst/>
          </a:prstGeom>
          <a:ln w="19050" cap="flat" cmpd="sng">
            <a:solidFill>
              <a:srgbClr val="990000"/>
            </a:solidFill>
            <a:prstDash val="solid"/>
            <a:headEnd type="triangle" w="med" len="lg"/>
            <a:tailEnd type="triangle" w="med" len="lg"/>
          </a:ln>
        </p:spPr>
      </p:sp>
      <p:sp>
        <p:nvSpPr>
          <p:cNvPr id="70704" name="长方形 1731" descr="1"/>
          <p:cNvSpPr/>
          <p:nvPr/>
        </p:nvSpPr>
        <p:spPr>
          <a:xfrm>
            <a:off x="1847850" y="1774825"/>
            <a:ext cx="1079500" cy="360363"/>
          </a:xfrm>
          <a:prstGeom prst="rect">
            <a:avLst/>
          </a:prstGeom>
          <a:blipFill rotWithShape="0">
            <a:blip r:embed="rId3"/>
            <a:stretch>
              <a:fillRect/>
            </a:stretch>
          </a:blipFill>
          <a:ln w="9525">
            <a:noFill/>
          </a:ln>
        </p:spPr>
        <p:txBody>
          <a:bodyPr anchor="ctr"/>
          <a:p>
            <a:pPr eaLnBrk="1" hangingPunct="1">
              <a:buFont typeface="Arial" panose="020B0604020202020204" pitchFamily="34" charset="0"/>
            </a:pPr>
            <a:endParaRPr lang="zh-CN" altLang="zh-CN" sz="3300" dirty="0">
              <a:latin typeface="Times New Roman" panose="02020603050405020304" pitchFamily="18" charset="0"/>
              <a:ea typeface="宋体" panose="02010600030101010101" pitchFamily="2" charset="-122"/>
            </a:endParaRPr>
          </a:p>
        </p:txBody>
      </p:sp>
      <p:sp>
        <p:nvSpPr>
          <p:cNvPr id="70705" name="Line 49"/>
          <p:cNvSpPr/>
          <p:nvPr/>
        </p:nvSpPr>
        <p:spPr>
          <a:xfrm flipH="1" flipV="1">
            <a:off x="1630363" y="1054100"/>
            <a:ext cx="576262" cy="1584325"/>
          </a:xfrm>
          <a:prstGeom prst="line">
            <a:avLst/>
          </a:prstGeom>
          <a:ln w="19050" cap="flat" cmpd="sng">
            <a:solidFill>
              <a:srgbClr val="993300"/>
            </a:solidFill>
            <a:prstDash val="solid"/>
            <a:headEnd type="triangle" w="med" len="lg"/>
            <a:tailEnd type="triangle" w="med" len="lg"/>
          </a:ln>
        </p:spPr>
      </p:sp>
      <p:sp>
        <p:nvSpPr>
          <p:cNvPr id="70706" name="长方形 1733" descr="1"/>
          <p:cNvSpPr/>
          <p:nvPr/>
        </p:nvSpPr>
        <p:spPr>
          <a:xfrm>
            <a:off x="1127125" y="1054100"/>
            <a:ext cx="215900" cy="792163"/>
          </a:xfrm>
          <a:prstGeom prst="rect">
            <a:avLst/>
          </a:prstGeom>
          <a:blipFill rotWithShape="0">
            <a:blip r:embed="rId3"/>
            <a:stretch>
              <a:fillRect/>
            </a:stretch>
          </a:blipFill>
          <a:ln w="9525">
            <a:noFill/>
          </a:ln>
        </p:spPr>
        <p:txBody>
          <a:bodyPr anchor="ctr"/>
          <a:p>
            <a:pPr eaLnBrk="1" hangingPunct="1">
              <a:buFont typeface="Arial" panose="020B0604020202020204" pitchFamily="34" charset="0"/>
            </a:pPr>
            <a:endParaRPr lang="zh-CN" altLang="zh-CN" sz="3300" dirty="0">
              <a:latin typeface="Times New Roman" panose="02020603050405020304" pitchFamily="18" charset="0"/>
              <a:ea typeface="宋体" panose="02010600030101010101" pitchFamily="2" charset="-122"/>
            </a:endParaRPr>
          </a:p>
        </p:txBody>
      </p:sp>
      <p:sp>
        <p:nvSpPr>
          <p:cNvPr id="70707" name="Oval 16"/>
          <p:cNvSpPr/>
          <p:nvPr/>
        </p:nvSpPr>
        <p:spPr>
          <a:xfrm>
            <a:off x="1127125" y="1824038"/>
            <a:ext cx="685800" cy="381000"/>
          </a:xfrm>
          <a:prstGeom prst="ellipse">
            <a:avLst/>
          </a:prstGeom>
          <a:solidFill>
            <a:srgbClr val="CCFFFF"/>
          </a:solidFill>
          <a:ln w="12700" cap="flat" cmpd="sng">
            <a:solidFill>
              <a:srgbClr val="00008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solidFill>
                  <a:srgbClr val="FF0000"/>
                </a:solidFill>
                <a:latin typeface="Times New Roman" panose="02020603050405020304" pitchFamily="18" charset="0"/>
                <a:ea typeface="宋体" panose="02010600030101010101" pitchFamily="2" charset="-122"/>
                <a:sym typeface="Arial" panose="020B0604020202020204" pitchFamily="34" charset="0"/>
              </a:rPr>
              <a:t>64</a:t>
            </a:r>
            <a:endParaRPr lang="zh-CN" altLang="en-US" sz="2000" b="1" dirty="0">
              <a:solidFill>
                <a:srgbClr val="FF0000"/>
              </a:solidFill>
              <a:latin typeface="Times New Roman" panose="02020603050405020304" pitchFamily="18" charset="0"/>
              <a:ea typeface="宋体" panose="02010600030101010101" pitchFamily="2" charset="-122"/>
              <a:sym typeface="Arial" panose="020B0604020202020204" pitchFamily="34" charset="0"/>
            </a:endParaRPr>
          </a:p>
        </p:txBody>
      </p:sp>
      <p:sp>
        <p:nvSpPr>
          <p:cNvPr id="70708" name="Rectangle 52" descr="1"/>
          <p:cNvSpPr/>
          <p:nvPr/>
        </p:nvSpPr>
        <p:spPr>
          <a:xfrm>
            <a:off x="982663" y="622300"/>
            <a:ext cx="792162" cy="431800"/>
          </a:xfrm>
          <a:prstGeom prst="rect">
            <a:avLst/>
          </a:prstGeom>
          <a:blipFill rotWithShape="0">
            <a:blip r:embed="rId3"/>
            <a:stretch>
              <a:fillRect/>
            </a:stretch>
          </a:blipFill>
          <a:ln w="9525">
            <a:noFill/>
          </a:ln>
        </p:spPr>
        <p:txBody>
          <a:bodyPr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70709" name="Oval 26"/>
          <p:cNvSpPr/>
          <p:nvPr/>
        </p:nvSpPr>
        <p:spPr>
          <a:xfrm>
            <a:off x="1774825" y="2709863"/>
            <a:ext cx="685800" cy="381000"/>
          </a:xfrm>
          <a:prstGeom prst="ellipse">
            <a:avLst/>
          </a:prstGeom>
          <a:solidFill>
            <a:srgbClr val="CCFFFF"/>
          </a:solidFill>
          <a:ln w="12700" cap="flat" cmpd="sng">
            <a:solidFill>
              <a:srgbClr val="00008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solidFill>
                  <a:srgbClr val="FF0000"/>
                </a:solidFill>
                <a:latin typeface="Times New Roman" panose="02020603050405020304" pitchFamily="18" charset="0"/>
                <a:ea typeface="宋体" panose="02010600030101010101" pitchFamily="2" charset="-122"/>
              </a:rPr>
              <a:t>12</a:t>
            </a:r>
            <a:endParaRPr lang="zh-CN" altLang="en-US" sz="2000" b="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0665"/>
                                        </p:tgtEl>
                                        <p:attrNameLst>
                                          <p:attrName>style.visibility</p:attrName>
                                        </p:attrNameLst>
                                      </p:cBhvr>
                                      <p:to>
                                        <p:strVal val="visible"/>
                                      </p:to>
                                    </p:set>
                                    <p:animEffect transition="in" filter="wipe(left)">
                                      <p:cBhvr>
                                        <p:cTn id="7" dur="500"/>
                                        <p:tgtEl>
                                          <p:spTgt spid="7066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0666"/>
                                        </p:tgtEl>
                                        <p:attrNameLst>
                                          <p:attrName>style.visibility</p:attrName>
                                        </p:attrNameLst>
                                      </p:cBhvr>
                                      <p:to>
                                        <p:strVal val="visible"/>
                                      </p:to>
                                    </p:set>
                                    <p:animEffect transition="in" filter="wipe(left)">
                                      <p:cBhvr>
                                        <p:cTn id="10" dur="500"/>
                                        <p:tgtEl>
                                          <p:spTgt spid="70666"/>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70667"/>
                                        </p:tgtEl>
                                        <p:attrNameLst>
                                          <p:attrName>style.visibility</p:attrName>
                                        </p:attrNameLst>
                                      </p:cBhvr>
                                      <p:to>
                                        <p:strVal val="visible"/>
                                      </p:to>
                                    </p:set>
                                    <p:animEffect transition="in" filter="wipe(up)">
                                      <p:cBhvr>
                                        <p:cTn id="14" dur="500"/>
                                        <p:tgtEl>
                                          <p:spTgt spid="70667"/>
                                        </p:tgtEl>
                                      </p:cBhvr>
                                    </p:animEffect>
                                  </p:childTnLst>
                                </p:cTn>
                              </p:par>
                            </p:childTnLst>
                          </p:cTn>
                        </p:par>
                        <p:par>
                          <p:cTn id="15" fill="hold">
                            <p:stCondLst>
                              <p:cond delay="1000"/>
                            </p:stCondLst>
                            <p:childTnLst>
                              <p:par>
                                <p:cTn id="16" presetID="22" presetClass="entr" presetSubtype="8" fill="hold" grpId="0" nodeType="afterEffect">
                                  <p:stCondLst>
                                    <p:cond delay="500"/>
                                  </p:stCondLst>
                                  <p:childTnLst>
                                    <p:set>
                                      <p:cBhvr>
                                        <p:cTn id="17" dur="1" fill="hold">
                                          <p:stCondLst>
                                            <p:cond delay="0"/>
                                          </p:stCondLst>
                                        </p:cTn>
                                        <p:tgtEl>
                                          <p:spTgt spid="70669"/>
                                        </p:tgtEl>
                                        <p:attrNameLst>
                                          <p:attrName>style.visibility</p:attrName>
                                        </p:attrNameLst>
                                      </p:cBhvr>
                                      <p:to>
                                        <p:strVal val="visible"/>
                                      </p:to>
                                    </p:set>
                                    <p:animEffect transition="in" filter="wipe(left)">
                                      <p:cBhvr>
                                        <p:cTn id="18" dur="500"/>
                                        <p:tgtEl>
                                          <p:spTgt spid="70669"/>
                                        </p:tgtEl>
                                      </p:cBhvr>
                                    </p:animEffect>
                                  </p:childTnLst>
                                </p:cTn>
                              </p:par>
                            </p:childTnLst>
                          </p:cTn>
                        </p:par>
                        <p:par>
                          <p:cTn id="19" fill="hold">
                            <p:stCondLst>
                              <p:cond delay="2000"/>
                            </p:stCondLst>
                            <p:childTnLst>
                              <p:par>
                                <p:cTn id="20" presetID="22" presetClass="entr" presetSubtype="1" fill="hold" nodeType="afterEffect">
                                  <p:stCondLst>
                                    <p:cond delay="0"/>
                                  </p:stCondLst>
                                  <p:childTnLst>
                                    <p:set>
                                      <p:cBhvr>
                                        <p:cTn id="21" dur="1" fill="hold">
                                          <p:stCondLst>
                                            <p:cond delay="0"/>
                                          </p:stCondLst>
                                        </p:cTn>
                                        <p:tgtEl>
                                          <p:spTgt spid="70668"/>
                                        </p:tgtEl>
                                        <p:attrNameLst>
                                          <p:attrName>style.visibility</p:attrName>
                                        </p:attrNameLst>
                                      </p:cBhvr>
                                      <p:to>
                                        <p:strVal val="visible"/>
                                      </p:to>
                                    </p:set>
                                    <p:animEffect transition="in" filter="wipe(up)">
                                      <p:cBhvr>
                                        <p:cTn id="22" dur="500"/>
                                        <p:tgtEl>
                                          <p:spTgt spid="70668"/>
                                        </p:tgtEl>
                                      </p:cBhvr>
                                    </p:animEffect>
                                  </p:childTnLst>
                                </p:cTn>
                              </p:par>
                            </p:childTnLst>
                          </p:cTn>
                        </p:par>
                        <p:par>
                          <p:cTn id="23" fill="hold">
                            <p:stCondLst>
                              <p:cond delay="2500"/>
                            </p:stCondLst>
                            <p:childTnLst>
                              <p:par>
                                <p:cTn id="24" presetID="22" presetClass="entr" presetSubtype="8" fill="hold" grpId="0" nodeType="afterEffect">
                                  <p:stCondLst>
                                    <p:cond delay="500"/>
                                  </p:stCondLst>
                                  <p:childTnLst>
                                    <p:set>
                                      <p:cBhvr>
                                        <p:cTn id="25" dur="1" fill="hold">
                                          <p:stCondLst>
                                            <p:cond delay="0"/>
                                          </p:stCondLst>
                                        </p:cTn>
                                        <p:tgtEl>
                                          <p:spTgt spid="70670"/>
                                        </p:tgtEl>
                                        <p:attrNameLst>
                                          <p:attrName>style.visibility</p:attrName>
                                        </p:attrNameLst>
                                      </p:cBhvr>
                                      <p:to>
                                        <p:strVal val="visible"/>
                                      </p:to>
                                    </p:set>
                                    <p:animEffect transition="in" filter="wipe(left)">
                                      <p:cBhvr>
                                        <p:cTn id="26" dur="500"/>
                                        <p:tgtEl>
                                          <p:spTgt spid="70670"/>
                                        </p:tgtEl>
                                      </p:cBhvr>
                                    </p:animEffect>
                                  </p:childTnLst>
                                </p:cTn>
                              </p:par>
                            </p:childTnLst>
                          </p:cTn>
                        </p:par>
                        <p:par>
                          <p:cTn id="27" fill="hold">
                            <p:stCondLst>
                              <p:cond delay="3500"/>
                            </p:stCondLst>
                            <p:childTnLst>
                              <p:par>
                                <p:cTn id="28" presetID="22" presetClass="entr" presetSubtype="1" fill="hold" nodeType="afterEffect">
                                  <p:stCondLst>
                                    <p:cond delay="0"/>
                                  </p:stCondLst>
                                  <p:childTnLst>
                                    <p:set>
                                      <p:cBhvr>
                                        <p:cTn id="29" dur="1" fill="hold">
                                          <p:stCondLst>
                                            <p:cond delay="0"/>
                                          </p:stCondLst>
                                        </p:cTn>
                                        <p:tgtEl>
                                          <p:spTgt spid="70671"/>
                                        </p:tgtEl>
                                        <p:attrNameLst>
                                          <p:attrName>style.visibility</p:attrName>
                                        </p:attrNameLst>
                                      </p:cBhvr>
                                      <p:to>
                                        <p:strVal val="visible"/>
                                      </p:to>
                                    </p:set>
                                    <p:animEffect transition="in" filter="wipe(up)">
                                      <p:cBhvr>
                                        <p:cTn id="30" dur="500"/>
                                        <p:tgtEl>
                                          <p:spTgt spid="70671"/>
                                        </p:tgtEl>
                                      </p:cBhvr>
                                    </p:animEffect>
                                  </p:childTnLst>
                                </p:cTn>
                              </p:par>
                            </p:childTnLst>
                          </p:cTn>
                        </p:par>
                        <p:par>
                          <p:cTn id="31" fill="hold">
                            <p:stCondLst>
                              <p:cond delay="4000"/>
                            </p:stCondLst>
                            <p:childTnLst>
                              <p:par>
                                <p:cTn id="32" presetID="22" presetClass="entr" presetSubtype="8" fill="hold" grpId="0" nodeType="afterEffect">
                                  <p:stCondLst>
                                    <p:cond delay="500"/>
                                  </p:stCondLst>
                                  <p:childTnLst>
                                    <p:set>
                                      <p:cBhvr>
                                        <p:cTn id="33" dur="1" fill="hold">
                                          <p:stCondLst>
                                            <p:cond delay="0"/>
                                          </p:stCondLst>
                                        </p:cTn>
                                        <p:tgtEl>
                                          <p:spTgt spid="70672"/>
                                        </p:tgtEl>
                                        <p:attrNameLst>
                                          <p:attrName>style.visibility</p:attrName>
                                        </p:attrNameLst>
                                      </p:cBhvr>
                                      <p:to>
                                        <p:strVal val="visible"/>
                                      </p:to>
                                    </p:set>
                                    <p:animEffect transition="in" filter="wipe(left)">
                                      <p:cBhvr>
                                        <p:cTn id="34" dur="500"/>
                                        <p:tgtEl>
                                          <p:spTgt spid="70672"/>
                                        </p:tgtEl>
                                      </p:cBhvr>
                                    </p:animEffect>
                                  </p:childTnLst>
                                </p:cTn>
                              </p:par>
                            </p:childTnLst>
                          </p:cTn>
                        </p:par>
                        <p:par>
                          <p:cTn id="35" fill="hold">
                            <p:stCondLst>
                              <p:cond delay="5000"/>
                            </p:stCondLst>
                            <p:childTnLst>
                              <p:par>
                                <p:cTn id="36" presetID="22" presetClass="entr" presetSubtype="1" fill="hold" nodeType="afterEffect">
                                  <p:stCondLst>
                                    <p:cond delay="0"/>
                                  </p:stCondLst>
                                  <p:childTnLst>
                                    <p:set>
                                      <p:cBhvr>
                                        <p:cTn id="37" dur="1" fill="hold">
                                          <p:stCondLst>
                                            <p:cond delay="0"/>
                                          </p:stCondLst>
                                        </p:cTn>
                                        <p:tgtEl>
                                          <p:spTgt spid="70673"/>
                                        </p:tgtEl>
                                        <p:attrNameLst>
                                          <p:attrName>style.visibility</p:attrName>
                                        </p:attrNameLst>
                                      </p:cBhvr>
                                      <p:to>
                                        <p:strVal val="visible"/>
                                      </p:to>
                                    </p:set>
                                    <p:animEffect transition="in" filter="wipe(up)">
                                      <p:cBhvr>
                                        <p:cTn id="38" dur="500"/>
                                        <p:tgtEl>
                                          <p:spTgt spid="70673"/>
                                        </p:tgtEl>
                                      </p:cBhvr>
                                    </p:animEffect>
                                  </p:childTnLst>
                                </p:cTn>
                              </p:par>
                            </p:childTnLst>
                          </p:cTn>
                        </p:par>
                        <p:par>
                          <p:cTn id="39" fill="hold">
                            <p:stCondLst>
                              <p:cond delay="5500"/>
                            </p:stCondLst>
                            <p:childTnLst>
                              <p:par>
                                <p:cTn id="40" presetID="22" presetClass="entr" presetSubtype="8" fill="hold" grpId="0" nodeType="afterEffect">
                                  <p:stCondLst>
                                    <p:cond delay="500"/>
                                  </p:stCondLst>
                                  <p:childTnLst>
                                    <p:set>
                                      <p:cBhvr>
                                        <p:cTn id="41" dur="1" fill="hold">
                                          <p:stCondLst>
                                            <p:cond delay="0"/>
                                          </p:stCondLst>
                                        </p:cTn>
                                        <p:tgtEl>
                                          <p:spTgt spid="70674"/>
                                        </p:tgtEl>
                                        <p:attrNameLst>
                                          <p:attrName>style.visibility</p:attrName>
                                        </p:attrNameLst>
                                      </p:cBhvr>
                                      <p:to>
                                        <p:strVal val="visible"/>
                                      </p:to>
                                    </p:set>
                                    <p:animEffect transition="in" filter="wipe(left)">
                                      <p:cBhvr>
                                        <p:cTn id="42" dur="500"/>
                                        <p:tgtEl>
                                          <p:spTgt spid="70674"/>
                                        </p:tgtEl>
                                      </p:cBhvr>
                                    </p:animEffect>
                                  </p:childTnLst>
                                </p:cTn>
                              </p:par>
                            </p:childTnLst>
                          </p:cTn>
                        </p:par>
                        <p:par>
                          <p:cTn id="43" fill="hold">
                            <p:stCondLst>
                              <p:cond delay="6500"/>
                            </p:stCondLst>
                            <p:childTnLst>
                              <p:par>
                                <p:cTn id="44" presetID="22" presetClass="entr" presetSubtype="1" fill="hold" nodeType="afterEffect">
                                  <p:stCondLst>
                                    <p:cond delay="0"/>
                                  </p:stCondLst>
                                  <p:childTnLst>
                                    <p:set>
                                      <p:cBhvr>
                                        <p:cTn id="45" dur="1" fill="hold">
                                          <p:stCondLst>
                                            <p:cond delay="0"/>
                                          </p:stCondLst>
                                        </p:cTn>
                                        <p:tgtEl>
                                          <p:spTgt spid="70675"/>
                                        </p:tgtEl>
                                        <p:attrNameLst>
                                          <p:attrName>style.visibility</p:attrName>
                                        </p:attrNameLst>
                                      </p:cBhvr>
                                      <p:to>
                                        <p:strVal val="visible"/>
                                      </p:to>
                                    </p:set>
                                    <p:animEffect transition="in" filter="wipe(up)">
                                      <p:cBhvr>
                                        <p:cTn id="46" dur="500"/>
                                        <p:tgtEl>
                                          <p:spTgt spid="70675"/>
                                        </p:tgtEl>
                                      </p:cBhvr>
                                    </p:animEffect>
                                  </p:childTnLst>
                                </p:cTn>
                              </p:par>
                            </p:childTnLst>
                          </p:cTn>
                        </p:par>
                        <p:par>
                          <p:cTn id="47" fill="hold">
                            <p:stCondLst>
                              <p:cond delay="7000"/>
                            </p:stCondLst>
                            <p:childTnLst>
                              <p:par>
                                <p:cTn id="48" presetID="22" presetClass="entr" presetSubtype="8" fill="hold" grpId="0" nodeType="afterEffect">
                                  <p:stCondLst>
                                    <p:cond delay="500"/>
                                  </p:stCondLst>
                                  <p:childTnLst>
                                    <p:set>
                                      <p:cBhvr>
                                        <p:cTn id="49" dur="1" fill="hold">
                                          <p:stCondLst>
                                            <p:cond delay="0"/>
                                          </p:stCondLst>
                                        </p:cTn>
                                        <p:tgtEl>
                                          <p:spTgt spid="70676"/>
                                        </p:tgtEl>
                                        <p:attrNameLst>
                                          <p:attrName>style.visibility</p:attrName>
                                        </p:attrNameLst>
                                      </p:cBhvr>
                                      <p:to>
                                        <p:strVal val="visible"/>
                                      </p:to>
                                    </p:set>
                                    <p:animEffect transition="in" filter="wipe(left)">
                                      <p:cBhvr>
                                        <p:cTn id="50" dur="500"/>
                                        <p:tgtEl>
                                          <p:spTgt spid="70676"/>
                                        </p:tgtEl>
                                      </p:cBhvr>
                                    </p:animEffect>
                                  </p:childTnLst>
                                </p:cTn>
                              </p:par>
                            </p:childTnLst>
                          </p:cTn>
                        </p:par>
                        <p:par>
                          <p:cTn id="51" fill="hold">
                            <p:stCondLst>
                              <p:cond delay="8000"/>
                            </p:stCondLst>
                            <p:childTnLst>
                              <p:par>
                                <p:cTn id="52" presetID="22" presetClass="entr" presetSubtype="1" fill="hold" nodeType="afterEffect">
                                  <p:stCondLst>
                                    <p:cond delay="0"/>
                                  </p:stCondLst>
                                  <p:childTnLst>
                                    <p:set>
                                      <p:cBhvr>
                                        <p:cTn id="53" dur="1" fill="hold">
                                          <p:stCondLst>
                                            <p:cond delay="0"/>
                                          </p:stCondLst>
                                        </p:cTn>
                                        <p:tgtEl>
                                          <p:spTgt spid="70677"/>
                                        </p:tgtEl>
                                        <p:attrNameLst>
                                          <p:attrName>style.visibility</p:attrName>
                                        </p:attrNameLst>
                                      </p:cBhvr>
                                      <p:to>
                                        <p:strVal val="visible"/>
                                      </p:to>
                                    </p:set>
                                    <p:animEffect transition="in" filter="wipe(up)">
                                      <p:cBhvr>
                                        <p:cTn id="54" dur="500"/>
                                        <p:tgtEl>
                                          <p:spTgt spid="70677"/>
                                        </p:tgtEl>
                                      </p:cBhvr>
                                    </p:animEffect>
                                  </p:childTnLst>
                                </p:cTn>
                              </p:par>
                            </p:childTnLst>
                          </p:cTn>
                        </p:par>
                        <p:par>
                          <p:cTn id="55" fill="hold">
                            <p:stCondLst>
                              <p:cond delay="8500"/>
                            </p:stCondLst>
                            <p:childTnLst>
                              <p:par>
                                <p:cTn id="56" presetID="22" presetClass="entr" presetSubtype="8" fill="hold" grpId="0" nodeType="afterEffect">
                                  <p:stCondLst>
                                    <p:cond delay="500"/>
                                  </p:stCondLst>
                                  <p:childTnLst>
                                    <p:set>
                                      <p:cBhvr>
                                        <p:cTn id="57" dur="1" fill="hold">
                                          <p:stCondLst>
                                            <p:cond delay="0"/>
                                          </p:stCondLst>
                                        </p:cTn>
                                        <p:tgtEl>
                                          <p:spTgt spid="70678"/>
                                        </p:tgtEl>
                                        <p:attrNameLst>
                                          <p:attrName>style.visibility</p:attrName>
                                        </p:attrNameLst>
                                      </p:cBhvr>
                                      <p:to>
                                        <p:strVal val="visible"/>
                                      </p:to>
                                    </p:set>
                                    <p:animEffect transition="in" filter="wipe(left)">
                                      <p:cBhvr>
                                        <p:cTn id="58" dur="500"/>
                                        <p:tgtEl>
                                          <p:spTgt spid="70678"/>
                                        </p:tgtEl>
                                      </p:cBhvr>
                                    </p:animEffect>
                                  </p:childTnLst>
                                </p:cTn>
                              </p:par>
                            </p:childTnLst>
                          </p:cTn>
                        </p:par>
                        <p:par>
                          <p:cTn id="59" fill="hold">
                            <p:stCondLst>
                              <p:cond delay="9500"/>
                            </p:stCondLst>
                            <p:childTnLst>
                              <p:par>
                                <p:cTn id="60" presetID="22" presetClass="entr" presetSubtype="1" fill="hold" nodeType="afterEffect">
                                  <p:stCondLst>
                                    <p:cond delay="0"/>
                                  </p:stCondLst>
                                  <p:childTnLst>
                                    <p:set>
                                      <p:cBhvr>
                                        <p:cTn id="61" dur="1" fill="hold">
                                          <p:stCondLst>
                                            <p:cond delay="0"/>
                                          </p:stCondLst>
                                        </p:cTn>
                                        <p:tgtEl>
                                          <p:spTgt spid="70679"/>
                                        </p:tgtEl>
                                        <p:attrNameLst>
                                          <p:attrName>style.visibility</p:attrName>
                                        </p:attrNameLst>
                                      </p:cBhvr>
                                      <p:to>
                                        <p:strVal val="visible"/>
                                      </p:to>
                                    </p:set>
                                    <p:animEffect transition="in" filter="wipe(up)">
                                      <p:cBhvr>
                                        <p:cTn id="62" dur="500"/>
                                        <p:tgtEl>
                                          <p:spTgt spid="70679"/>
                                        </p:tgtEl>
                                      </p:cBhvr>
                                    </p:animEffect>
                                  </p:childTnLst>
                                </p:cTn>
                              </p:par>
                            </p:childTnLst>
                          </p:cTn>
                        </p:par>
                        <p:par>
                          <p:cTn id="63" fill="hold">
                            <p:stCondLst>
                              <p:cond delay="10000"/>
                            </p:stCondLst>
                            <p:childTnLst>
                              <p:par>
                                <p:cTn id="64" presetID="22" presetClass="entr" presetSubtype="8" fill="hold" grpId="0" nodeType="afterEffect">
                                  <p:stCondLst>
                                    <p:cond delay="500"/>
                                  </p:stCondLst>
                                  <p:childTnLst>
                                    <p:set>
                                      <p:cBhvr>
                                        <p:cTn id="65" dur="1" fill="hold">
                                          <p:stCondLst>
                                            <p:cond delay="0"/>
                                          </p:stCondLst>
                                        </p:cTn>
                                        <p:tgtEl>
                                          <p:spTgt spid="70680"/>
                                        </p:tgtEl>
                                        <p:attrNameLst>
                                          <p:attrName>style.visibility</p:attrName>
                                        </p:attrNameLst>
                                      </p:cBhvr>
                                      <p:to>
                                        <p:strVal val="visible"/>
                                      </p:to>
                                    </p:set>
                                    <p:animEffect transition="in" filter="wipe(left)">
                                      <p:cBhvr>
                                        <p:cTn id="66" dur="500"/>
                                        <p:tgtEl>
                                          <p:spTgt spid="70680"/>
                                        </p:tgtEl>
                                      </p:cBhvr>
                                    </p:animEffect>
                                  </p:childTnLst>
                                </p:cTn>
                              </p:par>
                            </p:childTnLst>
                          </p:cTn>
                        </p:par>
                        <p:par>
                          <p:cTn id="67" fill="hold">
                            <p:stCondLst>
                              <p:cond delay="11000"/>
                            </p:stCondLst>
                            <p:childTnLst>
                              <p:par>
                                <p:cTn id="68" presetID="22" presetClass="entr" presetSubtype="1" fill="hold" nodeType="afterEffect">
                                  <p:stCondLst>
                                    <p:cond delay="0"/>
                                  </p:stCondLst>
                                  <p:childTnLst>
                                    <p:set>
                                      <p:cBhvr>
                                        <p:cTn id="69" dur="1" fill="hold">
                                          <p:stCondLst>
                                            <p:cond delay="0"/>
                                          </p:stCondLst>
                                        </p:cTn>
                                        <p:tgtEl>
                                          <p:spTgt spid="70681"/>
                                        </p:tgtEl>
                                        <p:attrNameLst>
                                          <p:attrName>style.visibility</p:attrName>
                                        </p:attrNameLst>
                                      </p:cBhvr>
                                      <p:to>
                                        <p:strVal val="visible"/>
                                      </p:to>
                                    </p:set>
                                    <p:animEffect transition="in" filter="wipe(up)">
                                      <p:cBhvr>
                                        <p:cTn id="70" dur="500"/>
                                        <p:tgtEl>
                                          <p:spTgt spid="70681"/>
                                        </p:tgtEl>
                                      </p:cBhvr>
                                    </p:animEffect>
                                  </p:childTnLst>
                                </p:cTn>
                              </p:par>
                            </p:childTnLst>
                          </p:cTn>
                        </p:par>
                        <p:par>
                          <p:cTn id="71" fill="hold">
                            <p:stCondLst>
                              <p:cond delay="11500"/>
                            </p:stCondLst>
                            <p:childTnLst>
                              <p:par>
                                <p:cTn id="72" presetID="22" presetClass="entr" presetSubtype="8" fill="hold" grpId="0" nodeType="afterEffect">
                                  <p:stCondLst>
                                    <p:cond delay="500"/>
                                  </p:stCondLst>
                                  <p:childTnLst>
                                    <p:set>
                                      <p:cBhvr>
                                        <p:cTn id="73" dur="1" fill="hold">
                                          <p:stCondLst>
                                            <p:cond delay="0"/>
                                          </p:stCondLst>
                                        </p:cTn>
                                        <p:tgtEl>
                                          <p:spTgt spid="70682"/>
                                        </p:tgtEl>
                                        <p:attrNameLst>
                                          <p:attrName>style.visibility</p:attrName>
                                        </p:attrNameLst>
                                      </p:cBhvr>
                                      <p:to>
                                        <p:strVal val="visible"/>
                                      </p:to>
                                    </p:set>
                                    <p:animEffect transition="in" filter="wipe(left)">
                                      <p:cBhvr>
                                        <p:cTn id="74" dur="500"/>
                                        <p:tgtEl>
                                          <p:spTgt spid="70682"/>
                                        </p:tgtEl>
                                      </p:cBhvr>
                                    </p:animEffect>
                                  </p:childTnLst>
                                </p:cTn>
                              </p:par>
                            </p:childTnLst>
                          </p:cTn>
                        </p:par>
                        <p:par>
                          <p:cTn id="75" fill="hold">
                            <p:stCondLst>
                              <p:cond delay="12500"/>
                            </p:stCondLst>
                            <p:childTnLst>
                              <p:par>
                                <p:cTn id="76" presetID="22" presetClass="entr" presetSubtype="1" fill="hold" nodeType="afterEffect">
                                  <p:stCondLst>
                                    <p:cond delay="0"/>
                                  </p:stCondLst>
                                  <p:childTnLst>
                                    <p:set>
                                      <p:cBhvr>
                                        <p:cTn id="77" dur="1" fill="hold">
                                          <p:stCondLst>
                                            <p:cond delay="0"/>
                                          </p:stCondLst>
                                        </p:cTn>
                                        <p:tgtEl>
                                          <p:spTgt spid="70683"/>
                                        </p:tgtEl>
                                        <p:attrNameLst>
                                          <p:attrName>style.visibility</p:attrName>
                                        </p:attrNameLst>
                                      </p:cBhvr>
                                      <p:to>
                                        <p:strVal val="visible"/>
                                      </p:to>
                                    </p:set>
                                    <p:animEffect transition="in" filter="wipe(up)">
                                      <p:cBhvr>
                                        <p:cTn id="78" dur="500"/>
                                        <p:tgtEl>
                                          <p:spTgt spid="70683"/>
                                        </p:tgtEl>
                                      </p:cBhvr>
                                    </p:animEffect>
                                  </p:childTnLst>
                                </p:cTn>
                              </p:par>
                            </p:childTnLst>
                          </p:cTn>
                        </p:par>
                        <p:par>
                          <p:cTn id="79" fill="hold">
                            <p:stCondLst>
                              <p:cond delay="13000"/>
                            </p:stCondLst>
                            <p:childTnLst>
                              <p:par>
                                <p:cTn id="80" presetID="22" presetClass="entr" presetSubtype="8" fill="hold" grpId="0" nodeType="afterEffect">
                                  <p:stCondLst>
                                    <p:cond delay="500"/>
                                  </p:stCondLst>
                                  <p:childTnLst>
                                    <p:set>
                                      <p:cBhvr>
                                        <p:cTn id="81" dur="1" fill="hold">
                                          <p:stCondLst>
                                            <p:cond delay="0"/>
                                          </p:stCondLst>
                                        </p:cTn>
                                        <p:tgtEl>
                                          <p:spTgt spid="70684"/>
                                        </p:tgtEl>
                                        <p:attrNameLst>
                                          <p:attrName>style.visibility</p:attrName>
                                        </p:attrNameLst>
                                      </p:cBhvr>
                                      <p:to>
                                        <p:strVal val="visible"/>
                                      </p:to>
                                    </p:set>
                                    <p:animEffect transition="in" filter="wipe(left)">
                                      <p:cBhvr>
                                        <p:cTn id="82" dur="500"/>
                                        <p:tgtEl>
                                          <p:spTgt spid="7068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70685"/>
                                        </p:tgtEl>
                                        <p:attrNameLst>
                                          <p:attrName>style.visibility</p:attrName>
                                        </p:attrNameLst>
                                      </p:cBhvr>
                                      <p:to>
                                        <p:strVal val="visible"/>
                                      </p:to>
                                    </p:set>
                                    <p:animEffect transition="in" filter="wipe(left)">
                                      <p:cBhvr>
                                        <p:cTn id="87" dur="300"/>
                                        <p:tgtEl>
                                          <p:spTgt spid="7068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70686"/>
                                        </p:tgtEl>
                                        <p:attrNameLst>
                                          <p:attrName>style.visibility</p:attrName>
                                        </p:attrNameLst>
                                      </p:cBhvr>
                                      <p:to>
                                        <p:strVal val="visible"/>
                                      </p:to>
                                    </p:set>
                                    <p:animEffect transition="in" filter="wipe(left)">
                                      <p:cBhvr>
                                        <p:cTn id="92" dur="300"/>
                                        <p:tgtEl>
                                          <p:spTgt spid="7068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500"/>
                                  </p:stCondLst>
                                  <p:childTnLst>
                                    <p:set>
                                      <p:cBhvr>
                                        <p:cTn id="96" dur="1" fill="hold">
                                          <p:stCondLst>
                                            <p:cond delay="0"/>
                                          </p:stCondLst>
                                        </p:cTn>
                                        <p:tgtEl>
                                          <p:spTgt spid="70687"/>
                                        </p:tgtEl>
                                        <p:attrNameLst>
                                          <p:attrName>style.visibility</p:attrName>
                                        </p:attrNameLst>
                                      </p:cBhvr>
                                      <p:to>
                                        <p:strVal val="visible"/>
                                      </p:to>
                                    </p:set>
                                    <p:animEffect transition="in" filter="wipe(left)">
                                      <p:cBhvr>
                                        <p:cTn id="97" dur="500"/>
                                        <p:tgtEl>
                                          <p:spTgt spid="70687"/>
                                        </p:tgtEl>
                                      </p:cBhvr>
                                    </p:animEffect>
                                  </p:childTnLst>
                                </p:cTn>
                              </p:par>
                            </p:childTnLst>
                          </p:cTn>
                        </p:par>
                        <p:par>
                          <p:cTn id="98" fill="hold">
                            <p:stCondLst>
                              <p:cond delay="1000"/>
                            </p:stCondLst>
                            <p:childTnLst>
                              <p:par>
                                <p:cTn id="99" presetID="22" presetClass="entr" presetSubtype="8" fill="hold" grpId="0" nodeType="afterEffect">
                                  <p:stCondLst>
                                    <p:cond delay="500"/>
                                  </p:stCondLst>
                                  <p:childTnLst>
                                    <p:set>
                                      <p:cBhvr>
                                        <p:cTn id="100" dur="1" fill="hold">
                                          <p:stCondLst>
                                            <p:cond delay="0"/>
                                          </p:stCondLst>
                                        </p:cTn>
                                        <p:tgtEl>
                                          <p:spTgt spid="70688"/>
                                        </p:tgtEl>
                                        <p:attrNameLst>
                                          <p:attrName>style.visibility</p:attrName>
                                        </p:attrNameLst>
                                      </p:cBhvr>
                                      <p:to>
                                        <p:strVal val="visible"/>
                                      </p:to>
                                    </p:set>
                                    <p:animEffect transition="in" filter="wipe(left)">
                                      <p:cBhvr>
                                        <p:cTn id="101" dur="500"/>
                                        <p:tgtEl>
                                          <p:spTgt spid="70688"/>
                                        </p:tgtEl>
                                      </p:cBhvr>
                                    </p:animEffect>
                                  </p:childTnLst>
                                </p:cTn>
                              </p:par>
                            </p:childTnLst>
                          </p:cTn>
                        </p:par>
                        <p:par>
                          <p:cTn id="102" fill="hold">
                            <p:stCondLst>
                              <p:cond delay="2000"/>
                            </p:stCondLst>
                            <p:childTnLst>
                              <p:par>
                                <p:cTn id="103" presetID="22" presetClass="entr" presetSubtype="8" fill="hold" grpId="0" nodeType="afterEffect">
                                  <p:stCondLst>
                                    <p:cond delay="500"/>
                                  </p:stCondLst>
                                  <p:childTnLst>
                                    <p:set>
                                      <p:cBhvr>
                                        <p:cTn id="104" dur="1" fill="hold">
                                          <p:stCondLst>
                                            <p:cond delay="0"/>
                                          </p:stCondLst>
                                        </p:cTn>
                                        <p:tgtEl>
                                          <p:spTgt spid="70689"/>
                                        </p:tgtEl>
                                        <p:attrNameLst>
                                          <p:attrName>style.visibility</p:attrName>
                                        </p:attrNameLst>
                                      </p:cBhvr>
                                      <p:to>
                                        <p:strVal val="visible"/>
                                      </p:to>
                                    </p:set>
                                    <p:animEffect transition="in" filter="wipe(left)">
                                      <p:cBhvr>
                                        <p:cTn id="105" dur="500"/>
                                        <p:tgtEl>
                                          <p:spTgt spid="70689"/>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70690"/>
                                        </p:tgtEl>
                                        <p:attrNameLst>
                                          <p:attrName>style.visibility</p:attrName>
                                        </p:attrNameLst>
                                      </p:cBhvr>
                                      <p:to>
                                        <p:strVal val="visible"/>
                                      </p:to>
                                    </p:set>
                                    <p:animEffect transition="in" filter="wipe(left)">
                                      <p:cBhvr>
                                        <p:cTn id="110" dur="500"/>
                                        <p:tgtEl>
                                          <p:spTgt spid="70690"/>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70692"/>
                                        </p:tgtEl>
                                        <p:attrNameLst>
                                          <p:attrName>style.visibility</p:attrName>
                                        </p:attrNameLst>
                                      </p:cBhvr>
                                      <p:to>
                                        <p:strVal val="visible"/>
                                      </p:to>
                                    </p:set>
                                    <p:animEffect transition="in" filter="wipe(left)">
                                      <p:cBhvr>
                                        <p:cTn id="115" dur="500"/>
                                        <p:tgtEl>
                                          <p:spTgt spid="70692"/>
                                        </p:tgtEl>
                                      </p:cBhvr>
                                    </p:animEffect>
                                  </p:childTnLst>
                                </p:cTn>
                              </p:par>
                            </p:childTnLst>
                          </p:cTn>
                        </p:par>
                        <p:par>
                          <p:cTn id="116" fill="hold">
                            <p:stCondLst>
                              <p:cond delay="500"/>
                            </p:stCondLst>
                            <p:childTnLst>
                              <p:par>
                                <p:cTn id="117" presetID="22" presetClass="entr" presetSubtype="8" fill="hold" grpId="0" nodeType="afterEffect">
                                  <p:stCondLst>
                                    <p:cond delay="0"/>
                                  </p:stCondLst>
                                  <p:childTnLst>
                                    <p:set>
                                      <p:cBhvr>
                                        <p:cTn id="118" dur="1" fill="hold">
                                          <p:stCondLst>
                                            <p:cond delay="0"/>
                                          </p:stCondLst>
                                        </p:cTn>
                                        <p:tgtEl>
                                          <p:spTgt spid="70693"/>
                                        </p:tgtEl>
                                        <p:attrNameLst>
                                          <p:attrName>style.visibility</p:attrName>
                                        </p:attrNameLst>
                                      </p:cBhvr>
                                      <p:to>
                                        <p:strVal val="visible"/>
                                      </p:to>
                                    </p:set>
                                    <p:animEffect transition="in" filter="wipe(left)">
                                      <p:cBhvr>
                                        <p:cTn id="119" dur="500"/>
                                        <p:tgtEl>
                                          <p:spTgt spid="70693"/>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70694"/>
                                        </p:tgtEl>
                                        <p:attrNameLst>
                                          <p:attrName>style.visibility</p:attrName>
                                        </p:attrNameLst>
                                      </p:cBhvr>
                                      <p:to>
                                        <p:strVal val="visible"/>
                                      </p:to>
                                    </p:set>
                                    <p:animEffect transition="in" filter="wipe(left)">
                                      <p:cBhvr>
                                        <p:cTn id="124" dur="500"/>
                                        <p:tgtEl>
                                          <p:spTgt spid="70694"/>
                                        </p:tgtEl>
                                      </p:cBhvr>
                                    </p:animEffect>
                                  </p:childTnLst>
                                </p:cTn>
                              </p:par>
                            </p:childTnLst>
                          </p:cTn>
                        </p:par>
                        <p:par>
                          <p:cTn id="125" fill="hold">
                            <p:stCondLst>
                              <p:cond delay="500"/>
                            </p:stCondLst>
                            <p:childTnLst>
                              <p:par>
                                <p:cTn id="126" presetID="22" presetClass="entr" presetSubtype="4" fill="hold" grpId="0" nodeType="afterEffect">
                                  <p:stCondLst>
                                    <p:cond delay="0"/>
                                  </p:stCondLst>
                                  <p:childTnLst>
                                    <p:set>
                                      <p:cBhvr>
                                        <p:cTn id="127" dur="1" fill="hold">
                                          <p:stCondLst>
                                            <p:cond delay="0"/>
                                          </p:stCondLst>
                                        </p:cTn>
                                        <p:tgtEl>
                                          <p:spTgt spid="70695"/>
                                        </p:tgtEl>
                                        <p:attrNameLst>
                                          <p:attrName>style.visibility</p:attrName>
                                        </p:attrNameLst>
                                      </p:cBhvr>
                                      <p:to>
                                        <p:strVal val="visible"/>
                                      </p:to>
                                    </p:set>
                                    <p:animEffect transition="in" filter="wipe(down)">
                                      <p:cBhvr>
                                        <p:cTn id="128" dur="500"/>
                                        <p:tgtEl>
                                          <p:spTgt spid="70695"/>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500"/>
                                  </p:stCondLst>
                                  <p:childTnLst>
                                    <p:set>
                                      <p:cBhvr>
                                        <p:cTn id="132" dur="1" fill="hold">
                                          <p:stCondLst>
                                            <p:cond delay="0"/>
                                          </p:stCondLst>
                                        </p:cTn>
                                        <p:tgtEl>
                                          <p:spTgt spid="70696"/>
                                        </p:tgtEl>
                                        <p:attrNameLst>
                                          <p:attrName>style.visibility</p:attrName>
                                        </p:attrNameLst>
                                      </p:cBhvr>
                                      <p:to>
                                        <p:strVal val="visible"/>
                                      </p:to>
                                    </p:set>
                                    <p:animEffect transition="in" filter="wipe(left)">
                                      <p:cBhvr>
                                        <p:cTn id="133" dur="500"/>
                                        <p:tgtEl>
                                          <p:spTgt spid="70696"/>
                                        </p:tgtEl>
                                      </p:cBhvr>
                                    </p:animEffect>
                                  </p:childTnLst>
                                </p:cTn>
                              </p:par>
                            </p:childTnLst>
                          </p:cTn>
                        </p:par>
                        <p:par>
                          <p:cTn id="134" fill="hold">
                            <p:stCondLst>
                              <p:cond delay="1000"/>
                            </p:stCondLst>
                            <p:childTnLst>
                              <p:par>
                                <p:cTn id="135" presetID="22" presetClass="entr" presetSubtype="8" fill="hold" grpId="0" nodeType="afterEffect">
                                  <p:stCondLst>
                                    <p:cond delay="500"/>
                                  </p:stCondLst>
                                  <p:childTnLst>
                                    <p:set>
                                      <p:cBhvr>
                                        <p:cTn id="136" dur="1" fill="hold">
                                          <p:stCondLst>
                                            <p:cond delay="0"/>
                                          </p:stCondLst>
                                        </p:cTn>
                                        <p:tgtEl>
                                          <p:spTgt spid="70697"/>
                                        </p:tgtEl>
                                        <p:attrNameLst>
                                          <p:attrName>style.visibility</p:attrName>
                                        </p:attrNameLst>
                                      </p:cBhvr>
                                      <p:to>
                                        <p:strVal val="visible"/>
                                      </p:to>
                                    </p:set>
                                    <p:animEffect transition="in" filter="wipe(left)">
                                      <p:cBhvr>
                                        <p:cTn id="137" dur="500"/>
                                        <p:tgtEl>
                                          <p:spTgt spid="70697"/>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nodeType="clickEffect">
                                  <p:stCondLst>
                                    <p:cond delay="0"/>
                                  </p:stCondLst>
                                  <p:childTnLst>
                                    <p:set>
                                      <p:cBhvr>
                                        <p:cTn id="141" dur="1" fill="hold">
                                          <p:stCondLst>
                                            <p:cond delay="0"/>
                                          </p:stCondLst>
                                        </p:cTn>
                                        <p:tgtEl>
                                          <p:spTgt spid="70698"/>
                                        </p:tgtEl>
                                        <p:attrNameLst>
                                          <p:attrName>style.visibility</p:attrName>
                                        </p:attrNameLst>
                                      </p:cBhvr>
                                      <p:to>
                                        <p:strVal val="visible"/>
                                      </p:to>
                                    </p:set>
                                    <p:animEffect transition="in" filter="wipe(left)">
                                      <p:cBhvr>
                                        <p:cTn id="142" dur="500"/>
                                        <p:tgtEl>
                                          <p:spTgt spid="70698"/>
                                        </p:tgtEl>
                                      </p:cBhvr>
                                    </p:animEffect>
                                  </p:childTnLst>
                                </p:cTn>
                              </p:par>
                            </p:childTnLst>
                          </p:cTn>
                        </p:par>
                        <p:par>
                          <p:cTn id="143" fill="hold">
                            <p:stCondLst>
                              <p:cond delay="500"/>
                            </p:stCondLst>
                            <p:childTnLst>
                              <p:par>
                                <p:cTn id="144" presetID="22" presetClass="entr" presetSubtype="4" fill="hold" grpId="0" nodeType="afterEffect">
                                  <p:stCondLst>
                                    <p:cond delay="0"/>
                                  </p:stCondLst>
                                  <p:childTnLst>
                                    <p:set>
                                      <p:cBhvr>
                                        <p:cTn id="145" dur="1" fill="hold">
                                          <p:stCondLst>
                                            <p:cond delay="0"/>
                                          </p:stCondLst>
                                        </p:cTn>
                                        <p:tgtEl>
                                          <p:spTgt spid="70699"/>
                                        </p:tgtEl>
                                        <p:attrNameLst>
                                          <p:attrName>style.visibility</p:attrName>
                                        </p:attrNameLst>
                                      </p:cBhvr>
                                      <p:to>
                                        <p:strVal val="visible"/>
                                      </p:to>
                                    </p:set>
                                    <p:animEffect transition="in" filter="wipe(down)">
                                      <p:cBhvr>
                                        <p:cTn id="146" dur="500"/>
                                        <p:tgtEl>
                                          <p:spTgt spid="70699"/>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1" fill="hold" nodeType="clickEffect">
                                  <p:stCondLst>
                                    <p:cond delay="0"/>
                                  </p:stCondLst>
                                  <p:childTnLst>
                                    <p:set>
                                      <p:cBhvr>
                                        <p:cTn id="150" dur="1" fill="hold">
                                          <p:stCondLst>
                                            <p:cond delay="0"/>
                                          </p:stCondLst>
                                        </p:cTn>
                                        <p:tgtEl>
                                          <p:spTgt spid="70700"/>
                                        </p:tgtEl>
                                        <p:attrNameLst>
                                          <p:attrName>style.visibility</p:attrName>
                                        </p:attrNameLst>
                                      </p:cBhvr>
                                      <p:to>
                                        <p:strVal val="visible"/>
                                      </p:to>
                                    </p:set>
                                    <p:animEffect transition="in" filter="wipe(up)">
                                      <p:cBhvr>
                                        <p:cTn id="151" dur="500"/>
                                        <p:tgtEl>
                                          <p:spTgt spid="70700"/>
                                        </p:tgtEl>
                                      </p:cBhvr>
                                    </p:animEffect>
                                  </p:childTnLst>
                                </p:cTn>
                              </p:par>
                            </p:childTnLst>
                          </p:cTn>
                        </p:par>
                        <p:par>
                          <p:cTn id="152" fill="hold">
                            <p:stCondLst>
                              <p:cond delay="500"/>
                            </p:stCondLst>
                            <p:childTnLst>
                              <p:par>
                                <p:cTn id="153" presetID="22" presetClass="entr" presetSubtype="4" fill="hold" grpId="0" nodeType="afterEffect">
                                  <p:stCondLst>
                                    <p:cond delay="0"/>
                                  </p:stCondLst>
                                  <p:childTnLst>
                                    <p:set>
                                      <p:cBhvr>
                                        <p:cTn id="154" dur="1" fill="hold">
                                          <p:stCondLst>
                                            <p:cond delay="0"/>
                                          </p:stCondLst>
                                        </p:cTn>
                                        <p:tgtEl>
                                          <p:spTgt spid="70701"/>
                                        </p:tgtEl>
                                        <p:attrNameLst>
                                          <p:attrName>style.visibility</p:attrName>
                                        </p:attrNameLst>
                                      </p:cBhvr>
                                      <p:to>
                                        <p:strVal val="visible"/>
                                      </p:to>
                                    </p:set>
                                    <p:animEffect transition="in" filter="wipe(down)">
                                      <p:cBhvr>
                                        <p:cTn id="155" dur="500"/>
                                        <p:tgtEl>
                                          <p:spTgt spid="70701"/>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grpId="0" nodeType="clickEffect">
                                  <p:stCondLst>
                                    <p:cond delay="500"/>
                                  </p:stCondLst>
                                  <p:childTnLst>
                                    <p:set>
                                      <p:cBhvr>
                                        <p:cTn id="159" dur="1" fill="hold">
                                          <p:stCondLst>
                                            <p:cond delay="0"/>
                                          </p:stCondLst>
                                        </p:cTn>
                                        <p:tgtEl>
                                          <p:spTgt spid="70702"/>
                                        </p:tgtEl>
                                        <p:attrNameLst>
                                          <p:attrName>style.visibility</p:attrName>
                                        </p:attrNameLst>
                                      </p:cBhvr>
                                      <p:to>
                                        <p:strVal val="visible"/>
                                      </p:to>
                                    </p:set>
                                    <p:animEffect transition="in" filter="wipe(left)">
                                      <p:cBhvr>
                                        <p:cTn id="160" dur="500"/>
                                        <p:tgtEl>
                                          <p:spTgt spid="70702"/>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nodeType="clickEffect">
                                  <p:stCondLst>
                                    <p:cond delay="0"/>
                                  </p:stCondLst>
                                  <p:childTnLst>
                                    <p:set>
                                      <p:cBhvr>
                                        <p:cTn id="164" dur="1" fill="hold">
                                          <p:stCondLst>
                                            <p:cond delay="0"/>
                                          </p:stCondLst>
                                        </p:cTn>
                                        <p:tgtEl>
                                          <p:spTgt spid="70703"/>
                                        </p:tgtEl>
                                        <p:attrNameLst>
                                          <p:attrName>style.visibility</p:attrName>
                                        </p:attrNameLst>
                                      </p:cBhvr>
                                      <p:to>
                                        <p:strVal val="visible"/>
                                      </p:to>
                                    </p:set>
                                    <p:animEffect transition="in" filter="wipe(left)">
                                      <p:cBhvr>
                                        <p:cTn id="165" dur="500"/>
                                        <p:tgtEl>
                                          <p:spTgt spid="70703"/>
                                        </p:tgtEl>
                                      </p:cBhvr>
                                    </p:animEffect>
                                  </p:childTnLst>
                                </p:cTn>
                              </p:par>
                            </p:childTnLst>
                          </p:cTn>
                        </p:par>
                        <p:par>
                          <p:cTn id="166" fill="hold">
                            <p:stCondLst>
                              <p:cond delay="500"/>
                            </p:stCondLst>
                            <p:childTnLst>
                              <p:par>
                                <p:cTn id="167" presetID="22" presetClass="entr" presetSubtype="4" fill="hold" grpId="0" nodeType="afterEffect">
                                  <p:stCondLst>
                                    <p:cond delay="0"/>
                                  </p:stCondLst>
                                  <p:childTnLst>
                                    <p:set>
                                      <p:cBhvr>
                                        <p:cTn id="168" dur="1" fill="hold">
                                          <p:stCondLst>
                                            <p:cond delay="0"/>
                                          </p:stCondLst>
                                        </p:cTn>
                                        <p:tgtEl>
                                          <p:spTgt spid="70704"/>
                                        </p:tgtEl>
                                        <p:attrNameLst>
                                          <p:attrName>style.visibility</p:attrName>
                                        </p:attrNameLst>
                                      </p:cBhvr>
                                      <p:to>
                                        <p:strVal val="visible"/>
                                      </p:to>
                                    </p:set>
                                    <p:animEffect transition="in" filter="wipe(down)">
                                      <p:cBhvr>
                                        <p:cTn id="169" dur="500"/>
                                        <p:tgtEl>
                                          <p:spTgt spid="70704"/>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1" fill="hold" nodeType="clickEffect">
                                  <p:stCondLst>
                                    <p:cond delay="0"/>
                                  </p:stCondLst>
                                  <p:childTnLst>
                                    <p:set>
                                      <p:cBhvr>
                                        <p:cTn id="173" dur="1" fill="hold">
                                          <p:stCondLst>
                                            <p:cond delay="0"/>
                                          </p:stCondLst>
                                        </p:cTn>
                                        <p:tgtEl>
                                          <p:spTgt spid="70705"/>
                                        </p:tgtEl>
                                        <p:attrNameLst>
                                          <p:attrName>style.visibility</p:attrName>
                                        </p:attrNameLst>
                                      </p:cBhvr>
                                      <p:to>
                                        <p:strVal val="visible"/>
                                      </p:to>
                                    </p:set>
                                    <p:animEffect transition="in" filter="wipe(up)">
                                      <p:cBhvr>
                                        <p:cTn id="174" dur="500"/>
                                        <p:tgtEl>
                                          <p:spTgt spid="70705"/>
                                        </p:tgtEl>
                                      </p:cBhvr>
                                    </p:animEffect>
                                  </p:childTnLst>
                                </p:cTn>
                              </p:par>
                            </p:childTnLst>
                          </p:cTn>
                        </p:par>
                        <p:par>
                          <p:cTn id="175" fill="hold">
                            <p:stCondLst>
                              <p:cond delay="500"/>
                            </p:stCondLst>
                            <p:childTnLst>
                              <p:par>
                                <p:cTn id="176" presetID="22" presetClass="entr" presetSubtype="4" fill="hold" grpId="0" nodeType="afterEffect">
                                  <p:stCondLst>
                                    <p:cond delay="0"/>
                                  </p:stCondLst>
                                  <p:childTnLst>
                                    <p:set>
                                      <p:cBhvr>
                                        <p:cTn id="177" dur="1" fill="hold">
                                          <p:stCondLst>
                                            <p:cond delay="0"/>
                                          </p:stCondLst>
                                        </p:cTn>
                                        <p:tgtEl>
                                          <p:spTgt spid="70706"/>
                                        </p:tgtEl>
                                        <p:attrNameLst>
                                          <p:attrName>style.visibility</p:attrName>
                                        </p:attrNameLst>
                                      </p:cBhvr>
                                      <p:to>
                                        <p:strVal val="visible"/>
                                      </p:to>
                                    </p:set>
                                    <p:animEffect transition="in" filter="wipe(down)">
                                      <p:cBhvr>
                                        <p:cTn id="178" dur="500"/>
                                        <p:tgtEl>
                                          <p:spTgt spid="70706"/>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grpId="0" nodeType="clickEffect">
                                  <p:stCondLst>
                                    <p:cond delay="500"/>
                                  </p:stCondLst>
                                  <p:childTnLst>
                                    <p:set>
                                      <p:cBhvr>
                                        <p:cTn id="182" dur="1" fill="hold">
                                          <p:stCondLst>
                                            <p:cond delay="0"/>
                                          </p:stCondLst>
                                        </p:cTn>
                                        <p:tgtEl>
                                          <p:spTgt spid="70707"/>
                                        </p:tgtEl>
                                        <p:attrNameLst>
                                          <p:attrName>style.visibility</p:attrName>
                                        </p:attrNameLst>
                                      </p:cBhvr>
                                      <p:to>
                                        <p:strVal val="visible"/>
                                      </p:to>
                                    </p:set>
                                    <p:animEffect transition="in" filter="wipe(left)">
                                      <p:cBhvr>
                                        <p:cTn id="183" dur="500"/>
                                        <p:tgtEl>
                                          <p:spTgt spid="70707"/>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4" fill="hold" grpId="0" nodeType="clickEffect">
                                  <p:stCondLst>
                                    <p:cond delay="0"/>
                                  </p:stCondLst>
                                  <p:childTnLst>
                                    <p:set>
                                      <p:cBhvr>
                                        <p:cTn id="187" dur="1" fill="hold">
                                          <p:stCondLst>
                                            <p:cond delay="0"/>
                                          </p:stCondLst>
                                        </p:cTn>
                                        <p:tgtEl>
                                          <p:spTgt spid="70708"/>
                                        </p:tgtEl>
                                        <p:attrNameLst>
                                          <p:attrName>style.visibility</p:attrName>
                                        </p:attrNameLst>
                                      </p:cBhvr>
                                      <p:to>
                                        <p:strVal val="visible"/>
                                      </p:to>
                                    </p:set>
                                    <p:animEffect transition="in" filter="wipe(down)">
                                      <p:cBhvr>
                                        <p:cTn id="188" dur="500"/>
                                        <p:tgtEl>
                                          <p:spTgt spid="70708"/>
                                        </p:tgtEl>
                                      </p:cBhvr>
                                    </p:animEffect>
                                  </p:childTnLst>
                                </p:cTn>
                              </p:par>
                            </p:childTnLst>
                          </p:cTn>
                        </p:par>
                        <p:par>
                          <p:cTn id="189" fill="hold">
                            <p:stCondLst>
                              <p:cond delay="500"/>
                            </p:stCondLst>
                            <p:childTnLst>
                              <p:par>
                                <p:cTn id="190" presetID="22" presetClass="entr" presetSubtype="8" fill="hold" grpId="0" nodeType="afterEffect">
                                  <p:stCondLst>
                                    <p:cond delay="500"/>
                                  </p:stCondLst>
                                  <p:childTnLst>
                                    <p:set>
                                      <p:cBhvr>
                                        <p:cTn id="191" dur="1" fill="hold">
                                          <p:stCondLst>
                                            <p:cond delay="0"/>
                                          </p:stCondLst>
                                        </p:cTn>
                                        <p:tgtEl>
                                          <p:spTgt spid="70709"/>
                                        </p:tgtEl>
                                        <p:attrNameLst>
                                          <p:attrName>style.visibility</p:attrName>
                                        </p:attrNameLst>
                                      </p:cBhvr>
                                      <p:to>
                                        <p:strVal val="visible"/>
                                      </p:to>
                                    </p:set>
                                    <p:animEffect transition="in" filter="wipe(left)">
                                      <p:cBhvr>
                                        <p:cTn id="192" dur="500"/>
                                        <p:tgtEl>
                                          <p:spTgt spid="70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5" grpId="0"/>
      <p:bldP spid="70666" grpId="0" bldLvl="0" animBg="1"/>
      <p:bldP spid="70669" grpId="0" bldLvl="0" animBg="1"/>
      <p:bldP spid="70670" grpId="0" bldLvl="0" animBg="1"/>
      <p:bldP spid="70672" grpId="0" bldLvl="0" animBg="1"/>
      <p:bldP spid="70674" grpId="0" bldLvl="0" animBg="1"/>
      <p:bldP spid="70676" grpId="0" bldLvl="0" animBg="1"/>
      <p:bldP spid="70678" grpId="0" bldLvl="0" animBg="1"/>
      <p:bldP spid="70680" grpId="0" bldLvl="0" animBg="1"/>
      <p:bldP spid="70682" grpId="0" bldLvl="0" animBg="1"/>
      <p:bldP spid="70684" grpId="0" bldLvl="0" animBg="1"/>
      <p:bldP spid="70685" grpId="0"/>
      <p:bldP spid="70686" grpId="0"/>
      <p:bldP spid="70687" grpId="0" bldLvl="0" animBg="1"/>
      <p:bldP spid="70688" grpId="0" bldLvl="0" animBg="1"/>
      <p:bldP spid="70689" grpId="0" bldLvl="0" animBg="1"/>
      <p:bldP spid="70690" grpId="0"/>
      <p:bldP spid="70693" grpId="0"/>
      <p:bldP spid="70695" grpId="0"/>
      <p:bldP spid="70696" grpId="0" bldLvl="0" animBg="1"/>
      <p:bldP spid="70697" grpId="0" bldLvl="0" animBg="1"/>
      <p:bldP spid="70699" grpId="0" animBg="1"/>
      <p:bldP spid="70701" grpId="0" bldLvl="0" animBg="1"/>
      <p:bldP spid="70702" grpId="0" bldLvl="0" animBg="1"/>
      <p:bldP spid="70704" grpId="0" bldLvl="0" animBg="1"/>
      <p:bldP spid="70706" grpId="0" bldLvl="0" animBg="1"/>
      <p:bldP spid="70707" grpId="0" bldLvl="0" animBg="1"/>
      <p:bldP spid="70708" grpId="0" animBg="1"/>
      <p:bldP spid="70709"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Text Box 2"/>
          <p:cNvSpPr txBox="1"/>
          <p:nvPr/>
        </p:nvSpPr>
        <p:spPr>
          <a:xfrm>
            <a:off x="895350" y="500063"/>
            <a:ext cx="7772400" cy="5445125"/>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void</a:t>
            </a:r>
            <a:r>
              <a:rPr lang="en-US" altLang="zh-CN"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HeapAdjust</a:t>
            </a:r>
            <a:r>
              <a:rPr lang="en-US" altLang="zh-CN" dirty="0">
                <a:latin typeface="微软雅黑" panose="020B0503020204020204" pitchFamily="34" charset="-122"/>
                <a:ea typeface="微软雅黑" panose="020B0503020204020204" pitchFamily="34" charset="-122"/>
              </a:rPr>
              <a:t> (HeapType </a:t>
            </a:r>
            <a:r>
              <a:rPr lang="en-US" altLang="zh-CN" b="1" dirty="0">
                <a:latin typeface="微软雅黑" panose="020B0503020204020204" pitchFamily="34" charset="-122"/>
                <a:ea typeface="微软雅黑" panose="020B0503020204020204" pitchFamily="34" charset="-122"/>
              </a:rPr>
              <a:t>&amp;</a:t>
            </a:r>
            <a:r>
              <a:rPr lang="en-US" altLang="zh-CN" dirty="0">
                <a:latin typeface="微软雅黑" panose="020B0503020204020204" pitchFamily="34" charset="-122"/>
                <a:ea typeface="微软雅黑" panose="020B0503020204020204" pitchFamily="34" charset="-122"/>
              </a:rPr>
              <a:t>H, </a:t>
            </a:r>
            <a:r>
              <a:rPr lang="en-US" altLang="zh-CN" b="1" dirty="0">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s</a:t>
            </a:r>
            <a:r>
              <a:rPr lang="en-US" altLang="zh-CN"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m</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 </a:t>
            </a:r>
            <a:r>
              <a:rPr lang="zh-CN" altLang="en-US" dirty="0">
                <a:latin typeface="微软雅黑" panose="020B0503020204020204" pitchFamily="34" charset="-122"/>
                <a:ea typeface="微软雅黑" panose="020B0503020204020204" pitchFamily="34" charset="-122"/>
              </a:rPr>
              <a:t>已知</a:t>
            </a:r>
            <a:r>
              <a:rPr lang="en-US" altLang="zh-CN" dirty="0">
                <a:latin typeface="微软雅黑" panose="020B0503020204020204" pitchFamily="34" charset="-122"/>
                <a:ea typeface="微软雅黑" panose="020B0503020204020204" pitchFamily="34" charset="-122"/>
              </a:rPr>
              <a:t>H.r[s..m]</a:t>
            </a:r>
            <a:r>
              <a:rPr lang="zh-CN" altLang="en-US" dirty="0">
                <a:latin typeface="微软雅黑" panose="020B0503020204020204" pitchFamily="34" charset="-122"/>
                <a:ea typeface="微软雅黑" panose="020B0503020204020204" pitchFamily="34" charset="-122"/>
              </a:rPr>
              <a:t>中记录的关键字除 </a:t>
            </a:r>
            <a:r>
              <a:rPr lang="en-US" altLang="zh-CN" dirty="0">
                <a:latin typeface="微软雅黑" panose="020B0503020204020204" pitchFamily="34" charset="-122"/>
                <a:ea typeface="微软雅黑" panose="020B0503020204020204" pitchFamily="34" charset="-122"/>
              </a:rPr>
              <a:t>H.r [s] </a:t>
            </a:r>
            <a:r>
              <a:rPr lang="zh-CN" altLang="en-US" dirty="0">
                <a:latin typeface="微软雅黑" panose="020B0503020204020204" pitchFamily="34" charset="-122"/>
                <a:ea typeface="微软雅黑" panose="020B0503020204020204" pitchFamily="34" charset="-122"/>
              </a:rPr>
              <a:t>之外均满足堆的定</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义，本函数自上而下调整 </a:t>
            </a:r>
            <a:r>
              <a:rPr lang="en-US" altLang="zh-CN" dirty="0">
                <a:latin typeface="微软雅黑" panose="020B0503020204020204" pitchFamily="34" charset="-122"/>
                <a:ea typeface="微软雅黑" panose="020B0503020204020204" pitchFamily="34" charset="-122"/>
              </a:rPr>
              <a:t>H.r[s] </a:t>
            </a:r>
            <a:r>
              <a:rPr lang="zh-CN" altLang="en-US" dirty="0">
                <a:latin typeface="微软雅黑" panose="020B0503020204020204" pitchFamily="34" charset="-122"/>
                <a:ea typeface="微软雅黑" panose="020B0503020204020204" pitchFamily="34" charset="-122"/>
              </a:rPr>
              <a:t>的关键字，使 </a:t>
            </a:r>
            <a:r>
              <a:rPr lang="en-US" altLang="zh-CN" dirty="0">
                <a:latin typeface="微软雅黑" panose="020B0503020204020204" pitchFamily="34" charset="-122"/>
                <a:ea typeface="微软雅黑" panose="020B0503020204020204" pitchFamily="34" charset="-122"/>
              </a:rPr>
              <a:t>H.r[s..m] </a:t>
            </a:r>
            <a:r>
              <a:rPr lang="zh-CN" altLang="en-US" dirty="0">
                <a:latin typeface="微软雅黑" panose="020B0503020204020204" pitchFamily="34" charset="-122"/>
                <a:ea typeface="微软雅黑" panose="020B0503020204020204" pitchFamily="34" charset="-122"/>
              </a:rPr>
              <a:t>也</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成为一个大顶堆</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rc = H.r[s];    // </a:t>
            </a:r>
            <a:r>
              <a:rPr lang="zh-CN" altLang="en-US" dirty="0">
                <a:latin typeface="微软雅黑" panose="020B0503020204020204" pitchFamily="34" charset="-122"/>
                <a:ea typeface="微软雅黑" panose="020B0503020204020204" pitchFamily="34" charset="-122"/>
              </a:rPr>
              <a:t>暂存 </a:t>
            </a:r>
            <a:r>
              <a:rPr lang="en-US" altLang="zh-CN" dirty="0">
                <a:latin typeface="微软雅黑" panose="020B0503020204020204" pitchFamily="34" charset="-122"/>
                <a:ea typeface="微软雅黑" panose="020B0503020204020204" pitchFamily="34" charset="-122"/>
              </a:rPr>
              <a:t>H.r[s]</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for</a:t>
            </a:r>
            <a:r>
              <a:rPr lang="en-US" altLang="zh-CN" dirty="0">
                <a:latin typeface="微软雅黑" panose="020B0503020204020204" pitchFamily="34" charset="-122"/>
                <a:ea typeface="微软雅黑" panose="020B0503020204020204" pitchFamily="34" charset="-122"/>
              </a:rPr>
              <a:t> ( </a:t>
            </a:r>
            <a:r>
              <a:rPr lang="en-US" altLang="zh-CN" b="1" dirty="0">
                <a:latin typeface="微软雅黑" panose="020B0503020204020204" pitchFamily="34" charset="-122"/>
                <a:ea typeface="微软雅黑" panose="020B0503020204020204" pitchFamily="34" charset="-122"/>
              </a:rPr>
              <a:t>j=2*s; j&lt;=m; j*=2</a:t>
            </a:r>
            <a:r>
              <a:rPr lang="en-US" altLang="zh-CN" dirty="0">
                <a:latin typeface="微软雅黑" panose="020B0503020204020204" pitchFamily="34" charset="-122"/>
                <a:ea typeface="微软雅黑" panose="020B0503020204020204" pitchFamily="34" charset="-122"/>
              </a:rPr>
              <a:t> ) </a:t>
            </a:r>
            <a:r>
              <a:rPr lang="en-US" altLang="zh-CN" b="1"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沿</a:t>
            </a:r>
            <a:r>
              <a:rPr lang="en-US" altLang="zh-CN" dirty="0">
                <a:latin typeface="微软雅黑" panose="020B0503020204020204" pitchFamily="34" charset="-122"/>
                <a:ea typeface="微软雅黑" panose="020B0503020204020204" pitchFamily="34" charset="-122"/>
              </a:rPr>
              <a:t>key</a:t>
            </a:r>
            <a:r>
              <a:rPr lang="zh-CN" altLang="en-US" dirty="0">
                <a:latin typeface="微软雅黑" panose="020B0503020204020204" pitchFamily="34" charset="-122"/>
                <a:ea typeface="微软雅黑" panose="020B0503020204020204" pitchFamily="34" charset="-122"/>
              </a:rPr>
              <a:t>较大的孩子向下筛选</a:t>
            </a: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if</a:t>
            </a:r>
            <a:r>
              <a:rPr lang="en-US" altLang="zh-CN" dirty="0">
                <a:latin typeface="微软雅黑" panose="020B0503020204020204" pitchFamily="34" charset="-122"/>
                <a:ea typeface="微软雅黑" panose="020B0503020204020204" pitchFamily="34" charset="-122"/>
              </a:rPr>
              <a:t> ( </a:t>
            </a:r>
            <a:r>
              <a:rPr lang="en-US" altLang="zh-CN" u="sng" dirty="0">
                <a:latin typeface="微软雅黑" panose="020B0503020204020204" pitchFamily="34" charset="-122"/>
                <a:ea typeface="微软雅黑" panose="020B0503020204020204" pitchFamily="34" charset="-122"/>
              </a:rPr>
              <a:t>j&lt;m</a:t>
            </a:r>
            <a:r>
              <a:rPr lang="en-US" altLang="zh-CN"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&amp;&amp;</a:t>
            </a:r>
            <a:r>
              <a:rPr lang="en-US" altLang="zh-CN" dirty="0">
                <a:latin typeface="微软雅黑" panose="020B0503020204020204" pitchFamily="34" charset="-122"/>
                <a:ea typeface="微软雅黑" panose="020B0503020204020204" pitchFamily="34" charset="-122"/>
              </a:rPr>
              <a:t> H.r [j].key</a:t>
            </a:r>
            <a:r>
              <a:rPr lang="en-US" altLang="zh-CN" b="1" dirty="0">
                <a:latin typeface="微软雅黑" panose="020B0503020204020204" pitchFamily="34" charset="-122"/>
                <a:ea typeface="微软雅黑" panose="020B0503020204020204" pitchFamily="34" charset="-122"/>
              </a:rPr>
              <a:t>&lt;</a:t>
            </a:r>
            <a:r>
              <a:rPr lang="en-US" altLang="zh-CN" dirty="0">
                <a:latin typeface="微软雅黑" panose="020B0503020204020204" pitchFamily="34" charset="-122"/>
                <a:ea typeface="微软雅黑" panose="020B0503020204020204" pitchFamily="34" charset="-122"/>
              </a:rPr>
              <a:t>H.r [j+1].key )</a:t>
            </a:r>
            <a:r>
              <a:rPr lang="en-US" altLang="zh-CN" b="1"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j; //j</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key</a:t>
            </a:r>
            <a:r>
              <a:rPr lang="zh-CN" altLang="en-US" dirty="0">
                <a:latin typeface="微软雅黑" panose="020B0503020204020204" pitchFamily="34" charset="-122"/>
                <a:ea typeface="微软雅黑" panose="020B0503020204020204" pitchFamily="34" charset="-122"/>
              </a:rPr>
              <a:t>较大的</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记录的下标</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if</a:t>
            </a:r>
            <a:r>
              <a:rPr lang="en-US" altLang="zh-CN" dirty="0">
                <a:latin typeface="微软雅黑" panose="020B0503020204020204" pitchFamily="34" charset="-122"/>
                <a:ea typeface="微软雅黑" panose="020B0503020204020204" pitchFamily="34" charset="-122"/>
              </a:rPr>
              <a:t> ( rc.key &gt;</a:t>
            </a:r>
            <a:r>
              <a:rPr lang="en-US" altLang="zh-CN" b="1"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H.r[j].key )  </a:t>
            </a:r>
            <a:r>
              <a:rPr lang="en-US" altLang="zh-CN" b="1" dirty="0">
                <a:latin typeface="微软雅黑" panose="020B0503020204020204" pitchFamily="34" charset="-122"/>
                <a:ea typeface="微软雅黑" panose="020B0503020204020204" pitchFamily="34" charset="-122"/>
              </a:rPr>
              <a:t>break</a:t>
            </a:r>
            <a:r>
              <a:rPr lang="en-US" altLang="zh-CN" dirty="0">
                <a:latin typeface="微软雅黑" panose="020B0503020204020204" pitchFamily="34" charset="-122"/>
                <a:ea typeface="微软雅黑" panose="020B0503020204020204" pitchFamily="34" charset="-122"/>
              </a:rPr>
              <a:t>;  //rc</a:t>
            </a:r>
            <a:r>
              <a:rPr lang="zh-CN" altLang="en-US" dirty="0">
                <a:latin typeface="微软雅黑" panose="020B0503020204020204" pitchFamily="34" charset="-122"/>
                <a:ea typeface="微软雅黑" panose="020B0503020204020204" pitchFamily="34" charset="-122"/>
              </a:rPr>
              <a:t>应插入在位置</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上</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b="1"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H.r </a:t>
            </a:r>
            <a:r>
              <a:rPr lang="en-US" altLang="zh-CN" b="1" dirty="0">
                <a:latin typeface="微软雅黑" panose="020B0503020204020204" pitchFamily="34" charset="-122"/>
                <a:ea typeface="微软雅黑" panose="020B0503020204020204" pitchFamily="34" charset="-122"/>
              </a:rPr>
              <a:t>[s] = </a:t>
            </a:r>
            <a:r>
              <a:rPr lang="en-US" altLang="zh-CN" dirty="0">
                <a:latin typeface="微软雅黑" panose="020B0503020204020204" pitchFamily="34" charset="-122"/>
                <a:ea typeface="微软雅黑" panose="020B0503020204020204" pitchFamily="34" charset="-122"/>
              </a:rPr>
              <a:t>H.r </a:t>
            </a:r>
            <a:r>
              <a:rPr lang="en-US" altLang="zh-CN" b="1" dirty="0">
                <a:latin typeface="微软雅黑" panose="020B0503020204020204" pitchFamily="34" charset="-122"/>
                <a:ea typeface="微软雅黑" panose="020B0503020204020204" pitchFamily="34" charset="-122"/>
              </a:rPr>
              <a:t>[j];   s = j;</a:t>
            </a:r>
            <a:endParaRPr lang="en-US" altLang="zh-CN" b="1"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微软雅黑" panose="020B0503020204020204" pitchFamily="34" charset="-122"/>
                <a:ea typeface="微软雅黑" panose="020B0503020204020204" pitchFamily="34" charset="-122"/>
              </a:rPr>
              <a:t>   H.r [s] = rc;  // </a:t>
            </a:r>
            <a:r>
              <a:rPr lang="zh-CN" altLang="en-US" dirty="0">
                <a:latin typeface="微软雅黑" panose="020B0503020204020204" pitchFamily="34" charset="-122"/>
                <a:ea typeface="微软雅黑" panose="020B0503020204020204" pitchFamily="34" charset="-122"/>
              </a:rPr>
              <a:t>将调整前的堆顶记录插入到</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位置</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 HeapAdjust</a:t>
            </a:r>
            <a:endParaRPr lang="en-US" altLang="zh-CN" dirty="0">
              <a:latin typeface="微软雅黑" panose="020B0503020204020204" pitchFamily="34" charset="-122"/>
              <a:ea typeface="微软雅黑" panose="020B0503020204020204" pitchFamily="34" charset="-122"/>
            </a:endParaRPr>
          </a:p>
        </p:txBody>
      </p:sp>
      <p:sp>
        <p:nvSpPr>
          <p:cNvPr id="70659" name="Text Box 6"/>
          <p:cNvSpPr txBox="1"/>
          <p:nvPr/>
        </p:nvSpPr>
        <p:spPr>
          <a:xfrm>
            <a:off x="3286125" y="5838825"/>
            <a:ext cx="2449513" cy="400050"/>
          </a:xfrm>
          <a:prstGeom prst="rect">
            <a:avLst/>
          </a:prstGeom>
          <a:noFill/>
          <a:ln w="9525">
            <a:noFill/>
          </a:ln>
        </p:spPr>
        <p:txBody>
          <a:bodyPr>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算法 </a:t>
            </a:r>
            <a:r>
              <a:rPr lang="en-US" altLang="zh-CN" sz="2000" b="1" dirty="0">
                <a:latin typeface="微软雅黑" panose="020B0503020204020204" pitchFamily="34" charset="-122"/>
                <a:ea typeface="微软雅黑" panose="020B0503020204020204" pitchFamily="34" charset="-122"/>
              </a:rPr>
              <a:t>10.10</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13" name="Rectangle 1028"/>
          <p:cNvSpPr/>
          <p:nvPr/>
        </p:nvSpPr>
        <p:spPr>
          <a:xfrm>
            <a:off x="895350" y="692150"/>
            <a:ext cx="7558088" cy="1338263"/>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if</a:t>
            </a:r>
            <a:r>
              <a:rPr lang="en-US" altLang="zh-CN" dirty="0">
                <a:latin typeface="微软雅黑" panose="020B0503020204020204" pitchFamily="34" charset="-122"/>
                <a:ea typeface="微软雅黑" panose="020B0503020204020204" pitchFamily="34" charset="-122"/>
              </a:rPr>
              <a:t> ( j&lt;m </a:t>
            </a:r>
            <a:r>
              <a:rPr lang="en-US" altLang="zh-CN" b="1" dirty="0">
                <a:latin typeface="微软雅黑" panose="020B0503020204020204" pitchFamily="34" charset="-122"/>
                <a:ea typeface="微软雅黑" panose="020B0503020204020204" pitchFamily="34" charset="-122"/>
              </a:rPr>
              <a:t>&amp;&amp;</a:t>
            </a:r>
            <a:r>
              <a:rPr lang="en-US" altLang="zh-CN" dirty="0">
                <a:latin typeface="微软雅黑" panose="020B0503020204020204" pitchFamily="34" charset="-122"/>
                <a:ea typeface="微软雅黑" panose="020B0503020204020204" pitchFamily="34" charset="-122"/>
              </a:rPr>
              <a:t> R[j].key</a:t>
            </a:r>
            <a:r>
              <a:rPr lang="en-US" altLang="zh-CN" b="1" dirty="0">
                <a:latin typeface="微软雅黑" panose="020B0503020204020204" pitchFamily="34" charset="-122"/>
                <a:ea typeface="微软雅黑" panose="020B0503020204020204" pitchFamily="34" charset="-122"/>
              </a:rPr>
              <a:t>&lt;</a:t>
            </a:r>
            <a:r>
              <a:rPr lang="en-US" altLang="zh-CN" dirty="0">
                <a:latin typeface="微软雅黑" panose="020B0503020204020204" pitchFamily="34" charset="-122"/>
                <a:ea typeface="微软雅黑" panose="020B0503020204020204" pitchFamily="34" charset="-122"/>
              </a:rPr>
              <a:t>R[j+1].key )</a:t>
            </a:r>
            <a:r>
              <a:rPr lang="en-US" altLang="zh-CN" b="1"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j;     </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微软雅黑" panose="020B0503020204020204" pitchFamily="34" charset="-122"/>
                <a:ea typeface="微软雅黑" panose="020B0503020204020204" pitchFamily="34" charset="-122"/>
              </a:rPr>
              <a:t>             // </a:t>
            </a:r>
            <a:r>
              <a:rPr lang="zh-CN" altLang="en-US" dirty="0">
                <a:latin typeface="微软雅黑" panose="020B0503020204020204" pitchFamily="34" charset="-122"/>
                <a:ea typeface="微软雅黑" panose="020B0503020204020204" pitchFamily="34" charset="-122"/>
              </a:rPr>
              <a:t>左</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右“子树根”之间先进行相互比较</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令 </a:t>
            </a:r>
            <a:r>
              <a:rPr lang="en-US" altLang="zh-CN" dirty="0">
                <a:latin typeface="微软雅黑" panose="020B0503020204020204" pitchFamily="34" charset="-122"/>
                <a:ea typeface="微软雅黑" panose="020B0503020204020204" pitchFamily="34" charset="-122"/>
              </a:rPr>
              <a:t>j </a:t>
            </a:r>
            <a:r>
              <a:rPr lang="zh-CN" altLang="en-US" dirty="0">
                <a:latin typeface="微软雅黑" panose="020B0503020204020204" pitchFamily="34" charset="-122"/>
                <a:ea typeface="微软雅黑" panose="020B0503020204020204" pitchFamily="34" charset="-122"/>
              </a:rPr>
              <a:t>指示关键字较大记录的位置</a:t>
            </a:r>
            <a:endParaRPr lang="zh-CN" altLang="en-US" dirty="0">
              <a:latin typeface="微软雅黑" panose="020B0503020204020204" pitchFamily="34" charset="-122"/>
              <a:ea typeface="微软雅黑" panose="020B0503020204020204" pitchFamily="34" charset="-122"/>
            </a:endParaRPr>
          </a:p>
        </p:txBody>
      </p:sp>
      <p:sp>
        <p:nvSpPr>
          <p:cNvPr id="72714" name="Rectangle 1026"/>
          <p:cNvSpPr/>
          <p:nvPr/>
        </p:nvSpPr>
        <p:spPr>
          <a:xfrm>
            <a:off x="1031875" y="2214563"/>
            <a:ext cx="7707313" cy="1706562"/>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b="1" dirty="0">
                <a:latin typeface="Times New Roman" panose="02020603050405020304" pitchFamily="18" charset="0"/>
                <a:ea typeface="楷体_GB2312" pitchFamily="49" charset="-122"/>
              </a:rPr>
              <a:t>if</a:t>
            </a:r>
            <a:r>
              <a:rPr lang="en-US" altLang="zh-CN" dirty="0">
                <a:latin typeface="Times New Roman" panose="02020603050405020304" pitchFamily="18" charset="0"/>
                <a:ea typeface="楷体_GB2312" pitchFamily="49" charset="-122"/>
              </a:rPr>
              <a:t> ( rc.key &gt;</a:t>
            </a:r>
            <a:r>
              <a:rPr lang="en-US" altLang="zh-CN" b="1"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 R[j].key )  </a:t>
            </a:r>
            <a:r>
              <a:rPr lang="en-US" altLang="zh-CN" b="1" dirty="0">
                <a:latin typeface="Times New Roman" panose="02020603050405020304" pitchFamily="18" charset="0"/>
                <a:ea typeface="楷体_GB2312" pitchFamily="49" charset="-122"/>
              </a:rPr>
              <a:t>break</a:t>
            </a:r>
            <a:r>
              <a:rPr lang="en-US" altLang="zh-CN" dirty="0">
                <a:latin typeface="Times New Roman" panose="02020603050405020304" pitchFamily="18" charset="0"/>
                <a:ea typeface="楷体_GB2312" pitchFamily="49" charset="-122"/>
              </a:rPr>
              <a:t>; </a:t>
            </a:r>
            <a:endParaRPr lang="en-US" altLang="zh-CN" dirty="0">
              <a:latin typeface="Times New Roman" panose="02020603050405020304" pitchFamily="18" charset="0"/>
              <a:ea typeface="楷体_GB2312" pitchFamily="49" charset="-122"/>
            </a:endParaRPr>
          </a:p>
          <a:p>
            <a:pPr eaLnBrk="1" hangingPunct="1">
              <a:lnSpc>
                <a:spcPct val="150000"/>
              </a:lnSpc>
              <a:buFont typeface="Arial" panose="020B0604020202020204" pitchFamily="34" charset="0"/>
            </a:pPr>
            <a:r>
              <a:rPr lang="en-US" altLang="zh-CN" dirty="0">
                <a:latin typeface="微软雅黑" panose="020B0503020204020204" pitchFamily="34" charset="-122"/>
                <a:ea typeface="微软雅黑" panose="020B0503020204020204" pitchFamily="34" charset="-122"/>
              </a:rPr>
              <a:t>           // </a:t>
            </a:r>
            <a:r>
              <a:rPr lang="zh-CN" altLang="en-US" dirty="0">
                <a:latin typeface="微软雅黑" panose="020B0503020204020204" pitchFamily="34" charset="-122"/>
                <a:ea typeface="微软雅黑" panose="020B0503020204020204" pitchFamily="34" charset="-122"/>
              </a:rPr>
              <a:t>再作“根”和“子树根”之间的比较，</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若“</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成立，则说明已找到 </a:t>
            </a:r>
            <a:r>
              <a:rPr lang="en-US" altLang="zh-CN" dirty="0">
                <a:latin typeface="微软雅黑" panose="020B0503020204020204" pitchFamily="34" charset="-122"/>
                <a:ea typeface="微软雅黑" panose="020B0503020204020204" pitchFamily="34" charset="-122"/>
              </a:rPr>
              <a:t>rc </a:t>
            </a:r>
            <a:r>
              <a:rPr lang="zh-CN" altLang="en-US" dirty="0">
                <a:latin typeface="微软雅黑" panose="020B0503020204020204" pitchFamily="34" charset="-122"/>
                <a:ea typeface="微软雅黑" panose="020B0503020204020204" pitchFamily="34" charset="-122"/>
              </a:rPr>
              <a:t>的插</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入位置 </a:t>
            </a:r>
            <a:r>
              <a:rPr lang="en-US" altLang="zh-CN" dirty="0">
                <a:latin typeface="微软雅黑" panose="020B0503020204020204" pitchFamily="34" charset="-122"/>
                <a:ea typeface="微软雅黑" panose="020B0503020204020204" pitchFamily="34" charset="-122"/>
              </a:rPr>
              <a:t>s </a:t>
            </a:r>
            <a:r>
              <a:rPr lang="zh-CN" altLang="en-US" dirty="0">
                <a:latin typeface="微软雅黑" panose="020B0503020204020204" pitchFamily="34" charset="-122"/>
                <a:ea typeface="微软雅黑" panose="020B0503020204020204" pitchFamily="34" charset="-122"/>
              </a:rPr>
              <a:t>，不需要继续往下调整</a:t>
            </a:r>
            <a:endParaRPr lang="zh-CN" altLang="en-US" b="1" dirty="0">
              <a:latin typeface="微软雅黑" panose="020B0503020204020204" pitchFamily="34" charset="-122"/>
              <a:ea typeface="微软雅黑" panose="020B0503020204020204" pitchFamily="34" charset="-122"/>
            </a:endParaRPr>
          </a:p>
        </p:txBody>
      </p:sp>
      <p:sp>
        <p:nvSpPr>
          <p:cNvPr id="72715" name="Rectangle 1027"/>
          <p:cNvSpPr/>
          <p:nvPr/>
        </p:nvSpPr>
        <p:spPr>
          <a:xfrm>
            <a:off x="1200150" y="4359275"/>
            <a:ext cx="4465638" cy="873125"/>
          </a:xfrm>
          <a:prstGeom prst="rect">
            <a:avLst/>
          </a:prstGeom>
          <a:noFill/>
          <a:ln w="9525">
            <a:noFill/>
          </a:ln>
        </p:spPr>
        <p:txBody>
          <a:bodyPr wrap="none">
            <a:spAutoFit/>
          </a:bodyPr>
          <a:p>
            <a:pPr eaLnBrk="1" hangingPunct="1">
              <a:lnSpc>
                <a:spcPct val="1500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R[s] = R[j];   s = j;    </a:t>
            </a:r>
            <a:endParaRPr lang="en-US" altLang="zh-CN" b="1"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否则记录上移，尚需继续往下调整</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72713"/>
                                        </p:tgtEl>
                                        <p:attrNameLst>
                                          <p:attrName>style.visibility</p:attrName>
                                        </p:attrNameLst>
                                      </p:cBhvr>
                                      <p:to>
                                        <p:strVal val="visible"/>
                                      </p:to>
                                    </p:set>
                                    <p:animEffect transition="in" filter="strips(downRight)">
                                      <p:cBhvr>
                                        <p:cTn id="7" dur="500"/>
                                        <p:tgtEl>
                                          <p:spTgt spid="7271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2714"/>
                                        </p:tgtEl>
                                        <p:attrNameLst>
                                          <p:attrName>style.visibility</p:attrName>
                                        </p:attrNameLst>
                                      </p:cBhvr>
                                      <p:to>
                                        <p:strVal val="visible"/>
                                      </p:to>
                                    </p:set>
                                    <p:animEffect transition="in" filter="strips(downRight)">
                                      <p:cBhvr>
                                        <p:cTn id="12" dur="500"/>
                                        <p:tgtEl>
                                          <p:spTgt spid="7271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2715"/>
                                        </p:tgtEl>
                                        <p:attrNameLst>
                                          <p:attrName>style.visibility</p:attrName>
                                        </p:attrNameLst>
                                      </p:cBhvr>
                                      <p:to>
                                        <p:strVal val="visible"/>
                                      </p:to>
                                    </p:set>
                                    <p:animEffect transition="in" filter="strips(downRight)">
                                      <p:cBhvr>
                                        <p:cTn id="17" dur="500"/>
                                        <p:tgtEl>
                                          <p:spTgt spid="72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3" grpId="0"/>
      <p:bldP spid="72714" grpId="0"/>
      <p:bldP spid="7271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61" name="Text Box 9"/>
          <p:cNvSpPr txBox="1"/>
          <p:nvPr/>
        </p:nvSpPr>
        <p:spPr>
          <a:xfrm>
            <a:off x="1273175" y="377825"/>
            <a:ext cx="5057775" cy="400050"/>
          </a:xfrm>
          <a:prstGeom prst="rect">
            <a:avLst/>
          </a:prstGeom>
          <a:noFill/>
          <a:ln w="9525">
            <a:noFill/>
          </a:ln>
        </p:spPr>
        <p:txBody>
          <a:bodyPr wrap="none">
            <a:spAutoFit/>
          </a:bodyPr>
          <a:p>
            <a:pPr eaLnBrk="1" hangingPunct="1">
              <a:buFont typeface="Arial" panose="020B0604020202020204" pitchFamily="34" charset="0"/>
            </a:pPr>
            <a:r>
              <a:rPr lang="zh-CN" altLang="zh-CN" sz="2000" b="1" dirty="0">
                <a:latin typeface="微软雅黑" panose="020B0503020204020204" pitchFamily="34" charset="-122"/>
                <a:ea typeface="微软雅黑" panose="020B0503020204020204" pitchFamily="34" charset="-122"/>
              </a:rPr>
              <a:t>建堆是一个从下往上进行“筛选”的过程</a:t>
            </a:r>
            <a:r>
              <a:rPr lang="zh-CN" altLang="zh-CN" sz="2000" b="1" dirty="0">
                <a:latin typeface="Times New Roman" panose="02020603050405020304" pitchFamily="18" charset="0"/>
                <a:ea typeface="楷体_GB2312" pitchFamily="49" charset="-122"/>
              </a:rPr>
              <a:t>。</a:t>
            </a:r>
            <a:endParaRPr lang="zh-CN" altLang="zh-CN" sz="2000" b="1" dirty="0">
              <a:latin typeface="Times New Roman" panose="02020603050405020304" pitchFamily="18" charset="0"/>
              <a:ea typeface="楷体_GB2312" pitchFamily="49" charset="-122"/>
            </a:endParaRPr>
          </a:p>
        </p:txBody>
      </p:sp>
      <p:sp>
        <p:nvSpPr>
          <p:cNvPr id="74762" name="Text Box 10"/>
          <p:cNvSpPr txBox="1"/>
          <p:nvPr/>
        </p:nvSpPr>
        <p:spPr>
          <a:xfrm>
            <a:off x="1349375" y="1000125"/>
            <a:ext cx="3670300" cy="400050"/>
          </a:xfrm>
          <a:prstGeom prst="rect">
            <a:avLst/>
          </a:prstGeom>
          <a:noFill/>
          <a:ln w="9525">
            <a:noFill/>
          </a:ln>
        </p:spPr>
        <p:txBody>
          <a:bodyPr wrap="none">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例如: </a:t>
            </a:r>
            <a:r>
              <a:rPr lang="zh-CN" altLang="en-US" sz="2000" dirty="0">
                <a:latin typeface="微软雅黑" panose="020B0503020204020204" pitchFamily="34" charset="-122"/>
                <a:ea typeface="微软雅黑" panose="020B0503020204020204" pitchFamily="34" charset="-122"/>
              </a:rPr>
              <a:t>排序之前的关键字序列为</a:t>
            </a:r>
            <a:endParaRPr lang="zh-CN" altLang="en-US" sz="2000" dirty="0">
              <a:latin typeface="微软雅黑" panose="020B0503020204020204" pitchFamily="34" charset="-122"/>
              <a:ea typeface="微软雅黑" panose="020B0503020204020204" pitchFamily="34" charset="-122"/>
            </a:endParaRPr>
          </a:p>
        </p:txBody>
      </p:sp>
      <p:sp>
        <p:nvSpPr>
          <p:cNvPr id="74763" name="Oval 11"/>
          <p:cNvSpPr/>
          <p:nvPr/>
        </p:nvSpPr>
        <p:spPr>
          <a:xfrm>
            <a:off x="4576763" y="1693863"/>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40</a:t>
            </a:r>
            <a:endParaRPr lang="zh-CN" altLang="en-US" sz="2000" b="1" dirty="0">
              <a:latin typeface="Times New Roman" panose="02020603050405020304" pitchFamily="18" charset="0"/>
              <a:ea typeface="宋体" panose="02010600030101010101" pitchFamily="2" charset="-122"/>
            </a:endParaRPr>
          </a:p>
        </p:txBody>
      </p:sp>
      <p:sp>
        <p:nvSpPr>
          <p:cNvPr id="74764" name="Line 12"/>
          <p:cNvSpPr/>
          <p:nvPr/>
        </p:nvSpPr>
        <p:spPr>
          <a:xfrm flipH="1">
            <a:off x="3575050" y="1998663"/>
            <a:ext cx="1076325" cy="423862"/>
          </a:xfrm>
          <a:prstGeom prst="line">
            <a:avLst/>
          </a:prstGeom>
          <a:ln w="28575" cap="flat" cmpd="sng">
            <a:solidFill>
              <a:schemeClr val="tx1"/>
            </a:solidFill>
            <a:prstDash val="solid"/>
            <a:headEnd type="none" w="med" len="med"/>
            <a:tailEnd type="none" w="med" len="med"/>
          </a:ln>
        </p:spPr>
      </p:sp>
      <p:sp>
        <p:nvSpPr>
          <p:cNvPr id="74765" name="Oval 13"/>
          <p:cNvSpPr/>
          <p:nvPr/>
        </p:nvSpPr>
        <p:spPr>
          <a:xfrm>
            <a:off x="3214688" y="2278063"/>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55</a:t>
            </a:r>
            <a:endParaRPr lang="zh-CN" altLang="en-US" sz="2000" b="1" dirty="0">
              <a:latin typeface="Times New Roman" panose="02020603050405020304" pitchFamily="18" charset="0"/>
              <a:ea typeface="宋体" panose="02010600030101010101" pitchFamily="2" charset="-122"/>
            </a:endParaRPr>
          </a:p>
        </p:txBody>
      </p:sp>
      <p:sp>
        <p:nvSpPr>
          <p:cNvPr id="74766" name="Line 14"/>
          <p:cNvSpPr/>
          <p:nvPr/>
        </p:nvSpPr>
        <p:spPr>
          <a:xfrm>
            <a:off x="5257800" y="1927225"/>
            <a:ext cx="1270000" cy="495300"/>
          </a:xfrm>
          <a:prstGeom prst="line">
            <a:avLst/>
          </a:prstGeom>
          <a:ln w="28575" cap="flat" cmpd="sng">
            <a:solidFill>
              <a:schemeClr val="tx1"/>
            </a:solidFill>
            <a:prstDash val="solid"/>
            <a:headEnd type="none" w="med" len="med"/>
            <a:tailEnd type="none" w="med" len="med"/>
          </a:ln>
        </p:spPr>
      </p:sp>
      <p:sp>
        <p:nvSpPr>
          <p:cNvPr id="74767" name="Oval 15"/>
          <p:cNvSpPr/>
          <p:nvPr/>
        </p:nvSpPr>
        <p:spPr>
          <a:xfrm>
            <a:off x="5997575" y="2312988"/>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49</a:t>
            </a:r>
            <a:endParaRPr lang="zh-CN" altLang="en-US" sz="2000" b="1" dirty="0">
              <a:latin typeface="Times New Roman" panose="02020603050405020304" pitchFamily="18" charset="0"/>
              <a:ea typeface="宋体" panose="02010600030101010101" pitchFamily="2" charset="-122"/>
            </a:endParaRPr>
          </a:p>
        </p:txBody>
      </p:sp>
      <p:sp>
        <p:nvSpPr>
          <p:cNvPr id="74768" name="Line 16"/>
          <p:cNvSpPr/>
          <p:nvPr/>
        </p:nvSpPr>
        <p:spPr>
          <a:xfrm flipH="1">
            <a:off x="2195513" y="2555875"/>
            <a:ext cx="1076325" cy="423863"/>
          </a:xfrm>
          <a:prstGeom prst="line">
            <a:avLst/>
          </a:prstGeom>
          <a:ln w="28575" cap="flat" cmpd="sng">
            <a:solidFill>
              <a:schemeClr val="tx1"/>
            </a:solidFill>
            <a:prstDash val="solid"/>
            <a:headEnd type="none" w="med" len="med"/>
            <a:tailEnd type="none" w="med" len="med"/>
          </a:ln>
        </p:spPr>
      </p:sp>
      <p:sp>
        <p:nvSpPr>
          <p:cNvPr id="74769" name="Oval 17"/>
          <p:cNvSpPr/>
          <p:nvPr/>
        </p:nvSpPr>
        <p:spPr>
          <a:xfrm>
            <a:off x="1919288" y="2925763"/>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73</a:t>
            </a:r>
            <a:endParaRPr lang="zh-CN" altLang="en-US" sz="2000" b="1" dirty="0">
              <a:latin typeface="Times New Roman" panose="02020603050405020304" pitchFamily="18" charset="0"/>
              <a:ea typeface="宋体" panose="02010600030101010101" pitchFamily="2" charset="-122"/>
            </a:endParaRPr>
          </a:p>
        </p:txBody>
      </p:sp>
      <p:sp>
        <p:nvSpPr>
          <p:cNvPr id="74770" name="Line 18"/>
          <p:cNvSpPr/>
          <p:nvPr/>
        </p:nvSpPr>
        <p:spPr>
          <a:xfrm>
            <a:off x="3878263" y="2557463"/>
            <a:ext cx="706437" cy="439737"/>
          </a:xfrm>
          <a:prstGeom prst="line">
            <a:avLst/>
          </a:prstGeom>
          <a:ln w="28575" cap="flat" cmpd="sng">
            <a:solidFill>
              <a:schemeClr val="tx1"/>
            </a:solidFill>
            <a:prstDash val="solid"/>
            <a:headEnd type="none" w="med" len="med"/>
            <a:tailEnd type="none" w="med" len="med"/>
          </a:ln>
        </p:spPr>
      </p:sp>
      <p:sp>
        <p:nvSpPr>
          <p:cNvPr id="74771" name="Oval 19"/>
          <p:cNvSpPr/>
          <p:nvPr/>
        </p:nvSpPr>
        <p:spPr>
          <a:xfrm>
            <a:off x="4079875" y="299720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12</a:t>
            </a:r>
            <a:endParaRPr lang="zh-CN" altLang="en-US" sz="2000" b="1" dirty="0">
              <a:latin typeface="Times New Roman" panose="02020603050405020304" pitchFamily="18" charset="0"/>
              <a:ea typeface="宋体" panose="02010600030101010101" pitchFamily="2" charset="-122"/>
            </a:endParaRPr>
          </a:p>
        </p:txBody>
      </p:sp>
      <p:sp>
        <p:nvSpPr>
          <p:cNvPr id="74772" name="Line 20"/>
          <p:cNvSpPr/>
          <p:nvPr/>
        </p:nvSpPr>
        <p:spPr>
          <a:xfrm flipH="1">
            <a:off x="5448300" y="2566988"/>
            <a:ext cx="574675" cy="431800"/>
          </a:xfrm>
          <a:prstGeom prst="line">
            <a:avLst/>
          </a:prstGeom>
          <a:ln w="28575" cap="flat" cmpd="sng">
            <a:solidFill>
              <a:schemeClr val="tx1"/>
            </a:solidFill>
            <a:prstDash val="solid"/>
            <a:headEnd type="none" w="med" len="med"/>
            <a:tailEnd type="none" w="med" len="med"/>
          </a:ln>
        </p:spPr>
      </p:sp>
      <p:sp>
        <p:nvSpPr>
          <p:cNvPr id="74773" name="Oval 21"/>
          <p:cNvSpPr/>
          <p:nvPr/>
        </p:nvSpPr>
        <p:spPr>
          <a:xfrm>
            <a:off x="5016500" y="299720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27</a:t>
            </a:r>
            <a:endParaRPr lang="zh-CN" altLang="en-US" sz="2000" b="1" dirty="0">
              <a:latin typeface="Times New Roman" panose="02020603050405020304" pitchFamily="18" charset="0"/>
              <a:ea typeface="宋体" panose="02010600030101010101" pitchFamily="2" charset="-122"/>
            </a:endParaRPr>
          </a:p>
        </p:txBody>
      </p:sp>
      <p:sp>
        <p:nvSpPr>
          <p:cNvPr id="74774" name="Line 22"/>
          <p:cNvSpPr/>
          <p:nvPr/>
        </p:nvSpPr>
        <p:spPr>
          <a:xfrm>
            <a:off x="6527800" y="2638425"/>
            <a:ext cx="576263" cy="431800"/>
          </a:xfrm>
          <a:prstGeom prst="line">
            <a:avLst/>
          </a:prstGeom>
          <a:ln w="28575" cap="flat" cmpd="sng">
            <a:solidFill>
              <a:schemeClr val="tx1"/>
            </a:solidFill>
            <a:prstDash val="solid"/>
            <a:headEnd type="none" w="med" len="med"/>
            <a:tailEnd type="none" w="med" len="med"/>
          </a:ln>
        </p:spPr>
      </p:sp>
      <p:sp>
        <p:nvSpPr>
          <p:cNvPr id="74775" name="Oval 23"/>
          <p:cNvSpPr/>
          <p:nvPr/>
        </p:nvSpPr>
        <p:spPr>
          <a:xfrm>
            <a:off x="6721475" y="3052763"/>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98</a:t>
            </a:r>
            <a:endParaRPr lang="zh-CN" altLang="en-US" sz="2000" b="1" dirty="0">
              <a:latin typeface="Times New Roman" panose="02020603050405020304" pitchFamily="18" charset="0"/>
              <a:ea typeface="宋体" panose="02010600030101010101" pitchFamily="2" charset="-122"/>
            </a:endParaRPr>
          </a:p>
        </p:txBody>
      </p:sp>
      <p:sp>
        <p:nvSpPr>
          <p:cNvPr id="74776" name="Line 24"/>
          <p:cNvSpPr/>
          <p:nvPr/>
        </p:nvSpPr>
        <p:spPr>
          <a:xfrm flipH="1">
            <a:off x="1055688" y="3186113"/>
            <a:ext cx="908050" cy="604837"/>
          </a:xfrm>
          <a:prstGeom prst="line">
            <a:avLst/>
          </a:prstGeom>
          <a:ln w="28575" cap="flat" cmpd="sng">
            <a:solidFill>
              <a:schemeClr val="tx1"/>
            </a:solidFill>
            <a:prstDash val="solid"/>
            <a:headEnd type="none" w="med" len="med"/>
            <a:tailEnd type="none" w="med" len="med"/>
          </a:ln>
        </p:spPr>
      </p:sp>
      <p:sp>
        <p:nvSpPr>
          <p:cNvPr id="74777" name="Oval 25"/>
          <p:cNvSpPr/>
          <p:nvPr/>
        </p:nvSpPr>
        <p:spPr>
          <a:xfrm>
            <a:off x="838200" y="379095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81</a:t>
            </a:r>
            <a:endParaRPr lang="zh-CN" altLang="en-US" sz="2000" b="1" dirty="0">
              <a:latin typeface="Times New Roman" panose="02020603050405020304" pitchFamily="18" charset="0"/>
              <a:ea typeface="宋体" panose="02010600030101010101" pitchFamily="2" charset="-122"/>
            </a:endParaRPr>
          </a:p>
        </p:txBody>
      </p:sp>
      <p:sp>
        <p:nvSpPr>
          <p:cNvPr id="74778" name="Line 26"/>
          <p:cNvSpPr/>
          <p:nvPr/>
        </p:nvSpPr>
        <p:spPr>
          <a:xfrm>
            <a:off x="2498725" y="3259138"/>
            <a:ext cx="500063" cy="674687"/>
          </a:xfrm>
          <a:prstGeom prst="line">
            <a:avLst/>
          </a:prstGeom>
          <a:ln w="28575" cap="flat" cmpd="sng">
            <a:solidFill>
              <a:schemeClr val="tx1"/>
            </a:solidFill>
            <a:prstDash val="solid"/>
            <a:headEnd type="none" w="med" len="med"/>
            <a:tailEnd type="none" w="med" len="med"/>
          </a:ln>
        </p:spPr>
      </p:sp>
      <p:sp>
        <p:nvSpPr>
          <p:cNvPr id="74779" name="Oval 27"/>
          <p:cNvSpPr/>
          <p:nvPr/>
        </p:nvSpPr>
        <p:spPr>
          <a:xfrm>
            <a:off x="2566988" y="379095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64</a:t>
            </a:r>
            <a:endParaRPr lang="zh-CN" altLang="en-US" sz="2000" b="1" dirty="0">
              <a:latin typeface="Times New Roman" panose="02020603050405020304" pitchFamily="18" charset="0"/>
              <a:ea typeface="宋体" panose="02010600030101010101" pitchFamily="2" charset="-122"/>
            </a:endParaRPr>
          </a:p>
        </p:txBody>
      </p:sp>
      <p:sp>
        <p:nvSpPr>
          <p:cNvPr id="74780" name="Line 28"/>
          <p:cNvSpPr/>
          <p:nvPr/>
        </p:nvSpPr>
        <p:spPr>
          <a:xfrm flipH="1">
            <a:off x="3790950" y="3330575"/>
            <a:ext cx="396875" cy="531813"/>
          </a:xfrm>
          <a:prstGeom prst="line">
            <a:avLst/>
          </a:prstGeom>
          <a:ln w="28575" cap="flat" cmpd="sng">
            <a:solidFill>
              <a:schemeClr val="tx1"/>
            </a:solidFill>
            <a:prstDash val="solid"/>
            <a:headEnd type="none" w="med" len="med"/>
            <a:tailEnd type="none" w="med" len="med"/>
          </a:ln>
        </p:spPr>
      </p:sp>
      <p:sp>
        <p:nvSpPr>
          <p:cNvPr id="74781" name="Oval 29"/>
          <p:cNvSpPr/>
          <p:nvPr/>
        </p:nvSpPr>
        <p:spPr>
          <a:xfrm>
            <a:off x="3482975" y="3775075"/>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36</a:t>
            </a:r>
            <a:endParaRPr lang="zh-CN" altLang="en-US" sz="2000" b="1" dirty="0">
              <a:latin typeface="Times New Roman" panose="02020603050405020304" pitchFamily="18" charset="0"/>
              <a:ea typeface="宋体" panose="02010600030101010101" pitchFamily="2" charset="-122"/>
            </a:endParaRPr>
          </a:p>
        </p:txBody>
      </p:sp>
      <p:sp>
        <p:nvSpPr>
          <p:cNvPr id="74782" name="Rectangle 30"/>
          <p:cNvSpPr/>
          <p:nvPr/>
        </p:nvSpPr>
        <p:spPr>
          <a:xfrm>
            <a:off x="3503613" y="2997200"/>
            <a:ext cx="1295400" cy="1152525"/>
          </a:xfrm>
          <a:prstGeom prst="rect">
            <a:avLst/>
          </a:prstGeom>
          <a:solidFill>
            <a:srgbClr val="009999">
              <a:alpha val="43137"/>
            </a:srgbClr>
          </a:solidFill>
          <a:ln w="9525" cap="flat" cmpd="sng">
            <a:solidFill>
              <a:schemeClr val="tx1"/>
            </a:solidFill>
            <a:prstDash val="solid"/>
            <a:miter/>
            <a:headEnd type="none" w="med" len="med"/>
            <a:tailEnd type="none" w="med" len="med"/>
          </a:ln>
        </p:spPr>
        <p:txBody>
          <a:bodyPr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74783" name="Oval 31"/>
          <p:cNvSpPr/>
          <p:nvPr/>
        </p:nvSpPr>
        <p:spPr>
          <a:xfrm>
            <a:off x="4079875" y="299720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36</a:t>
            </a:r>
            <a:endParaRPr lang="zh-CN" altLang="en-US" sz="2000" b="1" dirty="0">
              <a:latin typeface="Times New Roman" panose="02020603050405020304" pitchFamily="18" charset="0"/>
              <a:ea typeface="宋体" panose="02010600030101010101" pitchFamily="2" charset="-122"/>
            </a:endParaRPr>
          </a:p>
        </p:txBody>
      </p:sp>
      <p:sp>
        <p:nvSpPr>
          <p:cNvPr id="74784" name="Oval 32"/>
          <p:cNvSpPr/>
          <p:nvPr/>
        </p:nvSpPr>
        <p:spPr>
          <a:xfrm>
            <a:off x="3503613" y="379095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12</a:t>
            </a:r>
            <a:endParaRPr lang="zh-CN" altLang="en-US" sz="2000" b="1" dirty="0">
              <a:latin typeface="Times New Roman" panose="02020603050405020304" pitchFamily="18" charset="0"/>
              <a:ea typeface="宋体" panose="02010600030101010101" pitchFamily="2" charset="-122"/>
            </a:endParaRPr>
          </a:p>
        </p:txBody>
      </p:sp>
      <p:sp>
        <p:nvSpPr>
          <p:cNvPr id="74785" name="Rectangle 33"/>
          <p:cNvSpPr/>
          <p:nvPr/>
        </p:nvSpPr>
        <p:spPr>
          <a:xfrm>
            <a:off x="693738" y="2925763"/>
            <a:ext cx="2665412" cy="1223962"/>
          </a:xfrm>
          <a:prstGeom prst="rect">
            <a:avLst/>
          </a:prstGeom>
          <a:solidFill>
            <a:srgbClr val="5B9BD5">
              <a:alpha val="49019"/>
            </a:srgbClr>
          </a:solidFill>
          <a:ln w="9525" cap="flat" cmpd="sng">
            <a:solidFill>
              <a:schemeClr val="tx1"/>
            </a:solidFill>
            <a:prstDash val="solid"/>
            <a:miter/>
            <a:headEnd type="none" w="med" len="med"/>
            <a:tailEnd type="none" w="med" len="med"/>
          </a:ln>
        </p:spPr>
        <p:txBody>
          <a:bodyPr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74786" name="Oval 34"/>
          <p:cNvSpPr/>
          <p:nvPr/>
        </p:nvSpPr>
        <p:spPr>
          <a:xfrm>
            <a:off x="1919288" y="2925763"/>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81</a:t>
            </a:r>
            <a:endParaRPr lang="zh-CN" altLang="en-US" sz="2000" b="1" dirty="0">
              <a:latin typeface="Times New Roman" panose="02020603050405020304" pitchFamily="18" charset="0"/>
              <a:ea typeface="宋体" panose="02010600030101010101" pitchFamily="2" charset="-122"/>
            </a:endParaRPr>
          </a:p>
        </p:txBody>
      </p:sp>
      <p:sp>
        <p:nvSpPr>
          <p:cNvPr id="74787" name="Rectangle 35"/>
          <p:cNvSpPr/>
          <p:nvPr/>
        </p:nvSpPr>
        <p:spPr>
          <a:xfrm>
            <a:off x="838200" y="3790950"/>
            <a:ext cx="685800" cy="381000"/>
          </a:xfrm>
          <a:prstGeom prst="rect">
            <a:avLst/>
          </a:prstGeom>
          <a:solidFill>
            <a:srgbClr val="CCFFCC"/>
          </a:solidFill>
          <a:ln w="12700" cap="flat" cmpd="sng">
            <a:solidFill>
              <a:srgbClr val="003300"/>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73</a:t>
            </a:r>
            <a:endParaRPr lang="zh-CN" altLang="en-US" sz="2000" b="1" dirty="0">
              <a:latin typeface="Times New Roman" panose="02020603050405020304" pitchFamily="18" charset="0"/>
              <a:ea typeface="宋体" panose="02010600030101010101" pitchFamily="2" charset="-122"/>
            </a:endParaRPr>
          </a:p>
        </p:txBody>
      </p:sp>
      <p:sp>
        <p:nvSpPr>
          <p:cNvPr id="74788" name="Rectangle 36"/>
          <p:cNvSpPr/>
          <p:nvPr/>
        </p:nvSpPr>
        <p:spPr>
          <a:xfrm>
            <a:off x="5016500" y="2278063"/>
            <a:ext cx="2374900" cy="1152525"/>
          </a:xfrm>
          <a:prstGeom prst="rect">
            <a:avLst/>
          </a:prstGeom>
          <a:solidFill>
            <a:srgbClr val="5B9BD5">
              <a:alpha val="43137"/>
            </a:srgbClr>
          </a:solidFill>
          <a:ln w="9525" cap="flat" cmpd="sng">
            <a:solidFill>
              <a:schemeClr val="tx1"/>
            </a:solidFill>
            <a:prstDash val="solid"/>
            <a:miter/>
            <a:headEnd type="none" w="med" len="med"/>
            <a:tailEnd type="none" w="med" len="med"/>
          </a:ln>
        </p:spPr>
        <p:txBody>
          <a:bodyPr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74789" name="Oval 37"/>
          <p:cNvSpPr/>
          <p:nvPr/>
        </p:nvSpPr>
        <p:spPr>
          <a:xfrm>
            <a:off x="5951538" y="2278063"/>
            <a:ext cx="720725" cy="4318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98</a:t>
            </a:r>
            <a:endParaRPr lang="zh-CN" altLang="en-US" sz="2000" b="1" dirty="0">
              <a:latin typeface="Times New Roman" panose="02020603050405020304" pitchFamily="18" charset="0"/>
              <a:ea typeface="宋体" panose="02010600030101010101" pitchFamily="2" charset="-122"/>
            </a:endParaRPr>
          </a:p>
        </p:txBody>
      </p:sp>
      <p:sp>
        <p:nvSpPr>
          <p:cNvPr id="74790" name="Oval 38"/>
          <p:cNvSpPr/>
          <p:nvPr/>
        </p:nvSpPr>
        <p:spPr>
          <a:xfrm>
            <a:off x="6672263" y="3070225"/>
            <a:ext cx="757237"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49</a:t>
            </a:r>
            <a:endParaRPr lang="zh-CN" altLang="en-US" sz="2000" b="1" dirty="0">
              <a:latin typeface="Times New Roman" panose="02020603050405020304" pitchFamily="18" charset="0"/>
              <a:ea typeface="宋体" panose="02010600030101010101" pitchFamily="2" charset="-122"/>
            </a:endParaRPr>
          </a:p>
        </p:txBody>
      </p:sp>
      <p:sp>
        <p:nvSpPr>
          <p:cNvPr id="74791" name="Rectangle 39"/>
          <p:cNvSpPr/>
          <p:nvPr/>
        </p:nvSpPr>
        <p:spPr>
          <a:xfrm>
            <a:off x="479425" y="2278063"/>
            <a:ext cx="4392613" cy="1943100"/>
          </a:xfrm>
          <a:prstGeom prst="rect">
            <a:avLst/>
          </a:prstGeom>
          <a:solidFill>
            <a:srgbClr val="5B9BD5">
              <a:alpha val="49019"/>
            </a:srgbClr>
          </a:solidFill>
          <a:ln w="9525" cap="flat" cmpd="sng">
            <a:solidFill>
              <a:schemeClr val="tx1"/>
            </a:solidFill>
            <a:prstDash val="solid"/>
            <a:miter/>
            <a:headEnd type="none" w="med" len="med"/>
            <a:tailEnd type="none" w="med" len="med"/>
          </a:ln>
        </p:spPr>
        <p:txBody>
          <a:bodyPr anchor="ctr"/>
          <a:p>
            <a:pP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74792" name="Oval 40"/>
          <p:cNvSpPr/>
          <p:nvPr/>
        </p:nvSpPr>
        <p:spPr>
          <a:xfrm>
            <a:off x="3216275" y="2278063"/>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81</a:t>
            </a:r>
            <a:endParaRPr lang="zh-CN" altLang="en-US" sz="2000" b="1" dirty="0">
              <a:latin typeface="Times New Roman" panose="02020603050405020304" pitchFamily="18" charset="0"/>
              <a:ea typeface="宋体" panose="02010600030101010101" pitchFamily="2" charset="-122"/>
            </a:endParaRPr>
          </a:p>
        </p:txBody>
      </p:sp>
      <p:sp>
        <p:nvSpPr>
          <p:cNvPr id="74793" name="Oval 41"/>
          <p:cNvSpPr/>
          <p:nvPr/>
        </p:nvSpPr>
        <p:spPr>
          <a:xfrm>
            <a:off x="1919288" y="2925763"/>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73</a:t>
            </a:r>
            <a:endParaRPr lang="zh-CN" altLang="en-US" sz="2000" b="1" dirty="0">
              <a:latin typeface="Times New Roman" panose="02020603050405020304" pitchFamily="18" charset="0"/>
              <a:ea typeface="宋体" panose="02010600030101010101" pitchFamily="2" charset="-122"/>
            </a:endParaRPr>
          </a:p>
        </p:txBody>
      </p:sp>
      <p:sp>
        <p:nvSpPr>
          <p:cNvPr id="74794" name="Oval 42"/>
          <p:cNvSpPr/>
          <p:nvPr/>
        </p:nvSpPr>
        <p:spPr>
          <a:xfrm>
            <a:off x="766763" y="379095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55</a:t>
            </a:r>
            <a:endParaRPr lang="zh-CN" altLang="en-US" sz="2000" b="1" dirty="0">
              <a:latin typeface="Times New Roman" panose="02020603050405020304" pitchFamily="18" charset="0"/>
              <a:ea typeface="宋体" panose="02010600030101010101" pitchFamily="2" charset="-122"/>
            </a:endParaRPr>
          </a:p>
        </p:txBody>
      </p:sp>
      <p:sp>
        <p:nvSpPr>
          <p:cNvPr id="74795" name="Text Box 43"/>
          <p:cNvSpPr txBox="1"/>
          <p:nvPr/>
        </p:nvSpPr>
        <p:spPr>
          <a:xfrm>
            <a:off x="541338" y="4438650"/>
            <a:ext cx="7570787" cy="1189038"/>
          </a:xfrm>
          <a:prstGeom prst="rect">
            <a:avLst/>
          </a:prstGeom>
          <a:noFill/>
          <a:ln w="9525">
            <a:noFill/>
          </a:ln>
        </p:spPr>
        <p:txBody>
          <a:bodyPr>
            <a:spAutoFit/>
          </a:bodyPr>
          <a:p>
            <a:pPr eaLnBrk="1" hangingPunct="1">
              <a:lnSpc>
                <a:spcPct val="150000"/>
              </a:lnSpc>
              <a:buFont typeface="Arial" panose="020B0604020202020204" pitchFamily="34" charset="0"/>
            </a:pPr>
            <a:r>
              <a:rPr lang="zh-CN" altLang="en-US" sz="2800" dirty="0">
                <a:latin typeface="隶书" panose="02010509060101010101" pitchFamily="49" charset="-122"/>
                <a:ea typeface="隶书" panose="02010509060101010101" pitchFamily="49" charset="-122"/>
              </a:rPr>
              <a:t>   </a:t>
            </a:r>
            <a:r>
              <a:rPr lang="zh-CN" altLang="en-US" sz="2000" b="1" dirty="0">
                <a:latin typeface="微软雅黑" panose="020B0503020204020204" pitchFamily="34" charset="-122"/>
                <a:ea typeface="微软雅黑" panose="020B0503020204020204" pitchFamily="34" charset="-122"/>
              </a:rPr>
              <a:t>现在，左/右子树都已经调整为堆，最后只要调整根结点，使整个二叉树是个“堆”即可。</a:t>
            </a:r>
            <a:endParaRPr lang="zh-CN" altLang="en-US" sz="2000" b="1" dirty="0">
              <a:latin typeface="微软雅黑" panose="020B0503020204020204" pitchFamily="34" charset="-122"/>
              <a:ea typeface="微软雅黑" panose="020B0503020204020204" pitchFamily="34" charset="-122"/>
            </a:endParaRPr>
          </a:p>
        </p:txBody>
      </p:sp>
      <p:sp>
        <p:nvSpPr>
          <p:cNvPr id="74796" name="Oval 44"/>
          <p:cNvSpPr/>
          <p:nvPr/>
        </p:nvSpPr>
        <p:spPr>
          <a:xfrm>
            <a:off x="4583113" y="170180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solidFill>
                  <a:srgbClr val="FF0000"/>
                </a:solidFill>
                <a:latin typeface="Times New Roman" panose="02020603050405020304" pitchFamily="18" charset="0"/>
                <a:ea typeface="宋体" panose="02010600030101010101" pitchFamily="2" charset="-122"/>
              </a:rPr>
              <a:t>98</a:t>
            </a:r>
            <a:endParaRPr lang="zh-CN" altLang="en-US" sz="2000" b="1" dirty="0">
              <a:solidFill>
                <a:srgbClr val="FF0000"/>
              </a:solidFill>
              <a:latin typeface="Times New Roman" panose="02020603050405020304" pitchFamily="18" charset="0"/>
              <a:ea typeface="宋体" panose="02010600030101010101" pitchFamily="2" charset="-122"/>
            </a:endParaRPr>
          </a:p>
        </p:txBody>
      </p:sp>
      <p:sp>
        <p:nvSpPr>
          <p:cNvPr id="74797" name="Oval 45"/>
          <p:cNvSpPr/>
          <p:nvPr/>
        </p:nvSpPr>
        <p:spPr>
          <a:xfrm>
            <a:off x="5953125" y="2278063"/>
            <a:ext cx="757238" cy="4318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solidFill>
                  <a:srgbClr val="FF0000"/>
                </a:solidFill>
                <a:latin typeface="Times New Roman" panose="02020603050405020304" pitchFamily="18" charset="0"/>
                <a:ea typeface="宋体" panose="02010600030101010101" pitchFamily="2" charset="-122"/>
              </a:rPr>
              <a:t>49</a:t>
            </a:r>
            <a:endParaRPr lang="zh-CN" altLang="en-US" sz="2000" b="1" dirty="0">
              <a:solidFill>
                <a:srgbClr val="FF0000"/>
              </a:solidFill>
              <a:latin typeface="Times New Roman" panose="02020603050405020304" pitchFamily="18" charset="0"/>
              <a:ea typeface="宋体" panose="02010600030101010101" pitchFamily="2" charset="-122"/>
            </a:endParaRPr>
          </a:p>
        </p:txBody>
      </p:sp>
      <p:sp>
        <p:nvSpPr>
          <p:cNvPr id="74798" name="Oval 46"/>
          <p:cNvSpPr/>
          <p:nvPr/>
        </p:nvSpPr>
        <p:spPr>
          <a:xfrm>
            <a:off x="6672263" y="3070225"/>
            <a:ext cx="757237"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solidFill>
                  <a:srgbClr val="FF0000"/>
                </a:solidFill>
                <a:latin typeface="Times New Roman" panose="02020603050405020304" pitchFamily="18" charset="0"/>
                <a:ea typeface="宋体" panose="02010600030101010101" pitchFamily="2" charset="-122"/>
              </a:rPr>
              <a:t>40</a:t>
            </a:r>
            <a:endParaRPr lang="zh-CN" altLang="en-US" sz="2000" b="1" dirty="0">
              <a:solidFill>
                <a:srgbClr val="FF0000"/>
              </a:solidFill>
              <a:latin typeface="Times New Roman" panose="02020603050405020304" pitchFamily="18" charset="0"/>
              <a:ea typeface="宋体" panose="02010600030101010101" pitchFamily="2" charset="-122"/>
            </a:endParaRPr>
          </a:p>
        </p:txBody>
      </p:sp>
      <p:sp>
        <p:nvSpPr>
          <p:cNvPr id="74799" name="Oval 47"/>
          <p:cNvSpPr/>
          <p:nvPr/>
        </p:nvSpPr>
        <p:spPr>
          <a:xfrm>
            <a:off x="2566988" y="379095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solidFill>
                  <a:srgbClr val="E04BE5"/>
                </a:solidFill>
                <a:latin typeface="Times New Roman" panose="02020603050405020304" pitchFamily="18" charset="0"/>
                <a:ea typeface="宋体" panose="02010600030101010101" pitchFamily="2" charset="-122"/>
              </a:rPr>
              <a:t>64</a:t>
            </a:r>
            <a:endParaRPr lang="zh-CN" altLang="en-US" sz="2000" b="1" dirty="0">
              <a:solidFill>
                <a:srgbClr val="E04BE5"/>
              </a:solidFill>
              <a:latin typeface="Times New Roman" panose="02020603050405020304" pitchFamily="18" charset="0"/>
              <a:ea typeface="宋体" panose="02010600030101010101" pitchFamily="2" charset="-122"/>
            </a:endParaRPr>
          </a:p>
        </p:txBody>
      </p:sp>
      <p:sp>
        <p:nvSpPr>
          <p:cNvPr id="74800" name="Oval 48"/>
          <p:cNvSpPr/>
          <p:nvPr/>
        </p:nvSpPr>
        <p:spPr>
          <a:xfrm>
            <a:off x="4079875" y="299720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36</a:t>
            </a:r>
            <a:endParaRPr lang="zh-CN" altLang="en-US" sz="2000" b="1" dirty="0">
              <a:latin typeface="Times New Roman" panose="02020603050405020304" pitchFamily="18" charset="0"/>
              <a:ea typeface="宋体" panose="02010600030101010101" pitchFamily="2" charset="-122"/>
            </a:endParaRPr>
          </a:p>
        </p:txBody>
      </p:sp>
      <p:sp>
        <p:nvSpPr>
          <p:cNvPr id="74801" name="Oval 49"/>
          <p:cNvSpPr/>
          <p:nvPr/>
        </p:nvSpPr>
        <p:spPr>
          <a:xfrm>
            <a:off x="3503613" y="379095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latin typeface="Times New Roman" panose="02020603050405020304" pitchFamily="18" charset="0"/>
                <a:ea typeface="宋体" panose="02010600030101010101" pitchFamily="2" charset="-122"/>
              </a:rPr>
              <a:t>12</a:t>
            </a:r>
            <a:endParaRPr lang="zh-CN" altLang="en-US" sz="2000" b="1" dirty="0">
              <a:latin typeface="Times New Roman" panose="02020603050405020304" pitchFamily="18" charset="0"/>
              <a:ea typeface="宋体" panose="02010600030101010101" pitchFamily="2" charset="-122"/>
            </a:endParaRPr>
          </a:p>
        </p:txBody>
      </p:sp>
      <p:sp>
        <p:nvSpPr>
          <p:cNvPr id="74802" name="Oval 50"/>
          <p:cNvSpPr/>
          <p:nvPr/>
        </p:nvSpPr>
        <p:spPr>
          <a:xfrm>
            <a:off x="5016500" y="299720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p>
            <a:pPr algn="ctr" eaLnBrk="1" hangingPunct="1">
              <a:buFont typeface="Arial" panose="020B0604020202020204" pitchFamily="34" charset="0"/>
            </a:pPr>
            <a:r>
              <a:rPr lang="zh-CN" altLang="en-US" sz="2000" b="1" dirty="0">
                <a:solidFill>
                  <a:srgbClr val="E04BE5"/>
                </a:solidFill>
                <a:latin typeface="Times New Roman" panose="02020603050405020304" pitchFamily="18" charset="0"/>
                <a:ea typeface="宋体" panose="02010600030101010101" pitchFamily="2" charset="-122"/>
              </a:rPr>
              <a:t>27</a:t>
            </a:r>
            <a:endParaRPr lang="zh-CN" altLang="en-US" sz="2000" b="1" dirty="0">
              <a:solidFill>
                <a:srgbClr val="E04BE5"/>
              </a:solidFill>
              <a:latin typeface="Times New Roman" panose="02020603050405020304" pitchFamily="18" charset="0"/>
              <a:ea typeface="宋体" panose="02010600030101010101"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4761"/>
                                        </p:tgtEl>
                                        <p:attrNameLst>
                                          <p:attrName>style.visibility</p:attrName>
                                        </p:attrNameLst>
                                      </p:cBhvr>
                                      <p:to>
                                        <p:strVal val="visible"/>
                                      </p:to>
                                    </p:set>
                                    <p:anim calcmode="lin" valueType="num">
                                      <p:cBhvr additive="base">
                                        <p:cTn id="7" dur="500" fill="hold"/>
                                        <p:tgtEl>
                                          <p:spTgt spid="74761"/>
                                        </p:tgtEl>
                                        <p:attrNameLst>
                                          <p:attrName>ppt_x</p:attrName>
                                        </p:attrNameLst>
                                      </p:cBhvr>
                                      <p:tavLst>
                                        <p:tav tm="0">
                                          <p:val>
                                            <p:strVal val="#ppt_x"/>
                                          </p:val>
                                        </p:tav>
                                        <p:tav tm="100000">
                                          <p:val>
                                            <p:strVal val="#ppt_x"/>
                                          </p:val>
                                        </p:tav>
                                      </p:tavLst>
                                    </p:anim>
                                    <p:anim calcmode="lin" valueType="num">
                                      <p:cBhvr additive="base">
                                        <p:cTn id="8" dur="500" fill="hold"/>
                                        <p:tgtEl>
                                          <p:spTgt spid="7476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4762"/>
                                        </p:tgtEl>
                                        <p:attrNameLst>
                                          <p:attrName>style.visibility</p:attrName>
                                        </p:attrNameLst>
                                      </p:cBhvr>
                                      <p:to>
                                        <p:strVal val="visible"/>
                                      </p:to>
                                    </p:set>
                                    <p:animEffect transition="in" filter="wipe(left)">
                                      <p:cBhvr>
                                        <p:cTn id="13" dur="500"/>
                                        <p:tgtEl>
                                          <p:spTgt spid="74762"/>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74763"/>
                                        </p:tgtEl>
                                        <p:attrNameLst>
                                          <p:attrName>style.visibility</p:attrName>
                                        </p:attrNameLst>
                                      </p:cBhvr>
                                      <p:to>
                                        <p:strVal val="visible"/>
                                      </p:to>
                                    </p:set>
                                    <p:animEffect transition="in" filter="wipe(up)">
                                      <p:cBhvr>
                                        <p:cTn id="16" dur="500"/>
                                        <p:tgtEl>
                                          <p:spTgt spid="74763"/>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74764"/>
                                        </p:tgtEl>
                                        <p:attrNameLst>
                                          <p:attrName>style.visibility</p:attrName>
                                        </p:attrNameLst>
                                      </p:cBhvr>
                                      <p:to>
                                        <p:strVal val="visible"/>
                                      </p:to>
                                    </p:set>
                                    <p:animEffect transition="in" filter="wipe(up)">
                                      <p:cBhvr>
                                        <p:cTn id="20" dur="500"/>
                                        <p:tgtEl>
                                          <p:spTgt spid="74764"/>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74765"/>
                                        </p:tgtEl>
                                        <p:attrNameLst>
                                          <p:attrName>style.visibility</p:attrName>
                                        </p:attrNameLst>
                                      </p:cBhvr>
                                      <p:to>
                                        <p:strVal val="visible"/>
                                      </p:to>
                                    </p:set>
                                    <p:animEffect transition="in" filter="wipe(up)">
                                      <p:cBhvr>
                                        <p:cTn id="24" dur="500"/>
                                        <p:tgtEl>
                                          <p:spTgt spid="74765"/>
                                        </p:tgtEl>
                                      </p:cBhvr>
                                    </p:animEffect>
                                  </p:childTnLst>
                                </p:cTn>
                              </p:par>
                            </p:childTnLst>
                          </p:cTn>
                        </p:par>
                        <p:par>
                          <p:cTn id="25" fill="hold">
                            <p:stCondLst>
                              <p:cond delay="1500"/>
                            </p:stCondLst>
                            <p:childTnLst>
                              <p:par>
                                <p:cTn id="26" presetID="22" presetClass="entr" presetSubtype="1" fill="hold" nodeType="afterEffect">
                                  <p:stCondLst>
                                    <p:cond delay="0"/>
                                  </p:stCondLst>
                                  <p:childTnLst>
                                    <p:set>
                                      <p:cBhvr>
                                        <p:cTn id="27" dur="1" fill="hold">
                                          <p:stCondLst>
                                            <p:cond delay="0"/>
                                          </p:stCondLst>
                                        </p:cTn>
                                        <p:tgtEl>
                                          <p:spTgt spid="74766"/>
                                        </p:tgtEl>
                                        <p:attrNameLst>
                                          <p:attrName>style.visibility</p:attrName>
                                        </p:attrNameLst>
                                      </p:cBhvr>
                                      <p:to>
                                        <p:strVal val="visible"/>
                                      </p:to>
                                    </p:set>
                                    <p:animEffect transition="in" filter="wipe(up)">
                                      <p:cBhvr>
                                        <p:cTn id="28" dur="500"/>
                                        <p:tgtEl>
                                          <p:spTgt spid="74766"/>
                                        </p:tgtEl>
                                      </p:cBhvr>
                                    </p:animEffect>
                                  </p:childTnLst>
                                </p:cTn>
                              </p:par>
                            </p:childTnLst>
                          </p:cTn>
                        </p:par>
                        <p:par>
                          <p:cTn id="29" fill="hold">
                            <p:stCondLst>
                              <p:cond delay="2000"/>
                            </p:stCondLst>
                            <p:childTnLst>
                              <p:par>
                                <p:cTn id="30" presetID="12" presetClass="entr" presetSubtype="8" fill="hold" grpId="0" nodeType="afterEffect">
                                  <p:stCondLst>
                                    <p:cond delay="0"/>
                                  </p:stCondLst>
                                  <p:childTnLst>
                                    <p:set>
                                      <p:cBhvr>
                                        <p:cTn id="31" dur="1" fill="hold">
                                          <p:stCondLst>
                                            <p:cond delay="0"/>
                                          </p:stCondLst>
                                        </p:cTn>
                                        <p:tgtEl>
                                          <p:spTgt spid="74767"/>
                                        </p:tgtEl>
                                        <p:attrNameLst>
                                          <p:attrName>style.visibility</p:attrName>
                                        </p:attrNameLst>
                                      </p:cBhvr>
                                      <p:to>
                                        <p:strVal val="visible"/>
                                      </p:to>
                                    </p:set>
                                    <p:animEffect transition="in" filter="slide(fromLeft)">
                                      <p:cBhvr>
                                        <p:cTn id="32" dur="500"/>
                                        <p:tgtEl>
                                          <p:spTgt spid="74767"/>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74768"/>
                                        </p:tgtEl>
                                        <p:attrNameLst>
                                          <p:attrName>style.visibility</p:attrName>
                                        </p:attrNameLst>
                                      </p:cBhvr>
                                      <p:to>
                                        <p:strVal val="visible"/>
                                      </p:to>
                                    </p:set>
                                    <p:animEffect transition="in" filter="wipe(up)">
                                      <p:cBhvr>
                                        <p:cTn id="36" dur="500"/>
                                        <p:tgtEl>
                                          <p:spTgt spid="74768"/>
                                        </p:tgtEl>
                                      </p:cBhvr>
                                    </p:animEffect>
                                  </p:childTnLst>
                                </p:cTn>
                              </p:par>
                            </p:childTnLst>
                          </p:cTn>
                        </p:par>
                        <p:par>
                          <p:cTn id="37" fill="hold">
                            <p:stCondLst>
                              <p:cond delay="3000"/>
                            </p:stCondLst>
                            <p:childTnLst>
                              <p:par>
                                <p:cTn id="38" presetID="22" presetClass="entr" presetSubtype="1" fill="hold" grpId="0" nodeType="afterEffect">
                                  <p:stCondLst>
                                    <p:cond delay="0"/>
                                  </p:stCondLst>
                                  <p:childTnLst>
                                    <p:set>
                                      <p:cBhvr>
                                        <p:cTn id="39" dur="1" fill="hold">
                                          <p:stCondLst>
                                            <p:cond delay="0"/>
                                          </p:stCondLst>
                                        </p:cTn>
                                        <p:tgtEl>
                                          <p:spTgt spid="74769"/>
                                        </p:tgtEl>
                                        <p:attrNameLst>
                                          <p:attrName>style.visibility</p:attrName>
                                        </p:attrNameLst>
                                      </p:cBhvr>
                                      <p:to>
                                        <p:strVal val="visible"/>
                                      </p:to>
                                    </p:set>
                                    <p:animEffect transition="in" filter="wipe(up)">
                                      <p:cBhvr>
                                        <p:cTn id="40" dur="500"/>
                                        <p:tgtEl>
                                          <p:spTgt spid="74769"/>
                                        </p:tgtEl>
                                      </p:cBhvr>
                                    </p:animEffect>
                                  </p:childTnLst>
                                </p:cTn>
                              </p:par>
                            </p:childTnLst>
                          </p:cTn>
                        </p:par>
                        <p:par>
                          <p:cTn id="41" fill="hold">
                            <p:stCondLst>
                              <p:cond delay="3500"/>
                            </p:stCondLst>
                            <p:childTnLst>
                              <p:par>
                                <p:cTn id="42" presetID="22" presetClass="entr" presetSubtype="1" fill="hold" nodeType="afterEffect">
                                  <p:stCondLst>
                                    <p:cond delay="0"/>
                                  </p:stCondLst>
                                  <p:childTnLst>
                                    <p:set>
                                      <p:cBhvr>
                                        <p:cTn id="43" dur="1" fill="hold">
                                          <p:stCondLst>
                                            <p:cond delay="0"/>
                                          </p:stCondLst>
                                        </p:cTn>
                                        <p:tgtEl>
                                          <p:spTgt spid="74770"/>
                                        </p:tgtEl>
                                        <p:attrNameLst>
                                          <p:attrName>style.visibility</p:attrName>
                                        </p:attrNameLst>
                                      </p:cBhvr>
                                      <p:to>
                                        <p:strVal val="visible"/>
                                      </p:to>
                                    </p:set>
                                    <p:animEffect transition="in" filter="wipe(up)">
                                      <p:cBhvr>
                                        <p:cTn id="44" dur="500"/>
                                        <p:tgtEl>
                                          <p:spTgt spid="74770"/>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74771"/>
                                        </p:tgtEl>
                                        <p:attrNameLst>
                                          <p:attrName>style.visibility</p:attrName>
                                        </p:attrNameLst>
                                      </p:cBhvr>
                                      <p:to>
                                        <p:strVal val="visible"/>
                                      </p:to>
                                    </p:set>
                                    <p:animEffect transition="in" filter="wipe(up)">
                                      <p:cBhvr>
                                        <p:cTn id="48" dur="500"/>
                                        <p:tgtEl>
                                          <p:spTgt spid="74771"/>
                                        </p:tgtEl>
                                      </p:cBhvr>
                                    </p:animEffect>
                                  </p:childTnLst>
                                </p:cTn>
                              </p:par>
                            </p:childTnLst>
                          </p:cTn>
                        </p:par>
                        <p:par>
                          <p:cTn id="49" fill="hold">
                            <p:stCondLst>
                              <p:cond delay="4500"/>
                            </p:stCondLst>
                            <p:childTnLst>
                              <p:par>
                                <p:cTn id="50" presetID="22" presetClass="entr" presetSubtype="1" fill="hold" nodeType="afterEffect">
                                  <p:stCondLst>
                                    <p:cond delay="0"/>
                                  </p:stCondLst>
                                  <p:childTnLst>
                                    <p:set>
                                      <p:cBhvr>
                                        <p:cTn id="51" dur="1" fill="hold">
                                          <p:stCondLst>
                                            <p:cond delay="0"/>
                                          </p:stCondLst>
                                        </p:cTn>
                                        <p:tgtEl>
                                          <p:spTgt spid="74772"/>
                                        </p:tgtEl>
                                        <p:attrNameLst>
                                          <p:attrName>style.visibility</p:attrName>
                                        </p:attrNameLst>
                                      </p:cBhvr>
                                      <p:to>
                                        <p:strVal val="visible"/>
                                      </p:to>
                                    </p:set>
                                    <p:animEffect transition="in" filter="wipe(up)">
                                      <p:cBhvr>
                                        <p:cTn id="52" dur="500"/>
                                        <p:tgtEl>
                                          <p:spTgt spid="74772"/>
                                        </p:tgtEl>
                                      </p:cBhvr>
                                    </p:animEffect>
                                  </p:childTnLst>
                                </p:cTn>
                              </p:par>
                            </p:childTnLst>
                          </p:cTn>
                        </p:par>
                        <p:par>
                          <p:cTn id="53" fill="hold">
                            <p:stCondLst>
                              <p:cond delay="5000"/>
                            </p:stCondLst>
                            <p:childTnLst>
                              <p:par>
                                <p:cTn id="54" presetID="22" presetClass="entr" presetSubtype="1" fill="hold" grpId="0" nodeType="afterEffect">
                                  <p:stCondLst>
                                    <p:cond delay="0"/>
                                  </p:stCondLst>
                                  <p:childTnLst>
                                    <p:set>
                                      <p:cBhvr>
                                        <p:cTn id="55" dur="1" fill="hold">
                                          <p:stCondLst>
                                            <p:cond delay="0"/>
                                          </p:stCondLst>
                                        </p:cTn>
                                        <p:tgtEl>
                                          <p:spTgt spid="74773"/>
                                        </p:tgtEl>
                                        <p:attrNameLst>
                                          <p:attrName>style.visibility</p:attrName>
                                        </p:attrNameLst>
                                      </p:cBhvr>
                                      <p:to>
                                        <p:strVal val="visible"/>
                                      </p:to>
                                    </p:set>
                                    <p:animEffect transition="in" filter="wipe(up)">
                                      <p:cBhvr>
                                        <p:cTn id="56" dur="500"/>
                                        <p:tgtEl>
                                          <p:spTgt spid="74773"/>
                                        </p:tgtEl>
                                      </p:cBhvr>
                                    </p:animEffect>
                                  </p:childTnLst>
                                </p:cTn>
                              </p:par>
                            </p:childTnLst>
                          </p:cTn>
                        </p:par>
                        <p:par>
                          <p:cTn id="57" fill="hold">
                            <p:stCondLst>
                              <p:cond delay="5500"/>
                            </p:stCondLst>
                            <p:childTnLst>
                              <p:par>
                                <p:cTn id="58" presetID="22" presetClass="entr" presetSubtype="1" fill="hold" nodeType="afterEffect">
                                  <p:stCondLst>
                                    <p:cond delay="0"/>
                                  </p:stCondLst>
                                  <p:childTnLst>
                                    <p:set>
                                      <p:cBhvr>
                                        <p:cTn id="59" dur="1" fill="hold">
                                          <p:stCondLst>
                                            <p:cond delay="0"/>
                                          </p:stCondLst>
                                        </p:cTn>
                                        <p:tgtEl>
                                          <p:spTgt spid="74774"/>
                                        </p:tgtEl>
                                        <p:attrNameLst>
                                          <p:attrName>style.visibility</p:attrName>
                                        </p:attrNameLst>
                                      </p:cBhvr>
                                      <p:to>
                                        <p:strVal val="visible"/>
                                      </p:to>
                                    </p:set>
                                    <p:animEffect transition="in" filter="wipe(up)">
                                      <p:cBhvr>
                                        <p:cTn id="60" dur="500"/>
                                        <p:tgtEl>
                                          <p:spTgt spid="74774"/>
                                        </p:tgtEl>
                                      </p:cBhvr>
                                    </p:animEffect>
                                  </p:childTnLst>
                                </p:cTn>
                              </p:par>
                            </p:childTnLst>
                          </p:cTn>
                        </p:par>
                        <p:par>
                          <p:cTn id="61" fill="hold">
                            <p:stCondLst>
                              <p:cond delay="6000"/>
                            </p:stCondLst>
                            <p:childTnLst>
                              <p:par>
                                <p:cTn id="62" presetID="22" presetClass="entr" presetSubtype="1" fill="hold" grpId="0" nodeType="afterEffect">
                                  <p:stCondLst>
                                    <p:cond delay="0"/>
                                  </p:stCondLst>
                                  <p:childTnLst>
                                    <p:set>
                                      <p:cBhvr>
                                        <p:cTn id="63" dur="1" fill="hold">
                                          <p:stCondLst>
                                            <p:cond delay="0"/>
                                          </p:stCondLst>
                                        </p:cTn>
                                        <p:tgtEl>
                                          <p:spTgt spid="74775"/>
                                        </p:tgtEl>
                                        <p:attrNameLst>
                                          <p:attrName>style.visibility</p:attrName>
                                        </p:attrNameLst>
                                      </p:cBhvr>
                                      <p:to>
                                        <p:strVal val="visible"/>
                                      </p:to>
                                    </p:set>
                                    <p:animEffect transition="in" filter="wipe(up)">
                                      <p:cBhvr>
                                        <p:cTn id="64" dur="500"/>
                                        <p:tgtEl>
                                          <p:spTgt spid="74775"/>
                                        </p:tgtEl>
                                      </p:cBhvr>
                                    </p:animEffect>
                                  </p:childTnLst>
                                </p:cTn>
                              </p:par>
                            </p:childTnLst>
                          </p:cTn>
                        </p:par>
                        <p:par>
                          <p:cTn id="65" fill="hold">
                            <p:stCondLst>
                              <p:cond delay="6500"/>
                            </p:stCondLst>
                            <p:childTnLst>
                              <p:par>
                                <p:cTn id="66" presetID="22" presetClass="entr" presetSubtype="1" fill="hold" nodeType="afterEffect">
                                  <p:stCondLst>
                                    <p:cond delay="0"/>
                                  </p:stCondLst>
                                  <p:childTnLst>
                                    <p:set>
                                      <p:cBhvr>
                                        <p:cTn id="67" dur="1" fill="hold">
                                          <p:stCondLst>
                                            <p:cond delay="0"/>
                                          </p:stCondLst>
                                        </p:cTn>
                                        <p:tgtEl>
                                          <p:spTgt spid="74776"/>
                                        </p:tgtEl>
                                        <p:attrNameLst>
                                          <p:attrName>style.visibility</p:attrName>
                                        </p:attrNameLst>
                                      </p:cBhvr>
                                      <p:to>
                                        <p:strVal val="visible"/>
                                      </p:to>
                                    </p:set>
                                    <p:animEffect transition="in" filter="wipe(up)">
                                      <p:cBhvr>
                                        <p:cTn id="68" dur="500"/>
                                        <p:tgtEl>
                                          <p:spTgt spid="74776"/>
                                        </p:tgtEl>
                                      </p:cBhvr>
                                    </p:animEffect>
                                  </p:childTnLst>
                                </p:cTn>
                              </p:par>
                            </p:childTnLst>
                          </p:cTn>
                        </p:par>
                        <p:par>
                          <p:cTn id="69" fill="hold">
                            <p:stCondLst>
                              <p:cond delay="7000"/>
                            </p:stCondLst>
                            <p:childTnLst>
                              <p:par>
                                <p:cTn id="70" presetID="22" presetClass="entr" presetSubtype="1" fill="hold" grpId="0" nodeType="afterEffect">
                                  <p:stCondLst>
                                    <p:cond delay="0"/>
                                  </p:stCondLst>
                                  <p:childTnLst>
                                    <p:set>
                                      <p:cBhvr>
                                        <p:cTn id="71" dur="1" fill="hold">
                                          <p:stCondLst>
                                            <p:cond delay="0"/>
                                          </p:stCondLst>
                                        </p:cTn>
                                        <p:tgtEl>
                                          <p:spTgt spid="74777"/>
                                        </p:tgtEl>
                                        <p:attrNameLst>
                                          <p:attrName>style.visibility</p:attrName>
                                        </p:attrNameLst>
                                      </p:cBhvr>
                                      <p:to>
                                        <p:strVal val="visible"/>
                                      </p:to>
                                    </p:set>
                                    <p:animEffect transition="in" filter="wipe(up)">
                                      <p:cBhvr>
                                        <p:cTn id="72" dur="500"/>
                                        <p:tgtEl>
                                          <p:spTgt spid="74777"/>
                                        </p:tgtEl>
                                      </p:cBhvr>
                                    </p:animEffect>
                                  </p:childTnLst>
                                </p:cTn>
                              </p:par>
                            </p:childTnLst>
                          </p:cTn>
                        </p:par>
                        <p:par>
                          <p:cTn id="73" fill="hold">
                            <p:stCondLst>
                              <p:cond delay="7500"/>
                            </p:stCondLst>
                            <p:childTnLst>
                              <p:par>
                                <p:cTn id="74" presetID="22" presetClass="entr" presetSubtype="1" fill="hold" nodeType="afterEffect">
                                  <p:stCondLst>
                                    <p:cond delay="0"/>
                                  </p:stCondLst>
                                  <p:childTnLst>
                                    <p:set>
                                      <p:cBhvr>
                                        <p:cTn id="75" dur="1" fill="hold">
                                          <p:stCondLst>
                                            <p:cond delay="0"/>
                                          </p:stCondLst>
                                        </p:cTn>
                                        <p:tgtEl>
                                          <p:spTgt spid="74778"/>
                                        </p:tgtEl>
                                        <p:attrNameLst>
                                          <p:attrName>style.visibility</p:attrName>
                                        </p:attrNameLst>
                                      </p:cBhvr>
                                      <p:to>
                                        <p:strVal val="visible"/>
                                      </p:to>
                                    </p:set>
                                    <p:animEffect transition="in" filter="wipe(up)">
                                      <p:cBhvr>
                                        <p:cTn id="76" dur="500"/>
                                        <p:tgtEl>
                                          <p:spTgt spid="74778"/>
                                        </p:tgtEl>
                                      </p:cBhvr>
                                    </p:animEffect>
                                  </p:childTnLst>
                                </p:cTn>
                              </p:par>
                            </p:childTnLst>
                          </p:cTn>
                        </p:par>
                        <p:par>
                          <p:cTn id="77" fill="hold">
                            <p:stCondLst>
                              <p:cond delay="8000"/>
                            </p:stCondLst>
                            <p:childTnLst>
                              <p:par>
                                <p:cTn id="78" presetID="22" presetClass="entr" presetSubtype="1" fill="hold" grpId="0" nodeType="afterEffect">
                                  <p:stCondLst>
                                    <p:cond delay="0"/>
                                  </p:stCondLst>
                                  <p:childTnLst>
                                    <p:set>
                                      <p:cBhvr>
                                        <p:cTn id="79" dur="1" fill="hold">
                                          <p:stCondLst>
                                            <p:cond delay="0"/>
                                          </p:stCondLst>
                                        </p:cTn>
                                        <p:tgtEl>
                                          <p:spTgt spid="74779"/>
                                        </p:tgtEl>
                                        <p:attrNameLst>
                                          <p:attrName>style.visibility</p:attrName>
                                        </p:attrNameLst>
                                      </p:cBhvr>
                                      <p:to>
                                        <p:strVal val="visible"/>
                                      </p:to>
                                    </p:set>
                                    <p:animEffect transition="in" filter="wipe(up)">
                                      <p:cBhvr>
                                        <p:cTn id="80" dur="500"/>
                                        <p:tgtEl>
                                          <p:spTgt spid="74779"/>
                                        </p:tgtEl>
                                      </p:cBhvr>
                                    </p:animEffect>
                                  </p:childTnLst>
                                </p:cTn>
                              </p:par>
                            </p:childTnLst>
                          </p:cTn>
                        </p:par>
                        <p:par>
                          <p:cTn id="81" fill="hold">
                            <p:stCondLst>
                              <p:cond delay="8500"/>
                            </p:stCondLst>
                            <p:childTnLst>
                              <p:par>
                                <p:cTn id="82" presetID="22" presetClass="entr" presetSubtype="1" fill="hold" nodeType="afterEffect">
                                  <p:stCondLst>
                                    <p:cond delay="0"/>
                                  </p:stCondLst>
                                  <p:childTnLst>
                                    <p:set>
                                      <p:cBhvr>
                                        <p:cTn id="83" dur="1" fill="hold">
                                          <p:stCondLst>
                                            <p:cond delay="0"/>
                                          </p:stCondLst>
                                        </p:cTn>
                                        <p:tgtEl>
                                          <p:spTgt spid="74780"/>
                                        </p:tgtEl>
                                        <p:attrNameLst>
                                          <p:attrName>style.visibility</p:attrName>
                                        </p:attrNameLst>
                                      </p:cBhvr>
                                      <p:to>
                                        <p:strVal val="visible"/>
                                      </p:to>
                                    </p:set>
                                    <p:animEffect transition="in" filter="wipe(up)">
                                      <p:cBhvr>
                                        <p:cTn id="84" dur="500"/>
                                        <p:tgtEl>
                                          <p:spTgt spid="74780"/>
                                        </p:tgtEl>
                                      </p:cBhvr>
                                    </p:animEffect>
                                  </p:childTnLst>
                                </p:cTn>
                              </p:par>
                            </p:childTnLst>
                          </p:cTn>
                        </p:par>
                        <p:par>
                          <p:cTn id="85" fill="hold">
                            <p:stCondLst>
                              <p:cond delay="9000"/>
                            </p:stCondLst>
                            <p:childTnLst>
                              <p:par>
                                <p:cTn id="86" presetID="22" presetClass="entr" presetSubtype="1" fill="hold" grpId="0" nodeType="afterEffect">
                                  <p:stCondLst>
                                    <p:cond delay="0"/>
                                  </p:stCondLst>
                                  <p:childTnLst>
                                    <p:set>
                                      <p:cBhvr>
                                        <p:cTn id="87" dur="1" fill="hold">
                                          <p:stCondLst>
                                            <p:cond delay="0"/>
                                          </p:stCondLst>
                                        </p:cTn>
                                        <p:tgtEl>
                                          <p:spTgt spid="74781"/>
                                        </p:tgtEl>
                                        <p:attrNameLst>
                                          <p:attrName>style.visibility</p:attrName>
                                        </p:attrNameLst>
                                      </p:cBhvr>
                                      <p:to>
                                        <p:strVal val="visible"/>
                                      </p:to>
                                    </p:set>
                                    <p:animEffect transition="in" filter="wipe(up)">
                                      <p:cBhvr>
                                        <p:cTn id="88" dur="500"/>
                                        <p:tgtEl>
                                          <p:spTgt spid="74781"/>
                                        </p:tgtEl>
                                      </p:cBhvr>
                                    </p:animEffect>
                                  </p:childTnLst>
                                </p:cTn>
                              </p:par>
                            </p:childTnLst>
                          </p:cTn>
                        </p:par>
                      </p:childTnLst>
                    </p:cTn>
                  </p:par>
                  <p:par>
                    <p:cTn id="89" fill="hold">
                      <p:stCondLst>
                        <p:cond delay="indefinite"/>
                      </p:stCondLst>
                      <p:childTnLst>
                        <p:par>
                          <p:cTn id="90" fill="hold">
                            <p:stCondLst>
                              <p:cond delay="0"/>
                            </p:stCondLst>
                            <p:childTnLst>
                              <p:par>
                                <p:cTn id="91" presetID="12" presetClass="entr" presetSubtype="4" fill="hold" grpId="0" nodeType="clickEffect">
                                  <p:stCondLst>
                                    <p:cond delay="0"/>
                                  </p:stCondLst>
                                  <p:childTnLst>
                                    <p:set>
                                      <p:cBhvr>
                                        <p:cTn id="92" dur="1" fill="hold">
                                          <p:stCondLst>
                                            <p:cond delay="0"/>
                                          </p:stCondLst>
                                        </p:cTn>
                                        <p:tgtEl>
                                          <p:spTgt spid="74782"/>
                                        </p:tgtEl>
                                        <p:attrNameLst>
                                          <p:attrName>style.visibility</p:attrName>
                                        </p:attrNameLst>
                                      </p:cBhvr>
                                      <p:to>
                                        <p:strVal val="visible"/>
                                      </p:to>
                                    </p:set>
                                    <p:animEffect transition="in" filter="slide(fromBottom)">
                                      <p:cBhvr>
                                        <p:cTn id="93" dur="500"/>
                                        <p:tgtEl>
                                          <p:spTgt spid="74782"/>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grpId="0" nodeType="clickEffect">
                                  <p:stCondLst>
                                    <p:cond delay="0"/>
                                  </p:stCondLst>
                                  <p:childTnLst>
                                    <p:set>
                                      <p:cBhvr>
                                        <p:cTn id="97" dur="1" fill="hold">
                                          <p:stCondLst>
                                            <p:cond delay="0"/>
                                          </p:stCondLst>
                                        </p:cTn>
                                        <p:tgtEl>
                                          <p:spTgt spid="74783"/>
                                        </p:tgtEl>
                                        <p:attrNameLst>
                                          <p:attrName>style.visibility</p:attrName>
                                        </p:attrNameLst>
                                      </p:cBhvr>
                                      <p:to>
                                        <p:strVal val="visible"/>
                                      </p:to>
                                    </p:set>
                                    <p:animEffect transition="in" filter="wipe(up)">
                                      <p:cBhvr>
                                        <p:cTn id="98" dur="500"/>
                                        <p:tgtEl>
                                          <p:spTgt spid="74783"/>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grpId="0" nodeType="clickEffect">
                                  <p:stCondLst>
                                    <p:cond delay="0"/>
                                  </p:stCondLst>
                                  <p:childTnLst>
                                    <p:set>
                                      <p:cBhvr>
                                        <p:cTn id="102" dur="1" fill="hold">
                                          <p:stCondLst>
                                            <p:cond delay="0"/>
                                          </p:stCondLst>
                                        </p:cTn>
                                        <p:tgtEl>
                                          <p:spTgt spid="74784"/>
                                        </p:tgtEl>
                                        <p:attrNameLst>
                                          <p:attrName>style.visibility</p:attrName>
                                        </p:attrNameLst>
                                      </p:cBhvr>
                                      <p:to>
                                        <p:strVal val="visible"/>
                                      </p:to>
                                    </p:set>
                                    <p:animEffect transition="in" filter="wipe(up)">
                                      <p:cBhvr>
                                        <p:cTn id="103" dur="500"/>
                                        <p:tgtEl>
                                          <p:spTgt spid="74784"/>
                                        </p:tgtEl>
                                      </p:cBhvr>
                                    </p:animEffect>
                                  </p:childTnLst>
                                </p:cTn>
                              </p:par>
                            </p:childTnLst>
                          </p:cTn>
                        </p:par>
                      </p:childTnLst>
                    </p:cTn>
                  </p:par>
                  <p:par>
                    <p:cTn id="104" fill="hold">
                      <p:stCondLst>
                        <p:cond delay="indefinite"/>
                      </p:stCondLst>
                      <p:childTnLst>
                        <p:par>
                          <p:cTn id="105" fill="hold">
                            <p:stCondLst>
                              <p:cond delay="0"/>
                            </p:stCondLst>
                            <p:childTnLst>
                              <p:par>
                                <p:cTn id="106" presetID="12" presetClass="entr" presetSubtype="4" fill="hold" grpId="0" nodeType="clickEffect">
                                  <p:stCondLst>
                                    <p:cond delay="0"/>
                                  </p:stCondLst>
                                  <p:childTnLst>
                                    <p:set>
                                      <p:cBhvr>
                                        <p:cTn id="107" dur="1" fill="hold">
                                          <p:stCondLst>
                                            <p:cond delay="0"/>
                                          </p:stCondLst>
                                        </p:cTn>
                                        <p:tgtEl>
                                          <p:spTgt spid="74785"/>
                                        </p:tgtEl>
                                        <p:attrNameLst>
                                          <p:attrName>style.visibility</p:attrName>
                                        </p:attrNameLst>
                                      </p:cBhvr>
                                      <p:to>
                                        <p:strVal val="visible"/>
                                      </p:to>
                                    </p:set>
                                    <p:animEffect transition="in" filter="slide(fromBottom)">
                                      <p:cBhvr>
                                        <p:cTn id="108" dur="500"/>
                                        <p:tgtEl>
                                          <p:spTgt spid="74785"/>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grpId="0" nodeType="clickEffect">
                                  <p:stCondLst>
                                    <p:cond delay="0"/>
                                  </p:stCondLst>
                                  <p:childTnLst>
                                    <p:set>
                                      <p:cBhvr>
                                        <p:cTn id="112" dur="1" fill="hold">
                                          <p:stCondLst>
                                            <p:cond delay="0"/>
                                          </p:stCondLst>
                                        </p:cTn>
                                        <p:tgtEl>
                                          <p:spTgt spid="74786"/>
                                        </p:tgtEl>
                                        <p:attrNameLst>
                                          <p:attrName>style.visibility</p:attrName>
                                        </p:attrNameLst>
                                      </p:cBhvr>
                                      <p:to>
                                        <p:strVal val="visible"/>
                                      </p:to>
                                    </p:set>
                                    <p:animEffect transition="in" filter="wipe(up)">
                                      <p:cBhvr>
                                        <p:cTn id="113" dur="500"/>
                                        <p:tgtEl>
                                          <p:spTgt spid="7478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grpId="0" nodeType="clickEffect">
                                  <p:stCondLst>
                                    <p:cond delay="0"/>
                                  </p:stCondLst>
                                  <p:childTnLst>
                                    <p:set>
                                      <p:cBhvr>
                                        <p:cTn id="117" dur="1" fill="hold">
                                          <p:stCondLst>
                                            <p:cond delay="0"/>
                                          </p:stCondLst>
                                        </p:cTn>
                                        <p:tgtEl>
                                          <p:spTgt spid="74787"/>
                                        </p:tgtEl>
                                        <p:attrNameLst>
                                          <p:attrName>style.visibility</p:attrName>
                                        </p:attrNameLst>
                                      </p:cBhvr>
                                      <p:to>
                                        <p:strVal val="visible"/>
                                      </p:to>
                                    </p:set>
                                    <p:animEffect transition="in" filter="wipe(up)">
                                      <p:cBhvr>
                                        <p:cTn id="118" dur="500"/>
                                        <p:tgtEl>
                                          <p:spTgt spid="74787"/>
                                        </p:tgtEl>
                                      </p:cBhvr>
                                    </p:animEffect>
                                  </p:childTnLst>
                                </p:cTn>
                              </p:par>
                            </p:childTnLst>
                          </p:cTn>
                        </p:par>
                      </p:childTnLst>
                    </p:cTn>
                  </p:par>
                  <p:par>
                    <p:cTn id="119" fill="hold">
                      <p:stCondLst>
                        <p:cond delay="indefinite"/>
                      </p:stCondLst>
                      <p:childTnLst>
                        <p:par>
                          <p:cTn id="120" fill="hold">
                            <p:stCondLst>
                              <p:cond delay="0"/>
                            </p:stCondLst>
                            <p:childTnLst>
                              <p:par>
                                <p:cTn id="121" presetID="12" presetClass="entr" presetSubtype="4" fill="hold" grpId="0" nodeType="clickEffect">
                                  <p:stCondLst>
                                    <p:cond delay="0"/>
                                  </p:stCondLst>
                                  <p:childTnLst>
                                    <p:set>
                                      <p:cBhvr>
                                        <p:cTn id="122" dur="1" fill="hold">
                                          <p:stCondLst>
                                            <p:cond delay="0"/>
                                          </p:stCondLst>
                                        </p:cTn>
                                        <p:tgtEl>
                                          <p:spTgt spid="74788"/>
                                        </p:tgtEl>
                                        <p:attrNameLst>
                                          <p:attrName>style.visibility</p:attrName>
                                        </p:attrNameLst>
                                      </p:cBhvr>
                                      <p:to>
                                        <p:strVal val="visible"/>
                                      </p:to>
                                    </p:set>
                                    <p:animEffect transition="in" filter="slide(fromBottom)">
                                      <p:cBhvr>
                                        <p:cTn id="123" dur="500"/>
                                        <p:tgtEl>
                                          <p:spTgt spid="74788"/>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1" fill="hold" grpId="0" nodeType="clickEffect">
                                  <p:stCondLst>
                                    <p:cond delay="0"/>
                                  </p:stCondLst>
                                  <p:childTnLst>
                                    <p:set>
                                      <p:cBhvr>
                                        <p:cTn id="127" dur="1" fill="hold">
                                          <p:stCondLst>
                                            <p:cond delay="0"/>
                                          </p:stCondLst>
                                        </p:cTn>
                                        <p:tgtEl>
                                          <p:spTgt spid="74789"/>
                                        </p:tgtEl>
                                        <p:attrNameLst>
                                          <p:attrName>style.visibility</p:attrName>
                                        </p:attrNameLst>
                                      </p:cBhvr>
                                      <p:to>
                                        <p:strVal val="visible"/>
                                      </p:to>
                                    </p:set>
                                    <p:animEffect transition="in" filter="wipe(up)">
                                      <p:cBhvr>
                                        <p:cTn id="128" dur="500"/>
                                        <p:tgtEl>
                                          <p:spTgt spid="74789"/>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1" fill="hold" grpId="0" nodeType="clickEffect">
                                  <p:stCondLst>
                                    <p:cond delay="0"/>
                                  </p:stCondLst>
                                  <p:childTnLst>
                                    <p:set>
                                      <p:cBhvr>
                                        <p:cTn id="132" dur="1" fill="hold">
                                          <p:stCondLst>
                                            <p:cond delay="0"/>
                                          </p:stCondLst>
                                        </p:cTn>
                                        <p:tgtEl>
                                          <p:spTgt spid="74790"/>
                                        </p:tgtEl>
                                        <p:attrNameLst>
                                          <p:attrName>style.visibility</p:attrName>
                                        </p:attrNameLst>
                                      </p:cBhvr>
                                      <p:to>
                                        <p:strVal val="visible"/>
                                      </p:to>
                                    </p:set>
                                    <p:animEffect transition="in" filter="wipe(up)">
                                      <p:cBhvr>
                                        <p:cTn id="133" dur="500"/>
                                        <p:tgtEl>
                                          <p:spTgt spid="74790"/>
                                        </p:tgtEl>
                                      </p:cBhvr>
                                    </p:animEffect>
                                  </p:childTnLst>
                                </p:cTn>
                              </p:par>
                            </p:childTnLst>
                          </p:cTn>
                        </p:par>
                      </p:childTnLst>
                    </p:cTn>
                  </p:par>
                  <p:par>
                    <p:cTn id="134" fill="hold">
                      <p:stCondLst>
                        <p:cond delay="indefinite"/>
                      </p:stCondLst>
                      <p:childTnLst>
                        <p:par>
                          <p:cTn id="135" fill="hold">
                            <p:stCondLst>
                              <p:cond delay="0"/>
                            </p:stCondLst>
                            <p:childTnLst>
                              <p:par>
                                <p:cTn id="136" presetID="12" presetClass="entr" presetSubtype="4" fill="hold" grpId="0" nodeType="clickEffect">
                                  <p:stCondLst>
                                    <p:cond delay="0"/>
                                  </p:stCondLst>
                                  <p:childTnLst>
                                    <p:set>
                                      <p:cBhvr>
                                        <p:cTn id="137" dur="1" fill="hold">
                                          <p:stCondLst>
                                            <p:cond delay="0"/>
                                          </p:stCondLst>
                                        </p:cTn>
                                        <p:tgtEl>
                                          <p:spTgt spid="74791"/>
                                        </p:tgtEl>
                                        <p:attrNameLst>
                                          <p:attrName>style.visibility</p:attrName>
                                        </p:attrNameLst>
                                      </p:cBhvr>
                                      <p:to>
                                        <p:strVal val="visible"/>
                                      </p:to>
                                    </p:set>
                                    <p:animEffect transition="in" filter="slide(fromBottom)">
                                      <p:cBhvr>
                                        <p:cTn id="138" dur="500"/>
                                        <p:tgtEl>
                                          <p:spTgt spid="74791"/>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grpId="0" nodeType="clickEffect">
                                  <p:stCondLst>
                                    <p:cond delay="0"/>
                                  </p:stCondLst>
                                  <p:childTnLst>
                                    <p:set>
                                      <p:cBhvr>
                                        <p:cTn id="142" dur="1" fill="hold">
                                          <p:stCondLst>
                                            <p:cond delay="0"/>
                                          </p:stCondLst>
                                        </p:cTn>
                                        <p:tgtEl>
                                          <p:spTgt spid="74792"/>
                                        </p:tgtEl>
                                        <p:attrNameLst>
                                          <p:attrName>style.visibility</p:attrName>
                                        </p:attrNameLst>
                                      </p:cBhvr>
                                      <p:to>
                                        <p:strVal val="visible"/>
                                      </p:to>
                                    </p:set>
                                    <p:animEffect transition="in" filter="wipe(up)">
                                      <p:cBhvr>
                                        <p:cTn id="143" dur="500"/>
                                        <p:tgtEl>
                                          <p:spTgt spid="74792"/>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1" fill="hold" grpId="0" nodeType="clickEffect">
                                  <p:stCondLst>
                                    <p:cond delay="0"/>
                                  </p:stCondLst>
                                  <p:childTnLst>
                                    <p:set>
                                      <p:cBhvr>
                                        <p:cTn id="147" dur="1" fill="hold">
                                          <p:stCondLst>
                                            <p:cond delay="0"/>
                                          </p:stCondLst>
                                        </p:cTn>
                                        <p:tgtEl>
                                          <p:spTgt spid="74793"/>
                                        </p:tgtEl>
                                        <p:attrNameLst>
                                          <p:attrName>style.visibility</p:attrName>
                                        </p:attrNameLst>
                                      </p:cBhvr>
                                      <p:to>
                                        <p:strVal val="visible"/>
                                      </p:to>
                                    </p:set>
                                    <p:animEffect transition="in" filter="wipe(up)">
                                      <p:cBhvr>
                                        <p:cTn id="148" dur="500"/>
                                        <p:tgtEl>
                                          <p:spTgt spid="74793"/>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1" fill="hold" grpId="0" nodeType="clickEffect">
                                  <p:stCondLst>
                                    <p:cond delay="0"/>
                                  </p:stCondLst>
                                  <p:childTnLst>
                                    <p:set>
                                      <p:cBhvr>
                                        <p:cTn id="152" dur="1" fill="hold">
                                          <p:stCondLst>
                                            <p:cond delay="0"/>
                                          </p:stCondLst>
                                        </p:cTn>
                                        <p:tgtEl>
                                          <p:spTgt spid="74794"/>
                                        </p:tgtEl>
                                        <p:attrNameLst>
                                          <p:attrName>style.visibility</p:attrName>
                                        </p:attrNameLst>
                                      </p:cBhvr>
                                      <p:to>
                                        <p:strVal val="visible"/>
                                      </p:to>
                                    </p:set>
                                    <p:animEffect transition="in" filter="wipe(up)">
                                      <p:cBhvr>
                                        <p:cTn id="153" dur="500"/>
                                        <p:tgtEl>
                                          <p:spTgt spid="74794"/>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74795"/>
                                        </p:tgtEl>
                                        <p:attrNameLst>
                                          <p:attrName>style.visibility</p:attrName>
                                        </p:attrNameLst>
                                      </p:cBhvr>
                                      <p:to>
                                        <p:strVal val="visible"/>
                                      </p:to>
                                    </p:set>
                                    <p:animEffect transition="in" filter="wipe(left)">
                                      <p:cBhvr>
                                        <p:cTn id="158" dur="300"/>
                                        <p:tgtEl>
                                          <p:spTgt spid="74795"/>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1" fill="hold" grpId="0" nodeType="clickEffect">
                                  <p:stCondLst>
                                    <p:cond delay="0"/>
                                  </p:stCondLst>
                                  <p:childTnLst>
                                    <p:set>
                                      <p:cBhvr>
                                        <p:cTn id="162" dur="1" fill="hold">
                                          <p:stCondLst>
                                            <p:cond delay="0"/>
                                          </p:stCondLst>
                                        </p:cTn>
                                        <p:tgtEl>
                                          <p:spTgt spid="74796"/>
                                        </p:tgtEl>
                                        <p:attrNameLst>
                                          <p:attrName>style.visibility</p:attrName>
                                        </p:attrNameLst>
                                      </p:cBhvr>
                                      <p:to>
                                        <p:strVal val="visible"/>
                                      </p:to>
                                    </p:set>
                                    <p:animEffect transition="in" filter="wipe(up)">
                                      <p:cBhvr>
                                        <p:cTn id="163" dur="500"/>
                                        <p:tgtEl>
                                          <p:spTgt spid="74796"/>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1" fill="hold" grpId="0" nodeType="clickEffect">
                                  <p:stCondLst>
                                    <p:cond delay="0"/>
                                  </p:stCondLst>
                                  <p:childTnLst>
                                    <p:set>
                                      <p:cBhvr>
                                        <p:cTn id="167" dur="1" fill="hold">
                                          <p:stCondLst>
                                            <p:cond delay="0"/>
                                          </p:stCondLst>
                                        </p:cTn>
                                        <p:tgtEl>
                                          <p:spTgt spid="74797"/>
                                        </p:tgtEl>
                                        <p:attrNameLst>
                                          <p:attrName>style.visibility</p:attrName>
                                        </p:attrNameLst>
                                      </p:cBhvr>
                                      <p:to>
                                        <p:strVal val="visible"/>
                                      </p:to>
                                    </p:set>
                                    <p:animEffect transition="in" filter="wipe(up)">
                                      <p:cBhvr>
                                        <p:cTn id="168" dur="500"/>
                                        <p:tgtEl>
                                          <p:spTgt spid="74797"/>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1" fill="hold" grpId="0" nodeType="clickEffect">
                                  <p:stCondLst>
                                    <p:cond delay="0"/>
                                  </p:stCondLst>
                                  <p:childTnLst>
                                    <p:set>
                                      <p:cBhvr>
                                        <p:cTn id="172" dur="1" fill="hold">
                                          <p:stCondLst>
                                            <p:cond delay="0"/>
                                          </p:stCondLst>
                                        </p:cTn>
                                        <p:tgtEl>
                                          <p:spTgt spid="74798"/>
                                        </p:tgtEl>
                                        <p:attrNameLst>
                                          <p:attrName>style.visibility</p:attrName>
                                        </p:attrNameLst>
                                      </p:cBhvr>
                                      <p:to>
                                        <p:strVal val="visible"/>
                                      </p:to>
                                    </p:set>
                                    <p:animEffect transition="in" filter="wipe(up)">
                                      <p:cBhvr>
                                        <p:cTn id="173" dur="500"/>
                                        <p:tgtEl>
                                          <p:spTgt spid="74798"/>
                                        </p:tgtEl>
                                      </p:cBhvr>
                                    </p:animEffect>
                                  </p:childTnLst>
                                </p:cTn>
                              </p:par>
                            </p:childTnLst>
                          </p:cTn>
                        </p:par>
                        <p:par>
                          <p:cTn id="174" fill="hold">
                            <p:stCondLst>
                              <p:cond delay="500"/>
                            </p:stCondLst>
                            <p:childTnLst>
                              <p:par>
                                <p:cTn id="175" presetID="22" presetClass="entr" presetSubtype="1" fill="hold" grpId="0" nodeType="afterEffect">
                                  <p:stCondLst>
                                    <p:cond delay="0"/>
                                  </p:stCondLst>
                                  <p:childTnLst>
                                    <p:set>
                                      <p:cBhvr>
                                        <p:cTn id="176" dur="1" fill="hold">
                                          <p:stCondLst>
                                            <p:cond delay="0"/>
                                          </p:stCondLst>
                                        </p:cTn>
                                        <p:tgtEl>
                                          <p:spTgt spid="74799"/>
                                        </p:tgtEl>
                                        <p:attrNameLst>
                                          <p:attrName>style.visibility</p:attrName>
                                        </p:attrNameLst>
                                      </p:cBhvr>
                                      <p:to>
                                        <p:strVal val="visible"/>
                                      </p:to>
                                    </p:set>
                                    <p:animEffect transition="in" filter="wipe(up)">
                                      <p:cBhvr>
                                        <p:cTn id="177" dur="500"/>
                                        <p:tgtEl>
                                          <p:spTgt spid="74799"/>
                                        </p:tgtEl>
                                      </p:cBhvr>
                                    </p:animEffect>
                                  </p:childTnLst>
                                </p:cTn>
                              </p:par>
                            </p:childTnLst>
                          </p:cTn>
                        </p:par>
                        <p:par>
                          <p:cTn id="178" fill="hold">
                            <p:stCondLst>
                              <p:cond delay="1000"/>
                            </p:stCondLst>
                            <p:childTnLst>
                              <p:par>
                                <p:cTn id="179" presetID="22" presetClass="entr" presetSubtype="1" fill="hold" grpId="0" nodeType="afterEffect">
                                  <p:stCondLst>
                                    <p:cond delay="0"/>
                                  </p:stCondLst>
                                  <p:childTnLst>
                                    <p:set>
                                      <p:cBhvr>
                                        <p:cTn id="180" dur="1" fill="hold">
                                          <p:stCondLst>
                                            <p:cond delay="0"/>
                                          </p:stCondLst>
                                        </p:cTn>
                                        <p:tgtEl>
                                          <p:spTgt spid="74800"/>
                                        </p:tgtEl>
                                        <p:attrNameLst>
                                          <p:attrName>style.visibility</p:attrName>
                                        </p:attrNameLst>
                                      </p:cBhvr>
                                      <p:to>
                                        <p:strVal val="visible"/>
                                      </p:to>
                                    </p:set>
                                    <p:animEffect transition="in" filter="wipe(up)">
                                      <p:cBhvr>
                                        <p:cTn id="181" dur="500"/>
                                        <p:tgtEl>
                                          <p:spTgt spid="74800"/>
                                        </p:tgtEl>
                                      </p:cBhvr>
                                    </p:animEffect>
                                  </p:childTnLst>
                                </p:cTn>
                              </p:par>
                            </p:childTnLst>
                          </p:cTn>
                        </p:par>
                        <p:par>
                          <p:cTn id="182" fill="hold">
                            <p:stCondLst>
                              <p:cond delay="1500"/>
                            </p:stCondLst>
                            <p:childTnLst>
                              <p:par>
                                <p:cTn id="183" presetID="22" presetClass="entr" presetSubtype="1" fill="hold" grpId="0" nodeType="afterEffect">
                                  <p:stCondLst>
                                    <p:cond delay="0"/>
                                  </p:stCondLst>
                                  <p:childTnLst>
                                    <p:set>
                                      <p:cBhvr>
                                        <p:cTn id="184" dur="1" fill="hold">
                                          <p:stCondLst>
                                            <p:cond delay="0"/>
                                          </p:stCondLst>
                                        </p:cTn>
                                        <p:tgtEl>
                                          <p:spTgt spid="74801"/>
                                        </p:tgtEl>
                                        <p:attrNameLst>
                                          <p:attrName>style.visibility</p:attrName>
                                        </p:attrNameLst>
                                      </p:cBhvr>
                                      <p:to>
                                        <p:strVal val="visible"/>
                                      </p:to>
                                    </p:set>
                                    <p:animEffect transition="in" filter="wipe(up)">
                                      <p:cBhvr>
                                        <p:cTn id="185" dur="500"/>
                                        <p:tgtEl>
                                          <p:spTgt spid="74801"/>
                                        </p:tgtEl>
                                      </p:cBhvr>
                                    </p:animEffect>
                                  </p:childTnLst>
                                </p:cTn>
                              </p:par>
                            </p:childTnLst>
                          </p:cTn>
                        </p:par>
                        <p:par>
                          <p:cTn id="186" fill="hold">
                            <p:stCondLst>
                              <p:cond delay="2000"/>
                            </p:stCondLst>
                            <p:childTnLst>
                              <p:par>
                                <p:cTn id="187" presetID="22" presetClass="entr" presetSubtype="1" fill="hold" grpId="0" nodeType="afterEffect">
                                  <p:stCondLst>
                                    <p:cond delay="0"/>
                                  </p:stCondLst>
                                  <p:childTnLst>
                                    <p:set>
                                      <p:cBhvr>
                                        <p:cTn id="188" dur="1" fill="hold">
                                          <p:stCondLst>
                                            <p:cond delay="0"/>
                                          </p:stCondLst>
                                        </p:cTn>
                                        <p:tgtEl>
                                          <p:spTgt spid="74802"/>
                                        </p:tgtEl>
                                        <p:attrNameLst>
                                          <p:attrName>style.visibility</p:attrName>
                                        </p:attrNameLst>
                                      </p:cBhvr>
                                      <p:to>
                                        <p:strVal val="visible"/>
                                      </p:to>
                                    </p:set>
                                    <p:animEffect transition="in" filter="wipe(up)">
                                      <p:cBhvr>
                                        <p:cTn id="189" dur="500"/>
                                        <p:tgtEl>
                                          <p:spTgt spid="74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1" grpId="0"/>
      <p:bldP spid="74762" grpId="0"/>
      <p:bldP spid="74763" grpId="0" bldLvl="0" animBg="1"/>
      <p:bldP spid="74765" grpId="0" bldLvl="0" animBg="1"/>
      <p:bldP spid="74767" grpId="0" bldLvl="0" animBg="1"/>
      <p:bldP spid="74769" grpId="0" bldLvl="0" animBg="1"/>
      <p:bldP spid="74771" grpId="0" bldLvl="0" animBg="1"/>
      <p:bldP spid="74773" grpId="0" bldLvl="0" animBg="1"/>
      <p:bldP spid="74775" grpId="0" bldLvl="0" animBg="1"/>
      <p:bldP spid="74777" grpId="0" bldLvl="0" animBg="1"/>
      <p:bldP spid="74779" grpId="0" bldLvl="0" animBg="1"/>
      <p:bldP spid="74781" grpId="0" bldLvl="0" animBg="1"/>
      <p:bldP spid="74782" grpId="0" animBg="1"/>
      <p:bldP spid="74783" grpId="0" bldLvl="0" animBg="1"/>
      <p:bldP spid="74784" grpId="0" bldLvl="0" animBg="1"/>
      <p:bldP spid="74785" grpId="0" animBg="1"/>
      <p:bldP spid="74786" grpId="0" bldLvl="0" animBg="1"/>
      <p:bldP spid="74787" grpId="0" bldLvl="0" animBg="1"/>
      <p:bldP spid="74788" grpId="0" animBg="1"/>
      <p:bldP spid="74789" grpId="0" bldLvl="0" animBg="1"/>
      <p:bldP spid="74790" grpId="0" bldLvl="0" animBg="1"/>
      <p:bldP spid="74791" grpId="0" animBg="1"/>
      <p:bldP spid="74792" grpId="0" bldLvl="0" animBg="1"/>
      <p:bldP spid="74793" grpId="0" bldLvl="0" animBg="1"/>
      <p:bldP spid="74794" grpId="0" bldLvl="0" animBg="1"/>
      <p:bldP spid="74795" grpId="0"/>
      <p:bldP spid="74796" grpId="0" bldLvl="0" animBg="1"/>
      <p:bldP spid="74797" grpId="0" bldLvl="0" animBg="1"/>
      <p:bldP spid="74798" grpId="0" bldLvl="0" animBg="1"/>
      <p:bldP spid="74799" grpId="0" bldLvl="0" animBg="1"/>
      <p:bldP spid="74800" grpId="0" bldLvl="0" animBg="1"/>
      <p:bldP spid="74801" grpId="0" bldLvl="0" animBg="1"/>
      <p:bldP spid="74802"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Text Box 3"/>
          <p:cNvSpPr txBox="1"/>
          <p:nvPr/>
        </p:nvSpPr>
        <p:spPr>
          <a:xfrm>
            <a:off x="968375" y="481013"/>
            <a:ext cx="7627938" cy="4664075"/>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void</a:t>
            </a:r>
            <a:r>
              <a:rPr lang="en-US" altLang="zh-CN" dirty="0">
                <a:latin typeface="微软雅黑" panose="020B0503020204020204" pitchFamily="34" charset="-122"/>
                <a:ea typeface="微软雅黑" panose="020B0503020204020204" pitchFamily="34" charset="-122"/>
              </a:rPr>
              <a:t> HeapSort ( HeapType </a:t>
            </a:r>
            <a:r>
              <a:rPr lang="en-US" altLang="zh-CN" b="1" dirty="0">
                <a:latin typeface="微软雅黑" panose="020B0503020204020204" pitchFamily="34" charset="-122"/>
                <a:ea typeface="微软雅黑" panose="020B0503020204020204" pitchFamily="34" charset="-122"/>
              </a:rPr>
              <a:t>&amp;</a:t>
            </a:r>
            <a:r>
              <a:rPr lang="en-US" altLang="zh-CN" dirty="0">
                <a:latin typeface="微软雅黑" panose="020B0503020204020204" pitchFamily="34" charset="-122"/>
                <a:ea typeface="微软雅黑" panose="020B0503020204020204" pitchFamily="34" charset="-122"/>
              </a:rPr>
              <a:t>H ) </a:t>
            </a:r>
            <a:r>
              <a:rPr lang="en-US" altLang="zh-CN" b="1"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微软雅黑" panose="020B0503020204020204" pitchFamily="34" charset="-122"/>
                <a:ea typeface="微软雅黑" panose="020B0503020204020204" pitchFamily="34" charset="-122"/>
              </a:rPr>
              <a:t>  // </a:t>
            </a:r>
            <a:r>
              <a:rPr lang="zh-CN" altLang="en-US" dirty="0">
                <a:latin typeface="微软雅黑" panose="020B0503020204020204" pitchFamily="34" charset="-122"/>
                <a:ea typeface="微软雅黑" panose="020B0503020204020204" pitchFamily="34" charset="-122"/>
              </a:rPr>
              <a:t>对顺序表 </a:t>
            </a:r>
            <a:r>
              <a:rPr lang="en-US" altLang="zh-CN" dirty="0">
                <a:latin typeface="微软雅黑" panose="020B0503020204020204" pitchFamily="34" charset="-122"/>
                <a:ea typeface="微软雅黑" panose="020B0503020204020204" pitchFamily="34" charset="-122"/>
              </a:rPr>
              <a:t>H </a:t>
            </a:r>
            <a:r>
              <a:rPr lang="zh-CN" altLang="en-US" dirty="0">
                <a:latin typeface="微软雅黑" panose="020B0503020204020204" pitchFamily="34" charset="-122"/>
                <a:ea typeface="微软雅黑" panose="020B0503020204020204" pitchFamily="34" charset="-122"/>
              </a:rPr>
              <a:t>进行堆排序</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for</a:t>
            </a:r>
            <a:r>
              <a:rPr lang="en-US" altLang="zh-CN" dirty="0">
                <a:latin typeface="微软雅黑" panose="020B0503020204020204" pitchFamily="34" charset="-122"/>
                <a:ea typeface="微软雅黑" panose="020B0503020204020204" pitchFamily="34" charset="-122"/>
              </a:rPr>
              <a:t> ( i=H.length/2;   i&gt;0;   --i )</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微软雅黑" panose="020B0503020204020204" pitchFamily="34" charset="-122"/>
                <a:ea typeface="微软雅黑" panose="020B0503020204020204" pitchFamily="34" charset="-122"/>
              </a:rPr>
              <a:t>HeapAdjust ( H, i, H.length );    // </a:t>
            </a:r>
            <a:r>
              <a:rPr lang="zh-CN" altLang="en-US" dirty="0">
                <a:latin typeface="微软雅黑" panose="020B0503020204020204" pitchFamily="34" charset="-122"/>
                <a:ea typeface="微软雅黑" panose="020B0503020204020204" pitchFamily="34" charset="-122"/>
              </a:rPr>
              <a:t>建大顶堆</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for</a:t>
            </a:r>
            <a:r>
              <a:rPr lang="en-US" altLang="zh-CN" dirty="0">
                <a:latin typeface="微软雅黑" panose="020B0503020204020204" pitchFamily="34" charset="-122"/>
                <a:ea typeface="微软雅黑" panose="020B0503020204020204" pitchFamily="34" charset="-122"/>
              </a:rPr>
              <a:t> ( i=H.length; i&gt;1; --i ) </a:t>
            </a:r>
            <a:r>
              <a:rPr lang="en-US" altLang="zh-CN" b="1"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微软雅黑" panose="020B0503020204020204" pitchFamily="34" charset="-122"/>
                <a:ea typeface="微软雅黑" panose="020B0503020204020204" pitchFamily="34" charset="-122"/>
              </a:rPr>
              <a:t>         H.r[1]←→H.r[i];           </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微软雅黑" panose="020B0503020204020204" pitchFamily="34" charset="-122"/>
                <a:ea typeface="微软雅黑" panose="020B0503020204020204" pitchFamily="34" charset="-122"/>
              </a:rPr>
              <a:t>         // </a:t>
            </a:r>
            <a:r>
              <a:rPr lang="zh-CN" altLang="en-US" dirty="0">
                <a:latin typeface="微软雅黑" panose="020B0503020204020204" pitchFamily="34" charset="-122"/>
                <a:ea typeface="微软雅黑" panose="020B0503020204020204" pitchFamily="34" charset="-122"/>
              </a:rPr>
              <a:t>将堆顶记录和当前未经排序子序列</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H.r[1..i]</a:t>
            </a:r>
            <a:r>
              <a:rPr lang="zh-CN" altLang="en-US" dirty="0">
                <a:latin typeface="微软雅黑" panose="020B0503020204020204" pitchFamily="34" charset="-122"/>
                <a:ea typeface="微软雅黑" panose="020B0503020204020204" pitchFamily="34" charset="-122"/>
              </a:rPr>
              <a:t>中最后一个记录相互交换</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HeapAdjust(H, 1, i-1);  // </a:t>
            </a:r>
            <a:r>
              <a:rPr lang="zh-CN" altLang="en-US" dirty="0">
                <a:latin typeface="微软雅黑" panose="020B0503020204020204" pitchFamily="34" charset="-122"/>
                <a:ea typeface="微软雅黑" panose="020B0503020204020204" pitchFamily="34" charset="-122"/>
              </a:rPr>
              <a:t>对 </a:t>
            </a:r>
            <a:r>
              <a:rPr lang="en-US" altLang="zh-CN" dirty="0">
                <a:latin typeface="微软雅黑" panose="020B0503020204020204" pitchFamily="34" charset="-122"/>
                <a:ea typeface="微软雅黑" panose="020B0503020204020204" pitchFamily="34" charset="-122"/>
              </a:rPr>
              <a:t>H.r[1..i-1] </a:t>
            </a:r>
            <a:r>
              <a:rPr lang="zh-CN" altLang="en-US" dirty="0">
                <a:latin typeface="微软雅黑" panose="020B0503020204020204" pitchFamily="34" charset="-122"/>
                <a:ea typeface="微软雅黑" panose="020B0503020204020204" pitchFamily="34" charset="-122"/>
              </a:rPr>
              <a:t>进行筛选</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 HeapSort</a:t>
            </a:r>
            <a:endParaRPr lang="en-US" altLang="zh-CN" dirty="0">
              <a:latin typeface="微软雅黑" panose="020B0503020204020204" pitchFamily="34" charset="-122"/>
              <a:ea typeface="微软雅黑" panose="020B0503020204020204" pitchFamily="34" charset="-122"/>
            </a:endParaRPr>
          </a:p>
        </p:txBody>
      </p:sp>
      <p:sp>
        <p:nvSpPr>
          <p:cNvPr id="74755" name="Text Box 8"/>
          <p:cNvSpPr txBox="1"/>
          <p:nvPr/>
        </p:nvSpPr>
        <p:spPr>
          <a:xfrm>
            <a:off x="2927350" y="5478463"/>
            <a:ext cx="3536950" cy="400050"/>
          </a:xfrm>
          <a:prstGeom prst="rect">
            <a:avLst/>
          </a:prstGeom>
          <a:noFill/>
          <a:ln w="9525">
            <a:noFill/>
          </a:ln>
        </p:spPr>
        <p:txBody>
          <a:bodyPr>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算法 </a:t>
            </a:r>
            <a:r>
              <a:rPr lang="en-US" altLang="zh-CN" sz="2000" b="1" dirty="0">
                <a:latin typeface="微软雅黑" panose="020B0503020204020204" pitchFamily="34" charset="-122"/>
                <a:ea typeface="微软雅黑" panose="020B0503020204020204" pitchFamily="34" charset="-122"/>
              </a:rPr>
              <a:t>10.11</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7" name="Text Box 3"/>
          <p:cNvSpPr txBox="1"/>
          <p:nvPr/>
        </p:nvSpPr>
        <p:spPr>
          <a:xfrm>
            <a:off x="952500" y="434975"/>
            <a:ext cx="4556125" cy="400050"/>
          </a:xfrm>
          <a:prstGeom prst="rect">
            <a:avLst/>
          </a:prstGeom>
          <a:noFill/>
          <a:ln w="9525">
            <a:noFill/>
          </a:ln>
        </p:spPr>
        <p:txBody>
          <a:bodyPr>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三、内部排序的方法</a:t>
            </a:r>
            <a:endParaRPr lang="zh-CN" altLang="en-US" sz="2000" b="1" dirty="0">
              <a:latin typeface="微软雅黑" panose="020B0503020204020204" pitchFamily="34" charset="-122"/>
              <a:ea typeface="微软雅黑" panose="020B0503020204020204" pitchFamily="34" charset="-122"/>
            </a:endParaRPr>
          </a:p>
        </p:txBody>
      </p:sp>
      <p:sp>
        <p:nvSpPr>
          <p:cNvPr id="8198" name="Text Box 4"/>
          <p:cNvSpPr txBox="1"/>
          <p:nvPr/>
        </p:nvSpPr>
        <p:spPr>
          <a:xfrm>
            <a:off x="900113" y="1125538"/>
            <a:ext cx="7559675" cy="668337"/>
          </a:xfrm>
          <a:prstGeom prst="rect">
            <a:avLst/>
          </a:prstGeom>
          <a:noFill/>
          <a:ln w="9525">
            <a:noFill/>
          </a:ln>
        </p:spPr>
        <p:txBody>
          <a:bodyPr>
            <a:spAutoFit/>
          </a:bodyPr>
          <a:p>
            <a:pPr eaLnBrk="1" hangingPunct="1">
              <a:lnSpc>
                <a:spcPct val="125000"/>
              </a:lnSpc>
              <a:buFont typeface="Arial" panose="020B0604020202020204" pitchFamily="34" charset="0"/>
            </a:pPr>
            <a:r>
              <a:rPr lang="zh-CN" altLang="en-US" sz="3300" dirty="0">
                <a:latin typeface="Times New Roman" panose="02020603050405020304" pitchFamily="18" charset="0"/>
                <a:ea typeface="楷体_GB2312" pitchFamily="49" charset="-122"/>
              </a:rPr>
              <a:t>　</a:t>
            </a:r>
            <a:r>
              <a:rPr lang="zh-CN" altLang="en-US" dirty="0">
                <a:latin typeface="微软雅黑" panose="020B0503020204020204" pitchFamily="34" charset="-122"/>
                <a:ea typeface="微软雅黑" panose="020B0503020204020204" pitchFamily="34" charset="-122"/>
              </a:rPr>
              <a:t>内部排序的过程是一个</a:t>
            </a:r>
            <a:r>
              <a:rPr lang="zh-CN" altLang="en-US" b="1" dirty="0">
                <a:latin typeface="微软雅黑" panose="020B0503020204020204" pitchFamily="34" charset="-122"/>
                <a:ea typeface="微软雅黑" panose="020B0503020204020204" pitchFamily="34" charset="-122"/>
              </a:rPr>
              <a:t>逐步扩大</a:t>
            </a:r>
            <a:r>
              <a:rPr lang="zh-CN" altLang="en-US" dirty="0">
                <a:latin typeface="微软雅黑" panose="020B0503020204020204" pitchFamily="34" charset="-122"/>
                <a:ea typeface="微软雅黑" panose="020B0503020204020204" pitchFamily="34" charset="-122"/>
              </a:rPr>
              <a:t>记录的</a:t>
            </a:r>
            <a:r>
              <a:rPr lang="zh-CN" altLang="en-US" b="1" dirty="0">
                <a:latin typeface="微软雅黑" panose="020B0503020204020204" pitchFamily="34" charset="-122"/>
                <a:ea typeface="微软雅黑" panose="020B0503020204020204" pitchFamily="34" charset="-122"/>
              </a:rPr>
              <a:t>有序序列长度</a:t>
            </a:r>
            <a:r>
              <a:rPr lang="zh-CN" altLang="en-US" dirty="0">
                <a:latin typeface="微软雅黑" panose="020B0503020204020204" pitchFamily="34" charset="-122"/>
                <a:ea typeface="微软雅黑" panose="020B0503020204020204" pitchFamily="34" charset="-122"/>
              </a:rPr>
              <a:t>的过程。</a:t>
            </a:r>
            <a:endParaRPr lang="zh-CN" altLang="en-US" dirty="0">
              <a:latin typeface="微软雅黑" panose="020B0503020204020204" pitchFamily="34" charset="-122"/>
              <a:ea typeface="微软雅黑" panose="020B0503020204020204" pitchFamily="34" charset="-122"/>
            </a:endParaRPr>
          </a:p>
        </p:txBody>
      </p:sp>
      <p:sp>
        <p:nvSpPr>
          <p:cNvPr id="8199" name="Rectangle 8" descr="60%"/>
          <p:cNvSpPr/>
          <p:nvPr/>
        </p:nvSpPr>
        <p:spPr>
          <a:xfrm>
            <a:off x="1143000" y="2492375"/>
            <a:ext cx="2514600" cy="838200"/>
          </a:xfrm>
          <a:prstGeom prst="rect">
            <a:avLst/>
          </a:prstGeom>
          <a:blipFill rotWithShape="0">
            <a:blip r:embed="rId1"/>
          </a:blip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en-US" sz="3300" dirty="0">
                <a:latin typeface="Times New Roman" panose="02020603050405020304" pitchFamily="18" charset="0"/>
                <a:ea typeface="楷体_GB2312" pitchFamily="49" charset="-122"/>
              </a:rPr>
              <a:t>有序序列区</a:t>
            </a:r>
            <a:endParaRPr lang="zh-CN" altLang="en-US" sz="3300" dirty="0">
              <a:latin typeface="Times New Roman" panose="02020603050405020304" pitchFamily="18" charset="0"/>
              <a:ea typeface="楷体_GB2312" pitchFamily="49" charset="-122"/>
            </a:endParaRPr>
          </a:p>
        </p:txBody>
      </p:sp>
      <p:sp>
        <p:nvSpPr>
          <p:cNvPr id="8200" name="Rectangle 9" descr="棚架"/>
          <p:cNvSpPr/>
          <p:nvPr/>
        </p:nvSpPr>
        <p:spPr>
          <a:xfrm>
            <a:off x="3657600" y="2492375"/>
            <a:ext cx="3506788" cy="838200"/>
          </a:xfrm>
          <a:prstGeom prst="rect">
            <a:avLst/>
          </a:prstGeom>
          <a:blipFill rotWithShape="0">
            <a:blip r:embed="rId2"/>
          </a:blip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en-US" sz="3300" dirty="0">
                <a:latin typeface="楷体_GB2312" pitchFamily="49" charset="-122"/>
                <a:ea typeface="楷体_GB2312" pitchFamily="49" charset="-122"/>
              </a:rPr>
              <a:t>无 序 序 列 区</a:t>
            </a:r>
            <a:endParaRPr lang="zh-CN" altLang="en-US" sz="3300" dirty="0">
              <a:latin typeface="楷体_GB2312" pitchFamily="49" charset="-122"/>
              <a:ea typeface="楷体_GB2312" pitchFamily="49" charset="-122"/>
            </a:endParaRPr>
          </a:p>
        </p:txBody>
      </p:sp>
      <p:sp>
        <p:nvSpPr>
          <p:cNvPr id="8201" name="Text Box 7"/>
          <p:cNvSpPr txBox="1"/>
          <p:nvPr/>
        </p:nvSpPr>
        <p:spPr>
          <a:xfrm>
            <a:off x="5638800" y="3635375"/>
            <a:ext cx="2533650" cy="369888"/>
          </a:xfrm>
          <a:prstGeom prst="rect">
            <a:avLst/>
          </a:prstGeom>
          <a:noFill/>
          <a:ln w="9525">
            <a:noFill/>
          </a:ln>
        </p:spPr>
        <p:txBody>
          <a:bodyPr>
            <a:spAutoFit/>
          </a:bodyPr>
          <a:p>
            <a:pPr eaLnBrk="1" hangingPunct="1">
              <a:buFont typeface="Arial" panose="020B0604020202020204" pitchFamily="34" charset="0"/>
            </a:pPr>
            <a:r>
              <a:rPr lang="zh-CN" altLang="en-US" b="1" dirty="0">
                <a:latin typeface="微软雅黑" panose="020B0503020204020204" pitchFamily="34" charset="-122"/>
                <a:ea typeface="微软雅黑" panose="020B0503020204020204" pitchFamily="34" charset="-122"/>
              </a:rPr>
              <a:t>经过一趟排序</a:t>
            </a:r>
            <a:endParaRPr lang="zh-CN" altLang="en-US" dirty="0">
              <a:latin typeface="微软雅黑" panose="020B0503020204020204" pitchFamily="34" charset="-122"/>
              <a:ea typeface="微软雅黑" panose="020B0503020204020204" pitchFamily="34" charset="-122"/>
            </a:endParaRPr>
          </a:p>
        </p:txBody>
      </p:sp>
      <p:sp>
        <p:nvSpPr>
          <p:cNvPr id="8202" name="AutoShape 14"/>
          <p:cNvSpPr/>
          <p:nvPr/>
        </p:nvSpPr>
        <p:spPr>
          <a:xfrm>
            <a:off x="4876800" y="3559175"/>
            <a:ext cx="533400" cy="914400"/>
          </a:xfrm>
          <a:prstGeom prst="downArrow">
            <a:avLst>
              <a:gd name="adj1" fmla="val 50000"/>
              <a:gd name="adj2" fmla="val 42857"/>
            </a:avLst>
          </a:prstGeom>
          <a:solidFill>
            <a:schemeClr val="hlink"/>
          </a:solidFill>
          <a:ln w="9525" cap="flat" cmpd="sng">
            <a:solidFill>
              <a:schemeClr val="tx1"/>
            </a:solidFill>
            <a:prstDash val="solid"/>
            <a:miter/>
            <a:headEnd type="none" w="med" len="med"/>
            <a:tailEnd type="none" w="med" len="med"/>
          </a:ln>
        </p:spPr>
        <p:txBody>
          <a:bodyPr vert="eaVert" wrap="none" anchor="ctr"/>
          <a:p>
            <a:pPr algn="ctr" eaLnBrk="1" hangingPunct="1">
              <a:buFont typeface="Arial" panose="020B0604020202020204" pitchFamily="34" charset="0"/>
            </a:pPr>
            <a:endParaRPr lang="zh-CN" altLang="en-US" sz="3300" dirty="0">
              <a:latin typeface="Times New Roman" panose="02020603050405020304" pitchFamily="18" charset="0"/>
              <a:ea typeface="宋体" panose="02010600030101010101" pitchFamily="2" charset="-122"/>
            </a:endParaRPr>
          </a:p>
        </p:txBody>
      </p:sp>
      <p:sp>
        <p:nvSpPr>
          <p:cNvPr id="8203" name="Rectangle 12" descr="60%"/>
          <p:cNvSpPr/>
          <p:nvPr/>
        </p:nvSpPr>
        <p:spPr>
          <a:xfrm>
            <a:off x="1219200" y="4625975"/>
            <a:ext cx="2971800" cy="838200"/>
          </a:xfrm>
          <a:prstGeom prst="rect">
            <a:avLst/>
          </a:prstGeom>
          <a:blipFill rotWithShape="0">
            <a:blip r:embed="rId1"/>
          </a:blip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en-US" sz="3300" dirty="0">
                <a:latin typeface="Times New Roman" panose="02020603050405020304" pitchFamily="18" charset="0"/>
                <a:ea typeface="楷体_GB2312" pitchFamily="49" charset="-122"/>
              </a:rPr>
              <a:t>有序序列区</a:t>
            </a:r>
            <a:endParaRPr lang="zh-CN" altLang="en-US" sz="3300" dirty="0">
              <a:latin typeface="Times New Roman" panose="02020603050405020304" pitchFamily="18" charset="0"/>
              <a:ea typeface="楷体_GB2312" pitchFamily="49" charset="-122"/>
            </a:endParaRPr>
          </a:p>
        </p:txBody>
      </p:sp>
      <p:sp>
        <p:nvSpPr>
          <p:cNvPr id="8204" name="Rectangle 13" descr="棚架"/>
          <p:cNvSpPr/>
          <p:nvPr/>
        </p:nvSpPr>
        <p:spPr>
          <a:xfrm>
            <a:off x="4191000" y="4625975"/>
            <a:ext cx="3044825" cy="838200"/>
          </a:xfrm>
          <a:prstGeom prst="rect">
            <a:avLst/>
          </a:prstGeom>
          <a:blipFill rotWithShape="0">
            <a:blip r:embed="rId2"/>
          </a:blipFill>
          <a:ln w="9525" cap="flat" cmpd="sng">
            <a:solidFill>
              <a:schemeClr val="tx1"/>
            </a:solidFill>
            <a:prstDash val="solid"/>
            <a:miter/>
            <a:headEnd type="none" w="med" len="med"/>
            <a:tailEnd type="none" w="med" len="med"/>
          </a:ln>
        </p:spPr>
        <p:txBody>
          <a:bodyPr wrap="none" anchor="ctr"/>
          <a:p>
            <a:pPr algn="ctr" eaLnBrk="1" hangingPunct="1">
              <a:buFont typeface="Arial" panose="020B0604020202020204" pitchFamily="34" charset="0"/>
            </a:pPr>
            <a:r>
              <a:rPr lang="zh-CN" altLang="en-US" sz="3300" dirty="0">
                <a:latin typeface="楷体_GB2312" pitchFamily="49" charset="-122"/>
                <a:ea typeface="楷体_GB2312" pitchFamily="49" charset="-122"/>
              </a:rPr>
              <a:t>无 序 序 列 区</a:t>
            </a:r>
            <a:endParaRPr lang="zh-CN" altLang="en-US" sz="3300" dirty="0">
              <a:latin typeface="楷体_GB2312" pitchFamily="49" charset="-122"/>
              <a:ea typeface="楷体_GB2312" pitchFamily="49" charset="-122"/>
            </a:endParaRPr>
          </a:p>
        </p:txBody>
      </p:sp>
      <p:sp>
        <p:nvSpPr>
          <p:cNvPr id="8205" name="Line 15"/>
          <p:cNvSpPr/>
          <p:nvPr/>
        </p:nvSpPr>
        <p:spPr>
          <a:xfrm>
            <a:off x="3657600" y="3330575"/>
            <a:ext cx="0" cy="1295400"/>
          </a:xfrm>
          <a:prstGeom prst="line">
            <a:avLst/>
          </a:prstGeom>
          <a:ln w="9525" cap="rnd" cmpd="sng">
            <a:solidFill>
              <a:schemeClr val="bg1"/>
            </a:solidFill>
            <a:prstDash val="sysDot"/>
            <a:headEnd type="none" w="med" len="med"/>
            <a:tailEnd type="none" w="med" len="med"/>
          </a:ln>
        </p:spPr>
      </p:sp>
      <p:sp>
        <p:nvSpPr>
          <p:cNvPr id="8206" name="Line 16"/>
          <p:cNvSpPr/>
          <p:nvPr/>
        </p:nvSpPr>
        <p:spPr>
          <a:xfrm>
            <a:off x="4191000" y="3330575"/>
            <a:ext cx="0" cy="1295400"/>
          </a:xfrm>
          <a:prstGeom prst="line">
            <a:avLst/>
          </a:prstGeom>
          <a:ln w="9525" cap="rnd" cmpd="sng">
            <a:solidFill>
              <a:schemeClr val="bg1"/>
            </a:solidFill>
            <a:prstDash val="sysDot"/>
            <a:headEnd type="none" w="med" len="med"/>
            <a:tailEnd type="none" w="med" len="med"/>
          </a:ln>
        </p:spPr>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7"/>
                                        </p:tgtEl>
                                        <p:attrNameLst>
                                          <p:attrName>style.visibility</p:attrName>
                                        </p:attrNameLst>
                                      </p:cBhvr>
                                      <p:to>
                                        <p:strVal val="visible"/>
                                      </p:to>
                                    </p:set>
                                    <p:anim calcmode="lin" valueType="num">
                                      <p:cBhvr additive="base">
                                        <p:cTn id="7" dur="500" fill="hold"/>
                                        <p:tgtEl>
                                          <p:spTgt spid="8197"/>
                                        </p:tgtEl>
                                        <p:attrNameLst>
                                          <p:attrName>ppt_x</p:attrName>
                                        </p:attrNameLst>
                                      </p:cBhvr>
                                      <p:tavLst>
                                        <p:tav tm="0">
                                          <p:val>
                                            <p:strVal val="0-#ppt_w/2"/>
                                          </p:val>
                                        </p:tav>
                                        <p:tav tm="100000">
                                          <p:val>
                                            <p:strVal val="#ppt_x"/>
                                          </p:val>
                                        </p:tav>
                                      </p:tavLst>
                                    </p:anim>
                                    <p:anim calcmode="lin" valueType="num">
                                      <p:cBhvr additive="base">
                                        <p:cTn id="8" dur="500" fill="hold"/>
                                        <p:tgtEl>
                                          <p:spTgt spid="81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8198"/>
                                        </p:tgtEl>
                                        <p:attrNameLst>
                                          <p:attrName>style.visibility</p:attrName>
                                        </p:attrNameLst>
                                      </p:cBhvr>
                                      <p:to>
                                        <p:strVal val="visible"/>
                                      </p:to>
                                    </p:set>
                                    <p:animEffect transition="in" filter="strips(downRight)">
                                      <p:cBhvr>
                                        <p:cTn id="13" dur="500"/>
                                        <p:tgtEl>
                                          <p:spTgt spid="819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199"/>
                                        </p:tgtEl>
                                        <p:attrNameLst>
                                          <p:attrName>style.visibility</p:attrName>
                                        </p:attrNameLst>
                                      </p:cBhvr>
                                      <p:to>
                                        <p:strVal val="visible"/>
                                      </p:to>
                                    </p:set>
                                    <p:animEffect transition="in" filter="wipe(left)">
                                      <p:cBhvr>
                                        <p:cTn id="18" dur="500"/>
                                        <p:tgtEl>
                                          <p:spTgt spid="8199"/>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8200"/>
                                        </p:tgtEl>
                                        <p:attrNameLst>
                                          <p:attrName>style.visibility</p:attrName>
                                        </p:attrNameLst>
                                      </p:cBhvr>
                                      <p:to>
                                        <p:strVal val="visible"/>
                                      </p:to>
                                    </p:set>
                                    <p:animEffect transition="in" filter="wipe(left)">
                                      <p:cBhvr>
                                        <p:cTn id="22" dur="500"/>
                                        <p:tgtEl>
                                          <p:spTgt spid="820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8201"/>
                                        </p:tgtEl>
                                        <p:attrNameLst>
                                          <p:attrName>style.visibility</p:attrName>
                                        </p:attrNameLst>
                                      </p:cBhvr>
                                      <p:to>
                                        <p:strVal val="visible"/>
                                      </p:to>
                                    </p:set>
                                    <p:animEffect transition="in" filter="slide(fromRight)">
                                      <p:cBhvr>
                                        <p:cTn id="27" dur="500"/>
                                        <p:tgtEl>
                                          <p:spTgt spid="8201"/>
                                        </p:tgtEl>
                                      </p:cBhvr>
                                    </p:animEffect>
                                  </p:childTnLst>
                                </p:cTn>
                              </p:par>
                            </p:childTnLst>
                          </p:cTn>
                        </p:par>
                        <p:par>
                          <p:cTn id="28" fill="hold">
                            <p:stCondLst>
                              <p:cond delay="500"/>
                            </p:stCondLst>
                            <p:childTnLst>
                              <p:par>
                                <p:cTn id="29" presetID="17" presetClass="entr" presetSubtype="1" fill="hold" grpId="0" nodeType="afterEffect">
                                  <p:stCondLst>
                                    <p:cond delay="0"/>
                                  </p:stCondLst>
                                  <p:childTnLst>
                                    <p:set>
                                      <p:cBhvr>
                                        <p:cTn id="30" dur="1" fill="hold">
                                          <p:stCondLst>
                                            <p:cond delay="0"/>
                                          </p:stCondLst>
                                        </p:cTn>
                                        <p:tgtEl>
                                          <p:spTgt spid="8202"/>
                                        </p:tgtEl>
                                        <p:attrNameLst>
                                          <p:attrName>style.visibility</p:attrName>
                                        </p:attrNameLst>
                                      </p:cBhvr>
                                      <p:to>
                                        <p:strVal val="visible"/>
                                      </p:to>
                                    </p:set>
                                    <p:anim calcmode="lin" valueType="num">
                                      <p:cBhvr>
                                        <p:cTn id="31" dur="500" fill="hold"/>
                                        <p:tgtEl>
                                          <p:spTgt spid="8202"/>
                                        </p:tgtEl>
                                        <p:attrNameLst>
                                          <p:attrName>ppt_x</p:attrName>
                                        </p:attrNameLst>
                                      </p:cBhvr>
                                      <p:tavLst>
                                        <p:tav tm="0">
                                          <p:val>
                                            <p:strVal val="#ppt_x"/>
                                          </p:val>
                                        </p:tav>
                                        <p:tav tm="100000">
                                          <p:val>
                                            <p:strVal val="#ppt_x"/>
                                          </p:val>
                                        </p:tav>
                                      </p:tavLst>
                                    </p:anim>
                                    <p:anim calcmode="lin" valueType="num">
                                      <p:cBhvr>
                                        <p:cTn id="32" dur="500" fill="hold"/>
                                        <p:tgtEl>
                                          <p:spTgt spid="8202"/>
                                        </p:tgtEl>
                                        <p:attrNameLst>
                                          <p:attrName>ppt_y</p:attrName>
                                        </p:attrNameLst>
                                      </p:cBhvr>
                                      <p:tavLst>
                                        <p:tav tm="0">
                                          <p:val>
                                            <p:strVal val="#ppt_y-#ppt_h/2"/>
                                          </p:val>
                                        </p:tav>
                                        <p:tav tm="100000">
                                          <p:val>
                                            <p:strVal val="#ppt_y"/>
                                          </p:val>
                                        </p:tav>
                                      </p:tavLst>
                                    </p:anim>
                                    <p:anim calcmode="lin" valueType="num">
                                      <p:cBhvr>
                                        <p:cTn id="33" dur="500" fill="hold"/>
                                        <p:tgtEl>
                                          <p:spTgt spid="8202"/>
                                        </p:tgtEl>
                                        <p:attrNameLst>
                                          <p:attrName>ppt_w</p:attrName>
                                        </p:attrNameLst>
                                      </p:cBhvr>
                                      <p:tavLst>
                                        <p:tav tm="0">
                                          <p:val>
                                            <p:strVal val="#ppt_w"/>
                                          </p:val>
                                        </p:tav>
                                        <p:tav tm="100000">
                                          <p:val>
                                            <p:strVal val="#ppt_w"/>
                                          </p:val>
                                        </p:tav>
                                      </p:tavLst>
                                    </p:anim>
                                    <p:anim calcmode="lin" valueType="num">
                                      <p:cBhvr>
                                        <p:cTn id="34" dur="500" fill="hold"/>
                                        <p:tgtEl>
                                          <p:spTgt spid="8202"/>
                                        </p:tgtEl>
                                        <p:attrNameLst>
                                          <p:attrName>ppt_h</p:attrName>
                                        </p:attrNameLst>
                                      </p:cBhvr>
                                      <p:tavLst>
                                        <p:tav tm="0">
                                          <p:val>
                                            <p:fltVal val="0.00000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8203"/>
                                        </p:tgtEl>
                                        <p:attrNameLst>
                                          <p:attrName>style.visibility</p:attrName>
                                        </p:attrNameLst>
                                      </p:cBhvr>
                                      <p:to>
                                        <p:strVal val="visible"/>
                                      </p:to>
                                    </p:set>
                                    <p:animEffect transition="in" filter="wipe(left)">
                                      <p:cBhvr>
                                        <p:cTn id="39" dur="500"/>
                                        <p:tgtEl>
                                          <p:spTgt spid="8203"/>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8204"/>
                                        </p:tgtEl>
                                        <p:attrNameLst>
                                          <p:attrName>style.visibility</p:attrName>
                                        </p:attrNameLst>
                                      </p:cBhvr>
                                      <p:to>
                                        <p:strVal val="visible"/>
                                      </p:to>
                                    </p:set>
                                    <p:animEffect transition="in" filter="wipe(left)">
                                      <p:cBhvr>
                                        <p:cTn id="43" dur="500"/>
                                        <p:tgtEl>
                                          <p:spTgt spid="8204"/>
                                        </p:tgtEl>
                                      </p:cBhvr>
                                    </p:animEffect>
                                  </p:childTnLst>
                                </p:cTn>
                              </p:par>
                            </p:childTnLst>
                          </p:cTn>
                        </p:par>
                        <p:par>
                          <p:cTn id="44" fill="hold">
                            <p:stCondLst>
                              <p:cond delay="1000"/>
                            </p:stCondLst>
                            <p:childTnLst>
                              <p:par>
                                <p:cTn id="45" presetID="17" presetClass="entr" presetSubtype="1" fill="hold" nodeType="afterEffect">
                                  <p:stCondLst>
                                    <p:cond delay="0"/>
                                  </p:stCondLst>
                                  <p:childTnLst>
                                    <p:set>
                                      <p:cBhvr>
                                        <p:cTn id="46" dur="1" fill="hold">
                                          <p:stCondLst>
                                            <p:cond delay="0"/>
                                          </p:stCondLst>
                                        </p:cTn>
                                        <p:tgtEl>
                                          <p:spTgt spid="8205"/>
                                        </p:tgtEl>
                                        <p:attrNameLst>
                                          <p:attrName>style.visibility</p:attrName>
                                        </p:attrNameLst>
                                      </p:cBhvr>
                                      <p:to>
                                        <p:strVal val="visible"/>
                                      </p:to>
                                    </p:set>
                                    <p:anim calcmode="lin" valueType="num">
                                      <p:cBhvr>
                                        <p:cTn id="47" dur="500" fill="hold"/>
                                        <p:tgtEl>
                                          <p:spTgt spid="8205"/>
                                        </p:tgtEl>
                                        <p:attrNameLst>
                                          <p:attrName>ppt_x</p:attrName>
                                        </p:attrNameLst>
                                      </p:cBhvr>
                                      <p:tavLst>
                                        <p:tav tm="0">
                                          <p:val>
                                            <p:strVal val="#ppt_x"/>
                                          </p:val>
                                        </p:tav>
                                        <p:tav tm="100000">
                                          <p:val>
                                            <p:strVal val="#ppt_x"/>
                                          </p:val>
                                        </p:tav>
                                      </p:tavLst>
                                    </p:anim>
                                    <p:anim calcmode="lin" valueType="num">
                                      <p:cBhvr>
                                        <p:cTn id="48" dur="500" fill="hold"/>
                                        <p:tgtEl>
                                          <p:spTgt spid="8205"/>
                                        </p:tgtEl>
                                        <p:attrNameLst>
                                          <p:attrName>ppt_y</p:attrName>
                                        </p:attrNameLst>
                                      </p:cBhvr>
                                      <p:tavLst>
                                        <p:tav tm="0">
                                          <p:val>
                                            <p:strVal val="#ppt_y-#ppt_h/2"/>
                                          </p:val>
                                        </p:tav>
                                        <p:tav tm="100000">
                                          <p:val>
                                            <p:strVal val="#ppt_y"/>
                                          </p:val>
                                        </p:tav>
                                      </p:tavLst>
                                    </p:anim>
                                    <p:anim calcmode="lin" valueType="num">
                                      <p:cBhvr>
                                        <p:cTn id="49" dur="500" fill="hold"/>
                                        <p:tgtEl>
                                          <p:spTgt spid="8205"/>
                                        </p:tgtEl>
                                        <p:attrNameLst>
                                          <p:attrName>ppt_w</p:attrName>
                                        </p:attrNameLst>
                                      </p:cBhvr>
                                      <p:tavLst>
                                        <p:tav tm="0">
                                          <p:val>
                                            <p:strVal val="#ppt_w"/>
                                          </p:val>
                                        </p:tav>
                                        <p:tav tm="100000">
                                          <p:val>
                                            <p:strVal val="#ppt_w"/>
                                          </p:val>
                                        </p:tav>
                                      </p:tavLst>
                                    </p:anim>
                                    <p:anim calcmode="lin" valueType="num">
                                      <p:cBhvr>
                                        <p:cTn id="50" dur="500" fill="hold"/>
                                        <p:tgtEl>
                                          <p:spTgt spid="8205"/>
                                        </p:tgtEl>
                                        <p:attrNameLst>
                                          <p:attrName>ppt_h</p:attrName>
                                        </p:attrNameLst>
                                      </p:cBhvr>
                                      <p:tavLst>
                                        <p:tav tm="0">
                                          <p:val>
                                            <p:fltVal val="0.000000"/>
                                          </p:val>
                                        </p:tav>
                                        <p:tav tm="100000">
                                          <p:val>
                                            <p:strVal val="#ppt_h"/>
                                          </p:val>
                                        </p:tav>
                                      </p:tavLst>
                                    </p:anim>
                                  </p:childTnLst>
                                </p:cTn>
                              </p:par>
                            </p:childTnLst>
                          </p:cTn>
                        </p:par>
                        <p:par>
                          <p:cTn id="51" fill="hold">
                            <p:stCondLst>
                              <p:cond delay="1500"/>
                            </p:stCondLst>
                            <p:childTnLst>
                              <p:par>
                                <p:cTn id="52" presetID="17" presetClass="entr" presetSubtype="1" fill="hold" nodeType="afterEffect">
                                  <p:stCondLst>
                                    <p:cond delay="0"/>
                                  </p:stCondLst>
                                  <p:childTnLst>
                                    <p:set>
                                      <p:cBhvr>
                                        <p:cTn id="53" dur="1" fill="hold">
                                          <p:stCondLst>
                                            <p:cond delay="0"/>
                                          </p:stCondLst>
                                        </p:cTn>
                                        <p:tgtEl>
                                          <p:spTgt spid="8206"/>
                                        </p:tgtEl>
                                        <p:attrNameLst>
                                          <p:attrName>style.visibility</p:attrName>
                                        </p:attrNameLst>
                                      </p:cBhvr>
                                      <p:to>
                                        <p:strVal val="visible"/>
                                      </p:to>
                                    </p:set>
                                    <p:anim calcmode="lin" valueType="num">
                                      <p:cBhvr>
                                        <p:cTn id="54" dur="500" fill="hold"/>
                                        <p:tgtEl>
                                          <p:spTgt spid="8206"/>
                                        </p:tgtEl>
                                        <p:attrNameLst>
                                          <p:attrName>ppt_x</p:attrName>
                                        </p:attrNameLst>
                                      </p:cBhvr>
                                      <p:tavLst>
                                        <p:tav tm="0">
                                          <p:val>
                                            <p:strVal val="#ppt_x"/>
                                          </p:val>
                                        </p:tav>
                                        <p:tav tm="100000">
                                          <p:val>
                                            <p:strVal val="#ppt_x"/>
                                          </p:val>
                                        </p:tav>
                                      </p:tavLst>
                                    </p:anim>
                                    <p:anim calcmode="lin" valueType="num">
                                      <p:cBhvr>
                                        <p:cTn id="55" dur="500" fill="hold"/>
                                        <p:tgtEl>
                                          <p:spTgt spid="8206"/>
                                        </p:tgtEl>
                                        <p:attrNameLst>
                                          <p:attrName>ppt_y</p:attrName>
                                        </p:attrNameLst>
                                      </p:cBhvr>
                                      <p:tavLst>
                                        <p:tav tm="0">
                                          <p:val>
                                            <p:strVal val="#ppt_y-#ppt_h/2"/>
                                          </p:val>
                                        </p:tav>
                                        <p:tav tm="100000">
                                          <p:val>
                                            <p:strVal val="#ppt_y"/>
                                          </p:val>
                                        </p:tav>
                                      </p:tavLst>
                                    </p:anim>
                                    <p:anim calcmode="lin" valueType="num">
                                      <p:cBhvr>
                                        <p:cTn id="56" dur="500" fill="hold"/>
                                        <p:tgtEl>
                                          <p:spTgt spid="8206"/>
                                        </p:tgtEl>
                                        <p:attrNameLst>
                                          <p:attrName>ppt_w</p:attrName>
                                        </p:attrNameLst>
                                      </p:cBhvr>
                                      <p:tavLst>
                                        <p:tav tm="0">
                                          <p:val>
                                            <p:strVal val="#ppt_w"/>
                                          </p:val>
                                        </p:tav>
                                        <p:tav tm="100000">
                                          <p:val>
                                            <p:strVal val="#ppt_w"/>
                                          </p:val>
                                        </p:tav>
                                      </p:tavLst>
                                    </p:anim>
                                    <p:anim calcmode="lin" valueType="num">
                                      <p:cBhvr>
                                        <p:cTn id="57" dur="500" fill="hold"/>
                                        <p:tgtEl>
                                          <p:spTgt spid="8206"/>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P spid="8198" grpId="0"/>
      <p:bldP spid="8199" grpId="0" animBg="1"/>
      <p:bldP spid="8200" grpId="0" animBg="1"/>
      <p:bldP spid="8201" grpId="0"/>
      <p:bldP spid="8202" grpId="0" animBg="1"/>
      <p:bldP spid="8203" grpId="0" animBg="1"/>
      <p:bldP spid="820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85" name="Text Box 2"/>
          <p:cNvSpPr txBox="1"/>
          <p:nvPr/>
        </p:nvSpPr>
        <p:spPr>
          <a:xfrm>
            <a:off x="768350" y="533400"/>
            <a:ext cx="3262313" cy="500063"/>
          </a:xfrm>
          <a:prstGeom prst="rect">
            <a:avLst/>
          </a:prstGeom>
          <a:noFill/>
          <a:ln w="9525">
            <a:noFill/>
          </a:ln>
        </p:spPr>
        <p:txBody>
          <a:bodyPr wrap="none">
            <a:spAutoFit/>
          </a:bodyPr>
          <a:p>
            <a:pPr eaLnBrk="1" hangingPunct="1">
              <a:lnSpc>
                <a:spcPct val="150000"/>
              </a:lnSpc>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堆排序的时间复杂度分析：</a:t>
            </a:r>
            <a:endParaRPr lang="zh-CN" altLang="en-US" sz="2000" b="1" dirty="0">
              <a:latin typeface="微软雅黑" panose="020B0503020204020204" pitchFamily="34" charset="-122"/>
              <a:ea typeface="微软雅黑" panose="020B0503020204020204" pitchFamily="34" charset="-122"/>
            </a:endParaRPr>
          </a:p>
        </p:txBody>
      </p:sp>
      <p:sp>
        <p:nvSpPr>
          <p:cNvPr id="75786" name="Text Box 3"/>
          <p:cNvSpPr txBox="1"/>
          <p:nvPr/>
        </p:nvSpPr>
        <p:spPr>
          <a:xfrm>
            <a:off x="509588" y="1168400"/>
            <a:ext cx="8015287" cy="962025"/>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对深度为 </a:t>
            </a:r>
            <a:r>
              <a:rPr lang="en-US" altLang="zh-CN" sz="2000" dirty="0">
                <a:latin typeface="微软雅黑" panose="020B0503020204020204" pitchFamily="34" charset="-122"/>
                <a:ea typeface="微软雅黑" panose="020B0503020204020204" pitchFamily="34" charset="-122"/>
              </a:rPr>
              <a:t>k </a:t>
            </a:r>
            <a:r>
              <a:rPr lang="zh-CN" altLang="en-US" sz="2000" dirty="0">
                <a:latin typeface="微软雅黑" panose="020B0503020204020204" pitchFamily="34" charset="-122"/>
                <a:ea typeface="微软雅黑" panose="020B0503020204020204" pitchFamily="34" charset="-122"/>
              </a:rPr>
              <a:t>的堆，“筛选”所需进行的关键字比较的次数至多为</a:t>
            </a:r>
            <a:r>
              <a:rPr lang="en-US" altLang="zh-CN" sz="2000" dirty="0">
                <a:latin typeface="微软雅黑" panose="020B0503020204020204" pitchFamily="34" charset="-122"/>
                <a:ea typeface="微软雅黑" panose="020B0503020204020204" pitchFamily="34" charset="-122"/>
              </a:rPr>
              <a:t>2(k-1)</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75787" name="Rectangle 11"/>
          <p:cNvSpPr/>
          <p:nvPr/>
        </p:nvSpPr>
        <p:spPr>
          <a:xfrm>
            <a:off x="533400" y="2143125"/>
            <a:ext cx="7634288" cy="1143000"/>
          </a:xfrm>
          <a:prstGeom prst="rect">
            <a:avLst/>
          </a:prstGeom>
          <a:noFill/>
          <a:ln w="9525">
            <a:noFill/>
          </a:ln>
        </p:spPr>
        <p:txBody>
          <a:bodyPr anchor="ctr"/>
          <a:p>
            <a:pPr eaLnBrk="1" hangingPunct="1">
              <a:lnSpc>
                <a:spcPct val="1500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对</a:t>
            </a:r>
            <a:r>
              <a:rPr lang="zh-CN" altLang="en-US" sz="2000" b="1" i="1"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个关键字，建成深度为</a:t>
            </a:r>
            <a:r>
              <a:rPr lang="en-US" altLang="zh-CN" sz="2000" b="1" i="1" dirty="0">
                <a:latin typeface="微软雅黑" panose="020B0503020204020204" pitchFamily="34" charset="-122"/>
                <a:ea typeface="微软雅黑" panose="020B0503020204020204" pitchFamily="34" charset="-122"/>
              </a:rPr>
              <a:t>h</a:t>
            </a:r>
            <a:r>
              <a:rPr lang="en-US"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i="1" dirty="0">
                <a:latin typeface="微软雅黑" panose="020B0503020204020204" pitchFamily="34" charset="-122"/>
                <a:ea typeface="微软雅黑" panose="020B0503020204020204" pitchFamily="34" charset="-122"/>
              </a:rPr>
              <a:t>log</a:t>
            </a:r>
            <a:r>
              <a:rPr lang="en-US" altLang="zh-CN" sz="2000" b="1" i="1" baseline="-25000" dirty="0">
                <a:latin typeface="微软雅黑" panose="020B0503020204020204" pitchFamily="34" charset="-122"/>
                <a:ea typeface="微软雅黑" panose="020B0503020204020204" pitchFamily="34" charset="-122"/>
              </a:rPr>
              <a:t>2</a:t>
            </a:r>
            <a:r>
              <a:rPr lang="en-US" altLang="zh-CN" sz="2000" b="1" i="1" dirty="0">
                <a:latin typeface="微软雅黑" panose="020B0503020204020204" pitchFamily="34" charset="-122"/>
                <a:ea typeface="微软雅黑" panose="020B0503020204020204" pitchFamily="34" charset="-122"/>
              </a:rPr>
              <a:t>n</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+1)</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的堆，</a:t>
            </a:r>
            <a:r>
              <a:rPr lang="zh-CN" altLang="en-US" sz="2000" dirty="0">
                <a:latin typeface="微软雅黑" panose="020B0503020204020204" pitchFamily="34" charset="-122"/>
                <a:ea typeface="微软雅黑" panose="020B0503020204020204" pitchFamily="34" charset="-122"/>
              </a:rPr>
              <a:t>所需进行的关键字比较的次数至多 </a:t>
            </a:r>
            <a:r>
              <a:rPr lang="en-US" altLang="zh-CN" sz="2000" dirty="0">
                <a:latin typeface="微软雅黑" panose="020B0503020204020204" pitchFamily="34" charset="-122"/>
                <a:ea typeface="微软雅黑" panose="020B0503020204020204" pitchFamily="34" charset="-122"/>
              </a:rPr>
              <a:t>4</a:t>
            </a:r>
            <a:r>
              <a:rPr lang="en-US" altLang="zh-CN" sz="2000" b="1" i="1"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75788" name="Text Box 5"/>
          <p:cNvSpPr txBox="1"/>
          <p:nvPr/>
        </p:nvSpPr>
        <p:spPr>
          <a:xfrm>
            <a:off x="466725" y="3549650"/>
            <a:ext cx="7772400" cy="960438"/>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 3.</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调整“堆顶” </a:t>
            </a:r>
            <a:r>
              <a:rPr lang="en-US" altLang="zh-CN" sz="2000" b="1" i="1" dirty="0">
                <a:latin typeface="微软雅黑" panose="020B0503020204020204" pitchFamily="34" charset="-122"/>
                <a:ea typeface="微软雅黑" panose="020B0503020204020204" pitchFamily="34" charset="-122"/>
              </a:rPr>
              <a:t>n-1</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次，总共进行的关键字比较的次数  不超过</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2 (</a:t>
            </a:r>
            <a:r>
              <a:rPr lang="en-US" altLang="zh-CN" sz="20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i="1" dirty="0">
                <a:latin typeface="微软雅黑" panose="020B0503020204020204" pitchFamily="34" charset="-122"/>
                <a:ea typeface="微软雅黑" panose="020B0503020204020204" pitchFamily="34" charset="-122"/>
              </a:rPr>
              <a:t>log</a:t>
            </a:r>
            <a:r>
              <a:rPr lang="en-US" altLang="zh-CN" sz="2000" b="1" i="1" baseline="-25000" dirty="0">
                <a:latin typeface="微软雅黑" panose="020B0503020204020204" pitchFamily="34" charset="-122"/>
                <a:ea typeface="微软雅黑" panose="020B0503020204020204" pitchFamily="34" charset="-122"/>
              </a:rPr>
              <a:t>2</a:t>
            </a:r>
            <a:r>
              <a:rPr lang="en-US" altLang="zh-CN" sz="2000" b="1" i="1" dirty="0">
                <a:latin typeface="微软雅黑" panose="020B0503020204020204" pitchFamily="34" charset="-122"/>
                <a:ea typeface="微软雅黑" panose="020B0503020204020204" pitchFamily="34" charset="-122"/>
              </a:rPr>
              <a:t>(n-1)</a:t>
            </a:r>
            <a:r>
              <a:rPr lang="en-US" altLang="zh-CN" sz="20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i="1" dirty="0">
                <a:latin typeface="微软雅黑" panose="020B0503020204020204" pitchFamily="34" charset="-122"/>
                <a:ea typeface="微软雅黑" panose="020B0503020204020204" pitchFamily="34" charset="-122"/>
              </a:rPr>
              <a:t>log</a:t>
            </a:r>
            <a:r>
              <a:rPr lang="en-US" altLang="zh-CN" sz="2000" b="1" i="1" baseline="-25000" dirty="0">
                <a:latin typeface="微软雅黑" panose="020B0503020204020204" pitchFamily="34" charset="-122"/>
                <a:ea typeface="微软雅黑" panose="020B0503020204020204" pitchFamily="34" charset="-122"/>
              </a:rPr>
              <a:t>2</a:t>
            </a:r>
            <a:r>
              <a:rPr lang="en-US" altLang="zh-CN" sz="2000" b="1" i="1" dirty="0">
                <a:latin typeface="微软雅黑" panose="020B0503020204020204" pitchFamily="34" charset="-122"/>
                <a:ea typeface="微软雅黑" panose="020B0503020204020204" pitchFamily="34" charset="-122"/>
              </a:rPr>
              <a:t>(n-2)</a:t>
            </a:r>
            <a:r>
              <a:rPr lang="en-US" altLang="zh-CN" sz="20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log</a:t>
            </a:r>
            <a:r>
              <a:rPr lang="en-US" altLang="zh-CN" sz="2000" b="1" i="1" baseline="-25000" dirty="0">
                <a:latin typeface="微软雅黑" panose="020B0503020204020204" pitchFamily="34" charset="-122"/>
                <a:ea typeface="微软雅黑" panose="020B0503020204020204" pitchFamily="34" charset="-122"/>
              </a:rPr>
              <a:t>2</a:t>
            </a:r>
            <a:r>
              <a:rPr lang="en-US" altLang="zh-CN" sz="2000" b="1" i="1" dirty="0">
                <a:latin typeface="微软雅黑" panose="020B0503020204020204" pitchFamily="34" charset="-122"/>
                <a:ea typeface="微软雅黑" panose="020B0503020204020204" pitchFamily="34" charset="-122"/>
              </a:rPr>
              <a:t>2</a:t>
            </a:r>
            <a:r>
              <a:rPr lang="en-US" altLang="zh-CN" sz="2000" b="1" dirty="0">
                <a:latin typeface="微软雅黑" panose="020B0503020204020204" pitchFamily="34" charset="-122"/>
                <a:ea typeface="微软雅黑" panose="020B0503020204020204" pitchFamily="34" charset="-122"/>
              </a:rPr>
              <a:t>) &lt; 2</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i="1" dirty="0">
                <a:latin typeface="微软雅黑" panose="020B0503020204020204" pitchFamily="34" charset="-122"/>
                <a:ea typeface="微软雅黑" panose="020B0503020204020204" pitchFamily="34" charset="-122"/>
              </a:rPr>
              <a:t>log</a:t>
            </a:r>
            <a:r>
              <a:rPr lang="en-US" altLang="zh-CN" sz="2000" b="1" i="1" baseline="-25000" dirty="0">
                <a:latin typeface="微软雅黑" panose="020B0503020204020204" pitchFamily="34" charset="-122"/>
                <a:ea typeface="微软雅黑" panose="020B0503020204020204" pitchFamily="34" charset="-122"/>
              </a:rPr>
              <a:t>2</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a:latin typeface="微软雅黑" panose="020B0503020204020204" pitchFamily="34" charset="-122"/>
                <a:ea typeface="微软雅黑" panose="020B0503020204020204" pitchFamily="34" charset="-122"/>
              </a:rPr>
              <a:t>) </a:t>
            </a:r>
            <a:endParaRPr lang="en-US" altLang="zh-CN" sz="2000" b="1" dirty="0">
              <a:latin typeface="微软雅黑" panose="020B0503020204020204" pitchFamily="34" charset="-122"/>
              <a:ea typeface="微软雅黑" panose="020B0503020204020204" pitchFamily="34" charset="-122"/>
            </a:endParaRPr>
          </a:p>
        </p:txBody>
      </p:sp>
      <p:sp>
        <p:nvSpPr>
          <p:cNvPr id="75789" name="Text Box 7"/>
          <p:cNvSpPr txBox="1"/>
          <p:nvPr/>
        </p:nvSpPr>
        <p:spPr>
          <a:xfrm>
            <a:off x="1138238" y="4797425"/>
            <a:ext cx="4930775" cy="500063"/>
          </a:xfrm>
          <a:prstGeom prst="rect">
            <a:avLst/>
          </a:prstGeom>
          <a:noFill/>
          <a:ln w="9525">
            <a:noFill/>
          </a:ln>
        </p:spPr>
        <p:txBody>
          <a:bodyPr wrap="none">
            <a:spAutoFit/>
          </a:bodyPr>
          <a:p>
            <a:pPr eaLnBrk="1" hangingPunct="1">
              <a:lnSpc>
                <a:spcPct val="1500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因此，堆排序的时间复杂度为</a:t>
            </a:r>
            <a:r>
              <a:rPr lang="en-US" altLang="zh-CN" sz="2000" b="1" dirty="0">
                <a:latin typeface="微软雅黑" panose="020B0503020204020204" pitchFamily="34" charset="-122"/>
                <a:ea typeface="微软雅黑" panose="020B0503020204020204" pitchFamily="34" charset="-122"/>
              </a:rPr>
              <a:t>O(</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log</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5785"/>
                                        </p:tgtEl>
                                        <p:attrNameLst>
                                          <p:attrName>style.visibility</p:attrName>
                                        </p:attrNameLst>
                                      </p:cBhvr>
                                      <p:to>
                                        <p:strVal val="visible"/>
                                      </p:to>
                                    </p:set>
                                    <p:anim calcmode="lin" valueType="num">
                                      <p:cBhvr additive="base">
                                        <p:cTn id="7" dur="500" fill="hold"/>
                                        <p:tgtEl>
                                          <p:spTgt spid="75785"/>
                                        </p:tgtEl>
                                        <p:attrNameLst>
                                          <p:attrName>ppt_x</p:attrName>
                                        </p:attrNameLst>
                                      </p:cBhvr>
                                      <p:tavLst>
                                        <p:tav tm="0">
                                          <p:val>
                                            <p:strVal val="#ppt_x"/>
                                          </p:val>
                                        </p:tav>
                                        <p:tav tm="100000">
                                          <p:val>
                                            <p:strVal val="#ppt_x"/>
                                          </p:val>
                                        </p:tav>
                                      </p:tavLst>
                                    </p:anim>
                                    <p:anim calcmode="lin" valueType="num">
                                      <p:cBhvr additive="base">
                                        <p:cTn id="8" dur="500" fill="hold"/>
                                        <p:tgtEl>
                                          <p:spTgt spid="7578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5786"/>
                                        </p:tgtEl>
                                        <p:attrNameLst>
                                          <p:attrName>style.visibility</p:attrName>
                                        </p:attrNameLst>
                                      </p:cBhvr>
                                      <p:to>
                                        <p:strVal val="visible"/>
                                      </p:to>
                                    </p:set>
                                    <p:animEffect transition="in" filter="wipe(left)">
                                      <p:cBhvr>
                                        <p:cTn id="13" dur="500"/>
                                        <p:tgtEl>
                                          <p:spTgt spid="7578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5787"/>
                                        </p:tgtEl>
                                        <p:attrNameLst>
                                          <p:attrName>style.visibility</p:attrName>
                                        </p:attrNameLst>
                                      </p:cBhvr>
                                      <p:to>
                                        <p:strVal val="visible"/>
                                      </p:to>
                                    </p:set>
                                    <p:animEffect transition="in" filter="wipe(left)">
                                      <p:cBhvr>
                                        <p:cTn id="16" dur="500"/>
                                        <p:tgtEl>
                                          <p:spTgt spid="7578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5788"/>
                                        </p:tgtEl>
                                        <p:attrNameLst>
                                          <p:attrName>style.visibility</p:attrName>
                                        </p:attrNameLst>
                                      </p:cBhvr>
                                      <p:to>
                                        <p:strVal val="visible"/>
                                      </p:to>
                                    </p:set>
                                    <p:animEffect transition="in" filter="wipe(left)">
                                      <p:cBhvr>
                                        <p:cTn id="19" dur="500"/>
                                        <p:tgtEl>
                                          <p:spTgt spid="7578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5789"/>
                                        </p:tgtEl>
                                        <p:attrNameLst>
                                          <p:attrName>style.visibility</p:attrName>
                                        </p:attrNameLst>
                                      </p:cBhvr>
                                      <p:to>
                                        <p:strVal val="visible"/>
                                      </p:to>
                                    </p:set>
                                    <p:animEffect transition="in" filter="wipe(down)">
                                      <p:cBhvr>
                                        <p:cTn id="22" dur="500"/>
                                        <p:tgtEl>
                                          <p:spTgt spid="75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5" grpId="0"/>
      <p:bldP spid="75786" grpId="0"/>
      <p:bldP spid="75787" grpId="0"/>
      <p:bldP spid="75788" grpId="0"/>
      <p:bldP spid="7578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9" name="Rectangle 4"/>
          <p:cNvSpPr/>
          <p:nvPr/>
        </p:nvSpPr>
        <p:spPr>
          <a:xfrm>
            <a:off x="741363" y="527050"/>
            <a:ext cx="4138612" cy="830263"/>
          </a:xfrm>
          <a:prstGeom prst="rect">
            <a:avLst/>
          </a:prstGeom>
          <a:noFill/>
          <a:ln w="9525">
            <a:noFill/>
          </a:ln>
        </p:spPr>
        <p:txBody>
          <a:bodyPr>
            <a:spAutoFit/>
          </a:bodyPr>
          <a:p>
            <a:pPr eaLnBrk="1" hangingPunct="1">
              <a:buFont typeface="Arial" panose="020B0604020202020204" pitchFamily="34" charset="0"/>
            </a:pPr>
            <a:r>
              <a:rPr lang="en-US" altLang="zh-CN" sz="2400" b="1" dirty="0">
                <a:latin typeface="微软雅黑" panose="020B0503020204020204" pitchFamily="34" charset="-122"/>
                <a:ea typeface="微软雅黑" panose="020B0503020204020204" pitchFamily="34" charset="-122"/>
              </a:rPr>
              <a:t>10.5   </a:t>
            </a:r>
            <a:r>
              <a:rPr lang="zh-CN" altLang="en-US" sz="2400" b="1" dirty="0">
                <a:latin typeface="微软雅黑" panose="020B0503020204020204" pitchFamily="34" charset="-122"/>
                <a:ea typeface="微软雅黑" panose="020B0503020204020204" pitchFamily="34" charset="-122"/>
              </a:rPr>
              <a:t>归 并 排 序</a:t>
            </a:r>
            <a:endParaRPr lang="zh-CN" altLang="en-US" sz="2400" b="1" dirty="0">
              <a:latin typeface="微软雅黑" panose="020B0503020204020204" pitchFamily="34" charset="-122"/>
              <a:ea typeface="微软雅黑" panose="020B0503020204020204" pitchFamily="34" charset="-122"/>
            </a:endParaRPr>
          </a:p>
          <a:p>
            <a:pPr eaLnBrk="1" hangingPunct="1">
              <a:buFont typeface="Arial" panose="020B0604020202020204" pitchFamily="34" charset="0"/>
            </a:pPr>
            <a:endParaRPr lang="zh-CN" altLang="en-US" sz="2400" b="1" dirty="0">
              <a:latin typeface="微软雅黑" panose="020B0503020204020204" pitchFamily="34" charset="-122"/>
              <a:ea typeface="微软雅黑" panose="020B0503020204020204" pitchFamily="34" charset="-122"/>
            </a:endParaRPr>
          </a:p>
        </p:txBody>
      </p:sp>
      <p:sp>
        <p:nvSpPr>
          <p:cNvPr id="76810" name="Text Box 20"/>
          <p:cNvSpPr txBox="1"/>
          <p:nvPr/>
        </p:nvSpPr>
        <p:spPr>
          <a:xfrm>
            <a:off x="466725" y="1117600"/>
            <a:ext cx="7772400" cy="1073150"/>
          </a:xfrm>
          <a:prstGeom prst="rect">
            <a:avLst/>
          </a:prstGeom>
          <a:noFill/>
          <a:ln w="9525">
            <a:noFill/>
          </a:ln>
        </p:spPr>
        <p:txBody>
          <a:bodyPr>
            <a:spAutoFit/>
          </a:bodyPr>
          <a:p>
            <a:pPr eaLnBrk="1" hangingPunct="1">
              <a:lnSpc>
                <a:spcPct val="125000"/>
              </a:lnSpc>
              <a:buFont typeface="Arial" panose="020B0604020202020204" pitchFamily="34" charset="0"/>
            </a:pPr>
            <a:r>
              <a:rPr lang="zh-CN" altLang="en-US" sz="3300" dirty="0">
                <a:latin typeface="Times New Roman" panose="02020603050405020304" pitchFamily="18" charset="0"/>
                <a:ea typeface="楷体_GB2312" pitchFamily="49" charset="-122"/>
              </a:rPr>
              <a:t>　 </a:t>
            </a:r>
            <a:r>
              <a:rPr lang="zh-CN" altLang="en-US" dirty="0">
                <a:latin typeface="微软雅黑" panose="020B0503020204020204" pitchFamily="34" charset="-122"/>
                <a:ea typeface="微软雅黑" panose="020B0503020204020204" pitchFamily="34" charset="-122"/>
              </a:rPr>
              <a:t>归并排序的过程基于下列</a:t>
            </a:r>
            <a:r>
              <a:rPr lang="zh-CN" altLang="en-US" b="1" u="sng" dirty="0">
                <a:latin typeface="微软雅黑" panose="020B0503020204020204" pitchFamily="34" charset="-122"/>
                <a:ea typeface="微软雅黑" panose="020B0503020204020204" pitchFamily="34" charset="-122"/>
              </a:rPr>
              <a:t>基本思想</a:t>
            </a:r>
            <a:r>
              <a:rPr lang="zh-CN" altLang="en-US" dirty="0">
                <a:latin typeface="微软雅黑" panose="020B0503020204020204" pitchFamily="34" charset="-122"/>
                <a:ea typeface="微软雅黑" panose="020B0503020204020204" pitchFamily="34" charset="-122"/>
              </a:rPr>
              <a:t>进行： 将两个或两个以上的有序子序列 “归并” 为一个有序序列。</a:t>
            </a:r>
            <a:endParaRPr lang="zh-CN" altLang="en-US" dirty="0">
              <a:latin typeface="微软雅黑" panose="020B0503020204020204" pitchFamily="34" charset="-122"/>
              <a:ea typeface="微软雅黑" panose="020B0503020204020204" pitchFamily="34" charset="-122"/>
            </a:endParaRPr>
          </a:p>
        </p:txBody>
      </p:sp>
      <p:sp>
        <p:nvSpPr>
          <p:cNvPr id="76811" name="Text Box 4"/>
          <p:cNvSpPr txBox="1"/>
          <p:nvPr/>
        </p:nvSpPr>
        <p:spPr>
          <a:xfrm>
            <a:off x="466725" y="2205038"/>
            <a:ext cx="7629525" cy="1111250"/>
          </a:xfrm>
          <a:prstGeom prst="rect">
            <a:avLst/>
          </a:prstGeom>
          <a:noFill/>
          <a:ln w="9525">
            <a:noFill/>
          </a:ln>
        </p:spPr>
        <p:txBody>
          <a:bodyPr>
            <a:spAutoFit/>
          </a:bodyPr>
          <a:p>
            <a:pPr eaLnBrk="1" hangingPunct="1">
              <a:lnSpc>
                <a:spcPct val="125000"/>
              </a:lnSpc>
              <a:buFont typeface="Arial" panose="020B0604020202020204" pitchFamily="34" charset="0"/>
            </a:pPr>
            <a:r>
              <a:rPr lang="zh-CN" altLang="en-US" sz="3300"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rPr>
              <a:t>在内部排序中，通常采用的是</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路归并排序。即：将两个</a:t>
            </a:r>
            <a:r>
              <a:rPr lang="zh-CN" altLang="en-US" sz="2000" b="1" dirty="0">
                <a:latin typeface="微软雅黑" panose="020B0503020204020204" pitchFamily="34" charset="-122"/>
                <a:ea typeface="微软雅黑" panose="020B0503020204020204" pitchFamily="34" charset="-122"/>
              </a:rPr>
              <a:t>位置相邻</a:t>
            </a:r>
            <a:r>
              <a:rPr lang="zh-CN" altLang="en-US" sz="2000" dirty="0">
                <a:latin typeface="微软雅黑" panose="020B0503020204020204" pitchFamily="34" charset="-122"/>
                <a:ea typeface="微软雅黑" panose="020B0503020204020204" pitchFamily="34" charset="-122"/>
              </a:rPr>
              <a:t>的记录有序子序列</a:t>
            </a:r>
            <a:endParaRPr lang="zh-CN" altLang="en-US" sz="2000" dirty="0">
              <a:latin typeface="微软雅黑" panose="020B0503020204020204" pitchFamily="34" charset="-122"/>
              <a:ea typeface="微软雅黑" panose="020B0503020204020204" pitchFamily="34" charset="-122"/>
            </a:endParaRPr>
          </a:p>
        </p:txBody>
      </p:sp>
      <p:sp>
        <p:nvSpPr>
          <p:cNvPr id="76812" name="Text Box 15"/>
          <p:cNvSpPr txBox="1"/>
          <p:nvPr/>
        </p:nvSpPr>
        <p:spPr>
          <a:xfrm>
            <a:off x="839788" y="3500438"/>
            <a:ext cx="2611437" cy="400050"/>
          </a:xfrm>
          <a:prstGeom prst="rect">
            <a:avLst/>
          </a:prstGeom>
          <a:solidFill>
            <a:srgbClr val="FF9900">
              <a:alpha val="50195"/>
            </a:srgbClr>
          </a:solidFill>
          <a:ln w="12700" cap="flat" cmpd="sng">
            <a:solidFill>
              <a:srgbClr val="993300"/>
            </a:solidFill>
            <a:prstDash val="solid"/>
            <a:miter/>
            <a:headEnd type="none" w="med" len="med"/>
            <a:tailEnd type="none" w="med" len="med"/>
          </a:ln>
        </p:spPr>
        <p:txBody>
          <a:bodyPr>
            <a:spAutoFit/>
          </a:bodyPr>
          <a:p>
            <a:pPr eaLnBrk="1" hangingPunct="1">
              <a:buFont typeface="Arial" panose="020B0604020202020204" pitchFamily="34" charset="0"/>
            </a:pPr>
            <a:r>
              <a:rPr lang="zh-CN" altLang="en-US" sz="2000" b="1" dirty="0">
                <a:latin typeface="Times New Roman" panose="02020603050405020304" pitchFamily="18" charset="0"/>
                <a:ea typeface="楷体_GB2312" pitchFamily="49" charset="-122"/>
              </a:rPr>
              <a:t>有序子序列</a:t>
            </a: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R[</a:t>
            </a:r>
            <a:r>
              <a:rPr lang="en-US" altLang="zh-CN" sz="2000" b="1" i="1" dirty="0">
                <a:latin typeface="Times New Roman" panose="02020603050405020304" pitchFamily="18" charset="0"/>
                <a:ea typeface="宋体" panose="02010600030101010101" pitchFamily="2" charset="-122"/>
              </a:rPr>
              <a:t>l</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m</a:t>
            </a: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76813" name="Rectangle 16"/>
          <p:cNvSpPr/>
          <p:nvPr/>
        </p:nvSpPr>
        <p:spPr>
          <a:xfrm>
            <a:off x="3451225" y="3502025"/>
            <a:ext cx="2859088" cy="428625"/>
          </a:xfrm>
          <a:prstGeom prst="rect">
            <a:avLst/>
          </a:prstGeom>
          <a:solidFill>
            <a:srgbClr val="FF6600">
              <a:alpha val="50195"/>
            </a:srgbClr>
          </a:solidFill>
          <a:ln w="9525" cap="flat" cmpd="sng">
            <a:solidFill>
              <a:schemeClr val="tx1"/>
            </a:solidFill>
            <a:prstDash val="solid"/>
            <a:miter/>
            <a:headEnd type="none" w="med" len="med"/>
            <a:tailEnd type="none" w="med" len="med"/>
          </a:ln>
        </p:spPr>
        <p:txBody>
          <a:bodyPr wrap="none" anchor="ctr"/>
          <a:p>
            <a:pPr eaLnBrk="1" hangingPunct="1">
              <a:buFont typeface="Arial" panose="020B0604020202020204" pitchFamily="34" charset="0"/>
            </a:pPr>
            <a:r>
              <a:rPr lang="zh-CN" altLang="en-US" sz="2000" b="1" dirty="0">
                <a:latin typeface="Times New Roman" panose="02020603050405020304" pitchFamily="18" charset="0"/>
                <a:ea typeface="楷体_GB2312" pitchFamily="49" charset="-122"/>
              </a:rPr>
              <a:t>有序子序列</a:t>
            </a: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R[</a:t>
            </a:r>
            <a:r>
              <a:rPr lang="en-US" altLang="zh-CN" sz="2000" b="1" i="1" dirty="0">
                <a:latin typeface="Times New Roman" panose="02020603050405020304" pitchFamily="18" charset="0"/>
                <a:ea typeface="宋体" panose="02010600030101010101" pitchFamily="2" charset="-122"/>
              </a:rPr>
              <a:t>m</a:t>
            </a:r>
            <a:r>
              <a:rPr lang="en-US" altLang="zh-CN" sz="2000" b="1" dirty="0">
                <a:latin typeface="Times New Roman" panose="02020603050405020304" pitchFamily="18" charset="0"/>
                <a:ea typeface="宋体" panose="02010600030101010101" pitchFamily="2" charset="-122"/>
              </a:rPr>
              <a:t>+1..</a:t>
            </a:r>
            <a:r>
              <a:rPr lang="en-US" altLang="zh-CN" sz="2000" b="1" i="1" dirty="0">
                <a:latin typeface="Times New Roman" panose="02020603050405020304" pitchFamily="18" charset="0"/>
                <a:ea typeface="宋体" panose="02010600030101010101" pitchFamily="2" charset="-122"/>
              </a:rPr>
              <a:t>n</a:t>
            </a: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76814" name="Text Box 10"/>
          <p:cNvSpPr txBox="1"/>
          <p:nvPr/>
        </p:nvSpPr>
        <p:spPr>
          <a:xfrm>
            <a:off x="954088" y="4148138"/>
            <a:ext cx="4991100" cy="400050"/>
          </a:xfrm>
          <a:prstGeom prst="rect">
            <a:avLst/>
          </a:prstGeom>
          <a:noFill/>
          <a:ln w="9525">
            <a:noFill/>
          </a:ln>
        </p:spPr>
        <p:txBody>
          <a:bodyPr>
            <a:spAutoFit/>
          </a:bodyPr>
          <a:p>
            <a:pPr eaLnBrk="1" hangingPunct="1">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归并为一个记录的有序序列。</a:t>
            </a:r>
            <a:endParaRPr lang="zh-CN" altLang="en-US" sz="2000" dirty="0">
              <a:latin typeface="微软雅黑" panose="020B0503020204020204" pitchFamily="34" charset="-122"/>
              <a:ea typeface="微软雅黑" panose="020B0503020204020204" pitchFamily="34" charset="-122"/>
            </a:endParaRPr>
          </a:p>
        </p:txBody>
      </p:sp>
      <p:sp>
        <p:nvSpPr>
          <p:cNvPr id="76815" name="Rectangle 11"/>
          <p:cNvSpPr/>
          <p:nvPr/>
        </p:nvSpPr>
        <p:spPr>
          <a:xfrm>
            <a:off x="838200" y="4716463"/>
            <a:ext cx="5473700" cy="441325"/>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               有 序 序 列 </a:t>
            </a:r>
            <a:r>
              <a:rPr lang="en-US" altLang="zh-CN" sz="2000" b="1" dirty="0">
                <a:latin typeface="微软雅黑" panose="020B0503020204020204" pitchFamily="34" charset="-122"/>
                <a:ea typeface="微软雅黑" panose="020B0503020204020204" pitchFamily="34" charset="-122"/>
              </a:rPr>
              <a:t>R[l..n]</a:t>
            </a:r>
            <a:endParaRPr lang="en-US" altLang="zh-CN" sz="2000" b="1" dirty="0">
              <a:latin typeface="微软雅黑" panose="020B0503020204020204" pitchFamily="34" charset="-122"/>
              <a:ea typeface="微软雅黑" panose="020B0503020204020204" pitchFamily="34" charset="-122"/>
            </a:endParaRPr>
          </a:p>
        </p:txBody>
      </p:sp>
      <p:sp>
        <p:nvSpPr>
          <p:cNvPr id="76816" name="Text Box 17"/>
          <p:cNvSpPr txBox="1"/>
          <p:nvPr/>
        </p:nvSpPr>
        <p:spPr>
          <a:xfrm>
            <a:off x="938213" y="5478463"/>
            <a:ext cx="4800600" cy="400050"/>
          </a:xfrm>
          <a:prstGeom prst="rect">
            <a:avLst/>
          </a:prstGeom>
          <a:noFill/>
          <a:ln w="9525">
            <a:noFill/>
          </a:ln>
        </p:spPr>
        <p:txBody>
          <a:bodyPr wrap="none">
            <a:spAutoFit/>
          </a:bodyPr>
          <a:p>
            <a:pPr eaLnBrk="1" hangingPunct="1">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这个操作对顺序表而言，是轻而易举的。</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76809"/>
                                        </p:tgtEl>
                                        <p:attrNameLst>
                                          <p:attrName>style.visibility</p:attrName>
                                        </p:attrNameLst>
                                      </p:cBhvr>
                                      <p:to>
                                        <p:strVal val="visible"/>
                                      </p:to>
                                    </p:set>
                                    <p:animEffect transition="in" filter="slide(fromLeft)">
                                      <p:cBhvr>
                                        <p:cTn id="7" dur="500"/>
                                        <p:tgtEl>
                                          <p:spTgt spid="7680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6810"/>
                                        </p:tgtEl>
                                        <p:attrNameLst>
                                          <p:attrName>style.visibility</p:attrName>
                                        </p:attrNameLst>
                                      </p:cBhvr>
                                      <p:to>
                                        <p:strVal val="visible"/>
                                      </p:to>
                                    </p:set>
                                    <p:animEffect transition="in" filter="strips(downRight)">
                                      <p:cBhvr>
                                        <p:cTn id="12" dur="500"/>
                                        <p:tgtEl>
                                          <p:spTgt spid="7681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6811"/>
                                        </p:tgtEl>
                                        <p:attrNameLst>
                                          <p:attrName>style.visibility</p:attrName>
                                        </p:attrNameLst>
                                      </p:cBhvr>
                                      <p:to>
                                        <p:strVal val="visible"/>
                                      </p:to>
                                    </p:set>
                                    <p:animEffect transition="in" filter="strips(downRight)">
                                      <p:cBhvr>
                                        <p:cTn id="17" dur="500"/>
                                        <p:tgtEl>
                                          <p:spTgt spid="76811"/>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6812"/>
                                        </p:tgtEl>
                                        <p:attrNameLst>
                                          <p:attrName>style.visibility</p:attrName>
                                        </p:attrNameLst>
                                      </p:cBhvr>
                                      <p:to>
                                        <p:strVal val="visible"/>
                                      </p:to>
                                    </p:set>
                                    <p:animEffect transition="in" filter="wipe(left)">
                                      <p:cBhvr>
                                        <p:cTn id="20" dur="500"/>
                                        <p:tgtEl>
                                          <p:spTgt spid="76812"/>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76813"/>
                                        </p:tgtEl>
                                        <p:attrNameLst>
                                          <p:attrName>style.visibility</p:attrName>
                                        </p:attrNameLst>
                                      </p:cBhvr>
                                      <p:to>
                                        <p:strVal val="visible"/>
                                      </p:to>
                                    </p:set>
                                    <p:animEffect transition="in" filter="wipe(left)">
                                      <p:cBhvr>
                                        <p:cTn id="24" dur="500"/>
                                        <p:tgtEl>
                                          <p:spTgt spid="768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6814"/>
                                        </p:tgtEl>
                                        <p:attrNameLst>
                                          <p:attrName>style.visibility</p:attrName>
                                        </p:attrNameLst>
                                      </p:cBhvr>
                                      <p:to>
                                        <p:strVal val="visible"/>
                                      </p:to>
                                    </p:set>
                                    <p:animEffect transition="in" filter="wipe(left)">
                                      <p:cBhvr>
                                        <p:cTn id="29" dur="500"/>
                                        <p:tgtEl>
                                          <p:spTgt spid="76814"/>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76815"/>
                                        </p:tgtEl>
                                        <p:attrNameLst>
                                          <p:attrName>style.visibility</p:attrName>
                                        </p:attrNameLst>
                                      </p:cBhvr>
                                      <p:to>
                                        <p:strVal val="visible"/>
                                      </p:to>
                                    </p:set>
                                    <p:animEffect transition="in" filter="wipe(left)">
                                      <p:cBhvr>
                                        <p:cTn id="33" dur="500"/>
                                        <p:tgtEl>
                                          <p:spTgt spid="7681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6816"/>
                                        </p:tgtEl>
                                        <p:attrNameLst>
                                          <p:attrName>style.visibility</p:attrName>
                                        </p:attrNameLst>
                                      </p:cBhvr>
                                      <p:to>
                                        <p:strVal val="visible"/>
                                      </p:to>
                                    </p:set>
                                    <p:animEffect transition="in" filter="wipe(left)">
                                      <p:cBhvr>
                                        <p:cTn id="38" dur="500"/>
                                        <p:tgtEl>
                                          <p:spTgt spid="76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9" grpId="0"/>
      <p:bldP spid="76810" grpId="0"/>
      <p:bldP spid="76811" grpId="0"/>
      <p:bldP spid="76812" grpId="0" animBg="1"/>
      <p:bldP spid="76813" grpId="0" animBg="1"/>
      <p:bldP spid="76814" grpId="0"/>
      <p:bldP spid="76815" grpId="0" animBg="1"/>
      <p:bldP spid="7681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33" name="Text Box 9"/>
          <p:cNvSpPr txBox="1"/>
          <p:nvPr/>
        </p:nvSpPr>
        <p:spPr>
          <a:xfrm>
            <a:off x="755650" y="777875"/>
            <a:ext cx="5011738" cy="400050"/>
          </a:xfrm>
          <a:prstGeom prst="rect">
            <a:avLst/>
          </a:prstGeom>
          <a:noFill/>
          <a:ln w="9525">
            <a:noFill/>
          </a:ln>
        </p:spPr>
        <p:txBody>
          <a:bodyPr wrap="none">
            <a:spAutoFit/>
          </a:bodyPr>
          <a:p>
            <a:pPr eaLnBrk="1" hangingPunct="1">
              <a:buFont typeface="Arial" panose="020B0604020202020204" pitchFamily="34" charset="0"/>
            </a:pPr>
            <a:r>
              <a:rPr lang="zh-CN" altLang="zh-CN" sz="2000" b="1" dirty="0">
                <a:latin typeface="微软雅黑" panose="020B0503020204020204" pitchFamily="34" charset="-122"/>
                <a:ea typeface="微软雅黑" panose="020B0503020204020204" pitchFamily="34" charset="-122"/>
              </a:rPr>
              <a:t>例如图10.13为2-路归并排序的一个例子。</a:t>
            </a:r>
            <a:endParaRPr lang="zh-CN" altLang="zh-CN" sz="2000" b="1" dirty="0">
              <a:latin typeface="微软雅黑" panose="020B0503020204020204" pitchFamily="34" charset="-122"/>
              <a:ea typeface="微软雅黑" panose="020B0503020204020204" pitchFamily="34" charset="-122"/>
            </a:endParaRPr>
          </a:p>
        </p:txBody>
      </p:sp>
      <p:sp>
        <p:nvSpPr>
          <p:cNvPr id="77834" name="Text Box 10"/>
          <p:cNvSpPr txBox="1"/>
          <p:nvPr/>
        </p:nvSpPr>
        <p:spPr>
          <a:xfrm>
            <a:off x="969963" y="1528763"/>
            <a:ext cx="8497887" cy="396875"/>
          </a:xfrm>
          <a:prstGeom prst="rect">
            <a:avLst/>
          </a:prstGeom>
          <a:noFill/>
          <a:ln w="9525">
            <a:noFill/>
          </a:ln>
        </p:spPr>
        <p:txBody>
          <a:bodyPr>
            <a:spAutoFit/>
          </a:bodyPr>
          <a:p>
            <a:pPr eaLnBrk="1" hangingPunct="1">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初始关键字：       [49] [38] [65] [97] [76] [13] [27]</a:t>
            </a:r>
            <a:endParaRPr lang="zh-CN" altLang="zh-CN" sz="2000" dirty="0">
              <a:latin typeface="微软雅黑" panose="020B0503020204020204" pitchFamily="34" charset="-122"/>
              <a:ea typeface="微软雅黑" panose="020B0503020204020204" pitchFamily="34" charset="-122"/>
            </a:endParaRPr>
          </a:p>
        </p:txBody>
      </p:sp>
      <p:sp>
        <p:nvSpPr>
          <p:cNvPr id="77835" name="Text Box 11"/>
          <p:cNvSpPr txBox="1"/>
          <p:nvPr/>
        </p:nvSpPr>
        <p:spPr>
          <a:xfrm>
            <a:off x="969963" y="2386013"/>
            <a:ext cx="8497887" cy="396875"/>
          </a:xfrm>
          <a:prstGeom prst="rect">
            <a:avLst/>
          </a:prstGeom>
          <a:noFill/>
          <a:ln w="9525">
            <a:noFill/>
          </a:ln>
        </p:spPr>
        <p:txBody>
          <a:bodyPr>
            <a:spAutoFit/>
          </a:bodyPr>
          <a:p>
            <a:pPr eaLnBrk="1" hangingPunct="1">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一趟归并之后：   [38  49]    [65  97]  [13  76]  [27]</a:t>
            </a:r>
            <a:endParaRPr lang="zh-CN" altLang="zh-CN" sz="2000" dirty="0">
              <a:latin typeface="微软雅黑" panose="020B0503020204020204" pitchFamily="34" charset="-122"/>
              <a:ea typeface="微软雅黑" panose="020B0503020204020204" pitchFamily="34" charset="-122"/>
            </a:endParaRPr>
          </a:p>
        </p:txBody>
      </p:sp>
      <p:grpSp>
        <p:nvGrpSpPr>
          <p:cNvPr id="2" name="Group 12"/>
          <p:cNvGrpSpPr/>
          <p:nvPr/>
        </p:nvGrpSpPr>
        <p:grpSpPr>
          <a:xfrm>
            <a:off x="3205163" y="1897063"/>
            <a:ext cx="719137" cy="504825"/>
            <a:chOff x="0" y="0"/>
            <a:chExt cx="453" cy="318"/>
          </a:xfrm>
        </p:grpSpPr>
        <p:sp>
          <p:nvSpPr>
            <p:cNvPr id="79907" name="Line 13"/>
            <p:cNvSpPr/>
            <p:nvPr/>
          </p:nvSpPr>
          <p:spPr>
            <a:xfrm>
              <a:off x="0" y="136"/>
              <a:ext cx="453" cy="0"/>
            </a:xfrm>
            <a:prstGeom prst="line">
              <a:avLst/>
            </a:prstGeom>
            <a:ln w="9525" cap="flat" cmpd="sng">
              <a:solidFill>
                <a:schemeClr val="tx1"/>
              </a:solidFill>
              <a:prstDash val="solid"/>
              <a:miter/>
              <a:headEnd type="none" w="med" len="med"/>
              <a:tailEnd type="none" w="med" len="med"/>
            </a:ln>
          </p:spPr>
        </p:sp>
        <p:sp>
          <p:nvSpPr>
            <p:cNvPr id="79908" name="Line 14"/>
            <p:cNvSpPr/>
            <p:nvPr/>
          </p:nvSpPr>
          <p:spPr>
            <a:xfrm>
              <a:off x="0" y="0"/>
              <a:ext cx="0" cy="136"/>
            </a:xfrm>
            <a:prstGeom prst="line">
              <a:avLst/>
            </a:prstGeom>
            <a:ln w="9525" cap="flat" cmpd="sng">
              <a:solidFill>
                <a:schemeClr val="tx1"/>
              </a:solidFill>
              <a:prstDash val="solid"/>
              <a:miter/>
              <a:headEnd type="none" w="med" len="med"/>
              <a:tailEnd type="none" w="med" len="med"/>
            </a:ln>
          </p:spPr>
        </p:sp>
        <p:sp>
          <p:nvSpPr>
            <p:cNvPr id="79909" name="Line 15"/>
            <p:cNvSpPr/>
            <p:nvPr/>
          </p:nvSpPr>
          <p:spPr>
            <a:xfrm>
              <a:off x="453" y="0"/>
              <a:ext cx="0" cy="136"/>
            </a:xfrm>
            <a:prstGeom prst="line">
              <a:avLst/>
            </a:prstGeom>
            <a:ln w="9525" cap="flat" cmpd="sng">
              <a:solidFill>
                <a:schemeClr val="tx1"/>
              </a:solidFill>
              <a:prstDash val="solid"/>
              <a:miter/>
              <a:headEnd type="none" w="med" len="med"/>
              <a:tailEnd type="none" w="med" len="med"/>
            </a:ln>
          </p:spPr>
        </p:sp>
        <p:sp>
          <p:nvSpPr>
            <p:cNvPr id="79910" name="Line 16"/>
            <p:cNvSpPr/>
            <p:nvPr/>
          </p:nvSpPr>
          <p:spPr>
            <a:xfrm>
              <a:off x="226" y="136"/>
              <a:ext cx="0" cy="182"/>
            </a:xfrm>
            <a:prstGeom prst="line">
              <a:avLst/>
            </a:prstGeom>
            <a:ln w="9525" cap="flat" cmpd="sng">
              <a:solidFill>
                <a:schemeClr val="tx1"/>
              </a:solidFill>
              <a:prstDash val="solid"/>
              <a:miter/>
              <a:headEnd type="none" w="med" len="med"/>
              <a:tailEnd type="none" w="med" len="med"/>
            </a:ln>
          </p:spPr>
        </p:sp>
      </p:grpSp>
      <p:grpSp>
        <p:nvGrpSpPr>
          <p:cNvPr id="3" name="Group 17"/>
          <p:cNvGrpSpPr/>
          <p:nvPr/>
        </p:nvGrpSpPr>
        <p:grpSpPr>
          <a:xfrm>
            <a:off x="4368800" y="1898650"/>
            <a:ext cx="720725" cy="504825"/>
            <a:chOff x="0" y="0"/>
            <a:chExt cx="453" cy="318"/>
          </a:xfrm>
        </p:grpSpPr>
        <p:sp>
          <p:nvSpPr>
            <p:cNvPr id="79903" name="Line 18"/>
            <p:cNvSpPr/>
            <p:nvPr/>
          </p:nvSpPr>
          <p:spPr>
            <a:xfrm>
              <a:off x="0" y="136"/>
              <a:ext cx="453" cy="0"/>
            </a:xfrm>
            <a:prstGeom prst="line">
              <a:avLst/>
            </a:prstGeom>
            <a:ln w="9525" cap="flat" cmpd="sng">
              <a:solidFill>
                <a:schemeClr val="tx1"/>
              </a:solidFill>
              <a:prstDash val="solid"/>
              <a:miter/>
              <a:headEnd type="none" w="med" len="med"/>
              <a:tailEnd type="none" w="med" len="med"/>
            </a:ln>
          </p:spPr>
        </p:sp>
        <p:sp>
          <p:nvSpPr>
            <p:cNvPr id="79904" name="Line 19"/>
            <p:cNvSpPr/>
            <p:nvPr/>
          </p:nvSpPr>
          <p:spPr>
            <a:xfrm>
              <a:off x="0" y="0"/>
              <a:ext cx="0" cy="136"/>
            </a:xfrm>
            <a:prstGeom prst="line">
              <a:avLst/>
            </a:prstGeom>
            <a:ln w="9525" cap="flat" cmpd="sng">
              <a:solidFill>
                <a:schemeClr val="tx1"/>
              </a:solidFill>
              <a:prstDash val="solid"/>
              <a:miter/>
              <a:headEnd type="none" w="med" len="med"/>
              <a:tailEnd type="none" w="med" len="med"/>
            </a:ln>
          </p:spPr>
        </p:sp>
        <p:sp>
          <p:nvSpPr>
            <p:cNvPr id="79905" name="Line 20"/>
            <p:cNvSpPr/>
            <p:nvPr/>
          </p:nvSpPr>
          <p:spPr>
            <a:xfrm>
              <a:off x="453" y="0"/>
              <a:ext cx="0" cy="136"/>
            </a:xfrm>
            <a:prstGeom prst="line">
              <a:avLst/>
            </a:prstGeom>
            <a:ln w="9525" cap="flat" cmpd="sng">
              <a:solidFill>
                <a:schemeClr val="tx1"/>
              </a:solidFill>
              <a:prstDash val="solid"/>
              <a:miter/>
              <a:headEnd type="none" w="med" len="med"/>
              <a:tailEnd type="none" w="med" len="med"/>
            </a:ln>
          </p:spPr>
        </p:sp>
        <p:sp>
          <p:nvSpPr>
            <p:cNvPr id="79906" name="Line 21"/>
            <p:cNvSpPr/>
            <p:nvPr/>
          </p:nvSpPr>
          <p:spPr>
            <a:xfrm>
              <a:off x="226" y="136"/>
              <a:ext cx="0" cy="182"/>
            </a:xfrm>
            <a:prstGeom prst="line">
              <a:avLst/>
            </a:prstGeom>
            <a:ln w="9525" cap="flat" cmpd="sng">
              <a:solidFill>
                <a:schemeClr val="tx1"/>
              </a:solidFill>
              <a:prstDash val="solid"/>
              <a:miter/>
              <a:headEnd type="none" w="med" len="med"/>
              <a:tailEnd type="none" w="med" len="med"/>
            </a:ln>
          </p:spPr>
        </p:sp>
      </p:grpSp>
      <p:grpSp>
        <p:nvGrpSpPr>
          <p:cNvPr id="4" name="Group 22"/>
          <p:cNvGrpSpPr/>
          <p:nvPr/>
        </p:nvGrpSpPr>
        <p:grpSpPr>
          <a:xfrm>
            <a:off x="5449888" y="1898650"/>
            <a:ext cx="719137" cy="504825"/>
            <a:chOff x="0" y="0"/>
            <a:chExt cx="453" cy="318"/>
          </a:xfrm>
        </p:grpSpPr>
        <p:sp>
          <p:nvSpPr>
            <p:cNvPr id="79899" name="Line 23"/>
            <p:cNvSpPr/>
            <p:nvPr/>
          </p:nvSpPr>
          <p:spPr>
            <a:xfrm>
              <a:off x="0" y="136"/>
              <a:ext cx="453" cy="0"/>
            </a:xfrm>
            <a:prstGeom prst="line">
              <a:avLst/>
            </a:prstGeom>
            <a:ln w="9525" cap="flat" cmpd="sng">
              <a:solidFill>
                <a:schemeClr val="tx1"/>
              </a:solidFill>
              <a:prstDash val="solid"/>
              <a:miter/>
              <a:headEnd type="none" w="med" len="med"/>
              <a:tailEnd type="none" w="med" len="med"/>
            </a:ln>
          </p:spPr>
        </p:sp>
        <p:sp>
          <p:nvSpPr>
            <p:cNvPr id="79900" name="Line 24"/>
            <p:cNvSpPr/>
            <p:nvPr/>
          </p:nvSpPr>
          <p:spPr>
            <a:xfrm>
              <a:off x="0" y="0"/>
              <a:ext cx="0" cy="136"/>
            </a:xfrm>
            <a:prstGeom prst="line">
              <a:avLst/>
            </a:prstGeom>
            <a:ln w="9525" cap="flat" cmpd="sng">
              <a:solidFill>
                <a:schemeClr val="tx1"/>
              </a:solidFill>
              <a:prstDash val="solid"/>
              <a:miter/>
              <a:headEnd type="none" w="med" len="med"/>
              <a:tailEnd type="none" w="med" len="med"/>
            </a:ln>
          </p:spPr>
        </p:sp>
        <p:sp>
          <p:nvSpPr>
            <p:cNvPr id="79901" name="Line 25"/>
            <p:cNvSpPr/>
            <p:nvPr/>
          </p:nvSpPr>
          <p:spPr>
            <a:xfrm>
              <a:off x="453" y="0"/>
              <a:ext cx="0" cy="136"/>
            </a:xfrm>
            <a:prstGeom prst="line">
              <a:avLst/>
            </a:prstGeom>
            <a:ln w="9525" cap="flat" cmpd="sng">
              <a:solidFill>
                <a:schemeClr val="tx1"/>
              </a:solidFill>
              <a:prstDash val="solid"/>
              <a:miter/>
              <a:headEnd type="none" w="med" len="med"/>
              <a:tailEnd type="none" w="med" len="med"/>
            </a:ln>
          </p:spPr>
        </p:sp>
        <p:sp>
          <p:nvSpPr>
            <p:cNvPr id="79902" name="Line 26"/>
            <p:cNvSpPr/>
            <p:nvPr/>
          </p:nvSpPr>
          <p:spPr>
            <a:xfrm>
              <a:off x="226" y="136"/>
              <a:ext cx="0" cy="182"/>
            </a:xfrm>
            <a:prstGeom prst="line">
              <a:avLst/>
            </a:prstGeom>
            <a:ln w="9525" cap="flat" cmpd="sng">
              <a:solidFill>
                <a:schemeClr val="tx1"/>
              </a:solidFill>
              <a:prstDash val="solid"/>
              <a:miter/>
              <a:headEnd type="none" w="med" len="med"/>
              <a:tailEnd type="none" w="med" len="med"/>
            </a:ln>
          </p:spPr>
        </p:sp>
      </p:grpSp>
      <p:sp>
        <p:nvSpPr>
          <p:cNvPr id="77851" name="Line 27"/>
          <p:cNvSpPr/>
          <p:nvPr/>
        </p:nvSpPr>
        <p:spPr>
          <a:xfrm>
            <a:off x="6591300" y="1897063"/>
            <a:ext cx="0" cy="431800"/>
          </a:xfrm>
          <a:prstGeom prst="line">
            <a:avLst/>
          </a:prstGeom>
          <a:ln w="9525" cap="flat" cmpd="sng">
            <a:solidFill>
              <a:schemeClr val="tx1"/>
            </a:solidFill>
            <a:prstDash val="solid"/>
            <a:miter/>
            <a:headEnd type="none" w="med" len="med"/>
            <a:tailEnd type="none" w="med" len="med"/>
          </a:ln>
        </p:spPr>
      </p:sp>
      <p:sp>
        <p:nvSpPr>
          <p:cNvPr id="77852" name="Text Box 28"/>
          <p:cNvSpPr txBox="1"/>
          <p:nvPr/>
        </p:nvSpPr>
        <p:spPr>
          <a:xfrm>
            <a:off x="898525" y="3335338"/>
            <a:ext cx="8496300" cy="396875"/>
          </a:xfrm>
          <a:prstGeom prst="rect">
            <a:avLst/>
          </a:prstGeom>
          <a:noFill/>
          <a:ln w="9525">
            <a:noFill/>
          </a:ln>
        </p:spPr>
        <p:txBody>
          <a:bodyPr>
            <a:spAutoFit/>
          </a:bodyPr>
          <a:p>
            <a:pPr eaLnBrk="1" hangingPunct="1">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二趟归并之后：     [38  49   65  97]     [13  27  76]</a:t>
            </a:r>
            <a:endParaRPr lang="zh-CN" altLang="zh-CN" sz="2000" dirty="0">
              <a:latin typeface="微软雅黑" panose="020B0503020204020204" pitchFamily="34" charset="-122"/>
              <a:ea typeface="微软雅黑" panose="020B0503020204020204" pitchFamily="34" charset="-122"/>
            </a:endParaRPr>
          </a:p>
        </p:txBody>
      </p:sp>
      <p:grpSp>
        <p:nvGrpSpPr>
          <p:cNvPr id="5" name="Group 29"/>
          <p:cNvGrpSpPr/>
          <p:nvPr/>
        </p:nvGrpSpPr>
        <p:grpSpPr>
          <a:xfrm>
            <a:off x="3278188" y="2760663"/>
            <a:ext cx="1439862" cy="504825"/>
            <a:chOff x="0" y="0"/>
            <a:chExt cx="907" cy="318"/>
          </a:xfrm>
        </p:grpSpPr>
        <p:sp>
          <p:nvSpPr>
            <p:cNvPr id="79895" name="Line 30"/>
            <p:cNvSpPr/>
            <p:nvPr/>
          </p:nvSpPr>
          <p:spPr>
            <a:xfrm>
              <a:off x="0" y="136"/>
              <a:ext cx="907" cy="0"/>
            </a:xfrm>
            <a:prstGeom prst="line">
              <a:avLst/>
            </a:prstGeom>
            <a:ln w="9525" cap="flat" cmpd="sng">
              <a:solidFill>
                <a:schemeClr val="tx1"/>
              </a:solidFill>
              <a:prstDash val="solid"/>
              <a:miter/>
              <a:headEnd type="none" w="med" len="med"/>
              <a:tailEnd type="none" w="med" len="med"/>
            </a:ln>
          </p:spPr>
        </p:sp>
        <p:sp>
          <p:nvSpPr>
            <p:cNvPr id="79896" name="Line 31"/>
            <p:cNvSpPr/>
            <p:nvPr/>
          </p:nvSpPr>
          <p:spPr>
            <a:xfrm>
              <a:off x="0" y="0"/>
              <a:ext cx="0" cy="136"/>
            </a:xfrm>
            <a:prstGeom prst="line">
              <a:avLst/>
            </a:prstGeom>
            <a:ln w="9525" cap="flat" cmpd="sng">
              <a:solidFill>
                <a:schemeClr val="tx1"/>
              </a:solidFill>
              <a:prstDash val="solid"/>
              <a:miter/>
              <a:headEnd type="none" w="med" len="med"/>
              <a:tailEnd type="none" w="med" len="med"/>
            </a:ln>
          </p:spPr>
        </p:sp>
        <p:sp>
          <p:nvSpPr>
            <p:cNvPr id="79897" name="Line 32"/>
            <p:cNvSpPr/>
            <p:nvPr/>
          </p:nvSpPr>
          <p:spPr>
            <a:xfrm>
              <a:off x="907" y="0"/>
              <a:ext cx="0" cy="136"/>
            </a:xfrm>
            <a:prstGeom prst="line">
              <a:avLst/>
            </a:prstGeom>
            <a:ln w="9525" cap="flat" cmpd="sng">
              <a:solidFill>
                <a:schemeClr val="tx1"/>
              </a:solidFill>
              <a:prstDash val="solid"/>
              <a:miter/>
              <a:headEnd type="none" w="med" len="med"/>
              <a:tailEnd type="none" w="med" len="med"/>
            </a:ln>
          </p:spPr>
        </p:sp>
        <p:sp>
          <p:nvSpPr>
            <p:cNvPr id="79898" name="Line 33"/>
            <p:cNvSpPr/>
            <p:nvPr/>
          </p:nvSpPr>
          <p:spPr>
            <a:xfrm>
              <a:off x="499" y="136"/>
              <a:ext cx="0" cy="182"/>
            </a:xfrm>
            <a:prstGeom prst="line">
              <a:avLst/>
            </a:prstGeom>
            <a:ln w="9525" cap="flat" cmpd="sng">
              <a:solidFill>
                <a:schemeClr val="tx1"/>
              </a:solidFill>
              <a:prstDash val="solid"/>
              <a:miter/>
              <a:headEnd type="none" w="med" len="med"/>
              <a:tailEnd type="none" w="med" len="med"/>
            </a:ln>
          </p:spPr>
        </p:sp>
      </p:grpSp>
      <p:grpSp>
        <p:nvGrpSpPr>
          <p:cNvPr id="6" name="Group 34"/>
          <p:cNvGrpSpPr/>
          <p:nvPr/>
        </p:nvGrpSpPr>
        <p:grpSpPr>
          <a:xfrm>
            <a:off x="5654675" y="2760663"/>
            <a:ext cx="936625" cy="504825"/>
            <a:chOff x="0" y="0"/>
            <a:chExt cx="590" cy="318"/>
          </a:xfrm>
        </p:grpSpPr>
        <p:sp>
          <p:nvSpPr>
            <p:cNvPr id="79891" name="Line 35"/>
            <p:cNvSpPr/>
            <p:nvPr/>
          </p:nvSpPr>
          <p:spPr>
            <a:xfrm>
              <a:off x="0" y="136"/>
              <a:ext cx="590" cy="0"/>
            </a:xfrm>
            <a:prstGeom prst="line">
              <a:avLst/>
            </a:prstGeom>
            <a:ln w="9525" cap="flat" cmpd="sng">
              <a:solidFill>
                <a:schemeClr val="tx1"/>
              </a:solidFill>
              <a:prstDash val="solid"/>
              <a:miter/>
              <a:headEnd type="none" w="med" len="med"/>
              <a:tailEnd type="none" w="med" len="med"/>
            </a:ln>
          </p:spPr>
        </p:sp>
        <p:sp>
          <p:nvSpPr>
            <p:cNvPr id="79892" name="Line 36"/>
            <p:cNvSpPr/>
            <p:nvPr/>
          </p:nvSpPr>
          <p:spPr>
            <a:xfrm>
              <a:off x="0" y="0"/>
              <a:ext cx="0" cy="136"/>
            </a:xfrm>
            <a:prstGeom prst="line">
              <a:avLst/>
            </a:prstGeom>
            <a:ln w="9525" cap="flat" cmpd="sng">
              <a:solidFill>
                <a:schemeClr val="tx1"/>
              </a:solidFill>
              <a:prstDash val="solid"/>
              <a:miter/>
              <a:headEnd type="none" w="med" len="med"/>
              <a:tailEnd type="none" w="med" len="med"/>
            </a:ln>
          </p:spPr>
        </p:sp>
        <p:sp>
          <p:nvSpPr>
            <p:cNvPr id="79893" name="Line 37"/>
            <p:cNvSpPr/>
            <p:nvPr/>
          </p:nvSpPr>
          <p:spPr>
            <a:xfrm>
              <a:off x="590" y="0"/>
              <a:ext cx="0" cy="136"/>
            </a:xfrm>
            <a:prstGeom prst="line">
              <a:avLst/>
            </a:prstGeom>
            <a:ln w="9525" cap="flat" cmpd="sng">
              <a:solidFill>
                <a:schemeClr val="tx1"/>
              </a:solidFill>
              <a:prstDash val="solid"/>
              <a:miter/>
              <a:headEnd type="none" w="med" len="med"/>
              <a:tailEnd type="none" w="med" len="med"/>
            </a:ln>
          </p:spPr>
        </p:sp>
        <p:sp>
          <p:nvSpPr>
            <p:cNvPr id="79894" name="Line 38"/>
            <p:cNvSpPr/>
            <p:nvPr/>
          </p:nvSpPr>
          <p:spPr>
            <a:xfrm>
              <a:off x="272" y="136"/>
              <a:ext cx="0" cy="182"/>
            </a:xfrm>
            <a:prstGeom prst="line">
              <a:avLst/>
            </a:prstGeom>
            <a:ln w="9525" cap="flat" cmpd="sng">
              <a:solidFill>
                <a:schemeClr val="tx1"/>
              </a:solidFill>
              <a:prstDash val="solid"/>
              <a:miter/>
              <a:headEnd type="none" w="med" len="med"/>
              <a:tailEnd type="none" w="med" len="med"/>
            </a:ln>
          </p:spPr>
        </p:sp>
      </p:grpSp>
      <p:sp>
        <p:nvSpPr>
          <p:cNvPr id="77863" name="Text Box 39"/>
          <p:cNvSpPr txBox="1"/>
          <p:nvPr/>
        </p:nvSpPr>
        <p:spPr>
          <a:xfrm>
            <a:off x="898525" y="4257675"/>
            <a:ext cx="8496300" cy="396875"/>
          </a:xfrm>
          <a:prstGeom prst="rect">
            <a:avLst/>
          </a:prstGeom>
          <a:noFill/>
          <a:ln w="9525">
            <a:noFill/>
          </a:ln>
        </p:spPr>
        <p:txBody>
          <a:bodyPr>
            <a:spAutoFit/>
          </a:bodyPr>
          <a:p>
            <a:pPr eaLnBrk="1" hangingPunct="1">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三趟归并之后：         [13  27  38  49   65  76  97]</a:t>
            </a:r>
            <a:endParaRPr lang="zh-CN" altLang="zh-CN" sz="2000" dirty="0">
              <a:latin typeface="微软雅黑" panose="020B0503020204020204" pitchFamily="34" charset="-122"/>
              <a:ea typeface="微软雅黑" panose="020B0503020204020204" pitchFamily="34" charset="-122"/>
            </a:endParaRPr>
          </a:p>
        </p:txBody>
      </p:sp>
      <p:grpSp>
        <p:nvGrpSpPr>
          <p:cNvPr id="7" name="Group 40"/>
          <p:cNvGrpSpPr/>
          <p:nvPr/>
        </p:nvGrpSpPr>
        <p:grpSpPr>
          <a:xfrm>
            <a:off x="3783013" y="3697288"/>
            <a:ext cx="2519362" cy="576262"/>
            <a:chOff x="0" y="0"/>
            <a:chExt cx="1587" cy="363"/>
          </a:xfrm>
        </p:grpSpPr>
        <p:sp>
          <p:nvSpPr>
            <p:cNvPr id="79887" name="Line 41"/>
            <p:cNvSpPr/>
            <p:nvPr/>
          </p:nvSpPr>
          <p:spPr>
            <a:xfrm>
              <a:off x="0" y="181"/>
              <a:ext cx="1587" cy="0"/>
            </a:xfrm>
            <a:prstGeom prst="line">
              <a:avLst/>
            </a:prstGeom>
            <a:ln w="9525" cap="flat" cmpd="sng">
              <a:solidFill>
                <a:schemeClr val="tx1"/>
              </a:solidFill>
              <a:prstDash val="solid"/>
              <a:miter/>
              <a:headEnd type="none" w="med" len="med"/>
              <a:tailEnd type="none" w="med" len="med"/>
            </a:ln>
          </p:spPr>
        </p:sp>
        <p:sp>
          <p:nvSpPr>
            <p:cNvPr id="79888" name="Line 42"/>
            <p:cNvSpPr/>
            <p:nvPr/>
          </p:nvSpPr>
          <p:spPr>
            <a:xfrm>
              <a:off x="0" y="0"/>
              <a:ext cx="0" cy="181"/>
            </a:xfrm>
            <a:prstGeom prst="line">
              <a:avLst/>
            </a:prstGeom>
            <a:ln w="9525" cap="flat" cmpd="sng">
              <a:solidFill>
                <a:schemeClr val="tx1"/>
              </a:solidFill>
              <a:prstDash val="solid"/>
              <a:miter/>
              <a:headEnd type="none" w="med" len="med"/>
              <a:tailEnd type="none" w="med" len="med"/>
            </a:ln>
          </p:spPr>
        </p:sp>
        <p:sp>
          <p:nvSpPr>
            <p:cNvPr id="79889" name="Line 43"/>
            <p:cNvSpPr/>
            <p:nvPr/>
          </p:nvSpPr>
          <p:spPr>
            <a:xfrm>
              <a:off x="1587" y="0"/>
              <a:ext cx="0" cy="181"/>
            </a:xfrm>
            <a:prstGeom prst="line">
              <a:avLst/>
            </a:prstGeom>
            <a:ln w="9525" cap="flat" cmpd="sng">
              <a:solidFill>
                <a:schemeClr val="tx1"/>
              </a:solidFill>
              <a:prstDash val="solid"/>
              <a:miter/>
              <a:headEnd type="none" w="med" len="med"/>
              <a:tailEnd type="none" w="med" len="med"/>
            </a:ln>
          </p:spPr>
        </p:sp>
        <p:sp>
          <p:nvSpPr>
            <p:cNvPr id="79890" name="Line 44"/>
            <p:cNvSpPr/>
            <p:nvPr/>
          </p:nvSpPr>
          <p:spPr>
            <a:xfrm>
              <a:off x="771" y="181"/>
              <a:ext cx="0" cy="182"/>
            </a:xfrm>
            <a:prstGeom prst="line">
              <a:avLst/>
            </a:prstGeom>
            <a:ln w="9525" cap="flat" cmpd="sng">
              <a:solidFill>
                <a:schemeClr val="tx1"/>
              </a:solidFill>
              <a:prstDash val="solid"/>
              <a:miter/>
              <a:headEnd type="none" w="med" len="med"/>
              <a:tailEnd type="none" w="med" len="med"/>
            </a:ln>
          </p:spPr>
        </p:sp>
      </p:grpSp>
      <p:sp>
        <p:nvSpPr>
          <p:cNvPr id="77869" name="Text Box 45"/>
          <p:cNvSpPr txBox="1"/>
          <p:nvPr/>
        </p:nvSpPr>
        <p:spPr>
          <a:xfrm>
            <a:off x="2701925" y="5481638"/>
            <a:ext cx="3370263" cy="400050"/>
          </a:xfrm>
          <a:prstGeom prst="rect">
            <a:avLst/>
          </a:prstGeom>
          <a:noFill/>
          <a:ln w="9525">
            <a:noFill/>
          </a:ln>
        </p:spPr>
        <p:txBody>
          <a:bodyPr wrap="none">
            <a:spAutoFit/>
          </a:bodyPr>
          <a:p>
            <a:pPr eaLnBrk="1" hangingPunct="1">
              <a:buFont typeface="Arial" panose="020B0604020202020204" pitchFamily="34" charset="0"/>
            </a:pPr>
            <a:r>
              <a:rPr lang="zh-CN" altLang="zh-CN" sz="2000" b="1" dirty="0">
                <a:latin typeface="微软雅黑" panose="020B0503020204020204" pitchFamily="34" charset="-122"/>
                <a:ea typeface="微软雅黑" panose="020B0503020204020204" pitchFamily="34" charset="-122"/>
              </a:rPr>
              <a:t>图10.13  2-路归并排序示例</a:t>
            </a:r>
            <a:endParaRPr lang="zh-CN" altLang="zh-CN" sz="2000" b="1"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7833"/>
                                        </p:tgtEl>
                                        <p:attrNameLst>
                                          <p:attrName>style.visibility</p:attrName>
                                        </p:attrNameLst>
                                      </p:cBhvr>
                                      <p:to>
                                        <p:strVal val="visible"/>
                                      </p:to>
                                    </p:set>
                                    <p:animEffect transition="in" filter="dissolve">
                                      <p:cBhvr>
                                        <p:cTn id="7" dur="500"/>
                                        <p:tgtEl>
                                          <p:spTgt spid="7783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7834"/>
                                        </p:tgtEl>
                                        <p:attrNameLst>
                                          <p:attrName>style.visibility</p:attrName>
                                        </p:attrNameLst>
                                      </p:cBhvr>
                                      <p:to>
                                        <p:strVal val="visible"/>
                                      </p:to>
                                    </p:set>
                                    <p:animEffect transition="in" filter="strips(downRight)">
                                      <p:cBhvr>
                                        <p:cTn id="12" dur="500"/>
                                        <p:tgtEl>
                                          <p:spTgt spid="7783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7835"/>
                                        </p:tgtEl>
                                        <p:attrNameLst>
                                          <p:attrName>style.visibility</p:attrName>
                                        </p:attrNameLst>
                                      </p:cBhvr>
                                      <p:to>
                                        <p:strVal val="visible"/>
                                      </p:to>
                                    </p:set>
                                    <p:animEffect transition="in" filter="strips(downRight)">
                                      <p:cBhvr>
                                        <p:cTn id="17" dur="500"/>
                                        <p:tgtEl>
                                          <p:spTgt spid="77835"/>
                                        </p:tgtEl>
                                      </p:cBhvr>
                                    </p:animEffect>
                                  </p:childTnLst>
                                </p:cTn>
                              </p:par>
                              <p:par>
                                <p:cTn id="18" presetID="3" presetClass="entr" presetSubtype="10"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par>
                                <p:cTn id="21" presetID="3" presetClass="entr" presetSubtype="1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par>
                                <p:cTn id="24" presetID="3" presetClass="entr" presetSubtype="1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linds(horizontal)">
                                      <p:cBhvr>
                                        <p:cTn id="26" dur="500"/>
                                        <p:tgtEl>
                                          <p:spTgt spid="4"/>
                                        </p:tgtEl>
                                      </p:cBhvr>
                                    </p:animEffect>
                                  </p:childTnLst>
                                </p:cTn>
                              </p:par>
                              <p:par>
                                <p:cTn id="27" presetID="3" presetClass="entr" presetSubtype="10" fill="hold" nodeType="withEffect">
                                  <p:stCondLst>
                                    <p:cond delay="0"/>
                                  </p:stCondLst>
                                  <p:childTnLst>
                                    <p:set>
                                      <p:cBhvr>
                                        <p:cTn id="28" dur="1" fill="hold">
                                          <p:stCondLst>
                                            <p:cond delay="0"/>
                                          </p:stCondLst>
                                        </p:cTn>
                                        <p:tgtEl>
                                          <p:spTgt spid="77851"/>
                                        </p:tgtEl>
                                        <p:attrNameLst>
                                          <p:attrName>style.visibility</p:attrName>
                                        </p:attrNameLst>
                                      </p:cBhvr>
                                      <p:to>
                                        <p:strVal val="visible"/>
                                      </p:to>
                                    </p:set>
                                    <p:animEffect transition="in" filter="blinds(horizontal)">
                                      <p:cBhvr>
                                        <p:cTn id="29" dur="500"/>
                                        <p:tgtEl>
                                          <p:spTgt spid="77851"/>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77852"/>
                                        </p:tgtEl>
                                        <p:attrNameLst>
                                          <p:attrName>style.visibility</p:attrName>
                                        </p:attrNameLst>
                                      </p:cBhvr>
                                      <p:to>
                                        <p:strVal val="visible"/>
                                      </p:to>
                                    </p:set>
                                    <p:animEffect transition="in" filter="strips(downRight)">
                                      <p:cBhvr>
                                        <p:cTn id="34" dur="500"/>
                                        <p:tgtEl>
                                          <p:spTgt spid="77852"/>
                                        </p:tgtEl>
                                      </p:cBhvr>
                                    </p:animEffect>
                                  </p:childTnLst>
                                </p:cTn>
                              </p:par>
                              <p:par>
                                <p:cTn id="35" presetID="3" presetClass="entr" presetSubtype="1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par>
                                <p:cTn id="38" presetID="3" presetClass="entr" presetSubtype="1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blinds(horizontal)">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77863"/>
                                        </p:tgtEl>
                                        <p:attrNameLst>
                                          <p:attrName>style.visibility</p:attrName>
                                        </p:attrNameLst>
                                      </p:cBhvr>
                                      <p:to>
                                        <p:strVal val="visible"/>
                                      </p:to>
                                    </p:set>
                                    <p:animEffect transition="in" filter="strips(downRight)">
                                      <p:cBhvr>
                                        <p:cTn id="45" dur="500"/>
                                        <p:tgtEl>
                                          <p:spTgt spid="77863"/>
                                        </p:tgtEl>
                                      </p:cBhvr>
                                    </p:animEffect>
                                  </p:childTnLst>
                                </p:cTn>
                              </p:par>
                              <p:par>
                                <p:cTn id="46" presetID="3" presetClass="entr" presetSubtype="10" fill="hold"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blinds(horizontal)">
                                      <p:cBhvr>
                                        <p:cTn id="48" dur="500"/>
                                        <p:tgtEl>
                                          <p:spTgt spid="7"/>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77869"/>
                                        </p:tgtEl>
                                        <p:attrNameLst>
                                          <p:attrName>style.visibility</p:attrName>
                                        </p:attrNameLst>
                                      </p:cBhvr>
                                      <p:to>
                                        <p:strVal val="visible"/>
                                      </p:to>
                                    </p:set>
                                    <p:animEffect transition="in" filter="dissolve">
                                      <p:cBhvr>
                                        <p:cTn id="51" dur="500"/>
                                        <p:tgtEl>
                                          <p:spTgt spid="77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3" grpId="0"/>
      <p:bldP spid="77834" grpId="0"/>
      <p:bldP spid="77835" grpId="0"/>
      <p:bldP spid="77852" grpId="0"/>
      <p:bldP spid="77863" grpId="0"/>
      <p:bldP spid="7786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Text Box 3"/>
          <p:cNvSpPr txBox="1"/>
          <p:nvPr/>
        </p:nvSpPr>
        <p:spPr>
          <a:xfrm>
            <a:off x="522288" y="404813"/>
            <a:ext cx="7700962" cy="5029200"/>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void </a:t>
            </a:r>
            <a:r>
              <a:rPr lang="en-US" altLang="zh-CN" dirty="0">
                <a:latin typeface="微软雅黑" panose="020B0503020204020204" pitchFamily="34" charset="-122"/>
                <a:ea typeface="微软雅黑" panose="020B0503020204020204" pitchFamily="34" charset="-122"/>
              </a:rPr>
              <a:t>Merge (RcdType SR[], RcdType </a:t>
            </a:r>
            <a:r>
              <a:rPr lang="en-US" altLang="zh-CN" b="1" dirty="0">
                <a:latin typeface="微软雅黑" panose="020B0503020204020204" pitchFamily="34" charset="-122"/>
                <a:ea typeface="微软雅黑" panose="020B0503020204020204" pitchFamily="34" charset="-122"/>
              </a:rPr>
              <a:t>&amp;</a:t>
            </a:r>
            <a:r>
              <a:rPr lang="en-US" altLang="zh-CN" dirty="0">
                <a:latin typeface="微软雅黑" panose="020B0503020204020204" pitchFamily="34" charset="-122"/>
                <a:ea typeface="微软雅黑" panose="020B0503020204020204" pitchFamily="34" charset="-122"/>
              </a:rPr>
              <a:t>TR[], </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i, </a:t>
            </a:r>
            <a:r>
              <a:rPr lang="en-US" altLang="zh-CN" b="1" dirty="0">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m, </a:t>
            </a:r>
            <a:r>
              <a:rPr lang="en-US" altLang="zh-CN" b="1" dirty="0">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n) </a:t>
            </a:r>
            <a:r>
              <a:rPr lang="en-US" altLang="zh-CN" b="1"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将有序的记录序列 </a:t>
            </a:r>
            <a:r>
              <a:rPr lang="en-US" altLang="zh-CN" dirty="0">
                <a:latin typeface="微软雅黑" panose="020B0503020204020204" pitchFamily="34" charset="-122"/>
                <a:ea typeface="微软雅黑" panose="020B0503020204020204" pitchFamily="34" charset="-122"/>
              </a:rPr>
              <a:t>SR[i..m] </a:t>
            </a:r>
            <a:r>
              <a:rPr lang="zh-CN" altLang="en-US" dirty="0">
                <a:latin typeface="微软雅黑" panose="020B0503020204020204" pitchFamily="34" charset="-122"/>
                <a:ea typeface="微软雅黑" panose="020B0503020204020204" pitchFamily="34" charset="-122"/>
              </a:rPr>
              <a:t>和 </a:t>
            </a:r>
            <a:r>
              <a:rPr lang="en-US" altLang="zh-CN" dirty="0">
                <a:latin typeface="微软雅黑" panose="020B0503020204020204" pitchFamily="34" charset="-122"/>
                <a:ea typeface="微软雅黑" panose="020B0503020204020204" pitchFamily="34" charset="-122"/>
              </a:rPr>
              <a:t>SR[m+1..n]</a:t>
            </a:r>
            <a:r>
              <a:rPr lang="zh-CN" altLang="en-US" dirty="0">
                <a:latin typeface="微软雅黑" panose="020B0503020204020204" pitchFamily="34" charset="-122"/>
                <a:ea typeface="微软雅黑" panose="020B0503020204020204" pitchFamily="34" charset="-122"/>
              </a:rPr>
              <a:t>， 归并为有序的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记录序列 </a:t>
            </a:r>
            <a:r>
              <a:rPr lang="en-US" altLang="zh-CN" dirty="0">
                <a:latin typeface="微软雅黑" panose="020B0503020204020204" pitchFamily="34" charset="-122"/>
                <a:ea typeface="微软雅黑" panose="020B0503020204020204" pitchFamily="34" charset="-122"/>
              </a:rPr>
              <a:t>TR[i..n]</a:t>
            </a:r>
            <a:endParaRPr lang="en-US" altLang="zh-CN" b="1"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   for </a:t>
            </a:r>
            <a:r>
              <a:rPr lang="en-US" altLang="zh-CN" dirty="0">
                <a:latin typeface="微软雅黑" panose="020B0503020204020204" pitchFamily="34" charset="-122"/>
                <a:ea typeface="微软雅黑" panose="020B0503020204020204" pitchFamily="34" charset="-122"/>
              </a:rPr>
              <a:t>(j=m+1, k=i;  i&lt;=m </a:t>
            </a:r>
            <a:r>
              <a:rPr lang="en-US" altLang="zh-CN" b="1" dirty="0">
                <a:latin typeface="微软雅黑" panose="020B0503020204020204" pitchFamily="34" charset="-122"/>
                <a:ea typeface="微软雅黑" panose="020B0503020204020204" pitchFamily="34" charset="-122"/>
              </a:rPr>
              <a:t>&amp;&amp;</a:t>
            </a:r>
            <a:r>
              <a:rPr lang="en-US" altLang="zh-CN" dirty="0">
                <a:latin typeface="微软雅黑" panose="020B0503020204020204" pitchFamily="34" charset="-122"/>
                <a:ea typeface="微软雅黑" panose="020B0503020204020204" pitchFamily="34" charset="-122"/>
              </a:rPr>
              <a:t> j&lt;=n;  ++k)   </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 </a:t>
            </a:r>
            <a:r>
              <a:rPr lang="zh-CN" altLang="en-US" dirty="0">
                <a:latin typeface="微软雅黑" panose="020B0503020204020204" pitchFamily="34" charset="-122"/>
                <a:ea typeface="微软雅黑" panose="020B0503020204020204" pitchFamily="34" charset="-122"/>
              </a:rPr>
              <a:t>将</a:t>
            </a:r>
            <a:r>
              <a:rPr lang="en-US" altLang="zh-CN" dirty="0">
                <a:latin typeface="微软雅黑" panose="020B0503020204020204" pitchFamily="34" charset="-122"/>
                <a:ea typeface="微软雅黑" panose="020B0503020204020204" pitchFamily="34" charset="-122"/>
              </a:rPr>
              <a:t>SR</a:t>
            </a:r>
            <a:r>
              <a:rPr lang="zh-CN" altLang="en-US" dirty="0">
                <a:latin typeface="微软雅黑" panose="020B0503020204020204" pitchFamily="34" charset="-122"/>
                <a:ea typeface="微软雅黑" panose="020B0503020204020204" pitchFamily="34" charset="-122"/>
              </a:rPr>
              <a:t>中记录由小到大地并入</a:t>
            </a:r>
            <a:r>
              <a:rPr lang="en-US" altLang="zh-CN" dirty="0">
                <a:latin typeface="微软雅黑" panose="020B0503020204020204" pitchFamily="34" charset="-122"/>
                <a:ea typeface="微软雅黑" panose="020B0503020204020204" pitchFamily="34" charset="-122"/>
              </a:rPr>
              <a:t>TR</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if</a:t>
            </a:r>
            <a:r>
              <a:rPr lang="en-US" altLang="zh-CN" dirty="0">
                <a:latin typeface="微软雅黑" panose="020B0503020204020204" pitchFamily="34" charset="-122"/>
                <a:ea typeface="微软雅黑" panose="020B0503020204020204" pitchFamily="34" charset="-122"/>
              </a:rPr>
              <a:t> (SR[i].key</a:t>
            </a:r>
            <a:r>
              <a:rPr lang="en-US" altLang="zh-CN" b="1" dirty="0">
                <a:latin typeface="微软雅黑" panose="020B0503020204020204" pitchFamily="34" charset="-122"/>
                <a:ea typeface="微软雅黑" panose="020B0503020204020204" pitchFamily="34" charset="-122"/>
              </a:rPr>
              <a:t>&lt;=</a:t>
            </a:r>
            <a:r>
              <a:rPr lang="en-US" altLang="zh-CN" dirty="0">
                <a:latin typeface="微软雅黑" panose="020B0503020204020204" pitchFamily="34" charset="-122"/>
                <a:ea typeface="微软雅黑" panose="020B0503020204020204" pitchFamily="34" charset="-122"/>
              </a:rPr>
              <a:t>SR[j].key)  TR[k] = SR[i</a:t>
            </a:r>
            <a:r>
              <a:rPr lang="en-US" altLang="zh-CN" b="1"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else</a:t>
            </a:r>
            <a:r>
              <a:rPr lang="en-US" altLang="zh-CN" dirty="0">
                <a:latin typeface="微软雅黑" panose="020B0503020204020204" pitchFamily="34" charset="-122"/>
                <a:ea typeface="微软雅黑" panose="020B0503020204020204" pitchFamily="34" charset="-122"/>
              </a:rPr>
              <a:t> TR[k] = SR[j</a:t>
            </a:r>
            <a:r>
              <a:rPr lang="en-US" altLang="zh-CN" b="1"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if</a:t>
            </a:r>
            <a:r>
              <a:rPr lang="en-US" altLang="zh-CN" dirty="0">
                <a:latin typeface="微软雅黑" panose="020B0503020204020204" pitchFamily="34" charset="-122"/>
                <a:ea typeface="微软雅黑" panose="020B0503020204020204" pitchFamily="34" charset="-122"/>
              </a:rPr>
              <a:t> (i</a:t>
            </a:r>
            <a:r>
              <a:rPr lang="en-US" altLang="zh-CN" b="1" dirty="0">
                <a:latin typeface="微软雅黑" panose="020B0503020204020204" pitchFamily="34" charset="-122"/>
                <a:ea typeface="微软雅黑" panose="020B0503020204020204" pitchFamily="34" charset="-122"/>
              </a:rPr>
              <a:t>&lt;=</a:t>
            </a:r>
            <a:r>
              <a:rPr lang="en-US" altLang="zh-CN" dirty="0">
                <a:latin typeface="微软雅黑" panose="020B0503020204020204" pitchFamily="34" charset="-122"/>
                <a:ea typeface="微软雅黑" panose="020B0503020204020204" pitchFamily="34" charset="-122"/>
              </a:rPr>
              <a:t>m) TR[k..n] = SR[i..m]; // </a:t>
            </a:r>
            <a:r>
              <a:rPr lang="zh-CN" altLang="en-US" dirty="0">
                <a:latin typeface="微软雅黑" panose="020B0503020204020204" pitchFamily="34" charset="-122"/>
                <a:ea typeface="微软雅黑" panose="020B0503020204020204" pitchFamily="34" charset="-122"/>
              </a:rPr>
              <a:t>将剩余的 </a:t>
            </a:r>
            <a:r>
              <a:rPr lang="en-US" altLang="zh-CN" dirty="0">
                <a:latin typeface="微软雅黑" panose="020B0503020204020204" pitchFamily="34" charset="-122"/>
                <a:ea typeface="微软雅黑" panose="020B0503020204020204" pitchFamily="34" charset="-122"/>
              </a:rPr>
              <a:t>SR[i..m] </a:t>
            </a:r>
            <a:r>
              <a:rPr lang="zh-CN" altLang="en-US" dirty="0">
                <a:latin typeface="微软雅黑" panose="020B0503020204020204" pitchFamily="34" charset="-122"/>
                <a:ea typeface="微软雅黑" panose="020B0503020204020204" pitchFamily="34" charset="-122"/>
              </a:rPr>
              <a:t>复制到 </a:t>
            </a:r>
            <a:r>
              <a:rPr lang="en-US" altLang="zh-CN" dirty="0">
                <a:latin typeface="微软雅黑" panose="020B0503020204020204" pitchFamily="34" charset="-122"/>
                <a:ea typeface="微软雅黑" panose="020B0503020204020204" pitchFamily="34" charset="-122"/>
              </a:rPr>
              <a:t>TR</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if</a:t>
            </a:r>
            <a:r>
              <a:rPr lang="en-US" altLang="zh-CN" dirty="0">
                <a:latin typeface="微软雅黑" panose="020B0503020204020204" pitchFamily="34" charset="-122"/>
                <a:ea typeface="微软雅黑" panose="020B0503020204020204" pitchFamily="34" charset="-122"/>
              </a:rPr>
              <a:t> (j</a:t>
            </a:r>
            <a:r>
              <a:rPr lang="en-US" altLang="zh-CN" b="1" dirty="0">
                <a:latin typeface="微软雅黑" panose="020B0503020204020204" pitchFamily="34" charset="-122"/>
                <a:ea typeface="微软雅黑" panose="020B0503020204020204" pitchFamily="34" charset="-122"/>
              </a:rPr>
              <a:t>&lt;=</a:t>
            </a:r>
            <a:r>
              <a:rPr lang="en-US" altLang="zh-CN" dirty="0">
                <a:latin typeface="微软雅黑" panose="020B0503020204020204" pitchFamily="34" charset="-122"/>
                <a:ea typeface="微软雅黑" panose="020B0503020204020204" pitchFamily="34" charset="-122"/>
              </a:rPr>
              <a:t>n) TR[k..n] = SR[j..n];   // </a:t>
            </a:r>
            <a:r>
              <a:rPr lang="zh-CN" altLang="en-US" dirty="0">
                <a:latin typeface="微软雅黑" panose="020B0503020204020204" pitchFamily="34" charset="-122"/>
                <a:ea typeface="微软雅黑" panose="020B0503020204020204" pitchFamily="34" charset="-122"/>
              </a:rPr>
              <a:t>将剩余的 </a:t>
            </a:r>
            <a:r>
              <a:rPr lang="en-US" altLang="zh-CN" dirty="0">
                <a:latin typeface="微软雅黑" panose="020B0503020204020204" pitchFamily="34" charset="-122"/>
                <a:ea typeface="微软雅黑" panose="020B0503020204020204" pitchFamily="34" charset="-122"/>
              </a:rPr>
              <a:t>SR[j..n] </a:t>
            </a:r>
            <a:r>
              <a:rPr lang="zh-CN" altLang="en-US" dirty="0">
                <a:latin typeface="微软雅黑" panose="020B0503020204020204" pitchFamily="34" charset="-122"/>
                <a:ea typeface="微软雅黑" panose="020B0503020204020204" pitchFamily="34" charset="-122"/>
              </a:rPr>
              <a:t>复制到 </a:t>
            </a:r>
            <a:r>
              <a:rPr lang="en-US" altLang="zh-CN" dirty="0">
                <a:latin typeface="微软雅黑" panose="020B0503020204020204" pitchFamily="34" charset="-122"/>
                <a:ea typeface="微软雅黑" panose="020B0503020204020204" pitchFamily="34" charset="-122"/>
              </a:rPr>
              <a:t>TR</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 Merge</a:t>
            </a:r>
            <a:endParaRPr lang="en-US" altLang="zh-CN" dirty="0">
              <a:latin typeface="微软雅黑" panose="020B0503020204020204" pitchFamily="34" charset="-122"/>
              <a:ea typeface="微软雅黑" panose="020B0503020204020204" pitchFamily="34" charset="-122"/>
            </a:endParaRPr>
          </a:p>
        </p:txBody>
      </p:sp>
      <p:sp>
        <p:nvSpPr>
          <p:cNvPr id="80899" name="Text Box 10"/>
          <p:cNvSpPr txBox="1"/>
          <p:nvPr/>
        </p:nvSpPr>
        <p:spPr>
          <a:xfrm>
            <a:off x="4291013" y="5386388"/>
            <a:ext cx="2376487" cy="401637"/>
          </a:xfrm>
          <a:prstGeom prst="rect">
            <a:avLst/>
          </a:prstGeom>
          <a:noFill/>
          <a:ln w="9525">
            <a:noFill/>
          </a:ln>
        </p:spPr>
        <p:txBody>
          <a:bodyPr>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算法 </a:t>
            </a:r>
            <a:r>
              <a:rPr lang="en-US" altLang="zh-CN" sz="2000" b="1" dirty="0">
                <a:latin typeface="微软雅黑" panose="020B0503020204020204" pitchFamily="34" charset="-122"/>
                <a:ea typeface="微软雅黑" panose="020B0503020204020204" pitchFamily="34" charset="-122"/>
              </a:rPr>
              <a:t>10.12</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81" name="Text Box 2"/>
          <p:cNvSpPr txBox="1"/>
          <p:nvPr/>
        </p:nvSpPr>
        <p:spPr>
          <a:xfrm>
            <a:off x="755650" y="885825"/>
            <a:ext cx="3319463" cy="400050"/>
          </a:xfrm>
          <a:prstGeom prst="rect">
            <a:avLst/>
          </a:prstGeom>
          <a:noFill/>
          <a:ln w="9525">
            <a:noFill/>
          </a:ln>
        </p:spPr>
        <p:txBody>
          <a:bodyPr>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归并排序的算法</a:t>
            </a:r>
            <a:endParaRPr lang="zh-CN" altLang="en-US" sz="2000" dirty="0">
              <a:latin typeface="微软雅黑" panose="020B0503020204020204" pitchFamily="34" charset="-122"/>
              <a:ea typeface="微软雅黑" panose="020B0503020204020204" pitchFamily="34" charset="-122"/>
            </a:endParaRPr>
          </a:p>
        </p:txBody>
      </p:sp>
      <p:sp>
        <p:nvSpPr>
          <p:cNvPr id="79882" name="Text Box 3"/>
          <p:cNvSpPr txBox="1"/>
          <p:nvPr/>
        </p:nvSpPr>
        <p:spPr>
          <a:xfrm>
            <a:off x="522288" y="1571625"/>
            <a:ext cx="7573962" cy="2184400"/>
          </a:xfrm>
          <a:prstGeom prst="rect">
            <a:avLst/>
          </a:prstGeom>
          <a:noFill/>
          <a:ln w="9525">
            <a:noFill/>
          </a:ln>
        </p:spPr>
        <p:txBody>
          <a:bodyPr>
            <a:spAutoFit/>
          </a:bodyPr>
          <a:p>
            <a:pPr eaLnBrk="1" hangingPunct="1">
              <a:lnSpc>
                <a:spcPct val="150000"/>
              </a:lnSpc>
              <a:buFont typeface="Arial" panose="020B0604020202020204" pitchFamily="34" charset="0"/>
            </a:pPr>
            <a:r>
              <a:rPr lang="zh-CN" altLang="en-US" sz="3300"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rPr>
              <a:t>    如果记录无序序列 </a:t>
            </a:r>
            <a:r>
              <a:rPr lang="en-US" altLang="zh-CN" sz="2000" dirty="0">
                <a:latin typeface="微软雅黑" panose="020B0503020204020204" pitchFamily="34" charset="-122"/>
                <a:ea typeface="微软雅黑" panose="020B0503020204020204" pitchFamily="34" charset="-122"/>
              </a:rPr>
              <a:t>R[s..t] </a:t>
            </a:r>
            <a:r>
              <a:rPr lang="zh-CN" altLang="en-US" sz="2000" dirty="0">
                <a:latin typeface="微软雅黑" panose="020B0503020204020204" pitchFamily="34" charset="-122"/>
                <a:ea typeface="微软雅黑" panose="020B0503020204020204" pitchFamily="34" charset="-122"/>
              </a:rPr>
              <a:t>的两部分     </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R[</a:t>
            </a:r>
            <a:r>
              <a:rPr lang="en-US" altLang="zh-CN" sz="2000" b="1" i="1" dirty="0">
                <a:latin typeface="微软雅黑" panose="020B0503020204020204" pitchFamily="34" charset="-122"/>
                <a:ea typeface="微软雅黑" panose="020B0503020204020204" pitchFamily="34" charset="-122"/>
              </a:rPr>
              <a:t>s</a:t>
            </a:r>
            <a:r>
              <a:rPr lang="en-US" altLang="zh-CN"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s+t</a:t>
            </a:r>
            <a:r>
              <a:rPr lang="en-US" altLang="zh-CN" sz="2000" b="1" dirty="0">
                <a:latin typeface="微软雅黑" panose="020B0503020204020204" pitchFamily="34" charset="-122"/>
                <a:ea typeface="微软雅黑" panose="020B0503020204020204" pitchFamily="34" charset="-122"/>
              </a:rPr>
              <a:t>)/2</a:t>
            </a:r>
            <a:r>
              <a:rPr lang="en-US" altLang="zh-CN" sz="20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和   </a:t>
            </a:r>
            <a:r>
              <a:rPr lang="en-US" altLang="zh-CN" sz="2000"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s+t</a:t>
            </a:r>
            <a:r>
              <a:rPr lang="en-US" altLang="zh-CN" sz="2000" b="1" dirty="0">
                <a:latin typeface="微软雅黑" panose="020B0503020204020204" pitchFamily="34" charset="-122"/>
                <a:ea typeface="微软雅黑" panose="020B0503020204020204" pitchFamily="34" charset="-122"/>
              </a:rPr>
              <a:t>)/2</a:t>
            </a:r>
            <a:r>
              <a:rPr lang="en-US" altLang="zh-CN" sz="2000" b="1" dirty="0">
                <a:latin typeface="微软雅黑" panose="020B0503020204020204" pitchFamily="34" charset="-122"/>
                <a:ea typeface="微软雅黑" panose="020B0503020204020204" pitchFamily="34" charset="-122"/>
                <a:sym typeface="Symbol" panose="05050102010706020507" pitchFamily="18" charset="2"/>
              </a:rPr>
              <a:t>+1..</a:t>
            </a:r>
            <a:r>
              <a:rPr lang="en-US" altLang="zh-CN" sz="2000" b="1" i="1" dirty="0">
                <a:latin typeface="微软雅黑" panose="020B0503020204020204" pitchFamily="34" charset="-122"/>
                <a:ea typeface="微软雅黑" panose="020B0503020204020204" pitchFamily="34" charset="-122"/>
                <a:sym typeface="Symbol" panose="05050102010706020507" pitchFamily="18" charset="2"/>
              </a:rPr>
              <a:t>t</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a:t>
            </a:r>
            <a:r>
              <a:rPr lang="zh-CN" altLang="en-US" sz="2000" dirty="0">
                <a:latin typeface="微软雅黑" panose="020B0503020204020204" pitchFamily="34" charset="-122"/>
                <a:ea typeface="微软雅黑" panose="020B0503020204020204" pitchFamily="34" charset="-122"/>
              </a:rPr>
              <a:t>分别按关键字有序，则利用上述归并算法很容易将它们归并成整个记录序列是一个有序序列。</a:t>
            </a:r>
            <a:endParaRPr lang="zh-CN" altLang="en-US" sz="2000" dirty="0">
              <a:latin typeface="微软雅黑" panose="020B0503020204020204" pitchFamily="34" charset="-122"/>
              <a:ea typeface="微软雅黑" panose="020B0503020204020204" pitchFamily="34" charset="-122"/>
            </a:endParaRPr>
          </a:p>
        </p:txBody>
      </p:sp>
      <p:sp>
        <p:nvSpPr>
          <p:cNvPr id="79883" name="Rectangle 4"/>
          <p:cNvSpPr/>
          <p:nvPr/>
        </p:nvSpPr>
        <p:spPr>
          <a:xfrm>
            <a:off x="307975" y="3960813"/>
            <a:ext cx="7848600" cy="477837"/>
          </a:xfrm>
          <a:prstGeom prst="rect">
            <a:avLst/>
          </a:prstGeom>
          <a:noFill/>
          <a:ln w="9525">
            <a:noFill/>
          </a:ln>
        </p:spPr>
        <p:txBody>
          <a:bodyPr>
            <a:spAutoFit/>
          </a:bodyPr>
          <a:p>
            <a:pPr eaLnBrk="1" hangingPunct="1">
              <a:lnSpc>
                <a:spcPct val="14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由此，应该先分别对这两部分进行 </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路归并排序。</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79881"/>
                                        </p:tgtEl>
                                        <p:attrNameLst>
                                          <p:attrName>style.visibility</p:attrName>
                                        </p:attrNameLst>
                                      </p:cBhvr>
                                      <p:to>
                                        <p:strVal val="visible"/>
                                      </p:to>
                                    </p:set>
                                    <p:anim calcmode="lin" valueType="num">
                                      <p:cBhvr additive="base">
                                        <p:cTn id="7" dur="500" fill="hold"/>
                                        <p:tgtEl>
                                          <p:spTgt spid="79881"/>
                                        </p:tgtEl>
                                        <p:attrNameLst>
                                          <p:attrName>ppt_x</p:attrName>
                                        </p:attrNameLst>
                                      </p:cBhvr>
                                      <p:tavLst>
                                        <p:tav tm="0">
                                          <p:val>
                                            <p:strVal val="0-#ppt_w/2"/>
                                          </p:val>
                                        </p:tav>
                                        <p:tav tm="100000">
                                          <p:val>
                                            <p:strVal val="#ppt_x"/>
                                          </p:val>
                                        </p:tav>
                                      </p:tavLst>
                                    </p:anim>
                                    <p:anim calcmode="lin" valueType="num">
                                      <p:cBhvr additive="base">
                                        <p:cTn id="8" dur="500" fill="hold"/>
                                        <p:tgtEl>
                                          <p:spTgt spid="7988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9882"/>
                                        </p:tgtEl>
                                        <p:attrNameLst>
                                          <p:attrName>style.visibility</p:attrName>
                                        </p:attrNameLst>
                                      </p:cBhvr>
                                      <p:to>
                                        <p:strVal val="visible"/>
                                      </p:to>
                                    </p:set>
                                    <p:animEffect transition="in" filter="blinds(horizontal)">
                                      <p:cBhvr>
                                        <p:cTn id="13" dur="500"/>
                                        <p:tgtEl>
                                          <p:spTgt spid="7988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9883"/>
                                        </p:tgtEl>
                                        <p:attrNameLst>
                                          <p:attrName>style.visibility</p:attrName>
                                        </p:attrNameLst>
                                      </p:cBhvr>
                                      <p:to>
                                        <p:strVal val="visible"/>
                                      </p:to>
                                    </p:set>
                                    <p:animEffect transition="in" filter="wipe(left)">
                                      <p:cBhvr>
                                        <p:cTn id="18" dur="500"/>
                                        <p:tgtEl>
                                          <p:spTgt spid="79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1" grpId="0"/>
      <p:bldP spid="79882" grpId="0"/>
      <p:bldP spid="7988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905" name="Text Box 9"/>
          <p:cNvSpPr txBox="1"/>
          <p:nvPr/>
        </p:nvSpPr>
        <p:spPr>
          <a:xfrm>
            <a:off x="795338" y="390525"/>
            <a:ext cx="954087" cy="400050"/>
          </a:xfrm>
          <a:prstGeom prst="rect">
            <a:avLst/>
          </a:prstGeom>
          <a:noFill/>
          <a:ln w="9525">
            <a:noFill/>
          </a:ln>
        </p:spPr>
        <p:txBody>
          <a:bodyPr wrap="none">
            <a:spAutoFit/>
          </a:bodyPr>
          <a:p>
            <a:pPr eaLnBrk="1" hangingPunct="1">
              <a:buFont typeface="Arial" panose="020B0604020202020204" pitchFamily="34" charset="0"/>
            </a:pPr>
            <a:r>
              <a:rPr lang="zh-CN" altLang="en-US" sz="2000" b="1" dirty="0">
                <a:latin typeface="Times New Roman" panose="02020603050405020304" pitchFamily="18" charset="0"/>
                <a:ea typeface="微软雅黑" panose="020B0503020204020204" pitchFamily="34" charset="-122"/>
              </a:rPr>
              <a:t>例如：</a:t>
            </a:r>
            <a:endParaRPr lang="zh-CN" altLang="en-US" sz="2000" b="1" dirty="0">
              <a:latin typeface="Times New Roman" panose="02020603050405020304" pitchFamily="18" charset="0"/>
              <a:ea typeface="微软雅黑" panose="020B0503020204020204" pitchFamily="34" charset="-122"/>
            </a:endParaRPr>
          </a:p>
        </p:txBody>
      </p:sp>
      <p:sp>
        <p:nvSpPr>
          <p:cNvPr id="80906" name="Text Box 10"/>
          <p:cNvSpPr txBox="1"/>
          <p:nvPr/>
        </p:nvSpPr>
        <p:spPr>
          <a:xfrm>
            <a:off x="1755775" y="765175"/>
            <a:ext cx="5770563" cy="519113"/>
          </a:xfrm>
          <a:prstGeom prst="rect">
            <a:avLst/>
          </a:prstGeom>
          <a:noFill/>
          <a:ln w="9525">
            <a:noFill/>
          </a:ln>
        </p:spPr>
        <p:txBody>
          <a:bodyPr wrap="none">
            <a:spAutoFit/>
          </a:bodyPr>
          <a:p>
            <a:pPr eaLnBrk="1" hangingPunct="1">
              <a:buFont typeface="Arial" panose="020B0604020202020204" pitchFamily="34" charset="0"/>
            </a:pPr>
            <a:r>
              <a:rPr lang="zh-CN" altLang="zh-CN" sz="2800" dirty="0">
                <a:latin typeface="Times New Roman" panose="02020603050405020304" pitchFamily="18" charset="0"/>
                <a:ea typeface="宋体" panose="02010600030101010101" pitchFamily="2" charset="-122"/>
              </a:rPr>
              <a:t>52,  23,  80,     36,  68,  14     (s=1, t=6)</a:t>
            </a:r>
            <a:endParaRPr lang="zh-CN" altLang="zh-CN" sz="2800" dirty="0">
              <a:latin typeface="Times New Roman" panose="02020603050405020304" pitchFamily="18" charset="0"/>
              <a:ea typeface="宋体" panose="02010600030101010101" pitchFamily="2" charset="-122"/>
            </a:endParaRPr>
          </a:p>
        </p:txBody>
      </p:sp>
      <p:sp>
        <p:nvSpPr>
          <p:cNvPr id="80907" name="Text Box 11"/>
          <p:cNvSpPr txBox="1"/>
          <p:nvPr/>
        </p:nvSpPr>
        <p:spPr>
          <a:xfrm>
            <a:off x="2238375" y="1420813"/>
            <a:ext cx="4838700" cy="519112"/>
          </a:xfrm>
          <a:prstGeom prst="rect">
            <a:avLst/>
          </a:prstGeom>
          <a:noFill/>
          <a:ln w="9525">
            <a:noFill/>
          </a:ln>
        </p:spPr>
        <p:txBody>
          <a:bodyPr wrap="none">
            <a:spAutoFit/>
          </a:bodyPr>
          <a:p>
            <a:pPr eaLnBrk="1" hangingPunct="1">
              <a:buFont typeface="Arial" panose="020B0604020202020204" pitchFamily="34" charset="0"/>
            </a:pPr>
            <a:r>
              <a:rPr lang="zh-CN" altLang="zh-CN" sz="2800" dirty="0">
                <a:latin typeface="Times New Roman" panose="02020603050405020304" pitchFamily="18" charset="0"/>
                <a:ea typeface="宋体" panose="02010600030101010101" pitchFamily="2" charset="-122"/>
              </a:rPr>
              <a:t>[ 52,  23,  80]          </a:t>
            </a:r>
            <a:r>
              <a:rPr lang="zh-CN" altLang="zh-CN" sz="2800" dirty="0">
                <a:solidFill>
                  <a:schemeClr val="accent1"/>
                </a:solidFill>
                <a:latin typeface="Times New Roman" panose="02020603050405020304" pitchFamily="18" charset="0"/>
                <a:ea typeface="宋体" panose="02010600030101010101" pitchFamily="2" charset="-122"/>
              </a:rPr>
              <a:t>[36,  68,  14]</a:t>
            </a:r>
            <a:endParaRPr lang="zh-CN" altLang="zh-CN" sz="2800" dirty="0">
              <a:latin typeface="Times New Roman" panose="02020603050405020304" pitchFamily="18" charset="0"/>
              <a:ea typeface="宋体" panose="02010600030101010101" pitchFamily="2" charset="-122"/>
            </a:endParaRPr>
          </a:p>
        </p:txBody>
      </p:sp>
      <p:sp>
        <p:nvSpPr>
          <p:cNvPr id="80908" name="Text Box 12"/>
          <p:cNvSpPr txBox="1"/>
          <p:nvPr/>
        </p:nvSpPr>
        <p:spPr>
          <a:xfrm>
            <a:off x="2212975" y="2070100"/>
            <a:ext cx="2082800" cy="519113"/>
          </a:xfrm>
          <a:prstGeom prst="rect">
            <a:avLst/>
          </a:prstGeom>
          <a:noFill/>
          <a:ln w="9525">
            <a:noFill/>
          </a:ln>
        </p:spPr>
        <p:txBody>
          <a:bodyPr wrap="none">
            <a:spAutoFit/>
          </a:bodyPr>
          <a:p>
            <a:pPr eaLnBrk="1" hangingPunct="1">
              <a:buFont typeface="Arial" panose="020B0604020202020204" pitchFamily="34" charset="0"/>
            </a:pPr>
            <a:r>
              <a:rPr lang="zh-CN" altLang="zh-CN" sz="2800" dirty="0">
                <a:latin typeface="Times New Roman" panose="02020603050405020304" pitchFamily="18" charset="0"/>
                <a:ea typeface="宋体" panose="02010600030101010101" pitchFamily="2" charset="-122"/>
              </a:rPr>
              <a:t>[ 52,  23][</a:t>
            </a:r>
            <a:r>
              <a:rPr lang="zh-CN" altLang="zh-CN" sz="2800" dirty="0">
                <a:solidFill>
                  <a:schemeClr val="accent1"/>
                </a:solidFill>
                <a:latin typeface="Times New Roman" panose="02020603050405020304" pitchFamily="18" charset="0"/>
                <a:ea typeface="宋体" panose="02010600030101010101" pitchFamily="2" charset="-122"/>
              </a:rPr>
              <a:t>80]</a:t>
            </a:r>
            <a:endParaRPr lang="zh-CN" altLang="zh-CN" sz="2800" dirty="0">
              <a:latin typeface="Times New Roman" panose="02020603050405020304" pitchFamily="18" charset="0"/>
              <a:ea typeface="宋体" panose="02010600030101010101" pitchFamily="2" charset="-122"/>
            </a:endParaRPr>
          </a:p>
        </p:txBody>
      </p:sp>
      <p:sp>
        <p:nvSpPr>
          <p:cNvPr id="80909" name="Text Box 13"/>
          <p:cNvSpPr txBox="1"/>
          <p:nvPr/>
        </p:nvSpPr>
        <p:spPr>
          <a:xfrm>
            <a:off x="2152650" y="2992438"/>
            <a:ext cx="1143000" cy="519112"/>
          </a:xfrm>
          <a:prstGeom prst="rect">
            <a:avLst/>
          </a:prstGeom>
          <a:noFill/>
          <a:ln w="9525">
            <a:noFill/>
          </a:ln>
        </p:spPr>
        <p:txBody>
          <a:bodyPr>
            <a:spAutoFit/>
          </a:bodyPr>
          <a:p>
            <a:pPr eaLnBrk="1" hangingPunct="1">
              <a:buFont typeface="Arial" panose="020B0604020202020204" pitchFamily="34" charset="0"/>
            </a:pPr>
            <a:r>
              <a:rPr lang="zh-CN" altLang="zh-CN" sz="2800" dirty="0">
                <a:latin typeface="Times New Roman" panose="02020603050405020304" pitchFamily="18" charset="0"/>
                <a:ea typeface="宋体" panose="02010600030101010101" pitchFamily="2" charset="-122"/>
              </a:rPr>
              <a:t>[ 52]</a:t>
            </a:r>
            <a:endParaRPr lang="zh-CN" altLang="zh-CN" sz="2800" dirty="0">
              <a:latin typeface="Times New Roman" panose="02020603050405020304" pitchFamily="18" charset="0"/>
              <a:ea typeface="宋体" panose="02010600030101010101" pitchFamily="2" charset="-122"/>
            </a:endParaRPr>
          </a:p>
        </p:txBody>
      </p:sp>
      <p:sp>
        <p:nvSpPr>
          <p:cNvPr id="80910" name="Text Box 14"/>
          <p:cNvSpPr txBox="1"/>
          <p:nvPr/>
        </p:nvSpPr>
        <p:spPr>
          <a:xfrm>
            <a:off x="2997200" y="3005138"/>
            <a:ext cx="777875" cy="519112"/>
          </a:xfrm>
          <a:prstGeom prst="rect">
            <a:avLst/>
          </a:prstGeom>
          <a:noFill/>
          <a:ln w="9525">
            <a:noFill/>
          </a:ln>
        </p:spPr>
        <p:txBody>
          <a:bodyPr wrap="none">
            <a:spAutoFit/>
          </a:bodyPr>
          <a:p>
            <a:pPr eaLnBrk="1" hangingPunct="1">
              <a:buFont typeface="Arial" panose="020B0604020202020204" pitchFamily="34" charset="0"/>
            </a:pPr>
            <a:r>
              <a:rPr lang="zh-CN" altLang="zh-CN" sz="2800" dirty="0">
                <a:solidFill>
                  <a:schemeClr val="accent1"/>
                </a:solidFill>
                <a:latin typeface="Times New Roman" panose="02020603050405020304" pitchFamily="18" charset="0"/>
                <a:ea typeface="宋体" panose="02010600030101010101" pitchFamily="2" charset="-122"/>
              </a:rPr>
              <a:t>[23]</a:t>
            </a:r>
            <a:endParaRPr lang="zh-CN" altLang="zh-CN" sz="2800" dirty="0">
              <a:latin typeface="Times New Roman" panose="02020603050405020304" pitchFamily="18" charset="0"/>
              <a:ea typeface="宋体" panose="02010600030101010101" pitchFamily="2" charset="-122"/>
            </a:endParaRPr>
          </a:p>
        </p:txBody>
      </p:sp>
      <p:sp>
        <p:nvSpPr>
          <p:cNvPr id="80911" name="Line 15"/>
          <p:cNvSpPr/>
          <p:nvPr/>
        </p:nvSpPr>
        <p:spPr>
          <a:xfrm>
            <a:off x="2565400" y="3617913"/>
            <a:ext cx="304800" cy="304800"/>
          </a:xfrm>
          <a:prstGeom prst="line">
            <a:avLst/>
          </a:prstGeom>
          <a:ln w="28575" cap="flat" cmpd="sng">
            <a:solidFill>
              <a:srgbClr val="0000FF"/>
            </a:solidFill>
            <a:prstDash val="solid"/>
            <a:bevel/>
            <a:headEnd type="none" w="med" len="med"/>
            <a:tailEnd type="triangle" w="med" len="med"/>
          </a:ln>
        </p:spPr>
      </p:sp>
      <p:sp>
        <p:nvSpPr>
          <p:cNvPr id="80912" name="Line 16"/>
          <p:cNvSpPr/>
          <p:nvPr/>
        </p:nvSpPr>
        <p:spPr>
          <a:xfrm flipH="1">
            <a:off x="3098800" y="3617913"/>
            <a:ext cx="304800" cy="304800"/>
          </a:xfrm>
          <a:prstGeom prst="line">
            <a:avLst/>
          </a:prstGeom>
          <a:ln w="28575" cap="flat" cmpd="sng">
            <a:solidFill>
              <a:srgbClr val="0000FF"/>
            </a:solidFill>
            <a:prstDash val="solid"/>
            <a:bevel/>
            <a:headEnd type="none" w="med" len="med"/>
            <a:tailEnd type="triangle" w="med" len="med"/>
          </a:ln>
        </p:spPr>
      </p:sp>
      <p:sp>
        <p:nvSpPr>
          <p:cNvPr id="80913" name="Text Box 17"/>
          <p:cNvSpPr txBox="1"/>
          <p:nvPr/>
        </p:nvSpPr>
        <p:spPr>
          <a:xfrm>
            <a:off x="2152650" y="3992563"/>
            <a:ext cx="1489075" cy="519112"/>
          </a:xfrm>
          <a:prstGeom prst="rect">
            <a:avLst/>
          </a:prstGeom>
          <a:noFill/>
          <a:ln w="9525">
            <a:noFill/>
          </a:ln>
        </p:spPr>
        <p:txBody>
          <a:bodyPr wrap="none">
            <a:spAutoFit/>
          </a:bodyPr>
          <a:p>
            <a:pPr eaLnBrk="1" hangingPunct="1">
              <a:buFont typeface="Arial" panose="020B0604020202020204" pitchFamily="34" charset="0"/>
            </a:pPr>
            <a:r>
              <a:rPr lang="zh-CN" altLang="zh-CN" sz="2800" dirty="0">
                <a:solidFill>
                  <a:srgbClr val="0000FF"/>
                </a:solidFill>
                <a:latin typeface="Times New Roman" panose="02020603050405020304" pitchFamily="18" charset="0"/>
                <a:ea typeface="宋体" panose="02010600030101010101" pitchFamily="2" charset="-122"/>
              </a:rPr>
              <a:t>[ 23,  52]</a:t>
            </a:r>
            <a:endParaRPr lang="zh-CN" altLang="zh-CN" sz="2800" dirty="0">
              <a:latin typeface="Times New Roman" panose="02020603050405020304" pitchFamily="18" charset="0"/>
              <a:ea typeface="宋体" panose="02010600030101010101" pitchFamily="2" charset="-122"/>
            </a:endParaRPr>
          </a:p>
        </p:txBody>
      </p:sp>
      <p:sp>
        <p:nvSpPr>
          <p:cNvPr id="80914" name="Line 18"/>
          <p:cNvSpPr/>
          <p:nvPr/>
        </p:nvSpPr>
        <p:spPr>
          <a:xfrm>
            <a:off x="2709863" y="4456113"/>
            <a:ext cx="304800" cy="304800"/>
          </a:xfrm>
          <a:prstGeom prst="line">
            <a:avLst/>
          </a:prstGeom>
          <a:ln w="28575" cap="flat" cmpd="sng">
            <a:solidFill>
              <a:srgbClr val="0000FF"/>
            </a:solidFill>
            <a:prstDash val="solid"/>
            <a:bevel/>
            <a:headEnd type="none" w="med" len="med"/>
            <a:tailEnd type="triangle" w="med" len="med"/>
          </a:ln>
        </p:spPr>
      </p:sp>
      <p:sp>
        <p:nvSpPr>
          <p:cNvPr id="80915" name="Line 19"/>
          <p:cNvSpPr/>
          <p:nvPr/>
        </p:nvSpPr>
        <p:spPr>
          <a:xfrm>
            <a:off x="3933825" y="2779713"/>
            <a:ext cx="0" cy="1981200"/>
          </a:xfrm>
          <a:prstGeom prst="line">
            <a:avLst/>
          </a:prstGeom>
          <a:ln w="28575" cap="flat" cmpd="sng">
            <a:solidFill>
              <a:srgbClr val="0000FF"/>
            </a:solidFill>
            <a:prstDash val="solid"/>
            <a:bevel/>
            <a:headEnd type="none" w="med" len="med"/>
            <a:tailEnd type="triangle" w="med" len="med"/>
          </a:ln>
        </p:spPr>
      </p:sp>
      <p:sp>
        <p:nvSpPr>
          <p:cNvPr id="80916" name="Text Box 20"/>
          <p:cNvSpPr txBox="1"/>
          <p:nvPr/>
        </p:nvSpPr>
        <p:spPr>
          <a:xfrm>
            <a:off x="2152650" y="4814888"/>
            <a:ext cx="2111375" cy="519112"/>
          </a:xfrm>
          <a:prstGeom prst="rect">
            <a:avLst/>
          </a:prstGeom>
          <a:noFill/>
          <a:ln w="9525">
            <a:noFill/>
          </a:ln>
        </p:spPr>
        <p:txBody>
          <a:bodyPr wrap="none">
            <a:spAutoFit/>
          </a:bodyPr>
          <a:p>
            <a:pPr eaLnBrk="1" hangingPunct="1">
              <a:buFont typeface="Arial" panose="020B0604020202020204" pitchFamily="34" charset="0"/>
            </a:pPr>
            <a:r>
              <a:rPr lang="zh-CN" altLang="zh-CN" sz="2800" dirty="0">
                <a:solidFill>
                  <a:srgbClr val="FF3300"/>
                </a:solidFill>
                <a:latin typeface="Times New Roman" panose="02020603050405020304" pitchFamily="18" charset="0"/>
                <a:ea typeface="宋体" panose="02010600030101010101" pitchFamily="2" charset="-122"/>
              </a:rPr>
              <a:t>[ 23,  52,  80]</a:t>
            </a:r>
            <a:endParaRPr lang="zh-CN" altLang="zh-CN" sz="2800" dirty="0">
              <a:solidFill>
                <a:srgbClr val="FF3300"/>
              </a:solidFill>
              <a:latin typeface="Times New Roman" panose="02020603050405020304" pitchFamily="18" charset="0"/>
              <a:ea typeface="宋体" panose="02010600030101010101" pitchFamily="2" charset="-122"/>
            </a:endParaRPr>
          </a:p>
        </p:txBody>
      </p:sp>
      <p:sp>
        <p:nvSpPr>
          <p:cNvPr id="80917" name="Text Box 21"/>
          <p:cNvSpPr txBox="1"/>
          <p:nvPr/>
        </p:nvSpPr>
        <p:spPr>
          <a:xfrm>
            <a:off x="5108575" y="2070100"/>
            <a:ext cx="1993900" cy="519113"/>
          </a:xfrm>
          <a:prstGeom prst="rect">
            <a:avLst/>
          </a:prstGeom>
          <a:noFill/>
          <a:ln w="9525">
            <a:noFill/>
          </a:ln>
        </p:spPr>
        <p:txBody>
          <a:bodyPr wrap="none">
            <a:spAutoFit/>
          </a:bodyPr>
          <a:p>
            <a:pPr eaLnBrk="1" hangingPunct="1">
              <a:buFont typeface="Arial" panose="020B0604020202020204" pitchFamily="34" charset="0"/>
            </a:pPr>
            <a:r>
              <a:rPr lang="zh-CN" altLang="zh-CN" sz="2800" dirty="0">
                <a:latin typeface="Times New Roman" panose="02020603050405020304" pitchFamily="18" charset="0"/>
                <a:ea typeface="宋体" panose="02010600030101010101" pitchFamily="2" charset="-122"/>
              </a:rPr>
              <a:t>[36,  68][</a:t>
            </a:r>
            <a:r>
              <a:rPr lang="zh-CN" altLang="zh-CN" sz="2800" dirty="0">
                <a:solidFill>
                  <a:schemeClr val="accent1"/>
                </a:solidFill>
                <a:latin typeface="Times New Roman" panose="02020603050405020304" pitchFamily="18" charset="0"/>
                <a:ea typeface="宋体" panose="02010600030101010101" pitchFamily="2" charset="-122"/>
              </a:rPr>
              <a:t>14]</a:t>
            </a:r>
            <a:endParaRPr lang="zh-CN" altLang="zh-CN" sz="2800" dirty="0">
              <a:latin typeface="Times New Roman" panose="02020603050405020304" pitchFamily="18" charset="0"/>
              <a:ea typeface="宋体" panose="02010600030101010101" pitchFamily="2" charset="-122"/>
            </a:endParaRPr>
          </a:p>
        </p:txBody>
      </p:sp>
      <p:sp>
        <p:nvSpPr>
          <p:cNvPr id="80918" name="Text Box 22"/>
          <p:cNvSpPr txBox="1"/>
          <p:nvPr/>
        </p:nvSpPr>
        <p:spPr>
          <a:xfrm>
            <a:off x="5154613" y="2949575"/>
            <a:ext cx="1371600" cy="519113"/>
          </a:xfrm>
          <a:prstGeom prst="rect">
            <a:avLst/>
          </a:prstGeom>
          <a:noFill/>
          <a:ln w="9525">
            <a:noFill/>
          </a:ln>
        </p:spPr>
        <p:txBody>
          <a:bodyPr wrap="none">
            <a:spAutoFit/>
          </a:bodyPr>
          <a:p>
            <a:pPr eaLnBrk="1" hangingPunct="1">
              <a:buFont typeface="Arial" panose="020B0604020202020204" pitchFamily="34" charset="0"/>
            </a:pPr>
            <a:r>
              <a:rPr lang="zh-CN" altLang="zh-CN" sz="2800" dirty="0">
                <a:latin typeface="Times New Roman" panose="02020603050405020304" pitchFamily="18" charset="0"/>
                <a:ea typeface="宋体" panose="02010600030101010101" pitchFamily="2" charset="-122"/>
              </a:rPr>
              <a:t>[36][</a:t>
            </a:r>
            <a:r>
              <a:rPr lang="zh-CN" altLang="zh-CN" sz="2800" dirty="0">
                <a:solidFill>
                  <a:schemeClr val="accent1"/>
                </a:solidFill>
                <a:latin typeface="Times New Roman" panose="02020603050405020304" pitchFamily="18" charset="0"/>
                <a:ea typeface="宋体" panose="02010600030101010101" pitchFamily="2" charset="-122"/>
              </a:rPr>
              <a:t>68]</a:t>
            </a:r>
            <a:endParaRPr lang="zh-CN" altLang="zh-CN" sz="2800" dirty="0">
              <a:latin typeface="Times New Roman" panose="02020603050405020304" pitchFamily="18" charset="0"/>
              <a:ea typeface="宋体" panose="02010600030101010101" pitchFamily="2" charset="-122"/>
            </a:endParaRPr>
          </a:p>
        </p:txBody>
      </p:sp>
      <p:sp>
        <p:nvSpPr>
          <p:cNvPr id="80919" name="Line 23"/>
          <p:cNvSpPr/>
          <p:nvPr/>
        </p:nvSpPr>
        <p:spPr>
          <a:xfrm>
            <a:off x="5505450" y="3524250"/>
            <a:ext cx="304800" cy="304800"/>
          </a:xfrm>
          <a:prstGeom prst="line">
            <a:avLst/>
          </a:prstGeom>
          <a:ln w="28575" cap="flat" cmpd="sng">
            <a:solidFill>
              <a:srgbClr val="0000FF"/>
            </a:solidFill>
            <a:prstDash val="solid"/>
            <a:bevel/>
            <a:headEnd type="none" w="med" len="med"/>
            <a:tailEnd type="triangle" w="med" len="med"/>
          </a:ln>
        </p:spPr>
      </p:sp>
      <p:sp>
        <p:nvSpPr>
          <p:cNvPr id="80920" name="Line 24"/>
          <p:cNvSpPr/>
          <p:nvPr/>
        </p:nvSpPr>
        <p:spPr>
          <a:xfrm flipH="1">
            <a:off x="5949950" y="3524250"/>
            <a:ext cx="304800" cy="304800"/>
          </a:xfrm>
          <a:prstGeom prst="line">
            <a:avLst/>
          </a:prstGeom>
          <a:ln w="28575" cap="flat" cmpd="sng">
            <a:solidFill>
              <a:srgbClr val="0000FF"/>
            </a:solidFill>
            <a:prstDash val="solid"/>
            <a:bevel/>
            <a:headEnd type="none" w="med" len="med"/>
            <a:tailEnd type="triangle" w="med" len="med"/>
          </a:ln>
        </p:spPr>
      </p:sp>
      <p:sp>
        <p:nvSpPr>
          <p:cNvPr id="80921" name="Text Box 25"/>
          <p:cNvSpPr txBox="1"/>
          <p:nvPr/>
        </p:nvSpPr>
        <p:spPr>
          <a:xfrm>
            <a:off x="5126038" y="3941763"/>
            <a:ext cx="1400175" cy="519112"/>
          </a:xfrm>
          <a:prstGeom prst="rect">
            <a:avLst/>
          </a:prstGeom>
          <a:noFill/>
          <a:ln w="9525">
            <a:noFill/>
          </a:ln>
        </p:spPr>
        <p:txBody>
          <a:bodyPr wrap="none">
            <a:spAutoFit/>
          </a:bodyPr>
          <a:p>
            <a:pPr eaLnBrk="1" hangingPunct="1">
              <a:buFont typeface="Arial" panose="020B0604020202020204" pitchFamily="34" charset="0"/>
            </a:pPr>
            <a:r>
              <a:rPr lang="zh-CN" altLang="zh-CN" sz="2800" dirty="0">
                <a:solidFill>
                  <a:srgbClr val="0000FF"/>
                </a:solidFill>
                <a:latin typeface="Times New Roman" panose="02020603050405020304" pitchFamily="18" charset="0"/>
                <a:ea typeface="宋体" panose="02010600030101010101" pitchFamily="2" charset="-122"/>
              </a:rPr>
              <a:t>[36,  68]</a:t>
            </a:r>
            <a:endParaRPr lang="zh-CN" altLang="zh-CN" sz="2800" dirty="0">
              <a:latin typeface="Times New Roman" panose="02020603050405020304" pitchFamily="18" charset="0"/>
              <a:ea typeface="宋体" panose="02010600030101010101" pitchFamily="2" charset="-122"/>
            </a:endParaRPr>
          </a:p>
        </p:txBody>
      </p:sp>
      <p:sp>
        <p:nvSpPr>
          <p:cNvPr id="80922" name="Line 26"/>
          <p:cNvSpPr/>
          <p:nvPr/>
        </p:nvSpPr>
        <p:spPr>
          <a:xfrm>
            <a:off x="5589588" y="4456113"/>
            <a:ext cx="304800" cy="304800"/>
          </a:xfrm>
          <a:prstGeom prst="line">
            <a:avLst/>
          </a:prstGeom>
          <a:ln w="28575" cap="flat" cmpd="sng">
            <a:solidFill>
              <a:srgbClr val="0000FF"/>
            </a:solidFill>
            <a:prstDash val="solid"/>
            <a:bevel/>
            <a:headEnd type="none" w="med" len="med"/>
            <a:tailEnd type="triangle" w="med" len="med"/>
          </a:ln>
        </p:spPr>
      </p:sp>
      <p:sp>
        <p:nvSpPr>
          <p:cNvPr id="80923" name="Line 27"/>
          <p:cNvSpPr/>
          <p:nvPr/>
        </p:nvSpPr>
        <p:spPr>
          <a:xfrm>
            <a:off x="6742113" y="2779713"/>
            <a:ext cx="0" cy="1981200"/>
          </a:xfrm>
          <a:prstGeom prst="line">
            <a:avLst/>
          </a:prstGeom>
          <a:ln w="28575" cap="flat" cmpd="sng">
            <a:solidFill>
              <a:srgbClr val="0000FF"/>
            </a:solidFill>
            <a:prstDash val="solid"/>
            <a:bevel/>
            <a:headEnd type="none" w="med" len="med"/>
            <a:tailEnd type="triangle" w="med" len="med"/>
          </a:ln>
        </p:spPr>
      </p:sp>
      <p:sp>
        <p:nvSpPr>
          <p:cNvPr id="80924" name="Text Box 28"/>
          <p:cNvSpPr txBox="1"/>
          <p:nvPr/>
        </p:nvSpPr>
        <p:spPr>
          <a:xfrm>
            <a:off x="5032375" y="4827588"/>
            <a:ext cx="2020888" cy="519112"/>
          </a:xfrm>
          <a:prstGeom prst="rect">
            <a:avLst/>
          </a:prstGeom>
          <a:noFill/>
          <a:ln w="9525">
            <a:noFill/>
          </a:ln>
        </p:spPr>
        <p:txBody>
          <a:bodyPr wrap="none">
            <a:spAutoFit/>
          </a:bodyPr>
          <a:p>
            <a:pPr eaLnBrk="1" hangingPunct="1">
              <a:buFont typeface="Arial" panose="020B0604020202020204" pitchFamily="34" charset="0"/>
            </a:pPr>
            <a:r>
              <a:rPr lang="zh-CN" altLang="zh-CN" sz="2800" dirty="0">
                <a:solidFill>
                  <a:srgbClr val="FF3300"/>
                </a:solidFill>
                <a:latin typeface="Times New Roman" panose="02020603050405020304" pitchFamily="18" charset="0"/>
                <a:ea typeface="宋体" panose="02010600030101010101" pitchFamily="2" charset="-122"/>
                <a:sym typeface="Arial" panose="020B0604020202020204" pitchFamily="34" charset="0"/>
              </a:rPr>
              <a:t>[14,  36,  68]</a:t>
            </a:r>
            <a:endParaRPr lang="zh-CN" altLang="zh-CN" sz="2800" dirty="0">
              <a:solidFill>
                <a:srgbClr val="FF3300"/>
              </a:solidFill>
              <a:latin typeface="Times New Roman" panose="02020603050405020304" pitchFamily="18" charset="0"/>
              <a:ea typeface="宋体" panose="02010600030101010101" pitchFamily="2" charset="-122"/>
              <a:sym typeface="Arial" panose="020B0604020202020204" pitchFamily="34" charset="0"/>
            </a:endParaRPr>
          </a:p>
        </p:txBody>
      </p:sp>
      <p:sp>
        <p:nvSpPr>
          <p:cNvPr id="80925" name="Line 29"/>
          <p:cNvSpPr/>
          <p:nvPr/>
        </p:nvSpPr>
        <p:spPr>
          <a:xfrm>
            <a:off x="3070225" y="5218113"/>
            <a:ext cx="685800" cy="457200"/>
          </a:xfrm>
          <a:prstGeom prst="line">
            <a:avLst/>
          </a:prstGeom>
          <a:ln w="28575" cap="flat" cmpd="sng">
            <a:solidFill>
              <a:srgbClr val="0000FF"/>
            </a:solidFill>
            <a:prstDash val="solid"/>
            <a:bevel/>
            <a:headEnd type="none" w="med" len="med"/>
            <a:tailEnd type="triangle" w="med" len="med"/>
          </a:ln>
        </p:spPr>
      </p:sp>
      <p:sp>
        <p:nvSpPr>
          <p:cNvPr id="80926" name="Line 30"/>
          <p:cNvSpPr/>
          <p:nvPr/>
        </p:nvSpPr>
        <p:spPr>
          <a:xfrm flipH="1">
            <a:off x="5505450" y="5218113"/>
            <a:ext cx="762000" cy="457200"/>
          </a:xfrm>
          <a:prstGeom prst="line">
            <a:avLst/>
          </a:prstGeom>
          <a:ln w="28575" cap="flat" cmpd="sng">
            <a:solidFill>
              <a:srgbClr val="0000FF"/>
            </a:solidFill>
            <a:prstDash val="solid"/>
            <a:bevel/>
            <a:headEnd type="none" w="med" len="med"/>
            <a:tailEnd type="triangle" w="med" len="med"/>
          </a:ln>
        </p:spPr>
      </p:sp>
      <p:sp>
        <p:nvSpPr>
          <p:cNvPr id="80927" name="Text Box 31"/>
          <p:cNvSpPr txBox="1"/>
          <p:nvPr/>
        </p:nvSpPr>
        <p:spPr>
          <a:xfrm>
            <a:off x="2530475" y="5653088"/>
            <a:ext cx="4067175" cy="519112"/>
          </a:xfrm>
          <a:prstGeom prst="rect">
            <a:avLst/>
          </a:prstGeom>
          <a:noFill/>
          <a:ln w="9525">
            <a:noFill/>
          </a:ln>
        </p:spPr>
        <p:txBody>
          <a:bodyPr wrap="none">
            <a:spAutoFit/>
          </a:bodyPr>
          <a:p>
            <a:pPr eaLnBrk="1" hangingPunct="1">
              <a:buFont typeface="Arial" panose="020B0604020202020204" pitchFamily="34" charset="0"/>
            </a:pPr>
            <a:r>
              <a:rPr lang="zh-CN" altLang="zh-CN" sz="2800" dirty="0">
                <a:latin typeface="Times New Roman" panose="02020603050405020304" pitchFamily="18" charset="0"/>
                <a:ea typeface="宋体" panose="02010600030101010101" pitchFamily="2" charset="-122"/>
              </a:rPr>
              <a:t>[ 14,  23,  36,  52,  68,  80 ]</a:t>
            </a:r>
            <a:endParaRPr lang="zh-CN" altLang="zh-CN" sz="2800" dirty="0">
              <a:latin typeface="Times New Roman" panose="02020603050405020304" pitchFamily="18" charset="0"/>
              <a:ea typeface="宋体" panose="02010600030101010101"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0905"/>
                                        </p:tgtEl>
                                        <p:attrNameLst>
                                          <p:attrName>style.visibility</p:attrName>
                                        </p:attrNameLst>
                                      </p:cBhvr>
                                      <p:to>
                                        <p:strVal val="visible"/>
                                      </p:to>
                                    </p:set>
                                    <p:anim calcmode="lin" valueType="num">
                                      <p:cBhvr additive="base">
                                        <p:cTn id="7" dur="500" fill="hold"/>
                                        <p:tgtEl>
                                          <p:spTgt spid="80905"/>
                                        </p:tgtEl>
                                        <p:attrNameLst>
                                          <p:attrName>ppt_x</p:attrName>
                                        </p:attrNameLst>
                                      </p:cBhvr>
                                      <p:tavLst>
                                        <p:tav tm="0">
                                          <p:val>
                                            <p:strVal val="0-#ppt_w/2"/>
                                          </p:val>
                                        </p:tav>
                                        <p:tav tm="100000">
                                          <p:val>
                                            <p:strVal val="#ppt_x"/>
                                          </p:val>
                                        </p:tav>
                                      </p:tavLst>
                                    </p:anim>
                                    <p:anim calcmode="lin" valueType="num">
                                      <p:cBhvr additive="base">
                                        <p:cTn id="8" dur="500" fill="hold"/>
                                        <p:tgtEl>
                                          <p:spTgt spid="80905"/>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0906"/>
                                        </p:tgtEl>
                                        <p:attrNameLst>
                                          <p:attrName>style.visibility</p:attrName>
                                        </p:attrNameLst>
                                      </p:cBhvr>
                                      <p:to>
                                        <p:strVal val="visible"/>
                                      </p:to>
                                    </p:set>
                                    <p:animEffect transition="in" filter="wipe(left)">
                                      <p:cBhvr>
                                        <p:cTn id="11" dur="500"/>
                                        <p:tgtEl>
                                          <p:spTgt spid="8090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0907"/>
                                        </p:tgtEl>
                                        <p:attrNameLst>
                                          <p:attrName>style.visibility</p:attrName>
                                        </p:attrNameLst>
                                      </p:cBhvr>
                                      <p:to>
                                        <p:strVal val="visible"/>
                                      </p:to>
                                    </p:set>
                                    <p:animEffect transition="in" filter="wipe(left)">
                                      <p:cBhvr>
                                        <p:cTn id="16" dur="500"/>
                                        <p:tgtEl>
                                          <p:spTgt spid="8090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0908"/>
                                        </p:tgtEl>
                                        <p:attrNameLst>
                                          <p:attrName>style.visibility</p:attrName>
                                        </p:attrNameLst>
                                      </p:cBhvr>
                                      <p:to>
                                        <p:strVal val="visible"/>
                                      </p:to>
                                    </p:set>
                                    <p:animEffect transition="in" filter="wipe(left)">
                                      <p:cBhvr>
                                        <p:cTn id="21" dur="500"/>
                                        <p:tgtEl>
                                          <p:spTgt spid="8090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0909"/>
                                        </p:tgtEl>
                                        <p:attrNameLst>
                                          <p:attrName>style.visibility</p:attrName>
                                        </p:attrNameLst>
                                      </p:cBhvr>
                                      <p:to>
                                        <p:strVal val="visible"/>
                                      </p:to>
                                    </p:set>
                                    <p:animEffect transition="in" filter="wipe(left)">
                                      <p:cBhvr>
                                        <p:cTn id="26" dur="500"/>
                                        <p:tgtEl>
                                          <p:spTgt spid="80909"/>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80910"/>
                                        </p:tgtEl>
                                        <p:attrNameLst>
                                          <p:attrName>style.visibility</p:attrName>
                                        </p:attrNameLst>
                                      </p:cBhvr>
                                      <p:to>
                                        <p:strVal val="visible"/>
                                      </p:to>
                                    </p:set>
                                    <p:animEffect transition="in" filter="wipe(left)">
                                      <p:cBhvr>
                                        <p:cTn id="30" dur="500"/>
                                        <p:tgtEl>
                                          <p:spTgt spid="809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80911"/>
                                        </p:tgtEl>
                                        <p:attrNameLst>
                                          <p:attrName>style.visibility</p:attrName>
                                        </p:attrNameLst>
                                      </p:cBhvr>
                                      <p:to>
                                        <p:strVal val="visible"/>
                                      </p:to>
                                    </p:set>
                                    <p:animEffect transition="in" filter="wipe(up)">
                                      <p:cBhvr>
                                        <p:cTn id="35" dur="500"/>
                                        <p:tgtEl>
                                          <p:spTgt spid="80911"/>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80912"/>
                                        </p:tgtEl>
                                        <p:attrNameLst>
                                          <p:attrName>style.visibility</p:attrName>
                                        </p:attrNameLst>
                                      </p:cBhvr>
                                      <p:to>
                                        <p:strVal val="visible"/>
                                      </p:to>
                                    </p:set>
                                    <p:animEffect transition="in" filter="wipe(up)">
                                      <p:cBhvr>
                                        <p:cTn id="39" dur="500"/>
                                        <p:tgtEl>
                                          <p:spTgt spid="8091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80913"/>
                                        </p:tgtEl>
                                        <p:attrNameLst>
                                          <p:attrName>style.visibility</p:attrName>
                                        </p:attrNameLst>
                                      </p:cBhvr>
                                      <p:to>
                                        <p:strVal val="visible"/>
                                      </p:to>
                                    </p:set>
                                    <p:animEffect transition="in" filter="wipe(left)">
                                      <p:cBhvr>
                                        <p:cTn id="44" dur="500"/>
                                        <p:tgtEl>
                                          <p:spTgt spid="8091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80914"/>
                                        </p:tgtEl>
                                        <p:attrNameLst>
                                          <p:attrName>style.visibility</p:attrName>
                                        </p:attrNameLst>
                                      </p:cBhvr>
                                      <p:to>
                                        <p:strVal val="visible"/>
                                      </p:to>
                                    </p:set>
                                    <p:animEffect transition="in" filter="wipe(up)">
                                      <p:cBhvr>
                                        <p:cTn id="49" dur="500"/>
                                        <p:tgtEl>
                                          <p:spTgt spid="80914"/>
                                        </p:tgtEl>
                                      </p:cBhvr>
                                    </p:animEffect>
                                  </p:childTnLst>
                                </p:cTn>
                              </p:par>
                            </p:childTnLst>
                          </p:cTn>
                        </p:par>
                        <p:par>
                          <p:cTn id="50" fill="hold">
                            <p:stCondLst>
                              <p:cond delay="500"/>
                            </p:stCondLst>
                            <p:childTnLst>
                              <p:par>
                                <p:cTn id="51" presetID="22" presetClass="entr" presetSubtype="1" fill="hold" nodeType="afterEffect">
                                  <p:stCondLst>
                                    <p:cond delay="0"/>
                                  </p:stCondLst>
                                  <p:childTnLst>
                                    <p:set>
                                      <p:cBhvr>
                                        <p:cTn id="52" dur="1" fill="hold">
                                          <p:stCondLst>
                                            <p:cond delay="0"/>
                                          </p:stCondLst>
                                        </p:cTn>
                                        <p:tgtEl>
                                          <p:spTgt spid="80915"/>
                                        </p:tgtEl>
                                        <p:attrNameLst>
                                          <p:attrName>style.visibility</p:attrName>
                                        </p:attrNameLst>
                                      </p:cBhvr>
                                      <p:to>
                                        <p:strVal val="visible"/>
                                      </p:to>
                                    </p:set>
                                    <p:animEffect transition="in" filter="wipe(up)">
                                      <p:cBhvr>
                                        <p:cTn id="53" dur="500"/>
                                        <p:tgtEl>
                                          <p:spTgt spid="8091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80916"/>
                                        </p:tgtEl>
                                        <p:attrNameLst>
                                          <p:attrName>style.visibility</p:attrName>
                                        </p:attrNameLst>
                                      </p:cBhvr>
                                      <p:to>
                                        <p:strVal val="visible"/>
                                      </p:to>
                                    </p:set>
                                    <p:animEffect transition="in" filter="wipe(left)">
                                      <p:cBhvr>
                                        <p:cTn id="58" dur="500"/>
                                        <p:tgtEl>
                                          <p:spTgt spid="8091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80917"/>
                                        </p:tgtEl>
                                        <p:attrNameLst>
                                          <p:attrName>style.visibility</p:attrName>
                                        </p:attrNameLst>
                                      </p:cBhvr>
                                      <p:to>
                                        <p:strVal val="visible"/>
                                      </p:to>
                                    </p:set>
                                    <p:animEffect transition="in" filter="wipe(left)">
                                      <p:cBhvr>
                                        <p:cTn id="63" dur="500"/>
                                        <p:tgtEl>
                                          <p:spTgt spid="8091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80918"/>
                                        </p:tgtEl>
                                        <p:attrNameLst>
                                          <p:attrName>style.visibility</p:attrName>
                                        </p:attrNameLst>
                                      </p:cBhvr>
                                      <p:to>
                                        <p:strVal val="visible"/>
                                      </p:to>
                                    </p:set>
                                    <p:animEffect transition="in" filter="wipe(left)">
                                      <p:cBhvr>
                                        <p:cTn id="68" dur="500"/>
                                        <p:tgtEl>
                                          <p:spTgt spid="8091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80919"/>
                                        </p:tgtEl>
                                        <p:attrNameLst>
                                          <p:attrName>style.visibility</p:attrName>
                                        </p:attrNameLst>
                                      </p:cBhvr>
                                      <p:to>
                                        <p:strVal val="visible"/>
                                      </p:to>
                                    </p:set>
                                    <p:animEffect transition="in" filter="wipe(up)">
                                      <p:cBhvr>
                                        <p:cTn id="73" dur="500"/>
                                        <p:tgtEl>
                                          <p:spTgt spid="80919"/>
                                        </p:tgtEl>
                                      </p:cBhvr>
                                    </p:animEffect>
                                  </p:childTnLst>
                                </p:cTn>
                              </p:par>
                            </p:childTnLst>
                          </p:cTn>
                        </p:par>
                        <p:par>
                          <p:cTn id="74" fill="hold">
                            <p:stCondLst>
                              <p:cond delay="500"/>
                            </p:stCondLst>
                            <p:childTnLst>
                              <p:par>
                                <p:cTn id="75" presetID="22" presetClass="entr" presetSubtype="1" fill="hold" nodeType="afterEffect">
                                  <p:stCondLst>
                                    <p:cond delay="0"/>
                                  </p:stCondLst>
                                  <p:childTnLst>
                                    <p:set>
                                      <p:cBhvr>
                                        <p:cTn id="76" dur="1" fill="hold">
                                          <p:stCondLst>
                                            <p:cond delay="0"/>
                                          </p:stCondLst>
                                        </p:cTn>
                                        <p:tgtEl>
                                          <p:spTgt spid="80920"/>
                                        </p:tgtEl>
                                        <p:attrNameLst>
                                          <p:attrName>style.visibility</p:attrName>
                                        </p:attrNameLst>
                                      </p:cBhvr>
                                      <p:to>
                                        <p:strVal val="visible"/>
                                      </p:to>
                                    </p:set>
                                    <p:animEffect transition="in" filter="wipe(up)">
                                      <p:cBhvr>
                                        <p:cTn id="77" dur="500"/>
                                        <p:tgtEl>
                                          <p:spTgt spid="8092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80921"/>
                                        </p:tgtEl>
                                        <p:attrNameLst>
                                          <p:attrName>style.visibility</p:attrName>
                                        </p:attrNameLst>
                                      </p:cBhvr>
                                      <p:to>
                                        <p:strVal val="visible"/>
                                      </p:to>
                                    </p:set>
                                    <p:animEffect transition="in" filter="wipe(left)">
                                      <p:cBhvr>
                                        <p:cTn id="82" dur="500"/>
                                        <p:tgtEl>
                                          <p:spTgt spid="8092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80922"/>
                                        </p:tgtEl>
                                        <p:attrNameLst>
                                          <p:attrName>style.visibility</p:attrName>
                                        </p:attrNameLst>
                                      </p:cBhvr>
                                      <p:to>
                                        <p:strVal val="visible"/>
                                      </p:to>
                                    </p:set>
                                    <p:animEffect transition="in" filter="wipe(up)">
                                      <p:cBhvr>
                                        <p:cTn id="87" dur="500"/>
                                        <p:tgtEl>
                                          <p:spTgt spid="80922"/>
                                        </p:tgtEl>
                                      </p:cBhvr>
                                    </p:animEffect>
                                  </p:childTnLst>
                                </p:cTn>
                              </p:par>
                            </p:childTnLst>
                          </p:cTn>
                        </p:par>
                        <p:par>
                          <p:cTn id="88" fill="hold">
                            <p:stCondLst>
                              <p:cond delay="500"/>
                            </p:stCondLst>
                            <p:childTnLst>
                              <p:par>
                                <p:cTn id="89" presetID="22" presetClass="entr" presetSubtype="1" fill="hold" nodeType="afterEffect">
                                  <p:stCondLst>
                                    <p:cond delay="0"/>
                                  </p:stCondLst>
                                  <p:childTnLst>
                                    <p:set>
                                      <p:cBhvr>
                                        <p:cTn id="90" dur="1" fill="hold">
                                          <p:stCondLst>
                                            <p:cond delay="0"/>
                                          </p:stCondLst>
                                        </p:cTn>
                                        <p:tgtEl>
                                          <p:spTgt spid="80923"/>
                                        </p:tgtEl>
                                        <p:attrNameLst>
                                          <p:attrName>style.visibility</p:attrName>
                                        </p:attrNameLst>
                                      </p:cBhvr>
                                      <p:to>
                                        <p:strVal val="visible"/>
                                      </p:to>
                                    </p:set>
                                    <p:animEffect transition="in" filter="wipe(up)">
                                      <p:cBhvr>
                                        <p:cTn id="91" dur="500"/>
                                        <p:tgtEl>
                                          <p:spTgt spid="8092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80924"/>
                                        </p:tgtEl>
                                        <p:attrNameLst>
                                          <p:attrName>style.visibility</p:attrName>
                                        </p:attrNameLst>
                                      </p:cBhvr>
                                      <p:to>
                                        <p:strVal val="visible"/>
                                      </p:to>
                                    </p:set>
                                    <p:animEffect transition="in" filter="wipe(left)">
                                      <p:cBhvr>
                                        <p:cTn id="96" dur="500"/>
                                        <p:tgtEl>
                                          <p:spTgt spid="80924"/>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nodeType="clickEffect">
                                  <p:stCondLst>
                                    <p:cond delay="0"/>
                                  </p:stCondLst>
                                  <p:childTnLst>
                                    <p:set>
                                      <p:cBhvr>
                                        <p:cTn id="100" dur="1" fill="hold">
                                          <p:stCondLst>
                                            <p:cond delay="0"/>
                                          </p:stCondLst>
                                        </p:cTn>
                                        <p:tgtEl>
                                          <p:spTgt spid="80925"/>
                                        </p:tgtEl>
                                        <p:attrNameLst>
                                          <p:attrName>style.visibility</p:attrName>
                                        </p:attrNameLst>
                                      </p:cBhvr>
                                      <p:to>
                                        <p:strVal val="visible"/>
                                      </p:to>
                                    </p:set>
                                    <p:animEffect transition="in" filter="wipe(up)">
                                      <p:cBhvr>
                                        <p:cTn id="101" dur="500"/>
                                        <p:tgtEl>
                                          <p:spTgt spid="80925"/>
                                        </p:tgtEl>
                                      </p:cBhvr>
                                    </p:animEffect>
                                  </p:childTnLst>
                                </p:cTn>
                              </p:par>
                            </p:childTnLst>
                          </p:cTn>
                        </p:par>
                        <p:par>
                          <p:cTn id="102" fill="hold">
                            <p:stCondLst>
                              <p:cond delay="500"/>
                            </p:stCondLst>
                            <p:childTnLst>
                              <p:par>
                                <p:cTn id="103" presetID="22" presetClass="entr" presetSubtype="1" fill="hold" nodeType="afterEffect">
                                  <p:stCondLst>
                                    <p:cond delay="0"/>
                                  </p:stCondLst>
                                  <p:childTnLst>
                                    <p:set>
                                      <p:cBhvr>
                                        <p:cTn id="104" dur="1" fill="hold">
                                          <p:stCondLst>
                                            <p:cond delay="0"/>
                                          </p:stCondLst>
                                        </p:cTn>
                                        <p:tgtEl>
                                          <p:spTgt spid="80926"/>
                                        </p:tgtEl>
                                        <p:attrNameLst>
                                          <p:attrName>style.visibility</p:attrName>
                                        </p:attrNameLst>
                                      </p:cBhvr>
                                      <p:to>
                                        <p:strVal val="visible"/>
                                      </p:to>
                                    </p:set>
                                    <p:animEffect transition="in" filter="wipe(up)">
                                      <p:cBhvr>
                                        <p:cTn id="105" dur="500"/>
                                        <p:tgtEl>
                                          <p:spTgt spid="80926"/>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80927"/>
                                        </p:tgtEl>
                                        <p:attrNameLst>
                                          <p:attrName>style.visibility</p:attrName>
                                        </p:attrNameLst>
                                      </p:cBhvr>
                                      <p:to>
                                        <p:strVal val="visible"/>
                                      </p:to>
                                    </p:set>
                                    <p:animEffect transition="in" filter="wipe(left)">
                                      <p:cBhvr>
                                        <p:cTn id="110" dur="500"/>
                                        <p:tgtEl>
                                          <p:spTgt spid="80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5" grpId="0"/>
      <p:bldP spid="80906" grpId="0"/>
      <p:bldP spid="80907" grpId="0"/>
      <p:bldP spid="80908" grpId="0"/>
      <p:bldP spid="80909" grpId="0"/>
      <p:bldP spid="80910" grpId="0"/>
      <p:bldP spid="80913" grpId="0"/>
      <p:bldP spid="80916" grpId="0"/>
      <p:bldP spid="80917" grpId="0"/>
      <p:bldP spid="80918" grpId="0"/>
      <p:bldP spid="80921" grpId="0"/>
      <p:bldP spid="80924" grpId="0"/>
      <p:bldP spid="8092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p:nvPr/>
        </p:nvSpPr>
        <p:spPr>
          <a:xfrm>
            <a:off x="609600" y="188913"/>
            <a:ext cx="7772400" cy="5445125"/>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void</a:t>
            </a:r>
            <a:r>
              <a:rPr lang="en-US" altLang="zh-CN" dirty="0">
                <a:latin typeface="微软雅黑" panose="020B0503020204020204" pitchFamily="34" charset="-122"/>
                <a:ea typeface="微软雅黑" panose="020B0503020204020204" pitchFamily="34" charset="-122"/>
              </a:rPr>
              <a:t> Msort ( RcdType SR[],  RcdType </a:t>
            </a:r>
            <a:r>
              <a:rPr lang="en-US" altLang="zh-CN" b="1" dirty="0">
                <a:latin typeface="微软雅黑" panose="020B0503020204020204" pitchFamily="34" charset="-122"/>
                <a:ea typeface="微软雅黑" panose="020B0503020204020204" pitchFamily="34" charset="-122"/>
              </a:rPr>
              <a:t>&amp;</a:t>
            </a:r>
            <a:r>
              <a:rPr lang="en-US" altLang="zh-CN" dirty="0">
                <a:latin typeface="微软雅黑" panose="020B0503020204020204" pitchFamily="34" charset="-122"/>
                <a:ea typeface="微软雅黑" panose="020B0503020204020204" pitchFamily="34" charset="-122"/>
              </a:rPr>
              <a:t>TR1[], </a:t>
            </a:r>
            <a:r>
              <a:rPr lang="en-US" altLang="zh-CN" b="1" dirty="0">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s, </a:t>
            </a:r>
            <a:r>
              <a:rPr lang="en-US" altLang="zh-CN" b="1" dirty="0">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t ) </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将</a:t>
            </a:r>
            <a:r>
              <a:rPr lang="en-US" altLang="zh-CN" dirty="0">
                <a:latin typeface="微软雅黑" panose="020B0503020204020204" pitchFamily="34" charset="-122"/>
                <a:ea typeface="微软雅黑" panose="020B0503020204020204" pitchFamily="34" charset="-122"/>
              </a:rPr>
              <a:t>SR[s..t] </a:t>
            </a:r>
            <a:r>
              <a:rPr lang="zh-CN" altLang="en-US" dirty="0">
                <a:latin typeface="微软雅黑" panose="020B0503020204020204" pitchFamily="34" charset="-122"/>
                <a:ea typeface="微软雅黑" panose="020B0503020204020204" pitchFamily="34" charset="-122"/>
              </a:rPr>
              <a:t>归并排序为 </a:t>
            </a:r>
            <a:r>
              <a:rPr lang="en-US" altLang="zh-CN" dirty="0">
                <a:latin typeface="微软雅黑" panose="020B0503020204020204" pitchFamily="34" charset="-122"/>
                <a:ea typeface="微软雅黑" panose="020B0503020204020204" pitchFamily="34" charset="-122"/>
              </a:rPr>
              <a:t>TR1[s..t]</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if</a:t>
            </a:r>
            <a:r>
              <a:rPr lang="en-US" altLang="zh-CN" dirty="0">
                <a:latin typeface="微软雅黑" panose="020B0503020204020204" pitchFamily="34" charset="-122"/>
                <a:ea typeface="微软雅黑" panose="020B0503020204020204" pitchFamily="34" charset="-122"/>
              </a:rPr>
              <a:t> (s= =t) TR1[s]=SR[s];</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else</a:t>
            </a: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微软雅黑" panose="020B0503020204020204" pitchFamily="34" charset="-122"/>
                <a:ea typeface="微软雅黑" panose="020B0503020204020204" pitchFamily="34" charset="-122"/>
              </a:rPr>
              <a:t>    m = (s+t)/2;   // </a:t>
            </a:r>
            <a:r>
              <a:rPr lang="zh-CN" altLang="en-US" dirty="0">
                <a:latin typeface="微软雅黑" panose="020B0503020204020204" pitchFamily="34" charset="-122"/>
                <a:ea typeface="微软雅黑" panose="020B0503020204020204" pitchFamily="34" charset="-122"/>
              </a:rPr>
              <a:t>将</a:t>
            </a:r>
            <a:r>
              <a:rPr lang="en-US" altLang="zh-CN" dirty="0">
                <a:latin typeface="微软雅黑" panose="020B0503020204020204" pitchFamily="34" charset="-122"/>
                <a:ea typeface="微软雅黑" panose="020B0503020204020204" pitchFamily="34" charset="-122"/>
              </a:rPr>
              <a:t>SR[s..t]</a:t>
            </a:r>
            <a:r>
              <a:rPr lang="zh-CN" altLang="en-US" dirty="0">
                <a:latin typeface="微软雅黑" panose="020B0503020204020204" pitchFamily="34" charset="-122"/>
                <a:ea typeface="微软雅黑" panose="020B0503020204020204" pitchFamily="34" charset="-122"/>
              </a:rPr>
              <a:t>平分为</a:t>
            </a:r>
            <a:r>
              <a:rPr lang="en-US" altLang="zh-CN" dirty="0">
                <a:latin typeface="微软雅黑" panose="020B0503020204020204" pitchFamily="34" charset="-122"/>
                <a:ea typeface="微软雅黑" panose="020B0503020204020204" pitchFamily="34" charset="-122"/>
              </a:rPr>
              <a:t>SR[s..m]</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SR[m+1..t]</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微软雅黑" panose="020B0503020204020204" pitchFamily="34" charset="-122"/>
                <a:ea typeface="微软雅黑" panose="020B0503020204020204" pitchFamily="34" charset="-122"/>
              </a:rPr>
              <a:t>    Msort (SR, TR2, s, m);</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微软雅黑" panose="020B0503020204020204" pitchFamily="34" charset="-122"/>
                <a:ea typeface="微软雅黑" panose="020B0503020204020204" pitchFamily="34" charset="-122"/>
              </a:rPr>
              <a:t>      // </a:t>
            </a:r>
            <a:r>
              <a:rPr lang="zh-CN" altLang="en-US" dirty="0">
                <a:latin typeface="微软雅黑" panose="020B0503020204020204" pitchFamily="34" charset="-122"/>
                <a:ea typeface="微软雅黑" panose="020B0503020204020204" pitchFamily="34" charset="-122"/>
              </a:rPr>
              <a:t>递归地将</a:t>
            </a:r>
            <a:r>
              <a:rPr lang="en-US" altLang="zh-CN" dirty="0">
                <a:latin typeface="微软雅黑" panose="020B0503020204020204" pitchFamily="34" charset="-122"/>
                <a:ea typeface="微软雅黑" panose="020B0503020204020204" pitchFamily="34" charset="-122"/>
              </a:rPr>
              <a:t>SR[s..m]</a:t>
            </a:r>
            <a:r>
              <a:rPr lang="zh-CN" altLang="en-US" dirty="0">
                <a:latin typeface="微软雅黑" panose="020B0503020204020204" pitchFamily="34" charset="-122"/>
                <a:ea typeface="微软雅黑" panose="020B0503020204020204" pitchFamily="34" charset="-122"/>
              </a:rPr>
              <a:t>归并为有序的</a:t>
            </a:r>
            <a:r>
              <a:rPr lang="en-US" altLang="zh-CN" dirty="0">
                <a:latin typeface="微软雅黑" panose="020B0503020204020204" pitchFamily="34" charset="-122"/>
                <a:ea typeface="微软雅黑" panose="020B0503020204020204" pitchFamily="34" charset="-122"/>
              </a:rPr>
              <a:t>TR2[s..m]</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微软雅黑" panose="020B0503020204020204" pitchFamily="34" charset="-122"/>
                <a:ea typeface="微软雅黑" panose="020B0503020204020204" pitchFamily="34" charset="-122"/>
              </a:rPr>
              <a:t>    Msort (SR, TR2, m+1, t);</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递归地</a:t>
            </a:r>
            <a:r>
              <a:rPr lang="en-US" altLang="zh-CN" dirty="0">
                <a:latin typeface="微软雅黑" panose="020B0503020204020204" pitchFamily="34" charset="-122"/>
                <a:ea typeface="微软雅黑" panose="020B0503020204020204" pitchFamily="34" charset="-122"/>
              </a:rPr>
              <a:t>SR[m+1..t]</a:t>
            </a:r>
            <a:r>
              <a:rPr lang="zh-CN" altLang="en-US" dirty="0">
                <a:latin typeface="微软雅黑" panose="020B0503020204020204" pitchFamily="34" charset="-122"/>
                <a:ea typeface="微软雅黑" panose="020B0503020204020204" pitchFamily="34" charset="-122"/>
              </a:rPr>
              <a:t>归并为有序的</a:t>
            </a:r>
            <a:r>
              <a:rPr lang="en-US" altLang="zh-CN" dirty="0">
                <a:latin typeface="微软雅黑" panose="020B0503020204020204" pitchFamily="34" charset="-122"/>
                <a:ea typeface="微软雅黑" panose="020B0503020204020204" pitchFamily="34" charset="-122"/>
              </a:rPr>
              <a:t>TR2[m+1..t]</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微软雅黑" panose="020B0503020204020204" pitchFamily="34" charset="-122"/>
                <a:ea typeface="微软雅黑" panose="020B0503020204020204" pitchFamily="34" charset="-122"/>
              </a:rPr>
              <a:t>    Merge (TR2, TR1, s, m, t);</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微软雅黑" panose="020B0503020204020204" pitchFamily="34" charset="-122"/>
                <a:ea typeface="微软雅黑" panose="020B0503020204020204" pitchFamily="34" charset="-122"/>
              </a:rPr>
              <a:t>       // </a:t>
            </a:r>
            <a:r>
              <a:rPr lang="zh-CN" altLang="en-US" dirty="0">
                <a:latin typeface="微软雅黑" panose="020B0503020204020204" pitchFamily="34" charset="-122"/>
                <a:ea typeface="微软雅黑" panose="020B0503020204020204" pitchFamily="34" charset="-122"/>
              </a:rPr>
              <a:t>将</a:t>
            </a:r>
            <a:r>
              <a:rPr lang="en-US" altLang="zh-CN" dirty="0">
                <a:latin typeface="微软雅黑" panose="020B0503020204020204" pitchFamily="34" charset="-122"/>
                <a:ea typeface="微软雅黑" panose="020B0503020204020204" pitchFamily="34" charset="-122"/>
              </a:rPr>
              <a:t>TR2[s..m]</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TR2[m+1..t]</a:t>
            </a:r>
            <a:r>
              <a:rPr lang="zh-CN" altLang="en-US" dirty="0">
                <a:latin typeface="微软雅黑" panose="020B0503020204020204" pitchFamily="34" charset="-122"/>
                <a:ea typeface="微软雅黑" panose="020B0503020204020204" pitchFamily="34" charset="-122"/>
              </a:rPr>
              <a:t>归并到</a:t>
            </a:r>
            <a:r>
              <a:rPr lang="en-US" altLang="zh-CN" dirty="0">
                <a:latin typeface="微软雅黑" panose="020B0503020204020204" pitchFamily="34" charset="-122"/>
                <a:ea typeface="微软雅黑" panose="020B0503020204020204" pitchFamily="34" charset="-122"/>
              </a:rPr>
              <a:t>TR1[s..t]</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 Msort</a:t>
            </a:r>
            <a:endParaRPr lang="en-US" altLang="zh-CN" dirty="0">
              <a:latin typeface="微软雅黑" panose="020B0503020204020204" pitchFamily="34" charset="-122"/>
              <a:ea typeface="微软雅黑" panose="020B0503020204020204" pitchFamily="34" charset="-122"/>
            </a:endParaRPr>
          </a:p>
        </p:txBody>
      </p:sp>
      <p:sp>
        <p:nvSpPr>
          <p:cNvPr id="83971" name="Text Box 6"/>
          <p:cNvSpPr txBox="1"/>
          <p:nvPr/>
        </p:nvSpPr>
        <p:spPr>
          <a:xfrm>
            <a:off x="3359150" y="5645150"/>
            <a:ext cx="2233613" cy="400050"/>
          </a:xfrm>
          <a:prstGeom prst="rect">
            <a:avLst/>
          </a:prstGeom>
          <a:noFill/>
          <a:ln w="9525">
            <a:noFill/>
          </a:ln>
        </p:spPr>
        <p:txBody>
          <a:bodyPr>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算法 </a:t>
            </a:r>
            <a:r>
              <a:rPr lang="en-US" altLang="zh-CN" sz="2000" b="1" dirty="0">
                <a:latin typeface="微软雅黑" panose="020B0503020204020204" pitchFamily="34" charset="-122"/>
                <a:ea typeface="微软雅黑" panose="020B0503020204020204" pitchFamily="34" charset="-122"/>
              </a:rPr>
              <a:t>10.13</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53" name="Text Box 2"/>
          <p:cNvSpPr txBox="1"/>
          <p:nvPr/>
        </p:nvSpPr>
        <p:spPr>
          <a:xfrm>
            <a:off x="1093788" y="509588"/>
            <a:ext cx="3881437" cy="1884362"/>
          </a:xfrm>
          <a:prstGeom prst="rect">
            <a:avLst/>
          </a:prstGeom>
          <a:noFill/>
          <a:ln w="9525">
            <a:noFill/>
          </a:ln>
        </p:spPr>
        <p:txBody>
          <a:bodyPr wrap="none">
            <a:spAutoFit/>
          </a:bodyPr>
          <a:p>
            <a:pPr eaLnBrk="1" hangingPunct="1">
              <a:lnSpc>
                <a:spcPct val="1500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void MergeSort (SqList &amp;L) {</a:t>
            </a:r>
            <a:endParaRPr lang="en-US" altLang="zh-CN" sz="2000" b="1"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   // </a:t>
            </a:r>
            <a:r>
              <a:rPr lang="zh-CN" altLang="en-US" sz="2000" b="1" dirty="0">
                <a:latin typeface="微软雅黑" panose="020B0503020204020204" pitchFamily="34" charset="-122"/>
                <a:ea typeface="微软雅黑" panose="020B0503020204020204" pitchFamily="34" charset="-122"/>
              </a:rPr>
              <a:t>对顺序表 </a:t>
            </a:r>
            <a:r>
              <a:rPr lang="en-US" altLang="zh-CN" sz="2000" b="1" dirty="0">
                <a:latin typeface="微软雅黑" panose="020B0503020204020204" pitchFamily="34" charset="-122"/>
                <a:ea typeface="微软雅黑" panose="020B0503020204020204" pitchFamily="34" charset="-122"/>
              </a:rPr>
              <a:t>L </a:t>
            </a:r>
            <a:r>
              <a:rPr lang="zh-CN" altLang="en-US" sz="2000" b="1" dirty="0">
                <a:latin typeface="微软雅黑" panose="020B0503020204020204" pitchFamily="34" charset="-122"/>
                <a:ea typeface="微软雅黑" panose="020B0503020204020204" pitchFamily="34" charset="-122"/>
              </a:rPr>
              <a:t>作</a:t>
            </a: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路归并排序</a:t>
            </a:r>
            <a:endParaRPr lang="zh-CN" altLang="en-US" sz="2000" b="1"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MSort(L.r, L.r, 1, L.length);</a:t>
            </a:r>
            <a:endParaRPr lang="en-US" altLang="zh-CN" sz="2000" b="1"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 // MergeSort</a:t>
            </a:r>
            <a:endParaRPr lang="en-US" altLang="zh-CN" sz="2000" b="1" dirty="0">
              <a:latin typeface="微软雅黑" panose="020B0503020204020204" pitchFamily="34" charset="-122"/>
              <a:ea typeface="微软雅黑" panose="020B0503020204020204" pitchFamily="34" charset="-122"/>
            </a:endParaRPr>
          </a:p>
        </p:txBody>
      </p:sp>
      <p:sp>
        <p:nvSpPr>
          <p:cNvPr id="82954" name="Text Box 7"/>
          <p:cNvSpPr txBox="1"/>
          <p:nvPr/>
        </p:nvSpPr>
        <p:spPr>
          <a:xfrm>
            <a:off x="2484438" y="2886075"/>
            <a:ext cx="2305050" cy="400050"/>
          </a:xfrm>
          <a:prstGeom prst="rect">
            <a:avLst/>
          </a:prstGeom>
          <a:noFill/>
          <a:ln w="9525">
            <a:noFill/>
          </a:ln>
        </p:spPr>
        <p:txBody>
          <a:bodyPr>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算法 </a:t>
            </a:r>
            <a:r>
              <a:rPr lang="en-US" altLang="zh-CN" sz="2000" b="1" dirty="0">
                <a:latin typeface="微软雅黑" panose="020B0503020204020204" pitchFamily="34" charset="-122"/>
                <a:ea typeface="微软雅黑" panose="020B0503020204020204" pitchFamily="34" charset="-122"/>
              </a:rPr>
              <a:t>10.14</a:t>
            </a:r>
            <a:endParaRPr lang="en-US" altLang="zh-CN" sz="2000" dirty="0">
              <a:latin typeface="微软雅黑" panose="020B0503020204020204" pitchFamily="34" charset="-122"/>
              <a:ea typeface="微软雅黑" panose="020B0503020204020204" pitchFamily="34" charset="-122"/>
            </a:endParaRPr>
          </a:p>
        </p:txBody>
      </p:sp>
      <p:sp>
        <p:nvSpPr>
          <p:cNvPr id="82955" name="Text Box 3"/>
          <p:cNvSpPr txBox="1"/>
          <p:nvPr/>
        </p:nvSpPr>
        <p:spPr>
          <a:xfrm>
            <a:off x="450850" y="3357563"/>
            <a:ext cx="7594600" cy="2336800"/>
          </a:xfrm>
          <a:prstGeom prst="rect">
            <a:avLst/>
          </a:prstGeom>
          <a:noFill/>
          <a:ln w="9525">
            <a:noFill/>
          </a:ln>
        </p:spPr>
        <p:txBody>
          <a:bodyPr>
            <a:spAutoFit/>
          </a:bodyPr>
          <a:p>
            <a:pPr eaLnBrk="1" hangingPunct="1">
              <a:lnSpc>
                <a:spcPct val="150000"/>
              </a:lnSpc>
              <a:spcBef>
                <a:spcPts val="600"/>
              </a:spcBef>
              <a:buFont typeface="Arial" panose="020B0604020202020204" pitchFamily="34" charset="0"/>
            </a:pPr>
            <a:r>
              <a:rPr lang="zh-CN" altLang="en-US" sz="3300" b="1" dirty="0">
                <a:latin typeface="Times New Roman" panose="02020603050405020304" pitchFamily="18" charset="0"/>
                <a:ea typeface="楷体_GB2312" pitchFamily="49" charset="-122"/>
              </a:rPr>
              <a:t>　 </a:t>
            </a:r>
            <a:r>
              <a:rPr lang="zh-CN" altLang="en-US" sz="2000" b="1" dirty="0">
                <a:latin typeface="微软雅黑" panose="020B0503020204020204" pitchFamily="34" charset="-122"/>
                <a:ea typeface="微软雅黑" panose="020B0503020204020204" pitchFamily="34" charset="-122"/>
              </a:rPr>
              <a:t>容易看出，对 </a:t>
            </a:r>
            <a:r>
              <a:rPr lang="en-US" altLang="zh-CN" sz="2000" b="1" i="1" dirty="0">
                <a:latin typeface="微软雅黑" panose="020B0503020204020204" pitchFamily="34" charset="-122"/>
                <a:ea typeface="微软雅黑" panose="020B0503020204020204" pitchFamily="34" charset="-122"/>
              </a:rPr>
              <a:t>n </a:t>
            </a:r>
            <a:r>
              <a:rPr lang="zh-CN" altLang="en-US" sz="2000" b="1" dirty="0">
                <a:latin typeface="微软雅黑" panose="020B0503020204020204" pitchFamily="34" charset="-122"/>
                <a:ea typeface="微软雅黑" panose="020B0503020204020204" pitchFamily="34" charset="-122"/>
              </a:rPr>
              <a:t>个记录进行归并排序的时间复杂度为</a:t>
            </a:r>
            <a:r>
              <a:rPr lang="en-US" altLang="zh-CN" sz="2000" b="1" dirty="0">
                <a:latin typeface="微软雅黑" panose="020B0503020204020204" pitchFamily="34" charset="-122"/>
                <a:ea typeface="微软雅黑" panose="020B0503020204020204" pitchFamily="34" charset="-122"/>
              </a:rPr>
              <a:t>Ο(</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log</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。即：</a:t>
            </a:r>
            <a:endParaRPr lang="zh-CN" altLang="en-US" sz="2000" b="1" dirty="0">
              <a:latin typeface="微软雅黑" panose="020B0503020204020204" pitchFamily="34" charset="-122"/>
              <a:ea typeface="微软雅黑" panose="020B0503020204020204" pitchFamily="34" charset="-122"/>
            </a:endParaRPr>
          </a:p>
          <a:p>
            <a:pPr eaLnBrk="1" hangingPunct="1">
              <a:lnSpc>
                <a:spcPct val="150000"/>
              </a:lnSpc>
              <a:spcBef>
                <a:spcPts val="600"/>
              </a:spcBef>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        每一趟归并的时间复杂度为 </a:t>
            </a:r>
            <a:r>
              <a:rPr lang="en-US" altLang="zh-CN" sz="2000" b="1" dirty="0">
                <a:latin typeface="微软雅黑" panose="020B0503020204020204" pitchFamily="34" charset="-122"/>
                <a:ea typeface="微软雅黑" panose="020B0503020204020204" pitchFamily="34" charset="-122"/>
              </a:rPr>
              <a:t>O(</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eaLnBrk="1" hangingPunct="1">
              <a:lnSpc>
                <a:spcPct val="150000"/>
              </a:lnSpc>
              <a:spcBef>
                <a:spcPts val="600"/>
              </a:spcBef>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        总共需进行 </a:t>
            </a:r>
            <a:r>
              <a:rPr lang="zh-CN" altLang="en-US" sz="20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a:latin typeface="微软雅黑" panose="020B0503020204020204" pitchFamily="34" charset="-122"/>
                <a:ea typeface="微软雅黑" panose="020B0503020204020204" pitchFamily="34" charset="-122"/>
              </a:rPr>
              <a:t>log</a:t>
            </a:r>
            <a:r>
              <a:rPr lang="en-US" altLang="zh-CN" sz="2000" b="1" baseline="-25000" dirty="0">
                <a:latin typeface="微软雅黑" panose="020B0503020204020204" pitchFamily="34" charset="-122"/>
                <a:ea typeface="微软雅黑" panose="020B0503020204020204" pitchFamily="34" charset="-122"/>
              </a:rPr>
              <a:t>2</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sym typeface="Symbol" panose="05050102010706020507" pitchFamily="18" charset="2"/>
              </a:rPr>
              <a:t> </a:t>
            </a:r>
            <a:r>
              <a:rPr lang="zh-CN" altLang="en-US" sz="2000" b="1" dirty="0">
                <a:latin typeface="微软雅黑" panose="020B0503020204020204" pitchFamily="34" charset="-122"/>
                <a:ea typeface="微软雅黑" panose="020B0503020204020204" pitchFamily="34" charset="-122"/>
              </a:rPr>
              <a:t>趟。</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2953"/>
                                        </p:tgtEl>
                                        <p:attrNameLst>
                                          <p:attrName>style.visibility</p:attrName>
                                        </p:attrNameLst>
                                      </p:cBhvr>
                                      <p:to>
                                        <p:strVal val="visible"/>
                                      </p:to>
                                    </p:set>
                                    <p:animEffect transition="in" filter="wipe(up)">
                                      <p:cBhvr>
                                        <p:cTn id="7" dur="500"/>
                                        <p:tgtEl>
                                          <p:spTgt spid="8295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2954"/>
                                        </p:tgtEl>
                                        <p:attrNameLst>
                                          <p:attrName>style.visibility</p:attrName>
                                        </p:attrNameLst>
                                      </p:cBhvr>
                                      <p:to>
                                        <p:strVal val="visible"/>
                                      </p:to>
                                    </p:set>
                                    <p:animEffect transition="in" filter="blinds(horizontal)">
                                      <p:cBhvr>
                                        <p:cTn id="10" dur="500"/>
                                        <p:tgtEl>
                                          <p:spTgt spid="8295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2955"/>
                                        </p:tgtEl>
                                        <p:attrNameLst>
                                          <p:attrName>style.visibility</p:attrName>
                                        </p:attrNameLst>
                                      </p:cBhvr>
                                      <p:to>
                                        <p:strVal val="visible"/>
                                      </p:to>
                                    </p:set>
                                    <p:animEffect transition="in" filter="wipe(left)">
                                      <p:cBhvr>
                                        <p:cTn id="15" dur="500"/>
                                        <p:tgtEl>
                                          <p:spTgt spid="82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3" grpId="0"/>
      <p:bldP spid="82954" grpId="0"/>
      <p:bldP spid="8295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8" name="Rectangle 4"/>
          <p:cNvSpPr/>
          <p:nvPr/>
        </p:nvSpPr>
        <p:spPr>
          <a:xfrm>
            <a:off x="539750" y="563563"/>
            <a:ext cx="4138613" cy="830262"/>
          </a:xfrm>
          <a:prstGeom prst="rect">
            <a:avLst/>
          </a:prstGeom>
          <a:noFill/>
          <a:ln w="9525">
            <a:noFill/>
          </a:ln>
        </p:spPr>
        <p:txBody>
          <a:bodyPr>
            <a:spAutoFit/>
          </a:bodyPr>
          <a:p>
            <a:pPr eaLnBrk="1" hangingPunct="1">
              <a:buFont typeface="Arial" panose="020B0604020202020204" pitchFamily="34" charset="0"/>
            </a:pPr>
            <a:r>
              <a:rPr lang="en-US" altLang="zh-CN" sz="2400" b="1" dirty="0">
                <a:latin typeface="微软雅黑" panose="020B0503020204020204" pitchFamily="34" charset="-122"/>
                <a:ea typeface="微软雅黑" panose="020B0503020204020204" pitchFamily="34" charset="-122"/>
              </a:rPr>
              <a:t>10.6   </a:t>
            </a:r>
            <a:r>
              <a:rPr lang="zh-CN" altLang="en-US" sz="2400" b="1" dirty="0">
                <a:latin typeface="微软雅黑" panose="020B0503020204020204" pitchFamily="34" charset="-122"/>
                <a:ea typeface="微软雅黑" panose="020B0503020204020204" pitchFamily="34" charset="-122"/>
              </a:rPr>
              <a:t>基 数 排 序</a:t>
            </a:r>
            <a:endParaRPr lang="zh-CN" altLang="en-US" sz="2400" b="1" dirty="0">
              <a:latin typeface="微软雅黑" panose="020B0503020204020204" pitchFamily="34" charset="-122"/>
              <a:ea typeface="微软雅黑" panose="020B0503020204020204" pitchFamily="34" charset="-122"/>
            </a:endParaRPr>
          </a:p>
          <a:p>
            <a:pPr eaLnBrk="1" hangingPunct="1">
              <a:buFont typeface="Arial" panose="020B0604020202020204" pitchFamily="34" charset="0"/>
            </a:pPr>
            <a:endParaRPr lang="zh-CN" altLang="en-US" sz="2400" b="1" dirty="0">
              <a:latin typeface="微软雅黑" panose="020B0503020204020204" pitchFamily="34" charset="-122"/>
              <a:ea typeface="微软雅黑" panose="020B0503020204020204" pitchFamily="34" charset="-122"/>
            </a:endParaRPr>
          </a:p>
        </p:txBody>
      </p:sp>
      <p:sp>
        <p:nvSpPr>
          <p:cNvPr id="83979" name="Text Box 3"/>
          <p:cNvSpPr txBox="1"/>
          <p:nvPr/>
        </p:nvSpPr>
        <p:spPr>
          <a:xfrm>
            <a:off x="457200" y="1214438"/>
            <a:ext cx="7639050" cy="1262062"/>
          </a:xfrm>
          <a:prstGeom prst="rect">
            <a:avLst/>
          </a:prstGeom>
          <a:noFill/>
          <a:ln w="9525">
            <a:noFill/>
          </a:ln>
        </p:spPr>
        <p:txBody>
          <a:bodyPr>
            <a:spAutoFit/>
          </a:bodyPr>
          <a:p>
            <a:pPr eaLnBrk="1" hangingPunct="1">
              <a:lnSpc>
                <a:spcPct val="150000"/>
              </a:lnSpc>
              <a:buFont typeface="Arial" panose="020B0604020202020204" pitchFamily="34" charset="0"/>
            </a:pPr>
            <a:r>
              <a:rPr lang="zh-CN" altLang="en-US" sz="3300" dirty="0">
                <a:latin typeface="Times New Roman" panose="02020603050405020304" pitchFamily="18" charset="0"/>
                <a:ea typeface="楷体_GB2312" pitchFamily="49" charset="-122"/>
              </a:rPr>
              <a:t>　 </a:t>
            </a:r>
            <a:r>
              <a:rPr lang="zh-CN" altLang="en-US" sz="2000" b="1" dirty="0">
                <a:latin typeface="微软雅黑" panose="020B0503020204020204" pitchFamily="34" charset="-122"/>
                <a:ea typeface="微软雅黑" panose="020B0503020204020204" pitchFamily="34" charset="-122"/>
              </a:rPr>
              <a:t>基数排序</a:t>
            </a:r>
            <a:r>
              <a:rPr lang="zh-CN" altLang="en-US" sz="2000" dirty="0">
                <a:latin typeface="微软雅黑" panose="020B0503020204020204" pitchFamily="34" charset="-122"/>
                <a:ea typeface="微软雅黑" panose="020B0503020204020204" pitchFamily="34" charset="-122"/>
              </a:rPr>
              <a:t>是一种借助</a:t>
            </a:r>
            <a:r>
              <a:rPr lang="zh-CN" altLang="en-US" sz="2000" u="sng" dirty="0">
                <a:latin typeface="微软雅黑" panose="020B0503020204020204" pitchFamily="34" charset="-122"/>
                <a:ea typeface="微软雅黑" panose="020B0503020204020204" pitchFamily="34" charset="-122"/>
              </a:rPr>
              <a:t>“多关键字排序”的思想来实现</a:t>
            </a:r>
            <a:r>
              <a:rPr lang="zh-CN" altLang="en-US" sz="2000" dirty="0">
                <a:latin typeface="微软雅黑" panose="020B0503020204020204" pitchFamily="34" charset="-122"/>
                <a:ea typeface="微软雅黑" panose="020B0503020204020204" pitchFamily="34" charset="-122"/>
              </a:rPr>
              <a:t>“单关键字排序”的内部排序算法。</a:t>
            </a:r>
            <a:endParaRPr lang="zh-CN" altLang="en-US" sz="2000" dirty="0">
              <a:latin typeface="微软雅黑" panose="020B0503020204020204" pitchFamily="34" charset="-122"/>
              <a:ea typeface="微软雅黑" panose="020B0503020204020204" pitchFamily="34" charset="-122"/>
            </a:endParaRPr>
          </a:p>
        </p:txBody>
      </p:sp>
      <p:sp>
        <p:nvSpPr>
          <p:cNvPr id="83980" name="Text Box 4"/>
          <p:cNvSpPr txBox="1"/>
          <p:nvPr/>
        </p:nvSpPr>
        <p:spPr>
          <a:xfrm>
            <a:off x="2401888" y="2997200"/>
            <a:ext cx="4464050" cy="400050"/>
          </a:xfrm>
          <a:prstGeom prst="rect">
            <a:avLst/>
          </a:prstGeom>
          <a:noFill/>
          <a:ln w="9525">
            <a:noFill/>
          </a:ln>
        </p:spPr>
        <p:txBody>
          <a:bodyPr>
            <a:spAutoFit/>
          </a:bodyPr>
          <a:p>
            <a:pPr eaLnBrk="1" hangingPunct="1">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10.6.1 </a:t>
            </a:r>
            <a:r>
              <a:rPr lang="zh-CN" altLang="en-US" sz="2000" b="1" dirty="0">
                <a:latin typeface="微软雅黑" panose="020B0503020204020204" pitchFamily="34" charset="-122"/>
                <a:ea typeface="微软雅黑" panose="020B0503020204020204" pitchFamily="34" charset="-122"/>
              </a:rPr>
              <a:t>多关键字的排序</a:t>
            </a:r>
            <a:endParaRPr lang="zh-CN" altLang="en-US" sz="2000" b="1" dirty="0">
              <a:latin typeface="微软雅黑" panose="020B0503020204020204" pitchFamily="34" charset="-122"/>
              <a:ea typeface="微软雅黑" panose="020B0503020204020204" pitchFamily="34" charset="-122"/>
            </a:endParaRPr>
          </a:p>
        </p:txBody>
      </p:sp>
      <p:pic>
        <p:nvPicPr>
          <p:cNvPr id="83981" name="Picture 6" descr="Metallic Orb">
            <a:hlinkClick r:id="rId1" action="ppaction://hlinkshowjump?jump=nextslide"/>
          </p:cNvPr>
          <p:cNvPicPr>
            <a:picLocks noChangeAspect="1"/>
          </p:cNvPicPr>
          <p:nvPr/>
        </p:nvPicPr>
        <p:blipFill>
          <a:blip r:embed="rId2"/>
          <a:stretch>
            <a:fillRect/>
          </a:stretch>
        </p:blipFill>
        <p:spPr>
          <a:xfrm>
            <a:off x="1998663" y="2976563"/>
            <a:ext cx="381000" cy="381000"/>
          </a:xfrm>
          <a:prstGeom prst="rect">
            <a:avLst/>
          </a:prstGeom>
          <a:noFill/>
          <a:ln w="9525">
            <a:noFill/>
          </a:ln>
        </p:spPr>
      </p:pic>
      <p:sp>
        <p:nvSpPr>
          <p:cNvPr id="83982" name="Text Box 5"/>
          <p:cNvSpPr txBox="1"/>
          <p:nvPr/>
        </p:nvSpPr>
        <p:spPr>
          <a:xfrm>
            <a:off x="2422525" y="3787775"/>
            <a:ext cx="3887788" cy="400050"/>
          </a:xfrm>
          <a:prstGeom prst="rect">
            <a:avLst/>
          </a:prstGeom>
          <a:noFill/>
          <a:ln w="9525">
            <a:noFill/>
          </a:ln>
        </p:spPr>
        <p:txBody>
          <a:bodyPr>
            <a:spAutoFit/>
          </a:bodyPr>
          <a:p>
            <a:pPr eaLnBrk="1" hangingPunct="1">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10.6.2 </a:t>
            </a:r>
            <a:r>
              <a:rPr lang="zh-CN" altLang="en-US" sz="2000" b="1" dirty="0">
                <a:latin typeface="微软雅黑" panose="020B0503020204020204" pitchFamily="34" charset="-122"/>
                <a:ea typeface="微软雅黑" panose="020B0503020204020204" pitchFamily="34" charset="-122"/>
              </a:rPr>
              <a:t>链式基数排序</a:t>
            </a:r>
            <a:endParaRPr lang="zh-CN" altLang="en-US" sz="2000" b="1" dirty="0">
              <a:latin typeface="微软雅黑" panose="020B0503020204020204" pitchFamily="34" charset="-122"/>
              <a:ea typeface="微软雅黑" panose="020B0503020204020204" pitchFamily="34" charset="-122"/>
            </a:endParaRPr>
          </a:p>
        </p:txBody>
      </p:sp>
      <p:pic>
        <p:nvPicPr>
          <p:cNvPr id="83983" name="Picture 7" descr="Metallic Orb">
            <a:hlinkClick r:id="rId1" action="ppaction://hlinksldjump"/>
          </p:cNvPr>
          <p:cNvPicPr>
            <a:picLocks noChangeAspect="1"/>
          </p:cNvPicPr>
          <p:nvPr/>
        </p:nvPicPr>
        <p:blipFill>
          <a:blip r:embed="rId2"/>
          <a:stretch>
            <a:fillRect/>
          </a:stretch>
        </p:blipFill>
        <p:spPr>
          <a:xfrm>
            <a:off x="1998663" y="3787775"/>
            <a:ext cx="381000" cy="381000"/>
          </a:xfrm>
          <a:prstGeom prst="rect">
            <a:avLst/>
          </a:prstGeom>
          <a:noFill/>
          <a:ln w="9525">
            <a:noFill/>
          </a:ln>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83978"/>
                                        </p:tgtEl>
                                        <p:attrNameLst>
                                          <p:attrName>style.visibility</p:attrName>
                                        </p:attrNameLst>
                                      </p:cBhvr>
                                      <p:to>
                                        <p:strVal val="visible"/>
                                      </p:to>
                                    </p:set>
                                    <p:animEffect transition="in" filter="slide(fromLeft)">
                                      <p:cBhvr>
                                        <p:cTn id="7" dur="500"/>
                                        <p:tgtEl>
                                          <p:spTgt spid="8397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83979"/>
                                        </p:tgtEl>
                                        <p:attrNameLst>
                                          <p:attrName>style.visibility</p:attrName>
                                        </p:attrNameLst>
                                      </p:cBhvr>
                                      <p:to>
                                        <p:strVal val="visible"/>
                                      </p:to>
                                    </p:set>
                                    <p:animEffect transition="in" filter="barn(outVertical)">
                                      <p:cBhvr>
                                        <p:cTn id="12" dur="500"/>
                                        <p:tgtEl>
                                          <p:spTgt spid="8397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2" fill="hold" grpId="0" nodeType="clickEffect">
                                  <p:stCondLst>
                                    <p:cond delay="0"/>
                                  </p:stCondLst>
                                  <p:childTnLst>
                                    <p:set>
                                      <p:cBhvr>
                                        <p:cTn id="16" dur="1" fill="hold">
                                          <p:stCondLst>
                                            <p:cond delay="0"/>
                                          </p:stCondLst>
                                        </p:cTn>
                                        <p:tgtEl>
                                          <p:spTgt spid="83980"/>
                                        </p:tgtEl>
                                        <p:attrNameLst>
                                          <p:attrName>style.visibility</p:attrName>
                                        </p:attrNameLst>
                                      </p:cBhvr>
                                      <p:to>
                                        <p:strVal val="visible"/>
                                      </p:to>
                                    </p:set>
                                    <p:anim calcmode="lin" valueType="num">
                                      <p:cBhvr additive="base">
                                        <p:cTn id="17" dur="500" fill="hold"/>
                                        <p:tgtEl>
                                          <p:spTgt spid="83980"/>
                                        </p:tgtEl>
                                        <p:attrNameLst>
                                          <p:attrName>ppt_x</p:attrName>
                                        </p:attrNameLst>
                                      </p:cBhvr>
                                      <p:tavLst>
                                        <p:tav tm="0">
                                          <p:val>
                                            <p:strVal val="0-#ppt_w/2"/>
                                          </p:val>
                                        </p:tav>
                                        <p:tav tm="100000">
                                          <p:val>
                                            <p:strVal val="#ppt_x"/>
                                          </p:val>
                                        </p:tav>
                                      </p:tavLst>
                                    </p:anim>
                                    <p:anim calcmode="lin" valueType="num">
                                      <p:cBhvr additive="base">
                                        <p:cTn id="18" dur="500" fill="hold"/>
                                        <p:tgtEl>
                                          <p:spTgt spid="83980"/>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83981"/>
                                        </p:tgtEl>
                                        <p:attrNameLst>
                                          <p:attrName>style.visibility</p:attrName>
                                        </p:attrNameLst>
                                      </p:cBhvr>
                                      <p:to>
                                        <p:strVal val="visible"/>
                                      </p:to>
                                    </p:set>
                                  </p:childTnLst>
                                </p:cTn>
                              </p:par>
                              <p:par>
                                <p:cTn id="22" presetID="2" presetClass="entr" presetSubtype="12" fill="hold" grpId="0" nodeType="withEffect">
                                  <p:stCondLst>
                                    <p:cond delay="0"/>
                                  </p:stCondLst>
                                  <p:childTnLst>
                                    <p:set>
                                      <p:cBhvr>
                                        <p:cTn id="23" dur="1" fill="hold">
                                          <p:stCondLst>
                                            <p:cond delay="0"/>
                                          </p:stCondLst>
                                        </p:cTn>
                                        <p:tgtEl>
                                          <p:spTgt spid="83982"/>
                                        </p:tgtEl>
                                        <p:attrNameLst>
                                          <p:attrName>style.visibility</p:attrName>
                                        </p:attrNameLst>
                                      </p:cBhvr>
                                      <p:to>
                                        <p:strVal val="visible"/>
                                      </p:to>
                                    </p:set>
                                    <p:anim calcmode="lin" valueType="num">
                                      <p:cBhvr additive="base">
                                        <p:cTn id="24" dur="500" fill="hold"/>
                                        <p:tgtEl>
                                          <p:spTgt spid="83982"/>
                                        </p:tgtEl>
                                        <p:attrNameLst>
                                          <p:attrName>ppt_x</p:attrName>
                                        </p:attrNameLst>
                                      </p:cBhvr>
                                      <p:tavLst>
                                        <p:tav tm="0">
                                          <p:val>
                                            <p:strVal val="0-#ppt_w/2"/>
                                          </p:val>
                                        </p:tav>
                                        <p:tav tm="100000">
                                          <p:val>
                                            <p:strVal val="#ppt_x"/>
                                          </p:val>
                                        </p:tav>
                                      </p:tavLst>
                                    </p:anim>
                                    <p:anim calcmode="lin" valueType="num">
                                      <p:cBhvr additive="base">
                                        <p:cTn id="25" dur="500" fill="hold"/>
                                        <p:tgtEl>
                                          <p:spTgt spid="83982"/>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1" presetClass="entr" presetSubtype="0" fill="hold" nodeType="afterEffect">
                                  <p:stCondLst>
                                    <p:cond delay="0"/>
                                  </p:stCondLst>
                                  <p:childTnLst>
                                    <p:set>
                                      <p:cBhvr>
                                        <p:cTn id="28" dur="1" fill="hold">
                                          <p:stCondLst>
                                            <p:cond delay="499"/>
                                          </p:stCondLst>
                                        </p:cTn>
                                        <p:tgtEl>
                                          <p:spTgt spid="839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8" grpId="0"/>
      <p:bldP spid="83980" grpId="0"/>
      <p:bldP spid="8398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5001" name="Rectangle 4"/>
          <p:cNvSpPr/>
          <p:nvPr/>
        </p:nvSpPr>
        <p:spPr>
          <a:xfrm>
            <a:off x="669925" y="549275"/>
            <a:ext cx="4138613" cy="831850"/>
          </a:xfrm>
          <a:prstGeom prst="rect">
            <a:avLst/>
          </a:prstGeom>
          <a:noFill/>
          <a:ln w="9525">
            <a:noFill/>
          </a:ln>
        </p:spPr>
        <p:txBody>
          <a:bodyPr>
            <a:spAutoFit/>
          </a:bodyPr>
          <a:p>
            <a:pPr eaLnBrk="1" hangingPunct="1">
              <a:buFont typeface="Arial" panose="020B0604020202020204" pitchFamily="34" charset="0"/>
            </a:pPr>
            <a:r>
              <a:rPr lang="en-US" altLang="zh-CN" sz="2400" b="1" dirty="0">
                <a:latin typeface="微软雅黑" panose="020B0503020204020204" pitchFamily="34" charset="-122"/>
                <a:ea typeface="微软雅黑" panose="020B0503020204020204" pitchFamily="34" charset="-122"/>
              </a:rPr>
              <a:t>10.6.1  </a:t>
            </a:r>
            <a:r>
              <a:rPr lang="zh-CN" altLang="en-US" sz="2400" b="1" dirty="0">
                <a:latin typeface="微软雅黑" panose="020B0503020204020204" pitchFamily="34" charset="-122"/>
                <a:ea typeface="微软雅黑" panose="020B0503020204020204" pitchFamily="34" charset="-122"/>
              </a:rPr>
              <a:t>多关键字的排序</a:t>
            </a:r>
            <a:endParaRPr lang="zh-CN" altLang="en-US" sz="2400" b="1" dirty="0">
              <a:latin typeface="微软雅黑" panose="020B0503020204020204" pitchFamily="34" charset="-122"/>
              <a:ea typeface="微软雅黑" panose="020B0503020204020204" pitchFamily="34" charset="-122"/>
            </a:endParaRPr>
          </a:p>
          <a:p>
            <a:pPr eaLnBrk="1" hangingPunct="1">
              <a:buFont typeface="Arial" panose="020B0604020202020204" pitchFamily="34" charset="0"/>
            </a:pPr>
            <a:endParaRPr lang="zh-CN" altLang="en-US" sz="2400" b="1" dirty="0">
              <a:latin typeface="微软雅黑" panose="020B0503020204020204" pitchFamily="34" charset="-122"/>
              <a:ea typeface="微软雅黑" panose="020B0503020204020204" pitchFamily="34" charset="-122"/>
            </a:endParaRPr>
          </a:p>
        </p:txBody>
      </p:sp>
      <p:sp>
        <p:nvSpPr>
          <p:cNvPr id="85002" name="Text Box 4"/>
          <p:cNvSpPr txBox="1"/>
          <p:nvPr/>
        </p:nvSpPr>
        <p:spPr>
          <a:xfrm>
            <a:off x="541338" y="1341438"/>
            <a:ext cx="7412037" cy="962025"/>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个记录的序列  </a:t>
            </a:r>
            <a:r>
              <a:rPr lang="en-US" altLang="zh-CN" sz="2000" b="1" dirty="0">
                <a:latin typeface="微软雅黑" panose="020B0503020204020204" pitchFamily="34" charset="-122"/>
                <a:ea typeface="微软雅黑" panose="020B0503020204020204" pitchFamily="34" charset="-122"/>
              </a:rPr>
              <a:t>{ R</a:t>
            </a:r>
            <a:r>
              <a:rPr lang="en-US" altLang="zh-CN" sz="2000" b="1" baseline="-25000" dirty="0">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 R</a:t>
            </a:r>
            <a:r>
              <a:rPr lang="en-US" altLang="zh-CN" sz="2000" b="1" baseline="-25000" dirty="0">
                <a:latin typeface="微软雅黑" panose="020B0503020204020204" pitchFamily="34" charset="-122"/>
                <a:ea typeface="微软雅黑" panose="020B0503020204020204" pitchFamily="34" charset="-122"/>
              </a:rPr>
              <a:t>2</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R</a:t>
            </a:r>
            <a:r>
              <a:rPr lang="en-US" altLang="zh-CN" sz="2000" b="1" baseline="-25000"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对关键字 （</a:t>
            </a:r>
            <a:r>
              <a:rPr lang="en-US" altLang="zh-CN" sz="2000" b="1" dirty="0">
                <a:latin typeface="微软雅黑" panose="020B0503020204020204" pitchFamily="34" charset="-122"/>
                <a:ea typeface="微软雅黑" panose="020B0503020204020204" pitchFamily="34" charset="-122"/>
              </a:rPr>
              <a:t>K</a:t>
            </a:r>
            <a:r>
              <a:rPr lang="en-US" altLang="zh-CN" sz="2000" b="1" baseline="-25000" dirty="0">
                <a:latin typeface="微软雅黑" panose="020B0503020204020204" pitchFamily="34" charset="-122"/>
                <a:ea typeface="微软雅黑" panose="020B0503020204020204" pitchFamily="34" charset="-122"/>
              </a:rPr>
              <a:t>i</a:t>
            </a:r>
            <a:r>
              <a:rPr lang="en-US" altLang="zh-CN" sz="2000" b="1" baseline="30000" dirty="0">
                <a:latin typeface="微软雅黑" panose="020B0503020204020204" pitchFamily="34" charset="-122"/>
                <a:ea typeface="微软雅黑" panose="020B0503020204020204" pitchFamily="34" charset="-122"/>
              </a:rPr>
              <a:t>0</a:t>
            </a:r>
            <a:r>
              <a:rPr lang="en-US" altLang="zh-CN" sz="2000" b="1" dirty="0">
                <a:latin typeface="微软雅黑" panose="020B0503020204020204" pitchFamily="34" charset="-122"/>
                <a:ea typeface="微软雅黑" panose="020B0503020204020204" pitchFamily="34" charset="-122"/>
              </a:rPr>
              <a:t>, K</a:t>
            </a:r>
            <a:r>
              <a:rPr lang="en-US" altLang="zh-CN" sz="2000" b="1" baseline="-25000" dirty="0">
                <a:latin typeface="微软雅黑" panose="020B0503020204020204" pitchFamily="34" charset="-122"/>
                <a:ea typeface="微软雅黑" panose="020B0503020204020204" pitchFamily="34" charset="-122"/>
              </a:rPr>
              <a:t>i</a:t>
            </a:r>
            <a:r>
              <a:rPr lang="en-US" altLang="zh-CN" sz="2000" b="1" baseline="30000" dirty="0">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,…,K</a:t>
            </a:r>
            <a:r>
              <a:rPr lang="en-US" altLang="zh-CN" sz="2000" b="1" baseline="-25000" dirty="0">
                <a:latin typeface="微软雅黑" panose="020B0503020204020204" pitchFamily="34" charset="-122"/>
                <a:ea typeface="微软雅黑" panose="020B0503020204020204" pitchFamily="34" charset="-122"/>
              </a:rPr>
              <a:t>i</a:t>
            </a:r>
            <a:r>
              <a:rPr lang="en-US" altLang="zh-CN" sz="2000" b="1" baseline="30000" dirty="0">
                <a:latin typeface="微软雅黑" panose="020B0503020204020204" pitchFamily="34" charset="-122"/>
                <a:ea typeface="微软雅黑" panose="020B0503020204020204" pitchFamily="34" charset="-122"/>
              </a:rPr>
              <a:t>d-1</a:t>
            </a:r>
            <a:r>
              <a:rPr lang="zh-CN" altLang="en-US" sz="2000" b="1" dirty="0">
                <a:latin typeface="微软雅黑" panose="020B0503020204020204" pitchFamily="34" charset="-122"/>
                <a:ea typeface="微软雅黑" panose="020B0503020204020204" pitchFamily="34" charset="-122"/>
              </a:rPr>
              <a:t>） 有序</a:t>
            </a:r>
            <a:r>
              <a:rPr lang="zh-CN" altLang="en-US" sz="2000" dirty="0">
                <a:latin typeface="微软雅黑" panose="020B0503020204020204" pitchFamily="34" charset="-122"/>
                <a:ea typeface="微软雅黑" panose="020B0503020204020204" pitchFamily="34" charset="-122"/>
              </a:rPr>
              <a:t>是指：</a:t>
            </a:r>
            <a:endParaRPr lang="zh-CN" altLang="en-US" sz="2000" b="1" dirty="0">
              <a:latin typeface="微软雅黑" panose="020B0503020204020204" pitchFamily="34" charset="-122"/>
              <a:ea typeface="微软雅黑" panose="020B0503020204020204" pitchFamily="34" charset="-122"/>
            </a:endParaRPr>
          </a:p>
        </p:txBody>
      </p:sp>
      <p:sp>
        <p:nvSpPr>
          <p:cNvPr id="85003" name="Rectangle 7"/>
          <p:cNvSpPr/>
          <p:nvPr/>
        </p:nvSpPr>
        <p:spPr>
          <a:xfrm>
            <a:off x="550863" y="2384425"/>
            <a:ext cx="7272337" cy="1477963"/>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对于序列中任意两个记录 </a:t>
            </a:r>
            <a:r>
              <a:rPr lang="en-US" altLang="zh-CN" sz="2000" dirty="0">
                <a:latin typeface="微软雅黑" panose="020B0503020204020204" pitchFamily="34" charset="-122"/>
                <a:ea typeface="微软雅黑" panose="020B0503020204020204" pitchFamily="34" charset="-122"/>
              </a:rPr>
              <a:t>R</a:t>
            </a:r>
            <a:r>
              <a:rPr lang="en-US" altLang="zh-CN" sz="2000" baseline="-25000" dirty="0">
                <a:latin typeface="微软雅黑" panose="020B0503020204020204" pitchFamily="34" charset="-122"/>
                <a:ea typeface="微软雅黑" panose="020B0503020204020204" pitchFamily="34" charset="-122"/>
              </a:rPr>
              <a:t>i </a:t>
            </a:r>
            <a:r>
              <a:rPr lang="zh-CN" altLang="en-US" sz="2000" dirty="0">
                <a:latin typeface="微软雅黑" panose="020B0503020204020204" pitchFamily="34" charset="-122"/>
                <a:ea typeface="微软雅黑" panose="020B0503020204020204" pitchFamily="34" charset="-122"/>
              </a:rPr>
              <a:t>和 </a:t>
            </a:r>
            <a:r>
              <a:rPr lang="en-US" altLang="zh-CN" sz="2000" dirty="0">
                <a:latin typeface="微软雅黑" panose="020B0503020204020204" pitchFamily="34" charset="-122"/>
                <a:ea typeface="微软雅黑" panose="020B0503020204020204" pitchFamily="34" charset="-122"/>
              </a:rPr>
              <a:t>R</a:t>
            </a:r>
            <a:r>
              <a:rPr lang="en-US" altLang="zh-CN" sz="2000" baseline="-25000" dirty="0">
                <a:latin typeface="微软雅黑" panose="020B0503020204020204" pitchFamily="34" charset="-122"/>
                <a:ea typeface="微软雅黑" panose="020B0503020204020204" pitchFamily="34" charset="-122"/>
              </a:rPr>
              <a:t>j</a:t>
            </a:r>
            <a:r>
              <a:rPr lang="en-US" altLang="zh-CN" sz="2000" dirty="0">
                <a:latin typeface="微软雅黑" panose="020B0503020204020204" pitchFamily="34" charset="-122"/>
                <a:ea typeface="微软雅黑" panose="020B0503020204020204" pitchFamily="34" charset="-122"/>
              </a:rPr>
              <a:t>(1≤i&lt;j≤n) </a:t>
            </a:r>
            <a:r>
              <a:rPr lang="zh-CN" altLang="en-US" sz="2000" dirty="0">
                <a:latin typeface="微软雅黑" panose="020B0503020204020204" pitchFamily="34" charset="-122"/>
                <a:ea typeface="微软雅黑" panose="020B0503020204020204" pitchFamily="34" charset="-122"/>
              </a:rPr>
              <a:t>都</a:t>
            </a:r>
            <a:r>
              <a:rPr lang="zh-CN" altLang="en-US" sz="2000" b="1" dirty="0">
                <a:latin typeface="微软雅黑" panose="020B0503020204020204" pitchFamily="34" charset="-122"/>
                <a:ea typeface="微软雅黑" panose="020B0503020204020204" pitchFamily="34" charset="-122"/>
              </a:rPr>
              <a:t>满足</a:t>
            </a:r>
            <a:r>
              <a:rPr lang="zh-CN" altLang="en-US" sz="2000" dirty="0">
                <a:latin typeface="微软雅黑" panose="020B0503020204020204" pitchFamily="34" charset="-122"/>
                <a:ea typeface="微软雅黑" panose="020B0503020204020204" pitchFamily="34" charset="-122"/>
              </a:rPr>
              <a:t>下列</a:t>
            </a:r>
            <a:r>
              <a:rPr lang="zh-CN" altLang="en-US" sz="2000" b="1" dirty="0">
                <a:latin typeface="微软雅黑" panose="020B0503020204020204" pitchFamily="34" charset="-122"/>
                <a:ea typeface="微软雅黑" panose="020B0503020204020204" pitchFamily="34" charset="-122"/>
              </a:rPr>
              <a:t>（词典）有序</a:t>
            </a:r>
            <a:r>
              <a:rPr lang="zh-CN" altLang="en-US" sz="2000" dirty="0">
                <a:latin typeface="微软雅黑" panose="020B0503020204020204" pitchFamily="34" charset="-122"/>
                <a:ea typeface="微软雅黑" panose="020B0503020204020204" pitchFamily="34" charset="-122"/>
              </a:rPr>
              <a:t>关系：</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K</a:t>
            </a:r>
            <a:r>
              <a:rPr lang="en-US" altLang="zh-CN" sz="2000" b="1" baseline="-25000" dirty="0">
                <a:latin typeface="微软雅黑" panose="020B0503020204020204" pitchFamily="34" charset="-122"/>
                <a:ea typeface="微软雅黑" panose="020B0503020204020204" pitchFamily="34" charset="-122"/>
              </a:rPr>
              <a:t>i</a:t>
            </a:r>
            <a:r>
              <a:rPr lang="en-US" altLang="zh-CN" sz="2000" b="1" baseline="30000" dirty="0">
                <a:latin typeface="微软雅黑" panose="020B0503020204020204" pitchFamily="34" charset="-122"/>
                <a:ea typeface="微软雅黑" panose="020B0503020204020204" pitchFamily="34" charset="-122"/>
              </a:rPr>
              <a:t>0</a:t>
            </a:r>
            <a:r>
              <a:rPr lang="en-US" altLang="zh-CN" sz="2000" b="1" dirty="0">
                <a:latin typeface="微软雅黑" panose="020B0503020204020204" pitchFamily="34" charset="-122"/>
                <a:ea typeface="微软雅黑" panose="020B0503020204020204" pitchFamily="34" charset="-122"/>
              </a:rPr>
              <a:t>, K</a:t>
            </a:r>
            <a:r>
              <a:rPr lang="en-US" altLang="zh-CN" sz="2000" b="1" baseline="-25000" dirty="0">
                <a:latin typeface="微软雅黑" panose="020B0503020204020204" pitchFamily="34" charset="-122"/>
                <a:ea typeface="微软雅黑" panose="020B0503020204020204" pitchFamily="34" charset="-122"/>
              </a:rPr>
              <a:t>i</a:t>
            </a:r>
            <a:r>
              <a:rPr lang="en-US" altLang="zh-CN" sz="2000" b="1" baseline="30000" dirty="0">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 …,K</a:t>
            </a:r>
            <a:r>
              <a:rPr lang="en-US" altLang="zh-CN" sz="2000" b="1" baseline="-25000" dirty="0">
                <a:latin typeface="微软雅黑" panose="020B0503020204020204" pitchFamily="34" charset="-122"/>
                <a:ea typeface="微软雅黑" panose="020B0503020204020204" pitchFamily="34" charset="-122"/>
              </a:rPr>
              <a:t>i</a:t>
            </a:r>
            <a:r>
              <a:rPr lang="en-US" altLang="zh-CN" sz="2000" b="1" baseline="30000" dirty="0">
                <a:latin typeface="微软雅黑" panose="020B0503020204020204" pitchFamily="34" charset="-122"/>
                <a:ea typeface="微软雅黑" panose="020B0503020204020204" pitchFamily="34" charset="-122"/>
              </a:rPr>
              <a:t>d-1</a:t>
            </a:r>
            <a:r>
              <a:rPr lang="en-US" altLang="zh-CN" sz="2000" b="1" dirty="0">
                <a:latin typeface="微软雅黑" panose="020B0503020204020204" pitchFamily="34" charset="-122"/>
                <a:ea typeface="微软雅黑" panose="020B0503020204020204" pitchFamily="34" charset="-122"/>
              </a:rPr>
              <a:t>) &lt;</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K</a:t>
            </a:r>
            <a:r>
              <a:rPr lang="en-US" altLang="zh-CN" sz="2000" b="1" baseline="-25000" dirty="0">
                <a:latin typeface="微软雅黑" panose="020B0503020204020204" pitchFamily="34" charset="-122"/>
                <a:ea typeface="微软雅黑" panose="020B0503020204020204" pitchFamily="34" charset="-122"/>
              </a:rPr>
              <a:t>j</a:t>
            </a:r>
            <a:r>
              <a:rPr lang="en-US" altLang="zh-CN" sz="2000" b="1" baseline="30000" dirty="0">
                <a:latin typeface="微软雅黑" panose="020B0503020204020204" pitchFamily="34" charset="-122"/>
                <a:ea typeface="微软雅黑" panose="020B0503020204020204" pitchFamily="34" charset="-122"/>
              </a:rPr>
              <a:t>0</a:t>
            </a:r>
            <a:r>
              <a:rPr lang="en-US" altLang="zh-CN" sz="2000" b="1" dirty="0">
                <a:latin typeface="微软雅黑" panose="020B0503020204020204" pitchFamily="34" charset="-122"/>
                <a:ea typeface="微软雅黑" panose="020B0503020204020204" pitchFamily="34" charset="-122"/>
              </a:rPr>
              <a:t>, K</a:t>
            </a:r>
            <a:r>
              <a:rPr lang="en-US" altLang="zh-CN" sz="2000" b="1" baseline="-25000" dirty="0">
                <a:latin typeface="微软雅黑" panose="020B0503020204020204" pitchFamily="34" charset="-122"/>
                <a:ea typeface="微软雅黑" panose="020B0503020204020204" pitchFamily="34" charset="-122"/>
              </a:rPr>
              <a:t>j</a:t>
            </a:r>
            <a:r>
              <a:rPr lang="en-US" altLang="zh-CN" sz="2000" b="1" baseline="30000" dirty="0">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 …,K</a:t>
            </a:r>
            <a:r>
              <a:rPr lang="en-US" altLang="zh-CN" sz="2000" b="1" baseline="-25000" dirty="0">
                <a:latin typeface="微软雅黑" panose="020B0503020204020204" pitchFamily="34" charset="-122"/>
                <a:ea typeface="微软雅黑" panose="020B0503020204020204" pitchFamily="34" charset="-122"/>
              </a:rPr>
              <a:t>j</a:t>
            </a:r>
            <a:r>
              <a:rPr lang="en-US" altLang="zh-CN" sz="2000" b="1" baseline="30000" dirty="0">
                <a:latin typeface="微软雅黑" panose="020B0503020204020204" pitchFamily="34" charset="-122"/>
                <a:ea typeface="微软雅黑" panose="020B0503020204020204" pitchFamily="34" charset="-122"/>
              </a:rPr>
              <a:t>d-1</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p:txBody>
      </p:sp>
      <p:sp>
        <p:nvSpPr>
          <p:cNvPr id="85004" name="Text Box 5"/>
          <p:cNvSpPr txBox="1"/>
          <p:nvPr/>
        </p:nvSpPr>
        <p:spPr>
          <a:xfrm>
            <a:off x="966788" y="4102100"/>
            <a:ext cx="7129462" cy="438150"/>
          </a:xfrm>
          <a:prstGeom prst="rect">
            <a:avLst/>
          </a:prstGeom>
          <a:noFill/>
          <a:ln w="9525">
            <a:noFill/>
          </a:ln>
        </p:spPr>
        <p:txBody>
          <a:bodyPr>
            <a:spAutoFit/>
          </a:bodyPr>
          <a:p>
            <a:pPr eaLnBrk="1" hangingPunct="1">
              <a:lnSpc>
                <a:spcPct val="125000"/>
              </a:lnSpc>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其中</a:t>
            </a:r>
            <a:r>
              <a:rPr lang="en-US" altLang="zh-CN" sz="2000" b="1" dirty="0">
                <a:latin typeface="微软雅黑" panose="020B0503020204020204" pitchFamily="34" charset="-122"/>
                <a:ea typeface="微软雅黑" panose="020B0503020204020204" pitchFamily="34" charset="-122"/>
              </a:rPr>
              <a:t>: K</a:t>
            </a:r>
            <a:r>
              <a:rPr lang="en-US" altLang="zh-CN" sz="2000" b="1" baseline="30000" dirty="0">
                <a:latin typeface="微软雅黑" panose="020B0503020204020204" pitchFamily="34" charset="-122"/>
                <a:ea typeface="微软雅黑" panose="020B0503020204020204" pitchFamily="34" charset="-122"/>
              </a:rPr>
              <a:t>0     </a:t>
            </a:r>
            <a:r>
              <a:rPr lang="zh-CN" altLang="en-US" sz="2000" b="1" dirty="0">
                <a:latin typeface="微软雅黑" panose="020B0503020204020204" pitchFamily="34" charset="-122"/>
                <a:ea typeface="微软雅黑" panose="020B0503020204020204" pitchFamily="34" charset="-122"/>
              </a:rPr>
              <a:t>被称为 “最主（高）”位关键字</a:t>
            </a:r>
            <a:endParaRPr lang="zh-CN" altLang="en-US" sz="2000" b="1" dirty="0">
              <a:latin typeface="微软雅黑" panose="020B0503020204020204" pitchFamily="34" charset="-122"/>
              <a:ea typeface="微软雅黑" panose="020B0503020204020204" pitchFamily="34" charset="-122"/>
            </a:endParaRPr>
          </a:p>
        </p:txBody>
      </p:sp>
      <p:sp>
        <p:nvSpPr>
          <p:cNvPr id="85005" name="Rectangle 6"/>
          <p:cNvSpPr/>
          <p:nvPr/>
        </p:nvSpPr>
        <p:spPr>
          <a:xfrm>
            <a:off x="1665288" y="4902200"/>
            <a:ext cx="5964237" cy="400050"/>
          </a:xfrm>
          <a:prstGeom prst="rect">
            <a:avLst/>
          </a:prstGeom>
          <a:noFill/>
          <a:ln w="9525">
            <a:noFill/>
          </a:ln>
        </p:spPr>
        <p:txBody>
          <a:bodyPr>
            <a:spAutoFit/>
          </a:bodyPr>
          <a:p>
            <a:pPr eaLnBrk="1" hangingPunct="1">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K</a:t>
            </a:r>
            <a:r>
              <a:rPr lang="en-US" altLang="zh-CN" sz="2000" b="1" baseline="30000" dirty="0">
                <a:latin typeface="微软雅黑" panose="020B0503020204020204" pitchFamily="34" charset="-122"/>
                <a:ea typeface="微软雅黑" panose="020B0503020204020204" pitchFamily="34" charset="-122"/>
              </a:rPr>
              <a:t>d-1  </a:t>
            </a:r>
            <a:r>
              <a:rPr lang="zh-CN" altLang="en-US" sz="2000" b="1" dirty="0">
                <a:latin typeface="微软雅黑" panose="020B0503020204020204" pitchFamily="34" charset="-122"/>
                <a:ea typeface="微软雅黑" panose="020B0503020204020204" pitchFamily="34" charset="-122"/>
              </a:rPr>
              <a:t>被称为 “最次（低）”位关键字</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85001"/>
                                        </p:tgtEl>
                                        <p:attrNameLst>
                                          <p:attrName>style.visibility</p:attrName>
                                        </p:attrNameLst>
                                      </p:cBhvr>
                                      <p:to>
                                        <p:strVal val="visible"/>
                                      </p:to>
                                    </p:set>
                                    <p:animEffect transition="in" filter="slide(fromLeft)">
                                      <p:cBhvr>
                                        <p:cTn id="7" dur="500"/>
                                        <p:tgtEl>
                                          <p:spTgt spid="850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5002"/>
                                        </p:tgtEl>
                                        <p:attrNameLst>
                                          <p:attrName>style.visibility</p:attrName>
                                        </p:attrNameLst>
                                      </p:cBhvr>
                                      <p:to>
                                        <p:strVal val="visible"/>
                                      </p:to>
                                    </p:set>
                                    <p:animEffect transition="in" filter="wipe(left)">
                                      <p:cBhvr>
                                        <p:cTn id="12" dur="500"/>
                                        <p:tgtEl>
                                          <p:spTgt spid="8500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5003"/>
                                        </p:tgtEl>
                                        <p:attrNameLst>
                                          <p:attrName>style.visibility</p:attrName>
                                        </p:attrNameLst>
                                      </p:cBhvr>
                                      <p:to>
                                        <p:strVal val="visible"/>
                                      </p:to>
                                    </p:set>
                                    <p:animEffect transition="in" filter="wipe(left)">
                                      <p:cBhvr>
                                        <p:cTn id="17" dur="500"/>
                                        <p:tgtEl>
                                          <p:spTgt spid="85003"/>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85004"/>
                                        </p:tgtEl>
                                        <p:attrNameLst>
                                          <p:attrName>style.visibility</p:attrName>
                                        </p:attrNameLst>
                                      </p:cBhvr>
                                      <p:to>
                                        <p:strVal val="visible"/>
                                      </p:to>
                                    </p:set>
                                    <p:animEffect transition="in" filter="wipe(left)">
                                      <p:cBhvr>
                                        <p:cTn id="21" dur="500"/>
                                        <p:tgtEl>
                                          <p:spTgt spid="8500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85005"/>
                                        </p:tgtEl>
                                        <p:attrNameLst>
                                          <p:attrName>style.visibility</p:attrName>
                                        </p:attrNameLst>
                                      </p:cBhvr>
                                      <p:to>
                                        <p:strVal val="visible"/>
                                      </p:to>
                                    </p:set>
                                    <p:animEffect transition="in" filter="wipe(left)">
                                      <p:cBhvr>
                                        <p:cTn id="24" dur="500"/>
                                        <p:tgtEl>
                                          <p:spTgt spid="85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1" grpId="0"/>
      <p:bldP spid="85002" grpId="0"/>
      <p:bldP spid="85003" grpId="0"/>
      <p:bldP spid="85004" grpId="0"/>
      <p:bldP spid="8500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5" name="Text Box 2"/>
          <p:cNvSpPr txBox="1"/>
          <p:nvPr/>
        </p:nvSpPr>
        <p:spPr>
          <a:xfrm>
            <a:off x="665163" y="874713"/>
            <a:ext cx="7345362" cy="827087"/>
          </a:xfrm>
          <a:prstGeom prst="rect">
            <a:avLst/>
          </a:prstGeom>
          <a:noFill/>
          <a:ln w="9525">
            <a:noFill/>
          </a:ln>
        </p:spPr>
        <p:txBody>
          <a:bodyPr>
            <a:spAutoFit/>
          </a:bodyPr>
          <a:p>
            <a:pPr eaLnBrk="1" hangingPunct="1">
              <a:lnSpc>
                <a:spcPct val="125000"/>
              </a:lnSpc>
              <a:buFont typeface="Arial" panose="020B0604020202020204" pitchFamily="34" charset="0"/>
            </a:pPr>
            <a:r>
              <a:rPr lang="zh-CN" altLang="en-US" sz="2000"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rPr>
              <a:t>基于不同的“</a:t>
            </a:r>
            <a:r>
              <a:rPr lang="zh-CN" altLang="en-US" sz="2000" b="1" dirty="0">
                <a:latin typeface="微软雅黑" panose="020B0503020204020204" pitchFamily="34" charset="-122"/>
                <a:ea typeface="微软雅黑" panose="020B0503020204020204" pitchFamily="34" charset="-122"/>
              </a:rPr>
              <a:t>扩大</a:t>
            </a:r>
            <a:r>
              <a:rPr lang="zh-CN" altLang="en-US" sz="2000"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有序序列长度的</a:t>
            </a:r>
            <a:r>
              <a:rPr lang="zh-CN" altLang="en-US" sz="2000" b="1" dirty="0">
                <a:latin typeface="微软雅黑" panose="020B0503020204020204" pitchFamily="34" charset="-122"/>
                <a:ea typeface="微软雅黑" panose="020B0503020204020204" pitchFamily="34" charset="-122"/>
              </a:rPr>
              <a:t>方法，内部排序方法</a:t>
            </a:r>
            <a:r>
              <a:rPr lang="zh-CN" altLang="en-US" sz="2000" dirty="0">
                <a:latin typeface="微软雅黑" panose="020B0503020204020204" pitchFamily="34" charset="-122"/>
                <a:ea typeface="微软雅黑" panose="020B0503020204020204" pitchFamily="34" charset="-122"/>
              </a:rPr>
              <a:t>大致可分下列几种类型：</a:t>
            </a:r>
            <a:endParaRPr lang="zh-CN" altLang="en-US" sz="2000" dirty="0">
              <a:latin typeface="微软雅黑" panose="020B0503020204020204" pitchFamily="34" charset="-122"/>
              <a:ea typeface="微软雅黑" panose="020B0503020204020204" pitchFamily="34" charset="-122"/>
            </a:endParaRPr>
          </a:p>
        </p:txBody>
      </p:sp>
      <p:sp>
        <p:nvSpPr>
          <p:cNvPr id="9226" name="Text Box 6">
            <a:hlinkClick r:id="rId1" action="ppaction://hlinksldjump"/>
          </p:cNvPr>
          <p:cNvSpPr txBox="1"/>
          <p:nvPr/>
        </p:nvSpPr>
        <p:spPr>
          <a:xfrm>
            <a:off x="2236788" y="2000250"/>
            <a:ext cx="1466850" cy="400050"/>
          </a:xfrm>
          <a:prstGeom prst="rect">
            <a:avLst/>
          </a:prstGeom>
          <a:noFill/>
          <a:ln w="9525">
            <a:noFill/>
          </a:ln>
        </p:spPr>
        <p:txBody>
          <a:bodyPr wrap="none">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插入排序类</a:t>
            </a:r>
            <a:endParaRPr lang="zh-CN" altLang="en-US" sz="2000" b="1" dirty="0">
              <a:latin typeface="微软雅黑" panose="020B0503020204020204" pitchFamily="34" charset="-122"/>
              <a:ea typeface="微软雅黑" panose="020B0503020204020204" pitchFamily="34" charset="-122"/>
            </a:endParaRPr>
          </a:p>
        </p:txBody>
      </p:sp>
      <p:sp>
        <p:nvSpPr>
          <p:cNvPr id="9227" name="Text Box 7">
            <a:hlinkClick r:id="rId2" action="ppaction://hlinksldjump"/>
          </p:cNvPr>
          <p:cNvSpPr txBox="1"/>
          <p:nvPr/>
        </p:nvSpPr>
        <p:spPr>
          <a:xfrm>
            <a:off x="2236788" y="2786063"/>
            <a:ext cx="1466850" cy="400050"/>
          </a:xfrm>
          <a:prstGeom prst="rect">
            <a:avLst/>
          </a:prstGeom>
          <a:noFill/>
          <a:ln w="9525">
            <a:noFill/>
          </a:ln>
        </p:spPr>
        <p:txBody>
          <a:bodyPr wrap="none">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交换排序类</a:t>
            </a:r>
            <a:endParaRPr lang="zh-CN" altLang="en-US" sz="2000" b="1" dirty="0">
              <a:latin typeface="微软雅黑" panose="020B0503020204020204" pitchFamily="34" charset="-122"/>
              <a:ea typeface="微软雅黑" panose="020B0503020204020204" pitchFamily="34" charset="-122"/>
            </a:endParaRPr>
          </a:p>
        </p:txBody>
      </p:sp>
      <p:sp>
        <p:nvSpPr>
          <p:cNvPr id="9228" name="Text Box 8">
            <a:hlinkClick r:id="rId3" action="ppaction://hlinksldjump"/>
          </p:cNvPr>
          <p:cNvSpPr txBox="1"/>
          <p:nvPr/>
        </p:nvSpPr>
        <p:spPr>
          <a:xfrm>
            <a:off x="2206625" y="3573463"/>
            <a:ext cx="1466850" cy="400050"/>
          </a:xfrm>
          <a:prstGeom prst="rect">
            <a:avLst/>
          </a:prstGeom>
          <a:noFill/>
          <a:ln w="9525">
            <a:noFill/>
          </a:ln>
        </p:spPr>
        <p:txBody>
          <a:bodyPr wrap="none">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选择排序类</a:t>
            </a:r>
            <a:endParaRPr lang="zh-CN" altLang="en-US" sz="2000" b="1" dirty="0">
              <a:latin typeface="微软雅黑" panose="020B0503020204020204" pitchFamily="34" charset="-122"/>
              <a:ea typeface="微软雅黑" panose="020B0503020204020204" pitchFamily="34" charset="-122"/>
            </a:endParaRPr>
          </a:p>
        </p:txBody>
      </p:sp>
      <p:sp>
        <p:nvSpPr>
          <p:cNvPr id="9229" name="Text Box 9">
            <a:hlinkClick r:id="rId4" action="ppaction://hlinksldjump"/>
          </p:cNvPr>
          <p:cNvSpPr txBox="1"/>
          <p:nvPr/>
        </p:nvSpPr>
        <p:spPr>
          <a:xfrm>
            <a:off x="2206625" y="4287838"/>
            <a:ext cx="1466850" cy="400050"/>
          </a:xfrm>
          <a:prstGeom prst="rect">
            <a:avLst/>
          </a:prstGeom>
          <a:noFill/>
          <a:ln w="9525">
            <a:noFill/>
          </a:ln>
        </p:spPr>
        <p:txBody>
          <a:bodyPr wrap="none">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归并排序类</a:t>
            </a:r>
            <a:endParaRPr lang="zh-CN" altLang="en-US" sz="2000" b="1" dirty="0">
              <a:latin typeface="微软雅黑" panose="020B0503020204020204" pitchFamily="34" charset="-122"/>
              <a:ea typeface="微软雅黑" panose="020B0503020204020204" pitchFamily="34" charset="-122"/>
            </a:endParaRPr>
          </a:p>
        </p:txBody>
      </p:sp>
      <p:sp>
        <p:nvSpPr>
          <p:cNvPr id="9230" name="Text Box 10">
            <a:hlinkClick r:id="rId4" action="ppaction://hlinksldjump"/>
          </p:cNvPr>
          <p:cNvSpPr txBox="1"/>
          <p:nvPr/>
        </p:nvSpPr>
        <p:spPr>
          <a:xfrm>
            <a:off x="2206625" y="4918075"/>
            <a:ext cx="2139950" cy="400050"/>
          </a:xfrm>
          <a:prstGeom prst="rect">
            <a:avLst/>
          </a:prstGeom>
          <a:noFill/>
          <a:ln w="9525">
            <a:noFill/>
          </a:ln>
        </p:spPr>
        <p:txBody>
          <a:bodyPr>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其它方法</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25"/>
                                        </p:tgtEl>
                                        <p:attrNameLst>
                                          <p:attrName>style.visibility</p:attrName>
                                        </p:attrNameLst>
                                      </p:cBhvr>
                                      <p:to>
                                        <p:strVal val="visible"/>
                                      </p:to>
                                    </p:set>
                                    <p:animEffect transition="in" filter="wipe(left)">
                                      <p:cBhvr>
                                        <p:cTn id="7" dur="300"/>
                                        <p:tgtEl>
                                          <p:spTgt spid="922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9226"/>
                                        </p:tgtEl>
                                        <p:attrNameLst>
                                          <p:attrName>style.visibility</p:attrName>
                                        </p:attrNameLst>
                                      </p:cBhvr>
                                      <p:to>
                                        <p:strVal val="visible"/>
                                      </p:to>
                                    </p:set>
                                    <p:animEffect transition="in" filter="slide(fromLeft)">
                                      <p:cBhvr>
                                        <p:cTn id="12" dur="500"/>
                                        <p:tgtEl>
                                          <p:spTgt spid="9226"/>
                                        </p:tgtEl>
                                      </p:cBhvr>
                                    </p:animEffect>
                                  </p:childTnLst>
                                </p:cTn>
                              </p:par>
                            </p:childTnLst>
                          </p:cTn>
                        </p:par>
                        <p:par>
                          <p:cTn id="13" fill="hold">
                            <p:stCondLst>
                              <p:cond delay="500"/>
                            </p:stCondLst>
                            <p:childTnLst>
                              <p:par>
                                <p:cTn id="14" presetID="12" presetClass="entr" presetSubtype="8" fill="hold" grpId="0" nodeType="afterEffect">
                                  <p:stCondLst>
                                    <p:cond delay="0"/>
                                  </p:stCondLst>
                                  <p:childTnLst>
                                    <p:set>
                                      <p:cBhvr>
                                        <p:cTn id="15" dur="1" fill="hold">
                                          <p:stCondLst>
                                            <p:cond delay="0"/>
                                          </p:stCondLst>
                                        </p:cTn>
                                        <p:tgtEl>
                                          <p:spTgt spid="9227"/>
                                        </p:tgtEl>
                                        <p:attrNameLst>
                                          <p:attrName>style.visibility</p:attrName>
                                        </p:attrNameLst>
                                      </p:cBhvr>
                                      <p:to>
                                        <p:strVal val="visible"/>
                                      </p:to>
                                    </p:set>
                                    <p:animEffect transition="in" filter="slide(fromLeft)">
                                      <p:cBhvr>
                                        <p:cTn id="16" dur="500"/>
                                        <p:tgtEl>
                                          <p:spTgt spid="9227"/>
                                        </p:tgtEl>
                                      </p:cBhvr>
                                    </p:animEffect>
                                  </p:childTnLst>
                                </p:cTn>
                              </p:par>
                            </p:childTnLst>
                          </p:cTn>
                        </p:par>
                        <p:par>
                          <p:cTn id="17" fill="hold">
                            <p:stCondLst>
                              <p:cond delay="1000"/>
                            </p:stCondLst>
                            <p:childTnLst>
                              <p:par>
                                <p:cTn id="18" presetID="12" presetClass="entr" presetSubtype="8" fill="hold" grpId="0" nodeType="afterEffect">
                                  <p:stCondLst>
                                    <p:cond delay="0"/>
                                  </p:stCondLst>
                                  <p:childTnLst>
                                    <p:set>
                                      <p:cBhvr>
                                        <p:cTn id="19" dur="1" fill="hold">
                                          <p:stCondLst>
                                            <p:cond delay="0"/>
                                          </p:stCondLst>
                                        </p:cTn>
                                        <p:tgtEl>
                                          <p:spTgt spid="9228"/>
                                        </p:tgtEl>
                                        <p:attrNameLst>
                                          <p:attrName>style.visibility</p:attrName>
                                        </p:attrNameLst>
                                      </p:cBhvr>
                                      <p:to>
                                        <p:strVal val="visible"/>
                                      </p:to>
                                    </p:set>
                                    <p:animEffect transition="in" filter="slide(fromLeft)">
                                      <p:cBhvr>
                                        <p:cTn id="20" dur="500"/>
                                        <p:tgtEl>
                                          <p:spTgt spid="9228"/>
                                        </p:tgtEl>
                                      </p:cBhvr>
                                    </p:animEffect>
                                  </p:childTnLst>
                                </p:cTn>
                              </p:par>
                            </p:childTnLst>
                          </p:cTn>
                        </p:par>
                        <p:par>
                          <p:cTn id="21" fill="hold">
                            <p:stCondLst>
                              <p:cond delay="1500"/>
                            </p:stCondLst>
                            <p:childTnLst>
                              <p:par>
                                <p:cTn id="22" presetID="12" presetClass="entr" presetSubtype="8" fill="hold" grpId="0" nodeType="afterEffect">
                                  <p:stCondLst>
                                    <p:cond delay="0"/>
                                  </p:stCondLst>
                                  <p:childTnLst>
                                    <p:set>
                                      <p:cBhvr>
                                        <p:cTn id="23" dur="1" fill="hold">
                                          <p:stCondLst>
                                            <p:cond delay="0"/>
                                          </p:stCondLst>
                                        </p:cTn>
                                        <p:tgtEl>
                                          <p:spTgt spid="9229"/>
                                        </p:tgtEl>
                                        <p:attrNameLst>
                                          <p:attrName>style.visibility</p:attrName>
                                        </p:attrNameLst>
                                      </p:cBhvr>
                                      <p:to>
                                        <p:strVal val="visible"/>
                                      </p:to>
                                    </p:set>
                                    <p:animEffect transition="in" filter="slide(fromLeft)">
                                      <p:cBhvr>
                                        <p:cTn id="24" dur="500"/>
                                        <p:tgtEl>
                                          <p:spTgt spid="9229"/>
                                        </p:tgtEl>
                                      </p:cBhvr>
                                    </p:animEffect>
                                  </p:childTnLst>
                                </p:cTn>
                              </p:par>
                            </p:childTnLst>
                          </p:cTn>
                        </p:par>
                        <p:par>
                          <p:cTn id="25" fill="hold">
                            <p:stCondLst>
                              <p:cond delay="2000"/>
                            </p:stCondLst>
                            <p:childTnLst>
                              <p:par>
                                <p:cTn id="26" presetID="12" presetClass="entr" presetSubtype="8" fill="hold" grpId="0" nodeType="afterEffect">
                                  <p:stCondLst>
                                    <p:cond delay="0"/>
                                  </p:stCondLst>
                                  <p:childTnLst>
                                    <p:set>
                                      <p:cBhvr>
                                        <p:cTn id="27" dur="1" fill="hold">
                                          <p:stCondLst>
                                            <p:cond delay="0"/>
                                          </p:stCondLst>
                                        </p:cTn>
                                        <p:tgtEl>
                                          <p:spTgt spid="9230"/>
                                        </p:tgtEl>
                                        <p:attrNameLst>
                                          <p:attrName>style.visibility</p:attrName>
                                        </p:attrNameLst>
                                      </p:cBhvr>
                                      <p:to>
                                        <p:strVal val="visible"/>
                                      </p:to>
                                    </p:set>
                                    <p:animEffect transition="in" filter="slide(fromLeft)">
                                      <p:cBhvr>
                                        <p:cTn id="28" dur="500"/>
                                        <p:tgtEl>
                                          <p:spTgt spid="9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5" grpId="0"/>
      <p:bldP spid="9226" grpId="0"/>
      <p:bldP spid="9227" grpId="0"/>
      <p:bldP spid="9228" grpId="0"/>
      <p:bldP spid="9229" grpId="0"/>
      <p:bldP spid="923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25" name="Text Box 2"/>
          <p:cNvSpPr txBox="1"/>
          <p:nvPr/>
        </p:nvSpPr>
        <p:spPr>
          <a:xfrm>
            <a:off x="911225" y="758825"/>
            <a:ext cx="6262688" cy="438150"/>
          </a:xfrm>
          <a:prstGeom prst="rect">
            <a:avLst/>
          </a:prstGeom>
          <a:noFill/>
          <a:ln w="9525">
            <a:noFill/>
          </a:ln>
        </p:spPr>
        <p:txBody>
          <a:bodyPr>
            <a:spAutoFit/>
          </a:bodyPr>
          <a:p>
            <a:pPr eaLnBrk="1" hangingPunct="1">
              <a:lnSpc>
                <a:spcPct val="125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实现多关键字排序通常有两种作法</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86026" name="Text Box 11"/>
          <p:cNvSpPr txBox="1"/>
          <p:nvPr/>
        </p:nvSpPr>
        <p:spPr>
          <a:xfrm>
            <a:off x="892175" y="1589088"/>
            <a:ext cx="3114675" cy="400050"/>
          </a:xfrm>
          <a:prstGeom prst="rect">
            <a:avLst/>
          </a:prstGeom>
          <a:noFill/>
          <a:ln w="9525">
            <a:noFill/>
          </a:ln>
        </p:spPr>
        <p:txBody>
          <a:bodyPr wrap="none">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最高位优先法（</a:t>
            </a:r>
            <a:r>
              <a:rPr lang="en-US" altLang="zh-CN" sz="2000" b="1" dirty="0">
                <a:latin typeface="微软雅黑" panose="020B0503020204020204" pitchFamily="34" charset="-122"/>
                <a:ea typeface="微软雅黑" panose="020B0503020204020204" pitchFamily="34" charset="-122"/>
              </a:rPr>
              <a:t>MSD</a:t>
            </a:r>
            <a:r>
              <a:rPr lang="zh-CN" altLang="en-US" sz="2000" b="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86027" name="Text Box 13"/>
          <p:cNvSpPr txBox="1"/>
          <p:nvPr/>
        </p:nvSpPr>
        <p:spPr>
          <a:xfrm>
            <a:off x="471488" y="2295525"/>
            <a:ext cx="7624762" cy="1422400"/>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先对</a:t>
            </a:r>
            <a:r>
              <a:rPr lang="en-US" altLang="zh-CN" sz="2000" dirty="0">
                <a:latin typeface="微软雅黑" panose="020B0503020204020204" pitchFamily="34" charset="-122"/>
                <a:ea typeface="微软雅黑" panose="020B0503020204020204" pitchFamily="34" charset="-122"/>
              </a:rPr>
              <a:t>K</a:t>
            </a:r>
            <a:r>
              <a:rPr lang="en-US" altLang="zh-CN" sz="2000" baseline="30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进行排序，并按 </a:t>
            </a:r>
            <a:r>
              <a:rPr lang="en-US" altLang="zh-CN" sz="2000" dirty="0">
                <a:latin typeface="微软雅黑" panose="020B0503020204020204" pitchFamily="34" charset="-122"/>
                <a:ea typeface="微软雅黑" panose="020B0503020204020204" pitchFamily="34" charset="-122"/>
              </a:rPr>
              <a:t>K</a:t>
            </a:r>
            <a:r>
              <a:rPr lang="en-US" altLang="zh-CN" sz="2000" baseline="30000" dirty="0">
                <a:latin typeface="微软雅黑" panose="020B0503020204020204" pitchFamily="34" charset="-122"/>
                <a:ea typeface="微软雅黑" panose="020B0503020204020204" pitchFamily="34" charset="-122"/>
              </a:rPr>
              <a:t>0 </a:t>
            </a:r>
            <a:r>
              <a:rPr lang="zh-CN" altLang="en-US" sz="2000" dirty="0">
                <a:latin typeface="微软雅黑" panose="020B0503020204020204" pitchFamily="34" charset="-122"/>
                <a:ea typeface="微软雅黑" panose="020B0503020204020204" pitchFamily="34" charset="-122"/>
              </a:rPr>
              <a:t>的不同值将记录序列分成若干子序列之后，分别对 </a:t>
            </a:r>
            <a:r>
              <a:rPr lang="en-US" altLang="zh-CN" sz="2000" dirty="0">
                <a:latin typeface="微软雅黑" panose="020B0503020204020204" pitchFamily="34" charset="-122"/>
                <a:ea typeface="微软雅黑" panose="020B0503020204020204" pitchFamily="34" charset="-122"/>
              </a:rPr>
              <a:t>K</a:t>
            </a:r>
            <a:r>
              <a:rPr lang="en-US" altLang="zh-CN" sz="2000" baseline="30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进行排序，</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依次类推，直至最后对最次位关键字排序完成为止。</a:t>
            </a:r>
            <a:endParaRPr lang="zh-CN" altLang="en-US" sz="2000" dirty="0">
              <a:latin typeface="微软雅黑" panose="020B0503020204020204" pitchFamily="34" charset="-122"/>
              <a:ea typeface="微软雅黑" panose="020B0503020204020204" pitchFamily="34" charset="-122"/>
            </a:endParaRPr>
          </a:p>
        </p:txBody>
      </p:sp>
      <p:sp>
        <p:nvSpPr>
          <p:cNvPr id="86028" name="Text Box 6">
            <a:hlinkClick r:id="rId1" action="ppaction://hlinksldjump"/>
          </p:cNvPr>
          <p:cNvSpPr txBox="1"/>
          <p:nvPr/>
        </p:nvSpPr>
        <p:spPr>
          <a:xfrm>
            <a:off x="838200" y="4179888"/>
            <a:ext cx="2994025" cy="401637"/>
          </a:xfrm>
          <a:prstGeom prst="rect">
            <a:avLst/>
          </a:prstGeom>
          <a:noFill/>
          <a:ln w="9525">
            <a:noFill/>
          </a:ln>
        </p:spPr>
        <p:txBody>
          <a:bodyPr wrap="none">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最低位优先法（</a:t>
            </a:r>
            <a:r>
              <a:rPr lang="en-US" altLang="zh-CN" sz="2000" b="1" dirty="0">
                <a:latin typeface="微软雅黑" panose="020B0503020204020204" pitchFamily="34" charset="-122"/>
                <a:ea typeface="微软雅黑" panose="020B0503020204020204" pitchFamily="34" charset="-122"/>
              </a:rPr>
              <a:t>LSD</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86029" name="Text Box 14"/>
          <p:cNvSpPr txBox="1"/>
          <p:nvPr/>
        </p:nvSpPr>
        <p:spPr>
          <a:xfrm>
            <a:off x="522288" y="4776788"/>
            <a:ext cx="7573962" cy="957262"/>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先对 </a:t>
            </a:r>
            <a:r>
              <a:rPr lang="en-US" altLang="zh-CN" sz="2000" dirty="0">
                <a:latin typeface="微软雅黑" panose="020B0503020204020204" pitchFamily="34" charset="-122"/>
                <a:ea typeface="微软雅黑" panose="020B0503020204020204" pitchFamily="34" charset="-122"/>
              </a:rPr>
              <a:t>K</a:t>
            </a:r>
            <a:r>
              <a:rPr lang="en-US" altLang="zh-CN" sz="2000" baseline="30000" dirty="0">
                <a:latin typeface="微软雅黑" panose="020B0503020204020204" pitchFamily="34" charset="-122"/>
                <a:ea typeface="微软雅黑" panose="020B0503020204020204" pitchFamily="34" charset="-122"/>
              </a:rPr>
              <a:t>d-1 </a:t>
            </a:r>
            <a:r>
              <a:rPr lang="zh-CN" altLang="en-US" sz="2000" dirty="0">
                <a:latin typeface="微软雅黑" panose="020B0503020204020204" pitchFamily="34" charset="-122"/>
                <a:ea typeface="微软雅黑" panose="020B0503020204020204" pitchFamily="34" charset="-122"/>
              </a:rPr>
              <a:t>进行排序，然后对 </a:t>
            </a:r>
            <a:r>
              <a:rPr lang="en-US" altLang="zh-CN" sz="2000" dirty="0">
                <a:latin typeface="微软雅黑" panose="020B0503020204020204" pitchFamily="34" charset="-122"/>
                <a:ea typeface="微软雅黑" panose="020B0503020204020204" pitchFamily="34" charset="-122"/>
              </a:rPr>
              <a:t>K</a:t>
            </a:r>
            <a:r>
              <a:rPr lang="en-US" altLang="zh-CN" sz="2000" baseline="30000" dirty="0">
                <a:latin typeface="微软雅黑" panose="020B0503020204020204" pitchFamily="34" charset="-122"/>
                <a:ea typeface="微软雅黑" panose="020B0503020204020204" pitchFamily="34" charset="-122"/>
              </a:rPr>
              <a:t>d-2   </a:t>
            </a:r>
            <a:r>
              <a:rPr lang="zh-CN" altLang="en-US" sz="2000" dirty="0">
                <a:latin typeface="微软雅黑" panose="020B0503020204020204" pitchFamily="34" charset="-122"/>
                <a:ea typeface="微软雅黑" panose="020B0503020204020204" pitchFamily="34" charset="-122"/>
              </a:rPr>
              <a:t>进行排序，依次类推，直至对最主位关键字 </a:t>
            </a:r>
            <a:r>
              <a:rPr lang="en-US" altLang="zh-CN" sz="2000" dirty="0">
                <a:latin typeface="微软雅黑" panose="020B0503020204020204" pitchFamily="34" charset="-122"/>
                <a:ea typeface="微软雅黑" panose="020B0503020204020204" pitchFamily="34" charset="-122"/>
              </a:rPr>
              <a:t>K</a:t>
            </a:r>
            <a:r>
              <a:rPr lang="en-US" altLang="zh-CN" sz="2000" baseline="30000" dirty="0">
                <a:latin typeface="微软雅黑" panose="020B0503020204020204" pitchFamily="34" charset="-122"/>
                <a:ea typeface="微软雅黑" panose="020B0503020204020204" pitchFamily="34" charset="-122"/>
              </a:rPr>
              <a:t>0 </a:t>
            </a:r>
            <a:r>
              <a:rPr lang="zh-CN" altLang="en-US" sz="2000" dirty="0">
                <a:latin typeface="微软雅黑" panose="020B0503020204020204" pitchFamily="34" charset="-122"/>
                <a:ea typeface="微软雅黑" panose="020B0503020204020204" pitchFamily="34" charset="-122"/>
              </a:rPr>
              <a:t>排序完成为止。</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6025"/>
                                        </p:tgtEl>
                                        <p:attrNameLst>
                                          <p:attrName>style.visibility</p:attrName>
                                        </p:attrNameLst>
                                      </p:cBhvr>
                                      <p:to>
                                        <p:strVal val="visible"/>
                                      </p:to>
                                    </p:set>
                                    <p:animEffect transition="in" filter="blinds(horizontal)">
                                      <p:cBhvr>
                                        <p:cTn id="7" dur="500"/>
                                        <p:tgtEl>
                                          <p:spTgt spid="8602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86026"/>
                                        </p:tgtEl>
                                        <p:attrNameLst>
                                          <p:attrName>style.visibility</p:attrName>
                                        </p:attrNameLst>
                                      </p:cBhvr>
                                      <p:to>
                                        <p:strVal val="visible"/>
                                      </p:to>
                                    </p:set>
                                    <p:anim calcmode="lin" valueType="num">
                                      <p:cBhvr>
                                        <p:cTn id="12" dur="500" fill="hold"/>
                                        <p:tgtEl>
                                          <p:spTgt spid="86026"/>
                                        </p:tgtEl>
                                        <p:attrNameLst>
                                          <p:attrName>ppt_x</p:attrName>
                                        </p:attrNameLst>
                                      </p:cBhvr>
                                      <p:tavLst>
                                        <p:tav tm="0">
                                          <p:val>
                                            <p:strVal val="#ppt_x-#ppt_w/2"/>
                                          </p:val>
                                        </p:tav>
                                        <p:tav tm="100000">
                                          <p:val>
                                            <p:strVal val="#ppt_x"/>
                                          </p:val>
                                        </p:tav>
                                      </p:tavLst>
                                    </p:anim>
                                    <p:anim calcmode="lin" valueType="num">
                                      <p:cBhvr>
                                        <p:cTn id="13" dur="500" fill="hold"/>
                                        <p:tgtEl>
                                          <p:spTgt spid="86026"/>
                                        </p:tgtEl>
                                        <p:attrNameLst>
                                          <p:attrName>ppt_y</p:attrName>
                                        </p:attrNameLst>
                                      </p:cBhvr>
                                      <p:tavLst>
                                        <p:tav tm="0">
                                          <p:val>
                                            <p:strVal val="#ppt_y"/>
                                          </p:val>
                                        </p:tav>
                                        <p:tav tm="100000">
                                          <p:val>
                                            <p:strVal val="#ppt_y"/>
                                          </p:val>
                                        </p:tav>
                                      </p:tavLst>
                                    </p:anim>
                                    <p:anim calcmode="lin" valueType="num">
                                      <p:cBhvr>
                                        <p:cTn id="14" dur="500" fill="hold"/>
                                        <p:tgtEl>
                                          <p:spTgt spid="86026"/>
                                        </p:tgtEl>
                                        <p:attrNameLst>
                                          <p:attrName>ppt_w</p:attrName>
                                        </p:attrNameLst>
                                      </p:cBhvr>
                                      <p:tavLst>
                                        <p:tav tm="0">
                                          <p:val>
                                            <p:fltVal val="0.000000"/>
                                          </p:val>
                                        </p:tav>
                                        <p:tav tm="100000">
                                          <p:val>
                                            <p:strVal val="#ppt_w"/>
                                          </p:val>
                                        </p:tav>
                                      </p:tavLst>
                                    </p:anim>
                                    <p:anim calcmode="lin" valueType="num">
                                      <p:cBhvr>
                                        <p:cTn id="15" dur="500" fill="hold"/>
                                        <p:tgtEl>
                                          <p:spTgt spid="86026"/>
                                        </p:tgtEl>
                                        <p:attrNameLst>
                                          <p:attrName>ppt_h</p:attrName>
                                        </p:attrNameLst>
                                      </p:cBhvr>
                                      <p:tavLst>
                                        <p:tav tm="0">
                                          <p:val>
                                            <p:strVal val="#ppt_h"/>
                                          </p:val>
                                        </p:tav>
                                        <p:tav tm="100000">
                                          <p:val>
                                            <p:strVal val="#ppt_h"/>
                                          </p:val>
                                        </p:tav>
                                      </p:tavLst>
                                    </p:anim>
                                  </p:childTnLst>
                                </p:cTn>
                              </p:par>
                              <p:par>
                                <p:cTn id="16" presetID="2" presetClass="entr" presetSubtype="2" fill="hold" grpId="0" nodeType="withEffect">
                                  <p:stCondLst>
                                    <p:cond delay="0"/>
                                  </p:stCondLst>
                                  <p:childTnLst>
                                    <p:set>
                                      <p:cBhvr>
                                        <p:cTn id="17" dur="1" fill="hold">
                                          <p:stCondLst>
                                            <p:cond delay="0"/>
                                          </p:stCondLst>
                                        </p:cTn>
                                        <p:tgtEl>
                                          <p:spTgt spid="86027"/>
                                        </p:tgtEl>
                                        <p:attrNameLst>
                                          <p:attrName>style.visibility</p:attrName>
                                        </p:attrNameLst>
                                      </p:cBhvr>
                                      <p:to>
                                        <p:strVal val="visible"/>
                                      </p:to>
                                    </p:set>
                                    <p:anim calcmode="lin" valueType="num">
                                      <p:cBhvr additive="base">
                                        <p:cTn id="18" dur="500" fill="hold"/>
                                        <p:tgtEl>
                                          <p:spTgt spid="86027"/>
                                        </p:tgtEl>
                                        <p:attrNameLst>
                                          <p:attrName>ppt_x</p:attrName>
                                        </p:attrNameLst>
                                      </p:cBhvr>
                                      <p:tavLst>
                                        <p:tav tm="0">
                                          <p:val>
                                            <p:strVal val="1+#ppt_w/2"/>
                                          </p:val>
                                        </p:tav>
                                        <p:tav tm="100000">
                                          <p:val>
                                            <p:strVal val="#ppt_x"/>
                                          </p:val>
                                        </p:tav>
                                      </p:tavLst>
                                    </p:anim>
                                    <p:anim calcmode="lin" valueType="num">
                                      <p:cBhvr additive="base">
                                        <p:cTn id="19" dur="500" fill="hold"/>
                                        <p:tgtEl>
                                          <p:spTgt spid="8602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8" fill="hold" grpId="0" nodeType="clickEffect">
                                  <p:stCondLst>
                                    <p:cond delay="0"/>
                                  </p:stCondLst>
                                  <p:childTnLst>
                                    <p:set>
                                      <p:cBhvr>
                                        <p:cTn id="23" dur="1" fill="hold">
                                          <p:stCondLst>
                                            <p:cond delay="0"/>
                                          </p:stCondLst>
                                        </p:cTn>
                                        <p:tgtEl>
                                          <p:spTgt spid="86028"/>
                                        </p:tgtEl>
                                        <p:attrNameLst>
                                          <p:attrName>style.visibility</p:attrName>
                                        </p:attrNameLst>
                                      </p:cBhvr>
                                      <p:to>
                                        <p:strVal val="visible"/>
                                      </p:to>
                                    </p:set>
                                    <p:anim calcmode="lin" valueType="num">
                                      <p:cBhvr>
                                        <p:cTn id="24" dur="500" fill="hold"/>
                                        <p:tgtEl>
                                          <p:spTgt spid="86028"/>
                                        </p:tgtEl>
                                        <p:attrNameLst>
                                          <p:attrName>ppt_x</p:attrName>
                                        </p:attrNameLst>
                                      </p:cBhvr>
                                      <p:tavLst>
                                        <p:tav tm="0">
                                          <p:val>
                                            <p:strVal val="#ppt_x-#ppt_w/2"/>
                                          </p:val>
                                        </p:tav>
                                        <p:tav tm="100000">
                                          <p:val>
                                            <p:strVal val="#ppt_x"/>
                                          </p:val>
                                        </p:tav>
                                      </p:tavLst>
                                    </p:anim>
                                    <p:anim calcmode="lin" valueType="num">
                                      <p:cBhvr>
                                        <p:cTn id="25" dur="500" fill="hold"/>
                                        <p:tgtEl>
                                          <p:spTgt spid="86028"/>
                                        </p:tgtEl>
                                        <p:attrNameLst>
                                          <p:attrName>ppt_y</p:attrName>
                                        </p:attrNameLst>
                                      </p:cBhvr>
                                      <p:tavLst>
                                        <p:tav tm="0">
                                          <p:val>
                                            <p:strVal val="#ppt_y"/>
                                          </p:val>
                                        </p:tav>
                                        <p:tav tm="100000">
                                          <p:val>
                                            <p:strVal val="#ppt_y"/>
                                          </p:val>
                                        </p:tav>
                                      </p:tavLst>
                                    </p:anim>
                                    <p:anim calcmode="lin" valueType="num">
                                      <p:cBhvr>
                                        <p:cTn id="26" dur="500" fill="hold"/>
                                        <p:tgtEl>
                                          <p:spTgt spid="86028"/>
                                        </p:tgtEl>
                                        <p:attrNameLst>
                                          <p:attrName>ppt_w</p:attrName>
                                        </p:attrNameLst>
                                      </p:cBhvr>
                                      <p:tavLst>
                                        <p:tav tm="0">
                                          <p:val>
                                            <p:fltVal val="0.000000"/>
                                          </p:val>
                                        </p:tav>
                                        <p:tav tm="100000">
                                          <p:val>
                                            <p:strVal val="#ppt_w"/>
                                          </p:val>
                                        </p:tav>
                                      </p:tavLst>
                                    </p:anim>
                                    <p:anim calcmode="lin" valueType="num">
                                      <p:cBhvr>
                                        <p:cTn id="27" dur="500" fill="hold"/>
                                        <p:tgtEl>
                                          <p:spTgt spid="86028"/>
                                        </p:tgtEl>
                                        <p:attrNameLst>
                                          <p:attrName>ppt_h</p:attrName>
                                        </p:attrNameLst>
                                      </p:cBhvr>
                                      <p:tavLst>
                                        <p:tav tm="0">
                                          <p:val>
                                            <p:strVal val="#ppt_h"/>
                                          </p:val>
                                        </p:tav>
                                        <p:tav tm="100000">
                                          <p:val>
                                            <p:strVal val="#ppt_h"/>
                                          </p:val>
                                        </p:tav>
                                      </p:tavLst>
                                    </p:anim>
                                  </p:childTnLst>
                                </p:cTn>
                              </p:par>
                              <p:par>
                                <p:cTn id="28" presetID="2" presetClass="entr" presetSubtype="4" fill="hold" grpId="0" nodeType="withEffect">
                                  <p:stCondLst>
                                    <p:cond delay="0"/>
                                  </p:stCondLst>
                                  <p:childTnLst>
                                    <p:set>
                                      <p:cBhvr>
                                        <p:cTn id="29" dur="1" fill="hold">
                                          <p:stCondLst>
                                            <p:cond delay="0"/>
                                          </p:stCondLst>
                                        </p:cTn>
                                        <p:tgtEl>
                                          <p:spTgt spid="86029"/>
                                        </p:tgtEl>
                                        <p:attrNameLst>
                                          <p:attrName>style.visibility</p:attrName>
                                        </p:attrNameLst>
                                      </p:cBhvr>
                                      <p:to>
                                        <p:strVal val="visible"/>
                                      </p:to>
                                    </p:set>
                                    <p:anim calcmode="lin" valueType="num">
                                      <p:cBhvr additive="base">
                                        <p:cTn id="30" dur="500" fill="hold"/>
                                        <p:tgtEl>
                                          <p:spTgt spid="86029"/>
                                        </p:tgtEl>
                                        <p:attrNameLst>
                                          <p:attrName>ppt_x</p:attrName>
                                        </p:attrNameLst>
                                      </p:cBhvr>
                                      <p:tavLst>
                                        <p:tav tm="0">
                                          <p:val>
                                            <p:strVal val="#ppt_x"/>
                                          </p:val>
                                        </p:tav>
                                        <p:tav tm="100000">
                                          <p:val>
                                            <p:strVal val="#ppt_x"/>
                                          </p:val>
                                        </p:tav>
                                      </p:tavLst>
                                    </p:anim>
                                    <p:anim calcmode="lin" valueType="num">
                                      <p:cBhvr additive="base">
                                        <p:cTn id="31" dur="500" fill="hold"/>
                                        <p:tgtEl>
                                          <p:spTgt spid="860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5" grpId="0"/>
      <p:bldP spid="86026" grpId="0"/>
      <p:bldP spid="86027" grpId="0"/>
      <p:bldP spid="86028" grpId="0"/>
      <p:bldP spid="8602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8" name="Text Box 8"/>
          <p:cNvSpPr txBox="1"/>
          <p:nvPr/>
        </p:nvSpPr>
        <p:spPr>
          <a:xfrm>
            <a:off x="469900" y="225425"/>
            <a:ext cx="7570788" cy="1100138"/>
          </a:xfrm>
          <a:prstGeom prst="rect">
            <a:avLst/>
          </a:prstGeom>
          <a:noFill/>
          <a:ln w="9525">
            <a:noFill/>
          </a:ln>
        </p:spPr>
        <p:txBody>
          <a:bodyPr>
            <a:spAutoFit/>
          </a:bodyPr>
          <a:p>
            <a:pPr eaLnBrk="1" hangingPunct="1">
              <a:lnSpc>
                <a:spcPct val="150000"/>
              </a:lnSpc>
              <a:buFont typeface="Arial" panose="020B0604020202020204" pitchFamily="34" charset="0"/>
            </a:pPr>
            <a:r>
              <a:rPr lang="zh-CN" altLang="en-US" sz="2600" b="1" dirty="0">
                <a:latin typeface="楷体_GB2312" pitchFamily="49" charset="-122"/>
                <a:ea typeface="楷体_GB2312" pitchFamily="49" charset="-122"/>
              </a:rPr>
              <a:t>　 </a:t>
            </a:r>
            <a:r>
              <a:rPr lang="zh-CN" altLang="en-US" sz="2000" b="1" dirty="0">
                <a:latin typeface="微软雅黑" panose="020B0503020204020204" pitchFamily="34" charset="-122"/>
                <a:ea typeface="微软雅黑" panose="020B0503020204020204" pitchFamily="34" charset="-122"/>
              </a:rPr>
              <a:t>例如:</a:t>
            </a:r>
            <a:r>
              <a:rPr lang="zh-CN" altLang="en-US" sz="2000" dirty="0">
                <a:latin typeface="微软雅黑" panose="020B0503020204020204" pitchFamily="34" charset="-122"/>
                <a:ea typeface="微软雅黑" panose="020B0503020204020204" pitchFamily="34" charset="-122"/>
              </a:rPr>
              <a:t>学生记录含三个关键字:</a:t>
            </a:r>
            <a:r>
              <a:rPr lang="zh-CN" altLang="en-US" sz="2000" b="1" dirty="0">
                <a:latin typeface="微软雅黑" panose="020B0503020204020204" pitchFamily="34" charset="-122"/>
                <a:ea typeface="微软雅黑" panose="020B0503020204020204" pitchFamily="34" charset="-122"/>
              </a:rPr>
              <a:t>系别</a:t>
            </a:r>
            <a:r>
              <a:rPr lang="zh-CN" altLang="en-US" sz="2000"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班号</a:t>
            </a:r>
            <a:r>
              <a:rPr lang="zh-CN" altLang="en-US" sz="2000" dirty="0">
                <a:latin typeface="微软雅黑" panose="020B0503020204020204" pitchFamily="34" charset="-122"/>
                <a:ea typeface="微软雅黑" panose="020B0503020204020204" pitchFamily="34" charset="-122"/>
              </a:rPr>
              <a:t>和</a:t>
            </a:r>
            <a:r>
              <a:rPr lang="zh-CN" altLang="en-US" sz="2000" b="1" dirty="0">
                <a:latin typeface="微软雅黑" panose="020B0503020204020204" pitchFamily="34" charset="-122"/>
                <a:ea typeface="微软雅黑" panose="020B0503020204020204" pitchFamily="34" charset="-122"/>
              </a:rPr>
              <a:t>班内的序列号</a:t>
            </a:r>
            <a:r>
              <a:rPr lang="zh-CN" altLang="en-US" sz="2000" dirty="0">
                <a:latin typeface="微软雅黑" panose="020B0503020204020204" pitchFamily="34" charset="-122"/>
                <a:ea typeface="微软雅黑" panose="020B0503020204020204" pitchFamily="34" charset="-122"/>
              </a:rPr>
              <a:t>，其中以系别为最主位关键字。</a:t>
            </a:r>
            <a:endParaRPr lang="zh-CN" altLang="en-US" sz="2000" dirty="0">
              <a:latin typeface="微软雅黑" panose="020B0503020204020204" pitchFamily="34" charset="-122"/>
              <a:ea typeface="微软雅黑" panose="020B0503020204020204" pitchFamily="34" charset="-122"/>
            </a:endParaRPr>
          </a:p>
        </p:txBody>
      </p:sp>
      <p:sp>
        <p:nvSpPr>
          <p:cNvPr id="87049" name="Rectangle 9"/>
          <p:cNvSpPr/>
          <p:nvPr/>
        </p:nvSpPr>
        <p:spPr>
          <a:xfrm>
            <a:off x="762000" y="1482725"/>
            <a:ext cx="2541588" cy="441325"/>
          </a:xfrm>
          <a:prstGeom prst="rect">
            <a:avLst/>
          </a:prstGeom>
          <a:noFill/>
          <a:ln w="9525">
            <a:noFill/>
          </a:ln>
        </p:spPr>
        <p:txBody>
          <a:bodyPr wrap="none">
            <a:spAutoFit/>
          </a:bodyPr>
          <a:p>
            <a:pPr eaLnBrk="1" hangingPunct="1">
              <a:lnSpc>
                <a:spcPct val="125000"/>
              </a:lnSpc>
              <a:buFont typeface="Arial" panose="020B0604020202020204" pitchFamily="34" charset="0"/>
            </a:pPr>
            <a:r>
              <a:rPr lang="zh-CN" altLang="zh-CN" sz="2000" b="1" dirty="0">
                <a:latin typeface="微软雅黑" panose="020B0503020204020204" pitchFamily="34" charset="-122"/>
                <a:ea typeface="微软雅黑" panose="020B0503020204020204" pitchFamily="34" charset="-122"/>
              </a:rPr>
              <a:t>LSD</a:t>
            </a:r>
            <a:r>
              <a:rPr lang="zh-CN" altLang="zh-CN" sz="2000" dirty="0">
                <a:latin typeface="微软雅黑" panose="020B0503020204020204" pitchFamily="34" charset="-122"/>
                <a:ea typeface="微软雅黑" panose="020B0503020204020204" pitchFamily="34" charset="-122"/>
              </a:rPr>
              <a:t>的排序过程如下:</a:t>
            </a:r>
            <a:endParaRPr lang="zh-CN" altLang="zh-CN" sz="2000" dirty="0">
              <a:latin typeface="微软雅黑" panose="020B0503020204020204" pitchFamily="34" charset="-122"/>
              <a:ea typeface="微软雅黑" panose="020B0503020204020204" pitchFamily="34" charset="-122"/>
            </a:endParaRPr>
          </a:p>
        </p:txBody>
      </p:sp>
      <p:sp>
        <p:nvSpPr>
          <p:cNvPr id="87050" name="Rectangle 10"/>
          <p:cNvSpPr/>
          <p:nvPr/>
        </p:nvSpPr>
        <p:spPr>
          <a:xfrm>
            <a:off x="550863" y="2054225"/>
            <a:ext cx="7561262" cy="2527300"/>
          </a:xfrm>
          <a:prstGeom prst="rect">
            <a:avLst/>
          </a:prstGeom>
          <a:noFill/>
          <a:ln w="9525" cap="flat" cmpd="sng">
            <a:solidFill>
              <a:srgbClr val="009999"/>
            </a:solidFill>
            <a:prstDash val="solid"/>
            <a:bevel/>
            <a:headEnd type="none" w="med" len="med"/>
            <a:tailEnd type="none" w="med" len="med"/>
          </a:ln>
        </p:spPr>
        <p:txBody>
          <a:bodyPr wrap="none" anchor="ctr"/>
          <a:p>
            <a:pPr algn="ctr" eaLnBrk="1" hangingPunct="1">
              <a:buFont typeface="Arial" panose="020B0604020202020204" pitchFamily="34" charset="0"/>
            </a:pPr>
            <a:endParaRPr lang="zh-CN" altLang="zh-CN" sz="2600" b="1" dirty="0">
              <a:latin typeface="Times New Roman" panose="02020603050405020304" pitchFamily="18" charset="0"/>
              <a:ea typeface="宋体" panose="02010600030101010101" pitchFamily="2" charset="-122"/>
            </a:endParaRPr>
          </a:p>
        </p:txBody>
      </p:sp>
      <p:sp>
        <p:nvSpPr>
          <p:cNvPr id="87051" name="Line 11"/>
          <p:cNvSpPr/>
          <p:nvPr/>
        </p:nvSpPr>
        <p:spPr>
          <a:xfrm>
            <a:off x="552450" y="2638425"/>
            <a:ext cx="7559675" cy="0"/>
          </a:xfrm>
          <a:prstGeom prst="line">
            <a:avLst/>
          </a:prstGeom>
          <a:ln w="9525" cap="flat" cmpd="sng">
            <a:solidFill>
              <a:srgbClr val="009999"/>
            </a:solidFill>
            <a:prstDash val="solid"/>
            <a:bevel/>
            <a:headEnd type="none" w="med" len="med"/>
            <a:tailEnd type="none" w="med" len="med"/>
          </a:ln>
        </p:spPr>
      </p:sp>
      <p:sp>
        <p:nvSpPr>
          <p:cNvPr id="87052" name="Line 12"/>
          <p:cNvSpPr/>
          <p:nvPr/>
        </p:nvSpPr>
        <p:spPr>
          <a:xfrm>
            <a:off x="552450" y="3286125"/>
            <a:ext cx="7559675" cy="0"/>
          </a:xfrm>
          <a:prstGeom prst="line">
            <a:avLst/>
          </a:prstGeom>
          <a:ln w="9525" cap="flat" cmpd="sng">
            <a:solidFill>
              <a:srgbClr val="009999"/>
            </a:solidFill>
            <a:prstDash val="solid"/>
            <a:bevel/>
            <a:headEnd type="none" w="med" len="med"/>
            <a:tailEnd type="none" w="med" len="med"/>
          </a:ln>
        </p:spPr>
      </p:sp>
      <p:sp>
        <p:nvSpPr>
          <p:cNvPr id="87053" name="Line 13"/>
          <p:cNvSpPr/>
          <p:nvPr/>
        </p:nvSpPr>
        <p:spPr>
          <a:xfrm>
            <a:off x="552450" y="3935413"/>
            <a:ext cx="7559675" cy="0"/>
          </a:xfrm>
          <a:prstGeom prst="line">
            <a:avLst/>
          </a:prstGeom>
          <a:ln w="9525" cap="flat" cmpd="sng">
            <a:solidFill>
              <a:srgbClr val="009999"/>
            </a:solidFill>
            <a:prstDash val="solid"/>
            <a:bevel/>
            <a:headEnd type="none" w="med" len="med"/>
            <a:tailEnd type="none" w="med" len="med"/>
          </a:ln>
        </p:spPr>
      </p:sp>
      <p:sp>
        <p:nvSpPr>
          <p:cNvPr id="87054" name="Line 14"/>
          <p:cNvSpPr/>
          <p:nvPr/>
        </p:nvSpPr>
        <p:spPr>
          <a:xfrm flipH="1">
            <a:off x="4643438" y="2054225"/>
            <a:ext cx="26987" cy="2527300"/>
          </a:xfrm>
          <a:prstGeom prst="line">
            <a:avLst/>
          </a:prstGeom>
          <a:ln w="9525" cap="flat" cmpd="sng">
            <a:solidFill>
              <a:srgbClr val="009999"/>
            </a:solidFill>
            <a:prstDash val="solid"/>
            <a:bevel/>
            <a:headEnd type="none" w="med" len="med"/>
            <a:tailEnd type="none" w="med" len="med"/>
          </a:ln>
        </p:spPr>
      </p:sp>
      <p:sp>
        <p:nvSpPr>
          <p:cNvPr id="87055" name="Line 15"/>
          <p:cNvSpPr/>
          <p:nvPr/>
        </p:nvSpPr>
        <p:spPr>
          <a:xfrm flipH="1">
            <a:off x="7246938" y="2054225"/>
            <a:ext cx="33337" cy="2527300"/>
          </a:xfrm>
          <a:prstGeom prst="line">
            <a:avLst/>
          </a:prstGeom>
          <a:ln w="9525" cap="flat" cmpd="sng">
            <a:solidFill>
              <a:srgbClr val="009999"/>
            </a:solidFill>
            <a:prstDash val="solid"/>
            <a:bevel/>
            <a:headEnd type="none" w="med" len="med"/>
            <a:tailEnd type="none" w="med" len="med"/>
          </a:ln>
        </p:spPr>
      </p:sp>
      <p:sp>
        <p:nvSpPr>
          <p:cNvPr id="87056" name="Line 16"/>
          <p:cNvSpPr/>
          <p:nvPr/>
        </p:nvSpPr>
        <p:spPr>
          <a:xfrm flipH="1">
            <a:off x="5907088" y="2060575"/>
            <a:ext cx="33337" cy="2527300"/>
          </a:xfrm>
          <a:prstGeom prst="line">
            <a:avLst/>
          </a:prstGeom>
          <a:ln w="9525" cap="flat" cmpd="sng">
            <a:solidFill>
              <a:srgbClr val="009999"/>
            </a:solidFill>
            <a:prstDash val="solid"/>
            <a:bevel/>
            <a:headEnd type="none" w="med" len="med"/>
            <a:tailEnd type="none" w="med" len="med"/>
          </a:ln>
        </p:spPr>
      </p:sp>
      <p:sp>
        <p:nvSpPr>
          <p:cNvPr id="87057" name="Line 17"/>
          <p:cNvSpPr/>
          <p:nvPr/>
        </p:nvSpPr>
        <p:spPr>
          <a:xfrm>
            <a:off x="3375025" y="2054225"/>
            <a:ext cx="44450" cy="2527300"/>
          </a:xfrm>
          <a:prstGeom prst="line">
            <a:avLst/>
          </a:prstGeom>
          <a:ln w="9525" cap="flat" cmpd="sng">
            <a:solidFill>
              <a:srgbClr val="009999"/>
            </a:solidFill>
            <a:prstDash val="solid"/>
            <a:bevel/>
            <a:headEnd type="none" w="med" len="med"/>
            <a:tailEnd type="none" w="med" len="med"/>
          </a:ln>
        </p:spPr>
      </p:sp>
      <p:sp>
        <p:nvSpPr>
          <p:cNvPr id="87058" name="Line 18"/>
          <p:cNvSpPr/>
          <p:nvPr/>
        </p:nvSpPr>
        <p:spPr>
          <a:xfrm>
            <a:off x="2124075" y="1989138"/>
            <a:ext cx="31750" cy="2598737"/>
          </a:xfrm>
          <a:prstGeom prst="line">
            <a:avLst/>
          </a:prstGeom>
          <a:ln w="9525" cap="flat" cmpd="sng">
            <a:solidFill>
              <a:srgbClr val="009999"/>
            </a:solidFill>
            <a:prstDash val="solid"/>
            <a:bevel/>
            <a:headEnd type="none" w="med" len="med"/>
            <a:tailEnd type="none" w="med" len="med"/>
          </a:ln>
        </p:spPr>
      </p:sp>
      <p:sp>
        <p:nvSpPr>
          <p:cNvPr id="87059" name="Text Box 19"/>
          <p:cNvSpPr txBox="1"/>
          <p:nvPr/>
        </p:nvSpPr>
        <p:spPr>
          <a:xfrm>
            <a:off x="609600" y="2133600"/>
            <a:ext cx="1800225" cy="492125"/>
          </a:xfrm>
          <a:prstGeom prst="rect">
            <a:avLst/>
          </a:prstGeom>
          <a:noFill/>
          <a:ln w="9525">
            <a:noFill/>
          </a:ln>
        </p:spPr>
        <p:txBody>
          <a:bodyPr>
            <a:spAutoFit/>
          </a:bodyPr>
          <a:p>
            <a:pPr eaLnBrk="1" hangingPunct="1">
              <a:buFont typeface="Arial" panose="020B0604020202020204" pitchFamily="34" charset="0"/>
            </a:pPr>
            <a:r>
              <a:rPr lang="zh-CN" altLang="zh-CN" sz="2600" b="1" dirty="0">
                <a:latin typeface="Times New Roman" panose="02020603050405020304" pitchFamily="18" charset="0"/>
                <a:ea typeface="楷体_GB2312" pitchFamily="49" charset="-122"/>
              </a:rPr>
              <a:t> </a:t>
            </a:r>
            <a:r>
              <a:rPr lang="zh-CN" altLang="zh-CN" b="1" dirty="0">
                <a:latin typeface="Times New Roman" panose="02020603050405020304" pitchFamily="18" charset="0"/>
                <a:ea typeface="微软雅黑" panose="020B0503020204020204" pitchFamily="34" charset="-122"/>
              </a:rPr>
              <a:t>无序序列</a:t>
            </a:r>
            <a:endParaRPr lang="zh-CN" altLang="zh-CN" b="1" dirty="0">
              <a:latin typeface="Times New Roman" panose="02020603050405020304" pitchFamily="18" charset="0"/>
              <a:ea typeface="微软雅黑" panose="020B0503020204020204" pitchFamily="34" charset="-122"/>
            </a:endParaRPr>
          </a:p>
        </p:txBody>
      </p:sp>
      <p:sp>
        <p:nvSpPr>
          <p:cNvPr id="87060" name="Text Box 20"/>
          <p:cNvSpPr txBox="1"/>
          <p:nvPr/>
        </p:nvSpPr>
        <p:spPr>
          <a:xfrm>
            <a:off x="2371725" y="2198688"/>
            <a:ext cx="887413" cy="369887"/>
          </a:xfrm>
          <a:prstGeom prst="rect">
            <a:avLst/>
          </a:prstGeom>
          <a:noFill/>
          <a:ln w="9525">
            <a:noFill/>
          </a:ln>
        </p:spPr>
        <p:txBody>
          <a:bodyPr wrap="none">
            <a:spAutoFit/>
          </a:bodyPr>
          <a:p>
            <a:pPr eaLnBrk="1" hangingPunct="1">
              <a:buFont typeface="Arial" panose="020B0604020202020204" pitchFamily="34" charset="0"/>
            </a:pPr>
            <a:r>
              <a:rPr lang="zh-CN" altLang="zh-CN" b="1" dirty="0">
                <a:latin typeface="微软雅黑" panose="020B0503020204020204" pitchFamily="34" charset="-122"/>
                <a:ea typeface="微软雅黑" panose="020B0503020204020204" pitchFamily="34" charset="-122"/>
              </a:rPr>
              <a:t>3,2,30</a:t>
            </a:r>
            <a:endParaRPr lang="zh-CN" altLang="zh-CN" b="1" dirty="0">
              <a:latin typeface="微软雅黑" panose="020B0503020204020204" pitchFamily="34" charset="-122"/>
              <a:ea typeface="微软雅黑" panose="020B0503020204020204" pitchFamily="34" charset="-122"/>
            </a:endParaRPr>
          </a:p>
        </p:txBody>
      </p:sp>
      <p:sp>
        <p:nvSpPr>
          <p:cNvPr id="87061" name="Text Box 21"/>
          <p:cNvSpPr txBox="1"/>
          <p:nvPr/>
        </p:nvSpPr>
        <p:spPr>
          <a:xfrm>
            <a:off x="3578225" y="2198688"/>
            <a:ext cx="879475" cy="366712"/>
          </a:xfrm>
          <a:prstGeom prst="rect">
            <a:avLst/>
          </a:prstGeom>
          <a:noFill/>
          <a:ln w="9525">
            <a:noFill/>
          </a:ln>
        </p:spPr>
        <p:txBody>
          <a:bodyPr wrap="none">
            <a:spAutoFit/>
          </a:bodyPr>
          <a:p>
            <a:pPr eaLnBrk="1" hangingPunct="1">
              <a:buFont typeface="Arial" panose="020B0604020202020204" pitchFamily="34" charset="0"/>
            </a:pPr>
            <a:r>
              <a:rPr lang="zh-CN" altLang="zh-CN" b="1" dirty="0">
                <a:latin typeface="微软雅黑" panose="020B0503020204020204" pitchFamily="34" charset="-122"/>
                <a:ea typeface="微软雅黑" panose="020B0503020204020204" pitchFamily="34" charset="-122"/>
              </a:rPr>
              <a:t>1,2,15</a:t>
            </a:r>
            <a:endParaRPr lang="zh-CN" altLang="zh-CN" b="1" dirty="0">
              <a:latin typeface="微软雅黑" panose="020B0503020204020204" pitchFamily="34" charset="-122"/>
              <a:ea typeface="微软雅黑" panose="020B0503020204020204" pitchFamily="34" charset="-122"/>
            </a:endParaRPr>
          </a:p>
        </p:txBody>
      </p:sp>
      <p:sp>
        <p:nvSpPr>
          <p:cNvPr id="87062" name="Text Box 22"/>
          <p:cNvSpPr txBox="1"/>
          <p:nvPr/>
        </p:nvSpPr>
        <p:spPr>
          <a:xfrm>
            <a:off x="4802188" y="2198688"/>
            <a:ext cx="887412" cy="369887"/>
          </a:xfrm>
          <a:prstGeom prst="rect">
            <a:avLst/>
          </a:prstGeom>
          <a:noFill/>
          <a:ln w="9525">
            <a:noFill/>
          </a:ln>
        </p:spPr>
        <p:txBody>
          <a:bodyPr wrap="none">
            <a:spAutoFit/>
          </a:bodyPr>
          <a:p>
            <a:pPr eaLnBrk="1" hangingPunct="1">
              <a:buFont typeface="Arial" panose="020B0604020202020204" pitchFamily="34" charset="0"/>
            </a:pPr>
            <a:r>
              <a:rPr lang="zh-CN" altLang="zh-CN" b="1" dirty="0">
                <a:latin typeface="微软雅黑" panose="020B0503020204020204" pitchFamily="34" charset="-122"/>
                <a:ea typeface="微软雅黑" panose="020B0503020204020204" pitchFamily="34" charset="-122"/>
              </a:rPr>
              <a:t>3,1,20</a:t>
            </a:r>
            <a:endParaRPr lang="zh-CN" altLang="zh-CN" b="1" dirty="0">
              <a:latin typeface="微软雅黑" panose="020B0503020204020204" pitchFamily="34" charset="-122"/>
              <a:ea typeface="微软雅黑" panose="020B0503020204020204" pitchFamily="34" charset="-122"/>
            </a:endParaRPr>
          </a:p>
        </p:txBody>
      </p:sp>
      <p:sp>
        <p:nvSpPr>
          <p:cNvPr id="87063" name="Text Box 23"/>
          <p:cNvSpPr txBox="1"/>
          <p:nvPr/>
        </p:nvSpPr>
        <p:spPr>
          <a:xfrm>
            <a:off x="6173788" y="2198688"/>
            <a:ext cx="887412" cy="369887"/>
          </a:xfrm>
          <a:prstGeom prst="rect">
            <a:avLst/>
          </a:prstGeom>
          <a:noFill/>
          <a:ln w="9525">
            <a:noFill/>
          </a:ln>
        </p:spPr>
        <p:txBody>
          <a:bodyPr wrap="none">
            <a:spAutoFit/>
          </a:bodyPr>
          <a:p>
            <a:pPr eaLnBrk="1" hangingPunct="1">
              <a:buFont typeface="Arial" panose="020B0604020202020204" pitchFamily="34" charset="0"/>
            </a:pPr>
            <a:r>
              <a:rPr lang="zh-CN" altLang="zh-CN" b="1" dirty="0">
                <a:latin typeface="微软雅黑" panose="020B0503020204020204" pitchFamily="34" charset="-122"/>
                <a:ea typeface="微软雅黑" panose="020B0503020204020204" pitchFamily="34" charset="-122"/>
              </a:rPr>
              <a:t>2,3,18</a:t>
            </a:r>
            <a:endParaRPr lang="zh-CN" altLang="zh-CN" b="1" dirty="0">
              <a:latin typeface="微软雅黑" panose="020B0503020204020204" pitchFamily="34" charset="-122"/>
              <a:ea typeface="微软雅黑" panose="020B0503020204020204" pitchFamily="34" charset="-122"/>
            </a:endParaRPr>
          </a:p>
        </p:txBody>
      </p:sp>
      <p:sp>
        <p:nvSpPr>
          <p:cNvPr id="87064" name="Text Box 24"/>
          <p:cNvSpPr txBox="1"/>
          <p:nvPr/>
        </p:nvSpPr>
        <p:spPr>
          <a:xfrm>
            <a:off x="7248525" y="2198688"/>
            <a:ext cx="887413" cy="369887"/>
          </a:xfrm>
          <a:prstGeom prst="rect">
            <a:avLst/>
          </a:prstGeom>
          <a:noFill/>
          <a:ln w="9525">
            <a:noFill/>
          </a:ln>
        </p:spPr>
        <p:txBody>
          <a:bodyPr wrap="none">
            <a:spAutoFit/>
          </a:bodyPr>
          <a:p>
            <a:pPr eaLnBrk="1" hangingPunct="1">
              <a:buFont typeface="Arial" panose="020B0604020202020204" pitchFamily="34" charset="0"/>
            </a:pPr>
            <a:r>
              <a:rPr lang="zh-CN" altLang="zh-CN" b="1" dirty="0">
                <a:latin typeface="微软雅黑" panose="020B0503020204020204" pitchFamily="34" charset="-122"/>
                <a:ea typeface="微软雅黑" panose="020B0503020204020204" pitchFamily="34" charset="-122"/>
              </a:rPr>
              <a:t>2,1,20</a:t>
            </a:r>
            <a:endParaRPr lang="zh-CN" altLang="zh-CN" b="1" dirty="0">
              <a:latin typeface="微软雅黑" panose="020B0503020204020204" pitchFamily="34" charset="-122"/>
              <a:ea typeface="微软雅黑" panose="020B0503020204020204" pitchFamily="34" charset="-122"/>
            </a:endParaRPr>
          </a:p>
        </p:txBody>
      </p:sp>
      <p:sp>
        <p:nvSpPr>
          <p:cNvPr id="87065" name="Text Box 25"/>
          <p:cNvSpPr txBox="1"/>
          <p:nvPr/>
        </p:nvSpPr>
        <p:spPr>
          <a:xfrm>
            <a:off x="685800" y="2795588"/>
            <a:ext cx="1724025" cy="366712"/>
          </a:xfrm>
          <a:prstGeom prst="rect">
            <a:avLst/>
          </a:prstGeom>
          <a:noFill/>
          <a:ln w="9525">
            <a:noFill/>
          </a:ln>
        </p:spPr>
        <p:txBody>
          <a:bodyPr>
            <a:spAutoFit/>
          </a:bodyPr>
          <a:p>
            <a:pPr eaLnBrk="1" hangingPunct="1">
              <a:buFont typeface="Arial" panose="020B0604020202020204" pitchFamily="34" charset="0"/>
            </a:pPr>
            <a:r>
              <a:rPr lang="zh-CN" altLang="zh-CN" b="1" dirty="0">
                <a:latin typeface="微软雅黑" panose="020B0503020204020204" pitchFamily="34" charset="-122"/>
                <a:ea typeface="微软雅黑" panose="020B0503020204020204" pitchFamily="34" charset="-122"/>
              </a:rPr>
              <a:t>对K</a:t>
            </a:r>
            <a:r>
              <a:rPr lang="zh-CN" altLang="zh-CN" b="1" baseline="30000" dirty="0">
                <a:latin typeface="微软雅黑" panose="020B0503020204020204" pitchFamily="34" charset="-122"/>
                <a:ea typeface="微软雅黑" panose="020B0503020204020204" pitchFamily="34" charset="-122"/>
              </a:rPr>
              <a:t>2</a:t>
            </a:r>
            <a:r>
              <a:rPr lang="zh-CN" altLang="zh-CN" b="1" dirty="0">
                <a:latin typeface="微软雅黑" panose="020B0503020204020204" pitchFamily="34" charset="-122"/>
                <a:ea typeface="微软雅黑" panose="020B0503020204020204" pitchFamily="34" charset="-122"/>
              </a:rPr>
              <a:t>排序</a:t>
            </a:r>
            <a:endParaRPr lang="zh-CN" altLang="zh-CN" b="1" dirty="0">
              <a:latin typeface="微软雅黑" panose="020B0503020204020204" pitchFamily="34" charset="-122"/>
              <a:ea typeface="微软雅黑" panose="020B0503020204020204" pitchFamily="34" charset="-122"/>
            </a:endParaRPr>
          </a:p>
        </p:txBody>
      </p:sp>
      <p:sp>
        <p:nvSpPr>
          <p:cNvPr id="87066" name="Text Box 26"/>
          <p:cNvSpPr txBox="1"/>
          <p:nvPr/>
        </p:nvSpPr>
        <p:spPr>
          <a:xfrm>
            <a:off x="7248525" y="2763838"/>
            <a:ext cx="885825" cy="369887"/>
          </a:xfrm>
          <a:prstGeom prst="rect">
            <a:avLst/>
          </a:prstGeom>
          <a:noFill/>
          <a:ln w="9525">
            <a:noFill/>
          </a:ln>
        </p:spPr>
        <p:txBody>
          <a:bodyPr wrap="none">
            <a:spAutoFit/>
          </a:bodyPr>
          <a:p>
            <a:pPr eaLnBrk="1" hangingPunct="1">
              <a:buFont typeface="Arial" panose="020B0604020202020204" pitchFamily="34" charset="0"/>
            </a:pPr>
            <a:r>
              <a:rPr lang="zh-CN" altLang="zh-CN" b="1" dirty="0">
                <a:latin typeface="微软雅黑" panose="020B0503020204020204" pitchFamily="34" charset="-122"/>
                <a:ea typeface="微软雅黑" panose="020B0503020204020204" pitchFamily="34" charset="-122"/>
              </a:rPr>
              <a:t>3,2,</a:t>
            </a:r>
            <a:r>
              <a:rPr lang="zh-CN" altLang="zh-CN" b="1" dirty="0">
                <a:solidFill>
                  <a:srgbClr val="FF0000"/>
                </a:solidFill>
                <a:latin typeface="微软雅黑" panose="020B0503020204020204" pitchFamily="34" charset="-122"/>
                <a:ea typeface="微软雅黑" panose="020B0503020204020204" pitchFamily="34" charset="-122"/>
              </a:rPr>
              <a:t>30</a:t>
            </a:r>
            <a:endParaRPr lang="zh-CN" altLang="zh-CN" b="1" dirty="0">
              <a:solidFill>
                <a:srgbClr val="FF0000"/>
              </a:solidFill>
              <a:latin typeface="微软雅黑" panose="020B0503020204020204" pitchFamily="34" charset="-122"/>
              <a:ea typeface="微软雅黑" panose="020B0503020204020204" pitchFamily="34" charset="-122"/>
            </a:endParaRPr>
          </a:p>
        </p:txBody>
      </p:sp>
      <p:sp>
        <p:nvSpPr>
          <p:cNvPr id="87067" name="Text Box 27"/>
          <p:cNvSpPr txBox="1"/>
          <p:nvPr/>
        </p:nvSpPr>
        <p:spPr>
          <a:xfrm>
            <a:off x="2155825" y="2767013"/>
            <a:ext cx="887413" cy="369887"/>
          </a:xfrm>
          <a:prstGeom prst="rect">
            <a:avLst/>
          </a:prstGeom>
          <a:noFill/>
          <a:ln w="9525">
            <a:noFill/>
          </a:ln>
        </p:spPr>
        <p:txBody>
          <a:bodyPr wrap="none">
            <a:spAutoFit/>
          </a:bodyPr>
          <a:p>
            <a:pPr eaLnBrk="1" hangingPunct="1">
              <a:buFont typeface="Arial" panose="020B0604020202020204" pitchFamily="34" charset="0"/>
            </a:pPr>
            <a:r>
              <a:rPr lang="zh-CN" altLang="zh-CN" b="1" dirty="0">
                <a:latin typeface="微软雅黑" panose="020B0503020204020204" pitchFamily="34" charset="-122"/>
                <a:ea typeface="微软雅黑" panose="020B0503020204020204" pitchFamily="34" charset="-122"/>
              </a:rPr>
              <a:t>1,2,</a:t>
            </a:r>
            <a:r>
              <a:rPr lang="zh-CN" altLang="zh-CN" b="1" dirty="0">
                <a:solidFill>
                  <a:srgbClr val="FF0000"/>
                </a:solidFill>
                <a:latin typeface="微软雅黑" panose="020B0503020204020204" pitchFamily="34" charset="-122"/>
                <a:ea typeface="微软雅黑" panose="020B0503020204020204" pitchFamily="34" charset="-122"/>
              </a:rPr>
              <a:t>15</a:t>
            </a:r>
            <a:endParaRPr lang="zh-CN" altLang="zh-CN" b="1" dirty="0">
              <a:solidFill>
                <a:srgbClr val="FF0000"/>
              </a:solidFill>
              <a:latin typeface="微软雅黑" panose="020B0503020204020204" pitchFamily="34" charset="-122"/>
              <a:ea typeface="微软雅黑" panose="020B0503020204020204" pitchFamily="34" charset="-122"/>
            </a:endParaRPr>
          </a:p>
        </p:txBody>
      </p:sp>
      <p:sp>
        <p:nvSpPr>
          <p:cNvPr id="87068" name="Text Box 28"/>
          <p:cNvSpPr txBox="1"/>
          <p:nvPr/>
        </p:nvSpPr>
        <p:spPr>
          <a:xfrm>
            <a:off x="4730750" y="2757488"/>
            <a:ext cx="887413" cy="369887"/>
          </a:xfrm>
          <a:prstGeom prst="rect">
            <a:avLst/>
          </a:prstGeom>
          <a:noFill/>
          <a:ln w="9525">
            <a:noFill/>
          </a:ln>
        </p:spPr>
        <p:txBody>
          <a:bodyPr wrap="none">
            <a:spAutoFit/>
          </a:bodyPr>
          <a:p>
            <a:pPr eaLnBrk="1" hangingPunct="1">
              <a:buFont typeface="Arial" panose="020B0604020202020204" pitchFamily="34" charset="0"/>
            </a:pPr>
            <a:r>
              <a:rPr lang="zh-CN" altLang="zh-CN" b="1" dirty="0">
                <a:latin typeface="微软雅黑" panose="020B0503020204020204" pitchFamily="34" charset="-122"/>
                <a:ea typeface="微软雅黑" panose="020B0503020204020204" pitchFamily="34" charset="-122"/>
              </a:rPr>
              <a:t>3,1,</a:t>
            </a:r>
            <a:r>
              <a:rPr lang="zh-CN" altLang="zh-CN" b="1" dirty="0">
                <a:solidFill>
                  <a:srgbClr val="FF0000"/>
                </a:solidFill>
                <a:latin typeface="微软雅黑" panose="020B0503020204020204" pitchFamily="34" charset="-122"/>
                <a:ea typeface="微软雅黑" panose="020B0503020204020204" pitchFamily="34" charset="-122"/>
              </a:rPr>
              <a:t>20</a:t>
            </a:r>
            <a:endParaRPr lang="zh-CN" altLang="zh-CN" b="1" dirty="0">
              <a:solidFill>
                <a:srgbClr val="FF0000"/>
              </a:solidFill>
              <a:latin typeface="微软雅黑" panose="020B0503020204020204" pitchFamily="34" charset="-122"/>
              <a:ea typeface="微软雅黑" panose="020B0503020204020204" pitchFamily="34" charset="-122"/>
            </a:endParaRPr>
          </a:p>
        </p:txBody>
      </p:sp>
      <p:sp>
        <p:nvSpPr>
          <p:cNvPr id="87069" name="Text Box 29"/>
          <p:cNvSpPr txBox="1"/>
          <p:nvPr/>
        </p:nvSpPr>
        <p:spPr>
          <a:xfrm>
            <a:off x="3451225" y="2774950"/>
            <a:ext cx="887413" cy="369888"/>
          </a:xfrm>
          <a:prstGeom prst="rect">
            <a:avLst/>
          </a:prstGeom>
          <a:noFill/>
          <a:ln w="9525">
            <a:noFill/>
          </a:ln>
        </p:spPr>
        <p:txBody>
          <a:bodyPr wrap="none">
            <a:spAutoFit/>
          </a:bodyPr>
          <a:p>
            <a:pPr eaLnBrk="1" hangingPunct="1">
              <a:buFont typeface="Arial" panose="020B0604020202020204" pitchFamily="34" charset="0"/>
            </a:pPr>
            <a:r>
              <a:rPr lang="zh-CN" altLang="zh-CN" b="1" dirty="0">
                <a:latin typeface="微软雅黑" panose="020B0503020204020204" pitchFamily="34" charset="-122"/>
                <a:ea typeface="微软雅黑" panose="020B0503020204020204" pitchFamily="34" charset="-122"/>
              </a:rPr>
              <a:t>2,3,</a:t>
            </a:r>
            <a:r>
              <a:rPr lang="zh-CN" altLang="zh-CN" b="1" dirty="0">
                <a:solidFill>
                  <a:srgbClr val="FF0000"/>
                </a:solidFill>
                <a:latin typeface="微软雅黑" panose="020B0503020204020204" pitchFamily="34" charset="-122"/>
                <a:ea typeface="微软雅黑" panose="020B0503020204020204" pitchFamily="34" charset="-122"/>
              </a:rPr>
              <a:t>18</a:t>
            </a:r>
            <a:endParaRPr lang="zh-CN" altLang="zh-CN" b="1" dirty="0">
              <a:solidFill>
                <a:srgbClr val="FF0000"/>
              </a:solidFill>
              <a:latin typeface="微软雅黑" panose="020B0503020204020204" pitchFamily="34" charset="-122"/>
              <a:ea typeface="微软雅黑" panose="020B0503020204020204" pitchFamily="34" charset="-122"/>
            </a:endParaRPr>
          </a:p>
        </p:txBody>
      </p:sp>
      <p:sp>
        <p:nvSpPr>
          <p:cNvPr id="87070" name="Text Box 30"/>
          <p:cNvSpPr txBox="1"/>
          <p:nvPr/>
        </p:nvSpPr>
        <p:spPr>
          <a:xfrm>
            <a:off x="6102350" y="2774950"/>
            <a:ext cx="887413" cy="369888"/>
          </a:xfrm>
          <a:prstGeom prst="rect">
            <a:avLst/>
          </a:prstGeom>
          <a:noFill/>
          <a:ln w="9525">
            <a:noFill/>
          </a:ln>
        </p:spPr>
        <p:txBody>
          <a:bodyPr wrap="none">
            <a:spAutoFit/>
          </a:bodyPr>
          <a:p>
            <a:pPr eaLnBrk="1" hangingPunct="1">
              <a:buFont typeface="Arial" panose="020B0604020202020204" pitchFamily="34" charset="0"/>
            </a:pPr>
            <a:r>
              <a:rPr lang="zh-CN" altLang="zh-CN" b="1" dirty="0">
                <a:latin typeface="微软雅黑" panose="020B0503020204020204" pitchFamily="34" charset="-122"/>
                <a:ea typeface="微软雅黑" panose="020B0503020204020204" pitchFamily="34" charset="-122"/>
              </a:rPr>
              <a:t>2,1,</a:t>
            </a:r>
            <a:r>
              <a:rPr lang="zh-CN" altLang="zh-CN" b="1" dirty="0">
                <a:solidFill>
                  <a:srgbClr val="FF0000"/>
                </a:solidFill>
                <a:latin typeface="微软雅黑" panose="020B0503020204020204" pitchFamily="34" charset="-122"/>
                <a:ea typeface="微软雅黑" panose="020B0503020204020204" pitchFamily="34" charset="-122"/>
              </a:rPr>
              <a:t>20</a:t>
            </a:r>
            <a:endParaRPr lang="zh-CN" altLang="zh-CN" b="1" dirty="0">
              <a:solidFill>
                <a:srgbClr val="FF0000"/>
              </a:solidFill>
              <a:latin typeface="微软雅黑" panose="020B0503020204020204" pitchFamily="34" charset="-122"/>
              <a:ea typeface="微软雅黑" panose="020B0503020204020204" pitchFamily="34" charset="-122"/>
            </a:endParaRPr>
          </a:p>
        </p:txBody>
      </p:sp>
      <p:sp>
        <p:nvSpPr>
          <p:cNvPr id="87071" name="Text Box 31"/>
          <p:cNvSpPr txBox="1"/>
          <p:nvPr/>
        </p:nvSpPr>
        <p:spPr>
          <a:xfrm>
            <a:off x="614363" y="3371850"/>
            <a:ext cx="1868487" cy="366713"/>
          </a:xfrm>
          <a:prstGeom prst="rect">
            <a:avLst/>
          </a:prstGeom>
          <a:noFill/>
          <a:ln w="9525">
            <a:noFill/>
          </a:ln>
        </p:spPr>
        <p:txBody>
          <a:bodyPr>
            <a:spAutoFit/>
          </a:bodyPr>
          <a:p>
            <a:pPr eaLnBrk="1" hangingPunct="1">
              <a:buFont typeface="Arial" panose="020B0604020202020204" pitchFamily="34" charset="0"/>
            </a:pPr>
            <a:r>
              <a:rPr lang="zh-CN" altLang="zh-CN" b="1" dirty="0">
                <a:latin typeface="微软雅黑" panose="020B0503020204020204" pitchFamily="34" charset="-122"/>
                <a:ea typeface="微软雅黑" panose="020B0503020204020204" pitchFamily="34" charset="-122"/>
              </a:rPr>
              <a:t>对K</a:t>
            </a:r>
            <a:r>
              <a:rPr lang="zh-CN" altLang="zh-CN" b="1" baseline="30000" dirty="0">
                <a:latin typeface="微软雅黑" panose="020B0503020204020204" pitchFamily="34" charset="-122"/>
                <a:ea typeface="微软雅黑" panose="020B0503020204020204" pitchFamily="34" charset="-122"/>
              </a:rPr>
              <a:t>1</a:t>
            </a:r>
            <a:r>
              <a:rPr lang="zh-CN" altLang="zh-CN" b="1" dirty="0">
                <a:latin typeface="微软雅黑" panose="020B0503020204020204" pitchFamily="34" charset="-122"/>
                <a:ea typeface="微软雅黑" panose="020B0503020204020204" pitchFamily="34" charset="-122"/>
              </a:rPr>
              <a:t>排序</a:t>
            </a:r>
            <a:endParaRPr lang="zh-CN" altLang="zh-CN" b="1" dirty="0">
              <a:latin typeface="微软雅黑" panose="020B0503020204020204" pitchFamily="34" charset="-122"/>
              <a:ea typeface="微软雅黑" panose="020B0503020204020204" pitchFamily="34" charset="-122"/>
            </a:endParaRPr>
          </a:p>
        </p:txBody>
      </p:sp>
      <p:sp>
        <p:nvSpPr>
          <p:cNvPr id="87072" name="Text Box 32"/>
          <p:cNvSpPr txBox="1"/>
          <p:nvPr/>
        </p:nvSpPr>
        <p:spPr>
          <a:xfrm>
            <a:off x="2155825" y="3462338"/>
            <a:ext cx="887413" cy="369887"/>
          </a:xfrm>
          <a:prstGeom prst="rect">
            <a:avLst/>
          </a:prstGeom>
          <a:noFill/>
          <a:ln w="9525">
            <a:noFill/>
          </a:ln>
        </p:spPr>
        <p:txBody>
          <a:bodyPr wrap="none">
            <a:spAutoFit/>
          </a:bodyPr>
          <a:p>
            <a:pPr eaLnBrk="1" hangingPunct="1">
              <a:buFont typeface="Arial" panose="020B0604020202020204" pitchFamily="34" charset="0"/>
            </a:pPr>
            <a:r>
              <a:rPr lang="zh-CN" altLang="zh-CN" b="1" dirty="0">
                <a:latin typeface="微软雅黑" panose="020B0503020204020204" pitchFamily="34" charset="-122"/>
                <a:ea typeface="微软雅黑" panose="020B0503020204020204" pitchFamily="34" charset="-122"/>
                <a:sym typeface="Arial" panose="020B0604020202020204" pitchFamily="34" charset="0"/>
              </a:rPr>
              <a:t>3,</a:t>
            </a:r>
            <a:r>
              <a:rPr lang="zh-CN" altLang="zh-CN" b="1" dirty="0">
                <a:solidFill>
                  <a:srgbClr val="FF0000"/>
                </a:solidFill>
                <a:latin typeface="微软雅黑" panose="020B0503020204020204" pitchFamily="34" charset="-122"/>
                <a:ea typeface="微软雅黑" panose="020B0503020204020204" pitchFamily="34" charset="-122"/>
              </a:rPr>
              <a:t>1</a:t>
            </a:r>
            <a:r>
              <a:rPr lang="zh-CN" altLang="zh-CN" b="1" dirty="0">
                <a:latin typeface="微软雅黑" panose="020B0503020204020204" pitchFamily="34" charset="-122"/>
                <a:ea typeface="微软雅黑" panose="020B0503020204020204" pitchFamily="34" charset="-122"/>
                <a:sym typeface="Arial" panose="020B0604020202020204" pitchFamily="34" charset="0"/>
              </a:rPr>
              <a:t>,20</a:t>
            </a:r>
            <a:endParaRPr lang="zh-CN" altLang="zh-CN"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87073" name="Text Box 33"/>
          <p:cNvSpPr txBox="1"/>
          <p:nvPr/>
        </p:nvSpPr>
        <p:spPr>
          <a:xfrm>
            <a:off x="3435350" y="3430588"/>
            <a:ext cx="887413" cy="368300"/>
          </a:xfrm>
          <a:prstGeom prst="rect">
            <a:avLst/>
          </a:prstGeom>
          <a:noFill/>
          <a:ln w="9525">
            <a:noFill/>
          </a:ln>
        </p:spPr>
        <p:txBody>
          <a:bodyPr wrap="none">
            <a:spAutoFit/>
          </a:bodyPr>
          <a:p>
            <a:pPr eaLnBrk="1" hangingPunct="1">
              <a:buFont typeface="Arial" panose="020B0604020202020204" pitchFamily="34" charset="0"/>
            </a:pPr>
            <a:r>
              <a:rPr lang="zh-CN" altLang="zh-CN" b="1" dirty="0">
                <a:latin typeface="微软雅黑" panose="020B0503020204020204" pitchFamily="34" charset="-122"/>
                <a:ea typeface="微软雅黑" panose="020B0503020204020204" pitchFamily="34" charset="-122"/>
              </a:rPr>
              <a:t>2,</a:t>
            </a:r>
            <a:r>
              <a:rPr lang="zh-CN" altLang="zh-CN" b="1" dirty="0">
                <a:solidFill>
                  <a:srgbClr val="FF0000"/>
                </a:solidFill>
                <a:latin typeface="微软雅黑" panose="020B0503020204020204" pitchFamily="34" charset="-122"/>
                <a:ea typeface="微软雅黑" panose="020B0503020204020204" pitchFamily="34" charset="-122"/>
              </a:rPr>
              <a:t>1</a:t>
            </a:r>
            <a:r>
              <a:rPr lang="zh-CN" altLang="zh-CN" b="1" dirty="0">
                <a:latin typeface="微软雅黑" panose="020B0503020204020204" pitchFamily="34" charset="-122"/>
                <a:ea typeface="微软雅黑" panose="020B0503020204020204" pitchFamily="34" charset="-122"/>
              </a:rPr>
              <a:t>,20</a:t>
            </a:r>
            <a:endParaRPr lang="zh-CN" altLang="zh-CN" b="1" dirty="0">
              <a:latin typeface="微软雅黑" panose="020B0503020204020204" pitchFamily="34" charset="-122"/>
              <a:ea typeface="微软雅黑" panose="020B0503020204020204" pitchFamily="34" charset="-122"/>
            </a:endParaRPr>
          </a:p>
        </p:txBody>
      </p:sp>
      <p:sp>
        <p:nvSpPr>
          <p:cNvPr id="87074" name="Text Box 34"/>
          <p:cNvSpPr txBox="1"/>
          <p:nvPr/>
        </p:nvSpPr>
        <p:spPr>
          <a:xfrm>
            <a:off x="4730750" y="3328988"/>
            <a:ext cx="928688" cy="492125"/>
          </a:xfrm>
          <a:prstGeom prst="rect">
            <a:avLst/>
          </a:prstGeom>
          <a:noFill/>
          <a:ln w="9525">
            <a:noFill/>
          </a:ln>
        </p:spPr>
        <p:txBody>
          <a:bodyPr wrap="none">
            <a:spAutoFit/>
          </a:bodyPr>
          <a:p>
            <a:pPr eaLnBrk="1" hangingPunct="1">
              <a:buFont typeface="Arial" panose="020B0604020202020204" pitchFamily="34" charset="0"/>
            </a:pPr>
            <a:r>
              <a:rPr lang="zh-CN" altLang="zh-CN" b="1" dirty="0">
                <a:latin typeface="微软雅黑" panose="020B0503020204020204" pitchFamily="34" charset="-122"/>
                <a:ea typeface="微软雅黑" panose="020B0503020204020204" pitchFamily="34" charset="-122"/>
              </a:rPr>
              <a:t>1</a:t>
            </a:r>
            <a:r>
              <a:rPr lang="zh-CN" altLang="zh-CN" sz="2600" b="1" dirty="0">
                <a:latin typeface="Times New Roman" panose="02020603050405020304" pitchFamily="18" charset="0"/>
                <a:ea typeface="楷体_GB2312" pitchFamily="49" charset="-122"/>
              </a:rPr>
              <a:t>,</a:t>
            </a:r>
            <a:r>
              <a:rPr lang="zh-CN" altLang="zh-CN" sz="2600" b="1" dirty="0">
                <a:solidFill>
                  <a:srgbClr val="FF0000"/>
                </a:solidFill>
                <a:latin typeface="Times New Roman" panose="02020603050405020304" pitchFamily="18" charset="0"/>
                <a:ea typeface="楷体_GB2312" pitchFamily="49" charset="-122"/>
              </a:rPr>
              <a:t>2</a:t>
            </a:r>
            <a:r>
              <a:rPr lang="zh-CN" altLang="zh-CN" b="1" dirty="0">
                <a:latin typeface="微软雅黑" panose="020B0503020204020204" pitchFamily="34" charset="-122"/>
                <a:ea typeface="微软雅黑" panose="020B0503020204020204" pitchFamily="34" charset="-122"/>
              </a:rPr>
              <a:t>,15</a:t>
            </a:r>
            <a:endParaRPr lang="zh-CN" altLang="zh-CN" b="1" dirty="0">
              <a:latin typeface="微软雅黑" panose="020B0503020204020204" pitchFamily="34" charset="-122"/>
              <a:ea typeface="微软雅黑" panose="020B0503020204020204" pitchFamily="34" charset="-122"/>
            </a:endParaRPr>
          </a:p>
        </p:txBody>
      </p:sp>
      <p:sp>
        <p:nvSpPr>
          <p:cNvPr id="87075" name="Text Box 35"/>
          <p:cNvSpPr txBox="1"/>
          <p:nvPr/>
        </p:nvSpPr>
        <p:spPr>
          <a:xfrm>
            <a:off x="6118225" y="3346450"/>
            <a:ext cx="911225" cy="492125"/>
          </a:xfrm>
          <a:prstGeom prst="rect">
            <a:avLst/>
          </a:prstGeom>
          <a:noFill/>
          <a:ln w="9525">
            <a:noFill/>
          </a:ln>
        </p:spPr>
        <p:txBody>
          <a:bodyPr wrap="none">
            <a:spAutoFit/>
          </a:bodyPr>
          <a:p>
            <a:pPr eaLnBrk="1" hangingPunct="1">
              <a:buFont typeface="Arial" panose="020B0604020202020204" pitchFamily="34" charset="0"/>
            </a:pPr>
            <a:r>
              <a:rPr lang="zh-CN" altLang="zh-CN" b="1" dirty="0">
                <a:latin typeface="微软雅黑" panose="020B0503020204020204" pitchFamily="34" charset="-122"/>
                <a:ea typeface="微软雅黑" panose="020B0503020204020204" pitchFamily="34" charset="-122"/>
              </a:rPr>
              <a:t>3,</a:t>
            </a:r>
            <a:r>
              <a:rPr lang="zh-CN" altLang="zh-CN" sz="2600" b="1" dirty="0">
                <a:solidFill>
                  <a:srgbClr val="FF0000"/>
                </a:solidFill>
                <a:latin typeface="Times New Roman" panose="02020603050405020304" pitchFamily="18" charset="0"/>
                <a:ea typeface="楷体_GB2312" pitchFamily="49" charset="-122"/>
              </a:rPr>
              <a:t>2</a:t>
            </a:r>
            <a:r>
              <a:rPr lang="zh-CN" altLang="zh-CN" b="1" dirty="0">
                <a:latin typeface="微软雅黑" panose="020B0503020204020204" pitchFamily="34" charset="-122"/>
                <a:ea typeface="微软雅黑" panose="020B0503020204020204" pitchFamily="34" charset="-122"/>
                <a:sym typeface="Arial" panose="020B0604020202020204" pitchFamily="34" charset="0"/>
              </a:rPr>
              <a:t>,30</a:t>
            </a:r>
            <a:endParaRPr lang="zh-CN" altLang="zh-CN"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87076" name="Text Box 36"/>
          <p:cNvSpPr txBox="1"/>
          <p:nvPr/>
        </p:nvSpPr>
        <p:spPr>
          <a:xfrm>
            <a:off x="7232650" y="3422650"/>
            <a:ext cx="879475" cy="366713"/>
          </a:xfrm>
          <a:prstGeom prst="rect">
            <a:avLst/>
          </a:prstGeom>
          <a:noFill/>
          <a:ln w="9525">
            <a:noFill/>
          </a:ln>
        </p:spPr>
        <p:txBody>
          <a:bodyPr wrap="none">
            <a:spAutoFit/>
          </a:bodyPr>
          <a:p>
            <a:pPr eaLnBrk="1" hangingPunct="1">
              <a:buFont typeface="Arial" panose="020B0604020202020204" pitchFamily="34" charset="0"/>
            </a:pPr>
            <a:r>
              <a:rPr lang="zh-CN" altLang="zh-CN" b="1" dirty="0">
                <a:latin typeface="微软雅黑" panose="020B0503020204020204" pitchFamily="34" charset="-122"/>
                <a:ea typeface="微软雅黑" panose="020B0503020204020204" pitchFamily="34" charset="-122"/>
              </a:rPr>
              <a:t>2,</a:t>
            </a:r>
            <a:r>
              <a:rPr lang="zh-CN" altLang="zh-CN" b="1" dirty="0">
                <a:solidFill>
                  <a:srgbClr val="FF0000"/>
                </a:solidFill>
                <a:latin typeface="微软雅黑" panose="020B0503020204020204" pitchFamily="34" charset="-122"/>
                <a:ea typeface="微软雅黑" panose="020B0503020204020204" pitchFamily="34" charset="-122"/>
              </a:rPr>
              <a:t>3</a:t>
            </a:r>
            <a:r>
              <a:rPr lang="zh-CN" altLang="zh-CN" b="1" dirty="0">
                <a:latin typeface="微软雅黑" panose="020B0503020204020204" pitchFamily="34" charset="-122"/>
                <a:ea typeface="微软雅黑" panose="020B0503020204020204" pitchFamily="34" charset="-122"/>
              </a:rPr>
              <a:t>,18</a:t>
            </a:r>
            <a:endParaRPr lang="zh-CN" altLang="zh-CN" b="1" dirty="0">
              <a:latin typeface="微软雅黑" panose="020B0503020204020204" pitchFamily="34" charset="-122"/>
              <a:ea typeface="微软雅黑" panose="020B0503020204020204" pitchFamily="34" charset="-122"/>
            </a:endParaRPr>
          </a:p>
        </p:txBody>
      </p:sp>
      <p:sp>
        <p:nvSpPr>
          <p:cNvPr id="87077" name="Text Box 37"/>
          <p:cNvSpPr txBox="1"/>
          <p:nvPr/>
        </p:nvSpPr>
        <p:spPr>
          <a:xfrm>
            <a:off x="614363" y="4005263"/>
            <a:ext cx="1665287" cy="366712"/>
          </a:xfrm>
          <a:prstGeom prst="rect">
            <a:avLst/>
          </a:prstGeom>
          <a:noFill/>
          <a:ln w="9525">
            <a:noFill/>
          </a:ln>
        </p:spPr>
        <p:txBody>
          <a:bodyPr>
            <a:spAutoFit/>
          </a:bodyPr>
          <a:p>
            <a:pPr eaLnBrk="1" hangingPunct="1">
              <a:buFont typeface="Arial" panose="020B0604020202020204" pitchFamily="34" charset="0"/>
            </a:pPr>
            <a:r>
              <a:rPr lang="zh-CN" altLang="zh-CN" b="1" dirty="0">
                <a:latin typeface="微软雅黑" panose="020B0503020204020204" pitchFamily="34" charset="-122"/>
                <a:ea typeface="微软雅黑" panose="020B0503020204020204" pitchFamily="34" charset="-122"/>
              </a:rPr>
              <a:t>对K</a:t>
            </a:r>
            <a:r>
              <a:rPr lang="zh-CN" altLang="zh-CN" b="1" baseline="30000" dirty="0">
                <a:latin typeface="微软雅黑" panose="020B0503020204020204" pitchFamily="34" charset="-122"/>
                <a:ea typeface="微软雅黑" panose="020B0503020204020204" pitchFamily="34" charset="-122"/>
              </a:rPr>
              <a:t>0</a:t>
            </a:r>
            <a:r>
              <a:rPr lang="zh-CN" altLang="zh-CN" b="1" dirty="0">
                <a:latin typeface="微软雅黑" panose="020B0503020204020204" pitchFamily="34" charset="-122"/>
                <a:ea typeface="微软雅黑" panose="020B0503020204020204" pitchFamily="34" charset="-122"/>
              </a:rPr>
              <a:t>排序</a:t>
            </a:r>
            <a:endParaRPr lang="zh-CN" altLang="zh-CN" b="1" dirty="0">
              <a:latin typeface="微软雅黑" panose="020B0503020204020204" pitchFamily="34" charset="-122"/>
              <a:ea typeface="微软雅黑" panose="020B0503020204020204" pitchFamily="34" charset="-122"/>
            </a:endParaRPr>
          </a:p>
        </p:txBody>
      </p:sp>
      <p:sp>
        <p:nvSpPr>
          <p:cNvPr id="87078" name="Text Box 38"/>
          <p:cNvSpPr txBox="1"/>
          <p:nvPr/>
        </p:nvSpPr>
        <p:spPr>
          <a:xfrm>
            <a:off x="2124075" y="4068763"/>
            <a:ext cx="944563" cy="369887"/>
          </a:xfrm>
          <a:prstGeom prst="rect">
            <a:avLst/>
          </a:prstGeom>
          <a:noFill/>
          <a:ln w="9525">
            <a:noFill/>
          </a:ln>
        </p:spPr>
        <p:txBody>
          <a:bodyPr wrap="none">
            <a:spAutoFit/>
          </a:bodyPr>
          <a:p>
            <a:pPr eaLnBrk="1" hangingPunct="1">
              <a:buFont typeface="Arial" panose="020B0604020202020204" pitchFamily="34" charset="0"/>
            </a:pPr>
            <a:r>
              <a:rPr lang="zh-CN" altLang="zh-CN" b="1" dirty="0">
                <a:solidFill>
                  <a:srgbClr val="000080"/>
                </a:solidFill>
                <a:latin typeface="Times New Roman" panose="02020603050405020304" pitchFamily="18" charset="0"/>
                <a:ea typeface="楷体_GB2312" pitchFamily="49" charset="-122"/>
              </a:rPr>
              <a:t> </a:t>
            </a:r>
            <a:r>
              <a:rPr lang="zh-CN" altLang="zh-CN" b="1" dirty="0">
                <a:solidFill>
                  <a:srgbClr val="FF0000"/>
                </a:solidFill>
                <a:latin typeface="微软雅黑" panose="020B0503020204020204" pitchFamily="34" charset="-122"/>
                <a:ea typeface="微软雅黑" panose="020B0503020204020204" pitchFamily="34" charset="-122"/>
              </a:rPr>
              <a:t>1</a:t>
            </a:r>
            <a:r>
              <a:rPr lang="zh-CN" altLang="zh-CN" b="1" dirty="0">
                <a:latin typeface="微软雅黑" panose="020B0503020204020204" pitchFamily="34" charset="-122"/>
                <a:ea typeface="微软雅黑" panose="020B0503020204020204" pitchFamily="34" charset="-122"/>
                <a:sym typeface="Arial" panose="020B0604020202020204" pitchFamily="34" charset="0"/>
              </a:rPr>
              <a:t>,2,15</a:t>
            </a:r>
            <a:endParaRPr lang="zh-CN" altLang="zh-CN"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87079" name="Text Box 39"/>
          <p:cNvSpPr txBox="1"/>
          <p:nvPr/>
        </p:nvSpPr>
        <p:spPr>
          <a:xfrm>
            <a:off x="3451225" y="4078288"/>
            <a:ext cx="887413" cy="369887"/>
          </a:xfrm>
          <a:prstGeom prst="rect">
            <a:avLst/>
          </a:prstGeom>
          <a:noFill/>
          <a:ln w="9525">
            <a:noFill/>
          </a:ln>
        </p:spPr>
        <p:txBody>
          <a:bodyPr wrap="none">
            <a:spAutoFit/>
          </a:bodyPr>
          <a:p>
            <a:pPr eaLnBrk="1" hangingPunct="1">
              <a:buFont typeface="Arial" panose="020B0604020202020204" pitchFamily="34" charset="0"/>
            </a:pPr>
            <a:r>
              <a:rPr lang="zh-CN" altLang="zh-CN" b="1" dirty="0">
                <a:solidFill>
                  <a:srgbClr val="FF0000"/>
                </a:solidFill>
                <a:latin typeface="微软雅黑" panose="020B0503020204020204" pitchFamily="34" charset="-122"/>
                <a:ea typeface="微软雅黑" panose="020B0503020204020204" pitchFamily="34" charset="-122"/>
              </a:rPr>
              <a:t>2</a:t>
            </a:r>
            <a:r>
              <a:rPr lang="zh-CN" altLang="zh-CN" b="1" dirty="0">
                <a:latin typeface="微软雅黑" panose="020B0503020204020204" pitchFamily="34" charset="-122"/>
                <a:ea typeface="微软雅黑" panose="020B0503020204020204" pitchFamily="34" charset="-122"/>
                <a:sym typeface="Arial" panose="020B0604020202020204" pitchFamily="34" charset="0"/>
              </a:rPr>
              <a:t>,1,20</a:t>
            </a:r>
            <a:endParaRPr lang="zh-CN" altLang="zh-CN"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87080" name="Text Box 40"/>
          <p:cNvSpPr txBox="1"/>
          <p:nvPr/>
        </p:nvSpPr>
        <p:spPr>
          <a:xfrm>
            <a:off x="4746625" y="4078288"/>
            <a:ext cx="887413" cy="369887"/>
          </a:xfrm>
          <a:prstGeom prst="rect">
            <a:avLst/>
          </a:prstGeom>
          <a:noFill/>
          <a:ln w="9525">
            <a:noFill/>
          </a:ln>
        </p:spPr>
        <p:txBody>
          <a:bodyPr wrap="none">
            <a:spAutoFit/>
          </a:bodyPr>
          <a:p>
            <a:pPr eaLnBrk="1" hangingPunct="1">
              <a:buFont typeface="Arial" panose="020B0604020202020204" pitchFamily="34" charset="0"/>
            </a:pPr>
            <a:r>
              <a:rPr lang="zh-CN" altLang="zh-CN" b="1" dirty="0">
                <a:solidFill>
                  <a:srgbClr val="FF0000"/>
                </a:solidFill>
                <a:latin typeface="微软雅黑" panose="020B0503020204020204" pitchFamily="34" charset="-122"/>
                <a:ea typeface="微软雅黑" panose="020B0503020204020204" pitchFamily="34" charset="-122"/>
              </a:rPr>
              <a:t>2</a:t>
            </a:r>
            <a:r>
              <a:rPr lang="zh-CN" altLang="zh-CN" b="1" dirty="0">
                <a:latin typeface="微软雅黑" panose="020B0503020204020204" pitchFamily="34" charset="-122"/>
                <a:ea typeface="微软雅黑" panose="020B0503020204020204" pitchFamily="34" charset="-122"/>
                <a:sym typeface="Arial" panose="020B0604020202020204" pitchFamily="34" charset="0"/>
              </a:rPr>
              <a:t>,3,18</a:t>
            </a:r>
            <a:endParaRPr lang="zh-CN" altLang="zh-CN"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87081" name="Text Box 41"/>
          <p:cNvSpPr txBox="1"/>
          <p:nvPr/>
        </p:nvSpPr>
        <p:spPr>
          <a:xfrm>
            <a:off x="6124575" y="4078288"/>
            <a:ext cx="887413" cy="369887"/>
          </a:xfrm>
          <a:prstGeom prst="rect">
            <a:avLst/>
          </a:prstGeom>
          <a:noFill/>
          <a:ln w="9525">
            <a:noFill/>
          </a:ln>
        </p:spPr>
        <p:txBody>
          <a:bodyPr wrap="none">
            <a:spAutoFit/>
          </a:bodyPr>
          <a:p>
            <a:pPr eaLnBrk="1" hangingPunct="1">
              <a:buFont typeface="Arial" panose="020B0604020202020204" pitchFamily="34" charset="0"/>
            </a:pPr>
            <a:r>
              <a:rPr lang="zh-CN" altLang="zh-CN" b="1" dirty="0">
                <a:solidFill>
                  <a:srgbClr val="FF0000"/>
                </a:solidFill>
                <a:latin typeface="微软雅黑" panose="020B0503020204020204" pitchFamily="34" charset="-122"/>
                <a:ea typeface="微软雅黑" panose="020B0503020204020204" pitchFamily="34" charset="-122"/>
              </a:rPr>
              <a:t>3</a:t>
            </a:r>
            <a:r>
              <a:rPr lang="zh-CN" altLang="zh-CN" b="1" dirty="0">
                <a:latin typeface="微软雅黑" panose="020B0503020204020204" pitchFamily="34" charset="-122"/>
                <a:ea typeface="微软雅黑" panose="020B0503020204020204" pitchFamily="34" charset="-122"/>
                <a:sym typeface="Arial" panose="020B0604020202020204" pitchFamily="34" charset="0"/>
              </a:rPr>
              <a:t>,1,20</a:t>
            </a:r>
            <a:endParaRPr lang="zh-CN" altLang="zh-CN"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87082" name="Text Box 42"/>
          <p:cNvSpPr txBox="1"/>
          <p:nvPr/>
        </p:nvSpPr>
        <p:spPr>
          <a:xfrm>
            <a:off x="7232650" y="4078288"/>
            <a:ext cx="879475" cy="366712"/>
          </a:xfrm>
          <a:prstGeom prst="rect">
            <a:avLst/>
          </a:prstGeom>
          <a:noFill/>
          <a:ln w="9525">
            <a:noFill/>
          </a:ln>
        </p:spPr>
        <p:txBody>
          <a:bodyPr wrap="none">
            <a:spAutoFit/>
          </a:bodyPr>
          <a:p>
            <a:pPr eaLnBrk="1" hangingPunct="1">
              <a:buFont typeface="Arial" panose="020B0604020202020204" pitchFamily="34" charset="0"/>
            </a:pPr>
            <a:r>
              <a:rPr lang="zh-CN" altLang="zh-CN" b="1" dirty="0">
                <a:solidFill>
                  <a:srgbClr val="FF0000"/>
                </a:solidFill>
                <a:latin typeface="微软雅黑" panose="020B0503020204020204" pitchFamily="34" charset="-122"/>
                <a:ea typeface="微软雅黑" panose="020B0503020204020204" pitchFamily="34" charset="-122"/>
              </a:rPr>
              <a:t>3</a:t>
            </a:r>
            <a:r>
              <a:rPr lang="zh-CN" altLang="zh-CN" b="1" dirty="0">
                <a:latin typeface="微软雅黑" panose="020B0503020204020204" pitchFamily="34" charset="-122"/>
                <a:ea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sym typeface="Arial" panose="020B0604020202020204" pitchFamily="34" charset="0"/>
              </a:rPr>
              <a:t>2,30</a:t>
            </a:r>
            <a:endParaRPr lang="zh-CN" altLang="zh-CN"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87083" name="Text Box 43"/>
          <p:cNvSpPr txBox="1"/>
          <p:nvPr/>
        </p:nvSpPr>
        <p:spPr>
          <a:xfrm>
            <a:off x="611188" y="4772025"/>
            <a:ext cx="7427912" cy="962025"/>
          </a:xfrm>
          <a:prstGeom prst="rect">
            <a:avLst/>
          </a:prstGeom>
          <a:noFill/>
          <a:ln w="9525">
            <a:noFill/>
          </a:ln>
        </p:spPr>
        <p:txBody>
          <a:bodyPr>
            <a:spAutoFit/>
          </a:bodyPr>
          <a:p>
            <a:pPr eaLnBrk="1" hangingPunct="1">
              <a:lnSpc>
                <a:spcPct val="150000"/>
              </a:lnSpc>
              <a:buFont typeface="Arial" panose="020B0604020202020204" pitchFamily="34" charset="0"/>
            </a:pPr>
            <a:r>
              <a:rPr lang="zh-CN" altLang="zh-CN" sz="2000" dirty="0">
                <a:latin typeface="楷体_GB2312" pitchFamily="49" charset="-122"/>
                <a:ea typeface="楷体_GB2312" pitchFamily="49" charset="-122"/>
              </a:rPr>
              <a:t>   </a:t>
            </a:r>
            <a:r>
              <a:rPr lang="zh-CN" altLang="zh-CN" sz="2000" b="1" dirty="0">
                <a:latin typeface="微软雅黑" panose="020B0503020204020204" pitchFamily="34" charset="-122"/>
                <a:ea typeface="微软雅黑" panose="020B0503020204020204" pitchFamily="34" charset="-122"/>
              </a:rPr>
              <a:t>排序过程中不需要根据 “前一个” 关键字的排序结果，将记录序列分割成若干个(“前一个”关键字不同的)子序列。</a:t>
            </a:r>
            <a:endParaRPr lang="zh-CN" altLang="zh-CN" sz="2000" b="1"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87048"/>
                                        </p:tgtEl>
                                        <p:attrNameLst>
                                          <p:attrName>style.visibility</p:attrName>
                                        </p:attrNameLst>
                                      </p:cBhvr>
                                      <p:to>
                                        <p:strVal val="visible"/>
                                      </p:to>
                                    </p:set>
                                    <p:animEffect transition="in" filter="strips(downRight)">
                                      <p:cBhvr>
                                        <p:cTn id="7" dur="300"/>
                                        <p:tgtEl>
                                          <p:spTgt spid="870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049"/>
                                        </p:tgtEl>
                                        <p:attrNameLst>
                                          <p:attrName>style.visibility</p:attrName>
                                        </p:attrNameLst>
                                      </p:cBhvr>
                                      <p:to>
                                        <p:strVal val="visible"/>
                                      </p:to>
                                    </p:set>
                                    <p:animEffect transition="in" filter="wipe(left)">
                                      <p:cBhvr>
                                        <p:cTn id="12" dur="500"/>
                                        <p:tgtEl>
                                          <p:spTgt spid="87049"/>
                                        </p:tgtEl>
                                      </p:cBhvr>
                                    </p:animEffect>
                                  </p:childTnLst>
                                </p:cTn>
                              </p:par>
                            </p:childTnLst>
                          </p:cTn>
                        </p:par>
                        <p:par>
                          <p:cTn id="13" fill="hold">
                            <p:stCondLst>
                              <p:cond delay="500"/>
                            </p:stCondLst>
                            <p:childTnLst>
                              <p:par>
                                <p:cTn id="14" presetID="17" presetClass="entr" presetSubtype="8" fill="hold" grpId="0" nodeType="afterEffect">
                                  <p:stCondLst>
                                    <p:cond delay="0"/>
                                  </p:stCondLst>
                                  <p:childTnLst>
                                    <p:set>
                                      <p:cBhvr>
                                        <p:cTn id="15" dur="1" fill="hold">
                                          <p:stCondLst>
                                            <p:cond delay="0"/>
                                          </p:stCondLst>
                                        </p:cTn>
                                        <p:tgtEl>
                                          <p:spTgt spid="87050"/>
                                        </p:tgtEl>
                                        <p:attrNameLst>
                                          <p:attrName>style.visibility</p:attrName>
                                        </p:attrNameLst>
                                      </p:cBhvr>
                                      <p:to>
                                        <p:strVal val="visible"/>
                                      </p:to>
                                    </p:set>
                                    <p:anim calcmode="lin" valueType="num">
                                      <p:cBhvr>
                                        <p:cTn id="16" dur="500" fill="hold"/>
                                        <p:tgtEl>
                                          <p:spTgt spid="87050"/>
                                        </p:tgtEl>
                                        <p:attrNameLst>
                                          <p:attrName>ppt_x</p:attrName>
                                        </p:attrNameLst>
                                      </p:cBhvr>
                                      <p:tavLst>
                                        <p:tav tm="0">
                                          <p:val>
                                            <p:strVal val="#ppt_x-#ppt_w/2"/>
                                          </p:val>
                                        </p:tav>
                                        <p:tav tm="100000">
                                          <p:val>
                                            <p:strVal val="#ppt_x"/>
                                          </p:val>
                                        </p:tav>
                                      </p:tavLst>
                                    </p:anim>
                                    <p:anim calcmode="lin" valueType="num">
                                      <p:cBhvr>
                                        <p:cTn id="17" dur="500" fill="hold"/>
                                        <p:tgtEl>
                                          <p:spTgt spid="87050"/>
                                        </p:tgtEl>
                                        <p:attrNameLst>
                                          <p:attrName>ppt_y</p:attrName>
                                        </p:attrNameLst>
                                      </p:cBhvr>
                                      <p:tavLst>
                                        <p:tav tm="0">
                                          <p:val>
                                            <p:strVal val="#ppt_y"/>
                                          </p:val>
                                        </p:tav>
                                        <p:tav tm="100000">
                                          <p:val>
                                            <p:strVal val="#ppt_y"/>
                                          </p:val>
                                        </p:tav>
                                      </p:tavLst>
                                    </p:anim>
                                    <p:anim calcmode="lin" valueType="num">
                                      <p:cBhvr>
                                        <p:cTn id="18" dur="500" fill="hold"/>
                                        <p:tgtEl>
                                          <p:spTgt spid="87050"/>
                                        </p:tgtEl>
                                        <p:attrNameLst>
                                          <p:attrName>ppt_w</p:attrName>
                                        </p:attrNameLst>
                                      </p:cBhvr>
                                      <p:tavLst>
                                        <p:tav tm="0">
                                          <p:val>
                                            <p:fltVal val="0.000000"/>
                                          </p:val>
                                        </p:tav>
                                        <p:tav tm="100000">
                                          <p:val>
                                            <p:strVal val="#ppt_w"/>
                                          </p:val>
                                        </p:tav>
                                      </p:tavLst>
                                    </p:anim>
                                    <p:anim calcmode="lin" valueType="num">
                                      <p:cBhvr>
                                        <p:cTn id="19" dur="500" fill="hold"/>
                                        <p:tgtEl>
                                          <p:spTgt spid="87050"/>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499"/>
                                          </p:stCondLst>
                                        </p:cTn>
                                        <p:tgtEl>
                                          <p:spTgt spid="87051"/>
                                        </p:tgtEl>
                                        <p:attrNameLst>
                                          <p:attrName>style.visibility</p:attrName>
                                        </p:attrNameLst>
                                      </p:cBhvr>
                                      <p:to>
                                        <p:strVal val="visible"/>
                                      </p:to>
                                    </p:set>
                                  </p:childTnLst>
                                </p:cTn>
                              </p:par>
                            </p:childTnLst>
                          </p:cTn>
                        </p:par>
                        <p:par>
                          <p:cTn id="23" fill="hold">
                            <p:stCondLst>
                              <p:cond delay="1500"/>
                            </p:stCondLst>
                            <p:childTnLst>
                              <p:par>
                                <p:cTn id="24" presetID="1" presetClass="entr" presetSubtype="0" fill="hold" nodeType="afterEffect">
                                  <p:stCondLst>
                                    <p:cond delay="0"/>
                                  </p:stCondLst>
                                  <p:childTnLst>
                                    <p:set>
                                      <p:cBhvr>
                                        <p:cTn id="25" dur="1" fill="hold">
                                          <p:stCondLst>
                                            <p:cond delay="499"/>
                                          </p:stCondLst>
                                        </p:cTn>
                                        <p:tgtEl>
                                          <p:spTgt spid="87052"/>
                                        </p:tgtEl>
                                        <p:attrNameLst>
                                          <p:attrName>style.visibility</p:attrName>
                                        </p:attrNameLst>
                                      </p:cBhvr>
                                      <p:to>
                                        <p:strVal val="visible"/>
                                      </p:to>
                                    </p:set>
                                  </p:childTnLst>
                                </p:cTn>
                              </p:par>
                            </p:childTnLst>
                          </p:cTn>
                        </p:par>
                        <p:par>
                          <p:cTn id="26" fill="hold">
                            <p:stCondLst>
                              <p:cond delay="2000"/>
                            </p:stCondLst>
                            <p:childTnLst>
                              <p:par>
                                <p:cTn id="27" presetID="1" presetClass="entr" presetSubtype="0" fill="hold" nodeType="afterEffect">
                                  <p:stCondLst>
                                    <p:cond delay="0"/>
                                  </p:stCondLst>
                                  <p:childTnLst>
                                    <p:set>
                                      <p:cBhvr>
                                        <p:cTn id="28" dur="1" fill="hold">
                                          <p:stCondLst>
                                            <p:cond delay="499"/>
                                          </p:stCondLst>
                                        </p:cTn>
                                        <p:tgtEl>
                                          <p:spTgt spid="87053"/>
                                        </p:tgtEl>
                                        <p:attrNameLst>
                                          <p:attrName>style.visibility</p:attrName>
                                        </p:attrNameLst>
                                      </p:cBhvr>
                                      <p:to>
                                        <p:strVal val="visible"/>
                                      </p:to>
                                    </p:set>
                                  </p:childTnLst>
                                </p:cTn>
                              </p:par>
                            </p:childTnLst>
                          </p:cTn>
                        </p:par>
                        <p:par>
                          <p:cTn id="29" fill="hold">
                            <p:stCondLst>
                              <p:cond delay="2500"/>
                            </p:stCondLst>
                            <p:childTnLst>
                              <p:par>
                                <p:cTn id="30" presetID="1" presetClass="entr" presetSubtype="0" fill="hold" nodeType="afterEffect">
                                  <p:stCondLst>
                                    <p:cond delay="0"/>
                                  </p:stCondLst>
                                  <p:childTnLst>
                                    <p:set>
                                      <p:cBhvr>
                                        <p:cTn id="31" dur="1" fill="hold">
                                          <p:stCondLst>
                                            <p:cond delay="499"/>
                                          </p:stCondLst>
                                        </p:cTn>
                                        <p:tgtEl>
                                          <p:spTgt spid="87054"/>
                                        </p:tgtEl>
                                        <p:attrNameLst>
                                          <p:attrName>style.visibility</p:attrName>
                                        </p:attrNameLst>
                                      </p:cBhvr>
                                      <p:to>
                                        <p:strVal val="visible"/>
                                      </p:to>
                                    </p:set>
                                  </p:childTnLst>
                                </p:cTn>
                              </p:par>
                            </p:childTnLst>
                          </p:cTn>
                        </p:par>
                        <p:par>
                          <p:cTn id="32" fill="hold">
                            <p:stCondLst>
                              <p:cond delay="3000"/>
                            </p:stCondLst>
                            <p:childTnLst>
                              <p:par>
                                <p:cTn id="33" presetID="1" presetClass="entr" presetSubtype="0" fill="hold" nodeType="afterEffect">
                                  <p:stCondLst>
                                    <p:cond delay="0"/>
                                  </p:stCondLst>
                                  <p:childTnLst>
                                    <p:set>
                                      <p:cBhvr>
                                        <p:cTn id="34" dur="1" fill="hold">
                                          <p:stCondLst>
                                            <p:cond delay="499"/>
                                          </p:stCondLst>
                                        </p:cTn>
                                        <p:tgtEl>
                                          <p:spTgt spid="87055"/>
                                        </p:tgtEl>
                                        <p:attrNameLst>
                                          <p:attrName>style.visibility</p:attrName>
                                        </p:attrNameLst>
                                      </p:cBhvr>
                                      <p:to>
                                        <p:strVal val="visible"/>
                                      </p:to>
                                    </p:set>
                                  </p:childTnLst>
                                </p:cTn>
                              </p:par>
                            </p:childTnLst>
                          </p:cTn>
                        </p:par>
                        <p:par>
                          <p:cTn id="35" fill="hold">
                            <p:stCondLst>
                              <p:cond delay="3500"/>
                            </p:stCondLst>
                            <p:childTnLst>
                              <p:par>
                                <p:cTn id="36" presetID="1" presetClass="entr" presetSubtype="0" fill="hold" nodeType="afterEffect">
                                  <p:stCondLst>
                                    <p:cond delay="0"/>
                                  </p:stCondLst>
                                  <p:childTnLst>
                                    <p:set>
                                      <p:cBhvr>
                                        <p:cTn id="37" dur="1" fill="hold">
                                          <p:stCondLst>
                                            <p:cond delay="499"/>
                                          </p:stCondLst>
                                        </p:cTn>
                                        <p:tgtEl>
                                          <p:spTgt spid="87056"/>
                                        </p:tgtEl>
                                        <p:attrNameLst>
                                          <p:attrName>style.visibility</p:attrName>
                                        </p:attrNameLst>
                                      </p:cBhvr>
                                      <p:to>
                                        <p:strVal val="visible"/>
                                      </p:to>
                                    </p:set>
                                  </p:childTnLst>
                                </p:cTn>
                              </p:par>
                            </p:childTnLst>
                          </p:cTn>
                        </p:par>
                        <p:par>
                          <p:cTn id="38" fill="hold">
                            <p:stCondLst>
                              <p:cond delay="4000"/>
                            </p:stCondLst>
                            <p:childTnLst>
                              <p:par>
                                <p:cTn id="39" presetID="1" presetClass="entr" presetSubtype="0" fill="hold" nodeType="afterEffect">
                                  <p:stCondLst>
                                    <p:cond delay="0"/>
                                  </p:stCondLst>
                                  <p:childTnLst>
                                    <p:set>
                                      <p:cBhvr>
                                        <p:cTn id="40" dur="1" fill="hold">
                                          <p:stCondLst>
                                            <p:cond delay="499"/>
                                          </p:stCondLst>
                                        </p:cTn>
                                        <p:tgtEl>
                                          <p:spTgt spid="87057"/>
                                        </p:tgtEl>
                                        <p:attrNameLst>
                                          <p:attrName>style.visibility</p:attrName>
                                        </p:attrNameLst>
                                      </p:cBhvr>
                                      <p:to>
                                        <p:strVal val="visible"/>
                                      </p:to>
                                    </p:set>
                                  </p:childTnLst>
                                </p:cTn>
                              </p:par>
                            </p:childTnLst>
                          </p:cTn>
                        </p:par>
                        <p:par>
                          <p:cTn id="41" fill="hold">
                            <p:stCondLst>
                              <p:cond delay="4500"/>
                            </p:stCondLst>
                            <p:childTnLst>
                              <p:par>
                                <p:cTn id="42" presetID="1" presetClass="entr" presetSubtype="0" fill="hold" nodeType="afterEffect">
                                  <p:stCondLst>
                                    <p:cond delay="0"/>
                                  </p:stCondLst>
                                  <p:childTnLst>
                                    <p:set>
                                      <p:cBhvr>
                                        <p:cTn id="43" dur="1" fill="hold">
                                          <p:stCondLst>
                                            <p:cond delay="499"/>
                                          </p:stCondLst>
                                        </p:cTn>
                                        <p:tgtEl>
                                          <p:spTgt spid="87058"/>
                                        </p:tgtEl>
                                        <p:attrNameLst>
                                          <p:attrName>style.visibility</p:attrName>
                                        </p:attrNameLst>
                                      </p:cBhvr>
                                      <p:to>
                                        <p:strVal val="visible"/>
                                      </p:to>
                                    </p:se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87059"/>
                                        </p:tgtEl>
                                        <p:attrNameLst>
                                          <p:attrName>style.visibility</p:attrName>
                                        </p:attrNameLst>
                                      </p:cBhvr>
                                      <p:to>
                                        <p:strVal val="visible"/>
                                      </p:to>
                                    </p:set>
                                    <p:animEffect transition="in" filter="wipe(left)">
                                      <p:cBhvr>
                                        <p:cTn id="47" dur="500"/>
                                        <p:tgtEl>
                                          <p:spTgt spid="87059"/>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87060"/>
                                        </p:tgtEl>
                                        <p:attrNameLst>
                                          <p:attrName>style.visibility</p:attrName>
                                        </p:attrNameLst>
                                      </p:cBhvr>
                                      <p:to>
                                        <p:strVal val="visible"/>
                                      </p:to>
                                    </p:set>
                                    <p:animEffect transition="in" filter="wipe(left)">
                                      <p:cBhvr>
                                        <p:cTn id="51" dur="500"/>
                                        <p:tgtEl>
                                          <p:spTgt spid="87060"/>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87061"/>
                                        </p:tgtEl>
                                        <p:attrNameLst>
                                          <p:attrName>style.visibility</p:attrName>
                                        </p:attrNameLst>
                                      </p:cBhvr>
                                      <p:to>
                                        <p:strVal val="visible"/>
                                      </p:to>
                                    </p:set>
                                    <p:animEffect transition="in" filter="wipe(left)">
                                      <p:cBhvr>
                                        <p:cTn id="55" dur="500"/>
                                        <p:tgtEl>
                                          <p:spTgt spid="87061"/>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87062"/>
                                        </p:tgtEl>
                                        <p:attrNameLst>
                                          <p:attrName>style.visibility</p:attrName>
                                        </p:attrNameLst>
                                      </p:cBhvr>
                                      <p:to>
                                        <p:strVal val="visible"/>
                                      </p:to>
                                    </p:set>
                                    <p:animEffect transition="in" filter="wipe(left)">
                                      <p:cBhvr>
                                        <p:cTn id="59" dur="500"/>
                                        <p:tgtEl>
                                          <p:spTgt spid="87062"/>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87063"/>
                                        </p:tgtEl>
                                        <p:attrNameLst>
                                          <p:attrName>style.visibility</p:attrName>
                                        </p:attrNameLst>
                                      </p:cBhvr>
                                      <p:to>
                                        <p:strVal val="visible"/>
                                      </p:to>
                                    </p:set>
                                    <p:animEffect transition="in" filter="wipe(left)">
                                      <p:cBhvr>
                                        <p:cTn id="63" dur="500"/>
                                        <p:tgtEl>
                                          <p:spTgt spid="87063"/>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87064"/>
                                        </p:tgtEl>
                                        <p:attrNameLst>
                                          <p:attrName>style.visibility</p:attrName>
                                        </p:attrNameLst>
                                      </p:cBhvr>
                                      <p:to>
                                        <p:strVal val="visible"/>
                                      </p:to>
                                    </p:set>
                                    <p:animEffect transition="in" filter="wipe(left)">
                                      <p:cBhvr>
                                        <p:cTn id="67" dur="500"/>
                                        <p:tgtEl>
                                          <p:spTgt spid="8706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7065"/>
                                        </p:tgtEl>
                                        <p:attrNameLst>
                                          <p:attrName>style.visibility</p:attrName>
                                        </p:attrNameLst>
                                      </p:cBhvr>
                                      <p:to>
                                        <p:strVal val="visible"/>
                                      </p:to>
                                    </p:set>
                                    <p:animEffect transition="in" filter="wipe(left)">
                                      <p:cBhvr>
                                        <p:cTn id="72" dur="500"/>
                                        <p:tgtEl>
                                          <p:spTgt spid="8706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87066"/>
                                        </p:tgtEl>
                                        <p:attrNameLst>
                                          <p:attrName>style.visibility</p:attrName>
                                        </p:attrNameLst>
                                      </p:cBhvr>
                                      <p:to>
                                        <p:strVal val="visible"/>
                                      </p:to>
                                    </p:set>
                                    <p:animEffect transition="in" filter="wipe(left)">
                                      <p:cBhvr>
                                        <p:cTn id="77" dur="500"/>
                                        <p:tgtEl>
                                          <p:spTgt spid="8706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87067"/>
                                        </p:tgtEl>
                                        <p:attrNameLst>
                                          <p:attrName>style.visibility</p:attrName>
                                        </p:attrNameLst>
                                      </p:cBhvr>
                                      <p:to>
                                        <p:strVal val="visible"/>
                                      </p:to>
                                    </p:set>
                                    <p:animEffect transition="in" filter="wipe(left)">
                                      <p:cBhvr>
                                        <p:cTn id="82" dur="500"/>
                                        <p:tgtEl>
                                          <p:spTgt spid="8706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87068"/>
                                        </p:tgtEl>
                                        <p:attrNameLst>
                                          <p:attrName>style.visibility</p:attrName>
                                        </p:attrNameLst>
                                      </p:cBhvr>
                                      <p:to>
                                        <p:strVal val="visible"/>
                                      </p:to>
                                    </p:set>
                                    <p:animEffect transition="in" filter="wipe(left)">
                                      <p:cBhvr>
                                        <p:cTn id="87" dur="500"/>
                                        <p:tgtEl>
                                          <p:spTgt spid="8706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87069"/>
                                        </p:tgtEl>
                                        <p:attrNameLst>
                                          <p:attrName>style.visibility</p:attrName>
                                        </p:attrNameLst>
                                      </p:cBhvr>
                                      <p:to>
                                        <p:strVal val="visible"/>
                                      </p:to>
                                    </p:set>
                                    <p:animEffect transition="in" filter="wipe(left)">
                                      <p:cBhvr>
                                        <p:cTn id="92" dur="500"/>
                                        <p:tgtEl>
                                          <p:spTgt spid="8706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87070"/>
                                        </p:tgtEl>
                                        <p:attrNameLst>
                                          <p:attrName>style.visibility</p:attrName>
                                        </p:attrNameLst>
                                      </p:cBhvr>
                                      <p:to>
                                        <p:strVal val="visible"/>
                                      </p:to>
                                    </p:set>
                                    <p:animEffect transition="in" filter="wipe(left)">
                                      <p:cBhvr>
                                        <p:cTn id="97" dur="500"/>
                                        <p:tgtEl>
                                          <p:spTgt spid="87070"/>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87071"/>
                                        </p:tgtEl>
                                        <p:attrNameLst>
                                          <p:attrName>style.visibility</p:attrName>
                                        </p:attrNameLst>
                                      </p:cBhvr>
                                      <p:to>
                                        <p:strVal val="visible"/>
                                      </p:to>
                                    </p:set>
                                    <p:animEffect transition="in" filter="wipe(left)">
                                      <p:cBhvr>
                                        <p:cTn id="102" dur="500"/>
                                        <p:tgtEl>
                                          <p:spTgt spid="87071"/>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87072"/>
                                        </p:tgtEl>
                                        <p:attrNameLst>
                                          <p:attrName>style.visibility</p:attrName>
                                        </p:attrNameLst>
                                      </p:cBhvr>
                                      <p:to>
                                        <p:strVal val="visible"/>
                                      </p:to>
                                    </p:set>
                                    <p:animEffect transition="in" filter="wipe(left)">
                                      <p:cBhvr>
                                        <p:cTn id="107" dur="500"/>
                                        <p:tgtEl>
                                          <p:spTgt spid="87072"/>
                                        </p:tgtEl>
                                      </p:cBhvr>
                                    </p:animEffect>
                                  </p:childTnLst>
                                </p:cTn>
                              </p:par>
                            </p:childTnLst>
                          </p:cTn>
                        </p:par>
                        <p:par>
                          <p:cTn id="108" fill="hold">
                            <p:stCondLst>
                              <p:cond delay="500"/>
                            </p:stCondLst>
                            <p:childTnLst>
                              <p:par>
                                <p:cTn id="109" presetID="22" presetClass="entr" presetSubtype="8" fill="hold" grpId="0" nodeType="afterEffect">
                                  <p:stCondLst>
                                    <p:cond delay="0"/>
                                  </p:stCondLst>
                                  <p:childTnLst>
                                    <p:set>
                                      <p:cBhvr>
                                        <p:cTn id="110" dur="1" fill="hold">
                                          <p:stCondLst>
                                            <p:cond delay="0"/>
                                          </p:stCondLst>
                                        </p:cTn>
                                        <p:tgtEl>
                                          <p:spTgt spid="87073"/>
                                        </p:tgtEl>
                                        <p:attrNameLst>
                                          <p:attrName>style.visibility</p:attrName>
                                        </p:attrNameLst>
                                      </p:cBhvr>
                                      <p:to>
                                        <p:strVal val="visible"/>
                                      </p:to>
                                    </p:set>
                                    <p:animEffect transition="in" filter="wipe(left)">
                                      <p:cBhvr>
                                        <p:cTn id="111" dur="500"/>
                                        <p:tgtEl>
                                          <p:spTgt spid="87073"/>
                                        </p:tgtEl>
                                      </p:cBhvr>
                                    </p:animEffect>
                                  </p:childTnLst>
                                </p:cTn>
                              </p:par>
                            </p:childTnLst>
                          </p:cTn>
                        </p:par>
                        <p:par>
                          <p:cTn id="112" fill="hold">
                            <p:stCondLst>
                              <p:cond delay="1000"/>
                            </p:stCondLst>
                            <p:childTnLst>
                              <p:par>
                                <p:cTn id="113" presetID="22" presetClass="entr" presetSubtype="8" fill="hold" grpId="0" nodeType="afterEffect">
                                  <p:stCondLst>
                                    <p:cond delay="0"/>
                                  </p:stCondLst>
                                  <p:childTnLst>
                                    <p:set>
                                      <p:cBhvr>
                                        <p:cTn id="114" dur="1" fill="hold">
                                          <p:stCondLst>
                                            <p:cond delay="0"/>
                                          </p:stCondLst>
                                        </p:cTn>
                                        <p:tgtEl>
                                          <p:spTgt spid="87074"/>
                                        </p:tgtEl>
                                        <p:attrNameLst>
                                          <p:attrName>style.visibility</p:attrName>
                                        </p:attrNameLst>
                                      </p:cBhvr>
                                      <p:to>
                                        <p:strVal val="visible"/>
                                      </p:to>
                                    </p:set>
                                    <p:animEffect transition="in" filter="wipe(left)">
                                      <p:cBhvr>
                                        <p:cTn id="115" dur="500"/>
                                        <p:tgtEl>
                                          <p:spTgt spid="87074"/>
                                        </p:tgtEl>
                                      </p:cBhvr>
                                    </p:animEffect>
                                  </p:childTnLst>
                                </p:cTn>
                              </p:par>
                            </p:childTnLst>
                          </p:cTn>
                        </p:par>
                        <p:par>
                          <p:cTn id="116" fill="hold">
                            <p:stCondLst>
                              <p:cond delay="1500"/>
                            </p:stCondLst>
                            <p:childTnLst>
                              <p:par>
                                <p:cTn id="117" presetID="22" presetClass="entr" presetSubtype="8" fill="hold" grpId="0" nodeType="afterEffect">
                                  <p:stCondLst>
                                    <p:cond delay="0"/>
                                  </p:stCondLst>
                                  <p:childTnLst>
                                    <p:set>
                                      <p:cBhvr>
                                        <p:cTn id="118" dur="1" fill="hold">
                                          <p:stCondLst>
                                            <p:cond delay="0"/>
                                          </p:stCondLst>
                                        </p:cTn>
                                        <p:tgtEl>
                                          <p:spTgt spid="87075"/>
                                        </p:tgtEl>
                                        <p:attrNameLst>
                                          <p:attrName>style.visibility</p:attrName>
                                        </p:attrNameLst>
                                      </p:cBhvr>
                                      <p:to>
                                        <p:strVal val="visible"/>
                                      </p:to>
                                    </p:set>
                                    <p:animEffect transition="in" filter="wipe(left)">
                                      <p:cBhvr>
                                        <p:cTn id="119" dur="500"/>
                                        <p:tgtEl>
                                          <p:spTgt spid="87075"/>
                                        </p:tgtEl>
                                      </p:cBhvr>
                                    </p:animEffect>
                                  </p:childTnLst>
                                </p:cTn>
                              </p:par>
                            </p:childTnLst>
                          </p:cTn>
                        </p:par>
                        <p:par>
                          <p:cTn id="120" fill="hold">
                            <p:stCondLst>
                              <p:cond delay="2000"/>
                            </p:stCondLst>
                            <p:childTnLst>
                              <p:par>
                                <p:cTn id="121" presetID="22" presetClass="entr" presetSubtype="8" fill="hold" grpId="0" nodeType="afterEffect">
                                  <p:stCondLst>
                                    <p:cond delay="0"/>
                                  </p:stCondLst>
                                  <p:childTnLst>
                                    <p:set>
                                      <p:cBhvr>
                                        <p:cTn id="122" dur="1" fill="hold">
                                          <p:stCondLst>
                                            <p:cond delay="0"/>
                                          </p:stCondLst>
                                        </p:cTn>
                                        <p:tgtEl>
                                          <p:spTgt spid="87076"/>
                                        </p:tgtEl>
                                        <p:attrNameLst>
                                          <p:attrName>style.visibility</p:attrName>
                                        </p:attrNameLst>
                                      </p:cBhvr>
                                      <p:to>
                                        <p:strVal val="visible"/>
                                      </p:to>
                                    </p:set>
                                    <p:animEffect transition="in" filter="wipe(left)">
                                      <p:cBhvr>
                                        <p:cTn id="123" dur="500"/>
                                        <p:tgtEl>
                                          <p:spTgt spid="87076"/>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87077"/>
                                        </p:tgtEl>
                                        <p:attrNameLst>
                                          <p:attrName>style.visibility</p:attrName>
                                        </p:attrNameLst>
                                      </p:cBhvr>
                                      <p:to>
                                        <p:strVal val="visible"/>
                                      </p:to>
                                    </p:set>
                                    <p:animEffect transition="in" filter="wipe(left)">
                                      <p:cBhvr>
                                        <p:cTn id="128" dur="500"/>
                                        <p:tgtEl>
                                          <p:spTgt spid="87077"/>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87078"/>
                                        </p:tgtEl>
                                        <p:attrNameLst>
                                          <p:attrName>style.visibility</p:attrName>
                                        </p:attrNameLst>
                                      </p:cBhvr>
                                      <p:to>
                                        <p:strVal val="visible"/>
                                      </p:to>
                                    </p:set>
                                    <p:animEffect transition="in" filter="wipe(left)">
                                      <p:cBhvr>
                                        <p:cTn id="133" dur="500"/>
                                        <p:tgtEl>
                                          <p:spTgt spid="87078"/>
                                        </p:tgtEl>
                                      </p:cBhvr>
                                    </p:animEffect>
                                  </p:childTnLst>
                                </p:cTn>
                              </p:par>
                            </p:childTnLst>
                          </p:cTn>
                        </p:par>
                        <p:par>
                          <p:cTn id="134" fill="hold">
                            <p:stCondLst>
                              <p:cond delay="500"/>
                            </p:stCondLst>
                            <p:childTnLst>
                              <p:par>
                                <p:cTn id="135" presetID="22" presetClass="entr" presetSubtype="8" fill="hold" grpId="0" nodeType="afterEffect">
                                  <p:stCondLst>
                                    <p:cond delay="0"/>
                                  </p:stCondLst>
                                  <p:childTnLst>
                                    <p:set>
                                      <p:cBhvr>
                                        <p:cTn id="136" dur="1" fill="hold">
                                          <p:stCondLst>
                                            <p:cond delay="0"/>
                                          </p:stCondLst>
                                        </p:cTn>
                                        <p:tgtEl>
                                          <p:spTgt spid="87079"/>
                                        </p:tgtEl>
                                        <p:attrNameLst>
                                          <p:attrName>style.visibility</p:attrName>
                                        </p:attrNameLst>
                                      </p:cBhvr>
                                      <p:to>
                                        <p:strVal val="visible"/>
                                      </p:to>
                                    </p:set>
                                    <p:animEffect transition="in" filter="wipe(left)">
                                      <p:cBhvr>
                                        <p:cTn id="137" dur="500"/>
                                        <p:tgtEl>
                                          <p:spTgt spid="87079"/>
                                        </p:tgtEl>
                                      </p:cBhvr>
                                    </p:animEffect>
                                  </p:childTnLst>
                                </p:cTn>
                              </p:par>
                            </p:childTnLst>
                          </p:cTn>
                        </p:par>
                        <p:par>
                          <p:cTn id="138" fill="hold">
                            <p:stCondLst>
                              <p:cond delay="1000"/>
                            </p:stCondLst>
                            <p:childTnLst>
                              <p:par>
                                <p:cTn id="139" presetID="22" presetClass="entr" presetSubtype="8" fill="hold" grpId="0" nodeType="afterEffect">
                                  <p:stCondLst>
                                    <p:cond delay="0"/>
                                  </p:stCondLst>
                                  <p:childTnLst>
                                    <p:set>
                                      <p:cBhvr>
                                        <p:cTn id="140" dur="1" fill="hold">
                                          <p:stCondLst>
                                            <p:cond delay="0"/>
                                          </p:stCondLst>
                                        </p:cTn>
                                        <p:tgtEl>
                                          <p:spTgt spid="87080"/>
                                        </p:tgtEl>
                                        <p:attrNameLst>
                                          <p:attrName>style.visibility</p:attrName>
                                        </p:attrNameLst>
                                      </p:cBhvr>
                                      <p:to>
                                        <p:strVal val="visible"/>
                                      </p:to>
                                    </p:set>
                                    <p:animEffect transition="in" filter="wipe(left)">
                                      <p:cBhvr>
                                        <p:cTn id="141" dur="500"/>
                                        <p:tgtEl>
                                          <p:spTgt spid="87080"/>
                                        </p:tgtEl>
                                      </p:cBhvr>
                                    </p:animEffect>
                                  </p:childTnLst>
                                </p:cTn>
                              </p:par>
                            </p:childTnLst>
                          </p:cTn>
                        </p:par>
                        <p:par>
                          <p:cTn id="142" fill="hold">
                            <p:stCondLst>
                              <p:cond delay="1500"/>
                            </p:stCondLst>
                            <p:childTnLst>
                              <p:par>
                                <p:cTn id="143" presetID="22" presetClass="entr" presetSubtype="8" fill="hold" grpId="0" nodeType="afterEffect">
                                  <p:stCondLst>
                                    <p:cond delay="0"/>
                                  </p:stCondLst>
                                  <p:childTnLst>
                                    <p:set>
                                      <p:cBhvr>
                                        <p:cTn id="144" dur="1" fill="hold">
                                          <p:stCondLst>
                                            <p:cond delay="0"/>
                                          </p:stCondLst>
                                        </p:cTn>
                                        <p:tgtEl>
                                          <p:spTgt spid="87081"/>
                                        </p:tgtEl>
                                        <p:attrNameLst>
                                          <p:attrName>style.visibility</p:attrName>
                                        </p:attrNameLst>
                                      </p:cBhvr>
                                      <p:to>
                                        <p:strVal val="visible"/>
                                      </p:to>
                                    </p:set>
                                    <p:animEffect transition="in" filter="wipe(left)">
                                      <p:cBhvr>
                                        <p:cTn id="145" dur="500"/>
                                        <p:tgtEl>
                                          <p:spTgt spid="87081"/>
                                        </p:tgtEl>
                                      </p:cBhvr>
                                    </p:animEffect>
                                  </p:childTnLst>
                                </p:cTn>
                              </p:par>
                            </p:childTnLst>
                          </p:cTn>
                        </p:par>
                        <p:par>
                          <p:cTn id="146" fill="hold">
                            <p:stCondLst>
                              <p:cond delay="2000"/>
                            </p:stCondLst>
                            <p:childTnLst>
                              <p:par>
                                <p:cTn id="147" presetID="22" presetClass="entr" presetSubtype="8" fill="hold" grpId="0" nodeType="afterEffect">
                                  <p:stCondLst>
                                    <p:cond delay="0"/>
                                  </p:stCondLst>
                                  <p:childTnLst>
                                    <p:set>
                                      <p:cBhvr>
                                        <p:cTn id="148" dur="1" fill="hold">
                                          <p:stCondLst>
                                            <p:cond delay="0"/>
                                          </p:stCondLst>
                                        </p:cTn>
                                        <p:tgtEl>
                                          <p:spTgt spid="87082"/>
                                        </p:tgtEl>
                                        <p:attrNameLst>
                                          <p:attrName>style.visibility</p:attrName>
                                        </p:attrNameLst>
                                      </p:cBhvr>
                                      <p:to>
                                        <p:strVal val="visible"/>
                                      </p:to>
                                    </p:set>
                                    <p:animEffect transition="in" filter="wipe(left)">
                                      <p:cBhvr>
                                        <p:cTn id="149" dur="500"/>
                                        <p:tgtEl>
                                          <p:spTgt spid="87082"/>
                                        </p:tgtEl>
                                      </p:cBhvr>
                                    </p:animEffect>
                                  </p:childTnLst>
                                </p:cTn>
                              </p:par>
                            </p:childTnLst>
                          </p:cTn>
                        </p:par>
                      </p:childTnLst>
                    </p:cTn>
                  </p:par>
                  <p:par>
                    <p:cTn id="150" fill="hold">
                      <p:stCondLst>
                        <p:cond delay="indefinite"/>
                      </p:stCondLst>
                      <p:childTnLst>
                        <p:par>
                          <p:cTn id="151" fill="hold">
                            <p:stCondLst>
                              <p:cond delay="0"/>
                            </p:stCondLst>
                            <p:childTnLst>
                              <p:par>
                                <p:cTn id="152" presetID="18" presetClass="entr" presetSubtype="6" fill="hold" grpId="0" nodeType="clickEffect">
                                  <p:stCondLst>
                                    <p:cond delay="0"/>
                                  </p:stCondLst>
                                  <p:childTnLst>
                                    <p:set>
                                      <p:cBhvr>
                                        <p:cTn id="153" dur="1" fill="hold">
                                          <p:stCondLst>
                                            <p:cond delay="0"/>
                                          </p:stCondLst>
                                        </p:cTn>
                                        <p:tgtEl>
                                          <p:spTgt spid="87083"/>
                                        </p:tgtEl>
                                        <p:attrNameLst>
                                          <p:attrName>style.visibility</p:attrName>
                                        </p:attrNameLst>
                                      </p:cBhvr>
                                      <p:to>
                                        <p:strVal val="visible"/>
                                      </p:to>
                                    </p:set>
                                    <p:animEffect transition="in" filter="strips(downRight)">
                                      <p:cBhvr>
                                        <p:cTn id="154" dur="500"/>
                                        <p:tgtEl>
                                          <p:spTgt spid="87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8" grpId="0"/>
      <p:bldP spid="87049" grpId="0"/>
      <p:bldP spid="87050" grpId="0" bldLvl="0" animBg="1"/>
      <p:bldP spid="87059" grpId="0"/>
      <p:bldP spid="87060" grpId="0"/>
      <p:bldP spid="87061" grpId="0"/>
      <p:bldP spid="87062" grpId="0"/>
      <p:bldP spid="87063" grpId="0"/>
      <p:bldP spid="87064" grpId="0"/>
      <p:bldP spid="87065" grpId="0"/>
      <p:bldP spid="87066" grpId="0"/>
      <p:bldP spid="87067" grpId="0"/>
      <p:bldP spid="87068" grpId="0"/>
      <p:bldP spid="87069" grpId="0"/>
      <p:bldP spid="87070" grpId="0"/>
      <p:bldP spid="87071" grpId="0"/>
      <p:bldP spid="87072" grpId="0"/>
      <p:bldP spid="87073" grpId="0"/>
      <p:bldP spid="87074" grpId="0"/>
      <p:bldP spid="87075" grpId="0"/>
      <p:bldP spid="87076" grpId="0"/>
      <p:bldP spid="87077" grpId="0"/>
      <p:bldP spid="87078" grpId="0"/>
      <p:bldP spid="87079" grpId="0"/>
      <p:bldP spid="87080" grpId="0"/>
      <p:bldP spid="87081" grpId="0"/>
      <p:bldP spid="87082" grpId="0"/>
      <p:bldP spid="8708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73" name="Rectangle 4"/>
          <p:cNvSpPr/>
          <p:nvPr/>
        </p:nvSpPr>
        <p:spPr>
          <a:xfrm>
            <a:off x="682625" y="635000"/>
            <a:ext cx="4140200" cy="823913"/>
          </a:xfrm>
          <a:prstGeom prst="rect">
            <a:avLst/>
          </a:prstGeom>
          <a:noFill/>
          <a:ln w="9525">
            <a:noFill/>
          </a:ln>
        </p:spPr>
        <p:txBody>
          <a:bodyPr>
            <a:spAutoFit/>
          </a:bodyPr>
          <a:p>
            <a:pPr eaLnBrk="1" hangingPunct="1">
              <a:buFont typeface="Arial" panose="020B0604020202020204" pitchFamily="34" charset="0"/>
            </a:pPr>
            <a:r>
              <a:rPr lang="zh-CN" altLang="en-US" sz="2400" b="1" dirty="0">
                <a:latin typeface="微软雅黑" panose="020B0503020204020204" pitchFamily="34" charset="-122"/>
                <a:ea typeface="微软雅黑" panose="020B0503020204020204" pitchFamily="34" charset="-122"/>
              </a:rPr>
              <a:t>10.6.2  链式基数排序</a:t>
            </a:r>
            <a:endParaRPr lang="zh-CN" altLang="en-US" sz="2400" b="1" dirty="0">
              <a:latin typeface="微软雅黑" panose="020B0503020204020204" pitchFamily="34" charset="-122"/>
              <a:ea typeface="微软雅黑" panose="020B0503020204020204" pitchFamily="34" charset="-122"/>
            </a:endParaRPr>
          </a:p>
          <a:p>
            <a:pPr eaLnBrk="1" hangingPunct="1">
              <a:buFont typeface="Arial" panose="020B0604020202020204" pitchFamily="34" charset="0"/>
            </a:pPr>
            <a:endParaRPr lang="zh-CN" altLang="en-US" sz="2400" b="1" dirty="0">
              <a:latin typeface="微软雅黑" panose="020B0503020204020204" pitchFamily="34" charset="-122"/>
              <a:ea typeface="微软雅黑" panose="020B0503020204020204" pitchFamily="34" charset="-122"/>
            </a:endParaRPr>
          </a:p>
        </p:txBody>
      </p:sp>
      <p:sp>
        <p:nvSpPr>
          <p:cNvPr id="88074" name="Text Box 10"/>
          <p:cNvSpPr txBox="1"/>
          <p:nvPr/>
        </p:nvSpPr>
        <p:spPr>
          <a:xfrm>
            <a:off x="550863" y="1196975"/>
            <a:ext cx="7561262" cy="1662113"/>
          </a:xfrm>
          <a:prstGeom prst="rect">
            <a:avLst/>
          </a:prstGeom>
          <a:noFill/>
          <a:ln w="9525">
            <a:noFill/>
          </a:ln>
        </p:spPr>
        <p:txBody>
          <a:bodyPr>
            <a:spAutoFit/>
          </a:bodyPr>
          <a:p>
            <a:pPr eaLnBrk="1" hangingPunct="1">
              <a:lnSpc>
                <a:spcPct val="150000"/>
              </a:lnSpc>
              <a:buFont typeface="Arial" panose="020B0604020202020204" pitchFamily="34" charset="0"/>
            </a:pPr>
            <a:r>
              <a:rPr lang="zh-CN" altLang="en-US" sz="2800" dirty="0">
                <a:latin typeface="Times New Roman" panose="02020603050405020304" pitchFamily="18" charset="0"/>
                <a:ea typeface="楷体_GB2312" pitchFamily="49" charset="-122"/>
              </a:rPr>
              <a:t>　</a:t>
            </a:r>
            <a:r>
              <a:rPr lang="zh-CN" altLang="en-US" sz="2000"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rPr>
              <a:t>假如多关键字的记录序列中，每个关键字的取值范围相同，则按LSD法进行排序时，可以采用</a:t>
            </a:r>
            <a:r>
              <a:rPr lang="zh-CN" altLang="en-US" sz="2000" b="1" dirty="0">
                <a:latin typeface="微软雅黑" panose="020B0503020204020204" pitchFamily="34" charset="-122"/>
                <a:ea typeface="微软雅黑" panose="020B0503020204020204" pitchFamily="34" charset="-122"/>
              </a:rPr>
              <a:t>“分配-收集”</a:t>
            </a:r>
            <a:r>
              <a:rPr lang="zh-CN" altLang="en-US" sz="2000" dirty="0">
                <a:latin typeface="微软雅黑" panose="020B0503020204020204" pitchFamily="34" charset="-122"/>
                <a:ea typeface="微软雅黑" panose="020B0503020204020204" pitchFamily="34" charset="-122"/>
              </a:rPr>
              <a:t>的方法，其好处是不需要进行关键字间的比较。</a:t>
            </a:r>
            <a:endParaRPr lang="zh-CN" altLang="en-US" sz="2000" dirty="0">
              <a:latin typeface="微软雅黑" panose="020B0503020204020204" pitchFamily="34" charset="-122"/>
              <a:ea typeface="微软雅黑" panose="020B0503020204020204" pitchFamily="34" charset="-122"/>
            </a:endParaRPr>
          </a:p>
        </p:txBody>
      </p:sp>
      <p:sp>
        <p:nvSpPr>
          <p:cNvPr id="88075" name="Text Box 11"/>
          <p:cNvSpPr txBox="1"/>
          <p:nvPr/>
        </p:nvSpPr>
        <p:spPr>
          <a:xfrm>
            <a:off x="550863" y="3141663"/>
            <a:ext cx="7561262" cy="1608137"/>
          </a:xfrm>
          <a:prstGeom prst="rect">
            <a:avLst/>
          </a:prstGeom>
          <a:noFill/>
          <a:ln w="9525">
            <a:noFill/>
          </a:ln>
        </p:spPr>
        <p:txBody>
          <a:bodyPr>
            <a:spAutoFit/>
          </a:bodyPr>
          <a:p>
            <a:pPr eaLnBrk="1" hangingPunct="1">
              <a:lnSpc>
                <a:spcPct val="150000"/>
              </a:lnSpc>
              <a:buFont typeface="Arial" panose="020B0604020202020204" pitchFamily="34" charset="0"/>
            </a:pPr>
            <a:r>
              <a:rPr lang="zh-CN" altLang="en-US" sz="2800" dirty="0">
                <a:latin typeface="Times New Roman" panose="02020603050405020304" pitchFamily="18" charset="0"/>
                <a:ea typeface="楷体_GB2312" pitchFamily="49" charset="-122"/>
              </a:rPr>
              <a:t>　</a:t>
            </a:r>
            <a:r>
              <a:rPr lang="zh-CN" altLang="en-US" sz="2000"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rPr>
              <a:t>对于数字型或字符型的</a:t>
            </a:r>
            <a:r>
              <a:rPr lang="zh-CN" altLang="en-US" sz="2000" b="1" dirty="0">
                <a:latin typeface="微软雅黑" panose="020B0503020204020204" pitchFamily="34" charset="-122"/>
                <a:ea typeface="微软雅黑" panose="020B0503020204020204" pitchFamily="34" charset="-122"/>
              </a:rPr>
              <a:t>单关键字</a:t>
            </a:r>
            <a:r>
              <a:rPr lang="zh-CN" altLang="en-US" sz="2000" dirty="0">
                <a:latin typeface="微软雅黑" panose="020B0503020204020204" pitchFamily="34" charset="-122"/>
                <a:ea typeface="微软雅黑" panose="020B0503020204020204" pitchFamily="34" charset="-122"/>
              </a:rPr>
              <a:t>，可以</a:t>
            </a:r>
            <a:r>
              <a:rPr lang="zh-CN" altLang="en-US" sz="2000" b="1" dirty="0">
                <a:latin typeface="微软雅黑" panose="020B0503020204020204" pitchFamily="34" charset="-122"/>
                <a:ea typeface="微软雅黑" panose="020B0503020204020204" pitchFamily="34" charset="-122"/>
              </a:rPr>
              <a:t>看成</a:t>
            </a:r>
            <a:r>
              <a:rPr lang="zh-CN" altLang="en-US" sz="2000" dirty="0">
                <a:latin typeface="微软雅黑" panose="020B0503020204020204" pitchFamily="34" charset="-122"/>
                <a:ea typeface="微软雅黑" panose="020B0503020204020204" pitchFamily="34" charset="-122"/>
              </a:rPr>
              <a:t>是由多个数位或多个字符构成的</a:t>
            </a:r>
            <a:r>
              <a:rPr lang="zh-CN" altLang="en-US" sz="2000" b="1" dirty="0">
                <a:latin typeface="微软雅黑" panose="020B0503020204020204" pitchFamily="34" charset="-122"/>
                <a:ea typeface="微软雅黑" panose="020B0503020204020204" pitchFamily="34" charset="-122"/>
              </a:rPr>
              <a:t>多关键字</a:t>
            </a:r>
            <a:r>
              <a:rPr lang="zh-CN" altLang="en-US" sz="2000" dirty="0">
                <a:latin typeface="微软雅黑" panose="020B0503020204020204" pitchFamily="34" charset="-122"/>
                <a:ea typeface="微软雅黑" panose="020B0503020204020204" pitchFamily="34" charset="-122"/>
              </a:rPr>
              <a:t>，此时可以</a:t>
            </a:r>
            <a:r>
              <a:rPr lang="zh-CN" altLang="en-US" sz="2000" b="1" dirty="0">
                <a:latin typeface="微软雅黑" panose="020B0503020204020204" pitchFamily="34" charset="-122"/>
                <a:ea typeface="微软雅黑" panose="020B0503020204020204" pitchFamily="34" charset="-122"/>
              </a:rPr>
              <a:t>采用</a:t>
            </a:r>
            <a:r>
              <a:rPr lang="zh-CN" altLang="en-US" sz="2000" dirty="0">
                <a:latin typeface="微软雅黑" panose="020B0503020204020204" pitchFamily="34" charset="-122"/>
                <a:ea typeface="微软雅黑" panose="020B0503020204020204" pitchFamily="34" charset="-122"/>
              </a:rPr>
              <a:t>这种</a:t>
            </a:r>
            <a:r>
              <a:rPr lang="zh-CN" altLang="en-US" sz="2000" b="1" dirty="0">
                <a:latin typeface="微软雅黑" panose="020B0503020204020204" pitchFamily="34" charset="-122"/>
                <a:ea typeface="微软雅黑" panose="020B0503020204020204" pitchFamily="34" charset="-122"/>
              </a:rPr>
              <a:t>“分配-收集”</a:t>
            </a:r>
            <a:r>
              <a:rPr lang="zh-CN" altLang="en-US" sz="2000" dirty="0">
                <a:latin typeface="微软雅黑" panose="020B0503020204020204" pitchFamily="34" charset="-122"/>
                <a:ea typeface="微软雅黑" panose="020B0503020204020204" pitchFamily="34" charset="-122"/>
              </a:rPr>
              <a:t>的办法</a:t>
            </a:r>
            <a:r>
              <a:rPr lang="zh-CN" altLang="en-US" sz="2000" b="1" dirty="0">
                <a:latin typeface="微软雅黑" panose="020B0503020204020204" pitchFamily="34" charset="-122"/>
                <a:ea typeface="微软雅黑" panose="020B0503020204020204" pitchFamily="34" charset="-122"/>
              </a:rPr>
              <a:t>进行排序</a:t>
            </a:r>
            <a:r>
              <a:rPr lang="zh-CN" altLang="en-US" sz="2000"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称作基数排序法</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88073"/>
                                        </p:tgtEl>
                                        <p:attrNameLst>
                                          <p:attrName>style.visibility</p:attrName>
                                        </p:attrNameLst>
                                      </p:cBhvr>
                                      <p:to>
                                        <p:strVal val="visible"/>
                                      </p:to>
                                    </p:set>
                                    <p:animEffect transition="in" filter="slide(fromLeft)">
                                      <p:cBhvr>
                                        <p:cTn id="7" dur="500"/>
                                        <p:tgtEl>
                                          <p:spTgt spid="880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074"/>
                                        </p:tgtEl>
                                        <p:attrNameLst>
                                          <p:attrName>style.visibility</p:attrName>
                                        </p:attrNameLst>
                                      </p:cBhvr>
                                      <p:to>
                                        <p:strVal val="visible"/>
                                      </p:to>
                                    </p:set>
                                    <p:animEffect transition="in" filter="wipe(left)">
                                      <p:cBhvr>
                                        <p:cTn id="12" dur="500"/>
                                        <p:tgtEl>
                                          <p:spTgt spid="8807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8075"/>
                                        </p:tgtEl>
                                        <p:attrNameLst>
                                          <p:attrName>style.visibility</p:attrName>
                                        </p:attrNameLst>
                                      </p:cBhvr>
                                      <p:to>
                                        <p:strVal val="visible"/>
                                      </p:to>
                                    </p:set>
                                    <p:animEffect transition="in" filter="strips(downRight)">
                                      <p:cBhvr>
                                        <p:cTn id="17" dur="500"/>
                                        <p:tgtEl>
                                          <p:spTgt spid="88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3" grpId="0"/>
      <p:bldP spid="88074" grpId="0"/>
      <p:bldP spid="8807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9"/>
          <p:cNvSpPr>
            <a:spLocks noGrp="1"/>
          </p:cNvSpPr>
          <p:nvPr/>
        </p:nvSpPr>
        <p:spPr>
          <a:xfrm>
            <a:off x="682625" y="682625"/>
            <a:ext cx="7416800" cy="442913"/>
          </a:xfrm>
          <a:prstGeom prst="rect">
            <a:avLst/>
          </a:prstGeom>
          <a:noFill/>
          <a:ln w="9525">
            <a:noFill/>
          </a:ln>
        </p:spPr>
        <p:txBody>
          <a:bodyPr anchor="ctr"/>
          <a:p>
            <a:pPr defTabSz="1087755" eaLnBrk="1" hangingPunct="1">
              <a:lnSpc>
                <a:spcPct val="90000"/>
              </a:lnSpc>
            </a:pPr>
            <a:r>
              <a:rPr lang="zh-CN" altLang="zh-CN" sz="2000" b="1" dirty="0">
                <a:latin typeface="楷体_GB2312" pitchFamily="49" charset="-122"/>
                <a:ea typeface="微软雅黑" panose="020B0503020204020204" pitchFamily="34" charset="-122"/>
              </a:rPr>
              <a:t>在描述算法之前，尚需定义新的数据类型</a:t>
            </a:r>
            <a:endParaRPr lang="zh-CN" altLang="zh-CN" sz="2000" b="1" dirty="0">
              <a:latin typeface="楷体_GB2312" pitchFamily="49" charset="-122"/>
              <a:ea typeface="微软雅黑" panose="020B0503020204020204" pitchFamily="34" charset="-122"/>
            </a:endParaRPr>
          </a:p>
        </p:txBody>
      </p:sp>
      <p:sp>
        <p:nvSpPr>
          <p:cNvPr id="92163" name="Rectangle 10"/>
          <p:cNvSpPr>
            <a:spLocks noGrp="1"/>
          </p:cNvSpPr>
          <p:nvPr/>
        </p:nvSpPr>
        <p:spPr>
          <a:xfrm>
            <a:off x="695325" y="1343025"/>
            <a:ext cx="7127875" cy="4822825"/>
          </a:xfrm>
          <a:prstGeom prst="rect">
            <a:avLst/>
          </a:prstGeom>
          <a:noFill/>
          <a:ln w="9525">
            <a:noFill/>
          </a:ln>
        </p:spPr>
        <p:txBody>
          <a:bodyPr/>
          <a:p>
            <a:pPr marL="271780" indent="-271780" defTabSz="1087755" eaLnBrk="1" hangingPunct="1">
              <a:lnSpc>
                <a:spcPct val="150000"/>
              </a:lnSpc>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#define MAX_NUM_OF_KEY  8 //关键字项数的最大值</a:t>
            </a:r>
            <a:endParaRPr lang="zh-CN" altLang="zh-CN" sz="2000" dirty="0">
              <a:latin typeface="微软雅黑" panose="020B0503020204020204" pitchFamily="34" charset="-122"/>
              <a:ea typeface="微软雅黑" panose="020B0503020204020204" pitchFamily="34" charset="-122"/>
            </a:endParaRPr>
          </a:p>
          <a:p>
            <a:pPr marL="271780" indent="-271780" defTabSz="1087755" eaLnBrk="1" hangingPunct="1">
              <a:lnSpc>
                <a:spcPct val="150000"/>
              </a:lnSpc>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#define RADIX   10       </a:t>
            </a:r>
            <a:endParaRPr lang="zh-CN" altLang="zh-CN" sz="2000" dirty="0">
              <a:latin typeface="微软雅黑" panose="020B0503020204020204" pitchFamily="34" charset="-122"/>
              <a:ea typeface="微软雅黑" panose="020B0503020204020204" pitchFamily="34" charset="-122"/>
            </a:endParaRPr>
          </a:p>
          <a:p>
            <a:pPr marL="271780" indent="-271780" defTabSz="1087755" eaLnBrk="1" hangingPunct="1">
              <a:lnSpc>
                <a:spcPct val="150000"/>
              </a:lnSpc>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         //关键字基数，此时是十进制整数的基数   </a:t>
            </a:r>
            <a:endParaRPr lang="zh-CN" altLang="zh-CN" sz="2000" dirty="0">
              <a:latin typeface="微软雅黑" panose="020B0503020204020204" pitchFamily="34" charset="-122"/>
              <a:ea typeface="微软雅黑" panose="020B0503020204020204" pitchFamily="34" charset="-122"/>
            </a:endParaRPr>
          </a:p>
          <a:p>
            <a:pPr marL="271780" indent="-271780" defTabSz="1087755" eaLnBrk="1" hangingPunct="1">
              <a:lnSpc>
                <a:spcPct val="150000"/>
              </a:lnSpc>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#define MAX_SPACE  10000</a:t>
            </a:r>
            <a:endParaRPr lang="zh-CN" altLang="zh-CN" sz="2000" dirty="0">
              <a:latin typeface="微软雅黑" panose="020B0503020204020204" pitchFamily="34" charset="-122"/>
              <a:ea typeface="微软雅黑" panose="020B0503020204020204" pitchFamily="34" charset="-122"/>
            </a:endParaRPr>
          </a:p>
          <a:p>
            <a:pPr marL="271780" indent="-271780" defTabSz="1087755" eaLnBrk="1" hangingPunct="1">
              <a:lnSpc>
                <a:spcPct val="150000"/>
              </a:lnSpc>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 typedef struct {</a:t>
            </a:r>
            <a:endParaRPr lang="zh-CN" altLang="zh-CN" sz="2000" dirty="0">
              <a:latin typeface="微软雅黑" panose="020B0503020204020204" pitchFamily="34" charset="-122"/>
              <a:ea typeface="微软雅黑" panose="020B0503020204020204" pitchFamily="34" charset="-122"/>
            </a:endParaRPr>
          </a:p>
          <a:p>
            <a:pPr marL="271780" indent="-271780" defTabSz="1087755" eaLnBrk="1" hangingPunct="1">
              <a:lnSpc>
                <a:spcPct val="150000"/>
              </a:lnSpc>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    KeysType keys[MAX_NUM_OF_KEY];//关键字</a:t>
            </a:r>
            <a:endParaRPr lang="zh-CN" altLang="zh-CN" sz="2000" dirty="0">
              <a:latin typeface="微软雅黑" panose="020B0503020204020204" pitchFamily="34" charset="-122"/>
              <a:ea typeface="微软雅黑" panose="020B0503020204020204" pitchFamily="34" charset="-122"/>
            </a:endParaRPr>
          </a:p>
          <a:p>
            <a:pPr marL="271780" indent="-271780" defTabSz="1087755" eaLnBrk="1" hangingPunct="1">
              <a:lnSpc>
                <a:spcPct val="150000"/>
              </a:lnSpc>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    InfoType otheritems;        //其他数据项</a:t>
            </a:r>
            <a:endParaRPr lang="zh-CN" altLang="zh-CN" sz="2000" dirty="0">
              <a:latin typeface="微软雅黑" panose="020B0503020204020204" pitchFamily="34" charset="-122"/>
              <a:ea typeface="微软雅黑" panose="020B0503020204020204" pitchFamily="34" charset="-122"/>
            </a:endParaRPr>
          </a:p>
          <a:p>
            <a:pPr marL="271780" indent="-271780" defTabSz="1087755" eaLnBrk="1" hangingPunct="1">
              <a:lnSpc>
                <a:spcPct val="150000"/>
              </a:lnSpc>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    int next;</a:t>
            </a:r>
            <a:endParaRPr lang="zh-CN" altLang="zh-CN" sz="2000" dirty="0">
              <a:latin typeface="微软雅黑" panose="020B0503020204020204" pitchFamily="34" charset="-122"/>
              <a:ea typeface="微软雅黑" panose="020B0503020204020204" pitchFamily="34" charset="-122"/>
            </a:endParaRPr>
          </a:p>
          <a:p>
            <a:pPr marL="271780" indent="-271780" defTabSz="1087755" eaLnBrk="1" hangingPunct="1">
              <a:lnSpc>
                <a:spcPct val="150000"/>
              </a:lnSpc>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}SLCell;                //静态链表的结点类型</a:t>
            </a:r>
            <a:endParaRPr lang="zh-CN" altLang="zh-CN"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9"/>
          <p:cNvSpPr>
            <a:spLocks noGrp="1"/>
          </p:cNvSpPr>
          <p:nvPr/>
        </p:nvSpPr>
        <p:spPr>
          <a:xfrm>
            <a:off x="682625" y="766763"/>
            <a:ext cx="6780213" cy="4895850"/>
          </a:xfrm>
          <a:prstGeom prst="rect">
            <a:avLst/>
          </a:prstGeom>
          <a:noFill/>
          <a:ln w="9525">
            <a:noFill/>
          </a:ln>
        </p:spPr>
        <p:txBody>
          <a:bodyPr/>
          <a:p>
            <a:pPr marL="271780" indent="-271780" defTabSz="1087755" eaLnBrk="1" hangingPunct="1">
              <a:lnSpc>
                <a:spcPct val="200000"/>
              </a:lnSpc>
              <a:buFont typeface="Arial" panose="020B0604020202020204" pitchFamily="34" charset="0"/>
            </a:pPr>
            <a:r>
              <a:rPr lang="zh-CN" altLang="zh-CN" sz="3300" b="1" dirty="0">
                <a:latin typeface="楷体_GB2312" pitchFamily="49" charset="-122"/>
                <a:ea typeface="楷体_GB2312" pitchFamily="49" charset="-122"/>
              </a:rPr>
              <a:t> </a:t>
            </a:r>
            <a:r>
              <a:rPr lang="zh-CN" altLang="zh-CN" sz="2000" b="1" dirty="0">
                <a:latin typeface="微软雅黑" panose="020B0503020204020204" pitchFamily="34" charset="-122"/>
                <a:ea typeface="微软雅黑" panose="020B0503020204020204" pitchFamily="34" charset="-122"/>
              </a:rPr>
              <a:t>typedef struct {</a:t>
            </a:r>
            <a:endParaRPr lang="zh-CN" altLang="zh-CN" sz="2000" b="1" dirty="0">
              <a:latin typeface="微软雅黑" panose="020B0503020204020204" pitchFamily="34" charset="-122"/>
              <a:ea typeface="微软雅黑" panose="020B0503020204020204" pitchFamily="34" charset="-122"/>
            </a:endParaRPr>
          </a:p>
          <a:p>
            <a:pPr marL="271780" indent="-271780" defTabSz="1087755" eaLnBrk="1" hangingPunct="1">
              <a:lnSpc>
                <a:spcPct val="200000"/>
              </a:lnSpc>
              <a:buFont typeface="Arial" panose="020B0604020202020204" pitchFamily="34" charset="0"/>
            </a:pPr>
            <a:r>
              <a:rPr lang="zh-CN" altLang="zh-CN" sz="2000" b="1" dirty="0">
                <a:latin typeface="微软雅黑" panose="020B0503020204020204" pitchFamily="34" charset="-122"/>
                <a:ea typeface="微软雅黑" panose="020B0503020204020204" pitchFamily="34" charset="-122"/>
              </a:rPr>
              <a:t>    SLCell  r[MAX_SPACE];            </a:t>
            </a:r>
            <a:endParaRPr lang="zh-CN" altLang="zh-CN" sz="2000" b="1" dirty="0">
              <a:latin typeface="微软雅黑" panose="020B0503020204020204" pitchFamily="34" charset="-122"/>
              <a:ea typeface="微软雅黑" panose="020B0503020204020204" pitchFamily="34" charset="-122"/>
            </a:endParaRPr>
          </a:p>
          <a:p>
            <a:pPr marL="271780" indent="-271780" defTabSz="1087755" eaLnBrk="1" hangingPunct="1">
              <a:lnSpc>
                <a:spcPct val="200000"/>
              </a:lnSpc>
              <a:buFont typeface="Arial" panose="020B0604020202020204" pitchFamily="34" charset="0"/>
            </a:pPr>
            <a:r>
              <a:rPr lang="zh-CN" altLang="zh-CN" sz="2000" b="1" dirty="0">
                <a:latin typeface="微软雅黑" panose="020B0503020204020204" pitchFamily="34" charset="-122"/>
                <a:ea typeface="微软雅黑" panose="020B0503020204020204" pitchFamily="34" charset="-122"/>
              </a:rPr>
              <a:t>    //静态链表的可利用空间，r[0]为头结点</a:t>
            </a:r>
            <a:endParaRPr lang="zh-CN" altLang="zh-CN" sz="2000" b="1" dirty="0">
              <a:latin typeface="微软雅黑" panose="020B0503020204020204" pitchFamily="34" charset="-122"/>
              <a:ea typeface="微软雅黑" panose="020B0503020204020204" pitchFamily="34" charset="-122"/>
            </a:endParaRPr>
          </a:p>
          <a:p>
            <a:pPr marL="271780" indent="-271780" defTabSz="1087755" eaLnBrk="1" hangingPunct="1">
              <a:lnSpc>
                <a:spcPct val="200000"/>
              </a:lnSpc>
              <a:buFont typeface="Arial" panose="020B0604020202020204" pitchFamily="34" charset="0"/>
            </a:pPr>
            <a:r>
              <a:rPr lang="zh-CN" altLang="zh-CN" sz="2000" b="1" dirty="0">
                <a:latin typeface="微软雅黑" panose="020B0503020204020204" pitchFamily="34" charset="-122"/>
                <a:ea typeface="微软雅黑" panose="020B0503020204020204" pitchFamily="34" charset="-122"/>
              </a:rPr>
              <a:t>    int  keynum;  //记录的当前关键字个数</a:t>
            </a:r>
            <a:endParaRPr lang="zh-CN" altLang="zh-CN" sz="2000" b="1" dirty="0">
              <a:latin typeface="微软雅黑" panose="020B0503020204020204" pitchFamily="34" charset="-122"/>
              <a:ea typeface="微软雅黑" panose="020B0503020204020204" pitchFamily="34" charset="-122"/>
            </a:endParaRPr>
          </a:p>
          <a:p>
            <a:pPr marL="271780" indent="-271780" defTabSz="1087755" eaLnBrk="1" hangingPunct="1">
              <a:lnSpc>
                <a:spcPct val="200000"/>
              </a:lnSpc>
              <a:buFont typeface="Arial" panose="020B0604020202020204" pitchFamily="34" charset="0"/>
            </a:pPr>
            <a:r>
              <a:rPr lang="zh-CN" altLang="zh-CN" sz="2000" b="1" dirty="0">
                <a:latin typeface="微软雅黑" panose="020B0503020204020204" pitchFamily="34" charset="-122"/>
                <a:ea typeface="微软雅黑" panose="020B0503020204020204" pitchFamily="34" charset="-122"/>
              </a:rPr>
              <a:t>    int  recnum;  //静态链表的当前长度</a:t>
            </a:r>
            <a:endParaRPr lang="zh-CN" altLang="zh-CN" sz="2000" b="1" dirty="0">
              <a:latin typeface="微软雅黑" panose="020B0503020204020204" pitchFamily="34" charset="-122"/>
              <a:ea typeface="微软雅黑" panose="020B0503020204020204" pitchFamily="34" charset="-122"/>
            </a:endParaRPr>
          </a:p>
          <a:p>
            <a:pPr marL="271780" indent="-271780" defTabSz="1087755" eaLnBrk="1" hangingPunct="1">
              <a:lnSpc>
                <a:spcPct val="200000"/>
              </a:lnSpc>
              <a:buFont typeface="Arial" panose="020B0604020202020204" pitchFamily="34" charset="0"/>
            </a:pPr>
            <a:r>
              <a:rPr lang="zh-CN" altLang="zh-CN" sz="2000" b="1" dirty="0">
                <a:latin typeface="微软雅黑" panose="020B0503020204020204" pitchFamily="34" charset="-122"/>
                <a:ea typeface="微软雅黑" panose="020B0503020204020204" pitchFamily="34" charset="-122"/>
              </a:rPr>
              <a:t> }SLList;         //静态链表类型</a:t>
            </a:r>
            <a:endParaRPr lang="zh-CN" altLang="zh-CN" sz="2000" b="1" dirty="0">
              <a:latin typeface="微软雅黑" panose="020B0503020204020204" pitchFamily="34" charset="-122"/>
              <a:ea typeface="微软雅黑" panose="020B0503020204020204" pitchFamily="34" charset="-122"/>
            </a:endParaRPr>
          </a:p>
          <a:p>
            <a:pPr marL="271780" indent="-271780" defTabSz="1087755" eaLnBrk="1" hangingPunct="1">
              <a:lnSpc>
                <a:spcPct val="200000"/>
              </a:lnSpc>
              <a:buFont typeface="Arial" panose="020B0604020202020204" pitchFamily="34" charset="0"/>
            </a:pPr>
            <a:r>
              <a:rPr lang="zh-CN" altLang="zh-CN" sz="2000" b="1" dirty="0">
                <a:latin typeface="微软雅黑" panose="020B0503020204020204" pitchFamily="34" charset="-122"/>
                <a:ea typeface="微软雅黑" panose="020B0503020204020204" pitchFamily="34" charset="-122"/>
              </a:rPr>
              <a:t> typedef int ArrType[RADIX];//指针数组类型</a:t>
            </a:r>
            <a:endParaRPr lang="zh-CN" altLang="zh-CN" sz="2000" b="1"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45" name="Text Box 9"/>
          <p:cNvSpPr txBox="1"/>
          <p:nvPr/>
        </p:nvSpPr>
        <p:spPr>
          <a:xfrm>
            <a:off x="876300" y="935038"/>
            <a:ext cx="5676900" cy="960437"/>
          </a:xfrm>
          <a:prstGeom prst="rect">
            <a:avLst/>
          </a:prstGeom>
          <a:noFill/>
          <a:ln w="9525">
            <a:noFill/>
          </a:ln>
        </p:spPr>
        <p:txBody>
          <a:bodyPr wrap="none">
            <a:spAutoFit/>
          </a:bodyPr>
          <a:p>
            <a:pPr eaLnBrk="1" hangingPunct="1">
              <a:lnSpc>
                <a:spcPct val="150000"/>
              </a:lnSpc>
              <a:buFont typeface="Arial" panose="020B0604020202020204" pitchFamily="34" charset="0"/>
            </a:pPr>
            <a:r>
              <a:rPr lang="zh-CN" altLang="zh-CN" sz="2000" b="1" dirty="0">
                <a:latin typeface="微软雅黑" panose="020B0503020204020204" pitchFamily="34" charset="-122"/>
                <a:ea typeface="微软雅黑" panose="020B0503020204020204" pitchFamily="34" charset="-122"/>
              </a:rPr>
              <a:t>例如：</a:t>
            </a:r>
            <a:r>
              <a:rPr lang="zh-CN" altLang="zh-CN" sz="2000" dirty="0">
                <a:latin typeface="微软雅黑" panose="020B0503020204020204" pitchFamily="34" charset="-122"/>
                <a:ea typeface="微软雅黑" panose="020B0503020204020204" pitchFamily="34" charset="-122"/>
              </a:rPr>
              <a:t>对下列这组关键字</a:t>
            </a:r>
            <a:endParaRPr lang="zh-CN" altLang="zh-CN"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 {209, 386, 768, 185, 247, 606, 230, 834, 539 }</a:t>
            </a:r>
            <a:endParaRPr lang="zh-CN" altLang="zh-CN" sz="2000" dirty="0">
              <a:latin typeface="微软雅黑" panose="020B0503020204020204" pitchFamily="34" charset="-122"/>
              <a:ea typeface="微软雅黑" panose="020B0503020204020204" pitchFamily="34" charset="-122"/>
            </a:endParaRPr>
          </a:p>
        </p:txBody>
      </p:sp>
      <p:sp>
        <p:nvSpPr>
          <p:cNvPr id="91146" name="Text Box 10"/>
          <p:cNvSpPr txBox="1"/>
          <p:nvPr/>
        </p:nvSpPr>
        <p:spPr>
          <a:xfrm>
            <a:off x="623888" y="2006600"/>
            <a:ext cx="7416800" cy="962025"/>
          </a:xfrm>
          <a:prstGeom prst="rect">
            <a:avLst/>
          </a:prstGeom>
          <a:noFill/>
          <a:ln w="9525">
            <a:noFill/>
          </a:ln>
        </p:spPr>
        <p:txBody>
          <a:bodyPr>
            <a:spAutoFit/>
          </a:bodyPr>
          <a:p>
            <a:pPr eaLnBrk="1" hangingPunct="1">
              <a:lnSpc>
                <a:spcPct val="150000"/>
              </a:lnSpc>
              <a:buFont typeface="Arial" panose="020B0604020202020204" pitchFamily="34" charset="0"/>
            </a:pPr>
            <a:r>
              <a:rPr lang="zh-CN" altLang="en-US" sz="2000"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rPr>
              <a:t>首先按其 “个位数”  取值分别为 0, 1, …,  9，</a:t>
            </a:r>
            <a:r>
              <a:rPr lang="zh-CN" altLang="en-US" sz="2000" b="1" dirty="0">
                <a:latin typeface="微软雅黑" panose="020B0503020204020204" pitchFamily="34" charset="-122"/>
                <a:ea typeface="微软雅黑" panose="020B0503020204020204" pitchFamily="34" charset="-122"/>
              </a:rPr>
              <a:t>“分配” </a:t>
            </a:r>
            <a:r>
              <a:rPr lang="zh-CN" altLang="en-US" sz="2000" dirty="0">
                <a:latin typeface="微软雅黑" panose="020B0503020204020204" pitchFamily="34" charset="-122"/>
                <a:ea typeface="微软雅黑" panose="020B0503020204020204" pitchFamily="34" charset="-122"/>
              </a:rPr>
              <a:t>成 10 组，之后按从 0 至 9 的顺序将  它们 </a:t>
            </a:r>
            <a:r>
              <a:rPr lang="zh-CN" altLang="en-US" sz="2000" b="1" dirty="0">
                <a:latin typeface="微软雅黑" panose="020B0503020204020204" pitchFamily="34" charset="-122"/>
                <a:ea typeface="微软雅黑" panose="020B0503020204020204" pitchFamily="34" charset="-122"/>
              </a:rPr>
              <a:t>“收集”</a:t>
            </a:r>
            <a:r>
              <a:rPr lang="zh-CN" altLang="en-US" sz="2000" dirty="0">
                <a:latin typeface="微软雅黑" panose="020B0503020204020204" pitchFamily="34" charset="-122"/>
                <a:ea typeface="微软雅黑" panose="020B0503020204020204" pitchFamily="34" charset="-122"/>
              </a:rPr>
              <a:t> 在一起；</a:t>
            </a:r>
            <a:endParaRPr lang="zh-CN" altLang="en-US" sz="2000" dirty="0">
              <a:latin typeface="微软雅黑" panose="020B0503020204020204" pitchFamily="34" charset="-122"/>
              <a:ea typeface="微软雅黑" panose="020B0503020204020204" pitchFamily="34" charset="-122"/>
            </a:endParaRPr>
          </a:p>
        </p:txBody>
      </p:sp>
      <p:sp>
        <p:nvSpPr>
          <p:cNvPr id="91147" name="Rectangle 11"/>
          <p:cNvSpPr/>
          <p:nvPr/>
        </p:nvSpPr>
        <p:spPr>
          <a:xfrm>
            <a:off x="550863" y="3141663"/>
            <a:ext cx="7489825" cy="962025"/>
          </a:xfrm>
          <a:prstGeom prst="rect">
            <a:avLst/>
          </a:prstGeom>
          <a:noFill/>
          <a:ln w="9525">
            <a:noFill/>
          </a:ln>
        </p:spPr>
        <p:txBody>
          <a:bodyPr>
            <a:spAutoFit/>
          </a:bodyPr>
          <a:p>
            <a:pPr eaLnBrk="1" hangingPunct="1">
              <a:lnSpc>
                <a:spcPct val="150000"/>
              </a:lnSpc>
              <a:buFont typeface="Arial" panose="020B0604020202020204" pitchFamily="34" charset="0"/>
            </a:pPr>
            <a:r>
              <a:rPr lang="zh-CN" altLang="en-US" sz="2000"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rPr>
              <a:t>然后按其 “十位数”  取值分别为 0, 1, …, 9   </a:t>
            </a:r>
            <a:r>
              <a:rPr lang="zh-CN" altLang="en-US" sz="2000" b="1" dirty="0">
                <a:latin typeface="微软雅黑" panose="020B0503020204020204" pitchFamily="34" charset="-122"/>
                <a:ea typeface="微软雅黑" panose="020B0503020204020204" pitchFamily="34" charset="-122"/>
              </a:rPr>
              <a:t>“分配”</a:t>
            </a:r>
            <a:r>
              <a:rPr lang="zh-CN" altLang="en-US" sz="2000" dirty="0">
                <a:latin typeface="微软雅黑" panose="020B0503020204020204" pitchFamily="34" charset="-122"/>
                <a:ea typeface="微软雅黑" panose="020B0503020204020204" pitchFamily="34" charset="-122"/>
              </a:rPr>
              <a:t> 成 10 组，之后再按从 0 至 9 的顺序将它们 </a:t>
            </a:r>
            <a:r>
              <a:rPr lang="zh-CN" altLang="en-US" sz="2000" b="1" dirty="0">
                <a:latin typeface="微软雅黑" panose="020B0503020204020204" pitchFamily="34" charset="-122"/>
                <a:ea typeface="微软雅黑" panose="020B0503020204020204" pitchFamily="34" charset="-122"/>
              </a:rPr>
              <a:t>“收集” </a:t>
            </a:r>
            <a:r>
              <a:rPr lang="zh-CN" altLang="en-US" sz="2000" dirty="0">
                <a:latin typeface="微软雅黑" panose="020B0503020204020204" pitchFamily="34" charset="-122"/>
                <a:ea typeface="微软雅黑" panose="020B0503020204020204" pitchFamily="34" charset="-122"/>
              </a:rPr>
              <a:t>在一起；</a:t>
            </a:r>
            <a:endParaRPr lang="zh-CN" altLang="en-US" sz="2000" dirty="0">
              <a:latin typeface="微软雅黑" panose="020B0503020204020204" pitchFamily="34" charset="-122"/>
              <a:ea typeface="微软雅黑" panose="020B0503020204020204" pitchFamily="34" charset="-122"/>
            </a:endParaRPr>
          </a:p>
        </p:txBody>
      </p:sp>
      <p:sp>
        <p:nvSpPr>
          <p:cNvPr id="91148" name="Rectangle 12"/>
          <p:cNvSpPr/>
          <p:nvPr/>
        </p:nvSpPr>
        <p:spPr>
          <a:xfrm>
            <a:off x="1054100" y="4457700"/>
            <a:ext cx="4802188" cy="500063"/>
          </a:xfrm>
          <a:prstGeom prst="rect">
            <a:avLst/>
          </a:prstGeom>
          <a:noFill/>
          <a:ln w="9525">
            <a:noFill/>
          </a:ln>
        </p:spPr>
        <p:txBody>
          <a:bodyPr wrap="none">
            <a:spAutoFit/>
          </a:bodyPr>
          <a:p>
            <a:pPr eaLnBrk="1" hangingPunct="1">
              <a:lnSpc>
                <a:spcPct val="150000"/>
              </a:lnSpc>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最后按其“百位数”重复一遍上述操作。</a:t>
            </a:r>
            <a:endParaRPr lang="zh-CN" altLang="zh-CN"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1145"/>
                                        </p:tgtEl>
                                        <p:attrNameLst>
                                          <p:attrName>style.visibility</p:attrName>
                                        </p:attrNameLst>
                                      </p:cBhvr>
                                      <p:to>
                                        <p:strVal val="visible"/>
                                      </p:to>
                                    </p:set>
                                    <p:animEffect transition="in" filter="wipe(left)">
                                      <p:cBhvr>
                                        <p:cTn id="7" dur="500"/>
                                        <p:tgtEl>
                                          <p:spTgt spid="911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146"/>
                                        </p:tgtEl>
                                        <p:attrNameLst>
                                          <p:attrName>style.visibility</p:attrName>
                                        </p:attrNameLst>
                                      </p:cBhvr>
                                      <p:to>
                                        <p:strVal val="visible"/>
                                      </p:to>
                                    </p:set>
                                    <p:animEffect transition="in" filter="wipe(left)">
                                      <p:cBhvr>
                                        <p:cTn id="12" dur="300"/>
                                        <p:tgtEl>
                                          <p:spTgt spid="911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1147"/>
                                        </p:tgtEl>
                                        <p:attrNameLst>
                                          <p:attrName>style.visibility</p:attrName>
                                        </p:attrNameLst>
                                      </p:cBhvr>
                                      <p:to>
                                        <p:strVal val="visible"/>
                                      </p:to>
                                    </p:set>
                                    <p:animEffect transition="in" filter="wipe(left)">
                                      <p:cBhvr>
                                        <p:cTn id="17" dur="300"/>
                                        <p:tgtEl>
                                          <p:spTgt spid="911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1148"/>
                                        </p:tgtEl>
                                        <p:attrNameLst>
                                          <p:attrName>style.visibility</p:attrName>
                                        </p:attrNameLst>
                                      </p:cBhvr>
                                      <p:to>
                                        <p:strVal val="visible"/>
                                      </p:to>
                                    </p:set>
                                    <p:animEffect transition="in" filter="wipe(left)">
                                      <p:cBhvr>
                                        <p:cTn id="22" dur="300"/>
                                        <p:tgtEl>
                                          <p:spTgt spid="91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5" grpId="0"/>
      <p:bldP spid="91146" grpId="0"/>
      <p:bldP spid="91147" grpId="0"/>
      <p:bldP spid="9114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9" name="Text Box 9"/>
          <p:cNvSpPr txBox="1"/>
          <p:nvPr/>
        </p:nvSpPr>
        <p:spPr>
          <a:xfrm>
            <a:off x="552450" y="620713"/>
            <a:ext cx="7342188" cy="1143000"/>
          </a:xfrm>
          <a:prstGeom prst="rect">
            <a:avLst/>
          </a:prstGeom>
          <a:noFill/>
          <a:ln w="9525">
            <a:noFill/>
          </a:ln>
        </p:spPr>
        <p:txBody>
          <a:bodyPr>
            <a:spAutoFit/>
          </a:bodyPr>
          <a:p>
            <a:pPr eaLnBrk="1" hangingPunct="1">
              <a:lnSpc>
                <a:spcPct val="150000"/>
              </a:lnSpc>
              <a:buFont typeface="Arial" panose="020B0604020202020204" pitchFamily="34" charset="0"/>
            </a:pPr>
            <a:r>
              <a:rPr lang="zh-CN" altLang="en-US" sz="2800" dirty="0">
                <a:latin typeface="楷体_GB2312" pitchFamily="49" charset="-122"/>
                <a:ea typeface="楷体_GB2312" pitchFamily="49" charset="-122"/>
              </a:rPr>
              <a:t>　 </a:t>
            </a:r>
            <a:r>
              <a:rPr lang="zh-CN" altLang="en-US" sz="2000" dirty="0">
                <a:latin typeface="隶书" panose="02010509060101010101" pitchFamily="49" charset="-122"/>
                <a:ea typeface="微软雅黑" panose="020B0503020204020204" pitchFamily="34" charset="-122"/>
              </a:rPr>
              <a:t>在计算机上实现基数排序时，为减少所需辅助存储空间，应采用链表作存储结构，即链式基数排序，具体作法为： </a:t>
            </a:r>
            <a:endParaRPr lang="zh-CN" altLang="en-US" sz="2000" dirty="0">
              <a:latin typeface="楷体_GB2312" pitchFamily="49" charset="-122"/>
              <a:ea typeface="微软雅黑" panose="020B0503020204020204" pitchFamily="34" charset="-122"/>
            </a:endParaRPr>
          </a:p>
        </p:txBody>
      </p:sp>
      <p:sp>
        <p:nvSpPr>
          <p:cNvPr id="92170" name="Text Box 10"/>
          <p:cNvSpPr txBox="1"/>
          <p:nvPr/>
        </p:nvSpPr>
        <p:spPr>
          <a:xfrm>
            <a:off x="622300" y="1749425"/>
            <a:ext cx="5632450" cy="661988"/>
          </a:xfrm>
          <a:prstGeom prst="rect">
            <a:avLst/>
          </a:prstGeom>
          <a:noFill/>
          <a:ln w="9525">
            <a:noFill/>
          </a:ln>
        </p:spPr>
        <p:txBody>
          <a:bodyPr wrap="none">
            <a:spAutoFit/>
          </a:bodyPr>
          <a:p>
            <a:pPr eaLnBrk="1" hangingPunct="1">
              <a:lnSpc>
                <a:spcPct val="150000"/>
              </a:lnSpc>
              <a:buFont typeface="Arial" panose="020B0604020202020204" pitchFamily="34" charset="0"/>
            </a:pPr>
            <a:r>
              <a:rPr lang="en-US" altLang="zh-CN" sz="2800" dirty="0">
                <a:latin typeface="楷体_GB2312" pitchFamily="49" charset="-122"/>
                <a:ea typeface="楷体_GB2312" pitchFamily="49" charset="-122"/>
              </a:rPr>
              <a:t>  </a:t>
            </a:r>
            <a:r>
              <a:rPr lang="zh-CN" altLang="zh-CN" sz="2800" dirty="0">
                <a:latin typeface="楷体_GB2312" pitchFamily="49" charset="-122"/>
                <a:ea typeface="楷体_GB2312" pitchFamily="49" charset="-122"/>
              </a:rPr>
              <a:t> </a:t>
            </a:r>
            <a:r>
              <a:rPr lang="zh-CN" altLang="zh-CN" sz="2000" dirty="0">
                <a:latin typeface="隶书" panose="02010509060101010101" pitchFamily="49" charset="-122"/>
                <a:ea typeface="微软雅黑" panose="020B0503020204020204" pitchFamily="34" charset="-122"/>
                <a:sym typeface="Arial" panose="020B0604020202020204" pitchFamily="34" charset="0"/>
              </a:rPr>
              <a:t>１．待排序记录以指针相链，构成一个链表；</a:t>
            </a:r>
            <a:endParaRPr lang="zh-CN" altLang="zh-CN" sz="2000" dirty="0">
              <a:latin typeface="隶书" panose="02010509060101010101" pitchFamily="49" charset="-122"/>
              <a:ea typeface="微软雅黑" panose="020B0503020204020204" pitchFamily="34" charset="-122"/>
              <a:sym typeface="Arial" panose="020B0604020202020204" pitchFamily="34" charset="0"/>
            </a:endParaRPr>
          </a:p>
        </p:txBody>
      </p:sp>
      <p:sp>
        <p:nvSpPr>
          <p:cNvPr id="92171" name="Text Box 11"/>
          <p:cNvSpPr txBox="1"/>
          <p:nvPr/>
        </p:nvSpPr>
        <p:spPr>
          <a:xfrm>
            <a:off x="768350" y="2528888"/>
            <a:ext cx="7126288" cy="1419225"/>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2000" dirty="0">
                <a:latin typeface="隶书" panose="02010509060101010101" pitchFamily="49" charset="-122"/>
                <a:ea typeface="微软雅黑" panose="020B0503020204020204" pitchFamily="34" charset="-122"/>
                <a:sym typeface="Arial" panose="020B0604020202020204" pitchFamily="34" charset="0"/>
              </a:rPr>
              <a:t>   </a:t>
            </a:r>
            <a:r>
              <a:rPr lang="zh-CN" altLang="zh-CN" sz="2000" dirty="0">
                <a:latin typeface="隶书" panose="02010509060101010101" pitchFamily="49" charset="-122"/>
                <a:ea typeface="微软雅黑" panose="020B0503020204020204" pitchFamily="34" charset="-122"/>
                <a:sym typeface="Arial" panose="020B0604020202020204" pitchFamily="34" charset="0"/>
              </a:rPr>
              <a:t>２．</a:t>
            </a:r>
            <a:r>
              <a:rPr lang="zh-CN" altLang="zh-CN" sz="2000" dirty="0">
                <a:latin typeface="Times New Roman" panose="02020603050405020304" pitchFamily="18" charset="0"/>
                <a:ea typeface="微软雅黑" panose="020B0503020204020204" pitchFamily="34" charset="-122"/>
                <a:sym typeface="Arial" panose="020B0604020202020204" pitchFamily="34" charset="0"/>
              </a:rPr>
              <a:t>“</a:t>
            </a:r>
            <a:r>
              <a:rPr lang="zh-CN" altLang="zh-CN" sz="2000" dirty="0">
                <a:latin typeface="隶书" panose="02010509060101010101" pitchFamily="49" charset="-122"/>
                <a:ea typeface="微软雅黑" panose="020B0503020204020204" pitchFamily="34" charset="-122"/>
                <a:sym typeface="Arial" panose="020B0604020202020204" pitchFamily="34" charset="0"/>
              </a:rPr>
              <a:t>分配</a:t>
            </a:r>
            <a:r>
              <a:rPr lang="zh-CN" altLang="zh-CN" sz="2000" dirty="0">
                <a:latin typeface="Times New Roman" panose="02020603050405020304" pitchFamily="18" charset="0"/>
                <a:ea typeface="微软雅黑" panose="020B0503020204020204" pitchFamily="34" charset="-122"/>
                <a:sym typeface="Arial" panose="020B0604020202020204" pitchFamily="34" charset="0"/>
              </a:rPr>
              <a:t>”</a:t>
            </a:r>
            <a:r>
              <a:rPr lang="zh-CN" altLang="zh-CN" sz="2000" dirty="0">
                <a:latin typeface="隶书" panose="02010509060101010101" pitchFamily="49" charset="-122"/>
                <a:ea typeface="微软雅黑" panose="020B0503020204020204" pitchFamily="34" charset="-122"/>
                <a:sym typeface="Arial" panose="020B0604020202020204" pitchFamily="34" charset="0"/>
              </a:rPr>
              <a:t> 时，按当前</a:t>
            </a:r>
            <a:r>
              <a:rPr lang="zh-CN" altLang="zh-CN" sz="2000" dirty="0">
                <a:latin typeface="Times New Roman" panose="02020603050405020304" pitchFamily="18" charset="0"/>
                <a:ea typeface="微软雅黑" panose="020B0503020204020204" pitchFamily="34" charset="-122"/>
                <a:sym typeface="Arial" panose="020B0604020202020204" pitchFamily="34" charset="0"/>
              </a:rPr>
              <a:t>“</a:t>
            </a:r>
            <a:r>
              <a:rPr lang="zh-CN" altLang="zh-CN" sz="2000" dirty="0">
                <a:latin typeface="隶书" panose="02010509060101010101" pitchFamily="49" charset="-122"/>
                <a:ea typeface="微软雅黑" panose="020B0503020204020204" pitchFamily="34" charset="-122"/>
                <a:sym typeface="Arial" panose="020B0604020202020204" pitchFamily="34" charset="0"/>
              </a:rPr>
              <a:t>关键字位</a:t>
            </a:r>
            <a:r>
              <a:rPr lang="zh-CN" altLang="zh-CN" sz="2000" dirty="0">
                <a:latin typeface="Times New Roman" panose="02020603050405020304" pitchFamily="18" charset="0"/>
                <a:ea typeface="微软雅黑" panose="020B0503020204020204" pitchFamily="34" charset="-122"/>
                <a:sym typeface="Arial" panose="020B0604020202020204" pitchFamily="34" charset="0"/>
              </a:rPr>
              <a:t>”</a:t>
            </a:r>
            <a:r>
              <a:rPr lang="zh-CN" altLang="zh-CN" sz="2000" dirty="0">
                <a:latin typeface="隶书" panose="02010509060101010101" pitchFamily="49" charset="-122"/>
                <a:ea typeface="微软雅黑" panose="020B0503020204020204" pitchFamily="34" charset="-122"/>
                <a:sym typeface="Arial" panose="020B0604020202020204" pitchFamily="34" charset="0"/>
              </a:rPr>
              <a:t>所取值，将记录分配到不同的 </a:t>
            </a:r>
            <a:r>
              <a:rPr lang="zh-CN" altLang="zh-CN" sz="2000" dirty="0">
                <a:latin typeface="Times New Roman" panose="02020603050405020304" pitchFamily="18" charset="0"/>
                <a:ea typeface="微软雅黑" panose="020B0503020204020204" pitchFamily="34" charset="-122"/>
                <a:sym typeface="Arial" panose="020B0604020202020204" pitchFamily="34" charset="0"/>
              </a:rPr>
              <a:t>“</a:t>
            </a:r>
            <a:r>
              <a:rPr lang="zh-CN" altLang="zh-CN" sz="2000" dirty="0">
                <a:latin typeface="隶书" panose="02010509060101010101" pitchFamily="49" charset="-122"/>
                <a:ea typeface="微软雅黑" panose="020B0503020204020204" pitchFamily="34" charset="-122"/>
                <a:sym typeface="Arial" panose="020B0604020202020204" pitchFamily="34" charset="0"/>
              </a:rPr>
              <a:t>链队列</a:t>
            </a:r>
            <a:r>
              <a:rPr lang="zh-CN" altLang="zh-CN" sz="2000" dirty="0">
                <a:latin typeface="Times New Roman" panose="02020603050405020304" pitchFamily="18" charset="0"/>
                <a:ea typeface="微软雅黑" panose="020B0503020204020204" pitchFamily="34" charset="-122"/>
                <a:sym typeface="Arial" panose="020B0604020202020204" pitchFamily="34" charset="0"/>
              </a:rPr>
              <a:t>”</a:t>
            </a:r>
            <a:r>
              <a:rPr lang="zh-CN" altLang="zh-CN" sz="2000" dirty="0">
                <a:latin typeface="隶书" panose="02010509060101010101" pitchFamily="49" charset="-122"/>
                <a:ea typeface="微软雅黑" panose="020B0503020204020204" pitchFamily="34" charset="-122"/>
                <a:sym typeface="Arial" panose="020B0604020202020204" pitchFamily="34" charset="0"/>
              </a:rPr>
              <a:t> 中，每个队列中记录的 </a:t>
            </a:r>
            <a:r>
              <a:rPr lang="zh-CN" altLang="zh-CN" sz="2000" dirty="0">
                <a:latin typeface="Times New Roman" panose="02020603050405020304" pitchFamily="18" charset="0"/>
                <a:ea typeface="微软雅黑" panose="020B0503020204020204" pitchFamily="34" charset="-122"/>
                <a:sym typeface="Arial" panose="020B0604020202020204" pitchFamily="34" charset="0"/>
              </a:rPr>
              <a:t>“</a:t>
            </a:r>
            <a:r>
              <a:rPr lang="zh-CN" altLang="zh-CN" sz="2000" dirty="0">
                <a:latin typeface="隶书" panose="02010509060101010101" pitchFamily="49" charset="-122"/>
                <a:ea typeface="微软雅黑" panose="020B0503020204020204" pitchFamily="34" charset="-122"/>
                <a:sym typeface="Arial" panose="020B0604020202020204" pitchFamily="34" charset="0"/>
              </a:rPr>
              <a:t>关键字位</a:t>
            </a:r>
            <a:r>
              <a:rPr lang="zh-CN" altLang="zh-CN" sz="2000" dirty="0">
                <a:latin typeface="Times New Roman" panose="02020603050405020304" pitchFamily="18" charset="0"/>
                <a:ea typeface="微软雅黑" panose="020B0503020204020204" pitchFamily="34" charset="-122"/>
                <a:sym typeface="Arial" panose="020B0604020202020204" pitchFamily="34" charset="0"/>
              </a:rPr>
              <a:t>”</a:t>
            </a:r>
            <a:r>
              <a:rPr lang="zh-CN" altLang="zh-CN" sz="2000" dirty="0">
                <a:latin typeface="隶书" panose="02010509060101010101" pitchFamily="49" charset="-122"/>
                <a:ea typeface="微软雅黑" panose="020B0503020204020204" pitchFamily="34" charset="-122"/>
                <a:sym typeface="Arial" panose="020B0604020202020204" pitchFamily="34" charset="0"/>
              </a:rPr>
              <a:t> 相同；</a:t>
            </a:r>
            <a:endParaRPr lang="zh-CN" altLang="zh-CN" sz="2000" dirty="0">
              <a:latin typeface="隶书" panose="02010509060101010101" pitchFamily="49" charset="-122"/>
              <a:ea typeface="微软雅黑" panose="020B0503020204020204" pitchFamily="34" charset="-122"/>
              <a:sym typeface="Arial" panose="020B0604020202020204" pitchFamily="34" charset="0"/>
            </a:endParaRPr>
          </a:p>
        </p:txBody>
      </p:sp>
      <p:sp>
        <p:nvSpPr>
          <p:cNvPr id="92172" name="Text Box 12"/>
          <p:cNvSpPr txBox="1"/>
          <p:nvPr/>
        </p:nvSpPr>
        <p:spPr>
          <a:xfrm>
            <a:off x="768350" y="4044950"/>
            <a:ext cx="7199313" cy="957263"/>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2000" dirty="0">
                <a:latin typeface="隶书" panose="02010509060101010101" pitchFamily="49" charset="-122"/>
                <a:ea typeface="微软雅黑" panose="020B0503020204020204" pitchFamily="34" charset="-122"/>
                <a:sym typeface="Arial" panose="020B0604020202020204" pitchFamily="34" charset="0"/>
              </a:rPr>
              <a:t>   </a:t>
            </a:r>
            <a:r>
              <a:rPr lang="zh-CN" altLang="zh-CN" sz="2000" dirty="0">
                <a:latin typeface="隶书" panose="02010509060101010101" pitchFamily="49" charset="-122"/>
                <a:ea typeface="微软雅黑" panose="020B0503020204020204" pitchFamily="34" charset="-122"/>
                <a:sym typeface="Arial" panose="020B0604020202020204" pitchFamily="34" charset="0"/>
              </a:rPr>
              <a:t>３．</a:t>
            </a:r>
            <a:r>
              <a:rPr lang="zh-CN" altLang="zh-CN" sz="2000" dirty="0">
                <a:latin typeface="Times New Roman" panose="02020603050405020304" pitchFamily="18" charset="0"/>
                <a:ea typeface="微软雅黑" panose="020B0503020204020204" pitchFamily="34" charset="-122"/>
                <a:sym typeface="Arial" panose="020B0604020202020204" pitchFamily="34" charset="0"/>
              </a:rPr>
              <a:t>“</a:t>
            </a:r>
            <a:r>
              <a:rPr lang="zh-CN" altLang="zh-CN" sz="2000" dirty="0">
                <a:latin typeface="隶书" panose="02010509060101010101" pitchFamily="49" charset="-122"/>
                <a:ea typeface="微软雅黑" panose="020B0503020204020204" pitchFamily="34" charset="-122"/>
                <a:sym typeface="Arial" panose="020B0604020202020204" pitchFamily="34" charset="0"/>
              </a:rPr>
              <a:t>收集</a:t>
            </a:r>
            <a:r>
              <a:rPr lang="zh-CN" altLang="zh-CN" sz="2000" dirty="0">
                <a:latin typeface="Times New Roman" panose="02020603050405020304" pitchFamily="18" charset="0"/>
                <a:ea typeface="微软雅黑" panose="020B0503020204020204" pitchFamily="34" charset="-122"/>
                <a:sym typeface="Arial" panose="020B0604020202020204" pitchFamily="34" charset="0"/>
              </a:rPr>
              <a:t>”</a:t>
            </a:r>
            <a:r>
              <a:rPr lang="zh-CN" altLang="zh-CN" sz="2000" dirty="0">
                <a:latin typeface="隶书" panose="02010509060101010101" pitchFamily="49" charset="-122"/>
                <a:ea typeface="微软雅黑" panose="020B0503020204020204" pitchFamily="34" charset="-122"/>
                <a:sym typeface="Arial" panose="020B0604020202020204" pitchFamily="34" charset="0"/>
              </a:rPr>
              <a:t>时，按当前关键字位取值从小到大将各队列首尾相链成一个链表;</a:t>
            </a:r>
            <a:endParaRPr lang="zh-CN" altLang="zh-CN" sz="2000" dirty="0">
              <a:latin typeface="隶书" panose="02010509060101010101" pitchFamily="49" charset="-122"/>
              <a:ea typeface="微软雅黑" panose="020B0503020204020204" pitchFamily="34" charset="-122"/>
              <a:sym typeface="Arial" panose="020B0604020202020204" pitchFamily="34" charset="0"/>
            </a:endParaRPr>
          </a:p>
        </p:txBody>
      </p:sp>
      <p:sp>
        <p:nvSpPr>
          <p:cNvPr id="92173" name="Text Box 13"/>
          <p:cNvSpPr txBox="1"/>
          <p:nvPr/>
        </p:nvSpPr>
        <p:spPr>
          <a:xfrm>
            <a:off x="827088" y="5108575"/>
            <a:ext cx="5570537" cy="496888"/>
          </a:xfrm>
          <a:prstGeom prst="rect">
            <a:avLst/>
          </a:prstGeom>
          <a:noFill/>
          <a:ln w="9525">
            <a:noFill/>
          </a:ln>
        </p:spPr>
        <p:txBody>
          <a:bodyPr wrap="none">
            <a:spAutoFit/>
          </a:bodyPr>
          <a:p>
            <a:pPr eaLnBrk="1" hangingPunct="1">
              <a:lnSpc>
                <a:spcPct val="150000"/>
              </a:lnSpc>
              <a:buFont typeface="Arial" panose="020B0604020202020204" pitchFamily="34" charset="0"/>
            </a:pPr>
            <a:r>
              <a:rPr lang="en-US" altLang="zh-CN" sz="2000" dirty="0">
                <a:latin typeface="隶书" panose="02010509060101010101" pitchFamily="49" charset="-122"/>
                <a:ea typeface="微软雅黑" panose="020B0503020204020204" pitchFamily="34" charset="-122"/>
                <a:sym typeface="Arial" panose="020B0604020202020204" pitchFamily="34" charset="0"/>
              </a:rPr>
              <a:t>  </a:t>
            </a:r>
            <a:r>
              <a:rPr lang="zh-CN" altLang="zh-CN" sz="2000" dirty="0">
                <a:latin typeface="隶书" panose="02010509060101010101" pitchFamily="49" charset="-122"/>
                <a:ea typeface="微软雅黑" panose="020B0503020204020204" pitchFamily="34" charset="-122"/>
                <a:sym typeface="Arial" panose="020B0604020202020204" pitchFamily="34" charset="0"/>
              </a:rPr>
              <a:t>４．对每个关键字位均重复 2) 和 3) 两步。</a:t>
            </a:r>
            <a:endParaRPr lang="zh-CN" altLang="zh-CN" sz="2000" dirty="0">
              <a:latin typeface="隶书" panose="02010509060101010101" pitchFamily="49" charset="-122"/>
              <a:ea typeface="微软雅黑" panose="020B0503020204020204" pitchFamily="34" charset="-122"/>
              <a:sym typeface="Arial" panose="020B0604020202020204" pitchFamily="34" charset="0"/>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169"/>
                                        </p:tgtEl>
                                        <p:attrNameLst>
                                          <p:attrName>style.visibility</p:attrName>
                                        </p:attrNameLst>
                                      </p:cBhvr>
                                      <p:to>
                                        <p:strVal val="visible"/>
                                      </p:to>
                                    </p:set>
                                    <p:animEffect transition="in" filter="wipe(left)">
                                      <p:cBhvr>
                                        <p:cTn id="7" dur="500"/>
                                        <p:tgtEl>
                                          <p:spTgt spid="921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170"/>
                                        </p:tgtEl>
                                        <p:attrNameLst>
                                          <p:attrName>style.visibility</p:attrName>
                                        </p:attrNameLst>
                                      </p:cBhvr>
                                      <p:to>
                                        <p:strVal val="visible"/>
                                      </p:to>
                                    </p:set>
                                    <p:animEffect transition="in" filter="wipe(left)">
                                      <p:cBhvr>
                                        <p:cTn id="12" dur="300"/>
                                        <p:tgtEl>
                                          <p:spTgt spid="921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171"/>
                                        </p:tgtEl>
                                        <p:attrNameLst>
                                          <p:attrName>style.visibility</p:attrName>
                                        </p:attrNameLst>
                                      </p:cBhvr>
                                      <p:to>
                                        <p:strVal val="visible"/>
                                      </p:to>
                                    </p:set>
                                    <p:animEffect transition="in" filter="wipe(left)">
                                      <p:cBhvr>
                                        <p:cTn id="17" dur="300"/>
                                        <p:tgtEl>
                                          <p:spTgt spid="9217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172"/>
                                        </p:tgtEl>
                                        <p:attrNameLst>
                                          <p:attrName>style.visibility</p:attrName>
                                        </p:attrNameLst>
                                      </p:cBhvr>
                                      <p:to>
                                        <p:strVal val="visible"/>
                                      </p:to>
                                    </p:set>
                                    <p:animEffect transition="in" filter="wipe(left)">
                                      <p:cBhvr>
                                        <p:cTn id="22" dur="300"/>
                                        <p:tgtEl>
                                          <p:spTgt spid="921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2173"/>
                                        </p:tgtEl>
                                        <p:attrNameLst>
                                          <p:attrName>style.visibility</p:attrName>
                                        </p:attrNameLst>
                                      </p:cBhvr>
                                      <p:to>
                                        <p:strVal val="visible"/>
                                      </p:to>
                                    </p:set>
                                    <p:animEffect transition="in" filter="wipe(left)">
                                      <p:cBhvr>
                                        <p:cTn id="27" dur="300"/>
                                        <p:tgtEl>
                                          <p:spTgt spid="92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9" grpId="0"/>
      <p:bldP spid="92170" grpId="0"/>
      <p:bldP spid="92171" grpId="0"/>
      <p:bldP spid="92172" grpId="0"/>
      <p:bldP spid="9217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93" name="Text Box 9"/>
          <p:cNvSpPr txBox="1"/>
          <p:nvPr/>
        </p:nvSpPr>
        <p:spPr>
          <a:xfrm>
            <a:off x="658813" y="304800"/>
            <a:ext cx="954087" cy="400050"/>
          </a:xfrm>
          <a:prstGeom prst="rect">
            <a:avLst/>
          </a:prstGeom>
          <a:noFill/>
          <a:ln w="9525">
            <a:noFill/>
          </a:ln>
        </p:spPr>
        <p:txBody>
          <a:bodyPr wrap="none">
            <a:spAutoFit/>
          </a:bodyPr>
          <a:p>
            <a:pPr eaLnBrk="1" hangingPunct="1">
              <a:buFont typeface="Arial" panose="020B0604020202020204" pitchFamily="34" charset="0"/>
            </a:pPr>
            <a:r>
              <a:rPr lang="zh-CN" altLang="zh-CN" sz="2000" b="1" dirty="0">
                <a:latin typeface="楷体_GB2312" pitchFamily="49" charset="-122"/>
                <a:ea typeface="微软雅黑" panose="020B0503020204020204" pitchFamily="34" charset="-122"/>
              </a:rPr>
              <a:t>例如：</a:t>
            </a:r>
            <a:endParaRPr lang="zh-CN" altLang="zh-CN" sz="2000" b="1" dirty="0">
              <a:latin typeface="楷体_GB2312" pitchFamily="49" charset="-122"/>
              <a:ea typeface="微软雅黑" panose="020B0503020204020204" pitchFamily="34" charset="-122"/>
            </a:endParaRPr>
          </a:p>
        </p:txBody>
      </p:sp>
      <p:sp>
        <p:nvSpPr>
          <p:cNvPr id="93194" name="Text Box 10"/>
          <p:cNvSpPr txBox="1"/>
          <p:nvPr/>
        </p:nvSpPr>
        <p:spPr>
          <a:xfrm>
            <a:off x="758825" y="833438"/>
            <a:ext cx="6016625" cy="400050"/>
          </a:xfrm>
          <a:prstGeom prst="rect">
            <a:avLst/>
          </a:prstGeom>
          <a:noFill/>
          <a:ln w="9525">
            <a:noFill/>
          </a:ln>
        </p:spPr>
        <p:txBody>
          <a:bodyPr wrap="none">
            <a:spAutoFit/>
          </a:bodyPr>
          <a:p>
            <a:pPr eaLnBrk="1" hangingPunct="1">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p→369→367→167→239→237→138→230→139</a:t>
            </a:r>
            <a:endParaRPr lang="zh-CN" altLang="zh-CN" sz="2000" dirty="0">
              <a:latin typeface="微软雅黑" panose="020B0503020204020204" pitchFamily="34" charset="-122"/>
              <a:ea typeface="微软雅黑" panose="020B0503020204020204" pitchFamily="34" charset="-122"/>
            </a:endParaRPr>
          </a:p>
        </p:txBody>
      </p:sp>
      <p:sp>
        <p:nvSpPr>
          <p:cNvPr id="93195" name="Text Box 11"/>
          <p:cNvSpPr txBox="1"/>
          <p:nvPr/>
        </p:nvSpPr>
        <p:spPr>
          <a:xfrm>
            <a:off x="735013" y="1311275"/>
            <a:ext cx="1979612" cy="454025"/>
          </a:xfrm>
          <a:prstGeom prst="rect">
            <a:avLst/>
          </a:prstGeom>
          <a:noFill/>
          <a:ln w="9525">
            <a:noFill/>
          </a:ln>
        </p:spPr>
        <p:txBody>
          <a:bodyPr wrap="none">
            <a:spAutoFit/>
          </a:bodyPr>
          <a:p>
            <a:pPr eaLnBrk="1" hangingPunct="1">
              <a:lnSpc>
                <a:spcPct val="130000"/>
              </a:lnSpc>
              <a:buFont typeface="Arial" panose="020B0604020202020204" pitchFamily="34" charset="0"/>
            </a:pPr>
            <a:r>
              <a:rPr lang="zh-CN" altLang="zh-CN" sz="2000" b="1" dirty="0">
                <a:latin typeface="Times New Roman" panose="02020603050405020304" pitchFamily="18" charset="0"/>
                <a:ea typeface="微软雅黑" panose="020B0503020204020204" pitchFamily="34" charset="-122"/>
              </a:rPr>
              <a:t>进行第一次分配</a:t>
            </a:r>
            <a:endParaRPr lang="zh-CN" altLang="zh-CN" sz="2000" b="1" dirty="0">
              <a:latin typeface="Times New Roman" panose="02020603050405020304" pitchFamily="18" charset="0"/>
              <a:ea typeface="微软雅黑" panose="020B0503020204020204" pitchFamily="34" charset="-122"/>
            </a:endParaRPr>
          </a:p>
        </p:txBody>
      </p:sp>
      <p:sp>
        <p:nvSpPr>
          <p:cNvPr id="93196" name="Rectangle 12"/>
          <p:cNvSpPr/>
          <p:nvPr/>
        </p:nvSpPr>
        <p:spPr>
          <a:xfrm>
            <a:off x="1143000" y="1936750"/>
            <a:ext cx="2360613" cy="454025"/>
          </a:xfrm>
          <a:prstGeom prst="rect">
            <a:avLst/>
          </a:prstGeom>
          <a:noFill/>
          <a:ln w="9525">
            <a:noFill/>
          </a:ln>
        </p:spPr>
        <p:txBody>
          <a:bodyPr>
            <a:spAutoFit/>
          </a:bodyPr>
          <a:p>
            <a:pPr eaLnBrk="1" hangingPunct="1">
              <a:lnSpc>
                <a:spcPct val="130000"/>
              </a:lnSpc>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f[</a:t>
            </a:r>
            <a:r>
              <a:rPr lang="zh-CN" altLang="zh-CN" sz="2000" b="1" dirty="0">
                <a:solidFill>
                  <a:srgbClr val="FF3300"/>
                </a:solidFill>
                <a:latin typeface="微软雅黑" panose="020B0503020204020204" pitchFamily="34" charset="-122"/>
                <a:ea typeface="微软雅黑" panose="020B0503020204020204" pitchFamily="34" charset="-122"/>
              </a:rPr>
              <a:t>0</a:t>
            </a:r>
            <a:r>
              <a:rPr lang="zh-CN" altLang="zh-CN" sz="2000" dirty="0">
                <a:latin typeface="微软雅黑" panose="020B0503020204020204" pitchFamily="34" charset="-122"/>
                <a:ea typeface="微软雅黑" panose="020B0503020204020204" pitchFamily="34" charset="-122"/>
              </a:rPr>
              <a:t>] </a:t>
            </a:r>
            <a:r>
              <a:rPr lang="zh-CN" altLang="zh-CN" sz="2000" dirty="0">
                <a:solidFill>
                  <a:schemeClr val="bg1"/>
                </a:solidFill>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  r[</a:t>
            </a:r>
            <a:r>
              <a:rPr lang="zh-CN" altLang="zh-CN" sz="2000" b="1" dirty="0">
                <a:solidFill>
                  <a:srgbClr val="FF3300"/>
                </a:solidFill>
                <a:latin typeface="微软雅黑" panose="020B0503020204020204" pitchFamily="34" charset="-122"/>
                <a:ea typeface="微软雅黑" panose="020B0503020204020204" pitchFamily="34" charset="-122"/>
              </a:rPr>
              <a:t>0</a:t>
            </a:r>
            <a:r>
              <a:rPr lang="zh-CN" altLang="zh-CN" sz="2000" dirty="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p:txBody>
      </p:sp>
      <p:sp>
        <p:nvSpPr>
          <p:cNvPr id="93197" name="Rectangle 13"/>
          <p:cNvSpPr/>
          <p:nvPr/>
        </p:nvSpPr>
        <p:spPr>
          <a:xfrm>
            <a:off x="1143000" y="2709863"/>
            <a:ext cx="3581400" cy="406400"/>
          </a:xfrm>
          <a:prstGeom prst="rect">
            <a:avLst/>
          </a:prstGeom>
          <a:noFill/>
          <a:ln w="9525">
            <a:noFill/>
          </a:ln>
        </p:spPr>
        <p:txBody>
          <a:bodyPr wrap="none">
            <a:spAutoFit/>
          </a:bodyPr>
          <a:p>
            <a:pPr eaLnBrk="1" hangingPunct="1">
              <a:lnSpc>
                <a:spcPct val="110000"/>
              </a:lnSpc>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f[</a:t>
            </a:r>
            <a:r>
              <a:rPr lang="zh-CN" altLang="zh-CN" sz="2000" dirty="0">
                <a:solidFill>
                  <a:srgbClr val="00FF00"/>
                </a:solidFill>
                <a:latin typeface="微软雅黑" panose="020B0503020204020204" pitchFamily="34" charset="-122"/>
                <a:ea typeface="微软雅黑" panose="020B0503020204020204" pitchFamily="34" charset="-122"/>
              </a:rPr>
              <a:t>7</a:t>
            </a:r>
            <a:r>
              <a:rPr lang="zh-CN" altLang="zh-CN" sz="2000" dirty="0">
                <a:latin typeface="微软雅黑" panose="020B0503020204020204" pitchFamily="34" charset="-122"/>
                <a:ea typeface="微软雅黑" panose="020B0503020204020204" pitchFamily="34" charset="-122"/>
              </a:rPr>
              <a:t>]         </a:t>
            </a:r>
            <a:r>
              <a:rPr lang="zh-CN" altLang="zh-CN" sz="2000" dirty="0">
                <a:solidFill>
                  <a:schemeClr val="bg1"/>
                </a:solidFill>
                <a:latin typeface="微软雅黑" panose="020B0503020204020204" pitchFamily="34" charset="-122"/>
                <a:ea typeface="微软雅黑" panose="020B0503020204020204" pitchFamily="34" charset="-122"/>
              </a:rPr>
              <a:t>       </a:t>
            </a:r>
            <a:r>
              <a:rPr lang="zh-CN" altLang="zh-CN" sz="2000" dirty="0">
                <a:solidFill>
                  <a:srgbClr val="00FF00"/>
                </a:solidFill>
                <a:latin typeface="微软雅黑" panose="020B0503020204020204" pitchFamily="34" charset="-122"/>
                <a:ea typeface="微软雅黑" panose="020B0503020204020204" pitchFamily="34" charset="-122"/>
                <a:sym typeface="Arial" panose="020B0604020202020204" pitchFamily="34" charset="0"/>
              </a:rPr>
              <a:t>   </a:t>
            </a:r>
            <a:r>
              <a:rPr lang="zh-CN" altLang="zh-CN" sz="2000" dirty="0">
                <a:solidFill>
                  <a:schemeClr val="bg1"/>
                </a:solidFill>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r[</a:t>
            </a:r>
            <a:r>
              <a:rPr lang="zh-CN" altLang="zh-CN" sz="2000" b="1" dirty="0">
                <a:solidFill>
                  <a:srgbClr val="00FF00"/>
                </a:solidFill>
                <a:latin typeface="微软雅黑" panose="020B0503020204020204" pitchFamily="34" charset="-122"/>
                <a:ea typeface="微软雅黑" panose="020B0503020204020204" pitchFamily="34" charset="-122"/>
              </a:rPr>
              <a:t>7</a:t>
            </a:r>
            <a:r>
              <a:rPr lang="zh-CN" altLang="zh-CN" sz="2000" dirty="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p:txBody>
      </p:sp>
      <p:sp>
        <p:nvSpPr>
          <p:cNvPr id="93198" name="Rectangle 14"/>
          <p:cNvSpPr/>
          <p:nvPr/>
        </p:nvSpPr>
        <p:spPr>
          <a:xfrm>
            <a:off x="1143000" y="3357563"/>
            <a:ext cx="2082800" cy="407987"/>
          </a:xfrm>
          <a:prstGeom prst="rect">
            <a:avLst/>
          </a:prstGeom>
          <a:noFill/>
          <a:ln w="9525">
            <a:noFill/>
          </a:ln>
        </p:spPr>
        <p:txBody>
          <a:bodyPr wrap="none">
            <a:spAutoFit/>
          </a:bodyPr>
          <a:p>
            <a:pPr eaLnBrk="1" hangingPunct="1">
              <a:lnSpc>
                <a:spcPct val="110000"/>
              </a:lnSpc>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f[</a:t>
            </a:r>
            <a:r>
              <a:rPr lang="zh-CN" altLang="zh-CN" sz="2000" b="1" dirty="0">
                <a:solidFill>
                  <a:srgbClr val="FF0066"/>
                </a:solidFill>
                <a:latin typeface="微软雅黑" panose="020B0503020204020204" pitchFamily="34" charset="-122"/>
                <a:ea typeface="微软雅黑" panose="020B0503020204020204" pitchFamily="34" charset="-122"/>
              </a:rPr>
              <a:t>8</a:t>
            </a:r>
            <a:r>
              <a:rPr lang="zh-CN" altLang="zh-CN" sz="2000" dirty="0">
                <a:latin typeface="微软雅黑" panose="020B0503020204020204" pitchFamily="34" charset="-122"/>
                <a:ea typeface="微软雅黑" panose="020B0503020204020204" pitchFamily="34" charset="-122"/>
              </a:rPr>
              <a:t>]</a:t>
            </a:r>
            <a:r>
              <a:rPr lang="zh-CN" altLang="zh-CN" sz="2000" dirty="0">
                <a:solidFill>
                  <a:schemeClr val="bg1"/>
                </a:solidFill>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r[</a:t>
            </a:r>
            <a:r>
              <a:rPr lang="zh-CN" altLang="zh-CN" sz="2000" b="1" dirty="0">
                <a:solidFill>
                  <a:srgbClr val="FF0066"/>
                </a:solidFill>
                <a:latin typeface="微软雅黑" panose="020B0503020204020204" pitchFamily="34" charset="-122"/>
                <a:ea typeface="微软雅黑" panose="020B0503020204020204" pitchFamily="34" charset="-122"/>
              </a:rPr>
              <a:t>8</a:t>
            </a:r>
            <a:r>
              <a:rPr lang="zh-CN" altLang="zh-CN" sz="2000" dirty="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p:txBody>
      </p:sp>
      <p:sp>
        <p:nvSpPr>
          <p:cNvPr id="93199" name="Rectangle 15"/>
          <p:cNvSpPr/>
          <p:nvPr/>
        </p:nvSpPr>
        <p:spPr>
          <a:xfrm>
            <a:off x="1127125" y="4222750"/>
            <a:ext cx="3592513" cy="400050"/>
          </a:xfrm>
          <a:prstGeom prst="rect">
            <a:avLst/>
          </a:prstGeom>
          <a:noFill/>
          <a:ln w="9525">
            <a:noFill/>
          </a:ln>
        </p:spPr>
        <p:txBody>
          <a:bodyPr wrap="none">
            <a:spAutoFit/>
          </a:bodyPr>
          <a:p>
            <a:pPr eaLnBrk="1" hangingPunct="1">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f[</a:t>
            </a:r>
            <a:r>
              <a:rPr lang="zh-CN" altLang="zh-CN" sz="2000" b="1" dirty="0">
                <a:solidFill>
                  <a:srgbClr val="00FF00"/>
                </a:solidFill>
                <a:latin typeface="微软雅黑" panose="020B0503020204020204" pitchFamily="34" charset="-122"/>
                <a:ea typeface="微软雅黑" panose="020B0503020204020204" pitchFamily="34" charset="-122"/>
              </a:rPr>
              <a:t>9</a:t>
            </a:r>
            <a:r>
              <a:rPr lang="zh-CN" altLang="zh-CN" sz="2000" dirty="0">
                <a:latin typeface="微软雅黑" panose="020B0503020204020204" pitchFamily="34" charset="-122"/>
                <a:ea typeface="微软雅黑" panose="020B0503020204020204" pitchFamily="34" charset="-122"/>
              </a:rPr>
              <a:t>]            </a:t>
            </a:r>
            <a:r>
              <a:rPr lang="zh-CN" altLang="zh-CN" sz="2000" b="1" dirty="0">
                <a:latin typeface="微软雅黑" panose="020B0503020204020204" pitchFamily="34" charset="-122"/>
                <a:ea typeface="微软雅黑" panose="020B0503020204020204" pitchFamily="34" charset="-122"/>
                <a:sym typeface="Arial" panose="020B0604020202020204" pitchFamily="34" charset="0"/>
              </a:rPr>
              <a:t>  </a:t>
            </a:r>
            <a:r>
              <a:rPr lang="zh-CN" altLang="zh-CN" sz="2000" dirty="0">
                <a:latin typeface="微软雅黑" panose="020B0503020204020204" pitchFamily="34" charset="-122"/>
                <a:ea typeface="微软雅黑" panose="020B0503020204020204" pitchFamily="34" charset="-122"/>
              </a:rPr>
              <a:t>                    r[</a:t>
            </a:r>
            <a:r>
              <a:rPr lang="zh-CN" altLang="zh-CN" sz="2000" b="1" dirty="0">
                <a:solidFill>
                  <a:srgbClr val="00FF00"/>
                </a:solidFill>
                <a:latin typeface="微软雅黑" panose="020B0503020204020204" pitchFamily="34" charset="-122"/>
                <a:ea typeface="微软雅黑" panose="020B0503020204020204" pitchFamily="34" charset="-122"/>
              </a:rPr>
              <a:t>9</a:t>
            </a:r>
            <a:r>
              <a:rPr lang="zh-CN" altLang="zh-CN" sz="2000" dirty="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p:txBody>
      </p:sp>
      <p:sp>
        <p:nvSpPr>
          <p:cNvPr id="93200" name="Rectangle 16"/>
          <p:cNvSpPr/>
          <p:nvPr/>
        </p:nvSpPr>
        <p:spPr>
          <a:xfrm>
            <a:off x="1541463" y="4078288"/>
            <a:ext cx="3671887" cy="646112"/>
          </a:xfrm>
          <a:prstGeom prst="rect">
            <a:avLst/>
          </a:prstGeom>
          <a:noFill/>
          <a:ln w="9525">
            <a:noFill/>
          </a:ln>
        </p:spPr>
        <p:txBody>
          <a:bodyPr wrap="none">
            <a:spAutoFit/>
          </a:bodyPr>
          <a:p>
            <a:pPr eaLnBrk="1" hangingPunct="1">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→36</a:t>
            </a:r>
            <a:r>
              <a:rPr lang="zh-CN" altLang="zh-CN" sz="2000" b="1" dirty="0">
                <a:solidFill>
                  <a:srgbClr val="00FF00"/>
                </a:solidFill>
                <a:latin typeface="微软雅黑" panose="020B0503020204020204" pitchFamily="34" charset="-122"/>
                <a:ea typeface="微软雅黑" panose="020B0503020204020204" pitchFamily="34" charset="-122"/>
                <a:sym typeface="Arial" panose="020B0604020202020204" pitchFamily="34" charset="0"/>
              </a:rPr>
              <a:t>9</a:t>
            </a:r>
            <a:r>
              <a:rPr lang="zh-CN" altLang="zh-CN" sz="3600" b="1" dirty="0">
                <a:solidFill>
                  <a:srgbClr val="CC3300"/>
                </a:solidFill>
                <a:latin typeface="Times New Roman" panose="02020603050405020304" pitchFamily="18" charset="0"/>
                <a:ea typeface="楷体_GB2312" pitchFamily="49" charset="-122"/>
              </a:rPr>
              <a:t>         </a:t>
            </a:r>
            <a:r>
              <a:rPr lang="zh-CN" altLang="zh-CN" sz="3600" dirty="0">
                <a:solidFill>
                  <a:srgbClr val="006666"/>
                </a:solidFill>
                <a:latin typeface="Times New Roman" panose="02020603050405020304" pitchFamily="18" charset="0"/>
                <a:ea typeface="楷体_GB2312" pitchFamily="49" charset="-122"/>
              </a:rPr>
              <a:t>←</a:t>
            </a:r>
            <a:r>
              <a:rPr lang="zh-CN" altLang="zh-CN" sz="3600" b="1" dirty="0">
                <a:solidFill>
                  <a:srgbClr val="CC3300"/>
                </a:solidFill>
                <a:latin typeface="Times New Roman" panose="02020603050405020304" pitchFamily="18" charset="0"/>
                <a:ea typeface="楷体_GB2312" pitchFamily="49" charset="-122"/>
              </a:rPr>
              <a:t>   </a:t>
            </a:r>
            <a:r>
              <a:rPr lang="zh-CN" altLang="zh-CN" sz="3600" b="1" dirty="0">
                <a:latin typeface="Times New Roman" panose="02020603050405020304" pitchFamily="18" charset="0"/>
                <a:ea typeface="楷体_GB2312" pitchFamily="49" charset="-122"/>
              </a:rPr>
              <a:t>  </a:t>
            </a:r>
            <a:r>
              <a:rPr lang="zh-CN" altLang="zh-CN" sz="3600" b="1" dirty="0">
                <a:solidFill>
                  <a:srgbClr val="CC3300"/>
                </a:solidFill>
                <a:latin typeface="Times New Roman" panose="02020603050405020304" pitchFamily="18" charset="0"/>
                <a:ea typeface="楷体_GB2312" pitchFamily="49" charset="-122"/>
              </a:rPr>
              <a:t>      </a:t>
            </a:r>
            <a:endParaRPr lang="zh-CN" altLang="zh-CN" sz="2000" dirty="0">
              <a:solidFill>
                <a:schemeClr val="bg1"/>
              </a:solidFill>
              <a:latin typeface="Times New Roman" panose="02020603050405020304" pitchFamily="18" charset="0"/>
              <a:ea typeface="楷体_GB2312" pitchFamily="49" charset="-122"/>
              <a:sym typeface="微软雅黑" panose="020B0503020204020204" pitchFamily="34" charset="-122"/>
            </a:endParaRPr>
          </a:p>
        </p:txBody>
      </p:sp>
      <p:sp>
        <p:nvSpPr>
          <p:cNvPr id="93201" name="Text Box 17"/>
          <p:cNvSpPr txBox="1"/>
          <p:nvPr/>
        </p:nvSpPr>
        <p:spPr>
          <a:xfrm>
            <a:off x="3719513" y="4078288"/>
            <a:ext cx="608012" cy="600075"/>
          </a:xfrm>
          <a:prstGeom prst="rect">
            <a:avLst/>
          </a:prstGeom>
          <a:noFill/>
          <a:ln w="9525">
            <a:noFill/>
          </a:ln>
        </p:spPr>
        <p:txBody>
          <a:bodyPr wrap="none">
            <a:spAutoFit/>
          </a:bodyPr>
          <a:p>
            <a:pPr eaLnBrk="1" hangingPunct="1">
              <a:buFont typeface="Arial" panose="020B0604020202020204" pitchFamily="34" charset="0"/>
            </a:pPr>
            <a:r>
              <a:rPr lang="zh-CN" altLang="zh-CN" sz="3300" dirty="0">
                <a:latin typeface="Times New Roman" panose="02020603050405020304" pitchFamily="18" charset="0"/>
                <a:ea typeface="楷体_GB2312" pitchFamily="49" charset="-122"/>
              </a:rPr>
              <a:t>←</a:t>
            </a:r>
            <a:endParaRPr lang="zh-CN" altLang="zh-CN" sz="3300" dirty="0">
              <a:latin typeface="Times New Roman" panose="02020603050405020304" pitchFamily="18" charset="0"/>
              <a:ea typeface="楷体_GB2312" pitchFamily="49" charset="-122"/>
            </a:endParaRPr>
          </a:p>
        </p:txBody>
      </p:sp>
      <p:sp>
        <p:nvSpPr>
          <p:cNvPr id="93202" name="Rectangle 18"/>
          <p:cNvSpPr/>
          <p:nvPr/>
        </p:nvSpPr>
        <p:spPr>
          <a:xfrm>
            <a:off x="1541463" y="2493963"/>
            <a:ext cx="3414712" cy="646112"/>
          </a:xfrm>
          <a:prstGeom prst="rect">
            <a:avLst/>
          </a:prstGeom>
          <a:noFill/>
          <a:ln w="9525">
            <a:noFill/>
          </a:ln>
        </p:spPr>
        <p:txBody>
          <a:bodyPr wrap="none">
            <a:spAutoFit/>
          </a:bodyPr>
          <a:p>
            <a:pPr eaLnBrk="1" hangingPunct="1">
              <a:buFont typeface="Arial" panose="020B0604020202020204" pitchFamily="34" charset="0"/>
            </a:pPr>
            <a:r>
              <a:rPr lang="zh-CN" altLang="zh-CN" sz="3600" dirty="0">
                <a:latin typeface="Times New Roman" panose="02020603050405020304" pitchFamily="18" charset="0"/>
                <a:ea typeface="楷体_GB2312" pitchFamily="49" charset="-122"/>
              </a:rPr>
              <a:t>→</a:t>
            </a:r>
            <a:r>
              <a:rPr lang="zh-CN" altLang="zh-CN" sz="2000" dirty="0">
                <a:latin typeface="微软雅黑" panose="020B0503020204020204" pitchFamily="34" charset="-122"/>
                <a:ea typeface="微软雅黑" panose="020B0503020204020204" pitchFamily="34" charset="-122"/>
              </a:rPr>
              <a:t>36</a:t>
            </a:r>
            <a:r>
              <a:rPr lang="zh-CN" altLang="zh-CN" sz="2000" b="1" dirty="0">
                <a:solidFill>
                  <a:srgbClr val="00FF00"/>
                </a:solidFill>
                <a:latin typeface="微软雅黑" panose="020B0503020204020204" pitchFamily="34" charset="-122"/>
                <a:ea typeface="微软雅黑" panose="020B0503020204020204" pitchFamily="34" charset="-122"/>
              </a:rPr>
              <a:t>7</a:t>
            </a:r>
            <a:r>
              <a:rPr lang="zh-CN" altLang="zh-CN" sz="3600" b="1" dirty="0">
                <a:solidFill>
                  <a:srgbClr val="0000FF"/>
                </a:solidFill>
                <a:latin typeface="Times New Roman" panose="02020603050405020304" pitchFamily="18" charset="0"/>
                <a:ea typeface="楷体_GB2312" pitchFamily="49" charset="-122"/>
              </a:rPr>
              <a:t>              </a:t>
            </a:r>
            <a:r>
              <a:rPr lang="zh-CN" altLang="zh-CN" sz="3600" b="1" dirty="0">
                <a:latin typeface="Times New Roman" panose="02020603050405020304" pitchFamily="18" charset="0"/>
                <a:ea typeface="楷体_GB2312" pitchFamily="49" charset="-122"/>
              </a:rPr>
              <a:t>  </a:t>
            </a:r>
            <a:r>
              <a:rPr lang="zh-CN" altLang="zh-CN" sz="3600" b="1" dirty="0">
                <a:solidFill>
                  <a:srgbClr val="0000FF"/>
                </a:solidFill>
                <a:latin typeface="Times New Roman" panose="02020603050405020304" pitchFamily="18" charset="0"/>
                <a:ea typeface="楷体_GB2312" pitchFamily="49" charset="-122"/>
              </a:rPr>
              <a:t> </a:t>
            </a:r>
            <a:r>
              <a:rPr lang="zh-CN" altLang="zh-CN" sz="3600" b="1" dirty="0">
                <a:latin typeface="Times New Roman" panose="02020603050405020304" pitchFamily="18" charset="0"/>
                <a:ea typeface="楷体_GB2312" pitchFamily="49" charset="-122"/>
              </a:rPr>
              <a:t> </a:t>
            </a:r>
            <a:r>
              <a:rPr lang="zh-CN" altLang="zh-CN" sz="3600" b="1" dirty="0">
                <a:solidFill>
                  <a:srgbClr val="0000FF"/>
                </a:solidFill>
                <a:latin typeface="Times New Roman" panose="02020603050405020304" pitchFamily="18" charset="0"/>
                <a:ea typeface="楷体_GB2312" pitchFamily="49" charset="-122"/>
              </a:rPr>
              <a:t>  </a:t>
            </a:r>
            <a:endParaRPr lang="zh-CN" altLang="zh-CN" sz="3600" dirty="0">
              <a:solidFill>
                <a:srgbClr val="006666"/>
              </a:solidFill>
              <a:latin typeface="Times New Roman" panose="02020603050405020304" pitchFamily="18" charset="0"/>
              <a:ea typeface="楷体_GB2312" pitchFamily="49" charset="-122"/>
            </a:endParaRPr>
          </a:p>
        </p:txBody>
      </p:sp>
      <p:sp>
        <p:nvSpPr>
          <p:cNvPr id="93203" name="Text Box 19"/>
          <p:cNvSpPr txBox="1"/>
          <p:nvPr/>
        </p:nvSpPr>
        <p:spPr>
          <a:xfrm>
            <a:off x="3790950" y="2709863"/>
            <a:ext cx="441325" cy="400050"/>
          </a:xfrm>
          <a:prstGeom prst="rect">
            <a:avLst/>
          </a:prstGeom>
          <a:noFill/>
          <a:ln w="9525">
            <a:noFill/>
          </a:ln>
        </p:spPr>
        <p:txBody>
          <a:bodyPr wrap="none">
            <a:spAutoFit/>
          </a:bodyPr>
          <a:p>
            <a:pPr eaLnBrk="1" hangingPunct="1">
              <a:buFont typeface="Arial" panose="020B0604020202020204" pitchFamily="34" charset="0"/>
            </a:pPr>
            <a:r>
              <a:rPr lang="zh-CN" altLang="zh-CN" sz="2000" dirty="0">
                <a:latin typeface="Times New Roman" panose="02020603050405020304" pitchFamily="18" charset="0"/>
                <a:ea typeface="楷体_GB2312" pitchFamily="49" charset="-122"/>
                <a:sym typeface="微软雅黑" panose="020B0503020204020204" pitchFamily="34" charset="-122"/>
              </a:rPr>
              <a:t>←</a:t>
            </a:r>
            <a:endParaRPr lang="zh-CN" altLang="zh-CN" sz="2000" dirty="0">
              <a:latin typeface="Times New Roman" panose="02020603050405020304" pitchFamily="18" charset="0"/>
              <a:ea typeface="楷体_GB2312" pitchFamily="49" charset="-122"/>
              <a:sym typeface="微软雅黑" panose="020B0503020204020204" pitchFamily="34" charset="-122"/>
            </a:endParaRPr>
          </a:p>
        </p:txBody>
      </p:sp>
      <p:sp>
        <p:nvSpPr>
          <p:cNvPr id="93204" name="Rectangle 20"/>
          <p:cNvSpPr/>
          <p:nvPr/>
        </p:nvSpPr>
        <p:spPr>
          <a:xfrm>
            <a:off x="2397125" y="2744788"/>
            <a:ext cx="901700" cy="400050"/>
          </a:xfrm>
          <a:prstGeom prst="rect">
            <a:avLst/>
          </a:prstGeom>
          <a:noFill/>
          <a:ln w="9525">
            <a:noFill/>
          </a:ln>
        </p:spPr>
        <p:txBody>
          <a:bodyPr wrap="none">
            <a:spAutoFit/>
          </a:bodyPr>
          <a:p>
            <a:pPr eaLnBrk="1" hangingPunct="1">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→16</a:t>
            </a:r>
            <a:r>
              <a:rPr lang="zh-CN" altLang="zh-CN" sz="2000" b="1" dirty="0">
                <a:solidFill>
                  <a:srgbClr val="00FF00"/>
                </a:solidFill>
                <a:latin typeface="微软雅黑" panose="020B0503020204020204" pitchFamily="34" charset="-122"/>
                <a:ea typeface="微软雅黑" panose="020B0503020204020204" pitchFamily="34" charset="-122"/>
              </a:rPr>
              <a:t>7</a:t>
            </a:r>
            <a:endParaRPr lang="zh-CN" altLang="zh-CN" sz="2000" b="1" dirty="0">
              <a:solidFill>
                <a:srgbClr val="00FF00"/>
              </a:solidFill>
              <a:latin typeface="微软雅黑" panose="020B0503020204020204" pitchFamily="34" charset="-122"/>
              <a:ea typeface="微软雅黑" panose="020B0503020204020204" pitchFamily="34" charset="-122"/>
            </a:endParaRPr>
          </a:p>
        </p:txBody>
      </p:sp>
      <p:sp>
        <p:nvSpPr>
          <p:cNvPr id="93205" name="Rectangle 21"/>
          <p:cNvSpPr/>
          <p:nvPr/>
        </p:nvSpPr>
        <p:spPr>
          <a:xfrm>
            <a:off x="2279650" y="4222750"/>
            <a:ext cx="901700" cy="400050"/>
          </a:xfrm>
          <a:prstGeom prst="rect">
            <a:avLst/>
          </a:prstGeom>
          <a:noFill/>
          <a:ln w="9525">
            <a:noFill/>
          </a:ln>
        </p:spPr>
        <p:txBody>
          <a:bodyPr wrap="none">
            <a:spAutoFit/>
          </a:bodyPr>
          <a:p>
            <a:pPr eaLnBrk="1" hangingPunct="1">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→23</a:t>
            </a:r>
            <a:r>
              <a:rPr lang="zh-CN" altLang="zh-CN" sz="2000" b="1" dirty="0">
                <a:solidFill>
                  <a:srgbClr val="00FF00"/>
                </a:solidFill>
                <a:latin typeface="微软雅黑" panose="020B0503020204020204" pitchFamily="34" charset="-122"/>
                <a:ea typeface="微软雅黑" panose="020B0503020204020204" pitchFamily="34" charset="-122"/>
              </a:rPr>
              <a:t>9</a:t>
            </a:r>
            <a:endParaRPr lang="zh-CN" altLang="zh-CN" sz="2000" b="1" dirty="0">
              <a:solidFill>
                <a:srgbClr val="00FF00"/>
              </a:solidFill>
              <a:latin typeface="微软雅黑" panose="020B0503020204020204" pitchFamily="34" charset="-122"/>
              <a:ea typeface="微软雅黑" panose="020B0503020204020204" pitchFamily="34" charset="-122"/>
            </a:endParaRPr>
          </a:p>
        </p:txBody>
      </p:sp>
      <p:sp>
        <p:nvSpPr>
          <p:cNvPr id="93206" name="Rectangle 22"/>
          <p:cNvSpPr/>
          <p:nvPr/>
        </p:nvSpPr>
        <p:spPr>
          <a:xfrm>
            <a:off x="3071813" y="2709863"/>
            <a:ext cx="901700" cy="400050"/>
          </a:xfrm>
          <a:prstGeom prst="rect">
            <a:avLst/>
          </a:prstGeom>
          <a:noFill/>
          <a:ln w="9525">
            <a:noFill/>
          </a:ln>
        </p:spPr>
        <p:txBody>
          <a:bodyPr wrap="none">
            <a:spAutoFit/>
          </a:bodyPr>
          <a:p>
            <a:pPr eaLnBrk="1" hangingPunct="1">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→23</a:t>
            </a:r>
            <a:r>
              <a:rPr lang="zh-CN" altLang="zh-CN" sz="2000" b="1" dirty="0">
                <a:solidFill>
                  <a:srgbClr val="00FF00"/>
                </a:solidFill>
                <a:latin typeface="微软雅黑" panose="020B0503020204020204" pitchFamily="34" charset="-122"/>
                <a:ea typeface="微软雅黑" panose="020B0503020204020204" pitchFamily="34" charset="-122"/>
              </a:rPr>
              <a:t>7</a:t>
            </a:r>
            <a:endParaRPr lang="zh-CN" altLang="zh-CN" sz="2000" b="1" dirty="0">
              <a:solidFill>
                <a:srgbClr val="00FF00"/>
              </a:solidFill>
              <a:latin typeface="微软雅黑" panose="020B0503020204020204" pitchFamily="34" charset="-122"/>
              <a:ea typeface="微软雅黑" panose="020B0503020204020204" pitchFamily="34" charset="-122"/>
            </a:endParaRPr>
          </a:p>
        </p:txBody>
      </p:sp>
      <p:sp>
        <p:nvSpPr>
          <p:cNvPr id="93207" name="Rectangle 23"/>
          <p:cNvSpPr/>
          <p:nvPr/>
        </p:nvSpPr>
        <p:spPr>
          <a:xfrm>
            <a:off x="1631950" y="3357563"/>
            <a:ext cx="1157288" cy="400050"/>
          </a:xfrm>
          <a:prstGeom prst="rect">
            <a:avLst/>
          </a:prstGeom>
          <a:noFill/>
          <a:ln w="9525">
            <a:noFill/>
          </a:ln>
        </p:spPr>
        <p:txBody>
          <a:bodyPr wrap="none">
            <a:spAutoFit/>
          </a:bodyPr>
          <a:p>
            <a:pPr eaLnBrk="1" hangingPunct="1">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→13</a:t>
            </a:r>
            <a:r>
              <a:rPr lang="zh-CN" altLang="zh-CN" sz="2000" b="1" dirty="0">
                <a:solidFill>
                  <a:srgbClr val="FF0066"/>
                </a:solidFill>
                <a:latin typeface="微软雅黑" panose="020B0503020204020204" pitchFamily="34" charset="-122"/>
                <a:ea typeface="微软雅黑" panose="020B0503020204020204" pitchFamily="34" charset="-122"/>
                <a:sym typeface="Arial" panose="020B0604020202020204" pitchFamily="34" charset="0"/>
              </a:rPr>
              <a:t>8</a:t>
            </a:r>
            <a:r>
              <a:rPr lang="zh-CN" altLang="zh-CN" sz="2000" dirty="0">
                <a:latin typeface="Times New Roman" panose="02020603050405020304" pitchFamily="18" charset="0"/>
                <a:ea typeface="楷体_GB2312" pitchFamily="49" charset="-122"/>
                <a:sym typeface="微软雅黑" panose="020B0503020204020204" pitchFamily="34" charset="-122"/>
              </a:rPr>
              <a:t>←</a:t>
            </a:r>
            <a:endParaRPr lang="zh-CN" altLang="zh-CN" sz="2000" dirty="0">
              <a:latin typeface="Times New Roman" panose="02020603050405020304" pitchFamily="18" charset="0"/>
              <a:ea typeface="楷体_GB2312" pitchFamily="49" charset="-122"/>
              <a:sym typeface="微软雅黑" panose="020B0503020204020204" pitchFamily="34" charset="-122"/>
            </a:endParaRPr>
          </a:p>
        </p:txBody>
      </p:sp>
      <p:sp>
        <p:nvSpPr>
          <p:cNvPr id="93208" name="Rectangle 24"/>
          <p:cNvSpPr/>
          <p:nvPr/>
        </p:nvSpPr>
        <p:spPr>
          <a:xfrm>
            <a:off x="1631950" y="1990725"/>
            <a:ext cx="1157288" cy="400050"/>
          </a:xfrm>
          <a:prstGeom prst="rect">
            <a:avLst/>
          </a:prstGeom>
          <a:noFill/>
          <a:ln w="9525">
            <a:noFill/>
          </a:ln>
        </p:spPr>
        <p:txBody>
          <a:bodyPr wrap="none">
            <a:spAutoFit/>
          </a:bodyPr>
          <a:p>
            <a:pPr eaLnBrk="1" hangingPunct="1">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→23</a:t>
            </a:r>
            <a:r>
              <a:rPr lang="zh-CN" altLang="zh-CN" sz="2000" b="1" dirty="0">
                <a:solidFill>
                  <a:srgbClr val="FF3300"/>
                </a:solidFill>
                <a:latin typeface="微软雅黑" panose="020B0503020204020204" pitchFamily="34" charset="-122"/>
                <a:ea typeface="微软雅黑" panose="020B0503020204020204" pitchFamily="34" charset="-122"/>
                <a:sym typeface="Arial" panose="020B0604020202020204" pitchFamily="34" charset="0"/>
              </a:rPr>
              <a:t>0</a:t>
            </a:r>
            <a:r>
              <a:rPr lang="zh-CN" altLang="zh-CN" sz="2000" dirty="0">
                <a:latin typeface="Times New Roman" panose="02020603050405020304" pitchFamily="18" charset="0"/>
                <a:ea typeface="楷体_GB2312" pitchFamily="49" charset="-122"/>
                <a:sym typeface="微软雅黑" panose="020B0503020204020204" pitchFamily="34" charset="-122"/>
              </a:rPr>
              <a:t>←</a:t>
            </a:r>
            <a:endParaRPr lang="zh-CN" altLang="zh-CN" sz="2000" dirty="0">
              <a:latin typeface="Times New Roman" panose="02020603050405020304" pitchFamily="18" charset="0"/>
              <a:ea typeface="楷体_GB2312" pitchFamily="49" charset="-122"/>
              <a:sym typeface="微软雅黑" panose="020B0503020204020204" pitchFamily="34" charset="-122"/>
            </a:endParaRPr>
          </a:p>
        </p:txBody>
      </p:sp>
      <p:sp>
        <p:nvSpPr>
          <p:cNvPr id="93209" name="Rectangle 25"/>
          <p:cNvSpPr/>
          <p:nvPr/>
        </p:nvSpPr>
        <p:spPr>
          <a:xfrm>
            <a:off x="3000375" y="4222750"/>
            <a:ext cx="901700" cy="400050"/>
          </a:xfrm>
          <a:prstGeom prst="rect">
            <a:avLst/>
          </a:prstGeom>
          <a:noFill/>
          <a:ln w="9525">
            <a:noFill/>
          </a:ln>
        </p:spPr>
        <p:txBody>
          <a:bodyPr wrap="none">
            <a:spAutoFit/>
          </a:bodyPr>
          <a:p>
            <a:pPr eaLnBrk="1" hangingPunct="1">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→13</a:t>
            </a:r>
            <a:r>
              <a:rPr lang="zh-CN" altLang="zh-CN" sz="2000" b="1" dirty="0">
                <a:solidFill>
                  <a:srgbClr val="00FF00"/>
                </a:solidFill>
                <a:latin typeface="微软雅黑" panose="020B0503020204020204" pitchFamily="34" charset="-122"/>
                <a:ea typeface="微软雅黑" panose="020B0503020204020204" pitchFamily="34" charset="-122"/>
                <a:sym typeface="Arial" panose="020B0604020202020204" pitchFamily="34" charset="0"/>
              </a:rPr>
              <a:t>9</a:t>
            </a:r>
            <a:endParaRPr lang="zh-CN" altLang="zh-CN" sz="2000" b="1" dirty="0">
              <a:solidFill>
                <a:srgbClr val="00FF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3210" name="Text Box 26"/>
          <p:cNvSpPr txBox="1"/>
          <p:nvPr/>
        </p:nvSpPr>
        <p:spPr>
          <a:xfrm>
            <a:off x="952500" y="4797425"/>
            <a:ext cx="1979613" cy="441325"/>
          </a:xfrm>
          <a:prstGeom prst="rect">
            <a:avLst/>
          </a:prstGeom>
          <a:noFill/>
          <a:ln w="9525">
            <a:noFill/>
          </a:ln>
        </p:spPr>
        <p:txBody>
          <a:bodyPr wrap="none">
            <a:spAutoFit/>
          </a:bodyPr>
          <a:p>
            <a:pPr eaLnBrk="1" hangingPunct="1">
              <a:lnSpc>
                <a:spcPct val="125000"/>
              </a:lnSpc>
              <a:buFont typeface="Arial" panose="020B0604020202020204" pitchFamily="34" charset="0"/>
            </a:pPr>
            <a:r>
              <a:rPr lang="zh-CN" altLang="zh-CN" sz="2000" b="1" dirty="0">
                <a:latin typeface="Times New Roman" panose="02020603050405020304" pitchFamily="18" charset="0"/>
                <a:ea typeface="微软雅黑" panose="020B0503020204020204" pitchFamily="34" charset="-122"/>
              </a:rPr>
              <a:t>进行第一次收集</a:t>
            </a:r>
            <a:endParaRPr lang="zh-CN" altLang="zh-CN" sz="2000" b="1" dirty="0">
              <a:latin typeface="Times New Roman" panose="02020603050405020304" pitchFamily="18" charset="0"/>
              <a:ea typeface="微软雅黑" panose="020B0503020204020204" pitchFamily="34" charset="-122"/>
            </a:endParaRPr>
          </a:p>
        </p:txBody>
      </p:sp>
      <p:sp>
        <p:nvSpPr>
          <p:cNvPr id="93211" name="Rectangle 27"/>
          <p:cNvSpPr/>
          <p:nvPr/>
        </p:nvSpPr>
        <p:spPr>
          <a:xfrm>
            <a:off x="592138" y="5445125"/>
            <a:ext cx="1089025" cy="400050"/>
          </a:xfrm>
          <a:prstGeom prst="rect">
            <a:avLst/>
          </a:prstGeom>
          <a:noFill/>
          <a:ln w="9525">
            <a:noFill/>
          </a:ln>
        </p:spPr>
        <p:txBody>
          <a:bodyPr wrap="none">
            <a:spAutoFit/>
          </a:bodyPr>
          <a:p>
            <a:pPr eaLnBrk="1" hangingPunct="1">
              <a:buFont typeface="Arial" panose="020B0604020202020204" pitchFamily="34" charset="0"/>
            </a:pPr>
            <a:r>
              <a:rPr lang="zh-CN" altLang="zh-CN" sz="2000" b="1" dirty="0">
                <a:latin typeface="微软雅黑" panose="020B0503020204020204" pitchFamily="34" charset="-122"/>
                <a:ea typeface="微软雅黑" panose="020B0503020204020204" pitchFamily="34" charset="-122"/>
              </a:rPr>
              <a:t>p→230</a:t>
            </a:r>
            <a:endParaRPr lang="zh-CN" altLang="zh-CN" sz="2000" b="1" dirty="0">
              <a:latin typeface="微软雅黑" panose="020B0503020204020204" pitchFamily="34" charset="-122"/>
              <a:ea typeface="微软雅黑" panose="020B0503020204020204" pitchFamily="34" charset="-122"/>
            </a:endParaRPr>
          </a:p>
        </p:txBody>
      </p:sp>
      <p:sp>
        <p:nvSpPr>
          <p:cNvPr id="93212" name="Rectangle 28"/>
          <p:cNvSpPr/>
          <p:nvPr/>
        </p:nvSpPr>
        <p:spPr>
          <a:xfrm>
            <a:off x="1524000" y="5516563"/>
            <a:ext cx="309563" cy="1066800"/>
          </a:xfrm>
          <a:prstGeom prst="rect">
            <a:avLst/>
          </a:prstGeom>
          <a:noFill/>
          <a:ln w="9525">
            <a:noFill/>
          </a:ln>
        </p:spPr>
        <p:txBody>
          <a:bodyPr wrap="none">
            <a:spAutoFit/>
          </a:bodyPr>
          <a:p>
            <a:pPr eaLnBrk="1" hangingPunct="1">
              <a:buFont typeface="Arial" panose="020B0604020202020204" pitchFamily="34" charset="0"/>
            </a:pPr>
            <a:endParaRPr lang="zh-CN" altLang="zh-CN" sz="3200" b="1" dirty="0">
              <a:solidFill>
                <a:srgbClr val="660033"/>
              </a:solidFill>
              <a:latin typeface="Times New Roman" panose="02020603050405020304" pitchFamily="18" charset="0"/>
              <a:ea typeface="楷体_GB2312" pitchFamily="49" charset="-122"/>
            </a:endParaRPr>
          </a:p>
          <a:p>
            <a:pPr eaLnBrk="1" hangingPunct="1">
              <a:buFont typeface="Arial" panose="020B0604020202020204" pitchFamily="34" charset="0"/>
            </a:pPr>
            <a:endParaRPr lang="zh-CN" altLang="zh-CN" sz="3200" b="1" dirty="0">
              <a:solidFill>
                <a:srgbClr val="660033"/>
              </a:solidFill>
              <a:latin typeface="Times New Roman" panose="02020603050405020304" pitchFamily="18" charset="0"/>
              <a:ea typeface="楷体_GB2312" pitchFamily="49" charset="-122"/>
            </a:endParaRPr>
          </a:p>
        </p:txBody>
      </p:sp>
      <p:sp>
        <p:nvSpPr>
          <p:cNvPr id="93213" name="Rectangle 29"/>
          <p:cNvSpPr/>
          <p:nvPr/>
        </p:nvSpPr>
        <p:spPr>
          <a:xfrm>
            <a:off x="1524000" y="5445125"/>
            <a:ext cx="2382838" cy="400050"/>
          </a:xfrm>
          <a:prstGeom prst="rect">
            <a:avLst/>
          </a:prstGeom>
          <a:noFill/>
          <a:ln w="9525">
            <a:noFill/>
          </a:ln>
        </p:spPr>
        <p:txBody>
          <a:bodyPr wrap="none">
            <a:spAutoFit/>
          </a:bodyPr>
          <a:p>
            <a:pPr eaLnBrk="1" hangingPunct="1">
              <a:buFont typeface="Arial" panose="020B0604020202020204" pitchFamily="34" charset="0"/>
            </a:pPr>
            <a:r>
              <a:rPr lang="zh-CN" altLang="zh-CN" sz="2000" b="1" dirty="0">
                <a:latin typeface="微软雅黑" panose="020B0503020204020204" pitchFamily="34" charset="-122"/>
                <a:ea typeface="微软雅黑" panose="020B0503020204020204" pitchFamily="34" charset="-122"/>
              </a:rPr>
              <a:t>→367→167→237</a:t>
            </a:r>
            <a:endParaRPr lang="zh-CN" altLang="zh-CN" sz="2000" b="1" dirty="0">
              <a:latin typeface="微软雅黑" panose="020B0503020204020204" pitchFamily="34" charset="-122"/>
              <a:ea typeface="微软雅黑" panose="020B0503020204020204" pitchFamily="34" charset="-122"/>
            </a:endParaRPr>
          </a:p>
        </p:txBody>
      </p:sp>
      <p:sp>
        <p:nvSpPr>
          <p:cNvPr id="93214" name="Rectangle 30"/>
          <p:cNvSpPr/>
          <p:nvPr/>
        </p:nvSpPr>
        <p:spPr>
          <a:xfrm>
            <a:off x="3790950" y="5446713"/>
            <a:ext cx="917575" cy="400050"/>
          </a:xfrm>
          <a:prstGeom prst="rect">
            <a:avLst/>
          </a:prstGeom>
          <a:noFill/>
          <a:ln w="9525">
            <a:noFill/>
          </a:ln>
        </p:spPr>
        <p:txBody>
          <a:bodyPr wrap="none">
            <a:spAutoFit/>
          </a:bodyPr>
          <a:p>
            <a:pPr eaLnBrk="1" hangingPunct="1">
              <a:buFont typeface="Arial" panose="020B0604020202020204" pitchFamily="34" charset="0"/>
            </a:pPr>
            <a:r>
              <a:rPr lang="zh-CN" altLang="zh-CN" sz="2000" b="1" dirty="0">
                <a:latin typeface="微软雅黑" panose="020B0503020204020204" pitchFamily="34" charset="-122"/>
                <a:ea typeface="微软雅黑" panose="020B0503020204020204" pitchFamily="34" charset="-122"/>
              </a:rPr>
              <a:t>→138</a:t>
            </a:r>
            <a:endParaRPr lang="zh-CN" altLang="zh-CN" sz="2000" b="1" dirty="0">
              <a:latin typeface="微软雅黑" panose="020B0503020204020204" pitchFamily="34" charset="-122"/>
              <a:ea typeface="微软雅黑" panose="020B0503020204020204" pitchFamily="34" charset="-122"/>
            </a:endParaRPr>
          </a:p>
        </p:txBody>
      </p:sp>
      <p:sp>
        <p:nvSpPr>
          <p:cNvPr id="93215" name="Rectangle 31"/>
          <p:cNvSpPr/>
          <p:nvPr/>
        </p:nvSpPr>
        <p:spPr>
          <a:xfrm>
            <a:off x="4656138" y="5446713"/>
            <a:ext cx="2382837" cy="400050"/>
          </a:xfrm>
          <a:prstGeom prst="rect">
            <a:avLst/>
          </a:prstGeom>
          <a:noFill/>
          <a:ln w="9525">
            <a:noFill/>
          </a:ln>
        </p:spPr>
        <p:txBody>
          <a:bodyPr wrap="none">
            <a:spAutoFit/>
          </a:bodyPr>
          <a:p>
            <a:pPr eaLnBrk="1" hangingPunct="1">
              <a:buFont typeface="Arial" panose="020B0604020202020204" pitchFamily="34" charset="0"/>
            </a:pPr>
            <a:r>
              <a:rPr lang="zh-CN" altLang="zh-CN" sz="2000" b="1" dirty="0">
                <a:latin typeface="微软雅黑" panose="020B0503020204020204" pitchFamily="34" charset="-122"/>
                <a:ea typeface="微软雅黑" panose="020B0503020204020204" pitchFamily="34" charset="-122"/>
              </a:rPr>
              <a:t>→369→239→139</a:t>
            </a:r>
            <a:endParaRPr lang="zh-CN" altLang="zh-CN" sz="2000" b="1"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3193"/>
                                        </p:tgtEl>
                                        <p:attrNameLst>
                                          <p:attrName>style.visibility</p:attrName>
                                        </p:attrNameLst>
                                      </p:cBhvr>
                                      <p:to>
                                        <p:strVal val="visible"/>
                                      </p:to>
                                    </p:set>
                                    <p:animEffect transition="in" filter="wipe(left)">
                                      <p:cBhvr>
                                        <p:cTn id="7" dur="500"/>
                                        <p:tgtEl>
                                          <p:spTgt spid="9319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3194"/>
                                        </p:tgtEl>
                                        <p:attrNameLst>
                                          <p:attrName>style.visibility</p:attrName>
                                        </p:attrNameLst>
                                      </p:cBhvr>
                                      <p:to>
                                        <p:strVal val="visible"/>
                                      </p:to>
                                    </p:set>
                                    <p:animEffect transition="in" filter="wipe(left)">
                                      <p:cBhvr>
                                        <p:cTn id="10" dur="500"/>
                                        <p:tgtEl>
                                          <p:spTgt spid="9319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3195"/>
                                        </p:tgtEl>
                                        <p:attrNameLst>
                                          <p:attrName>style.visibility</p:attrName>
                                        </p:attrNameLst>
                                      </p:cBhvr>
                                      <p:to>
                                        <p:strVal val="visible"/>
                                      </p:to>
                                    </p:set>
                                    <p:animEffect transition="in" filter="wipe(left)">
                                      <p:cBhvr>
                                        <p:cTn id="15" dur="500"/>
                                        <p:tgtEl>
                                          <p:spTgt spid="9319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3196"/>
                                        </p:tgtEl>
                                        <p:attrNameLst>
                                          <p:attrName>style.visibility</p:attrName>
                                        </p:attrNameLst>
                                      </p:cBhvr>
                                      <p:to>
                                        <p:strVal val="visible"/>
                                      </p:to>
                                    </p:set>
                                    <p:animEffect transition="in" filter="wipe(left)">
                                      <p:cBhvr>
                                        <p:cTn id="20" dur="500"/>
                                        <p:tgtEl>
                                          <p:spTgt spid="93196"/>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93197"/>
                                        </p:tgtEl>
                                        <p:attrNameLst>
                                          <p:attrName>style.visibility</p:attrName>
                                        </p:attrNameLst>
                                      </p:cBhvr>
                                      <p:to>
                                        <p:strVal val="visible"/>
                                      </p:to>
                                    </p:set>
                                    <p:animEffect transition="in" filter="wipe(left)">
                                      <p:cBhvr>
                                        <p:cTn id="24" dur="500"/>
                                        <p:tgtEl>
                                          <p:spTgt spid="93197"/>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93198"/>
                                        </p:tgtEl>
                                        <p:attrNameLst>
                                          <p:attrName>style.visibility</p:attrName>
                                        </p:attrNameLst>
                                      </p:cBhvr>
                                      <p:to>
                                        <p:strVal val="visible"/>
                                      </p:to>
                                    </p:set>
                                    <p:animEffect transition="in" filter="wipe(left)">
                                      <p:cBhvr>
                                        <p:cTn id="28" dur="500"/>
                                        <p:tgtEl>
                                          <p:spTgt spid="93198"/>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93199"/>
                                        </p:tgtEl>
                                        <p:attrNameLst>
                                          <p:attrName>style.visibility</p:attrName>
                                        </p:attrNameLst>
                                      </p:cBhvr>
                                      <p:to>
                                        <p:strVal val="visible"/>
                                      </p:to>
                                    </p:set>
                                    <p:animEffect transition="in" filter="wipe(left)">
                                      <p:cBhvr>
                                        <p:cTn id="32" dur="500"/>
                                        <p:tgtEl>
                                          <p:spTgt spid="9319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3200"/>
                                        </p:tgtEl>
                                        <p:attrNameLst>
                                          <p:attrName>style.visibility</p:attrName>
                                        </p:attrNameLst>
                                      </p:cBhvr>
                                      <p:to>
                                        <p:strVal val="visible"/>
                                      </p:to>
                                    </p:set>
                                    <p:animEffect transition="in" filter="wipe(left)">
                                      <p:cBhvr>
                                        <p:cTn id="37" dur="500"/>
                                        <p:tgtEl>
                                          <p:spTgt spid="93200"/>
                                        </p:tgtEl>
                                      </p:cBhvr>
                                    </p:animEffect>
                                  </p:childTnLst>
                                </p:cTn>
                              </p:par>
                            </p:childTnLst>
                          </p:cTn>
                        </p:par>
                        <p:par>
                          <p:cTn id="38" fill="hold">
                            <p:stCondLst>
                              <p:cond delay="500"/>
                            </p:stCondLst>
                            <p:childTnLst>
                              <p:par>
                                <p:cTn id="39" presetID="22" presetClass="entr" presetSubtype="4" fill="hold" grpId="0" nodeType="afterEffect">
                                  <p:stCondLst>
                                    <p:cond delay="0"/>
                                  </p:stCondLst>
                                  <p:childTnLst>
                                    <p:set>
                                      <p:cBhvr>
                                        <p:cTn id="40" dur="1" fill="hold">
                                          <p:stCondLst>
                                            <p:cond delay="0"/>
                                          </p:stCondLst>
                                        </p:cTn>
                                        <p:tgtEl>
                                          <p:spTgt spid="93201"/>
                                        </p:tgtEl>
                                        <p:attrNameLst>
                                          <p:attrName>style.visibility</p:attrName>
                                        </p:attrNameLst>
                                      </p:cBhvr>
                                      <p:to>
                                        <p:strVal val="visible"/>
                                      </p:to>
                                    </p:set>
                                    <p:animEffect transition="in" filter="wipe(down)">
                                      <p:cBhvr>
                                        <p:cTn id="41" dur="500"/>
                                        <p:tgtEl>
                                          <p:spTgt spid="9320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93202"/>
                                        </p:tgtEl>
                                        <p:attrNameLst>
                                          <p:attrName>style.visibility</p:attrName>
                                        </p:attrNameLst>
                                      </p:cBhvr>
                                      <p:to>
                                        <p:strVal val="visible"/>
                                      </p:to>
                                    </p:set>
                                    <p:animEffect transition="in" filter="wipe(left)">
                                      <p:cBhvr>
                                        <p:cTn id="46" dur="500"/>
                                        <p:tgtEl>
                                          <p:spTgt spid="93202"/>
                                        </p:tgtEl>
                                      </p:cBhvr>
                                    </p:animEffect>
                                  </p:childTnLst>
                                </p:cTn>
                              </p:par>
                            </p:childTnLst>
                          </p:cTn>
                        </p:par>
                        <p:par>
                          <p:cTn id="47" fill="hold">
                            <p:stCondLst>
                              <p:cond delay="500"/>
                            </p:stCondLst>
                            <p:childTnLst>
                              <p:par>
                                <p:cTn id="48" presetID="22" presetClass="entr" presetSubtype="4" fill="hold" grpId="0" nodeType="afterEffect">
                                  <p:stCondLst>
                                    <p:cond delay="0"/>
                                  </p:stCondLst>
                                  <p:childTnLst>
                                    <p:set>
                                      <p:cBhvr>
                                        <p:cTn id="49" dur="1" fill="hold">
                                          <p:stCondLst>
                                            <p:cond delay="0"/>
                                          </p:stCondLst>
                                        </p:cTn>
                                        <p:tgtEl>
                                          <p:spTgt spid="93203"/>
                                        </p:tgtEl>
                                        <p:attrNameLst>
                                          <p:attrName>style.visibility</p:attrName>
                                        </p:attrNameLst>
                                      </p:cBhvr>
                                      <p:to>
                                        <p:strVal val="visible"/>
                                      </p:to>
                                    </p:set>
                                    <p:animEffect transition="in" filter="wipe(down)">
                                      <p:cBhvr>
                                        <p:cTn id="50" dur="500"/>
                                        <p:tgtEl>
                                          <p:spTgt spid="9320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93204"/>
                                        </p:tgtEl>
                                        <p:attrNameLst>
                                          <p:attrName>style.visibility</p:attrName>
                                        </p:attrNameLst>
                                      </p:cBhvr>
                                      <p:to>
                                        <p:strVal val="visible"/>
                                      </p:to>
                                    </p:set>
                                    <p:animEffect transition="in" filter="wipe(left)">
                                      <p:cBhvr>
                                        <p:cTn id="55" dur="500"/>
                                        <p:tgtEl>
                                          <p:spTgt spid="9320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93205"/>
                                        </p:tgtEl>
                                        <p:attrNameLst>
                                          <p:attrName>style.visibility</p:attrName>
                                        </p:attrNameLst>
                                      </p:cBhvr>
                                      <p:to>
                                        <p:strVal val="visible"/>
                                      </p:to>
                                    </p:set>
                                    <p:animEffect transition="in" filter="wipe(left)">
                                      <p:cBhvr>
                                        <p:cTn id="60" dur="500"/>
                                        <p:tgtEl>
                                          <p:spTgt spid="9320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93206"/>
                                        </p:tgtEl>
                                        <p:attrNameLst>
                                          <p:attrName>style.visibility</p:attrName>
                                        </p:attrNameLst>
                                      </p:cBhvr>
                                      <p:to>
                                        <p:strVal val="visible"/>
                                      </p:to>
                                    </p:set>
                                    <p:animEffect transition="in" filter="wipe(left)">
                                      <p:cBhvr>
                                        <p:cTn id="65" dur="500"/>
                                        <p:tgtEl>
                                          <p:spTgt spid="9320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93207"/>
                                        </p:tgtEl>
                                        <p:attrNameLst>
                                          <p:attrName>style.visibility</p:attrName>
                                        </p:attrNameLst>
                                      </p:cBhvr>
                                      <p:to>
                                        <p:strVal val="visible"/>
                                      </p:to>
                                    </p:set>
                                    <p:animEffect transition="in" filter="wipe(left)">
                                      <p:cBhvr>
                                        <p:cTn id="70" dur="500"/>
                                        <p:tgtEl>
                                          <p:spTgt spid="9320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93208"/>
                                        </p:tgtEl>
                                        <p:attrNameLst>
                                          <p:attrName>style.visibility</p:attrName>
                                        </p:attrNameLst>
                                      </p:cBhvr>
                                      <p:to>
                                        <p:strVal val="visible"/>
                                      </p:to>
                                    </p:set>
                                    <p:animEffect transition="in" filter="wipe(left)">
                                      <p:cBhvr>
                                        <p:cTn id="75" dur="500"/>
                                        <p:tgtEl>
                                          <p:spTgt spid="9320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93209"/>
                                        </p:tgtEl>
                                        <p:attrNameLst>
                                          <p:attrName>style.visibility</p:attrName>
                                        </p:attrNameLst>
                                      </p:cBhvr>
                                      <p:to>
                                        <p:strVal val="visible"/>
                                      </p:to>
                                    </p:set>
                                    <p:animEffect transition="in" filter="wipe(left)">
                                      <p:cBhvr>
                                        <p:cTn id="80" dur="500"/>
                                        <p:tgtEl>
                                          <p:spTgt spid="9320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93210"/>
                                        </p:tgtEl>
                                        <p:attrNameLst>
                                          <p:attrName>style.visibility</p:attrName>
                                        </p:attrNameLst>
                                      </p:cBhvr>
                                      <p:to>
                                        <p:strVal val="visible"/>
                                      </p:to>
                                    </p:set>
                                    <p:animEffect transition="in" filter="wipe(left)">
                                      <p:cBhvr>
                                        <p:cTn id="85" dur="500"/>
                                        <p:tgtEl>
                                          <p:spTgt spid="93210"/>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93211"/>
                                        </p:tgtEl>
                                        <p:attrNameLst>
                                          <p:attrName>style.visibility</p:attrName>
                                        </p:attrNameLst>
                                      </p:cBhvr>
                                      <p:to>
                                        <p:strVal val="visible"/>
                                      </p:to>
                                    </p:set>
                                    <p:animEffect transition="in" filter="wipe(left)">
                                      <p:cBhvr>
                                        <p:cTn id="90" dur="500"/>
                                        <p:tgtEl>
                                          <p:spTgt spid="93211"/>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93212"/>
                                        </p:tgtEl>
                                        <p:attrNameLst>
                                          <p:attrName>style.visibility</p:attrName>
                                        </p:attrNameLst>
                                      </p:cBhvr>
                                      <p:to>
                                        <p:strVal val="visible"/>
                                      </p:to>
                                    </p:set>
                                    <p:animEffect transition="in" filter="wipe(left)">
                                      <p:cBhvr>
                                        <p:cTn id="93" dur="500"/>
                                        <p:tgtEl>
                                          <p:spTgt spid="93212"/>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93213"/>
                                        </p:tgtEl>
                                        <p:attrNameLst>
                                          <p:attrName>style.visibility</p:attrName>
                                        </p:attrNameLst>
                                      </p:cBhvr>
                                      <p:to>
                                        <p:strVal val="visible"/>
                                      </p:to>
                                    </p:set>
                                    <p:animEffect transition="in" filter="wipe(left)">
                                      <p:cBhvr>
                                        <p:cTn id="96" dur="500"/>
                                        <p:tgtEl>
                                          <p:spTgt spid="93213"/>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93214"/>
                                        </p:tgtEl>
                                        <p:attrNameLst>
                                          <p:attrName>style.visibility</p:attrName>
                                        </p:attrNameLst>
                                      </p:cBhvr>
                                      <p:to>
                                        <p:strVal val="visible"/>
                                      </p:to>
                                    </p:set>
                                    <p:animEffect transition="in" filter="wipe(left)">
                                      <p:cBhvr>
                                        <p:cTn id="99" dur="500"/>
                                        <p:tgtEl>
                                          <p:spTgt spid="93214"/>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93215"/>
                                        </p:tgtEl>
                                        <p:attrNameLst>
                                          <p:attrName>style.visibility</p:attrName>
                                        </p:attrNameLst>
                                      </p:cBhvr>
                                      <p:to>
                                        <p:strVal val="visible"/>
                                      </p:to>
                                    </p:set>
                                    <p:animEffect transition="in" filter="wipe(left)">
                                      <p:cBhvr>
                                        <p:cTn id="102" dur="500"/>
                                        <p:tgtEl>
                                          <p:spTgt spid="93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3" grpId="0"/>
      <p:bldP spid="93194" grpId="0"/>
      <p:bldP spid="93195" grpId="0"/>
      <p:bldP spid="93196" grpId="0"/>
      <p:bldP spid="93197" grpId="0"/>
      <p:bldP spid="93198" grpId="0"/>
      <p:bldP spid="93199" grpId="0"/>
      <p:bldP spid="93200" grpId="0"/>
      <p:bldP spid="93201" grpId="0" bldLvl="0"/>
      <p:bldP spid="93202" grpId="0"/>
      <p:bldP spid="93203" grpId="0" bldLvl="0"/>
      <p:bldP spid="93204" grpId="0"/>
      <p:bldP spid="93205" grpId="0"/>
      <p:bldP spid="93206" grpId="0"/>
      <p:bldP spid="93207" grpId="0"/>
      <p:bldP spid="93208" grpId="0"/>
      <p:bldP spid="93209" grpId="0"/>
      <p:bldP spid="93210" grpId="0"/>
      <p:bldP spid="93211" grpId="0"/>
      <p:bldP spid="93212" grpId="0"/>
      <p:bldP spid="93213" grpId="0"/>
      <p:bldP spid="93214" grpId="0"/>
      <p:bldP spid="9321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ext Box 4"/>
          <p:cNvSpPr txBox="1"/>
          <p:nvPr/>
        </p:nvSpPr>
        <p:spPr>
          <a:xfrm>
            <a:off x="958850" y="725488"/>
            <a:ext cx="6216650" cy="400050"/>
          </a:xfrm>
          <a:prstGeom prst="rect">
            <a:avLst/>
          </a:prstGeom>
          <a:noFill/>
          <a:ln w="9525">
            <a:noFill/>
          </a:ln>
        </p:spPr>
        <p:txBody>
          <a:bodyPr wrap="none" lIns="91456" tIns="45728" rIns="91456" bIns="45728">
            <a:spAutoFit/>
          </a:bodyPr>
          <a:p>
            <a:pPr eaLnBrk="1" hangingPunct="1">
              <a:buFont typeface="Arial" panose="020B0604020202020204" pitchFamily="34" charset="0"/>
            </a:pPr>
            <a:r>
              <a:rPr lang="zh-CN" altLang="zh-CN" sz="2000" b="1" dirty="0">
                <a:latin typeface="微软雅黑" panose="020B0503020204020204" pitchFamily="34" charset="-122"/>
                <a:ea typeface="微软雅黑" panose="020B0503020204020204" pitchFamily="34" charset="-122"/>
              </a:rPr>
              <a:t>p→230→367→167→237→138→369→239→139</a:t>
            </a:r>
            <a:endParaRPr lang="zh-CN" altLang="zh-CN" sz="2000" b="1" dirty="0">
              <a:latin typeface="微软雅黑" panose="020B0503020204020204" pitchFamily="34" charset="-122"/>
              <a:ea typeface="微软雅黑" panose="020B0503020204020204" pitchFamily="34" charset="-122"/>
            </a:endParaRPr>
          </a:p>
        </p:txBody>
      </p:sp>
      <p:sp>
        <p:nvSpPr>
          <p:cNvPr id="10" name="Text Box 2"/>
          <p:cNvSpPr txBox="1"/>
          <p:nvPr/>
        </p:nvSpPr>
        <p:spPr>
          <a:xfrm>
            <a:off x="792163" y="1333500"/>
            <a:ext cx="1979612" cy="430213"/>
          </a:xfrm>
          <a:prstGeom prst="rect">
            <a:avLst/>
          </a:prstGeom>
          <a:noFill/>
          <a:ln w="9525">
            <a:noFill/>
          </a:ln>
        </p:spPr>
        <p:txBody>
          <a:bodyPr wrap="none" lIns="91456" tIns="45728" rIns="91456" bIns="45728">
            <a:spAutoFit/>
          </a:bodyPr>
          <a:p>
            <a:pPr eaLnBrk="1" hangingPunct="1">
              <a:lnSpc>
                <a:spcPct val="120000"/>
              </a:lnSpc>
              <a:buFont typeface="Arial" panose="020B0604020202020204" pitchFamily="34" charset="0"/>
            </a:pPr>
            <a:r>
              <a:rPr lang="zh-CN" altLang="zh-CN" sz="2000" b="1" dirty="0">
                <a:latin typeface="微软雅黑" panose="020B0503020204020204" pitchFamily="34" charset="-122"/>
                <a:ea typeface="微软雅黑" panose="020B0503020204020204" pitchFamily="34" charset="-122"/>
              </a:rPr>
              <a:t>进行第二次分配</a:t>
            </a:r>
            <a:endParaRPr lang="zh-CN" altLang="zh-CN" sz="2000" dirty="0">
              <a:latin typeface="微软雅黑" panose="020B0503020204020204" pitchFamily="34" charset="-122"/>
              <a:ea typeface="微软雅黑" panose="020B0503020204020204" pitchFamily="34" charset="-122"/>
            </a:endParaRPr>
          </a:p>
        </p:txBody>
      </p:sp>
      <p:sp>
        <p:nvSpPr>
          <p:cNvPr id="14" name="TextBox 13"/>
          <p:cNvSpPr txBox="1"/>
          <p:nvPr/>
        </p:nvSpPr>
        <p:spPr>
          <a:xfrm>
            <a:off x="477838" y="2216150"/>
            <a:ext cx="1071562" cy="461963"/>
          </a:xfrm>
          <a:prstGeom prst="rect">
            <a:avLst/>
          </a:prstGeom>
          <a:noFill/>
          <a:ln w="9525">
            <a:noFill/>
          </a:ln>
        </p:spPr>
        <p:txBody>
          <a:bodyPr>
            <a:spAutoFit/>
          </a:bodyPr>
          <a:p>
            <a:pPr eaLnBrk="1" hangingPunct="1">
              <a:buFont typeface="Arial" panose="020B0604020202020204" pitchFamily="34" charset="0"/>
            </a:pPr>
            <a:r>
              <a:rPr lang="en-US" altLang="zh-CN" sz="2400" dirty="0">
                <a:latin typeface="微软雅黑" panose="020B0503020204020204" pitchFamily="34" charset="-122"/>
                <a:ea typeface="微软雅黑" panose="020B0503020204020204" pitchFamily="34" charset="-122"/>
              </a:rPr>
              <a:t>f[</a:t>
            </a:r>
            <a:r>
              <a:rPr lang="en-US" altLang="zh-CN" sz="2400" dirty="0">
                <a:solidFill>
                  <a:srgbClr val="FF0000"/>
                </a:solidFill>
                <a:latin typeface="微软雅黑" panose="020B0503020204020204" pitchFamily="34" charset="-122"/>
                <a:ea typeface="微软雅黑" panose="020B0503020204020204" pitchFamily="34" charset="-122"/>
              </a:rPr>
              <a:t>3</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15" name="TextBox 14"/>
          <p:cNvSpPr txBox="1"/>
          <p:nvPr/>
        </p:nvSpPr>
        <p:spPr>
          <a:xfrm>
            <a:off x="6264275" y="2216150"/>
            <a:ext cx="1071563" cy="461963"/>
          </a:xfrm>
          <a:prstGeom prst="rect">
            <a:avLst/>
          </a:prstGeom>
          <a:noFill/>
          <a:ln w="9525">
            <a:noFill/>
          </a:ln>
        </p:spPr>
        <p:txBody>
          <a:bodyPr>
            <a:spAutoFit/>
          </a:bodyPr>
          <a:p>
            <a:pPr eaLnBrk="1" hangingPunct="1">
              <a:buFont typeface="Arial" panose="020B0604020202020204" pitchFamily="34" charset="0"/>
            </a:pPr>
            <a:r>
              <a:rPr lang="en-US" altLang="zh-CN" sz="2400" dirty="0">
                <a:latin typeface="微软雅黑" panose="020B0503020204020204" pitchFamily="34" charset="-122"/>
                <a:ea typeface="微软雅黑" panose="020B0503020204020204" pitchFamily="34" charset="-122"/>
              </a:rPr>
              <a:t>r[</a:t>
            </a:r>
            <a:r>
              <a:rPr lang="en-US" altLang="zh-CN" sz="2400" dirty="0">
                <a:solidFill>
                  <a:srgbClr val="FF0000"/>
                </a:solidFill>
                <a:latin typeface="微软雅黑" panose="020B0503020204020204" pitchFamily="34" charset="-122"/>
                <a:ea typeface="微软雅黑" panose="020B0503020204020204" pitchFamily="34" charset="-122"/>
              </a:rPr>
              <a:t>3</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18" name="TextBox 17"/>
          <p:cNvSpPr txBox="1"/>
          <p:nvPr/>
        </p:nvSpPr>
        <p:spPr>
          <a:xfrm>
            <a:off x="550863" y="3154363"/>
            <a:ext cx="1071562" cy="461962"/>
          </a:xfrm>
          <a:prstGeom prst="rect">
            <a:avLst/>
          </a:prstGeom>
          <a:noFill/>
          <a:ln w="9525">
            <a:noFill/>
          </a:ln>
        </p:spPr>
        <p:txBody>
          <a:bodyPr>
            <a:spAutoFit/>
          </a:bodyPr>
          <a:p>
            <a:pPr eaLnBrk="1" hangingPunct="1">
              <a:buFont typeface="Arial" panose="020B0604020202020204" pitchFamily="34" charset="0"/>
            </a:pPr>
            <a:r>
              <a:rPr lang="en-US" altLang="zh-CN" sz="2400" dirty="0">
                <a:latin typeface="微软雅黑" panose="020B0503020204020204" pitchFamily="34" charset="-122"/>
                <a:ea typeface="微软雅黑" panose="020B0503020204020204" pitchFamily="34" charset="-122"/>
              </a:rPr>
              <a:t>f[</a:t>
            </a:r>
            <a:r>
              <a:rPr lang="en-US" altLang="zh-CN" sz="2400" dirty="0">
                <a:solidFill>
                  <a:srgbClr val="FF0000"/>
                </a:solidFill>
                <a:latin typeface="微软雅黑" panose="020B0503020204020204" pitchFamily="34" charset="-122"/>
                <a:ea typeface="微软雅黑" panose="020B0503020204020204" pitchFamily="34" charset="-122"/>
              </a:rPr>
              <a:t>6</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19" name="TextBox 18"/>
          <p:cNvSpPr txBox="1"/>
          <p:nvPr/>
        </p:nvSpPr>
        <p:spPr>
          <a:xfrm>
            <a:off x="4795838" y="3154363"/>
            <a:ext cx="1071562" cy="461962"/>
          </a:xfrm>
          <a:prstGeom prst="rect">
            <a:avLst/>
          </a:prstGeom>
          <a:noFill/>
          <a:ln w="9525">
            <a:noFill/>
          </a:ln>
        </p:spPr>
        <p:txBody>
          <a:bodyPr>
            <a:spAutoFit/>
          </a:bodyPr>
          <a:p>
            <a:pPr eaLnBrk="1" hangingPunct="1">
              <a:buFont typeface="Arial" panose="020B0604020202020204" pitchFamily="34" charset="0"/>
            </a:pPr>
            <a:r>
              <a:rPr lang="en-US" altLang="zh-CN" sz="2400" dirty="0">
                <a:latin typeface="微软雅黑" panose="020B0503020204020204" pitchFamily="34" charset="-122"/>
                <a:ea typeface="微软雅黑" panose="020B0503020204020204" pitchFamily="34" charset="-122"/>
              </a:rPr>
              <a:t>r[</a:t>
            </a:r>
            <a:r>
              <a:rPr lang="en-US" altLang="zh-CN" sz="2400" dirty="0">
                <a:solidFill>
                  <a:srgbClr val="FF0000"/>
                </a:solidFill>
                <a:latin typeface="微软雅黑" panose="020B0503020204020204" pitchFamily="34" charset="-122"/>
                <a:ea typeface="微软雅黑" panose="020B0503020204020204" pitchFamily="34" charset="-122"/>
              </a:rPr>
              <a:t>6</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20" name="TextBox 19"/>
          <p:cNvSpPr txBox="1"/>
          <p:nvPr/>
        </p:nvSpPr>
        <p:spPr>
          <a:xfrm>
            <a:off x="982663" y="2216150"/>
            <a:ext cx="1285875" cy="461963"/>
          </a:xfrm>
          <a:prstGeom prst="rect">
            <a:avLst/>
          </a:prstGeom>
          <a:noFill/>
          <a:ln w="9525">
            <a:noFill/>
          </a:ln>
        </p:spPr>
        <p:txBody>
          <a:bodyPr>
            <a:spAutoFit/>
          </a:bodyPr>
          <a:p>
            <a:pPr eaLnBrk="1" hangingPunct="1">
              <a:buFont typeface="Arial" panose="020B0604020202020204" pitchFamily="34" charset="0"/>
            </a:pPr>
            <a:r>
              <a:rPr lang="zh-CN" altLang="zh-CN"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2</a:t>
            </a:r>
            <a:r>
              <a:rPr lang="en-US" altLang="zh-CN" sz="2400" dirty="0">
                <a:solidFill>
                  <a:srgbClr val="FF0000"/>
                </a:solidFill>
                <a:latin typeface="Times New Roman" panose="02020603050405020304" pitchFamily="18" charset="0"/>
                <a:ea typeface="楷体_GB2312" pitchFamily="49" charset="-122"/>
              </a:rPr>
              <a:t>3</a:t>
            </a:r>
            <a:r>
              <a:rPr lang="en-US" altLang="zh-CN" sz="2400" dirty="0">
                <a:latin typeface="Times New Roman" panose="02020603050405020304" pitchFamily="18" charset="0"/>
                <a:ea typeface="楷体_GB2312" pitchFamily="49" charset="-122"/>
              </a:rPr>
              <a:t>0</a:t>
            </a:r>
            <a:endParaRPr lang="zh-CN" altLang="en-US" sz="2400"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835650" y="2133600"/>
            <a:ext cx="642938" cy="584200"/>
          </a:xfrm>
          <a:prstGeom prst="rect">
            <a:avLst/>
          </a:prstGeom>
          <a:noFill/>
          <a:ln w="9525">
            <a:noFill/>
          </a:ln>
        </p:spPr>
        <p:txBody>
          <a:bodyPr>
            <a:spAutoFit/>
          </a:bodyPr>
          <a:p>
            <a:pPr eaLnBrk="1" hangingPunct="1">
              <a:buFont typeface="Arial" panose="020B0604020202020204" pitchFamily="34" charset="0"/>
            </a:pPr>
            <a:r>
              <a:rPr lang="zh-CN" altLang="zh-CN" sz="3200" dirty="0">
                <a:latin typeface="Times New Roman" panose="02020603050405020304" pitchFamily="18" charset="0"/>
                <a:ea typeface="楷体_GB2312" pitchFamily="49" charset="-122"/>
              </a:rPr>
              <a:t>←</a:t>
            </a:r>
            <a:endParaRPr lang="zh-CN" altLang="en-US" sz="3200" dirty="0">
              <a:latin typeface="微软雅黑" panose="020B0503020204020204" pitchFamily="34" charset="-122"/>
              <a:ea typeface="微软雅黑" panose="020B0503020204020204" pitchFamily="34" charset="-122"/>
            </a:endParaRPr>
          </a:p>
        </p:txBody>
      </p:sp>
      <p:sp>
        <p:nvSpPr>
          <p:cNvPr id="22" name="TextBox 21"/>
          <p:cNvSpPr txBox="1"/>
          <p:nvPr/>
        </p:nvSpPr>
        <p:spPr>
          <a:xfrm>
            <a:off x="1198563" y="3154363"/>
            <a:ext cx="1285875" cy="461962"/>
          </a:xfrm>
          <a:prstGeom prst="rect">
            <a:avLst/>
          </a:prstGeom>
          <a:noFill/>
          <a:ln w="9525">
            <a:noFill/>
          </a:ln>
        </p:spPr>
        <p:txBody>
          <a:bodyPr>
            <a:spAutoFit/>
          </a:bodyPr>
          <a:p>
            <a:pPr eaLnBrk="1" hangingPunct="1">
              <a:buFont typeface="Arial" panose="020B0604020202020204" pitchFamily="34" charset="0"/>
            </a:pPr>
            <a:r>
              <a:rPr lang="zh-CN" altLang="zh-CN"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3</a:t>
            </a:r>
            <a:r>
              <a:rPr lang="en-US" altLang="zh-CN" sz="2400" dirty="0">
                <a:solidFill>
                  <a:srgbClr val="FF0000"/>
                </a:solidFill>
                <a:latin typeface="Times New Roman" panose="02020603050405020304" pitchFamily="18" charset="0"/>
                <a:ea typeface="楷体_GB2312" pitchFamily="49" charset="-122"/>
              </a:rPr>
              <a:t>6</a:t>
            </a:r>
            <a:r>
              <a:rPr lang="en-US" altLang="zh-CN" sz="2400" dirty="0">
                <a:latin typeface="Times New Roman" panose="02020603050405020304" pitchFamily="18" charset="0"/>
                <a:ea typeface="楷体_GB2312" pitchFamily="49" charset="-122"/>
              </a:rPr>
              <a:t>7</a:t>
            </a:r>
            <a:endParaRPr lang="zh-CN" altLang="en-US" sz="2400" dirty="0">
              <a:latin typeface="微软雅黑" panose="020B0503020204020204" pitchFamily="34" charset="-122"/>
              <a:ea typeface="微软雅黑" panose="020B0503020204020204" pitchFamily="34" charset="-122"/>
            </a:endParaRPr>
          </a:p>
        </p:txBody>
      </p:sp>
      <p:sp>
        <p:nvSpPr>
          <p:cNvPr id="23" name="TextBox 22"/>
          <p:cNvSpPr txBox="1"/>
          <p:nvPr/>
        </p:nvSpPr>
        <p:spPr>
          <a:xfrm>
            <a:off x="4151313" y="3154363"/>
            <a:ext cx="644525" cy="461962"/>
          </a:xfrm>
          <a:prstGeom prst="rect">
            <a:avLst/>
          </a:prstGeom>
          <a:noFill/>
          <a:ln w="9525">
            <a:noFill/>
          </a:ln>
        </p:spPr>
        <p:txBody>
          <a:bodyPr>
            <a:spAutoFit/>
          </a:bodyPr>
          <a:p>
            <a:pPr eaLnBrk="1" hangingPunct="1">
              <a:buFont typeface="Arial" panose="020B0604020202020204" pitchFamily="34" charset="0"/>
            </a:pPr>
            <a:r>
              <a:rPr lang="zh-CN" altLang="zh-CN" sz="2400" dirty="0">
                <a:latin typeface="Times New Roman" panose="02020603050405020304" pitchFamily="18" charset="0"/>
                <a:ea typeface="楷体_GB2312" pitchFamily="49" charset="-122"/>
              </a:rPr>
              <a:t>←</a:t>
            </a:r>
            <a:endParaRPr lang="zh-CN" altLang="en-US" sz="2400" dirty="0">
              <a:latin typeface="微软雅黑" panose="020B0503020204020204" pitchFamily="34" charset="-122"/>
              <a:ea typeface="微软雅黑" panose="020B0503020204020204" pitchFamily="34" charset="-122"/>
            </a:endParaRPr>
          </a:p>
        </p:txBody>
      </p:sp>
      <p:sp>
        <p:nvSpPr>
          <p:cNvPr id="24" name="TextBox 23"/>
          <p:cNvSpPr txBox="1"/>
          <p:nvPr/>
        </p:nvSpPr>
        <p:spPr>
          <a:xfrm>
            <a:off x="2206625" y="3141663"/>
            <a:ext cx="1285875" cy="461962"/>
          </a:xfrm>
          <a:prstGeom prst="rect">
            <a:avLst/>
          </a:prstGeom>
          <a:noFill/>
          <a:ln w="9525">
            <a:noFill/>
          </a:ln>
        </p:spPr>
        <p:txBody>
          <a:bodyPr>
            <a:spAutoFit/>
          </a:bodyPr>
          <a:p>
            <a:pPr eaLnBrk="1" hangingPunct="1">
              <a:buFont typeface="Arial" panose="020B0604020202020204" pitchFamily="34" charset="0"/>
            </a:pPr>
            <a:r>
              <a:rPr lang="zh-CN" altLang="zh-CN"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1</a:t>
            </a:r>
            <a:r>
              <a:rPr lang="en-US" altLang="zh-CN" sz="2400" dirty="0">
                <a:solidFill>
                  <a:srgbClr val="FF0000"/>
                </a:solidFill>
                <a:latin typeface="Times New Roman" panose="02020603050405020304" pitchFamily="18" charset="0"/>
                <a:ea typeface="楷体_GB2312" pitchFamily="49" charset="-122"/>
              </a:rPr>
              <a:t>6</a:t>
            </a:r>
            <a:r>
              <a:rPr lang="en-US" altLang="zh-CN" sz="2400" dirty="0">
                <a:latin typeface="Times New Roman" panose="02020603050405020304" pitchFamily="18" charset="0"/>
                <a:ea typeface="楷体_GB2312" pitchFamily="49" charset="-122"/>
              </a:rPr>
              <a:t>7</a:t>
            </a:r>
            <a:endParaRPr lang="zh-CN" altLang="en-US" sz="2400" dirty="0">
              <a:latin typeface="微软雅黑" panose="020B0503020204020204" pitchFamily="34" charset="-122"/>
              <a:ea typeface="微软雅黑" panose="020B0503020204020204" pitchFamily="34" charset="-122"/>
            </a:endParaRPr>
          </a:p>
        </p:txBody>
      </p:sp>
      <p:sp>
        <p:nvSpPr>
          <p:cNvPr id="25" name="TextBox 24"/>
          <p:cNvSpPr txBox="1"/>
          <p:nvPr/>
        </p:nvSpPr>
        <p:spPr>
          <a:xfrm>
            <a:off x="2017713" y="2216150"/>
            <a:ext cx="1285875" cy="461963"/>
          </a:xfrm>
          <a:prstGeom prst="rect">
            <a:avLst/>
          </a:prstGeom>
          <a:noFill/>
          <a:ln w="9525">
            <a:noFill/>
          </a:ln>
        </p:spPr>
        <p:txBody>
          <a:bodyPr>
            <a:spAutoFit/>
          </a:bodyPr>
          <a:p>
            <a:pPr eaLnBrk="1" hangingPunct="1">
              <a:buFont typeface="Arial" panose="020B0604020202020204" pitchFamily="34" charset="0"/>
            </a:pPr>
            <a:r>
              <a:rPr lang="zh-CN" altLang="zh-CN"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2</a:t>
            </a:r>
            <a:r>
              <a:rPr lang="en-US" altLang="zh-CN" sz="2400" dirty="0">
                <a:solidFill>
                  <a:srgbClr val="FF0000"/>
                </a:solidFill>
                <a:latin typeface="Times New Roman" panose="02020603050405020304" pitchFamily="18" charset="0"/>
                <a:ea typeface="楷体_GB2312" pitchFamily="49" charset="-122"/>
              </a:rPr>
              <a:t>3</a:t>
            </a:r>
            <a:r>
              <a:rPr lang="en-US" altLang="zh-CN" sz="2400" dirty="0">
                <a:latin typeface="Times New Roman" panose="02020603050405020304" pitchFamily="18" charset="0"/>
                <a:ea typeface="楷体_GB2312" pitchFamily="49" charset="-122"/>
              </a:rPr>
              <a:t>7</a:t>
            </a:r>
            <a:endParaRPr lang="zh-CN" altLang="en-US" sz="2400" dirty="0">
              <a:latin typeface="微软雅黑" panose="020B0503020204020204" pitchFamily="34" charset="-122"/>
              <a:ea typeface="微软雅黑" panose="020B0503020204020204" pitchFamily="34" charset="-122"/>
            </a:endParaRPr>
          </a:p>
        </p:txBody>
      </p:sp>
      <p:sp>
        <p:nvSpPr>
          <p:cNvPr id="26" name="TextBox 25"/>
          <p:cNvSpPr txBox="1"/>
          <p:nvPr/>
        </p:nvSpPr>
        <p:spPr>
          <a:xfrm>
            <a:off x="2954338" y="2216150"/>
            <a:ext cx="1285875" cy="461963"/>
          </a:xfrm>
          <a:prstGeom prst="rect">
            <a:avLst/>
          </a:prstGeom>
          <a:noFill/>
          <a:ln w="9525">
            <a:noFill/>
          </a:ln>
        </p:spPr>
        <p:txBody>
          <a:bodyPr>
            <a:spAutoFit/>
          </a:bodyPr>
          <a:p>
            <a:pPr eaLnBrk="1" hangingPunct="1">
              <a:buFont typeface="Arial" panose="020B0604020202020204" pitchFamily="34" charset="0"/>
            </a:pPr>
            <a:r>
              <a:rPr lang="zh-CN" altLang="zh-CN"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1</a:t>
            </a:r>
            <a:r>
              <a:rPr lang="en-US" altLang="zh-CN" sz="2400" dirty="0">
                <a:solidFill>
                  <a:srgbClr val="FF0000"/>
                </a:solidFill>
                <a:latin typeface="Times New Roman" panose="02020603050405020304" pitchFamily="18" charset="0"/>
                <a:ea typeface="楷体_GB2312" pitchFamily="49" charset="-122"/>
              </a:rPr>
              <a:t>3</a:t>
            </a:r>
            <a:r>
              <a:rPr lang="en-US" altLang="zh-CN" sz="2400" dirty="0">
                <a:latin typeface="Times New Roman" panose="02020603050405020304" pitchFamily="18" charset="0"/>
                <a:ea typeface="楷体_GB2312" pitchFamily="49" charset="-122"/>
              </a:rPr>
              <a:t>8</a:t>
            </a:r>
            <a:endParaRPr lang="zh-CN" altLang="en-US" sz="2400" dirty="0">
              <a:latin typeface="微软雅黑" panose="020B0503020204020204" pitchFamily="34" charset="-122"/>
              <a:ea typeface="微软雅黑" panose="020B0503020204020204" pitchFamily="34" charset="-122"/>
            </a:endParaRPr>
          </a:p>
        </p:txBody>
      </p:sp>
      <p:sp>
        <p:nvSpPr>
          <p:cNvPr id="27" name="TextBox 26"/>
          <p:cNvSpPr txBox="1"/>
          <p:nvPr/>
        </p:nvSpPr>
        <p:spPr>
          <a:xfrm>
            <a:off x="3214688" y="3154363"/>
            <a:ext cx="1285875" cy="461962"/>
          </a:xfrm>
          <a:prstGeom prst="rect">
            <a:avLst/>
          </a:prstGeom>
          <a:noFill/>
          <a:ln w="9525">
            <a:noFill/>
          </a:ln>
        </p:spPr>
        <p:txBody>
          <a:bodyPr>
            <a:spAutoFit/>
          </a:bodyPr>
          <a:p>
            <a:pPr eaLnBrk="1" hangingPunct="1">
              <a:buFont typeface="Arial" panose="020B0604020202020204" pitchFamily="34" charset="0"/>
            </a:pPr>
            <a:r>
              <a:rPr lang="zh-CN" altLang="zh-CN"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3</a:t>
            </a:r>
            <a:r>
              <a:rPr lang="en-US" altLang="zh-CN" sz="2400" dirty="0">
                <a:solidFill>
                  <a:srgbClr val="FF0000"/>
                </a:solidFill>
                <a:latin typeface="Times New Roman" panose="02020603050405020304" pitchFamily="18" charset="0"/>
                <a:ea typeface="楷体_GB2312" pitchFamily="49" charset="-122"/>
              </a:rPr>
              <a:t>6</a:t>
            </a:r>
            <a:r>
              <a:rPr lang="en-US" altLang="zh-CN" sz="2400" dirty="0">
                <a:latin typeface="Times New Roman" panose="02020603050405020304" pitchFamily="18" charset="0"/>
                <a:ea typeface="楷体_GB2312" pitchFamily="49" charset="-122"/>
              </a:rPr>
              <a:t>9</a:t>
            </a:r>
            <a:endParaRPr lang="zh-CN" altLang="en-US" sz="2400" dirty="0">
              <a:latin typeface="微软雅黑" panose="020B0503020204020204" pitchFamily="34" charset="-122"/>
              <a:ea typeface="微软雅黑" panose="020B0503020204020204" pitchFamily="34" charset="-122"/>
            </a:endParaRPr>
          </a:p>
        </p:txBody>
      </p:sp>
      <p:sp>
        <p:nvSpPr>
          <p:cNvPr id="28" name="TextBox 27"/>
          <p:cNvSpPr txBox="1"/>
          <p:nvPr/>
        </p:nvSpPr>
        <p:spPr>
          <a:xfrm>
            <a:off x="3935413" y="2216150"/>
            <a:ext cx="1285875" cy="461963"/>
          </a:xfrm>
          <a:prstGeom prst="rect">
            <a:avLst/>
          </a:prstGeom>
          <a:noFill/>
          <a:ln w="9525">
            <a:noFill/>
          </a:ln>
        </p:spPr>
        <p:txBody>
          <a:bodyPr>
            <a:spAutoFit/>
          </a:bodyPr>
          <a:p>
            <a:pPr eaLnBrk="1" hangingPunct="1">
              <a:buFont typeface="Arial" panose="020B0604020202020204" pitchFamily="34" charset="0"/>
            </a:pPr>
            <a:r>
              <a:rPr lang="zh-CN" altLang="zh-CN"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2</a:t>
            </a:r>
            <a:r>
              <a:rPr lang="en-US" altLang="zh-CN" sz="2400" dirty="0">
                <a:solidFill>
                  <a:srgbClr val="FF0000"/>
                </a:solidFill>
                <a:latin typeface="Times New Roman" panose="02020603050405020304" pitchFamily="18" charset="0"/>
                <a:ea typeface="楷体_GB2312" pitchFamily="49" charset="-122"/>
              </a:rPr>
              <a:t>3</a:t>
            </a:r>
            <a:r>
              <a:rPr lang="en-US" altLang="zh-CN" sz="2400" dirty="0">
                <a:latin typeface="Times New Roman" panose="02020603050405020304" pitchFamily="18" charset="0"/>
                <a:ea typeface="楷体_GB2312" pitchFamily="49" charset="-122"/>
              </a:rPr>
              <a:t>9</a:t>
            </a:r>
            <a:endParaRPr lang="zh-CN" altLang="en-US" sz="2400" dirty="0">
              <a:latin typeface="微软雅黑" panose="020B0503020204020204" pitchFamily="34" charset="-122"/>
              <a:ea typeface="微软雅黑" panose="020B0503020204020204" pitchFamily="34" charset="-122"/>
            </a:endParaRPr>
          </a:p>
        </p:txBody>
      </p:sp>
      <p:sp>
        <p:nvSpPr>
          <p:cNvPr id="29" name="TextBox 28"/>
          <p:cNvSpPr txBox="1"/>
          <p:nvPr/>
        </p:nvSpPr>
        <p:spPr>
          <a:xfrm>
            <a:off x="4899025" y="2216150"/>
            <a:ext cx="1287463" cy="461963"/>
          </a:xfrm>
          <a:prstGeom prst="rect">
            <a:avLst/>
          </a:prstGeom>
          <a:noFill/>
          <a:ln w="9525">
            <a:noFill/>
          </a:ln>
        </p:spPr>
        <p:txBody>
          <a:bodyPr>
            <a:spAutoFit/>
          </a:bodyPr>
          <a:p>
            <a:pPr eaLnBrk="1" hangingPunct="1">
              <a:buFont typeface="Arial" panose="020B0604020202020204" pitchFamily="34" charset="0"/>
            </a:pPr>
            <a:r>
              <a:rPr lang="zh-CN" altLang="zh-CN"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1</a:t>
            </a:r>
            <a:r>
              <a:rPr lang="en-US" altLang="zh-CN" sz="2400" dirty="0">
                <a:solidFill>
                  <a:srgbClr val="FF0000"/>
                </a:solidFill>
                <a:latin typeface="Times New Roman" panose="02020603050405020304" pitchFamily="18" charset="0"/>
                <a:ea typeface="楷体_GB2312" pitchFamily="49" charset="-122"/>
              </a:rPr>
              <a:t>3</a:t>
            </a:r>
            <a:r>
              <a:rPr lang="en-US" altLang="zh-CN" sz="2400" dirty="0">
                <a:latin typeface="Times New Roman" panose="02020603050405020304" pitchFamily="18" charset="0"/>
                <a:ea typeface="楷体_GB2312" pitchFamily="49" charset="-122"/>
              </a:rPr>
              <a:t>9</a:t>
            </a:r>
            <a:endParaRPr lang="zh-CN" altLang="en-US" sz="2400" dirty="0">
              <a:latin typeface="微软雅黑" panose="020B0503020204020204" pitchFamily="34" charset="-122"/>
              <a:ea typeface="微软雅黑" panose="020B0503020204020204" pitchFamily="34" charset="-122"/>
            </a:endParaRPr>
          </a:p>
        </p:txBody>
      </p:sp>
      <p:sp>
        <p:nvSpPr>
          <p:cNvPr id="30" name="Rectangle 16"/>
          <p:cNvSpPr/>
          <p:nvPr/>
        </p:nvSpPr>
        <p:spPr>
          <a:xfrm>
            <a:off x="874713" y="4005263"/>
            <a:ext cx="1979612" cy="430212"/>
          </a:xfrm>
          <a:prstGeom prst="rect">
            <a:avLst/>
          </a:prstGeom>
          <a:noFill/>
          <a:ln w="9525">
            <a:noFill/>
          </a:ln>
        </p:spPr>
        <p:txBody>
          <a:bodyPr wrap="none" lIns="91456" tIns="45728" rIns="91456" bIns="45728">
            <a:spAutoFit/>
          </a:bodyPr>
          <a:p>
            <a:pPr eaLnBrk="1" hangingPunct="1">
              <a:lnSpc>
                <a:spcPct val="120000"/>
              </a:lnSpc>
              <a:buFont typeface="Arial" panose="020B0604020202020204" pitchFamily="34" charset="0"/>
            </a:pPr>
            <a:r>
              <a:rPr lang="zh-CN" altLang="zh-CN" sz="2000" b="1" dirty="0">
                <a:latin typeface="微软雅黑" panose="020B0503020204020204" pitchFamily="34" charset="-122"/>
                <a:ea typeface="微软雅黑" panose="020B0503020204020204" pitchFamily="34" charset="-122"/>
              </a:rPr>
              <a:t>进行第二次收集</a:t>
            </a:r>
            <a:endParaRPr lang="zh-CN" altLang="zh-CN" sz="2000" b="1" dirty="0">
              <a:latin typeface="微软雅黑" panose="020B0503020204020204" pitchFamily="34" charset="-122"/>
              <a:ea typeface="微软雅黑" panose="020B0503020204020204" pitchFamily="34" charset="-122"/>
            </a:endParaRPr>
          </a:p>
        </p:txBody>
      </p:sp>
      <p:sp>
        <p:nvSpPr>
          <p:cNvPr id="31" name="Text Box 3"/>
          <p:cNvSpPr txBox="1"/>
          <p:nvPr/>
        </p:nvSpPr>
        <p:spPr>
          <a:xfrm>
            <a:off x="754063" y="4648200"/>
            <a:ext cx="4202112" cy="496888"/>
          </a:xfrm>
          <a:prstGeom prst="rect">
            <a:avLst/>
          </a:prstGeom>
          <a:noFill/>
          <a:ln w="9525">
            <a:noFill/>
          </a:ln>
        </p:spPr>
        <p:txBody>
          <a:bodyPr wrap="none" lIns="91456" tIns="45728" rIns="91456" bIns="45728">
            <a:spAutoFit/>
          </a:bodyPr>
          <a:p>
            <a:pPr eaLnBrk="1" hangingPunct="1">
              <a:lnSpc>
                <a:spcPct val="120000"/>
              </a:lnSpc>
              <a:buFont typeface="Arial" panose="020B0604020202020204" pitchFamily="34" charset="0"/>
            </a:pPr>
            <a:r>
              <a:rPr lang="zh-CN" altLang="zh-CN" sz="2400" b="1" dirty="0">
                <a:latin typeface="Times New Roman" panose="02020603050405020304" pitchFamily="18" charset="0"/>
                <a:ea typeface="楷体_GB2312" pitchFamily="49" charset="-122"/>
              </a:rPr>
              <a:t>p→230→237→138→239→139</a:t>
            </a:r>
            <a:endParaRPr lang="zh-CN" altLang="zh-CN" sz="2400" dirty="0">
              <a:latin typeface="Times New Roman" panose="02020603050405020304" pitchFamily="18" charset="0"/>
              <a:ea typeface="楷体_GB2312" pitchFamily="49" charset="-122"/>
            </a:endParaRPr>
          </a:p>
        </p:txBody>
      </p:sp>
      <p:sp>
        <p:nvSpPr>
          <p:cNvPr id="32" name="Rectangle 15"/>
          <p:cNvSpPr/>
          <p:nvPr/>
        </p:nvSpPr>
        <p:spPr>
          <a:xfrm>
            <a:off x="4826000" y="4648200"/>
            <a:ext cx="2493963" cy="461963"/>
          </a:xfrm>
          <a:prstGeom prst="rect">
            <a:avLst/>
          </a:prstGeom>
          <a:noFill/>
          <a:ln w="9525">
            <a:noFill/>
          </a:ln>
        </p:spPr>
        <p:txBody>
          <a:bodyPr wrap="none" lIns="91456" tIns="45728" rIns="91456" bIns="45728">
            <a:spAutoFit/>
          </a:bodyPr>
          <a:p>
            <a:pPr eaLnBrk="1" hangingPunct="1">
              <a:buFont typeface="Arial" panose="020B0604020202020204" pitchFamily="34" charset="0"/>
            </a:pPr>
            <a:r>
              <a:rPr lang="zh-CN" altLang="zh-CN" sz="2400" b="1" dirty="0">
                <a:latin typeface="Times New Roman" panose="02020603050405020304" pitchFamily="18" charset="0"/>
                <a:ea typeface="楷体_GB2312" pitchFamily="49" charset="-122"/>
              </a:rPr>
              <a:t>→367→167→369</a:t>
            </a:r>
            <a:endParaRPr lang="zh-CN" altLang="zh-CN" sz="2400" b="1" dirty="0">
              <a:latin typeface="Times New Roman" panose="02020603050405020304" pitchFamily="18" charset="0"/>
              <a:ea typeface="楷体_GB2312"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left)">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500"/>
                                        <p:tgtEl>
                                          <p:spTgt spid="22"/>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left)">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left)">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left)">
                                      <p:cBhvr>
                                        <p:cTn id="67" dur="500"/>
                                        <p:tgtEl>
                                          <p:spTgt spid="2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wipe(left)">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wipe(left)">
                                      <p:cBhvr>
                                        <p:cTn id="77" dur="500"/>
                                        <p:tgtEl>
                                          <p:spTgt spid="2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wipe(left)">
                                      <p:cBhvr>
                                        <p:cTn id="82" dur="500"/>
                                        <p:tgtEl>
                                          <p:spTgt spid="3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wipe(left)">
                                      <p:cBhvr>
                                        <p:cTn id="87" dur="500"/>
                                        <p:tgtEl>
                                          <p:spTgt spid="31"/>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wipe(left)">
                                      <p:cBhvr>
                                        <p:cTn id="9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p:bldP spid="15"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ext Box 4"/>
          <p:cNvSpPr txBox="1"/>
          <p:nvPr/>
        </p:nvSpPr>
        <p:spPr>
          <a:xfrm>
            <a:off x="593725" y="592138"/>
            <a:ext cx="6511925" cy="461962"/>
          </a:xfrm>
          <a:prstGeom prst="rect">
            <a:avLst/>
          </a:prstGeom>
          <a:noFill/>
          <a:ln w="9525">
            <a:noFill/>
          </a:ln>
        </p:spPr>
        <p:txBody>
          <a:bodyPr wrap="none" lIns="91456" tIns="45728" rIns="91456" bIns="45728">
            <a:spAutoFit/>
          </a:bodyPr>
          <a:p>
            <a:pPr eaLnBrk="1" hangingPunct="1">
              <a:buFont typeface="Arial" panose="020B0604020202020204" pitchFamily="34" charset="0"/>
            </a:pPr>
            <a:r>
              <a:rPr lang="zh-CN" altLang="zh-CN" sz="2400" b="1" dirty="0">
                <a:latin typeface="Times New Roman" panose="02020603050405020304" pitchFamily="18" charset="0"/>
                <a:ea typeface="楷体_GB2312" pitchFamily="49" charset="-122"/>
              </a:rPr>
              <a:t>p→230→237→138→239→139→367→167→369</a:t>
            </a:r>
            <a:endParaRPr lang="zh-CN" altLang="zh-CN" sz="2400" b="1" dirty="0">
              <a:latin typeface="Times New Roman" panose="02020603050405020304" pitchFamily="18" charset="0"/>
              <a:ea typeface="楷体_GB2312" pitchFamily="49" charset="-122"/>
            </a:endParaRPr>
          </a:p>
        </p:txBody>
      </p:sp>
      <p:sp>
        <p:nvSpPr>
          <p:cNvPr id="10" name="Rectangle 5"/>
          <p:cNvSpPr/>
          <p:nvPr/>
        </p:nvSpPr>
        <p:spPr>
          <a:xfrm>
            <a:off x="665163" y="1157288"/>
            <a:ext cx="1990725" cy="400050"/>
          </a:xfrm>
          <a:prstGeom prst="rect">
            <a:avLst/>
          </a:prstGeom>
          <a:noFill/>
          <a:ln w="9525">
            <a:noFill/>
          </a:ln>
        </p:spPr>
        <p:txBody>
          <a:bodyPr wrap="none" lIns="91456" tIns="45728" rIns="91456" bIns="45728">
            <a:spAutoFit/>
          </a:bodyPr>
          <a:p>
            <a:pPr eaLnBrk="1" hangingPunct="1">
              <a:buFont typeface="Arial" panose="020B0604020202020204" pitchFamily="34" charset="0"/>
            </a:pPr>
            <a:r>
              <a:rPr lang="zh-CN" altLang="zh-CN" sz="2000" b="1" dirty="0">
                <a:latin typeface="微软雅黑" panose="020B0503020204020204" pitchFamily="34" charset="-122"/>
                <a:ea typeface="微软雅黑" panose="020B0503020204020204" pitchFamily="34" charset="-122"/>
              </a:rPr>
              <a:t>进行第三次分配</a:t>
            </a:r>
            <a:endParaRPr lang="zh-CN" altLang="zh-CN" sz="2000" b="1" dirty="0">
              <a:latin typeface="微软雅黑" panose="020B0503020204020204" pitchFamily="34" charset="-122"/>
              <a:ea typeface="微软雅黑" panose="020B0503020204020204" pitchFamily="34" charset="-122"/>
            </a:endParaRPr>
          </a:p>
        </p:txBody>
      </p:sp>
      <p:sp>
        <p:nvSpPr>
          <p:cNvPr id="16" name="TextBox 15"/>
          <p:cNvSpPr txBox="1"/>
          <p:nvPr/>
        </p:nvSpPr>
        <p:spPr>
          <a:xfrm>
            <a:off x="950913" y="1917700"/>
            <a:ext cx="928687" cy="461963"/>
          </a:xfrm>
          <a:prstGeom prst="rect">
            <a:avLst/>
          </a:prstGeom>
          <a:noFill/>
          <a:ln w="9525">
            <a:noFill/>
          </a:ln>
        </p:spPr>
        <p:txBody>
          <a:bodyPr>
            <a:spAutoFit/>
          </a:bodyPr>
          <a:p>
            <a:pPr eaLnBrk="1" hangingPunct="1">
              <a:buFont typeface="Arial" panose="020B0604020202020204" pitchFamily="34" charset="0"/>
            </a:pPr>
            <a:r>
              <a:rPr lang="en-US" altLang="zh-CN" sz="2400" dirty="0">
                <a:latin typeface="微软雅黑" panose="020B0503020204020204" pitchFamily="34" charset="-122"/>
                <a:ea typeface="微软雅黑" panose="020B0503020204020204" pitchFamily="34" charset="-122"/>
              </a:rPr>
              <a:t>f[</a:t>
            </a:r>
            <a:r>
              <a:rPr lang="en-US" altLang="zh-CN" sz="2400" dirty="0">
                <a:solidFill>
                  <a:srgbClr val="FF0000"/>
                </a:solidFill>
                <a:latin typeface="微软雅黑" panose="020B0503020204020204" pitchFamily="34" charset="-122"/>
                <a:ea typeface="微软雅黑" panose="020B0503020204020204" pitchFamily="34" charset="-122"/>
              </a:rPr>
              <a:t>1</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17" name="TextBox 16"/>
          <p:cNvSpPr txBox="1"/>
          <p:nvPr/>
        </p:nvSpPr>
        <p:spPr>
          <a:xfrm>
            <a:off x="4870450" y="1905000"/>
            <a:ext cx="928688" cy="461963"/>
          </a:xfrm>
          <a:prstGeom prst="rect">
            <a:avLst/>
          </a:prstGeom>
          <a:noFill/>
          <a:ln w="9525">
            <a:noFill/>
          </a:ln>
        </p:spPr>
        <p:txBody>
          <a:bodyPr>
            <a:spAutoFit/>
          </a:bodyPr>
          <a:p>
            <a:pPr eaLnBrk="1" hangingPunct="1">
              <a:buFont typeface="Arial" panose="020B0604020202020204" pitchFamily="34" charset="0"/>
            </a:pPr>
            <a:r>
              <a:rPr lang="en-US" altLang="zh-CN" sz="2400" dirty="0">
                <a:latin typeface="微软雅黑" panose="020B0503020204020204" pitchFamily="34" charset="-122"/>
                <a:ea typeface="微软雅黑" panose="020B0503020204020204" pitchFamily="34" charset="-122"/>
              </a:rPr>
              <a:t>r[</a:t>
            </a:r>
            <a:r>
              <a:rPr lang="en-US" altLang="zh-CN" sz="2400" dirty="0">
                <a:solidFill>
                  <a:srgbClr val="FF0000"/>
                </a:solidFill>
                <a:latin typeface="微软雅黑" panose="020B0503020204020204" pitchFamily="34" charset="-122"/>
                <a:ea typeface="微软雅黑" panose="020B0503020204020204" pitchFamily="34" charset="-122"/>
              </a:rPr>
              <a:t>1</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18" name="TextBox 17"/>
          <p:cNvSpPr txBox="1"/>
          <p:nvPr/>
        </p:nvSpPr>
        <p:spPr>
          <a:xfrm>
            <a:off x="950913" y="2709863"/>
            <a:ext cx="928687" cy="461962"/>
          </a:xfrm>
          <a:prstGeom prst="rect">
            <a:avLst/>
          </a:prstGeom>
          <a:noFill/>
          <a:ln w="9525">
            <a:noFill/>
          </a:ln>
        </p:spPr>
        <p:txBody>
          <a:bodyPr>
            <a:spAutoFit/>
          </a:bodyPr>
          <a:p>
            <a:pPr eaLnBrk="1" hangingPunct="1">
              <a:buFont typeface="Arial" panose="020B0604020202020204" pitchFamily="34" charset="0"/>
            </a:pPr>
            <a:r>
              <a:rPr lang="en-US" altLang="zh-CN" sz="2400" dirty="0">
                <a:latin typeface="微软雅黑" panose="020B0503020204020204" pitchFamily="34" charset="-122"/>
                <a:ea typeface="微软雅黑" panose="020B0503020204020204" pitchFamily="34" charset="-122"/>
              </a:rPr>
              <a:t>f[</a:t>
            </a:r>
            <a:r>
              <a:rPr lang="en-US" altLang="zh-CN" sz="2400" dirty="0">
                <a:solidFill>
                  <a:srgbClr val="FF0000"/>
                </a:solidFill>
                <a:latin typeface="微软雅黑" panose="020B0503020204020204" pitchFamily="34" charset="-122"/>
                <a:ea typeface="微软雅黑" panose="020B0503020204020204" pitchFamily="34" charset="-122"/>
              </a:rPr>
              <a:t>2</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19" name="TextBox 18"/>
          <p:cNvSpPr txBox="1"/>
          <p:nvPr/>
        </p:nvSpPr>
        <p:spPr>
          <a:xfrm>
            <a:off x="4872038" y="2709863"/>
            <a:ext cx="928687" cy="461962"/>
          </a:xfrm>
          <a:prstGeom prst="rect">
            <a:avLst/>
          </a:prstGeom>
          <a:noFill/>
          <a:ln w="9525">
            <a:noFill/>
          </a:ln>
        </p:spPr>
        <p:txBody>
          <a:bodyPr>
            <a:spAutoFit/>
          </a:bodyPr>
          <a:p>
            <a:pPr eaLnBrk="1" hangingPunct="1">
              <a:buFont typeface="Arial" panose="020B0604020202020204" pitchFamily="34" charset="0"/>
            </a:pPr>
            <a:r>
              <a:rPr lang="en-US" altLang="zh-CN" sz="2400" dirty="0">
                <a:latin typeface="微软雅黑" panose="020B0503020204020204" pitchFamily="34" charset="-122"/>
                <a:ea typeface="微软雅黑" panose="020B0503020204020204" pitchFamily="34" charset="-122"/>
              </a:rPr>
              <a:t>r[</a:t>
            </a:r>
            <a:r>
              <a:rPr lang="en-US" altLang="zh-CN" sz="2400" dirty="0">
                <a:solidFill>
                  <a:srgbClr val="FF0000"/>
                </a:solidFill>
                <a:latin typeface="微软雅黑" panose="020B0503020204020204" pitchFamily="34" charset="-122"/>
                <a:ea typeface="微软雅黑" panose="020B0503020204020204" pitchFamily="34" charset="-122"/>
              </a:rPr>
              <a:t>2</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20" name="TextBox 19"/>
          <p:cNvSpPr txBox="1"/>
          <p:nvPr/>
        </p:nvSpPr>
        <p:spPr>
          <a:xfrm>
            <a:off x="1022350" y="3573463"/>
            <a:ext cx="928688" cy="461962"/>
          </a:xfrm>
          <a:prstGeom prst="rect">
            <a:avLst/>
          </a:prstGeom>
          <a:noFill/>
          <a:ln w="9525">
            <a:noFill/>
          </a:ln>
        </p:spPr>
        <p:txBody>
          <a:bodyPr>
            <a:spAutoFit/>
          </a:bodyPr>
          <a:p>
            <a:pPr eaLnBrk="1" hangingPunct="1">
              <a:buFont typeface="Arial" panose="020B0604020202020204" pitchFamily="34" charset="0"/>
            </a:pPr>
            <a:r>
              <a:rPr lang="en-US" altLang="zh-CN" sz="2400" dirty="0">
                <a:latin typeface="微软雅黑" panose="020B0503020204020204" pitchFamily="34" charset="-122"/>
                <a:ea typeface="微软雅黑" panose="020B0503020204020204" pitchFamily="34" charset="-122"/>
              </a:rPr>
              <a:t>f[</a:t>
            </a:r>
            <a:r>
              <a:rPr lang="en-US" altLang="zh-CN" sz="2400" dirty="0">
                <a:solidFill>
                  <a:srgbClr val="FF0000"/>
                </a:solidFill>
                <a:latin typeface="微软雅黑" panose="020B0503020204020204" pitchFamily="34" charset="-122"/>
                <a:ea typeface="微软雅黑" panose="020B0503020204020204" pitchFamily="34" charset="-122"/>
              </a:rPr>
              <a:t>3</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21" name="TextBox 20"/>
          <p:cNvSpPr txBox="1"/>
          <p:nvPr/>
        </p:nvSpPr>
        <p:spPr>
          <a:xfrm>
            <a:off x="3935413" y="3573463"/>
            <a:ext cx="930275" cy="461962"/>
          </a:xfrm>
          <a:prstGeom prst="rect">
            <a:avLst/>
          </a:prstGeom>
          <a:noFill/>
          <a:ln w="9525">
            <a:noFill/>
          </a:ln>
        </p:spPr>
        <p:txBody>
          <a:bodyPr>
            <a:spAutoFit/>
          </a:bodyPr>
          <a:p>
            <a:pPr eaLnBrk="1" hangingPunct="1">
              <a:buFont typeface="Arial" panose="020B0604020202020204" pitchFamily="34" charset="0"/>
            </a:pPr>
            <a:r>
              <a:rPr lang="en-US" altLang="zh-CN" sz="2400" dirty="0">
                <a:latin typeface="微软雅黑" panose="020B0503020204020204" pitchFamily="34" charset="-122"/>
                <a:ea typeface="微软雅黑" panose="020B0503020204020204" pitchFamily="34" charset="-122"/>
              </a:rPr>
              <a:t>r[</a:t>
            </a:r>
            <a:r>
              <a:rPr lang="en-US" altLang="zh-CN" sz="2400" dirty="0">
                <a:solidFill>
                  <a:srgbClr val="FF0000"/>
                </a:solidFill>
                <a:latin typeface="微软雅黑" panose="020B0503020204020204" pitchFamily="34" charset="-122"/>
                <a:ea typeface="微软雅黑" panose="020B0503020204020204" pitchFamily="34" charset="-122"/>
              </a:rPr>
              <a:t>3</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23" name="TextBox 22"/>
          <p:cNvSpPr txBox="1"/>
          <p:nvPr/>
        </p:nvSpPr>
        <p:spPr>
          <a:xfrm>
            <a:off x="1558925" y="2709863"/>
            <a:ext cx="1285875" cy="461962"/>
          </a:xfrm>
          <a:prstGeom prst="rect">
            <a:avLst/>
          </a:prstGeom>
          <a:noFill/>
          <a:ln w="9525">
            <a:noFill/>
          </a:ln>
        </p:spPr>
        <p:txBody>
          <a:bodyPr>
            <a:spAutoFit/>
          </a:bodyPr>
          <a:p>
            <a:pPr eaLnBrk="1" hangingPunct="1">
              <a:buFont typeface="Arial" panose="020B0604020202020204" pitchFamily="34" charset="0"/>
            </a:pPr>
            <a:r>
              <a:rPr lang="zh-CN" altLang="zh-CN" sz="2400" dirty="0">
                <a:latin typeface="Times New Roman" panose="02020603050405020304" pitchFamily="18" charset="0"/>
                <a:ea typeface="楷体_GB2312" pitchFamily="49" charset="-122"/>
              </a:rPr>
              <a:t>→</a:t>
            </a:r>
            <a:r>
              <a:rPr lang="en-US" altLang="zh-CN" sz="2400" dirty="0">
                <a:solidFill>
                  <a:srgbClr val="FF0000"/>
                </a:solidFill>
                <a:latin typeface="Times New Roman" panose="02020603050405020304" pitchFamily="18" charset="0"/>
                <a:ea typeface="楷体_GB2312" pitchFamily="49" charset="-122"/>
              </a:rPr>
              <a:t>2</a:t>
            </a:r>
            <a:r>
              <a:rPr lang="en-US" altLang="zh-CN" sz="2400" dirty="0">
                <a:latin typeface="Times New Roman" panose="02020603050405020304" pitchFamily="18" charset="0"/>
                <a:ea typeface="楷体_GB2312" pitchFamily="49" charset="-122"/>
              </a:rPr>
              <a:t>30</a:t>
            </a:r>
            <a:endParaRPr lang="zh-CN" altLang="en-US" sz="2400" dirty="0">
              <a:latin typeface="微软雅黑" panose="020B0503020204020204" pitchFamily="34" charset="-122"/>
              <a:ea typeface="微软雅黑" panose="020B0503020204020204" pitchFamily="34" charset="-122"/>
            </a:endParaRPr>
          </a:p>
        </p:txBody>
      </p:sp>
      <p:sp>
        <p:nvSpPr>
          <p:cNvPr id="24" name="TextBox 23"/>
          <p:cNvSpPr txBox="1"/>
          <p:nvPr/>
        </p:nvSpPr>
        <p:spPr>
          <a:xfrm>
            <a:off x="4438650" y="2709863"/>
            <a:ext cx="644525" cy="461962"/>
          </a:xfrm>
          <a:prstGeom prst="rect">
            <a:avLst/>
          </a:prstGeom>
          <a:noFill/>
          <a:ln w="9525">
            <a:noFill/>
          </a:ln>
        </p:spPr>
        <p:txBody>
          <a:bodyPr>
            <a:spAutoFit/>
          </a:bodyPr>
          <a:p>
            <a:pPr eaLnBrk="1" hangingPunct="1">
              <a:buFont typeface="Arial" panose="020B0604020202020204" pitchFamily="34" charset="0"/>
            </a:pPr>
            <a:r>
              <a:rPr lang="zh-CN" altLang="zh-CN" sz="2400" dirty="0">
                <a:latin typeface="Times New Roman" panose="02020603050405020304" pitchFamily="18" charset="0"/>
                <a:ea typeface="楷体_GB2312" pitchFamily="49" charset="-122"/>
              </a:rPr>
              <a:t>←</a:t>
            </a:r>
            <a:endParaRPr lang="zh-CN" altLang="en-US" sz="2400" dirty="0">
              <a:latin typeface="微软雅黑" panose="020B0503020204020204" pitchFamily="34" charset="-122"/>
              <a:ea typeface="微软雅黑" panose="020B0503020204020204" pitchFamily="34" charset="-122"/>
            </a:endParaRPr>
          </a:p>
        </p:txBody>
      </p:sp>
      <p:sp>
        <p:nvSpPr>
          <p:cNvPr id="25" name="TextBox 24"/>
          <p:cNvSpPr txBox="1"/>
          <p:nvPr/>
        </p:nvSpPr>
        <p:spPr>
          <a:xfrm>
            <a:off x="2525713" y="2709863"/>
            <a:ext cx="1285875" cy="461962"/>
          </a:xfrm>
          <a:prstGeom prst="rect">
            <a:avLst/>
          </a:prstGeom>
          <a:noFill/>
          <a:ln w="9525">
            <a:noFill/>
          </a:ln>
        </p:spPr>
        <p:txBody>
          <a:bodyPr>
            <a:spAutoFit/>
          </a:bodyPr>
          <a:p>
            <a:pPr eaLnBrk="1" hangingPunct="1">
              <a:buFont typeface="Arial" panose="020B0604020202020204" pitchFamily="34" charset="0"/>
            </a:pPr>
            <a:r>
              <a:rPr lang="zh-CN" altLang="zh-CN" sz="2400" dirty="0">
                <a:latin typeface="Times New Roman" panose="02020603050405020304" pitchFamily="18" charset="0"/>
                <a:ea typeface="楷体_GB2312" pitchFamily="49" charset="-122"/>
              </a:rPr>
              <a:t>→</a:t>
            </a:r>
            <a:r>
              <a:rPr lang="en-US" altLang="zh-CN" sz="2400" dirty="0">
                <a:solidFill>
                  <a:srgbClr val="FF0000"/>
                </a:solidFill>
                <a:latin typeface="Times New Roman" panose="02020603050405020304" pitchFamily="18" charset="0"/>
                <a:ea typeface="楷体_GB2312" pitchFamily="49" charset="-122"/>
              </a:rPr>
              <a:t>2</a:t>
            </a:r>
            <a:r>
              <a:rPr lang="en-US" altLang="zh-CN" sz="2400" dirty="0">
                <a:latin typeface="Times New Roman" panose="02020603050405020304" pitchFamily="18" charset="0"/>
                <a:ea typeface="楷体_GB2312" pitchFamily="49" charset="-122"/>
              </a:rPr>
              <a:t>37</a:t>
            </a:r>
            <a:endParaRPr lang="zh-CN" altLang="en-US" sz="2400" dirty="0">
              <a:latin typeface="微软雅黑" panose="020B0503020204020204" pitchFamily="34" charset="-122"/>
              <a:ea typeface="微软雅黑" panose="020B0503020204020204" pitchFamily="34" charset="-122"/>
            </a:endParaRPr>
          </a:p>
        </p:txBody>
      </p:sp>
      <p:sp>
        <p:nvSpPr>
          <p:cNvPr id="26" name="TextBox 25"/>
          <p:cNvSpPr txBox="1"/>
          <p:nvPr/>
        </p:nvSpPr>
        <p:spPr>
          <a:xfrm>
            <a:off x="1558925" y="1917700"/>
            <a:ext cx="1285875" cy="461963"/>
          </a:xfrm>
          <a:prstGeom prst="rect">
            <a:avLst/>
          </a:prstGeom>
          <a:noFill/>
          <a:ln w="9525">
            <a:noFill/>
          </a:ln>
        </p:spPr>
        <p:txBody>
          <a:bodyPr>
            <a:spAutoFit/>
          </a:bodyPr>
          <a:p>
            <a:pPr eaLnBrk="1" hangingPunct="1">
              <a:buFont typeface="Arial" panose="020B0604020202020204" pitchFamily="34" charset="0"/>
            </a:pPr>
            <a:r>
              <a:rPr lang="zh-CN" altLang="zh-CN" sz="2400" dirty="0">
                <a:latin typeface="Times New Roman" panose="02020603050405020304" pitchFamily="18" charset="0"/>
                <a:ea typeface="楷体_GB2312" pitchFamily="49" charset="-122"/>
              </a:rPr>
              <a:t>→</a:t>
            </a:r>
            <a:r>
              <a:rPr lang="en-US" altLang="zh-CN" sz="2400" dirty="0">
                <a:solidFill>
                  <a:srgbClr val="FF0000"/>
                </a:solidFill>
                <a:latin typeface="Times New Roman" panose="02020603050405020304" pitchFamily="18" charset="0"/>
                <a:ea typeface="楷体_GB2312" pitchFamily="49" charset="-122"/>
              </a:rPr>
              <a:t>1</a:t>
            </a:r>
            <a:r>
              <a:rPr lang="en-US" altLang="zh-CN" sz="2400" dirty="0">
                <a:latin typeface="Times New Roman" panose="02020603050405020304" pitchFamily="18" charset="0"/>
                <a:ea typeface="楷体_GB2312" pitchFamily="49" charset="-122"/>
              </a:rPr>
              <a:t>38</a:t>
            </a:r>
            <a:endParaRPr lang="zh-CN" altLang="en-US" sz="2400" dirty="0">
              <a:latin typeface="微软雅黑" panose="020B0503020204020204" pitchFamily="34" charset="-122"/>
              <a:ea typeface="微软雅黑" panose="020B0503020204020204" pitchFamily="34" charset="-122"/>
            </a:endParaRPr>
          </a:p>
        </p:txBody>
      </p:sp>
      <p:sp>
        <p:nvSpPr>
          <p:cNvPr id="27" name="TextBox 26"/>
          <p:cNvSpPr txBox="1"/>
          <p:nvPr/>
        </p:nvSpPr>
        <p:spPr>
          <a:xfrm>
            <a:off x="4367213" y="1905000"/>
            <a:ext cx="644525" cy="461963"/>
          </a:xfrm>
          <a:prstGeom prst="rect">
            <a:avLst/>
          </a:prstGeom>
          <a:noFill/>
          <a:ln w="9525">
            <a:noFill/>
          </a:ln>
        </p:spPr>
        <p:txBody>
          <a:bodyPr>
            <a:spAutoFit/>
          </a:bodyPr>
          <a:p>
            <a:pPr eaLnBrk="1" hangingPunct="1">
              <a:buFont typeface="Arial" panose="020B0604020202020204" pitchFamily="34" charset="0"/>
            </a:pPr>
            <a:r>
              <a:rPr lang="zh-CN" altLang="zh-CN" sz="2400" dirty="0">
                <a:latin typeface="Times New Roman" panose="02020603050405020304" pitchFamily="18" charset="0"/>
                <a:ea typeface="楷体_GB2312" pitchFamily="49" charset="-122"/>
              </a:rPr>
              <a:t>←</a:t>
            </a:r>
            <a:endParaRPr lang="zh-CN" altLang="en-US" sz="2400" dirty="0">
              <a:latin typeface="微软雅黑" panose="020B0503020204020204" pitchFamily="34" charset="-122"/>
              <a:ea typeface="微软雅黑" panose="020B0503020204020204" pitchFamily="34" charset="-122"/>
            </a:endParaRPr>
          </a:p>
        </p:txBody>
      </p:sp>
      <p:sp>
        <p:nvSpPr>
          <p:cNvPr id="28" name="TextBox 27"/>
          <p:cNvSpPr txBox="1"/>
          <p:nvPr/>
        </p:nvSpPr>
        <p:spPr>
          <a:xfrm>
            <a:off x="3503613" y="2709863"/>
            <a:ext cx="1285875" cy="461962"/>
          </a:xfrm>
          <a:prstGeom prst="rect">
            <a:avLst/>
          </a:prstGeom>
          <a:noFill/>
          <a:ln w="9525">
            <a:noFill/>
          </a:ln>
        </p:spPr>
        <p:txBody>
          <a:bodyPr>
            <a:spAutoFit/>
          </a:bodyPr>
          <a:p>
            <a:pPr eaLnBrk="1" hangingPunct="1">
              <a:buFont typeface="Arial" panose="020B0604020202020204" pitchFamily="34" charset="0"/>
            </a:pPr>
            <a:r>
              <a:rPr lang="zh-CN" altLang="zh-CN" sz="2400" dirty="0">
                <a:latin typeface="Times New Roman" panose="02020603050405020304" pitchFamily="18" charset="0"/>
                <a:ea typeface="楷体_GB2312" pitchFamily="49" charset="-122"/>
              </a:rPr>
              <a:t>→</a:t>
            </a:r>
            <a:r>
              <a:rPr lang="en-US" altLang="zh-CN" sz="2400" dirty="0">
                <a:solidFill>
                  <a:srgbClr val="FF0000"/>
                </a:solidFill>
                <a:latin typeface="Times New Roman" panose="02020603050405020304" pitchFamily="18" charset="0"/>
                <a:ea typeface="楷体_GB2312" pitchFamily="49" charset="-122"/>
              </a:rPr>
              <a:t>2</a:t>
            </a:r>
            <a:r>
              <a:rPr lang="en-US" altLang="zh-CN" sz="2400" dirty="0">
                <a:latin typeface="Times New Roman" panose="02020603050405020304" pitchFamily="18" charset="0"/>
                <a:ea typeface="楷体_GB2312" pitchFamily="49" charset="-122"/>
              </a:rPr>
              <a:t>39</a:t>
            </a:r>
            <a:endParaRPr lang="zh-CN" altLang="en-US" sz="2400" dirty="0">
              <a:latin typeface="微软雅黑" panose="020B0503020204020204" pitchFamily="34" charset="-122"/>
              <a:ea typeface="微软雅黑" panose="020B0503020204020204" pitchFamily="34" charset="-122"/>
            </a:endParaRPr>
          </a:p>
        </p:txBody>
      </p:sp>
      <p:sp>
        <p:nvSpPr>
          <p:cNvPr id="29" name="TextBox 28"/>
          <p:cNvSpPr txBox="1"/>
          <p:nvPr/>
        </p:nvSpPr>
        <p:spPr>
          <a:xfrm>
            <a:off x="2566988" y="1917700"/>
            <a:ext cx="1285875" cy="461963"/>
          </a:xfrm>
          <a:prstGeom prst="rect">
            <a:avLst/>
          </a:prstGeom>
          <a:noFill/>
          <a:ln w="9525">
            <a:noFill/>
          </a:ln>
        </p:spPr>
        <p:txBody>
          <a:bodyPr>
            <a:spAutoFit/>
          </a:bodyPr>
          <a:p>
            <a:pPr eaLnBrk="1" hangingPunct="1">
              <a:buFont typeface="Arial" panose="020B0604020202020204" pitchFamily="34" charset="0"/>
            </a:pPr>
            <a:r>
              <a:rPr lang="zh-CN" altLang="zh-CN" sz="2400" dirty="0">
                <a:latin typeface="Times New Roman" panose="02020603050405020304" pitchFamily="18" charset="0"/>
                <a:ea typeface="楷体_GB2312" pitchFamily="49" charset="-122"/>
              </a:rPr>
              <a:t>→</a:t>
            </a:r>
            <a:r>
              <a:rPr lang="en-US" altLang="zh-CN" sz="2400" dirty="0">
                <a:solidFill>
                  <a:srgbClr val="FF0000"/>
                </a:solidFill>
                <a:latin typeface="Times New Roman" panose="02020603050405020304" pitchFamily="18" charset="0"/>
                <a:ea typeface="楷体_GB2312" pitchFamily="49" charset="-122"/>
              </a:rPr>
              <a:t>1</a:t>
            </a:r>
            <a:r>
              <a:rPr lang="en-US" altLang="zh-CN" sz="2400" dirty="0">
                <a:latin typeface="Times New Roman" panose="02020603050405020304" pitchFamily="18" charset="0"/>
                <a:ea typeface="楷体_GB2312" pitchFamily="49" charset="-122"/>
              </a:rPr>
              <a:t>39</a:t>
            </a:r>
            <a:endParaRPr lang="zh-CN" altLang="en-US" sz="2400" dirty="0">
              <a:latin typeface="微软雅黑" panose="020B0503020204020204" pitchFamily="34" charset="-122"/>
              <a:ea typeface="微软雅黑" panose="020B0503020204020204" pitchFamily="34" charset="-122"/>
            </a:endParaRPr>
          </a:p>
        </p:txBody>
      </p:sp>
      <p:sp>
        <p:nvSpPr>
          <p:cNvPr id="30" name="TextBox 29"/>
          <p:cNvSpPr txBox="1"/>
          <p:nvPr/>
        </p:nvSpPr>
        <p:spPr>
          <a:xfrm>
            <a:off x="1558925" y="3592513"/>
            <a:ext cx="1285875" cy="461962"/>
          </a:xfrm>
          <a:prstGeom prst="rect">
            <a:avLst/>
          </a:prstGeom>
          <a:noFill/>
          <a:ln w="9525">
            <a:noFill/>
          </a:ln>
        </p:spPr>
        <p:txBody>
          <a:bodyPr>
            <a:spAutoFit/>
          </a:bodyPr>
          <a:p>
            <a:pPr eaLnBrk="1" hangingPunct="1">
              <a:buFont typeface="Arial" panose="020B0604020202020204" pitchFamily="34" charset="0"/>
            </a:pPr>
            <a:r>
              <a:rPr lang="zh-CN" altLang="zh-CN" sz="2400" dirty="0">
                <a:latin typeface="Times New Roman" panose="02020603050405020304" pitchFamily="18" charset="0"/>
                <a:ea typeface="楷体_GB2312" pitchFamily="49" charset="-122"/>
              </a:rPr>
              <a:t>→</a:t>
            </a:r>
            <a:r>
              <a:rPr lang="en-US" altLang="zh-CN" sz="2400" dirty="0">
                <a:solidFill>
                  <a:srgbClr val="FF0000"/>
                </a:solidFill>
                <a:latin typeface="Times New Roman" panose="02020603050405020304" pitchFamily="18" charset="0"/>
                <a:ea typeface="楷体_GB2312" pitchFamily="49" charset="-122"/>
              </a:rPr>
              <a:t>3</a:t>
            </a:r>
            <a:r>
              <a:rPr lang="en-US" altLang="zh-CN" sz="2400" dirty="0">
                <a:latin typeface="Times New Roman" panose="02020603050405020304" pitchFamily="18" charset="0"/>
                <a:ea typeface="楷体_GB2312" pitchFamily="49" charset="-122"/>
              </a:rPr>
              <a:t>67</a:t>
            </a:r>
            <a:endParaRPr lang="zh-CN" altLang="en-US" sz="2400" dirty="0">
              <a:latin typeface="微软雅黑" panose="020B0503020204020204" pitchFamily="34" charset="-122"/>
              <a:ea typeface="微软雅黑" panose="020B0503020204020204" pitchFamily="34" charset="-122"/>
            </a:endParaRPr>
          </a:p>
        </p:txBody>
      </p:sp>
      <p:sp>
        <p:nvSpPr>
          <p:cNvPr id="31" name="TextBox 30"/>
          <p:cNvSpPr txBox="1"/>
          <p:nvPr/>
        </p:nvSpPr>
        <p:spPr>
          <a:xfrm>
            <a:off x="3503613" y="3573463"/>
            <a:ext cx="642937" cy="461962"/>
          </a:xfrm>
          <a:prstGeom prst="rect">
            <a:avLst/>
          </a:prstGeom>
          <a:noFill/>
          <a:ln w="9525">
            <a:noFill/>
          </a:ln>
        </p:spPr>
        <p:txBody>
          <a:bodyPr>
            <a:spAutoFit/>
          </a:bodyPr>
          <a:p>
            <a:pPr eaLnBrk="1" hangingPunct="1">
              <a:buFont typeface="Arial" panose="020B0604020202020204" pitchFamily="34" charset="0"/>
            </a:pPr>
            <a:r>
              <a:rPr lang="zh-CN" altLang="zh-CN" sz="2400" dirty="0">
                <a:latin typeface="Times New Roman" panose="02020603050405020304" pitchFamily="18" charset="0"/>
                <a:ea typeface="楷体_GB2312" pitchFamily="49" charset="-122"/>
              </a:rPr>
              <a:t>←</a:t>
            </a:r>
            <a:endParaRPr lang="zh-CN" altLang="en-US" sz="2400" dirty="0">
              <a:latin typeface="微软雅黑" panose="020B0503020204020204" pitchFamily="34" charset="-122"/>
              <a:ea typeface="微软雅黑" panose="020B0503020204020204" pitchFamily="34" charset="-122"/>
            </a:endParaRPr>
          </a:p>
        </p:txBody>
      </p:sp>
      <p:sp>
        <p:nvSpPr>
          <p:cNvPr id="32" name="TextBox 31"/>
          <p:cNvSpPr txBox="1"/>
          <p:nvPr/>
        </p:nvSpPr>
        <p:spPr>
          <a:xfrm>
            <a:off x="3503613" y="1917700"/>
            <a:ext cx="1285875" cy="461963"/>
          </a:xfrm>
          <a:prstGeom prst="rect">
            <a:avLst/>
          </a:prstGeom>
          <a:noFill/>
          <a:ln w="9525">
            <a:noFill/>
          </a:ln>
        </p:spPr>
        <p:txBody>
          <a:bodyPr>
            <a:spAutoFit/>
          </a:bodyPr>
          <a:p>
            <a:pPr eaLnBrk="1" hangingPunct="1">
              <a:buFont typeface="Arial" panose="020B0604020202020204" pitchFamily="34" charset="0"/>
            </a:pPr>
            <a:r>
              <a:rPr lang="zh-CN" altLang="zh-CN" sz="2400" dirty="0">
                <a:latin typeface="Times New Roman" panose="02020603050405020304" pitchFamily="18" charset="0"/>
                <a:ea typeface="楷体_GB2312" pitchFamily="49" charset="-122"/>
              </a:rPr>
              <a:t>→</a:t>
            </a:r>
            <a:r>
              <a:rPr lang="en-US" altLang="zh-CN" sz="2400" dirty="0">
                <a:solidFill>
                  <a:srgbClr val="FF0000"/>
                </a:solidFill>
                <a:latin typeface="Times New Roman" panose="02020603050405020304" pitchFamily="18" charset="0"/>
                <a:ea typeface="楷体_GB2312" pitchFamily="49" charset="-122"/>
              </a:rPr>
              <a:t>1</a:t>
            </a:r>
            <a:r>
              <a:rPr lang="en-US" altLang="zh-CN" sz="2400" dirty="0">
                <a:latin typeface="Times New Roman" panose="02020603050405020304" pitchFamily="18" charset="0"/>
                <a:ea typeface="楷体_GB2312" pitchFamily="49" charset="-122"/>
              </a:rPr>
              <a:t>67</a:t>
            </a:r>
            <a:endParaRPr lang="zh-CN" altLang="en-US" sz="2400" dirty="0">
              <a:latin typeface="微软雅黑" panose="020B0503020204020204" pitchFamily="34" charset="-122"/>
              <a:ea typeface="微软雅黑" panose="020B0503020204020204" pitchFamily="34" charset="-122"/>
            </a:endParaRPr>
          </a:p>
        </p:txBody>
      </p:sp>
      <p:sp>
        <p:nvSpPr>
          <p:cNvPr id="33" name="TextBox 32"/>
          <p:cNvSpPr txBox="1"/>
          <p:nvPr/>
        </p:nvSpPr>
        <p:spPr>
          <a:xfrm>
            <a:off x="2566988" y="3592513"/>
            <a:ext cx="1285875" cy="461962"/>
          </a:xfrm>
          <a:prstGeom prst="rect">
            <a:avLst/>
          </a:prstGeom>
          <a:noFill/>
          <a:ln w="9525">
            <a:noFill/>
          </a:ln>
        </p:spPr>
        <p:txBody>
          <a:bodyPr>
            <a:spAutoFit/>
          </a:bodyPr>
          <a:p>
            <a:pPr eaLnBrk="1" hangingPunct="1">
              <a:buFont typeface="Arial" panose="020B0604020202020204" pitchFamily="34" charset="0"/>
            </a:pPr>
            <a:r>
              <a:rPr lang="zh-CN" altLang="zh-CN" sz="2400" dirty="0">
                <a:latin typeface="Times New Roman" panose="02020603050405020304" pitchFamily="18" charset="0"/>
                <a:ea typeface="楷体_GB2312" pitchFamily="49" charset="-122"/>
              </a:rPr>
              <a:t>→</a:t>
            </a:r>
            <a:r>
              <a:rPr lang="en-US" altLang="zh-CN" sz="2400" dirty="0">
                <a:solidFill>
                  <a:srgbClr val="FF0000"/>
                </a:solidFill>
                <a:latin typeface="Times New Roman" panose="02020603050405020304" pitchFamily="18" charset="0"/>
                <a:ea typeface="楷体_GB2312" pitchFamily="49" charset="-122"/>
              </a:rPr>
              <a:t>3</a:t>
            </a:r>
            <a:r>
              <a:rPr lang="en-US" altLang="zh-CN" sz="2400" dirty="0">
                <a:latin typeface="Times New Roman" panose="02020603050405020304" pitchFamily="18" charset="0"/>
                <a:ea typeface="楷体_GB2312" pitchFamily="49" charset="-122"/>
              </a:rPr>
              <a:t>69</a:t>
            </a:r>
            <a:endParaRPr lang="zh-CN" altLang="en-US" sz="2400" dirty="0">
              <a:latin typeface="微软雅黑" panose="020B0503020204020204" pitchFamily="34" charset="-122"/>
              <a:ea typeface="微软雅黑" panose="020B0503020204020204" pitchFamily="34" charset="-122"/>
            </a:endParaRPr>
          </a:p>
        </p:txBody>
      </p:sp>
      <p:sp>
        <p:nvSpPr>
          <p:cNvPr id="34" name="Text Box 2"/>
          <p:cNvSpPr txBox="1"/>
          <p:nvPr/>
        </p:nvSpPr>
        <p:spPr>
          <a:xfrm>
            <a:off x="665163" y="4294188"/>
            <a:ext cx="5208587" cy="454025"/>
          </a:xfrm>
          <a:prstGeom prst="rect">
            <a:avLst/>
          </a:prstGeom>
          <a:noFill/>
          <a:ln w="9525">
            <a:noFill/>
          </a:ln>
        </p:spPr>
        <p:txBody>
          <a:bodyPr wrap="none" lIns="91456" tIns="45728" rIns="91456" bIns="45728">
            <a:spAutoFit/>
          </a:bodyPr>
          <a:p>
            <a:pPr eaLnBrk="1" hangingPunct="1">
              <a:lnSpc>
                <a:spcPct val="130000"/>
              </a:lnSpc>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  </a:t>
            </a:r>
            <a:r>
              <a:rPr lang="zh-CN" altLang="zh-CN" sz="2000" b="1" dirty="0">
                <a:latin typeface="微软雅黑" panose="020B0503020204020204" pitchFamily="34" charset="-122"/>
                <a:ea typeface="微软雅黑" panose="020B0503020204020204" pitchFamily="34" charset="-122"/>
              </a:rPr>
              <a:t>进行第三次收集之后便得到记录的有序序列</a:t>
            </a:r>
            <a:endParaRPr lang="zh-CN" altLang="zh-CN" sz="2000" dirty="0">
              <a:latin typeface="微软雅黑" panose="020B0503020204020204" pitchFamily="34" charset="-122"/>
              <a:ea typeface="微软雅黑" panose="020B0503020204020204" pitchFamily="34" charset="-122"/>
            </a:endParaRPr>
          </a:p>
        </p:txBody>
      </p:sp>
      <p:sp>
        <p:nvSpPr>
          <p:cNvPr id="35" name="Rectangle 16"/>
          <p:cNvSpPr/>
          <p:nvPr/>
        </p:nvSpPr>
        <p:spPr>
          <a:xfrm>
            <a:off x="593725" y="4937125"/>
            <a:ext cx="2554288" cy="400050"/>
          </a:xfrm>
          <a:prstGeom prst="rect">
            <a:avLst/>
          </a:prstGeom>
          <a:noFill/>
          <a:ln w="9525">
            <a:noFill/>
          </a:ln>
        </p:spPr>
        <p:txBody>
          <a:bodyPr wrap="none" lIns="91456" tIns="45728" rIns="91456" bIns="45728">
            <a:spAutoFit/>
          </a:bodyPr>
          <a:p>
            <a:pPr eaLnBrk="1" hangingPunct="1">
              <a:buFont typeface="Arial" panose="020B0604020202020204" pitchFamily="34" charset="0"/>
            </a:pPr>
            <a:r>
              <a:rPr lang="zh-CN" altLang="zh-CN" sz="2000" b="1" dirty="0">
                <a:latin typeface="微软雅黑" panose="020B0503020204020204" pitchFamily="34" charset="-122"/>
                <a:ea typeface="微软雅黑" panose="020B0503020204020204" pitchFamily="34" charset="-122"/>
              </a:rPr>
              <a:t>p→138→139→167</a:t>
            </a:r>
            <a:endParaRPr lang="zh-CN" altLang="zh-CN" sz="2000" b="1" dirty="0">
              <a:latin typeface="微软雅黑" panose="020B0503020204020204" pitchFamily="34" charset="-122"/>
              <a:ea typeface="微软雅黑" panose="020B0503020204020204" pitchFamily="34" charset="-122"/>
            </a:endParaRPr>
          </a:p>
        </p:txBody>
      </p:sp>
      <p:sp>
        <p:nvSpPr>
          <p:cNvPr id="36" name="Rectangle 17"/>
          <p:cNvSpPr/>
          <p:nvPr/>
        </p:nvSpPr>
        <p:spPr>
          <a:xfrm>
            <a:off x="3165475" y="4937125"/>
            <a:ext cx="2382838" cy="400050"/>
          </a:xfrm>
          <a:prstGeom prst="rect">
            <a:avLst/>
          </a:prstGeom>
          <a:noFill/>
          <a:ln w="9525">
            <a:noFill/>
          </a:ln>
        </p:spPr>
        <p:txBody>
          <a:bodyPr wrap="none" lIns="91456" tIns="45728" rIns="91456" bIns="45728">
            <a:spAutoFit/>
          </a:bodyPr>
          <a:p>
            <a:pPr eaLnBrk="1" hangingPunct="1">
              <a:buFont typeface="Arial" panose="020B0604020202020204" pitchFamily="34" charset="0"/>
            </a:pPr>
            <a:r>
              <a:rPr lang="zh-CN" altLang="zh-CN" sz="2000" b="1" dirty="0">
                <a:latin typeface="微软雅黑" panose="020B0503020204020204" pitchFamily="34" charset="-122"/>
                <a:ea typeface="微软雅黑" panose="020B0503020204020204" pitchFamily="34" charset="-122"/>
              </a:rPr>
              <a:t>→230→237→239</a:t>
            </a:r>
            <a:endParaRPr lang="zh-CN" altLang="zh-CN" sz="2000" b="1" dirty="0">
              <a:latin typeface="微软雅黑" panose="020B0503020204020204" pitchFamily="34" charset="-122"/>
              <a:ea typeface="微软雅黑" panose="020B0503020204020204" pitchFamily="34" charset="-122"/>
            </a:endParaRPr>
          </a:p>
        </p:txBody>
      </p:sp>
      <p:sp>
        <p:nvSpPr>
          <p:cNvPr id="37" name="Rectangle 18"/>
          <p:cNvSpPr/>
          <p:nvPr/>
        </p:nvSpPr>
        <p:spPr>
          <a:xfrm>
            <a:off x="5594350" y="4937125"/>
            <a:ext cx="2106613" cy="400050"/>
          </a:xfrm>
          <a:prstGeom prst="rect">
            <a:avLst/>
          </a:prstGeom>
          <a:noFill/>
          <a:ln w="9525">
            <a:noFill/>
          </a:ln>
        </p:spPr>
        <p:txBody>
          <a:bodyPr lIns="91456" tIns="45728" rIns="91456" bIns="45728">
            <a:spAutoFit/>
          </a:bodyPr>
          <a:p>
            <a:pPr eaLnBrk="1" hangingPunct="1">
              <a:buFont typeface="Arial" panose="020B0604020202020204" pitchFamily="34" charset="0"/>
            </a:pPr>
            <a:r>
              <a:rPr lang="zh-CN" altLang="zh-CN" sz="2000" b="1" dirty="0">
                <a:latin typeface="微软雅黑" panose="020B0503020204020204" pitchFamily="34" charset="-122"/>
                <a:ea typeface="微软雅黑" panose="020B0503020204020204" pitchFamily="34" charset="-122"/>
              </a:rPr>
              <a:t>→367→369</a:t>
            </a:r>
            <a:endParaRPr lang="zh-CN" altLang="zh-CN" sz="2000" b="1"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
                                        <p:tgtEl>
                                          <p:spTgt spid="20"/>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left)">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left)">
                                      <p:cBhvr>
                                        <p:cTn id="56" dur="500"/>
                                        <p:tgtEl>
                                          <p:spTgt spid="26"/>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ipe(left)">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5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left)">
                                      <p:cBhvr>
                                        <p:cTn id="70" dur="5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left)">
                                      <p:cBhvr>
                                        <p:cTn id="75" dur="500"/>
                                        <p:tgtEl>
                                          <p:spTgt spid="30"/>
                                        </p:tgtEl>
                                      </p:cBhvr>
                                    </p:animEffect>
                                  </p:childTnLst>
                                </p:cTn>
                              </p:par>
                            </p:childTnLst>
                          </p:cTn>
                        </p:par>
                        <p:par>
                          <p:cTn id="76" fill="hold">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wipe(left)">
                                      <p:cBhvr>
                                        <p:cTn id="79" dur="500"/>
                                        <p:tgtEl>
                                          <p:spTgt spid="3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wipe(left)">
                                      <p:cBhvr>
                                        <p:cTn id="84" dur="500"/>
                                        <p:tgtEl>
                                          <p:spTgt spid="32"/>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wipe(left)">
                                      <p:cBhvr>
                                        <p:cTn id="89" dur="500"/>
                                        <p:tgtEl>
                                          <p:spTgt spid="33"/>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left)">
                                      <p:cBhvr>
                                        <p:cTn id="94" dur="500"/>
                                        <p:tgtEl>
                                          <p:spTgt spid="34"/>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35"/>
                                        </p:tgtEl>
                                        <p:attrNameLst>
                                          <p:attrName>style.visibility</p:attrName>
                                        </p:attrNameLst>
                                      </p:cBhvr>
                                      <p:to>
                                        <p:strVal val="visible"/>
                                      </p:to>
                                    </p:set>
                                    <p:animEffect transition="in" filter="wipe(left)">
                                      <p:cBhvr>
                                        <p:cTn id="99" dur="500"/>
                                        <p:tgtEl>
                                          <p:spTgt spid="35"/>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wipe(left)">
                                      <p:cBhvr>
                                        <p:cTn id="102" dur="500"/>
                                        <p:tgtEl>
                                          <p:spTgt spid="36"/>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37"/>
                                        </p:tgtEl>
                                        <p:attrNameLst>
                                          <p:attrName>style.visibility</p:attrName>
                                        </p:attrNameLst>
                                      </p:cBhvr>
                                      <p:to>
                                        <p:strVal val="visible"/>
                                      </p:to>
                                    </p:set>
                                    <p:animEffect transition="in" filter="wipe(left)">
                                      <p:cBhvr>
                                        <p:cTn id="10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6" grpId="0"/>
      <p:bldP spid="17" grpId="0"/>
      <p:bldP spid="18" grpId="0"/>
      <p:bldP spid="19" grpId="0"/>
      <p:bldP spid="20" grpId="0"/>
      <p:bldP spid="21"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ext Box 3074"/>
          <p:cNvSpPr txBox="1"/>
          <p:nvPr/>
        </p:nvSpPr>
        <p:spPr>
          <a:xfrm>
            <a:off x="842963" y="652463"/>
            <a:ext cx="3592512" cy="401637"/>
          </a:xfrm>
          <a:prstGeom prst="rect">
            <a:avLst/>
          </a:prstGeom>
          <a:noFill/>
          <a:ln w="9525">
            <a:noFill/>
          </a:ln>
        </p:spPr>
        <p:txBody>
          <a:bodyPr wrap="none">
            <a:spAutoFit/>
          </a:bodyPr>
          <a:p>
            <a:pPr eaLnBrk="1" hangingPunct="1">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待排记录的数据类型定义如下</a:t>
            </a:r>
            <a:r>
              <a:rPr lang="en-US" altLang="zh-CN" sz="2000" b="1"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12291" name="Text Box 3075"/>
          <p:cNvSpPr txBox="1"/>
          <p:nvPr/>
        </p:nvSpPr>
        <p:spPr>
          <a:xfrm>
            <a:off x="1087438" y="1417638"/>
            <a:ext cx="7866062" cy="368300"/>
          </a:xfrm>
          <a:prstGeom prst="rect">
            <a:avLst/>
          </a:prstGeom>
          <a:noFill/>
          <a:ln w="9525">
            <a:noFill/>
          </a:ln>
        </p:spPr>
        <p:txBody>
          <a:bodyPr>
            <a:spAutoFit/>
          </a:bodyPr>
          <a:p>
            <a:pPr eaLnBrk="1" hangingPunct="1">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#define MAXSIZE  1000 // </a:t>
            </a:r>
            <a:r>
              <a:rPr lang="zh-CN" altLang="en-US" b="1" dirty="0">
                <a:latin typeface="微软雅黑" panose="020B0503020204020204" pitchFamily="34" charset="-122"/>
                <a:ea typeface="微软雅黑" panose="020B0503020204020204" pitchFamily="34" charset="-122"/>
              </a:rPr>
              <a:t>待排顺序表最大长度</a:t>
            </a:r>
            <a:endParaRPr lang="zh-CN" altLang="en-US" dirty="0">
              <a:latin typeface="微软雅黑" panose="020B0503020204020204" pitchFamily="34" charset="-122"/>
              <a:ea typeface="微软雅黑" panose="020B0503020204020204" pitchFamily="34" charset="-122"/>
            </a:endParaRPr>
          </a:p>
        </p:txBody>
      </p:sp>
      <p:sp>
        <p:nvSpPr>
          <p:cNvPr id="12292" name="Text Box 3076"/>
          <p:cNvSpPr txBox="1"/>
          <p:nvPr/>
        </p:nvSpPr>
        <p:spPr>
          <a:xfrm>
            <a:off x="1022350" y="1989138"/>
            <a:ext cx="7778750" cy="368300"/>
          </a:xfrm>
          <a:prstGeom prst="rect">
            <a:avLst/>
          </a:prstGeom>
          <a:noFill/>
          <a:ln w="9525">
            <a:noFill/>
          </a:ln>
        </p:spPr>
        <p:txBody>
          <a:bodyPr>
            <a:spAutoFit/>
          </a:bodyPr>
          <a:p>
            <a:pPr eaLnBrk="1" hangingPunct="1">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typedef  int  KeyType;  // </a:t>
            </a:r>
            <a:r>
              <a:rPr lang="zh-CN" altLang="en-US" b="1" dirty="0">
                <a:latin typeface="微软雅黑" panose="020B0503020204020204" pitchFamily="34" charset="-122"/>
                <a:ea typeface="微软雅黑" panose="020B0503020204020204" pitchFamily="34" charset="-122"/>
              </a:rPr>
              <a:t>关键字类型为整数类型</a:t>
            </a:r>
            <a:endParaRPr lang="zh-CN" altLang="en-US" dirty="0">
              <a:latin typeface="微软雅黑" panose="020B0503020204020204" pitchFamily="34" charset="-122"/>
              <a:ea typeface="微软雅黑" panose="020B0503020204020204" pitchFamily="34" charset="-122"/>
            </a:endParaRPr>
          </a:p>
        </p:txBody>
      </p:sp>
      <p:sp>
        <p:nvSpPr>
          <p:cNvPr id="12293" name="Text Box 3077"/>
          <p:cNvSpPr txBox="1"/>
          <p:nvPr/>
        </p:nvSpPr>
        <p:spPr>
          <a:xfrm>
            <a:off x="1042988" y="2500313"/>
            <a:ext cx="6338887" cy="1443037"/>
          </a:xfrm>
          <a:prstGeom prst="rect">
            <a:avLst/>
          </a:prstGeom>
          <a:noFill/>
          <a:ln w="9525">
            <a:noFill/>
          </a:ln>
        </p:spPr>
        <p:txBody>
          <a:bodyPr>
            <a:spAutoFit/>
          </a:bodyPr>
          <a:p>
            <a:pPr eaLnBrk="1" hangingPunct="1">
              <a:lnSpc>
                <a:spcPct val="1250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typedef  struct {</a:t>
            </a:r>
            <a:endParaRPr lang="en-US" altLang="zh-CN" b="1" dirty="0">
              <a:latin typeface="微软雅黑" panose="020B0503020204020204" pitchFamily="34" charset="-122"/>
              <a:ea typeface="微软雅黑" panose="020B0503020204020204" pitchFamily="34" charset="-122"/>
            </a:endParaRPr>
          </a:p>
          <a:p>
            <a:pPr eaLnBrk="1" hangingPunct="1">
              <a:lnSpc>
                <a:spcPct val="1250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   KeyType   key;             // </a:t>
            </a:r>
            <a:r>
              <a:rPr lang="zh-CN" altLang="en-US" b="1" dirty="0">
                <a:latin typeface="微软雅黑" panose="020B0503020204020204" pitchFamily="34" charset="-122"/>
                <a:ea typeface="微软雅黑" panose="020B0503020204020204" pitchFamily="34" charset="-122"/>
              </a:rPr>
              <a:t>关键字项</a:t>
            </a:r>
            <a:endParaRPr lang="zh-CN" altLang="en-US" b="1" dirty="0">
              <a:latin typeface="微软雅黑" panose="020B0503020204020204" pitchFamily="34" charset="-122"/>
              <a:ea typeface="微软雅黑" panose="020B0503020204020204" pitchFamily="34" charset="-122"/>
            </a:endParaRPr>
          </a:p>
          <a:p>
            <a:pPr eaLnBrk="1" hangingPunct="1">
              <a:lnSpc>
                <a:spcPct val="125000"/>
              </a:lnSpc>
              <a:buFont typeface="Arial" panose="020B0604020202020204" pitchFamily="34" charset="0"/>
            </a:pP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InfoType  otherinfo;  // </a:t>
            </a:r>
            <a:r>
              <a:rPr lang="zh-CN" altLang="en-US" b="1" dirty="0">
                <a:latin typeface="微软雅黑" panose="020B0503020204020204" pitchFamily="34" charset="-122"/>
                <a:ea typeface="微软雅黑" panose="020B0503020204020204" pitchFamily="34" charset="-122"/>
              </a:rPr>
              <a:t>其它数据项</a:t>
            </a:r>
            <a:endParaRPr lang="zh-CN" altLang="en-US" b="1" dirty="0">
              <a:latin typeface="微软雅黑" panose="020B0503020204020204" pitchFamily="34" charset="-122"/>
              <a:ea typeface="微软雅黑" panose="020B0503020204020204" pitchFamily="34" charset="-122"/>
            </a:endParaRPr>
          </a:p>
          <a:p>
            <a:pPr eaLnBrk="1" hangingPunct="1">
              <a:lnSpc>
                <a:spcPct val="1250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 RcdType;                     // </a:t>
            </a:r>
            <a:r>
              <a:rPr lang="zh-CN" altLang="en-US" b="1" dirty="0">
                <a:latin typeface="微软雅黑" panose="020B0503020204020204" pitchFamily="34" charset="-122"/>
                <a:ea typeface="微软雅黑" panose="020B0503020204020204" pitchFamily="34" charset="-122"/>
              </a:rPr>
              <a:t>记录类型</a:t>
            </a:r>
            <a:endParaRPr lang="zh-CN" altLang="en-US" b="1" dirty="0">
              <a:latin typeface="微软雅黑" panose="020B0503020204020204" pitchFamily="34" charset="-122"/>
              <a:ea typeface="微软雅黑" panose="020B0503020204020204" pitchFamily="34" charset="-122"/>
            </a:endParaRPr>
          </a:p>
        </p:txBody>
      </p:sp>
      <p:sp>
        <p:nvSpPr>
          <p:cNvPr id="12294" name="Text Box 3078"/>
          <p:cNvSpPr txBox="1"/>
          <p:nvPr/>
        </p:nvSpPr>
        <p:spPr>
          <a:xfrm>
            <a:off x="1108075" y="4216400"/>
            <a:ext cx="7202488" cy="1443038"/>
          </a:xfrm>
          <a:prstGeom prst="rect">
            <a:avLst/>
          </a:prstGeom>
          <a:noFill/>
          <a:ln w="9525">
            <a:noFill/>
          </a:ln>
        </p:spPr>
        <p:txBody>
          <a:bodyPr>
            <a:spAutoFit/>
          </a:bodyPr>
          <a:p>
            <a:pPr eaLnBrk="1" hangingPunct="1">
              <a:lnSpc>
                <a:spcPct val="1250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typedef  struct {</a:t>
            </a:r>
            <a:endParaRPr lang="en-US" altLang="zh-CN" b="1" dirty="0">
              <a:latin typeface="微软雅黑" panose="020B0503020204020204" pitchFamily="34" charset="-122"/>
              <a:ea typeface="微软雅黑" panose="020B0503020204020204" pitchFamily="34" charset="-122"/>
            </a:endParaRPr>
          </a:p>
          <a:p>
            <a:pPr eaLnBrk="1" hangingPunct="1">
              <a:lnSpc>
                <a:spcPct val="1250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    RcdType    r[MAXSIZE+1]; // r[0]</a:t>
            </a:r>
            <a:r>
              <a:rPr lang="zh-CN" altLang="en-US" b="1" dirty="0">
                <a:latin typeface="微软雅黑" panose="020B0503020204020204" pitchFamily="34" charset="-122"/>
                <a:ea typeface="微软雅黑" panose="020B0503020204020204" pitchFamily="34" charset="-122"/>
              </a:rPr>
              <a:t>闲置</a:t>
            </a:r>
            <a:endParaRPr lang="zh-CN" altLang="en-US" b="1" dirty="0">
              <a:latin typeface="微软雅黑" panose="020B0503020204020204" pitchFamily="34" charset="-122"/>
              <a:ea typeface="微软雅黑" panose="020B0503020204020204" pitchFamily="34" charset="-122"/>
            </a:endParaRPr>
          </a:p>
          <a:p>
            <a:pPr eaLnBrk="1" hangingPunct="1">
              <a:lnSpc>
                <a:spcPct val="125000"/>
              </a:lnSpc>
              <a:buFont typeface="Arial" panose="020B0604020202020204" pitchFamily="34" charset="0"/>
            </a:pP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int               length;            // </a:t>
            </a:r>
            <a:r>
              <a:rPr lang="zh-CN" altLang="en-US" b="1" dirty="0">
                <a:latin typeface="微软雅黑" panose="020B0503020204020204" pitchFamily="34" charset="-122"/>
                <a:ea typeface="微软雅黑" panose="020B0503020204020204" pitchFamily="34" charset="-122"/>
              </a:rPr>
              <a:t>顺序表长度</a:t>
            </a:r>
            <a:endParaRPr lang="zh-CN" altLang="en-US" b="1" dirty="0">
              <a:latin typeface="微软雅黑" panose="020B0503020204020204" pitchFamily="34" charset="-122"/>
              <a:ea typeface="微软雅黑" panose="020B0503020204020204" pitchFamily="34" charset="-122"/>
            </a:endParaRPr>
          </a:p>
          <a:p>
            <a:pPr eaLnBrk="1" hangingPunct="1">
              <a:lnSpc>
                <a:spcPct val="125000"/>
              </a:lnSpc>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 SqList;                                // </a:t>
            </a:r>
            <a:r>
              <a:rPr lang="zh-CN" altLang="en-US" b="1" dirty="0">
                <a:latin typeface="微软雅黑" panose="020B0503020204020204" pitchFamily="34" charset="-122"/>
                <a:ea typeface="微软雅黑" panose="020B0503020204020204" pitchFamily="34" charset="-122"/>
              </a:rPr>
              <a:t>顺序表类型</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65" name="Text Box 9"/>
          <p:cNvSpPr txBox="1"/>
          <p:nvPr/>
        </p:nvSpPr>
        <p:spPr>
          <a:xfrm>
            <a:off x="827088" y="584200"/>
            <a:ext cx="1466850" cy="400050"/>
          </a:xfrm>
          <a:prstGeom prst="rect">
            <a:avLst/>
          </a:prstGeom>
          <a:noFill/>
          <a:ln w="9525">
            <a:noFill/>
          </a:ln>
        </p:spPr>
        <p:txBody>
          <a:bodyPr wrap="none">
            <a:spAutoFit/>
          </a:bodyPr>
          <a:p>
            <a:pPr eaLnBrk="1" hangingPunct="1">
              <a:buFont typeface="Arial" panose="020B0604020202020204" pitchFamily="34" charset="0"/>
            </a:pPr>
            <a:r>
              <a:rPr lang="zh-CN" altLang="zh-CN" sz="2000" b="1" dirty="0">
                <a:latin typeface="Times New Roman" panose="02020603050405020304" pitchFamily="18" charset="0"/>
                <a:ea typeface="微软雅黑" panose="020B0503020204020204" pitchFamily="34" charset="-122"/>
              </a:rPr>
              <a:t>提醒注意：</a:t>
            </a:r>
            <a:endParaRPr lang="zh-CN" altLang="zh-CN" sz="2000" b="1" dirty="0">
              <a:latin typeface="Times New Roman" panose="02020603050405020304" pitchFamily="18" charset="0"/>
              <a:ea typeface="微软雅黑" panose="020B0503020204020204" pitchFamily="34" charset="-122"/>
            </a:endParaRPr>
          </a:p>
        </p:txBody>
      </p:sp>
      <p:sp>
        <p:nvSpPr>
          <p:cNvPr id="96266" name="Text Box 10"/>
          <p:cNvSpPr txBox="1"/>
          <p:nvPr/>
        </p:nvSpPr>
        <p:spPr>
          <a:xfrm>
            <a:off x="901700" y="1379538"/>
            <a:ext cx="7138988" cy="962025"/>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１．“分配”和“收集”的实际操作仅为修改链表中的指针和设置队列的头、尾指针；</a:t>
            </a:r>
            <a:endParaRPr lang="zh-CN" altLang="zh-CN" sz="2000" dirty="0">
              <a:latin typeface="微软雅黑" panose="020B0503020204020204" pitchFamily="34" charset="-122"/>
              <a:ea typeface="微软雅黑" panose="020B0503020204020204" pitchFamily="34" charset="-122"/>
            </a:endParaRPr>
          </a:p>
        </p:txBody>
      </p:sp>
      <p:sp>
        <p:nvSpPr>
          <p:cNvPr id="96267" name="Text Box 11"/>
          <p:cNvSpPr txBox="1"/>
          <p:nvPr/>
        </p:nvSpPr>
        <p:spPr>
          <a:xfrm>
            <a:off x="900113" y="2573338"/>
            <a:ext cx="6923087" cy="962025"/>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sym typeface="Arial" panose="020B0604020202020204" pitchFamily="34" charset="0"/>
              </a:rPr>
              <a:t>    </a:t>
            </a:r>
            <a:r>
              <a:rPr lang="zh-CN" altLang="zh-CN" sz="2000" dirty="0">
                <a:latin typeface="微软雅黑" panose="020B0503020204020204" pitchFamily="34" charset="-122"/>
                <a:ea typeface="微软雅黑" panose="020B0503020204020204" pitchFamily="34" charset="-122"/>
                <a:sym typeface="Arial" panose="020B0604020202020204" pitchFamily="34" charset="0"/>
              </a:rPr>
              <a:t>２．为查找使用，该链表尚需应用算法Arrange 将它调整为有序表。</a:t>
            </a:r>
            <a:endParaRPr lang="zh-CN" altLang="zh-CN" sz="20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96268" name="Text Box 12"/>
          <p:cNvSpPr txBox="1"/>
          <p:nvPr/>
        </p:nvSpPr>
        <p:spPr>
          <a:xfrm>
            <a:off x="1258888" y="3624263"/>
            <a:ext cx="4452937" cy="496887"/>
          </a:xfrm>
          <a:prstGeom prst="rect">
            <a:avLst/>
          </a:prstGeom>
          <a:noFill/>
          <a:ln w="9525">
            <a:noFill/>
          </a:ln>
        </p:spPr>
        <p:txBody>
          <a:bodyPr wrap="none">
            <a:spAutoFit/>
          </a:bodyPr>
          <a:p>
            <a:pPr eaLnBrk="1" hangingPunct="1">
              <a:lnSpc>
                <a:spcPct val="150000"/>
              </a:lnSpc>
              <a:buFont typeface="Arial" panose="020B0604020202020204" pitchFamily="34" charset="0"/>
            </a:pPr>
            <a:r>
              <a:rPr lang="zh-CN" altLang="zh-CN" sz="2000" dirty="0">
                <a:latin typeface="楷体_GB2312" pitchFamily="49" charset="-122"/>
                <a:ea typeface="楷体_GB2312" pitchFamily="49" charset="-122"/>
              </a:rPr>
              <a:t> </a:t>
            </a:r>
            <a:r>
              <a:rPr lang="zh-CN" altLang="zh-CN" sz="2000" dirty="0">
                <a:latin typeface="微软雅黑" panose="020B0503020204020204" pitchFamily="34" charset="-122"/>
                <a:ea typeface="微软雅黑" panose="020B0503020204020204" pitchFamily="34" charset="-122"/>
                <a:sym typeface="Arial" panose="020B0604020202020204" pitchFamily="34" charset="0"/>
              </a:rPr>
              <a:t>基数排序的时间复杂度为O(d(n+rd))</a:t>
            </a:r>
            <a:endParaRPr lang="zh-CN" altLang="zh-CN" sz="20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96269" name="Text Box 13"/>
          <p:cNvSpPr txBox="1"/>
          <p:nvPr/>
        </p:nvSpPr>
        <p:spPr>
          <a:xfrm>
            <a:off x="1509713" y="4383088"/>
            <a:ext cx="3902075" cy="1422400"/>
          </a:xfrm>
          <a:prstGeom prst="rect">
            <a:avLst/>
          </a:prstGeom>
          <a:noFill/>
          <a:ln w="9525">
            <a:noFill/>
          </a:ln>
        </p:spPr>
        <p:txBody>
          <a:bodyPr wrap="none">
            <a:spAutoFit/>
          </a:bodyPr>
          <a:p>
            <a:pPr eaLnBrk="1" hangingPunct="1">
              <a:lnSpc>
                <a:spcPct val="150000"/>
              </a:lnSpc>
              <a:buFont typeface="Arial" panose="020B0604020202020204" pitchFamily="34" charset="0"/>
            </a:pPr>
            <a:r>
              <a:rPr lang="zh-CN" altLang="zh-CN" sz="2000" dirty="0">
                <a:latin typeface="微软雅黑" panose="020B0503020204020204" pitchFamily="34" charset="-122"/>
                <a:ea typeface="微软雅黑" panose="020B0503020204020204" pitchFamily="34" charset="-122"/>
                <a:sym typeface="Arial" panose="020B0604020202020204" pitchFamily="34" charset="0"/>
              </a:rPr>
              <a:t>其中：分配为O(n)</a:t>
            </a:r>
            <a:endParaRPr lang="zh-CN" altLang="zh-CN" sz="2000" dirty="0">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50000"/>
              </a:lnSpc>
              <a:buFont typeface="Arial" panose="020B0604020202020204" pitchFamily="34" charset="0"/>
            </a:pPr>
            <a:r>
              <a:rPr lang="zh-CN" altLang="zh-CN" sz="2000" dirty="0">
                <a:latin typeface="微软雅黑" panose="020B0503020204020204" pitchFamily="34" charset="-122"/>
                <a:ea typeface="微软雅黑" panose="020B0503020204020204" pitchFamily="34" charset="-122"/>
                <a:sym typeface="Arial" panose="020B0604020202020204" pitchFamily="34" charset="0"/>
              </a:rPr>
              <a:t>      　  收集为O(rd)(rd为“基”)</a:t>
            </a:r>
            <a:endParaRPr lang="zh-CN" altLang="zh-CN" sz="2000" dirty="0">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50000"/>
              </a:lnSpc>
              <a:buFont typeface="Arial" panose="020B0604020202020204" pitchFamily="34" charset="0"/>
            </a:pPr>
            <a:r>
              <a:rPr lang="zh-CN" altLang="zh-CN" sz="2000" dirty="0">
                <a:latin typeface="微软雅黑" panose="020B0503020204020204" pitchFamily="34" charset="-122"/>
                <a:ea typeface="微软雅黑" panose="020B0503020204020204" pitchFamily="34" charset="-122"/>
                <a:sym typeface="Arial" panose="020B0604020202020204" pitchFamily="34" charset="0"/>
              </a:rPr>
              <a:t>      　  d为“分配-收集”的趟数</a:t>
            </a:r>
            <a:endParaRPr lang="zh-CN" altLang="zh-CN" sz="2000" dirty="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96265"/>
                                        </p:tgtEl>
                                        <p:attrNameLst>
                                          <p:attrName>style.visibility</p:attrName>
                                        </p:attrNameLst>
                                      </p:cBhvr>
                                      <p:to>
                                        <p:strVal val="visible"/>
                                      </p:to>
                                    </p:set>
                                    <p:anim calcmode="lin" valueType="num">
                                      <p:cBhvr additive="base">
                                        <p:cTn id="7" dur="500" fill="hold"/>
                                        <p:tgtEl>
                                          <p:spTgt spid="96265"/>
                                        </p:tgtEl>
                                        <p:attrNameLst>
                                          <p:attrName>ppt_x</p:attrName>
                                        </p:attrNameLst>
                                      </p:cBhvr>
                                      <p:tavLst>
                                        <p:tav tm="0">
                                          <p:val>
                                            <p:strVal val="#ppt_x"/>
                                          </p:val>
                                        </p:tav>
                                        <p:tav tm="100000">
                                          <p:val>
                                            <p:strVal val="#ppt_x"/>
                                          </p:val>
                                        </p:tav>
                                      </p:tavLst>
                                    </p:anim>
                                    <p:anim calcmode="lin" valueType="num">
                                      <p:cBhvr additive="base">
                                        <p:cTn id="8" dur="500" fill="hold"/>
                                        <p:tgtEl>
                                          <p:spTgt spid="9626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6266"/>
                                        </p:tgtEl>
                                        <p:attrNameLst>
                                          <p:attrName>style.visibility</p:attrName>
                                        </p:attrNameLst>
                                      </p:cBhvr>
                                      <p:to>
                                        <p:strVal val="visible"/>
                                      </p:to>
                                    </p:set>
                                    <p:animEffect transition="in" filter="wipe(left)">
                                      <p:cBhvr>
                                        <p:cTn id="13" dur="500"/>
                                        <p:tgtEl>
                                          <p:spTgt spid="9626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6267"/>
                                        </p:tgtEl>
                                        <p:attrNameLst>
                                          <p:attrName>style.visibility</p:attrName>
                                        </p:attrNameLst>
                                      </p:cBhvr>
                                      <p:to>
                                        <p:strVal val="visible"/>
                                      </p:to>
                                    </p:set>
                                    <p:animEffect transition="in" filter="wipe(left)">
                                      <p:cBhvr>
                                        <p:cTn id="18" dur="500"/>
                                        <p:tgtEl>
                                          <p:spTgt spid="9626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6268"/>
                                        </p:tgtEl>
                                        <p:attrNameLst>
                                          <p:attrName>style.visibility</p:attrName>
                                        </p:attrNameLst>
                                      </p:cBhvr>
                                      <p:to>
                                        <p:strVal val="visible"/>
                                      </p:to>
                                    </p:set>
                                    <p:animEffect transition="in" filter="wipe(left)">
                                      <p:cBhvr>
                                        <p:cTn id="23" dur="500"/>
                                        <p:tgtEl>
                                          <p:spTgt spid="9626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96269"/>
                                        </p:tgtEl>
                                        <p:attrNameLst>
                                          <p:attrName>style.visibility</p:attrName>
                                        </p:attrNameLst>
                                      </p:cBhvr>
                                      <p:to>
                                        <p:strVal val="visible"/>
                                      </p:to>
                                    </p:set>
                                    <p:animEffect transition="in" filter="dissolve">
                                      <p:cBhvr>
                                        <p:cTn id="28" dur="500"/>
                                        <p:tgtEl>
                                          <p:spTgt spid="96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5" grpId="0"/>
      <p:bldP spid="96266" grpId="0"/>
      <p:bldP spid="96267" grpId="0"/>
      <p:bldP spid="96268" grpId="0"/>
      <p:bldP spid="9626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9"/>
          <p:cNvSpPr>
            <a:spLocks noGrp="1"/>
          </p:cNvSpPr>
          <p:nvPr/>
        </p:nvSpPr>
        <p:spPr>
          <a:xfrm>
            <a:off x="541338" y="404813"/>
            <a:ext cx="7643812" cy="5543550"/>
          </a:xfrm>
          <a:prstGeom prst="rect">
            <a:avLst/>
          </a:prstGeom>
          <a:noFill/>
          <a:ln w="9525">
            <a:noFill/>
          </a:ln>
        </p:spPr>
        <p:txBody>
          <a:bodyPr/>
          <a:p>
            <a:pPr defTabSz="1087755" eaLnBrk="1" hangingPunct="1">
              <a:lnSpc>
                <a:spcPct val="150000"/>
              </a:lnSpc>
              <a:buFont typeface="Arial" panose="020B0604020202020204" pitchFamily="34" charset="0"/>
            </a:pPr>
            <a:r>
              <a:rPr lang="zh-CN" altLang="zh-CN" sz="2400" dirty="0">
                <a:latin typeface="Calibri" panose="020F0502020204030204" pitchFamily="34" charset="0"/>
                <a:ea typeface="宋体" panose="02010600030101010101" pitchFamily="2" charset="-122"/>
              </a:rPr>
              <a:t> </a:t>
            </a:r>
            <a:r>
              <a:rPr lang="zh-CN" altLang="zh-CN" dirty="0">
                <a:latin typeface="微软雅黑" panose="020B0503020204020204" pitchFamily="34" charset="-122"/>
                <a:ea typeface="微软雅黑" panose="020B0503020204020204" pitchFamily="34" charset="-122"/>
              </a:rPr>
              <a:t>void Distribute (SLCell &amp;r, int i, ArrType &amp;f, ArrType &amp;e ) {</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      //静态链表L的r域中记录已按(keys[0],…,keys[i-1])有序。本算法按第i个关键字keys[i]建立RADIX个子表，使同一子表中记录的keys[i]相同.f[0..RADIX-1]和e[0..RADIX-1]分别指向各子表中第一个和最后一个记录</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       for (j=0; j&lt;Radix; ++j)  f[j] = 0;         //各子表初始化为空表</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       for (p=r[0].next; p; p=r[p].next) {</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             j = ord(r[p].keys[i]);   </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                        //ord将记录中第i个关键字映射到[0..RADIX-1],</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             if ( !f[j] )  f[j] = p;</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             else r[e[j]].next = p;</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             e[j] = p;                       //将p所指的结点插入第j个子表</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  }// Distribute</a:t>
            </a:r>
            <a:endParaRPr lang="zh-CN" altLang="zh-CN" dirty="0">
              <a:latin typeface="微软雅黑" panose="020B0503020204020204" pitchFamily="34" charset="-122"/>
              <a:ea typeface="微软雅黑" panose="020B0503020204020204" pitchFamily="34" charset="-122"/>
            </a:endParaRPr>
          </a:p>
        </p:txBody>
      </p:sp>
      <p:sp>
        <p:nvSpPr>
          <p:cNvPr id="100355" name="Text Box 10"/>
          <p:cNvSpPr txBox="1"/>
          <p:nvPr/>
        </p:nvSpPr>
        <p:spPr>
          <a:xfrm>
            <a:off x="1990725" y="6021388"/>
            <a:ext cx="5832475" cy="400050"/>
          </a:xfrm>
          <a:prstGeom prst="rect">
            <a:avLst/>
          </a:prstGeom>
          <a:noFill/>
          <a:ln w="9525">
            <a:noFill/>
          </a:ln>
        </p:spPr>
        <p:txBody>
          <a:bodyPr>
            <a:spAutoFit/>
          </a:bodyPr>
          <a:p>
            <a:pPr eaLnBrk="1" hangingPunct="1">
              <a:buFont typeface="Arial" panose="020B0604020202020204" pitchFamily="34" charset="0"/>
            </a:pPr>
            <a:r>
              <a:rPr lang="zh-CN" altLang="zh-CN" sz="2000" b="1" dirty="0">
                <a:latin typeface="微软雅黑" panose="020B0503020204020204" pitchFamily="34" charset="-122"/>
                <a:ea typeface="微软雅黑" panose="020B0503020204020204" pitchFamily="34" charset="-122"/>
              </a:rPr>
              <a:t>算法 10.15</a:t>
            </a:r>
            <a:r>
              <a:rPr lang="en-US" altLang="zh-CN" sz="2000" b="1" dirty="0">
                <a:latin typeface="微软雅黑" panose="020B0503020204020204" pitchFamily="34" charset="-122"/>
                <a:ea typeface="微软雅黑" panose="020B0503020204020204" pitchFamily="34" charset="-122"/>
              </a:rPr>
              <a:t>   </a:t>
            </a:r>
            <a:r>
              <a:rPr lang="zh-CN" altLang="zh-CN" sz="2000" b="1" dirty="0">
                <a:latin typeface="微软雅黑" panose="020B0503020204020204" pitchFamily="34" charset="-122"/>
                <a:ea typeface="微软雅黑" panose="020B0503020204020204" pitchFamily="34" charset="-122"/>
              </a:rPr>
              <a:t>链式基数排序中一趟分配的算法</a:t>
            </a:r>
            <a:endParaRPr lang="zh-CN" altLang="zh-CN"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9"/>
          <p:cNvSpPr>
            <a:spLocks noGrp="1"/>
          </p:cNvSpPr>
          <p:nvPr/>
        </p:nvSpPr>
        <p:spPr>
          <a:xfrm>
            <a:off x="479425" y="119063"/>
            <a:ext cx="7561263" cy="6262687"/>
          </a:xfrm>
          <a:prstGeom prst="rect">
            <a:avLst/>
          </a:prstGeom>
          <a:noFill/>
          <a:ln w="9525">
            <a:noFill/>
          </a:ln>
        </p:spPr>
        <p:txBody>
          <a:bodyPr/>
          <a:p>
            <a:pPr defTabSz="1087755" eaLnBrk="1" hangingPunct="1">
              <a:lnSpc>
                <a:spcPct val="150000"/>
              </a:lnSpc>
              <a:buFont typeface="Arial" panose="020B0604020202020204" pitchFamily="34" charset="0"/>
            </a:pPr>
            <a:r>
              <a:rPr lang="zh-CN" altLang="zh-CN" sz="2400" dirty="0">
                <a:latin typeface="Calibri" panose="020F0502020204030204" pitchFamily="34" charset="0"/>
                <a:ea typeface="宋体" panose="02010600030101010101" pitchFamily="2" charset="-122"/>
              </a:rPr>
              <a:t>      </a:t>
            </a:r>
            <a:r>
              <a:rPr lang="zh-CN" altLang="zh-CN" dirty="0">
                <a:latin typeface="微软雅黑" panose="020B0503020204020204" pitchFamily="34" charset="-122"/>
                <a:ea typeface="微软雅黑" panose="020B0503020204020204" pitchFamily="34" charset="-122"/>
              </a:rPr>
              <a:t>void Collect (SLCell &amp;r, int i, ArrType f, ArrType e ) {</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      //本算法按keys[i]自小至大的将f[0..RADIX-1]所指各子表依次链接成一个链表，e[0..RADIX-1]为各子表的尾指针。</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       for (j=0;  !f[j]; j=succ(j));         </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                         //找第一个非空子表，succ为求后继函数</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       r[0].next = f[j];  t = e[j];           </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                        //r[0].next指向第一个非空子表中第一个结点 </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       while ( j&lt;RADIX){</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             for ( j = succ(j); j&lt;RADIX-1 &amp;&amp; !f[j]; j = succ(j) );   </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                        //找下一个非空子表</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             if ( f[j] )   {r[t].next = f[j]; t = e[j];  } //链接两个非空子表</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         r[t].next = 0;    //t指向最后一个非空子表的最后一个结点</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  }// Collect</a:t>
            </a:r>
            <a:endParaRPr lang="zh-CN" altLang="zh-CN" dirty="0">
              <a:latin typeface="微软雅黑" panose="020B0503020204020204" pitchFamily="34" charset="-122"/>
              <a:ea typeface="微软雅黑" panose="020B0503020204020204" pitchFamily="34" charset="-122"/>
            </a:endParaRPr>
          </a:p>
        </p:txBody>
      </p:sp>
      <p:sp>
        <p:nvSpPr>
          <p:cNvPr id="102403" name="Text Box 10"/>
          <p:cNvSpPr txBox="1"/>
          <p:nvPr/>
        </p:nvSpPr>
        <p:spPr>
          <a:xfrm>
            <a:off x="2135188" y="5878513"/>
            <a:ext cx="4392612" cy="400050"/>
          </a:xfrm>
          <a:prstGeom prst="rect">
            <a:avLst/>
          </a:prstGeom>
          <a:noFill/>
          <a:ln w="9525">
            <a:noFill/>
          </a:ln>
        </p:spPr>
        <p:txBody>
          <a:bodyPr>
            <a:spAutoFit/>
          </a:bodyPr>
          <a:p>
            <a:pPr eaLnBrk="1" hangingPunct="1">
              <a:buFont typeface="Arial" panose="020B0604020202020204" pitchFamily="34" charset="0"/>
            </a:pPr>
            <a:r>
              <a:rPr lang="zh-CN" altLang="zh-CN" sz="2000" b="1" dirty="0">
                <a:latin typeface="微软雅黑" panose="020B0503020204020204" pitchFamily="34" charset="-122"/>
                <a:ea typeface="微软雅黑" panose="020B0503020204020204" pitchFamily="34" charset="-122"/>
              </a:rPr>
              <a:t>算法 10.16</a:t>
            </a:r>
            <a:r>
              <a:rPr lang="en-US" altLang="zh-CN" sz="2000" b="1" dirty="0">
                <a:latin typeface="微软雅黑" panose="020B0503020204020204" pitchFamily="34" charset="-122"/>
                <a:ea typeface="微软雅黑" panose="020B0503020204020204" pitchFamily="34" charset="-122"/>
              </a:rPr>
              <a:t>     </a:t>
            </a:r>
            <a:r>
              <a:rPr lang="zh-CN" altLang="zh-CN" sz="2000" b="1" dirty="0">
                <a:latin typeface="微软雅黑" panose="020B0503020204020204" pitchFamily="34" charset="-122"/>
                <a:ea typeface="微软雅黑" panose="020B0503020204020204" pitchFamily="34" charset="-122"/>
              </a:rPr>
              <a:t>一趟收集的算法</a:t>
            </a:r>
            <a:endParaRPr lang="zh-CN" altLang="zh-CN" sz="2000" b="1"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9"/>
          <p:cNvSpPr>
            <a:spLocks noGrp="1"/>
          </p:cNvSpPr>
          <p:nvPr/>
        </p:nvSpPr>
        <p:spPr>
          <a:xfrm>
            <a:off x="611188" y="260350"/>
            <a:ext cx="8424862" cy="5807075"/>
          </a:xfrm>
          <a:prstGeom prst="rect">
            <a:avLst/>
          </a:prstGeom>
          <a:noFill/>
          <a:ln w="9525">
            <a:noFill/>
          </a:ln>
        </p:spPr>
        <p:txBody>
          <a:bodyPr/>
          <a:p>
            <a:pPr defTabSz="1087755" eaLnBrk="1" hangingPunct="1">
              <a:lnSpc>
                <a:spcPct val="150000"/>
              </a:lnSpc>
              <a:buFont typeface="Arial" panose="020B0604020202020204" pitchFamily="34" charset="0"/>
            </a:pPr>
            <a:r>
              <a:rPr lang="zh-CN" altLang="zh-CN" sz="2800" dirty="0">
                <a:latin typeface="Calibri" panose="020F0502020204030204" pitchFamily="34" charset="0"/>
                <a:ea typeface="宋体" panose="02010600030101010101" pitchFamily="2" charset="-122"/>
              </a:rPr>
              <a:t> </a:t>
            </a:r>
            <a:r>
              <a:rPr lang="zh-CN" altLang="zh-CN" dirty="0">
                <a:latin typeface="微软雅黑" panose="020B0503020204020204" pitchFamily="34" charset="-122"/>
                <a:ea typeface="微软雅黑" panose="020B0503020204020204" pitchFamily="34" charset="-122"/>
              </a:rPr>
              <a:t>void RadixSort (SList  &amp;L ) {</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 // L是采用静态链表表示的顺序表。对L做基数排序，使</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//得L成为按关键字自小到达的有序静态链表，L.r[0]为</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//头结点。</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       for (i=0; i&lt;L.recnum; ++i)  L.r[i].next = i+1;        </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       L.r[L.recnum].next = 0;        //将L改造为静态链表</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       for (i=0; i&lt;L.keynum; ++i) {  </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        //按最低位优先依次对各关键字进行分配和收集</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             Distribute( L.r, i, f, e);                    //第i趟分配</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             Collect ( L.r, i, f, e);                        //第i趟收集</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a:p>
            <a:pPr defTabSz="1087755" eaLnBrk="1" hangingPunct="1">
              <a:lnSpc>
                <a:spcPct val="150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rPr>
              <a:t>  }// RadixSort</a:t>
            </a:r>
            <a:endParaRPr lang="zh-CN" altLang="zh-CN" dirty="0">
              <a:latin typeface="微软雅黑" panose="020B0503020204020204" pitchFamily="34" charset="-122"/>
              <a:ea typeface="微软雅黑" panose="020B0503020204020204" pitchFamily="34" charset="-122"/>
            </a:endParaRPr>
          </a:p>
        </p:txBody>
      </p:sp>
      <p:sp>
        <p:nvSpPr>
          <p:cNvPr id="103427" name="Text Box 10"/>
          <p:cNvSpPr txBox="1"/>
          <p:nvPr/>
        </p:nvSpPr>
        <p:spPr>
          <a:xfrm>
            <a:off x="1990725" y="5624513"/>
            <a:ext cx="4608513" cy="396875"/>
          </a:xfrm>
          <a:prstGeom prst="rect">
            <a:avLst/>
          </a:prstGeom>
          <a:noFill/>
          <a:ln w="9525">
            <a:noFill/>
          </a:ln>
        </p:spPr>
        <p:txBody>
          <a:bodyPr>
            <a:spAutoFit/>
          </a:bodyPr>
          <a:p>
            <a:pPr eaLnBrk="1" hangingPunct="1">
              <a:buFont typeface="Arial" panose="020B0604020202020204" pitchFamily="34" charset="0"/>
            </a:pPr>
            <a:r>
              <a:rPr lang="zh-CN" altLang="zh-CN" sz="2000" b="1" dirty="0">
                <a:latin typeface="微软雅黑" panose="020B0503020204020204" pitchFamily="34" charset="-122"/>
                <a:ea typeface="微软雅黑" panose="020B0503020204020204" pitchFamily="34" charset="-122"/>
              </a:rPr>
              <a:t>算法 10.17</a:t>
            </a:r>
            <a:r>
              <a:rPr lang="en-US" altLang="zh-CN" sz="2000" b="1" dirty="0">
                <a:latin typeface="微软雅黑" panose="020B0503020204020204" pitchFamily="34" charset="-122"/>
                <a:ea typeface="微软雅黑" panose="020B0503020204020204" pitchFamily="34" charset="-122"/>
              </a:rPr>
              <a:t>    </a:t>
            </a:r>
            <a:r>
              <a:rPr lang="zh-CN" altLang="zh-CN" sz="2000" b="1" dirty="0">
                <a:latin typeface="微软雅黑" panose="020B0503020204020204" pitchFamily="34" charset="-122"/>
                <a:ea typeface="微软雅黑" panose="020B0503020204020204" pitchFamily="34" charset="-122"/>
              </a:rPr>
              <a:t>链式基数排序的算法</a:t>
            </a:r>
            <a:endParaRPr lang="zh-CN" altLang="zh-CN"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85" name="Rectangle 4"/>
          <p:cNvSpPr/>
          <p:nvPr/>
        </p:nvSpPr>
        <p:spPr>
          <a:xfrm>
            <a:off x="682625" y="635000"/>
            <a:ext cx="4621213" cy="823913"/>
          </a:xfrm>
          <a:prstGeom prst="rect">
            <a:avLst/>
          </a:prstGeom>
          <a:noFill/>
          <a:ln w="9525">
            <a:noFill/>
          </a:ln>
        </p:spPr>
        <p:txBody>
          <a:bodyPr>
            <a:spAutoFit/>
          </a:bodyPr>
          <a:p>
            <a:pPr eaLnBrk="1" hangingPunct="1">
              <a:buFont typeface="Arial" panose="020B0604020202020204" pitchFamily="34" charset="0"/>
            </a:pPr>
            <a:r>
              <a:rPr lang="zh-CN" altLang="en-US" sz="2400" b="1" dirty="0">
                <a:latin typeface="微软雅黑" panose="020B0503020204020204" pitchFamily="34" charset="-122"/>
                <a:ea typeface="微软雅黑" panose="020B0503020204020204" pitchFamily="34" charset="-122"/>
              </a:rPr>
              <a:t>10.7 各种排序方法的综合比较</a:t>
            </a:r>
            <a:endParaRPr lang="zh-CN" altLang="en-US" sz="2400" b="1" dirty="0">
              <a:latin typeface="微软雅黑" panose="020B0503020204020204" pitchFamily="34" charset="-122"/>
              <a:ea typeface="微软雅黑" panose="020B0503020204020204" pitchFamily="34" charset="-122"/>
            </a:endParaRPr>
          </a:p>
          <a:p>
            <a:pPr eaLnBrk="1" hangingPunct="1">
              <a:buFont typeface="Arial" panose="020B0604020202020204" pitchFamily="34" charset="0"/>
            </a:pPr>
            <a:endParaRPr lang="zh-CN" altLang="en-US" sz="2400" b="1" dirty="0">
              <a:latin typeface="微软雅黑" panose="020B0503020204020204" pitchFamily="34" charset="-122"/>
              <a:ea typeface="微软雅黑" panose="020B0503020204020204" pitchFamily="34" charset="-122"/>
            </a:endParaRPr>
          </a:p>
        </p:txBody>
      </p:sp>
      <p:sp>
        <p:nvSpPr>
          <p:cNvPr id="101386" name="Text Box 10"/>
          <p:cNvSpPr txBox="1"/>
          <p:nvPr/>
        </p:nvSpPr>
        <p:spPr>
          <a:xfrm>
            <a:off x="828675" y="1341438"/>
            <a:ext cx="2327275" cy="457200"/>
          </a:xfrm>
          <a:prstGeom prst="rect">
            <a:avLst/>
          </a:prstGeom>
          <a:noFill/>
          <a:ln w="9525">
            <a:noFill/>
          </a:ln>
        </p:spPr>
        <p:txBody>
          <a:bodyPr>
            <a:spAutoFit/>
          </a:bodyPr>
          <a:p>
            <a:pPr eaLnBrk="1" hangingPunct="1">
              <a:buFont typeface="Arial" panose="020B0604020202020204" pitchFamily="34" charset="0"/>
            </a:pPr>
            <a:r>
              <a:rPr lang="zh-CN" altLang="zh-CN" sz="2400" b="1" dirty="0">
                <a:latin typeface="Times New Roman" panose="02020603050405020304" pitchFamily="18" charset="0"/>
                <a:ea typeface="微软雅黑" panose="020B0503020204020204" pitchFamily="34" charset="-122"/>
              </a:rPr>
              <a:t>一</a:t>
            </a:r>
            <a:r>
              <a:rPr lang="zh-CN" altLang="zh-CN" sz="2000" b="1" dirty="0">
                <a:latin typeface="Times New Roman" panose="02020603050405020304" pitchFamily="18" charset="0"/>
                <a:ea typeface="微软雅黑" panose="020B0503020204020204" pitchFamily="34" charset="-122"/>
              </a:rPr>
              <a:t>、时间性能</a:t>
            </a:r>
            <a:endParaRPr lang="zh-CN" altLang="zh-CN" sz="2000" b="1" dirty="0">
              <a:latin typeface="Times New Roman" panose="02020603050405020304" pitchFamily="18" charset="0"/>
              <a:ea typeface="微软雅黑" panose="020B0503020204020204" pitchFamily="34" charset="-122"/>
            </a:endParaRPr>
          </a:p>
        </p:txBody>
      </p:sp>
      <p:sp>
        <p:nvSpPr>
          <p:cNvPr id="101387" name="Text Box 11"/>
          <p:cNvSpPr txBox="1"/>
          <p:nvPr/>
        </p:nvSpPr>
        <p:spPr>
          <a:xfrm>
            <a:off x="119063" y="1801813"/>
            <a:ext cx="5561012" cy="441325"/>
          </a:xfrm>
          <a:prstGeom prst="rect">
            <a:avLst/>
          </a:prstGeom>
          <a:noFill/>
          <a:ln w="9525">
            <a:noFill/>
          </a:ln>
        </p:spPr>
        <p:txBody>
          <a:bodyPr>
            <a:spAutoFit/>
          </a:bodyPr>
          <a:p>
            <a:pPr lvl="2" eaLnBrk="1" hangingPunct="1">
              <a:lnSpc>
                <a:spcPct val="125000"/>
              </a:lnSpc>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1.  平均的时间性能</a:t>
            </a:r>
            <a:endParaRPr lang="zh-CN" altLang="zh-CN" sz="2000" dirty="0">
              <a:latin typeface="微软雅黑" panose="020B0503020204020204" pitchFamily="34" charset="-122"/>
              <a:ea typeface="微软雅黑" panose="020B0503020204020204" pitchFamily="34" charset="-122"/>
            </a:endParaRPr>
          </a:p>
        </p:txBody>
      </p:sp>
      <p:sp>
        <p:nvSpPr>
          <p:cNvPr id="101388" name="Rectangle 12"/>
          <p:cNvSpPr/>
          <p:nvPr/>
        </p:nvSpPr>
        <p:spPr>
          <a:xfrm>
            <a:off x="1414463" y="2400300"/>
            <a:ext cx="4591050" cy="369888"/>
          </a:xfrm>
          <a:prstGeom prst="rect">
            <a:avLst/>
          </a:prstGeom>
          <a:noFill/>
          <a:ln w="9525">
            <a:noFill/>
          </a:ln>
        </p:spPr>
        <p:txBody>
          <a:bodyPr>
            <a:spAutoFit/>
          </a:bodyPr>
          <a:p>
            <a:pPr eaLnBrk="1" hangingPunct="1">
              <a:buFont typeface="Arial" panose="020B0604020202020204" pitchFamily="34" charset="0"/>
            </a:pPr>
            <a:r>
              <a:rPr lang="zh-CN" altLang="zh-CN" dirty="0">
                <a:latin typeface="微软雅黑" panose="020B0503020204020204" pitchFamily="34" charset="-122"/>
                <a:ea typeface="微软雅黑" panose="020B0503020204020204" pitchFamily="34" charset="-122"/>
              </a:rPr>
              <a:t>时间</a:t>
            </a:r>
            <a:r>
              <a:rPr lang="zh-CN" altLang="zh-CN" dirty="0">
                <a:latin typeface="微软雅黑" panose="020B0503020204020204" pitchFamily="34" charset="-122"/>
                <a:ea typeface="微软雅黑" panose="020B0503020204020204" pitchFamily="34" charset="-122"/>
                <a:sym typeface="Arial" panose="020B0604020202020204" pitchFamily="34" charset="0"/>
              </a:rPr>
              <a:t>复杂度</a:t>
            </a:r>
            <a:r>
              <a:rPr lang="zh-CN" altLang="zh-CN" dirty="0">
                <a:latin typeface="微软雅黑" panose="020B0503020204020204" pitchFamily="34" charset="-122"/>
                <a:ea typeface="微软雅黑" panose="020B0503020204020204" pitchFamily="34" charset="-122"/>
              </a:rPr>
              <a:t>为 O(</a:t>
            </a:r>
            <a:r>
              <a:rPr lang="zh-CN" altLang="zh-CN" i="1" dirty="0">
                <a:latin typeface="微软雅黑" panose="020B0503020204020204" pitchFamily="34" charset="-122"/>
                <a:ea typeface="微软雅黑" panose="020B0503020204020204" pitchFamily="34" charset="-122"/>
              </a:rPr>
              <a:t>n</a:t>
            </a:r>
            <a:r>
              <a:rPr lang="zh-CN" altLang="zh-CN" dirty="0">
                <a:latin typeface="微软雅黑" panose="020B0503020204020204" pitchFamily="34" charset="-122"/>
                <a:ea typeface="微软雅黑" panose="020B0503020204020204" pitchFamily="34" charset="-122"/>
              </a:rPr>
              <a:t>log</a:t>
            </a:r>
            <a:r>
              <a:rPr lang="zh-CN" altLang="zh-CN" i="1" dirty="0">
                <a:latin typeface="微软雅黑" panose="020B0503020204020204" pitchFamily="34" charset="-122"/>
                <a:ea typeface="微软雅黑" panose="020B0503020204020204" pitchFamily="34" charset="-122"/>
              </a:rPr>
              <a:t>n</a:t>
            </a:r>
            <a:r>
              <a:rPr lang="zh-CN"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
        <p:nvSpPr>
          <p:cNvPr id="101389" name="Rectangle 13"/>
          <p:cNvSpPr/>
          <p:nvPr/>
        </p:nvSpPr>
        <p:spPr>
          <a:xfrm>
            <a:off x="468313" y="2854325"/>
            <a:ext cx="4618037" cy="406400"/>
          </a:xfrm>
          <a:prstGeom prst="rect">
            <a:avLst/>
          </a:prstGeom>
          <a:noFill/>
          <a:ln w="9525">
            <a:noFill/>
          </a:ln>
        </p:spPr>
        <p:txBody>
          <a:bodyPr>
            <a:spAutoFit/>
          </a:bodyPr>
          <a:p>
            <a:pPr lvl="2" eaLnBrk="1" hangingPunct="1">
              <a:lnSpc>
                <a:spcPct val="125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sym typeface="Arial" panose="020B0604020202020204" pitchFamily="34" charset="0"/>
              </a:rPr>
              <a:t>快速排序、堆排序和归并排序</a:t>
            </a:r>
            <a:endParaRPr lang="zh-CN" altLang="zh-CN"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01390" name="Rectangle 14"/>
          <p:cNvSpPr/>
          <p:nvPr/>
        </p:nvSpPr>
        <p:spPr>
          <a:xfrm>
            <a:off x="1414463" y="3502025"/>
            <a:ext cx="4449762" cy="366713"/>
          </a:xfrm>
          <a:prstGeom prst="rect">
            <a:avLst/>
          </a:prstGeom>
          <a:noFill/>
          <a:ln w="9525">
            <a:noFill/>
          </a:ln>
        </p:spPr>
        <p:txBody>
          <a:bodyPr>
            <a:spAutoFit/>
          </a:bodyPr>
          <a:p>
            <a:pPr eaLnBrk="1" hangingPunct="1">
              <a:buFont typeface="Arial" panose="020B0604020202020204" pitchFamily="34" charset="0"/>
            </a:pPr>
            <a:r>
              <a:rPr lang="zh-CN" altLang="zh-CN" dirty="0">
                <a:latin typeface="微软雅黑" panose="020B0503020204020204" pitchFamily="34" charset="-122"/>
                <a:ea typeface="微软雅黑" panose="020B0503020204020204" pitchFamily="34" charset="-122"/>
                <a:sym typeface="Arial" panose="020B0604020202020204" pitchFamily="34" charset="0"/>
              </a:rPr>
              <a:t>时间复杂度为 O(n</a:t>
            </a:r>
            <a:r>
              <a:rPr lang="zh-CN" altLang="zh-CN" baseline="30000" dirty="0">
                <a:latin typeface="微软雅黑" panose="020B0503020204020204" pitchFamily="34" charset="-122"/>
                <a:ea typeface="微软雅黑" panose="020B0503020204020204" pitchFamily="34" charset="-122"/>
                <a:sym typeface="Arial" panose="020B0604020202020204" pitchFamily="34" charset="0"/>
              </a:rPr>
              <a:t>2</a:t>
            </a:r>
            <a:r>
              <a:rPr lang="zh-CN" altLang="zh-CN" dirty="0">
                <a:latin typeface="微软雅黑" panose="020B0503020204020204" pitchFamily="34" charset="-122"/>
                <a:ea typeface="微软雅黑" panose="020B0503020204020204" pitchFamily="34" charset="-122"/>
                <a:sym typeface="Arial" panose="020B0604020202020204" pitchFamily="34" charset="0"/>
              </a:rPr>
              <a:t>)：</a:t>
            </a:r>
            <a:endParaRPr lang="zh-CN" altLang="zh-CN"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01391" name="Rectangle 15"/>
          <p:cNvSpPr/>
          <p:nvPr/>
        </p:nvSpPr>
        <p:spPr>
          <a:xfrm>
            <a:off x="468313" y="3954463"/>
            <a:ext cx="7067550" cy="406400"/>
          </a:xfrm>
          <a:prstGeom prst="rect">
            <a:avLst/>
          </a:prstGeom>
          <a:noFill/>
          <a:ln w="9525">
            <a:noFill/>
          </a:ln>
        </p:spPr>
        <p:txBody>
          <a:bodyPr>
            <a:spAutoFit/>
          </a:bodyPr>
          <a:p>
            <a:pPr lvl="2" eaLnBrk="1" hangingPunct="1">
              <a:lnSpc>
                <a:spcPct val="125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sym typeface="Arial" panose="020B0604020202020204" pitchFamily="34" charset="0"/>
              </a:rPr>
              <a:t>直接插入排序、起泡排序和简单选择排序</a:t>
            </a:r>
            <a:endParaRPr lang="zh-CN" altLang="zh-CN"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01392" name="Rectangle 16"/>
          <p:cNvSpPr/>
          <p:nvPr/>
        </p:nvSpPr>
        <p:spPr>
          <a:xfrm>
            <a:off x="1414463" y="4654550"/>
            <a:ext cx="4679950" cy="368300"/>
          </a:xfrm>
          <a:prstGeom prst="rect">
            <a:avLst/>
          </a:prstGeom>
          <a:noFill/>
          <a:ln w="9525">
            <a:noFill/>
          </a:ln>
        </p:spPr>
        <p:txBody>
          <a:bodyPr>
            <a:spAutoFit/>
          </a:bodyPr>
          <a:p>
            <a:pPr eaLnBrk="1" hangingPunct="1">
              <a:buFont typeface="Arial" panose="020B0604020202020204" pitchFamily="34" charset="0"/>
            </a:pPr>
            <a:r>
              <a:rPr lang="zh-CN" altLang="zh-CN" dirty="0">
                <a:latin typeface="微软雅黑" panose="020B0503020204020204" pitchFamily="34" charset="-122"/>
                <a:ea typeface="微软雅黑" panose="020B0503020204020204" pitchFamily="34" charset="-122"/>
                <a:sym typeface="Arial" panose="020B0604020202020204" pitchFamily="34" charset="0"/>
              </a:rPr>
              <a:t>时间复杂度为 O(d(n+rd):</a:t>
            </a:r>
            <a:endParaRPr lang="zh-CN" altLang="zh-CN"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01393" name="Rectangle 17"/>
          <p:cNvSpPr/>
          <p:nvPr/>
        </p:nvSpPr>
        <p:spPr>
          <a:xfrm>
            <a:off x="542925" y="5157788"/>
            <a:ext cx="2527300" cy="406400"/>
          </a:xfrm>
          <a:prstGeom prst="rect">
            <a:avLst/>
          </a:prstGeom>
          <a:noFill/>
          <a:ln w="9525">
            <a:noFill/>
          </a:ln>
        </p:spPr>
        <p:txBody>
          <a:bodyPr>
            <a:spAutoFit/>
          </a:bodyPr>
          <a:p>
            <a:pPr lvl="2" eaLnBrk="1" hangingPunct="1">
              <a:lnSpc>
                <a:spcPct val="125000"/>
              </a:lnSpc>
              <a:buFont typeface="Arial" panose="020B0604020202020204" pitchFamily="34" charset="0"/>
            </a:pPr>
            <a:r>
              <a:rPr lang="zh-CN" altLang="zh-CN" dirty="0">
                <a:latin typeface="微软雅黑" panose="020B0503020204020204" pitchFamily="34" charset="-122"/>
                <a:ea typeface="微软雅黑" panose="020B0503020204020204" pitchFamily="34" charset="-122"/>
                <a:sym typeface="Arial" panose="020B0604020202020204" pitchFamily="34" charset="0"/>
              </a:rPr>
              <a:t>基数排序</a:t>
            </a:r>
            <a:endParaRPr lang="zh-CN" altLang="zh-CN" dirty="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1385"/>
                                        </p:tgtEl>
                                        <p:attrNameLst>
                                          <p:attrName>style.visibility</p:attrName>
                                        </p:attrNameLst>
                                      </p:cBhvr>
                                      <p:to>
                                        <p:strVal val="visible"/>
                                      </p:to>
                                    </p:set>
                                    <p:animEffect transition="in" filter="slide(fromLeft)">
                                      <p:cBhvr>
                                        <p:cTn id="7" dur="500"/>
                                        <p:tgtEl>
                                          <p:spTgt spid="1013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1386"/>
                                        </p:tgtEl>
                                        <p:attrNameLst>
                                          <p:attrName>style.visibility</p:attrName>
                                        </p:attrNameLst>
                                      </p:cBhvr>
                                      <p:to>
                                        <p:strVal val="visible"/>
                                      </p:to>
                                    </p:set>
                                    <p:animEffect transition="in" filter="wipe(left)">
                                      <p:cBhvr>
                                        <p:cTn id="12" dur="500"/>
                                        <p:tgtEl>
                                          <p:spTgt spid="1013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1387"/>
                                        </p:tgtEl>
                                        <p:attrNameLst>
                                          <p:attrName>style.visibility</p:attrName>
                                        </p:attrNameLst>
                                      </p:cBhvr>
                                      <p:to>
                                        <p:strVal val="visible"/>
                                      </p:to>
                                    </p:set>
                                    <p:animEffect transition="in" filter="wipe(left)">
                                      <p:cBhvr>
                                        <p:cTn id="17" dur="500"/>
                                        <p:tgtEl>
                                          <p:spTgt spid="10138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1388"/>
                                        </p:tgtEl>
                                        <p:attrNameLst>
                                          <p:attrName>style.visibility</p:attrName>
                                        </p:attrNameLst>
                                      </p:cBhvr>
                                      <p:to>
                                        <p:strVal val="visible"/>
                                      </p:to>
                                    </p:set>
                                    <p:animEffect transition="in" filter="wipe(left)">
                                      <p:cBhvr>
                                        <p:cTn id="22" dur="500"/>
                                        <p:tgtEl>
                                          <p:spTgt spid="10138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01389"/>
                                        </p:tgtEl>
                                        <p:attrNameLst>
                                          <p:attrName>style.visibility</p:attrName>
                                        </p:attrNameLst>
                                      </p:cBhvr>
                                      <p:to>
                                        <p:strVal val="visible"/>
                                      </p:to>
                                    </p:set>
                                    <p:animEffect transition="in" filter="wipe(left)">
                                      <p:cBhvr>
                                        <p:cTn id="25" dur="300"/>
                                        <p:tgtEl>
                                          <p:spTgt spid="10138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1390"/>
                                        </p:tgtEl>
                                        <p:attrNameLst>
                                          <p:attrName>style.visibility</p:attrName>
                                        </p:attrNameLst>
                                      </p:cBhvr>
                                      <p:to>
                                        <p:strVal val="visible"/>
                                      </p:to>
                                    </p:set>
                                    <p:animEffect transition="in" filter="wipe(left)">
                                      <p:cBhvr>
                                        <p:cTn id="30" dur="500"/>
                                        <p:tgtEl>
                                          <p:spTgt spid="101390"/>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01391"/>
                                        </p:tgtEl>
                                        <p:attrNameLst>
                                          <p:attrName>style.visibility</p:attrName>
                                        </p:attrNameLst>
                                      </p:cBhvr>
                                      <p:to>
                                        <p:strVal val="visible"/>
                                      </p:to>
                                    </p:set>
                                    <p:animEffect transition="in" filter="wipe(left)">
                                      <p:cBhvr>
                                        <p:cTn id="33" dur="300"/>
                                        <p:tgtEl>
                                          <p:spTgt spid="10139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1392"/>
                                        </p:tgtEl>
                                        <p:attrNameLst>
                                          <p:attrName>style.visibility</p:attrName>
                                        </p:attrNameLst>
                                      </p:cBhvr>
                                      <p:to>
                                        <p:strVal val="visible"/>
                                      </p:to>
                                    </p:set>
                                    <p:animEffect transition="in" filter="wipe(left)">
                                      <p:cBhvr>
                                        <p:cTn id="38" dur="500"/>
                                        <p:tgtEl>
                                          <p:spTgt spid="10139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01393"/>
                                        </p:tgtEl>
                                        <p:attrNameLst>
                                          <p:attrName>style.visibility</p:attrName>
                                        </p:attrNameLst>
                                      </p:cBhvr>
                                      <p:to>
                                        <p:strVal val="visible"/>
                                      </p:to>
                                    </p:set>
                                    <p:animEffect transition="in" filter="wipe(left)">
                                      <p:cBhvr>
                                        <p:cTn id="41" dur="300"/>
                                        <p:tgtEl>
                                          <p:spTgt spid="101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5" grpId="0"/>
      <p:bldP spid="101386" grpId="0"/>
      <p:bldP spid="101387" grpId="0"/>
      <p:bldP spid="101388" grpId="0"/>
      <p:bldP spid="101389" grpId="0"/>
      <p:bldP spid="101390" grpId="0"/>
      <p:bldP spid="101391" grpId="0"/>
      <p:bldP spid="101392" grpId="0"/>
      <p:bldP spid="10139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9" name="Text Box 9"/>
          <p:cNvSpPr txBox="1"/>
          <p:nvPr/>
        </p:nvSpPr>
        <p:spPr>
          <a:xfrm>
            <a:off x="1238250" y="704850"/>
            <a:ext cx="6456363" cy="500063"/>
          </a:xfrm>
          <a:prstGeom prst="rect">
            <a:avLst/>
          </a:prstGeom>
          <a:noFill/>
          <a:ln w="9525">
            <a:noFill/>
          </a:ln>
        </p:spPr>
        <p:txBody>
          <a:bodyPr>
            <a:spAutoFit/>
          </a:bodyPr>
          <a:p>
            <a:pPr eaLnBrk="1" hangingPunct="1">
              <a:lnSpc>
                <a:spcPct val="150000"/>
              </a:lnSpc>
              <a:buFont typeface="Arial" panose="020B0604020202020204" pitchFamily="34" charset="0"/>
            </a:pPr>
            <a:r>
              <a:rPr lang="zh-CN" altLang="zh-CN" sz="2000" b="1" dirty="0">
                <a:latin typeface="微软雅黑" panose="020B0503020204020204" pitchFamily="34" charset="-122"/>
                <a:ea typeface="微软雅黑" panose="020B0503020204020204" pitchFamily="34" charset="-122"/>
              </a:rPr>
              <a:t>2. 当待排记录序列按关键字顺序有序时</a:t>
            </a:r>
            <a:endParaRPr lang="zh-CN" altLang="zh-CN" sz="2000" dirty="0">
              <a:latin typeface="微软雅黑" panose="020B0503020204020204" pitchFamily="34" charset="-122"/>
              <a:ea typeface="微软雅黑" panose="020B0503020204020204" pitchFamily="34" charset="-122"/>
            </a:endParaRPr>
          </a:p>
        </p:txBody>
      </p:sp>
      <p:sp>
        <p:nvSpPr>
          <p:cNvPr id="102410" name="Rectangle 10"/>
          <p:cNvSpPr/>
          <p:nvPr/>
        </p:nvSpPr>
        <p:spPr>
          <a:xfrm>
            <a:off x="838200" y="1341438"/>
            <a:ext cx="7488238" cy="1114425"/>
          </a:xfrm>
          <a:prstGeom prst="rect">
            <a:avLst/>
          </a:prstGeom>
          <a:noFill/>
          <a:ln w="9525">
            <a:noFill/>
          </a:ln>
        </p:spPr>
        <p:txBody>
          <a:bodyPr>
            <a:spAutoFit/>
          </a:bodyPr>
          <a:p>
            <a:pPr eaLnBrk="1" hangingPunct="1">
              <a:lnSpc>
                <a:spcPct val="150000"/>
              </a:lnSpc>
              <a:buFont typeface="Arial" panose="020B0604020202020204" pitchFamily="34" charset="0"/>
            </a:pPr>
            <a:r>
              <a:rPr lang="zh-CN" altLang="zh-CN" sz="2000" dirty="0">
                <a:latin typeface="Times New Roman" panose="02020603050405020304" pitchFamily="18" charset="0"/>
                <a:ea typeface="楷体_GB2312" pitchFamily="49" charset="-122"/>
              </a:rPr>
              <a:t>        </a:t>
            </a:r>
            <a:r>
              <a:rPr lang="zh-CN" altLang="zh-CN" sz="2000" b="1" dirty="0">
                <a:latin typeface="微软雅黑" panose="020B0503020204020204" pitchFamily="34" charset="-122"/>
                <a:ea typeface="微软雅黑" panose="020B0503020204020204" pitchFamily="34" charset="-122"/>
              </a:rPr>
              <a:t>直接插入排序</a:t>
            </a:r>
            <a:r>
              <a:rPr lang="zh-CN" altLang="zh-CN" sz="2000" dirty="0">
                <a:latin typeface="微软雅黑" panose="020B0503020204020204" pitchFamily="34" charset="-122"/>
                <a:ea typeface="微软雅黑" panose="020B0503020204020204" pitchFamily="34" charset="-122"/>
              </a:rPr>
              <a:t>和</a:t>
            </a:r>
            <a:r>
              <a:rPr lang="zh-CN" altLang="zh-CN" sz="2000" b="1" dirty="0">
                <a:latin typeface="微软雅黑" panose="020B0503020204020204" pitchFamily="34" charset="-122"/>
                <a:ea typeface="微软雅黑" panose="020B0503020204020204" pitchFamily="34" charset="-122"/>
              </a:rPr>
              <a:t>起泡排序</a:t>
            </a:r>
            <a:r>
              <a:rPr lang="zh-CN" altLang="zh-CN" sz="2000" dirty="0">
                <a:latin typeface="微软雅黑" panose="020B0503020204020204" pitchFamily="34" charset="-122"/>
                <a:ea typeface="微软雅黑" panose="020B0503020204020204" pitchFamily="34" charset="-122"/>
              </a:rPr>
              <a:t>能达到</a:t>
            </a:r>
            <a:r>
              <a:rPr lang="zh-CN" altLang="zh-CN" sz="2000" b="1" dirty="0">
                <a:latin typeface="微软雅黑" panose="020B0503020204020204" pitchFamily="34" charset="-122"/>
                <a:ea typeface="微软雅黑" panose="020B0503020204020204" pitchFamily="34" charset="-122"/>
              </a:rPr>
              <a:t>O(</a:t>
            </a:r>
            <a:r>
              <a:rPr lang="zh-CN" altLang="zh-CN" sz="2000" b="1" i="1" dirty="0">
                <a:latin typeface="微软雅黑" panose="020B0503020204020204" pitchFamily="34" charset="-122"/>
                <a:ea typeface="微软雅黑" panose="020B0503020204020204" pitchFamily="34" charset="-122"/>
              </a:rPr>
              <a:t>n</a:t>
            </a:r>
            <a:r>
              <a:rPr lang="zh-CN" altLang="zh-CN" sz="2000" b="1"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的时间复杂度，    </a:t>
            </a:r>
            <a:endParaRPr lang="zh-CN" altLang="zh-CN" sz="2000" dirty="0">
              <a:latin typeface="微软雅黑" panose="020B0503020204020204" pitchFamily="34" charset="-122"/>
              <a:ea typeface="微软雅黑" panose="020B0503020204020204" pitchFamily="34" charset="-122"/>
            </a:endParaRPr>
          </a:p>
          <a:p>
            <a:pPr eaLnBrk="1" hangingPunct="1">
              <a:lnSpc>
                <a:spcPct val="150000"/>
              </a:lnSpc>
              <a:spcBef>
                <a:spcPts val="1200"/>
              </a:spcBef>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       </a:t>
            </a:r>
            <a:r>
              <a:rPr lang="zh-CN" altLang="zh-CN" sz="2000" b="1" dirty="0">
                <a:latin typeface="微软雅黑" panose="020B0503020204020204" pitchFamily="34" charset="-122"/>
                <a:ea typeface="微软雅黑" panose="020B0503020204020204" pitchFamily="34" charset="-122"/>
              </a:rPr>
              <a:t>快速排序</a:t>
            </a:r>
            <a:r>
              <a:rPr lang="zh-CN" altLang="zh-CN" sz="2000" dirty="0">
                <a:latin typeface="微软雅黑" panose="020B0503020204020204" pitchFamily="34" charset="-122"/>
                <a:ea typeface="微软雅黑" panose="020B0503020204020204" pitchFamily="34" charset="-122"/>
              </a:rPr>
              <a:t>的时间性能蜕化为</a:t>
            </a:r>
            <a:r>
              <a:rPr lang="zh-CN" altLang="zh-CN" sz="2000" b="1" dirty="0">
                <a:latin typeface="微软雅黑" panose="020B0503020204020204" pitchFamily="34" charset="-122"/>
                <a:ea typeface="微软雅黑" panose="020B0503020204020204" pitchFamily="34" charset="-122"/>
              </a:rPr>
              <a:t>O(</a:t>
            </a:r>
            <a:r>
              <a:rPr lang="zh-CN" altLang="zh-CN" sz="2000" b="1" i="1" dirty="0">
                <a:latin typeface="微软雅黑" panose="020B0503020204020204" pitchFamily="34" charset="-122"/>
                <a:ea typeface="微软雅黑" panose="020B0503020204020204" pitchFamily="34" charset="-122"/>
              </a:rPr>
              <a:t>n</a:t>
            </a:r>
            <a:r>
              <a:rPr lang="zh-CN" altLang="zh-CN" sz="2000" b="1" baseline="30000" dirty="0">
                <a:latin typeface="微软雅黑" panose="020B0503020204020204" pitchFamily="34" charset="-122"/>
                <a:ea typeface="微软雅黑" panose="020B0503020204020204" pitchFamily="34" charset="-122"/>
              </a:rPr>
              <a:t>2</a:t>
            </a:r>
            <a:r>
              <a:rPr lang="zh-CN" altLang="zh-CN" sz="2000" b="1"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 。</a:t>
            </a:r>
            <a:endParaRPr lang="zh-CN" altLang="zh-CN" sz="2000" dirty="0">
              <a:latin typeface="微软雅黑" panose="020B0503020204020204" pitchFamily="34" charset="-122"/>
              <a:ea typeface="微软雅黑" panose="020B0503020204020204" pitchFamily="34" charset="-122"/>
            </a:endParaRPr>
          </a:p>
        </p:txBody>
      </p:sp>
      <p:sp>
        <p:nvSpPr>
          <p:cNvPr id="102411" name="Text Box 11"/>
          <p:cNvSpPr txBox="1"/>
          <p:nvPr/>
        </p:nvSpPr>
        <p:spPr>
          <a:xfrm>
            <a:off x="911225" y="2709863"/>
            <a:ext cx="6840538" cy="962025"/>
          </a:xfrm>
          <a:prstGeom prst="rect">
            <a:avLst/>
          </a:prstGeom>
          <a:noFill/>
          <a:ln w="9525">
            <a:noFill/>
          </a:ln>
        </p:spPr>
        <p:txBody>
          <a:bodyPr>
            <a:spAutoFit/>
          </a:bodyPr>
          <a:p>
            <a:pPr eaLnBrk="1" hangingPunct="1">
              <a:lnSpc>
                <a:spcPct val="150000"/>
              </a:lnSpc>
              <a:buFont typeface="Arial" panose="020B0604020202020204" pitchFamily="34" charset="0"/>
            </a:pPr>
            <a:r>
              <a:rPr lang="zh-CN" altLang="zh-CN" sz="20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  </a:t>
            </a:r>
            <a:r>
              <a:rPr lang="zh-CN" altLang="zh-CN" sz="2000" b="1" dirty="0">
                <a:latin typeface="微软雅黑" panose="020B0503020204020204" pitchFamily="34" charset="-122"/>
                <a:ea typeface="微软雅黑" panose="020B0503020204020204" pitchFamily="34" charset="-122"/>
                <a:sym typeface="Arial" panose="020B0604020202020204" pitchFamily="34" charset="0"/>
              </a:rPr>
              <a:t>3. 简单选择排序、堆排序和归并排序的时间性能不随记录序列中关键字的分布而改变。</a:t>
            </a:r>
            <a:endParaRPr lang="zh-CN" altLang="zh-CN" sz="2000" b="1" dirty="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02409"/>
                                        </p:tgtEl>
                                        <p:attrNameLst>
                                          <p:attrName>style.visibility</p:attrName>
                                        </p:attrNameLst>
                                      </p:cBhvr>
                                      <p:to>
                                        <p:strVal val="visible"/>
                                      </p:to>
                                    </p:set>
                                    <p:animEffect transition="in" filter="strips(downRight)">
                                      <p:cBhvr>
                                        <p:cTn id="7" dur="500"/>
                                        <p:tgtEl>
                                          <p:spTgt spid="102409"/>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02410"/>
                                        </p:tgtEl>
                                        <p:attrNameLst>
                                          <p:attrName>style.visibility</p:attrName>
                                        </p:attrNameLst>
                                      </p:cBhvr>
                                      <p:to>
                                        <p:strVal val="visible"/>
                                      </p:to>
                                    </p:set>
                                    <p:animEffect transition="in" filter="strips(downRight)">
                                      <p:cBhvr>
                                        <p:cTn id="10" dur="500"/>
                                        <p:tgtEl>
                                          <p:spTgt spid="102410"/>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102411"/>
                                        </p:tgtEl>
                                        <p:attrNameLst>
                                          <p:attrName>style.visibility</p:attrName>
                                        </p:attrNameLst>
                                      </p:cBhvr>
                                      <p:to>
                                        <p:strVal val="visible"/>
                                      </p:to>
                                    </p:set>
                                    <p:animEffect transition="in" filter="strips(downRight)">
                                      <p:cBhvr>
                                        <p:cTn id="15" dur="500"/>
                                        <p:tgtEl>
                                          <p:spTgt spid="102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9" grpId="0"/>
      <p:bldP spid="102410" grpId="0"/>
      <p:bldP spid="102411"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33" name="Text Box 9"/>
          <p:cNvSpPr txBox="1"/>
          <p:nvPr/>
        </p:nvSpPr>
        <p:spPr>
          <a:xfrm>
            <a:off x="611188" y="533400"/>
            <a:ext cx="1724025" cy="400050"/>
          </a:xfrm>
          <a:prstGeom prst="rect">
            <a:avLst/>
          </a:prstGeom>
          <a:noFill/>
          <a:ln w="9525">
            <a:noFill/>
          </a:ln>
        </p:spPr>
        <p:txBody>
          <a:bodyPr wrap="none">
            <a:spAutoFit/>
          </a:bodyPr>
          <a:p>
            <a:pPr eaLnBrk="1" hangingPunct="1">
              <a:buFont typeface="Arial" panose="020B0604020202020204" pitchFamily="34" charset="0"/>
            </a:pPr>
            <a:r>
              <a:rPr lang="zh-CN" altLang="zh-CN" sz="2000" b="1" dirty="0">
                <a:latin typeface="Times New Roman" panose="02020603050405020304" pitchFamily="18" charset="0"/>
                <a:ea typeface="微软雅黑" panose="020B0503020204020204" pitchFamily="34" charset="-122"/>
              </a:rPr>
              <a:t>二、空间性能</a:t>
            </a:r>
            <a:endParaRPr lang="zh-CN" altLang="zh-CN" sz="2000" b="1" dirty="0">
              <a:latin typeface="Times New Roman" panose="02020603050405020304" pitchFamily="18" charset="0"/>
              <a:ea typeface="微软雅黑" panose="020B0503020204020204" pitchFamily="34" charset="-122"/>
            </a:endParaRPr>
          </a:p>
        </p:txBody>
      </p:sp>
      <p:sp>
        <p:nvSpPr>
          <p:cNvPr id="103434" name="Text Box 10"/>
          <p:cNvSpPr txBox="1"/>
          <p:nvPr/>
        </p:nvSpPr>
        <p:spPr>
          <a:xfrm>
            <a:off x="1150938" y="1144588"/>
            <a:ext cx="4872037" cy="400050"/>
          </a:xfrm>
          <a:prstGeom prst="rect">
            <a:avLst/>
          </a:prstGeom>
          <a:noFill/>
          <a:ln w="9525">
            <a:noFill/>
          </a:ln>
        </p:spPr>
        <p:txBody>
          <a:bodyPr>
            <a:spAutoFit/>
          </a:bodyPr>
          <a:p>
            <a:pPr eaLnBrk="1" hangingPunct="1">
              <a:buFont typeface="Arial" panose="020B0604020202020204" pitchFamily="34" charset="0"/>
            </a:pPr>
            <a:r>
              <a:rPr lang="zh-CN" altLang="zh-CN" sz="2000" dirty="0">
                <a:latin typeface="Times New Roman" panose="02020603050405020304" pitchFamily="18" charset="0"/>
                <a:ea typeface="微软雅黑" panose="020B0503020204020204" pitchFamily="34" charset="-122"/>
              </a:rPr>
              <a:t>指的是排序过程中所需的辅助空间大小</a:t>
            </a:r>
            <a:r>
              <a:rPr lang="zh-CN" altLang="en-US" sz="2000" dirty="0">
                <a:latin typeface="Times New Roman" panose="02020603050405020304" pitchFamily="18" charset="0"/>
                <a:ea typeface="微软雅黑" panose="020B0503020204020204" pitchFamily="34" charset="-122"/>
              </a:rPr>
              <a:t>。</a:t>
            </a:r>
            <a:endParaRPr lang="zh-CN" altLang="zh-CN" sz="2000" dirty="0">
              <a:latin typeface="Times New Roman" panose="02020603050405020304" pitchFamily="18" charset="0"/>
              <a:ea typeface="微软雅黑" panose="020B0503020204020204" pitchFamily="34" charset="-122"/>
            </a:endParaRPr>
          </a:p>
        </p:txBody>
      </p:sp>
      <p:sp>
        <p:nvSpPr>
          <p:cNvPr id="103435" name="Text Box 11"/>
          <p:cNvSpPr txBox="1"/>
          <p:nvPr/>
        </p:nvSpPr>
        <p:spPr>
          <a:xfrm>
            <a:off x="827088" y="1765300"/>
            <a:ext cx="6996112" cy="960438"/>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2000" dirty="0">
                <a:latin typeface="Times New Roman" panose="02020603050405020304" pitchFamily="18" charset="0"/>
                <a:ea typeface="微软雅黑" panose="020B0503020204020204" pitchFamily="34" charset="-122"/>
                <a:sym typeface="Arial" panose="020B0604020202020204" pitchFamily="34" charset="0"/>
              </a:rPr>
              <a:t>    </a:t>
            </a:r>
            <a:r>
              <a:rPr lang="zh-CN" altLang="zh-CN" sz="2000" dirty="0">
                <a:latin typeface="Times New Roman" panose="02020603050405020304" pitchFamily="18" charset="0"/>
                <a:ea typeface="微软雅黑" panose="020B0503020204020204" pitchFamily="34" charset="-122"/>
                <a:sym typeface="Arial" panose="020B0604020202020204" pitchFamily="34" charset="0"/>
              </a:rPr>
              <a:t>1. 所有的简单排序方法(包括：直接插入、起泡和简单选择) 和堆排序的空间复杂度为O(1)；</a:t>
            </a:r>
            <a:endParaRPr lang="zh-CN" altLang="zh-CN" sz="2000" dirty="0">
              <a:latin typeface="Times New Roman" panose="02020603050405020304" pitchFamily="18" charset="0"/>
              <a:ea typeface="微软雅黑" panose="020B0503020204020204" pitchFamily="34" charset="-122"/>
              <a:sym typeface="Arial" panose="020B0604020202020204" pitchFamily="34" charset="0"/>
            </a:endParaRPr>
          </a:p>
        </p:txBody>
      </p:sp>
      <p:sp>
        <p:nvSpPr>
          <p:cNvPr id="103436" name="Text Box 12"/>
          <p:cNvSpPr txBox="1"/>
          <p:nvPr/>
        </p:nvSpPr>
        <p:spPr>
          <a:xfrm>
            <a:off x="827088" y="2890838"/>
            <a:ext cx="6996112" cy="960437"/>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2000" dirty="0">
                <a:latin typeface="Times New Roman" panose="02020603050405020304" pitchFamily="18" charset="0"/>
                <a:ea typeface="微软雅黑" panose="020B0503020204020204" pitchFamily="34" charset="-122"/>
                <a:sym typeface="Arial" panose="020B0604020202020204" pitchFamily="34" charset="0"/>
              </a:rPr>
              <a:t>    </a:t>
            </a:r>
            <a:r>
              <a:rPr lang="zh-CN" altLang="zh-CN" sz="2000" dirty="0">
                <a:latin typeface="Times New Roman" panose="02020603050405020304" pitchFamily="18" charset="0"/>
                <a:ea typeface="微软雅黑" panose="020B0503020204020204" pitchFamily="34" charset="-122"/>
                <a:sym typeface="Arial" panose="020B0604020202020204" pitchFamily="34" charset="0"/>
              </a:rPr>
              <a:t>2. 快速排序为O(logn)，为递归程序执行过程中，栈所需的辅助空间；</a:t>
            </a:r>
            <a:endParaRPr lang="zh-CN" altLang="zh-CN" sz="2000" dirty="0">
              <a:latin typeface="Times New Roman" panose="02020603050405020304" pitchFamily="18" charset="0"/>
              <a:ea typeface="微软雅黑" panose="020B0503020204020204" pitchFamily="34" charset="-122"/>
              <a:sym typeface="Arial" panose="020B0604020202020204" pitchFamily="34" charset="0"/>
            </a:endParaRPr>
          </a:p>
        </p:txBody>
      </p:sp>
      <p:sp>
        <p:nvSpPr>
          <p:cNvPr id="103437" name="Text Box 13"/>
          <p:cNvSpPr txBox="1"/>
          <p:nvPr/>
        </p:nvSpPr>
        <p:spPr>
          <a:xfrm>
            <a:off x="874713" y="4068763"/>
            <a:ext cx="7019925" cy="441325"/>
          </a:xfrm>
          <a:prstGeom prst="rect">
            <a:avLst/>
          </a:prstGeom>
          <a:noFill/>
          <a:ln w="9525">
            <a:noFill/>
          </a:ln>
        </p:spPr>
        <p:txBody>
          <a:bodyPr>
            <a:spAutoFit/>
          </a:bodyPr>
          <a:p>
            <a:pPr eaLnBrk="1" hangingPunct="1">
              <a:lnSpc>
                <a:spcPct val="125000"/>
              </a:lnSpc>
              <a:buFont typeface="Arial" panose="020B0604020202020204" pitchFamily="34" charset="0"/>
            </a:pPr>
            <a:r>
              <a:rPr lang="en-US" altLang="zh-CN" sz="2000" dirty="0">
                <a:latin typeface="Times New Roman" panose="02020603050405020304" pitchFamily="18" charset="0"/>
                <a:ea typeface="微软雅黑" panose="020B0503020204020204" pitchFamily="34" charset="-122"/>
                <a:sym typeface="Arial" panose="020B0604020202020204" pitchFamily="34" charset="0"/>
              </a:rPr>
              <a:t>   </a:t>
            </a:r>
            <a:r>
              <a:rPr lang="zh-CN" altLang="zh-CN" sz="2000" dirty="0">
                <a:latin typeface="Times New Roman" panose="02020603050405020304" pitchFamily="18" charset="0"/>
                <a:ea typeface="微软雅黑" panose="020B0503020204020204" pitchFamily="34" charset="-122"/>
                <a:sym typeface="Arial" panose="020B0604020202020204" pitchFamily="34" charset="0"/>
              </a:rPr>
              <a:t>3. 归并排序所需辅助空间最多，其空间复杂度为 O(n);</a:t>
            </a:r>
            <a:endParaRPr lang="zh-CN" altLang="zh-CN" sz="2000" dirty="0">
              <a:latin typeface="Times New Roman" panose="02020603050405020304" pitchFamily="18" charset="0"/>
              <a:ea typeface="微软雅黑" panose="020B0503020204020204" pitchFamily="34" charset="-122"/>
              <a:sym typeface="Arial" panose="020B0604020202020204" pitchFamily="34" charset="0"/>
            </a:endParaRPr>
          </a:p>
        </p:txBody>
      </p:sp>
      <p:sp>
        <p:nvSpPr>
          <p:cNvPr id="103438" name="Text Box 14"/>
          <p:cNvSpPr txBox="1"/>
          <p:nvPr/>
        </p:nvSpPr>
        <p:spPr>
          <a:xfrm>
            <a:off x="900113" y="4721225"/>
            <a:ext cx="7354887" cy="441325"/>
          </a:xfrm>
          <a:prstGeom prst="rect">
            <a:avLst/>
          </a:prstGeom>
          <a:noFill/>
          <a:ln w="9525">
            <a:noFill/>
          </a:ln>
        </p:spPr>
        <p:txBody>
          <a:bodyPr>
            <a:spAutoFit/>
          </a:bodyPr>
          <a:p>
            <a:pPr eaLnBrk="1" hangingPunct="1">
              <a:lnSpc>
                <a:spcPct val="125000"/>
              </a:lnSpc>
              <a:buFont typeface="Arial" panose="020B0604020202020204" pitchFamily="34" charset="0"/>
            </a:pPr>
            <a:r>
              <a:rPr lang="en-US" altLang="zh-CN" sz="2000" dirty="0">
                <a:latin typeface="Times New Roman" panose="02020603050405020304" pitchFamily="18" charset="0"/>
                <a:ea typeface="微软雅黑" panose="020B0503020204020204" pitchFamily="34" charset="-122"/>
                <a:sym typeface="Arial" panose="020B0604020202020204" pitchFamily="34" charset="0"/>
              </a:rPr>
              <a:t>   </a:t>
            </a:r>
            <a:r>
              <a:rPr lang="zh-CN" altLang="zh-CN" sz="2000" dirty="0">
                <a:latin typeface="Times New Roman" panose="02020603050405020304" pitchFamily="18" charset="0"/>
                <a:ea typeface="微软雅黑" panose="020B0503020204020204" pitchFamily="34" charset="-122"/>
                <a:sym typeface="Arial" panose="020B0604020202020204" pitchFamily="34" charset="0"/>
              </a:rPr>
              <a:t>4. 链式基数排序需附设队列首尾指针，则空间复杂度为 O(rd)。</a:t>
            </a:r>
            <a:endParaRPr lang="zh-CN" altLang="zh-CN" sz="2000" dirty="0">
              <a:latin typeface="Times New Roman" panose="02020603050405020304" pitchFamily="18" charset="0"/>
              <a:ea typeface="微软雅黑" panose="020B0503020204020204" pitchFamily="34" charset="-122"/>
              <a:sym typeface="Arial" panose="020B0604020202020204" pitchFamily="34" charset="0"/>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03433"/>
                                        </p:tgtEl>
                                        <p:attrNameLst>
                                          <p:attrName>style.visibility</p:attrName>
                                        </p:attrNameLst>
                                      </p:cBhvr>
                                      <p:to>
                                        <p:strVal val="visible"/>
                                      </p:to>
                                    </p:set>
                                    <p:animEffect transition="in" filter="strips(downRight)">
                                      <p:cBhvr>
                                        <p:cTn id="7" dur="500"/>
                                        <p:tgtEl>
                                          <p:spTgt spid="103433"/>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03434"/>
                                        </p:tgtEl>
                                        <p:attrNameLst>
                                          <p:attrName>style.visibility</p:attrName>
                                        </p:attrNameLst>
                                      </p:cBhvr>
                                      <p:to>
                                        <p:strVal val="visible"/>
                                      </p:to>
                                    </p:set>
                                    <p:animEffect transition="in" filter="strips(downRight)">
                                      <p:cBhvr>
                                        <p:cTn id="10" dur="500"/>
                                        <p:tgtEl>
                                          <p:spTgt spid="103434"/>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103435"/>
                                        </p:tgtEl>
                                        <p:attrNameLst>
                                          <p:attrName>style.visibility</p:attrName>
                                        </p:attrNameLst>
                                      </p:cBhvr>
                                      <p:to>
                                        <p:strVal val="visible"/>
                                      </p:to>
                                    </p:set>
                                    <p:animEffect transition="in" filter="strips(downRight)">
                                      <p:cBhvr>
                                        <p:cTn id="15" dur="500"/>
                                        <p:tgtEl>
                                          <p:spTgt spid="103435"/>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103436"/>
                                        </p:tgtEl>
                                        <p:attrNameLst>
                                          <p:attrName>style.visibility</p:attrName>
                                        </p:attrNameLst>
                                      </p:cBhvr>
                                      <p:to>
                                        <p:strVal val="visible"/>
                                      </p:to>
                                    </p:set>
                                    <p:animEffect transition="in" filter="strips(downRight)">
                                      <p:cBhvr>
                                        <p:cTn id="20" dur="500"/>
                                        <p:tgtEl>
                                          <p:spTgt spid="10343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3437"/>
                                        </p:tgtEl>
                                        <p:attrNameLst>
                                          <p:attrName>style.visibility</p:attrName>
                                        </p:attrNameLst>
                                      </p:cBhvr>
                                      <p:to>
                                        <p:strVal val="visible"/>
                                      </p:to>
                                    </p:set>
                                    <p:animEffect transition="in" filter="wipe(left)">
                                      <p:cBhvr>
                                        <p:cTn id="25" dur="500"/>
                                        <p:tgtEl>
                                          <p:spTgt spid="10343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3438"/>
                                        </p:tgtEl>
                                        <p:attrNameLst>
                                          <p:attrName>style.visibility</p:attrName>
                                        </p:attrNameLst>
                                      </p:cBhvr>
                                      <p:to>
                                        <p:strVal val="visible"/>
                                      </p:to>
                                    </p:set>
                                    <p:animEffect transition="in" filter="wipe(left)">
                                      <p:cBhvr>
                                        <p:cTn id="30" dur="500"/>
                                        <p:tgtEl>
                                          <p:spTgt spid="103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3" grpId="0"/>
      <p:bldP spid="103434" grpId="0"/>
      <p:bldP spid="103435" grpId="0"/>
      <p:bldP spid="103436" grpId="0"/>
      <p:bldP spid="103437" grpId="0"/>
      <p:bldP spid="10343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7" name="Text Box 9"/>
          <p:cNvSpPr txBox="1"/>
          <p:nvPr/>
        </p:nvSpPr>
        <p:spPr>
          <a:xfrm>
            <a:off x="730250" y="704850"/>
            <a:ext cx="4271963" cy="396875"/>
          </a:xfrm>
          <a:prstGeom prst="rect">
            <a:avLst/>
          </a:prstGeom>
          <a:noFill/>
          <a:ln w="9525">
            <a:noFill/>
          </a:ln>
        </p:spPr>
        <p:txBody>
          <a:bodyPr>
            <a:spAutoFit/>
          </a:bodyPr>
          <a:p>
            <a:pPr eaLnBrk="1" hangingPunct="1">
              <a:buFont typeface="Arial" panose="020B0604020202020204" pitchFamily="34" charset="0"/>
            </a:pPr>
            <a:r>
              <a:rPr lang="zh-CN" altLang="zh-CN" sz="2000" b="1" dirty="0">
                <a:latin typeface="Times New Roman" panose="02020603050405020304" pitchFamily="18" charset="0"/>
                <a:ea typeface="微软雅黑" panose="020B0503020204020204" pitchFamily="34" charset="-122"/>
              </a:rPr>
              <a:t>三、排序方法的稳定性能</a:t>
            </a:r>
            <a:endParaRPr lang="zh-CN" altLang="zh-CN" sz="2000" b="1" dirty="0">
              <a:latin typeface="Times New Roman" panose="02020603050405020304" pitchFamily="18" charset="0"/>
              <a:ea typeface="微软雅黑" panose="020B0503020204020204" pitchFamily="34" charset="-122"/>
            </a:endParaRPr>
          </a:p>
        </p:txBody>
      </p:sp>
      <p:sp>
        <p:nvSpPr>
          <p:cNvPr id="104458" name="Text Box 10"/>
          <p:cNvSpPr txBox="1"/>
          <p:nvPr/>
        </p:nvSpPr>
        <p:spPr>
          <a:xfrm>
            <a:off x="728663" y="1241425"/>
            <a:ext cx="7310437" cy="1477963"/>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zh-CN" sz="2000" b="1" dirty="0">
                <a:latin typeface="微软雅黑" panose="020B0503020204020204" pitchFamily="34" charset="-122"/>
                <a:ea typeface="微软雅黑" panose="020B0503020204020204" pitchFamily="34" charset="-122"/>
              </a:rPr>
              <a:t>1.</a:t>
            </a:r>
            <a:r>
              <a:rPr lang="zh-CN" altLang="zh-CN" sz="2000" dirty="0">
                <a:latin typeface="微软雅黑" panose="020B0503020204020204" pitchFamily="34" charset="-122"/>
                <a:ea typeface="微软雅黑" panose="020B0503020204020204" pitchFamily="34" charset="-122"/>
              </a:rPr>
              <a:t> </a:t>
            </a:r>
            <a:r>
              <a:rPr lang="zh-CN" altLang="zh-CN" sz="2000" b="1" dirty="0">
                <a:latin typeface="微软雅黑" panose="020B0503020204020204" pitchFamily="34" charset="-122"/>
                <a:ea typeface="微软雅黑" panose="020B0503020204020204" pitchFamily="34" charset="-122"/>
              </a:rPr>
              <a:t>稳定的排序方法指的是，对于两个关键字相等的记录，它们在序列中的相对位置，在排序之前和经过排序之后，没有改变</a:t>
            </a:r>
            <a:r>
              <a:rPr lang="zh-CN" altLang="zh-CN" sz="2000" dirty="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p:txBody>
      </p:sp>
      <p:sp>
        <p:nvSpPr>
          <p:cNvPr id="104459" name="Text Box 11"/>
          <p:cNvSpPr txBox="1"/>
          <p:nvPr/>
        </p:nvSpPr>
        <p:spPr>
          <a:xfrm>
            <a:off x="982663" y="2813050"/>
            <a:ext cx="6264275" cy="411163"/>
          </a:xfrm>
          <a:prstGeom prst="rect">
            <a:avLst/>
          </a:prstGeom>
          <a:noFill/>
          <a:ln w="9525">
            <a:noFill/>
          </a:ln>
        </p:spPr>
        <p:txBody>
          <a:bodyPr>
            <a:spAutoFit/>
          </a:bodyPr>
          <a:p>
            <a:pPr eaLnBrk="1" hangingPunct="1">
              <a:spcBef>
                <a:spcPct val="50000"/>
              </a:spcBef>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排序之前 :   { · · · · · R</a:t>
            </a:r>
            <a:r>
              <a:rPr lang="zh-CN" altLang="zh-CN" sz="2000" baseline="-25000" dirty="0">
                <a:latin typeface="微软雅黑" panose="020B0503020204020204" pitchFamily="34" charset="-122"/>
                <a:ea typeface="微软雅黑" panose="020B0503020204020204" pitchFamily="34" charset="-122"/>
              </a:rPr>
              <a:t>i</a:t>
            </a:r>
            <a:r>
              <a:rPr lang="zh-CN" altLang="zh-CN" sz="2000" dirty="0">
                <a:latin typeface="微软雅黑" panose="020B0503020204020204" pitchFamily="34" charset="-122"/>
                <a:ea typeface="微软雅黑" panose="020B0503020204020204" pitchFamily="34" charset="-122"/>
              </a:rPr>
              <a:t>(K) · · · · · R</a:t>
            </a:r>
            <a:r>
              <a:rPr lang="zh-CN" altLang="zh-CN" sz="2000" baseline="-25000" dirty="0">
                <a:latin typeface="微软雅黑" panose="020B0503020204020204" pitchFamily="34" charset="-122"/>
                <a:ea typeface="微软雅黑" panose="020B0503020204020204" pitchFamily="34" charset="-122"/>
              </a:rPr>
              <a:t>j</a:t>
            </a:r>
            <a:r>
              <a:rPr lang="zh-CN" altLang="zh-CN" sz="2000" dirty="0">
                <a:latin typeface="微软雅黑" panose="020B0503020204020204" pitchFamily="34" charset="-122"/>
                <a:ea typeface="微软雅黑" panose="020B0503020204020204" pitchFamily="34" charset="-122"/>
              </a:rPr>
              <a:t>(K) · · · · · }</a:t>
            </a:r>
            <a:endParaRPr lang="zh-CN" altLang="zh-CN" sz="2000" dirty="0">
              <a:latin typeface="微软雅黑" panose="020B0503020204020204" pitchFamily="34" charset="-122"/>
              <a:ea typeface="微软雅黑" panose="020B0503020204020204" pitchFamily="34" charset="-122"/>
            </a:endParaRPr>
          </a:p>
        </p:txBody>
      </p:sp>
      <p:sp>
        <p:nvSpPr>
          <p:cNvPr id="104460" name="Text Box 12"/>
          <p:cNvSpPr txBox="1"/>
          <p:nvPr/>
        </p:nvSpPr>
        <p:spPr>
          <a:xfrm>
            <a:off x="985838" y="3573463"/>
            <a:ext cx="6261100" cy="400050"/>
          </a:xfrm>
          <a:prstGeom prst="rect">
            <a:avLst/>
          </a:prstGeom>
          <a:noFill/>
          <a:ln w="9525">
            <a:noFill/>
          </a:ln>
        </p:spPr>
        <p:txBody>
          <a:bodyPr>
            <a:spAutoFit/>
          </a:bodyPr>
          <a:p>
            <a:pPr eaLnBrk="1" hangingPunct="1">
              <a:spcBef>
                <a:spcPct val="50000"/>
              </a:spcBef>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排序之后 :   { · · · · · R</a:t>
            </a:r>
            <a:r>
              <a:rPr lang="zh-CN" altLang="zh-CN" sz="2000" baseline="-25000" dirty="0">
                <a:latin typeface="微软雅黑" panose="020B0503020204020204" pitchFamily="34" charset="-122"/>
                <a:ea typeface="微软雅黑" panose="020B0503020204020204" pitchFamily="34" charset="-122"/>
              </a:rPr>
              <a:t>i</a:t>
            </a:r>
            <a:r>
              <a:rPr lang="zh-CN" altLang="zh-CN" sz="2000" dirty="0">
                <a:latin typeface="微软雅黑" panose="020B0503020204020204" pitchFamily="34" charset="-122"/>
                <a:ea typeface="微软雅黑" panose="020B0503020204020204" pitchFamily="34" charset="-122"/>
              </a:rPr>
              <a:t>(K) R</a:t>
            </a:r>
            <a:r>
              <a:rPr lang="zh-CN" altLang="zh-CN" sz="2000" baseline="-25000" dirty="0">
                <a:latin typeface="微软雅黑" panose="020B0503020204020204" pitchFamily="34" charset="-122"/>
                <a:ea typeface="微软雅黑" panose="020B0503020204020204" pitchFamily="34" charset="-122"/>
              </a:rPr>
              <a:t>j</a:t>
            </a:r>
            <a:r>
              <a:rPr lang="zh-CN" altLang="zh-CN" sz="2000" dirty="0">
                <a:latin typeface="微软雅黑" panose="020B0503020204020204" pitchFamily="34" charset="-122"/>
                <a:ea typeface="微软雅黑" panose="020B0503020204020204" pitchFamily="34" charset="-122"/>
              </a:rPr>
              <a:t>(K) · · · · ·· · · · · }</a:t>
            </a:r>
            <a:endParaRPr lang="zh-CN" altLang="zh-CN" sz="2000" dirty="0">
              <a:latin typeface="微软雅黑" panose="020B0503020204020204" pitchFamily="34" charset="-122"/>
              <a:ea typeface="微软雅黑" panose="020B0503020204020204" pitchFamily="34" charset="-122"/>
            </a:endParaRPr>
          </a:p>
        </p:txBody>
      </p:sp>
      <p:sp>
        <p:nvSpPr>
          <p:cNvPr id="104461" name="Text Box 13"/>
          <p:cNvSpPr txBox="1"/>
          <p:nvPr/>
        </p:nvSpPr>
        <p:spPr>
          <a:xfrm>
            <a:off x="838200" y="4149725"/>
            <a:ext cx="7129463" cy="962025"/>
          </a:xfrm>
          <a:prstGeom prst="rect">
            <a:avLst/>
          </a:prstGeom>
          <a:noFill/>
          <a:ln w="9525">
            <a:noFill/>
          </a:ln>
        </p:spPr>
        <p:txBody>
          <a:bodyPr>
            <a:spAutoFit/>
          </a:bodyPr>
          <a:p>
            <a:pPr eaLnBrk="1" hangingPunct="1">
              <a:lnSpc>
                <a:spcPct val="150000"/>
              </a:lnSpc>
              <a:buFont typeface="Arial" panose="020B0604020202020204" pitchFamily="34" charset="0"/>
            </a:pPr>
            <a:r>
              <a:rPr lang="zh-CN" altLang="zh-CN"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     </a:t>
            </a:r>
            <a:r>
              <a:rPr lang="zh-CN" altLang="zh-CN" sz="2000" b="1" dirty="0">
                <a:latin typeface="微软雅黑" panose="020B0503020204020204" pitchFamily="34" charset="-122"/>
                <a:ea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rPr>
              <a:t> </a:t>
            </a:r>
            <a:r>
              <a:rPr lang="zh-CN" altLang="zh-CN" sz="2000" b="1" dirty="0">
                <a:latin typeface="微软雅黑" panose="020B0503020204020204" pitchFamily="34" charset="-122"/>
                <a:ea typeface="微软雅黑" panose="020B0503020204020204" pitchFamily="34" charset="-122"/>
              </a:rPr>
              <a:t>当对多关键字的记录序列进行LSD方法排序时，必须采用稳定的排序方法。</a:t>
            </a:r>
            <a:endParaRPr lang="zh-CN" altLang="zh-CN" sz="2000" b="1"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04457"/>
                                        </p:tgtEl>
                                        <p:attrNameLst>
                                          <p:attrName>style.visibility</p:attrName>
                                        </p:attrNameLst>
                                      </p:cBhvr>
                                      <p:to>
                                        <p:strVal val="visible"/>
                                      </p:to>
                                    </p:set>
                                    <p:animEffect transition="in" filter="strips(downRight)">
                                      <p:cBhvr>
                                        <p:cTn id="7" dur="500"/>
                                        <p:tgtEl>
                                          <p:spTgt spid="10445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4458"/>
                                        </p:tgtEl>
                                        <p:attrNameLst>
                                          <p:attrName>style.visibility</p:attrName>
                                        </p:attrNameLst>
                                      </p:cBhvr>
                                      <p:to>
                                        <p:strVal val="visible"/>
                                      </p:to>
                                    </p:set>
                                    <p:animEffect transition="in" filter="strips(downRight)">
                                      <p:cBhvr>
                                        <p:cTn id="12" dur="500"/>
                                        <p:tgtEl>
                                          <p:spTgt spid="104458"/>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104459"/>
                                        </p:tgtEl>
                                        <p:attrNameLst>
                                          <p:attrName>style.visibility</p:attrName>
                                        </p:attrNameLst>
                                      </p:cBhvr>
                                      <p:to>
                                        <p:strVal val="visible"/>
                                      </p:to>
                                    </p:set>
                                    <p:animEffect transition="in" filter="strips(downRight)">
                                      <p:cBhvr>
                                        <p:cTn id="15" dur="500"/>
                                        <p:tgtEl>
                                          <p:spTgt spid="104459"/>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104460"/>
                                        </p:tgtEl>
                                        <p:attrNameLst>
                                          <p:attrName>style.visibility</p:attrName>
                                        </p:attrNameLst>
                                      </p:cBhvr>
                                      <p:to>
                                        <p:strVal val="visible"/>
                                      </p:to>
                                    </p:set>
                                    <p:animEffect transition="in" filter="strips(downRight)">
                                      <p:cBhvr>
                                        <p:cTn id="18" dur="500"/>
                                        <p:tgtEl>
                                          <p:spTgt spid="10446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4461"/>
                                        </p:tgtEl>
                                        <p:attrNameLst>
                                          <p:attrName>style.visibility</p:attrName>
                                        </p:attrNameLst>
                                      </p:cBhvr>
                                      <p:to>
                                        <p:strVal val="visible"/>
                                      </p:to>
                                    </p:set>
                                    <p:animEffect transition="in" filter="wipe(left)">
                                      <p:cBhvr>
                                        <p:cTn id="23" dur="500"/>
                                        <p:tgtEl>
                                          <p:spTgt spid="104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7" grpId="0"/>
      <p:bldP spid="104458" grpId="0"/>
      <p:bldP spid="104459" grpId="0"/>
      <p:bldP spid="104460" grpId="0"/>
      <p:bldP spid="10446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81" name="Text Box 9"/>
          <p:cNvSpPr txBox="1"/>
          <p:nvPr/>
        </p:nvSpPr>
        <p:spPr>
          <a:xfrm>
            <a:off x="827088" y="749300"/>
            <a:ext cx="954087" cy="400050"/>
          </a:xfrm>
          <a:prstGeom prst="rect">
            <a:avLst/>
          </a:prstGeom>
          <a:noFill/>
          <a:ln w="9525">
            <a:noFill/>
          </a:ln>
        </p:spPr>
        <p:txBody>
          <a:bodyPr wrap="none">
            <a:spAutoFit/>
          </a:bodyPr>
          <a:p>
            <a:pPr eaLnBrk="1" hangingPunct="1">
              <a:buFont typeface="Arial" panose="020B0604020202020204" pitchFamily="34" charset="0"/>
            </a:pPr>
            <a:r>
              <a:rPr lang="zh-CN" altLang="zh-CN" sz="2000" b="1" dirty="0">
                <a:latin typeface="Times New Roman" panose="02020603050405020304" pitchFamily="18" charset="0"/>
                <a:ea typeface="微软雅黑" panose="020B0503020204020204" pitchFamily="34" charset="-122"/>
              </a:rPr>
              <a:t>例如：</a:t>
            </a:r>
            <a:endParaRPr lang="zh-CN" altLang="zh-CN" sz="2000" b="1" dirty="0">
              <a:latin typeface="Times New Roman" panose="02020603050405020304" pitchFamily="18" charset="0"/>
              <a:ea typeface="微软雅黑" panose="020B0503020204020204" pitchFamily="34" charset="-122"/>
            </a:endParaRPr>
          </a:p>
        </p:txBody>
      </p:sp>
      <p:sp>
        <p:nvSpPr>
          <p:cNvPr id="105482" name="Rectangle 10"/>
          <p:cNvSpPr/>
          <p:nvPr/>
        </p:nvSpPr>
        <p:spPr>
          <a:xfrm>
            <a:off x="1590675" y="1397000"/>
            <a:ext cx="4833938" cy="400050"/>
          </a:xfrm>
          <a:prstGeom prst="rect">
            <a:avLst/>
          </a:prstGeom>
          <a:noFill/>
          <a:ln w="9525">
            <a:noFill/>
          </a:ln>
        </p:spPr>
        <p:txBody>
          <a:bodyPr wrap="none">
            <a:spAutoFit/>
          </a:bodyPr>
          <a:p>
            <a:pPr eaLnBrk="1" hangingPunct="1">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 排序前 ( 56, 34, </a:t>
            </a:r>
            <a:r>
              <a:rPr lang="zh-CN" altLang="zh-CN" sz="2000" b="1" dirty="0">
                <a:solidFill>
                  <a:srgbClr val="FF6600"/>
                </a:solidFill>
                <a:latin typeface="微软雅黑" panose="020B0503020204020204" pitchFamily="34" charset="-122"/>
                <a:ea typeface="微软雅黑" panose="020B0503020204020204" pitchFamily="34" charset="-122"/>
              </a:rPr>
              <a:t>47</a:t>
            </a:r>
            <a:r>
              <a:rPr lang="zh-CN" altLang="zh-CN" sz="2000" dirty="0">
                <a:latin typeface="微软雅黑" panose="020B0503020204020204" pitchFamily="34" charset="-122"/>
                <a:ea typeface="微软雅黑" panose="020B0503020204020204" pitchFamily="34" charset="-122"/>
              </a:rPr>
              <a:t>, 23, 66, 18, 82, </a:t>
            </a:r>
            <a:r>
              <a:rPr lang="zh-CN" altLang="zh-CN" sz="2000" b="1" dirty="0">
                <a:solidFill>
                  <a:srgbClr val="00FF00"/>
                </a:solidFill>
                <a:latin typeface="微软雅黑" panose="020B0503020204020204" pitchFamily="34" charset="-122"/>
                <a:ea typeface="微软雅黑" panose="020B0503020204020204" pitchFamily="34" charset="-122"/>
              </a:rPr>
              <a:t>47</a:t>
            </a:r>
            <a:r>
              <a:rPr lang="zh-CN" altLang="zh-CN" sz="2000" dirty="0">
                <a:latin typeface="微软雅黑" panose="020B0503020204020204" pitchFamily="34" charset="-122"/>
                <a:ea typeface="微软雅黑" panose="020B0503020204020204" pitchFamily="34" charset="-122"/>
              </a:rPr>
              <a:t> )</a:t>
            </a:r>
            <a:endParaRPr lang="zh-CN" altLang="zh-CN" sz="2000" dirty="0">
              <a:latin typeface="微软雅黑" panose="020B0503020204020204" pitchFamily="34" charset="-122"/>
              <a:ea typeface="微软雅黑" panose="020B0503020204020204" pitchFamily="34" charset="-122"/>
            </a:endParaRPr>
          </a:p>
        </p:txBody>
      </p:sp>
      <p:sp>
        <p:nvSpPr>
          <p:cNvPr id="105483" name="Rectangle 11"/>
          <p:cNvSpPr/>
          <p:nvPr/>
        </p:nvSpPr>
        <p:spPr>
          <a:xfrm>
            <a:off x="1590675" y="1989138"/>
            <a:ext cx="4741863" cy="1477962"/>
          </a:xfrm>
          <a:prstGeom prst="rect">
            <a:avLst/>
          </a:prstGeom>
          <a:noFill/>
          <a:ln w="9525">
            <a:noFill/>
          </a:ln>
        </p:spPr>
        <p:txBody>
          <a:bodyPr wrap="none">
            <a:spAutoFit/>
          </a:bodyPr>
          <a:p>
            <a:pPr eaLnBrk="1" hangingPunct="1">
              <a:lnSpc>
                <a:spcPct val="150000"/>
              </a:lnSpc>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若排序后得到结果</a:t>
            </a:r>
            <a:endParaRPr lang="zh-CN" altLang="zh-CN"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         ( 18, 23, 34, </a:t>
            </a:r>
            <a:r>
              <a:rPr lang="zh-CN" altLang="zh-CN" sz="2000" b="1" dirty="0">
                <a:solidFill>
                  <a:srgbClr val="FF6600"/>
                </a:solidFill>
                <a:latin typeface="微软雅黑" panose="020B0503020204020204" pitchFamily="34" charset="-122"/>
                <a:ea typeface="微软雅黑" panose="020B0503020204020204" pitchFamily="34" charset="-122"/>
              </a:rPr>
              <a:t>47</a:t>
            </a:r>
            <a:r>
              <a:rPr lang="zh-CN" altLang="zh-CN" sz="2000" dirty="0">
                <a:solidFill>
                  <a:schemeClr val="bg1"/>
                </a:solidFill>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 </a:t>
            </a:r>
            <a:r>
              <a:rPr lang="zh-CN" altLang="zh-CN" sz="2000" b="1" dirty="0">
                <a:solidFill>
                  <a:srgbClr val="00FF00"/>
                </a:solidFill>
                <a:latin typeface="微软雅黑" panose="020B0503020204020204" pitchFamily="34" charset="-122"/>
                <a:ea typeface="微软雅黑" panose="020B0503020204020204" pitchFamily="34" charset="-122"/>
              </a:rPr>
              <a:t>47</a:t>
            </a:r>
            <a:r>
              <a:rPr lang="zh-CN" altLang="zh-CN" sz="2000" dirty="0">
                <a:latin typeface="微软雅黑" panose="020B0503020204020204" pitchFamily="34" charset="-122"/>
                <a:ea typeface="微软雅黑" panose="020B0503020204020204" pitchFamily="34" charset="-122"/>
              </a:rPr>
              <a:t>, 56, 66, 82 )</a:t>
            </a:r>
            <a:endParaRPr lang="zh-CN" altLang="zh-CN"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zh-CN" sz="2000" dirty="0">
                <a:latin typeface="微软雅黑" panose="020B0503020204020204" pitchFamily="34" charset="-122"/>
                <a:ea typeface="微软雅黑" panose="020B0503020204020204" pitchFamily="34" charset="-122"/>
                <a:sym typeface="Arial" panose="020B0604020202020204" pitchFamily="34" charset="0"/>
              </a:rPr>
              <a:t>则称该排序方法是</a:t>
            </a:r>
            <a:r>
              <a:rPr lang="zh-CN" altLang="zh-CN" sz="2000" b="1" dirty="0">
                <a:solidFill>
                  <a:srgbClr val="F4F23C"/>
                </a:solidFill>
                <a:latin typeface="微软雅黑" panose="020B0503020204020204" pitchFamily="34" charset="-122"/>
                <a:ea typeface="微软雅黑" panose="020B0503020204020204" pitchFamily="34" charset="-122"/>
              </a:rPr>
              <a:t>稳定</a:t>
            </a:r>
            <a:r>
              <a:rPr lang="zh-CN" altLang="zh-CN" sz="2000" dirty="0">
                <a:latin typeface="微软雅黑" panose="020B0503020204020204" pitchFamily="34" charset="-122"/>
                <a:ea typeface="微软雅黑" panose="020B0503020204020204" pitchFamily="34" charset="-122"/>
                <a:sym typeface="Arial" panose="020B0604020202020204" pitchFamily="34" charset="0"/>
              </a:rPr>
              <a:t>的</a:t>
            </a:r>
            <a:r>
              <a:rPr lang="zh-CN" altLang="zh-CN" sz="2000" dirty="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p:txBody>
      </p:sp>
      <p:sp>
        <p:nvSpPr>
          <p:cNvPr id="105484" name="Rectangle 12"/>
          <p:cNvSpPr/>
          <p:nvPr/>
        </p:nvSpPr>
        <p:spPr>
          <a:xfrm>
            <a:off x="1679575" y="3789363"/>
            <a:ext cx="4892675" cy="1422400"/>
          </a:xfrm>
          <a:prstGeom prst="rect">
            <a:avLst/>
          </a:prstGeom>
          <a:noFill/>
          <a:ln w="9525">
            <a:noFill/>
          </a:ln>
        </p:spPr>
        <p:txBody>
          <a:bodyPr wrap="none">
            <a:spAutoFit/>
          </a:bodyPr>
          <a:p>
            <a:pPr eaLnBrk="1" hangingPunct="1">
              <a:lnSpc>
                <a:spcPct val="150000"/>
              </a:lnSpc>
              <a:buFont typeface="Arial" panose="020B0604020202020204" pitchFamily="34" charset="0"/>
            </a:pPr>
            <a:r>
              <a:rPr lang="zh-CN" altLang="zh-CN" sz="2000" dirty="0">
                <a:latin typeface="微软雅黑" panose="020B0503020204020204" pitchFamily="34" charset="-122"/>
                <a:ea typeface="微软雅黑" panose="020B0503020204020204" pitchFamily="34" charset="-122"/>
                <a:sym typeface="Arial" panose="020B0604020202020204" pitchFamily="34" charset="0"/>
              </a:rPr>
              <a:t>若排序后得到结果</a:t>
            </a:r>
            <a:endParaRPr lang="zh-CN" altLang="zh-CN" sz="2000" dirty="0">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50000"/>
              </a:lnSpc>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             ( 18, 23, 34, </a:t>
            </a:r>
            <a:r>
              <a:rPr lang="zh-CN" altLang="zh-CN" sz="2000" b="1" dirty="0">
                <a:solidFill>
                  <a:srgbClr val="00FF00"/>
                </a:solidFill>
                <a:latin typeface="微软雅黑" panose="020B0503020204020204" pitchFamily="34" charset="-122"/>
                <a:ea typeface="微软雅黑" panose="020B0503020204020204" pitchFamily="34" charset="-122"/>
              </a:rPr>
              <a:t>47</a:t>
            </a:r>
            <a:r>
              <a:rPr lang="zh-CN" altLang="zh-CN" sz="2000" dirty="0">
                <a:solidFill>
                  <a:schemeClr val="bg1"/>
                </a:solidFill>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 </a:t>
            </a:r>
            <a:r>
              <a:rPr lang="zh-CN" altLang="zh-CN" sz="2000" b="1" dirty="0">
                <a:solidFill>
                  <a:srgbClr val="FF6600"/>
                </a:solidFill>
                <a:latin typeface="微软雅黑" panose="020B0503020204020204" pitchFamily="34" charset="-122"/>
                <a:ea typeface="微软雅黑" panose="020B0503020204020204" pitchFamily="34" charset="-122"/>
              </a:rPr>
              <a:t>47</a:t>
            </a:r>
            <a:r>
              <a:rPr lang="zh-CN" altLang="zh-CN" sz="2000" dirty="0">
                <a:latin typeface="微软雅黑" panose="020B0503020204020204" pitchFamily="34" charset="-122"/>
                <a:ea typeface="微软雅黑" panose="020B0503020204020204" pitchFamily="34" charset="-122"/>
              </a:rPr>
              <a:t>, 56, 66, 82 )</a:t>
            </a:r>
            <a:endParaRPr lang="zh-CN" altLang="zh-CN" sz="20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pPr>
            <a:r>
              <a:rPr lang="zh-CN" altLang="zh-CN" sz="2000" dirty="0">
                <a:latin typeface="微软雅黑" panose="020B0503020204020204" pitchFamily="34" charset="-122"/>
                <a:ea typeface="微软雅黑" panose="020B0503020204020204" pitchFamily="34" charset="-122"/>
                <a:sym typeface="Arial" panose="020B0604020202020204" pitchFamily="34" charset="0"/>
              </a:rPr>
              <a:t>则称该排序方法是</a:t>
            </a:r>
            <a:r>
              <a:rPr lang="zh-CN" altLang="zh-CN" sz="2000" b="1" dirty="0">
                <a:solidFill>
                  <a:srgbClr val="F4F23C"/>
                </a:solidFill>
                <a:latin typeface="微软雅黑" panose="020B0503020204020204" pitchFamily="34" charset="-122"/>
                <a:ea typeface="微软雅黑" panose="020B0503020204020204" pitchFamily="34" charset="-122"/>
              </a:rPr>
              <a:t>不稳定</a:t>
            </a:r>
            <a:r>
              <a:rPr lang="zh-CN" altLang="zh-CN" sz="2000" dirty="0">
                <a:latin typeface="微软雅黑" panose="020B0503020204020204" pitchFamily="34" charset="-122"/>
                <a:ea typeface="微软雅黑" panose="020B0503020204020204" pitchFamily="34" charset="-122"/>
                <a:sym typeface="Arial" panose="020B0604020202020204" pitchFamily="34" charset="0"/>
              </a:rPr>
              <a:t>的。</a:t>
            </a:r>
            <a:endParaRPr lang="zh-CN" altLang="zh-CN" sz="2000" dirty="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481"/>
                                        </p:tgtEl>
                                        <p:attrNameLst>
                                          <p:attrName>style.visibility</p:attrName>
                                        </p:attrNameLst>
                                      </p:cBhvr>
                                      <p:to>
                                        <p:strVal val="visible"/>
                                      </p:to>
                                    </p:set>
                                    <p:animEffect transition="in" filter="wipe(left)">
                                      <p:cBhvr>
                                        <p:cTn id="7" dur="500"/>
                                        <p:tgtEl>
                                          <p:spTgt spid="10548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5482"/>
                                        </p:tgtEl>
                                        <p:attrNameLst>
                                          <p:attrName>style.visibility</p:attrName>
                                        </p:attrNameLst>
                                      </p:cBhvr>
                                      <p:to>
                                        <p:strVal val="visible"/>
                                      </p:to>
                                    </p:set>
                                    <p:animEffect transition="in" filter="wipe(left)">
                                      <p:cBhvr>
                                        <p:cTn id="10" dur="500"/>
                                        <p:tgtEl>
                                          <p:spTgt spid="10548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5483"/>
                                        </p:tgtEl>
                                        <p:attrNameLst>
                                          <p:attrName>style.visibility</p:attrName>
                                        </p:attrNameLst>
                                      </p:cBhvr>
                                      <p:to>
                                        <p:strVal val="visible"/>
                                      </p:to>
                                    </p:set>
                                    <p:animEffect transition="in" filter="wipe(left)">
                                      <p:cBhvr>
                                        <p:cTn id="15" dur="500"/>
                                        <p:tgtEl>
                                          <p:spTgt spid="10548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5484"/>
                                        </p:tgtEl>
                                        <p:attrNameLst>
                                          <p:attrName>style.visibility</p:attrName>
                                        </p:attrNameLst>
                                      </p:cBhvr>
                                      <p:to>
                                        <p:strVal val="visible"/>
                                      </p:to>
                                    </p:set>
                                    <p:animEffect transition="in" filter="wipe(left)">
                                      <p:cBhvr>
                                        <p:cTn id="20" dur="500"/>
                                        <p:tgtEl>
                                          <p:spTgt spid="105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p:bldP spid="105482" grpId="0"/>
      <p:bldP spid="105483" grpId="0"/>
      <p:bldP spid="105484"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505" name="Text Box 9"/>
          <p:cNvSpPr txBox="1"/>
          <p:nvPr/>
        </p:nvSpPr>
        <p:spPr>
          <a:xfrm>
            <a:off x="623888" y="1038225"/>
            <a:ext cx="7054850" cy="441325"/>
          </a:xfrm>
          <a:prstGeom prst="rect">
            <a:avLst/>
          </a:prstGeom>
          <a:noFill/>
          <a:ln w="9525">
            <a:noFill/>
          </a:ln>
        </p:spPr>
        <p:txBody>
          <a:bodyPr>
            <a:spAutoFit/>
          </a:bodyPr>
          <a:p>
            <a:pPr eaLnBrk="1" hangingPunct="1">
              <a:lnSpc>
                <a:spcPct val="125000"/>
              </a:lnSpc>
              <a:buFont typeface="Arial" panose="020B0604020202020204" pitchFamily="34" charset="0"/>
            </a:pPr>
            <a:r>
              <a:rPr lang="zh-CN" altLang="zh-CN" sz="2000" dirty="0">
                <a:latin typeface="Times New Roman" panose="02020603050405020304" pitchFamily="18" charset="0"/>
                <a:ea typeface="楷体_GB2312" pitchFamily="49" charset="-122"/>
              </a:rPr>
              <a:t> </a:t>
            </a:r>
            <a:r>
              <a:rPr lang="zh-CN" altLang="zh-CN" sz="2000" dirty="0">
                <a:latin typeface="微软雅黑" panose="020B0503020204020204" pitchFamily="34" charset="-122"/>
                <a:ea typeface="微软雅黑" panose="020B0503020204020204" pitchFamily="34" charset="-122"/>
              </a:rPr>
              <a:t>3.  对于不稳定的排序方法，只要能举出一个实例说明即可。</a:t>
            </a:r>
            <a:endParaRPr lang="zh-CN" altLang="zh-CN" sz="2000" dirty="0">
              <a:latin typeface="微软雅黑" panose="020B0503020204020204" pitchFamily="34" charset="-122"/>
              <a:ea typeface="微软雅黑" panose="020B0503020204020204" pitchFamily="34" charset="-122"/>
            </a:endParaRPr>
          </a:p>
        </p:txBody>
      </p:sp>
      <p:sp>
        <p:nvSpPr>
          <p:cNvPr id="106506" name="Text Box 10"/>
          <p:cNvSpPr txBox="1"/>
          <p:nvPr/>
        </p:nvSpPr>
        <p:spPr>
          <a:xfrm>
            <a:off x="1136650" y="2052638"/>
            <a:ext cx="5695950" cy="860425"/>
          </a:xfrm>
          <a:prstGeom prst="rect">
            <a:avLst/>
          </a:prstGeom>
          <a:noFill/>
          <a:ln w="9525">
            <a:noFill/>
          </a:ln>
        </p:spPr>
        <p:txBody>
          <a:bodyPr>
            <a:spAutoFit/>
          </a:bodyPr>
          <a:p>
            <a:pPr eaLnBrk="1" hangingPunct="1">
              <a:spcBef>
                <a:spcPct val="50000"/>
              </a:spcBef>
              <a:buFont typeface="Arial" panose="020B0604020202020204" pitchFamily="34" charset="0"/>
            </a:pPr>
            <a:r>
              <a:rPr lang="zh-CN" altLang="zh-CN" sz="2000" dirty="0">
                <a:latin typeface="微软雅黑" panose="020B0503020204020204" pitchFamily="34" charset="-122"/>
                <a:ea typeface="微软雅黑" panose="020B0503020204020204" pitchFamily="34" charset="-122"/>
                <a:sym typeface="Arial" panose="020B0604020202020204" pitchFamily="34" charset="0"/>
              </a:rPr>
              <a:t>例如 :   对 {</a:t>
            </a:r>
            <a:r>
              <a:rPr lang="zh-CN" altLang="zh-CN" sz="2000" dirty="0">
                <a:latin typeface="Times New Roman" panose="02020603050405020304" pitchFamily="18" charset="0"/>
                <a:ea typeface="楷体_GB2312" pitchFamily="49" charset="-122"/>
              </a:rPr>
              <a:t> </a:t>
            </a:r>
            <a:r>
              <a:rPr lang="zh-CN" altLang="zh-CN" sz="2000" dirty="0">
                <a:solidFill>
                  <a:srgbClr val="FF6600"/>
                </a:solidFill>
                <a:latin typeface="Times New Roman" panose="02020603050405020304" pitchFamily="18" charset="0"/>
                <a:ea typeface="楷体_GB2312" pitchFamily="49" charset="-122"/>
              </a:rPr>
              <a:t>4</a:t>
            </a:r>
            <a:r>
              <a:rPr lang="zh-CN" altLang="zh-CN" sz="2000" dirty="0">
                <a:latin typeface="微软雅黑" panose="020B0503020204020204" pitchFamily="34" charset="-122"/>
                <a:ea typeface="微软雅黑" panose="020B0503020204020204" pitchFamily="34" charset="-122"/>
                <a:sym typeface="Arial" panose="020B0604020202020204" pitchFamily="34" charset="0"/>
              </a:rPr>
              <a:t>, 3, 4, 2 } 进行快速排序，</a:t>
            </a:r>
            <a:endParaRPr lang="zh-CN" altLang="zh-CN" sz="2000" dirty="0">
              <a:latin typeface="微软雅黑" panose="020B0503020204020204" pitchFamily="34" charset="-122"/>
              <a:ea typeface="微软雅黑" panose="020B0503020204020204" pitchFamily="34" charset="-122"/>
              <a:sym typeface="Arial" panose="020B0604020202020204" pitchFamily="34" charset="0"/>
            </a:endParaRPr>
          </a:p>
          <a:p>
            <a:pPr eaLnBrk="1" hangingPunct="1">
              <a:spcBef>
                <a:spcPct val="50000"/>
              </a:spcBef>
              <a:buFont typeface="Arial" panose="020B0604020202020204" pitchFamily="34" charset="0"/>
            </a:pPr>
            <a:r>
              <a:rPr lang="zh-CN" altLang="zh-CN" sz="2000" dirty="0">
                <a:latin typeface="Times New Roman" panose="02020603050405020304" pitchFamily="18" charset="0"/>
                <a:ea typeface="楷体_GB2312" pitchFamily="49" charset="-122"/>
              </a:rPr>
              <a:t>         </a:t>
            </a:r>
            <a:r>
              <a:rPr lang="zh-CN" altLang="zh-CN" sz="2000" dirty="0">
                <a:latin typeface="微软雅黑" panose="020B0503020204020204" pitchFamily="34" charset="-122"/>
                <a:ea typeface="微软雅黑" panose="020B0503020204020204" pitchFamily="34" charset="-122"/>
                <a:sym typeface="Arial" panose="020B0604020202020204" pitchFamily="34" charset="0"/>
              </a:rPr>
              <a:t>得到 { 2, 3, 4,</a:t>
            </a:r>
            <a:r>
              <a:rPr lang="zh-CN" altLang="zh-CN" sz="2000" dirty="0">
                <a:latin typeface="Times New Roman" panose="02020603050405020304" pitchFamily="18" charset="0"/>
                <a:ea typeface="楷体_GB2312" pitchFamily="49" charset="-122"/>
              </a:rPr>
              <a:t> </a:t>
            </a:r>
            <a:r>
              <a:rPr lang="zh-CN" altLang="zh-CN" sz="2000" dirty="0">
                <a:solidFill>
                  <a:srgbClr val="FF6600"/>
                </a:solidFill>
                <a:latin typeface="Times New Roman" panose="02020603050405020304" pitchFamily="18" charset="0"/>
                <a:ea typeface="楷体_GB2312" pitchFamily="49" charset="-122"/>
              </a:rPr>
              <a:t>4</a:t>
            </a:r>
            <a:r>
              <a:rPr lang="zh-CN" altLang="zh-CN"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 </a:t>
            </a:r>
            <a:r>
              <a:rPr lang="zh-CN" altLang="zh-CN" sz="2000" dirty="0">
                <a:latin typeface="微软雅黑" panose="020B0503020204020204" pitchFamily="34" charset="-122"/>
                <a:ea typeface="微软雅黑" panose="020B0503020204020204" pitchFamily="34" charset="-122"/>
                <a:sym typeface="Arial" panose="020B0604020202020204" pitchFamily="34" charset="0"/>
              </a:rPr>
              <a:t>}</a:t>
            </a:r>
            <a:endParaRPr lang="zh-CN" altLang="zh-CN" sz="20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06507" name="Text Box 11"/>
          <p:cNvSpPr txBox="1"/>
          <p:nvPr/>
        </p:nvSpPr>
        <p:spPr>
          <a:xfrm>
            <a:off x="623888" y="3357563"/>
            <a:ext cx="7343775" cy="441325"/>
          </a:xfrm>
          <a:prstGeom prst="rect">
            <a:avLst/>
          </a:prstGeom>
          <a:noFill/>
          <a:ln w="9525">
            <a:noFill/>
          </a:ln>
        </p:spPr>
        <p:txBody>
          <a:bodyPr>
            <a:spAutoFit/>
          </a:bodyPr>
          <a:p>
            <a:pPr eaLnBrk="1" hangingPunct="1">
              <a:lnSpc>
                <a:spcPct val="125000"/>
              </a:lnSpc>
              <a:buFont typeface="Arial" panose="020B0604020202020204" pitchFamily="34" charset="0"/>
            </a:pPr>
            <a:r>
              <a:rPr lang="zh-CN" altLang="en-US" sz="2000"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sym typeface="Arial" panose="020B0604020202020204" pitchFamily="34" charset="0"/>
              </a:rPr>
              <a:t>4.  快速排序、堆排序和希尔排序是不稳定的排序方法。</a:t>
            </a:r>
            <a:endParaRPr lang="zh-CN" altLang="en-US" sz="2000" dirty="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6505"/>
                                        </p:tgtEl>
                                        <p:attrNameLst>
                                          <p:attrName>style.visibility</p:attrName>
                                        </p:attrNameLst>
                                      </p:cBhvr>
                                      <p:to>
                                        <p:strVal val="visible"/>
                                      </p:to>
                                    </p:set>
                                    <p:animEffect transition="in" filter="wipe(left)">
                                      <p:cBhvr>
                                        <p:cTn id="7" dur="500"/>
                                        <p:tgtEl>
                                          <p:spTgt spid="1065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506"/>
                                        </p:tgtEl>
                                        <p:attrNameLst>
                                          <p:attrName>style.visibility</p:attrName>
                                        </p:attrNameLst>
                                      </p:cBhvr>
                                      <p:to>
                                        <p:strVal val="visible"/>
                                      </p:to>
                                    </p:set>
                                    <p:animEffect transition="in" filter="wipe(left)">
                                      <p:cBhvr>
                                        <p:cTn id="12" dur="500"/>
                                        <p:tgtEl>
                                          <p:spTgt spid="1065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6507"/>
                                        </p:tgtEl>
                                        <p:attrNameLst>
                                          <p:attrName>style.visibility</p:attrName>
                                        </p:attrNameLst>
                                      </p:cBhvr>
                                      <p:to>
                                        <p:strVal val="visible"/>
                                      </p:to>
                                    </p:set>
                                    <p:animEffect transition="in" filter="wipe(left)">
                                      <p:cBhvr>
                                        <p:cTn id="17" dur="500"/>
                                        <p:tgtEl>
                                          <p:spTgt spid="106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5" grpId="0"/>
      <p:bldP spid="106506" grpId="0"/>
      <p:bldP spid="10650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73" name="Text Box 1026"/>
          <p:cNvSpPr txBox="1"/>
          <p:nvPr/>
        </p:nvSpPr>
        <p:spPr>
          <a:xfrm>
            <a:off x="792163" y="814388"/>
            <a:ext cx="3348037" cy="400050"/>
          </a:xfrm>
          <a:prstGeom prst="rect">
            <a:avLst/>
          </a:prstGeom>
          <a:noFill/>
          <a:ln w="9525">
            <a:noFill/>
          </a:ln>
        </p:spPr>
        <p:txBody>
          <a:bodyPr>
            <a:spAutoFit/>
          </a:bodyPr>
          <a:p>
            <a:pPr eaLnBrk="1" hangingPunct="1">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插入排序类</a:t>
            </a:r>
            <a:endParaRPr lang="zh-CN" altLang="en-US" sz="2000" b="1" dirty="0">
              <a:latin typeface="微软雅黑" panose="020B0503020204020204" pitchFamily="34" charset="-122"/>
              <a:ea typeface="微软雅黑" panose="020B0503020204020204" pitchFamily="34" charset="-122"/>
            </a:endParaRPr>
          </a:p>
        </p:txBody>
      </p:sp>
      <p:sp>
        <p:nvSpPr>
          <p:cNvPr id="11274" name="Text Box 1027"/>
          <p:cNvSpPr txBox="1"/>
          <p:nvPr/>
        </p:nvSpPr>
        <p:spPr>
          <a:xfrm>
            <a:off x="539750" y="1357313"/>
            <a:ext cx="7627938" cy="960437"/>
          </a:xfrm>
          <a:prstGeom prst="rect">
            <a:avLst/>
          </a:prstGeom>
          <a:noFill/>
          <a:ln w="9525">
            <a:noFill/>
          </a:ln>
        </p:spPr>
        <p:txBody>
          <a:bodyPr>
            <a:spAutoFit/>
          </a:bodyPr>
          <a:p>
            <a:pPr eaLnBrk="1" hangingPunct="1">
              <a:lnSpc>
                <a:spcPct val="150000"/>
              </a:lnSpc>
              <a:buFont typeface="Arial" panose="020B0604020202020204" pitchFamily="34" charset="0"/>
            </a:pPr>
            <a:r>
              <a:rPr lang="zh-CN" altLang="en-US" sz="2000"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rPr>
              <a:t>将无序子序列中的一个或几个记录“</a:t>
            </a:r>
            <a:r>
              <a:rPr lang="zh-CN" altLang="en-US" sz="2000" b="1" dirty="0">
                <a:latin typeface="微软雅黑" panose="020B0503020204020204" pitchFamily="34" charset="-122"/>
                <a:ea typeface="微软雅黑" panose="020B0503020204020204" pitchFamily="34" charset="-122"/>
              </a:rPr>
              <a:t>插入</a:t>
            </a:r>
            <a:r>
              <a:rPr lang="zh-CN" altLang="en-US" sz="2000" dirty="0">
                <a:latin typeface="微软雅黑" panose="020B0503020204020204" pitchFamily="34" charset="-122"/>
                <a:ea typeface="微软雅黑" panose="020B0503020204020204" pitchFamily="34" charset="-122"/>
              </a:rPr>
              <a:t>”到有序序列中，从而增加记录的有序子序列的长度。</a:t>
            </a:r>
            <a:r>
              <a:rPr lang="zh-CN" altLang="en-US" sz="2000" dirty="0">
                <a:latin typeface="Times New Roman" panose="02020603050405020304" pitchFamily="18" charset="0"/>
                <a:ea typeface="楷体_GB2312" pitchFamily="49" charset="-122"/>
              </a:rPr>
              <a:t>。</a:t>
            </a:r>
            <a:endParaRPr lang="zh-CN" altLang="en-US" sz="2000" dirty="0">
              <a:latin typeface="Times New Roman" panose="02020603050405020304" pitchFamily="18" charset="0"/>
              <a:ea typeface="楷体_GB2312" pitchFamily="49" charset="-122"/>
            </a:endParaRPr>
          </a:p>
        </p:txBody>
      </p:sp>
      <p:sp>
        <p:nvSpPr>
          <p:cNvPr id="11275" name="Text Box 1035"/>
          <p:cNvSpPr txBox="1"/>
          <p:nvPr/>
        </p:nvSpPr>
        <p:spPr>
          <a:xfrm>
            <a:off x="833438" y="3000375"/>
            <a:ext cx="3189287" cy="401638"/>
          </a:xfrm>
          <a:prstGeom prst="rect">
            <a:avLst/>
          </a:prstGeom>
          <a:noFill/>
          <a:ln w="9525">
            <a:noFill/>
          </a:ln>
        </p:spPr>
        <p:txBody>
          <a:bodyPr>
            <a:spAutoFit/>
          </a:bodyPr>
          <a:p>
            <a:pPr eaLnBrk="1" hangingPunct="1">
              <a:buFont typeface="Arial" panose="020B0604020202020204" pitchFamily="34" charset="0"/>
            </a:pP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交换排序类</a:t>
            </a:r>
            <a:endParaRPr lang="zh-CN" altLang="en-US" sz="2000" b="1" dirty="0">
              <a:latin typeface="微软雅黑" panose="020B0503020204020204" pitchFamily="34" charset="-122"/>
              <a:ea typeface="微软雅黑" panose="020B0503020204020204" pitchFamily="34" charset="-122"/>
            </a:endParaRPr>
          </a:p>
        </p:txBody>
      </p:sp>
      <p:sp>
        <p:nvSpPr>
          <p:cNvPr id="11276" name="Text Box 1036"/>
          <p:cNvSpPr txBox="1"/>
          <p:nvPr/>
        </p:nvSpPr>
        <p:spPr>
          <a:xfrm>
            <a:off x="468313" y="3446463"/>
            <a:ext cx="7699375" cy="1423987"/>
          </a:xfrm>
          <a:prstGeom prst="rect">
            <a:avLst/>
          </a:prstGeom>
          <a:noFill/>
          <a:ln w="9525">
            <a:noFill/>
          </a:ln>
        </p:spPr>
        <p:txBody>
          <a:bodyPr>
            <a:spAutoFit/>
          </a:bodyPr>
          <a:p>
            <a:pPr eaLnBrk="1" hangingPunct="1">
              <a:lnSpc>
                <a:spcPct val="150000"/>
              </a:lnSpc>
              <a:buFont typeface="Arial" panose="020B0604020202020204" pitchFamily="34" charset="0"/>
            </a:pPr>
            <a:r>
              <a:rPr lang="zh-CN" altLang="en-US" sz="2000"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rPr>
              <a:t>通过</a:t>
            </a:r>
            <a:r>
              <a:rPr lang="zh-CN" altLang="en-US" sz="2000" b="1" dirty="0">
                <a:latin typeface="微软雅黑" panose="020B0503020204020204" pitchFamily="34" charset="-122"/>
                <a:ea typeface="微软雅黑" panose="020B0503020204020204" pitchFamily="34" charset="-122"/>
              </a:rPr>
              <a:t>“交换”</a:t>
            </a:r>
            <a:r>
              <a:rPr lang="zh-CN" altLang="en-US" sz="2000" dirty="0">
                <a:latin typeface="微软雅黑" panose="020B0503020204020204" pitchFamily="34" charset="-122"/>
                <a:ea typeface="微软雅黑" panose="020B0503020204020204" pitchFamily="34" charset="-122"/>
              </a:rPr>
              <a:t>无序序列中的记录从而得到其中关键字最小或最大的记录，并将它加入到有序子序列中，以此方法增加记录的有序子序列的长度。</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273"/>
                                        </p:tgtEl>
                                        <p:attrNameLst>
                                          <p:attrName>style.visibility</p:attrName>
                                        </p:attrNameLst>
                                      </p:cBhvr>
                                      <p:to>
                                        <p:strVal val="visible"/>
                                      </p:to>
                                    </p:set>
                                    <p:animEffect transition="in" filter="blinds(horizontal)">
                                      <p:cBhvr>
                                        <p:cTn id="7" dur="500"/>
                                        <p:tgtEl>
                                          <p:spTgt spid="11273"/>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1274"/>
                                        </p:tgtEl>
                                        <p:attrNameLst>
                                          <p:attrName>style.visibility</p:attrName>
                                        </p:attrNameLst>
                                      </p:cBhvr>
                                      <p:to>
                                        <p:strVal val="visible"/>
                                      </p:to>
                                    </p:set>
                                    <p:animEffect transition="in" filter="strips(downRight)">
                                      <p:cBhvr>
                                        <p:cTn id="10" dur="500"/>
                                        <p:tgtEl>
                                          <p:spTgt spid="1127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275"/>
                                        </p:tgtEl>
                                        <p:attrNameLst>
                                          <p:attrName>style.visibility</p:attrName>
                                        </p:attrNameLst>
                                      </p:cBhvr>
                                      <p:to>
                                        <p:strVal val="visible"/>
                                      </p:to>
                                    </p:set>
                                    <p:animEffect transition="in" filter="blinds(horizontal)">
                                      <p:cBhvr>
                                        <p:cTn id="15" dur="500"/>
                                        <p:tgtEl>
                                          <p:spTgt spid="1127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276"/>
                                        </p:tgtEl>
                                        <p:attrNameLst>
                                          <p:attrName>style.visibility</p:attrName>
                                        </p:attrNameLst>
                                      </p:cBhvr>
                                      <p:to>
                                        <p:strVal val="visible"/>
                                      </p:to>
                                    </p:set>
                                    <p:animEffect transition="in" filter="blinds(horizontal)">
                                      <p:cBhvr>
                                        <p:cTn id="18" dur="500"/>
                                        <p:tgtEl>
                                          <p:spTgt spid="11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3" grpId="0"/>
      <p:bldP spid="11274" grpId="0"/>
      <p:bldP spid="11275" grpId="0"/>
      <p:bldP spid="1127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9" name="Text Box 9"/>
          <p:cNvSpPr txBox="1"/>
          <p:nvPr/>
        </p:nvSpPr>
        <p:spPr>
          <a:xfrm>
            <a:off x="739775" y="906463"/>
            <a:ext cx="6867525" cy="498475"/>
          </a:xfrm>
          <a:prstGeom prst="rect">
            <a:avLst/>
          </a:prstGeom>
          <a:noFill/>
          <a:ln w="9525">
            <a:noFill/>
          </a:ln>
        </p:spPr>
        <p:txBody>
          <a:bodyPr>
            <a:spAutoFit/>
          </a:bodyPr>
          <a:p>
            <a:pPr eaLnBrk="1" hangingPunct="1">
              <a:lnSpc>
                <a:spcPct val="150000"/>
              </a:lnSpc>
              <a:buFont typeface="Arial" panose="020B0604020202020204" pitchFamily="34" charset="0"/>
            </a:pPr>
            <a:r>
              <a:rPr lang="zh-CN" altLang="zh-CN" sz="2000" b="1" dirty="0">
                <a:latin typeface="微软雅黑" panose="020B0503020204020204" pitchFamily="34" charset="-122"/>
                <a:ea typeface="微软雅黑" panose="020B0503020204020204" pitchFamily="34" charset="-122"/>
              </a:rPr>
              <a:t>四、关于“排序方法的时间复杂度的下限”</a:t>
            </a:r>
            <a:endParaRPr lang="zh-CN" altLang="zh-CN" sz="2000" b="1" dirty="0">
              <a:latin typeface="微软雅黑" panose="020B0503020204020204" pitchFamily="34" charset="-122"/>
              <a:ea typeface="微软雅黑" panose="020B0503020204020204" pitchFamily="34" charset="-122"/>
            </a:endParaRPr>
          </a:p>
        </p:txBody>
      </p:sp>
      <p:sp>
        <p:nvSpPr>
          <p:cNvPr id="107530" name="Text Box 10"/>
          <p:cNvSpPr txBox="1"/>
          <p:nvPr/>
        </p:nvSpPr>
        <p:spPr>
          <a:xfrm>
            <a:off x="695325" y="1697038"/>
            <a:ext cx="7285038" cy="960437"/>
          </a:xfrm>
          <a:prstGeom prst="rect">
            <a:avLst/>
          </a:prstGeom>
          <a:noFill/>
          <a:ln w="9525">
            <a:noFill/>
          </a:ln>
        </p:spPr>
        <p:txBody>
          <a:bodyPr>
            <a:spAutoFit/>
          </a:bodyPr>
          <a:p>
            <a:pPr eaLnBrk="1" hangingPunct="1">
              <a:lnSpc>
                <a:spcPct val="150000"/>
              </a:lnSpc>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        </a:t>
            </a:r>
            <a:r>
              <a:rPr lang="zh-CN" altLang="zh-CN" sz="2000" b="1" dirty="0">
                <a:latin typeface="微软雅黑" panose="020B0503020204020204" pitchFamily="34" charset="-122"/>
                <a:ea typeface="微软雅黑" panose="020B0503020204020204" pitchFamily="34" charset="-122"/>
                <a:sym typeface="Arial" panose="020B0604020202020204" pitchFamily="34" charset="0"/>
              </a:rPr>
              <a:t>本章讨论的各种排序方法，除基数排序外，其它方法都是</a:t>
            </a:r>
            <a:r>
              <a:rPr lang="zh-CN" altLang="zh-CN" sz="2000" b="1" dirty="0">
                <a:solidFill>
                  <a:schemeClr val="accent2"/>
                </a:solidFill>
                <a:latin typeface="微软雅黑" panose="020B0503020204020204" pitchFamily="34" charset="-122"/>
                <a:ea typeface="微软雅黑" panose="020B0503020204020204" pitchFamily="34" charset="-122"/>
              </a:rPr>
              <a:t>基于“比较关键字”进行排序的排序方法。</a:t>
            </a:r>
            <a:endParaRPr lang="zh-CN" altLang="zh-CN" sz="2000" dirty="0">
              <a:latin typeface="微软雅黑" panose="020B0503020204020204" pitchFamily="34" charset="-122"/>
              <a:ea typeface="微软雅黑" panose="020B0503020204020204" pitchFamily="34" charset="-122"/>
            </a:endParaRPr>
          </a:p>
        </p:txBody>
      </p:sp>
      <p:sp>
        <p:nvSpPr>
          <p:cNvPr id="94212" name="Rectangle 11"/>
          <p:cNvSpPr/>
          <p:nvPr/>
        </p:nvSpPr>
        <p:spPr>
          <a:xfrm>
            <a:off x="682625" y="2925763"/>
            <a:ext cx="7212013" cy="1422400"/>
          </a:xfrm>
          <a:prstGeom prst="rect">
            <a:avLst/>
          </a:prstGeom>
          <a:noFill/>
          <a:ln w="9525">
            <a:noFill/>
          </a:ln>
        </p:spPr>
        <p:txBody>
          <a:bodyPr>
            <a:spAutoFit/>
          </a:bodyPr>
          <a:p>
            <a:pPr eaLnBrk="1" hangingPunct="1">
              <a:lnSpc>
                <a:spcPct val="150000"/>
              </a:lnSpc>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        </a:t>
            </a:r>
            <a:r>
              <a:rPr lang="zh-CN" altLang="zh-CN" sz="2000" b="1" dirty="0">
                <a:latin typeface="微软雅黑" panose="020B0503020204020204" pitchFamily="34" charset="-122"/>
                <a:ea typeface="微软雅黑" panose="020B0503020204020204" pitchFamily="34" charset="-122"/>
                <a:sym typeface="Arial" panose="020B0604020202020204" pitchFamily="34" charset="0"/>
              </a:rPr>
              <a:t>可以证明，这类排序法</a:t>
            </a:r>
            <a:r>
              <a:rPr lang="zh-CN" altLang="zh-CN" sz="2000" b="1" dirty="0">
                <a:solidFill>
                  <a:schemeClr val="accent2"/>
                </a:solidFill>
                <a:latin typeface="微软雅黑" panose="020B0503020204020204" pitchFamily="34" charset="-122"/>
                <a:ea typeface="微软雅黑" panose="020B0503020204020204" pitchFamily="34" charset="-122"/>
              </a:rPr>
              <a:t>可能达到的最快的时间复杂度为O(</a:t>
            </a:r>
            <a:r>
              <a:rPr lang="zh-CN" altLang="zh-CN" sz="2000" b="1" i="1" dirty="0">
                <a:solidFill>
                  <a:schemeClr val="accent2"/>
                </a:solidFill>
                <a:latin typeface="微软雅黑" panose="020B0503020204020204" pitchFamily="34" charset="-122"/>
                <a:ea typeface="微软雅黑" panose="020B0503020204020204" pitchFamily="34" charset="-122"/>
              </a:rPr>
              <a:t>n</a:t>
            </a:r>
            <a:r>
              <a:rPr lang="zh-CN" altLang="zh-CN" sz="2000" b="1" dirty="0">
                <a:solidFill>
                  <a:schemeClr val="accent2"/>
                </a:solidFill>
                <a:latin typeface="微软雅黑" panose="020B0503020204020204" pitchFamily="34" charset="-122"/>
                <a:ea typeface="微软雅黑" panose="020B0503020204020204" pitchFamily="34" charset="-122"/>
              </a:rPr>
              <a:t>log</a:t>
            </a:r>
            <a:r>
              <a:rPr lang="zh-CN" altLang="zh-CN" sz="2000" b="1" i="1" dirty="0">
                <a:solidFill>
                  <a:schemeClr val="accent2"/>
                </a:solidFill>
                <a:latin typeface="微软雅黑" panose="020B0503020204020204" pitchFamily="34" charset="-122"/>
                <a:ea typeface="微软雅黑" panose="020B0503020204020204" pitchFamily="34" charset="-122"/>
              </a:rPr>
              <a:t>n</a:t>
            </a:r>
            <a:r>
              <a:rPr lang="zh-CN" altLang="zh-CN" sz="2000" b="1" dirty="0">
                <a:solidFill>
                  <a:schemeClr val="accent2"/>
                </a:solidFill>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a:t>
            </a:r>
            <a:r>
              <a:rPr lang="zh-CN" altLang="zh-CN" sz="2000" b="1" dirty="0">
                <a:latin typeface="微软雅黑" panose="020B0503020204020204" pitchFamily="34" charset="-122"/>
                <a:ea typeface="微软雅黑" panose="020B0503020204020204" pitchFamily="34" charset="-122"/>
                <a:sym typeface="Arial" panose="020B0604020202020204" pitchFamily="34" charset="0"/>
              </a:rPr>
              <a:t>  (基数排序不是基于“比较关键字”的排序方法，所以它不受这个限制。)</a:t>
            </a:r>
            <a:endParaRPr lang="zh-CN" altLang="zh-CN" sz="2000" b="1" dirty="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07529"/>
                                        </p:tgtEl>
                                        <p:attrNameLst>
                                          <p:attrName>style.visibility</p:attrName>
                                        </p:attrNameLst>
                                      </p:cBhvr>
                                      <p:to>
                                        <p:strVal val="visible"/>
                                      </p:to>
                                    </p:set>
                                    <p:anim calcmode="lin" valueType="num">
                                      <p:cBhvr>
                                        <p:cTn id="7" dur="500" fill="hold"/>
                                        <p:tgtEl>
                                          <p:spTgt spid="107529"/>
                                        </p:tgtEl>
                                        <p:attrNameLst>
                                          <p:attrName>ppt_w</p:attrName>
                                        </p:attrNameLst>
                                      </p:cBhvr>
                                      <p:tavLst>
                                        <p:tav tm="0">
                                          <p:val>
                                            <p:fltVal val="0.000000"/>
                                          </p:val>
                                        </p:tav>
                                        <p:tav tm="100000">
                                          <p:val>
                                            <p:strVal val="#ppt_w"/>
                                          </p:val>
                                        </p:tav>
                                      </p:tavLst>
                                    </p:anim>
                                    <p:anim calcmode="lin" valueType="num">
                                      <p:cBhvr>
                                        <p:cTn id="8" dur="500" fill="hold"/>
                                        <p:tgtEl>
                                          <p:spTgt spid="107529"/>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107530"/>
                                        </p:tgtEl>
                                        <p:attrNameLst>
                                          <p:attrName>style.visibility</p:attrName>
                                        </p:attrNameLst>
                                      </p:cBhvr>
                                      <p:to>
                                        <p:strVal val="visible"/>
                                      </p:to>
                                    </p:set>
                                    <p:animEffect transition="in" filter="strips(downLeft)">
                                      <p:cBhvr>
                                        <p:cTn id="13" dur="500"/>
                                        <p:tgtEl>
                                          <p:spTgt spid="10753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4212"/>
                                        </p:tgtEl>
                                        <p:attrNameLst>
                                          <p:attrName>style.visibility</p:attrName>
                                        </p:attrNameLst>
                                      </p:cBhvr>
                                      <p:to>
                                        <p:strVal val="visible"/>
                                      </p:to>
                                    </p:set>
                                    <p:animEffect transition="in" filter="blinds(horizontal)">
                                      <p:cBhvr>
                                        <p:cTn id="18" dur="500"/>
                                        <p:tgtEl>
                                          <p:spTgt spid="94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9" grpId="0"/>
      <p:bldP spid="107530" grpId="0"/>
      <p:bldP spid="9421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601" name="Text Box 9"/>
          <p:cNvSpPr txBox="1"/>
          <p:nvPr/>
        </p:nvSpPr>
        <p:spPr>
          <a:xfrm>
            <a:off x="3194050" y="496888"/>
            <a:ext cx="1689100" cy="581025"/>
          </a:xfrm>
          <a:prstGeom prst="rect">
            <a:avLst/>
          </a:prstGeom>
          <a:noFill/>
          <a:ln w="9525">
            <a:noFill/>
          </a:ln>
        </p:spPr>
        <p:txBody>
          <a:bodyPr wrap="none">
            <a:spAutoFit/>
          </a:bodyPr>
          <a:p>
            <a:pPr algn="ctr" eaLnBrk="1" hangingPunct="1">
              <a:lnSpc>
                <a:spcPct val="150000"/>
              </a:lnSpc>
              <a:buFont typeface="Arial" panose="020B0604020202020204" pitchFamily="34" charset="0"/>
            </a:pPr>
            <a:r>
              <a:rPr lang="zh-CN" altLang="zh-CN" sz="2400" b="1" dirty="0">
                <a:latin typeface="微软雅黑" panose="020B0503020204020204" pitchFamily="34" charset="-122"/>
                <a:ea typeface="微软雅黑" panose="020B0503020204020204" pitchFamily="34" charset="-122"/>
              </a:rPr>
              <a:t>本 章 小 结</a:t>
            </a:r>
            <a:endParaRPr lang="zh-CN" altLang="zh-CN" sz="2400" b="1" dirty="0">
              <a:latin typeface="微软雅黑" panose="020B0503020204020204" pitchFamily="34" charset="-122"/>
              <a:ea typeface="微软雅黑" panose="020B0503020204020204" pitchFamily="34" charset="-122"/>
            </a:endParaRPr>
          </a:p>
        </p:txBody>
      </p:sp>
      <p:sp>
        <p:nvSpPr>
          <p:cNvPr id="110602" name="Text Box 10"/>
          <p:cNvSpPr txBox="1"/>
          <p:nvPr/>
        </p:nvSpPr>
        <p:spPr>
          <a:xfrm>
            <a:off x="539750" y="1125538"/>
            <a:ext cx="7427913" cy="1938337"/>
          </a:xfrm>
          <a:prstGeom prst="rect">
            <a:avLst/>
          </a:prstGeom>
          <a:noFill/>
          <a:ln w="9525">
            <a:noFill/>
          </a:ln>
        </p:spPr>
        <p:txBody>
          <a:bodyPr>
            <a:spAutoFit/>
          </a:bodyPr>
          <a:p>
            <a:pPr eaLnBrk="1" hangingPunct="1">
              <a:lnSpc>
                <a:spcPct val="150000"/>
              </a:lnSpc>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1. 了解排序的定义和各种排序方法的特点。熟悉各种方法的排序过程及其依据的原则。基于“关键字间的比较”进行排序的方法可以按排序过程所依据的不同原则分为插入排序、交换排序、选择排序、归并排序和计数排序等五类。</a:t>
            </a:r>
            <a:endParaRPr lang="zh-CN" altLang="zh-CN" sz="2000" dirty="0">
              <a:latin typeface="微软雅黑" panose="020B0503020204020204" pitchFamily="34" charset="-122"/>
              <a:ea typeface="微软雅黑" panose="020B0503020204020204" pitchFamily="34" charset="-122"/>
            </a:endParaRPr>
          </a:p>
        </p:txBody>
      </p:sp>
      <p:sp>
        <p:nvSpPr>
          <p:cNvPr id="110603" name="Rectangle 11"/>
          <p:cNvSpPr/>
          <p:nvPr/>
        </p:nvSpPr>
        <p:spPr>
          <a:xfrm>
            <a:off x="539750" y="3189288"/>
            <a:ext cx="7572375" cy="960437"/>
          </a:xfrm>
          <a:prstGeom prst="rect">
            <a:avLst/>
          </a:prstGeom>
          <a:noFill/>
          <a:ln w="9525">
            <a:noFill/>
          </a:ln>
        </p:spPr>
        <p:txBody>
          <a:bodyPr>
            <a:spAutoFit/>
          </a:bodyPr>
          <a:p>
            <a:pPr eaLnBrk="1" hangingPunct="1">
              <a:lnSpc>
                <a:spcPct val="150000"/>
              </a:lnSpc>
              <a:buFont typeface="Arial" panose="020B0604020202020204" pitchFamily="34" charset="0"/>
            </a:pPr>
            <a:r>
              <a:rPr lang="zh-CN" altLang="zh-CN"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2. 掌握各种排序方法的时间复杂度的分析方法。能从“关键字间的比较次数”分析排序算法的平均情况和最坏情况的时间性能。</a:t>
            </a:r>
            <a:endParaRPr lang="zh-CN" altLang="zh-CN" sz="2000" dirty="0">
              <a:latin typeface="微软雅黑" panose="020B0503020204020204" pitchFamily="34" charset="-122"/>
              <a:ea typeface="微软雅黑" panose="020B0503020204020204" pitchFamily="34" charset="-122"/>
            </a:endParaRPr>
          </a:p>
        </p:txBody>
      </p:sp>
      <p:sp>
        <p:nvSpPr>
          <p:cNvPr id="11" name="Text Box 10"/>
          <p:cNvSpPr txBox="1"/>
          <p:nvPr/>
        </p:nvSpPr>
        <p:spPr>
          <a:xfrm>
            <a:off x="736600" y="4365625"/>
            <a:ext cx="7375525" cy="960438"/>
          </a:xfrm>
          <a:prstGeom prst="rect">
            <a:avLst/>
          </a:prstGeom>
          <a:noFill/>
          <a:ln w="9525">
            <a:noFill/>
          </a:ln>
        </p:spPr>
        <p:txBody>
          <a:bodyPr>
            <a:spAutoFit/>
          </a:bodyPr>
          <a:p>
            <a:pPr eaLnBrk="1" hangingPunct="1">
              <a:lnSpc>
                <a:spcPct val="150000"/>
              </a:lnSpc>
              <a:buFont typeface="Arial" panose="020B0604020202020204" pitchFamily="34" charset="0"/>
            </a:pPr>
            <a:r>
              <a:rPr lang="zh-CN" altLang="zh-CN" sz="2000" b="1" dirty="0">
                <a:latin typeface="Times New Roman" panose="02020603050405020304" pitchFamily="18" charset="0"/>
                <a:ea typeface="楷体_GB2312" pitchFamily="49" charset="-122"/>
              </a:rPr>
              <a:t>   </a:t>
            </a:r>
            <a:r>
              <a:rPr lang="zh-CN" altLang="zh-CN" sz="2000" b="1"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sym typeface="Arial" panose="020B0604020202020204" pitchFamily="34" charset="0"/>
              </a:rPr>
              <a:t>3．理解排序方法“稳定”或“不稳定”的含义，弄清楚在什么情况下要求应用的排序方法必须是稳定的。</a:t>
            </a:r>
            <a:endParaRPr lang="zh-CN" altLang="zh-CN" sz="2000" dirty="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0601"/>
                                        </p:tgtEl>
                                        <p:attrNameLst>
                                          <p:attrName>style.visibility</p:attrName>
                                        </p:attrNameLst>
                                      </p:cBhvr>
                                      <p:to>
                                        <p:strVal val="visible"/>
                                      </p:to>
                                    </p:set>
                                    <p:animEffect transition="in" filter="dissolve">
                                      <p:cBhvr>
                                        <p:cTn id="7" dur="500"/>
                                        <p:tgtEl>
                                          <p:spTgt spid="11060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0602"/>
                                        </p:tgtEl>
                                        <p:attrNameLst>
                                          <p:attrName>style.visibility</p:attrName>
                                        </p:attrNameLst>
                                      </p:cBhvr>
                                      <p:to>
                                        <p:strVal val="visible"/>
                                      </p:to>
                                    </p:set>
                                    <p:anim calcmode="lin" valueType="num">
                                      <p:cBhvr additive="base">
                                        <p:cTn id="12" dur="500" fill="hold"/>
                                        <p:tgtEl>
                                          <p:spTgt spid="110602"/>
                                        </p:tgtEl>
                                        <p:attrNameLst>
                                          <p:attrName>ppt_x</p:attrName>
                                        </p:attrNameLst>
                                      </p:cBhvr>
                                      <p:tavLst>
                                        <p:tav tm="0">
                                          <p:val>
                                            <p:strVal val="0-#ppt_w/2"/>
                                          </p:val>
                                        </p:tav>
                                        <p:tav tm="100000">
                                          <p:val>
                                            <p:strVal val="#ppt_x"/>
                                          </p:val>
                                        </p:tav>
                                      </p:tavLst>
                                    </p:anim>
                                    <p:anim calcmode="lin" valueType="num">
                                      <p:cBhvr additive="base">
                                        <p:cTn id="13" dur="500" fill="hold"/>
                                        <p:tgtEl>
                                          <p:spTgt spid="11060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10603"/>
                                        </p:tgtEl>
                                        <p:attrNameLst>
                                          <p:attrName>style.visibility</p:attrName>
                                        </p:attrNameLst>
                                      </p:cBhvr>
                                      <p:to>
                                        <p:strVal val="visible"/>
                                      </p:to>
                                    </p:set>
                                    <p:anim calcmode="lin" valueType="num">
                                      <p:cBhvr additive="base">
                                        <p:cTn id="18" dur="500" fill="hold"/>
                                        <p:tgtEl>
                                          <p:spTgt spid="110603"/>
                                        </p:tgtEl>
                                        <p:attrNameLst>
                                          <p:attrName>ppt_x</p:attrName>
                                        </p:attrNameLst>
                                      </p:cBhvr>
                                      <p:tavLst>
                                        <p:tav tm="0">
                                          <p:val>
                                            <p:strVal val="1+#ppt_w/2"/>
                                          </p:val>
                                        </p:tav>
                                        <p:tav tm="100000">
                                          <p:val>
                                            <p:strVal val="#ppt_x"/>
                                          </p:val>
                                        </p:tav>
                                      </p:tavLst>
                                    </p:anim>
                                    <p:anim calcmode="lin" valueType="num">
                                      <p:cBhvr additive="base">
                                        <p:cTn id="19" dur="500" fill="hold"/>
                                        <p:tgtEl>
                                          <p:spTgt spid="11060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1" grpId="0"/>
      <p:bldP spid="110602" grpId="0"/>
      <p:bldP spid="110603" grpId="0"/>
      <p:bldP spid="1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19315</Words>
  <Application>WPS 演示</Application>
  <PresentationFormat/>
  <Paragraphs>1843</Paragraphs>
  <Slides>91</Slides>
  <Notes>17</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91</vt:i4>
      </vt:variant>
    </vt:vector>
  </HeadingPairs>
  <TitlesOfParts>
    <vt:vector size="109" baseType="lpstr">
      <vt:lpstr>Arial</vt:lpstr>
      <vt:lpstr>宋体</vt:lpstr>
      <vt:lpstr>Wingdings</vt:lpstr>
      <vt:lpstr>等线</vt:lpstr>
      <vt:lpstr>等线 Light</vt:lpstr>
      <vt:lpstr>Times New Roman</vt:lpstr>
      <vt:lpstr>Calibri</vt:lpstr>
      <vt:lpstr>微软雅黑</vt:lpstr>
      <vt:lpstr>楷体_GB2312</vt:lpstr>
      <vt:lpstr>新宋体</vt:lpstr>
      <vt:lpstr>Tahoma</vt:lpstr>
      <vt:lpstr>Symbol</vt:lpstr>
      <vt:lpstr>Segoe Condensed</vt:lpstr>
      <vt:lpstr>Segoe Print</vt:lpstr>
      <vt:lpstr>隶书</vt:lpstr>
      <vt:lpstr>Arial Unicode MS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内部排序</dc:title>
  <dc:creator>hql</dc:creator>
  <cp:lastModifiedBy>超级战神</cp:lastModifiedBy>
  <cp:revision>267</cp:revision>
  <dcterms:created xsi:type="dcterms:W3CDTF">2007-02-10T08:03:58Z</dcterms:created>
  <dcterms:modified xsi:type="dcterms:W3CDTF">2021-06-01T03:46:53Z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