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2"/>
    <p:sldId id="311" r:id="rId13"/>
    <p:sldId id="312" r:id="rId14"/>
    <p:sldId id="313" r:id="rId15"/>
    <p:sldId id="314" r:id="rId16"/>
    <p:sldId id="315" r:id="rId17"/>
    <p:sldId id="316" r:id="rId18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3300"/>
    <a:srgbClr val="FF6600"/>
    <a:srgbClr val="6666FF"/>
    <a:srgbClr val="0066CC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4"/>
          <p:cNvSpPr>
            <a:spLocks noRo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讨论题</a:t>
            </a:r>
            <a:r>
              <a:rPr lang="en-US" altLang="zh-CN" dirty="0"/>
              <a:t>1</a:t>
            </a:r>
            <a:r>
              <a:rPr lang="zh-CN" altLang="en-US" dirty="0"/>
              <a:t>：如果</a:t>
            </a:r>
            <a:r>
              <a:rPr lang="en-US" altLang="zh-CN" dirty="0"/>
              <a:t>match[j]</a:t>
            </a:r>
            <a:r>
              <a:rPr lang="zh-CN" altLang="en-US" dirty="0"/>
              <a:t>的值不是满足子序列条件的“最大”</a:t>
            </a:r>
            <a:r>
              <a:rPr lang="en-US" altLang="zh-CN" dirty="0"/>
              <a:t>i</a:t>
            </a:r>
            <a:r>
              <a:rPr lang="zh-CN" altLang="en-US" dirty="0"/>
              <a:t>，会出现什么问题？</a:t>
            </a: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Garamond" pitchFamily="18" charset="0"/>
              </a:rPr>
            </a:fld>
            <a:endParaRPr lang="en-US" altLang="zh-CN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Garamond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b="1" dirty="0"/>
              <a:t>什么是串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b="1" dirty="0"/>
              <a:t>线性存储的一组数据（默认是字符）</a:t>
            </a:r>
            <a:endParaRPr lang="en-US" altLang="zh-CN" b="1" dirty="0"/>
          </a:p>
          <a:p>
            <a:r>
              <a:rPr lang="zh-CN" altLang="en-US" b="1" dirty="0"/>
              <a:t>特殊操作集</a:t>
            </a:r>
            <a:endParaRPr lang="en-US" altLang="zh-CN" b="1" dirty="0"/>
          </a:p>
          <a:p>
            <a:pPr lvl="1"/>
            <a:r>
              <a:rPr lang="zh-CN" altLang="en-US" b="1" dirty="0"/>
              <a:t>求串的长度</a:t>
            </a:r>
            <a:endParaRPr lang="en-US" altLang="zh-CN" b="1" dirty="0"/>
          </a:p>
          <a:p>
            <a:pPr lvl="1"/>
            <a:r>
              <a:rPr lang="zh-CN" altLang="en-US" b="1" dirty="0"/>
              <a:t>比较两串是否相等</a:t>
            </a:r>
            <a:endParaRPr lang="en-US" altLang="zh-CN" b="1" dirty="0"/>
          </a:p>
          <a:p>
            <a:pPr lvl="1"/>
            <a:r>
              <a:rPr lang="zh-CN" altLang="en-US" b="1" dirty="0"/>
              <a:t>两串相接</a:t>
            </a:r>
            <a:endParaRPr lang="en-US" altLang="zh-CN" b="1" dirty="0"/>
          </a:p>
          <a:p>
            <a:pPr lvl="1"/>
            <a:r>
              <a:rPr lang="zh-CN" altLang="en-US" b="1" dirty="0"/>
              <a:t>求子串</a:t>
            </a:r>
            <a:endParaRPr lang="en-US" altLang="zh-CN" b="1" dirty="0"/>
          </a:p>
          <a:p>
            <a:pPr lvl="1"/>
            <a:r>
              <a:rPr lang="zh-CN" altLang="en-US" b="1" dirty="0"/>
              <a:t>插入子串</a:t>
            </a:r>
            <a:endParaRPr lang="en-US" altLang="zh-CN" b="1" dirty="0"/>
          </a:p>
          <a:p>
            <a:pPr lvl="1"/>
            <a:r>
              <a:rPr lang="zh-CN" altLang="en-US" b="1" dirty="0"/>
              <a:t>匹配子串</a:t>
            </a:r>
            <a:endParaRPr lang="en-US" altLang="zh-CN" b="1" dirty="0"/>
          </a:p>
          <a:p>
            <a:pPr lvl="1"/>
            <a:r>
              <a:rPr lang="zh-CN" altLang="en-US" b="1" dirty="0"/>
              <a:t>删除子串</a:t>
            </a:r>
            <a:endParaRPr lang="zh-CN" altLang="en-US" b="1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1219200" y="5562600"/>
            <a:ext cx="1295400" cy="1588"/>
          </a:xfrm>
          <a:prstGeom prst="line">
            <a:avLst/>
          </a:prstGeom>
          <a:ln w="635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9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7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38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charRg st="43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47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charRg st="5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charRg st="57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" name="TextBox 4"/>
          <p:cNvSpPr txBox="1"/>
          <p:nvPr/>
        </p:nvSpPr>
        <p:spPr>
          <a:xfrm>
            <a:off x="533400" y="1773238"/>
            <a:ext cx="8001000" cy="42465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Position KMP( char *string, char *pattern 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  int n = strlen(string);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m = strlen(pattern);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s, p;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= (int *)malloc(sizeof(int) * m);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BuildMatch(pattern, match);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s = p = 0;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(s&lt;n &amp;&amp; p&lt;m) 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(string[s]==pattern[p]) { s++; p++; 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(p&gt;0) p = match[p-1]+1;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s++;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(p == m)? (s-m) : NotFound;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/>
              <a:t>KMP</a:t>
            </a:r>
            <a:r>
              <a:rPr lang="zh-CN" altLang="en-US" b="1" dirty="0"/>
              <a:t>算法实现</a:t>
            </a:r>
            <a:endParaRPr lang="zh-CN" altLang="en-US" b="1" dirty="0"/>
          </a:p>
        </p:txBody>
      </p:sp>
      <p:sp>
        <p:nvSpPr>
          <p:cNvPr id="14340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0" y="2646363"/>
            <a:ext cx="19812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*match;</a:t>
            </a: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3221038"/>
            <a:ext cx="63246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/>
          <a:p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7800" y="4592638"/>
            <a:ext cx="6553200" cy="228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/>
          <a:p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62200" y="4592638"/>
            <a:ext cx="1066800" cy="228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/>
          <a:p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0200" y="4897438"/>
            <a:ext cx="1676400" cy="228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/>
          <a:p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914400" y="3754438"/>
            <a:ext cx="6705600" cy="1600200"/>
            <a:chOff x="914400" y="3276600"/>
            <a:chExt cx="6705600" cy="1600200"/>
          </a:xfrm>
        </p:grpSpPr>
        <p:sp>
          <p:nvSpPr>
            <p:cNvPr id="14385" name="矩形 6"/>
            <p:cNvSpPr/>
            <p:nvPr/>
          </p:nvSpPr>
          <p:spPr>
            <a:xfrm>
              <a:off x="1066800" y="3276600"/>
              <a:ext cx="6553200" cy="5334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tIns="0"/>
            <a:p>
              <a:endParaRPr lang="zh-CN" altLang="en-US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14386" name="矩形 10"/>
            <p:cNvSpPr/>
            <p:nvPr/>
          </p:nvSpPr>
          <p:spPr>
            <a:xfrm>
              <a:off x="914400" y="4648200"/>
              <a:ext cx="609600" cy="228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tIns="0"/>
            <a:p>
              <a:endParaRPr lang="zh-CN" altLang="en-US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429000" y="5410200"/>
            <a:ext cx="3200400" cy="228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/>
          <a:p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6800" y="5410200"/>
            <a:ext cx="2286000" cy="228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/>
          <a:p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grpSp>
        <p:nvGrpSpPr>
          <p:cNvPr id="14349" name="组合 19"/>
          <p:cNvGrpSpPr/>
          <p:nvPr/>
        </p:nvGrpSpPr>
        <p:grpSpPr>
          <a:xfrm>
            <a:off x="609600" y="990600"/>
            <a:ext cx="7924800" cy="76200"/>
            <a:chOff x="609600" y="990600"/>
            <a:chExt cx="7924800" cy="76200"/>
          </a:xfrm>
        </p:grpSpPr>
        <p:sp>
          <p:nvSpPr>
            <p:cNvPr id="14383" name="矩形 14"/>
            <p:cNvSpPr/>
            <p:nvPr/>
          </p:nvSpPr>
          <p:spPr>
            <a:xfrm>
              <a:off x="609600" y="990600"/>
              <a:ext cx="7924800" cy="76200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84" name="矩形 15"/>
            <p:cNvSpPr/>
            <p:nvPr/>
          </p:nvSpPr>
          <p:spPr>
            <a:xfrm>
              <a:off x="4114800" y="990600"/>
              <a:ext cx="1600200" cy="7620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4350" name="组合 18"/>
          <p:cNvGrpSpPr/>
          <p:nvPr/>
        </p:nvGrpSpPr>
        <p:grpSpPr>
          <a:xfrm>
            <a:off x="4114800" y="1447800"/>
            <a:ext cx="2590800" cy="76200"/>
            <a:chOff x="4114800" y="1447800"/>
            <a:chExt cx="2590800" cy="76200"/>
          </a:xfrm>
        </p:grpSpPr>
        <p:sp>
          <p:nvSpPr>
            <p:cNvPr id="14381" name="矩形 16"/>
            <p:cNvSpPr/>
            <p:nvPr/>
          </p:nvSpPr>
          <p:spPr>
            <a:xfrm>
              <a:off x="4114800" y="1447800"/>
              <a:ext cx="1600200" cy="762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82" name="矩形 17"/>
            <p:cNvSpPr/>
            <p:nvPr/>
          </p:nvSpPr>
          <p:spPr>
            <a:xfrm>
              <a:off x="4114800" y="1447800"/>
              <a:ext cx="2590800" cy="762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组合 34"/>
          <p:cNvGrpSpPr/>
          <p:nvPr/>
        </p:nvGrpSpPr>
        <p:grpSpPr>
          <a:xfrm>
            <a:off x="4038600" y="606425"/>
            <a:ext cx="304800" cy="842963"/>
            <a:chOff x="4038600" y="606623"/>
            <a:chExt cx="304800" cy="841971"/>
          </a:xfrm>
        </p:grpSpPr>
        <p:grpSp>
          <p:nvGrpSpPr>
            <p:cNvPr id="14375" name="组合 30"/>
            <p:cNvGrpSpPr/>
            <p:nvPr/>
          </p:nvGrpSpPr>
          <p:grpSpPr>
            <a:xfrm>
              <a:off x="4038600" y="606623"/>
              <a:ext cx="304800" cy="381794"/>
              <a:chOff x="4114800" y="606623"/>
              <a:chExt cx="304800" cy="381794"/>
            </a:xfrm>
          </p:grpSpPr>
          <p:sp>
            <p:nvSpPr>
              <p:cNvPr id="14379" name="TextBox 20"/>
              <p:cNvSpPr txBox="1"/>
              <p:nvPr/>
            </p:nvSpPr>
            <p:spPr>
              <a:xfrm>
                <a:off x="4114800" y="606623"/>
                <a:ext cx="304800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endParaRPr lang="zh-CN" altLang="en-US" sz="1400" dirty="0">
                  <a:latin typeface="Courier New" panose="02070309020205020404" pitchFamily="49" charset="0"/>
                  <a:ea typeface="Courier New" panose="02070309020205020404" pitchFamily="49" charset="0"/>
                </a:endParaRPr>
              </a:p>
            </p:txBody>
          </p:sp>
          <p:cxnSp>
            <p:nvCxnSpPr>
              <p:cNvPr id="14380" name="直接箭头连接符 22"/>
              <p:cNvCxnSpPr/>
              <p:nvPr/>
            </p:nvCxnSpPr>
            <p:spPr>
              <a:xfrm rot="5400000">
                <a:off x="4191696" y="912912"/>
                <a:ext cx="150217" cy="792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cxnSp>
        </p:grpSp>
        <p:grpSp>
          <p:nvGrpSpPr>
            <p:cNvPr id="14376" name="组合 31"/>
            <p:cNvGrpSpPr/>
            <p:nvPr/>
          </p:nvGrpSpPr>
          <p:grpSpPr>
            <a:xfrm>
              <a:off x="4038600" y="1066800"/>
              <a:ext cx="304800" cy="381794"/>
              <a:chOff x="4114800" y="606623"/>
              <a:chExt cx="304800" cy="381794"/>
            </a:xfrm>
          </p:grpSpPr>
          <p:sp>
            <p:nvSpPr>
              <p:cNvPr id="14377" name="TextBox 32"/>
              <p:cNvSpPr txBox="1"/>
              <p:nvPr/>
            </p:nvSpPr>
            <p:spPr>
              <a:xfrm>
                <a:off x="4114800" y="606623"/>
                <a:ext cx="304800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endParaRPr lang="zh-CN" altLang="en-US" sz="1400" dirty="0">
                  <a:latin typeface="Courier New" panose="02070309020205020404" pitchFamily="49" charset="0"/>
                  <a:ea typeface="Courier New" panose="02070309020205020404" pitchFamily="49" charset="0"/>
                </a:endParaRPr>
              </a:p>
            </p:txBody>
          </p:sp>
          <p:cxnSp>
            <p:nvCxnSpPr>
              <p:cNvPr id="14378" name="直接箭头连接符 33"/>
              <p:cNvCxnSpPr/>
              <p:nvPr/>
            </p:nvCxnSpPr>
            <p:spPr>
              <a:xfrm rot="5400000">
                <a:off x="4191696" y="912912"/>
                <a:ext cx="150217" cy="792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cxnSp>
        </p:grpSp>
      </p:grpSp>
      <p:grpSp>
        <p:nvGrpSpPr>
          <p:cNvPr id="15" name="组合 39"/>
          <p:cNvGrpSpPr/>
          <p:nvPr/>
        </p:nvGrpSpPr>
        <p:grpSpPr>
          <a:xfrm>
            <a:off x="4114800" y="1447800"/>
            <a:ext cx="1600200" cy="76200"/>
            <a:chOff x="4114800" y="1447800"/>
            <a:chExt cx="1600200" cy="76200"/>
          </a:xfrm>
        </p:grpSpPr>
        <p:sp>
          <p:nvSpPr>
            <p:cNvPr id="14373" name="矩形 36"/>
            <p:cNvSpPr/>
            <p:nvPr/>
          </p:nvSpPr>
          <p:spPr>
            <a:xfrm>
              <a:off x="4114800" y="1447800"/>
              <a:ext cx="381000" cy="7620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374" name="矩形 38"/>
            <p:cNvSpPr/>
            <p:nvPr/>
          </p:nvSpPr>
          <p:spPr>
            <a:xfrm>
              <a:off x="5334000" y="1447800"/>
              <a:ext cx="381000" cy="762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组合 46"/>
          <p:cNvGrpSpPr/>
          <p:nvPr/>
        </p:nvGrpSpPr>
        <p:grpSpPr>
          <a:xfrm>
            <a:off x="5334000" y="1524000"/>
            <a:ext cx="2590800" cy="76200"/>
            <a:chOff x="5486400" y="6477000"/>
            <a:chExt cx="2590800" cy="76200"/>
          </a:xfrm>
        </p:grpSpPr>
        <p:grpSp>
          <p:nvGrpSpPr>
            <p:cNvPr id="14367" name="组合 40"/>
            <p:cNvGrpSpPr/>
            <p:nvPr/>
          </p:nvGrpSpPr>
          <p:grpSpPr>
            <a:xfrm>
              <a:off x="5486400" y="6477000"/>
              <a:ext cx="2590800" cy="76200"/>
              <a:chOff x="4114800" y="1447800"/>
              <a:chExt cx="2590800" cy="76200"/>
            </a:xfrm>
          </p:grpSpPr>
          <p:sp>
            <p:nvSpPr>
              <p:cNvPr id="14371" name="矩形 41"/>
              <p:cNvSpPr/>
              <p:nvPr/>
            </p:nvSpPr>
            <p:spPr>
              <a:xfrm>
                <a:off x="4114800" y="1447800"/>
                <a:ext cx="1600200" cy="762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2" name="矩形 42"/>
              <p:cNvSpPr/>
              <p:nvPr/>
            </p:nvSpPr>
            <p:spPr>
              <a:xfrm>
                <a:off x="4114800" y="1447800"/>
                <a:ext cx="2590800" cy="76200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368" name="组合 43"/>
            <p:cNvGrpSpPr/>
            <p:nvPr/>
          </p:nvGrpSpPr>
          <p:grpSpPr>
            <a:xfrm>
              <a:off x="5486400" y="6477000"/>
              <a:ext cx="1600200" cy="76200"/>
              <a:chOff x="4114800" y="1447800"/>
              <a:chExt cx="1600200" cy="76200"/>
            </a:xfrm>
          </p:grpSpPr>
          <p:sp>
            <p:nvSpPr>
              <p:cNvPr id="14369" name="矩形 44"/>
              <p:cNvSpPr/>
              <p:nvPr/>
            </p:nvSpPr>
            <p:spPr>
              <a:xfrm>
                <a:off x="4114800" y="1447800"/>
                <a:ext cx="381000" cy="76200"/>
              </a:xfrm>
              <a:prstGeom prst="rect">
                <a:avLst/>
              </a:prstGeom>
              <a:solidFill>
                <a:srgbClr val="0099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70" name="矩形 45"/>
              <p:cNvSpPr/>
              <p:nvPr/>
            </p:nvSpPr>
            <p:spPr>
              <a:xfrm>
                <a:off x="5334000" y="1447800"/>
                <a:ext cx="381000" cy="76200"/>
              </a:xfrm>
              <a:prstGeom prst="rect">
                <a:avLst/>
              </a:prstGeom>
              <a:solidFill>
                <a:srgbClr val="7030A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59"/>
          <p:cNvGrpSpPr/>
          <p:nvPr/>
        </p:nvGrpSpPr>
        <p:grpSpPr>
          <a:xfrm>
            <a:off x="5334000" y="609600"/>
            <a:ext cx="2743200" cy="990600"/>
            <a:chOff x="5334000" y="609600"/>
            <a:chExt cx="2743200" cy="990600"/>
          </a:xfrm>
        </p:grpSpPr>
        <p:grpSp>
          <p:nvGrpSpPr>
            <p:cNvPr id="14358" name="组合 51"/>
            <p:cNvGrpSpPr/>
            <p:nvPr/>
          </p:nvGrpSpPr>
          <p:grpSpPr>
            <a:xfrm>
              <a:off x="5334000" y="990600"/>
              <a:ext cx="2590800" cy="609600"/>
              <a:chOff x="5334000" y="990600"/>
              <a:chExt cx="2590800" cy="609600"/>
            </a:xfrm>
          </p:grpSpPr>
          <p:sp>
            <p:nvSpPr>
              <p:cNvPr id="14365" name="矩形 49"/>
              <p:cNvSpPr/>
              <p:nvPr/>
            </p:nvSpPr>
            <p:spPr>
              <a:xfrm>
                <a:off x="5334000" y="1524000"/>
                <a:ext cx="2590800" cy="762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66" name="矩形 50"/>
              <p:cNvSpPr/>
              <p:nvPr/>
            </p:nvSpPr>
            <p:spPr>
              <a:xfrm>
                <a:off x="5334000" y="990600"/>
                <a:ext cx="2590800" cy="762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359" name="组合 30"/>
            <p:cNvGrpSpPr/>
            <p:nvPr/>
          </p:nvGrpSpPr>
          <p:grpSpPr>
            <a:xfrm>
              <a:off x="7772400" y="609600"/>
              <a:ext cx="304800" cy="381794"/>
              <a:chOff x="4114800" y="606623"/>
              <a:chExt cx="304800" cy="381794"/>
            </a:xfrm>
          </p:grpSpPr>
          <p:sp>
            <p:nvSpPr>
              <p:cNvPr id="14363" name="TextBox 57"/>
              <p:cNvSpPr txBox="1"/>
              <p:nvPr/>
            </p:nvSpPr>
            <p:spPr>
              <a:xfrm>
                <a:off x="4114800" y="606623"/>
                <a:ext cx="304800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endParaRPr lang="zh-CN" altLang="en-US" sz="1400" dirty="0">
                  <a:latin typeface="Courier New" panose="02070309020205020404" pitchFamily="49" charset="0"/>
                  <a:ea typeface="Courier New" panose="02070309020205020404" pitchFamily="49" charset="0"/>
                </a:endParaRPr>
              </a:p>
            </p:txBody>
          </p:sp>
          <p:cxnSp>
            <p:nvCxnSpPr>
              <p:cNvPr id="14364" name="直接箭头连接符 58"/>
              <p:cNvCxnSpPr/>
              <p:nvPr/>
            </p:nvCxnSpPr>
            <p:spPr>
              <a:xfrm rot="5400000">
                <a:off x="4191696" y="912912"/>
                <a:ext cx="150217" cy="792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cxnSp>
        </p:grpSp>
        <p:grpSp>
          <p:nvGrpSpPr>
            <p:cNvPr id="14360" name="组合 31"/>
            <p:cNvGrpSpPr/>
            <p:nvPr/>
          </p:nvGrpSpPr>
          <p:grpSpPr>
            <a:xfrm>
              <a:off x="7772400" y="1145977"/>
              <a:ext cx="304800" cy="381794"/>
              <a:chOff x="4114800" y="606623"/>
              <a:chExt cx="304800" cy="381794"/>
            </a:xfrm>
          </p:grpSpPr>
          <p:sp>
            <p:nvSpPr>
              <p:cNvPr id="14361" name="TextBox 55"/>
              <p:cNvSpPr txBox="1"/>
              <p:nvPr/>
            </p:nvSpPr>
            <p:spPr>
              <a:xfrm>
                <a:off x="4114800" y="606623"/>
                <a:ext cx="304800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endParaRPr lang="zh-CN" altLang="en-US" sz="1400" dirty="0">
                  <a:latin typeface="Courier New" panose="02070309020205020404" pitchFamily="49" charset="0"/>
                  <a:ea typeface="Courier New" panose="02070309020205020404" pitchFamily="49" charset="0"/>
                </a:endParaRPr>
              </a:p>
            </p:txBody>
          </p:sp>
          <p:cxnSp>
            <p:nvCxnSpPr>
              <p:cNvPr id="14362" name="直接箭头连接符 56"/>
              <p:cNvCxnSpPr/>
              <p:nvPr/>
            </p:nvCxnSpPr>
            <p:spPr>
              <a:xfrm rot="5400000">
                <a:off x="4191696" y="912912"/>
                <a:ext cx="150217" cy="792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cxnSp>
        </p:grpSp>
      </p:grpSp>
      <p:grpSp>
        <p:nvGrpSpPr>
          <p:cNvPr id="23" name="组合 68"/>
          <p:cNvGrpSpPr/>
          <p:nvPr/>
        </p:nvGrpSpPr>
        <p:grpSpPr>
          <a:xfrm>
            <a:off x="3810000" y="1066800"/>
            <a:ext cx="1371600" cy="382588"/>
            <a:chOff x="6324600" y="6251377"/>
            <a:chExt cx="1371600" cy="381794"/>
          </a:xfrm>
        </p:grpSpPr>
        <p:sp>
          <p:nvSpPr>
            <p:cNvPr id="14356" name="TextBox 64"/>
            <p:cNvSpPr txBox="1"/>
            <p:nvPr/>
          </p:nvSpPr>
          <p:spPr>
            <a:xfrm>
              <a:off x="6324600" y="6251377"/>
              <a:ext cx="13716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match[p-1]</a:t>
              </a:r>
              <a:endParaRPr lang="zh-CN" altLang="en-US" sz="1400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cxnSp>
          <p:nvCxnSpPr>
            <p:cNvPr id="14357" name="直接箭头连接符 65"/>
            <p:cNvCxnSpPr/>
            <p:nvPr/>
          </p:nvCxnSpPr>
          <p:spPr>
            <a:xfrm rot="5400000">
              <a:off x="6934896" y="6557666"/>
              <a:ext cx="150217" cy="79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51064E-7 L 0.175 -8.51064E-7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5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/>
              <a:t>KMP</a:t>
            </a:r>
            <a:r>
              <a:rPr lang="zh-CN" altLang="en-US" b="1" dirty="0"/>
              <a:t>算法实现</a:t>
            </a:r>
            <a:endParaRPr lang="zh-CN" altLang="en-US" b="1" dirty="0"/>
          </a:p>
        </p:txBody>
      </p:sp>
      <p:sp>
        <p:nvSpPr>
          <p:cNvPr id="15363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4" name="TextBox 4"/>
          <p:cNvSpPr txBox="1"/>
          <p:nvPr/>
        </p:nvSpPr>
        <p:spPr>
          <a:xfrm>
            <a:off x="533400" y="1773238"/>
            <a:ext cx="8001000" cy="42465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Position KMP( char *string, char *pattern 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  int n = strlen(string);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m = strlen(pattern);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s, p, *match;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= (int *)malloc(sizeof(int) * m);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BuildMatch(pattern, match);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s = p = 0;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(s&lt;n &amp;&amp; p&lt;m) 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(string[s]==pattern[p]) { s++; p++; 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(p&gt;0) p = match[p-1]+1;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s++;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(p == m)? (s-m) : NotFound;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13313" y="3440113"/>
            <a:ext cx="27066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Tm = O(?) */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62400" y="3962400"/>
            <a:ext cx="1905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O(n) */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66800" y="2895600"/>
            <a:ext cx="41830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if ( n &lt; m ) return NotFound;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76800" y="2057400"/>
            <a:ext cx="1905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O(n) */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76800" y="2303463"/>
            <a:ext cx="1905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O(m) */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371600" y="1066800"/>
            <a:ext cx="62484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(n+m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en-US" altLang="zh-CN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/>
              <a:t>BuildMatch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/>
              <a:t>实现</a:t>
            </a:r>
            <a:endParaRPr lang="zh-CN" altLang="en-US" b="1" dirty="0"/>
          </a:p>
        </p:txBody>
      </p:sp>
      <p:sp>
        <p:nvSpPr>
          <p:cNvPr id="2052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800" y="2286000"/>
            <a:ext cx="7543800" cy="304800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85800" y="2286000"/>
            <a:ext cx="7543800" cy="304800"/>
            <a:chOff x="685800" y="1981200"/>
            <a:chExt cx="7543800" cy="304800"/>
          </a:xfrm>
        </p:grpSpPr>
        <p:sp>
          <p:nvSpPr>
            <p:cNvPr id="2073" name="矩形 4"/>
            <p:cNvSpPr/>
            <p:nvPr/>
          </p:nvSpPr>
          <p:spPr>
            <a:xfrm>
              <a:off x="685800" y="1981200"/>
              <a:ext cx="304800" cy="304800"/>
            </a:xfrm>
            <a:prstGeom prst="rect">
              <a:avLst/>
            </a:prstGeom>
            <a:solidFill>
              <a:srgbClr val="00990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4" name="矩形 5"/>
            <p:cNvSpPr/>
            <p:nvPr/>
          </p:nvSpPr>
          <p:spPr>
            <a:xfrm>
              <a:off x="7924800" y="1981200"/>
              <a:ext cx="304800" cy="304800"/>
            </a:xfrm>
            <a:prstGeom prst="rect">
              <a:avLst/>
            </a:prstGeom>
            <a:solidFill>
              <a:srgbClr val="7030A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Rectangle 18"/>
          <p:cNvSpPr/>
          <p:nvPr/>
        </p:nvSpPr>
        <p:spPr>
          <a:xfrm>
            <a:off x="2514600" y="3200400"/>
            <a:ext cx="3810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21"/>
          <p:cNvSpPr/>
          <p:nvPr/>
        </p:nvSpPr>
        <p:spPr>
          <a:xfrm>
            <a:off x="2819400" y="32004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28"/>
          <p:cNvSpPr/>
          <p:nvPr/>
        </p:nvSpPr>
        <p:spPr>
          <a:xfrm>
            <a:off x="3352800" y="3200400"/>
            <a:ext cx="685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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Object 29"/>
          <p:cNvGraphicFramePr/>
          <p:nvPr/>
        </p:nvGraphicFramePr>
        <p:xfrm>
          <a:off x="3962400" y="297180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69265" imgH="405765" progId="Equation.3">
                  <p:embed/>
                </p:oleObj>
              </mc:Choice>
              <mc:Fallback>
                <p:oleObj name="" r:id="rId1" imgW="469265" imgH="4057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2971800"/>
                        <a:ext cx="9144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0"/>
          <p:cNvSpPr/>
          <p:nvPr/>
        </p:nvSpPr>
        <p:spPr>
          <a:xfrm>
            <a:off x="4800600" y="3200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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990600" y="2286000"/>
            <a:ext cx="6934200" cy="304800"/>
            <a:chOff x="990600" y="1981200"/>
            <a:chExt cx="6934200" cy="304800"/>
          </a:xfrm>
        </p:grpSpPr>
        <p:sp>
          <p:nvSpPr>
            <p:cNvPr id="2071" name="矩形 13"/>
            <p:cNvSpPr/>
            <p:nvPr/>
          </p:nvSpPr>
          <p:spPr>
            <a:xfrm>
              <a:off x="990600" y="1981200"/>
              <a:ext cx="304800" cy="304800"/>
            </a:xfrm>
            <a:prstGeom prst="rect">
              <a:avLst/>
            </a:prstGeom>
            <a:solidFill>
              <a:srgbClr val="00990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2" name="矩形 14"/>
            <p:cNvSpPr/>
            <p:nvPr/>
          </p:nvSpPr>
          <p:spPr>
            <a:xfrm>
              <a:off x="7620000" y="1981200"/>
              <a:ext cx="304800" cy="304800"/>
            </a:xfrm>
            <a:prstGeom prst="rect">
              <a:avLst/>
            </a:prstGeom>
            <a:solidFill>
              <a:srgbClr val="7030A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22"/>
          <p:cNvGrpSpPr/>
          <p:nvPr/>
        </p:nvGrpSpPr>
        <p:grpSpPr>
          <a:xfrm>
            <a:off x="2057400" y="2209800"/>
            <a:ext cx="4724400" cy="381000"/>
            <a:chOff x="2057400" y="1905000"/>
            <a:chExt cx="4724400" cy="381000"/>
          </a:xfrm>
        </p:grpSpPr>
        <p:sp>
          <p:nvSpPr>
            <p:cNvPr id="2067" name="矩形 17"/>
            <p:cNvSpPr/>
            <p:nvPr/>
          </p:nvSpPr>
          <p:spPr>
            <a:xfrm>
              <a:off x="4038600" y="1981200"/>
              <a:ext cx="304800" cy="304800"/>
            </a:xfrm>
            <a:prstGeom prst="rect">
              <a:avLst/>
            </a:prstGeom>
            <a:solidFill>
              <a:srgbClr val="00990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8" name="矩形 18"/>
            <p:cNvSpPr/>
            <p:nvPr/>
          </p:nvSpPr>
          <p:spPr>
            <a:xfrm>
              <a:off x="4343400" y="1981200"/>
              <a:ext cx="304800" cy="304800"/>
            </a:xfrm>
            <a:prstGeom prst="rect">
              <a:avLst/>
            </a:prstGeom>
            <a:solidFill>
              <a:srgbClr val="7030A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9" name="TextBox 20"/>
            <p:cNvSpPr txBox="1"/>
            <p:nvPr/>
          </p:nvSpPr>
          <p:spPr>
            <a:xfrm>
              <a:off x="2057400" y="1905000"/>
              <a:ext cx="1371600" cy="3810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Arial" panose="020B0604020202020204" pitchFamily="34" charset="0"/>
                </a:rPr>
                <a:t>…… ……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0" name="TextBox 21"/>
            <p:cNvSpPr txBox="1"/>
            <p:nvPr/>
          </p:nvSpPr>
          <p:spPr>
            <a:xfrm>
              <a:off x="5410200" y="1905000"/>
              <a:ext cx="1371600" cy="3810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Arial" panose="020B0604020202020204" pitchFamily="34" charset="0"/>
                </a:rPr>
                <a:t>…… ……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4343400" y="2286000"/>
            <a:ext cx="3581400" cy="304800"/>
          </a:xfrm>
          <a:prstGeom prst="rect">
            <a:avLst/>
          </a:prstGeom>
          <a:solidFill>
            <a:srgbClr val="009900">
              <a:alpha val="50195"/>
            </a:srgbClr>
          </a:solidFill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600" y="2286000"/>
            <a:ext cx="3352800" cy="304800"/>
          </a:xfrm>
          <a:prstGeom prst="rect">
            <a:avLst/>
          </a:prstGeom>
          <a:solidFill>
            <a:srgbClr val="7030A0">
              <a:alpha val="47842"/>
            </a:srgbClr>
          </a:solidFill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" name="Rectangle 30"/>
          <p:cNvSpPr/>
          <p:nvPr/>
        </p:nvSpPr>
        <p:spPr>
          <a:xfrm>
            <a:off x="5638800" y="3200400"/>
            <a:ext cx="1066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1600" y="1676400"/>
            <a:ext cx="6248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 ( j=0; j&lt;m; j++ )</a:t>
            </a:r>
            <a:endParaRPr lang="zh-CN" altLang="en-US" sz="2800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9" name="Text Box 34"/>
          <p:cNvSpPr txBox="1"/>
          <p:nvPr/>
        </p:nvSpPr>
        <p:spPr>
          <a:xfrm>
            <a:off x="5638800" y="4114800"/>
            <a:ext cx="914400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54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</a:t>
            </a:r>
            <a:endParaRPr lang="en-US" altLang="zh-CN" sz="4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33600" y="4191000"/>
            <a:ext cx="36576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CN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2" grpId="0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/>
              <a:t>BuildMatch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/>
              <a:t>实现</a:t>
            </a:r>
            <a:endParaRPr lang="zh-CN" altLang="en-US" b="1" dirty="0"/>
          </a:p>
        </p:txBody>
      </p:sp>
      <p:sp>
        <p:nvSpPr>
          <p:cNvPr id="16387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矩形 3"/>
          <p:cNvSpPr/>
          <p:nvPr/>
        </p:nvSpPr>
        <p:spPr>
          <a:xfrm>
            <a:off x="685800" y="2286000"/>
            <a:ext cx="7010400" cy="304800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96200" y="2286000"/>
            <a:ext cx="457200" cy="304800"/>
          </a:xfrm>
          <a:prstGeom prst="rect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7162800" y="1676400"/>
            <a:ext cx="762000" cy="611188"/>
            <a:chOff x="7162800" y="1676400"/>
            <a:chExt cx="762000" cy="610394"/>
          </a:xfrm>
        </p:grpSpPr>
        <p:sp>
          <p:nvSpPr>
            <p:cNvPr id="16450" name="TextBox 30"/>
            <p:cNvSpPr txBox="1"/>
            <p:nvPr/>
          </p:nvSpPr>
          <p:spPr>
            <a:xfrm>
              <a:off x="7162800" y="1676400"/>
              <a:ext cx="7620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2000" rIns="7200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1 </a:t>
              </a:r>
              <a:endParaRPr lang="zh-CN" altLang="en-US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451" name="直接箭头连接符 33"/>
            <p:cNvCxnSpPr>
              <a:stCxn id="16450" idx="2"/>
            </p:cNvCxnSpPr>
            <p:nvPr/>
          </p:nvCxnSpPr>
          <p:spPr>
            <a:xfrm rot="5400000">
              <a:off x="7423666" y="2165866"/>
              <a:ext cx="240268" cy="1588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cxnSp>
      </p:grpSp>
      <p:grpSp>
        <p:nvGrpSpPr>
          <p:cNvPr id="3" name="组合 38"/>
          <p:cNvGrpSpPr/>
          <p:nvPr/>
        </p:nvGrpSpPr>
        <p:grpSpPr>
          <a:xfrm>
            <a:off x="685800" y="2286000"/>
            <a:ext cx="7010400" cy="304800"/>
            <a:chOff x="685800" y="2286000"/>
            <a:chExt cx="7010400" cy="304800"/>
          </a:xfrm>
        </p:grpSpPr>
        <p:sp>
          <p:nvSpPr>
            <p:cNvPr id="16448" name="矩形 35"/>
            <p:cNvSpPr/>
            <p:nvPr/>
          </p:nvSpPr>
          <p:spPr>
            <a:xfrm>
              <a:off x="685800" y="2286000"/>
              <a:ext cx="2590800" cy="304800"/>
            </a:xfrm>
            <a:prstGeom prst="rect">
              <a:avLst/>
            </a:prstGeom>
            <a:solidFill>
              <a:srgbClr val="00990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49" name="矩形 37"/>
            <p:cNvSpPr/>
            <p:nvPr/>
          </p:nvSpPr>
          <p:spPr>
            <a:xfrm>
              <a:off x="5105400" y="2286000"/>
              <a:ext cx="2590800" cy="304800"/>
            </a:xfrm>
            <a:prstGeom prst="rect">
              <a:avLst/>
            </a:prstGeom>
            <a:solidFill>
              <a:srgbClr val="7030A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组合 45"/>
          <p:cNvGrpSpPr/>
          <p:nvPr/>
        </p:nvGrpSpPr>
        <p:grpSpPr>
          <a:xfrm>
            <a:off x="2438400" y="1676400"/>
            <a:ext cx="1371600" cy="611188"/>
            <a:chOff x="2438400" y="1676400"/>
            <a:chExt cx="1371600" cy="610394"/>
          </a:xfrm>
        </p:grpSpPr>
        <p:sp>
          <p:nvSpPr>
            <p:cNvPr id="16446" name="TextBox 40"/>
            <p:cNvSpPr txBox="1"/>
            <p:nvPr/>
          </p:nvSpPr>
          <p:spPr>
            <a:xfrm>
              <a:off x="2438400" y="1676400"/>
              <a:ext cx="13716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2000" rIns="72000">
              <a:spAutoFit/>
            </a:bodyPr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match[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–1] </a:t>
              </a:r>
              <a:endParaRPr lang="zh-CN" altLang="en-US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447" name="直接箭头连接符 41"/>
            <p:cNvCxnSpPr>
              <a:stCxn id="16446" idx="2"/>
            </p:cNvCxnSpPr>
            <p:nvPr/>
          </p:nvCxnSpPr>
          <p:spPr>
            <a:xfrm rot="5400000">
              <a:off x="3003273" y="2165866"/>
              <a:ext cx="241063" cy="79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cxnSp>
      </p:grpSp>
      <p:grpSp>
        <p:nvGrpSpPr>
          <p:cNvPr id="5" name="组合 49"/>
          <p:cNvGrpSpPr/>
          <p:nvPr/>
        </p:nvGrpSpPr>
        <p:grpSpPr>
          <a:xfrm>
            <a:off x="7543800" y="2590800"/>
            <a:ext cx="762000" cy="598488"/>
            <a:chOff x="7543800" y="2590800"/>
            <a:chExt cx="762000" cy="597932"/>
          </a:xfrm>
        </p:grpSpPr>
        <p:sp>
          <p:nvSpPr>
            <p:cNvPr id="16444" name="TextBox 47"/>
            <p:cNvSpPr txBox="1"/>
            <p:nvPr/>
          </p:nvSpPr>
          <p:spPr>
            <a:xfrm>
              <a:off x="7543800" y="2819400"/>
              <a:ext cx="7620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2000" rIns="7200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445" name="直接箭头连接符 48"/>
            <p:cNvCxnSpPr/>
            <p:nvPr/>
          </p:nvCxnSpPr>
          <p:spPr>
            <a:xfrm rot="5400000">
              <a:off x="7805460" y="2710140"/>
              <a:ext cx="240268" cy="1588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med" len="lg"/>
            </a:ln>
          </p:spPr>
        </p:cxnSp>
      </p:grpSp>
      <p:grpSp>
        <p:nvGrpSpPr>
          <p:cNvPr id="6" name="组合 57"/>
          <p:cNvGrpSpPr/>
          <p:nvPr/>
        </p:nvGrpSpPr>
        <p:grpSpPr>
          <a:xfrm>
            <a:off x="2667000" y="2286000"/>
            <a:ext cx="1676400" cy="914400"/>
            <a:chOff x="2667000" y="2286000"/>
            <a:chExt cx="1676400" cy="914400"/>
          </a:xfrm>
        </p:grpSpPr>
        <p:sp>
          <p:nvSpPr>
            <p:cNvPr id="16441" name="矩形 50"/>
            <p:cNvSpPr/>
            <p:nvPr/>
          </p:nvSpPr>
          <p:spPr>
            <a:xfrm>
              <a:off x="3276600" y="2286000"/>
              <a:ext cx="457200" cy="304800"/>
            </a:xfrm>
            <a:prstGeom prst="rect">
              <a:avLst/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6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442" name="直接箭头连接符 53"/>
            <p:cNvCxnSpPr/>
            <p:nvPr/>
          </p:nvCxnSpPr>
          <p:spPr>
            <a:xfrm rot="5400000">
              <a:off x="3385860" y="2710140"/>
              <a:ext cx="240268" cy="1588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med" len="lg"/>
            </a:ln>
          </p:spPr>
        </p:cxnSp>
        <p:sp>
          <p:nvSpPr>
            <p:cNvPr id="16443" name="TextBox 55"/>
            <p:cNvSpPr txBox="1"/>
            <p:nvPr/>
          </p:nvSpPr>
          <p:spPr>
            <a:xfrm>
              <a:off x="2667000" y="2831068"/>
              <a:ext cx="16764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2000" rIns="72000">
              <a:spAutoFit/>
            </a:bodyPr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match[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–1]+1 </a:t>
              </a:r>
              <a:endParaRPr lang="zh-CN" altLang="en-US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2133600" y="3805238"/>
            <a:ext cx="48006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match[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–1 ] + 1 </a:t>
            </a:r>
            <a:endParaRPr lang="zh-CN" altLang="en-US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组合 61"/>
          <p:cNvGrpSpPr/>
          <p:nvPr/>
        </p:nvGrpSpPr>
        <p:grpSpPr>
          <a:xfrm>
            <a:off x="3276600" y="2286000"/>
            <a:ext cx="4876800" cy="304800"/>
            <a:chOff x="3276600" y="2286000"/>
            <a:chExt cx="4876800" cy="304800"/>
          </a:xfrm>
        </p:grpSpPr>
        <p:sp>
          <p:nvSpPr>
            <p:cNvPr id="16439" name="矩形 59"/>
            <p:cNvSpPr/>
            <p:nvPr/>
          </p:nvSpPr>
          <p:spPr>
            <a:xfrm>
              <a:off x="3276600" y="2286000"/>
              <a:ext cx="457200" cy="30480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40" name="矩形 60"/>
            <p:cNvSpPr/>
            <p:nvPr/>
          </p:nvSpPr>
          <p:spPr>
            <a:xfrm>
              <a:off x="7696200" y="2286000"/>
              <a:ext cx="457200" cy="3048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组合 66"/>
          <p:cNvGrpSpPr/>
          <p:nvPr/>
        </p:nvGrpSpPr>
        <p:grpSpPr>
          <a:xfrm>
            <a:off x="3733800" y="2286000"/>
            <a:ext cx="1371600" cy="304800"/>
            <a:chOff x="3733800" y="2286000"/>
            <a:chExt cx="1371600" cy="304800"/>
          </a:xfrm>
        </p:grpSpPr>
        <p:sp>
          <p:nvSpPr>
            <p:cNvPr id="16437" name="矩形 63"/>
            <p:cNvSpPr/>
            <p:nvPr/>
          </p:nvSpPr>
          <p:spPr>
            <a:xfrm>
              <a:off x="3733800" y="2286000"/>
              <a:ext cx="457200" cy="30480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?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8" name="矩形 65"/>
            <p:cNvSpPr/>
            <p:nvPr/>
          </p:nvSpPr>
          <p:spPr>
            <a:xfrm>
              <a:off x="4648200" y="2286000"/>
              <a:ext cx="457200" cy="3048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?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组合 70"/>
          <p:cNvGrpSpPr/>
          <p:nvPr/>
        </p:nvGrpSpPr>
        <p:grpSpPr>
          <a:xfrm>
            <a:off x="685800" y="2286000"/>
            <a:ext cx="4419600" cy="304800"/>
            <a:chOff x="685800" y="2286000"/>
            <a:chExt cx="4419600" cy="304800"/>
          </a:xfrm>
        </p:grpSpPr>
        <p:sp>
          <p:nvSpPr>
            <p:cNvPr id="16435" name="矩形 68"/>
            <p:cNvSpPr/>
            <p:nvPr/>
          </p:nvSpPr>
          <p:spPr>
            <a:xfrm>
              <a:off x="685800" y="2286000"/>
              <a:ext cx="457200" cy="30480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6" name="矩形 69"/>
            <p:cNvSpPr/>
            <p:nvPr/>
          </p:nvSpPr>
          <p:spPr>
            <a:xfrm>
              <a:off x="4648200" y="2286000"/>
              <a:ext cx="457200" cy="3048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71"/>
          <p:cNvGrpSpPr/>
          <p:nvPr/>
        </p:nvGrpSpPr>
        <p:grpSpPr>
          <a:xfrm>
            <a:off x="1143000" y="2286000"/>
            <a:ext cx="4419600" cy="304800"/>
            <a:chOff x="685800" y="2286000"/>
            <a:chExt cx="4419600" cy="304800"/>
          </a:xfrm>
        </p:grpSpPr>
        <p:sp>
          <p:nvSpPr>
            <p:cNvPr id="16433" name="矩形 72"/>
            <p:cNvSpPr/>
            <p:nvPr/>
          </p:nvSpPr>
          <p:spPr>
            <a:xfrm>
              <a:off x="685800" y="2286000"/>
              <a:ext cx="457200" cy="30480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B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4" name="矩形 73"/>
            <p:cNvSpPr/>
            <p:nvPr/>
          </p:nvSpPr>
          <p:spPr>
            <a:xfrm>
              <a:off x="4648200" y="2286000"/>
              <a:ext cx="457200" cy="3048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B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74"/>
          <p:cNvGrpSpPr/>
          <p:nvPr/>
        </p:nvGrpSpPr>
        <p:grpSpPr>
          <a:xfrm>
            <a:off x="3276600" y="2286000"/>
            <a:ext cx="4419600" cy="304800"/>
            <a:chOff x="685800" y="2286000"/>
            <a:chExt cx="4419600" cy="304800"/>
          </a:xfrm>
        </p:grpSpPr>
        <p:sp>
          <p:nvSpPr>
            <p:cNvPr id="16431" name="矩形 75"/>
            <p:cNvSpPr/>
            <p:nvPr/>
          </p:nvSpPr>
          <p:spPr>
            <a:xfrm>
              <a:off x="685800" y="2286000"/>
              <a:ext cx="457200" cy="30480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X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2" name="矩形 76"/>
            <p:cNvSpPr/>
            <p:nvPr/>
          </p:nvSpPr>
          <p:spPr>
            <a:xfrm>
              <a:off x="4648200" y="2286000"/>
              <a:ext cx="457200" cy="3048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X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组合 77"/>
          <p:cNvGrpSpPr/>
          <p:nvPr/>
        </p:nvGrpSpPr>
        <p:grpSpPr>
          <a:xfrm>
            <a:off x="3733800" y="2286000"/>
            <a:ext cx="4419600" cy="304800"/>
            <a:chOff x="685800" y="2286000"/>
            <a:chExt cx="4419600" cy="304800"/>
          </a:xfrm>
        </p:grpSpPr>
        <p:sp>
          <p:nvSpPr>
            <p:cNvPr id="16429" name="矩形 78"/>
            <p:cNvSpPr/>
            <p:nvPr/>
          </p:nvSpPr>
          <p:spPr>
            <a:xfrm>
              <a:off x="685800" y="2286000"/>
              <a:ext cx="457200" cy="30480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Y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0" name="矩形 79"/>
            <p:cNvSpPr/>
            <p:nvPr/>
          </p:nvSpPr>
          <p:spPr>
            <a:xfrm>
              <a:off x="4648200" y="2286000"/>
              <a:ext cx="457200" cy="3048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Y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3962400" y="3805238"/>
            <a:ext cx="457200" cy="4619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38200" y="3276600"/>
            <a:ext cx="7543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( pattern[match [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–1 ]+1] == pattern[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)</a:t>
            </a:r>
            <a:endParaRPr lang="zh-CN" altLang="en-US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3" name="组合 99"/>
          <p:cNvGrpSpPr/>
          <p:nvPr/>
        </p:nvGrpSpPr>
        <p:grpSpPr>
          <a:xfrm>
            <a:off x="685800" y="4583113"/>
            <a:ext cx="7620000" cy="1512887"/>
            <a:chOff x="685800" y="4582874"/>
            <a:chExt cx="7620000" cy="1513126"/>
          </a:xfrm>
        </p:grpSpPr>
        <p:sp>
          <p:nvSpPr>
            <p:cNvPr id="16417" name="矩形 82"/>
            <p:cNvSpPr/>
            <p:nvPr/>
          </p:nvSpPr>
          <p:spPr>
            <a:xfrm>
              <a:off x="685800" y="5193268"/>
              <a:ext cx="7010400" cy="304800"/>
            </a:xfrm>
            <a:prstGeom prst="rect">
              <a:avLst/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18" name="矩形 84"/>
            <p:cNvSpPr/>
            <p:nvPr/>
          </p:nvSpPr>
          <p:spPr>
            <a:xfrm>
              <a:off x="685800" y="5193268"/>
              <a:ext cx="2590800" cy="304800"/>
            </a:xfrm>
            <a:prstGeom prst="rect">
              <a:avLst/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419" name="组合 86"/>
            <p:cNvGrpSpPr/>
            <p:nvPr/>
          </p:nvGrpSpPr>
          <p:grpSpPr>
            <a:xfrm>
              <a:off x="2438400" y="4582874"/>
              <a:ext cx="1371600" cy="610394"/>
              <a:chOff x="2438400" y="1676400"/>
              <a:chExt cx="1371600" cy="610394"/>
            </a:xfrm>
          </p:grpSpPr>
          <p:sp>
            <p:nvSpPr>
              <p:cNvPr id="16427" name="TextBox 87"/>
              <p:cNvSpPr txBox="1"/>
              <p:nvPr/>
            </p:nvSpPr>
            <p:spPr>
              <a:xfrm>
                <a:off x="2438400" y="1676400"/>
                <a:ext cx="137160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72000" rIns="72000">
                <a:spAutoFit/>
              </a:bodyPr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match[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–1] </a:t>
                </a: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6428" name="直接箭头连接符 88"/>
              <p:cNvCxnSpPr>
                <a:stCxn id="16427" idx="2"/>
              </p:cNvCxnSpPr>
              <p:nvPr/>
            </p:nvCxnSpPr>
            <p:spPr>
              <a:xfrm rot="5400000">
                <a:off x="3003273" y="2165866"/>
                <a:ext cx="241063" cy="792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lg"/>
              </a:ln>
            </p:spPr>
          </p:cxnSp>
        </p:grpSp>
        <p:grpSp>
          <p:nvGrpSpPr>
            <p:cNvPr id="16420" name="组合 89"/>
            <p:cNvGrpSpPr/>
            <p:nvPr/>
          </p:nvGrpSpPr>
          <p:grpSpPr>
            <a:xfrm>
              <a:off x="7162800" y="4582874"/>
              <a:ext cx="762000" cy="610394"/>
              <a:chOff x="7162800" y="1676400"/>
              <a:chExt cx="762000" cy="610394"/>
            </a:xfrm>
          </p:grpSpPr>
          <p:sp>
            <p:nvSpPr>
              <p:cNvPr id="16425" name="TextBox 90"/>
              <p:cNvSpPr txBox="1"/>
              <p:nvPr/>
            </p:nvSpPr>
            <p:spPr>
              <a:xfrm>
                <a:off x="7162800" y="1676400"/>
                <a:ext cx="76200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72000" rIns="72000">
                <a:spAutoFit/>
              </a:bodyPr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6426" name="直接箭头连接符 91"/>
              <p:cNvCxnSpPr>
                <a:stCxn id="16425" idx="2"/>
              </p:cNvCxnSpPr>
              <p:nvPr/>
            </p:nvCxnSpPr>
            <p:spPr>
              <a:xfrm rot="5400000">
                <a:off x="7423666" y="2165866"/>
                <a:ext cx="240268" cy="1588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lg"/>
              </a:ln>
            </p:spPr>
          </p:cxnSp>
        </p:grpSp>
        <p:grpSp>
          <p:nvGrpSpPr>
            <p:cNvPr id="16421" name="组合 92"/>
            <p:cNvGrpSpPr/>
            <p:nvPr/>
          </p:nvGrpSpPr>
          <p:grpSpPr>
            <a:xfrm>
              <a:off x="7543800" y="5498068"/>
              <a:ext cx="762000" cy="597932"/>
              <a:chOff x="7543800" y="2590800"/>
              <a:chExt cx="762000" cy="597932"/>
            </a:xfrm>
          </p:grpSpPr>
          <p:sp>
            <p:nvSpPr>
              <p:cNvPr id="16423" name="TextBox 93"/>
              <p:cNvSpPr txBox="1"/>
              <p:nvPr/>
            </p:nvSpPr>
            <p:spPr>
              <a:xfrm>
                <a:off x="7543800" y="2819400"/>
                <a:ext cx="762000" cy="369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72000" rIns="72000">
                <a:spAutoFit/>
              </a:bodyPr>
              <a:p>
                <a:pPr algn="ctr"/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6424" name="直接箭头连接符 94"/>
              <p:cNvCxnSpPr/>
              <p:nvPr/>
            </p:nvCxnSpPr>
            <p:spPr>
              <a:xfrm rot="5400000">
                <a:off x="7805460" y="2710140"/>
                <a:ext cx="240268" cy="1588"/>
              </a:xfrm>
              <a:prstGeom prst="straightConnector1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none" w="med" len="lg"/>
              </a:ln>
            </p:spPr>
          </p:cxnSp>
        </p:grpSp>
        <p:sp>
          <p:nvSpPr>
            <p:cNvPr id="16422" name="矩形 97"/>
            <p:cNvSpPr/>
            <p:nvPr/>
          </p:nvSpPr>
          <p:spPr>
            <a:xfrm>
              <a:off x="7696200" y="5193268"/>
              <a:ext cx="457200" cy="3048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04"/>
          <p:cNvGrpSpPr/>
          <p:nvPr/>
        </p:nvGrpSpPr>
        <p:grpSpPr>
          <a:xfrm>
            <a:off x="685800" y="5181600"/>
            <a:ext cx="2590800" cy="304800"/>
            <a:chOff x="685800" y="5181600"/>
            <a:chExt cx="2590800" cy="304800"/>
          </a:xfrm>
        </p:grpSpPr>
        <p:sp>
          <p:nvSpPr>
            <p:cNvPr id="16415" name="矩形 101"/>
            <p:cNvSpPr/>
            <p:nvPr/>
          </p:nvSpPr>
          <p:spPr>
            <a:xfrm>
              <a:off x="685800" y="5181600"/>
              <a:ext cx="685800" cy="304800"/>
            </a:xfrm>
            <a:prstGeom prst="rect">
              <a:avLst/>
            </a:prstGeom>
            <a:solidFill>
              <a:srgbClr val="00990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16" name="矩形 103"/>
            <p:cNvSpPr/>
            <p:nvPr/>
          </p:nvSpPr>
          <p:spPr>
            <a:xfrm>
              <a:off x="2590800" y="5181600"/>
              <a:ext cx="685800" cy="304800"/>
            </a:xfrm>
            <a:prstGeom prst="rect">
              <a:avLst/>
            </a:prstGeom>
            <a:solidFill>
              <a:srgbClr val="7030A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08"/>
          <p:cNvGrpSpPr/>
          <p:nvPr/>
        </p:nvGrpSpPr>
        <p:grpSpPr>
          <a:xfrm>
            <a:off x="5105400" y="5181600"/>
            <a:ext cx="2590800" cy="304800"/>
            <a:chOff x="685800" y="5181600"/>
            <a:chExt cx="2590800" cy="304800"/>
          </a:xfrm>
        </p:grpSpPr>
        <p:sp>
          <p:nvSpPr>
            <p:cNvPr id="16413" name="矩形 109"/>
            <p:cNvSpPr/>
            <p:nvPr/>
          </p:nvSpPr>
          <p:spPr>
            <a:xfrm>
              <a:off x="685800" y="5181600"/>
              <a:ext cx="685800" cy="304800"/>
            </a:xfrm>
            <a:prstGeom prst="rect">
              <a:avLst/>
            </a:prstGeom>
            <a:solidFill>
              <a:srgbClr val="00990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14" name="矩形 110"/>
            <p:cNvSpPr/>
            <p:nvPr/>
          </p:nvSpPr>
          <p:spPr>
            <a:xfrm>
              <a:off x="2590800" y="5181600"/>
              <a:ext cx="685800" cy="304800"/>
            </a:xfrm>
            <a:prstGeom prst="rect">
              <a:avLst/>
            </a:prstGeom>
            <a:solidFill>
              <a:srgbClr val="7030A0"/>
            </a:solidFill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组合 115"/>
          <p:cNvGrpSpPr/>
          <p:nvPr/>
        </p:nvGrpSpPr>
        <p:grpSpPr>
          <a:xfrm>
            <a:off x="1371600" y="5181600"/>
            <a:ext cx="6781800" cy="304800"/>
            <a:chOff x="1371600" y="5181600"/>
            <a:chExt cx="6781800" cy="304800"/>
          </a:xfrm>
        </p:grpSpPr>
        <p:sp>
          <p:nvSpPr>
            <p:cNvPr id="16411" name="矩形 112"/>
            <p:cNvSpPr/>
            <p:nvPr/>
          </p:nvSpPr>
          <p:spPr>
            <a:xfrm>
              <a:off x="1371600" y="5181600"/>
              <a:ext cx="457200" cy="304800"/>
            </a:xfrm>
            <a:prstGeom prst="rect">
              <a:avLst/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?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6412" name="矩形 114"/>
            <p:cNvSpPr/>
            <p:nvPr/>
          </p:nvSpPr>
          <p:spPr>
            <a:xfrm>
              <a:off x="7696200" y="5181600"/>
              <a:ext cx="457200" cy="304800"/>
            </a:xfrm>
            <a:prstGeom prst="rect">
              <a:avLst/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?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16"/>
          <p:cNvGrpSpPr/>
          <p:nvPr/>
        </p:nvGrpSpPr>
        <p:grpSpPr>
          <a:xfrm>
            <a:off x="533400" y="4572000"/>
            <a:ext cx="1371600" cy="611188"/>
            <a:chOff x="2438400" y="1676400"/>
            <a:chExt cx="1371600" cy="610394"/>
          </a:xfrm>
        </p:grpSpPr>
        <p:sp>
          <p:nvSpPr>
            <p:cNvPr id="16409" name="TextBox 117"/>
            <p:cNvSpPr txBox="1"/>
            <p:nvPr/>
          </p:nvSpPr>
          <p:spPr>
            <a:xfrm>
              <a:off x="2438400" y="1676400"/>
              <a:ext cx="137160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72000" rIns="72000">
              <a:spAutoFit/>
            </a:bodyPr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match[ ? ] </a:t>
              </a:r>
              <a:endParaRPr lang="zh-CN" altLang="en-US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6410" name="直接箭头连接符 118"/>
            <p:cNvCxnSpPr>
              <a:stCxn id="16409" idx="2"/>
            </p:cNvCxnSpPr>
            <p:nvPr/>
          </p:nvCxnSpPr>
          <p:spPr>
            <a:xfrm rot="5400000">
              <a:off x="3003273" y="2165866"/>
              <a:ext cx="241063" cy="792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9" grpId="0"/>
      <p:bldP spid="81" grpId="0" animBg="1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4"/>
          <p:cNvSpPr txBox="1"/>
          <p:nvPr/>
        </p:nvSpPr>
        <p:spPr>
          <a:xfrm>
            <a:off x="533400" y="1066800"/>
            <a:ext cx="8001000" cy="44132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BuildMatch(char *pattern, int *match)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  int i, j;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m = strlen(pattern);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match[0] = -1;	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j&lt;m; j++) 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 = match[j-1];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((i&gt;=0) &amp;&amp; (pattern[i+1]!=pattern[j]))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 = match[i];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(pattern[i+1]==pattern[j])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match[j] = i+1;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match[j] = -1;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/>
              <a:t>BuildMatch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/>
              <a:t>实现</a:t>
            </a:r>
            <a:endParaRPr lang="zh-CN" altLang="en-US" b="1" dirty="0"/>
          </a:p>
        </p:txBody>
      </p:sp>
      <p:sp>
        <p:nvSpPr>
          <p:cNvPr id="17412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800" y="2133600"/>
            <a:ext cx="2133600" cy="304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00200" y="3124200"/>
            <a:ext cx="6172200" cy="609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000" y="2819400"/>
            <a:ext cx="6172200" cy="1600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0200" y="4419600"/>
            <a:ext cx="2819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5257800" y="1600200"/>
            <a:ext cx="3048000" cy="457200"/>
            <a:chOff x="5257800" y="1600200"/>
            <a:chExt cx="3048000" cy="457200"/>
          </a:xfrm>
        </p:grpSpPr>
        <p:sp>
          <p:nvSpPr>
            <p:cNvPr id="17426" name="矩形 14"/>
            <p:cNvSpPr/>
            <p:nvPr/>
          </p:nvSpPr>
          <p:spPr>
            <a:xfrm>
              <a:off x="5257800" y="1905000"/>
              <a:ext cx="2819400" cy="152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7" name="矩形 15"/>
            <p:cNvSpPr/>
            <p:nvPr/>
          </p:nvSpPr>
          <p:spPr>
            <a:xfrm>
              <a:off x="5257800" y="1905000"/>
              <a:ext cx="1066800" cy="15240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8" name="矩形 16"/>
            <p:cNvSpPr/>
            <p:nvPr/>
          </p:nvSpPr>
          <p:spPr>
            <a:xfrm>
              <a:off x="8077200" y="1905000"/>
              <a:ext cx="152400" cy="152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9" name="矩形 18"/>
            <p:cNvSpPr/>
            <p:nvPr/>
          </p:nvSpPr>
          <p:spPr>
            <a:xfrm>
              <a:off x="7010400" y="1905000"/>
              <a:ext cx="1066800" cy="1524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30" name="矩形 19"/>
            <p:cNvSpPr/>
            <p:nvPr/>
          </p:nvSpPr>
          <p:spPr>
            <a:xfrm>
              <a:off x="6172200" y="1905000"/>
              <a:ext cx="152400" cy="152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31" name="TextBox 21"/>
            <p:cNvSpPr txBox="1"/>
            <p:nvPr/>
          </p:nvSpPr>
          <p:spPr>
            <a:xfrm>
              <a:off x="6096000" y="1600200"/>
              <a:ext cx="3048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zh-CN" altLang="en-US" sz="1400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17432" name="TextBox 22"/>
            <p:cNvSpPr txBox="1"/>
            <p:nvPr/>
          </p:nvSpPr>
          <p:spPr>
            <a:xfrm>
              <a:off x="8001000" y="1600200"/>
              <a:ext cx="3048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zh-CN" altLang="en-US" sz="1400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</p:grpSp>
      <p:grpSp>
        <p:nvGrpSpPr>
          <p:cNvPr id="3" name="组合 32"/>
          <p:cNvGrpSpPr/>
          <p:nvPr/>
        </p:nvGrpSpPr>
        <p:grpSpPr>
          <a:xfrm>
            <a:off x="5257800" y="2133600"/>
            <a:ext cx="3048000" cy="457200"/>
            <a:chOff x="5257800" y="2133600"/>
            <a:chExt cx="3048000" cy="457200"/>
          </a:xfrm>
        </p:grpSpPr>
        <p:sp>
          <p:nvSpPr>
            <p:cNvPr id="17419" name="矩形 25"/>
            <p:cNvSpPr/>
            <p:nvPr/>
          </p:nvSpPr>
          <p:spPr>
            <a:xfrm>
              <a:off x="5257800" y="2438400"/>
              <a:ext cx="2819400" cy="152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0" name="矩形 26"/>
            <p:cNvSpPr/>
            <p:nvPr/>
          </p:nvSpPr>
          <p:spPr>
            <a:xfrm>
              <a:off x="5257800" y="2438400"/>
              <a:ext cx="381000" cy="152400"/>
            </a:xfrm>
            <a:prstGeom prst="rect">
              <a:avLst/>
            </a:prstGeom>
            <a:solidFill>
              <a:srgbClr val="0099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1" name="矩形 27"/>
            <p:cNvSpPr/>
            <p:nvPr/>
          </p:nvSpPr>
          <p:spPr>
            <a:xfrm>
              <a:off x="8077200" y="2438400"/>
              <a:ext cx="152400" cy="152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2" name="矩形 28"/>
            <p:cNvSpPr/>
            <p:nvPr/>
          </p:nvSpPr>
          <p:spPr>
            <a:xfrm>
              <a:off x="5943600" y="2438400"/>
              <a:ext cx="381000" cy="152400"/>
            </a:xfrm>
            <a:prstGeom prst="rect">
              <a:avLst/>
            </a:prstGeom>
            <a:solidFill>
              <a:srgbClr val="7030A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3" name="矩形 29"/>
            <p:cNvSpPr/>
            <p:nvPr/>
          </p:nvSpPr>
          <p:spPr>
            <a:xfrm>
              <a:off x="5486400" y="2438400"/>
              <a:ext cx="152400" cy="1524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4" name="TextBox 30"/>
            <p:cNvSpPr txBox="1"/>
            <p:nvPr/>
          </p:nvSpPr>
          <p:spPr>
            <a:xfrm>
              <a:off x="5410200" y="2133600"/>
              <a:ext cx="3048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zh-CN" altLang="en-US" sz="1400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17425" name="TextBox 31"/>
            <p:cNvSpPr txBox="1"/>
            <p:nvPr/>
          </p:nvSpPr>
          <p:spPr>
            <a:xfrm>
              <a:off x="8001000" y="2133600"/>
              <a:ext cx="3048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zh-CN" altLang="en-US" sz="1400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/>
              <a:t>BuildMatch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/>
              <a:t>实现</a:t>
            </a:r>
            <a:endParaRPr lang="zh-CN" altLang="en-US" b="1" dirty="0"/>
          </a:p>
        </p:txBody>
      </p:sp>
      <p:sp>
        <p:nvSpPr>
          <p:cNvPr id="18435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6" name="TextBox 4"/>
          <p:cNvSpPr txBox="1"/>
          <p:nvPr/>
        </p:nvSpPr>
        <p:spPr>
          <a:xfrm>
            <a:off x="533400" y="1066800"/>
            <a:ext cx="8001000" cy="44132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BuildMatch(char *pattern, int *match)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  int i, j;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int m = strlen(pattern);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match[0] = -1;	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for (j=1; j&lt;m; j++) 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 = match[j-1];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((i&gt;=0) &amp;&amp; (pattern[i+1]!=pattern[j]))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 = match[i];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(pattern[i+1]==pattern[j])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match[j] = i+1;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match[j] = -1;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00"/>
              </a:lnSpc>
              <a:buFont typeface="Wingdings" panose="05000000000000000000" pitchFamily="2" charset="2"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91000" y="2438400"/>
            <a:ext cx="1905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O(m) */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600200" y="3352800"/>
            <a:ext cx="1905000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5" name="TextBox 34"/>
          <p:cNvSpPr txBox="1"/>
          <p:nvPr/>
        </p:nvSpPr>
        <p:spPr>
          <a:xfrm>
            <a:off x="2286000" y="5449888"/>
            <a:ext cx="36576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 )</a:t>
            </a:r>
            <a:endParaRPr lang="zh-CN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657600" y="4343400"/>
            <a:ext cx="609600" cy="1588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5410200" y="3429000"/>
            <a:ext cx="31242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</a:t>
            </a:r>
            <a:r>
              <a:rPr lang="en-US" altLang="zh-CN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?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圆角矩形标注 40"/>
          <p:cNvSpPr/>
          <p:nvPr/>
        </p:nvSpPr>
        <p:spPr bwMode="auto">
          <a:xfrm>
            <a:off x="4953000" y="4495800"/>
            <a:ext cx="3124200" cy="762000"/>
          </a:xfrm>
          <a:prstGeom prst="wedgeRoundRectCallout">
            <a:avLst>
              <a:gd name="adj1" fmla="val -75188"/>
              <a:gd name="adj2" fmla="val -80184"/>
              <a:gd name="adj3" fmla="val 16667"/>
            </a:avLst>
          </a:prstGeom>
          <a:gradFill flip="none" rotWithShape="1">
            <a:gsLst>
              <a:gs pos="100000">
                <a:schemeClr val="bg1">
                  <a:alpha val="53000"/>
                </a:schemeClr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回退的总次数不会超过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增加的总次数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19600" y="1763713"/>
            <a:ext cx="1905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O(m) */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40" grpId="0"/>
      <p:bldP spid="40" grpId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目  标</a:t>
            </a:r>
            <a:endParaRPr lang="zh-CN" altLang="en-US" b="1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620000" cy="4835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给定一段文本，从中找出某个指定的关键字。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例如从一本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Thomas Love Peacock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写于十九世纪的小说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《 Headlong Hall 》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中找到那个最长的单词 </a:t>
            </a:r>
            <a:r>
              <a:rPr kumimoji="0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osseocarnisanguineoviscericartilaginonervomedullary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或者从古希腊喜剧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《 Assemblywomen 》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中找到一道菜的名字 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Lopadotemachoselachogaleokranioleipsanodrimhypotrimmatosilphioparaomelitokatakechymenokichlepikossyphophattoperisteralektryonoptekephalliokigklopeleiolagoiosiraiobaphetraganopterygon</a:t>
            </a:r>
            <a:endParaRPr kumimoji="0" lang="zh-CN" altLang="en-US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2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charRg st="21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136" end="3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charRg st="136" end="3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目  标</a:t>
            </a:r>
            <a:endParaRPr lang="zh-CN" altLang="en-US" b="1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4835525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Courier New" panose="02070309020205020404" pitchFamily="49" charset="0"/>
              </a:rPr>
              <a:t>给定一段文本：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 = s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…… s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ourier New" panose="02070309020205020404" pitchFamily="49" charset="0"/>
              </a:rPr>
              <a:t>n-1</a:t>
            </a:r>
            <a:endParaRPr lang="en-US" altLang="zh-CN" sz="2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给定一个模式：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pattern = 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 …… p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m-1</a:t>
            </a:r>
            <a:endParaRPr lang="en-US" altLang="zh-CN" sz="2800" b="1" baseline="-25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求 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pattern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中出现的位置</a:t>
            </a:r>
            <a:endParaRPr lang="en-US" altLang="zh-CN" sz="2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18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Position PatternMatch(char *</a:t>
            </a:r>
            <a:r>
              <a:rPr lang="en-US" altLang="zh-CN" sz="18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zh-CN" sz="18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char *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pattern</a:t>
            </a:r>
            <a:r>
              <a:rPr lang="en-US" altLang="zh-CN" sz="18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n-US" altLang="zh-CN" sz="1800" b="1" dirty="0">
              <a:solidFill>
                <a:srgbClr val="0033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endParaRPr lang="zh-CN" altLang="en-US" sz="28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8196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8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86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23" name="Picture 3" descr="D:\Desktop\捕获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6525" y="2362200"/>
            <a:ext cx="4435475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2000" y="2362200"/>
            <a:ext cx="7620000" cy="3416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typedef char* Position;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  char string[] = "This is a simple example.";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char pattern[] = "simple";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p = strstr(string, pattern);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printf("%s\n", p);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简单实现</a:t>
            </a:r>
            <a:endParaRPr lang="zh-CN" altLang="en-US" b="1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129540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的库函数 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strstr</a:t>
            </a:r>
            <a:endParaRPr lang="en-US" altLang="zh-CN" sz="2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 *strstr(char *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char *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pattern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endParaRPr lang="zh-CN" altLang="en-US" sz="28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9222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3200400"/>
            <a:ext cx="31242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5400" y="4097338"/>
            <a:ext cx="6172200" cy="5572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5400" y="4648200"/>
            <a:ext cx="61722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1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charRg st="1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简单实现</a:t>
            </a:r>
            <a:endParaRPr lang="zh-CN" altLang="en-US" b="1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4835525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的库函数 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strstr</a:t>
            </a:r>
            <a:endParaRPr lang="en-US" altLang="zh-CN" sz="2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 *strstr(char *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char *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pattern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endParaRPr lang="zh-CN" altLang="en-US" sz="28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0244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5" name="TextBox 4"/>
          <p:cNvSpPr txBox="1"/>
          <p:nvPr/>
        </p:nvSpPr>
        <p:spPr>
          <a:xfrm>
            <a:off x="762000" y="2362200"/>
            <a:ext cx="7620000" cy="36941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typedef char* Position;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#define NotFound NULL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  char string[] = "This is a simple example.";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char pattern[] = "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Position p = strstr(string, pattern);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( p == NotFound ) printf("Not Found.\n");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else printf("%s\n", p);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82946" name="Picture 2" descr="D:\Desktop\捕获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8588" y="2362200"/>
            <a:ext cx="4443412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838200" y="3505200"/>
            <a:ext cx="3124200" cy="304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71600" y="4876800"/>
            <a:ext cx="61722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简单实现</a:t>
            </a:r>
            <a:endParaRPr lang="zh-CN" altLang="en-US" b="1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129540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的库函数 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strstr</a:t>
            </a:r>
            <a:endParaRPr lang="en-US" altLang="zh-CN" sz="2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char *strstr(char *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char *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pattern</a:t>
            </a:r>
            <a:r>
              <a:rPr lang="en-US" altLang="zh-CN" sz="2000" b="1" dirty="0">
                <a:solidFill>
                  <a:srgbClr val="0033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solidFill>
                <a:srgbClr val="0033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endParaRPr lang="zh-CN" altLang="en-US" sz="28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1268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895600"/>
            <a:ext cx="76962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= “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aaaaaaaaaaaaaaaaaaaaaaaaaaaaaaaaaaaaaaaaaaa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3211513"/>
            <a:ext cx="1066800" cy="3238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>
            <a:spAutoFit/>
          </a:bodyPr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200400"/>
            <a:ext cx="1066800" cy="3603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>
            <a:spAutoFit/>
          </a:bodyPr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3463" y="3200400"/>
            <a:ext cx="1066800" cy="3603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tIns="0">
            <a:spAutoFit/>
          </a:bodyPr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0" y="4343400"/>
            <a:ext cx="28956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</a:t>
            </a:r>
            <a:endParaRPr lang="zh-CN" altLang="en-US" sz="36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2286000" y="2419350"/>
            <a:ext cx="5791200" cy="552450"/>
            <a:chOff x="2286000" y="2419290"/>
            <a:chExt cx="5715000" cy="552510"/>
          </a:xfrm>
        </p:grpSpPr>
        <p:sp>
          <p:nvSpPr>
            <p:cNvPr id="11279" name="右大括号 12"/>
            <p:cNvSpPr/>
            <p:nvPr/>
          </p:nvSpPr>
          <p:spPr>
            <a:xfrm rot="-5400000">
              <a:off x="5029200" y="0"/>
              <a:ext cx="228600" cy="5715000"/>
            </a:xfrm>
            <a:prstGeom prst="rightBrace">
              <a:avLst>
                <a:gd name="adj1" fmla="val 7071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80" name="矩形 13"/>
            <p:cNvSpPr/>
            <p:nvPr/>
          </p:nvSpPr>
          <p:spPr>
            <a:xfrm>
              <a:off x="4953000" y="2419290"/>
              <a:ext cx="381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18"/>
          <p:cNvGrpSpPr/>
          <p:nvPr/>
        </p:nvGrpSpPr>
        <p:grpSpPr>
          <a:xfrm>
            <a:off x="2667000" y="3429000"/>
            <a:ext cx="381000" cy="476250"/>
            <a:chOff x="2667000" y="3429000"/>
            <a:chExt cx="381000" cy="476310"/>
          </a:xfrm>
        </p:grpSpPr>
        <p:sp>
          <p:nvSpPr>
            <p:cNvPr id="11277" name="右大括号 16"/>
            <p:cNvSpPr/>
            <p:nvPr/>
          </p:nvSpPr>
          <p:spPr>
            <a:xfrm rot="5400000">
              <a:off x="2771745" y="3324255"/>
              <a:ext cx="171510" cy="381000"/>
            </a:xfrm>
            <a:prstGeom prst="rightBrace">
              <a:avLst>
                <a:gd name="adj1" fmla="val 5553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8" name="矩形 17"/>
            <p:cNvSpPr/>
            <p:nvPr/>
          </p:nvSpPr>
          <p:spPr>
            <a:xfrm>
              <a:off x="2667000" y="3505200"/>
              <a:ext cx="38100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657600" y="434340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简单改进</a:t>
            </a:r>
            <a:endParaRPr lang="zh-CN" altLang="en-US" b="1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76200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：从末尾开始比</a:t>
            </a:r>
            <a:endParaRPr lang="en-US" altLang="zh-CN" sz="28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endParaRPr lang="zh-CN" altLang="en-US" sz="28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2292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838200" y="1981200"/>
            <a:ext cx="6934200" cy="923925"/>
            <a:chOff x="838200" y="2209800"/>
            <a:chExt cx="6934200" cy="923330"/>
          </a:xfrm>
        </p:grpSpPr>
        <p:sp>
          <p:nvSpPr>
            <p:cNvPr id="12302" name="TextBox 4"/>
            <p:cNvSpPr txBox="1"/>
            <p:nvPr/>
          </p:nvSpPr>
          <p:spPr>
            <a:xfrm>
              <a:off x="838200" y="2209800"/>
              <a:ext cx="1371600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r"/>
              <a:endPara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r"/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pattern</a:t>
              </a:r>
              <a:endPara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12303" name="矩形 5"/>
            <p:cNvSpPr/>
            <p:nvPr/>
          </p:nvSpPr>
          <p:spPr>
            <a:xfrm>
              <a:off x="2362200" y="2286000"/>
              <a:ext cx="5410200" cy="228600"/>
            </a:xfrm>
            <a:prstGeom prst="rect">
              <a:avLst/>
            </a:prstGeom>
            <a:noFill/>
            <a:ln w="127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04" name="矩形 6"/>
            <p:cNvSpPr/>
            <p:nvPr/>
          </p:nvSpPr>
          <p:spPr>
            <a:xfrm>
              <a:off x="2362200" y="2819400"/>
              <a:ext cx="990600" cy="22860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362200" y="2057400"/>
            <a:ext cx="990600" cy="2286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00400" y="2057400"/>
            <a:ext cx="1524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600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4600" y="2057400"/>
            <a:ext cx="990600" cy="2286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7000" y="2057400"/>
            <a:ext cx="990600" cy="2286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3240088"/>
            <a:ext cx="76962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aaaaaaaaaaaaaaaaaaaaaaaaaaaaaaaaaaaaaaaaaaa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aab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0" y="3962400"/>
            <a:ext cx="25146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zh-CN" altLang="en-US" sz="36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000" y="4916488"/>
            <a:ext cx="76962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aaaaaaaaaaaaaaaaaaaaaaaaaaaaaaaaaaaaaaaaaaa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9221" name="Picture 5" descr="D:\Desktop\捕获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5334000"/>
            <a:ext cx="709613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大师改进</a:t>
            </a:r>
            <a:endParaRPr lang="zh-CN" altLang="en-US" b="1" dirty="0"/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914400"/>
          </a:xfrm>
          <a:ln/>
        </p:spPr>
        <p:txBody>
          <a:bodyPr vert="horz" wrap="square" lIns="91440" tIns="45720" rIns="91440" bIns="45720" anchor="t"/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KMP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Knuth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Morris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Pratt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算法</a:t>
            </a:r>
            <a:endParaRPr lang="en-US" altLang="zh-CN" sz="2000" b="1" dirty="0">
              <a:solidFill>
                <a:srgbClr val="0033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None/>
            </a:pPr>
            <a:endParaRPr lang="zh-CN" altLang="en-US" sz="28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029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7000" y="1752600"/>
            <a:ext cx="2895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(n+m)</a:t>
            </a:r>
            <a:endParaRPr lang="zh-CN" altLang="en-US" sz="2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组合 58"/>
          <p:cNvGrpSpPr/>
          <p:nvPr/>
        </p:nvGrpSpPr>
        <p:grpSpPr>
          <a:xfrm>
            <a:off x="838200" y="2436813"/>
            <a:ext cx="5638800" cy="923925"/>
            <a:chOff x="838200" y="2590799"/>
            <a:chExt cx="5638800" cy="923331"/>
          </a:xfrm>
        </p:grpSpPr>
        <p:sp>
          <p:nvSpPr>
            <p:cNvPr id="1089" name="TextBox 18"/>
            <p:cNvSpPr txBox="1"/>
            <p:nvPr/>
          </p:nvSpPr>
          <p:spPr>
            <a:xfrm>
              <a:off x="838200" y="2590800"/>
              <a:ext cx="1371600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r"/>
              <a:endParaRPr lang="en-US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r"/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pattern</a:t>
              </a:r>
              <a:endParaRPr lang="zh-CN" altLang="en-US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grpSp>
          <p:nvGrpSpPr>
            <p:cNvPr id="1090" name="组合 48"/>
            <p:cNvGrpSpPr/>
            <p:nvPr/>
          </p:nvGrpSpPr>
          <p:grpSpPr>
            <a:xfrm>
              <a:off x="2362200" y="2590799"/>
              <a:ext cx="4114800" cy="309601"/>
              <a:chOff x="2362200" y="2590799"/>
              <a:chExt cx="4114800" cy="309601"/>
            </a:xfrm>
          </p:grpSpPr>
          <p:sp>
            <p:nvSpPr>
              <p:cNvPr id="1099" name="TextBox 22"/>
              <p:cNvSpPr txBox="1"/>
              <p:nvPr/>
            </p:nvSpPr>
            <p:spPr>
              <a:xfrm>
                <a:off x="2362200" y="2590799"/>
                <a:ext cx="457200" cy="309600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r>
                  <a:rPr lang="en-US" altLang="zh-CN" sz="1000" dirty="0">
                    <a:latin typeface="Arial" panose="020B0604020202020204" pitchFamily="34" charset="0"/>
                  </a:rPr>
                  <a:t>……</a:t>
                </a:r>
                <a:endParaRPr lang="zh-CN" altLang="en-US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00" name="TextBox 26"/>
              <p:cNvSpPr txBox="1"/>
              <p:nvPr/>
            </p:nvSpPr>
            <p:spPr>
              <a:xfrm>
                <a:off x="3276600" y="2590800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b</a:t>
                </a:r>
                <a:endParaRPr lang="zh-CN" altLang="en-US" sz="14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1" name="TextBox 27"/>
              <p:cNvSpPr txBox="1"/>
              <p:nvPr/>
            </p:nvSpPr>
            <p:spPr>
              <a:xfrm>
                <a:off x="2819400" y="2590799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</a:t>
                </a:r>
                <a:endParaRPr lang="zh-CN" altLang="en-US" sz="14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2" name="TextBox 28"/>
              <p:cNvSpPr txBox="1"/>
              <p:nvPr/>
            </p:nvSpPr>
            <p:spPr>
              <a:xfrm>
                <a:off x="3733800" y="2590800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c</a:t>
                </a:r>
                <a:endParaRPr lang="zh-CN" altLang="en-US" sz="14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3" name="TextBox 29"/>
              <p:cNvSpPr txBox="1"/>
              <p:nvPr/>
            </p:nvSpPr>
            <p:spPr>
              <a:xfrm>
                <a:off x="4191000" y="2590800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</a:t>
                </a:r>
                <a:endParaRPr lang="zh-CN" altLang="en-US" sz="14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4" name="TextBox 30"/>
              <p:cNvSpPr txBox="1"/>
              <p:nvPr/>
            </p:nvSpPr>
            <p:spPr>
              <a:xfrm>
                <a:off x="4648200" y="2590800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b</a:t>
                </a:r>
                <a:endParaRPr lang="zh-CN" altLang="en-US" sz="14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5" name="TextBox 31"/>
              <p:cNvSpPr txBox="1"/>
              <p:nvPr/>
            </p:nvSpPr>
            <p:spPr>
              <a:xfrm>
                <a:off x="5105400" y="2590800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x</a:t>
                </a:r>
                <a:endParaRPr lang="zh-CN" altLang="en-US" sz="14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" name="TextBox 32"/>
              <p:cNvSpPr txBox="1"/>
              <p:nvPr/>
            </p:nvSpPr>
            <p:spPr>
              <a:xfrm>
                <a:off x="5562600" y="2590800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y</a:t>
                </a:r>
                <a:endParaRPr lang="zh-CN" altLang="en-US" sz="14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7" name="TextBox 34"/>
              <p:cNvSpPr txBox="1"/>
              <p:nvPr/>
            </p:nvSpPr>
            <p:spPr>
              <a:xfrm>
                <a:off x="6019800" y="2590800"/>
                <a:ext cx="457200" cy="309600"/>
              </a:xfrm>
              <a:prstGeom prst="rect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r>
                  <a:rPr lang="en-US" altLang="zh-CN" sz="1000" dirty="0">
                    <a:latin typeface="Arial" panose="020B0604020202020204" pitchFamily="34" charset="0"/>
                  </a:rPr>
                  <a:t>……</a:t>
                </a:r>
                <a:endParaRPr lang="zh-CN" altLang="en-US" sz="10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91" name="组合 49"/>
            <p:cNvGrpSpPr/>
            <p:nvPr/>
          </p:nvGrpSpPr>
          <p:grpSpPr>
            <a:xfrm>
              <a:off x="2819400" y="3124200"/>
              <a:ext cx="3200400" cy="307778"/>
              <a:chOff x="2819400" y="3124200"/>
              <a:chExt cx="3200400" cy="307778"/>
            </a:xfrm>
          </p:grpSpPr>
          <p:sp>
            <p:nvSpPr>
              <p:cNvPr id="1092" name="TextBox 36"/>
              <p:cNvSpPr txBox="1"/>
              <p:nvPr/>
            </p:nvSpPr>
            <p:spPr>
              <a:xfrm>
                <a:off x="3276600" y="3124201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b</a:t>
                </a:r>
                <a:endParaRPr lang="zh-CN" altLang="en-US" sz="14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3" name="TextBox 37"/>
              <p:cNvSpPr txBox="1"/>
              <p:nvPr/>
            </p:nvSpPr>
            <p:spPr>
              <a:xfrm>
                <a:off x="2819400" y="3124200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  <a:endParaRPr lang="zh-CN" altLang="en-US" sz="14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4" name="TextBox 38"/>
              <p:cNvSpPr txBox="1"/>
              <p:nvPr/>
            </p:nvSpPr>
            <p:spPr>
              <a:xfrm>
                <a:off x="3733800" y="3124201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</a:t>
                </a:r>
                <a:endParaRPr lang="zh-CN" altLang="en-US" sz="14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5" name="TextBox 39"/>
              <p:cNvSpPr txBox="1"/>
              <p:nvPr/>
            </p:nvSpPr>
            <p:spPr>
              <a:xfrm>
                <a:off x="4191000" y="3124201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  <a:endParaRPr lang="zh-CN" altLang="en-US" sz="14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6" name="TextBox 40"/>
              <p:cNvSpPr txBox="1"/>
              <p:nvPr/>
            </p:nvSpPr>
            <p:spPr>
              <a:xfrm>
                <a:off x="4648200" y="3124201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b</a:t>
                </a:r>
                <a:endParaRPr lang="zh-CN" altLang="en-US" sz="14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7" name="TextBox 41"/>
              <p:cNvSpPr txBox="1"/>
              <p:nvPr/>
            </p:nvSpPr>
            <p:spPr>
              <a:xfrm>
                <a:off x="5105400" y="3124201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c</a:t>
                </a:r>
                <a:endParaRPr lang="zh-CN" altLang="en-US" sz="14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TextBox 42"/>
              <p:cNvSpPr txBox="1"/>
              <p:nvPr/>
            </p:nvSpPr>
            <p:spPr>
              <a:xfrm>
                <a:off x="5562600" y="3124201"/>
                <a:ext cx="457200" cy="307777"/>
              </a:xfrm>
              <a:prstGeom prst="rect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  <a:endParaRPr lang="zh-CN" altLang="en-US" sz="14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50"/>
          <p:cNvGrpSpPr/>
          <p:nvPr/>
        </p:nvGrpSpPr>
        <p:grpSpPr>
          <a:xfrm>
            <a:off x="3276600" y="3579813"/>
            <a:ext cx="3200400" cy="307975"/>
            <a:chOff x="2819400" y="3124200"/>
            <a:chExt cx="3200400" cy="307778"/>
          </a:xfrm>
        </p:grpSpPr>
        <p:sp>
          <p:nvSpPr>
            <p:cNvPr id="1082" name="TextBox 51"/>
            <p:cNvSpPr txBox="1"/>
            <p:nvPr/>
          </p:nvSpPr>
          <p:spPr>
            <a:xfrm>
              <a:off x="32766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3" name="TextBox 52"/>
            <p:cNvSpPr txBox="1"/>
            <p:nvPr/>
          </p:nvSpPr>
          <p:spPr>
            <a:xfrm>
              <a:off x="2819400" y="31242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4" name="TextBox 53"/>
            <p:cNvSpPr txBox="1"/>
            <p:nvPr/>
          </p:nvSpPr>
          <p:spPr>
            <a:xfrm>
              <a:off x="37338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5" name="TextBox 54"/>
            <p:cNvSpPr txBox="1"/>
            <p:nvPr/>
          </p:nvSpPr>
          <p:spPr>
            <a:xfrm>
              <a:off x="41910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6" name="TextBox 55"/>
            <p:cNvSpPr txBox="1"/>
            <p:nvPr/>
          </p:nvSpPr>
          <p:spPr>
            <a:xfrm>
              <a:off x="46482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7" name="TextBox 56"/>
            <p:cNvSpPr txBox="1"/>
            <p:nvPr/>
          </p:nvSpPr>
          <p:spPr>
            <a:xfrm>
              <a:off x="51054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8" name="TextBox 57"/>
            <p:cNvSpPr txBox="1"/>
            <p:nvPr/>
          </p:nvSpPr>
          <p:spPr>
            <a:xfrm>
              <a:off x="55626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61" name="直接连接符 60"/>
          <p:cNvCxnSpPr/>
          <p:nvPr/>
        </p:nvCxnSpPr>
        <p:spPr>
          <a:xfrm rot="5400000">
            <a:off x="4610100" y="2855913"/>
            <a:ext cx="990600" cy="31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2" name="矩形 61"/>
          <p:cNvSpPr/>
          <p:nvPr/>
        </p:nvSpPr>
        <p:spPr>
          <a:xfrm>
            <a:off x="2819400" y="3275013"/>
            <a:ext cx="914400" cy="762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191000" y="3275013"/>
            <a:ext cx="914400" cy="762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" name="组合 63"/>
          <p:cNvGrpSpPr/>
          <p:nvPr/>
        </p:nvGrpSpPr>
        <p:grpSpPr>
          <a:xfrm>
            <a:off x="4191000" y="3579813"/>
            <a:ext cx="3200400" cy="307975"/>
            <a:chOff x="2819400" y="3124200"/>
            <a:chExt cx="3200400" cy="307778"/>
          </a:xfrm>
        </p:grpSpPr>
        <p:sp>
          <p:nvSpPr>
            <p:cNvPr id="1075" name="TextBox 64"/>
            <p:cNvSpPr txBox="1"/>
            <p:nvPr/>
          </p:nvSpPr>
          <p:spPr>
            <a:xfrm>
              <a:off x="32766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6" name="TextBox 65"/>
            <p:cNvSpPr txBox="1"/>
            <p:nvPr/>
          </p:nvSpPr>
          <p:spPr>
            <a:xfrm>
              <a:off x="2819400" y="31242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7" name="TextBox 66"/>
            <p:cNvSpPr txBox="1"/>
            <p:nvPr/>
          </p:nvSpPr>
          <p:spPr>
            <a:xfrm>
              <a:off x="37338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8" name="TextBox 67"/>
            <p:cNvSpPr txBox="1"/>
            <p:nvPr/>
          </p:nvSpPr>
          <p:spPr>
            <a:xfrm>
              <a:off x="41910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9" name="TextBox 68"/>
            <p:cNvSpPr txBox="1"/>
            <p:nvPr/>
          </p:nvSpPr>
          <p:spPr>
            <a:xfrm>
              <a:off x="46482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0" name="TextBox 69"/>
            <p:cNvSpPr txBox="1"/>
            <p:nvPr/>
          </p:nvSpPr>
          <p:spPr>
            <a:xfrm>
              <a:off x="51054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1" name="TextBox 70"/>
            <p:cNvSpPr txBox="1"/>
            <p:nvPr/>
          </p:nvSpPr>
          <p:spPr>
            <a:xfrm>
              <a:off x="5562600" y="31242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4191000" y="3884613"/>
            <a:ext cx="914400" cy="762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3074" name="Object 66"/>
          <p:cNvGraphicFramePr/>
          <p:nvPr/>
        </p:nvGraphicFramePr>
        <p:xfrm>
          <a:off x="1143000" y="4114800"/>
          <a:ext cx="63944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517900" imgH="469900" progId="Equation.3">
                  <p:embed/>
                </p:oleObj>
              </mc:Choice>
              <mc:Fallback>
                <p:oleObj name="" r:id="rId1" imgW="3517900" imgH="469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114800"/>
                        <a:ext cx="639445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2819400" y="5715000"/>
            <a:ext cx="457200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-1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76600" y="5715000"/>
            <a:ext cx="457200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-1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33800" y="5715000"/>
            <a:ext cx="457200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0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91000" y="5715000"/>
            <a:ext cx="457200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648200" y="5715000"/>
            <a:ext cx="457200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105400" y="5715000"/>
            <a:ext cx="457200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62600" y="5715000"/>
            <a:ext cx="457200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-1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019800" y="5715000"/>
            <a:ext cx="457200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0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77000" y="5715000"/>
            <a:ext cx="457200" cy="30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grpSp>
        <p:nvGrpSpPr>
          <p:cNvPr id="7" name="组合 107"/>
          <p:cNvGrpSpPr/>
          <p:nvPr/>
        </p:nvGrpSpPr>
        <p:grpSpPr>
          <a:xfrm>
            <a:off x="1143000" y="5105400"/>
            <a:ext cx="5791200" cy="917575"/>
            <a:chOff x="1143000" y="5105400"/>
            <a:chExt cx="5791200" cy="917377"/>
          </a:xfrm>
        </p:grpSpPr>
        <p:sp>
          <p:nvSpPr>
            <p:cNvPr id="1051" name="TextBox 73"/>
            <p:cNvSpPr txBox="1"/>
            <p:nvPr/>
          </p:nvSpPr>
          <p:spPr>
            <a:xfrm>
              <a:off x="2819400" y="51054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2" name="TextBox 74"/>
            <p:cNvSpPr txBox="1"/>
            <p:nvPr/>
          </p:nvSpPr>
          <p:spPr>
            <a:xfrm>
              <a:off x="2362200" y="51054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3" name="TextBox 75"/>
            <p:cNvSpPr txBox="1"/>
            <p:nvPr/>
          </p:nvSpPr>
          <p:spPr>
            <a:xfrm>
              <a:off x="3276600" y="51054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4" name="TextBox 76"/>
            <p:cNvSpPr txBox="1"/>
            <p:nvPr/>
          </p:nvSpPr>
          <p:spPr>
            <a:xfrm>
              <a:off x="3733800" y="51054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5" name="TextBox 77"/>
            <p:cNvSpPr txBox="1"/>
            <p:nvPr/>
          </p:nvSpPr>
          <p:spPr>
            <a:xfrm>
              <a:off x="4191000" y="51054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6" name="TextBox 78"/>
            <p:cNvSpPr txBox="1"/>
            <p:nvPr/>
          </p:nvSpPr>
          <p:spPr>
            <a:xfrm>
              <a:off x="4648200" y="51054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7" name="TextBox 79"/>
            <p:cNvSpPr txBox="1"/>
            <p:nvPr/>
          </p:nvSpPr>
          <p:spPr>
            <a:xfrm>
              <a:off x="5105400" y="5105401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8" name="TextBox 80"/>
            <p:cNvSpPr txBox="1"/>
            <p:nvPr/>
          </p:nvSpPr>
          <p:spPr>
            <a:xfrm>
              <a:off x="5562600" y="51054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9" name="TextBox 81"/>
            <p:cNvSpPr txBox="1"/>
            <p:nvPr/>
          </p:nvSpPr>
          <p:spPr>
            <a:xfrm>
              <a:off x="6019800" y="51054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0" name="TextBox 82"/>
            <p:cNvSpPr txBox="1"/>
            <p:nvPr/>
          </p:nvSpPr>
          <p:spPr>
            <a:xfrm>
              <a:off x="6477000" y="51054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endPara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1" name="TextBox 83"/>
            <p:cNvSpPr txBox="1"/>
            <p:nvPr/>
          </p:nvSpPr>
          <p:spPr>
            <a:xfrm>
              <a:off x="2819400" y="54102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1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62" name="TextBox 84"/>
            <p:cNvSpPr txBox="1"/>
            <p:nvPr/>
          </p:nvSpPr>
          <p:spPr>
            <a:xfrm>
              <a:off x="2362200" y="5410199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0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63" name="TextBox 85"/>
            <p:cNvSpPr txBox="1"/>
            <p:nvPr/>
          </p:nvSpPr>
          <p:spPr>
            <a:xfrm>
              <a:off x="3276600" y="54102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2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64" name="TextBox 86"/>
            <p:cNvSpPr txBox="1"/>
            <p:nvPr/>
          </p:nvSpPr>
          <p:spPr>
            <a:xfrm>
              <a:off x="3733800" y="54102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3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65" name="TextBox 87"/>
            <p:cNvSpPr txBox="1"/>
            <p:nvPr/>
          </p:nvSpPr>
          <p:spPr>
            <a:xfrm>
              <a:off x="4191000" y="54102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4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66" name="TextBox 88"/>
            <p:cNvSpPr txBox="1"/>
            <p:nvPr/>
          </p:nvSpPr>
          <p:spPr>
            <a:xfrm>
              <a:off x="4648200" y="54102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5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67" name="TextBox 89"/>
            <p:cNvSpPr txBox="1"/>
            <p:nvPr/>
          </p:nvSpPr>
          <p:spPr>
            <a:xfrm>
              <a:off x="5105400" y="5410200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6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68" name="TextBox 90"/>
            <p:cNvSpPr txBox="1"/>
            <p:nvPr/>
          </p:nvSpPr>
          <p:spPr>
            <a:xfrm>
              <a:off x="5562600" y="5410199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7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69" name="TextBox 91"/>
            <p:cNvSpPr txBox="1"/>
            <p:nvPr/>
          </p:nvSpPr>
          <p:spPr>
            <a:xfrm>
              <a:off x="6019800" y="5410199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8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70" name="TextBox 92"/>
            <p:cNvSpPr txBox="1"/>
            <p:nvPr/>
          </p:nvSpPr>
          <p:spPr>
            <a:xfrm>
              <a:off x="6477000" y="5410199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9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71" name="TextBox 94"/>
            <p:cNvSpPr txBox="1"/>
            <p:nvPr/>
          </p:nvSpPr>
          <p:spPr>
            <a:xfrm>
              <a:off x="2362200" y="5714999"/>
              <a:ext cx="457200" cy="307777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/>
              <a:r>
                <a:rPr lang="en-US" altLang="zh-CN" sz="1400" dirty="0">
                  <a:latin typeface="Arial" panose="020B0604020202020204" pitchFamily="34" charset="0"/>
                </a:rPr>
                <a:t>-1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072" name="TextBox 104"/>
            <p:cNvSpPr txBox="1"/>
            <p:nvPr/>
          </p:nvSpPr>
          <p:spPr>
            <a:xfrm>
              <a:off x="1143000" y="5105401"/>
              <a:ext cx="12192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1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pattern</a:t>
              </a:r>
              <a:endParaRPr lang="zh-CN" alt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1073" name="TextBox 105"/>
            <p:cNvSpPr txBox="1"/>
            <p:nvPr/>
          </p:nvSpPr>
          <p:spPr>
            <a:xfrm>
              <a:off x="1143000" y="5410200"/>
              <a:ext cx="12192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zh-CN" altLang="en-US" sz="1400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  <p:sp>
          <p:nvSpPr>
            <p:cNvPr id="1074" name="TextBox 106"/>
            <p:cNvSpPr txBox="1"/>
            <p:nvPr/>
          </p:nvSpPr>
          <p:spPr>
            <a:xfrm>
              <a:off x="1143000" y="5715000"/>
              <a:ext cx="121920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match</a:t>
              </a:r>
              <a:endParaRPr lang="zh-CN" altLang="en-US" sz="1400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791200" y="4495800"/>
            <a:ext cx="762000" cy="1588"/>
          </a:xfrm>
          <a:prstGeom prst="line">
            <a:avLst/>
          </a:prstGeom>
          <a:ln w="635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3" name="TextBox 82"/>
          <p:cNvSpPr txBox="1"/>
          <p:nvPr/>
        </p:nvSpPr>
        <p:spPr>
          <a:xfrm>
            <a:off x="1143000" y="3886200"/>
            <a:ext cx="9144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endParaRPr lang="zh-CN" alt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43000" y="3886200"/>
            <a:ext cx="914400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zh-CN" alt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2" grpId="0" animBg="1"/>
      <p:bldP spid="63" grpId="0" animBg="1"/>
      <p:bldP spid="72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83" grpId="0"/>
      <p:bldP spid="83" grpId="1"/>
      <p:bldP spid="84" grpId="0"/>
      <p:bldP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b="1" dirty="0"/>
              <a:t>KMP</a:t>
            </a:r>
            <a:r>
              <a:rPr lang="zh-CN" altLang="en-US" b="1" dirty="0"/>
              <a:t>算法实现</a:t>
            </a:r>
            <a:endParaRPr lang="zh-CN" altLang="en-US" b="1" dirty="0"/>
          </a:p>
        </p:txBody>
      </p:sp>
      <p:sp>
        <p:nvSpPr>
          <p:cNvPr id="13315" name="矩形 6"/>
          <p:cNvSpPr/>
          <p:nvPr/>
        </p:nvSpPr>
        <p:spPr>
          <a:xfrm>
            <a:off x="3048000" y="6248400"/>
            <a:ext cx="3429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6" name="TextBox 4"/>
          <p:cNvSpPr txBox="1"/>
          <p:nvPr/>
        </p:nvSpPr>
        <p:spPr>
          <a:xfrm>
            <a:off x="533400" y="1371600"/>
            <a:ext cx="8001000" cy="4524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&lt;string.h&gt;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Position;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#define NotFound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  char string[] = "This is a simple example.";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char pattern[] = "simple";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p = KMP(string, pattern);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( p == NotFound ) printf("Not Found.\n");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else printf("%s\n",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string+p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10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CC6600"/>
      </a:accent1>
      <a:accent2>
        <a:srgbClr val="4C6D4E"/>
      </a:accent2>
      <a:accent3>
        <a:srgbClr val="FFFFFF"/>
      </a:accent3>
      <a:accent4>
        <a:srgbClr val="000000"/>
      </a:accent4>
      <a:accent5>
        <a:srgbClr val="E2B8A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CC6600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E2B8A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0</TotalTime>
  <Words>3876</Words>
  <Application>WPS 演示</Application>
  <PresentationFormat>全屏显示(4:3)</PresentationFormat>
  <Paragraphs>451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Garamond</vt:lpstr>
      <vt:lpstr>Segoe Print</vt:lpstr>
      <vt:lpstr>Courier New</vt:lpstr>
      <vt:lpstr>Times New Roman</vt:lpstr>
      <vt:lpstr>Symbol</vt:lpstr>
      <vt:lpstr>微软雅黑</vt:lpstr>
      <vt:lpstr>Arial Unicode MS</vt:lpstr>
      <vt:lpstr>Edge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jixiaopeng</cp:lastModifiedBy>
  <cp:revision>225</cp:revision>
  <dcterms:created xsi:type="dcterms:W3CDTF">2021-03-22T05:38:40Z</dcterms:created>
  <dcterms:modified xsi:type="dcterms:W3CDTF">2021-03-22T05:40:46Z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2052-11.1.0.10132</vt:lpwstr>
  </property>
</Properties>
</file>