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75" r:id="rId5"/>
    <p:sldId id="282" r:id="rId6"/>
    <p:sldId id="283" r:id="rId7"/>
    <p:sldId id="284" r:id="rId8"/>
    <p:sldId id="285" r:id="rId9"/>
    <p:sldId id="293" r:id="rId10"/>
    <p:sldId id="286" r:id="rId11"/>
    <p:sldId id="287" r:id="rId12"/>
    <p:sldId id="288" r:id="rId13"/>
    <p:sldId id="294" r:id="rId14"/>
    <p:sldId id="295" r:id="rId15"/>
    <p:sldId id="296" r:id="rId16"/>
    <p:sldId id="297" r:id="rId17"/>
    <p:sldId id="299" r:id="rId18"/>
    <p:sldId id="298" r:id="rId19"/>
    <p:sldId id="300" r:id="rId20"/>
    <p:sldId id="301" r:id="rId21"/>
    <p:sldId id="290" r:id="rId22"/>
    <p:sldId id="302" r:id="rId23"/>
    <p:sldId id="303" r:id="rId24"/>
    <p:sldId id="304" r:id="rId25"/>
    <p:sldId id="305" r:id="rId26"/>
    <p:sldId id="306" r:id="rId27"/>
    <p:sldId id="289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292" r:id="rId37"/>
    <p:sldId id="315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774C2"/>
    <a:srgbClr val="FF9933"/>
    <a:srgbClr val="FAFAFA"/>
    <a:srgbClr val="FF3300"/>
    <a:srgbClr val="FF5050"/>
    <a:srgbClr val="CC6600"/>
    <a:srgbClr val="AD6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026" y="60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>
              <a:defRPr/>
            </a:pPr>
            <a:fld id="{58D570DA-354D-4E46-98D4-2E40FF182D95}" type="datetime1">
              <a:rPr lang="zh-CN" altLang="en-US"/>
            </a:fld>
            <a:endParaRPr lang="zh-CN" alt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229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zh-CN" sz="1200"/>
              <a:t>单击此处编辑母版文本样式</a:t>
            </a:r>
            <a:endParaRPr lang="zh-CN" altLang="zh-CN" sz="1200"/>
          </a:p>
          <a:p>
            <a:pPr>
              <a:spcBef>
                <a:spcPct val="30000"/>
              </a:spcBef>
            </a:pPr>
            <a:r>
              <a:rPr lang="zh-CN" altLang="zh-CN" sz="1200"/>
              <a:t>第二级</a:t>
            </a:r>
            <a:endParaRPr lang="zh-CN" altLang="zh-CN" sz="1200"/>
          </a:p>
          <a:p>
            <a:pPr>
              <a:spcBef>
                <a:spcPct val="30000"/>
              </a:spcBef>
            </a:pPr>
            <a:r>
              <a:rPr lang="zh-CN" altLang="zh-CN" sz="1200"/>
              <a:t>第三级</a:t>
            </a:r>
            <a:endParaRPr lang="zh-CN" altLang="zh-CN" sz="1200"/>
          </a:p>
          <a:p>
            <a:pPr>
              <a:spcBef>
                <a:spcPct val="30000"/>
              </a:spcBef>
            </a:pPr>
            <a:r>
              <a:rPr lang="zh-CN" altLang="zh-CN" sz="1200"/>
              <a:t>第四级</a:t>
            </a:r>
            <a:endParaRPr lang="zh-CN" altLang="zh-CN" sz="1200"/>
          </a:p>
          <a:p>
            <a:pPr>
              <a:spcBef>
                <a:spcPct val="30000"/>
              </a:spcBef>
            </a:pPr>
            <a:r>
              <a:rPr lang="zh-CN" altLang="zh-CN" sz="1200"/>
              <a:t>第五级</a:t>
            </a:r>
            <a:endParaRPr lang="zh-CN" altLang="zh-CN" sz="120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fld id="{70B0E88A-8A44-45BE-8B1C-CCBB8680CD1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8D570DA-354D-4E46-98D4-2E40FF182D9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B0E88A-8A44-45BE-8B1C-CCBB8680CD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1D0C0-489C-484F-B814-B292E913A15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2AA84-5C17-45B7-8FF8-0F638320751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86659-4EB2-4C23-8491-26B5FA998EAF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02FD9-411C-4318-996D-A499C3832FE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954A5-DF2F-40F6-9BBE-938A1DE2155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495A8-8252-458C-BEF6-AACBE0822A5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149A7-8637-47B8-A4B6-16451F8BC38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3C89C-3A91-4D72-B437-9B407DD52C6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2E743-0F9B-4409-981B-F1394FFDA0B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3B401-3716-4E26-9C45-A51204A109D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F6FA-1B1D-4782-9FE6-2B1099EA04E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ED183-BC88-40EA-907B-F87308BE8BD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5195E-48CF-4EBE-A6E0-4ABC7C75891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70583-2164-4062-AFE8-11D18217DA0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FD713-B20C-4789-9AED-19A4742587B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9A760-FABD-4957-A1D9-17DD2B69AE5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BCA3-BBF5-4BCA-8BAD-69D0A83294B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E1D82-ACFD-497B-899E-87C010AFB28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42EF0-F72D-41C2-BDD2-3A41A3251858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E2F19-55AA-4D7E-892A-2FFC524075C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5F1C2-12D4-41A4-B121-D801F02B66D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C6970-DA0C-4CA6-B34A-C8A42E851D5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00F05-692F-4CC3-9E18-0CD07EC111A4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4BBDE-B4D2-42B2-845E-EB74D7CB60F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  <a:endParaRPr lang="zh-CN" altLang="zh-CN">
              <a:sym typeface="Calibri" panose="020F0502020204030204" pitchFamily="34" charset="0"/>
            </a:endParaRP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  <a:endParaRPr lang="zh-CN" altLang="zh-CN">
              <a:sym typeface="Calibri" panose="020F0502020204030204" pitchFamily="34" charset="0"/>
            </a:endParaRP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  <a:endParaRPr lang="zh-CN" altLang="zh-CN">
              <a:sym typeface="Calibri" panose="020F0502020204030204" pitchFamily="34" charset="0"/>
            </a:endParaRP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  <a:endParaRPr lang="zh-CN" altLang="zh-CN">
              <a:sym typeface="Calibri" panose="020F0502020204030204" pitchFamily="34" charset="0"/>
            </a:endParaRP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01BD5A5-C3E1-45AC-A084-BFB97A637AC7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C1D85AD-A99A-4162-B232-2208F62E336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41"/>
          <p:cNvSpPr>
            <a:spLocks noChangeArrowheads="1"/>
          </p:cNvSpPr>
          <p:nvPr/>
        </p:nvSpPr>
        <p:spPr bwMode="auto">
          <a:xfrm>
            <a:off x="1588" y="1900238"/>
            <a:ext cx="9148762" cy="1668462"/>
          </a:xfrm>
          <a:prstGeom prst="rect">
            <a:avLst/>
          </a:prstGeom>
          <a:solidFill>
            <a:srgbClr val="00B0F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1" name="矩形 8"/>
          <p:cNvSpPr>
            <a:spLocks noChangeArrowheads="1"/>
          </p:cNvSpPr>
          <p:nvPr/>
        </p:nvSpPr>
        <p:spPr bwMode="auto">
          <a:xfrm>
            <a:off x="-1588" y="2060575"/>
            <a:ext cx="9145588" cy="13684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solidFill>
                <a:srgbClr val="FFFFFF"/>
              </a:solidFill>
              <a:latin typeface="华文彩云" panose="02010800040101010101" pitchFamily="2" charset="-122"/>
              <a:ea typeface="华文彩云" panose="020108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TextBox 62"/>
          <p:cNvSpPr>
            <a:spLocks noChangeArrowheads="1"/>
          </p:cNvSpPr>
          <p:nvPr/>
        </p:nvSpPr>
        <p:spPr bwMode="auto">
          <a:xfrm>
            <a:off x="1588" y="6613525"/>
            <a:ext cx="91424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第一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模板网，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www.1ppt.com</a:t>
            </a:r>
            <a:endParaRPr lang="zh-CN" altLang="en-US"/>
          </a:p>
        </p:txBody>
      </p:sp>
      <p:sp>
        <p:nvSpPr>
          <p:cNvPr id="2055" name="矩形 15"/>
          <p:cNvSpPr>
            <a:spLocks noChangeArrowheads="1"/>
          </p:cNvSpPr>
          <p:nvPr/>
        </p:nvSpPr>
        <p:spPr bwMode="auto">
          <a:xfrm>
            <a:off x="2266950" y="2411095"/>
            <a:ext cx="50425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Stencil" panose="040409050D0802020404" pitchFamily="82" charset="0"/>
                <a:ea typeface="华文彩云" panose="02010800040101010101" pitchFamily="2" charset="-122"/>
              </a:rPr>
              <a:t>Lab3 </a:t>
            </a:r>
            <a:r>
              <a:rPr lang="en-US" altLang="zh-CN" sz="36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 </a:t>
            </a:r>
            <a:r>
              <a:rPr lang="zh-CN" altLang="en-US" sz="36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缓冲区溢出攻击</a:t>
            </a:r>
            <a:endParaRPr lang="zh-CN" altLang="en-US" sz="3600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ym typeface="+mn-ea"/>
              </a:rPr>
              <a:t>实验任务</a:t>
            </a:r>
            <a:endParaRPr lang="zh-CN" altLang="en-US"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295275" y="1044575"/>
            <a:ext cx="8553450" cy="5104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构造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个攻击字符串，对目标程序实施缓冲区溢出攻击。</a:t>
            </a:r>
            <a:endParaRPr lang="zh-CN" altLang="en-US" dirty="0"/>
          </a:p>
          <a:p>
            <a:pPr marL="0" lvl="0" indent="0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次攻击难度递增，分别命名为</a:t>
            </a:r>
            <a:endParaRPr lang="zh-CN" altLang="en-US" dirty="0"/>
          </a:p>
          <a:p>
            <a:pPr marL="927100" lvl="1" indent="-45720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微软雅黑" panose="020B0503020204020204" pitchFamily="34" charset="-122"/>
              <a:buAutoNum type="arabicPeriod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Smoke    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（让目标程序</a:t>
            </a:r>
            <a:r>
              <a:rPr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smoke</a:t>
            </a:r>
            <a:r>
              <a:rPr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dirty="0"/>
          </a:p>
          <a:p>
            <a:pPr marL="927100" lvl="1" indent="-45720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微软雅黑" panose="020B0503020204020204" pitchFamily="34" charset="-122"/>
              <a:buAutoNum type="arabicPeriod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Fizz         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（让目标程序使用</a:t>
            </a:r>
            <a:r>
              <a:rPr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特定参数调用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Fizz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函数）</a:t>
            </a:r>
            <a:endParaRPr lang="zh-CN" altLang="en-US" dirty="0"/>
          </a:p>
          <a:p>
            <a:pPr marL="927100" lvl="1" indent="-45720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微软雅黑" panose="020B0503020204020204" pitchFamily="34" charset="-122"/>
              <a:buAutoNum type="arabicPeriod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Bang       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（让目标程序调用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Bang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函数，并</a:t>
            </a:r>
            <a:r>
              <a:rPr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篡改全局变量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dirty="0"/>
          </a:p>
          <a:p>
            <a:pPr marL="927100" lvl="1" indent="-45720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微软雅黑" panose="020B0503020204020204" pitchFamily="34" charset="-122"/>
              <a:buAutoNum type="arabicPeriod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Boom     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无感攻击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，并传递有效返回值）</a:t>
            </a:r>
            <a:endParaRPr lang="zh-CN" altLang="en-US" dirty="0"/>
          </a:p>
          <a:p>
            <a:pPr marL="927100" lvl="1" indent="-45720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微软雅黑" panose="020B0503020204020204" pitchFamily="34" charset="-122"/>
              <a:buAutoNum type="arabicPeriod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Nitro      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栈帧地址变化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时的有效攻击）</a:t>
            </a:r>
            <a:endParaRPr lang="en-US" altLang="zh-CN" dirty="0" smtClean="0"/>
          </a:p>
          <a:p>
            <a:pPr marL="927100" lvl="1" indent="-45720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微软雅黑" panose="020B0503020204020204" pitchFamily="34" charset="-122"/>
              <a:buAutoNum type="arabicPeriod"/>
            </a:pPr>
            <a:endParaRPr lang="en-US" altLang="zh-CN" dirty="0"/>
          </a:p>
          <a:p>
            <a:pPr marL="469900" lvl="1" indent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需要调用的函数均在目标程序中存在</a:t>
            </a:r>
            <a:endParaRPr lang="en-US" altLang="zh-CN" dirty="0" smtClean="0"/>
          </a:p>
          <a:p>
            <a:pPr marL="1076325" lvl="0" indent="-628650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dirty="0"/>
          </a:p>
          <a:p>
            <a:pPr marL="342900" lvl="0" indent="-342900" algn="l" rtl="0" fontAlgn="base">
              <a:lnSpc>
                <a:spcPct val="15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ym typeface="+mn-ea"/>
              </a:rPr>
              <a:t>任务1：Smoke</a:t>
            </a:r>
            <a:endParaRPr lang="zh-CN" altLang="en-US" sz="3200" b="1" dirty="0" smtClean="0"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295275" y="1044575"/>
            <a:ext cx="8553450" cy="5104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构造攻击字符串作为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目标程序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输入，造成缓冲区溢出，使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getbuf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()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返回时不返回到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test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函数，而是转向执行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smoke</a:t>
            </a:r>
            <a:endParaRPr lang="en-US" altLang="zh-CN" dirty="0" smtClean="0"/>
          </a:p>
          <a:p>
            <a:pPr marL="0" lvl="0" indent="0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1076325" lvl="0" indent="-628650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en-US" altLang="zh-CN" dirty="0"/>
          </a:p>
          <a:p>
            <a:pPr marL="342900" lvl="0" indent="-342900" algn="l" rtl="0" fontAlgn="base">
              <a:lnSpc>
                <a:spcPct val="15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/>
          <p:nvPr/>
        </p:nvSpPr>
        <p:spPr bwMode="auto">
          <a:xfrm>
            <a:off x="1142916" y="2075200"/>
            <a:ext cx="6552728" cy="1957518"/>
          </a:xfrm>
          <a:prstGeom prst="rect">
            <a:avLst/>
          </a:prstGeom>
          <a:solidFill>
            <a:srgbClr val="F6F5BD"/>
          </a:solidFill>
          <a:ln w="127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  <a:endParaRPr lang="en-US" altLang="zh-CN" b="1" kern="0" dirty="0">
              <a:solidFill>
                <a:srgbClr val="CC33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  <a:endParaRPr lang="en-US" altLang="zh-CN" b="1" kern="0" dirty="0">
              <a:solidFill>
                <a:srgbClr val="7030A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426402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攻击成功界面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145" y="4724400"/>
            <a:ext cx="749554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ym typeface="+mn-ea"/>
              </a:rPr>
              <a:t>任务1：Smoke</a:t>
            </a:r>
            <a:endParaRPr lang="zh-CN" altLang="en-US" sz="3200" b="1" dirty="0" smtClean="0"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95536" y="980728"/>
            <a:ext cx="3960440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r>
              <a:rPr lang="zh-CN" altLang="en-US" dirty="0" smtClean="0"/>
              <a:t>只需攻击返回地址区域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0" y="980440"/>
            <a:ext cx="3837940" cy="5123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ym typeface="+mn-ea"/>
              </a:rPr>
              <a:t>任务2：Fizz</a:t>
            </a:r>
            <a:endParaRPr lang="zh-CN" altLang="en-US" sz="3200" b="1" dirty="0" smtClean="0"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95605" y="980440"/>
            <a:ext cx="8383270" cy="5039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>
                <a:cs typeface="+mn-ea"/>
                <a:sym typeface="+mn-ea"/>
              </a:rPr>
              <a:t>构造攻击字串造成缓冲区溢出，使目标程序调用</a:t>
            </a:r>
            <a:r>
              <a:rPr lang="en-US" altLang="zh-CN">
                <a:cs typeface="+mn-ea"/>
                <a:sym typeface="+mn-ea"/>
              </a:rPr>
              <a:t>fizz</a:t>
            </a:r>
            <a:r>
              <a:rPr>
                <a:cs typeface="+mn-ea"/>
                <a:sym typeface="+mn-ea"/>
              </a:rPr>
              <a:t>函数，并将</a:t>
            </a:r>
            <a:r>
              <a:rPr lang="en-US" altLang="zh-CN">
                <a:cs typeface="+mn-ea"/>
                <a:sym typeface="+mn-ea"/>
              </a:rPr>
              <a:t>cookie</a:t>
            </a:r>
            <a:r>
              <a:rPr>
                <a:cs typeface="+mn-ea"/>
                <a:sym typeface="+mn-ea"/>
              </a:rPr>
              <a:t>值作为参数传递给</a:t>
            </a:r>
            <a:r>
              <a:rPr lang="en-US" altLang="zh-CN">
                <a:cs typeface="+mn-ea"/>
                <a:sym typeface="+mn-ea"/>
              </a:rPr>
              <a:t>fizz</a:t>
            </a:r>
            <a:r>
              <a:rPr>
                <a:cs typeface="+mn-ea"/>
                <a:sym typeface="+mn-ea"/>
              </a:rPr>
              <a:t>函数，使</a:t>
            </a:r>
            <a:r>
              <a:rPr lang="en-US" altLang="zh-CN">
                <a:cs typeface="+mn-ea"/>
                <a:sym typeface="+mn-ea"/>
              </a:rPr>
              <a:t>fizz</a:t>
            </a:r>
            <a:r>
              <a:rPr>
                <a:cs typeface="+mn-ea"/>
                <a:sym typeface="+mn-ea"/>
              </a:rPr>
              <a:t>函数中的判断成功，需仔细考虑将</a:t>
            </a:r>
            <a:r>
              <a:rPr lang="en-US" altLang="zh-CN">
                <a:cs typeface="+mn-ea"/>
                <a:sym typeface="+mn-ea"/>
              </a:rPr>
              <a:t>cookie</a:t>
            </a:r>
            <a:r>
              <a:rPr>
                <a:cs typeface="+mn-ea"/>
                <a:sym typeface="+mn-ea"/>
              </a:rPr>
              <a:t>放置在栈中什么位置。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" y="2896870"/>
            <a:ext cx="7666355" cy="3123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ym typeface="+mn-ea"/>
              </a:rPr>
              <a:t>任务2：Fizz</a:t>
            </a:r>
            <a:endParaRPr lang="zh-CN" altLang="en-US" sz="3200" b="1" dirty="0" smtClean="0"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95536" y="980728"/>
            <a:ext cx="3960440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/>
              <a:t>用正确参数调用其他函数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攻击函数参数区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0265" y="938530"/>
            <a:ext cx="3837940" cy="5123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ym typeface="+mn-ea"/>
              </a:rPr>
              <a:t>任务2：Fizz</a:t>
            </a:r>
            <a:endParaRPr lang="zh-CN" altLang="en-US" sz="3200" b="1" dirty="0" smtClean="0"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生成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cookie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命令</a:t>
            </a: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0935" y="3122295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攻击成功界面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0935" y="5785485"/>
            <a:ext cx="71558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目标程序也会显示用户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cookie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makecookie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可不用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3761740"/>
            <a:ext cx="7581265" cy="1733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5" y="1830705"/>
            <a:ext cx="6238240" cy="504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87500" y="2545080"/>
            <a:ext cx="324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0x1e075525</a:t>
            </a:r>
            <a:r>
              <a:rPr lang="zh-CN" altLang="en-US"/>
              <a:t>即生成的</a:t>
            </a:r>
            <a:r>
              <a:rPr lang="en-US" altLang="zh-CN"/>
              <a:t>cookie</a:t>
            </a:r>
            <a:r>
              <a:rPr lang="zh-CN" altLang="en-US"/>
              <a:t>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ym typeface="+mn-ea"/>
              </a:rPr>
              <a:t>任务3：Bang</a:t>
            </a:r>
            <a:endParaRPr lang="zh-CN" altLang="en-US" sz="3200" b="1" dirty="0" smtClean="0"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挑战：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攻击字符串中包含用户自己编写的恶意代码</a:t>
            </a: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05" y="2813685"/>
            <a:ext cx="8237855" cy="305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ym typeface="+mn-ea"/>
              </a:rPr>
              <a:t>任务3：Bang</a:t>
            </a:r>
            <a:endParaRPr lang="zh-CN" altLang="en-US" sz="3200" b="1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75851" y="1044863"/>
            <a:ext cx="3960440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/>
              <a:t>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r>
              <a:rPr lang="zh-CN" altLang="en-US" dirty="0" smtClean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简单字符串覆盖做不到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需编写</a:t>
            </a:r>
            <a:r>
              <a:rPr lang="zh-CN" altLang="en-US" dirty="0"/>
              <a:t>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 smtClean="0"/>
              <a:t>转向这</a:t>
            </a:r>
            <a:r>
              <a:rPr lang="zh-CN" altLang="zh-CN" dirty="0"/>
              <a:t>段</a:t>
            </a:r>
            <a:r>
              <a:rPr lang="zh-CN" altLang="en-US" dirty="0" smtClean="0"/>
              <a:t>恶意</a:t>
            </a:r>
            <a:r>
              <a:rPr lang="zh-CN" altLang="en-US" dirty="0"/>
              <a:t>代码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恶意</a:t>
            </a:r>
            <a:r>
              <a:rPr lang="zh-CN" altLang="en-US" dirty="0"/>
              <a:t>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7580" y="866775"/>
            <a:ext cx="3837940" cy="5123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ym typeface="+mn-ea"/>
              </a:rPr>
              <a:t>任务3：Bang</a:t>
            </a:r>
            <a:endParaRPr lang="zh-CN" altLang="en-US" sz="3200" b="1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75920" y="1044575"/>
            <a:ext cx="8316595" cy="5039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altLang="zh-CN">
                <a:solidFill>
                  <a:srgbClr val="0000FF"/>
                </a:solidFill>
                <a:cs typeface="+mn-ea"/>
                <a:sym typeface="+mn-ea"/>
              </a:rPr>
              <a:t>如何构造含有</a:t>
            </a:r>
            <a:r>
              <a:rPr>
                <a:solidFill>
                  <a:srgbClr val="0000FF"/>
                </a:solidFill>
                <a:cs typeface="+mn-ea"/>
                <a:sym typeface="+mn-ea"/>
              </a:rPr>
              <a:t>恶意</a:t>
            </a:r>
            <a:r>
              <a:rPr altLang="zh-CN">
                <a:solidFill>
                  <a:srgbClr val="0000FF"/>
                </a:solidFill>
                <a:cs typeface="+mn-ea"/>
                <a:sym typeface="+mn-ea"/>
              </a:rPr>
              <a:t>攻击代码的攻击字符串？</a:t>
            </a:r>
            <a:r>
              <a:rPr lang="en-US" altLang="zh-CN">
                <a:solidFill>
                  <a:srgbClr val="0000FF"/>
                </a:solidFill>
                <a:cs typeface="+mn-ea"/>
                <a:sym typeface="+mn-ea"/>
              </a:rPr>
              <a:t>  </a:t>
            </a:r>
            <a:endParaRPr lang="en-US" altLang="zh-CN" dirty="0">
              <a:solidFill>
                <a:srgbClr val="0000FF"/>
              </a:solidFill>
            </a:endParaRPr>
          </a:p>
          <a:p>
            <a:pPr lvl="1" indent="-342900" algn="l">
              <a:lnSpc>
                <a:spcPct val="150000"/>
              </a:lnSpc>
              <a:spcBef>
                <a:spcPts val="0"/>
              </a:spcBef>
            </a:pPr>
            <a:r>
              <a:rPr altLang="zh-CN" sz="2000">
                <a:solidFill>
                  <a:srgbClr val="C00000"/>
                </a:solidFill>
                <a:sym typeface="+mn-ea"/>
              </a:rPr>
              <a:t>编写汇编代码文件</a:t>
            </a: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asm.s</a:t>
            </a:r>
            <a:r>
              <a:rPr altLang="zh-CN" sz="2000">
                <a:solidFill>
                  <a:srgbClr val="C00000"/>
                </a:solidFill>
                <a:sym typeface="+mn-ea"/>
              </a:rPr>
              <a:t>，将该文件编译成机器代码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 </a:t>
            </a:r>
            <a:endParaRPr lang="en-US" altLang="zh-CN" dirty="0" smtClean="0"/>
          </a:p>
          <a:p>
            <a:pPr lvl="2" indent="-3429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gcc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 </a:t>
            </a:r>
            <a:r>
              <a:rPr altLang="zh-CN" sz="2000">
                <a:solidFill>
                  <a:srgbClr val="FF0000"/>
                </a:solidFill>
                <a:sym typeface="+mn-ea"/>
              </a:rPr>
              <a:t>–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m32 </a:t>
            </a:r>
            <a:r>
              <a:rPr altLang="zh-CN" sz="2000">
                <a:solidFill>
                  <a:srgbClr val="FF0000"/>
                </a:solidFill>
                <a:sym typeface="+mn-ea"/>
              </a:rPr>
              <a:t>–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c 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asm.s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indent="-3429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C00000"/>
                </a:solidFill>
                <a:sym typeface="+mn-ea"/>
              </a:rPr>
              <a:t> </a:t>
            </a:r>
            <a:r>
              <a:rPr sz="2000">
                <a:solidFill>
                  <a:srgbClr val="C00000"/>
                </a:solidFill>
                <a:sym typeface="+mn-ea"/>
              </a:rPr>
              <a:t>反汇编</a:t>
            </a: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asm.o</a:t>
            </a:r>
            <a:r>
              <a:rPr sz="2000">
                <a:solidFill>
                  <a:srgbClr val="C00000"/>
                </a:solidFill>
                <a:sym typeface="+mn-ea"/>
              </a:rPr>
              <a:t>得到恶意代码</a:t>
            </a:r>
            <a:r>
              <a:rPr altLang="zh-CN" sz="2000">
                <a:solidFill>
                  <a:srgbClr val="C00000"/>
                </a:solidFill>
                <a:sym typeface="+mn-ea"/>
              </a:rPr>
              <a:t>字节序列</a:t>
            </a:r>
            <a:r>
              <a:rPr sz="2000">
                <a:solidFill>
                  <a:srgbClr val="C00000"/>
                </a:solidFill>
                <a:sym typeface="+mn-ea"/>
              </a:rPr>
              <a:t>，插入攻击字符串适当位置</a:t>
            </a:r>
            <a:endParaRPr lang="en-US" altLang="zh-CN" dirty="0" smtClean="0"/>
          </a:p>
          <a:p>
            <a:pPr lvl="2" indent="-3429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objdump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 </a:t>
            </a:r>
            <a:r>
              <a:rPr altLang="zh-CN" sz="2000">
                <a:solidFill>
                  <a:srgbClr val="FF0000"/>
                </a:solidFill>
                <a:sym typeface="+mn-ea"/>
              </a:rPr>
              <a:t>–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d </a:t>
            </a: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asm.o</a:t>
            </a:r>
            <a:endParaRPr lang="en-US" altLang="zh-CN" dirty="0"/>
          </a:p>
          <a:p>
            <a:pPr lvl="1"/>
            <a:r>
              <a:rPr sz="2400">
                <a:solidFill>
                  <a:srgbClr val="000000"/>
                </a:solidFill>
                <a:cs typeface="+mn-ea"/>
                <a:sym typeface="+mn-ea"/>
              </a:rPr>
              <a:t>攻击成功界面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180" y="4260215"/>
            <a:ext cx="7533640" cy="147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14325" y="3207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3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任务4：boom</a:t>
            </a:r>
            <a:endParaRPr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447675" y="955675"/>
            <a:ext cx="8157845" cy="4344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前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次攻击都是使目标程序</a:t>
            </a:r>
            <a:r>
              <a:rPr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跳转到特定函数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，进而利用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exit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函数结束目标程序运行，攻击造成的</a:t>
            </a:r>
            <a:r>
              <a:rPr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栈帧结构破坏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是可接受的。</a:t>
            </a:r>
            <a:endParaRPr lang="zh-CN" altLang="en-US" dirty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Boom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要求更高明的攻击，要求被攻击程序能返回到原调用函数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test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继续执行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——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即调用函数感觉不到攻击行为。</a:t>
            </a:r>
            <a:endParaRPr lang="zh-CN" altLang="en-US" dirty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挑战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 lvl="1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还原对栈帧结构的任何破坏</a:t>
            </a:r>
            <a:endParaRPr lang="en-US" altLang="zh-CN" dirty="0"/>
          </a:p>
          <a:p>
            <a:pPr marL="342900" lvl="0" indent="-342900" algn="l" rtl="0" fontAlgn="base">
              <a:lnSpc>
                <a:spcPct val="15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实验数据与文件</a:t>
            </a:r>
            <a:endParaRPr lang="zh-CN" altLang="en-US" sz="3200" b="1" dirty="0">
              <a:solidFill>
                <a:srgbClr val="0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289" y="1297885"/>
            <a:ext cx="7572559" cy="4940402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713205" y="1184481"/>
            <a:ext cx="7422762" cy="47991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实验数据包：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buflab-handout.tar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342900" lvl="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解压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命令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$ tar </a:t>
            </a: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vxf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buflab-handout.tar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lvl="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数据包中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至少包含下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面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四个文件：</a:t>
            </a:r>
            <a:endParaRPr lang="zh-CN" altLang="zh-CN" sz="2400" dirty="0" smtClean="0">
              <a:solidFill>
                <a:srgbClr val="000000"/>
              </a:solidFill>
            </a:endParaRPr>
          </a:p>
          <a:p>
            <a:pPr lvl="1" algn="l" rtl="0" eaLnBrk="0" fontAlgn="base" hangingPunct="0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bufbomb</a:t>
            </a:r>
            <a:r>
              <a:rPr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可执行程序，</a:t>
            </a:r>
            <a:r>
              <a:rPr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攻击目标程序</a:t>
            </a:r>
            <a:endParaRPr lang="zh-CN" altLang="zh-CN" sz="2200" dirty="0">
              <a:solidFill>
                <a:srgbClr val="000000"/>
              </a:solidFill>
            </a:endParaRPr>
          </a:p>
          <a:p>
            <a:pPr lvl="1" algn="l" rtl="0" eaLnBrk="0" fontAlgn="base" hangingPunct="0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makecookie</a:t>
            </a:r>
            <a:r>
              <a:rPr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：基于学号产生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字节序列</a:t>
            </a:r>
            <a:r>
              <a:rPr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0x5f405c9a</a:t>
            </a:r>
            <a:r>
              <a:rPr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，称为“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cookie</a:t>
            </a:r>
            <a:r>
              <a:rPr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”。</a:t>
            </a:r>
            <a:endParaRPr lang="zh-CN" altLang="zh-CN" sz="2200" dirty="0">
              <a:solidFill>
                <a:srgbClr val="000000"/>
              </a:solidFill>
            </a:endParaRPr>
          </a:p>
          <a:p>
            <a:pPr lvl="1" algn="l" rtl="0" eaLnBrk="0" fontAlgn="base" hangingPunct="0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hex2raw</a:t>
            </a:r>
            <a:r>
              <a:rPr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可执行程序，</a:t>
            </a:r>
            <a:r>
              <a:rPr altLang="zh-CN" sz="2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字符串格式转换程序。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14325" y="3207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3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任务4：boom</a:t>
            </a:r>
            <a:endParaRPr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447675" y="955675"/>
            <a:ext cx="8157845" cy="4854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构造攻击字符串，使得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getbuf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都能将正确的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cookie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值返回给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test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函数，而不是返回值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en-US" altLang="zh-CN" dirty="0" smtClean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攻击成功界面</a:t>
            </a:r>
            <a:endParaRPr lang="en-US" altLang="zh-CN" dirty="0"/>
          </a:p>
          <a:p>
            <a:pPr marL="342900" lvl="0" indent="-342900" algn="l" rtl="0" fontAlgn="base">
              <a:lnSpc>
                <a:spcPct val="15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2776220"/>
            <a:ext cx="7923530" cy="1304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45" y="4528820"/>
            <a:ext cx="4514215" cy="47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14325" y="3207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3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任务4：boom</a:t>
            </a:r>
            <a:endParaRPr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447675" y="955675"/>
            <a:ext cx="4086225" cy="4718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Boom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不是函数</a:t>
            </a:r>
            <a:endParaRPr lang="en-US" altLang="zh-CN" dirty="0" smtClean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将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cookie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传递给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test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</a:t>
            </a:r>
            <a:endParaRPr lang="en-US" altLang="zh-CN" dirty="0" smtClean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同时要恢复栈帧</a:t>
            </a:r>
            <a:endParaRPr lang="en-US" altLang="zh-CN" dirty="0" smtClean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恢复原始返回地址</a:t>
            </a:r>
            <a:endParaRPr lang="en-US" altLang="zh-CN" dirty="0"/>
          </a:p>
          <a:p>
            <a:pPr marL="342900" lvl="0" indent="-342900" algn="l" rtl="0" fontAlgn="base">
              <a:lnSpc>
                <a:spcPct val="15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7580" y="800100"/>
            <a:ext cx="3837940" cy="5123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14325" y="3207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3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任务5：Nitro</a:t>
            </a:r>
            <a:endParaRPr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445770" y="803275"/>
            <a:ext cx="7966710" cy="5609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本阶段你需要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增加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“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-n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”命令行开关运行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bufbomb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，以便开启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Nigro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模式。</a:t>
            </a:r>
            <a:endParaRPr lang="en-US" altLang="zh-CN" dirty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程序运行界面</a:t>
            </a:r>
            <a:endParaRPr lang="en-US" altLang="zh-CN" dirty="0" smtClean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endParaRPr lang="en-US" altLang="zh-CN" dirty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endParaRPr lang="en-US" altLang="zh-CN" dirty="0" smtClean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endParaRPr lang="en-US" altLang="zh-CN" dirty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Nitro 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模式下，溢出攻击函数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getbufn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会连续执行了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次。</a:t>
            </a:r>
            <a:endParaRPr lang="en-US" altLang="zh-CN" dirty="0" smtClean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次调用只有第一次攻击成功？ 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Why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？</a:t>
            </a:r>
            <a:endParaRPr lang="en-US" altLang="zh-CN" dirty="0"/>
          </a:p>
          <a:p>
            <a:pPr marL="342900" lvl="0" indent="-342900" algn="l" rtl="0" fontAlgn="base">
              <a:lnSpc>
                <a:spcPct val="15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" y="2556510"/>
            <a:ext cx="7856855" cy="195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14325" y="3207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3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任务5：Nitro</a:t>
            </a:r>
            <a:endParaRPr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445770" y="955675"/>
            <a:ext cx="7966710" cy="5108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次调用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getbufn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的原因   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(</a:t>
            </a:r>
            <a:r>
              <a:rPr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地址空间随机化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)</a:t>
            </a:r>
            <a:endParaRPr lang="zh-CN" altLang="en-US" dirty="0"/>
          </a:p>
          <a:p>
            <a:pPr lvl="1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函数的栈帧的内存地址随程序运行实例的不同而变化</a:t>
            </a:r>
            <a:endParaRPr lang="en-US" altLang="zh-CN" dirty="0" smtClean="0"/>
          </a:p>
          <a:p>
            <a:pPr lvl="1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也就是一个函数的栈帧位置每次运行时都不一样。</a:t>
            </a:r>
            <a:endParaRPr lang="zh-CN" altLang="en-US" dirty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前面攻击实验中，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getbuf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代码调用经过</a:t>
            </a:r>
            <a:r>
              <a:rPr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特殊处理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获得了稳定的栈帧地址，这使得基于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的已知固定起始地址构造攻击字符串成为可能。</a:t>
            </a:r>
            <a:endParaRPr lang="zh-CN" altLang="en-US" dirty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缓冲区溢出攻击防范：地址空间随机化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你会发现攻击有时奏效，有时却导致段错误，如何解决</a:t>
            </a:r>
            <a:endParaRPr lang="en-US" altLang="zh-CN" dirty="0"/>
          </a:p>
          <a:p>
            <a:pPr marL="342900" lvl="0" indent="-342900" algn="l" rtl="0" fontAlgn="base">
              <a:lnSpc>
                <a:spcPct val="15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14325" y="3207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3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任务5：Nitro</a:t>
            </a:r>
            <a:endParaRPr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445770" y="955675"/>
            <a:ext cx="7966710" cy="7622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构造攻击字符串使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getbufn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函数（注，在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kaboom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阶段，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bufbomb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将调用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testn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getbufn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)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，返回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cookie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值至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testn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函数，而不是返回值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 dirty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需要将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cookie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值设为函数返回值，复原被破坏的栈帧结构，并正确地返回到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testn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函数。</a:t>
            </a:r>
            <a:endParaRPr lang="zh-CN" altLang="en-US" dirty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挑战：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次执行栈（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ebp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）均不同，要想办法保证每次都能够正确复原栈帧被破坏的状态，并使程序能够正确返回到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test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en-US" altLang="zh-CN" dirty="0"/>
          </a:p>
          <a:p>
            <a:pPr marL="342900" lvl="0" indent="-342900" algn="l" rtl="0" fontAlgn="base">
              <a:lnSpc>
                <a:spcPct val="15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3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实验工具和技术</a:t>
            </a:r>
            <a:endParaRPr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9525" y="1044575"/>
            <a:ext cx="9124315" cy="5104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实验要求较熟练地使用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gdb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objdump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gcc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，另外需要使用本实验提供的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hex2raw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makecookie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等工具。</a:t>
            </a:r>
            <a:endParaRPr lang="zh-CN" altLang="en-US" dirty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objdump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：反汇编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bufbomb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可执行目标文件。然后查看实验中需要的大量的地址、栈帧结构等信息。</a:t>
            </a:r>
            <a:endParaRPr lang="zh-CN" altLang="en-US" dirty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gdb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2~4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，观察寄存器，特别是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ebp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的内容是非常重要的。</a:t>
            </a:r>
            <a:endParaRPr lang="en-US" altLang="zh-CN" dirty="0"/>
          </a:p>
          <a:p>
            <a:pPr marL="342900" lvl="0" indent="-342900" algn="l" rtl="0" fontAlgn="base">
              <a:lnSpc>
                <a:spcPct val="15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3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实验工具和技术</a:t>
            </a:r>
            <a:endParaRPr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9525" y="1044575"/>
            <a:ext cx="9124315" cy="5104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gcc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：在阶段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3~5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，你需要编写少量的汇编代码，然后用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gcc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编译成机器指令，再用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objdump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反汇编成机器码，以此来构造包含攻击代码的攻击字符串。</a:t>
            </a:r>
            <a:endParaRPr lang="zh-CN" altLang="en-US" dirty="0"/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返回地址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test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函数调用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getbuf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后的返回地址是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getbuf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后的下一条指令的地址（通过观察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bufbomb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  <a:endParaRPr lang="en-US" altLang="zh-CN" dirty="0"/>
          </a:p>
          <a:p>
            <a:pPr marL="342900" lvl="0" indent="-342900" algn="l" rtl="0" fontAlgn="base">
              <a:lnSpc>
                <a:spcPct val="15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3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攻击字符串文件和结果的提交</a:t>
            </a:r>
            <a:endParaRPr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9525" y="1044575"/>
            <a:ext cx="9124315" cy="5104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为了使用方便，将攻击字符串写在一个文本文件，该文件称为攻击文件（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exploit.txt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）。该文件允许类似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语言的注释，使用之前用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hex2raw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工具将注释去掉，生成相应的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raw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文件攻击字符串文件（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exploit_raw.txt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）。</a:t>
            </a:r>
            <a:endParaRPr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例：学号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16020031001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smoke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阶段的攻击字符串文件命名为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smoke_16020031001.txt</a:t>
            </a:r>
            <a:endParaRPr lang="en-US" altLang="zh-CN" dirty="0"/>
          </a:p>
          <a:p>
            <a:pPr marL="342900" lvl="0" indent="-342900" algn="l" rtl="0" fontAlgn="base">
              <a:lnSpc>
                <a:spcPct val="15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3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攻击字符串文件和结果的提交</a:t>
            </a:r>
            <a:endParaRPr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9525" y="1044575"/>
            <a:ext cx="9124315" cy="5104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0" indent="-457200" algn="l" rtl="0" fontAlgn="base">
              <a:lnSpc>
                <a:spcPct val="140000"/>
              </a:lnSpc>
              <a:spcBef>
                <a:spcPts val="0"/>
              </a:spcBef>
              <a:buClr>
                <a:srgbClr val="FFC000"/>
              </a:buClr>
              <a:buFont typeface="微软雅黑" panose="020B0503020204020204" pitchFamily="34" charset="-122"/>
              <a:buAutoNum type="arabicPeriod"/>
            </a:pPr>
            <a:r>
              <a:rPr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将攻击字符串</a:t>
            </a:r>
            <a:r>
              <a:rPr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写入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smoke_16020031001.txt</a:t>
            </a:r>
            <a:r>
              <a:rPr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57200" lvl="0" indent="-457200" algn="l" rtl="0" fontAlgn="base">
              <a:lnSpc>
                <a:spcPct val="140000"/>
              </a:lnSpc>
              <a:spcBef>
                <a:spcPts val="600"/>
              </a:spcBef>
              <a:buClr>
                <a:srgbClr val="FFC000"/>
              </a:buClr>
              <a:buFont typeface="微软雅黑" panose="020B0503020204020204" pitchFamily="34" charset="-122"/>
              <a:buAutoNum type="arabicPeriod"/>
            </a:pPr>
            <a:r>
              <a:rPr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用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hex2raw</a:t>
            </a:r>
            <a:r>
              <a:rPr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进行转换，得到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smoke_16020031001_raw.txt</a:t>
            </a:r>
            <a:endParaRPr lang="en-US" altLang="zh-CN" dirty="0"/>
          </a:p>
          <a:p>
            <a:pPr marL="0" lvl="0" indent="0" algn="l" rtl="0" fontAlgn="base">
              <a:lnSpc>
                <a:spcPct val="14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方法一：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使用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I/O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重定向将其输入给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bufbomb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endParaRPr lang="en-US" altLang="zh-CN" dirty="0"/>
          </a:p>
          <a:p>
            <a:pPr marL="355600" lvl="0" indent="-355600" algn="l" defTabSz="914400" rtl="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$</a:t>
            </a:r>
            <a:r>
              <a:rPr lang="en-US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./</a:t>
            </a:r>
            <a:r>
              <a:rPr lang="en-US" altLang="zh-CN" sz="1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hex2raw  &lt;smoke_ 16020031001.txt  &gt;smoke_16020031001_raw.txt</a:t>
            </a:r>
            <a:endParaRPr lang="en-US" altLang="zh-CN" sz="1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355600" lvl="0" indent="-355600" algn="l" defTabSz="914400" rtl="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</a:t>
            </a:r>
            <a:r>
              <a:rPr lang="en-US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$</a:t>
            </a:r>
            <a:r>
              <a:rPr lang="pl-PL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./</a:t>
            </a:r>
            <a:r>
              <a:rPr lang="pl-PL" altLang="zh-CN" sz="1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bufbomb -u </a:t>
            </a:r>
            <a:r>
              <a:rPr lang="en-US" altLang="zh-CN" sz="1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16020031001</a:t>
            </a:r>
            <a:r>
              <a:rPr lang="pl-PL" altLang="zh-CN" sz="1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&lt; smoke_16020031001</a:t>
            </a:r>
            <a:r>
              <a:rPr lang="pl-PL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_raw.txt</a:t>
            </a:r>
            <a:endParaRPr lang="pl-PL" altLang="zh-CN" sz="18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0" lvl="0" indent="0" algn="l" defTabSz="914400" rtl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kumimoji="0" lang="pl-PL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方法二：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gdb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中使用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I/O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重定向</a:t>
            </a:r>
            <a:endParaRPr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355600" lvl="0" indent="-355600" algn="l" defTabSz="914400" rtl="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$</a:t>
            </a:r>
            <a:r>
              <a:rPr lang="en-US" altLang="zh-CN" sz="1800" dirty="0" err="1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gdb</a:t>
            </a:r>
            <a:r>
              <a:rPr lang="en-US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sz="18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bufbomb</a:t>
            </a:r>
            <a:endParaRPr lang="en-US" altLang="zh-CN" sz="1800" i="0" dirty="0" err="1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355600" lvl="0" indent="-355600" algn="l" defTabSz="914400" rtl="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(</a:t>
            </a:r>
            <a:r>
              <a:rPr lang="en-US" altLang="zh-CN" sz="18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gdb</a:t>
            </a:r>
            <a:r>
              <a:rPr lang="en-US" altLang="zh-CN" sz="1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) run -u 16020031001 &lt; smoke_16020031001_raw.txt</a:t>
            </a:r>
            <a:endParaRPr lang="en-US" altLang="zh-CN" sz="1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0" lvl="0" indent="0" algn="l" defTabSz="914400" rtl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i="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方法三：借助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linux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操作系统</a:t>
            </a:r>
            <a:r>
              <a:rPr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管道操作符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cat</a:t>
            </a:r>
            <a:r>
              <a:rPr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命令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(</a:t>
            </a:r>
            <a:r>
              <a:rPr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推荐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)</a:t>
            </a:r>
            <a:endParaRPr lang="en-US" altLang="zh-CN" sz="1800" i="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0" lvl="0" indent="0" algn="l" defTabSz="914400" rtl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kumimoji="0" lang="pl-PL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 $cat smoke_</a:t>
            </a:r>
            <a:r>
              <a:rPr lang="en-US" altLang="zh-CN" sz="1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16020031001</a:t>
            </a:r>
            <a:r>
              <a:rPr kumimoji="0" lang="pl-PL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.txt |./hex2raw  | ./bufbomb –u </a:t>
            </a:r>
            <a:r>
              <a:rPr lang="en-US" altLang="zh-CN" sz="1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16020031001</a:t>
            </a:r>
            <a:endParaRPr kumimoji="0" lang="pl-PL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3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任务一smoke  解题过程</a:t>
            </a:r>
            <a:endParaRPr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9525" y="1044575"/>
            <a:ext cx="9124315" cy="5104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目标是构造一个攻击字符串作为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bufbomb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的输入，在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getbuf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()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中造成缓冲区溢出，使得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getbuf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()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返回时不是返回到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test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函数，而是转到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smoke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函数处执行。</a:t>
            </a:r>
            <a:endParaRPr lang="zh-CN" altLang="en-US" dirty="0"/>
          </a:p>
          <a:p>
            <a:pPr marL="927100" lvl="1" indent="-45720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微软雅黑" panose="020B0503020204020204" pitchFamily="34" charset="-122"/>
              <a:buAutoNum type="arabicPeriod"/>
            </a:pP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bufbomb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的反汇编源代码中找到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smoke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函数，记下它的地址</a:t>
            </a:r>
            <a:endParaRPr kumimoji="0" lang="pl-PL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145" y="3517265"/>
            <a:ext cx="6476365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实验概述</a:t>
            </a:r>
            <a:endParaRPr lang="zh-CN" altLang="en-US" sz="3200" b="1" dirty="0">
              <a:solidFill>
                <a:srgbClr val="0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289" y="1297885"/>
            <a:ext cx="7572559" cy="4940402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713205" y="1184481"/>
            <a:ext cx="7422762" cy="47991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0" indent="-342900" algn="just" rtl="0" eaLnBrk="1" fontAlgn="base" hangingPunct="1"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实验目的</a:t>
            </a:r>
            <a:endParaRPr lang="zh-CN" altLang="en-US" dirty="0"/>
          </a:p>
          <a:p>
            <a:pPr lvl="1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加深对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IA-32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函数调用规则和栈帧结构的理解</a:t>
            </a:r>
            <a:endParaRPr lang="zh-CN" altLang="en-US" dirty="0"/>
          </a:p>
          <a:p>
            <a:pPr marL="342900" lvl="0" indent="-342900" algn="just" rtl="0" eaLnBrk="1" fontAlgn="base" hangingPunct="1"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实验内容</a:t>
            </a:r>
            <a:endParaRPr lang="zh-CN" altLang="en-US" dirty="0"/>
          </a:p>
          <a:p>
            <a:pPr lvl="1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对目标程序实施缓冲区溢出攻击（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buffer overflow attacks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dirty="0"/>
          </a:p>
          <a:p>
            <a:pPr lvl="1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通过造成缓冲区溢出来破坏目标程序的栈帧结构</a:t>
            </a:r>
            <a:endParaRPr lang="en-US" altLang="zh-CN" dirty="0" smtClean="0"/>
          </a:p>
          <a:p>
            <a:pPr lvl="1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继而执行一些原来程序中没有的行为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3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任务一smoke  解题过程</a:t>
            </a:r>
            <a:endParaRPr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9525" y="1044575"/>
            <a:ext cx="9124315" cy="5104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0" indent="-45720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微软雅黑" panose="020B0503020204020204" pitchFamily="34" charset="-122"/>
              <a:buAutoNum type="arabicPeriod" startAt="2"/>
            </a:pPr>
            <a:r>
              <a:rPr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同样在</a:t>
            </a:r>
            <a:r>
              <a:rPr lang="en-US" altLang="zh-CN" dirty="0" err="1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bufbomb</a:t>
            </a:r>
            <a:r>
              <a:rPr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的反汇编源代码中找到</a:t>
            </a:r>
            <a:r>
              <a:rPr lang="en-US" altLang="zh-CN" dirty="0" err="1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getbuf</a:t>
            </a:r>
            <a:r>
              <a:rPr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函数，观察它的栈帧结构：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457200" lvl="0" indent="-45720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微软雅黑" panose="020B0503020204020204" pitchFamily="34" charset="-122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lvl="0" indent="-45720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微软雅黑" panose="020B0503020204020204" pitchFamily="34" charset="-122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457200" lvl="0" indent="-45720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微软雅黑" panose="020B0503020204020204" pitchFamily="34" charset="-122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lvl="0" indent="-45720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微软雅黑" panose="020B0503020204020204" pitchFamily="34" charset="-122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lvl="2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</a:pPr>
            <a:r>
              <a:rPr lang="en-US"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 err="1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getbuf</a:t>
            </a:r>
            <a:r>
              <a:rPr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的栈帧是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0x38+4</a:t>
            </a:r>
            <a:r>
              <a:rPr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个字节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lvl="2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</a:pPr>
            <a:r>
              <a:rPr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</a:t>
            </a:r>
            <a:r>
              <a:rPr lang="en-US" altLang="zh-CN" sz="2000" dirty="0" err="1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buf</a:t>
            </a:r>
            <a:r>
              <a:rPr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缓冲区的大小是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0x28</a:t>
            </a:r>
            <a:r>
              <a:rPr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</a:t>
            </a:r>
            <a:r>
              <a:rPr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个字节）</a:t>
            </a:r>
            <a:endParaRPr kumimoji="0" lang="pl-PL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29457" y="2313067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>
              <a:fillRect/>
            </a:stretch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  <a:ln w="25400" cap="flat" cmpd="sng" algn="ctr">
              <a:solidFill>
                <a:srgbClr val="33333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04291" y="2420727"/>
            <a:ext cx="4309571" cy="3550087"/>
            <a:chOff x="4355975" y="1966033"/>
            <a:chExt cx="4309571" cy="3550087"/>
          </a:xfrm>
        </p:grpSpPr>
        <p:grpSp>
          <p:nvGrpSpPr>
            <p:cNvPr id="13" name="组合 12"/>
            <p:cNvGrpSpPr/>
            <p:nvPr/>
          </p:nvGrpSpPr>
          <p:grpSpPr>
            <a:xfrm>
              <a:off x="4917671" y="1966033"/>
              <a:ext cx="3747875" cy="3550087"/>
              <a:chOff x="4917671" y="1966033"/>
              <a:chExt cx="3747875" cy="3550087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4917671" y="1966033"/>
                <a:ext cx="3747875" cy="3550087"/>
                <a:chOff x="2928731" y="2499514"/>
                <a:chExt cx="3609070" cy="2600069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3563888" y="3495936"/>
                  <a:ext cx="2088232" cy="156751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l"/>
                  <a:r>
                    <a:rPr lang="en-US" altLang="zh-CN" sz="16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…</a:t>
                  </a:r>
                  <a:endParaRPr lang="zh-CN" altLang="en-US" sz="16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3563888" y="2502519"/>
                  <a:ext cx="2088232" cy="9934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>
                  <a:defPPr>
                    <a:defRPr lang="zh-CN"/>
                  </a:defPPr>
                  <a:lvl1pPr algn="ctr">
                    <a:defRPr sz="1600" i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algn="l"/>
                  <a:endParaRPr lang="en-US" altLang="zh-CN" dirty="0" smtClea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3" name="组合 22"/>
                <p:cNvGrpSpPr/>
                <p:nvPr/>
              </p:nvGrpSpPr>
              <p:grpSpPr>
                <a:xfrm>
                  <a:off x="2951586" y="3596126"/>
                  <a:ext cx="616069" cy="355654"/>
                  <a:chOff x="3155060" y="3566053"/>
                  <a:chExt cx="346539" cy="355654"/>
                </a:xfrm>
              </p:grpSpPr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3155060" y="3566053"/>
                    <a:ext cx="346538" cy="3556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altLang="zh-CN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EBP</a:t>
                    </a:r>
                    <a:endParaRPr lang="zh-CN" altLang="en-US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41" name="直接箭头连接符 40"/>
                  <p:cNvCxnSpPr/>
                  <p:nvPr/>
                </p:nvCxnSpPr>
                <p:spPr>
                  <a:xfrm>
                    <a:off x="3218068" y="3798520"/>
                    <a:ext cx="283531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24"/>
                <p:cNvGrpSpPr/>
                <p:nvPr/>
              </p:nvGrpSpPr>
              <p:grpSpPr>
                <a:xfrm>
                  <a:off x="2928731" y="4829086"/>
                  <a:ext cx="621650" cy="270497"/>
                  <a:chOff x="2870230" y="4127674"/>
                  <a:chExt cx="621650" cy="270497"/>
                </a:xfrm>
              </p:grpSpPr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2870230" y="4127674"/>
                    <a:ext cx="621649" cy="2704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altLang="zh-CN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ESP</a:t>
                    </a:r>
                    <a:endParaRPr lang="zh-CN" altLang="en-US" dirty="0">
                      <a:solidFill>
                        <a:srgbClr val="00B0F0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39" name="直接箭头连接符 38"/>
                  <p:cNvCxnSpPr/>
                  <p:nvPr/>
                </p:nvCxnSpPr>
                <p:spPr>
                  <a:xfrm>
                    <a:off x="2987824" y="4362037"/>
                    <a:ext cx="504056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文本框 25"/>
                <p:cNvSpPr txBox="1"/>
                <p:nvPr/>
              </p:nvSpPr>
              <p:spPr>
                <a:xfrm>
                  <a:off x="3563888" y="3487033"/>
                  <a:ext cx="2088232" cy="338554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>
                  <a:defPPr>
                    <a:defRPr lang="zh-CN"/>
                  </a:defPPr>
                  <a:lvl1pPr algn="ctr">
                    <a:defRPr sz="1600" i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algn="l"/>
                  <a:r>
                    <a:rPr lang="en-US" altLang="zh-CN" dirty="0" smtClean="0">
                      <a:solidFill>
                        <a:srgbClr val="000000"/>
                      </a:solidFill>
                    </a:rPr>
                    <a:t>test()</a:t>
                  </a:r>
                  <a:r>
                    <a:rPr lang="zh-CN" altLang="en-US" dirty="0" smtClean="0">
                      <a:solidFill>
                        <a:srgbClr val="000000"/>
                      </a:solidFill>
                    </a:rPr>
                    <a:t>原</a:t>
                  </a:r>
                  <a:r>
                    <a:rPr lang="en-US" altLang="zh-CN" dirty="0" smtClean="0">
                      <a:solidFill>
                        <a:srgbClr val="000000"/>
                      </a:solidFill>
                    </a:rPr>
                    <a:t>EBP</a:t>
                  </a:r>
                  <a:r>
                    <a:rPr lang="zh-CN" altLang="en-US" dirty="0" smtClean="0">
                      <a:solidFill>
                        <a:srgbClr val="000000"/>
                      </a:solidFill>
                    </a:rPr>
                    <a:t>值</a:t>
                  </a:r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3563888" y="3825587"/>
                  <a:ext cx="2088232" cy="338554"/>
                </a:xfrm>
                <a:prstGeom prst="rect">
                  <a:avLst/>
                </a:prstGeom>
                <a:solidFill>
                  <a:srgbClr val="66FF6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>
                  <a:defPPr>
                    <a:defRPr lang="zh-CN"/>
                  </a:defPPr>
                  <a:lvl1pPr algn="ctr">
                    <a:defRPr sz="1600" i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algn="l"/>
                  <a:r>
                    <a:rPr lang="en-US" altLang="zh-CN" dirty="0" err="1" smtClean="0">
                      <a:solidFill>
                        <a:srgbClr val="000000"/>
                      </a:solidFill>
                    </a:rPr>
                    <a:t>buf</a:t>
                  </a:r>
                  <a:r>
                    <a:rPr lang="en-US" altLang="zh-CN" dirty="0" smtClean="0">
                      <a:solidFill>
                        <a:srgbClr val="000000"/>
                      </a:solidFill>
                    </a:rPr>
                    <a:t>[39-36]</a:t>
                  </a:r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3563888" y="4169855"/>
                  <a:ext cx="2088232" cy="338554"/>
                </a:xfrm>
                <a:prstGeom prst="rect">
                  <a:avLst/>
                </a:prstGeom>
                <a:solidFill>
                  <a:srgbClr val="66FF6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>
                  <a:defPPr>
                    <a:defRPr lang="zh-CN"/>
                  </a:defPPr>
                  <a:lvl1pPr algn="ctr">
                    <a:defRPr sz="1600" i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algn="l"/>
                  <a:r>
                    <a:rPr lang="en-US" altLang="zh-CN" dirty="0" smtClean="0">
                      <a:solidFill>
                        <a:srgbClr val="000000"/>
                      </a:solidFill>
                    </a:rPr>
                    <a:t>…</a:t>
                  </a:r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3563888" y="4495779"/>
                  <a:ext cx="2088232" cy="338554"/>
                </a:xfrm>
                <a:prstGeom prst="rect">
                  <a:avLst/>
                </a:prstGeom>
                <a:solidFill>
                  <a:srgbClr val="66FF6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>
                  <a:defPPr>
                    <a:defRPr lang="zh-CN"/>
                  </a:defPPr>
                  <a:lvl1pPr algn="ctr">
                    <a:defRPr sz="1600" i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</a:lstStyle>
                <a:p>
                  <a:pPr algn="l"/>
                  <a:r>
                    <a:rPr lang="en-US" altLang="zh-CN" dirty="0" err="1" smtClean="0"/>
                    <a:t>buf</a:t>
                  </a:r>
                  <a:r>
                    <a:rPr lang="en-US" altLang="zh-CN" dirty="0" smtClean="0"/>
                    <a:t>[03-00]</a:t>
                  </a:r>
                  <a:endParaRPr lang="zh-CN" altLang="en-US" dirty="0"/>
                </a:p>
              </p:txBody>
            </p:sp>
            <p:grpSp>
              <p:nvGrpSpPr>
                <p:cNvPr id="30" name="组合 29"/>
                <p:cNvGrpSpPr/>
                <p:nvPr/>
              </p:nvGrpSpPr>
              <p:grpSpPr>
                <a:xfrm>
                  <a:off x="5662017" y="3495931"/>
                  <a:ext cx="868586" cy="1567517"/>
                  <a:chOff x="7894265" y="2190888"/>
                  <a:chExt cx="868586" cy="2548274"/>
                </a:xfrm>
              </p:grpSpPr>
              <p:sp>
                <p:nvSpPr>
                  <p:cNvPr id="36" name="右大括号 35"/>
                  <p:cNvSpPr/>
                  <p:nvPr/>
                </p:nvSpPr>
                <p:spPr>
                  <a:xfrm>
                    <a:off x="7894265" y="2190888"/>
                    <a:ext cx="143861" cy="2548274"/>
                  </a:xfrm>
                  <a:prstGeom prst="rightBrac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l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8066863" y="3153542"/>
                    <a:ext cx="695988" cy="622964"/>
                  </a:xfrm>
                  <a:prstGeom prst="rect">
                    <a:avLst/>
                  </a:prstGeom>
                  <a:solidFill>
                    <a:srgbClr val="86BC64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altLang="zh-CN" sz="1400" i="0" dirty="0" err="1" smtClean="0">
                        <a:solidFill>
                          <a:srgbClr val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getbuf</a:t>
                    </a:r>
                    <a:r>
                      <a:rPr lang="zh-CN" altLang="en-US" sz="1400" i="0" dirty="0" smtClean="0">
                        <a:solidFill>
                          <a:srgbClr val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栈帧</a:t>
                    </a:r>
                    <a:endPara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31" name="文本框 30"/>
                <p:cNvSpPr txBox="1"/>
                <p:nvPr/>
              </p:nvSpPr>
              <p:spPr>
                <a:xfrm>
                  <a:off x="3567653" y="3157374"/>
                  <a:ext cx="2084621" cy="33855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>
                  <a:defPPr>
                    <a:defRPr lang="zh-CN"/>
                  </a:defPPr>
                  <a:lvl1pPr algn="ctr">
                    <a:defRPr sz="1600" i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algn="l"/>
                  <a:r>
                    <a:rPr lang="en-US" altLang="zh-CN" dirty="0">
                      <a:solidFill>
                        <a:srgbClr val="000000"/>
                      </a:solidFill>
                    </a:rPr>
                    <a:t>test()</a:t>
                  </a:r>
                  <a:r>
                    <a:rPr lang="zh-CN" altLang="en-US" dirty="0" smtClean="0">
                      <a:solidFill>
                        <a:srgbClr val="000000"/>
                      </a:solidFill>
                    </a:rPr>
                    <a:t>返回地址</a:t>
                  </a:r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3567653" y="2697427"/>
                  <a:ext cx="2084467" cy="33855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>
                  <a:defPPr>
                    <a:defRPr lang="zh-CN"/>
                  </a:defPPr>
                  <a:lvl1pPr algn="ctr">
                    <a:defRPr sz="1600" i="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algn="l"/>
                  <a:r>
                    <a:rPr lang="zh-CN" altLang="en-US" dirty="0" smtClean="0">
                      <a:solidFill>
                        <a:srgbClr val="000000"/>
                      </a:solidFill>
                    </a:rPr>
                    <a:t>局部变量</a:t>
                  </a:r>
                  <a:endParaRPr lang="zh-CN" altLang="en-US" dirty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3" name="组合 32"/>
                <p:cNvGrpSpPr/>
                <p:nvPr/>
              </p:nvGrpSpPr>
              <p:grpSpPr>
                <a:xfrm>
                  <a:off x="5652120" y="2499514"/>
                  <a:ext cx="885681" cy="996415"/>
                  <a:chOff x="7898764" y="3213518"/>
                  <a:chExt cx="885681" cy="1619847"/>
                </a:xfrm>
                <a:solidFill>
                  <a:srgbClr val="FFC000"/>
                </a:solidFill>
              </p:grpSpPr>
              <p:sp>
                <p:nvSpPr>
                  <p:cNvPr id="34" name="右大括号 33"/>
                  <p:cNvSpPr/>
                  <p:nvPr/>
                </p:nvSpPr>
                <p:spPr>
                  <a:xfrm>
                    <a:off x="7898764" y="3213518"/>
                    <a:ext cx="153758" cy="1619847"/>
                  </a:xfrm>
                  <a:prstGeom prst="rightBrace">
                    <a:avLst/>
                  </a:prstGeom>
                  <a:noFill/>
                  <a:ln w="254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l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8074060" y="3711959"/>
                    <a:ext cx="710385" cy="62296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altLang="zh-CN" sz="1400" i="0" dirty="0" smtClean="0">
                        <a:solidFill>
                          <a:srgbClr val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test</a:t>
                    </a:r>
                    <a:endParaRPr lang="en-US" altLang="zh-CN" sz="1400" i="0" dirty="0" smtClean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  <a:p>
                    <a:pPr algn="l"/>
                    <a:r>
                      <a:rPr lang="zh-CN" altLang="en-US" sz="1400" i="0" dirty="0" smtClean="0">
                        <a:solidFill>
                          <a:srgbClr val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栈帧</a:t>
                    </a:r>
                    <a:endParaRPr lang="zh-CN" altLang="en-US" sz="14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</p:grpSp>
          <p:sp>
            <p:nvSpPr>
              <p:cNvPr id="20" name="矩形 19"/>
              <p:cNvSpPr/>
              <p:nvPr/>
            </p:nvSpPr>
            <p:spPr>
              <a:xfrm>
                <a:off x="7164288" y="2864263"/>
                <a:ext cx="591791" cy="2289692"/>
              </a:xfrm>
              <a:prstGeom prst="rect">
                <a:avLst/>
              </a:prstGeom>
              <a:pattFill prst="lgCheck">
                <a:fgClr>
                  <a:srgbClr val="66FF66"/>
                </a:fgClr>
                <a:bgClr>
                  <a:schemeClr val="bg1"/>
                </a:bgClr>
              </a:pattFill>
            </p:spPr>
            <p:txBody>
              <a:bodyPr vert="eaVert" wrap="square" anchor="ctr" anchorCtr="0">
                <a:noAutofit/>
              </a:bodyPr>
              <a:lstStyle/>
              <a:p>
                <a:pPr algn="ctr"/>
                <a:r>
                  <a:rPr lang="zh-CN" altLang="zh-CN" sz="1400" b="1" i="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攻</a:t>
                </a:r>
                <a:r>
                  <a:rPr lang="en-US" altLang="zh-CN" sz="1400" b="1" i="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zh-CN" sz="1400" b="1" i="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击</a:t>
                </a:r>
                <a:r>
                  <a:rPr lang="en-US" altLang="zh-CN" sz="1400" b="1" i="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zh-CN" sz="1400" b="1" i="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</a:t>
                </a:r>
                <a:r>
                  <a:rPr lang="en-US" altLang="zh-CN" sz="1400" b="1" i="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zh-CN" sz="1400" b="1" i="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符</a:t>
                </a:r>
                <a:r>
                  <a:rPr lang="en-US" altLang="zh-CN" sz="1400" b="1" i="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zh-CN" sz="1400" b="1" i="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串</a:t>
                </a:r>
                <a:endParaRPr lang="zh-CN" altLang="en-US" sz="1400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TextBox 22"/>
            <p:cNvSpPr txBox="1"/>
            <p:nvPr/>
          </p:nvSpPr>
          <p:spPr>
            <a:xfrm>
              <a:off x="4355975" y="4822191"/>
              <a:ext cx="1290313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FF0000"/>
                  </a:solidFill>
                </a:rPr>
                <a:t>EBP-0x28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053815" y="5153956"/>
              <a:ext cx="5234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2"/>
            <p:cNvSpPr txBox="1"/>
            <p:nvPr/>
          </p:nvSpPr>
          <p:spPr>
            <a:xfrm>
              <a:off x="4355976" y="2996952"/>
              <a:ext cx="1290313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FF0000"/>
                  </a:solidFill>
                </a:rPr>
                <a:t>EBP+0x4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5053816" y="3328717"/>
              <a:ext cx="5234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3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任务一smoke  解题过程</a:t>
            </a:r>
            <a:endParaRPr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9525" y="1044575"/>
            <a:ext cx="9124315" cy="5104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</a:pPr>
            <a:r>
              <a:rPr lang="en-US" altLang="zh-CN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3. </a:t>
            </a:r>
            <a:r>
              <a:rPr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设计攻击字符串。</a:t>
            </a:r>
            <a:endParaRPr lang="zh-CN" altLang="en-US" dirty="0">
              <a:solidFill>
                <a:srgbClr val="CC3300"/>
              </a:solidFill>
            </a:endParaRPr>
          </a:p>
          <a:p>
            <a:pPr marL="0" lvl="0" indent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</a:pPr>
            <a:r>
              <a:rPr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攻击字符串的用来覆盖数组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，进而溢出并覆盖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ebp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ebp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上面的返回地址，攻击字符串的大小应该是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0x28+4+4=48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个字节。攻击字符串的最后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字节应是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smoke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函数的地址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0x8048c90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 dirty="0"/>
          </a:p>
          <a:p>
            <a:pPr marL="469900" lvl="1" indent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00 00 00 00 00 00 00 00 00 00 00 00 00 00 00 00 00 00 00 00 00 00 00 00 00 00 00 00 00 00 00 00 00 00 00 00 00 00 00 00    00 00 00 00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90 8c 04 08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lvl="0" indent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前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44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字节可为任意值，最后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字节为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smoke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地址，小端格式</a:t>
            </a:r>
            <a:endParaRPr kumimoji="0" lang="pl-PL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3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任务一smoke  解题过程</a:t>
            </a:r>
            <a:endParaRPr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9525" y="1044575"/>
            <a:ext cx="9124315" cy="5104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</a:pPr>
            <a:r>
              <a:rPr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 将上述攻击字符串写在攻击字符串文件中，命名为smoke_</a:t>
            </a:r>
            <a:r>
              <a:rPr lang="en-US" altLang="zh-CN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16020031001</a:t>
            </a:r>
            <a:r>
              <a:rPr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.txt，内容可为：</a:t>
            </a:r>
            <a:endParaRPr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0" lvl="0" indent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</a:pPr>
            <a:endParaRPr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0" lvl="0" indent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</a:pPr>
            <a:endParaRPr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0" lvl="0" indent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</a:pPr>
            <a:r>
              <a:rPr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</a:t>
            </a:r>
            <a:endParaRPr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0" lvl="0" indent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</a:pPr>
            <a:r>
              <a:rPr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smoke_</a:t>
            </a:r>
            <a:r>
              <a:rPr lang="en-US" altLang="zh-CN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16020031001</a:t>
            </a:r>
            <a:r>
              <a:rPr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.txt文件中可以带任意的回车。之后通过HexToRaw处理，即可过滤掉所有的注释，还原成没有任何冗余数据的攻击字符串原始数据使用。</a:t>
            </a:r>
            <a:endParaRPr dirty="0" smtClean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0" lvl="0" indent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</a:pPr>
            <a:r>
              <a:rPr dirty="0" smtClean="0">
                <a:solidFill>
                  <a:srgbClr val="0774C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/*和*/与其后或前的字符之间要用空格隔开，否则异常</a:t>
            </a:r>
            <a:endParaRPr dirty="0" smtClean="0">
              <a:solidFill>
                <a:srgbClr val="0774C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" y="2595880"/>
            <a:ext cx="7219315" cy="130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3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任务一smoke  解题过程</a:t>
            </a:r>
            <a:endParaRPr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9525" y="987425"/>
            <a:ext cx="9124315" cy="5104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None/>
            </a:pPr>
            <a:r>
              <a:rPr lang="en-US" altLang="zh-CN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5.</a:t>
            </a:r>
            <a:r>
              <a:rPr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实施攻击</a:t>
            </a:r>
            <a:endParaRPr dirty="0" smtClean="0">
              <a:solidFill>
                <a:srgbClr val="0774C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1932940"/>
            <a:ext cx="8291195" cy="1704340"/>
          </a:xfrm>
          <a:prstGeom prst="rect">
            <a:avLst/>
          </a:prstGeom>
          <a:solidFill>
            <a:srgbClr val="333333"/>
          </a:solidFill>
          <a:ln w="25400" cap="flat" cmpd="sng" algn="ctr">
            <a:solidFill>
              <a:srgbClr val="FFFFFF">
                <a:lumMod val="8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$</a:t>
            </a:r>
            <a:r>
              <a:rPr lang="en-US" altLang="zh-CN" i="0" dirty="0">
                <a:solidFill>
                  <a:srgbClr val="66FF66"/>
                </a:solidFill>
              </a:rPr>
              <a:t>./hex2raw  &lt;smoke_16020031001</a:t>
            </a:r>
            <a:r>
              <a:rPr lang="en-US" altLang="zh-CN" i="0">
                <a:solidFill>
                  <a:srgbClr val="66FF66"/>
                </a:solidFill>
              </a:rPr>
              <a:t>.txt </a:t>
            </a:r>
            <a:r>
              <a:rPr lang="en-US" altLang="zh-CN" i="0" smtClean="0">
                <a:solidFill>
                  <a:srgbClr val="66FF66"/>
                </a:solidFill>
              </a:rPr>
              <a:t>&gt;</a:t>
            </a:r>
            <a:r>
              <a:rPr lang="pl-PL" altLang="zh-CN" i="0" smtClean="0">
                <a:solidFill>
                  <a:srgbClr val="66FF66"/>
                </a:solidFill>
              </a:rPr>
              <a:t>smoke</a:t>
            </a:r>
            <a:r>
              <a:rPr lang="pl-PL" altLang="zh-CN" i="0" dirty="0">
                <a:solidFill>
                  <a:srgbClr val="66FF66"/>
                </a:solidFill>
              </a:rPr>
              <a:t>_</a:t>
            </a:r>
            <a:r>
              <a:rPr lang="en-US" altLang="pl-PL" i="0" dirty="0">
                <a:solidFill>
                  <a:srgbClr val="66FF66"/>
                </a:solidFill>
              </a:rPr>
              <a:t>16020031001</a:t>
            </a:r>
            <a:r>
              <a:rPr lang="pl-PL" altLang="zh-CN" i="0" dirty="0">
                <a:solidFill>
                  <a:srgbClr val="66FF66"/>
                </a:solidFill>
              </a:rPr>
              <a:t>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pl-PL" i="0" dirty="0">
                <a:solidFill>
                  <a:srgbClr val="66FF66"/>
                </a:solidFill>
              </a:rPr>
              <a:t>$</a:t>
            </a:r>
            <a:r>
              <a:rPr lang="pl-PL" altLang="zh-CN" i="0" dirty="0">
                <a:solidFill>
                  <a:srgbClr val="66FF66"/>
                </a:solidFill>
              </a:rPr>
              <a:t>./bufbomb -u </a:t>
            </a:r>
            <a:r>
              <a:rPr lang="en-US" altLang="zh-CN" dirty="0">
                <a:solidFill>
                  <a:srgbClr val="66FF66"/>
                </a:solidFill>
                <a:sym typeface="+mn-ea"/>
              </a:rPr>
              <a:t>16020031001</a:t>
            </a:r>
            <a:r>
              <a:rPr lang="pl-PL" altLang="zh-CN" i="0" dirty="0">
                <a:solidFill>
                  <a:srgbClr val="66FF66"/>
                </a:solidFill>
              </a:rPr>
              <a:t>  &lt; smoke_ </a:t>
            </a:r>
            <a:r>
              <a:rPr lang="en-US" altLang="zh-CN" dirty="0">
                <a:solidFill>
                  <a:srgbClr val="66FF66"/>
                </a:solidFill>
                <a:sym typeface="+mn-ea"/>
              </a:rPr>
              <a:t>16020031001</a:t>
            </a:r>
            <a:r>
              <a:rPr lang="pl-PL" altLang="zh-CN" i="0" dirty="0">
                <a:solidFill>
                  <a:srgbClr val="66FF66"/>
                </a:solidFill>
              </a:rPr>
              <a:t>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             </a:t>
            </a:r>
            <a:r>
              <a:rPr lang="zh-CN" altLang="en-US" i="0" dirty="0">
                <a:solidFill>
                  <a:srgbClr val="66FF66"/>
                </a:solidFill>
              </a:rPr>
              <a:t>或者使用之前提到的其他命令方法</a:t>
            </a:r>
            <a:endParaRPr lang="zh-CN" altLang="en-US" i="0" dirty="0">
              <a:solidFill>
                <a:srgbClr val="66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攻击字符串文件格式</a:t>
            </a:r>
            <a:endParaRPr lang="zh-CN" altLang="en-US"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257175" y="1224915"/>
            <a:ext cx="9124315" cy="700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对应本实验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个阶段的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exploit.txt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，请分别命名为：</a:t>
            </a:r>
            <a:endParaRPr lang="zh-CN" altLang="en-US" dirty="0"/>
          </a:p>
          <a:p>
            <a:pPr lvl="1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smoke_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学号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.txt	  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如：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smoke_ 16020031001.txt</a:t>
            </a:r>
            <a:endParaRPr lang="en-US" altLang="zh-CN" dirty="0"/>
          </a:p>
          <a:p>
            <a:pPr lvl="1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fizz_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学号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.txt	  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如：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fizz_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16020031001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.txt</a:t>
            </a:r>
            <a:endParaRPr lang="en-US" altLang="zh-CN" dirty="0"/>
          </a:p>
          <a:p>
            <a:pPr lvl="1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bang_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学号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.txt	  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如：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bang_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16020031001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.txt</a:t>
            </a:r>
            <a:endParaRPr lang="en-US" altLang="zh-CN" dirty="0"/>
          </a:p>
          <a:p>
            <a:pPr lvl="1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boom_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学号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.txt	  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如：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boom_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16020031001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.txt</a:t>
            </a:r>
            <a:endParaRPr lang="en-US" altLang="zh-CN" dirty="0"/>
          </a:p>
          <a:p>
            <a:pPr lvl="1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nitro_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学号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.txt	  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如：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nitro_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16020031001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.txt</a:t>
            </a:r>
            <a:endParaRPr lang="en-US" altLang="zh-CN" dirty="0" smtClean="0"/>
          </a:p>
          <a:p>
            <a:pPr lvl="0" algn="l" rtl="0" fontAlgn="base">
              <a:lnSpc>
                <a:spcPct val="2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压缩成一个文件，命名规范：</a:t>
            </a:r>
            <a:r>
              <a:rPr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学号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_</a:t>
            </a:r>
            <a:r>
              <a:rPr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姓名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.zip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 algn="l" rtl="0" fontAlgn="base">
              <a:lnSpc>
                <a:spcPct val="20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16020031001_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姓名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.zip</a:t>
            </a:r>
            <a:endParaRPr dirty="0"/>
          </a:p>
          <a:p>
            <a:pPr marL="342900" lvl="0" indent="-342900" algn="l" rtl="0" fontAlgn="base">
              <a:lnSpc>
                <a:spcPct val="15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  <a:noFill/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本次实验需要提交的结果包括：实验报告和结果文件</a:t>
            </a:r>
            <a:endParaRPr lang="en-US" altLang="zh-CN" dirty="0" smtClean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/>
              <a:t>结果压缩文件：即上述的</a:t>
            </a:r>
            <a:r>
              <a:rPr lang="en-US" altLang="zh-CN" sz="2400" dirty="0" smtClean="0"/>
              <a:t>zip，</a:t>
            </a:r>
            <a:r>
              <a:rPr lang="zh-CN" altLang="en-US" sz="2400" dirty="0" smtClean="0"/>
              <a:t>命名如下：</a:t>
            </a:r>
            <a:endParaRPr lang="en-US" altLang="zh-CN" sz="2400" dirty="0" smtClean="0"/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    学号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dirty="0" smtClean="0">
                <a:solidFill>
                  <a:schemeClr val="tx1"/>
                </a:solidFill>
              </a:rPr>
              <a:t>姓名</a:t>
            </a:r>
            <a:r>
              <a:rPr lang="en-US" altLang="zh-CN" dirty="0" smtClean="0">
                <a:solidFill>
                  <a:schemeClr val="tx1"/>
                </a:solidFill>
              </a:rPr>
              <a:t>-lab3.zip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 smtClean="0"/>
              <a:t>实验</a:t>
            </a:r>
            <a:r>
              <a:rPr lang="zh-CN" altLang="en-US" sz="2400" dirty="0"/>
              <a:t>报告：</a:t>
            </a:r>
            <a:r>
              <a:rPr lang="en-US" altLang="zh-CN" sz="2400" dirty="0"/>
              <a:t>pdf</a:t>
            </a:r>
            <a:r>
              <a:rPr lang="zh-CN" altLang="en-US" sz="2400" dirty="0"/>
              <a:t>文档。在实验报告中，对你拆除</a:t>
            </a:r>
            <a:r>
              <a:rPr lang="zh-CN" altLang="en-US" sz="2400" dirty="0" smtClean="0"/>
              <a:t>了</a:t>
            </a:r>
            <a:r>
              <a:rPr lang="zh-CN" altLang="en-US" sz="2400" dirty="0"/>
              <a:t>炸弹</a:t>
            </a:r>
            <a:endParaRPr lang="en-US" altLang="zh-CN" sz="2400" dirty="0" smtClean="0"/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每一道题，用文字详细描述分析求解过程。</a:t>
            </a:r>
            <a:endParaRPr lang="en-US" altLang="zh-CN" sz="2400" dirty="0"/>
          </a:p>
          <a:p>
            <a:pPr marL="0" lvl="1" indent="0">
              <a:lnSpc>
                <a:spcPts val="32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cs typeface="+mn-cs"/>
              </a:rPr>
              <a:t>         </a:t>
            </a:r>
            <a:r>
              <a:rPr sz="2400" dirty="0" smtClean="0">
                <a:solidFill>
                  <a:schemeClr val="tx1"/>
                </a:solidFill>
                <a:cs typeface="+mn-cs"/>
              </a:rPr>
              <a:t>命名为 学号</a:t>
            </a:r>
            <a:r>
              <a:rPr lang="en-US" altLang="zh-CN" sz="2400" dirty="0" smtClean="0">
                <a:solidFill>
                  <a:schemeClr val="tx1"/>
                </a:solidFill>
                <a:cs typeface="+mn-cs"/>
              </a:rPr>
              <a:t>-</a:t>
            </a:r>
            <a:r>
              <a:rPr sz="2400" dirty="0" smtClean="0">
                <a:solidFill>
                  <a:schemeClr val="tx1"/>
                </a:solidFill>
                <a:cs typeface="+mn-cs"/>
              </a:rPr>
              <a:t>姓名</a:t>
            </a:r>
            <a:r>
              <a:rPr lang="en-US" altLang="zh-CN" sz="2400" dirty="0" smtClean="0">
                <a:solidFill>
                  <a:schemeClr val="tx1"/>
                </a:solidFill>
                <a:cs typeface="+mn-cs"/>
              </a:rPr>
              <a:t>-lab3.pdf</a:t>
            </a:r>
            <a:endParaRPr lang="en-US" altLang="zh-CN" dirty="0">
              <a:solidFill>
                <a:schemeClr val="tx1"/>
              </a:solidFill>
              <a:cs typeface="+mn-cs"/>
            </a:endParaRPr>
          </a:p>
          <a:p>
            <a:pPr lvl="1">
              <a:lnSpc>
                <a:spcPts val="3200"/>
              </a:lnSpc>
            </a:pPr>
            <a:r>
              <a:rPr lang="en-US" sz="2400" dirty="0"/>
              <a:t>1</a:t>
            </a:r>
            <a:r>
              <a:rPr sz="2400" dirty="0" smtClean="0"/>
              <a:t>月</a:t>
            </a:r>
            <a:r>
              <a:rPr lang="en-US" altLang="zh-CN" sz="2400" dirty="0"/>
              <a:t>1</a:t>
            </a:r>
            <a:r>
              <a:rPr lang="en-US" altLang="zh-CN" sz="2400" dirty="0" smtClean="0"/>
              <a:t>5</a:t>
            </a:r>
            <a:r>
              <a:rPr sz="2400" dirty="0" smtClean="0"/>
              <a:t>日</a:t>
            </a:r>
            <a:r>
              <a:rPr lang="en-US" altLang="zh-CN" sz="2400" dirty="0"/>
              <a:t>23</a:t>
            </a:r>
            <a:r>
              <a:rPr sz="2400" dirty="0"/>
              <a:t>：</a:t>
            </a:r>
            <a:r>
              <a:rPr lang="en-US" altLang="zh-CN" sz="2400" dirty="0"/>
              <a:t>00</a:t>
            </a:r>
            <a:r>
              <a:rPr sz="2400" dirty="0"/>
              <a:t>前</a:t>
            </a:r>
            <a:r>
              <a:rPr lang="zh-CN" altLang="zh-CN" sz="2400" dirty="0"/>
              <a:t>发送至</a:t>
            </a:r>
            <a:r>
              <a:rPr lang="en-US" altLang="zh-CN" sz="2400" dirty="0" smtClean="0"/>
              <a:t>yuezhihao@stu.ouc.edu.cn</a:t>
            </a:r>
            <a:endParaRPr sz="2400" dirty="0"/>
          </a:p>
          <a:p>
            <a:pPr marL="457200" lvl="1" indent="0">
              <a:lnSpc>
                <a:spcPts val="3200"/>
              </a:lnSpc>
              <a:buNone/>
            </a:pPr>
            <a:r>
              <a:rPr sz="2400" dirty="0">
                <a:solidFill>
                  <a:schemeClr val="tx1"/>
                </a:solidFill>
              </a:rPr>
              <a:t>   主题为 学号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sz="2400" dirty="0">
                <a:solidFill>
                  <a:schemeClr val="tx1"/>
                </a:solidFill>
              </a:rPr>
              <a:t>姓名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en-US" altLang="zh-CN" sz="2400" dirty="0" smtClean="0">
                <a:solidFill>
                  <a:schemeClr val="tx1"/>
                </a:solidFill>
              </a:rPr>
              <a:t>lab3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 err="1"/>
              <a:t>zip</a:t>
            </a:r>
            <a:r>
              <a:rPr sz="2400" dirty="0" err="1" smtClean="0">
                <a:solidFill>
                  <a:schemeClr val="tx1"/>
                </a:solidFill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</a:rPr>
              <a:t>pdf</a:t>
            </a:r>
            <a:r>
              <a:rPr sz="2400" dirty="0" err="1">
                <a:solidFill>
                  <a:schemeClr val="tx1"/>
                </a:solidFill>
              </a:rPr>
              <a:t>文件直接作为附件进行发送，不要打包，注意命名</a:t>
            </a:r>
            <a:r>
              <a:rPr sz="2400" dirty="0">
                <a:solidFill>
                  <a:schemeClr val="tx1"/>
                </a:solidFill>
              </a:rPr>
              <a:t>！！！！！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/>
              <a:t>  </a:t>
            </a:r>
            <a:endParaRPr lang="zh-CN" altLang="zh-CN" sz="24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实验概述</a:t>
            </a:r>
            <a:endParaRPr lang="zh-CN" altLang="en-US" sz="3200" b="1" dirty="0">
              <a:solidFill>
                <a:srgbClr val="0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289" y="1297885"/>
            <a:ext cx="7572559" cy="4940402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713205" y="1044781"/>
            <a:ext cx="7422762" cy="47991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0" indent="-342900" algn="l" rtl="0" fontAlgn="base"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个难度等级</a:t>
            </a:r>
            <a:endParaRPr lang="zh-CN" altLang="en-US" dirty="0"/>
          </a:p>
          <a:p>
            <a:pPr lvl="1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1.Smoke       2.  Fizz       3 .Bang  </a:t>
            </a:r>
            <a:endParaRPr lang="en-US" altLang="zh-CN" dirty="0"/>
          </a:p>
          <a:p>
            <a:pPr lvl="1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4.Boom         5. Nitro     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难度递增）</a:t>
            </a:r>
            <a:endParaRPr lang="zh-CN" altLang="en-US" dirty="0"/>
          </a:p>
          <a:p>
            <a:pPr marL="342900" lvl="0" indent="-342900" algn="l" rtl="0" fontAlgn="base"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实验环境</a:t>
            </a:r>
            <a:endParaRPr lang="zh-CN" altLang="en-US" dirty="0"/>
          </a:p>
          <a:p>
            <a:pPr lvl="1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endParaRPr lang="zh-CN" altLang="en-US" dirty="0" smtClean="0"/>
          </a:p>
          <a:p>
            <a:pPr marL="342900" lvl="0" indent="-342900" algn="l" rtl="0" fontAlgn="base"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实践技能</a:t>
            </a:r>
            <a:endParaRPr lang="zh-CN" altLang="en-US" dirty="0" smtClean="0"/>
          </a:p>
          <a:p>
            <a:pPr lvl="1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基本命令</a:t>
            </a:r>
            <a:endParaRPr lang="en-US" altLang="zh-CN" dirty="0" smtClean="0"/>
          </a:p>
          <a:p>
            <a:pPr lvl="1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IA32 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汇编程序</a:t>
            </a:r>
            <a:endParaRPr lang="en-US" altLang="zh-CN" dirty="0" smtClean="0"/>
          </a:p>
          <a:p>
            <a:pPr lvl="1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gdb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调试</a:t>
            </a:r>
            <a:endParaRPr lang="en-US" altLang="zh-CN" dirty="0" smtClean="0"/>
          </a:p>
          <a:p>
            <a:pPr lvl="1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Objdump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反汇编</a:t>
            </a:r>
            <a:endParaRPr lang="en-US" altLang="zh-CN" dirty="0" smtClean="0"/>
          </a:p>
          <a:p>
            <a:pPr lvl="1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gcc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dirty="0" smtClean="0">
                <a:sym typeface="+mn-ea"/>
              </a:rPr>
              <a:t>目标程序</a:t>
            </a:r>
            <a:r>
              <a:rPr lang="zh-CN" altLang="en-US" sz="3200" dirty="0" smtClean="0">
                <a:sym typeface="+mn-ea"/>
              </a:rPr>
              <a:t>分析</a:t>
            </a:r>
            <a:r>
              <a:rPr lang="en-US" altLang="zh-CN" sz="3200" dirty="0" smtClean="0">
                <a:sym typeface="+mn-ea"/>
              </a:rPr>
              <a:t>  </a:t>
            </a:r>
            <a:r>
              <a:rPr lang="en-US" altLang="zh-CN" sz="3200" dirty="0" err="1" smtClean="0">
                <a:sym typeface="+mn-ea"/>
              </a:rPr>
              <a:t>bufbomb</a:t>
            </a:r>
            <a:endParaRPr lang="zh-CN" altLang="en-US" sz="3200" b="1" dirty="0">
              <a:solidFill>
                <a:srgbClr val="0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713105" y="1371600"/>
            <a:ext cx="7422515" cy="2022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0" indent="-34290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bufbomb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的正常运行：</a:t>
            </a:r>
            <a:endParaRPr lang="en-US" altLang="zh-CN" dirty="0"/>
          </a:p>
          <a:p>
            <a:pPr lvl="1" algn="l" rtl="0" fontAlgn="base">
              <a:lnSpc>
                <a:spcPct val="150000"/>
              </a:lnSpc>
              <a:spcBef>
                <a:spcPts val="24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$ ./</a:t>
            </a:r>
            <a:r>
              <a:rPr lang="en-US" altLang="zh-CN" sz="1800" dirty="0" err="1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bufbomb</a:t>
            </a:r>
            <a:r>
              <a:rPr lang="en-US" altLang="zh-CN" sz="18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sz="1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-u  16020031001</a:t>
            </a:r>
            <a:endParaRPr lang="en-US" altLang="zh-CN" sz="18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lvl="1" algn="l" rtl="0" fontAlgn="base">
              <a:lnSpc>
                <a:spcPct val="150000"/>
              </a:lnSpc>
              <a:spcBef>
                <a:spcPts val="24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其中，“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-u 16020031001</a:t>
            </a:r>
            <a:r>
              <a:rPr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需要你提供的</a:t>
            </a:r>
            <a:r>
              <a:rPr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命令行参数，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16020031001</a:t>
            </a:r>
            <a:r>
              <a:rPr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是你的学号</a:t>
            </a:r>
            <a:r>
              <a:rPr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lvl="1" algn="l" rtl="0" fontAlgn="base">
              <a:lnSpc>
                <a:spcPct val="150000"/>
              </a:lnSpc>
              <a:spcBef>
                <a:spcPts val="24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目标程序</a:t>
            </a:r>
            <a:r>
              <a:rPr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getcookie</a:t>
            </a:r>
            <a:r>
              <a:rPr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函数将学号转换成一个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cookie</a:t>
            </a:r>
            <a:r>
              <a:rPr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（和使用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makecookie</a:t>
            </a:r>
            <a:r>
              <a:rPr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完全</a:t>
            </a:r>
            <a:r>
              <a:rPr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一样</a:t>
            </a:r>
            <a:r>
              <a:rPr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cookie</a:t>
            </a:r>
            <a:r>
              <a:rPr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cookie</a:t>
            </a:r>
            <a:r>
              <a:rPr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将作为你程序的唯一</a:t>
            </a:r>
            <a:r>
              <a:rPr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标识</a:t>
            </a:r>
            <a:r>
              <a:rPr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，使</a:t>
            </a:r>
            <a:r>
              <a:rPr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你运行程序的栈帧地址</a:t>
            </a:r>
            <a:r>
              <a:rPr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与其他同学不一样。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目标程序分析  bufbomb</a:t>
            </a:r>
            <a:endParaRPr lang="zh-CN" altLang="en-US" sz="3200" b="1" dirty="0">
              <a:solidFill>
                <a:srgbClr val="0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713105" y="1368425"/>
            <a:ext cx="7422515" cy="2022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0" indent="-342900" algn="l" rtl="0" fontAlgn="base"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可以简单分析一下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bufbomb.c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（但这不重要）</a:t>
            </a:r>
            <a:endParaRPr lang="en-US" altLang="zh-CN" dirty="0" smtClean="0"/>
          </a:p>
          <a:p>
            <a:pPr marL="342900" lvl="0" indent="-342900" algn="l" rtl="0" fontAlgn="base"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你可以看到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bufbomb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中函数之间的调用关系：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7429" y="3162642"/>
            <a:ext cx="3312368" cy="3258362"/>
            <a:chOff x="179512" y="2852936"/>
            <a:chExt cx="3312368" cy="3258362"/>
          </a:xfrm>
        </p:grpSpPr>
        <p:sp>
          <p:nvSpPr>
            <p:cNvPr id="9" name="圆角矩形 8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33333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rgbClr val="000000"/>
                  </a:solidFill>
                </a:rPr>
                <a:t>main()</a:t>
              </a:r>
              <a:endParaRPr lang="zh-CN" alt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33333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rgbClr val="000000"/>
                  </a:solidFill>
                </a:rPr>
                <a:t>launcher()</a:t>
              </a:r>
              <a:endParaRPr lang="zh-CN" alt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33333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rgbClr val="000000"/>
                  </a:solidFill>
                </a:rPr>
                <a:t>launch()</a:t>
              </a:r>
              <a:endParaRPr lang="zh-CN" alt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33333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rgbClr val="000000"/>
                  </a:solidFill>
                </a:rPr>
                <a:t>test/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33333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i="0" dirty="0" err="1" smtClean="0">
                  <a:solidFill>
                    <a:srgbClr val="000000"/>
                  </a:solidFill>
                </a:rPr>
                <a:t>getbuf</a:t>
              </a:r>
              <a:r>
                <a:rPr lang="en-US" altLang="zh-CN" i="0" dirty="0" smtClean="0">
                  <a:solidFill>
                    <a:srgbClr val="000000"/>
                  </a:solidFill>
                </a:rPr>
                <a:t>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直接箭头连接符 15"/>
            <p:cNvCxnSpPr>
              <a:endCxn id="10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cxnSp>
          <p:nvCxnSpPr>
            <p:cNvPr id="2" name="直接箭头连接符 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noFill/>
            <a:ln w="9525" cap="flat" cmpd="sng" algn="ctr">
              <a:solidFill>
                <a:srgbClr val="333333"/>
              </a:solidFill>
              <a:prstDash val="solid"/>
              <a:tailEnd type="arrow"/>
            </a:ln>
            <a:effectLst/>
          </p:spPr>
        </p:cxnSp>
        <p:sp>
          <p:nvSpPr>
            <p:cNvPr id="25" name="矩形 24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791721" y="2602246"/>
            <a:ext cx="5151941" cy="364715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/>
              <a:t>main</a:t>
            </a:r>
            <a:r>
              <a:rPr lang="zh-CN" altLang="zh-CN" sz="2200" i="0" dirty="0"/>
              <a:t>函数</a:t>
            </a:r>
            <a:r>
              <a:rPr lang="zh-CN" altLang="zh-CN" sz="2200" i="0" dirty="0" smtClean="0"/>
              <a:t>里</a:t>
            </a:r>
            <a:r>
              <a:rPr lang="en-US" altLang="zh-CN" sz="2200" i="0" dirty="0" smtClean="0"/>
              <a:t>launcher</a:t>
            </a:r>
            <a:r>
              <a:rPr lang="zh-CN" altLang="zh-CN" sz="2200" i="0" dirty="0"/>
              <a:t>函数被调用</a:t>
            </a:r>
            <a:r>
              <a:rPr lang="en-US" altLang="zh-CN" sz="2200" i="0" dirty="0" err="1">
                <a:solidFill>
                  <a:srgbClr val="FF0000"/>
                </a:solidFill>
              </a:rPr>
              <a:t>cnt</a:t>
            </a:r>
            <a:r>
              <a:rPr lang="zh-CN" altLang="zh-CN" sz="2200" i="0" dirty="0"/>
              <a:t>次，但除了最后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阶段，</a:t>
            </a:r>
            <a:r>
              <a:rPr lang="en-US" altLang="zh-CN" sz="2200" i="0" dirty="0" err="1"/>
              <a:t>cnt</a:t>
            </a:r>
            <a:r>
              <a:rPr lang="zh-CN" altLang="zh-CN" sz="2200" i="0" dirty="0"/>
              <a:t>都只是</a:t>
            </a:r>
            <a:r>
              <a:rPr lang="en-US" altLang="zh-CN" sz="2200" i="0" dirty="0"/>
              <a:t>1</a:t>
            </a:r>
            <a:r>
              <a:rPr lang="zh-CN" altLang="zh-CN" sz="2200" i="0" dirty="0" smtClean="0"/>
              <a:t>。</a:t>
            </a:r>
            <a:endParaRPr lang="en-US" altLang="zh-CN" sz="2200" i="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 err="1" smtClean="0"/>
              <a:t>testn</a:t>
            </a:r>
            <a:r>
              <a:rPr lang="zh-CN" altLang="en-US" sz="2200" i="0" dirty="0" smtClean="0"/>
              <a:t>、</a:t>
            </a:r>
            <a:r>
              <a:rPr lang="en-US" altLang="zh-CN" sz="2200" i="0" dirty="0" err="1" smtClean="0"/>
              <a:t>getbufn</a:t>
            </a:r>
            <a:r>
              <a:rPr lang="zh-CN" altLang="zh-CN" sz="2200" i="0" dirty="0" smtClean="0"/>
              <a:t>仅</a:t>
            </a:r>
            <a:r>
              <a:rPr lang="zh-CN" altLang="zh-CN" sz="2200" i="0" dirty="0"/>
              <a:t>在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阶段被调用，其余阶段均调用</a:t>
            </a:r>
            <a:r>
              <a:rPr lang="en-US" altLang="zh-CN" sz="2200" i="0" dirty="0" smtClean="0"/>
              <a:t>test</a:t>
            </a:r>
            <a:r>
              <a:rPr lang="zh-CN" altLang="en-US" sz="2200" i="0" dirty="0" smtClean="0"/>
              <a:t>、</a:t>
            </a:r>
            <a:r>
              <a:rPr lang="en-US" altLang="zh-CN" sz="2200" i="0" dirty="0" err="1" smtClean="0"/>
              <a:t>getbuf</a:t>
            </a:r>
            <a:r>
              <a:rPr lang="zh-CN" altLang="zh-CN" sz="2200" i="0" dirty="0" smtClean="0"/>
              <a:t>。</a:t>
            </a:r>
            <a:endParaRPr lang="en-US" altLang="zh-CN" sz="2200" i="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i="0" dirty="0" smtClean="0"/>
              <a:t>正常情况下，</a:t>
            </a:r>
            <a:r>
              <a:rPr lang="zh-CN" altLang="zh-CN" sz="2200" i="0" dirty="0" smtClean="0"/>
              <a:t>如果</a:t>
            </a:r>
            <a:r>
              <a:rPr lang="zh-CN" altLang="zh-CN" sz="2200" i="0" dirty="0"/>
              <a:t>你的操作不符合</a:t>
            </a:r>
            <a:r>
              <a:rPr lang="zh-CN" altLang="zh-CN" sz="2200" i="0" dirty="0" smtClean="0"/>
              <a:t>预期，会</a:t>
            </a:r>
            <a:r>
              <a:rPr lang="zh-CN" altLang="en-US" sz="2200" i="0" dirty="0" smtClean="0"/>
              <a:t>看到信息</a:t>
            </a:r>
            <a:r>
              <a:rPr lang="zh-CN" altLang="zh-CN" sz="2200" i="0" dirty="0" smtClean="0"/>
              <a:t>“</a:t>
            </a:r>
            <a:r>
              <a:rPr lang="en-US" altLang="zh-CN" sz="2200" i="0" dirty="0"/>
              <a:t>Better luck next time</a:t>
            </a:r>
            <a:r>
              <a:rPr lang="zh-CN" altLang="zh-CN" sz="2200" i="0" dirty="0"/>
              <a:t>”</a:t>
            </a:r>
            <a:r>
              <a:rPr lang="zh-CN" altLang="zh-CN" sz="2200" i="0" dirty="0" smtClean="0"/>
              <a:t>，</a:t>
            </a:r>
            <a:r>
              <a:rPr lang="zh-CN" altLang="en-US" sz="2200" i="0" dirty="0" smtClean="0"/>
              <a:t>这时</a:t>
            </a:r>
            <a:r>
              <a:rPr lang="zh-CN" altLang="zh-CN" sz="2200" i="0" dirty="0" smtClean="0"/>
              <a:t>你</a:t>
            </a:r>
            <a:r>
              <a:rPr lang="zh-CN" altLang="zh-CN" sz="2200" i="0" dirty="0"/>
              <a:t>就要继续</a:t>
            </a:r>
            <a:r>
              <a:rPr lang="zh-CN" altLang="zh-CN" sz="2200" i="0" dirty="0" smtClean="0"/>
              <a:t>尝试了</a:t>
            </a:r>
            <a:r>
              <a:rPr lang="zh-CN" altLang="zh-CN" sz="2200" i="0" dirty="0"/>
              <a:t>。</a:t>
            </a:r>
            <a:endParaRPr lang="en-US" altLang="zh-CN" sz="220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dirty="0" smtClean="0">
                <a:sym typeface="+mn-ea"/>
              </a:rPr>
              <a:t>目标程序</a:t>
            </a:r>
            <a:r>
              <a:rPr lang="zh-CN" altLang="en-US" sz="3200" dirty="0" smtClean="0">
                <a:sym typeface="+mn-ea"/>
              </a:rPr>
              <a:t>分析</a:t>
            </a:r>
            <a:r>
              <a:rPr lang="en-US" altLang="zh-CN" sz="3200" dirty="0" smtClean="0">
                <a:sym typeface="+mn-ea"/>
              </a:rPr>
              <a:t>  </a:t>
            </a:r>
            <a:r>
              <a:rPr lang="en-US" altLang="zh-CN" sz="3200" dirty="0" err="1" smtClean="0">
                <a:sym typeface="+mn-ea"/>
              </a:rPr>
              <a:t>bufbomb</a:t>
            </a:r>
            <a:endParaRPr lang="zh-CN" altLang="en-US" sz="3200" b="1" dirty="0">
              <a:solidFill>
                <a:srgbClr val="0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713105" y="1371600"/>
            <a:ext cx="7422515" cy="2022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0" indent="-34290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本实验从分析</a:t>
            </a:r>
            <a:r>
              <a:rPr lang="en-US"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test</a:t>
            </a:r>
            <a:r>
              <a:rPr altLang="zh-CN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函数开始。</a:t>
            </a:r>
            <a:endParaRPr lang="en-US" altLang="zh-CN" b="1" dirty="0" smtClean="0"/>
          </a:p>
          <a:p>
            <a:pPr marL="355600" lvl="0" indent="-355600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test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函数调用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了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getbuf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函数，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getbuf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函数的功能是从标准输入（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stdin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）读入一个字符串。</a:t>
            </a:r>
            <a:endParaRPr lang="en-US" altLang="zh-CN" dirty="0" smtClean="0"/>
          </a:p>
          <a:p>
            <a:pPr marL="342900" lvl="0" indent="-342900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getbuf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函数源程序</a:t>
            </a:r>
            <a:endParaRPr lang="en-US" altLang="zh-CN" dirty="0" smtClean="0"/>
          </a:p>
          <a:p>
            <a:pPr lvl="1" algn="l" rtl="0" fontAlgn="base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bufbomb.c</a:t>
            </a:r>
            <a:r>
              <a:rPr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里没有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根据反汇编逆向）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950" y="4052143"/>
            <a:ext cx="8435280" cy="2592040"/>
          </a:xfrm>
          <a:prstGeom prst="rect">
            <a:avLst/>
          </a:prstGeom>
          <a:solidFill>
            <a:srgbClr val="F6F5BD"/>
          </a:solidFill>
          <a:ln w="127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kern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gets(</a:t>
            </a:r>
            <a:r>
              <a:rPr lang="en-US" altLang="zh-CN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缓冲区溢出</a:t>
            </a:r>
            <a:endParaRPr lang="zh-CN" altLang="en-US" sz="3200" b="1" dirty="0">
              <a:solidFill>
                <a:srgbClr val="0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694055" y="1149985"/>
            <a:ext cx="7422515" cy="5104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0" indent="-342900" algn="l" rtl="0" fontAlgn="base"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缓冲区攻击</a:t>
            </a:r>
            <a:r>
              <a:rPr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从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getbuf</a:t>
            </a:r>
            <a:r>
              <a:rPr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</a:t>
            </a:r>
            <a:r>
              <a:rPr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入手</a:t>
            </a:r>
            <a:endParaRPr lang="en-US" altLang="zh-CN" sz="2800" b="1" dirty="0"/>
          </a:p>
          <a:p>
            <a:pPr marL="355600" lvl="0" indent="-355600" algn="l" rtl="0" fontAlgn="base">
              <a:lnSpc>
                <a:spcPct val="15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 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函数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Gets()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不判断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</a:t>
            </a:r>
            <a:r>
              <a:rPr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大小，字符串超长，</a:t>
            </a:r>
            <a:r>
              <a:rPr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缓冲区溢出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5862" y="3004152"/>
            <a:ext cx="7704856" cy="1268548"/>
          </a:xfrm>
          <a:prstGeom prst="rect">
            <a:avLst/>
          </a:prstGeom>
          <a:solidFill>
            <a:srgbClr val="333333"/>
          </a:solidFill>
          <a:ln w="25400" cap="flat" cmpd="sng" algn="ctr">
            <a:solidFill>
              <a:srgbClr val="FFFFFF">
                <a:lumMod val="8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16020031001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 love csapp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Dud: </a:t>
            </a:r>
            <a:r>
              <a:rPr lang="en-US" altLang="zh-CN" i="0" dirty="0" err="1">
                <a:solidFill>
                  <a:srgbClr val="66FF66"/>
                </a:solidFill>
              </a:rPr>
              <a:t>getbuf</a:t>
            </a:r>
            <a:r>
              <a:rPr lang="en-US" altLang="zh-CN" i="0" dirty="0">
                <a:solidFill>
                  <a:srgbClr val="66FF66"/>
                </a:solidFill>
              </a:rPr>
              <a:t> returned 0x1                                   </a:t>
            </a:r>
            <a:r>
              <a:rPr lang="zh-CN" altLang="en-US" i="0" dirty="0">
                <a:solidFill>
                  <a:srgbClr val="FFFFFF"/>
                </a:solidFill>
              </a:rPr>
              <a:t>输入字符较短未溢出</a:t>
            </a:r>
            <a:endParaRPr lang="zh-CN" altLang="en-US" i="0" dirty="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5862" y="4763342"/>
            <a:ext cx="7704856" cy="1282470"/>
          </a:xfrm>
          <a:prstGeom prst="rect">
            <a:avLst/>
          </a:prstGeom>
          <a:solidFill>
            <a:srgbClr val="333333"/>
          </a:solidFill>
          <a:ln w="25400" cap="flat" cmpd="sng" algn="ctr">
            <a:solidFill>
              <a:srgbClr val="FFFFFF">
                <a:lumMod val="85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16020031001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It is easier to love this class when you are a TA.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Ouch!: You caused a segmentation fault!           </a:t>
            </a:r>
            <a:r>
              <a:rPr lang="zh-CN" altLang="en-US" i="0" dirty="0">
                <a:solidFill>
                  <a:srgbClr val="FFFFFF"/>
                </a:solidFill>
              </a:rPr>
              <a:t>溢出引发段错</a:t>
            </a:r>
            <a:endParaRPr lang="en-US" altLang="zh-CN" i="0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0755" y="6045835"/>
            <a:ext cx="6888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defTabSz="914400">
              <a:lnSpc>
                <a:spcPct val="150000"/>
              </a:lnSpc>
            </a:pP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缓冲区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溢出导致</a:t>
            </a: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程序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栈帧结构</a:t>
            </a: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破坏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</a:t>
            </a: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产生访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存</a:t>
            </a: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错误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 txBox="1"/>
          <p:nvPr/>
        </p:nvSpPr>
        <p:spPr bwMode="auto">
          <a:xfrm>
            <a:off x="375920" y="409607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ym typeface="+mn-ea"/>
              </a:rPr>
              <a:t>攻击手段</a:t>
            </a:r>
            <a:endParaRPr lang="zh-CN" altLang="en-US" sz="32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1033145" y="1297940"/>
            <a:ext cx="7572375" cy="2096135"/>
          </a:xfrm>
          <a:prstGeom prst="roundRect">
            <a:avLst>
              <a:gd name="adj" fmla="val 3486"/>
            </a:avLst>
          </a:prstGeom>
          <a:solidFill>
            <a:sysClr val="window" lastClr="FFFFFF">
              <a:alpha val="65881"/>
            </a:sys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713105" y="1149985"/>
            <a:ext cx="4273550" cy="5104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 rtl="0" fontAlgn="base">
              <a:lnSpc>
                <a:spcPct val="12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设计字符串输入给</a:t>
            </a:r>
            <a:r>
              <a:rPr lang="en-US" altLang="zh-CN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bufbomb</a:t>
            </a:r>
            <a:r>
              <a:rPr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，造成缓冲区溢出，使</a:t>
            </a:r>
            <a:r>
              <a:rPr lang="en-US" altLang="zh-CN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bufbomb</a:t>
            </a:r>
            <a:r>
              <a:rPr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程序完成一些有趣的事情。</a:t>
            </a:r>
            <a:endParaRPr lang="en-US" altLang="zh-CN" sz="1800" dirty="0"/>
          </a:p>
          <a:p>
            <a:pPr lvl="0" algn="l" rtl="0" fontAlgn="base">
              <a:lnSpc>
                <a:spcPct val="12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altLang="zh-CN" sz="1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攻击字符串</a:t>
            </a:r>
            <a:r>
              <a:rPr altLang="zh-CN" sz="1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endParaRPr lang="en-US" altLang="zh-CN" sz="1800" dirty="0" smtClean="0"/>
          </a:p>
          <a:p>
            <a:pPr lvl="1" algn="l" rtl="0" fontAlgn="base">
              <a:lnSpc>
                <a:spcPct val="12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无符号字节数据，十六进制表示，字节间用空格隔开，如：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68 </a:t>
            </a:r>
            <a:r>
              <a:rPr lang="en-US" altLang="zh-CN" sz="1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ef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cd ab 00 83 c0</a:t>
            </a:r>
            <a:endParaRPr lang="en-US" altLang="zh-CN" sz="1800" dirty="0" smtClean="0"/>
          </a:p>
          <a:p>
            <a:pPr lvl="1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cookie</a:t>
            </a:r>
            <a:r>
              <a:rPr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相关，</a:t>
            </a:r>
            <a:r>
              <a:rPr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</a:t>
            </a:r>
            <a:r>
              <a:rPr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</a:t>
            </a:r>
            <a:r>
              <a:rPr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同学的攻击字串</a:t>
            </a:r>
            <a:r>
              <a:rPr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</a:t>
            </a:r>
            <a:endParaRPr lang="en-US" altLang="zh-CN" sz="1800" dirty="0" smtClean="0"/>
          </a:p>
          <a:p>
            <a:pPr lvl="1" algn="l" rtl="0" fontAlgn="base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</a:pPr>
            <a:r>
              <a:rPr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输入方便</a:t>
            </a:r>
            <a:r>
              <a:rPr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将攻击字符串写在文本文件中</a:t>
            </a:r>
            <a:endParaRPr lang="en-US" altLang="zh-CN" sz="1800" dirty="0"/>
          </a:p>
          <a:p>
            <a:pPr marL="342900" lvl="0" indent="-342900" algn="l" rtl="0" fontAlgn="base">
              <a:lnSpc>
                <a:spcPct val="150000"/>
              </a:lnSpc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84200" y="983645"/>
            <a:ext cx="3828996" cy="5112568"/>
            <a:chOff x="2942567" y="1988835"/>
            <a:chExt cx="3687187" cy="3744421"/>
          </a:xfrm>
        </p:grpSpPr>
        <p:sp>
          <p:nvSpPr>
            <p:cNvPr id="3" name="文本框 2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000000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9" name="组合 8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333333"/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0000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rgbClr val="000000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rgbClr val="000000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rgbClr val="000000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rgbClr val="000000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noFill/>
              <a:ln w="9525" cap="flat" cmpd="sng" algn="ctr">
                <a:solidFill>
                  <a:srgbClr val="0D7157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0000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0000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0000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9525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  <a:endParaRPr lang="en-US" altLang="zh-CN" sz="14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：www.1ppt.com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空白仅标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5874</Words>
  <Application>WPS 演示</Application>
  <PresentationFormat>全屏显示(4:3)</PresentationFormat>
  <Paragraphs>384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华文彩云</vt:lpstr>
      <vt:lpstr>微软雅黑</vt:lpstr>
      <vt:lpstr>Stencil</vt:lpstr>
      <vt:lpstr>Gabriola</vt:lpstr>
      <vt:lpstr>华文琥珀</vt:lpstr>
      <vt:lpstr>Times New Roman</vt:lpstr>
      <vt:lpstr>等线</vt:lpstr>
      <vt:lpstr>Courier New</vt:lpstr>
      <vt:lpstr>楷体</vt:lpstr>
      <vt:lpstr>华文细黑</vt:lpstr>
      <vt:lpstr>Cambria Math</vt:lpstr>
      <vt:lpstr>Arial Unicode MS</vt:lpstr>
      <vt:lpstr>第一PPT：www.1ppt.com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Ayanokoji  Kiyotaka</cp:lastModifiedBy>
  <cp:revision>108</cp:revision>
  <cp:lastPrinted>2411-12-30T00:00:00Z</cp:lastPrinted>
  <dcterms:created xsi:type="dcterms:W3CDTF">2012-10-08T07:43:00Z</dcterms:created>
  <dcterms:modified xsi:type="dcterms:W3CDTF">2021-01-02T03:19:51Z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