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随堂测验</a:t>
            </a:r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2020-11-03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第四部分 计算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237807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004695"/>
                <a:gridCol w="22015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安全序列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WORK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NEED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ALLOCATION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WORK+ALLOCATION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86130" y="1664970"/>
            <a:ext cx="428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请按照下表格的形式描述安全序列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第一部分 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避免死锁的著名算法是（）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先入先出法 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优先级算法 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高响应比优先调度算法 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银行家算法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buClrTx/>
              <a:buSzTx/>
              <a:buNone/>
            </a:pP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资源的有序分配在解决死锁中属于哪种方法（）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预防死锁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避免死锁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检测死锁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解除死锁 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buClrTx/>
              <a:buSzTx/>
              <a:buNone/>
            </a:pP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产生死锁的四个必要条件是：互斥、（）、不可抢占和循环等待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请求与阻塞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请求与保持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请求与释放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释放与阻塞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４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当进程数大于资源数时，进程竞争资源（）会产生死锁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一定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不一定 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不可能  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 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同时考虑等待时间和服务时间的作业调度算法是（）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先进先出算法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短作业优先算法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高响应比优先调度算法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轮询调度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</a:t>
            </a:r>
            <a:r>
              <a:rPr lang="zh-CN" altLang="en-US"/>
              <a:t>部分 填空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作业运行的三个阶段分别是：收容阶段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、（    ）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和完成阶段，与此对应的三种状态为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）、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运行状态和完成状态，其中作业被选中建立进程进入就绪队列时，处于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状态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阶段。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带权周转时间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=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  ）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时间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要求服务时间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），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带权周转时间 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 ）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不大于，不小于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轮转调度算法时间片大小主要取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                   ）。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</a:t>
            </a:r>
            <a:r>
              <a:rPr lang="zh-CN" altLang="en-US"/>
              <a:t>部分 填空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某进程的达到时间是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，服务时间是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，完成时间是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17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，其周转时间为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，带权周转时间为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在分时系统中，用户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个进程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，而用户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个进程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，用户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支付的服务费用是用户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倍，根据公平分享调度算法，处理机执行的调度序列应该是：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A,B,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 ),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C,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 )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,E,......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第三部分 简答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108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已知以下进程状态，请根据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保证调度算法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，给出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最优先的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调度进程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93700" y="2560064"/>
          <a:ext cx="11277600" cy="214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1088390"/>
                <a:gridCol w="1056640"/>
                <a:gridCol w="1051560"/>
                <a:gridCol w="1106170"/>
                <a:gridCol w="1005840"/>
                <a:gridCol w="999490"/>
                <a:gridCol w="1093470"/>
                <a:gridCol w="1120140"/>
                <a:gridCol w="897890"/>
                <a:gridCol w="958850"/>
              </a:tblGrid>
              <a:tr h="5448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0010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到达</a:t>
                      </a: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时间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80010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已经获得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服务时间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第三部分 简答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1085" cy="11677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检测下面两张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资源分配图是否存在死锁，若有标注死锁进程，若不存在，请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给出安全序列。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96975" y="2993390"/>
            <a:ext cx="4017010" cy="2264410"/>
            <a:chOff x="1885" y="4714"/>
            <a:chExt cx="6326" cy="3566"/>
          </a:xfrm>
        </p:grpSpPr>
        <p:sp>
          <p:nvSpPr>
            <p:cNvPr id="5" name="椭圆 4"/>
            <p:cNvSpPr/>
            <p:nvPr/>
          </p:nvSpPr>
          <p:spPr>
            <a:xfrm>
              <a:off x="1885" y="5946"/>
              <a:ext cx="993" cy="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4254" y="5946"/>
              <a:ext cx="993" cy="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7218" y="7470"/>
              <a:ext cx="993" cy="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P3</a:t>
              </a:r>
              <a:endParaRPr lang="en-US" altLang="zh-CN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878" y="4714"/>
              <a:ext cx="1556" cy="810"/>
              <a:chOff x="3028" y="4721"/>
              <a:chExt cx="1556" cy="81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028" y="4721"/>
                <a:ext cx="1556" cy="8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R1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89" y="5035"/>
                <a:ext cx="165" cy="18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98" y="7470"/>
              <a:ext cx="1556" cy="810"/>
              <a:chOff x="9964" y="7734"/>
              <a:chExt cx="1556" cy="81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9964" y="7734"/>
                <a:ext cx="1556" cy="8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R2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264" y="8048"/>
                <a:ext cx="165" cy="18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1092" y="8048"/>
                <a:ext cx="165" cy="18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6655" y="5350"/>
              <a:ext cx="1556" cy="810"/>
              <a:chOff x="11917" y="5532"/>
              <a:chExt cx="1556" cy="81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917" y="5532"/>
                <a:ext cx="1556" cy="8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R3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2979" y="5846"/>
                <a:ext cx="165" cy="18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8" name="曲线连接符 17"/>
            <p:cNvCxnSpPr>
              <a:stCxn id="5" idx="0"/>
              <a:endCxn id="8" idx="1"/>
            </p:cNvCxnSpPr>
            <p:nvPr/>
          </p:nvCxnSpPr>
          <p:spPr>
            <a:xfrm rot="16200000">
              <a:off x="2217" y="5285"/>
              <a:ext cx="826" cy="496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线连接符 19"/>
            <p:cNvCxnSpPr>
              <a:stCxn id="12" idx="5"/>
              <a:endCxn id="5" idx="4"/>
            </p:cNvCxnSpPr>
            <p:nvPr/>
          </p:nvCxnSpPr>
          <p:spPr>
            <a:xfrm rot="5400000" flipH="1">
              <a:off x="2169" y="6969"/>
              <a:ext cx="1182" cy="757"/>
            </a:xfrm>
            <a:prstGeom prst="curvedConnector3">
              <a:avLst>
                <a:gd name="adj1" fmla="val -33968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stCxn id="13" idx="5"/>
              <a:endCxn id="6" idx="4"/>
            </p:cNvCxnSpPr>
            <p:nvPr/>
          </p:nvCxnSpPr>
          <p:spPr>
            <a:xfrm rot="5400000" flipH="1" flipV="1">
              <a:off x="3768" y="6956"/>
              <a:ext cx="1182" cy="784"/>
            </a:xfrm>
            <a:prstGeom prst="curvedConnector3">
              <a:avLst>
                <a:gd name="adj1" fmla="val -3401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11" idx="3"/>
              <a:endCxn id="6" idx="0"/>
            </p:cNvCxnSpPr>
            <p:nvPr/>
          </p:nvCxnSpPr>
          <p:spPr>
            <a:xfrm rot="5400000" flipV="1">
              <a:off x="3976" y="5170"/>
              <a:ext cx="763" cy="788"/>
            </a:xfrm>
            <a:prstGeom prst="curvedConnector3">
              <a:avLst>
                <a:gd name="adj1" fmla="val 51704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6" idx="7"/>
              <a:endCxn id="10" idx="1"/>
            </p:cNvCxnSpPr>
            <p:nvPr/>
          </p:nvCxnSpPr>
          <p:spPr>
            <a:xfrm rot="16200000">
              <a:off x="5723" y="5134"/>
              <a:ext cx="309" cy="1553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14" idx="3"/>
              <a:endCxn id="7" idx="0"/>
            </p:cNvCxnSpPr>
            <p:nvPr/>
          </p:nvCxnSpPr>
          <p:spPr>
            <a:xfrm rot="5400000">
              <a:off x="6903" y="6631"/>
              <a:ext cx="1651" cy="26"/>
            </a:xfrm>
            <a:prstGeom prst="curvedConnector3">
              <a:avLst>
                <a:gd name="adj1" fmla="val 50787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24"/>
            <p:cNvCxnSpPr/>
            <p:nvPr/>
          </p:nvCxnSpPr>
          <p:spPr>
            <a:xfrm rot="5400000">
              <a:off x="5594" y="6159"/>
              <a:ext cx="5" cy="4239"/>
            </a:xfrm>
            <a:prstGeom prst="curvedConnector3">
              <a:avLst>
                <a:gd name="adj1" fmla="val 754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474460" y="3086735"/>
            <a:ext cx="4017010" cy="2265045"/>
            <a:chOff x="10196" y="4861"/>
            <a:chExt cx="6326" cy="3567"/>
          </a:xfrm>
        </p:grpSpPr>
        <p:grpSp>
          <p:nvGrpSpPr>
            <p:cNvPr id="27" name="组合 26"/>
            <p:cNvGrpSpPr/>
            <p:nvPr/>
          </p:nvGrpSpPr>
          <p:grpSpPr>
            <a:xfrm>
              <a:off x="10196" y="4861"/>
              <a:ext cx="6326" cy="3567"/>
              <a:chOff x="1885" y="4714"/>
              <a:chExt cx="6326" cy="356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885" y="5946"/>
                <a:ext cx="993" cy="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P1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254" y="5946"/>
                <a:ext cx="993" cy="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P2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218" y="7470"/>
                <a:ext cx="993" cy="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P3</a:t>
                </a:r>
                <a:endParaRPr lang="en-US" altLang="zh-CN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2878" y="4714"/>
                <a:ext cx="1556" cy="811"/>
                <a:chOff x="3028" y="4721"/>
                <a:chExt cx="1556" cy="811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3028" y="4721"/>
                  <a:ext cx="1556" cy="8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R1</a:t>
                  </a:r>
                  <a:endParaRPr lang="en-US" altLang="zh-CN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3313" y="5028"/>
                  <a:ext cx="165" cy="182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698" y="7470"/>
                <a:ext cx="1556" cy="810"/>
                <a:chOff x="9964" y="7734"/>
                <a:chExt cx="1556" cy="81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9964" y="7734"/>
                  <a:ext cx="1556" cy="8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R2</a:t>
                  </a:r>
                  <a:endParaRPr lang="en-US" altLang="zh-CN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10264" y="8048"/>
                  <a:ext cx="165" cy="182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11092" y="8048"/>
                  <a:ext cx="165" cy="182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655" y="5350"/>
                <a:ext cx="1556" cy="810"/>
                <a:chOff x="11917" y="5532"/>
                <a:chExt cx="1556" cy="810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1917" y="5532"/>
                  <a:ext cx="1556" cy="8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R3</a:t>
                  </a:r>
                  <a:endParaRPr lang="en-US" altLang="zh-CN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2979" y="5846"/>
                  <a:ext cx="165" cy="182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2" name="曲线连接符 41"/>
              <p:cNvCxnSpPr>
                <a:stCxn id="36" idx="5"/>
                <a:endCxn id="28" idx="4"/>
              </p:cNvCxnSpPr>
              <p:nvPr/>
            </p:nvCxnSpPr>
            <p:spPr>
              <a:xfrm rot="5400000" flipH="1">
                <a:off x="2169" y="6969"/>
                <a:ext cx="1182" cy="757"/>
              </a:xfrm>
              <a:prstGeom prst="curvedConnector3">
                <a:avLst>
                  <a:gd name="adj1" fmla="val -33968"/>
                </a:avLst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曲线连接符 42"/>
              <p:cNvCxnSpPr>
                <a:stCxn id="37" idx="5"/>
                <a:endCxn id="29" idx="4"/>
              </p:cNvCxnSpPr>
              <p:nvPr/>
            </p:nvCxnSpPr>
            <p:spPr>
              <a:xfrm rot="5400000" flipH="1" flipV="1">
                <a:off x="3768" y="6956"/>
                <a:ext cx="1182" cy="784"/>
              </a:xfrm>
              <a:prstGeom prst="curvedConnector3">
                <a:avLst>
                  <a:gd name="adj1" fmla="val -34010"/>
                </a:avLst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曲线连接符 44"/>
              <p:cNvCxnSpPr>
                <a:stCxn id="29" idx="7"/>
                <a:endCxn id="39" idx="1"/>
              </p:cNvCxnSpPr>
              <p:nvPr/>
            </p:nvCxnSpPr>
            <p:spPr>
              <a:xfrm rot="16200000">
                <a:off x="5723" y="5134"/>
                <a:ext cx="309" cy="1553"/>
              </a:xfrm>
              <a:prstGeom prst="curvedConnector2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曲线连接符 45"/>
              <p:cNvCxnSpPr>
                <a:stCxn id="40" idx="3"/>
                <a:endCxn id="30" idx="0"/>
              </p:cNvCxnSpPr>
              <p:nvPr/>
            </p:nvCxnSpPr>
            <p:spPr>
              <a:xfrm rot="5400000">
                <a:off x="6903" y="6631"/>
                <a:ext cx="1651" cy="26"/>
              </a:xfrm>
              <a:prstGeom prst="curvedConnector3">
                <a:avLst>
                  <a:gd name="adj1" fmla="val 50787"/>
                </a:avLst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曲线连接符 46"/>
              <p:cNvCxnSpPr/>
              <p:nvPr/>
            </p:nvCxnSpPr>
            <p:spPr>
              <a:xfrm rot="5400000">
                <a:off x="5594" y="6159"/>
                <a:ext cx="5" cy="4239"/>
              </a:xfrm>
              <a:prstGeom prst="curvedConnector3">
                <a:avLst>
                  <a:gd name="adj1" fmla="val 7540000"/>
                </a:avLst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曲线连接符 47"/>
            <p:cNvCxnSpPr>
              <a:stCxn id="33" idx="5"/>
              <a:endCxn id="28" idx="0"/>
            </p:cNvCxnSpPr>
            <p:nvPr/>
          </p:nvCxnSpPr>
          <p:spPr>
            <a:xfrm rot="5400000">
              <a:off x="10769" y="5247"/>
              <a:ext cx="770" cy="922"/>
            </a:xfrm>
            <a:prstGeom prst="curvedConnector3">
              <a:avLst>
                <a:gd name="adj1" fmla="val 51818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29" idx="0"/>
              <a:endCxn id="32" idx="3"/>
            </p:cNvCxnSpPr>
            <p:nvPr/>
          </p:nvCxnSpPr>
          <p:spPr>
            <a:xfrm rot="16200000" flipV="1">
              <a:off x="12490" y="5522"/>
              <a:ext cx="826" cy="317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第三部分 简答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1085" cy="11677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901825" y="5858510"/>
            <a:ext cx="5321300" cy="12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915160" y="1851660"/>
            <a:ext cx="23495" cy="40189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680210" y="585089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</a:t>
            </a:r>
            <a:endParaRPr lang="en-US" altLang="zh-CN" b="1"/>
          </a:p>
        </p:txBody>
      </p:sp>
      <p:sp>
        <p:nvSpPr>
          <p:cNvPr id="44" name="文本框 43"/>
          <p:cNvSpPr txBox="1"/>
          <p:nvPr/>
        </p:nvSpPr>
        <p:spPr>
          <a:xfrm>
            <a:off x="7054850" y="595376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</a:t>
            </a:r>
            <a:endParaRPr lang="en-US" altLang="zh-CN" b="1"/>
          </a:p>
        </p:txBody>
      </p:sp>
      <p:sp>
        <p:nvSpPr>
          <p:cNvPr id="50" name="文本框 49"/>
          <p:cNvSpPr txBox="1"/>
          <p:nvPr/>
        </p:nvSpPr>
        <p:spPr>
          <a:xfrm>
            <a:off x="1397635" y="185166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</a:t>
            </a:r>
            <a:endParaRPr lang="en-US" altLang="zh-CN" b="1"/>
          </a:p>
        </p:txBody>
      </p:sp>
      <p:sp>
        <p:nvSpPr>
          <p:cNvPr id="51" name="文本框 50"/>
          <p:cNvSpPr txBox="1"/>
          <p:nvPr/>
        </p:nvSpPr>
        <p:spPr>
          <a:xfrm>
            <a:off x="1434465" y="262509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endParaRPr lang="en-US" altLang="zh-CN" b="1"/>
          </a:p>
        </p:txBody>
      </p:sp>
      <p:sp>
        <p:nvSpPr>
          <p:cNvPr id="53" name="文本框 52"/>
          <p:cNvSpPr txBox="1"/>
          <p:nvPr/>
        </p:nvSpPr>
        <p:spPr>
          <a:xfrm>
            <a:off x="5151120" y="595376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endParaRPr lang="en-US" altLang="zh-CN" b="1"/>
          </a:p>
        </p:txBody>
      </p:sp>
      <p:cxnSp>
        <p:nvCxnSpPr>
          <p:cNvPr id="55" name="直接连接符 54"/>
          <p:cNvCxnSpPr/>
          <p:nvPr/>
        </p:nvCxnSpPr>
        <p:spPr>
          <a:xfrm>
            <a:off x="1960880" y="2550160"/>
            <a:ext cx="3244215" cy="33305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643630" y="5953760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P_MAX</a:t>
            </a:r>
            <a:endParaRPr lang="en-US" altLang="zh-CN" b="1"/>
          </a:p>
        </p:txBody>
      </p:sp>
      <p:sp>
        <p:nvSpPr>
          <p:cNvPr id="57" name="文本框 56"/>
          <p:cNvSpPr txBox="1"/>
          <p:nvPr/>
        </p:nvSpPr>
        <p:spPr>
          <a:xfrm>
            <a:off x="1033780" y="367728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</a:t>
            </a:r>
            <a:r>
              <a:rPr lang="en-US" altLang="zh-CN" b="1"/>
              <a:t>_MAX</a:t>
            </a:r>
            <a:endParaRPr lang="en-US" altLang="zh-CN" b="1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1899285" y="3877310"/>
            <a:ext cx="1363980" cy="1206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251200" y="3889375"/>
            <a:ext cx="0" cy="196659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160520" y="4860290"/>
            <a:ext cx="0" cy="98361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1911350" y="4872990"/>
            <a:ext cx="2237105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098165" y="5953760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64" name="文本框 63"/>
          <p:cNvSpPr txBox="1"/>
          <p:nvPr/>
        </p:nvSpPr>
        <p:spPr>
          <a:xfrm>
            <a:off x="1571625" y="467677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65" name="文本框 64"/>
          <p:cNvSpPr txBox="1"/>
          <p:nvPr/>
        </p:nvSpPr>
        <p:spPr>
          <a:xfrm>
            <a:off x="3280410" y="3509010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O1</a:t>
            </a:r>
            <a:endParaRPr lang="en-US" altLang="zh-CN" b="1"/>
          </a:p>
        </p:txBody>
      </p:sp>
      <p:sp>
        <p:nvSpPr>
          <p:cNvPr id="66" name="文本框 65"/>
          <p:cNvSpPr txBox="1"/>
          <p:nvPr/>
        </p:nvSpPr>
        <p:spPr>
          <a:xfrm>
            <a:off x="4248785" y="4491990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O2</a:t>
            </a:r>
            <a:endParaRPr lang="en-US" altLang="zh-CN" b="1"/>
          </a:p>
        </p:txBody>
      </p:sp>
      <p:sp>
        <p:nvSpPr>
          <p:cNvPr id="67" name="文本框 66"/>
          <p:cNvSpPr txBox="1"/>
          <p:nvPr/>
        </p:nvSpPr>
        <p:spPr>
          <a:xfrm>
            <a:off x="2858135" y="4860290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O3</a:t>
            </a:r>
            <a:endParaRPr lang="en-US" altLang="zh-CN" b="1"/>
          </a:p>
        </p:txBody>
      </p:sp>
      <p:sp>
        <p:nvSpPr>
          <p:cNvPr id="68" name="文本框 67"/>
          <p:cNvSpPr txBox="1"/>
          <p:nvPr/>
        </p:nvSpPr>
        <p:spPr>
          <a:xfrm>
            <a:off x="2362835" y="4153535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①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362835" y="529082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②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413760" y="529082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③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352800" y="4326255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878580" y="1851660"/>
            <a:ext cx="7165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请问，</a:t>
            </a:r>
            <a:r>
              <a:rPr lang="en-US" altLang="zh-CN" sz="2400" b="1"/>
              <a:t>O1</a:t>
            </a:r>
            <a:r>
              <a:rPr lang="zh-CN" altLang="en-US" sz="2400" b="1"/>
              <a:t>，</a:t>
            </a:r>
            <a:r>
              <a:rPr lang="en-US" altLang="zh-CN" sz="2400" b="1"/>
              <a:t>O2</a:t>
            </a:r>
            <a:r>
              <a:rPr lang="zh-CN" altLang="en-US" sz="2400" b="1"/>
              <a:t>和</a:t>
            </a:r>
            <a:r>
              <a:rPr lang="en-US" altLang="zh-CN" sz="2400" b="1"/>
              <a:t>O3 </a:t>
            </a:r>
            <a:r>
              <a:rPr lang="zh-CN" altLang="en-US" sz="2400" b="1"/>
              <a:t>应该属于</a:t>
            </a:r>
            <a:r>
              <a:rPr lang="en-US" altLang="zh-CN" sz="2400" b="1"/>
              <a:t>1</a:t>
            </a:r>
            <a:r>
              <a:rPr lang="zh-CN" altLang="en-US" sz="2400" b="1"/>
              <a:t>，</a:t>
            </a:r>
            <a:r>
              <a:rPr lang="en-US" altLang="zh-CN" sz="2400" b="1"/>
              <a:t>2</a:t>
            </a:r>
            <a:r>
              <a:rPr lang="zh-CN" altLang="en-US" sz="2400" b="1"/>
              <a:t>，</a:t>
            </a:r>
            <a:r>
              <a:rPr lang="en-US" altLang="zh-CN" sz="2400" b="1"/>
              <a:t>3</a:t>
            </a:r>
            <a:r>
              <a:rPr lang="zh-CN" altLang="en-US" sz="2400" b="1"/>
              <a:t>，</a:t>
            </a:r>
            <a:r>
              <a:rPr lang="en-US" altLang="zh-CN" sz="2400" b="1"/>
              <a:t>4</a:t>
            </a:r>
            <a:r>
              <a:rPr lang="zh-CN" altLang="en-US" sz="2400" b="1"/>
              <a:t>哪个区域？</a:t>
            </a:r>
            <a:endParaRPr lang="zh-CN" altLang="en-US" sz="2400" b="1"/>
          </a:p>
        </p:txBody>
      </p:sp>
      <p:sp>
        <p:nvSpPr>
          <p:cNvPr id="77" name="文本框 76"/>
          <p:cNvSpPr txBox="1"/>
          <p:nvPr/>
        </p:nvSpPr>
        <p:spPr>
          <a:xfrm>
            <a:off x="3898900" y="2398395"/>
            <a:ext cx="9147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请问，</a:t>
            </a:r>
            <a:r>
              <a:rPr lang="en-US" altLang="zh-CN" sz="2400" b="1"/>
              <a:t>O1O3</a:t>
            </a:r>
            <a:r>
              <a:rPr lang="zh-CN" altLang="en-US" sz="2400" b="1"/>
              <a:t>和</a:t>
            </a:r>
            <a:r>
              <a:rPr lang="en-US" altLang="zh-CN" sz="2400" b="1"/>
              <a:t>O2O3</a:t>
            </a:r>
            <a:r>
              <a:rPr lang="zh-CN" altLang="en-US" sz="2400" b="1"/>
              <a:t>区间的点应该属于</a:t>
            </a:r>
            <a:r>
              <a:rPr lang="en-US" altLang="zh-CN" sz="2400" b="1"/>
              <a:t>1</a:t>
            </a:r>
            <a:r>
              <a:rPr lang="zh-CN" altLang="en-US" sz="2400" b="1"/>
              <a:t>，</a:t>
            </a:r>
            <a:r>
              <a:rPr lang="en-US" altLang="zh-CN" sz="2400" b="1"/>
              <a:t>2</a:t>
            </a:r>
            <a:r>
              <a:rPr lang="zh-CN" altLang="en-US" sz="2400" b="1"/>
              <a:t>，</a:t>
            </a:r>
            <a:r>
              <a:rPr lang="en-US" altLang="zh-CN" sz="2400" b="1"/>
              <a:t>3</a:t>
            </a:r>
            <a:r>
              <a:rPr lang="zh-CN" altLang="en-US" sz="2400" b="1"/>
              <a:t>，</a:t>
            </a:r>
            <a:r>
              <a:rPr lang="en-US" altLang="zh-CN" sz="2400" b="1"/>
              <a:t>4</a:t>
            </a:r>
            <a:r>
              <a:rPr lang="zh-CN" altLang="en-US" sz="2400" b="1"/>
              <a:t>哪个区域？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第四部分 计算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系统状态</a:t>
            </a:r>
            <a:r>
              <a:rPr lang="en-US" altLang="zh-CN"/>
              <a:t>S</a:t>
            </a:r>
            <a:r>
              <a:rPr lang="zh-CN" altLang="en-US"/>
              <a:t>如下表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四类资源还剩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，目前该状态是否安全？</a:t>
            </a:r>
            <a:endParaRPr lang="zh-CN" altLang="en-US"/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1076960" y="2645410"/>
          <a:ext cx="10125075" cy="411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"/>
                <a:gridCol w="1177290"/>
                <a:gridCol w="1146810"/>
                <a:gridCol w="1140460"/>
                <a:gridCol w="1195070"/>
                <a:gridCol w="1177290"/>
                <a:gridCol w="1144905"/>
                <a:gridCol w="1141730"/>
                <a:gridCol w="1195070"/>
              </a:tblGrid>
              <a:tr h="6140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ALLOCATION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MAX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P0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P1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P2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P3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P4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第四部分 计算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9679305" y="203835"/>
            <a:ext cx="2581275" cy="4559935"/>
          </a:xfrm>
        </p:spPr>
        <p:txBody>
          <a:bodyPr/>
          <a:p>
            <a:pPr marL="0" indent="0">
              <a:buNone/>
            </a:pPr>
            <a:r>
              <a:rPr lang="zh-CN" altLang="en-US"/>
              <a:t>系统状态</a:t>
            </a:r>
            <a:r>
              <a:rPr lang="en-US" altLang="zh-CN"/>
              <a:t>S</a:t>
            </a:r>
            <a:r>
              <a:rPr lang="zh-CN" altLang="en-US"/>
              <a:t>如下表，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四类资源还剩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P1</a:t>
            </a:r>
            <a:r>
              <a:rPr lang="zh-CN" altLang="en-US"/>
              <a:t>此时提出要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0</a:t>
            </a:r>
            <a:r>
              <a:rPr lang="zh-CN" altLang="en-US"/>
              <a:t>）个资源，能否分配？</a:t>
            </a:r>
            <a:endParaRPr lang="zh-CN" altLang="en-US"/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120650" y="1342390"/>
          <a:ext cx="9459595" cy="528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/>
                <a:gridCol w="1100455"/>
                <a:gridCol w="1070610"/>
                <a:gridCol w="1064895"/>
                <a:gridCol w="1116965"/>
                <a:gridCol w="1099820"/>
                <a:gridCol w="1069975"/>
                <a:gridCol w="1066800"/>
                <a:gridCol w="1116330"/>
              </a:tblGrid>
              <a:tr h="6140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ALLOCATION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MAX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108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P0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8108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P1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8108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P2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8102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P3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8108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P4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beab596-65fe-4f1d-8494-cf8e77c2f0bf}"/>
  <p:tag name="TABLE_RECT" val="36*235.53*888*168.9"/>
  <p:tag name="TABLE_EMPHASIZE_COLOR" val="6579300"/>
  <p:tag name="TABLE_ONEKEY_SKIN_IDX" val="0"/>
  <p:tag name="TABLE_SKINIDX" val="-1"/>
  <p:tag name="TABLE_COLORIDX" val="l"/>
</p:tagLst>
</file>

<file path=ppt/tags/tag2.xml><?xml version="1.0" encoding="utf-8"?>
<p:tagLst xmlns:p="http://schemas.openxmlformats.org/presentationml/2006/main">
  <p:tag name="KSO_WM_UNIT_TABLE_BEAUTIFY" val="smartTable{c5771148-0e61-43e1-973e-f46fc6b6a5f7}"/>
  <p:tag name="TABLE_RECT" val="44.65*147.005*870.7*345.95"/>
  <p:tag name="TABLE_EMPHASIZE_COLOR" val="6579300"/>
  <p:tag name="TABLE_ONEKEY_SKIN_IDX" val="0"/>
  <p:tag name="TABLE_SKINIDX" val="-1"/>
  <p:tag name="TABLE_COLORIDX" val="l"/>
</p:tagLst>
</file>

<file path=ppt/tags/tag3.xml><?xml version="1.0" encoding="utf-8"?>
<p:tagLst xmlns:p="http://schemas.openxmlformats.org/presentationml/2006/main">
  <p:tag name="KSO_WM_UNIT_TABLE_BEAUTIFY" val="smartTable{c5771148-0e61-43e1-973e-f46fc6b6a5f7}"/>
  <p:tag name="TABLE_RECT" val="44.65*147.005*870.7*345.95"/>
  <p:tag name="TABLE_EMPHASIZE_COLOR" val="6579300"/>
  <p:tag name="TABLE_ONEKEY_SKIN_IDX" val="0"/>
  <p:tag name="TABLE_SKINIDX" val="-1"/>
  <p:tag name="TABLE_COLORIDX" val="l"/>
</p:tagLst>
</file>

<file path=ppt/tags/tag4.xml><?xml version="1.0" encoding="utf-8"?>
<p:tagLst xmlns:p="http://schemas.openxmlformats.org/presentationml/2006/main">
  <p:tag name="KSO_WM_UNIT_TABLE_BEAUTIFY" val="smartTable{918fb611-eb14-404d-8ac8-77a83979f103}"/>
  <p:tag name="TABLE_RECT" val="66*143.75*828*180"/>
  <p:tag name="TABLE_EMPHASIZE_COLOR" val="6579300"/>
  <p:tag name="TABLE_ONEKEY_SKIN_IDX" val="0"/>
  <p:tag name="TABLE_SKINIDX" val="-1"/>
  <p:tag name="TABLE_COLORIDX" val="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宽屏</PresentationFormat>
  <Paragraphs>436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Office 主题</vt:lpstr>
      <vt:lpstr>PowerPoint 演示文稿</vt:lpstr>
      <vt:lpstr>PowerPoint 演示文稿</vt:lpstr>
      <vt:lpstr>第一部分 选择</vt:lpstr>
      <vt:lpstr>第二部分 填空</vt:lpstr>
      <vt:lpstr>第二部分 填空</vt:lpstr>
      <vt:lpstr>第三部分 简答</vt:lpstr>
      <vt:lpstr>第三部分 简答</vt:lpstr>
      <vt:lpstr>第三部分 简答</vt:lpstr>
      <vt:lpstr>第四部分 计算</vt:lpstr>
      <vt:lpstr>第四部分 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Sophrina</dc:creator>
  <cp:lastModifiedBy>Sophrina</cp:lastModifiedBy>
  <cp:revision>3</cp:revision>
  <dcterms:created xsi:type="dcterms:W3CDTF">2020-11-02T10:59:00Z</dcterms:created>
  <dcterms:modified xsi:type="dcterms:W3CDTF">2020-11-02T13:12:11Z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