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09" r:id="rId3"/>
    <p:sldId id="413" r:id="rId4"/>
    <p:sldId id="412" r:id="rId5"/>
    <p:sldId id="417" r:id="rId6"/>
    <p:sldId id="418" r:id="rId7"/>
    <p:sldId id="411" r:id="rId8"/>
    <p:sldId id="41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rgbClr val="FFFFFF"/>
        </a:solidFill>
        <a:effectLst/>
      </p:bgPr>
    </p:bg>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Font typeface="Arial" panose="020B060402020202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buFont typeface="Arial" panose="020B0604020202020204" pitchFamily="34" charset="0"/>
              <a:buChar char="●"/>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en-US"/>
              <a:t>随堂测验</a:t>
            </a:r>
            <a:endParaRPr lang="zh-CN" altLang="en-US"/>
          </a:p>
        </p:txBody>
      </p:sp>
      <p:sp>
        <p:nvSpPr>
          <p:cNvPr id="3" name="副标题 2"/>
          <p:cNvSpPr>
            <a:spLocks noGrp="1"/>
          </p:cNvSpPr>
          <p:nvPr>
            <p:ph type="subTitle" idx="1"/>
            <p:custDataLst>
              <p:tags r:id="rId2"/>
            </p:custDataLst>
          </p:nvPr>
        </p:nvSpPr>
        <p:spPr/>
        <p:txBody>
          <a:bodyPr/>
          <a:p>
            <a:r>
              <a:rPr lang="zh-CN" altLang="en-US"/>
              <a:t>第四章 存储器管理</a:t>
            </a:r>
            <a:endParaRPr lang="en-US" altLang="zh-CN"/>
          </a:p>
          <a:p>
            <a:r>
              <a:rPr lang="en-US" altLang="zh-CN"/>
              <a:t>2020-11-16</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t>选择</a:t>
            </a:r>
          </a:p>
        </p:txBody>
      </p:sp>
      <p:sp>
        <p:nvSpPr>
          <p:cNvPr id="3" name="内容占位符 2"/>
          <p:cNvSpPr>
            <a:spLocks noGrp="1"/>
          </p:cNvSpPr>
          <p:nvPr>
            <p:ph idx="1"/>
          </p:nvPr>
        </p:nvSpPr>
        <p:spPr>
          <a:xfrm>
            <a:off x="608330" y="1490345"/>
            <a:ext cx="11583670" cy="4759325"/>
          </a:xfrm>
        </p:spPr>
        <p:txBody>
          <a:bodyPr>
            <a:noAutofit/>
          </a:bodyPr>
          <a:p>
            <a:r>
              <a:rPr sz="2000" b="1">
                <a:solidFill>
                  <a:srgbClr val="0000FF"/>
                </a:solidFill>
              </a:rPr>
              <a:t>1）动态分区分配中，系统回收一块内存需要修改空闲分区表，造成空闲区数减1的是（   ）</a:t>
            </a:r>
            <a:endParaRPr sz="2000" b="1">
              <a:solidFill>
                <a:srgbClr val="0000FF"/>
              </a:solidFill>
            </a:endParaRPr>
          </a:p>
          <a:p>
            <a:pPr marL="0" indent="0">
              <a:buNone/>
            </a:pPr>
            <a:r>
              <a:rPr sz="2000" b="1">
                <a:solidFill>
                  <a:srgbClr val="0000FF"/>
                </a:solidFill>
              </a:rPr>
              <a:t>	</a:t>
            </a:r>
            <a:r>
              <a:rPr sz="2000" b="1">
                <a:solidFill>
                  <a:schemeClr val="tx1"/>
                </a:solidFill>
              </a:rPr>
              <a:t>A. 有上邻空闲区而无下邻空闲区 		B. 无上邻空闲区但有下邻空闲区</a:t>
            </a:r>
            <a:endParaRPr sz="2000" b="1">
              <a:solidFill>
                <a:schemeClr val="tx1"/>
              </a:solidFill>
            </a:endParaRPr>
          </a:p>
          <a:p>
            <a:pPr marL="0" indent="0">
              <a:buNone/>
            </a:pPr>
            <a:r>
              <a:rPr sz="2000" b="1">
                <a:solidFill>
                  <a:schemeClr val="tx1"/>
                </a:solidFill>
              </a:rPr>
              <a:t>	C.既有上邻空闲区也有下邻空闲区 	D. </a:t>
            </a:r>
            <a:r>
              <a:rPr sz="2000" b="1">
                <a:solidFill>
                  <a:schemeClr val="tx1"/>
                </a:solidFill>
                <a:sym typeface="+mn-ea"/>
              </a:rPr>
              <a:t>无上邻空闲区也无下邻空闲区</a:t>
            </a:r>
            <a:endParaRPr sz="2000" b="1">
              <a:solidFill>
                <a:schemeClr val="tx1"/>
              </a:solidFill>
              <a:sym typeface="+mn-ea"/>
            </a:endParaRPr>
          </a:p>
          <a:p>
            <a:r>
              <a:rPr sz="2000" b="1">
                <a:solidFill>
                  <a:srgbClr val="0000FF"/>
                </a:solidFill>
              </a:rPr>
              <a:t>2）在页式存储管理方案中，使用（   ）实现地址变换</a:t>
            </a:r>
            <a:endParaRPr sz="2000" b="1">
              <a:solidFill>
                <a:srgbClr val="0000FF"/>
              </a:solidFill>
            </a:endParaRPr>
          </a:p>
          <a:p>
            <a:pPr marL="0" indent="0">
              <a:buNone/>
            </a:pPr>
            <a:r>
              <a:rPr sz="2000" b="1">
                <a:solidFill>
                  <a:srgbClr val="0000FF"/>
                </a:solidFill>
                <a:sym typeface="+mn-ea"/>
              </a:rPr>
              <a:t>	</a:t>
            </a:r>
            <a:r>
              <a:rPr sz="2000" b="1">
                <a:solidFill>
                  <a:schemeClr val="tx1"/>
                </a:solidFill>
                <a:sym typeface="+mn-ea"/>
              </a:rPr>
              <a:t>A. 页表		B. 段表</a:t>
            </a:r>
            <a:endParaRPr sz="2000" b="1">
              <a:solidFill>
                <a:schemeClr val="tx1"/>
              </a:solidFill>
            </a:endParaRPr>
          </a:p>
          <a:p>
            <a:pPr marL="0" indent="0">
              <a:buNone/>
            </a:pPr>
            <a:r>
              <a:rPr sz="2000" b="1">
                <a:solidFill>
                  <a:schemeClr val="tx1"/>
                </a:solidFill>
                <a:sym typeface="+mn-ea"/>
              </a:rPr>
              <a:t>	C.空闲区表 	</a:t>
            </a:r>
            <a:r>
              <a:rPr lang="en-US" altLang="zh-CN" sz="2000" b="1">
                <a:solidFill>
                  <a:schemeClr val="tx1"/>
                </a:solidFill>
                <a:sym typeface="+mn-ea"/>
              </a:rPr>
              <a:t>	</a:t>
            </a:r>
            <a:r>
              <a:rPr sz="2000" b="1">
                <a:solidFill>
                  <a:schemeClr val="tx1"/>
                </a:solidFill>
                <a:sym typeface="+mn-ea"/>
              </a:rPr>
              <a:t>D. 段表和页表</a:t>
            </a:r>
            <a:endParaRPr sz="2000" b="1">
              <a:solidFill>
                <a:schemeClr val="tx1"/>
              </a:solidFill>
              <a:sym typeface="+mn-ea"/>
            </a:endParaRPr>
          </a:p>
          <a:p>
            <a:pPr algn="l">
              <a:buClrTx/>
              <a:buSzTx/>
            </a:pPr>
            <a:r>
              <a:rPr sz="2000" b="1">
                <a:solidFill>
                  <a:srgbClr val="0000FF"/>
                </a:solidFill>
                <a:sym typeface="+mn-ea"/>
              </a:rPr>
              <a:t>3）根据存储区分配所用基本单位的不同，可以将离散分配方式分为(  )</a:t>
            </a:r>
            <a:endParaRPr sz="2000" b="1">
              <a:solidFill>
                <a:srgbClr val="0000FF"/>
              </a:solidFill>
              <a:sym typeface="+mn-ea"/>
            </a:endParaRPr>
          </a:p>
          <a:p>
            <a:pPr marL="0" indent="0">
              <a:buNone/>
            </a:pPr>
            <a:r>
              <a:rPr sz="2000" b="1">
                <a:solidFill>
                  <a:srgbClr val="0000FF"/>
                </a:solidFill>
                <a:sym typeface="+mn-ea"/>
              </a:rPr>
              <a:t>	</a:t>
            </a:r>
            <a:r>
              <a:rPr sz="2000" b="1">
                <a:solidFill>
                  <a:schemeClr val="tx1"/>
                </a:solidFill>
                <a:sym typeface="+mn-ea"/>
              </a:rPr>
              <a:t>A. 分页、分段和段页式		B. 单一连续和固定分区</a:t>
            </a:r>
            <a:endParaRPr sz="2000" b="1">
              <a:solidFill>
                <a:schemeClr val="tx1"/>
              </a:solidFill>
            </a:endParaRPr>
          </a:p>
          <a:p>
            <a:pPr marL="0" indent="0">
              <a:buNone/>
            </a:pPr>
            <a:r>
              <a:rPr sz="2000" b="1">
                <a:solidFill>
                  <a:schemeClr val="tx1"/>
                </a:solidFill>
                <a:sym typeface="+mn-ea"/>
              </a:rPr>
              <a:t>	C.动态分区</a:t>
            </a:r>
            <a:r>
              <a:rPr lang="en-US" altLang="zh-CN" sz="2000" b="1">
                <a:solidFill>
                  <a:schemeClr val="tx1"/>
                </a:solidFill>
                <a:sym typeface="+mn-ea"/>
              </a:rPr>
              <a:t>				</a:t>
            </a:r>
            <a:r>
              <a:rPr sz="2000" b="1">
                <a:solidFill>
                  <a:schemeClr val="tx1"/>
                </a:solidFill>
                <a:sym typeface="+mn-ea"/>
              </a:rPr>
              <a:t>D. 可重定位动态分区</a:t>
            </a:r>
            <a:endParaRPr sz="2000" b="1">
              <a:solidFill>
                <a:schemeClr val="tx1"/>
              </a:solidFill>
              <a:sym typeface="+mn-ea"/>
            </a:endParaRPr>
          </a:p>
          <a:p>
            <a:endParaRPr sz="2000" b="1">
              <a:solidFill>
                <a:schemeClr val="tx1"/>
              </a:solidFill>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t>选择</a:t>
            </a:r>
          </a:p>
        </p:txBody>
      </p:sp>
      <p:sp>
        <p:nvSpPr>
          <p:cNvPr id="3" name="内容占位符 2"/>
          <p:cNvSpPr>
            <a:spLocks noGrp="1"/>
          </p:cNvSpPr>
          <p:nvPr>
            <p:ph idx="1"/>
          </p:nvPr>
        </p:nvSpPr>
        <p:spPr/>
        <p:txBody>
          <a:bodyPr/>
          <a:p>
            <a:r>
              <a:rPr lang="en-US" altLang="zh-CN" sz="2000" b="1">
                <a:solidFill>
                  <a:srgbClr val="0000FF"/>
                </a:solidFill>
              </a:rPr>
              <a:t>4</a:t>
            </a:r>
            <a:r>
              <a:rPr sz="2000" b="1">
                <a:solidFill>
                  <a:srgbClr val="0000FF"/>
                </a:solidFill>
              </a:rPr>
              <a:t>）</a:t>
            </a:r>
            <a:r>
              <a:rPr sz="2000" b="1">
                <a:solidFill>
                  <a:srgbClr val="0000FF"/>
                </a:solidFill>
                <a:sym typeface="+mn-ea"/>
              </a:rPr>
              <a:t>在一个页式存储管理系统中，页表内容如图。若页的大小为</a:t>
            </a:r>
            <a:r>
              <a:rPr lang="en-US" altLang="zh-CN" sz="2000" b="1">
                <a:solidFill>
                  <a:srgbClr val="0000FF"/>
                </a:solidFill>
                <a:sym typeface="+mn-ea"/>
              </a:rPr>
              <a:t>4K</a:t>
            </a:r>
            <a:r>
              <a:rPr sz="2000" b="1">
                <a:solidFill>
                  <a:srgbClr val="0000FF"/>
                </a:solidFill>
                <a:sym typeface="+mn-ea"/>
              </a:rPr>
              <a:t>，则地址变换机构将逻辑地址</a:t>
            </a:r>
            <a:r>
              <a:rPr lang="en-US" altLang="zh-CN" sz="2000" b="1">
                <a:solidFill>
                  <a:srgbClr val="0000FF"/>
                </a:solidFill>
                <a:sym typeface="+mn-ea"/>
              </a:rPr>
              <a:t>0</a:t>
            </a:r>
            <a:r>
              <a:rPr sz="2000" b="1">
                <a:solidFill>
                  <a:srgbClr val="0000FF"/>
                </a:solidFill>
                <a:sym typeface="+mn-ea"/>
              </a:rPr>
              <a:t>变换为物理地址</a:t>
            </a:r>
            <a:r>
              <a:rPr lang="en-US" altLang="zh-CN" sz="2000" b="1">
                <a:solidFill>
                  <a:srgbClr val="0000FF"/>
                </a:solidFill>
                <a:sym typeface="+mn-ea"/>
              </a:rPr>
              <a:t>(           )</a:t>
            </a:r>
            <a:endParaRPr lang="en-US" altLang="zh-CN" sz="2000" b="1" dirty="0">
              <a:solidFill>
                <a:srgbClr val="0000FF"/>
              </a:solidFill>
            </a:endParaRPr>
          </a:p>
          <a:p>
            <a:endParaRPr sz="2000"/>
          </a:p>
        </p:txBody>
      </p:sp>
      <p:graphicFrame>
        <p:nvGraphicFramePr>
          <p:cNvPr id="4" name="表格 3"/>
          <p:cNvGraphicFramePr>
            <a:graphicFrameLocks noGrp="1"/>
          </p:cNvGraphicFramePr>
          <p:nvPr>
            <p:custDataLst>
              <p:tags r:id="rId1"/>
            </p:custDataLst>
          </p:nvPr>
        </p:nvGraphicFramePr>
        <p:xfrm>
          <a:off x="929764" y="2697247"/>
          <a:ext cx="3672468" cy="3349194"/>
        </p:xfrm>
        <a:graphic>
          <a:graphicData uri="http://schemas.openxmlformats.org/drawingml/2006/table">
            <a:tbl>
              <a:tblPr firstRow="1" bandRow="1">
                <a:tableStyleId>{5C22544A-7EE6-4342-B048-85BDC9FD1C3A}</a:tableStyleId>
              </a:tblPr>
              <a:tblGrid>
                <a:gridCol w="1836234"/>
                <a:gridCol w="1836234"/>
              </a:tblGrid>
              <a:tr h="558199">
                <a:tc>
                  <a:txBody>
                    <a:bodyPr/>
                    <a:p>
                      <a:pPr algn="ctr"/>
                      <a:r>
                        <a:rPr lang="zh-CN" altLang="en-US" sz="2800" dirty="0">
                          <a:solidFill>
                            <a:srgbClr val="FFFFFF"/>
                          </a:solidFill>
                        </a:rPr>
                        <a:t>页号</a:t>
                      </a:r>
                      <a:endParaRPr lang="zh-CN" altLang="en-US" sz="2800" dirty="0">
                        <a:solidFill>
                          <a:srgbClr val="FFFFFF"/>
                        </a:solidFill>
                      </a:endParaRPr>
                    </a:p>
                  </a:txBody>
                  <a:tcPr>
                    <a:lnL w="19050" cap="rnd">
                      <a:solidFill>
                        <a:srgbClr val="03A9F5"/>
                      </a:solidFill>
                      <a:prstDash val="solid"/>
                    </a:lnL>
                    <a:lnR w="3175">
                      <a:solidFill>
                        <a:srgbClr val="FFFFFF"/>
                      </a:solidFill>
                      <a:prstDash val="dot"/>
                    </a:lnR>
                    <a:lnT w="19050" cap="rnd">
                      <a:solidFill>
                        <a:srgbClr val="03A9F5"/>
                      </a:solidFill>
                      <a:prstDash val="solid"/>
                    </a:lnT>
                    <a:lnB w="19050">
                      <a:solidFill>
                        <a:srgbClr val="03A9F5"/>
                      </a:solidFill>
                      <a:prstDash val="solid"/>
                    </a:lnB>
                    <a:solidFill>
                      <a:srgbClr val="03A9F5"/>
                    </a:solidFill>
                  </a:tcPr>
                </a:tc>
                <a:tc>
                  <a:txBody>
                    <a:bodyPr/>
                    <a:p>
                      <a:pPr algn="ctr"/>
                      <a:r>
                        <a:rPr lang="zh-CN" altLang="en-US" sz="2800" dirty="0">
                          <a:solidFill>
                            <a:srgbClr val="FFFFFF"/>
                          </a:solidFill>
                        </a:rPr>
                        <a:t>块号</a:t>
                      </a:r>
                      <a:endParaRPr lang="zh-CN" altLang="en-US" sz="2800" dirty="0">
                        <a:solidFill>
                          <a:srgbClr val="FFFFFF"/>
                        </a:solidFill>
                      </a:endParaRPr>
                    </a:p>
                  </a:txBody>
                  <a:tcPr>
                    <a:lnL w="3175">
                      <a:solidFill>
                        <a:srgbClr val="FFFFFF"/>
                      </a:solidFill>
                      <a:prstDash val="dot"/>
                    </a:lnL>
                    <a:lnR w="19050" cap="rnd">
                      <a:solidFill>
                        <a:srgbClr val="03A9F5"/>
                      </a:solidFill>
                      <a:prstDash val="solid"/>
                    </a:lnR>
                    <a:lnT w="19050" cap="rnd">
                      <a:solidFill>
                        <a:srgbClr val="03A9F5"/>
                      </a:solidFill>
                      <a:prstDash val="solid"/>
                    </a:lnT>
                    <a:lnB w="19050">
                      <a:solidFill>
                        <a:srgbClr val="03A9F5"/>
                      </a:solidFill>
                      <a:prstDash val="solid"/>
                    </a:lnB>
                    <a:solidFill>
                      <a:srgbClr val="03A9F5"/>
                    </a:solidFill>
                  </a:tcPr>
                </a:tc>
              </a:tr>
              <a:tr h="558199">
                <a:tc>
                  <a:txBody>
                    <a:bodyPr/>
                    <a:p>
                      <a:pPr algn="ctr"/>
                      <a:r>
                        <a:rPr lang="en-US" altLang="zh-CN" sz="2800" dirty="0">
                          <a:solidFill>
                            <a:srgbClr val="404040"/>
                          </a:solidFill>
                        </a:rPr>
                        <a:t>0</a:t>
                      </a:r>
                      <a:endParaRPr lang="en-US" altLang="zh-CN" sz="2800" dirty="0">
                        <a:solidFill>
                          <a:srgbClr val="404040"/>
                        </a:solidFill>
                      </a:endParaRPr>
                    </a:p>
                  </a:txBody>
                  <a:tcPr>
                    <a:lnL w="19050" cap="rnd">
                      <a:solidFill>
                        <a:srgbClr val="03A9F5"/>
                      </a:solidFill>
                      <a:prstDash val="solid"/>
                    </a:lnL>
                    <a:lnR w="3175">
                      <a:solidFill>
                        <a:srgbClr val="03A9F5"/>
                      </a:solidFill>
                      <a:prstDash val="dot"/>
                    </a:lnR>
                    <a:lnT w="19050">
                      <a:solidFill>
                        <a:srgbClr val="03A9F5"/>
                      </a:solidFill>
                      <a:prstDash val="solid"/>
                    </a:lnT>
                    <a:lnB w="3175">
                      <a:solidFill>
                        <a:srgbClr val="03A9F5"/>
                      </a:solidFill>
                      <a:prstDash val="dot"/>
                    </a:lnB>
                    <a:solidFill>
                      <a:srgbClr val="F2F2F2"/>
                    </a:solidFill>
                  </a:tcPr>
                </a:tc>
                <a:tc>
                  <a:txBody>
                    <a:bodyPr/>
                    <a:p>
                      <a:pPr algn="ctr"/>
                      <a:r>
                        <a:rPr lang="en-US" altLang="zh-CN" sz="2800" dirty="0">
                          <a:solidFill>
                            <a:srgbClr val="404040"/>
                          </a:solidFill>
                        </a:rPr>
                        <a:t>2</a:t>
                      </a:r>
                      <a:endParaRPr lang="en-US" altLang="zh-CN" sz="2800" dirty="0">
                        <a:solidFill>
                          <a:srgbClr val="404040"/>
                        </a:solidFill>
                      </a:endParaRPr>
                    </a:p>
                  </a:txBody>
                  <a:tcPr>
                    <a:lnL w="3175">
                      <a:solidFill>
                        <a:srgbClr val="03A9F5"/>
                      </a:solidFill>
                      <a:prstDash val="dot"/>
                    </a:lnL>
                    <a:lnR w="19050" cap="rnd">
                      <a:solidFill>
                        <a:srgbClr val="03A9F5"/>
                      </a:solidFill>
                      <a:prstDash val="solid"/>
                    </a:lnR>
                    <a:lnT w="19050">
                      <a:solidFill>
                        <a:srgbClr val="03A9F5"/>
                      </a:solidFill>
                      <a:prstDash val="solid"/>
                    </a:lnT>
                    <a:lnB w="3175">
                      <a:solidFill>
                        <a:srgbClr val="03A9F5"/>
                      </a:solidFill>
                      <a:prstDash val="dot"/>
                    </a:lnB>
                    <a:solidFill>
                      <a:srgbClr val="F2F2F2"/>
                    </a:solidFill>
                  </a:tcPr>
                </a:tc>
              </a:tr>
              <a:tr h="558199">
                <a:tc>
                  <a:txBody>
                    <a:bodyPr/>
                    <a:p>
                      <a:pPr algn="ctr"/>
                      <a:r>
                        <a:rPr lang="en-US" altLang="zh-CN" sz="2800" dirty="0">
                          <a:solidFill>
                            <a:srgbClr val="404040"/>
                          </a:solidFill>
                        </a:rPr>
                        <a:t>1</a:t>
                      </a:r>
                      <a:endParaRPr lang="en-US" altLang="zh-CN" sz="2800"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p>
                      <a:pPr algn="ctr"/>
                      <a:r>
                        <a:rPr lang="en-US" altLang="zh-CN" sz="2800" dirty="0">
                          <a:solidFill>
                            <a:srgbClr val="404040"/>
                          </a:solidFill>
                        </a:rPr>
                        <a:t>1</a:t>
                      </a:r>
                      <a:endParaRPr lang="en-US" altLang="zh-CN" sz="2800" dirty="0">
                        <a:solidFill>
                          <a:srgbClr val="404040"/>
                        </a:solidFill>
                      </a:endParaRP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tr>
              <a:tr h="558199">
                <a:tc>
                  <a:txBody>
                    <a:bodyPr/>
                    <a:p>
                      <a:pPr algn="ctr"/>
                      <a:r>
                        <a:rPr lang="en-US" altLang="zh-CN" sz="2800" dirty="0">
                          <a:solidFill>
                            <a:srgbClr val="404040"/>
                          </a:solidFill>
                        </a:rPr>
                        <a:t>2</a:t>
                      </a:r>
                      <a:endParaRPr lang="en-US" altLang="zh-CN" sz="2800"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2F2F2"/>
                    </a:solidFill>
                  </a:tcPr>
                </a:tc>
                <a:tc>
                  <a:txBody>
                    <a:bodyPr/>
                    <a:p>
                      <a:pPr algn="ctr"/>
                      <a:r>
                        <a:rPr lang="en-US" altLang="zh-CN" sz="2800" dirty="0">
                          <a:solidFill>
                            <a:srgbClr val="404040"/>
                          </a:solidFill>
                        </a:rPr>
                        <a:t>6</a:t>
                      </a:r>
                      <a:endParaRPr lang="en-US" altLang="zh-CN" sz="2800" dirty="0">
                        <a:solidFill>
                          <a:srgbClr val="404040"/>
                        </a:solidFill>
                      </a:endParaRP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2F2F2"/>
                    </a:solidFill>
                  </a:tcPr>
                </a:tc>
              </a:tr>
              <a:tr h="558199">
                <a:tc>
                  <a:txBody>
                    <a:bodyPr/>
                    <a:p>
                      <a:pPr algn="ctr"/>
                      <a:r>
                        <a:rPr lang="en-US" altLang="zh-CN" sz="2800" dirty="0">
                          <a:solidFill>
                            <a:srgbClr val="404040"/>
                          </a:solidFill>
                        </a:rPr>
                        <a:t>3</a:t>
                      </a:r>
                      <a:endParaRPr lang="en-US" altLang="zh-CN" sz="2800"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3175">
                      <a:solidFill>
                        <a:srgbClr val="03A9F5"/>
                      </a:solidFill>
                      <a:prstDash val="dot"/>
                    </a:lnB>
                    <a:solidFill>
                      <a:srgbClr val="FFFFFF"/>
                    </a:solidFill>
                  </a:tcPr>
                </a:tc>
                <a:tc>
                  <a:txBody>
                    <a:bodyPr/>
                    <a:p>
                      <a:pPr algn="ctr"/>
                      <a:r>
                        <a:rPr lang="en-US" altLang="zh-CN" sz="2800" dirty="0">
                          <a:solidFill>
                            <a:srgbClr val="404040"/>
                          </a:solidFill>
                        </a:rPr>
                        <a:t>3</a:t>
                      </a:r>
                      <a:endParaRPr lang="en-US" altLang="zh-CN" sz="2800" dirty="0">
                        <a:solidFill>
                          <a:srgbClr val="404040"/>
                        </a:solidFill>
                      </a:endParaRPr>
                    </a:p>
                  </a:txBody>
                  <a:tcPr>
                    <a:lnL w="3175">
                      <a:solidFill>
                        <a:srgbClr val="03A9F5"/>
                      </a:solidFill>
                      <a:prstDash val="dot"/>
                    </a:lnL>
                    <a:lnR w="19050" cap="rnd">
                      <a:solidFill>
                        <a:srgbClr val="03A9F5"/>
                      </a:solidFill>
                      <a:prstDash val="solid"/>
                    </a:lnR>
                    <a:lnT w="3175">
                      <a:solidFill>
                        <a:srgbClr val="03A9F5"/>
                      </a:solidFill>
                      <a:prstDash val="dot"/>
                    </a:lnT>
                    <a:lnB w="3175">
                      <a:solidFill>
                        <a:srgbClr val="03A9F5"/>
                      </a:solidFill>
                      <a:prstDash val="dot"/>
                    </a:lnB>
                    <a:solidFill>
                      <a:srgbClr val="FFFFFF"/>
                    </a:solidFill>
                  </a:tcPr>
                </a:tc>
              </a:tr>
              <a:tr h="558199">
                <a:tc>
                  <a:txBody>
                    <a:bodyPr/>
                    <a:p>
                      <a:pPr algn="ctr"/>
                      <a:r>
                        <a:rPr lang="en-US" altLang="zh-CN" sz="2800" dirty="0">
                          <a:solidFill>
                            <a:srgbClr val="404040"/>
                          </a:solidFill>
                        </a:rPr>
                        <a:t>4</a:t>
                      </a:r>
                      <a:endParaRPr lang="en-US" altLang="zh-CN" sz="2800" dirty="0">
                        <a:solidFill>
                          <a:srgbClr val="404040"/>
                        </a:solidFill>
                      </a:endParaRPr>
                    </a:p>
                  </a:txBody>
                  <a:tcPr>
                    <a:lnL w="19050" cap="rnd">
                      <a:solidFill>
                        <a:srgbClr val="03A9F5"/>
                      </a:solidFill>
                      <a:prstDash val="solid"/>
                    </a:lnL>
                    <a:lnR w="3175">
                      <a:solidFill>
                        <a:srgbClr val="03A9F5"/>
                      </a:solidFill>
                      <a:prstDash val="dot"/>
                    </a:lnR>
                    <a:lnT w="3175">
                      <a:solidFill>
                        <a:srgbClr val="03A9F5"/>
                      </a:solidFill>
                      <a:prstDash val="dot"/>
                    </a:lnT>
                    <a:lnB w="19050" cap="rnd">
                      <a:solidFill>
                        <a:srgbClr val="03A9F5"/>
                      </a:solidFill>
                      <a:prstDash val="solid"/>
                    </a:lnB>
                    <a:solidFill>
                      <a:srgbClr val="F2F2F2"/>
                    </a:solidFill>
                  </a:tcPr>
                </a:tc>
                <a:tc>
                  <a:txBody>
                    <a:bodyPr/>
                    <a:p>
                      <a:pPr algn="ctr"/>
                      <a:r>
                        <a:rPr lang="en-US" altLang="zh-CN" sz="2800" dirty="0">
                          <a:solidFill>
                            <a:srgbClr val="404040"/>
                          </a:solidFill>
                        </a:rPr>
                        <a:t>7</a:t>
                      </a:r>
                      <a:endParaRPr lang="en-US" altLang="zh-CN" sz="2800" dirty="0">
                        <a:solidFill>
                          <a:srgbClr val="404040"/>
                        </a:solidFill>
                      </a:endParaRPr>
                    </a:p>
                  </a:txBody>
                  <a:tcPr>
                    <a:lnL w="3175">
                      <a:solidFill>
                        <a:srgbClr val="03A9F5"/>
                      </a:solidFill>
                      <a:prstDash val="dot"/>
                    </a:lnL>
                    <a:lnR w="19050" cap="rnd">
                      <a:solidFill>
                        <a:srgbClr val="03A9F5"/>
                      </a:solidFill>
                      <a:prstDash val="solid"/>
                    </a:lnR>
                    <a:lnT w="3175">
                      <a:solidFill>
                        <a:srgbClr val="03A9F5"/>
                      </a:solidFill>
                      <a:prstDash val="dot"/>
                    </a:lnT>
                    <a:lnB w="19050" cap="rnd">
                      <a:solidFill>
                        <a:srgbClr val="03A9F5"/>
                      </a:solidFill>
                      <a:prstDash val="solid"/>
                    </a:lnB>
                    <a:solidFill>
                      <a:srgbClr val="F2F2F2"/>
                    </a:solidFill>
                  </a:tcPr>
                </a:tc>
              </a:tr>
            </a:tbl>
          </a:graphicData>
        </a:graphic>
      </p:graphicFrame>
      <p:sp>
        <p:nvSpPr>
          <p:cNvPr id="5" name="文本框 4"/>
          <p:cNvSpPr txBox="1"/>
          <p:nvPr/>
        </p:nvSpPr>
        <p:spPr>
          <a:xfrm>
            <a:off x="4826000" y="2690495"/>
            <a:ext cx="5784215" cy="1014730"/>
          </a:xfrm>
          <a:prstGeom prst="rect">
            <a:avLst/>
          </a:prstGeom>
          <a:noFill/>
        </p:spPr>
        <p:txBody>
          <a:bodyPr wrap="square" rtlCol="0" anchor="t">
            <a:spAutoFit/>
          </a:bodyPr>
          <a:p>
            <a:pPr marL="0" indent="0">
              <a:lnSpc>
                <a:spcPct val="150000"/>
              </a:lnSpc>
              <a:buNone/>
            </a:pPr>
            <a:r>
              <a:rPr sz="2000" b="1">
                <a:solidFill>
                  <a:srgbClr val="0000FF"/>
                </a:solidFill>
                <a:sym typeface="+mn-ea"/>
              </a:rPr>
              <a:t>	</a:t>
            </a:r>
            <a:r>
              <a:rPr sz="2000" b="1">
                <a:sym typeface="+mn-ea"/>
              </a:rPr>
              <a:t>A. </a:t>
            </a:r>
            <a:r>
              <a:rPr lang="en-US" sz="2000" b="1">
                <a:sym typeface="+mn-ea"/>
              </a:rPr>
              <a:t>8192 </a:t>
            </a:r>
            <a:r>
              <a:rPr sz="2000" b="1">
                <a:sym typeface="+mn-ea"/>
              </a:rPr>
              <a:t>	B. </a:t>
            </a:r>
            <a:r>
              <a:rPr lang="en-US" sz="2000" b="1">
                <a:sym typeface="+mn-ea"/>
              </a:rPr>
              <a:t>4096</a:t>
            </a:r>
            <a:endParaRPr sz="2000" b="1">
              <a:solidFill>
                <a:schemeClr val="tx1"/>
              </a:solidFill>
            </a:endParaRPr>
          </a:p>
          <a:p>
            <a:pPr marL="0" indent="0">
              <a:lnSpc>
                <a:spcPct val="150000"/>
              </a:lnSpc>
              <a:buNone/>
            </a:pPr>
            <a:r>
              <a:rPr sz="2000" b="1">
                <a:sym typeface="+mn-ea"/>
              </a:rPr>
              <a:t>	C. </a:t>
            </a:r>
            <a:r>
              <a:rPr lang="en-US" sz="2000" b="1">
                <a:sym typeface="+mn-ea"/>
              </a:rPr>
              <a:t>2048</a:t>
            </a:r>
            <a:r>
              <a:rPr sz="2000" b="1">
                <a:sym typeface="+mn-ea"/>
              </a:rPr>
              <a:t>	</a:t>
            </a:r>
            <a:r>
              <a:rPr lang="en-US" altLang="zh-CN" sz="2000" b="1">
                <a:sym typeface="+mn-ea"/>
              </a:rPr>
              <a:t>	</a:t>
            </a:r>
            <a:r>
              <a:rPr sz="2000" b="1">
                <a:sym typeface="+mn-ea"/>
              </a:rPr>
              <a:t>D. </a:t>
            </a:r>
            <a:r>
              <a:rPr lang="en-US" sz="2000" b="1">
                <a:sym typeface="+mn-ea"/>
              </a:rPr>
              <a:t>1024</a:t>
            </a:r>
            <a:endParaRPr lang="en-US" sz="2000" b="1">
              <a:sym typeface="+mn-ea"/>
            </a:endParaRPr>
          </a:p>
        </p:txBody>
      </p:sp>
      <p:sp>
        <p:nvSpPr>
          <p:cNvPr id="6" name="文本框 5"/>
          <p:cNvSpPr txBox="1"/>
          <p:nvPr/>
        </p:nvSpPr>
        <p:spPr>
          <a:xfrm>
            <a:off x="5415280" y="3967480"/>
            <a:ext cx="5932170" cy="1014730"/>
          </a:xfrm>
          <a:prstGeom prst="rect">
            <a:avLst/>
          </a:prstGeom>
          <a:noFill/>
        </p:spPr>
        <p:txBody>
          <a:bodyPr wrap="square" rtlCol="0" anchor="t">
            <a:spAutoFit/>
          </a:bodyPr>
          <a:p>
            <a:pPr>
              <a:lnSpc>
                <a:spcPct val="150000"/>
              </a:lnSpc>
            </a:pPr>
            <a:r>
              <a:rPr lang="en-US" sz="2000" b="1">
                <a:solidFill>
                  <a:srgbClr val="0000FF"/>
                </a:solidFill>
                <a:sym typeface="+mn-ea"/>
              </a:rPr>
              <a:t>5</a:t>
            </a:r>
            <a:r>
              <a:rPr lang="zh-CN" altLang="en-US" sz="2000" b="1">
                <a:solidFill>
                  <a:srgbClr val="0000FF"/>
                </a:solidFill>
                <a:sym typeface="+mn-ea"/>
              </a:rPr>
              <a:t>）</a:t>
            </a:r>
            <a:r>
              <a:rPr sz="2000" b="1">
                <a:solidFill>
                  <a:srgbClr val="0000FF"/>
                </a:solidFill>
                <a:sym typeface="+mn-ea"/>
              </a:rPr>
              <a:t>在一个页式存储管理系统中，页表</a:t>
            </a:r>
            <a:r>
              <a:rPr lang="zh-CN" sz="2000" b="1">
                <a:solidFill>
                  <a:srgbClr val="0000FF"/>
                </a:solidFill>
                <a:sym typeface="+mn-ea"/>
              </a:rPr>
              <a:t>保存在内存中，</a:t>
            </a:r>
            <a:r>
              <a:rPr lang="en-US" altLang="zh-CN" sz="2000" b="1">
                <a:solidFill>
                  <a:srgbClr val="0000FF"/>
                </a:solidFill>
                <a:sym typeface="+mn-ea"/>
              </a:rPr>
              <a:t>CPU</a:t>
            </a:r>
            <a:r>
              <a:rPr lang="zh-CN" altLang="en-US" sz="2000" b="1">
                <a:solidFill>
                  <a:srgbClr val="0000FF"/>
                </a:solidFill>
                <a:sym typeface="+mn-ea"/>
              </a:rPr>
              <a:t>每存取一个数据，都需要（）次访问内存。</a:t>
            </a:r>
            <a:endParaRPr lang="zh-CN" altLang="en-US" sz="2000" b="1">
              <a:solidFill>
                <a:srgbClr val="0000FF"/>
              </a:solidFill>
              <a:sym typeface="+mn-ea"/>
            </a:endParaRPr>
          </a:p>
        </p:txBody>
      </p:sp>
      <p:sp>
        <p:nvSpPr>
          <p:cNvPr id="7" name="文本框 6"/>
          <p:cNvSpPr txBox="1"/>
          <p:nvPr/>
        </p:nvSpPr>
        <p:spPr>
          <a:xfrm>
            <a:off x="5489575" y="5156835"/>
            <a:ext cx="5784215" cy="1014730"/>
          </a:xfrm>
          <a:prstGeom prst="rect">
            <a:avLst/>
          </a:prstGeom>
          <a:noFill/>
        </p:spPr>
        <p:txBody>
          <a:bodyPr wrap="square" rtlCol="0" anchor="t">
            <a:spAutoFit/>
          </a:bodyPr>
          <a:p>
            <a:pPr marL="0" indent="0">
              <a:lnSpc>
                <a:spcPct val="150000"/>
              </a:lnSpc>
              <a:buNone/>
            </a:pPr>
            <a:r>
              <a:rPr sz="2000" b="1">
                <a:solidFill>
                  <a:srgbClr val="0000FF"/>
                </a:solidFill>
                <a:sym typeface="+mn-ea"/>
              </a:rPr>
              <a:t>	</a:t>
            </a:r>
            <a:r>
              <a:rPr sz="2000" b="1">
                <a:sym typeface="+mn-ea"/>
              </a:rPr>
              <a:t>A. </a:t>
            </a:r>
            <a:r>
              <a:rPr lang="en-US" sz="2000" b="1">
                <a:sym typeface="+mn-ea"/>
              </a:rPr>
              <a:t>3</a:t>
            </a:r>
            <a:r>
              <a:rPr sz="2000" b="1">
                <a:sym typeface="+mn-ea"/>
              </a:rPr>
              <a:t>	</a:t>
            </a:r>
            <a:r>
              <a:rPr lang="en-US" sz="2000" b="1">
                <a:sym typeface="+mn-ea"/>
              </a:rPr>
              <a:t>	</a:t>
            </a:r>
            <a:r>
              <a:rPr sz="2000" b="1">
                <a:sym typeface="+mn-ea"/>
              </a:rPr>
              <a:t>B. </a:t>
            </a:r>
            <a:r>
              <a:rPr lang="en-US" sz="2000" b="1">
                <a:sym typeface="+mn-ea"/>
              </a:rPr>
              <a:t>1</a:t>
            </a:r>
            <a:endParaRPr sz="2000" b="1">
              <a:solidFill>
                <a:schemeClr val="tx1"/>
              </a:solidFill>
            </a:endParaRPr>
          </a:p>
          <a:p>
            <a:pPr marL="0" indent="0">
              <a:lnSpc>
                <a:spcPct val="150000"/>
              </a:lnSpc>
              <a:buNone/>
            </a:pPr>
            <a:r>
              <a:rPr sz="2000" b="1">
                <a:sym typeface="+mn-ea"/>
              </a:rPr>
              <a:t>	C. </a:t>
            </a:r>
            <a:r>
              <a:rPr lang="en-US" sz="2000" b="1">
                <a:sym typeface="+mn-ea"/>
              </a:rPr>
              <a:t>2</a:t>
            </a:r>
            <a:r>
              <a:rPr lang="en-US" altLang="zh-CN" sz="2000" b="1">
                <a:sym typeface="+mn-ea"/>
              </a:rPr>
              <a:t>		</a:t>
            </a:r>
            <a:r>
              <a:rPr sz="2000" b="1">
                <a:sym typeface="+mn-ea"/>
              </a:rPr>
              <a:t>D. </a:t>
            </a:r>
            <a:r>
              <a:rPr lang="en-US" sz="2000" b="1">
                <a:sym typeface="+mn-ea"/>
              </a:rPr>
              <a:t>4</a:t>
            </a:r>
            <a:endParaRPr lang="en-US" sz="2000" b="1">
              <a:sym typeface="+mn-ea"/>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a:t>
            </a:r>
            <a:r>
              <a:t>判断</a:t>
            </a:r>
          </a:p>
        </p:txBody>
      </p:sp>
      <p:sp>
        <p:nvSpPr>
          <p:cNvPr id="3" name="内容占位符 2"/>
          <p:cNvSpPr>
            <a:spLocks noGrp="1"/>
          </p:cNvSpPr>
          <p:nvPr>
            <p:ph idx="1"/>
          </p:nvPr>
        </p:nvSpPr>
        <p:spPr/>
        <p:txBody>
          <a:bodyPr/>
          <a:p>
            <a:r>
              <a:rPr lang="en-US" altLang="zh-CN" sz="2000" b="1">
                <a:solidFill>
                  <a:srgbClr val="0000FF"/>
                </a:solidFill>
              </a:rPr>
              <a:t>2.1</a:t>
            </a:r>
            <a:r>
              <a:rPr sz="2000" b="1">
                <a:solidFill>
                  <a:srgbClr val="0000FF"/>
                </a:solidFill>
              </a:rPr>
              <a:t>）在程序装入方式中的可重定位装入方式可以实现进程在内存中位置的移动（    ）。</a:t>
            </a:r>
            <a:endParaRPr sz="2000" b="1">
              <a:solidFill>
                <a:srgbClr val="0000FF"/>
              </a:solidFill>
            </a:endParaRPr>
          </a:p>
          <a:p>
            <a:endParaRPr sz="2000" b="1">
              <a:solidFill>
                <a:srgbClr val="0000FF"/>
              </a:solidFill>
            </a:endParaRPr>
          </a:p>
          <a:p>
            <a:r>
              <a:rPr lang="en-US" altLang="zh-CN" sz="2000" b="1">
                <a:solidFill>
                  <a:srgbClr val="0000FF"/>
                </a:solidFill>
              </a:rPr>
              <a:t>2.2</a:t>
            </a:r>
            <a:r>
              <a:rPr sz="2000" b="1">
                <a:solidFill>
                  <a:srgbClr val="0000FF"/>
                </a:solidFill>
              </a:rPr>
              <a:t>）静态链接方式形成的完整的装入模块是可执行文件（     ）。</a:t>
            </a:r>
            <a:endParaRPr sz="2000" b="1">
              <a:solidFill>
                <a:srgbClr val="0000FF"/>
              </a:solidFill>
            </a:endParaRPr>
          </a:p>
          <a:p>
            <a:endParaRPr sz="2000" b="1">
              <a:solidFill>
                <a:srgbClr val="0000FF"/>
              </a:solidFill>
            </a:endParaRPr>
          </a:p>
          <a:p>
            <a:r>
              <a:rPr lang="en-US" altLang="zh-CN" sz="2000" b="1">
                <a:solidFill>
                  <a:srgbClr val="0000FF"/>
                </a:solidFill>
              </a:rPr>
              <a:t>2.3</a:t>
            </a:r>
            <a:r>
              <a:rPr sz="2000" b="1">
                <a:solidFill>
                  <a:srgbClr val="0000FF"/>
                </a:solidFill>
              </a:rPr>
              <a:t>）装入时的动态链接方式便于实现对目标模块的共享（     ）。</a:t>
            </a:r>
            <a:endParaRPr sz="2000" b="1">
              <a:solidFill>
                <a:srgbClr val="0000FF"/>
              </a:solidFill>
            </a:endParaRPr>
          </a:p>
          <a:p>
            <a:endParaRPr sz="2000" b="1">
              <a:solidFill>
                <a:srgbClr val="0000FF"/>
              </a:solidFill>
            </a:endParaRPr>
          </a:p>
          <a:p>
            <a:r>
              <a:rPr lang="en-US" altLang="zh-CN" sz="2000" b="1">
                <a:solidFill>
                  <a:srgbClr val="0000FF"/>
                </a:solidFill>
              </a:rPr>
              <a:t>2.4</a:t>
            </a:r>
            <a:r>
              <a:rPr sz="2000" b="1">
                <a:solidFill>
                  <a:srgbClr val="0000FF"/>
                </a:solidFill>
              </a:rPr>
              <a:t>）页式存储比段式存储更利于实现对目标模块的动态链接（      ）。</a:t>
            </a:r>
            <a:endParaRPr sz="2000" b="1">
              <a:solidFill>
                <a:srgbClr val="0000FF"/>
              </a:solidFill>
            </a:endParaRPr>
          </a:p>
          <a:p>
            <a:endParaRPr sz="2000" b="1">
              <a:solidFill>
                <a:srgbClr val="0000FF"/>
              </a:solidFill>
            </a:endParaRPr>
          </a:p>
          <a:p>
            <a:r>
              <a:rPr lang="en-US" altLang="zh-CN" sz="2000" b="1">
                <a:solidFill>
                  <a:srgbClr val="0000FF"/>
                </a:solidFill>
              </a:rPr>
              <a:t>2.5</a:t>
            </a:r>
            <a:r>
              <a:rPr sz="2000" b="1">
                <a:solidFill>
                  <a:srgbClr val="0000FF"/>
                </a:solidFill>
              </a:rPr>
              <a:t>）装入时的动态链接比运行时的动态链接更加节省内存空间（        ）。</a:t>
            </a:r>
            <a:endParaRPr sz="2000" b="1">
              <a:solidFill>
                <a:srgbClr val="0000FF"/>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t>填空</a:t>
            </a:r>
          </a:p>
        </p:txBody>
      </p:sp>
      <p:sp>
        <p:nvSpPr>
          <p:cNvPr id="3" name="内容占位符 2"/>
          <p:cNvSpPr>
            <a:spLocks noGrp="1"/>
          </p:cNvSpPr>
          <p:nvPr>
            <p:ph idx="1"/>
          </p:nvPr>
        </p:nvSpPr>
        <p:spPr/>
        <p:txBody>
          <a:bodyPr>
            <a:normAutofit/>
          </a:bodyPr>
          <a:p>
            <a:r>
              <a:rPr lang="en-US" altLang="zh-CN" sz="2000" b="1">
                <a:solidFill>
                  <a:srgbClr val="0000FF"/>
                </a:solidFill>
              </a:rPr>
              <a:t>3.1</a:t>
            </a:r>
            <a:r>
              <a:rPr sz="2000" b="1">
                <a:solidFill>
                  <a:srgbClr val="0000FF"/>
                </a:solidFill>
              </a:rPr>
              <a:t>）给定一个逻辑地址为</a:t>
            </a:r>
            <a:r>
              <a:rPr lang="en-US" altLang="zh-CN" sz="2000" b="1">
                <a:solidFill>
                  <a:srgbClr val="0000FF"/>
                </a:solidFill>
              </a:rPr>
              <a:t>A=2170B</a:t>
            </a:r>
            <a:r>
              <a:rPr sz="2000" b="1">
                <a:solidFill>
                  <a:srgbClr val="0000FF"/>
                </a:solidFill>
              </a:rPr>
              <a:t>，若页面大小为</a:t>
            </a:r>
            <a:r>
              <a:rPr lang="en-US" altLang="zh-CN" sz="2000" b="1">
                <a:solidFill>
                  <a:srgbClr val="0000FF"/>
                </a:solidFill>
              </a:rPr>
              <a:t>1KB</a:t>
            </a:r>
            <a:r>
              <a:rPr sz="2000" b="1">
                <a:solidFill>
                  <a:srgbClr val="0000FF"/>
                </a:solidFill>
              </a:rPr>
              <a:t>，则该地址所对应的页号为（     ），页内地址为（       ）</a:t>
            </a:r>
            <a:r>
              <a:rPr sz="2000" b="1">
                <a:solidFill>
                  <a:srgbClr val="0000FF"/>
                </a:solidFill>
              </a:rPr>
              <a:t>。</a:t>
            </a:r>
            <a:endParaRPr sz="2000" b="1">
              <a:solidFill>
                <a:srgbClr val="0000FF"/>
              </a:solidFill>
            </a:endParaRPr>
          </a:p>
          <a:p>
            <a:r>
              <a:rPr lang="en-US" altLang="zh-CN" sz="2000" b="1">
                <a:solidFill>
                  <a:srgbClr val="0000FF"/>
                </a:solidFill>
              </a:rPr>
              <a:t>3.2</a:t>
            </a:r>
            <a:r>
              <a:rPr sz="2000" b="1">
                <a:solidFill>
                  <a:srgbClr val="0000FF"/>
                </a:solidFill>
              </a:rPr>
              <a:t>）在动态分区分配算法中，如果采用最佳适应算法，需要将空闲分区链按照（     ）顺序排列，如果使用最坏适应算法，则需要将空闲分区链按照（      ）顺序排列。</a:t>
            </a:r>
            <a:endParaRPr sz="2000" b="1">
              <a:solidFill>
                <a:srgbClr val="0000FF"/>
              </a:solidFill>
            </a:endParaRPr>
          </a:p>
          <a:p>
            <a:r>
              <a:rPr lang="en-US" altLang="zh-CN" sz="2000" b="1">
                <a:solidFill>
                  <a:srgbClr val="0000FF"/>
                </a:solidFill>
              </a:rPr>
              <a:t>3.3</a:t>
            </a:r>
            <a:r>
              <a:rPr sz="2000" b="1">
                <a:solidFill>
                  <a:srgbClr val="0000FF"/>
                </a:solidFill>
              </a:rPr>
              <a:t>）在具有对换空间的操作系统中，磁盘空间分为对换区和文件区两个部分，其中对换区采用（     ）分配方式，而文件区采用（      ）分配方式。</a:t>
            </a:r>
            <a:endParaRPr sz="2000" b="1">
              <a:solidFill>
                <a:srgbClr val="0000FF"/>
              </a:solidFill>
            </a:endParaRPr>
          </a:p>
          <a:p>
            <a:r>
              <a:rPr lang="en-US" altLang="zh-CN" sz="2000" b="1">
                <a:solidFill>
                  <a:srgbClr val="0000FF"/>
                </a:solidFill>
              </a:rPr>
              <a:t>3.4</a:t>
            </a:r>
            <a:r>
              <a:rPr sz="2000" b="1">
                <a:solidFill>
                  <a:srgbClr val="0000FF"/>
                </a:solidFill>
              </a:rPr>
              <a:t>）在段页式系统中，如果段表和页表都在内存中，那么</a:t>
            </a:r>
            <a:r>
              <a:rPr lang="en-US" altLang="zh-CN" sz="2000" b="1">
                <a:solidFill>
                  <a:srgbClr val="0000FF"/>
                </a:solidFill>
              </a:rPr>
              <a:t>CPU</a:t>
            </a:r>
            <a:r>
              <a:rPr sz="2000" b="1">
                <a:solidFill>
                  <a:srgbClr val="0000FF"/>
                </a:solidFill>
              </a:rPr>
              <a:t>完成一次数据或指令的读取，需要（     ）次访问内存。</a:t>
            </a:r>
            <a:endParaRPr sz="2000" b="1">
              <a:solidFill>
                <a:srgbClr val="0000FF"/>
              </a:solidFill>
            </a:endParaRPr>
          </a:p>
          <a:p>
            <a:r>
              <a:rPr lang="en-US" altLang="zh-CN" sz="2000" b="1">
                <a:solidFill>
                  <a:srgbClr val="0000FF"/>
                </a:solidFill>
              </a:rPr>
              <a:t>3.5) </a:t>
            </a:r>
            <a:r>
              <a:rPr sz="2000" b="1">
                <a:solidFill>
                  <a:srgbClr val="0000FF"/>
                </a:solidFill>
              </a:rPr>
              <a:t>只采用分页方式的用户地址空间是（   ）维的，而采用分段方式的用户地址空间是（    ）维的。</a:t>
            </a:r>
            <a:endParaRPr sz="2000" b="1">
              <a:solidFill>
                <a:srgbClr val="0000FF"/>
              </a:solidFill>
            </a:endParaRPr>
          </a:p>
          <a:p>
            <a:endParaRPr sz="2000" b="1">
              <a:solidFill>
                <a:srgbClr val="0000FF"/>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t>计算</a:t>
            </a:r>
          </a:p>
        </p:txBody>
      </p:sp>
      <p:sp>
        <p:nvSpPr>
          <p:cNvPr id="3" name="内容占位符 2"/>
          <p:cNvSpPr>
            <a:spLocks noGrp="1"/>
          </p:cNvSpPr>
          <p:nvPr>
            <p:ph idx="1"/>
          </p:nvPr>
        </p:nvSpPr>
        <p:spPr/>
        <p:txBody>
          <a:bodyPr>
            <a:normAutofit/>
          </a:bodyPr>
          <a:p>
            <a:r>
              <a:rPr lang="en-US" altLang="zh-CN" sz="2000" b="1">
                <a:solidFill>
                  <a:srgbClr val="0000FF"/>
                </a:solidFill>
                <a:latin typeface="宋体" panose="02010600030101010101" pitchFamily="2" charset="-122"/>
                <a:sym typeface="+mn-ea"/>
              </a:rPr>
              <a:t>4.1</a:t>
            </a:r>
            <a:r>
              <a:rPr sz="2000" b="1">
                <a:solidFill>
                  <a:srgbClr val="0000FF"/>
                </a:solidFill>
                <a:latin typeface="宋体" panose="02010600030101010101" pitchFamily="2" charset="-122"/>
                <a:sym typeface="+mn-ea"/>
              </a:rPr>
              <a:t>）某 </a:t>
            </a:r>
            <a:r>
              <a:rPr lang="en-US" altLang="zh-CN" sz="2000" b="1">
                <a:solidFill>
                  <a:srgbClr val="0000FF"/>
                </a:solidFill>
                <a:latin typeface="宋体" panose="02010600030101010101" pitchFamily="2" charset="-122"/>
                <a:sym typeface="+mn-ea"/>
              </a:rPr>
              <a:t>OS </a:t>
            </a:r>
            <a:r>
              <a:rPr sz="2000" b="1">
                <a:solidFill>
                  <a:srgbClr val="0000FF"/>
                </a:solidFill>
                <a:latin typeface="宋体" panose="02010600030101010101" pitchFamily="2" charset="-122"/>
                <a:sym typeface="+mn-ea"/>
              </a:rPr>
              <a:t>采用动态分区分配存储管理方法，用户区为</a:t>
            </a:r>
            <a:r>
              <a:rPr lang="en-US" altLang="zh-CN" sz="2000" b="1">
                <a:solidFill>
                  <a:srgbClr val="0000FF"/>
                </a:solidFill>
                <a:latin typeface="宋体" panose="02010600030101010101" pitchFamily="2" charset="-122"/>
                <a:sym typeface="+mn-ea"/>
              </a:rPr>
              <a:t>512K</a:t>
            </a:r>
            <a:r>
              <a:rPr sz="2000" b="1">
                <a:solidFill>
                  <a:srgbClr val="0000FF"/>
                </a:solidFill>
                <a:latin typeface="宋体" panose="02010600030101010101" pitchFamily="2" charset="-122"/>
                <a:sym typeface="+mn-ea"/>
              </a:rPr>
              <a:t>，且始址为</a:t>
            </a:r>
            <a:r>
              <a:rPr lang="en-US" altLang="zh-CN" sz="2000" b="1">
                <a:solidFill>
                  <a:srgbClr val="0000FF"/>
                </a:solidFill>
                <a:latin typeface="宋体" panose="02010600030101010101" pitchFamily="2" charset="-122"/>
                <a:sym typeface="+mn-ea"/>
              </a:rPr>
              <a:t>0</a:t>
            </a:r>
            <a:r>
              <a:rPr sz="2000" b="1">
                <a:solidFill>
                  <a:srgbClr val="0000FF"/>
                </a:solidFill>
                <a:latin typeface="宋体" panose="02010600030101010101" pitchFamily="2" charset="-122"/>
                <a:sym typeface="+mn-ea"/>
              </a:rPr>
              <a:t>。若分配时采用分配空闲区低地址部分的方案，且初始时用户的</a:t>
            </a:r>
            <a:r>
              <a:rPr lang="en-US" altLang="zh-CN" sz="2000" b="1">
                <a:solidFill>
                  <a:srgbClr val="0000FF"/>
                </a:solidFill>
                <a:latin typeface="宋体" panose="02010600030101010101" pitchFamily="2" charset="-122"/>
                <a:sym typeface="+mn-ea"/>
              </a:rPr>
              <a:t>512K</a:t>
            </a:r>
            <a:r>
              <a:rPr sz="2000" b="1">
                <a:solidFill>
                  <a:srgbClr val="0000FF"/>
                </a:solidFill>
                <a:latin typeface="宋体" panose="02010600030101010101" pitchFamily="2" charset="-122"/>
                <a:sym typeface="+mn-ea"/>
              </a:rPr>
              <a:t>空间空闲，对下述申请序列：</a:t>
            </a:r>
            <a:br>
              <a:rPr sz="2000" b="1">
                <a:solidFill>
                  <a:srgbClr val="0000FF"/>
                </a:solidFill>
                <a:latin typeface="宋体" panose="02010600030101010101" pitchFamily="2" charset="-122"/>
                <a:sym typeface="+mn-ea"/>
              </a:rPr>
            </a:br>
            <a:r>
              <a:rPr sz="2000" b="1">
                <a:solidFill>
                  <a:srgbClr val="0000FF"/>
                </a:solidFill>
                <a:latin typeface="宋体" panose="02010600030101010101" pitchFamily="2" charset="-122"/>
                <a:sym typeface="+mn-ea"/>
              </a:rPr>
              <a:t>申请</a:t>
            </a:r>
            <a:r>
              <a:rPr lang="en-US" altLang="zh-CN" sz="2000" b="1">
                <a:solidFill>
                  <a:srgbClr val="0000FF"/>
                </a:solidFill>
                <a:latin typeface="宋体" panose="02010600030101010101" pitchFamily="2" charset="-122"/>
                <a:sym typeface="+mn-ea"/>
              </a:rPr>
              <a:t>300K</a:t>
            </a:r>
            <a:r>
              <a:rPr sz="2000" b="1">
                <a:solidFill>
                  <a:srgbClr val="0000FF"/>
                </a:solidFill>
                <a:latin typeface="宋体" panose="02010600030101010101" pitchFamily="2" charset="-122"/>
                <a:sym typeface="+mn-ea"/>
              </a:rPr>
              <a:t>，申请</a:t>
            </a:r>
            <a:r>
              <a:rPr lang="en-US" altLang="zh-CN" sz="2000" b="1">
                <a:solidFill>
                  <a:srgbClr val="0000FF"/>
                </a:solidFill>
                <a:latin typeface="宋体" panose="02010600030101010101" pitchFamily="2" charset="-122"/>
                <a:sym typeface="+mn-ea"/>
              </a:rPr>
              <a:t>100K</a:t>
            </a:r>
            <a:r>
              <a:rPr sz="2000" b="1">
                <a:solidFill>
                  <a:srgbClr val="0000FF"/>
                </a:solidFill>
                <a:latin typeface="宋体" panose="02010600030101010101" pitchFamily="2" charset="-122"/>
                <a:sym typeface="+mn-ea"/>
              </a:rPr>
              <a:t>，释放</a:t>
            </a:r>
            <a:r>
              <a:rPr lang="en-US" altLang="zh-CN" sz="2000" b="1">
                <a:solidFill>
                  <a:srgbClr val="0000FF"/>
                </a:solidFill>
                <a:latin typeface="宋体" panose="02010600030101010101" pitchFamily="2" charset="-122"/>
                <a:sym typeface="+mn-ea"/>
              </a:rPr>
              <a:t>300K</a:t>
            </a:r>
            <a:r>
              <a:rPr sz="2000" b="1">
                <a:solidFill>
                  <a:srgbClr val="0000FF"/>
                </a:solidFill>
                <a:latin typeface="宋体" panose="02010600030101010101" pitchFamily="2" charset="-122"/>
                <a:sym typeface="+mn-ea"/>
              </a:rPr>
              <a:t>，申请</a:t>
            </a:r>
            <a:r>
              <a:rPr lang="en-US" altLang="zh-CN" sz="2000" b="1">
                <a:solidFill>
                  <a:srgbClr val="0000FF"/>
                </a:solidFill>
                <a:latin typeface="宋体" panose="02010600030101010101" pitchFamily="2" charset="-122"/>
                <a:sym typeface="+mn-ea"/>
              </a:rPr>
              <a:t>150K</a:t>
            </a:r>
            <a:r>
              <a:rPr sz="2000" b="1">
                <a:solidFill>
                  <a:srgbClr val="0000FF"/>
                </a:solidFill>
                <a:latin typeface="宋体" panose="02010600030101010101" pitchFamily="2" charset="-122"/>
                <a:sym typeface="+mn-ea"/>
              </a:rPr>
              <a:t>，申请</a:t>
            </a:r>
            <a:r>
              <a:rPr lang="en-US" altLang="zh-CN" sz="2000" b="1">
                <a:solidFill>
                  <a:srgbClr val="0000FF"/>
                </a:solidFill>
                <a:latin typeface="宋体" panose="02010600030101010101" pitchFamily="2" charset="-122"/>
                <a:sym typeface="+mn-ea"/>
              </a:rPr>
              <a:t>30K</a:t>
            </a:r>
            <a:r>
              <a:rPr sz="2000" b="1">
                <a:solidFill>
                  <a:srgbClr val="0000FF"/>
                </a:solidFill>
                <a:latin typeface="宋体" panose="02010600030101010101" pitchFamily="2" charset="-122"/>
                <a:sym typeface="+mn-ea"/>
              </a:rPr>
              <a:t>，申请</a:t>
            </a:r>
            <a:r>
              <a:rPr lang="en-US" altLang="zh-CN" sz="2000" b="1">
                <a:solidFill>
                  <a:srgbClr val="0000FF"/>
                </a:solidFill>
                <a:latin typeface="宋体" panose="02010600030101010101" pitchFamily="2" charset="-122"/>
                <a:sym typeface="+mn-ea"/>
              </a:rPr>
              <a:t>40K</a:t>
            </a:r>
            <a:r>
              <a:rPr sz="2000" b="1">
                <a:solidFill>
                  <a:srgbClr val="0000FF"/>
                </a:solidFill>
                <a:latin typeface="宋体" panose="02010600030101010101" pitchFamily="2" charset="-122"/>
                <a:sym typeface="+mn-ea"/>
              </a:rPr>
              <a:t>，申请</a:t>
            </a:r>
            <a:r>
              <a:rPr lang="en-US" altLang="zh-CN" sz="2000" b="1">
                <a:solidFill>
                  <a:srgbClr val="0000FF"/>
                </a:solidFill>
                <a:latin typeface="宋体" panose="02010600030101010101" pitchFamily="2" charset="-122"/>
                <a:sym typeface="+mn-ea"/>
              </a:rPr>
              <a:t>60K</a:t>
            </a:r>
            <a:r>
              <a:rPr sz="2000" b="1">
                <a:solidFill>
                  <a:srgbClr val="0000FF"/>
                </a:solidFill>
                <a:latin typeface="宋体" panose="02010600030101010101" pitchFamily="2" charset="-122"/>
                <a:sym typeface="+mn-ea"/>
              </a:rPr>
              <a:t>，释放</a:t>
            </a:r>
            <a:r>
              <a:rPr lang="en-US" altLang="zh-CN" sz="2000" b="1">
                <a:solidFill>
                  <a:srgbClr val="0000FF"/>
                </a:solidFill>
                <a:latin typeface="宋体" panose="02010600030101010101" pitchFamily="2" charset="-122"/>
                <a:sym typeface="+mn-ea"/>
              </a:rPr>
              <a:t>30K</a:t>
            </a:r>
            <a:br>
              <a:rPr lang="en-US" altLang="zh-CN" sz="2000" b="1">
                <a:latin typeface="宋体" panose="02010600030101010101" pitchFamily="2" charset="-122"/>
                <a:sym typeface="+mn-ea"/>
              </a:rPr>
            </a:br>
            <a:r>
              <a:rPr sz="2000" b="1">
                <a:latin typeface="宋体" panose="02010600030101010101" pitchFamily="2" charset="-122"/>
                <a:sym typeface="+mn-ea"/>
              </a:rPr>
              <a:t>回答：</a:t>
            </a:r>
            <a:br>
              <a:rPr sz="2000" b="1">
                <a:latin typeface="宋体" panose="02010600030101010101" pitchFamily="2" charset="-122"/>
                <a:sym typeface="+mn-ea"/>
              </a:rPr>
            </a:br>
            <a:r>
              <a:rPr sz="2000" b="1">
                <a:latin typeface="宋体" panose="02010600030101010101" pitchFamily="2" charset="-122"/>
                <a:sym typeface="+mn-ea"/>
              </a:rPr>
              <a:t>（</a:t>
            </a:r>
            <a:r>
              <a:rPr lang="en-US" altLang="zh-CN" sz="2000" b="1">
                <a:latin typeface="宋体" panose="02010600030101010101" pitchFamily="2" charset="-122"/>
                <a:sym typeface="+mn-ea"/>
              </a:rPr>
              <a:t>1</a:t>
            </a:r>
            <a:r>
              <a:rPr sz="2000" b="1">
                <a:latin typeface="宋体" panose="02010600030101010101" pitchFamily="2" charset="-122"/>
                <a:sym typeface="+mn-ea"/>
              </a:rPr>
              <a:t>）采用首次适应算法，空闲分区中有哪些空块（给出始址、大小）？</a:t>
            </a:r>
            <a:br>
              <a:rPr sz="2000" b="1">
                <a:latin typeface="宋体" panose="02010600030101010101" pitchFamily="2" charset="-122"/>
                <a:sym typeface="+mn-ea"/>
              </a:rPr>
            </a:br>
            <a:r>
              <a:rPr sz="2000" b="1">
                <a:latin typeface="宋体" panose="02010600030101010101" pitchFamily="2" charset="-122"/>
                <a:sym typeface="+mn-ea"/>
              </a:rPr>
              <a:t>（</a:t>
            </a:r>
            <a:r>
              <a:rPr lang="en-US" altLang="zh-CN" sz="2000" b="1">
                <a:latin typeface="宋体" panose="02010600030101010101" pitchFamily="2" charset="-122"/>
                <a:sym typeface="+mn-ea"/>
              </a:rPr>
              <a:t>2</a:t>
            </a:r>
            <a:r>
              <a:rPr sz="2000" b="1">
                <a:latin typeface="宋体" panose="02010600030101010101" pitchFamily="2" charset="-122"/>
                <a:sym typeface="+mn-ea"/>
              </a:rPr>
              <a:t>）采用最佳适应算法，空闲分区中有哪些空块（给出始址、大小）？</a:t>
            </a:r>
            <a:br>
              <a:rPr sz="2000" b="1">
                <a:latin typeface="宋体" panose="02010600030101010101" pitchFamily="2" charset="-122"/>
                <a:sym typeface="+mn-ea"/>
              </a:rPr>
            </a:br>
            <a:r>
              <a:rPr sz="2000" b="1">
                <a:latin typeface="宋体" panose="02010600030101010101" pitchFamily="2" charset="-122"/>
                <a:sym typeface="+mn-ea"/>
              </a:rPr>
              <a:t>（</a:t>
            </a:r>
            <a:r>
              <a:rPr lang="en-US" altLang="zh-CN" sz="2000" b="1">
                <a:latin typeface="宋体" panose="02010600030101010101" pitchFamily="2" charset="-122"/>
                <a:sym typeface="+mn-ea"/>
              </a:rPr>
              <a:t>3</a:t>
            </a:r>
            <a:r>
              <a:rPr sz="2000" b="1">
                <a:latin typeface="宋体" panose="02010600030101010101" pitchFamily="2" charset="-122"/>
                <a:sym typeface="+mn-ea"/>
              </a:rPr>
              <a:t>）如再申请</a:t>
            </a:r>
            <a:r>
              <a:rPr lang="en-US" altLang="zh-CN" sz="2000" b="1">
                <a:latin typeface="宋体" panose="02010600030101010101" pitchFamily="2" charset="-122"/>
                <a:sym typeface="+mn-ea"/>
              </a:rPr>
              <a:t>100K</a:t>
            </a:r>
            <a:r>
              <a:rPr sz="2000" b="1">
                <a:latin typeface="宋体" panose="02010600030101010101" pitchFamily="2" charset="-122"/>
                <a:sym typeface="+mn-ea"/>
              </a:rPr>
              <a:t>，针对（</a:t>
            </a:r>
            <a:r>
              <a:rPr lang="en-US" altLang="zh-CN" sz="2000" b="1">
                <a:latin typeface="宋体" panose="02010600030101010101" pitchFamily="2" charset="-122"/>
                <a:sym typeface="+mn-ea"/>
              </a:rPr>
              <a:t>1</a:t>
            </a:r>
            <a:r>
              <a:rPr sz="2000" b="1">
                <a:latin typeface="宋体" panose="02010600030101010101" pitchFamily="2" charset="-122"/>
                <a:sym typeface="+mn-ea"/>
              </a:rPr>
              <a:t>）和（</a:t>
            </a:r>
            <a:r>
              <a:rPr lang="en-US" altLang="zh-CN" sz="2000" b="1">
                <a:latin typeface="宋体" panose="02010600030101010101" pitchFamily="2" charset="-122"/>
                <a:sym typeface="+mn-ea"/>
              </a:rPr>
              <a:t>2</a:t>
            </a:r>
            <a:r>
              <a:rPr sz="2000" b="1">
                <a:latin typeface="宋体" panose="02010600030101010101" pitchFamily="2" charset="-122"/>
                <a:sym typeface="+mn-ea"/>
              </a:rPr>
              <a:t>）各有什么结果？</a:t>
            </a:r>
            <a:endParaRPr lang="zh-CN" altLang="en-US" sz="2000" dirty="0"/>
          </a:p>
          <a:p>
            <a:endParaRPr sz="20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4.</a:t>
            </a:r>
            <a:r>
              <a:t>计算</a:t>
            </a:r>
          </a:p>
        </p:txBody>
      </p:sp>
      <p:sp>
        <p:nvSpPr>
          <p:cNvPr id="3" name="内容占位符 2"/>
          <p:cNvSpPr>
            <a:spLocks noGrp="1"/>
          </p:cNvSpPr>
          <p:nvPr>
            <p:ph idx="1"/>
          </p:nvPr>
        </p:nvSpPr>
        <p:spPr/>
        <p:txBody>
          <a:bodyPr/>
          <a:p>
            <a:r>
              <a:rPr lang="en-US" altLang="zh-CN" sz="2000" b="1">
                <a:solidFill>
                  <a:srgbClr val="0000FF"/>
                </a:solidFill>
                <a:sym typeface="+mn-ea"/>
              </a:rPr>
              <a:t>4.2</a:t>
            </a:r>
            <a:r>
              <a:rPr sz="2000" b="1">
                <a:solidFill>
                  <a:srgbClr val="0000FF"/>
                </a:solidFill>
                <a:sym typeface="+mn-ea"/>
              </a:rPr>
              <a:t>）设有一页式存储管理系统，向用户提供的逻辑地址空间最大为</a:t>
            </a:r>
            <a:r>
              <a:rPr lang="en-US" altLang="zh-CN" sz="2000" b="1">
                <a:solidFill>
                  <a:srgbClr val="0000FF"/>
                </a:solidFill>
                <a:sym typeface="+mn-ea"/>
              </a:rPr>
              <a:t>64</a:t>
            </a:r>
            <a:r>
              <a:rPr sz="2000" b="1">
                <a:solidFill>
                  <a:srgbClr val="0000FF"/>
                </a:solidFill>
                <a:sym typeface="+mn-ea"/>
              </a:rPr>
              <a:t>页，每页</a:t>
            </a:r>
            <a:r>
              <a:rPr lang="en-US" altLang="zh-CN" sz="2000" b="1">
                <a:solidFill>
                  <a:srgbClr val="0000FF"/>
                </a:solidFill>
                <a:sym typeface="+mn-ea"/>
              </a:rPr>
              <a:t>1024B</a:t>
            </a:r>
            <a:r>
              <a:rPr sz="2000" b="1">
                <a:solidFill>
                  <a:srgbClr val="0000FF"/>
                </a:solidFill>
                <a:sym typeface="+mn-ea"/>
              </a:rPr>
              <a:t>，内存总共有</a:t>
            </a:r>
            <a:r>
              <a:rPr lang="en-US" altLang="zh-CN" sz="2000" b="1">
                <a:solidFill>
                  <a:srgbClr val="0000FF"/>
                </a:solidFill>
                <a:sym typeface="+mn-ea"/>
              </a:rPr>
              <a:t>32</a:t>
            </a:r>
            <a:r>
              <a:rPr sz="2000" b="1">
                <a:solidFill>
                  <a:srgbClr val="0000FF"/>
                </a:solidFill>
                <a:sym typeface="+mn-ea"/>
              </a:rPr>
              <a:t>个存储块，试问逻辑地址至少应为多少位？内存空间有多大？</a:t>
            </a:r>
            <a:endParaRPr sz="2000" b="1">
              <a:solidFill>
                <a:srgbClr val="0000FF"/>
              </a:solidFill>
              <a:sym typeface="+mn-ea"/>
            </a:endParaRPr>
          </a:p>
          <a:p>
            <a:endParaRPr lang="zh-CN" altLang="en-US" sz="2000" b="1" dirty="0">
              <a:solidFill>
                <a:srgbClr val="0000FF"/>
              </a:solidFill>
              <a:sym typeface="+mn-ea"/>
            </a:endParaRPr>
          </a:p>
          <a:p>
            <a:r>
              <a:rPr lang="en-US" altLang="zh-CN" sz="2000" b="1">
                <a:solidFill>
                  <a:srgbClr val="0000FF"/>
                </a:solidFill>
                <a:sym typeface="+mn-ea"/>
              </a:rPr>
              <a:t>4.3</a:t>
            </a:r>
            <a:r>
              <a:rPr sz="2000" b="1">
                <a:solidFill>
                  <a:srgbClr val="0000FF"/>
                </a:solidFill>
                <a:sym typeface="+mn-ea"/>
              </a:rPr>
              <a:t>）如果分段地址具有如下结构，在该地址中，允许一个作业最长有多少个段？每个短的最大长度是多少？</a:t>
            </a:r>
            <a:endParaRPr lang="zh-CN" altLang="en-US" sz="2000" dirty="0">
              <a:solidFill>
                <a:srgbClr val="0000FF"/>
              </a:solidFill>
            </a:endParaRPr>
          </a:p>
          <a:p>
            <a:endParaRPr lang="zh-CN" altLang="en-US" sz="2000"/>
          </a:p>
        </p:txBody>
      </p:sp>
      <p:graphicFrame>
        <p:nvGraphicFramePr>
          <p:cNvPr id="4" name="表格 3"/>
          <p:cNvGraphicFramePr/>
          <p:nvPr>
            <p:custDataLst>
              <p:tags r:id="rId1"/>
            </p:custDataLst>
          </p:nvPr>
        </p:nvGraphicFramePr>
        <p:xfrm>
          <a:off x="1663700" y="3996055"/>
          <a:ext cx="8533130" cy="381000"/>
        </p:xfrm>
        <a:graphic>
          <a:graphicData uri="http://schemas.openxmlformats.org/drawingml/2006/table">
            <a:tbl>
              <a:tblPr firstRow="1" bandRow="1">
                <a:tableStyleId>{5C22544A-7EE6-4342-B048-85BDC9FD1C3A}</a:tableStyleId>
              </a:tblPr>
              <a:tblGrid>
                <a:gridCol w="4266565"/>
                <a:gridCol w="4266565"/>
              </a:tblGrid>
              <a:tr h="381000">
                <a:tc>
                  <a:txBody>
                    <a:bodyPr/>
                    <a:p>
                      <a:pPr algn="ctr">
                        <a:buNone/>
                      </a:pPr>
                      <a:r>
                        <a:rPr lang="zh-CN" altLang="en-US">
                          <a:solidFill>
                            <a:srgbClr val="646464"/>
                          </a:solidFill>
                        </a:rPr>
                        <a:t>段号</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lgn="ctr">
                        <a:buNone/>
                      </a:pPr>
                      <a:r>
                        <a:rPr lang="zh-CN" altLang="en-US">
                          <a:solidFill>
                            <a:srgbClr val="646464"/>
                          </a:solidFill>
                        </a:rPr>
                        <a:t>段内地址</a:t>
                      </a:r>
                      <a:endParaRPr lang="zh-CN" altLang="en-US">
                        <a:solidFill>
                          <a:srgbClr val="646464"/>
                        </a:solidFill>
                      </a:endParaRPr>
                    </a:p>
                  </a:txBody>
                  <a:tcP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bl>
          </a:graphicData>
        </a:graphic>
      </p:graphicFrame>
      <p:sp>
        <p:nvSpPr>
          <p:cNvPr id="5" name="文本框 4"/>
          <p:cNvSpPr txBox="1"/>
          <p:nvPr/>
        </p:nvSpPr>
        <p:spPr>
          <a:xfrm>
            <a:off x="1447800" y="4562475"/>
            <a:ext cx="1347470" cy="368300"/>
          </a:xfrm>
          <a:prstGeom prst="rect">
            <a:avLst/>
          </a:prstGeom>
          <a:noFill/>
        </p:spPr>
        <p:txBody>
          <a:bodyPr wrap="square" rtlCol="0">
            <a:spAutoFit/>
          </a:bodyPr>
          <a:p>
            <a:r>
              <a:rPr lang="en-US" altLang="zh-CN"/>
              <a:t>63</a:t>
            </a:r>
            <a:endParaRPr lang="en-US" altLang="zh-CN"/>
          </a:p>
        </p:txBody>
      </p:sp>
      <p:sp>
        <p:nvSpPr>
          <p:cNvPr id="6" name="文本框 5"/>
          <p:cNvSpPr txBox="1"/>
          <p:nvPr/>
        </p:nvSpPr>
        <p:spPr>
          <a:xfrm>
            <a:off x="5356225" y="4493895"/>
            <a:ext cx="549910" cy="368300"/>
          </a:xfrm>
          <a:prstGeom prst="rect">
            <a:avLst/>
          </a:prstGeom>
          <a:noFill/>
        </p:spPr>
        <p:txBody>
          <a:bodyPr wrap="square" rtlCol="0">
            <a:spAutoFit/>
          </a:bodyPr>
          <a:p>
            <a:r>
              <a:rPr lang="en-US" altLang="zh-CN"/>
              <a:t>32</a:t>
            </a:r>
            <a:endParaRPr lang="en-US" altLang="zh-CN"/>
          </a:p>
        </p:txBody>
      </p:sp>
      <p:sp>
        <p:nvSpPr>
          <p:cNvPr id="7" name="文本框 6"/>
          <p:cNvSpPr txBox="1"/>
          <p:nvPr/>
        </p:nvSpPr>
        <p:spPr>
          <a:xfrm>
            <a:off x="5906135" y="4496435"/>
            <a:ext cx="549910" cy="368300"/>
          </a:xfrm>
          <a:prstGeom prst="rect">
            <a:avLst/>
          </a:prstGeom>
          <a:noFill/>
        </p:spPr>
        <p:txBody>
          <a:bodyPr wrap="square" rtlCol="0">
            <a:spAutoFit/>
          </a:bodyPr>
          <a:p>
            <a:r>
              <a:rPr lang="en-US" altLang="zh-CN"/>
              <a:t>31</a:t>
            </a:r>
            <a:endParaRPr lang="en-US" altLang="zh-CN"/>
          </a:p>
        </p:txBody>
      </p:sp>
      <p:sp>
        <p:nvSpPr>
          <p:cNvPr id="8" name="文本框 7"/>
          <p:cNvSpPr txBox="1"/>
          <p:nvPr/>
        </p:nvSpPr>
        <p:spPr>
          <a:xfrm>
            <a:off x="9944100" y="4496435"/>
            <a:ext cx="549910" cy="368300"/>
          </a:xfrm>
          <a:prstGeom prst="rect">
            <a:avLst/>
          </a:prstGeom>
          <a:noFill/>
        </p:spPr>
        <p:txBody>
          <a:bodyPr wrap="square" rtlCol="0">
            <a:spAutoFit/>
          </a:bodyPr>
          <a:p>
            <a:r>
              <a:rPr lang="en-US" altLang="zh-CN"/>
              <a:t>0</a:t>
            </a:r>
            <a:endParaRPr lang="en-US" altLang="zh-CN"/>
          </a:p>
        </p:txBody>
      </p:sp>
      <p:sp>
        <p:nvSpPr>
          <p:cNvPr id="9" name="文本框 8"/>
          <p:cNvSpPr txBox="1"/>
          <p:nvPr/>
        </p:nvSpPr>
        <p:spPr>
          <a:xfrm>
            <a:off x="711200" y="5034280"/>
            <a:ext cx="10866120" cy="706755"/>
          </a:xfrm>
          <a:prstGeom prst="rect">
            <a:avLst/>
          </a:prstGeom>
          <a:noFill/>
        </p:spPr>
        <p:txBody>
          <a:bodyPr wrap="square" rtlCol="0" anchor="t">
            <a:spAutoFit/>
          </a:bodyPr>
          <a:p>
            <a:pPr marL="342900" indent="-342900">
              <a:buFont typeface="Wingdings" panose="05000000000000000000" charset="0"/>
              <a:buChar char="l"/>
            </a:pPr>
            <a:r>
              <a:rPr lang="en-US" altLang="zh-CN" sz="2000" b="1">
                <a:solidFill>
                  <a:srgbClr val="0000FF"/>
                </a:solidFill>
                <a:sym typeface="+mn-ea"/>
              </a:rPr>
              <a:t>4.4</a:t>
            </a:r>
            <a:r>
              <a:rPr sz="2000" b="1">
                <a:solidFill>
                  <a:srgbClr val="0000FF"/>
                </a:solidFill>
                <a:sym typeface="+mn-ea"/>
              </a:rPr>
              <a:t>）在采用伙伴系统的动态分区算法中，有一个大小为</a:t>
            </a:r>
            <a:r>
              <a:rPr lang="en-US" altLang="zh-CN" sz="2000" b="1">
                <a:solidFill>
                  <a:srgbClr val="0000FF"/>
                </a:solidFill>
                <a:sym typeface="+mn-ea"/>
              </a:rPr>
              <a:t>128</a:t>
            </a:r>
            <a:r>
              <a:rPr sz="2000" b="1">
                <a:solidFill>
                  <a:srgbClr val="0000FF"/>
                </a:solidFill>
                <a:sym typeface="+mn-ea"/>
              </a:rPr>
              <a:t>的块，其地址为</a:t>
            </a:r>
            <a:r>
              <a:rPr lang="en-US" altLang="zh-CN" sz="2000" b="1">
                <a:solidFill>
                  <a:srgbClr val="0000FF"/>
                </a:solidFill>
                <a:sym typeface="+mn-ea"/>
              </a:rPr>
              <a:t>640</a:t>
            </a:r>
            <a:r>
              <a:rPr sz="2000" b="1">
                <a:solidFill>
                  <a:srgbClr val="0000FF"/>
                </a:solidFill>
                <a:sym typeface="+mn-ea"/>
              </a:rPr>
              <a:t>，其伙伴块的的地址是什么？</a:t>
            </a:r>
            <a:endParaRPr lang="zh-CN" altLang="en-US" sz="20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空白演示"/>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UNIT_TABLE_BEAUTIFY" val="smartTable{11b16eec-d17d-4507-aeee-a3f07da8e3a6}"/>
  <p:tag name="TABLE_EMPHASIZE_COLOR" val="240117"/>
  <p:tag name="TABLE_SKINIDX" val="0"/>
  <p:tag name="TABLE_COLORIDX" val="2"/>
  <p:tag name="TABLE_COLOR_RGB" val="0x000000*0xFFFFFF*0x212121*0xFFFFFF*0x03A9F5*0x00BCD5*0x009788*0x4CB050*0x8CC34B*0xCDDC39"/>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UNIT_TABLE_BEAUTIFY" val="smartTable{c1b1db67-c15b-49d1-a81a-6eadba04a2b0}"/>
  <p:tag name="TABLE_RECT" val="143.8*378.35*671.9*60"/>
  <p:tag name="TABLE_EMPHASIZE_COLOR" val="6579300"/>
  <p:tag name="TABLE_ONEKEY_SKIN_IDX" val="0"/>
  <p:tag name="TABLE_SKINIDX" val="-1"/>
  <p:tag name="TABLE_COLORIDX" val="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1426</Words>
  <Application>WPS 演示</Application>
  <PresentationFormat>宽屏</PresentationFormat>
  <Paragraphs>102</Paragraphs>
  <Slides>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微软雅黑</vt:lpstr>
      <vt:lpstr>Wingdings</vt:lpstr>
      <vt:lpstr>Arial Unicode MS</vt:lpstr>
      <vt:lpstr>Calibri</vt:lpstr>
      <vt:lpstr>Office 主题​​</vt:lpstr>
      <vt:lpstr>随堂测验</vt:lpstr>
      <vt:lpstr>1.选择</vt:lpstr>
      <vt:lpstr>1.选择</vt:lpstr>
      <vt:lpstr>2.判断</vt:lpstr>
      <vt:lpstr>3.填空</vt:lpstr>
      <vt:lpstr>4.计算</vt:lpstr>
      <vt:lpstr>4.计算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聂婕</cp:lastModifiedBy>
  <cp:revision>152</cp:revision>
  <dcterms:created xsi:type="dcterms:W3CDTF">2019-06-19T02:08:00Z</dcterms:created>
  <dcterms:modified xsi:type="dcterms:W3CDTF">2020-11-16T03:36:03Z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