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256" r:id="rId2"/>
    <p:sldId id="413" r:id="rId3"/>
    <p:sldId id="347" r:id="rId4"/>
    <p:sldId id="375" r:id="rId5"/>
    <p:sldId id="359" r:id="rId6"/>
    <p:sldId id="363" r:id="rId7"/>
    <p:sldId id="360" r:id="rId8"/>
    <p:sldId id="364" r:id="rId9"/>
    <p:sldId id="365" r:id="rId10"/>
    <p:sldId id="383" r:id="rId11"/>
    <p:sldId id="378" r:id="rId12"/>
    <p:sldId id="381" r:id="rId13"/>
    <p:sldId id="379" r:id="rId14"/>
    <p:sldId id="382" r:id="rId15"/>
    <p:sldId id="380" r:id="rId16"/>
    <p:sldId id="377" r:id="rId17"/>
    <p:sldId id="464" r:id="rId18"/>
    <p:sldId id="367" r:id="rId19"/>
    <p:sldId id="393" r:id="rId20"/>
    <p:sldId id="394" r:id="rId21"/>
    <p:sldId id="400" r:id="rId22"/>
    <p:sldId id="395" r:id="rId23"/>
    <p:sldId id="396" r:id="rId24"/>
    <p:sldId id="461" r:id="rId25"/>
    <p:sldId id="397" r:id="rId26"/>
    <p:sldId id="398" r:id="rId27"/>
    <p:sldId id="399" r:id="rId28"/>
    <p:sldId id="392" r:id="rId29"/>
    <p:sldId id="368" r:id="rId30"/>
    <p:sldId id="404" r:id="rId31"/>
    <p:sldId id="369" r:id="rId32"/>
    <p:sldId id="462" r:id="rId33"/>
    <p:sldId id="463" r:id="rId34"/>
    <p:sldId id="402" r:id="rId35"/>
    <p:sldId id="403" r:id="rId36"/>
    <p:sldId id="372" r:id="rId37"/>
    <p:sldId id="373" r:id="rId38"/>
    <p:sldId id="406" r:id="rId39"/>
    <p:sldId id="407" r:id="rId40"/>
    <p:sldId id="408" r:id="rId41"/>
    <p:sldId id="384" r:id="rId42"/>
    <p:sldId id="385" r:id="rId43"/>
    <p:sldId id="386" r:id="rId44"/>
    <p:sldId id="387" r:id="rId45"/>
    <p:sldId id="388" r:id="rId46"/>
    <p:sldId id="389" r:id="rId47"/>
    <p:sldId id="390" r:id="rId48"/>
    <p:sldId id="391" r:id="rId49"/>
    <p:sldId id="374" r:id="rId50"/>
    <p:sldId id="470"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4" autoAdjust="0"/>
    <p:restoredTop sz="84019" autoAdjust="0"/>
  </p:normalViewPr>
  <p:slideViewPr>
    <p:cSldViewPr>
      <p:cViewPr varScale="1">
        <p:scale>
          <a:sx n="84" d="100"/>
          <a:sy n="84" d="100"/>
        </p:scale>
        <p:origin x="1988"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792DA00-F2A7-48B7-A91A-C14ACA7C54B9}"/>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8BE6585A-5C64-4FE1-BBA8-F858646069CF}"/>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6243C43A-9097-48A7-A051-9DEA8E29EDD7}"/>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D270B76-2ED0-4D31-846D-40E80FC96B2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52FC3436-EEC6-491D-8B6B-9747CEECDE5A}"/>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2D27A3AB-49AC-4C08-B85C-0D7482051EA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DDC3D66-FA4D-4A95-9049-BE6B11C77B0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F558049-E40D-4283-A468-2D9E022CA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E10D50-0541-4EDC-990B-C12ACF7F1036}" type="slidenum">
              <a:rPr lang="en-US" altLang="zh-CN" smtClean="0"/>
              <a:pPr>
                <a:spcBef>
                  <a:spcPct val="0"/>
                </a:spcBef>
              </a:pPr>
              <a:t>1</a:t>
            </a:fld>
            <a:endParaRPr lang="en-US" altLang="zh-CN"/>
          </a:p>
        </p:txBody>
      </p:sp>
      <p:sp>
        <p:nvSpPr>
          <p:cNvPr id="4099" name="Rectangle 2">
            <a:extLst>
              <a:ext uri="{FF2B5EF4-FFF2-40B4-BE49-F238E27FC236}">
                <a16:creationId xmlns:a16="http://schemas.microsoft.com/office/drawing/2014/main" id="{52FA31AF-0D93-47C3-AB88-0AE5384623F8}"/>
              </a:ext>
            </a:extLst>
          </p:cNvPr>
          <p:cNvSpPr>
            <a:spLocks noGrp="1" noRot="1" noChangeAspect="1" noChangeArrowheads="1" noTextEdit="1"/>
          </p:cNvSpPr>
          <p:nvPr>
            <p:ph type="sldImg" idx="4294967295"/>
          </p:nvPr>
        </p:nvSpPr>
        <p:spPr>
          <a:ln/>
        </p:spPr>
      </p:sp>
      <p:sp>
        <p:nvSpPr>
          <p:cNvPr id="4100" name="Rectangle 3">
            <a:extLst>
              <a:ext uri="{FF2B5EF4-FFF2-40B4-BE49-F238E27FC236}">
                <a16:creationId xmlns:a16="http://schemas.microsoft.com/office/drawing/2014/main" id="{29AF8CEB-5212-4EF6-BAF3-DF2D35B2E8BC}"/>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79E11D11-2E08-4677-9615-0AB035C6B4CF}"/>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3194CBB9-6F1E-4293-AC01-6FE4FD1F5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今天我们常说的大数据技术，其实起源于</a:t>
            </a:r>
            <a:r>
              <a:rPr lang="en-US" altLang="zh-CN"/>
              <a:t>Google</a:t>
            </a:r>
            <a:r>
              <a:rPr lang="zh-CN" altLang="en-US"/>
              <a:t>在</a:t>
            </a:r>
            <a:r>
              <a:rPr lang="en-US" altLang="zh-CN"/>
              <a:t>2004</a:t>
            </a:r>
            <a:r>
              <a:rPr lang="zh-CN" altLang="en-US"/>
              <a:t>年前后发表的三篇论文，也就是我们经常听到的“三驾马车”，分别是分布式文件系统</a:t>
            </a:r>
            <a:r>
              <a:rPr lang="en-US" altLang="zh-CN"/>
              <a:t>GFS</a:t>
            </a:r>
            <a:r>
              <a:rPr lang="zh-CN" altLang="en-US"/>
              <a:t>、大数据分布式计算框架</a:t>
            </a:r>
            <a:r>
              <a:rPr lang="en-US" altLang="zh-CN"/>
              <a:t>MapReduce</a:t>
            </a:r>
            <a:r>
              <a:rPr lang="zh-CN" altLang="en-US"/>
              <a:t>和</a:t>
            </a:r>
            <a:r>
              <a:rPr lang="en-US" altLang="zh-CN"/>
              <a:t>NoSQL</a:t>
            </a:r>
            <a:r>
              <a:rPr lang="zh-CN" altLang="en-US"/>
              <a:t>数据库系统</a:t>
            </a:r>
            <a:r>
              <a:rPr lang="en-US" altLang="zh-CN"/>
              <a:t>BigTable</a:t>
            </a:r>
            <a:r>
              <a:rPr lang="zh-CN" altLang="en-US"/>
              <a:t>。</a:t>
            </a:r>
          </a:p>
          <a:p>
            <a:r>
              <a:rPr lang="zh-CN" altLang="en-US"/>
              <a:t>你知道，搜索引擎主要就做两件事情，一个是网页抓取，一个是索引构建，而在这个过程中，有大量的数据需要存储和计算。这“三驾马车”其实就是用来解决这个问题的，你从介绍中也能看出来，一个文件系统、一个计算框架、一个数据库系统。</a:t>
            </a:r>
          </a:p>
          <a:p>
            <a:r>
              <a:rPr lang="zh-CN" altLang="en-US"/>
              <a:t>现在你听到分布式、大数据之类的词，肯定一点儿也不陌生。但你要知道，在</a:t>
            </a:r>
            <a:r>
              <a:rPr lang="en-US" altLang="zh-CN"/>
              <a:t>2004</a:t>
            </a:r>
            <a:r>
              <a:rPr lang="zh-CN" altLang="en-US"/>
              <a:t>年那会儿，整个互联网还处于懵懂时代，</a:t>
            </a:r>
            <a:r>
              <a:rPr lang="en-US" altLang="zh-CN"/>
              <a:t>Google</a:t>
            </a:r>
            <a:r>
              <a:rPr lang="zh-CN" altLang="en-US"/>
              <a:t>发布的论文实在是让业界为之一振，大家恍然大悟，原来还可以这么玩。</a:t>
            </a:r>
          </a:p>
          <a:p>
            <a:r>
              <a:rPr lang="zh-CN" altLang="en-US"/>
              <a:t>因为那个时间段，大多数公司的关注点其实还是聚焦在单机上，在思考如何提升单机的性能，寻找更贵更好的服务器。而</a:t>
            </a:r>
            <a:r>
              <a:rPr lang="en-US" altLang="zh-CN"/>
              <a:t>Google</a:t>
            </a:r>
            <a:r>
              <a:rPr lang="zh-CN" altLang="en-US"/>
              <a:t>的思路是部署一个大规模的服务器集群，通过分布式的方式将海量数据存储在这个集群上，然后利用集群上的所有机器进行数据计算。 这样，</a:t>
            </a:r>
            <a:r>
              <a:rPr lang="en-US" altLang="zh-CN"/>
              <a:t>Google</a:t>
            </a:r>
            <a:r>
              <a:rPr lang="zh-CN" altLang="en-US"/>
              <a:t>其实不需要买很多很贵的服务器，它只要把这些普通的机器组织到一起，就非常厉害了。</a:t>
            </a:r>
          </a:p>
          <a:p>
            <a:r>
              <a:rPr lang="zh-CN" altLang="en-US"/>
              <a:t>当时的天才程序员，也是</a:t>
            </a:r>
            <a:r>
              <a:rPr lang="en-US" altLang="zh-CN"/>
              <a:t>Lucene</a:t>
            </a:r>
            <a:r>
              <a:rPr lang="zh-CN" altLang="en-US"/>
              <a:t>开源项目的创始人</a:t>
            </a:r>
            <a:r>
              <a:rPr lang="en-US" altLang="zh-CN"/>
              <a:t>Doug Cutting</a:t>
            </a:r>
            <a:r>
              <a:rPr lang="zh-CN" altLang="en-US"/>
              <a:t>正在开发开源搜索引擎</a:t>
            </a:r>
            <a:r>
              <a:rPr lang="en-US" altLang="zh-CN"/>
              <a:t>Nutch</a:t>
            </a:r>
            <a:r>
              <a:rPr lang="zh-CN" altLang="en-US"/>
              <a:t>，阅读了</a:t>
            </a:r>
            <a:r>
              <a:rPr lang="en-US" altLang="zh-CN"/>
              <a:t>Google</a:t>
            </a:r>
            <a:r>
              <a:rPr lang="zh-CN" altLang="en-US"/>
              <a:t>的论文后，他非常兴奋，紧接着就根据论文原理初步实现了类似</a:t>
            </a:r>
            <a:r>
              <a:rPr lang="en-US" altLang="zh-CN"/>
              <a:t>GFS</a:t>
            </a:r>
            <a:r>
              <a:rPr lang="zh-CN" altLang="en-US"/>
              <a:t>和</a:t>
            </a:r>
            <a:r>
              <a:rPr lang="en-US" altLang="zh-CN"/>
              <a:t>MapReduce</a:t>
            </a:r>
            <a:r>
              <a:rPr lang="zh-CN" altLang="en-US"/>
              <a:t>的功能。</a:t>
            </a:r>
          </a:p>
          <a:p>
            <a:r>
              <a:rPr lang="zh-CN" altLang="en-US"/>
              <a:t>两年后的</a:t>
            </a:r>
            <a:r>
              <a:rPr lang="en-US" altLang="zh-CN"/>
              <a:t>2006</a:t>
            </a:r>
            <a:r>
              <a:rPr lang="zh-CN" altLang="en-US"/>
              <a:t>年，</a:t>
            </a:r>
            <a:r>
              <a:rPr lang="en-US" altLang="zh-CN"/>
              <a:t>Doug Cutting</a:t>
            </a:r>
            <a:r>
              <a:rPr lang="zh-CN" altLang="en-US"/>
              <a:t>将这些大数据相关的功能从</a:t>
            </a:r>
            <a:r>
              <a:rPr lang="en-US" altLang="zh-CN"/>
              <a:t>Nutch</a:t>
            </a:r>
            <a:r>
              <a:rPr lang="zh-CN" altLang="en-US"/>
              <a:t>中分离了出来，然后启动了一个独立的项目专门开发维护大数据技术，这就是后来赫赫有名的</a:t>
            </a:r>
            <a:r>
              <a:rPr lang="en-US" altLang="zh-CN"/>
              <a:t>Hadoop</a:t>
            </a:r>
            <a:r>
              <a:rPr lang="zh-CN" altLang="en-US"/>
              <a:t>，主要包括</a:t>
            </a:r>
            <a:r>
              <a:rPr lang="en-US" altLang="zh-CN"/>
              <a:t>Hadoop</a:t>
            </a:r>
            <a:r>
              <a:rPr lang="zh-CN" altLang="en-US"/>
              <a:t>分布式文件系统</a:t>
            </a:r>
            <a:r>
              <a:rPr lang="en-US" altLang="zh-CN"/>
              <a:t>HDFS</a:t>
            </a:r>
            <a:r>
              <a:rPr lang="zh-CN" altLang="en-US"/>
              <a:t>和大数据计算引擎</a:t>
            </a:r>
            <a:r>
              <a:rPr lang="en-US" altLang="zh-CN"/>
              <a:t>MapReduce</a:t>
            </a:r>
            <a:r>
              <a:rPr lang="zh-CN" altLang="en-US"/>
              <a:t>。</a:t>
            </a:r>
          </a:p>
          <a:p>
            <a:r>
              <a:rPr lang="zh-CN" altLang="en-US"/>
              <a:t>当我们回顾软件开发的历史，包括我们自己开发的软件，你会发现，有的软件在开发出来以后无人问津或者寥寥数人使用，这样的软件其实在所有开发出来的软件中占大多数。而有的软件则可能会开创一个行业，每年创造数百亿美元的价值，创造百万计的就业岗位，这些软件曾经是</a:t>
            </a:r>
            <a:r>
              <a:rPr lang="en-US" altLang="zh-CN"/>
              <a:t>Windows</a:t>
            </a:r>
            <a:r>
              <a:rPr lang="zh-CN" altLang="en-US"/>
              <a:t>、</a:t>
            </a:r>
            <a:r>
              <a:rPr lang="en-US" altLang="zh-CN"/>
              <a:t>Linux</a:t>
            </a:r>
            <a:r>
              <a:rPr lang="zh-CN" altLang="en-US"/>
              <a:t>、</a:t>
            </a:r>
            <a:r>
              <a:rPr lang="en-US" altLang="zh-CN"/>
              <a:t>Java</a:t>
            </a:r>
            <a:r>
              <a:rPr lang="zh-CN" altLang="en-US"/>
              <a:t>，而现在这个名单要加上</a:t>
            </a:r>
            <a:r>
              <a:rPr lang="en-US" altLang="zh-CN"/>
              <a:t>Hadoop</a:t>
            </a:r>
            <a:r>
              <a:rPr lang="zh-CN" altLang="en-US"/>
              <a:t>的名字。</a:t>
            </a:r>
          </a:p>
          <a:p>
            <a:r>
              <a:rPr lang="zh-CN" altLang="en-US"/>
              <a:t>如果有时间，你可以简单浏览下</a:t>
            </a:r>
            <a:r>
              <a:rPr lang="en-US" altLang="zh-CN"/>
              <a:t>Hadoop</a:t>
            </a:r>
            <a:r>
              <a:rPr lang="zh-CN" altLang="en-US"/>
              <a:t>的代码，这个纯用</a:t>
            </a:r>
            <a:r>
              <a:rPr lang="en-US" altLang="zh-CN"/>
              <a:t>Java</a:t>
            </a:r>
            <a:r>
              <a:rPr lang="zh-CN" altLang="en-US"/>
              <a:t>编写的软件其实并没有什么高深的技术难点，使用的也都是一些最基础的编程技巧，也没有什么出奇之处，但是它却给社会带来巨大的影响，甚至带动一场深刻的科技革命，推动了人工智能的发展与进步。</a:t>
            </a:r>
          </a:p>
          <a:p>
            <a:r>
              <a:rPr lang="zh-CN" altLang="en-US"/>
              <a:t>我觉得，我们在做软件开发的时候，也可以</a:t>
            </a:r>
            <a:r>
              <a:rPr lang="zh-CN" altLang="en-US" b="1"/>
              <a:t>多思考一下，我们所开发软件的价值点在哪里</a:t>
            </a:r>
            <a:r>
              <a:rPr lang="zh-CN" altLang="en-US"/>
              <a:t>？真正需要使用软件实现价值的地方在哪里？你应该关注业务、理解业务，有价值导向，用自己的技术为公司创造真正的价值，进而实现自己的人生价值。而不是整天埋头在需求说明文档里，做一个</a:t>
            </a:r>
            <a:r>
              <a:rPr lang="zh-CN" altLang="en-US" b="1"/>
              <a:t>没有思考的代码机器人</a:t>
            </a:r>
            <a:r>
              <a:rPr lang="zh-CN" altLang="en-US"/>
              <a:t>。</a:t>
            </a:r>
          </a:p>
          <a:p>
            <a:r>
              <a:rPr lang="en-US" altLang="zh-CN"/>
              <a:t>Hadoop</a:t>
            </a:r>
            <a:r>
              <a:rPr lang="zh-CN" altLang="en-US"/>
              <a:t>发布之后，</a:t>
            </a:r>
            <a:r>
              <a:rPr lang="en-US" altLang="zh-CN"/>
              <a:t>Yahoo</a:t>
            </a:r>
            <a:r>
              <a:rPr lang="zh-CN" altLang="en-US"/>
              <a:t>很快就用了起来。大概又过了一年到了</a:t>
            </a:r>
            <a:r>
              <a:rPr lang="en-US" altLang="zh-CN"/>
              <a:t>2007</a:t>
            </a:r>
            <a:r>
              <a:rPr lang="zh-CN" altLang="en-US"/>
              <a:t>年，百度和阿里巴巴也开始使用</a:t>
            </a:r>
            <a:r>
              <a:rPr lang="en-US" altLang="zh-CN"/>
              <a:t>Hadoop</a:t>
            </a:r>
            <a:r>
              <a:rPr lang="zh-CN" altLang="en-US"/>
              <a:t>进行大数据存储与计算。</a:t>
            </a:r>
          </a:p>
          <a:p>
            <a:r>
              <a:rPr lang="en-US" altLang="zh-CN"/>
              <a:t>2008</a:t>
            </a:r>
            <a:r>
              <a:rPr lang="zh-CN" altLang="en-US"/>
              <a:t>年，</a:t>
            </a:r>
            <a:r>
              <a:rPr lang="en-US" altLang="zh-CN"/>
              <a:t>Hadoop</a:t>
            </a:r>
            <a:r>
              <a:rPr lang="zh-CN" altLang="en-US"/>
              <a:t>正式成为</a:t>
            </a:r>
            <a:r>
              <a:rPr lang="en-US" altLang="zh-CN"/>
              <a:t>Apache</a:t>
            </a:r>
            <a:r>
              <a:rPr lang="zh-CN" altLang="en-US"/>
              <a:t>的顶级项目，后来</a:t>
            </a:r>
            <a:r>
              <a:rPr lang="en-US" altLang="zh-CN"/>
              <a:t>Doug Cutting</a:t>
            </a:r>
            <a:r>
              <a:rPr lang="zh-CN" altLang="en-US"/>
              <a:t>本人也成为了</a:t>
            </a:r>
            <a:r>
              <a:rPr lang="en-US" altLang="zh-CN"/>
              <a:t>Apache</a:t>
            </a:r>
            <a:r>
              <a:rPr lang="zh-CN" altLang="en-US"/>
              <a:t>基金会的主席。自此，</a:t>
            </a:r>
            <a:r>
              <a:rPr lang="en-US" altLang="zh-CN"/>
              <a:t>Hadoop</a:t>
            </a:r>
            <a:r>
              <a:rPr lang="zh-CN" altLang="en-US"/>
              <a:t>作为软件开发领域的一颗明星冉冉升起。</a:t>
            </a:r>
          </a:p>
          <a:p>
            <a:r>
              <a:rPr lang="zh-CN" altLang="en-US"/>
              <a:t>同年，专门运营</a:t>
            </a:r>
            <a:r>
              <a:rPr lang="en-US" altLang="zh-CN"/>
              <a:t>Hadoop</a:t>
            </a:r>
            <a:r>
              <a:rPr lang="zh-CN" altLang="en-US"/>
              <a:t>的商业公司</a:t>
            </a:r>
            <a:r>
              <a:rPr lang="en-US" altLang="zh-CN"/>
              <a:t>Cloudera</a:t>
            </a:r>
            <a:r>
              <a:rPr lang="zh-CN" altLang="en-US"/>
              <a:t>成立，</a:t>
            </a:r>
            <a:r>
              <a:rPr lang="en-US" altLang="zh-CN"/>
              <a:t>Hadoop</a:t>
            </a:r>
            <a:r>
              <a:rPr lang="zh-CN" altLang="en-US"/>
              <a:t>得到进一步的商业支持。</a:t>
            </a:r>
          </a:p>
          <a:p>
            <a:r>
              <a:rPr lang="zh-CN" altLang="en-US"/>
              <a:t>这个时候，</a:t>
            </a:r>
            <a:r>
              <a:rPr lang="en-US" altLang="zh-CN"/>
              <a:t>Yahoo</a:t>
            </a:r>
            <a:r>
              <a:rPr lang="zh-CN" altLang="en-US"/>
              <a:t>的一些人觉得用</a:t>
            </a:r>
            <a:r>
              <a:rPr lang="en-US" altLang="zh-CN"/>
              <a:t>MapReduce</a:t>
            </a:r>
            <a:r>
              <a:rPr lang="zh-CN" altLang="en-US"/>
              <a:t>进行大数据编程太麻烦了，于是便开发了</a:t>
            </a:r>
            <a:r>
              <a:rPr lang="en-US" altLang="zh-CN"/>
              <a:t>Pig</a:t>
            </a:r>
            <a:r>
              <a:rPr lang="zh-CN" altLang="en-US"/>
              <a:t>。</a:t>
            </a:r>
            <a:r>
              <a:rPr lang="en-US" altLang="zh-CN"/>
              <a:t>Pig</a:t>
            </a:r>
            <a:r>
              <a:rPr lang="zh-CN" altLang="en-US"/>
              <a:t>是一种脚本语言，使用类</a:t>
            </a:r>
            <a:r>
              <a:rPr lang="en-US" altLang="zh-CN"/>
              <a:t>SQL</a:t>
            </a:r>
            <a:r>
              <a:rPr lang="zh-CN" altLang="en-US"/>
              <a:t>的语法，开发者可以用</a:t>
            </a:r>
            <a:r>
              <a:rPr lang="en-US" altLang="zh-CN"/>
              <a:t>Pig</a:t>
            </a:r>
            <a:r>
              <a:rPr lang="zh-CN" altLang="en-US"/>
              <a:t>脚本描述要对大数据集上进行的操作，</a:t>
            </a:r>
            <a:r>
              <a:rPr lang="en-US" altLang="zh-CN"/>
              <a:t>Pig</a:t>
            </a:r>
            <a:r>
              <a:rPr lang="zh-CN" altLang="en-US"/>
              <a:t>经过编译后会生成</a:t>
            </a:r>
            <a:r>
              <a:rPr lang="en-US" altLang="zh-CN"/>
              <a:t>MapReduce</a:t>
            </a:r>
            <a:r>
              <a:rPr lang="zh-CN" altLang="en-US"/>
              <a:t>程序，然后在</a:t>
            </a:r>
            <a:r>
              <a:rPr lang="en-US" altLang="zh-CN"/>
              <a:t>Hadoop</a:t>
            </a:r>
            <a:r>
              <a:rPr lang="zh-CN" altLang="en-US"/>
              <a:t>上运行。</a:t>
            </a:r>
          </a:p>
          <a:p>
            <a:r>
              <a:rPr lang="zh-CN" altLang="en-US"/>
              <a:t>编写</a:t>
            </a:r>
            <a:r>
              <a:rPr lang="en-US" altLang="zh-CN"/>
              <a:t>Pig</a:t>
            </a:r>
            <a:r>
              <a:rPr lang="zh-CN" altLang="en-US"/>
              <a:t>脚本虽然比直接</a:t>
            </a:r>
            <a:r>
              <a:rPr lang="en-US" altLang="zh-CN"/>
              <a:t>MapReduce</a:t>
            </a:r>
            <a:r>
              <a:rPr lang="zh-CN" altLang="en-US"/>
              <a:t>编程容易，但是依然需要学习新的脚本语法。于是</a:t>
            </a:r>
            <a:r>
              <a:rPr lang="en-US" altLang="zh-CN"/>
              <a:t>Facebook</a:t>
            </a:r>
            <a:r>
              <a:rPr lang="zh-CN" altLang="en-US"/>
              <a:t>又发布了</a:t>
            </a:r>
            <a:r>
              <a:rPr lang="en-US" altLang="zh-CN"/>
              <a:t>Hive</a:t>
            </a:r>
            <a:r>
              <a:rPr lang="zh-CN" altLang="en-US"/>
              <a:t>。</a:t>
            </a:r>
            <a:r>
              <a:rPr lang="en-US" altLang="zh-CN"/>
              <a:t>Hive</a:t>
            </a:r>
            <a:r>
              <a:rPr lang="zh-CN" altLang="en-US"/>
              <a:t>支持使用</a:t>
            </a:r>
            <a:r>
              <a:rPr lang="en-US" altLang="zh-CN"/>
              <a:t>SQL</a:t>
            </a:r>
            <a:r>
              <a:rPr lang="zh-CN" altLang="en-US"/>
              <a:t>语法来进行大数据计算，比如说你可以写个</a:t>
            </a:r>
            <a:r>
              <a:rPr lang="en-US" altLang="zh-CN"/>
              <a:t>Select</a:t>
            </a:r>
            <a:r>
              <a:rPr lang="zh-CN" altLang="en-US"/>
              <a:t>语句进行数据查询，然后</a:t>
            </a:r>
            <a:r>
              <a:rPr lang="en-US" altLang="zh-CN"/>
              <a:t>Hive</a:t>
            </a:r>
            <a:r>
              <a:rPr lang="zh-CN" altLang="en-US"/>
              <a:t>会把</a:t>
            </a:r>
            <a:r>
              <a:rPr lang="en-US" altLang="zh-CN"/>
              <a:t>SQL</a:t>
            </a:r>
            <a:r>
              <a:rPr lang="zh-CN" altLang="en-US"/>
              <a:t>语句转化成</a:t>
            </a:r>
            <a:r>
              <a:rPr lang="en-US" altLang="zh-CN"/>
              <a:t>MapReduce</a:t>
            </a:r>
            <a:r>
              <a:rPr lang="zh-CN" altLang="en-US"/>
              <a:t>的计算程序。</a:t>
            </a:r>
          </a:p>
          <a:p>
            <a:r>
              <a:rPr lang="zh-CN" altLang="en-US"/>
              <a:t>这样，</a:t>
            </a:r>
            <a:r>
              <a:rPr lang="zh-CN" altLang="en-US" b="1"/>
              <a:t>熟悉数据库的数据分析师和工程师便可以无门槛地使用大数据进行数据分析和处理了</a:t>
            </a:r>
            <a:r>
              <a:rPr lang="zh-CN" altLang="en-US"/>
              <a:t>。</a:t>
            </a:r>
            <a:r>
              <a:rPr lang="en-US" altLang="zh-CN"/>
              <a:t>Hive</a:t>
            </a:r>
            <a:r>
              <a:rPr lang="zh-CN" altLang="en-US"/>
              <a:t>出现后极大程度地降低了</a:t>
            </a:r>
            <a:r>
              <a:rPr lang="en-US" altLang="zh-CN"/>
              <a:t>Hadoop</a:t>
            </a:r>
            <a:r>
              <a:rPr lang="zh-CN" altLang="en-US"/>
              <a:t>的使用难度，迅速得到开发者和企业的追捧。据说，</a:t>
            </a:r>
            <a:r>
              <a:rPr lang="en-US" altLang="zh-CN"/>
              <a:t>2011</a:t>
            </a:r>
            <a:r>
              <a:rPr lang="zh-CN" altLang="en-US"/>
              <a:t>年的时候，</a:t>
            </a:r>
            <a:r>
              <a:rPr lang="en-US" altLang="zh-CN"/>
              <a:t>Facebook</a:t>
            </a:r>
            <a:r>
              <a:rPr lang="zh-CN" altLang="en-US"/>
              <a:t>大数据平台上运行的作业</a:t>
            </a:r>
            <a:r>
              <a:rPr lang="en-US" altLang="zh-CN"/>
              <a:t>90%</a:t>
            </a:r>
            <a:r>
              <a:rPr lang="zh-CN" altLang="en-US"/>
              <a:t>都来源于</a:t>
            </a:r>
            <a:r>
              <a:rPr lang="en-US" altLang="zh-CN"/>
              <a:t>Hive</a:t>
            </a:r>
            <a:r>
              <a:rPr lang="zh-CN" altLang="en-US"/>
              <a:t>。</a:t>
            </a:r>
          </a:p>
          <a:p>
            <a:r>
              <a:rPr lang="zh-CN" altLang="en-US"/>
              <a:t>随后，众多</a:t>
            </a:r>
            <a:r>
              <a:rPr lang="en-US" altLang="zh-CN"/>
              <a:t>Hadoop</a:t>
            </a:r>
            <a:r>
              <a:rPr lang="zh-CN" altLang="en-US"/>
              <a:t>周边产品开始出现，</a:t>
            </a:r>
            <a:r>
              <a:rPr lang="zh-CN" altLang="en-US" b="1"/>
              <a:t>大数据生态体系</a:t>
            </a:r>
            <a:r>
              <a:rPr lang="zh-CN" altLang="en-US"/>
              <a:t>逐渐形成，其中包括：专门将关系数据库中的数据导入导出到</a:t>
            </a:r>
            <a:r>
              <a:rPr lang="en-US" altLang="zh-CN"/>
              <a:t>Hadoop</a:t>
            </a:r>
            <a:r>
              <a:rPr lang="zh-CN" altLang="en-US"/>
              <a:t>平台的</a:t>
            </a:r>
            <a:r>
              <a:rPr lang="en-US" altLang="zh-CN"/>
              <a:t>Sqoop</a:t>
            </a:r>
            <a:r>
              <a:rPr lang="zh-CN" altLang="en-US"/>
              <a:t>；针对大规模日志进行分布式收集、聚合和传输的</a:t>
            </a:r>
            <a:r>
              <a:rPr lang="en-US" altLang="zh-CN"/>
              <a:t>Flume</a:t>
            </a:r>
            <a:r>
              <a:rPr lang="zh-CN" altLang="en-US"/>
              <a:t>；</a:t>
            </a:r>
            <a:r>
              <a:rPr lang="en-US" altLang="zh-CN"/>
              <a:t>MapReduce</a:t>
            </a:r>
            <a:r>
              <a:rPr lang="zh-CN" altLang="en-US"/>
              <a:t>工作流调度引擎</a:t>
            </a:r>
            <a:r>
              <a:rPr lang="en-US" altLang="zh-CN"/>
              <a:t>Oozie</a:t>
            </a:r>
            <a:r>
              <a:rPr lang="zh-CN" altLang="en-US"/>
              <a:t>等。</a:t>
            </a:r>
          </a:p>
          <a:p>
            <a:r>
              <a:rPr lang="zh-CN" altLang="en-US"/>
              <a:t>在</a:t>
            </a:r>
            <a:r>
              <a:rPr lang="en-US" altLang="zh-CN"/>
              <a:t>Hadoop</a:t>
            </a:r>
            <a:r>
              <a:rPr lang="zh-CN" altLang="en-US"/>
              <a:t>早期，</a:t>
            </a:r>
            <a:r>
              <a:rPr lang="en-US" altLang="zh-CN"/>
              <a:t>MapReduce</a:t>
            </a:r>
            <a:r>
              <a:rPr lang="zh-CN" altLang="en-US"/>
              <a:t>既是一个执行引擎，又是一个资源调度框架，服务器集群的资源调度管理由</a:t>
            </a:r>
            <a:r>
              <a:rPr lang="en-US" altLang="zh-CN"/>
              <a:t>MapReduce</a:t>
            </a:r>
            <a:r>
              <a:rPr lang="zh-CN" altLang="en-US"/>
              <a:t>自己完成。但是这样不利于资源复用，也使得</a:t>
            </a:r>
            <a:r>
              <a:rPr lang="en-US" altLang="zh-CN"/>
              <a:t>MapReduce</a:t>
            </a:r>
            <a:r>
              <a:rPr lang="zh-CN" altLang="en-US"/>
              <a:t>非常臃肿。于是一个新项目启动了，将</a:t>
            </a:r>
            <a:r>
              <a:rPr lang="en-US" altLang="zh-CN"/>
              <a:t>MapReduce</a:t>
            </a:r>
            <a:r>
              <a:rPr lang="zh-CN" altLang="en-US"/>
              <a:t>执行引擎和资源调度分离开来，这就是</a:t>
            </a:r>
            <a:r>
              <a:rPr lang="en-US" altLang="zh-CN"/>
              <a:t>Yarn</a:t>
            </a:r>
            <a:r>
              <a:rPr lang="zh-CN" altLang="en-US"/>
              <a:t>。</a:t>
            </a:r>
            <a:r>
              <a:rPr lang="en-US" altLang="zh-CN" b="1"/>
              <a:t>2012</a:t>
            </a:r>
            <a:r>
              <a:rPr lang="zh-CN" altLang="en-US" b="1"/>
              <a:t>年，</a:t>
            </a:r>
            <a:r>
              <a:rPr lang="en-US" altLang="zh-CN" b="1"/>
              <a:t>Yarn</a:t>
            </a:r>
            <a:r>
              <a:rPr lang="zh-CN" altLang="en-US" b="1"/>
              <a:t>成为一个独立的项目开始运营，随后被各类大数据产品支持，成为大数据平台上最主流的资源调度系统</a:t>
            </a:r>
            <a:r>
              <a:rPr lang="zh-CN" altLang="en-US"/>
              <a:t>。</a:t>
            </a:r>
          </a:p>
          <a:p>
            <a:r>
              <a:rPr lang="zh-CN" altLang="en-US"/>
              <a:t>同样是在</a:t>
            </a:r>
            <a:r>
              <a:rPr lang="en-US" altLang="zh-CN"/>
              <a:t>2012</a:t>
            </a:r>
            <a:r>
              <a:rPr lang="zh-CN" altLang="en-US"/>
              <a:t>年，</a:t>
            </a:r>
            <a:r>
              <a:rPr lang="en-US" altLang="zh-CN"/>
              <a:t>UC</a:t>
            </a:r>
            <a:r>
              <a:rPr lang="zh-CN" altLang="en-US"/>
              <a:t>伯克利</a:t>
            </a:r>
            <a:r>
              <a:rPr lang="en-US" altLang="zh-CN"/>
              <a:t>AMP</a:t>
            </a:r>
            <a:r>
              <a:rPr lang="zh-CN" altLang="en-US"/>
              <a:t>实验室（</a:t>
            </a:r>
            <a:r>
              <a:rPr lang="en-US" altLang="zh-CN"/>
              <a:t>Algorithms</a:t>
            </a:r>
            <a:r>
              <a:rPr lang="zh-CN" altLang="en-US"/>
              <a:t>、</a:t>
            </a:r>
            <a:r>
              <a:rPr lang="en-US" altLang="zh-CN"/>
              <a:t>Machine</a:t>
            </a:r>
            <a:r>
              <a:rPr lang="zh-CN" altLang="en-US"/>
              <a:t>和</a:t>
            </a:r>
            <a:r>
              <a:rPr lang="en-US" altLang="zh-CN"/>
              <a:t>People</a:t>
            </a:r>
            <a:r>
              <a:rPr lang="zh-CN" altLang="en-US"/>
              <a:t>的缩写）开发的</a:t>
            </a:r>
            <a:r>
              <a:rPr lang="en-US" altLang="zh-CN"/>
              <a:t>Spark</a:t>
            </a:r>
            <a:r>
              <a:rPr lang="zh-CN" altLang="en-US"/>
              <a:t>开始崭露头角。当时</a:t>
            </a:r>
            <a:r>
              <a:rPr lang="en-US" altLang="zh-CN"/>
              <a:t>AMP</a:t>
            </a:r>
            <a:r>
              <a:rPr lang="zh-CN" altLang="en-US"/>
              <a:t>实验室的马铁博士发现使用</a:t>
            </a:r>
            <a:r>
              <a:rPr lang="en-US" altLang="zh-CN"/>
              <a:t>MapReduce</a:t>
            </a:r>
            <a:r>
              <a:rPr lang="zh-CN" altLang="en-US"/>
              <a:t>进行机器学习计算的时候性能非常差，因为机器学习算法通常需要进行很多次的迭代计算，而</a:t>
            </a:r>
            <a:r>
              <a:rPr lang="en-US" altLang="zh-CN"/>
              <a:t>MapReduce</a:t>
            </a:r>
            <a:r>
              <a:rPr lang="zh-CN" altLang="en-US"/>
              <a:t>每执行一次</a:t>
            </a:r>
            <a:r>
              <a:rPr lang="en-US" altLang="zh-CN"/>
              <a:t>Map</a:t>
            </a:r>
            <a:r>
              <a:rPr lang="zh-CN" altLang="en-US"/>
              <a:t>和</a:t>
            </a:r>
            <a:r>
              <a:rPr lang="en-US" altLang="zh-CN"/>
              <a:t>Reduce</a:t>
            </a:r>
            <a:r>
              <a:rPr lang="zh-CN" altLang="en-US"/>
              <a:t>计算都需要重新启动一次作业，带来大量的无谓消耗。还有一点就是</a:t>
            </a:r>
            <a:r>
              <a:rPr lang="en-US" altLang="zh-CN"/>
              <a:t>MapReduce</a:t>
            </a:r>
            <a:r>
              <a:rPr lang="zh-CN" altLang="en-US"/>
              <a:t>主要使用磁盘作为存储介质，而</a:t>
            </a:r>
            <a:r>
              <a:rPr lang="en-US" altLang="zh-CN"/>
              <a:t>2012</a:t>
            </a:r>
            <a:r>
              <a:rPr lang="zh-CN" altLang="en-US"/>
              <a:t>年的时候，内存已经突破容量和成本限制，成为数据运行过程中主要的存储介质。</a:t>
            </a:r>
            <a:r>
              <a:rPr lang="en-US" altLang="zh-CN"/>
              <a:t>Spark</a:t>
            </a:r>
            <a:r>
              <a:rPr lang="zh-CN" altLang="en-US"/>
              <a:t>一经推出，立即受到业界的追捧，并逐步替代</a:t>
            </a:r>
            <a:r>
              <a:rPr lang="en-US" altLang="zh-CN"/>
              <a:t>MapReduce</a:t>
            </a:r>
            <a:r>
              <a:rPr lang="zh-CN" altLang="en-US"/>
              <a:t>在企业应用中的地位。</a:t>
            </a:r>
          </a:p>
          <a:p>
            <a:r>
              <a:rPr lang="zh-CN" altLang="en-US"/>
              <a:t>一般说来，像</a:t>
            </a:r>
            <a:r>
              <a:rPr lang="en-US" altLang="zh-CN"/>
              <a:t>MapReduce</a:t>
            </a:r>
            <a:r>
              <a:rPr lang="zh-CN" altLang="en-US"/>
              <a:t>、</a:t>
            </a:r>
            <a:r>
              <a:rPr lang="en-US" altLang="zh-CN"/>
              <a:t>Spark</a:t>
            </a:r>
            <a:r>
              <a:rPr lang="zh-CN" altLang="en-US"/>
              <a:t>这类计算框架处理的业务场景都被称作</a:t>
            </a:r>
            <a:r>
              <a:rPr lang="zh-CN" altLang="en-US" b="1"/>
              <a:t>批处理计算</a:t>
            </a:r>
            <a:r>
              <a:rPr lang="zh-CN" altLang="en-US"/>
              <a:t>，因为它们通常针对以“天”为单位产生的数据进行一次计算，然后得到需要的结果，这中间计算需要花费的时间大概是几十分钟甚至更长的时间。因为计算的数据是非在线得到的实时数据，而是历史数据，所以这类计算也被称为</a:t>
            </a:r>
            <a:r>
              <a:rPr lang="zh-CN" altLang="en-US" b="1"/>
              <a:t>大数据离线计算</a:t>
            </a:r>
            <a:r>
              <a:rPr lang="zh-CN" altLang="en-US"/>
              <a:t>。</a:t>
            </a:r>
          </a:p>
          <a:p>
            <a:r>
              <a:rPr lang="zh-CN" altLang="en-US"/>
              <a:t>而在大数据领域，还有另外一类应用场景，它们需要对实时产生的大量数据进行即时计算，比如对于遍布城市的监控摄像头进行人脸识别和嫌犯追踪。这类计算称为</a:t>
            </a:r>
            <a:r>
              <a:rPr lang="zh-CN" altLang="en-US" b="1"/>
              <a:t>大数据流计算</a:t>
            </a:r>
            <a:r>
              <a:rPr lang="zh-CN" altLang="en-US"/>
              <a:t>，相应地，有</a:t>
            </a:r>
            <a:r>
              <a:rPr lang="en-US" altLang="zh-CN"/>
              <a:t>Storm</a:t>
            </a:r>
            <a:r>
              <a:rPr lang="zh-CN" altLang="en-US"/>
              <a:t>、</a:t>
            </a:r>
            <a:r>
              <a:rPr lang="en-US" altLang="zh-CN"/>
              <a:t>Flink</a:t>
            </a:r>
            <a:r>
              <a:rPr lang="zh-CN" altLang="en-US"/>
              <a:t>、</a:t>
            </a:r>
            <a:r>
              <a:rPr lang="en-US" altLang="zh-CN"/>
              <a:t>Spark Streaming</a:t>
            </a:r>
            <a:r>
              <a:rPr lang="zh-CN" altLang="en-US"/>
              <a:t>等流计算框架来满足此类大数据应用的场景。 流式计算要处理的数据是实时在线产生的数据，所以这类计算也被称为</a:t>
            </a:r>
            <a:r>
              <a:rPr lang="zh-CN" altLang="en-US" b="1"/>
              <a:t>大数据实时计算</a:t>
            </a:r>
            <a:r>
              <a:rPr lang="zh-CN" altLang="en-US"/>
              <a:t>。</a:t>
            </a:r>
          </a:p>
          <a:p>
            <a:r>
              <a:rPr lang="zh-CN" altLang="en-US"/>
              <a:t>在典型的大数据的业务场景下，数据业务最通用的做法是，采用批处理的技术处理历史全量数据，采用流式计算处理实时新增数据。而像</a:t>
            </a:r>
            <a:r>
              <a:rPr lang="en-US" altLang="zh-CN"/>
              <a:t>Flink</a:t>
            </a:r>
            <a:r>
              <a:rPr lang="zh-CN" altLang="en-US"/>
              <a:t>这样的计算引擎，可以同时支持流式计算和批处理计算。</a:t>
            </a:r>
          </a:p>
          <a:p>
            <a:r>
              <a:rPr lang="zh-CN" altLang="en-US"/>
              <a:t>除了大数据批处理和流处理，</a:t>
            </a:r>
            <a:r>
              <a:rPr lang="en-US" altLang="zh-CN"/>
              <a:t>NoSQL</a:t>
            </a:r>
            <a:r>
              <a:rPr lang="zh-CN" altLang="en-US"/>
              <a:t>系统处理的主要也是大规模海量数据的存储与访问，所以也被归为大数据技术。 </a:t>
            </a:r>
            <a:r>
              <a:rPr lang="en-US" altLang="zh-CN"/>
              <a:t>NoSQL</a:t>
            </a:r>
            <a:r>
              <a:rPr lang="zh-CN" altLang="en-US"/>
              <a:t>曾经在</a:t>
            </a:r>
            <a:r>
              <a:rPr lang="en-US" altLang="zh-CN"/>
              <a:t>2011</a:t>
            </a:r>
            <a:r>
              <a:rPr lang="zh-CN" altLang="en-US"/>
              <a:t>年左右非常火爆，涌现出</a:t>
            </a:r>
            <a:r>
              <a:rPr lang="en-US" altLang="zh-CN"/>
              <a:t>HBase</a:t>
            </a:r>
            <a:r>
              <a:rPr lang="zh-CN" altLang="en-US"/>
              <a:t>、</a:t>
            </a:r>
            <a:r>
              <a:rPr lang="en-US" altLang="zh-CN"/>
              <a:t>Cassandra</a:t>
            </a:r>
            <a:r>
              <a:rPr lang="zh-CN" altLang="en-US"/>
              <a:t>等许多优秀的产品，其中</a:t>
            </a:r>
            <a:r>
              <a:rPr lang="en-US" altLang="zh-CN"/>
              <a:t>HBase</a:t>
            </a:r>
            <a:r>
              <a:rPr lang="zh-CN" altLang="en-US"/>
              <a:t>是从</a:t>
            </a:r>
            <a:r>
              <a:rPr lang="en-US" altLang="zh-CN"/>
              <a:t>Hadoop</a:t>
            </a:r>
            <a:r>
              <a:rPr lang="zh-CN" altLang="en-US"/>
              <a:t>中分离出来的、基于</a:t>
            </a:r>
            <a:r>
              <a:rPr lang="en-US" altLang="zh-CN"/>
              <a:t>HDFS</a:t>
            </a:r>
            <a:r>
              <a:rPr lang="zh-CN" altLang="en-US"/>
              <a:t>的</a:t>
            </a:r>
            <a:r>
              <a:rPr lang="en-US" altLang="zh-CN"/>
              <a:t>NoSQL</a:t>
            </a:r>
            <a:r>
              <a:rPr lang="zh-CN" altLang="en-US"/>
              <a:t>系统。</a:t>
            </a:r>
          </a:p>
          <a:p>
            <a:r>
              <a:rPr lang="zh-CN" altLang="en-US"/>
              <a:t>我们回顾软件发展的历史会发现，差不多类似功能的软件，它们出现的时间都非常接近，比如</a:t>
            </a:r>
            <a:r>
              <a:rPr lang="en-US" altLang="zh-CN"/>
              <a:t>Linux</a:t>
            </a:r>
            <a:r>
              <a:rPr lang="zh-CN" altLang="en-US"/>
              <a:t>和</a:t>
            </a:r>
            <a:r>
              <a:rPr lang="en-US" altLang="zh-CN"/>
              <a:t>Windows</a:t>
            </a:r>
            <a:r>
              <a:rPr lang="zh-CN" altLang="en-US"/>
              <a:t>都是在</a:t>
            </a:r>
            <a:r>
              <a:rPr lang="en-US" altLang="zh-CN"/>
              <a:t>90</a:t>
            </a:r>
            <a:r>
              <a:rPr lang="zh-CN" altLang="en-US"/>
              <a:t>年代初出现，</a:t>
            </a:r>
            <a:r>
              <a:rPr lang="en-US" altLang="zh-CN"/>
              <a:t>Java</a:t>
            </a:r>
            <a:r>
              <a:rPr lang="zh-CN" altLang="en-US"/>
              <a:t>开发中的各类</a:t>
            </a:r>
            <a:r>
              <a:rPr lang="en-US" altLang="zh-CN"/>
              <a:t>MVC</a:t>
            </a:r>
            <a:r>
              <a:rPr lang="zh-CN" altLang="en-US"/>
              <a:t>框架也基本都是同期出现，</a:t>
            </a:r>
            <a:r>
              <a:rPr lang="en-US" altLang="zh-CN"/>
              <a:t>Android</a:t>
            </a:r>
            <a:r>
              <a:rPr lang="zh-CN" altLang="en-US"/>
              <a:t>和</a:t>
            </a:r>
            <a:r>
              <a:rPr lang="en-US" altLang="zh-CN"/>
              <a:t>iOS</a:t>
            </a:r>
            <a:r>
              <a:rPr lang="zh-CN" altLang="en-US"/>
              <a:t>也是前脚后脚问世。</a:t>
            </a:r>
            <a:r>
              <a:rPr lang="en-US" altLang="zh-CN"/>
              <a:t>2011</a:t>
            </a:r>
            <a:r>
              <a:rPr lang="zh-CN" altLang="en-US"/>
              <a:t>年前后，各种</a:t>
            </a:r>
            <a:r>
              <a:rPr lang="en-US" altLang="zh-CN"/>
              <a:t>NoSQL</a:t>
            </a:r>
            <a:r>
              <a:rPr lang="zh-CN" altLang="en-US"/>
              <a:t>数据库也是层出不群，我也是在那个时候参与开发了阿里巴巴自己的</a:t>
            </a:r>
            <a:r>
              <a:rPr lang="en-US" altLang="zh-CN"/>
              <a:t>NoSQL</a:t>
            </a:r>
            <a:r>
              <a:rPr lang="zh-CN" altLang="en-US"/>
              <a:t>系统。</a:t>
            </a:r>
          </a:p>
          <a:p>
            <a:r>
              <a:rPr lang="zh-CN" altLang="en-US"/>
              <a:t>事物发展有自己的潮流和规律，当你身处潮流之中的时候，要紧紧抓住潮流的机会，想办法脱颖而出，即使没有成功，也会更加洞悉时代的脉搏，收获珍贵的知识和经验。而如果潮流已经退去，这个时候再去往这个方向上努力，只会收获迷茫与压抑，对时代、对自己都没有什么帮助。</a:t>
            </a:r>
          </a:p>
          <a:p>
            <a:r>
              <a:rPr lang="zh-CN" altLang="en-US"/>
              <a:t>但是时代的浪潮犹如海滩上的浪花，总是一浪接着一浪，只要你站在海边，身处这个行业之中，下一个浪潮很快又会到来。你需要敏感而又深刻地去观察，略去那些浮躁的泡沫，抓住真正潮流的机会，奋力一搏，不管成败，都不会遗憾。</a:t>
            </a:r>
          </a:p>
          <a:p>
            <a:r>
              <a:rPr lang="zh-CN" altLang="en-US" b="1"/>
              <a:t>正所谓在历史前进的逻辑中前进，在时代发展的潮流中发展</a:t>
            </a:r>
            <a:r>
              <a:rPr lang="zh-CN" altLang="en-US"/>
              <a:t>。通俗的说，就是要在风口中飞翔。</a:t>
            </a:r>
          </a:p>
          <a:p>
            <a:r>
              <a:rPr lang="zh-CN" altLang="en-US"/>
              <a:t>上面我讲的这些基本上都可以归类为大数据引擎或者大数据框架。而</a:t>
            </a:r>
            <a:r>
              <a:rPr lang="zh-CN" altLang="en-US" b="1"/>
              <a:t>大数据处理的主要应用场景包括数据分析、数据挖掘与机器学习</a:t>
            </a:r>
            <a:r>
              <a:rPr lang="zh-CN" altLang="en-US"/>
              <a:t>。数据分析主要使用</a:t>
            </a:r>
            <a:r>
              <a:rPr lang="en-US" altLang="zh-CN"/>
              <a:t>Hive</a:t>
            </a:r>
            <a:r>
              <a:rPr lang="zh-CN" altLang="en-US"/>
              <a:t>、</a:t>
            </a:r>
            <a:r>
              <a:rPr lang="en-US" altLang="zh-CN"/>
              <a:t>Spark SQL</a:t>
            </a:r>
            <a:r>
              <a:rPr lang="zh-CN" altLang="en-US"/>
              <a:t>等</a:t>
            </a:r>
            <a:r>
              <a:rPr lang="en-US" altLang="zh-CN"/>
              <a:t>SQL</a:t>
            </a:r>
            <a:r>
              <a:rPr lang="zh-CN" altLang="en-US"/>
              <a:t>引擎完成；数据挖掘与机器学习则有专门的机器学习框架</a:t>
            </a:r>
            <a:r>
              <a:rPr lang="en-US" altLang="zh-CN"/>
              <a:t>TensorFlow</a:t>
            </a:r>
            <a:r>
              <a:rPr lang="zh-CN" altLang="en-US"/>
              <a:t>、</a:t>
            </a:r>
            <a:r>
              <a:rPr lang="en-US" altLang="zh-CN"/>
              <a:t>Mahout</a:t>
            </a:r>
            <a:r>
              <a:rPr lang="zh-CN" altLang="en-US"/>
              <a:t>以及</a:t>
            </a:r>
            <a:r>
              <a:rPr lang="en-US" altLang="zh-CN"/>
              <a:t>MLlib</a:t>
            </a:r>
            <a:r>
              <a:rPr lang="zh-CN" altLang="en-US"/>
              <a:t>等，内置了主要的机器学习和数据挖掘算法。</a:t>
            </a:r>
          </a:p>
          <a:p>
            <a:r>
              <a:rPr lang="zh-CN" altLang="en-US"/>
              <a:t>此外，大数据要存入分布式文件系统（</a:t>
            </a:r>
            <a:r>
              <a:rPr lang="en-US" altLang="zh-CN"/>
              <a:t>HDFS</a:t>
            </a:r>
            <a:r>
              <a:rPr lang="zh-CN" altLang="en-US"/>
              <a:t>），要有序调度</a:t>
            </a:r>
            <a:r>
              <a:rPr lang="en-US" altLang="zh-CN"/>
              <a:t>MapReduce</a:t>
            </a:r>
            <a:r>
              <a:rPr lang="zh-CN" altLang="en-US"/>
              <a:t>和</a:t>
            </a:r>
            <a:r>
              <a:rPr lang="en-US" altLang="zh-CN"/>
              <a:t>Spark</a:t>
            </a:r>
            <a:r>
              <a:rPr lang="zh-CN" altLang="en-US"/>
              <a:t>作业执行，并能把执行结果写入到各个应用系统的数据库中，还需要有一个</a:t>
            </a:r>
            <a:r>
              <a:rPr lang="zh-CN" altLang="en-US" b="1"/>
              <a:t>大数据平台</a:t>
            </a:r>
            <a:r>
              <a:rPr lang="zh-CN" altLang="en-US"/>
              <a:t>整合所有这些大数据组件和企业应用系统。</a:t>
            </a:r>
          </a:p>
          <a:p>
            <a:endParaRPr lang="zh-CN" altLang="en-US"/>
          </a:p>
        </p:txBody>
      </p:sp>
      <p:sp>
        <p:nvSpPr>
          <p:cNvPr id="19460" name="灯片编号占位符 3">
            <a:extLst>
              <a:ext uri="{FF2B5EF4-FFF2-40B4-BE49-F238E27FC236}">
                <a16:creationId xmlns:a16="http://schemas.microsoft.com/office/drawing/2014/main" id="{A9C45973-C8B2-4C84-9C98-CBBB519013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1D8E58-66F8-45DB-A820-777FD7D6683C}" type="slidenum">
              <a:rPr lang="en-US" altLang="zh-CN" smtClean="0"/>
              <a:pPr>
                <a:spcBef>
                  <a:spcPct val="0"/>
                </a:spcBef>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2710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标题 1"/>
          <p:cNvSpPr>
            <a:spLocks noGrp="1"/>
          </p:cNvSpPr>
          <p:nvPr>
            <p:ph type="title" idx="10"/>
          </p:nvPr>
        </p:nvSpPr>
        <p:spPr>
          <a:xfrm>
            <a:off x="1143000" y="76200"/>
            <a:ext cx="8001000" cy="914400"/>
          </a:xfrm>
        </p:spPr>
        <p:txBody>
          <a:bodyPr/>
          <a:lstStyle/>
          <a:p>
            <a:r>
              <a:rPr lang="zh-CN" altLang="en-US" noProof="1"/>
              <a:t>单击此处编辑母版标题样式</a:t>
            </a:r>
          </a:p>
        </p:txBody>
      </p:sp>
    </p:spTree>
    <p:extLst>
      <p:ext uri="{BB962C8B-B14F-4D97-AF65-F5344CB8AC3E}">
        <p14:creationId xmlns:p14="http://schemas.microsoft.com/office/powerpoint/2010/main" val="345855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a:t>单击此处编辑母版标题样式</a:t>
            </a:r>
          </a:p>
        </p:txBody>
      </p:sp>
    </p:spTree>
    <p:extLst>
      <p:ext uri="{BB962C8B-B14F-4D97-AF65-F5344CB8AC3E}">
        <p14:creationId xmlns:p14="http://schemas.microsoft.com/office/powerpoint/2010/main" val="139665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a:t>单击此处编辑母版标题样式</a:t>
            </a:r>
          </a:p>
        </p:txBody>
      </p:sp>
    </p:spTree>
    <p:extLst>
      <p:ext uri="{BB962C8B-B14F-4D97-AF65-F5344CB8AC3E}">
        <p14:creationId xmlns:p14="http://schemas.microsoft.com/office/powerpoint/2010/main" val="182102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a:r>
              <a:rPr lang="zh-CN" noProof="1"/>
              <a:t>单击此处编辑母版标题样式</a:t>
            </a:r>
          </a:p>
        </p:txBody>
      </p:sp>
    </p:spTree>
    <p:extLst>
      <p:ext uri="{BB962C8B-B14F-4D97-AF65-F5344CB8AC3E}">
        <p14:creationId xmlns:p14="http://schemas.microsoft.com/office/powerpoint/2010/main" val="298183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164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134146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53EC6376-EF86-4880-A072-65485C7EFA13}"/>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7" name="Rectangle 7">
            <a:extLst>
              <a:ext uri="{FF2B5EF4-FFF2-40B4-BE49-F238E27FC236}">
                <a16:creationId xmlns:a16="http://schemas.microsoft.com/office/drawing/2014/main" id="{3C0F2306-8F31-4A45-BF46-085181C93F12}"/>
              </a:ext>
            </a:extLst>
          </p:cNvPr>
          <p:cNvSpPr>
            <a:spLocks noChangeArrowheads="1"/>
          </p:cNvSpPr>
          <p:nvPr/>
        </p:nvSpPr>
        <p:spPr bwMode="auto">
          <a:xfrm>
            <a:off x="0" y="0"/>
            <a:ext cx="9144000" cy="1066800"/>
          </a:xfrm>
          <a:prstGeom prst="rect">
            <a:avLst/>
          </a:prstGeom>
          <a:solidFill>
            <a:srgbClr val="0056AC"/>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11">
            <a:extLst>
              <a:ext uri="{FF2B5EF4-FFF2-40B4-BE49-F238E27FC236}">
                <a16:creationId xmlns:a16="http://schemas.microsoft.com/office/drawing/2014/main" id="{5616AC2B-EE32-4506-A3F8-33D5B4D2DE3F}"/>
              </a:ext>
            </a:extLst>
          </p:cNvPr>
          <p:cNvSpPr>
            <a:spLocks noGrp="1" noChangeArrowheads="1"/>
          </p:cNvSpPr>
          <p:nvPr>
            <p:ph type="title" idx="4294967295"/>
          </p:nvPr>
        </p:nvSpPr>
        <p:spPr bwMode="auto">
          <a:xfrm>
            <a:off x="1143000" y="762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hyperlink" Target="http://baike.baidu.com/view/1087294.htm" TargetMode="External"/><Relationship Id="rId2" Type="http://schemas.openxmlformats.org/officeDocument/2006/relationships/hyperlink" Target="http://baike.baidu.com/view/930.htm"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4EBF0D-9212-412A-A96C-5BE006509E02}"/>
              </a:ext>
            </a:extLst>
          </p:cNvPr>
          <p:cNvSpPr>
            <a:spLocks noChangeArrowheads="1"/>
          </p:cNvSpPr>
          <p:nvPr/>
        </p:nvSpPr>
        <p:spPr bwMode="auto">
          <a:xfrm>
            <a:off x="0" y="0"/>
            <a:ext cx="9144000" cy="2133600"/>
          </a:xfrm>
          <a:prstGeom prst="rect">
            <a:avLst/>
          </a:prstGeom>
          <a:solidFill>
            <a:srgbClr val="0056A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6" name="Rectangle 6">
            <a:extLst>
              <a:ext uri="{FF2B5EF4-FFF2-40B4-BE49-F238E27FC236}">
                <a16:creationId xmlns:a16="http://schemas.microsoft.com/office/drawing/2014/main" id="{1C7E0CBD-07D2-43A0-A73F-56813A800B05}"/>
              </a:ext>
            </a:extLst>
          </p:cNvPr>
          <p:cNvSpPr>
            <a:spLocks noGrp="1" noChangeArrowheads="1"/>
          </p:cNvSpPr>
          <p:nvPr>
            <p:ph type="title"/>
          </p:nvPr>
        </p:nvSpPr>
        <p:spPr>
          <a:xfrm>
            <a:off x="533400" y="2362200"/>
            <a:ext cx="8229600" cy="1371600"/>
          </a:xfrm>
        </p:spPr>
        <p:txBody>
          <a:bodyPr/>
          <a:lstStyle/>
          <a:p>
            <a:pPr algn="ctr" eaLnBrk="1" hangingPunct="1"/>
            <a:br>
              <a:rPr lang="en-US" altLang="zh-CN" sz="2800" b="1" dirty="0">
                <a:solidFill>
                  <a:schemeClr val="tx1"/>
                </a:solidFill>
              </a:rPr>
            </a:br>
            <a:r>
              <a:rPr lang="zh-CN" altLang="en-US" sz="3600" b="1" dirty="0">
                <a:solidFill>
                  <a:schemeClr val="tx1"/>
                </a:solidFill>
              </a:rPr>
              <a:t>第</a:t>
            </a:r>
            <a:r>
              <a:rPr lang="en-US" altLang="zh-CN" sz="3600" b="1" dirty="0">
                <a:solidFill>
                  <a:schemeClr val="tx1"/>
                </a:solidFill>
              </a:rPr>
              <a:t>2</a:t>
            </a:r>
            <a:r>
              <a:rPr lang="zh-CN" altLang="en-US" sz="3600" b="1" dirty="0">
                <a:solidFill>
                  <a:schemeClr val="tx1"/>
                </a:solidFill>
              </a:rPr>
              <a:t>章 大数据处理架构</a:t>
            </a:r>
            <a:r>
              <a:rPr lang="en-US" altLang="zh-CN" sz="3600" b="1" dirty="0">
                <a:solidFill>
                  <a:schemeClr val="tx1"/>
                </a:solidFill>
              </a:rPr>
              <a:t>Hadoop</a:t>
            </a:r>
            <a:br>
              <a:rPr lang="en-US" altLang="zh-CN" sz="2800" b="1" dirty="0">
                <a:solidFill>
                  <a:schemeClr val="tx1"/>
                </a:solidFill>
              </a:rPr>
            </a:br>
            <a:endParaRPr lang="zh-CN" altLang="en-US" sz="2800" dirty="0">
              <a:solidFill>
                <a:schemeClr val="tx1"/>
              </a:solidFill>
            </a:endParaRPr>
          </a:p>
        </p:txBody>
      </p:sp>
      <p:sp>
        <p:nvSpPr>
          <p:cNvPr id="3077" name="Oval 7">
            <a:extLst>
              <a:ext uri="{FF2B5EF4-FFF2-40B4-BE49-F238E27FC236}">
                <a16:creationId xmlns:a16="http://schemas.microsoft.com/office/drawing/2014/main" id="{B49BA561-DE45-4199-8E54-9CE5CF3C28A1}"/>
              </a:ext>
            </a:extLst>
          </p:cNvPr>
          <p:cNvSpPr>
            <a:spLocks noChangeArrowheads="1"/>
          </p:cNvSpPr>
          <p:nvPr/>
        </p:nvSpPr>
        <p:spPr bwMode="auto">
          <a:xfrm>
            <a:off x="1447800" y="304800"/>
            <a:ext cx="990600" cy="1600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8" name="AutoShape 8">
            <a:extLst>
              <a:ext uri="{FF2B5EF4-FFF2-40B4-BE49-F238E27FC236}">
                <a16:creationId xmlns:a16="http://schemas.microsoft.com/office/drawing/2014/main" id="{860F0BD6-774C-4B6C-8603-A13A6E4D11C1}"/>
              </a:ext>
            </a:extLst>
          </p:cNvPr>
          <p:cNvSpPr>
            <a:spLocks noChangeArrowheads="1"/>
          </p:cNvSpPr>
          <p:nvPr/>
        </p:nvSpPr>
        <p:spPr bwMode="auto">
          <a:xfrm>
            <a:off x="609600" y="-80963"/>
            <a:ext cx="990600" cy="2286001"/>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2147483646 w 21600"/>
              <a:gd name="T17" fmla="*/ 2147483646 h 21600"/>
              <a:gd name="T18" fmla="*/ 2147483646 w 21600"/>
              <a:gd name="T19" fmla="*/ 2147483646 h 21600"/>
              <a:gd name="T20" fmla="*/ 2147483646 w 21600"/>
              <a:gd name="T21" fmla="*/ 2147483646 h 21600"/>
              <a:gd name="T22" fmla="*/ 0 w 21600"/>
              <a:gd name="T23" fmla="*/ 2147483646 h 21600"/>
              <a:gd name="T24" fmla="*/ 0 w 21600"/>
              <a:gd name="T25" fmla="*/ 2147483646 h 21600"/>
              <a:gd name="T26" fmla="*/ 2147483646 w 21600"/>
              <a:gd name="T27" fmla="*/ 2147483646 h 21600"/>
              <a:gd name="T28" fmla="*/ 2147483646 w 21600"/>
              <a:gd name="T29" fmla="*/ 2147483646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600"/>
              <a:gd name="T46" fmla="*/ 0 h 21600"/>
              <a:gd name="T47" fmla="*/ 21600 w 21600"/>
              <a:gd name="T48" fmla="*/ 21600 h 216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 name="Rectangle 9">
            <a:extLst>
              <a:ext uri="{FF2B5EF4-FFF2-40B4-BE49-F238E27FC236}">
                <a16:creationId xmlns:a16="http://schemas.microsoft.com/office/drawing/2014/main" id="{8E2D1D4E-6FBC-490A-B85B-8CF2E2635E2B}"/>
              </a:ext>
            </a:extLst>
          </p:cNvPr>
          <p:cNvSpPr>
            <a:spLocks noChangeArrowheads="1"/>
          </p:cNvSpPr>
          <p:nvPr/>
        </p:nvSpPr>
        <p:spPr bwMode="auto">
          <a:xfrm>
            <a:off x="0" y="2133600"/>
            <a:ext cx="9144000" cy="152400"/>
          </a:xfrm>
          <a:prstGeom prst="rect">
            <a:avLst/>
          </a:prstGeom>
          <a:gradFill rotWithShape="1">
            <a:gsLst>
              <a:gs pos="0">
                <a:schemeClr val="bg1"/>
              </a:gs>
              <a:gs pos="100000">
                <a:srgbClr val="C0C0C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3080" name="Picture 10" descr="arrow">
            <a:extLst>
              <a:ext uri="{FF2B5EF4-FFF2-40B4-BE49-F238E27FC236}">
                <a16:creationId xmlns:a16="http://schemas.microsoft.com/office/drawing/2014/main" id="{B0C060EE-45D6-433E-940D-8FD2CC7F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4738688"/>
            <a:ext cx="200025"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Box 15">
            <a:extLst>
              <a:ext uri="{FF2B5EF4-FFF2-40B4-BE49-F238E27FC236}">
                <a16:creationId xmlns:a16="http://schemas.microsoft.com/office/drawing/2014/main" id="{99E27995-D0D4-4C92-B2A3-EC015C262AE6}"/>
              </a:ext>
            </a:extLst>
          </p:cNvPr>
          <p:cNvSpPr txBox="1">
            <a:spLocks noChangeArrowheads="1"/>
          </p:cNvSpPr>
          <p:nvPr/>
        </p:nvSpPr>
        <p:spPr bwMode="auto">
          <a:xfrm>
            <a:off x="2057400" y="1524000"/>
            <a:ext cx="655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a:solidFill>
                  <a:schemeClr val="bg1"/>
                </a:solidFill>
              </a:rPr>
              <a:t>http://dblab.xmu.edu.cn/post/bigdata3</a:t>
            </a:r>
            <a:endParaRPr lang="zh-CN" altLang="en-US" sz="2800">
              <a:solidFill>
                <a:schemeClr val="bg1"/>
              </a:solidFill>
            </a:endParaRPr>
          </a:p>
        </p:txBody>
      </p:sp>
      <p:sp>
        <p:nvSpPr>
          <p:cNvPr id="3082" name="Text Box 12">
            <a:extLst>
              <a:ext uri="{FF2B5EF4-FFF2-40B4-BE49-F238E27FC236}">
                <a16:creationId xmlns:a16="http://schemas.microsoft.com/office/drawing/2014/main" id="{16963BA4-7D7E-4867-8AB0-E81144F298DE}"/>
              </a:ext>
            </a:extLst>
          </p:cNvPr>
          <p:cNvSpPr txBox="1">
            <a:spLocks noChangeArrowheads="1"/>
          </p:cNvSpPr>
          <p:nvPr/>
        </p:nvSpPr>
        <p:spPr bwMode="auto">
          <a:xfrm>
            <a:off x="1981200" y="381000"/>
            <a:ext cx="693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b="1">
                <a:solidFill>
                  <a:schemeClr val="bg1"/>
                </a:solidFill>
                <a:latin typeface="Times New Roman" panose="02020603050405020304" pitchFamily="18" charset="0"/>
              </a:rPr>
              <a:t>《</a:t>
            </a:r>
            <a:r>
              <a:rPr lang="zh-CN" altLang="en-US" b="1">
                <a:solidFill>
                  <a:schemeClr val="bg1"/>
                </a:solidFill>
                <a:latin typeface="Times New Roman" panose="02020603050405020304" pitchFamily="18" charset="0"/>
              </a:rPr>
              <a:t>大数据技术原理与应用（第</a:t>
            </a:r>
            <a:r>
              <a:rPr lang="en-US" altLang="zh-CN" b="1">
                <a:solidFill>
                  <a:schemeClr val="bg1"/>
                </a:solidFill>
                <a:latin typeface="Times New Roman" panose="02020603050405020304" pitchFamily="18" charset="0"/>
              </a:rPr>
              <a:t>3</a:t>
            </a:r>
            <a:r>
              <a:rPr lang="zh-CN" altLang="en-US" b="1">
                <a:solidFill>
                  <a:schemeClr val="bg1"/>
                </a:solidFill>
                <a:latin typeface="Times New Roman" panose="02020603050405020304" pitchFamily="18" charset="0"/>
              </a:rPr>
              <a:t>版）</a:t>
            </a:r>
            <a:r>
              <a:rPr lang="en-US" altLang="zh-CN">
                <a:solidFill>
                  <a:schemeClr val="bg1"/>
                </a:solidFill>
                <a:latin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2">
            <a:extLst>
              <a:ext uri="{FF2B5EF4-FFF2-40B4-BE49-F238E27FC236}">
                <a16:creationId xmlns:a16="http://schemas.microsoft.com/office/drawing/2014/main" id="{D49C474C-58BB-49EE-93F3-2AF1F2FDA390}"/>
              </a:ext>
            </a:extLst>
          </p:cNvPr>
          <p:cNvSpPr>
            <a:spLocks noGrp="1" noChangeArrowheads="1"/>
          </p:cNvSpPr>
          <p:nvPr>
            <p:ph type="title" idx="4294967295"/>
          </p:nvPr>
        </p:nvSpPr>
        <p:spPr/>
        <p:txBody>
          <a:bodyPr/>
          <a:lstStyle/>
          <a:p>
            <a:r>
              <a:rPr lang="en-US" altLang="zh-CN"/>
              <a:t>2.1.3 Hadoop</a:t>
            </a:r>
            <a:r>
              <a:rPr lang="zh-CN" altLang="en-US"/>
              <a:t>的应用现状</a:t>
            </a:r>
          </a:p>
        </p:txBody>
      </p:sp>
      <p:pic>
        <p:nvPicPr>
          <p:cNvPr id="13315" name="Picture 2">
            <a:extLst>
              <a:ext uri="{FF2B5EF4-FFF2-40B4-BE49-F238E27FC236}">
                <a16:creationId xmlns:a16="http://schemas.microsoft.com/office/drawing/2014/main" id="{BBFEF9F9-2F8C-4FA8-A49E-C3D3A56AC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998"/>
          <a:stretch>
            <a:fillRect/>
          </a:stretch>
        </p:blipFill>
        <p:spPr bwMode="auto">
          <a:xfrm>
            <a:off x="1030288" y="1909763"/>
            <a:ext cx="70834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4">
            <a:extLst>
              <a:ext uri="{FF2B5EF4-FFF2-40B4-BE49-F238E27FC236}">
                <a16:creationId xmlns:a16="http://schemas.microsoft.com/office/drawing/2014/main" id="{708B768A-2688-4B65-A626-826C01CFCD30}"/>
              </a:ext>
            </a:extLst>
          </p:cNvPr>
          <p:cNvSpPr txBox="1">
            <a:spLocks noChangeArrowheads="1"/>
          </p:cNvSpPr>
          <p:nvPr/>
        </p:nvSpPr>
        <p:spPr bwMode="auto">
          <a:xfrm>
            <a:off x="2667000" y="1219200"/>
            <a:ext cx="4035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Hadoop</a:t>
            </a:r>
            <a:r>
              <a:rPr lang="zh-CN" altLang="en-US" sz="2400"/>
              <a:t>在企业中的应用架构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a:extLst>
              <a:ext uri="{FF2B5EF4-FFF2-40B4-BE49-F238E27FC236}">
                <a16:creationId xmlns:a16="http://schemas.microsoft.com/office/drawing/2014/main" id="{6E15E60E-E446-4F1F-B088-CD290C92DE5C}"/>
              </a:ext>
            </a:extLst>
          </p:cNvPr>
          <p:cNvSpPr>
            <a:spLocks noGrp="1" noChangeArrowheads="1"/>
          </p:cNvSpPr>
          <p:nvPr>
            <p:ph type="title" idx="4294967295"/>
          </p:nvPr>
        </p:nvSpPr>
        <p:spPr/>
        <p:txBody>
          <a:bodyPr/>
          <a:lstStyle/>
          <a:p>
            <a:r>
              <a:rPr lang="en-US" altLang="zh-CN"/>
              <a:t>2.1.4 Apache Hadoop</a:t>
            </a:r>
            <a:r>
              <a:rPr lang="zh-CN" altLang="en-US"/>
              <a:t>版本演变</a:t>
            </a:r>
          </a:p>
        </p:txBody>
      </p:sp>
      <p:sp>
        <p:nvSpPr>
          <p:cNvPr id="14339" name="矩形 3">
            <a:extLst>
              <a:ext uri="{FF2B5EF4-FFF2-40B4-BE49-F238E27FC236}">
                <a16:creationId xmlns:a16="http://schemas.microsoft.com/office/drawing/2014/main" id="{32930924-9449-4B46-ABD9-BC9C7FA87C4A}"/>
              </a:ext>
            </a:extLst>
          </p:cNvPr>
          <p:cNvSpPr>
            <a:spLocks noChangeArrowheads="1"/>
          </p:cNvSpPr>
          <p:nvPr/>
        </p:nvSpPr>
        <p:spPr bwMode="auto">
          <a:xfrm>
            <a:off x="419100" y="1371600"/>
            <a:ext cx="8305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Apache Hadoop</a:t>
            </a:r>
            <a:r>
              <a:rPr lang="zh-CN" altLang="en-US" sz="2400"/>
              <a:t>版本分为两代，我们将第一代</a:t>
            </a:r>
            <a:r>
              <a:rPr lang="en-US" altLang="zh-CN" sz="2400"/>
              <a:t>Hadoop</a:t>
            </a:r>
            <a:r>
              <a:rPr lang="zh-CN" altLang="en-US" sz="2400"/>
              <a:t>称为</a:t>
            </a:r>
            <a:r>
              <a:rPr lang="en-US" altLang="zh-CN" sz="2400"/>
              <a:t>Hadoop 1.0</a:t>
            </a:r>
            <a:r>
              <a:rPr lang="zh-CN" altLang="en-US" sz="2400"/>
              <a:t>，第二代</a:t>
            </a:r>
            <a:r>
              <a:rPr lang="en-US" altLang="zh-CN" sz="2400"/>
              <a:t>Hadoop</a:t>
            </a:r>
            <a:r>
              <a:rPr lang="zh-CN" altLang="en-US" sz="2400"/>
              <a:t>称为</a:t>
            </a:r>
            <a:r>
              <a:rPr lang="en-US" altLang="zh-CN" sz="2400"/>
              <a:t>Hadoop 2.0</a:t>
            </a:r>
          </a:p>
          <a:p>
            <a:pPr eaLnBrk="1" hangingPunct="1">
              <a:spcBef>
                <a:spcPct val="0"/>
              </a:spcBef>
            </a:pPr>
            <a:r>
              <a:rPr lang="zh-CN" altLang="en-US" sz="2400"/>
              <a:t>第一代</a:t>
            </a:r>
            <a:r>
              <a:rPr lang="en-US" altLang="zh-CN" sz="2400"/>
              <a:t>Hadoop</a:t>
            </a:r>
            <a:r>
              <a:rPr lang="zh-CN" altLang="en-US" sz="2400"/>
              <a:t>包含三个大版本，分别是</a:t>
            </a:r>
            <a:r>
              <a:rPr lang="en-US" altLang="zh-CN" sz="2400"/>
              <a:t>0.20.x</a:t>
            </a:r>
            <a:r>
              <a:rPr lang="zh-CN" altLang="en-US" sz="2400"/>
              <a:t>，</a:t>
            </a:r>
            <a:r>
              <a:rPr lang="en-US" altLang="zh-CN" sz="2400"/>
              <a:t>0.21.x</a:t>
            </a:r>
            <a:r>
              <a:rPr lang="zh-CN" altLang="en-US" sz="2400"/>
              <a:t>和</a:t>
            </a:r>
            <a:r>
              <a:rPr lang="en-US" altLang="zh-CN" sz="2400"/>
              <a:t>0.22.x</a:t>
            </a:r>
            <a:r>
              <a:rPr lang="zh-CN" altLang="en-US" sz="2400"/>
              <a:t>，其中，</a:t>
            </a:r>
            <a:r>
              <a:rPr lang="en-US" altLang="zh-CN" sz="2400"/>
              <a:t>0.20.x</a:t>
            </a:r>
            <a:r>
              <a:rPr lang="zh-CN" altLang="en-US" sz="2400"/>
              <a:t>最后演化成</a:t>
            </a:r>
            <a:r>
              <a:rPr lang="en-US" altLang="zh-CN" sz="2400"/>
              <a:t>1.0.x</a:t>
            </a:r>
            <a:r>
              <a:rPr lang="zh-CN" altLang="en-US" sz="2400"/>
              <a:t>，变成了稳定版，而</a:t>
            </a:r>
            <a:r>
              <a:rPr lang="en-US" altLang="zh-CN" sz="2400"/>
              <a:t>0.21.x</a:t>
            </a:r>
            <a:r>
              <a:rPr lang="zh-CN" altLang="en-US" sz="2400"/>
              <a:t>和</a:t>
            </a:r>
            <a:r>
              <a:rPr lang="en-US" altLang="zh-CN" sz="2400"/>
              <a:t>0.22.x</a:t>
            </a:r>
            <a:r>
              <a:rPr lang="zh-CN" altLang="en-US" sz="2400"/>
              <a:t>则增加了</a:t>
            </a:r>
            <a:r>
              <a:rPr lang="en-US" altLang="zh-CN" sz="2400"/>
              <a:t>NameNode HA</a:t>
            </a:r>
            <a:r>
              <a:rPr lang="zh-CN" altLang="en-US" sz="2400"/>
              <a:t>等新的重大特性</a:t>
            </a:r>
            <a:endParaRPr lang="en-US" altLang="zh-CN" sz="2400"/>
          </a:p>
          <a:p>
            <a:pPr eaLnBrk="1" hangingPunct="1">
              <a:spcBef>
                <a:spcPct val="0"/>
              </a:spcBef>
            </a:pPr>
            <a:r>
              <a:rPr lang="zh-CN" altLang="en-US" sz="2400"/>
              <a:t>第二代</a:t>
            </a:r>
            <a:r>
              <a:rPr lang="en-US" altLang="zh-CN" sz="2400"/>
              <a:t>Hadoop</a:t>
            </a:r>
            <a:r>
              <a:rPr lang="zh-CN" altLang="en-US" sz="2400"/>
              <a:t>包含两个版本，分别是</a:t>
            </a:r>
            <a:r>
              <a:rPr lang="en-US" altLang="zh-CN" sz="2400"/>
              <a:t>0.23.x</a:t>
            </a:r>
            <a:r>
              <a:rPr lang="zh-CN" altLang="en-US" sz="2400"/>
              <a:t>和</a:t>
            </a:r>
            <a:r>
              <a:rPr lang="en-US" altLang="zh-CN" sz="2400"/>
              <a:t>2.x</a:t>
            </a:r>
            <a:r>
              <a:rPr lang="zh-CN" altLang="en-US" sz="2400"/>
              <a:t>，它们完全不同于</a:t>
            </a:r>
            <a:r>
              <a:rPr lang="en-US" altLang="zh-CN" sz="2400"/>
              <a:t>Hadoop 1.0</a:t>
            </a:r>
            <a:r>
              <a:rPr lang="zh-CN" altLang="en-US" sz="2400"/>
              <a:t>，是一套全新的架构，均包含</a:t>
            </a:r>
            <a:r>
              <a:rPr lang="en-US" altLang="zh-CN" sz="2400"/>
              <a:t>HDFS Federation</a:t>
            </a:r>
            <a:r>
              <a:rPr lang="zh-CN" altLang="en-US" sz="2400"/>
              <a:t>和</a:t>
            </a:r>
            <a:r>
              <a:rPr lang="en-US" altLang="zh-CN" sz="2400"/>
              <a:t>YARN</a:t>
            </a:r>
            <a:r>
              <a:rPr lang="zh-CN" altLang="en-US" sz="2400"/>
              <a:t>两个系统，相比于</a:t>
            </a:r>
            <a:r>
              <a:rPr lang="en-US" altLang="zh-CN" sz="2400"/>
              <a:t>0.23.x</a:t>
            </a:r>
            <a:r>
              <a:rPr lang="zh-CN" altLang="en-US" sz="2400"/>
              <a:t>，</a:t>
            </a:r>
            <a:r>
              <a:rPr lang="en-US" altLang="zh-CN" sz="2400"/>
              <a:t>2.x</a:t>
            </a:r>
            <a:r>
              <a:rPr lang="zh-CN" altLang="en-US" sz="2400"/>
              <a:t>增加了</a:t>
            </a:r>
            <a:r>
              <a:rPr lang="en-US" altLang="zh-CN" sz="2400"/>
              <a:t>NameNode HA</a:t>
            </a:r>
            <a:r>
              <a:rPr lang="zh-CN" altLang="en-US" sz="2400"/>
              <a:t>和</a:t>
            </a:r>
            <a:r>
              <a:rPr lang="en-US" altLang="zh-CN" sz="2400"/>
              <a:t>Wire-compatibility</a:t>
            </a:r>
            <a:r>
              <a:rPr lang="zh-CN" altLang="en-US" sz="2400"/>
              <a:t>两个重大特性</a:t>
            </a:r>
          </a:p>
          <a:p>
            <a:pPr eaLnBrk="1" hangingPunct="1">
              <a:spcBef>
                <a:spcPct val="0"/>
              </a:spcBef>
            </a:pPr>
            <a:r>
              <a:rPr lang="zh-CN" altLang="en-US" sz="2400"/>
              <a:t>Hadoop 2.0是基于JDK 1.7开发的，而JDK 1.7在2015年4月已停止更新，于是Hadoop社区基于JDK1.8重新发布一个新的Hadoop版本，也就是Hadoop3.0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a:extLst>
              <a:ext uri="{FF2B5EF4-FFF2-40B4-BE49-F238E27FC236}">
                <a16:creationId xmlns:a16="http://schemas.microsoft.com/office/drawing/2014/main" id="{3E1F846E-4FB7-47F6-AC0F-E393D06D6AB4}"/>
              </a:ext>
            </a:extLst>
          </p:cNvPr>
          <p:cNvSpPr>
            <a:spLocks noGrp="1" noChangeArrowheads="1"/>
          </p:cNvSpPr>
          <p:nvPr>
            <p:ph type="title" idx="4294967295"/>
          </p:nvPr>
        </p:nvSpPr>
        <p:spPr/>
        <p:txBody>
          <a:bodyPr/>
          <a:lstStyle/>
          <a:p>
            <a:r>
              <a:rPr lang="en-US" altLang="zh-CN"/>
              <a:t>2.1.4 Apache Hadoop</a:t>
            </a:r>
            <a:r>
              <a:rPr lang="zh-CN" altLang="en-US"/>
              <a:t>版本演变</a:t>
            </a:r>
          </a:p>
        </p:txBody>
      </p:sp>
      <p:pic>
        <p:nvPicPr>
          <p:cNvPr id="15363" name="Picture 2" descr="c:\users\lenovo\appdata\roaming\360se6\User Data\temp\001Yakwlzy6GGnsxiqT23&amp;690.jpg">
            <a:extLst>
              <a:ext uri="{FF2B5EF4-FFF2-40B4-BE49-F238E27FC236}">
                <a16:creationId xmlns:a16="http://schemas.microsoft.com/office/drawing/2014/main" id="{0BB0FD3D-304D-4E10-A047-434E51503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82000"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a:extLst>
              <a:ext uri="{FF2B5EF4-FFF2-40B4-BE49-F238E27FC236}">
                <a16:creationId xmlns:a16="http://schemas.microsoft.com/office/drawing/2014/main" id="{785D6B3C-06FD-4132-9895-B32A02C40F86}"/>
              </a:ext>
            </a:extLst>
          </p:cNvPr>
          <p:cNvSpPr>
            <a:spLocks noGrp="1" noChangeArrowheads="1"/>
          </p:cNvSpPr>
          <p:nvPr>
            <p:ph/>
          </p:nvPr>
        </p:nvSpPr>
        <p:spPr>
          <a:xfrm>
            <a:off x="838200" y="1371600"/>
            <a:ext cx="7772400" cy="2667000"/>
          </a:xfrm>
        </p:spPr>
        <p:txBody>
          <a:bodyPr/>
          <a:lstStyle/>
          <a:p>
            <a:r>
              <a:rPr lang="en-US" altLang="zh-CN" sz="2400"/>
              <a:t>Apache Hadoop</a:t>
            </a:r>
          </a:p>
          <a:p>
            <a:r>
              <a:rPr lang="en-US" altLang="zh-CN" sz="2400"/>
              <a:t>Hortonworks</a:t>
            </a:r>
          </a:p>
          <a:p>
            <a:r>
              <a:rPr lang="en-US" altLang="zh-CN" sz="2400"/>
              <a:t>Cloudera</a:t>
            </a:r>
            <a:r>
              <a:rPr lang="zh-CN" altLang="en-US" sz="2400"/>
              <a:t>（</a:t>
            </a:r>
            <a:r>
              <a:rPr lang="en-US" altLang="zh-CN" sz="2400"/>
              <a:t>CDH</a:t>
            </a:r>
            <a:r>
              <a:rPr lang="zh-CN" altLang="en-US" sz="2400"/>
              <a:t>：</a:t>
            </a:r>
            <a:r>
              <a:rPr lang="en-US" altLang="zh-CN" sz="2400"/>
              <a:t>Cloudera Distribution Hadoop</a:t>
            </a:r>
            <a:r>
              <a:rPr lang="zh-CN" altLang="en-US" sz="2400"/>
              <a:t>）</a:t>
            </a:r>
            <a:endParaRPr lang="en-US" altLang="zh-CN" sz="2400"/>
          </a:p>
          <a:p>
            <a:r>
              <a:rPr lang="en-US" altLang="zh-CN" sz="2400"/>
              <a:t>MapR</a:t>
            </a:r>
          </a:p>
          <a:p>
            <a:r>
              <a:rPr lang="en-US" altLang="zh-CN" sz="2400"/>
              <a:t>……</a:t>
            </a:r>
            <a:endParaRPr lang="zh-CN" altLang="en-US" sz="2400"/>
          </a:p>
        </p:txBody>
      </p:sp>
      <p:sp>
        <p:nvSpPr>
          <p:cNvPr id="16387" name="标题 2">
            <a:extLst>
              <a:ext uri="{FF2B5EF4-FFF2-40B4-BE49-F238E27FC236}">
                <a16:creationId xmlns:a16="http://schemas.microsoft.com/office/drawing/2014/main" id="{C4B00C27-7D00-40C5-B3BA-1A2CA5EB8875}"/>
              </a:ext>
            </a:extLst>
          </p:cNvPr>
          <p:cNvSpPr>
            <a:spLocks noGrp="1" noChangeArrowheads="1"/>
          </p:cNvSpPr>
          <p:nvPr>
            <p:ph type="title" idx="4294967295"/>
          </p:nvPr>
        </p:nvSpPr>
        <p:spPr/>
        <p:txBody>
          <a:bodyPr/>
          <a:lstStyle/>
          <a:p>
            <a:r>
              <a:rPr lang="en-US" altLang="zh-CN"/>
              <a:t>2.1.5 Hadoop</a:t>
            </a:r>
            <a:r>
              <a:rPr lang="zh-CN" altLang="en-US"/>
              <a:t>各种版本</a:t>
            </a:r>
          </a:p>
        </p:txBody>
      </p:sp>
      <p:sp>
        <p:nvSpPr>
          <p:cNvPr id="16388" name="TextBox 3">
            <a:extLst>
              <a:ext uri="{FF2B5EF4-FFF2-40B4-BE49-F238E27FC236}">
                <a16:creationId xmlns:a16="http://schemas.microsoft.com/office/drawing/2014/main" id="{0D6D7DEB-40B8-4317-981A-2A3EBE2E25B5}"/>
              </a:ext>
            </a:extLst>
          </p:cNvPr>
          <p:cNvSpPr txBox="1">
            <a:spLocks noChangeArrowheads="1"/>
          </p:cNvSpPr>
          <p:nvPr/>
        </p:nvSpPr>
        <p:spPr bwMode="auto">
          <a:xfrm>
            <a:off x="914400" y="4191000"/>
            <a:ext cx="37195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选择 </a:t>
            </a:r>
            <a:r>
              <a:rPr lang="en-US" altLang="zh-CN" sz="2000"/>
              <a:t>Hadoop</a:t>
            </a:r>
            <a:r>
              <a:rPr lang="zh-CN" altLang="en-US" sz="2000"/>
              <a:t>版本的考虑因素：</a:t>
            </a:r>
            <a:endParaRPr lang="en-US" altLang="zh-CN" sz="2000"/>
          </a:p>
          <a:p>
            <a:pPr eaLnBrk="1" hangingPunct="1">
              <a:spcBef>
                <a:spcPct val="0"/>
              </a:spcBef>
            </a:pPr>
            <a:r>
              <a:rPr lang="zh-CN" altLang="en-US" sz="2000"/>
              <a:t>是否开源（即是否免费）</a:t>
            </a:r>
            <a:endParaRPr lang="en-US" altLang="zh-CN" sz="2000"/>
          </a:p>
          <a:p>
            <a:pPr eaLnBrk="1" hangingPunct="1">
              <a:spcBef>
                <a:spcPct val="0"/>
              </a:spcBef>
            </a:pPr>
            <a:r>
              <a:rPr lang="zh-CN" altLang="en-US" sz="2000"/>
              <a:t>是否有稳定版</a:t>
            </a:r>
            <a:endParaRPr lang="en-US" altLang="zh-CN" sz="2000"/>
          </a:p>
          <a:p>
            <a:pPr eaLnBrk="1" hangingPunct="1">
              <a:spcBef>
                <a:spcPct val="0"/>
              </a:spcBef>
            </a:pPr>
            <a:r>
              <a:rPr lang="zh-CN" altLang="en-US" sz="2000"/>
              <a:t>是否经实践检验</a:t>
            </a:r>
            <a:endParaRPr lang="en-US" altLang="zh-CN" sz="2000"/>
          </a:p>
          <a:p>
            <a:pPr eaLnBrk="1" hangingPunct="1">
              <a:spcBef>
                <a:spcPct val="0"/>
              </a:spcBef>
            </a:pPr>
            <a:r>
              <a:rPr lang="zh-CN" altLang="en-US" sz="2000"/>
              <a:t>是否有强大的社区支持</a:t>
            </a:r>
            <a:endParaRPr lang="en-US" altLang="zh-C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a:extLst>
              <a:ext uri="{FF2B5EF4-FFF2-40B4-BE49-F238E27FC236}">
                <a16:creationId xmlns:a16="http://schemas.microsoft.com/office/drawing/2014/main" id="{1074CF68-E75F-4CD5-865A-AFF045CA906D}"/>
              </a:ext>
            </a:extLst>
          </p:cNvPr>
          <p:cNvSpPr>
            <a:spLocks noGrp="1" noChangeArrowheads="1"/>
          </p:cNvSpPr>
          <p:nvPr>
            <p:ph type="title" idx="4294967295"/>
          </p:nvPr>
        </p:nvSpPr>
        <p:spPr/>
        <p:txBody>
          <a:bodyPr/>
          <a:lstStyle/>
          <a:p>
            <a:r>
              <a:rPr lang="en-US" altLang="zh-CN"/>
              <a:t>2.1.5 Hadoop</a:t>
            </a:r>
            <a:r>
              <a:rPr lang="zh-CN" altLang="en-US"/>
              <a:t>各种版本</a:t>
            </a:r>
          </a:p>
        </p:txBody>
      </p:sp>
      <p:pic>
        <p:nvPicPr>
          <p:cNvPr id="17411" name="Picture 2">
            <a:extLst>
              <a:ext uri="{FF2B5EF4-FFF2-40B4-BE49-F238E27FC236}">
                <a16:creationId xmlns:a16="http://schemas.microsoft.com/office/drawing/2014/main" id="{79DE075C-A229-4A54-9B78-F43F3E491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77275"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a:extLst>
              <a:ext uri="{FF2B5EF4-FFF2-40B4-BE49-F238E27FC236}">
                <a16:creationId xmlns:a16="http://schemas.microsoft.com/office/drawing/2014/main" id="{F6476F57-2277-4ABD-8AE1-D40300F694FA}"/>
              </a:ext>
            </a:extLst>
          </p:cNvPr>
          <p:cNvSpPr>
            <a:spLocks noGrp="1" noChangeArrowheads="1"/>
          </p:cNvSpPr>
          <p:nvPr>
            <p:ph type="title" idx="4294967295"/>
          </p:nvPr>
        </p:nvSpPr>
        <p:spPr/>
        <p:txBody>
          <a:bodyPr/>
          <a:lstStyle/>
          <a:p>
            <a:r>
              <a:rPr lang="en-US" altLang="zh-CN"/>
              <a:t>2.2 Hadoop</a:t>
            </a:r>
            <a:r>
              <a:rPr lang="zh-CN" altLang="en-US"/>
              <a:t>生态系统</a:t>
            </a:r>
          </a:p>
        </p:txBody>
      </p:sp>
      <p:pic>
        <p:nvPicPr>
          <p:cNvPr id="18435" name="Picture 2">
            <a:extLst>
              <a:ext uri="{FF2B5EF4-FFF2-40B4-BE49-F238E27FC236}">
                <a16:creationId xmlns:a16="http://schemas.microsoft.com/office/drawing/2014/main" id="{A39EB5E3-3669-4B40-B3FF-41DA3639B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22400"/>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a:extLst>
              <a:ext uri="{FF2B5EF4-FFF2-40B4-BE49-F238E27FC236}">
                <a16:creationId xmlns:a16="http://schemas.microsoft.com/office/drawing/2014/main" id="{84A0C41F-EA9F-4998-96DD-BB4D65F6D47A}"/>
              </a:ext>
            </a:extLst>
          </p:cNvPr>
          <p:cNvSpPr txBox="1">
            <a:spLocks noChangeArrowheads="1"/>
          </p:cNvSpPr>
          <p:nvPr/>
        </p:nvSpPr>
        <p:spPr bwMode="auto">
          <a:xfrm>
            <a:off x="838200" y="1139825"/>
            <a:ext cx="754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400"/>
              <a:t>Hadoop</a:t>
            </a:r>
            <a:r>
              <a:rPr lang="zh-CN" altLang="en-US" sz="1400"/>
              <a:t>的项目结构不断丰富发展，已经形成一个丰富的</a:t>
            </a:r>
            <a:r>
              <a:rPr lang="en-US" altLang="zh-CN" sz="1400"/>
              <a:t>Hadoop</a:t>
            </a:r>
            <a:r>
              <a:rPr lang="zh-CN" altLang="en-US" sz="1400"/>
              <a:t>生态系统</a:t>
            </a:r>
            <a:endParaRPr lang="en-US" altLang="zh-CN" sz="1400"/>
          </a:p>
        </p:txBody>
      </p:sp>
      <p:sp>
        <p:nvSpPr>
          <p:cNvPr id="18437" name="文本框 1">
            <a:extLst>
              <a:ext uri="{FF2B5EF4-FFF2-40B4-BE49-F238E27FC236}">
                <a16:creationId xmlns:a16="http://schemas.microsoft.com/office/drawing/2014/main" id="{C2E9A1B7-48CF-4AC7-B439-C251D37EE388}"/>
              </a:ext>
            </a:extLst>
          </p:cNvPr>
          <p:cNvSpPr txBox="1">
            <a:spLocks noChangeArrowheads="1"/>
          </p:cNvSpPr>
          <p:nvPr/>
        </p:nvSpPr>
        <p:spPr bwMode="auto">
          <a:xfrm>
            <a:off x="4148138" y="5105400"/>
            <a:ext cx="1819275" cy="336550"/>
          </a:xfrm>
          <a:prstGeom prst="rect">
            <a:avLst/>
          </a:prstGeom>
          <a:gradFill rotWithShape="1">
            <a:gsLst>
              <a:gs pos="0">
                <a:srgbClr val="FE4444"/>
              </a:gs>
              <a:gs pos="100000">
                <a:srgbClr val="832B2B"/>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b="1">
                <a:solidFill>
                  <a:schemeClr val="bg1"/>
                </a:solidFill>
              </a:rPr>
              <a:t>资源调度管理框架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
            <a:extLst>
              <a:ext uri="{FF2B5EF4-FFF2-40B4-BE49-F238E27FC236}">
                <a16:creationId xmlns:a16="http://schemas.microsoft.com/office/drawing/2014/main" id="{BC297CCD-22D3-44A7-BCF3-4D5BC64F8B3A}"/>
              </a:ext>
            </a:extLst>
          </p:cNvPr>
          <p:cNvSpPr>
            <a:spLocks noGrp="1" noChangeArrowheads="1"/>
          </p:cNvSpPr>
          <p:nvPr>
            <p:ph type="title" idx="4294967295"/>
          </p:nvPr>
        </p:nvSpPr>
        <p:spPr/>
        <p:txBody>
          <a:bodyPr/>
          <a:lstStyle/>
          <a:p>
            <a:r>
              <a:rPr lang="en-US" altLang="zh-CN"/>
              <a:t>2.2 Hadoop</a:t>
            </a:r>
            <a:r>
              <a:rPr lang="zh-CN" altLang="en-US"/>
              <a:t>项目结构</a:t>
            </a:r>
          </a:p>
        </p:txBody>
      </p:sp>
      <p:graphicFrame>
        <p:nvGraphicFramePr>
          <p:cNvPr id="5" name="表格 4">
            <a:extLst>
              <a:ext uri="{FF2B5EF4-FFF2-40B4-BE49-F238E27FC236}">
                <a16:creationId xmlns:a16="http://schemas.microsoft.com/office/drawing/2014/main" id="{D5BF8F9C-6CFE-4C85-A41D-FBED6C0D0CEB}"/>
              </a:ext>
            </a:extLst>
          </p:cNvPr>
          <p:cNvGraphicFramePr>
            <a:graphicFrameLocks noGrp="1"/>
          </p:cNvGraphicFramePr>
          <p:nvPr/>
        </p:nvGraphicFramePr>
        <p:xfrm>
          <a:off x="381000" y="1219200"/>
          <a:ext cx="8458200" cy="5465909"/>
        </p:xfrm>
        <a:graphic>
          <a:graphicData uri="http://schemas.openxmlformats.org/drawingml/2006/table">
            <a:tbl>
              <a:tblPr firstRow="1" bandRow="1">
                <a:tableStyleId>{5C22544A-7EE6-4342-B048-85BDC9FD1C3A}</a:tableStyleId>
              </a:tblPr>
              <a:tblGrid>
                <a:gridCol w="1396767">
                  <a:extLst>
                    <a:ext uri="{9D8B030D-6E8A-4147-A177-3AD203B41FA5}">
                      <a16:colId xmlns:a16="http://schemas.microsoft.com/office/drawing/2014/main" val="20000"/>
                    </a:ext>
                  </a:extLst>
                </a:gridCol>
                <a:gridCol w="7061433">
                  <a:extLst>
                    <a:ext uri="{9D8B030D-6E8A-4147-A177-3AD203B41FA5}">
                      <a16:colId xmlns:a16="http://schemas.microsoft.com/office/drawing/2014/main" val="20001"/>
                    </a:ext>
                  </a:extLst>
                </a:gridCol>
              </a:tblGrid>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dirty="0"/>
                        <a:t>组件</a:t>
                      </a:r>
                      <a:endParaRPr lang="en-US" altLang="zh-CN" sz="1400" dirty="0"/>
                    </a:p>
                  </a:txBody>
                  <a:tcPr marL="91442" marR="91442" marT="45708" marB="45708"/>
                </a:tc>
                <a:tc>
                  <a:txBody>
                    <a:bodyPr/>
                    <a:lstStyle/>
                    <a:p>
                      <a:pPr algn="ctr"/>
                      <a:r>
                        <a:rPr lang="zh-CN" altLang="en-US" sz="1400" dirty="0"/>
                        <a:t>功能</a:t>
                      </a:r>
                    </a:p>
                  </a:txBody>
                  <a:tcPr marL="91442" marR="91442" marT="45708" marB="45708"/>
                </a:tc>
                <a:extLst>
                  <a:ext uri="{0D108BD9-81ED-4DB2-BD59-A6C34878D82A}">
                    <a16:rowId xmlns:a16="http://schemas.microsoft.com/office/drawing/2014/main" val="10000"/>
                  </a:ext>
                </a:extLst>
              </a:tr>
              <a:tr h="304767">
                <a:tc>
                  <a:txBody>
                    <a:bodyPr/>
                    <a:lstStyle/>
                    <a:p>
                      <a:r>
                        <a:rPr lang="en-US" altLang="zh-CN" sz="1400" dirty="0"/>
                        <a:t>HDFS</a:t>
                      </a:r>
                      <a:endParaRPr lang="zh-CN" altLang="en-US" sz="1400" dirty="0"/>
                    </a:p>
                  </a:txBody>
                  <a:tcPr marL="91442" marR="91442" marT="45708" marB="45708"/>
                </a:tc>
                <a:tc>
                  <a:txBody>
                    <a:bodyPr/>
                    <a:lstStyle/>
                    <a:p>
                      <a:r>
                        <a:rPr lang="zh-CN" altLang="en-US" sz="1400" dirty="0"/>
                        <a:t>分布式文件系统</a:t>
                      </a:r>
                    </a:p>
                  </a:txBody>
                  <a:tcPr marL="91442" marR="91442" marT="45708" marB="45708"/>
                </a:tc>
                <a:extLst>
                  <a:ext uri="{0D108BD9-81ED-4DB2-BD59-A6C34878D82A}">
                    <a16:rowId xmlns:a16="http://schemas.microsoft.com/office/drawing/2014/main" val="10001"/>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MapReduce</a:t>
                      </a:r>
                      <a:endParaRPr lang="zh-CN" altLang="en-US" sz="1400" dirty="0"/>
                    </a:p>
                  </a:txBody>
                  <a:tcPr marL="91442" marR="91442" marT="45708" marB="45708"/>
                </a:tc>
                <a:tc>
                  <a:txBody>
                    <a:bodyPr/>
                    <a:lstStyle/>
                    <a:p>
                      <a:r>
                        <a:rPr lang="zh-CN" altLang="en-US" sz="1400" dirty="0"/>
                        <a:t>分布式并行编程模型</a:t>
                      </a:r>
                    </a:p>
                  </a:txBody>
                  <a:tcPr marL="91442" marR="91442" marT="45708" marB="45708"/>
                </a:tc>
                <a:extLst>
                  <a:ext uri="{0D108BD9-81ED-4DB2-BD59-A6C34878D82A}">
                    <a16:rowId xmlns:a16="http://schemas.microsoft.com/office/drawing/2014/main" val="10002"/>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YARN</a:t>
                      </a:r>
                    </a:p>
                  </a:txBody>
                  <a:tcPr marL="91442" marR="91442" marT="45708" marB="45708"/>
                </a:tc>
                <a:tc>
                  <a:txBody>
                    <a:bodyPr/>
                    <a:lstStyle/>
                    <a:p>
                      <a:r>
                        <a:rPr lang="zh-CN" altLang="en-US" sz="1400" dirty="0"/>
                        <a:t>资源管理和调度器</a:t>
                      </a:r>
                    </a:p>
                  </a:txBody>
                  <a:tcPr marL="91442" marR="91442" marT="45708" marB="45708"/>
                </a:tc>
                <a:extLst>
                  <a:ext uri="{0D108BD9-81ED-4DB2-BD59-A6C34878D82A}">
                    <a16:rowId xmlns:a16="http://schemas.microsoft.com/office/drawing/2014/main" val="10003"/>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Tez</a:t>
                      </a:r>
                      <a:endParaRPr lang="en-US" altLang="zh-CN" sz="1400" dirty="0"/>
                    </a:p>
                  </a:txBody>
                  <a:tcPr marL="91442" marR="91442" marT="45708" marB="45708"/>
                </a:tc>
                <a:tc>
                  <a:txBody>
                    <a:bodyPr/>
                    <a:lstStyle/>
                    <a:p>
                      <a:r>
                        <a:rPr lang="zh-CN" altLang="en-US" sz="1400" dirty="0"/>
                        <a:t>运行在</a:t>
                      </a:r>
                      <a:r>
                        <a:rPr lang="en-US" altLang="zh-CN" sz="1400" dirty="0"/>
                        <a:t>YARN</a:t>
                      </a:r>
                      <a:r>
                        <a:rPr lang="zh-CN" altLang="en-US" sz="1400" dirty="0"/>
                        <a:t>之上的下一代</a:t>
                      </a:r>
                      <a:r>
                        <a:rPr lang="en-US" altLang="zh-CN" sz="1400" dirty="0" err="1"/>
                        <a:t>Hadoop</a:t>
                      </a:r>
                      <a:r>
                        <a:rPr lang="zh-CN" altLang="en-US" sz="1400" dirty="0"/>
                        <a:t>查询处理框架</a:t>
                      </a:r>
                    </a:p>
                  </a:txBody>
                  <a:tcPr marL="91442" marR="91442" marT="45708" marB="45708"/>
                </a:tc>
                <a:extLst>
                  <a:ext uri="{0D108BD9-81ED-4DB2-BD59-A6C34878D82A}">
                    <a16:rowId xmlns:a16="http://schemas.microsoft.com/office/drawing/2014/main" val="10004"/>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Hive</a:t>
                      </a:r>
                    </a:p>
                  </a:txBody>
                  <a:tcPr marL="91442" marR="91442" marT="45708" marB="45708"/>
                </a:tc>
                <a:tc>
                  <a:txBody>
                    <a:bodyPr/>
                    <a:lstStyle/>
                    <a:p>
                      <a:r>
                        <a:rPr lang="en-US" altLang="zh-CN" sz="1400" dirty="0" err="1"/>
                        <a:t>Hadoop</a:t>
                      </a:r>
                      <a:r>
                        <a:rPr lang="zh-CN" altLang="en-US" sz="1400" dirty="0"/>
                        <a:t>上的数据仓库</a:t>
                      </a:r>
                    </a:p>
                  </a:txBody>
                  <a:tcPr marL="91442" marR="91442" marT="45708" marB="45708"/>
                </a:tc>
                <a:extLst>
                  <a:ext uri="{0D108BD9-81ED-4DB2-BD59-A6C34878D82A}">
                    <a16:rowId xmlns:a16="http://schemas.microsoft.com/office/drawing/2014/main" val="10005"/>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HBase</a:t>
                      </a:r>
                      <a:endParaRPr lang="en-US" altLang="zh-CN" sz="1400" dirty="0"/>
                    </a:p>
                  </a:txBody>
                  <a:tcPr marL="91442" marR="91442" marT="45708" marB="45708"/>
                </a:tc>
                <a:tc>
                  <a:txBody>
                    <a:bodyPr/>
                    <a:lstStyle/>
                    <a:p>
                      <a:r>
                        <a:rPr lang="en-US" altLang="zh-CN" sz="1400" dirty="0" err="1"/>
                        <a:t>Hadoop</a:t>
                      </a:r>
                      <a:r>
                        <a:rPr lang="zh-CN" altLang="en-US" sz="1400" dirty="0"/>
                        <a:t>上的非关系型的分布式数据库</a:t>
                      </a:r>
                    </a:p>
                  </a:txBody>
                  <a:tcPr marL="91442" marR="91442" marT="45708" marB="45708"/>
                </a:tc>
                <a:extLst>
                  <a:ext uri="{0D108BD9-81ED-4DB2-BD59-A6C34878D82A}">
                    <a16:rowId xmlns:a16="http://schemas.microsoft.com/office/drawing/2014/main" val="10006"/>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Pig</a:t>
                      </a:r>
                    </a:p>
                  </a:txBody>
                  <a:tcPr marL="91442" marR="91442" marT="45708" marB="45708"/>
                </a:tc>
                <a:tc>
                  <a:txBody>
                    <a:bodyPr/>
                    <a:lstStyle/>
                    <a:p>
                      <a:r>
                        <a:rPr lang="zh-CN" altLang="en-US" sz="1400" dirty="0"/>
                        <a:t>一个基于</a:t>
                      </a:r>
                      <a:r>
                        <a:rPr lang="en-US" altLang="zh-CN" sz="1400" dirty="0" err="1"/>
                        <a:t>Hadoop</a:t>
                      </a:r>
                      <a:r>
                        <a:rPr lang="zh-CN" altLang="en-US" sz="1400" dirty="0"/>
                        <a:t>的大规模数据分析平台，提供类似</a:t>
                      </a:r>
                      <a:r>
                        <a:rPr lang="en-US" altLang="zh-CN" sz="1400" dirty="0"/>
                        <a:t>SQL</a:t>
                      </a:r>
                      <a:r>
                        <a:rPr lang="zh-CN" altLang="en-US" sz="1400" dirty="0"/>
                        <a:t>的查询语言</a:t>
                      </a:r>
                      <a:r>
                        <a:rPr lang="en-US" altLang="zh-CN" sz="1400" dirty="0"/>
                        <a:t>Pig Latin</a:t>
                      </a:r>
                      <a:endParaRPr lang="zh-CN" altLang="en-US" sz="1400" dirty="0"/>
                    </a:p>
                  </a:txBody>
                  <a:tcPr marL="91442" marR="91442" marT="45708" marB="45708"/>
                </a:tc>
                <a:extLst>
                  <a:ext uri="{0D108BD9-81ED-4DB2-BD59-A6C34878D82A}">
                    <a16:rowId xmlns:a16="http://schemas.microsoft.com/office/drawing/2014/main" val="10007"/>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Sqoop</a:t>
                      </a:r>
                      <a:endParaRPr lang="en-US" altLang="zh-CN" sz="1400" dirty="0"/>
                    </a:p>
                  </a:txBody>
                  <a:tcPr marL="91442" marR="91442" marT="45708" marB="45708"/>
                </a:tc>
                <a:tc>
                  <a:txBody>
                    <a:bodyPr/>
                    <a:lstStyle/>
                    <a:p>
                      <a:r>
                        <a:rPr lang="zh-CN" altLang="en-US" sz="1400" dirty="0"/>
                        <a:t>用于在</a:t>
                      </a:r>
                      <a:r>
                        <a:rPr lang="en-US" altLang="zh-CN" sz="1400" dirty="0" err="1"/>
                        <a:t>Hadoop</a:t>
                      </a:r>
                      <a:r>
                        <a:rPr lang="zh-CN" altLang="en-US" sz="1400" dirty="0"/>
                        <a:t>与传统数据库之间进行数据传递</a:t>
                      </a:r>
                    </a:p>
                  </a:txBody>
                  <a:tcPr marL="91442" marR="91442" marT="45708" marB="45708"/>
                </a:tc>
                <a:extLst>
                  <a:ext uri="{0D108BD9-81ED-4DB2-BD59-A6C34878D82A}">
                    <a16:rowId xmlns:a16="http://schemas.microsoft.com/office/drawing/2014/main" val="10008"/>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Oozie</a:t>
                      </a:r>
                      <a:endParaRPr lang="en-US" altLang="zh-CN" sz="1400" dirty="0"/>
                    </a:p>
                  </a:txBody>
                  <a:tcPr marL="91442" marR="91442" marT="45708" marB="45708"/>
                </a:tc>
                <a:tc>
                  <a:txBody>
                    <a:bodyPr/>
                    <a:lstStyle/>
                    <a:p>
                      <a:r>
                        <a:rPr lang="en-US" altLang="zh-CN" sz="1400" dirty="0" err="1"/>
                        <a:t>Hadoop</a:t>
                      </a:r>
                      <a:r>
                        <a:rPr lang="zh-CN" altLang="en-US" sz="1400" dirty="0"/>
                        <a:t>上的工作流管理系统</a:t>
                      </a:r>
                    </a:p>
                  </a:txBody>
                  <a:tcPr marL="91442" marR="91442" marT="45708" marB="45708"/>
                </a:tc>
                <a:extLst>
                  <a:ext uri="{0D108BD9-81ED-4DB2-BD59-A6C34878D82A}">
                    <a16:rowId xmlns:a16="http://schemas.microsoft.com/office/drawing/2014/main" val="10009"/>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Zookeeper</a:t>
                      </a:r>
                    </a:p>
                  </a:txBody>
                  <a:tcPr marL="91442" marR="91442" marT="45708" marB="45708"/>
                </a:tc>
                <a:tc>
                  <a:txBody>
                    <a:bodyPr/>
                    <a:lstStyle/>
                    <a:p>
                      <a:r>
                        <a:rPr lang="zh-CN" altLang="en-US" sz="1400" dirty="0"/>
                        <a:t>提供分布式协调一致性服务</a:t>
                      </a:r>
                    </a:p>
                  </a:txBody>
                  <a:tcPr marL="91442" marR="91442" marT="45708" marB="45708"/>
                </a:tc>
                <a:extLst>
                  <a:ext uri="{0D108BD9-81ED-4DB2-BD59-A6C34878D82A}">
                    <a16:rowId xmlns:a16="http://schemas.microsoft.com/office/drawing/2014/main" val="10010"/>
                  </a:ext>
                </a:extLst>
              </a:tr>
              <a:tr h="304767">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Storm</a:t>
                      </a:r>
                    </a:p>
                  </a:txBody>
                  <a:tcPr marL="91442" marR="91442" marT="45708" marB="45708"/>
                </a:tc>
                <a:tc>
                  <a:txBody>
                    <a:bodyPr/>
                    <a:lstStyle/>
                    <a:p>
                      <a:r>
                        <a:rPr lang="zh-CN" altLang="en-US" sz="1400" dirty="0"/>
                        <a:t>流计算框架</a:t>
                      </a:r>
                    </a:p>
                  </a:txBody>
                  <a:tcPr marL="91442" marR="91442" marT="45708" marB="45708"/>
                </a:tc>
                <a:extLst>
                  <a:ext uri="{0D108BD9-81ED-4DB2-BD59-A6C34878D82A}">
                    <a16:rowId xmlns:a16="http://schemas.microsoft.com/office/drawing/2014/main" val="10011"/>
                  </a:ext>
                </a:extLst>
              </a:tr>
              <a:tr h="4633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Flume</a:t>
                      </a:r>
                    </a:p>
                  </a:txBody>
                  <a:tcPr marL="91442" marR="91442" marT="45708" marB="45708"/>
                </a:tc>
                <a:tc>
                  <a:txBody>
                    <a:bodyPr/>
                    <a:lstStyle/>
                    <a:p>
                      <a:r>
                        <a:rPr lang="zh-CN" altLang="en-US" sz="1400" dirty="0"/>
                        <a:t>一个高可用的，高可靠的，分布式的海量日志采集、聚合和传输的系统</a:t>
                      </a:r>
                    </a:p>
                  </a:txBody>
                  <a:tcPr marL="91442" marR="91442" marT="45708" marB="45708"/>
                </a:tc>
                <a:extLst>
                  <a:ext uri="{0D108BD9-81ED-4DB2-BD59-A6C34878D82A}">
                    <a16:rowId xmlns:a16="http://schemas.microsoft.com/office/drawing/2014/main" val="10012"/>
                  </a:ext>
                </a:extLst>
              </a:tr>
              <a:tr h="5181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err="1"/>
                        <a:t>Ambari</a:t>
                      </a:r>
                      <a:endParaRPr lang="en-US" altLang="zh-CN" sz="1400" dirty="0"/>
                    </a:p>
                  </a:txBody>
                  <a:tcPr marL="91442" marR="91442" marT="45708" marB="45708"/>
                </a:tc>
                <a:tc>
                  <a:txBody>
                    <a:bodyPr/>
                    <a:lstStyle/>
                    <a:p>
                      <a:r>
                        <a:rPr lang="en-US" altLang="zh-CN" sz="1400" dirty="0" err="1"/>
                        <a:t>Hadoop</a:t>
                      </a:r>
                      <a:r>
                        <a:rPr lang="zh-CN" altLang="en-US" sz="1400" dirty="0"/>
                        <a:t>快速部署工具，支持</a:t>
                      </a:r>
                      <a:r>
                        <a:rPr lang="en-US" altLang="zh-CN" sz="1400" dirty="0"/>
                        <a:t>Apache </a:t>
                      </a:r>
                      <a:r>
                        <a:rPr lang="en-US" altLang="zh-CN" sz="1400" dirty="0" err="1"/>
                        <a:t>Hadoop</a:t>
                      </a:r>
                      <a:r>
                        <a:rPr lang="zh-CN" altLang="en-US" sz="1400" dirty="0"/>
                        <a:t>集群的供应、管理和监控</a:t>
                      </a:r>
                      <a:endParaRPr lang="en-US" altLang="zh-CN" sz="1400" dirty="0"/>
                    </a:p>
                    <a:p>
                      <a:endParaRPr lang="zh-CN" altLang="en-US" sz="1400" dirty="0"/>
                    </a:p>
                  </a:txBody>
                  <a:tcPr marL="91442" marR="91442" marT="45708" marB="45708"/>
                </a:tc>
                <a:extLst>
                  <a:ext uri="{0D108BD9-81ED-4DB2-BD59-A6C34878D82A}">
                    <a16:rowId xmlns:a16="http://schemas.microsoft.com/office/drawing/2014/main" val="10013"/>
                  </a:ext>
                </a:extLst>
              </a:tr>
              <a:tr h="51811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t>Kafka</a:t>
                      </a:r>
                    </a:p>
                  </a:txBody>
                  <a:tcPr marL="91442" marR="91442" marT="45708" marB="45708"/>
                </a:tc>
                <a:tc>
                  <a:txBody>
                    <a:bodyPr/>
                    <a:lstStyle/>
                    <a:p>
                      <a:r>
                        <a:rPr lang="zh-CN" altLang="en-US" sz="1400" dirty="0"/>
                        <a:t>一种高吞吐量的分布式发布订阅消息系统，可以处理消费者规模的网站中的所有动作流数据</a:t>
                      </a:r>
                    </a:p>
                  </a:txBody>
                  <a:tcPr marL="91442" marR="91442" marT="45708" marB="45708"/>
                </a:tc>
                <a:extLst>
                  <a:ext uri="{0D108BD9-81ED-4DB2-BD59-A6C34878D82A}">
                    <a16:rowId xmlns:a16="http://schemas.microsoft.com/office/drawing/2014/main" val="10014"/>
                  </a:ext>
                </a:extLst>
              </a:tr>
              <a:tr h="30893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mn-lt"/>
                          <a:ea typeface="+mn-ea"/>
                          <a:cs typeface="+mn-cs"/>
                        </a:rPr>
                        <a:t>Spark</a:t>
                      </a:r>
                    </a:p>
                  </a:txBody>
                  <a:tcPr marL="91442" marR="91442" marT="45708" marB="45708"/>
                </a:tc>
                <a:tc>
                  <a:txBody>
                    <a:bodyPr/>
                    <a:lstStyle/>
                    <a:p>
                      <a:r>
                        <a:rPr lang="zh-CN" altLang="en-US" sz="1400" kern="1200" dirty="0">
                          <a:solidFill>
                            <a:schemeClr val="dk1"/>
                          </a:solidFill>
                          <a:latin typeface="+mn-lt"/>
                          <a:ea typeface="+mn-ea"/>
                          <a:cs typeface="+mn-cs"/>
                        </a:rPr>
                        <a:t>类似于</a:t>
                      </a:r>
                      <a:r>
                        <a:rPr lang="en-US" altLang="zh-CN" sz="1400" kern="1200" dirty="0" err="1">
                          <a:solidFill>
                            <a:schemeClr val="dk1"/>
                          </a:solidFill>
                          <a:latin typeface="+mn-lt"/>
                          <a:ea typeface="+mn-ea"/>
                          <a:cs typeface="+mn-cs"/>
                        </a:rPr>
                        <a:t>Hadoop</a:t>
                      </a:r>
                      <a:r>
                        <a:rPr lang="en-US" altLang="zh-CN" sz="1400" kern="1200" dirty="0">
                          <a:solidFill>
                            <a:schemeClr val="dk1"/>
                          </a:solidFill>
                          <a:latin typeface="+mn-lt"/>
                          <a:ea typeface="+mn-ea"/>
                          <a:cs typeface="+mn-cs"/>
                        </a:rPr>
                        <a:t> </a:t>
                      </a:r>
                      <a:r>
                        <a:rPr lang="en-US" altLang="zh-CN" sz="1400" kern="1200" dirty="0" err="1">
                          <a:solidFill>
                            <a:schemeClr val="dk1"/>
                          </a:solidFill>
                          <a:latin typeface="+mn-lt"/>
                          <a:ea typeface="+mn-ea"/>
                          <a:cs typeface="+mn-cs"/>
                        </a:rPr>
                        <a:t>MapReduce</a:t>
                      </a:r>
                      <a:r>
                        <a:rPr lang="zh-CN" altLang="en-US" sz="1400" kern="1200" dirty="0">
                          <a:solidFill>
                            <a:schemeClr val="dk1"/>
                          </a:solidFill>
                          <a:latin typeface="+mn-lt"/>
                          <a:ea typeface="+mn-ea"/>
                          <a:cs typeface="+mn-cs"/>
                        </a:rPr>
                        <a:t>的通用并行框架</a:t>
                      </a:r>
                    </a:p>
                  </a:txBody>
                  <a:tcPr marL="91442" marR="91442" marT="45708" marB="45708"/>
                </a:tc>
                <a:extLst>
                  <a:ext uri="{0D108BD9-81ED-4DB2-BD59-A6C34878D82A}">
                    <a16:rowId xmlns:a16="http://schemas.microsoft.com/office/drawing/2014/main" val="1001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
            <a:extLst>
              <a:ext uri="{FF2B5EF4-FFF2-40B4-BE49-F238E27FC236}">
                <a16:creationId xmlns:a16="http://schemas.microsoft.com/office/drawing/2014/main" id="{53B3DA59-32EF-4B40-B348-54B67298279F}"/>
              </a:ext>
            </a:extLst>
          </p:cNvPr>
          <p:cNvSpPr>
            <a:spLocks noGrp="1" noChangeArrowheads="1"/>
          </p:cNvSpPr>
          <p:nvPr>
            <p:ph type="title" idx="4294967295"/>
          </p:nvPr>
        </p:nvSpPr>
        <p:spPr/>
        <p:txBody>
          <a:bodyPr/>
          <a:lstStyle/>
          <a:p>
            <a:r>
              <a:rPr lang="en-US" altLang="zh-CN"/>
              <a:t>2.2 Hadoop</a:t>
            </a:r>
            <a:r>
              <a:rPr lang="zh-CN" altLang="en-US"/>
              <a:t>项目结构</a:t>
            </a:r>
          </a:p>
        </p:txBody>
      </p:sp>
      <p:pic>
        <p:nvPicPr>
          <p:cNvPr id="21507" name="图片 3" descr="大数据生态系统.png">
            <a:extLst>
              <a:ext uri="{FF2B5EF4-FFF2-40B4-BE49-F238E27FC236}">
                <a16:creationId xmlns:a16="http://schemas.microsoft.com/office/drawing/2014/main" id="{8D70AADF-B2EC-49BA-98B3-7CF7A14380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4677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E1E6A1D-AF80-40B8-AAA3-99128413287E}"/>
              </a:ext>
            </a:extLst>
          </p:cNvPr>
          <p:cNvSpPr>
            <a:spLocks noGrp="1" noChangeArrowheads="1"/>
          </p:cNvSpPr>
          <p:nvPr>
            <p:ph type="title"/>
          </p:nvPr>
        </p:nvSpPr>
        <p:spPr/>
        <p:txBody>
          <a:bodyPr/>
          <a:lstStyle/>
          <a:p>
            <a:r>
              <a:rPr lang="en-US" altLang="zh-CN"/>
              <a:t>2.3	Hadoop</a:t>
            </a:r>
            <a:r>
              <a:rPr lang="zh-CN" altLang="en-US"/>
              <a:t>的安装与使用</a:t>
            </a:r>
          </a:p>
        </p:txBody>
      </p:sp>
      <p:sp>
        <p:nvSpPr>
          <p:cNvPr id="22531" name="矩形 3">
            <a:extLst>
              <a:ext uri="{FF2B5EF4-FFF2-40B4-BE49-F238E27FC236}">
                <a16:creationId xmlns:a16="http://schemas.microsoft.com/office/drawing/2014/main" id="{7BFC5048-D2DF-4867-91EB-2A8333FC742A}"/>
              </a:ext>
            </a:extLst>
          </p:cNvPr>
          <p:cNvSpPr>
            <a:spLocks noChangeArrowheads="1"/>
          </p:cNvSpPr>
          <p:nvPr/>
        </p:nvSpPr>
        <p:spPr bwMode="auto">
          <a:xfrm>
            <a:off x="685800" y="4438650"/>
            <a:ext cx="79248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t>详细安装教程请参考厦门大学数据实验室建设的中国高校大数据课程公共服务平台上的技术文章：</a:t>
            </a:r>
            <a:r>
              <a:rPr lang="en-US" altLang="zh-CN" sz="1800" b="1"/>
              <a:t>《</a:t>
            </a:r>
            <a:r>
              <a:rPr lang="zh-CN" altLang="en-US" sz="1800" b="1"/>
              <a:t>大数据技术原理与应用（第</a:t>
            </a:r>
            <a:r>
              <a:rPr lang="en-US" altLang="zh-CN" sz="1800" b="1"/>
              <a:t>3</a:t>
            </a:r>
            <a:r>
              <a:rPr lang="zh-CN" altLang="en-US" sz="1800" b="1"/>
              <a:t>版） 第二章 大数据处理架构</a:t>
            </a:r>
            <a:r>
              <a:rPr lang="en-US" altLang="zh-CN" sz="1800" b="1"/>
              <a:t>Hadoop </a:t>
            </a:r>
            <a:r>
              <a:rPr lang="zh-CN" altLang="en-US" sz="1800" b="1"/>
              <a:t>学习指南</a:t>
            </a:r>
            <a:r>
              <a:rPr lang="en-US" altLang="zh-CN" sz="1800" b="1"/>
              <a:t>》</a:t>
            </a:r>
            <a:r>
              <a:rPr lang="zh-CN" altLang="en-US" sz="1800" b="1"/>
              <a:t>，给出了每步安装命令和效果截图</a:t>
            </a:r>
            <a:endParaRPr lang="en-US" altLang="zh-CN" sz="1800" b="1"/>
          </a:p>
          <a:p>
            <a:pPr eaLnBrk="1" hangingPunct="1">
              <a:spcBef>
                <a:spcPct val="0"/>
              </a:spcBef>
              <a:buFontTx/>
              <a:buNone/>
            </a:pPr>
            <a:r>
              <a:rPr lang="zh-CN" altLang="en-US" sz="1800" b="1"/>
              <a:t>访问地址：</a:t>
            </a:r>
            <a:r>
              <a:rPr lang="en-US" altLang="zh-CN" sz="1800" b="1"/>
              <a:t>http://dblab.xmu.edu.cn/blog/2544-2/</a:t>
            </a:r>
          </a:p>
        </p:txBody>
      </p:sp>
      <p:sp>
        <p:nvSpPr>
          <p:cNvPr id="22532" name="TextBox 5">
            <a:extLst>
              <a:ext uri="{FF2B5EF4-FFF2-40B4-BE49-F238E27FC236}">
                <a16:creationId xmlns:a16="http://schemas.microsoft.com/office/drawing/2014/main" id="{15DF38D0-0B21-4B05-83C8-D92834E6D598}"/>
              </a:ext>
            </a:extLst>
          </p:cNvPr>
          <p:cNvSpPr txBox="1">
            <a:spLocks noChangeArrowheads="1"/>
          </p:cNvSpPr>
          <p:nvPr/>
        </p:nvSpPr>
        <p:spPr bwMode="auto">
          <a:xfrm>
            <a:off x="457200" y="1635125"/>
            <a:ext cx="48053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t>2.3.1 Hadoop</a:t>
            </a:r>
            <a:r>
              <a:rPr lang="zh-CN" altLang="en-US" sz="2400"/>
              <a:t>安装之前的预备知识</a:t>
            </a:r>
            <a:endParaRPr lang="en-US" altLang="zh-CN" sz="2400"/>
          </a:p>
          <a:p>
            <a:pPr eaLnBrk="1" hangingPunct="1">
              <a:spcBef>
                <a:spcPct val="0"/>
              </a:spcBef>
              <a:buFontTx/>
              <a:buNone/>
            </a:pPr>
            <a:r>
              <a:rPr lang="en-US" altLang="zh-CN" sz="2400"/>
              <a:t>2.3.2 </a:t>
            </a:r>
            <a:r>
              <a:rPr lang="zh-CN" altLang="en-US" sz="2400"/>
              <a:t>安装</a:t>
            </a:r>
            <a:r>
              <a:rPr lang="en-US" altLang="zh-CN" sz="2400"/>
              <a:t>Linux</a:t>
            </a:r>
            <a:r>
              <a:rPr lang="zh-CN" altLang="en-US" sz="2400"/>
              <a:t>虚拟机</a:t>
            </a:r>
            <a:endParaRPr lang="en-US" altLang="zh-CN" sz="2400"/>
          </a:p>
          <a:p>
            <a:pPr eaLnBrk="1" hangingPunct="1">
              <a:spcBef>
                <a:spcPct val="0"/>
              </a:spcBef>
              <a:buFontTx/>
              <a:buNone/>
            </a:pPr>
            <a:r>
              <a:rPr lang="en-US" altLang="zh-CN" sz="2400"/>
              <a:t>2.3.3 </a:t>
            </a:r>
            <a:r>
              <a:rPr lang="zh-CN" altLang="en-US" sz="2400"/>
              <a:t>安装双操作系统</a:t>
            </a:r>
            <a:endParaRPr lang="en-US" altLang="zh-CN" sz="2400"/>
          </a:p>
          <a:p>
            <a:pPr eaLnBrk="1" hangingPunct="1">
              <a:spcBef>
                <a:spcPct val="0"/>
              </a:spcBef>
              <a:buFontTx/>
              <a:buNone/>
            </a:pPr>
            <a:r>
              <a:rPr lang="en-US" altLang="zh-CN" sz="2400"/>
              <a:t>2.3.4 </a:t>
            </a:r>
            <a:r>
              <a:rPr lang="zh-CN" altLang="en-US" sz="2400"/>
              <a:t>详解</a:t>
            </a:r>
            <a:r>
              <a:rPr lang="en-US" altLang="zh-CN" sz="2400"/>
              <a:t>Hadoop</a:t>
            </a:r>
            <a:r>
              <a:rPr lang="zh-CN" altLang="en-US" sz="2400"/>
              <a:t>的安装与使用</a:t>
            </a:r>
          </a:p>
        </p:txBody>
      </p:sp>
      <p:pic>
        <p:nvPicPr>
          <p:cNvPr id="22533" name="图片 1" descr="高校大数据课程公共服务平台2017LOGO">
            <a:extLst>
              <a:ext uri="{FF2B5EF4-FFF2-40B4-BE49-F238E27FC236}">
                <a16:creationId xmlns:a16="http://schemas.microsoft.com/office/drawing/2014/main" id="{660FA831-0D57-4BF4-B6A6-63F1B8382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900" y="1546225"/>
            <a:ext cx="39751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
            <a:extLst>
              <a:ext uri="{FF2B5EF4-FFF2-40B4-BE49-F238E27FC236}">
                <a16:creationId xmlns:a16="http://schemas.microsoft.com/office/drawing/2014/main" id="{A89D6178-F34F-4C7E-B499-DD9A853638AE}"/>
              </a:ext>
            </a:extLst>
          </p:cNvPr>
          <p:cNvSpPr>
            <a:spLocks noGrp="1" noChangeArrowheads="1"/>
          </p:cNvSpPr>
          <p:nvPr>
            <p:ph type="title" idx="4294967295"/>
          </p:nvPr>
        </p:nvSpPr>
        <p:spPr/>
        <p:txBody>
          <a:bodyPr/>
          <a:lstStyle/>
          <a:p>
            <a:r>
              <a:rPr lang="en-US" altLang="zh-CN"/>
              <a:t>2.3.1 Hadoop</a:t>
            </a:r>
            <a:r>
              <a:rPr lang="zh-CN" altLang="en-US"/>
              <a:t>安装之前的预备知识</a:t>
            </a:r>
          </a:p>
        </p:txBody>
      </p:sp>
      <p:sp>
        <p:nvSpPr>
          <p:cNvPr id="23555" name="TextBox 3">
            <a:extLst>
              <a:ext uri="{FF2B5EF4-FFF2-40B4-BE49-F238E27FC236}">
                <a16:creationId xmlns:a16="http://schemas.microsoft.com/office/drawing/2014/main" id="{4781FEF9-BD28-485A-B04F-B1F0B94E23D7}"/>
              </a:ext>
            </a:extLst>
          </p:cNvPr>
          <p:cNvSpPr txBox="1">
            <a:spLocks noChangeArrowheads="1"/>
          </p:cNvSpPr>
          <p:nvPr/>
        </p:nvSpPr>
        <p:spPr bwMode="auto">
          <a:xfrm>
            <a:off x="685800" y="1219200"/>
            <a:ext cx="233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（一）</a:t>
            </a:r>
            <a:r>
              <a:rPr lang="en-US" altLang="zh-CN" sz="2000"/>
              <a:t>Linux</a:t>
            </a:r>
            <a:r>
              <a:rPr lang="zh-CN" altLang="en-US" sz="2000"/>
              <a:t>的选择</a:t>
            </a:r>
            <a:endParaRPr lang="en-US" altLang="zh-CN" sz="2000"/>
          </a:p>
          <a:p>
            <a:pPr eaLnBrk="1" hangingPunct="1">
              <a:spcBef>
                <a:spcPct val="0"/>
              </a:spcBef>
              <a:buFontTx/>
              <a:buNone/>
            </a:pPr>
            <a:endParaRPr lang="zh-CN" altLang="en-US" sz="2000"/>
          </a:p>
        </p:txBody>
      </p:sp>
      <p:sp>
        <p:nvSpPr>
          <p:cNvPr id="23556" name="矩形 3">
            <a:extLst>
              <a:ext uri="{FF2B5EF4-FFF2-40B4-BE49-F238E27FC236}">
                <a16:creationId xmlns:a16="http://schemas.microsoft.com/office/drawing/2014/main" id="{D43D556D-025E-4E53-91B3-3405CCE836BD}"/>
              </a:ext>
            </a:extLst>
          </p:cNvPr>
          <p:cNvSpPr>
            <a:spLocks noChangeArrowheads="1"/>
          </p:cNvSpPr>
          <p:nvPr/>
        </p:nvSpPr>
        <p:spPr bwMode="auto">
          <a:xfrm>
            <a:off x="685800" y="1981200"/>
            <a:ext cx="7924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400" dirty="0"/>
              <a:t>（</a:t>
            </a:r>
            <a:r>
              <a:rPr lang="en-US" altLang="zh-CN" sz="2400" dirty="0"/>
              <a:t>1</a:t>
            </a:r>
            <a:r>
              <a:rPr lang="zh-CN" altLang="en-US" sz="2400" dirty="0"/>
              <a:t>）选择哪个</a:t>
            </a:r>
            <a:r>
              <a:rPr lang="en-US" altLang="zh-CN" sz="2400" dirty="0"/>
              <a:t>Linux</a:t>
            </a:r>
            <a:r>
              <a:rPr lang="zh-CN" altLang="en-US" sz="2400" dirty="0"/>
              <a:t>发行版？</a:t>
            </a:r>
            <a:endParaRPr lang="en-US" altLang="zh-CN" sz="2400" dirty="0"/>
          </a:p>
          <a:p>
            <a:pPr marL="342900" indent="-342900" eaLnBrk="1" hangingPunct="1">
              <a:spcBef>
                <a:spcPct val="0"/>
              </a:spcBef>
              <a:defRPr/>
            </a:pPr>
            <a:r>
              <a:rPr lang="zh-CN" altLang="en-US" sz="2400" dirty="0"/>
              <a:t>在</a:t>
            </a:r>
            <a:r>
              <a:rPr lang="en-US" altLang="zh-CN" sz="2400" dirty="0"/>
              <a:t>Linux</a:t>
            </a:r>
            <a:r>
              <a:rPr lang="zh-CN" altLang="en-US" sz="2400" dirty="0"/>
              <a:t>系统各个发行版中，</a:t>
            </a:r>
            <a:r>
              <a:rPr lang="en-US" altLang="zh-CN" sz="2400" dirty="0"/>
              <a:t>CentOS</a:t>
            </a:r>
            <a:r>
              <a:rPr lang="zh-CN" altLang="en-US" sz="2400" dirty="0"/>
              <a:t>系统和</a:t>
            </a:r>
            <a:r>
              <a:rPr lang="en-US" altLang="zh-CN" sz="2400" dirty="0"/>
              <a:t>Ubuntu</a:t>
            </a:r>
            <a:r>
              <a:rPr lang="zh-CN" altLang="en-US" sz="2400" dirty="0"/>
              <a:t>系统在服务端和桌面端使用占比最高，网络上资料最是齐全，所以建议使用</a:t>
            </a:r>
            <a:r>
              <a:rPr lang="en-US" altLang="zh-CN" sz="2400" dirty="0"/>
              <a:t>CentOS </a:t>
            </a:r>
            <a:r>
              <a:rPr lang="zh-CN" altLang="en-US" sz="2400" dirty="0"/>
              <a:t>或</a:t>
            </a:r>
            <a:r>
              <a:rPr lang="en-US" altLang="zh-CN" sz="2400" dirty="0"/>
              <a:t>Ubuntu</a:t>
            </a:r>
          </a:p>
          <a:p>
            <a:pPr marL="342900" indent="-342900" eaLnBrk="1" hangingPunct="1">
              <a:spcBef>
                <a:spcPct val="0"/>
              </a:spcBef>
              <a:defRPr/>
            </a:pPr>
            <a:r>
              <a:rPr lang="zh-CN" altLang="en-US" sz="2400" dirty="0"/>
              <a:t>在学习</a:t>
            </a:r>
            <a:r>
              <a:rPr lang="en-US" altLang="zh-CN" sz="2400" dirty="0"/>
              <a:t>Hadoop</a:t>
            </a:r>
            <a:r>
              <a:rPr lang="zh-CN" altLang="en-US" sz="2400" dirty="0"/>
              <a:t>方面，虽然两个系统没有多大区别，但是推荐使用</a:t>
            </a:r>
            <a:r>
              <a:rPr lang="en-US" altLang="zh-CN" sz="2400" dirty="0"/>
              <a:t>Ubuntu</a:t>
            </a:r>
            <a:r>
              <a:rPr lang="zh-CN" altLang="en-US" sz="2400" dirty="0"/>
              <a:t>操作系统</a:t>
            </a:r>
            <a:endParaRPr lang="en-US" altLang="zh-CN" sz="2400" dirty="0"/>
          </a:p>
          <a:p>
            <a:pPr eaLnBrk="1" hangingPunct="1">
              <a:spcBef>
                <a:spcPct val="0"/>
              </a:spcBef>
              <a:buFontTx/>
              <a:buNone/>
              <a:defRPr/>
            </a:pPr>
            <a:r>
              <a:rPr lang="zh-CN" altLang="en-US" sz="2400" dirty="0"/>
              <a:t>（</a:t>
            </a:r>
            <a:r>
              <a:rPr lang="en-US" altLang="zh-CN" sz="2400" dirty="0"/>
              <a:t>2</a:t>
            </a:r>
            <a:r>
              <a:rPr lang="zh-CN" altLang="en-US" sz="2400" dirty="0"/>
              <a:t>）选择</a:t>
            </a:r>
            <a:r>
              <a:rPr lang="en-US" altLang="zh-CN" sz="2400" dirty="0"/>
              <a:t>32</a:t>
            </a:r>
            <a:r>
              <a:rPr lang="zh-CN" altLang="en-US" sz="2400" dirty="0"/>
              <a:t>位还是</a:t>
            </a:r>
            <a:r>
              <a:rPr lang="en-US" altLang="zh-CN" sz="2400" dirty="0"/>
              <a:t>64</a:t>
            </a:r>
            <a:r>
              <a:rPr lang="zh-CN" altLang="en-US" sz="2400" dirty="0"/>
              <a:t>位？</a:t>
            </a:r>
            <a:endParaRPr lang="en-US" altLang="zh-CN" sz="2400" dirty="0"/>
          </a:p>
          <a:p>
            <a:pPr marL="342900" indent="-342900" eaLnBrk="1" hangingPunct="1">
              <a:spcBef>
                <a:spcPct val="0"/>
              </a:spcBef>
              <a:defRPr/>
            </a:pPr>
            <a:r>
              <a:rPr lang="zh-CN" altLang="en-US" sz="2400" dirty="0"/>
              <a:t>如果电脑比较老或者内存小于</a:t>
            </a:r>
            <a:r>
              <a:rPr lang="en-US" altLang="zh-CN" sz="2400" dirty="0"/>
              <a:t>2G</a:t>
            </a:r>
            <a:r>
              <a:rPr lang="zh-CN" altLang="en-US" sz="2400" dirty="0"/>
              <a:t>，那么建议选择</a:t>
            </a:r>
            <a:r>
              <a:rPr lang="en-US" altLang="zh-CN" sz="2400" dirty="0"/>
              <a:t>32</a:t>
            </a:r>
            <a:r>
              <a:rPr lang="zh-CN" altLang="en-US" sz="2400" dirty="0"/>
              <a:t>位系统版本的</a:t>
            </a:r>
            <a:r>
              <a:rPr lang="en-US" altLang="zh-CN" sz="2400" dirty="0"/>
              <a:t>Linux</a:t>
            </a:r>
          </a:p>
          <a:p>
            <a:pPr marL="342900" indent="-342900" eaLnBrk="1" hangingPunct="1">
              <a:spcBef>
                <a:spcPct val="0"/>
              </a:spcBef>
              <a:defRPr/>
            </a:pPr>
            <a:r>
              <a:rPr lang="zh-CN" altLang="en-US" sz="2400" dirty="0"/>
              <a:t>如果内存大于</a:t>
            </a:r>
            <a:r>
              <a:rPr lang="en-US" altLang="zh-CN" sz="2400" dirty="0"/>
              <a:t>4G</a:t>
            </a:r>
            <a:r>
              <a:rPr lang="zh-CN" altLang="en-US" sz="2400" dirty="0"/>
              <a:t>，那么建议选择</a:t>
            </a:r>
            <a:r>
              <a:rPr lang="en-US" altLang="zh-CN" sz="2400" dirty="0"/>
              <a:t>64</a:t>
            </a:r>
            <a:r>
              <a:rPr lang="zh-CN" altLang="en-US" sz="2400" dirty="0"/>
              <a:t>位系统版本的</a:t>
            </a:r>
            <a:r>
              <a:rPr lang="en-US" altLang="zh-CN" sz="2400" dirty="0"/>
              <a:t>Linux</a:t>
            </a:r>
          </a:p>
          <a:p>
            <a:pPr eaLnBrk="1" hangingPunct="1">
              <a:spcBef>
                <a:spcPct val="0"/>
              </a:spcBef>
              <a:defRPr/>
            </a:pP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2">
            <a:extLst>
              <a:ext uri="{FF2B5EF4-FFF2-40B4-BE49-F238E27FC236}">
                <a16:creationId xmlns:a16="http://schemas.microsoft.com/office/drawing/2014/main" id="{C666EC12-5A1C-4A53-9923-4A91AF2B6B8A}"/>
              </a:ext>
            </a:extLst>
          </p:cNvPr>
          <p:cNvSpPr>
            <a:spLocks noGrp="1" noChangeArrowheads="1"/>
          </p:cNvSpPr>
          <p:nvPr>
            <p:ph type="title" idx="4294967295"/>
          </p:nvPr>
        </p:nvSpPr>
        <p:spPr/>
        <p:txBody>
          <a:bodyPr/>
          <a:lstStyle/>
          <a:p>
            <a:r>
              <a:rPr lang="zh-CN" altLang="en-US"/>
              <a:t>本章配套教学视频</a:t>
            </a:r>
          </a:p>
        </p:txBody>
      </p:sp>
      <p:sp>
        <p:nvSpPr>
          <p:cNvPr id="5123" name="矩形 3">
            <a:extLst>
              <a:ext uri="{FF2B5EF4-FFF2-40B4-BE49-F238E27FC236}">
                <a16:creationId xmlns:a16="http://schemas.microsoft.com/office/drawing/2014/main" id="{EC9CFD1C-0B27-4084-B4BD-10397669A418}"/>
              </a:ext>
            </a:extLst>
          </p:cNvPr>
          <p:cNvSpPr>
            <a:spLocks noChangeArrowheads="1"/>
          </p:cNvSpPr>
          <p:nvPr/>
        </p:nvSpPr>
        <p:spPr bwMode="auto">
          <a:xfrm>
            <a:off x="1295400" y="1839913"/>
            <a:ext cx="632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http://www.icourse163.org/course/XMU-1002335004</a:t>
            </a:r>
            <a:endParaRPr lang="zh-CN" altLang="en-US" sz="1800"/>
          </a:p>
        </p:txBody>
      </p:sp>
      <p:sp>
        <p:nvSpPr>
          <p:cNvPr id="5124" name="TextBox 5">
            <a:extLst>
              <a:ext uri="{FF2B5EF4-FFF2-40B4-BE49-F238E27FC236}">
                <a16:creationId xmlns:a16="http://schemas.microsoft.com/office/drawing/2014/main" id="{6D45DE9C-6158-4C41-8F9C-2C8664B5B74B}"/>
              </a:ext>
            </a:extLst>
          </p:cNvPr>
          <p:cNvSpPr txBox="1">
            <a:spLocks noChangeArrowheads="1"/>
          </p:cNvSpPr>
          <p:nvPr/>
        </p:nvSpPr>
        <p:spPr bwMode="auto">
          <a:xfrm>
            <a:off x="1600200" y="1219200"/>
            <a:ext cx="5638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r>
              <a:rPr lang="zh-CN" altLang="en-US" sz="1800"/>
              <a:t>大数据技术原理与应用（第</a:t>
            </a:r>
            <a:r>
              <a:rPr lang="en-US" altLang="zh-CN" sz="1800"/>
              <a:t>3</a:t>
            </a:r>
            <a:r>
              <a:rPr lang="zh-CN" altLang="en-US" sz="1800"/>
              <a:t>版）</a:t>
            </a:r>
            <a:r>
              <a:rPr lang="en-US" altLang="zh-CN" sz="1800"/>
              <a:t>》</a:t>
            </a:r>
            <a:br>
              <a:rPr lang="en-US" altLang="zh-CN" sz="1800"/>
            </a:br>
            <a:r>
              <a:rPr lang="zh-CN" altLang="en-US" sz="1800"/>
              <a:t>在线视频观看地址</a:t>
            </a:r>
          </a:p>
        </p:txBody>
      </p:sp>
      <p:pic>
        <p:nvPicPr>
          <p:cNvPr id="5125" name="Picture 2" descr="http://dblab.xmu.edu.cn/wp-content/uploads/2015/11/%E8%AF%BE%E7%A8%8B%E5%9B%BE%E7%89%87-680x383.jpg">
            <a:extLst>
              <a:ext uri="{FF2B5EF4-FFF2-40B4-BE49-F238E27FC236}">
                <a16:creationId xmlns:a16="http://schemas.microsoft.com/office/drawing/2014/main" id="{BAD2B899-3319-4C44-89C1-189FE28CC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92400"/>
            <a:ext cx="35814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2" descr="http://dblab.xmu.edu.cn/wp-content/uploads/2016/02/IMG_0734.jpg">
            <a:extLst>
              <a:ext uri="{FF2B5EF4-FFF2-40B4-BE49-F238E27FC236}">
                <a16:creationId xmlns:a16="http://schemas.microsoft.com/office/drawing/2014/main" id="{BABC1D1B-42D0-47A9-A8A1-DCEFEA967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92400"/>
            <a:ext cx="3048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a:extLst>
              <a:ext uri="{FF2B5EF4-FFF2-40B4-BE49-F238E27FC236}">
                <a16:creationId xmlns:a16="http://schemas.microsoft.com/office/drawing/2014/main" id="{90A9B362-2018-46F2-9B54-6802085448FB}"/>
              </a:ext>
            </a:extLst>
          </p:cNvPr>
          <p:cNvSpPr>
            <a:spLocks noGrp="1" noChangeArrowheads="1"/>
          </p:cNvSpPr>
          <p:nvPr>
            <p:ph type="title" idx="4294967295"/>
          </p:nvPr>
        </p:nvSpPr>
        <p:spPr/>
        <p:txBody>
          <a:bodyPr/>
          <a:lstStyle/>
          <a:p>
            <a:r>
              <a:rPr lang="en-US" altLang="zh-CN"/>
              <a:t>2.3.1 Hadoop</a:t>
            </a:r>
            <a:r>
              <a:rPr lang="zh-CN" altLang="en-US"/>
              <a:t>安装之前的预备知识</a:t>
            </a:r>
          </a:p>
        </p:txBody>
      </p:sp>
      <p:sp>
        <p:nvSpPr>
          <p:cNvPr id="24579" name="TextBox 3">
            <a:extLst>
              <a:ext uri="{FF2B5EF4-FFF2-40B4-BE49-F238E27FC236}">
                <a16:creationId xmlns:a16="http://schemas.microsoft.com/office/drawing/2014/main" id="{02854F8C-BB0D-45F5-9A04-66862B217031}"/>
              </a:ext>
            </a:extLst>
          </p:cNvPr>
          <p:cNvSpPr txBox="1">
            <a:spLocks noChangeArrowheads="1"/>
          </p:cNvSpPr>
          <p:nvPr/>
        </p:nvSpPr>
        <p:spPr bwMode="auto">
          <a:xfrm>
            <a:off x="533400" y="1295400"/>
            <a:ext cx="6340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（二）系统安装方式：选择虚拟机安装还是双系统安装</a:t>
            </a:r>
            <a:endParaRPr lang="en-US" altLang="zh-CN" sz="2400"/>
          </a:p>
          <a:p>
            <a:pPr eaLnBrk="1" hangingPunct="1">
              <a:spcBef>
                <a:spcPct val="0"/>
              </a:spcBef>
              <a:buFontTx/>
              <a:buNone/>
            </a:pPr>
            <a:endParaRPr lang="zh-CN" altLang="en-US" sz="2000"/>
          </a:p>
        </p:txBody>
      </p:sp>
      <p:sp>
        <p:nvSpPr>
          <p:cNvPr id="24580" name="矩形 4">
            <a:extLst>
              <a:ext uri="{FF2B5EF4-FFF2-40B4-BE49-F238E27FC236}">
                <a16:creationId xmlns:a16="http://schemas.microsoft.com/office/drawing/2014/main" id="{42833C87-5F95-4BBE-B9B7-74328A28A8B6}"/>
              </a:ext>
            </a:extLst>
          </p:cNvPr>
          <p:cNvSpPr>
            <a:spLocks noChangeArrowheads="1"/>
          </p:cNvSpPr>
          <p:nvPr/>
        </p:nvSpPr>
        <p:spPr bwMode="auto">
          <a:xfrm>
            <a:off x="533400" y="2133600"/>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400"/>
              <a:t>建议电脑比较新或者配置内存</a:t>
            </a:r>
            <a:r>
              <a:rPr lang="en-US" altLang="zh-CN" sz="2400"/>
              <a:t>4G</a:t>
            </a:r>
            <a:r>
              <a:rPr lang="zh-CN" altLang="en-US" sz="2400"/>
              <a:t>以上的电脑可以选择虚拟机安装</a:t>
            </a:r>
            <a:endParaRPr lang="en-US" altLang="zh-CN" sz="2400"/>
          </a:p>
          <a:p>
            <a:pPr eaLnBrk="1" hangingPunct="1">
              <a:spcBef>
                <a:spcPct val="0"/>
              </a:spcBef>
            </a:pPr>
            <a:r>
              <a:rPr lang="zh-CN" altLang="en-US" sz="2400"/>
              <a:t>电脑较旧或配置内存小于等于</a:t>
            </a:r>
            <a:r>
              <a:rPr lang="en-US" altLang="zh-CN" sz="2400"/>
              <a:t>4G</a:t>
            </a:r>
            <a:r>
              <a:rPr lang="zh-CN" altLang="en-US" sz="2400"/>
              <a:t>的电脑强烈建议选择双系统安装，否则，在配置较低的计算机上运行</a:t>
            </a:r>
            <a:r>
              <a:rPr lang="en-US" altLang="zh-CN" sz="2400"/>
              <a:t>LInux</a:t>
            </a:r>
            <a:r>
              <a:rPr lang="zh-CN" altLang="en-US" sz="2400"/>
              <a:t>虚拟机，系统运行速度会非常慢</a:t>
            </a:r>
            <a:endParaRPr lang="en-US" altLang="zh-CN" sz="2400"/>
          </a:p>
          <a:p>
            <a:pPr eaLnBrk="1" hangingPunct="1">
              <a:spcBef>
                <a:spcPct val="0"/>
              </a:spcBef>
            </a:pPr>
            <a:r>
              <a:rPr lang="zh-CN" altLang="en-US" sz="2400"/>
              <a:t>鉴于目前教师和学生的计算机硬件配置一般不高，建议在实践教学中采用双系统安装，确保系统运行速度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a:extLst>
              <a:ext uri="{FF2B5EF4-FFF2-40B4-BE49-F238E27FC236}">
                <a16:creationId xmlns:a16="http://schemas.microsoft.com/office/drawing/2014/main" id="{5E915576-2F97-4E79-ADE8-F0CD92B50E1D}"/>
              </a:ext>
            </a:extLst>
          </p:cNvPr>
          <p:cNvSpPr>
            <a:spLocks noGrp="1" noChangeArrowheads="1"/>
          </p:cNvSpPr>
          <p:nvPr>
            <p:ph type="title" idx="4294967295"/>
          </p:nvPr>
        </p:nvSpPr>
        <p:spPr/>
        <p:txBody>
          <a:bodyPr/>
          <a:lstStyle/>
          <a:p>
            <a:r>
              <a:rPr lang="en-US" altLang="zh-CN"/>
              <a:t>2.3.1 Hadoop</a:t>
            </a:r>
            <a:r>
              <a:rPr lang="zh-CN" altLang="en-US"/>
              <a:t>安装之前的预备知识</a:t>
            </a:r>
          </a:p>
        </p:txBody>
      </p:sp>
      <p:sp>
        <p:nvSpPr>
          <p:cNvPr id="25603" name="TextBox 3">
            <a:extLst>
              <a:ext uri="{FF2B5EF4-FFF2-40B4-BE49-F238E27FC236}">
                <a16:creationId xmlns:a16="http://schemas.microsoft.com/office/drawing/2014/main" id="{3007D4A3-6446-4642-8FFE-4649585C18B3}"/>
              </a:ext>
            </a:extLst>
          </p:cNvPr>
          <p:cNvSpPr txBox="1">
            <a:spLocks noChangeArrowheads="1"/>
          </p:cNvSpPr>
          <p:nvPr/>
        </p:nvSpPr>
        <p:spPr bwMode="auto">
          <a:xfrm>
            <a:off x="533400" y="1143000"/>
            <a:ext cx="8077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（三）关于</a:t>
            </a:r>
            <a:r>
              <a:rPr lang="en-US" altLang="zh-CN" sz="1800"/>
              <a:t>Linux</a:t>
            </a:r>
            <a:r>
              <a:rPr lang="zh-CN" altLang="en-US" sz="1800"/>
              <a:t>的一些基础知识</a:t>
            </a:r>
            <a:endParaRPr lang="en-US" altLang="zh-CN" sz="1800"/>
          </a:p>
          <a:p>
            <a:pPr eaLnBrk="1" hangingPunct="1">
              <a:spcBef>
                <a:spcPct val="0"/>
              </a:spcBef>
            </a:pPr>
            <a:r>
              <a:rPr lang="en-US" altLang="zh-CN" sz="1800"/>
              <a:t>Shell</a:t>
            </a:r>
          </a:p>
          <a:p>
            <a:pPr lvl="1" eaLnBrk="1" hangingPunct="1">
              <a:spcBef>
                <a:spcPct val="0"/>
              </a:spcBef>
              <a:buFont typeface="Arial" panose="020B0604020202020204" pitchFamily="34" charset="0"/>
              <a:buChar char="•"/>
            </a:pPr>
            <a:r>
              <a:rPr lang="zh-CN" altLang="en-US" sz="1800"/>
              <a:t>是指“提供使用者使用界面”的软件（命令解析器），类似于</a:t>
            </a:r>
            <a:r>
              <a:rPr lang="en-US" altLang="zh-CN" sz="1800"/>
              <a:t>DOS</a:t>
            </a:r>
            <a:r>
              <a:rPr lang="zh-CN" altLang="en-US" sz="1800"/>
              <a:t>下的</a:t>
            </a:r>
            <a:r>
              <a:rPr lang="en-US" altLang="zh-CN" sz="1800"/>
              <a:t>command</a:t>
            </a:r>
            <a:r>
              <a:rPr lang="zh-CN" altLang="en-US" sz="1800"/>
              <a:t>和后来的</a:t>
            </a:r>
            <a:r>
              <a:rPr lang="en-US" altLang="zh-CN" sz="1800"/>
              <a:t>cmd.exe</a:t>
            </a:r>
            <a:r>
              <a:rPr lang="zh-CN" altLang="en-US" sz="1800"/>
              <a:t>。它接收用户命令，然后调用相应的应用程序</a:t>
            </a:r>
            <a:endParaRPr lang="en-US" altLang="zh-CN" sz="1800"/>
          </a:p>
          <a:p>
            <a:pPr eaLnBrk="1" hangingPunct="1">
              <a:spcBef>
                <a:spcPct val="0"/>
              </a:spcBef>
            </a:pPr>
            <a:r>
              <a:rPr lang="en-US" altLang="zh-CN" sz="1800"/>
              <a:t>sudo</a:t>
            </a:r>
            <a:r>
              <a:rPr lang="zh-CN" altLang="en-US" sz="1800"/>
              <a:t>命令</a:t>
            </a:r>
            <a:endParaRPr lang="en-US" altLang="zh-CN" sz="1800"/>
          </a:p>
          <a:p>
            <a:pPr lvl="1" eaLnBrk="1" hangingPunct="1">
              <a:spcBef>
                <a:spcPct val="0"/>
              </a:spcBef>
              <a:buFont typeface="Arial" panose="020B0604020202020204" pitchFamily="34" charset="0"/>
              <a:buChar char="•"/>
            </a:pPr>
            <a:r>
              <a:rPr lang="en-US" altLang="zh-CN" sz="1800"/>
              <a:t>sudo</a:t>
            </a:r>
            <a:r>
              <a:rPr lang="zh-CN" altLang="en-US" sz="1800"/>
              <a:t>是</a:t>
            </a:r>
            <a:r>
              <a:rPr lang="en-US" altLang="zh-CN" sz="1800"/>
              <a:t>ubuntu</a:t>
            </a:r>
            <a:r>
              <a:rPr lang="zh-CN" altLang="en-US" sz="1800"/>
              <a:t>中一种权限管理机制，管理员可以授权给一些普通用户去执行一些需要</a:t>
            </a:r>
            <a:r>
              <a:rPr lang="en-US" altLang="zh-CN" sz="1800"/>
              <a:t>root</a:t>
            </a:r>
            <a:r>
              <a:rPr lang="zh-CN" altLang="en-US" sz="1800"/>
              <a:t>权限执行的操作。当使用</a:t>
            </a:r>
            <a:r>
              <a:rPr lang="en-US" altLang="zh-CN" sz="1800"/>
              <a:t>sudo</a:t>
            </a:r>
            <a:r>
              <a:rPr lang="zh-CN" altLang="en-US" sz="1800"/>
              <a:t>命令时，就需要输入您当前用户的密码</a:t>
            </a:r>
            <a:endParaRPr lang="en-US" altLang="zh-CN" sz="1800"/>
          </a:p>
          <a:p>
            <a:pPr eaLnBrk="1" hangingPunct="1">
              <a:spcBef>
                <a:spcPct val="0"/>
              </a:spcBef>
            </a:pPr>
            <a:r>
              <a:rPr lang="zh-CN" altLang="en-US" sz="1800"/>
              <a:t>输入密码</a:t>
            </a:r>
            <a:endParaRPr lang="en-US" altLang="zh-CN" sz="1800"/>
          </a:p>
          <a:p>
            <a:pPr lvl="1" eaLnBrk="1" hangingPunct="1">
              <a:spcBef>
                <a:spcPct val="0"/>
              </a:spcBef>
              <a:buFont typeface="Arial" panose="020B0604020202020204" pitchFamily="34" charset="0"/>
              <a:buChar char="•"/>
            </a:pPr>
            <a:r>
              <a:rPr lang="zh-CN" altLang="en-US" sz="1800"/>
              <a:t>在</a:t>
            </a:r>
            <a:r>
              <a:rPr lang="en-US" altLang="zh-CN" sz="1800"/>
              <a:t>Linux</a:t>
            </a:r>
            <a:r>
              <a:rPr lang="zh-CN" altLang="en-US" sz="1800"/>
              <a:t>的终端中输入密码，终端是不会显示任何你当前输入的密码，也不会提示已经输入了多少字符密码，读者不要误以为键盘没有响应</a:t>
            </a:r>
            <a:endParaRPr lang="en-US" altLang="zh-CN" sz="1800"/>
          </a:p>
          <a:p>
            <a:pPr eaLnBrk="1" hangingPunct="1">
              <a:spcBef>
                <a:spcPct val="0"/>
              </a:spcBef>
            </a:pPr>
            <a:r>
              <a:rPr lang="zh-CN" altLang="en-US" sz="1800"/>
              <a:t>输入法中英文切换</a:t>
            </a:r>
            <a:endParaRPr lang="en-US" altLang="zh-CN" sz="1800"/>
          </a:p>
          <a:p>
            <a:pPr lvl="1" eaLnBrk="1" hangingPunct="1">
              <a:spcBef>
                <a:spcPct val="0"/>
              </a:spcBef>
              <a:buFont typeface="Arial" panose="020B0604020202020204" pitchFamily="34" charset="0"/>
              <a:buChar char="•"/>
            </a:pPr>
            <a:r>
              <a:rPr lang="en-US" altLang="zh-CN" sz="1800"/>
              <a:t>Linux</a:t>
            </a:r>
            <a:r>
              <a:rPr lang="zh-CN" altLang="en-US" sz="1800"/>
              <a:t>中英文的切换方式是使用键盘“</a:t>
            </a:r>
            <a:r>
              <a:rPr lang="en-US" altLang="zh-CN" sz="1800"/>
              <a:t>shift”</a:t>
            </a:r>
            <a:r>
              <a:rPr lang="zh-CN" altLang="en-US" sz="1800"/>
              <a:t>键来切换，也可以点击顶部菜单的输入法按钮进行切换。</a:t>
            </a:r>
            <a:r>
              <a:rPr lang="en-US" altLang="zh-CN" sz="1800"/>
              <a:t>Ubuntu</a:t>
            </a:r>
            <a:r>
              <a:rPr lang="zh-CN" altLang="en-US" sz="1800"/>
              <a:t>自带的</a:t>
            </a:r>
            <a:r>
              <a:rPr lang="en-US" altLang="zh-CN" sz="1800"/>
              <a:t>Sunpinyin</a:t>
            </a:r>
            <a:r>
              <a:rPr lang="zh-CN" altLang="en-US" sz="1800"/>
              <a:t>中文输入法已经足够读者使用</a:t>
            </a:r>
            <a:endParaRPr lang="en-US" altLang="zh-CN" sz="1800"/>
          </a:p>
          <a:p>
            <a:pPr eaLnBrk="1" hangingPunct="1">
              <a:spcBef>
                <a:spcPct val="0"/>
              </a:spcBef>
            </a:pPr>
            <a:r>
              <a:rPr lang="en-US" altLang="zh-CN" sz="1800"/>
              <a:t>Ubuntu</a:t>
            </a:r>
            <a:r>
              <a:rPr lang="zh-CN" altLang="en-US" sz="1800"/>
              <a:t>终端复制粘贴快捷键</a:t>
            </a:r>
            <a:endParaRPr lang="en-US" altLang="zh-CN" sz="1800"/>
          </a:p>
          <a:p>
            <a:pPr lvl="1" eaLnBrk="1" hangingPunct="1">
              <a:spcBef>
                <a:spcPct val="0"/>
              </a:spcBef>
              <a:buFont typeface="Arial" panose="020B0604020202020204" pitchFamily="34" charset="0"/>
              <a:buChar char="•"/>
            </a:pPr>
            <a:r>
              <a:rPr lang="zh-CN" altLang="en-US" sz="1800"/>
              <a:t>在</a:t>
            </a:r>
            <a:r>
              <a:rPr lang="en-US" altLang="zh-CN" sz="1800"/>
              <a:t>Ubuntu</a:t>
            </a:r>
            <a:r>
              <a:rPr lang="zh-CN" altLang="en-US" sz="1800"/>
              <a:t>终端窗口中，复制粘贴的快捷键需要加上 </a:t>
            </a:r>
            <a:r>
              <a:rPr lang="en-US" altLang="zh-CN" sz="1800"/>
              <a:t>shift，</a:t>
            </a:r>
            <a:r>
              <a:rPr lang="zh-CN" altLang="en-US" sz="1800"/>
              <a:t>即粘贴是 </a:t>
            </a:r>
            <a:r>
              <a:rPr lang="en-US" altLang="zh-CN" sz="1800"/>
              <a:t>ctrl+shift+v</a:t>
            </a:r>
            <a:endParaRPr lang="zh-CN" alt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a:extLst>
              <a:ext uri="{FF2B5EF4-FFF2-40B4-BE49-F238E27FC236}">
                <a16:creationId xmlns:a16="http://schemas.microsoft.com/office/drawing/2014/main" id="{C584AF1B-C6D7-4555-95EA-597635C204EC}"/>
              </a:ext>
            </a:extLst>
          </p:cNvPr>
          <p:cNvSpPr>
            <a:spLocks noGrp="1" noChangeArrowheads="1"/>
          </p:cNvSpPr>
          <p:nvPr>
            <p:ph type="title" idx="4294967295"/>
          </p:nvPr>
        </p:nvSpPr>
        <p:spPr/>
        <p:txBody>
          <a:bodyPr/>
          <a:lstStyle/>
          <a:p>
            <a:r>
              <a:rPr lang="en-US" altLang="zh-CN"/>
              <a:t>2.3.1 Hadoop</a:t>
            </a:r>
            <a:r>
              <a:rPr lang="zh-CN" altLang="en-US"/>
              <a:t>安装之前的预备知识</a:t>
            </a:r>
          </a:p>
        </p:txBody>
      </p:sp>
      <p:sp>
        <p:nvSpPr>
          <p:cNvPr id="24579" name="TextBox 3">
            <a:extLst>
              <a:ext uri="{FF2B5EF4-FFF2-40B4-BE49-F238E27FC236}">
                <a16:creationId xmlns:a16="http://schemas.microsoft.com/office/drawing/2014/main" id="{CA39A0B0-85A1-4F05-A071-5EE916F3EDE7}"/>
              </a:ext>
            </a:extLst>
          </p:cNvPr>
          <p:cNvSpPr txBox="1">
            <a:spLocks noChangeArrowheads="1"/>
          </p:cNvSpPr>
          <p:nvPr/>
        </p:nvSpPr>
        <p:spPr bwMode="auto">
          <a:xfrm>
            <a:off x="457200" y="1295400"/>
            <a:ext cx="8229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400" dirty="0"/>
              <a:t>（四）</a:t>
            </a:r>
            <a:r>
              <a:rPr lang="en-US" altLang="zh-CN" sz="2400" dirty="0"/>
              <a:t>Hadoop</a:t>
            </a:r>
            <a:r>
              <a:rPr lang="zh-CN" altLang="en-US" sz="2400" dirty="0"/>
              <a:t>三种安装方式</a:t>
            </a:r>
            <a:endParaRPr lang="en-US" altLang="zh-CN" sz="2400" dirty="0"/>
          </a:p>
          <a:p>
            <a:pPr eaLnBrk="1" hangingPunct="1">
              <a:spcBef>
                <a:spcPct val="0"/>
              </a:spcBef>
              <a:buFontTx/>
              <a:buNone/>
              <a:defRPr/>
            </a:pPr>
            <a:endParaRPr lang="en-US" altLang="zh-CN" sz="2000" dirty="0"/>
          </a:p>
          <a:p>
            <a:pPr marL="342900" indent="-342900" eaLnBrk="1" hangingPunct="1">
              <a:spcBef>
                <a:spcPct val="0"/>
              </a:spcBef>
              <a:defRPr/>
            </a:pPr>
            <a:r>
              <a:rPr lang="zh-CN" altLang="zh-CN" sz="2800" dirty="0"/>
              <a:t>单机模式：只在一台机器上运行，存储是采用本地文件系统，没有采用分布式文件系统HDFS</a:t>
            </a:r>
          </a:p>
          <a:p>
            <a:pPr marL="342900" indent="-342900" eaLnBrk="1" hangingPunct="1">
              <a:spcBef>
                <a:spcPct val="0"/>
              </a:spcBef>
              <a:defRPr/>
            </a:pPr>
            <a:r>
              <a:rPr lang="zh-CN" altLang="zh-CN" sz="2800" dirty="0"/>
              <a:t>伪分布式模式：存储采用分布式文件系统HDFS，但是，HDFS的名称节点和数据节点都在同一台机器上</a:t>
            </a:r>
          </a:p>
          <a:p>
            <a:pPr marL="342900" indent="-342900" eaLnBrk="1" hangingPunct="1">
              <a:spcBef>
                <a:spcPct val="0"/>
              </a:spcBef>
              <a:defRPr/>
            </a:pPr>
            <a:r>
              <a:rPr lang="zh-CN" altLang="zh-CN" sz="2800" dirty="0"/>
              <a:t>分布式模式：存储采用分布式文件系统HDFS，而且，HDFS的名称节点和数据节点位于不同机器上</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a:extLst>
              <a:ext uri="{FF2B5EF4-FFF2-40B4-BE49-F238E27FC236}">
                <a16:creationId xmlns:a16="http://schemas.microsoft.com/office/drawing/2014/main" id="{A63409D7-E611-4E51-B4C2-5214837DE767}"/>
              </a:ext>
            </a:extLst>
          </p:cNvPr>
          <p:cNvSpPr>
            <a:spLocks noGrp="1" noChangeArrowheads="1"/>
          </p:cNvSpPr>
          <p:nvPr>
            <p:ph type="title" idx="4294967295"/>
          </p:nvPr>
        </p:nvSpPr>
        <p:spPr/>
        <p:txBody>
          <a:bodyPr/>
          <a:lstStyle/>
          <a:p>
            <a:r>
              <a:rPr lang="en-US" altLang="zh-CN"/>
              <a:t>2.3.2 </a:t>
            </a:r>
            <a:r>
              <a:rPr lang="zh-CN" altLang="en-US"/>
              <a:t>安装</a:t>
            </a:r>
            <a:r>
              <a:rPr lang="en-US" altLang="zh-CN"/>
              <a:t>Linux</a:t>
            </a:r>
            <a:r>
              <a:rPr lang="zh-CN" altLang="en-US"/>
              <a:t>虚拟机</a:t>
            </a:r>
          </a:p>
        </p:txBody>
      </p:sp>
      <p:sp>
        <p:nvSpPr>
          <p:cNvPr id="27651" name="TextBox 3">
            <a:extLst>
              <a:ext uri="{FF2B5EF4-FFF2-40B4-BE49-F238E27FC236}">
                <a16:creationId xmlns:a16="http://schemas.microsoft.com/office/drawing/2014/main" id="{3BBEA186-846E-42B3-801E-2FA6728F41C2}"/>
              </a:ext>
            </a:extLst>
          </p:cNvPr>
          <p:cNvSpPr txBox="1">
            <a:spLocks noChangeArrowheads="1"/>
          </p:cNvSpPr>
          <p:nvPr/>
        </p:nvSpPr>
        <p:spPr bwMode="auto">
          <a:xfrm>
            <a:off x="22225" y="1524000"/>
            <a:ext cx="931068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一、材料和工具</a:t>
            </a:r>
            <a:endParaRPr lang="en-US" altLang="zh-CN" sz="2000"/>
          </a:p>
          <a:p>
            <a:pPr eaLnBrk="1" hangingPunct="1">
              <a:spcBef>
                <a:spcPct val="0"/>
              </a:spcBef>
              <a:buFontTx/>
              <a:buNone/>
            </a:pPr>
            <a:r>
              <a:rPr lang="en-US" altLang="zh-CN" sz="2000"/>
              <a:t>1</a:t>
            </a:r>
            <a:r>
              <a:rPr lang="zh-CN" altLang="en-US" sz="2000"/>
              <a:t>、下载</a:t>
            </a:r>
            <a:r>
              <a:rPr lang="en-US" altLang="zh-CN" sz="2000"/>
              <a:t>VirtualBox</a:t>
            </a:r>
            <a:r>
              <a:rPr lang="zh-CN" altLang="en-US" sz="2000"/>
              <a:t>虚拟机软件</a:t>
            </a:r>
          </a:p>
          <a:p>
            <a:pPr eaLnBrk="1" hangingPunct="1">
              <a:spcBef>
                <a:spcPct val="0"/>
              </a:spcBef>
              <a:buFontTx/>
              <a:buNone/>
            </a:pPr>
            <a:r>
              <a:rPr lang="en-US" altLang="zh-CN" sz="2000"/>
              <a:t>https://download.virtualbox.org/virtualbox/6.1.4/VirtualBox-6.1.4-136177-Win.exe</a:t>
            </a:r>
          </a:p>
          <a:p>
            <a:pPr eaLnBrk="1" hangingPunct="1">
              <a:spcBef>
                <a:spcPct val="0"/>
              </a:spcBef>
              <a:buFontTx/>
              <a:buNone/>
            </a:pPr>
            <a:endParaRPr lang="en-US" altLang="zh-CN" sz="2000"/>
          </a:p>
          <a:p>
            <a:pPr eaLnBrk="1" hangingPunct="1">
              <a:spcBef>
                <a:spcPct val="0"/>
              </a:spcBef>
              <a:buFontTx/>
              <a:buNone/>
            </a:pPr>
            <a:r>
              <a:rPr lang="en-US" altLang="zh-CN" sz="2000"/>
              <a:t>2. </a:t>
            </a:r>
            <a:r>
              <a:rPr lang="zh-CN" altLang="en-US" sz="2000"/>
              <a:t>下载</a:t>
            </a:r>
            <a:r>
              <a:rPr lang="en-US" altLang="zh-CN" sz="2000"/>
              <a:t>Ubuntu LTS 16.04</a:t>
            </a:r>
            <a:r>
              <a:rPr lang="zh-CN" altLang="en-US" sz="2000"/>
              <a:t>（或</a:t>
            </a:r>
            <a:r>
              <a:rPr lang="en-US" altLang="zh-CN" sz="2000"/>
              <a:t>18.04</a:t>
            </a:r>
            <a:r>
              <a:rPr lang="zh-CN" altLang="en-US" sz="2000"/>
              <a:t>）</a:t>
            </a:r>
            <a:r>
              <a:rPr lang="en-US" altLang="zh-CN" sz="2000"/>
              <a:t> ISO</a:t>
            </a:r>
            <a:r>
              <a:rPr lang="zh-CN" altLang="en-US" sz="2000"/>
              <a:t>映像文件</a:t>
            </a:r>
          </a:p>
          <a:p>
            <a:pPr eaLnBrk="1" hangingPunct="1">
              <a:spcBef>
                <a:spcPct val="0"/>
              </a:spcBef>
              <a:buFontTx/>
              <a:buNone/>
            </a:pPr>
            <a:r>
              <a:rPr lang="en-US" altLang="zh-CN" sz="2000"/>
              <a:t>Ubuntu LTS 16.04</a:t>
            </a:r>
            <a:r>
              <a:rPr lang="zh-CN" altLang="en-US" sz="2000"/>
              <a:t>下载：https://www.ubuntu.org.cn/download/ubuntu-kylin</a:t>
            </a:r>
          </a:p>
          <a:p>
            <a:pPr eaLnBrk="1" hangingPunct="1">
              <a:spcBef>
                <a:spcPct val="0"/>
              </a:spcBef>
              <a:buFontTx/>
              <a:buNone/>
            </a:pPr>
            <a:r>
              <a:rPr lang="en-US" altLang="zh-CN" sz="2000">
                <a:sym typeface="宋体" panose="02010600030101010101" pitchFamily="2" charset="-122"/>
              </a:rPr>
              <a:t>Ubuntu LTS 18.04</a:t>
            </a:r>
            <a:r>
              <a:rPr lang="zh-CN" altLang="en-US" sz="2000">
                <a:sym typeface="宋体" panose="02010600030101010101" pitchFamily="2" charset="-122"/>
              </a:rPr>
              <a:t>下载：https://ubuntu.com/download/desktop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a:extLst>
              <a:ext uri="{FF2B5EF4-FFF2-40B4-BE49-F238E27FC236}">
                <a16:creationId xmlns:a16="http://schemas.microsoft.com/office/drawing/2014/main" id="{5D93016B-B0AB-46F5-BDB8-69C36303FB35}"/>
              </a:ext>
            </a:extLst>
          </p:cNvPr>
          <p:cNvSpPr>
            <a:spLocks noGrp="1" noChangeArrowheads="1"/>
          </p:cNvSpPr>
          <p:nvPr>
            <p:ph type="title" idx="10"/>
          </p:nvPr>
        </p:nvSpPr>
        <p:spPr/>
        <p:txBody>
          <a:bodyPr/>
          <a:lstStyle/>
          <a:p>
            <a:r>
              <a:rPr lang="en-US" altLang="zh-CN"/>
              <a:t>2.3.2 </a:t>
            </a:r>
            <a:r>
              <a:rPr lang="zh-CN" altLang="en-US"/>
              <a:t>安装</a:t>
            </a:r>
            <a:r>
              <a:rPr lang="en-US" altLang="zh-CN"/>
              <a:t>Linux</a:t>
            </a:r>
            <a:r>
              <a:rPr lang="zh-CN" altLang="en-US"/>
              <a:t>虚拟机</a:t>
            </a:r>
          </a:p>
        </p:txBody>
      </p:sp>
      <p:sp>
        <p:nvSpPr>
          <p:cNvPr id="28675" name="TextBox 4">
            <a:extLst>
              <a:ext uri="{FF2B5EF4-FFF2-40B4-BE49-F238E27FC236}">
                <a16:creationId xmlns:a16="http://schemas.microsoft.com/office/drawing/2014/main" id="{7EAE088F-A913-499C-96DB-7C6770EC2CC6}"/>
              </a:ext>
            </a:extLst>
          </p:cNvPr>
          <p:cNvSpPr txBox="1">
            <a:spLocks noChangeArrowheads="1"/>
          </p:cNvSpPr>
          <p:nvPr/>
        </p:nvSpPr>
        <p:spPr bwMode="auto">
          <a:xfrm>
            <a:off x="533400" y="1312863"/>
            <a:ext cx="74676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二、步骤</a:t>
            </a:r>
            <a:endParaRPr lang="en-US" altLang="zh-CN" sz="2000"/>
          </a:p>
          <a:p>
            <a:pPr eaLnBrk="1" hangingPunct="1">
              <a:spcBef>
                <a:spcPct val="0"/>
              </a:spcBef>
              <a:buFontTx/>
              <a:buNone/>
            </a:pPr>
            <a:r>
              <a:rPr lang="zh-CN" altLang="en-US" sz="2000"/>
              <a:t>（一）确认系统版本</a:t>
            </a:r>
          </a:p>
          <a:p>
            <a:pPr eaLnBrk="1" hangingPunct="1">
              <a:spcBef>
                <a:spcPct val="0"/>
              </a:spcBef>
              <a:buFontTx/>
              <a:buNone/>
            </a:pPr>
            <a:r>
              <a:rPr lang="zh-CN" altLang="en-US" sz="2000"/>
              <a:t>如果选择的系统是</a:t>
            </a:r>
            <a:r>
              <a:rPr lang="en-US" altLang="zh-CN" sz="2000"/>
              <a:t>64</a:t>
            </a:r>
            <a:r>
              <a:rPr lang="zh-CN" altLang="en-US" sz="2000"/>
              <a:t>位</a:t>
            </a:r>
            <a:r>
              <a:rPr lang="en-US" altLang="zh-CN" sz="2000"/>
              <a:t>Ubuntu</a:t>
            </a:r>
            <a:r>
              <a:rPr lang="zh-CN" altLang="en-US" sz="2000"/>
              <a:t>系统，那么在安装虚拟机前，我们还要进入</a:t>
            </a:r>
            <a:r>
              <a:rPr lang="en-US" altLang="zh-CN" sz="2000"/>
              <a:t>BIOS</a:t>
            </a:r>
            <a:r>
              <a:rPr lang="zh-CN" altLang="en-US" sz="2000"/>
              <a:t>开启</a:t>
            </a:r>
            <a:r>
              <a:rPr lang="en-US" altLang="zh-CN" sz="2000"/>
              <a:t>CPU</a:t>
            </a:r>
            <a:r>
              <a:rPr lang="zh-CN" altLang="en-US" sz="2000"/>
              <a:t>的虚拟化</a:t>
            </a:r>
          </a:p>
        </p:txBody>
      </p:sp>
      <p:pic>
        <p:nvPicPr>
          <p:cNvPr id="28676" name="Picture 2" descr="http://dblab.xmu.edu.cn/blog/wp-content/uploads/2015/10/64430142658029276.jpg">
            <a:extLst>
              <a:ext uri="{FF2B5EF4-FFF2-40B4-BE49-F238E27FC236}">
                <a16:creationId xmlns:a16="http://schemas.microsoft.com/office/drawing/2014/main" id="{E2A060C9-3C72-40A8-BB86-687EB5FF8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8863"/>
          <a:stretch>
            <a:fillRect/>
          </a:stretch>
        </p:blipFill>
        <p:spPr bwMode="auto">
          <a:xfrm>
            <a:off x="833438" y="2819400"/>
            <a:ext cx="74771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a:extLst>
              <a:ext uri="{FF2B5EF4-FFF2-40B4-BE49-F238E27FC236}">
                <a16:creationId xmlns:a16="http://schemas.microsoft.com/office/drawing/2014/main" id="{1D295D5F-8676-4C5E-A6E9-08A13387467E}"/>
              </a:ext>
            </a:extLst>
          </p:cNvPr>
          <p:cNvSpPr>
            <a:spLocks noGrp="1" noChangeArrowheads="1"/>
          </p:cNvSpPr>
          <p:nvPr>
            <p:ph type="title" idx="4294967295"/>
          </p:nvPr>
        </p:nvSpPr>
        <p:spPr/>
        <p:txBody>
          <a:bodyPr/>
          <a:lstStyle/>
          <a:p>
            <a:r>
              <a:rPr lang="en-US" altLang="zh-CN"/>
              <a:t>2.3.2 </a:t>
            </a:r>
            <a:r>
              <a:rPr lang="zh-CN" altLang="en-US"/>
              <a:t>安装</a:t>
            </a:r>
            <a:r>
              <a:rPr lang="en-US" altLang="zh-CN"/>
              <a:t>Linux</a:t>
            </a:r>
            <a:r>
              <a:rPr lang="zh-CN" altLang="en-US"/>
              <a:t>虚拟机</a:t>
            </a:r>
          </a:p>
        </p:txBody>
      </p:sp>
      <p:sp>
        <p:nvSpPr>
          <p:cNvPr id="29699" name="矩形 3">
            <a:extLst>
              <a:ext uri="{FF2B5EF4-FFF2-40B4-BE49-F238E27FC236}">
                <a16:creationId xmlns:a16="http://schemas.microsoft.com/office/drawing/2014/main" id="{F53C46F7-D591-4E83-862F-42E4BB938E93}"/>
              </a:ext>
            </a:extLst>
          </p:cNvPr>
          <p:cNvSpPr>
            <a:spLocks noChangeArrowheads="1"/>
          </p:cNvSpPr>
          <p:nvPr/>
        </p:nvSpPr>
        <p:spPr bwMode="auto">
          <a:xfrm>
            <a:off x="685800" y="1295400"/>
            <a:ext cx="1965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lang="zh-CN" altLang="en-US" sz="1800" b="1"/>
              <a:t>二</a:t>
            </a:r>
            <a:r>
              <a:rPr lang="en-US" altLang="zh-CN" sz="1800" b="1"/>
              <a:t>)</a:t>
            </a:r>
            <a:r>
              <a:rPr lang="zh-CN" altLang="en-US" sz="1800" b="1"/>
              <a:t>安装前的准备</a:t>
            </a:r>
          </a:p>
        </p:txBody>
      </p:sp>
      <p:sp>
        <p:nvSpPr>
          <p:cNvPr id="29700" name="矩形 4">
            <a:extLst>
              <a:ext uri="{FF2B5EF4-FFF2-40B4-BE49-F238E27FC236}">
                <a16:creationId xmlns:a16="http://schemas.microsoft.com/office/drawing/2014/main" id="{ED7BA2D7-0E7C-4E6D-96A0-7DA5D4C27B27}"/>
              </a:ext>
            </a:extLst>
          </p:cNvPr>
          <p:cNvSpPr>
            <a:spLocks noChangeArrowheads="1"/>
          </p:cNvSpPr>
          <p:nvPr/>
        </p:nvSpPr>
        <p:spPr bwMode="auto">
          <a:xfrm>
            <a:off x="762000" y="1752600"/>
            <a:ext cx="7696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1.</a:t>
            </a:r>
            <a:r>
              <a:rPr lang="zh-CN" altLang="en-US" sz="1800"/>
              <a:t>打开</a:t>
            </a:r>
            <a:r>
              <a:rPr lang="en-US" altLang="zh-CN" sz="1800"/>
              <a:t>VirtualBox</a:t>
            </a:r>
            <a:r>
              <a:rPr lang="zh-CN" altLang="en-US" sz="1800"/>
              <a:t>，点击“创建”按钮，创建一个虚拟机</a:t>
            </a:r>
            <a:endParaRPr lang="en-US" altLang="zh-CN" sz="1800"/>
          </a:p>
          <a:p>
            <a:pPr eaLnBrk="1" hangingPunct="1">
              <a:spcBef>
                <a:spcPct val="0"/>
              </a:spcBef>
              <a:buFontTx/>
              <a:buNone/>
            </a:pPr>
            <a:r>
              <a:rPr lang="en-US" altLang="zh-CN" sz="1800"/>
              <a:t>2.</a:t>
            </a:r>
            <a:r>
              <a:rPr lang="zh-CN" altLang="en-US" sz="1800"/>
              <a:t>给虚拟机命名，选择操作系统，版本</a:t>
            </a:r>
            <a:endParaRPr lang="en-US" altLang="zh-CN" sz="1800"/>
          </a:p>
          <a:p>
            <a:pPr eaLnBrk="1" hangingPunct="1">
              <a:spcBef>
                <a:spcPct val="0"/>
              </a:spcBef>
              <a:buFontTx/>
              <a:buNone/>
            </a:pPr>
            <a:r>
              <a:rPr lang="en-US" altLang="zh-CN" sz="1800"/>
              <a:t>3.</a:t>
            </a:r>
            <a:r>
              <a:rPr lang="zh-CN" altLang="en-US" sz="1800"/>
              <a:t>选择内存大小，这里设置的</a:t>
            </a:r>
            <a:r>
              <a:rPr lang="en-US" altLang="zh-CN" sz="1800"/>
              <a:t>1024M</a:t>
            </a:r>
          </a:p>
          <a:p>
            <a:pPr eaLnBrk="1" hangingPunct="1">
              <a:spcBef>
                <a:spcPct val="0"/>
              </a:spcBef>
              <a:buFontTx/>
              <a:buNone/>
            </a:pPr>
            <a:r>
              <a:rPr lang="en-US" altLang="zh-CN" sz="1800"/>
              <a:t>4.</a:t>
            </a:r>
            <a:r>
              <a:rPr lang="zh-CN" altLang="en-US" sz="1800"/>
              <a:t>创建虚拟硬盘</a:t>
            </a:r>
            <a:endParaRPr lang="en-US" altLang="zh-CN" sz="1800"/>
          </a:p>
          <a:p>
            <a:pPr eaLnBrk="1" hangingPunct="1">
              <a:spcBef>
                <a:spcPct val="0"/>
              </a:spcBef>
              <a:buFontTx/>
              <a:buNone/>
            </a:pPr>
            <a:r>
              <a:rPr lang="en-US" altLang="zh-CN" sz="1800"/>
              <a:t>5.</a:t>
            </a:r>
            <a:r>
              <a:rPr lang="zh-CN" altLang="en-US" sz="1800"/>
              <a:t>选择虚拟硬盘文件类型</a:t>
            </a:r>
            <a:r>
              <a:rPr lang="en-US" altLang="zh-CN" sz="1800"/>
              <a:t>VDI</a:t>
            </a:r>
          </a:p>
          <a:p>
            <a:pPr eaLnBrk="1" hangingPunct="1">
              <a:spcBef>
                <a:spcPct val="0"/>
              </a:spcBef>
              <a:buFontTx/>
              <a:buNone/>
            </a:pPr>
            <a:r>
              <a:rPr lang="en-US" altLang="zh-CN" sz="1800"/>
              <a:t>6.</a:t>
            </a:r>
            <a:r>
              <a:rPr lang="zh-CN" altLang="en-US" sz="1800"/>
              <a:t>虚拟硬盘选择动态分配</a:t>
            </a:r>
            <a:endParaRPr lang="en-US" altLang="zh-CN" sz="1800"/>
          </a:p>
          <a:p>
            <a:pPr eaLnBrk="1" hangingPunct="1">
              <a:spcBef>
                <a:spcPct val="0"/>
              </a:spcBef>
              <a:buFontTx/>
              <a:buNone/>
            </a:pPr>
            <a:r>
              <a:rPr lang="en-US" altLang="zh-CN" sz="1800"/>
              <a:t>7.</a:t>
            </a:r>
            <a:r>
              <a:rPr lang="zh-CN" altLang="en-US" sz="1800"/>
              <a:t>选择文件存储的位置和容量大小</a:t>
            </a:r>
            <a:endParaRPr lang="en-US" altLang="zh-CN" sz="1800"/>
          </a:p>
          <a:p>
            <a:pPr eaLnBrk="1" hangingPunct="1">
              <a:spcBef>
                <a:spcPct val="0"/>
              </a:spcBef>
              <a:buFontTx/>
              <a:buNone/>
            </a:pPr>
            <a:r>
              <a:rPr lang="en-US" altLang="zh-CN" sz="1800"/>
              <a:t>8.</a:t>
            </a:r>
            <a:r>
              <a:rPr lang="zh-CN" altLang="en-US" sz="1800"/>
              <a:t>点击创建</a:t>
            </a:r>
          </a:p>
          <a:p>
            <a:pPr eaLnBrk="1" hangingPunct="1">
              <a:spcBef>
                <a:spcPct val="0"/>
              </a:spcBef>
              <a:buFontTx/>
              <a:buNone/>
            </a:pPr>
            <a:endParaRPr lang="zh-CN" altLang="en-US" sz="1800"/>
          </a:p>
        </p:txBody>
      </p:sp>
      <p:pic>
        <p:nvPicPr>
          <p:cNvPr id="29701" name="图片 2">
            <a:extLst>
              <a:ext uri="{FF2B5EF4-FFF2-40B4-BE49-F238E27FC236}">
                <a16:creationId xmlns:a16="http://schemas.microsoft.com/office/drawing/2014/main" id="{3AEF95D0-23A3-4529-AA9B-C4F26BED5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25" y="3929063"/>
            <a:ext cx="44450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a:extLst>
              <a:ext uri="{FF2B5EF4-FFF2-40B4-BE49-F238E27FC236}">
                <a16:creationId xmlns:a16="http://schemas.microsoft.com/office/drawing/2014/main" id="{B06B7068-3C43-4052-9C11-4A8A30DE1593}"/>
              </a:ext>
            </a:extLst>
          </p:cNvPr>
          <p:cNvSpPr>
            <a:spLocks noGrp="1" noChangeArrowheads="1"/>
          </p:cNvSpPr>
          <p:nvPr>
            <p:ph type="title" idx="4294967295"/>
          </p:nvPr>
        </p:nvSpPr>
        <p:spPr/>
        <p:txBody>
          <a:bodyPr/>
          <a:lstStyle/>
          <a:p>
            <a:r>
              <a:rPr lang="en-US" altLang="zh-CN"/>
              <a:t>2.3.2 </a:t>
            </a:r>
            <a:r>
              <a:rPr lang="zh-CN" altLang="en-US"/>
              <a:t>安装</a:t>
            </a:r>
            <a:r>
              <a:rPr lang="en-US" altLang="zh-CN"/>
              <a:t>Linux</a:t>
            </a:r>
            <a:r>
              <a:rPr lang="zh-CN" altLang="en-US"/>
              <a:t>虚拟机</a:t>
            </a:r>
          </a:p>
        </p:txBody>
      </p:sp>
      <p:sp>
        <p:nvSpPr>
          <p:cNvPr id="30723" name="矩形 3">
            <a:extLst>
              <a:ext uri="{FF2B5EF4-FFF2-40B4-BE49-F238E27FC236}">
                <a16:creationId xmlns:a16="http://schemas.microsoft.com/office/drawing/2014/main" id="{8BF9CE17-84FD-4B0A-88B6-9D5B59F205E5}"/>
              </a:ext>
            </a:extLst>
          </p:cNvPr>
          <p:cNvSpPr>
            <a:spLocks noChangeArrowheads="1"/>
          </p:cNvSpPr>
          <p:nvPr/>
        </p:nvSpPr>
        <p:spPr bwMode="auto">
          <a:xfrm>
            <a:off x="685800" y="1295400"/>
            <a:ext cx="1843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a:t>
            </a:r>
            <a:r>
              <a:rPr lang="zh-CN" altLang="en-US" sz="1800" b="1"/>
              <a:t>三</a:t>
            </a:r>
            <a:r>
              <a:rPr lang="en-US" altLang="zh-CN" sz="1800" b="1"/>
              <a:t>)</a:t>
            </a:r>
            <a:r>
              <a:rPr lang="zh-CN" altLang="en-US" sz="1800" b="1"/>
              <a:t>安装</a:t>
            </a:r>
            <a:r>
              <a:rPr lang="en-US" altLang="zh-CN" sz="1800" b="1"/>
              <a:t>Ubuntu</a:t>
            </a:r>
          </a:p>
        </p:txBody>
      </p:sp>
      <p:pic>
        <p:nvPicPr>
          <p:cNvPr id="30724" name="Picture 2" descr="http://dblab.xmu.edu.cn/blog/wp-content/uploads/2015/12/4.png">
            <a:extLst>
              <a:ext uri="{FF2B5EF4-FFF2-40B4-BE49-F238E27FC236}">
                <a16:creationId xmlns:a16="http://schemas.microsoft.com/office/drawing/2014/main" id="{6949915E-64CE-4DF2-A1DD-7766F3AC3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39624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descr="http://dblab.xmu.edu.cn/blog/wp-content/uploads/2015/12/61.png">
            <a:extLst>
              <a:ext uri="{FF2B5EF4-FFF2-40B4-BE49-F238E27FC236}">
                <a16:creationId xmlns:a16="http://schemas.microsoft.com/office/drawing/2014/main" id="{85FE3325-3AAD-4942-A65D-33C2ADEDE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124200"/>
            <a:ext cx="4038600"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a:extLst>
              <a:ext uri="{FF2B5EF4-FFF2-40B4-BE49-F238E27FC236}">
                <a16:creationId xmlns:a16="http://schemas.microsoft.com/office/drawing/2014/main" id="{9DD10DFA-7E89-4CAE-8F2B-9264CECC3E3C}"/>
              </a:ext>
            </a:extLst>
          </p:cNvPr>
          <p:cNvSpPr>
            <a:spLocks noGrp="1" noChangeArrowheads="1"/>
          </p:cNvSpPr>
          <p:nvPr>
            <p:ph type="title" idx="4294967295"/>
          </p:nvPr>
        </p:nvSpPr>
        <p:spPr/>
        <p:txBody>
          <a:bodyPr/>
          <a:lstStyle/>
          <a:p>
            <a:r>
              <a:rPr lang="en-US" altLang="zh-CN"/>
              <a:t>2.3.3 </a:t>
            </a:r>
            <a:r>
              <a:rPr lang="zh-CN" altLang="en-US"/>
              <a:t>安装双操作系统</a:t>
            </a:r>
          </a:p>
        </p:txBody>
      </p:sp>
      <p:sp>
        <p:nvSpPr>
          <p:cNvPr id="31747" name="矩形 3">
            <a:extLst>
              <a:ext uri="{FF2B5EF4-FFF2-40B4-BE49-F238E27FC236}">
                <a16:creationId xmlns:a16="http://schemas.microsoft.com/office/drawing/2014/main" id="{D9B4F656-50FD-4AA6-938B-128109BD0A30}"/>
              </a:ext>
            </a:extLst>
          </p:cNvPr>
          <p:cNvSpPr>
            <a:spLocks noChangeArrowheads="1"/>
          </p:cNvSpPr>
          <p:nvPr/>
        </p:nvSpPr>
        <p:spPr bwMode="auto">
          <a:xfrm>
            <a:off x="1143000" y="1600200"/>
            <a:ext cx="68818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a:t>第一步：制作安装</a:t>
            </a:r>
            <a:r>
              <a:rPr lang="en-US" altLang="zh-CN" sz="1800"/>
              <a:t>U</a:t>
            </a:r>
            <a:r>
              <a:rPr lang="zh-CN" altLang="en-US" sz="1800"/>
              <a:t>盘</a:t>
            </a:r>
            <a:endParaRPr lang="en-US" altLang="zh-CN" sz="1800"/>
          </a:p>
          <a:p>
            <a:pPr eaLnBrk="1" hangingPunct="1">
              <a:spcBef>
                <a:spcPct val="0"/>
              </a:spcBef>
            </a:pPr>
            <a:r>
              <a:rPr lang="zh-CN" altLang="en-US" sz="1800"/>
              <a:t>具体可参考百度经验文章</a:t>
            </a:r>
            <a:endParaRPr lang="en-US" altLang="zh-CN" sz="1800"/>
          </a:p>
          <a:p>
            <a:pPr eaLnBrk="1" hangingPunct="1">
              <a:spcBef>
                <a:spcPct val="0"/>
              </a:spcBef>
            </a:pPr>
            <a:r>
              <a:rPr lang="en-US" altLang="zh-CN" sz="1800"/>
              <a:t>http://jingyan.baidu.com/article/59703552e0a6e18fc007409f.html</a:t>
            </a:r>
          </a:p>
          <a:p>
            <a:pPr eaLnBrk="1" hangingPunct="1">
              <a:spcBef>
                <a:spcPct val="0"/>
              </a:spcBef>
            </a:pPr>
            <a:endParaRPr lang="en-US" altLang="zh-CN" sz="1800"/>
          </a:p>
          <a:p>
            <a:pPr eaLnBrk="1" hangingPunct="1">
              <a:spcBef>
                <a:spcPct val="0"/>
              </a:spcBef>
            </a:pPr>
            <a:r>
              <a:rPr lang="zh-CN" altLang="en-US" sz="1800"/>
              <a:t>第二步：双系统安装</a:t>
            </a:r>
            <a:endParaRPr lang="en-US" altLang="zh-CN" sz="1800"/>
          </a:p>
          <a:p>
            <a:pPr eaLnBrk="1" hangingPunct="1">
              <a:spcBef>
                <a:spcPct val="0"/>
              </a:spcBef>
            </a:pPr>
            <a:r>
              <a:rPr lang="zh-CN" altLang="en-US" sz="1800"/>
              <a:t>具体可参考百度经验文章</a:t>
            </a:r>
            <a:endParaRPr lang="en-US" altLang="zh-CN" sz="1800"/>
          </a:p>
          <a:p>
            <a:pPr eaLnBrk="1" hangingPunct="1">
              <a:spcBef>
                <a:spcPct val="0"/>
              </a:spcBef>
            </a:pPr>
            <a:r>
              <a:rPr lang="en-US" altLang="zh-CN" sz="1800"/>
              <a:t>http://jingyan.baidu.com/article/dca1fa6fa3b905f1a44052bd.html</a:t>
            </a:r>
          </a:p>
        </p:txBody>
      </p:sp>
      <p:sp>
        <p:nvSpPr>
          <p:cNvPr id="31748" name="矩形 4">
            <a:extLst>
              <a:ext uri="{FF2B5EF4-FFF2-40B4-BE49-F238E27FC236}">
                <a16:creationId xmlns:a16="http://schemas.microsoft.com/office/drawing/2014/main" id="{62104AED-4621-46B2-A7F1-AB0391B11DA3}"/>
              </a:ext>
            </a:extLst>
          </p:cNvPr>
          <p:cNvSpPr>
            <a:spLocks noChangeArrowheads="1"/>
          </p:cNvSpPr>
          <p:nvPr/>
        </p:nvSpPr>
        <p:spPr bwMode="auto">
          <a:xfrm>
            <a:off x="1143000" y="4267200"/>
            <a:ext cx="6781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安装后</a:t>
            </a:r>
            <a:r>
              <a:rPr lang="en-US" altLang="zh-CN" sz="1800"/>
              <a:t>Window</a:t>
            </a:r>
            <a:r>
              <a:rPr lang="zh-CN" altLang="en-US" sz="1800"/>
              <a:t>和</a:t>
            </a:r>
            <a:r>
              <a:rPr lang="en-US" altLang="zh-CN" sz="1800"/>
              <a:t>Ubuntu 16.04</a:t>
            </a:r>
            <a:r>
              <a:rPr lang="zh-CN" altLang="en-US" sz="1800"/>
              <a:t>（或</a:t>
            </a:r>
            <a:r>
              <a:rPr lang="en-US" altLang="zh-CN" sz="1800"/>
              <a:t>18.04</a:t>
            </a:r>
            <a:r>
              <a:rPr lang="zh-CN" altLang="en-US" sz="1800"/>
              <a:t>）都可以用，默认</a:t>
            </a:r>
            <a:r>
              <a:rPr lang="en-US" altLang="zh-CN" sz="1800"/>
              <a:t>windows</a:t>
            </a:r>
            <a:r>
              <a:rPr lang="zh-CN" altLang="en-US" sz="1800"/>
              <a:t>优先启动</a:t>
            </a:r>
            <a:endParaRPr lang="en-US" altLang="zh-CN" sz="1800"/>
          </a:p>
          <a:p>
            <a:pPr eaLnBrk="1" hangingPunct="1">
              <a:spcBef>
                <a:spcPct val="0"/>
              </a:spcBef>
              <a:buFontTx/>
              <a:buNone/>
            </a:pPr>
            <a:r>
              <a:rPr lang="zh-CN" altLang="en-US" sz="1800"/>
              <a:t>可以在电脑启动时，选择进入</a:t>
            </a:r>
            <a:r>
              <a:rPr lang="en-US" altLang="zh-CN" sz="1800"/>
              <a:t>Ubuntu</a:t>
            </a:r>
            <a:r>
              <a:rPr lang="zh-CN" altLang="en-US" sz="1800"/>
              <a:t>系统而不是 </a:t>
            </a:r>
            <a:r>
              <a:rPr lang="en-US" altLang="zh-CN" sz="1800"/>
              <a:t>Windows</a:t>
            </a:r>
            <a:r>
              <a:rPr lang="zh-CN" altLang="en-US" sz="1800"/>
              <a:t>系统</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a:extLst>
              <a:ext uri="{FF2B5EF4-FFF2-40B4-BE49-F238E27FC236}">
                <a16:creationId xmlns:a16="http://schemas.microsoft.com/office/drawing/2014/main" id="{36BCA255-435E-4B60-A5B6-AF16AAEAD353}"/>
              </a:ext>
            </a:extLst>
          </p:cNvPr>
          <p:cNvSpPr>
            <a:spLocks noGrp="1" noChangeArrowheads="1"/>
          </p:cNvSpPr>
          <p:nvPr>
            <p:ph type="title" idx="4294967295"/>
          </p:nvPr>
        </p:nvSpPr>
        <p:spPr/>
        <p:txBody>
          <a:bodyPr/>
          <a:lstStyle/>
          <a:p>
            <a:r>
              <a:rPr lang="en-US" altLang="zh-CN" sz="2800"/>
              <a:t>2.3.4 Hadoop</a:t>
            </a:r>
            <a:r>
              <a:rPr lang="zh-CN" altLang="en-US" sz="2800"/>
              <a:t>的安装与使用（单机</a:t>
            </a:r>
            <a:r>
              <a:rPr lang="en-US" altLang="zh-CN" sz="2800"/>
              <a:t>/</a:t>
            </a:r>
            <a:r>
              <a:rPr lang="zh-CN" altLang="en-US" sz="2800"/>
              <a:t>伪分布式）</a:t>
            </a:r>
          </a:p>
        </p:txBody>
      </p:sp>
      <p:sp>
        <p:nvSpPr>
          <p:cNvPr id="32771" name="Rectangle 3">
            <a:extLst>
              <a:ext uri="{FF2B5EF4-FFF2-40B4-BE49-F238E27FC236}">
                <a16:creationId xmlns:a16="http://schemas.microsoft.com/office/drawing/2014/main" id="{806981C9-6289-455C-B5ED-8072EEDE33A4}"/>
              </a:ext>
            </a:extLst>
          </p:cNvPr>
          <p:cNvSpPr txBox="1">
            <a:spLocks noChangeArrowheads="1"/>
          </p:cNvSpPr>
          <p:nvPr/>
        </p:nvSpPr>
        <p:spPr bwMode="auto">
          <a:xfrm>
            <a:off x="1066800" y="1676400"/>
            <a:ext cx="5638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000"/>
              <a:t>Hadoop</a:t>
            </a:r>
            <a:r>
              <a:rPr lang="zh-CN" altLang="en-US" sz="2000"/>
              <a:t>基本安装配置主要包括以下几个步骤：</a:t>
            </a:r>
          </a:p>
          <a:p>
            <a:r>
              <a:rPr lang="zh-CN" altLang="en-US" sz="2000"/>
              <a:t>创建</a:t>
            </a:r>
            <a:r>
              <a:rPr lang="en-US" altLang="zh-CN" sz="2000"/>
              <a:t>Hadoop</a:t>
            </a:r>
            <a:r>
              <a:rPr lang="zh-CN" altLang="en-US" sz="2000"/>
              <a:t>用户</a:t>
            </a:r>
          </a:p>
          <a:p>
            <a:r>
              <a:rPr lang="en-US" altLang="zh-CN" sz="2000"/>
              <a:t>SSH</a:t>
            </a:r>
            <a:r>
              <a:rPr lang="zh-CN" altLang="en-US" sz="2000"/>
              <a:t>登录权限设置</a:t>
            </a:r>
            <a:endParaRPr lang="en-US" altLang="zh-CN" sz="2000"/>
          </a:p>
          <a:p>
            <a:r>
              <a:rPr lang="zh-CN" altLang="en-US" sz="2000"/>
              <a:t>安装</a:t>
            </a:r>
            <a:r>
              <a:rPr lang="en-US" altLang="zh-CN" sz="2000"/>
              <a:t>Java</a:t>
            </a:r>
            <a:r>
              <a:rPr lang="zh-CN" altLang="en-US" sz="2000"/>
              <a:t>环境</a:t>
            </a:r>
          </a:p>
          <a:p>
            <a:r>
              <a:rPr lang="zh-CN" altLang="en-US" sz="2000"/>
              <a:t>单机安装配置</a:t>
            </a:r>
          </a:p>
          <a:p>
            <a:r>
              <a:rPr lang="zh-CN" altLang="en-US" sz="2000"/>
              <a:t>伪分布式安装配置 </a:t>
            </a:r>
          </a:p>
        </p:txBody>
      </p:sp>
      <p:sp>
        <p:nvSpPr>
          <p:cNvPr id="32772" name="TextBox 4">
            <a:extLst>
              <a:ext uri="{FF2B5EF4-FFF2-40B4-BE49-F238E27FC236}">
                <a16:creationId xmlns:a16="http://schemas.microsoft.com/office/drawing/2014/main" id="{9856801A-578C-4472-8E87-B688291E1840}"/>
              </a:ext>
            </a:extLst>
          </p:cNvPr>
          <p:cNvSpPr txBox="1">
            <a:spLocks noChangeArrowheads="1"/>
          </p:cNvSpPr>
          <p:nvPr/>
        </p:nvSpPr>
        <p:spPr bwMode="auto">
          <a:xfrm>
            <a:off x="838200" y="4572000"/>
            <a:ext cx="7924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详细安装配置过程请参考厦门大学数据库实验室出品教程</a:t>
            </a:r>
            <a:endParaRPr lang="en-US" altLang="zh-CN" sz="1800"/>
          </a:p>
          <a:p>
            <a:pPr eaLnBrk="1" hangingPunct="1">
              <a:spcBef>
                <a:spcPct val="0"/>
              </a:spcBef>
              <a:buFontTx/>
              <a:buNone/>
            </a:pPr>
            <a:r>
              <a:rPr lang="en-US" altLang="zh-CN" sz="1800"/>
              <a:t>《</a:t>
            </a:r>
            <a:r>
              <a:rPr lang="zh-CN" altLang="zh-CN" sz="1800" b="1"/>
              <a:t>Hadoop</a:t>
            </a:r>
            <a:r>
              <a:rPr lang="zh-CN" altLang="en-US" sz="1800" b="1"/>
              <a:t>安装教程</a:t>
            </a:r>
            <a:r>
              <a:rPr lang="zh-CN" altLang="zh-CN" sz="1800" b="1"/>
              <a:t>_</a:t>
            </a:r>
            <a:r>
              <a:rPr lang="zh-CN" altLang="en-US" sz="1800" b="1"/>
              <a:t>单机</a:t>
            </a:r>
            <a:r>
              <a:rPr lang="zh-CN" altLang="zh-CN" sz="1800" b="1"/>
              <a:t>/</a:t>
            </a:r>
            <a:r>
              <a:rPr lang="zh-CN" altLang="en-US" sz="1800" b="1"/>
              <a:t>伪分布式配置</a:t>
            </a:r>
            <a:r>
              <a:rPr lang="zh-CN" altLang="zh-CN" sz="1800" b="1"/>
              <a:t>_Hadoop3.1.3/Ubuntu18.04</a:t>
            </a:r>
            <a:r>
              <a:rPr lang="en-US" altLang="zh-CN" sz="1800"/>
              <a:t>》</a:t>
            </a:r>
          </a:p>
          <a:p>
            <a:pPr eaLnBrk="1" hangingPunct="1">
              <a:spcBef>
                <a:spcPct val="0"/>
              </a:spcBef>
              <a:buFontTx/>
              <a:buNone/>
            </a:pPr>
            <a:r>
              <a:rPr lang="en-US" altLang="zh-CN" sz="1800"/>
              <a:t>http://dblab.xmu.edu.cn/blog/2441-2/</a:t>
            </a:r>
            <a:endParaRPr lang="zh-CN"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A178CE7-26DB-4C81-8B2A-4186F48A9B58}"/>
              </a:ext>
            </a:extLst>
          </p:cNvPr>
          <p:cNvSpPr>
            <a:spLocks noGrp="1" noChangeArrowheads="1"/>
          </p:cNvSpPr>
          <p:nvPr>
            <p:ph type="title"/>
          </p:nvPr>
        </p:nvSpPr>
        <p:spPr/>
        <p:txBody>
          <a:bodyPr/>
          <a:lstStyle/>
          <a:p>
            <a:r>
              <a:rPr lang="zh-CN" altLang="zh-CN"/>
              <a:t>创建</a:t>
            </a:r>
            <a:r>
              <a:rPr lang="en-US" altLang="zh-CN"/>
              <a:t>Hadoop</a:t>
            </a:r>
            <a:r>
              <a:rPr lang="zh-CN" altLang="zh-CN"/>
              <a:t>用户</a:t>
            </a:r>
            <a:endParaRPr lang="zh-CN" altLang="en-US"/>
          </a:p>
        </p:txBody>
      </p:sp>
      <p:sp>
        <p:nvSpPr>
          <p:cNvPr id="33795" name="矩形 3">
            <a:extLst>
              <a:ext uri="{FF2B5EF4-FFF2-40B4-BE49-F238E27FC236}">
                <a16:creationId xmlns:a16="http://schemas.microsoft.com/office/drawing/2014/main" id="{C75CC9FB-4EA1-46DC-A622-F48ECC492328}"/>
              </a:ext>
            </a:extLst>
          </p:cNvPr>
          <p:cNvSpPr>
            <a:spLocks noChangeArrowheads="1"/>
          </p:cNvSpPr>
          <p:nvPr/>
        </p:nvSpPr>
        <p:spPr bwMode="auto">
          <a:xfrm>
            <a:off x="762000" y="12192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如果安装 </a:t>
            </a:r>
            <a:r>
              <a:rPr lang="en-US" altLang="zh-CN" sz="1800"/>
              <a:t>Ubuntu </a:t>
            </a:r>
            <a:r>
              <a:rPr lang="zh-CN" altLang="en-US" sz="1800"/>
              <a:t>的时候不是用的 “</a:t>
            </a:r>
            <a:r>
              <a:rPr lang="en-US" altLang="zh-CN" sz="1800"/>
              <a:t>hadoop” </a:t>
            </a:r>
            <a:r>
              <a:rPr lang="zh-CN" altLang="en-US" sz="1800"/>
              <a:t>用户，那么需要增加一个名为 </a:t>
            </a:r>
            <a:r>
              <a:rPr lang="en-US" altLang="zh-CN" sz="1800"/>
              <a:t>hadoop </a:t>
            </a:r>
            <a:r>
              <a:rPr lang="zh-CN" altLang="en-US" sz="1800"/>
              <a:t>的用户</a:t>
            </a:r>
          </a:p>
        </p:txBody>
      </p:sp>
      <p:sp>
        <p:nvSpPr>
          <p:cNvPr id="33796" name="矩形 4">
            <a:extLst>
              <a:ext uri="{FF2B5EF4-FFF2-40B4-BE49-F238E27FC236}">
                <a16:creationId xmlns:a16="http://schemas.microsoft.com/office/drawing/2014/main" id="{B4BEB6EF-6172-4537-90E7-A5DA078D5F4E}"/>
              </a:ext>
            </a:extLst>
          </p:cNvPr>
          <p:cNvSpPr>
            <a:spLocks noChangeArrowheads="1"/>
          </p:cNvSpPr>
          <p:nvPr/>
        </p:nvSpPr>
        <p:spPr bwMode="auto">
          <a:xfrm>
            <a:off x="762000" y="19050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首先按 </a:t>
            </a:r>
            <a:r>
              <a:rPr lang="en-US" altLang="zh-CN" sz="1800" b="1"/>
              <a:t>ctrl+alt+t</a:t>
            </a:r>
            <a:r>
              <a:rPr lang="zh-CN" altLang="en-US" sz="1800"/>
              <a:t> 打开终端窗口，输入如下命令创建新用户 </a:t>
            </a:r>
            <a:r>
              <a:rPr lang="en-US" altLang="zh-CN" sz="1800"/>
              <a:t>:</a:t>
            </a:r>
            <a:endParaRPr lang="zh-CN" altLang="en-US" sz="1800"/>
          </a:p>
        </p:txBody>
      </p:sp>
      <p:graphicFrame>
        <p:nvGraphicFramePr>
          <p:cNvPr id="7" name="表格 6">
            <a:extLst>
              <a:ext uri="{FF2B5EF4-FFF2-40B4-BE49-F238E27FC236}">
                <a16:creationId xmlns:a16="http://schemas.microsoft.com/office/drawing/2014/main" id="{FC570450-83B6-4EBA-B73F-48ADFA01F146}"/>
              </a:ext>
            </a:extLst>
          </p:cNvPr>
          <p:cNvGraphicFramePr>
            <a:graphicFrameLocks noGrp="1"/>
          </p:cNvGraphicFramePr>
          <p:nvPr/>
        </p:nvGraphicFramePr>
        <p:xfrm>
          <a:off x="914400" y="2362200"/>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dirty="0"/>
                        <a:t>$ </a:t>
                      </a:r>
                      <a:r>
                        <a:rPr lang="en-US" altLang="zh-CN" sz="1800" dirty="0" err="1"/>
                        <a:t>sudo</a:t>
                      </a:r>
                      <a:r>
                        <a:rPr lang="en-US" altLang="zh-CN" sz="1800" baseline="0" dirty="0"/>
                        <a:t> </a:t>
                      </a:r>
                      <a:r>
                        <a:rPr lang="en-US" altLang="zh-CN" sz="1800" baseline="0" dirty="0" err="1"/>
                        <a:t>useradd</a:t>
                      </a:r>
                      <a:r>
                        <a:rPr lang="en-US" altLang="zh-CN" sz="1800" baseline="0" dirty="0"/>
                        <a:t> –m </a:t>
                      </a:r>
                      <a:r>
                        <a:rPr lang="en-US" altLang="zh-CN" sz="1800" baseline="0" dirty="0" err="1"/>
                        <a:t>hadoop</a:t>
                      </a:r>
                      <a:r>
                        <a:rPr lang="en-US" altLang="zh-CN" sz="1800" baseline="0" dirty="0"/>
                        <a:t> –s /bin/bash</a:t>
                      </a:r>
                      <a:endParaRPr lang="zh-CN" altLang="en-US" sz="1800" dirty="0"/>
                    </a:p>
                  </a:txBody>
                  <a:tcPr marT="45798" marB="45798"/>
                </a:tc>
                <a:extLst>
                  <a:ext uri="{0D108BD9-81ED-4DB2-BD59-A6C34878D82A}">
                    <a16:rowId xmlns:a16="http://schemas.microsoft.com/office/drawing/2014/main" val="10000"/>
                  </a:ext>
                </a:extLst>
              </a:tr>
            </a:tbl>
          </a:graphicData>
        </a:graphic>
      </p:graphicFrame>
      <p:sp>
        <p:nvSpPr>
          <p:cNvPr id="33803" name="矩形 7">
            <a:extLst>
              <a:ext uri="{FF2B5EF4-FFF2-40B4-BE49-F238E27FC236}">
                <a16:creationId xmlns:a16="http://schemas.microsoft.com/office/drawing/2014/main" id="{3D33B642-A8A8-425C-BDBA-420A5AB3C3C3}"/>
              </a:ext>
            </a:extLst>
          </p:cNvPr>
          <p:cNvSpPr>
            <a:spLocks noChangeArrowheads="1"/>
          </p:cNvSpPr>
          <p:nvPr/>
        </p:nvSpPr>
        <p:spPr bwMode="auto">
          <a:xfrm>
            <a:off x="762000" y="28194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上面这条命令创建了可以登陆的 </a:t>
            </a:r>
            <a:r>
              <a:rPr lang="en-US" altLang="zh-CN" sz="1800"/>
              <a:t>hadoop </a:t>
            </a:r>
            <a:r>
              <a:rPr lang="zh-CN" altLang="en-US" sz="1800"/>
              <a:t>用户，并使用 </a:t>
            </a:r>
            <a:r>
              <a:rPr lang="en-US" altLang="zh-CN" sz="1800"/>
              <a:t>/bin/bash </a:t>
            </a:r>
            <a:r>
              <a:rPr lang="zh-CN" altLang="en-US" sz="1800"/>
              <a:t>作为 </a:t>
            </a:r>
            <a:r>
              <a:rPr lang="en-US" altLang="zh-CN" sz="1800"/>
              <a:t>shell</a:t>
            </a:r>
            <a:endParaRPr lang="zh-CN" altLang="en-US" sz="1800"/>
          </a:p>
        </p:txBody>
      </p:sp>
      <p:sp>
        <p:nvSpPr>
          <p:cNvPr id="33804" name="矩形 8">
            <a:extLst>
              <a:ext uri="{FF2B5EF4-FFF2-40B4-BE49-F238E27FC236}">
                <a16:creationId xmlns:a16="http://schemas.microsoft.com/office/drawing/2014/main" id="{09DA77E5-4767-45D5-A684-3672C3DE2F6B}"/>
              </a:ext>
            </a:extLst>
          </p:cNvPr>
          <p:cNvSpPr>
            <a:spLocks noChangeArrowheads="1"/>
          </p:cNvSpPr>
          <p:nvPr/>
        </p:nvSpPr>
        <p:spPr bwMode="auto">
          <a:xfrm>
            <a:off x="762000" y="32766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接着使用如下命令设置密码，可简单设置为 </a:t>
            </a:r>
            <a:r>
              <a:rPr lang="en-US" altLang="zh-CN" sz="1800"/>
              <a:t>hadoop</a:t>
            </a:r>
            <a:r>
              <a:rPr lang="zh-CN" altLang="en-US" sz="1800"/>
              <a:t>，按提示输入两次密码：</a:t>
            </a:r>
          </a:p>
        </p:txBody>
      </p:sp>
      <p:graphicFrame>
        <p:nvGraphicFramePr>
          <p:cNvPr id="10" name="表格 9">
            <a:extLst>
              <a:ext uri="{FF2B5EF4-FFF2-40B4-BE49-F238E27FC236}">
                <a16:creationId xmlns:a16="http://schemas.microsoft.com/office/drawing/2014/main" id="{498D0DEF-02CD-4862-883A-A1B650FE7A04}"/>
              </a:ext>
            </a:extLst>
          </p:cNvPr>
          <p:cNvGraphicFramePr>
            <a:graphicFrameLocks noGrp="1"/>
          </p:cNvGraphicFramePr>
          <p:nvPr/>
        </p:nvGraphicFramePr>
        <p:xfrm>
          <a:off x="838200" y="3810000"/>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dirty="0"/>
                        <a:t>$ </a:t>
                      </a:r>
                      <a:r>
                        <a:rPr lang="en-US" altLang="zh-CN" sz="1800" dirty="0" err="1"/>
                        <a:t>sudo</a:t>
                      </a:r>
                      <a:r>
                        <a:rPr lang="en-US" altLang="zh-CN" sz="1800" dirty="0"/>
                        <a:t> </a:t>
                      </a:r>
                      <a:r>
                        <a:rPr lang="en-US" altLang="zh-CN" sz="1800" dirty="0" err="1"/>
                        <a:t>passwd</a:t>
                      </a:r>
                      <a:r>
                        <a:rPr lang="en-US" altLang="zh-CN" sz="1800" dirty="0"/>
                        <a:t> </a:t>
                      </a:r>
                      <a:r>
                        <a:rPr lang="en-US" altLang="zh-CN" sz="1800" dirty="0" err="1"/>
                        <a:t>hadoop</a:t>
                      </a:r>
                      <a:endParaRPr lang="zh-CN" altLang="en-US" sz="1800" dirty="0"/>
                    </a:p>
                  </a:txBody>
                  <a:tcPr marT="45798" marB="45798"/>
                </a:tc>
                <a:extLst>
                  <a:ext uri="{0D108BD9-81ED-4DB2-BD59-A6C34878D82A}">
                    <a16:rowId xmlns:a16="http://schemas.microsoft.com/office/drawing/2014/main" val="10000"/>
                  </a:ext>
                </a:extLst>
              </a:tr>
            </a:tbl>
          </a:graphicData>
        </a:graphic>
      </p:graphicFrame>
      <p:sp>
        <p:nvSpPr>
          <p:cNvPr id="33811" name="矩形 10">
            <a:extLst>
              <a:ext uri="{FF2B5EF4-FFF2-40B4-BE49-F238E27FC236}">
                <a16:creationId xmlns:a16="http://schemas.microsoft.com/office/drawing/2014/main" id="{DD0B8ADC-ED4E-4203-8006-FEFFC71AFDFB}"/>
              </a:ext>
            </a:extLst>
          </p:cNvPr>
          <p:cNvSpPr>
            <a:spLocks noChangeArrowheads="1"/>
          </p:cNvSpPr>
          <p:nvPr/>
        </p:nvSpPr>
        <p:spPr bwMode="auto">
          <a:xfrm>
            <a:off x="762000" y="43434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可为 </a:t>
            </a:r>
            <a:r>
              <a:rPr lang="en-US" altLang="zh-CN" sz="1800"/>
              <a:t>hadoop </a:t>
            </a:r>
            <a:r>
              <a:rPr lang="zh-CN" altLang="en-US" sz="1800"/>
              <a:t>用户增加管理员权限，方便部署，避免一些对新手来说比较棘手的权限问题：</a:t>
            </a:r>
          </a:p>
        </p:txBody>
      </p:sp>
      <p:graphicFrame>
        <p:nvGraphicFramePr>
          <p:cNvPr id="12" name="表格 11">
            <a:extLst>
              <a:ext uri="{FF2B5EF4-FFF2-40B4-BE49-F238E27FC236}">
                <a16:creationId xmlns:a16="http://schemas.microsoft.com/office/drawing/2014/main" id="{BCA52428-6FF2-4115-A1F1-034A6F3D8604}"/>
              </a:ext>
            </a:extLst>
          </p:cNvPr>
          <p:cNvGraphicFramePr>
            <a:graphicFrameLocks noGrp="1"/>
          </p:cNvGraphicFramePr>
          <p:nvPr/>
        </p:nvGraphicFramePr>
        <p:xfrm>
          <a:off x="762000" y="5181600"/>
          <a:ext cx="6096000" cy="371475"/>
        </p:xfrm>
        <a:graphic>
          <a:graphicData uri="http://schemas.openxmlformats.org/drawingml/2006/table">
            <a:tbl>
              <a:tblPr firstRow="1" bandRow="1">
                <a:tableStyleId>{00A15C55-8517-42AA-B614-E9B94910E393}</a:tableStyleId>
              </a:tblPr>
              <a:tblGrid>
                <a:gridCol w="6096000">
                  <a:extLst>
                    <a:ext uri="{9D8B030D-6E8A-4147-A177-3AD203B41FA5}">
                      <a16:colId xmlns:a16="http://schemas.microsoft.com/office/drawing/2014/main" val="20000"/>
                    </a:ext>
                  </a:extLst>
                </a:gridCol>
              </a:tblGrid>
              <a:tr h="371475">
                <a:tc>
                  <a:txBody>
                    <a:bodyPr/>
                    <a:lstStyle/>
                    <a:p>
                      <a:r>
                        <a:rPr lang="en-US" altLang="zh-CN" sz="1800" dirty="0"/>
                        <a:t>$ </a:t>
                      </a:r>
                      <a:r>
                        <a:rPr lang="en-US" altLang="zh-CN" sz="1800" dirty="0" err="1"/>
                        <a:t>sudo</a:t>
                      </a:r>
                      <a:r>
                        <a:rPr lang="en-US" altLang="zh-CN" sz="1800" dirty="0"/>
                        <a:t> </a:t>
                      </a:r>
                      <a:r>
                        <a:rPr lang="en-US" altLang="zh-CN" sz="1800" dirty="0" err="1"/>
                        <a:t>adduser</a:t>
                      </a:r>
                      <a:r>
                        <a:rPr lang="en-US" altLang="zh-CN" sz="1800" dirty="0"/>
                        <a:t> </a:t>
                      </a:r>
                      <a:r>
                        <a:rPr lang="en-US" altLang="zh-CN" sz="1800" dirty="0" err="1"/>
                        <a:t>hadoop</a:t>
                      </a:r>
                      <a:r>
                        <a:rPr lang="en-US" altLang="zh-CN" sz="1800" dirty="0"/>
                        <a:t> </a:t>
                      </a:r>
                      <a:r>
                        <a:rPr lang="en-US" altLang="zh-CN" sz="1800" dirty="0" err="1"/>
                        <a:t>sudo</a:t>
                      </a:r>
                      <a:endParaRPr lang="zh-CN" altLang="en-US" sz="1800" dirty="0"/>
                    </a:p>
                  </a:txBody>
                  <a:tcPr marT="45798" marB="45798"/>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2">
            <a:extLst>
              <a:ext uri="{FF2B5EF4-FFF2-40B4-BE49-F238E27FC236}">
                <a16:creationId xmlns:a16="http://schemas.microsoft.com/office/drawing/2014/main" id="{48F9D041-4154-4377-BFEB-C5CECAD40EC1}"/>
              </a:ext>
            </a:extLst>
          </p:cNvPr>
          <p:cNvSpPr>
            <a:spLocks noGrp="1" noChangeArrowheads="1"/>
          </p:cNvSpPr>
          <p:nvPr>
            <p:ph type="title" idx="4294967295"/>
          </p:nvPr>
        </p:nvSpPr>
        <p:spPr/>
        <p:txBody>
          <a:bodyPr/>
          <a:lstStyle/>
          <a:p>
            <a:r>
              <a:rPr lang="zh-CN" altLang="en-US"/>
              <a:t>提纲</a:t>
            </a:r>
          </a:p>
        </p:txBody>
      </p:sp>
      <p:sp>
        <p:nvSpPr>
          <p:cNvPr id="6147" name="Text Box 6">
            <a:extLst>
              <a:ext uri="{FF2B5EF4-FFF2-40B4-BE49-F238E27FC236}">
                <a16:creationId xmlns:a16="http://schemas.microsoft.com/office/drawing/2014/main" id="{AB61C736-8634-415E-AE64-59A5BBE26359}"/>
              </a:ext>
            </a:extLst>
          </p:cNvPr>
          <p:cNvSpPr txBox="1">
            <a:spLocks noChangeArrowheads="1"/>
          </p:cNvSpPr>
          <p:nvPr/>
        </p:nvSpPr>
        <p:spPr bwMode="auto">
          <a:xfrm>
            <a:off x="685800" y="1447800"/>
            <a:ext cx="57308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None/>
            </a:pPr>
            <a:r>
              <a:rPr lang="en-US" altLang="zh-CN" sz="2000" b="1" dirty="0">
                <a:solidFill>
                  <a:srgbClr val="000000"/>
                </a:solidFill>
                <a:ea typeface="黑体" panose="02010609060101010101" pitchFamily="49" charset="-122"/>
              </a:rPr>
              <a:t>2.1 </a:t>
            </a:r>
            <a:r>
              <a:rPr lang="zh-CN" altLang="en-US" sz="2000" b="1" dirty="0">
                <a:solidFill>
                  <a:srgbClr val="000000"/>
                </a:solidFill>
                <a:ea typeface="黑体" panose="02010609060101010101" pitchFamily="49" charset="-122"/>
              </a:rPr>
              <a:t>概述</a:t>
            </a:r>
          </a:p>
          <a:p>
            <a:pPr marL="0" indent="0" eaLnBrk="1" hangingPunct="1">
              <a:spcBef>
                <a:spcPct val="0"/>
              </a:spcBef>
              <a:buNone/>
            </a:pPr>
            <a:r>
              <a:rPr lang="en-US" altLang="zh-CN" sz="2000" b="1" dirty="0">
                <a:solidFill>
                  <a:srgbClr val="000000"/>
                </a:solidFill>
                <a:ea typeface="黑体" panose="02010609060101010101" pitchFamily="49" charset="-122"/>
              </a:rPr>
              <a:t>2.2 Hadoop</a:t>
            </a:r>
            <a:r>
              <a:rPr lang="zh-CN" altLang="en-US" sz="2000" b="1" dirty="0">
                <a:solidFill>
                  <a:srgbClr val="000000"/>
                </a:solidFill>
                <a:ea typeface="黑体" panose="02010609060101010101" pitchFamily="49" charset="-122"/>
              </a:rPr>
              <a:t>生态系统</a:t>
            </a:r>
          </a:p>
          <a:p>
            <a:pPr marL="0" indent="0" eaLnBrk="1" hangingPunct="1">
              <a:spcBef>
                <a:spcPct val="0"/>
              </a:spcBef>
              <a:buNone/>
            </a:pPr>
            <a:r>
              <a:rPr lang="en-US" altLang="zh-CN" sz="2000" b="1" dirty="0">
                <a:solidFill>
                  <a:srgbClr val="000000"/>
                </a:solidFill>
                <a:ea typeface="黑体" panose="02010609060101010101" pitchFamily="49" charset="-122"/>
              </a:rPr>
              <a:t>2.3 Hadoop</a:t>
            </a:r>
            <a:r>
              <a:rPr lang="zh-CN" altLang="en-US" sz="2000" b="1" dirty="0">
                <a:solidFill>
                  <a:srgbClr val="000000"/>
                </a:solidFill>
                <a:ea typeface="黑体" panose="02010609060101010101" pitchFamily="49" charset="-122"/>
              </a:rPr>
              <a:t>的安装与使用</a:t>
            </a:r>
            <a:endParaRPr lang="en-US" altLang="zh-CN" sz="2000" b="1" dirty="0">
              <a:solidFill>
                <a:srgbClr val="000000"/>
              </a:solidFill>
              <a:ea typeface="黑体" panose="02010609060101010101" pitchFamily="49" charset="-122"/>
            </a:endParaRPr>
          </a:p>
          <a:p>
            <a:pPr marL="0" indent="0" eaLnBrk="1" hangingPunct="1">
              <a:spcBef>
                <a:spcPct val="0"/>
              </a:spcBef>
              <a:buNone/>
            </a:pPr>
            <a:r>
              <a:rPr lang="en-US" altLang="zh-CN" sz="2000" b="1" dirty="0">
                <a:solidFill>
                  <a:srgbClr val="000000"/>
                </a:solidFill>
                <a:ea typeface="黑体" panose="02010609060101010101" pitchFamily="49" charset="-122"/>
              </a:rPr>
              <a:t>2.4 Hadoop</a:t>
            </a:r>
            <a:r>
              <a:rPr lang="zh-CN" altLang="en-US" sz="2000" b="1" dirty="0">
                <a:solidFill>
                  <a:srgbClr val="000000"/>
                </a:solidFill>
                <a:ea typeface="黑体" panose="02010609060101010101" pitchFamily="49" charset="-122"/>
              </a:rPr>
              <a:t>集群的部署与使用</a:t>
            </a:r>
            <a:endParaRPr lang="en-US" altLang="zh-CN" sz="2000" b="1" dirty="0">
              <a:solidFill>
                <a:srgbClr val="000000"/>
              </a:solidFill>
              <a:ea typeface="黑体" panose="02010609060101010101" pitchFamily="49" charset="-122"/>
            </a:endParaRPr>
          </a:p>
          <a:p>
            <a:pPr eaLnBrk="1" hangingPunct="1">
              <a:spcBef>
                <a:spcPct val="0"/>
              </a:spcBef>
            </a:pPr>
            <a:endParaRPr lang="zh-CN" altLang="en-US" sz="2000" b="1" dirty="0">
              <a:solidFill>
                <a:srgbClr val="000000"/>
              </a:solidFill>
              <a:ea typeface="黑体" panose="02010609060101010101" pitchFamily="49" charset="-122"/>
            </a:endParaRPr>
          </a:p>
          <a:p>
            <a:pPr eaLnBrk="1" hangingPunct="1">
              <a:spcBef>
                <a:spcPct val="0"/>
              </a:spcBef>
            </a:pPr>
            <a:endParaRPr lang="zh-CN" altLang="en-US" sz="2000" b="1" dirty="0">
              <a:solidFill>
                <a:srgbClr val="000000"/>
              </a:solidFill>
              <a:ea typeface="黑体" panose="02010609060101010101" pitchFamily="49" charset="-122"/>
            </a:endParaRPr>
          </a:p>
          <a:p>
            <a:pPr eaLnBrk="1" hangingPunct="1">
              <a:spcBef>
                <a:spcPct val="0"/>
              </a:spcBef>
            </a:pPr>
            <a:endParaRPr lang="zh-CN" altLang="en-US" sz="2000" b="1" dirty="0">
              <a:solidFill>
                <a:srgbClr val="000000"/>
              </a:solidFill>
              <a:ea typeface="黑体" panose="02010609060101010101" pitchFamily="49" charset="-122"/>
            </a:endParaRPr>
          </a:p>
          <a:p>
            <a:pPr eaLnBrk="1" hangingPunct="1">
              <a:spcBef>
                <a:spcPct val="0"/>
              </a:spcBef>
            </a:pPr>
            <a:endParaRPr lang="zh-CN" altLang="en-US" sz="2000" b="1" dirty="0">
              <a:solidFill>
                <a:srgbClr val="000000"/>
              </a:solidFill>
              <a:ea typeface="黑体" panose="02010609060101010101" pitchFamily="49" charset="-122"/>
            </a:endParaRPr>
          </a:p>
          <a:p>
            <a:pPr eaLnBrk="1" hangingPunct="1">
              <a:spcBef>
                <a:spcPct val="0"/>
              </a:spcBef>
            </a:pPr>
            <a:endParaRPr lang="zh-CN" altLang="en-US" sz="2000" b="1" dirty="0">
              <a:solidFill>
                <a:srgbClr val="000000"/>
              </a:solidFill>
              <a:ea typeface="黑体" panose="02010609060101010101" pitchFamily="49" charset="-122"/>
            </a:endParaRPr>
          </a:p>
          <a:p>
            <a:pPr eaLnBrk="1" hangingPunct="1">
              <a:spcBef>
                <a:spcPct val="0"/>
              </a:spcBef>
              <a:buFontTx/>
              <a:buNone/>
            </a:pPr>
            <a:endParaRPr lang="zh-CN" altLang="en-US" sz="2000" b="1" dirty="0"/>
          </a:p>
        </p:txBody>
      </p:sp>
      <p:graphicFrame>
        <p:nvGraphicFramePr>
          <p:cNvPr id="6148" name="Object 5">
            <a:extLst>
              <a:ext uri="{FF2B5EF4-FFF2-40B4-BE49-F238E27FC236}">
                <a16:creationId xmlns:a16="http://schemas.microsoft.com/office/drawing/2014/main" id="{E1307BDE-F18E-483F-A400-3CEAF0FF9634}"/>
              </a:ext>
            </a:extLst>
          </p:cNvPr>
          <p:cNvGraphicFramePr>
            <a:graphicFrameLocks/>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6154" r:id="rId3" imgW="4761905" imgH="6504762" progId="MSPhotoEd.3">
                  <p:embed/>
                </p:oleObj>
              </mc:Choice>
              <mc:Fallback>
                <p:oleObj r:id="rId3" imgW="4761905" imgH="6504762" progId="MSPhotoEd.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066800"/>
                        <a:ext cx="3124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9" name="Text Box 13">
            <a:extLst>
              <a:ext uri="{FF2B5EF4-FFF2-40B4-BE49-F238E27FC236}">
                <a16:creationId xmlns:a16="http://schemas.microsoft.com/office/drawing/2014/main" id="{1031659A-E709-4E91-8360-5E6F01B976A1}"/>
              </a:ext>
            </a:extLst>
          </p:cNvPr>
          <p:cNvSpPr txBox="1">
            <a:spLocks noChangeArrowheads="1"/>
          </p:cNvSpPr>
          <p:nvPr/>
        </p:nvSpPr>
        <p:spPr bwMode="auto">
          <a:xfrm>
            <a:off x="639763" y="5638800"/>
            <a:ext cx="4313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t>欢迎访问</a:t>
            </a:r>
            <a:r>
              <a:rPr lang="en-US" altLang="zh-CN" sz="1400"/>
              <a:t>《</a:t>
            </a:r>
            <a:r>
              <a:rPr lang="zh-CN" altLang="en-US" sz="1400"/>
              <a:t>大数据技术原理与应用</a:t>
            </a:r>
            <a:r>
              <a:rPr lang="en-US" altLang="zh-CN" sz="1400"/>
              <a:t>》</a:t>
            </a:r>
            <a:r>
              <a:rPr lang="zh-CN" altLang="en-US" sz="1400"/>
              <a:t>教材官方网站：</a:t>
            </a:r>
            <a:endParaRPr lang="en-US" altLang="zh-CN" sz="1400"/>
          </a:p>
          <a:p>
            <a:pPr>
              <a:spcBef>
                <a:spcPct val="0"/>
              </a:spcBef>
              <a:buFontTx/>
              <a:buNone/>
            </a:pPr>
            <a:r>
              <a:rPr lang="en-US" altLang="zh-CN" sz="1400"/>
              <a:t>http://dblab.xmu.edu.cn/post/bigdata3</a:t>
            </a:r>
            <a:endParaRPr lang="zh-CN" altLang="en-US" sz="1400"/>
          </a:p>
        </p:txBody>
      </p:sp>
      <p:sp>
        <p:nvSpPr>
          <p:cNvPr id="6150" name="TextBox 5">
            <a:extLst>
              <a:ext uri="{FF2B5EF4-FFF2-40B4-BE49-F238E27FC236}">
                <a16:creationId xmlns:a16="http://schemas.microsoft.com/office/drawing/2014/main" id="{64BFE058-9510-4DD0-B117-067A16484E80}"/>
              </a:ext>
            </a:extLst>
          </p:cNvPr>
          <p:cNvSpPr txBox="1">
            <a:spLocks noChangeArrowheads="1"/>
          </p:cNvSpPr>
          <p:nvPr/>
        </p:nvSpPr>
        <p:spPr bwMode="auto">
          <a:xfrm>
            <a:off x="625475" y="4114800"/>
            <a:ext cx="33369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400"/>
              <a:t>本</a:t>
            </a:r>
            <a:r>
              <a:rPr lang="en-US" altLang="zh-CN" sz="1400"/>
              <a:t>PPT</a:t>
            </a:r>
            <a:r>
              <a:rPr lang="zh-CN" altLang="en-US" sz="1400"/>
              <a:t>是如下教材的配套讲义：</a:t>
            </a:r>
            <a:endParaRPr lang="en-US" altLang="zh-CN" sz="1400"/>
          </a:p>
          <a:p>
            <a:pPr>
              <a:spcBef>
                <a:spcPct val="0"/>
              </a:spcBef>
              <a:buFontTx/>
              <a:buNone/>
            </a:pPr>
            <a:r>
              <a:rPr lang="en-US" altLang="zh-CN" sz="1400"/>
              <a:t>《</a:t>
            </a:r>
            <a:r>
              <a:rPr lang="zh-CN" altLang="en-US" sz="1400"/>
              <a:t>大数据技术原理与应用</a:t>
            </a:r>
            <a:endParaRPr lang="en-US" altLang="zh-CN" sz="1400"/>
          </a:p>
          <a:p>
            <a:pPr>
              <a:spcBef>
                <a:spcPct val="0"/>
              </a:spcBef>
              <a:buFontTx/>
              <a:buNone/>
            </a:pPr>
            <a:r>
              <a:rPr lang="en-US" altLang="zh-CN" sz="1400"/>
              <a:t>——</a:t>
            </a:r>
            <a:r>
              <a:rPr lang="zh-CN" altLang="en-US" sz="1400"/>
              <a:t>概念、存储、处理、分析与应用</a:t>
            </a:r>
            <a:r>
              <a:rPr lang="en-US" altLang="zh-CN" sz="1400"/>
              <a:t>》 </a:t>
            </a:r>
          </a:p>
          <a:p>
            <a:pPr>
              <a:spcBef>
                <a:spcPct val="0"/>
              </a:spcBef>
              <a:buFontTx/>
              <a:buNone/>
            </a:pPr>
            <a:r>
              <a:rPr lang="zh-CN" altLang="en-US" sz="1400"/>
              <a:t>（</a:t>
            </a:r>
            <a:r>
              <a:rPr lang="en-US" altLang="zh-CN" sz="1400"/>
              <a:t>2021</a:t>
            </a:r>
            <a:r>
              <a:rPr lang="zh-CN" altLang="en-US" sz="1400"/>
              <a:t>年</a:t>
            </a:r>
            <a:r>
              <a:rPr lang="en-US" altLang="zh-CN" sz="1400"/>
              <a:t>1</a:t>
            </a:r>
            <a:r>
              <a:rPr lang="zh-CN" altLang="en-US" sz="1400"/>
              <a:t>月第</a:t>
            </a:r>
            <a:r>
              <a:rPr lang="en-US" altLang="zh-CN" sz="1400"/>
              <a:t>3</a:t>
            </a:r>
            <a:r>
              <a:rPr lang="zh-CN" altLang="en-US" sz="1400"/>
              <a:t>版）</a:t>
            </a:r>
            <a:br>
              <a:rPr lang="en-US" altLang="zh-CN" sz="1400"/>
            </a:br>
            <a:r>
              <a:rPr lang="en-US" altLang="zh-CN" sz="1400"/>
              <a:t>ISBN:978-7-115-54405-6</a:t>
            </a:r>
          </a:p>
          <a:p>
            <a:pPr>
              <a:spcBef>
                <a:spcPct val="0"/>
              </a:spcBef>
              <a:buFontTx/>
              <a:buNone/>
            </a:pPr>
            <a:r>
              <a:rPr lang="zh-CN" altLang="en-US" sz="1400"/>
              <a:t>厦门大学 林子雨 编著，人民邮电出版社</a:t>
            </a:r>
            <a:endParaRPr lang="en-US" altLang="zh-CN"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68A91EC-878F-4753-91B2-46B56FD1D334}"/>
              </a:ext>
            </a:extLst>
          </p:cNvPr>
          <p:cNvSpPr>
            <a:spLocks noGrp="1" noChangeArrowheads="1"/>
          </p:cNvSpPr>
          <p:nvPr>
            <p:ph type="title"/>
          </p:nvPr>
        </p:nvSpPr>
        <p:spPr/>
        <p:txBody>
          <a:bodyPr/>
          <a:lstStyle/>
          <a:p>
            <a:r>
              <a:rPr lang="en-US" altLang="zh-CN"/>
              <a:t>SSH</a:t>
            </a:r>
            <a:r>
              <a:rPr lang="zh-CN" altLang="en-US"/>
              <a:t>登录权限设置</a:t>
            </a:r>
          </a:p>
        </p:txBody>
      </p:sp>
      <p:sp>
        <p:nvSpPr>
          <p:cNvPr id="34819" name="TextBox 2">
            <a:extLst>
              <a:ext uri="{FF2B5EF4-FFF2-40B4-BE49-F238E27FC236}">
                <a16:creationId xmlns:a16="http://schemas.microsoft.com/office/drawing/2014/main" id="{336EFA5F-09AE-4641-A779-A58A76CD43AA}"/>
              </a:ext>
            </a:extLst>
          </p:cNvPr>
          <p:cNvSpPr txBox="1">
            <a:spLocks noChangeArrowheads="1"/>
          </p:cNvSpPr>
          <p:nvPr/>
        </p:nvSpPr>
        <p:spPr bwMode="auto">
          <a:xfrm>
            <a:off x="228600" y="4654550"/>
            <a:ext cx="86868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2000" b="1"/>
              <a:t>配置</a:t>
            </a:r>
            <a:r>
              <a:rPr lang="en-US" altLang="zh-CN" sz="2000" b="1"/>
              <a:t>SSH</a:t>
            </a:r>
            <a:r>
              <a:rPr lang="zh-CN" altLang="en-US" sz="2000" b="1"/>
              <a:t>的原因</a:t>
            </a:r>
            <a:r>
              <a:rPr lang="zh-CN" altLang="en-US" sz="2000"/>
              <a:t>：</a:t>
            </a:r>
            <a:endParaRPr lang="en-US" altLang="zh-CN" sz="2000"/>
          </a:p>
          <a:p>
            <a:pPr eaLnBrk="1" hangingPunct="1">
              <a:lnSpc>
                <a:spcPct val="150000"/>
              </a:lnSpc>
              <a:spcBef>
                <a:spcPct val="0"/>
              </a:spcBef>
              <a:buFontTx/>
              <a:buNone/>
            </a:pPr>
            <a:r>
              <a:rPr lang="en-US" altLang="zh-CN" sz="1800"/>
              <a:t>Hadoop</a:t>
            </a:r>
            <a:r>
              <a:rPr lang="zh-CN" altLang="en-US" sz="1800"/>
              <a:t>名称节点（</a:t>
            </a:r>
            <a:r>
              <a:rPr lang="en-US" altLang="zh-CN" sz="1800"/>
              <a:t>NameNode</a:t>
            </a:r>
            <a:r>
              <a:rPr lang="zh-CN" altLang="en-US" sz="1800"/>
              <a:t>）需要启动集群中所有机器的</a:t>
            </a:r>
            <a:r>
              <a:rPr lang="en-US" altLang="zh-CN" sz="1800"/>
              <a:t>Hadoop</a:t>
            </a:r>
            <a:r>
              <a:rPr lang="zh-CN" altLang="en-US" sz="1800"/>
              <a:t>守护进程，这个过程需要通过</a:t>
            </a:r>
            <a:r>
              <a:rPr lang="en-US" altLang="zh-CN" sz="1800"/>
              <a:t>SSH</a:t>
            </a:r>
            <a:r>
              <a:rPr lang="zh-CN" altLang="en-US" sz="1800"/>
              <a:t>登录来实现。</a:t>
            </a:r>
            <a:r>
              <a:rPr lang="en-US" altLang="zh-CN" sz="1800"/>
              <a:t>Hadoop</a:t>
            </a:r>
            <a:r>
              <a:rPr lang="zh-CN" altLang="en-US" sz="1800"/>
              <a:t>并没有提供</a:t>
            </a:r>
            <a:r>
              <a:rPr lang="en-US" altLang="zh-CN" sz="1800"/>
              <a:t>SSH</a:t>
            </a:r>
            <a:r>
              <a:rPr lang="zh-CN" altLang="en-US" sz="1800"/>
              <a:t>输入密码登录的形式，因此，为了能够顺利登录每台机器，需要将所有机器配置为名称节点可以无密码登录它们</a:t>
            </a:r>
          </a:p>
        </p:txBody>
      </p:sp>
      <p:sp>
        <p:nvSpPr>
          <p:cNvPr id="34820" name="矩形 4">
            <a:extLst>
              <a:ext uri="{FF2B5EF4-FFF2-40B4-BE49-F238E27FC236}">
                <a16:creationId xmlns:a16="http://schemas.microsoft.com/office/drawing/2014/main" id="{BD747362-B0CA-4346-8861-B667FE4FFA8F}"/>
              </a:ext>
            </a:extLst>
          </p:cNvPr>
          <p:cNvSpPr>
            <a:spLocks noChangeArrowheads="1"/>
          </p:cNvSpPr>
          <p:nvPr/>
        </p:nvSpPr>
        <p:spPr bwMode="auto">
          <a:xfrm>
            <a:off x="228600" y="1143000"/>
            <a:ext cx="8458200"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000" b="1"/>
              <a:t>SSH</a:t>
            </a:r>
            <a:r>
              <a:rPr lang="zh-CN" altLang="en-US" sz="2000" b="1"/>
              <a:t>是什么？</a:t>
            </a:r>
            <a:endParaRPr lang="en-US" altLang="zh-CN" sz="2000" b="1"/>
          </a:p>
          <a:p>
            <a:pPr eaLnBrk="1" hangingPunct="1">
              <a:lnSpc>
                <a:spcPct val="150000"/>
              </a:lnSpc>
              <a:spcBef>
                <a:spcPct val="0"/>
              </a:spcBef>
              <a:buFontTx/>
              <a:buNone/>
            </a:pPr>
            <a:r>
              <a:rPr lang="en-US" altLang="zh-CN" sz="1800"/>
              <a:t>SSH </a:t>
            </a:r>
            <a:r>
              <a:rPr lang="zh-CN" altLang="en-US" sz="1800"/>
              <a:t>为 </a:t>
            </a:r>
            <a:r>
              <a:rPr lang="en-US" altLang="zh-CN" sz="1800"/>
              <a:t>Secure Shell </a:t>
            </a:r>
            <a:r>
              <a:rPr lang="zh-CN" altLang="en-US" sz="1800"/>
              <a:t>的缩写，是建立在应用层和传输层基础上的安全协议。</a:t>
            </a:r>
            <a:r>
              <a:rPr lang="en-US" altLang="zh-CN" sz="1800"/>
              <a:t>SSH </a:t>
            </a:r>
            <a:r>
              <a:rPr lang="zh-CN" altLang="en-US" sz="1800"/>
              <a:t>是目前较可靠、专为远程登录会话和其他网络服务提供安全性的协议。利用 </a:t>
            </a:r>
            <a:r>
              <a:rPr lang="en-US" altLang="zh-CN" sz="1800"/>
              <a:t>SSH </a:t>
            </a:r>
            <a:r>
              <a:rPr lang="zh-CN" altLang="en-US" sz="1800"/>
              <a:t>协议可以有效防止远程管理过程中的信息泄露问题。</a:t>
            </a:r>
            <a:r>
              <a:rPr lang="en-US" altLang="zh-CN" sz="1800"/>
              <a:t>SSH</a:t>
            </a:r>
            <a:r>
              <a:rPr lang="zh-CN" altLang="en-US" sz="1800"/>
              <a:t>最初是</a:t>
            </a:r>
            <a:r>
              <a:rPr lang="en-US" altLang="zh-CN" sz="1800"/>
              <a:t>UNIX</a:t>
            </a:r>
            <a:r>
              <a:rPr lang="zh-CN" altLang="en-US" sz="1800"/>
              <a:t>系统上的一个程序，后来又迅速扩展到其他操作平台。 </a:t>
            </a:r>
            <a:r>
              <a:rPr lang="en-US" altLang="zh-CN" sz="1800"/>
              <a:t>SSH</a:t>
            </a:r>
            <a:r>
              <a:rPr lang="zh-CN" altLang="en-US" sz="1800"/>
              <a:t>是由</a:t>
            </a:r>
            <a:r>
              <a:rPr lang="zh-CN" altLang="en-US" sz="1800">
                <a:hlinkClick r:id="rId2"/>
              </a:rPr>
              <a:t>客户端</a:t>
            </a:r>
            <a:r>
              <a:rPr lang="zh-CN" altLang="en-US" sz="1800"/>
              <a:t>和</a:t>
            </a:r>
            <a:r>
              <a:rPr lang="zh-CN" altLang="en-US" sz="1800">
                <a:hlinkClick r:id="rId3"/>
              </a:rPr>
              <a:t>服务端</a:t>
            </a:r>
            <a:r>
              <a:rPr lang="zh-CN" altLang="en-US" sz="1800"/>
              <a:t>的软件组成，服务端是一个守护进程</a:t>
            </a:r>
            <a:r>
              <a:rPr lang="en-US" altLang="zh-CN" sz="1800"/>
              <a:t>(daemon)</a:t>
            </a:r>
            <a:r>
              <a:rPr lang="zh-CN" altLang="en-US" sz="1800"/>
              <a:t>，它在后台运行并响应来自客户端的连接请求，客户端包含</a:t>
            </a:r>
            <a:r>
              <a:rPr lang="en-US" altLang="zh-CN" sz="1800"/>
              <a:t>ssh</a:t>
            </a:r>
            <a:r>
              <a:rPr lang="zh-CN" altLang="en-US" sz="1800"/>
              <a:t>程序以及像</a:t>
            </a:r>
            <a:r>
              <a:rPr lang="en-US" altLang="zh-CN" sz="1800"/>
              <a:t>scp</a:t>
            </a:r>
            <a:r>
              <a:rPr lang="zh-CN" altLang="en-US" sz="1800"/>
              <a:t>（远程拷贝）、</a:t>
            </a:r>
            <a:r>
              <a:rPr lang="en-US" altLang="zh-CN" sz="1800"/>
              <a:t>slogin</a:t>
            </a:r>
            <a:r>
              <a:rPr lang="zh-CN" altLang="en-US" sz="1800"/>
              <a:t>（远程登陆）、</a:t>
            </a:r>
            <a:r>
              <a:rPr lang="en-US" altLang="zh-CN" sz="1800"/>
              <a:t>sftp</a:t>
            </a:r>
            <a:r>
              <a:rPr lang="zh-CN" altLang="en-US" sz="1800"/>
              <a:t>（安全文件传输）等其他的应用程序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15406AF-12D0-4F20-89D6-3FC2A1891976}"/>
              </a:ext>
            </a:extLst>
          </p:cNvPr>
          <p:cNvSpPr>
            <a:spLocks noGrp="1" noChangeArrowheads="1"/>
          </p:cNvSpPr>
          <p:nvPr>
            <p:ph type="title"/>
          </p:nvPr>
        </p:nvSpPr>
        <p:spPr/>
        <p:txBody>
          <a:bodyPr/>
          <a:lstStyle/>
          <a:p>
            <a:r>
              <a:rPr lang="zh-CN" altLang="en-US"/>
              <a:t>安装</a:t>
            </a:r>
            <a:r>
              <a:rPr lang="en-US" altLang="zh-CN"/>
              <a:t>Java</a:t>
            </a:r>
            <a:r>
              <a:rPr lang="zh-CN" altLang="en-US"/>
              <a:t>环境</a:t>
            </a:r>
          </a:p>
        </p:txBody>
      </p:sp>
      <p:sp>
        <p:nvSpPr>
          <p:cNvPr id="35843" name="Rectangle 3">
            <a:extLst>
              <a:ext uri="{FF2B5EF4-FFF2-40B4-BE49-F238E27FC236}">
                <a16:creationId xmlns:a16="http://schemas.microsoft.com/office/drawing/2014/main" id="{3FA9FB58-DA66-4E18-AC6C-3E1BE498EECE}"/>
              </a:ext>
            </a:extLst>
          </p:cNvPr>
          <p:cNvSpPr>
            <a:spLocks noGrp="1" noChangeArrowheads="1"/>
          </p:cNvSpPr>
          <p:nvPr>
            <p:ph idx="1"/>
          </p:nvPr>
        </p:nvSpPr>
        <p:spPr>
          <a:xfrm>
            <a:off x="457200" y="1600200"/>
            <a:ext cx="8229600" cy="762000"/>
          </a:xfrm>
        </p:spPr>
        <p:txBody>
          <a:bodyPr/>
          <a:lstStyle/>
          <a:p>
            <a:r>
              <a:rPr lang="en-US" altLang="zh-CN" sz="2000"/>
              <a:t>Java</a:t>
            </a:r>
            <a:r>
              <a:rPr lang="zh-CN" altLang="en-US" sz="2000"/>
              <a:t>环境可选择 </a:t>
            </a:r>
            <a:r>
              <a:rPr lang="en-US" altLang="zh-CN" sz="2000"/>
              <a:t>Oracle </a:t>
            </a:r>
            <a:r>
              <a:rPr lang="zh-CN" altLang="en-US" sz="2000"/>
              <a:t>的 </a:t>
            </a:r>
            <a:r>
              <a:rPr lang="en-US" altLang="zh-CN" sz="2000"/>
              <a:t>JDK，</a:t>
            </a:r>
            <a:r>
              <a:rPr lang="zh-CN" altLang="en-US" sz="2000"/>
              <a:t>或是 </a:t>
            </a:r>
            <a:r>
              <a:rPr lang="en-US" altLang="zh-CN" sz="2000"/>
              <a:t>OpenJDK</a:t>
            </a:r>
          </a:p>
          <a:p>
            <a:r>
              <a:rPr lang="zh-CN" altLang="zh-CN" sz="2000"/>
              <a:t>建议采用手工方式安装</a:t>
            </a:r>
            <a:r>
              <a:rPr lang="en-US" altLang="zh-CN" sz="2000"/>
              <a:t>Java</a:t>
            </a:r>
            <a:r>
              <a:rPr lang="zh-CN" altLang="en-US" sz="2000"/>
              <a:t>环境</a:t>
            </a:r>
          </a:p>
        </p:txBody>
      </p:sp>
      <p:sp>
        <p:nvSpPr>
          <p:cNvPr id="35844" name="矩形 4">
            <a:extLst>
              <a:ext uri="{FF2B5EF4-FFF2-40B4-BE49-F238E27FC236}">
                <a16:creationId xmlns:a16="http://schemas.microsoft.com/office/drawing/2014/main" id="{63A18E1F-1FE4-4A0E-B353-404BFB46CD7A}"/>
              </a:ext>
            </a:extLst>
          </p:cNvPr>
          <p:cNvSpPr>
            <a:spLocks noChangeArrowheads="1"/>
          </p:cNvSpPr>
          <p:nvPr/>
        </p:nvSpPr>
        <p:spPr bwMode="auto">
          <a:xfrm>
            <a:off x="457200" y="2435225"/>
            <a:ext cx="77724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a:t>具体请参考网络教程：</a:t>
            </a:r>
            <a:r>
              <a:rPr lang="en-US" altLang="zh-CN" sz="1800"/>
              <a:t>http://dblab.xmu.edu.cn/blog/2441-2/</a:t>
            </a:r>
          </a:p>
          <a:p>
            <a:pPr eaLnBrk="1" hangingPunct="1">
              <a:spcBef>
                <a:spcPct val="0"/>
              </a:spcBef>
            </a:pPr>
            <a:r>
              <a:rPr lang="zh-CN" altLang="en-US" sz="1800"/>
              <a:t>到</a:t>
            </a:r>
            <a:r>
              <a:rPr lang="en-US" altLang="zh-CN" sz="1800"/>
              <a:t>Java</a:t>
            </a:r>
            <a:r>
              <a:rPr lang="zh-CN" altLang="en-US" sz="1800"/>
              <a:t>官网下载安装文件jdk-8u162-linux-x64.tar.gz</a:t>
            </a:r>
          </a:p>
          <a:p>
            <a:pPr eaLnBrk="1" hangingPunct="1">
              <a:spcBef>
                <a:spcPct val="0"/>
              </a:spcBef>
            </a:pPr>
            <a:r>
              <a:rPr lang="zh-CN" altLang="en-US" sz="1800"/>
              <a:t>在Linux命令行界面中，执行如下Shell命令（注意：当前登录用户名是hadoop）：</a:t>
            </a:r>
          </a:p>
        </p:txBody>
      </p:sp>
      <p:graphicFrame>
        <p:nvGraphicFramePr>
          <p:cNvPr id="2" name="表格 1">
            <a:extLst>
              <a:ext uri="{FF2B5EF4-FFF2-40B4-BE49-F238E27FC236}">
                <a16:creationId xmlns:a16="http://schemas.microsoft.com/office/drawing/2014/main" id="{42F54AC3-D4D6-4A2B-9093-8C666A721DE6}"/>
              </a:ext>
            </a:extLst>
          </p:cNvPr>
          <p:cNvGraphicFramePr/>
          <p:nvPr/>
        </p:nvGraphicFramePr>
        <p:xfrm>
          <a:off x="679450" y="3802063"/>
          <a:ext cx="7853363" cy="2011638"/>
        </p:xfrm>
        <a:graphic>
          <a:graphicData uri="http://schemas.openxmlformats.org/drawingml/2006/table">
            <a:tbl>
              <a:tblPr firstRow="1" bandRow="1">
                <a:tableStyleId>{5C22544A-7EE6-4342-B048-85BDC9FD1C3A}</a:tableStyleId>
              </a:tblPr>
              <a:tblGrid>
                <a:gridCol w="7853363">
                  <a:extLst>
                    <a:ext uri="{9D8B030D-6E8A-4147-A177-3AD203B41FA5}">
                      <a16:colId xmlns:a16="http://schemas.microsoft.com/office/drawing/2014/main" val="20000"/>
                    </a:ext>
                  </a:extLst>
                </a:gridCol>
              </a:tblGrid>
              <a:tr h="2011362">
                <a:tc>
                  <a:txBody>
                    <a:bodyPr/>
                    <a:lstStyle/>
                    <a:p>
                      <a:pPr>
                        <a:buNone/>
                      </a:pPr>
                      <a:r>
                        <a:rPr lang="en-US" altLang="zh-CN" sz="1800"/>
                        <a:t>$</a:t>
                      </a:r>
                      <a:r>
                        <a:rPr lang="zh-CN" altLang="en-US" sz="1800"/>
                        <a:t>cd /usr/lib</a:t>
                      </a:r>
                      <a:endParaRPr lang="en-US" altLang="zh-CN" sz="1800" dirty="0"/>
                    </a:p>
                    <a:p>
                      <a:pPr>
                        <a:buNone/>
                      </a:pPr>
                      <a:r>
                        <a:rPr lang="en-US" altLang="zh-CN" sz="1800"/>
                        <a:t>$</a:t>
                      </a:r>
                      <a:r>
                        <a:rPr lang="zh-CN" altLang="en-US" sz="1800"/>
                        <a:t>sudo mkdir jvm #创建/usr/lib/jvm目录用来存放JDK文件</a:t>
                      </a:r>
                    </a:p>
                    <a:p>
                      <a:pPr>
                        <a:buNone/>
                      </a:pPr>
                      <a:r>
                        <a:rPr lang="en-US" altLang="zh-CN" sz="1800"/>
                        <a:t>$</a:t>
                      </a:r>
                      <a:r>
                        <a:rPr lang="zh-CN" altLang="en-US" sz="1800"/>
                        <a:t>cd ~ #进入hadoop用户的主目录</a:t>
                      </a:r>
                    </a:p>
                    <a:p>
                      <a:pPr>
                        <a:buNone/>
                      </a:pPr>
                      <a:r>
                        <a:rPr lang="en-US" altLang="zh-CN" sz="1800"/>
                        <a:t>$</a:t>
                      </a:r>
                      <a:r>
                        <a:rPr lang="zh-CN" altLang="en-US" sz="1800"/>
                        <a:t>cd Downloads  #注意区分大小写字母，刚才已经通过FTP软件把JDK安装包jdk-8u162-linux-x64.tar.gz上传到该目录下</a:t>
                      </a:r>
                    </a:p>
                    <a:p>
                      <a:pPr>
                        <a:buNone/>
                      </a:pPr>
                      <a:r>
                        <a:rPr lang="en-US" altLang="zh-CN" sz="1800"/>
                        <a:t>$</a:t>
                      </a:r>
                      <a:r>
                        <a:rPr lang="zh-CN" altLang="en-US" sz="1800"/>
                        <a:t>sudo tar -zxvf ./jdk-8u162-linux-x64.tar.gz -C /usr/lib/jvm  #把JDK文件解压到/usr/lib/jvm目录下</a:t>
                      </a:r>
                    </a:p>
                  </a:txBody>
                  <a:tcPr marL="91436" marR="91436" marT="45699" marB="45699">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F093ACD1-6A7F-4742-822E-B579AE5D4AF1}"/>
              </a:ext>
            </a:extLst>
          </p:cNvPr>
          <p:cNvSpPr>
            <a:spLocks noGrp="1" noChangeArrowheads="1"/>
          </p:cNvSpPr>
          <p:nvPr>
            <p:ph/>
          </p:nvPr>
        </p:nvSpPr>
        <p:spPr>
          <a:xfrm>
            <a:off x="457200" y="1371600"/>
            <a:ext cx="8153400" cy="690563"/>
          </a:xfrm>
        </p:spPr>
        <p:txBody>
          <a:bodyPr/>
          <a:lstStyle/>
          <a:p>
            <a:r>
              <a:rPr lang="zh-CN" altLang="en-US" sz="2400"/>
              <a:t>下面继续执行如下命令，设置环境变量：</a:t>
            </a:r>
          </a:p>
        </p:txBody>
      </p:sp>
      <p:sp>
        <p:nvSpPr>
          <p:cNvPr id="36867" name="标题 2">
            <a:extLst>
              <a:ext uri="{FF2B5EF4-FFF2-40B4-BE49-F238E27FC236}">
                <a16:creationId xmlns:a16="http://schemas.microsoft.com/office/drawing/2014/main" id="{1759E0F3-B7DB-4927-B1CF-EAD1D55B8276}"/>
              </a:ext>
            </a:extLst>
          </p:cNvPr>
          <p:cNvSpPr>
            <a:spLocks noGrp="1" noChangeArrowheads="1"/>
          </p:cNvSpPr>
          <p:nvPr>
            <p:ph type="title" idx="4294967295"/>
          </p:nvPr>
        </p:nvSpPr>
        <p:spPr/>
        <p:txBody>
          <a:bodyPr/>
          <a:lstStyle/>
          <a:p>
            <a:r>
              <a:rPr lang="zh-CN" altLang="en-US"/>
              <a:t>安装</a:t>
            </a:r>
            <a:r>
              <a:rPr lang="en-US" altLang="zh-CN"/>
              <a:t>Java</a:t>
            </a:r>
            <a:r>
              <a:rPr lang="zh-CN" altLang="en-US"/>
              <a:t>环境</a:t>
            </a:r>
          </a:p>
        </p:txBody>
      </p:sp>
      <p:graphicFrame>
        <p:nvGraphicFramePr>
          <p:cNvPr id="4" name="表格 3">
            <a:extLst>
              <a:ext uri="{FF2B5EF4-FFF2-40B4-BE49-F238E27FC236}">
                <a16:creationId xmlns:a16="http://schemas.microsoft.com/office/drawing/2014/main" id="{4EB9031C-212A-40B0-AE3A-B1B20FA89C64}"/>
              </a:ext>
            </a:extLst>
          </p:cNvPr>
          <p:cNvGraphicFramePr/>
          <p:nvPr/>
        </p:nvGraphicFramePr>
        <p:xfrm>
          <a:off x="757238" y="1968500"/>
          <a:ext cx="7853362" cy="728663"/>
        </p:xfrm>
        <a:graphic>
          <a:graphicData uri="http://schemas.openxmlformats.org/drawingml/2006/table">
            <a:tbl>
              <a:tblPr firstRow="1" bandRow="1">
                <a:tableStyleId>{5C22544A-7EE6-4342-B048-85BDC9FD1C3A}</a:tableStyleId>
              </a:tblPr>
              <a:tblGrid>
                <a:gridCol w="7853362">
                  <a:extLst>
                    <a:ext uri="{9D8B030D-6E8A-4147-A177-3AD203B41FA5}">
                      <a16:colId xmlns:a16="http://schemas.microsoft.com/office/drawing/2014/main" val="20000"/>
                    </a:ext>
                  </a:extLst>
                </a:gridCol>
              </a:tblGrid>
              <a:tr h="728663">
                <a:tc>
                  <a:txBody>
                    <a:bodyPr/>
                    <a:lstStyle/>
                    <a:p>
                      <a:pPr>
                        <a:buNone/>
                      </a:pPr>
                      <a:r>
                        <a:rPr lang="en-US" sz="1800"/>
                        <a:t>$</a:t>
                      </a:r>
                      <a:r>
                        <a:rPr sz="1800"/>
                        <a:t>cd ~</a:t>
                      </a:r>
                    </a:p>
                    <a:p>
                      <a:pPr>
                        <a:buNone/>
                      </a:pPr>
                      <a:r>
                        <a:rPr lang="en-US" sz="1800"/>
                        <a:t>$</a:t>
                      </a:r>
                      <a:r>
                        <a:rPr sz="1800"/>
                        <a:t>vim ~/.bashrc</a:t>
                      </a:r>
                    </a:p>
                  </a:txBody>
                  <a:tcPr marL="91436" marR="91436" marT="45740" marB="45740">
                    <a:solidFill>
                      <a:schemeClr val="tx1"/>
                    </a:solidFill>
                  </a:tcPr>
                </a:tc>
                <a:extLst>
                  <a:ext uri="{0D108BD9-81ED-4DB2-BD59-A6C34878D82A}">
                    <a16:rowId xmlns:a16="http://schemas.microsoft.com/office/drawing/2014/main" val="10000"/>
                  </a:ext>
                </a:extLst>
              </a:tr>
            </a:tbl>
          </a:graphicData>
        </a:graphic>
      </p:graphicFrame>
      <p:sp>
        <p:nvSpPr>
          <p:cNvPr id="36874" name="文本框 4">
            <a:extLst>
              <a:ext uri="{FF2B5EF4-FFF2-40B4-BE49-F238E27FC236}">
                <a16:creationId xmlns:a16="http://schemas.microsoft.com/office/drawing/2014/main" id="{903E2DBA-6D52-44F0-A778-D27A91966A2C}"/>
              </a:ext>
            </a:extLst>
          </p:cNvPr>
          <p:cNvSpPr txBox="1">
            <a:spLocks noChangeArrowheads="1"/>
          </p:cNvSpPr>
          <p:nvPr/>
        </p:nvSpPr>
        <p:spPr bwMode="auto">
          <a:xfrm>
            <a:off x="889000" y="2879725"/>
            <a:ext cx="7634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请在这个文件的开头位置，添加如下几行内容：</a:t>
            </a:r>
          </a:p>
        </p:txBody>
      </p:sp>
      <p:graphicFrame>
        <p:nvGraphicFramePr>
          <p:cNvPr id="6" name="表格 5">
            <a:extLst>
              <a:ext uri="{FF2B5EF4-FFF2-40B4-BE49-F238E27FC236}">
                <a16:creationId xmlns:a16="http://schemas.microsoft.com/office/drawing/2014/main" id="{FB279794-A694-458D-8A32-206524BB2E8F}"/>
              </a:ext>
            </a:extLst>
          </p:cNvPr>
          <p:cNvGraphicFramePr/>
          <p:nvPr/>
        </p:nvGraphicFramePr>
        <p:xfrm>
          <a:off x="757238" y="3351213"/>
          <a:ext cx="7853362" cy="1189037"/>
        </p:xfrm>
        <a:graphic>
          <a:graphicData uri="http://schemas.openxmlformats.org/drawingml/2006/table">
            <a:tbl>
              <a:tblPr firstRow="1" bandRow="1">
                <a:tableStyleId>{5C22544A-7EE6-4342-B048-85BDC9FD1C3A}</a:tableStyleId>
              </a:tblPr>
              <a:tblGrid>
                <a:gridCol w="7853362">
                  <a:extLst>
                    <a:ext uri="{9D8B030D-6E8A-4147-A177-3AD203B41FA5}">
                      <a16:colId xmlns:a16="http://schemas.microsoft.com/office/drawing/2014/main" val="20000"/>
                    </a:ext>
                  </a:extLst>
                </a:gridCol>
              </a:tblGrid>
              <a:tr h="1189037">
                <a:tc>
                  <a:txBody>
                    <a:bodyPr/>
                    <a:lstStyle/>
                    <a:p>
                      <a:pPr>
                        <a:buNone/>
                      </a:pPr>
                      <a:r>
                        <a:rPr lang="zh-CN" altLang="en-US" sz="1800"/>
                        <a:t>export JAVA_HOME=/usr/lib/jvm/jdk1.8.0_162</a:t>
                      </a:r>
                    </a:p>
                    <a:p>
                      <a:pPr>
                        <a:buNone/>
                      </a:pPr>
                      <a:r>
                        <a:rPr lang="zh-CN" altLang="en-US" sz="1800"/>
                        <a:t>export JRE_HOME=${JAVA_HOME}/jre</a:t>
                      </a:r>
                    </a:p>
                    <a:p>
                      <a:pPr>
                        <a:buNone/>
                      </a:pPr>
                      <a:r>
                        <a:rPr lang="zh-CN" altLang="en-US" sz="1800"/>
                        <a:t>export CLASSPATH=.:${JAVA_HOME}/lib:${JRE_HOME}/lib</a:t>
                      </a:r>
                    </a:p>
                    <a:p>
                      <a:pPr>
                        <a:buNone/>
                      </a:pPr>
                      <a:r>
                        <a:rPr lang="zh-CN" altLang="en-US" sz="1800"/>
                        <a:t>export PATH=${JAVA_HOME}/bin:$PATH</a:t>
                      </a:r>
                    </a:p>
                  </a:txBody>
                  <a:tcPr marL="91436" marR="91436" marT="45732" marB="45732">
                    <a:solidFill>
                      <a:schemeClr val="tx1"/>
                    </a:solidFill>
                  </a:tcPr>
                </a:tc>
                <a:extLst>
                  <a:ext uri="{0D108BD9-81ED-4DB2-BD59-A6C34878D82A}">
                    <a16:rowId xmlns:a16="http://schemas.microsoft.com/office/drawing/2014/main" val="10000"/>
                  </a:ext>
                </a:extLst>
              </a:tr>
            </a:tbl>
          </a:graphicData>
        </a:graphic>
      </p:graphicFrame>
      <p:sp>
        <p:nvSpPr>
          <p:cNvPr id="36881" name="文本框 6">
            <a:extLst>
              <a:ext uri="{FF2B5EF4-FFF2-40B4-BE49-F238E27FC236}">
                <a16:creationId xmlns:a16="http://schemas.microsoft.com/office/drawing/2014/main" id="{293E26FD-450F-4610-A5A2-49C596499D45}"/>
              </a:ext>
            </a:extLst>
          </p:cNvPr>
          <p:cNvSpPr txBox="1">
            <a:spLocks noChangeArrowheads="1"/>
          </p:cNvSpPr>
          <p:nvPr/>
        </p:nvSpPr>
        <p:spPr bwMode="auto">
          <a:xfrm>
            <a:off x="889000" y="4703763"/>
            <a:ext cx="7634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继续执行如下命令让.bashrc文件的配置立即生效：</a:t>
            </a:r>
          </a:p>
        </p:txBody>
      </p:sp>
      <p:graphicFrame>
        <p:nvGraphicFramePr>
          <p:cNvPr id="8" name="表格 7">
            <a:extLst>
              <a:ext uri="{FF2B5EF4-FFF2-40B4-BE49-F238E27FC236}">
                <a16:creationId xmlns:a16="http://schemas.microsoft.com/office/drawing/2014/main" id="{6352AF14-76C1-48E5-B4F1-531A3B0EDF28}"/>
              </a:ext>
            </a:extLst>
          </p:cNvPr>
          <p:cNvGraphicFramePr/>
          <p:nvPr/>
        </p:nvGraphicFramePr>
        <p:xfrm>
          <a:off x="779463" y="5157788"/>
          <a:ext cx="7853362" cy="728662"/>
        </p:xfrm>
        <a:graphic>
          <a:graphicData uri="http://schemas.openxmlformats.org/drawingml/2006/table">
            <a:tbl>
              <a:tblPr firstRow="1" bandRow="1">
                <a:tableStyleId>{5C22544A-7EE6-4342-B048-85BDC9FD1C3A}</a:tableStyleId>
              </a:tblPr>
              <a:tblGrid>
                <a:gridCol w="7853362">
                  <a:extLst>
                    <a:ext uri="{9D8B030D-6E8A-4147-A177-3AD203B41FA5}">
                      <a16:colId xmlns:a16="http://schemas.microsoft.com/office/drawing/2014/main" val="20000"/>
                    </a:ext>
                  </a:extLst>
                </a:gridCol>
              </a:tblGrid>
              <a:tr h="728662">
                <a:tc>
                  <a:txBody>
                    <a:bodyPr/>
                    <a:lstStyle/>
                    <a:p>
                      <a:pPr>
                        <a:buNone/>
                      </a:pPr>
                      <a:r>
                        <a:rPr lang="en-US" sz="1800"/>
                        <a:t>$</a:t>
                      </a:r>
                      <a:r>
                        <a:rPr sz="1800"/>
                        <a:t>source ~/.bashrc</a:t>
                      </a:r>
                    </a:p>
                  </a:txBody>
                  <a:tcPr marL="91436" marR="91436" marT="45740" marB="4574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72E6ECCB-23A8-46FF-92AC-5285CAC11823}"/>
              </a:ext>
            </a:extLst>
          </p:cNvPr>
          <p:cNvSpPr>
            <a:spLocks noGrp="1" noChangeArrowheads="1"/>
          </p:cNvSpPr>
          <p:nvPr>
            <p:ph/>
          </p:nvPr>
        </p:nvSpPr>
        <p:spPr>
          <a:xfrm>
            <a:off x="457200" y="1371600"/>
            <a:ext cx="8153400" cy="719138"/>
          </a:xfrm>
        </p:spPr>
        <p:txBody>
          <a:bodyPr/>
          <a:lstStyle/>
          <a:p>
            <a:r>
              <a:rPr lang="zh-CN" altLang="en-US" sz="2400"/>
              <a:t>这时，可以使用如下命令查看是否安装成功：</a:t>
            </a:r>
          </a:p>
        </p:txBody>
      </p:sp>
      <p:sp>
        <p:nvSpPr>
          <p:cNvPr id="37891" name="标题 2">
            <a:extLst>
              <a:ext uri="{FF2B5EF4-FFF2-40B4-BE49-F238E27FC236}">
                <a16:creationId xmlns:a16="http://schemas.microsoft.com/office/drawing/2014/main" id="{CADDE3E0-9713-4051-A566-361635AF73EC}"/>
              </a:ext>
            </a:extLst>
          </p:cNvPr>
          <p:cNvSpPr>
            <a:spLocks noGrp="1" noChangeArrowheads="1"/>
          </p:cNvSpPr>
          <p:nvPr>
            <p:ph type="title" idx="4294967295"/>
          </p:nvPr>
        </p:nvSpPr>
        <p:spPr/>
        <p:txBody>
          <a:bodyPr/>
          <a:lstStyle/>
          <a:p>
            <a:r>
              <a:rPr lang="zh-CN" altLang="en-US"/>
              <a:t>安装</a:t>
            </a:r>
            <a:r>
              <a:rPr lang="en-US" altLang="zh-CN"/>
              <a:t>Java</a:t>
            </a:r>
            <a:r>
              <a:rPr lang="zh-CN" altLang="en-US"/>
              <a:t>环境</a:t>
            </a:r>
          </a:p>
        </p:txBody>
      </p:sp>
      <p:graphicFrame>
        <p:nvGraphicFramePr>
          <p:cNvPr id="8" name="表格 7">
            <a:extLst>
              <a:ext uri="{FF2B5EF4-FFF2-40B4-BE49-F238E27FC236}">
                <a16:creationId xmlns:a16="http://schemas.microsoft.com/office/drawing/2014/main" id="{4EDD0AE9-9561-45E8-AC7B-7188BF5C2591}"/>
              </a:ext>
            </a:extLst>
          </p:cNvPr>
          <p:cNvGraphicFramePr/>
          <p:nvPr/>
        </p:nvGraphicFramePr>
        <p:xfrm>
          <a:off x="606425" y="1912938"/>
          <a:ext cx="7853363" cy="728662"/>
        </p:xfrm>
        <a:graphic>
          <a:graphicData uri="http://schemas.openxmlformats.org/drawingml/2006/table">
            <a:tbl>
              <a:tblPr firstRow="1" bandRow="1">
                <a:tableStyleId>{5C22544A-7EE6-4342-B048-85BDC9FD1C3A}</a:tableStyleId>
              </a:tblPr>
              <a:tblGrid>
                <a:gridCol w="7853363">
                  <a:extLst>
                    <a:ext uri="{9D8B030D-6E8A-4147-A177-3AD203B41FA5}">
                      <a16:colId xmlns:a16="http://schemas.microsoft.com/office/drawing/2014/main" val="20000"/>
                    </a:ext>
                  </a:extLst>
                </a:gridCol>
              </a:tblGrid>
              <a:tr h="728662">
                <a:tc>
                  <a:txBody>
                    <a:bodyPr/>
                    <a:lstStyle/>
                    <a:p>
                      <a:pPr>
                        <a:buNone/>
                      </a:pPr>
                      <a:r>
                        <a:rPr lang="en-US" sz="1800"/>
                        <a:t>$</a:t>
                      </a:r>
                      <a:r>
                        <a:rPr sz="1800"/>
                        <a:t>java -version</a:t>
                      </a:r>
                    </a:p>
                  </a:txBody>
                  <a:tcPr marL="91436" marR="91436" marT="45740" marB="45740">
                    <a:solidFill>
                      <a:schemeClr val="tx1"/>
                    </a:solidFill>
                  </a:tcPr>
                </a:tc>
                <a:extLst>
                  <a:ext uri="{0D108BD9-81ED-4DB2-BD59-A6C34878D82A}">
                    <a16:rowId xmlns:a16="http://schemas.microsoft.com/office/drawing/2014/main" val="10000"/>
                  </a:ext>
                </a:extLst>
              </a:tr>
            </a:tbl>
          </a:graphicData>
        </a:graphic>
      </p:graphicFrame>
      <p:sp>
        <p:nvSpPr>
          <p:cNvPr id="37898" name="文本框 3">
            <a:extLst>
              <a:ext uri="{FF2B5EF4-FFF2-40B4-BE49-F238E27FC236}">
                <a16:creationId xmlns:a16="http://schemas.microsoft.com/office/drawing/2014/main" id="{AAFF46D4-B149-4CD1-8FB1-CFCC2C0C1726}"/>
              </a:ext>
            </a:extLst>
          </p:cNvPr>
          <p:cNvSpPr txBox="1">
            <a:spLocks noChangeArrowheads="1"/>
          </p:cNvSpPr>
          <p:nvPr/>
        </p:nvSpPr>
        <p:spPr bwMode="auto">
          <a:xfrm>
            <a:off x="846138" y="2784475"/>
            <a:ext cx="7615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如果能够在屏幕上返回如下信息，则说明安装成功：</a:t>
            </a:r>
          </a:p>
        </p:txBody>
      </p:sp>
      <p:graphicFrame>
        <p:nvGraphicFramePr>
          <p:cNvPr id="5" name="表格 4">
            <a:extLst>
              <a:ext uri="{FF2B5EF4-FFF2-40B4-BE49-F238E27FC236}">
                <a16:creationId xmlns:a16="http://schemas.microsoft.com/office/drawing/2014/main" id="{EA4CC99E-CBE4-4118-89D3-2216624E016B}"/>
              </a:ext>
            </a:extLst>
          </p:cNvPr>
          <p:cNvGraphicFramePr/>
          <p:nvPr/>
        </p:nvGraphicFramePr>
        <p:xfrm>
          <a:off x="606425" y="3352800"/>
          <a:ext cx="7853363" cy="1189038"/>
        </p:xfrm>
        <a:graphic>
          <a:graphicData uri="http://schemas.openxmlformats.org/drawingml/2006/table">
            <a:tbl>
              <a:tblPr firstRow="1" bandRow="1">
                <a:tableStyleId>{5C22544A-7EE6-4342-B048-85BDC9FD1C3A}</a:tableStyleId>
              </a:tblPr>
              <a:tblGrid>
                <a:gridCol w="7853363">
                  <a:extLst>
                    <a:ext uri="{9D8B030D-6E8A-4147-A177-3AD203B41FA5}">
                      <a16:colId xmlns:a16="http://schemas.microsoft.com/office/drawing/2014/main" val="20000"/>
                    </a:ext>
                  </a:extLst>
                </a:gridCol>
              </a:tblGrid>
              <a:tr h="1189038">
                <a:tc>
                  <a:txBody>
                    <a:bodyPr/>
                    <a:lstStyle/>
                    <a:p>
                      <a:pPr>
                        <a:buNone/>
                      </a:pPr>
                      <a:r>
                        <a:rPr sz="1800"/>
                        <a:t>hadoop@ubuntu:~$ java -version</a:t>
                      </a:r>
                    </a:p>
                    <a:p>
                      <a:pPr>
                        <a:buNone/>
                      </a:pPr>
                      <a:r>
                        <a:rPr sz="1800"/>
                        <a:t>java version "1.8.0_162"</a:t>
                      </a:r>
                    </a:p>
                    <a:p>
                      <a:pPr>
                        <a:buNone/>
                      </a:pPr>
                      <a:r>
                        <a:rPr sz="1800"/>
                        <a:t>Java(TM) SE Runtime Environment (build 1.8.0_162-b12)</a:t>
                      </a:r>
                    </a:p>
                    <a:p>
                      <a:pPr>
                        <a:buNone/>
                      </a:pPr>
                      <a:r>
                        <a:rPr sz="1800"/>
                        <a:t>Java HotSpot(TM) 64-Bit Server VM (build 25.162-b12, mixed mode)</a:t>
                      </a:r>
                    </a:p>
                  </a:txBody>
                  <a:tcPr marL="91436" marR="91436" marT="45732" marB="45732">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a:extLst>
              <a:ext uri="{FF2B5EF4-FFF2-40B4-BE49-F238E27FC236}">
                <a16:creationId xmlns:a16="http://schemas.microsoft.com/office/drawing/2014/main" id="{04305D54-ECF0-4A36-ABE7-D504606E14AA}"/>
              </a:ext>
            </a:extLst>
          </p:cNvPr>
          <p:cNvSpPr>
            <a:spLocks noGrp="1" noChangeArrowheads="1"/>
          </p:cNvSpPr>
          <p:nvPr>
            <p:ph type="title" idx="4294967295"/>
          </p:nvPr>
        </p:nvSpPr>
        <p:spPr/>
        <p:txBody>
          <a:bodyPr/>
          <a:lstStyle/>
          <a:p>
            <a:r>
              <a:rPr lang="zh-CN" altLang="en-US"/>
              <a:t>单机安装配置</a:t>
            </a:r>
          </a:p>
        </p:txBody>
      </p:sp>
      <p:sp>
        <p:nvSpPr>
          <p:cNvPr id="38915" name="矩形 3">
            <a:extLst>
              <a:ext uri="{FF2B5EF4-FFF2-40B4-BE49-F238E27FC236}">
                <a16:creationId xmlns:a16="http://schemas.microsoft.com/office/drawing/2014/main" id="{62D87390-6F0B-49C9-B2D7-E492B68D9CD8}"/>
              </a:ext>
            </a:extLst>
          </p:cNvPr>
          <p:cNvSpPr>
            <a:spLocks noChangeArrowheads="1"/>
          </p:cNvSpPr>
          <p:nvPr/>
        </p:nvSpPr>
        <p:spPr bwMode="auto">
          <a:xfrm>
            <a:off x="762000" y="1676400"/>
            <a:ext cx="79248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Hadoop 3 </a:t>
            </a:r>
            <a:r>
              <a:rPr lang="zh-CN" altLang="en-US" sz="1800"/>
              <a:t>可以到官网下载，需要下载 </a:t>
            </a:r>
            <a:r>
              <a:rPr lang="en-US" altLang="zh-CN" sz="1800" b="1"/>
              <a:t>hadoop-3.1.3.tar.gz</a:t>
            </a:r>
            <a:r>
              <a:rPr lang="zh-CN" altLang="en-US" sz="1800"/>
              <a:t> 这个格式的文件，这是编译好的，另一个包含 </a:t>
            </a:r>
            <a:r>
              <a:rPr lang="en-US" altLang="zh-CN" sz="1800"/>
              <a:t>src </a:t>
            </a:r>
            <a:r>
              <a:rPr lang="zh-CN" altLang="en-US" sz="1800"/>
              <a:t>的则是 </a:t>
            </a:r>
            <a:r>
              <a:rPr lang="en-US" altLang="zh-CN" sz="1800"/>
              <a:t>Hadoop </a:t>
            </a:r>
            <a:r>
              <a:rPr lang="zh-CN" altLang="en-US" sz="1800"/>
              <a:t>源代码，需要进行编译才可使用</a:t>
            </a:r>
            <a:endParaRPr lang="en-US" altLang="zh-CN" sz="1800"/>
          </a:p>
          <a:p>
            <a:pPr eaLnBrk="1" hangingPunct="1">
              <a:spcBef>
                <a:spcPct val="0"/>
              </a:spcBef>
              <a:buFontTx/>
              <a:buNone/>
            </a:pPr>
            <a:endParaRPr lang="zh-CN" altLang="en-US" sz="1800"/>
          </a:p>
        </p:txBody>
      </p:sp>
      <p:sp>
        <p:nvSpPr>
          <p:cNvPr id="38916" name="TextBox 4">
            <a:extLst>
              <a:ext uri="{FF2B5EF4-FFF2-40B4-BE49-F238E27FC236}">
                <a16:creationId xmlns:a16="http://schemas.microsoft.com/office/drawing/2014/main" id="{0928929E-BF7B-4648-89D3-051333F3F3DB}"/>
              </a:ext>
            </a:extLst>
          </p:cNvPr>
          <p:cNvSpPr txBox="1">
            <a:spLocks noChangeArrowheads="1"/>
          </p:cNvSpPr>
          <p:nvPr/>
        </p:nvSpPr>
        <p:spPr bwMode="auto">
          <a:xfrm>
            <a:off x="762000" y="1219200"/>
            <a:ext cx="2836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Hadoop 3 </a:t>
            </a:r>
            <a:r>
              <a:rPr lang="zh-CN" altLang="en-US" sz="1800"/>
              <a:t>安装文件的下载</a:t>
            </a:r>
          </a:p>
        </p:txBody>
      </p:sp>
      <p:sp>
        <p:nvSpPr>
          <p:cNvPr id="38917" name="矩形 5">
            <a:extLst>
              <a:ext uri="{FF2B5EF4-FFF2-40B4-BE49-F238E27FC236}">
                <a16:creationId xmlns:a16="http://schemas.microsoft.com/office/drawing/2014/main" id="{6E49F173-9D7D-4CBA-BC76-DA3BD7FB8014}"/>
              </a:ext>
            </a:extLst>
          </p:cNvPr>
          <p:cNvSpPr>
            <a:spLocks noChangeArrowheads="1"/>
          </p:cNvSpPr>
          <p:nvPr/>
        </p:nvSpPr>
        <p:spPr bwMode="auto">
          <a:xfrm>
            <a:off x="762000" y="2590800"/>
            <a:ext cx="7696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a:t>如果读者是使用虚拟机方式安装</a:t>
            </a:r>
            <a:r>
              <a:rPr lang="en-US" altLang="zh-CN" sz="1800"/>
              <a:t>Ubuntu</a:t>
            </a:r>
            <a:r>
              <a:rPr lang="zh-CN" altLang="en-US" sz="1800"/>
              <a:t>系统的用户，请用虚拟机中的</a:t>
            </a:r>
            <a:r>
              <a:rPr lang="en-US" altLang="zh-CN" sz="1800"/>
              <a:t>Ubuntu</a:t>
            </a:r>
            <a:r>
              <a:rPr lang="zh-CN" altLang="en-US" sz="1800"/>
              <a:t>自带</a:t>
            </a:r>
            <a:r>
              <a:rPr lang="en-US" altLang="zh-CN" sz="1800"/>
              <a:t>firefox</a:t>
            </a:r>
            <a:r>
              <a:rPr lang="zh-CN" altLang="en-US" sz="1800"/>
              <a:t>浏览器访问本指南，再点击下载地址，才能把</a:t>
            </a:r>
            <a:r>
              <a:rPr lang="en-US" altLang="zh-CN" sz="1800"/>
              <a:t>hadoop</a:t>
            </a:r>
            <a:r>
              <a:rPr lang="zh-CN" altLang="en-US" sz="1800"/>
              <a:t>文件下载虚拟机</a:t>
            </a:r>
            <a:r>
              <a:rPr lang="en-US" altLang="zh-CN" sz="1800"/>
              <a:t>ubuntu</a:t>
            </a:r>
            <a:r>
              <a:rPr lang="zh-CN" altLang="en-US" sz="1800"/>
              <a:t>中。请不要使用</a:t>
            </a:r>
            <a:r>
              <a:rPr lang="en-US" altLang="zh-CN" sz="1800"/>
              <a:t>Windows</a:t>
            </a:r>
            <a:r>
              <a:rPr lang="zh-CN" altLang="en-US" sz="1800"/>
              <a:t>系统下的浏览器下载，文件会被下载到</a:t>
            </a:r>
            <a:r>
              <a:rPr lang="en-US" altLang="zh-CN" sz="1800"/>
              <a:t>Windows</a:t>
            </a:r>
            <a:r>
              <a:rPr lang="zh-CN" altLang="en-US" sz="1800"/>
              <a:t>系统中，虚拟机中的</a:t>
            </a:r>
            <a:r>
              <a:rPr lang="en-US" altLang="zh-CN" sz="1800"/>
              <a:t>Ubuntu</a:t>
            </a:r>
            <a:r>
              <a:rPr lang="zh-CN" altLang="en-US" sz="1800"/>
              <a:t>无法访问外部</a:t>
            </a:r>
            <a:r>
              <a:rPr lang="en-US" altLang="zh-CN" sz="1800"/>
              <a:t>Windows</a:t>
            </a:r>
            <a:r>
              <a:rPr lang="zh-CN" altLang="en-US" sz="1800"/>
              <a:t>系统的文件，造成不必要的麻烦。</a:t>
            </a:r>
          </a:p>
          <a:p>
            <a:pPr eaLnBrk="1" hangingPunct="1">
              <a:spcBef>
                <a:spcPct val="0"/>
              </a:spcBef>
            </a:pPr>
            <a:r>
              <a:rPr lang="zh-CN" altLang="en-US" sz="1800"/>
              <a:t>如果读者是使用双系统方式安装</a:t>
            </a:r>
            <a:r>
              <a:rPr lang="en-US" altLang="zh-CN" sz="1800"/>
              <a:t>Ubuntu</a:t>
            </a:r>
            <a:r>
              <a:rPr lang="zh-CN" altLang="en-US" sz="1800"/>
              <a:t>系统的用户，请进去</a:t>
            </a:r>
            <a:r>
              <a:rPr lang="en-US" altLang="zh-CN" sz="1800"/>
              <a:t>Ubuntu</a:t>
            </a:r>
            <a:r>
              <a:rPr lang="zh-CN" altLang="en-US" sz="1800"/>
              <a:t>系统，在</a:t>
            </a:r>
            <a:r>
              <a:rPr lang="en-US" altLang="zh-CN" sz="1800"/>
              <a:t>Ubuntu</a:t>
            </a:r>
            <a:r>
              <a:rPr lang="zh-CN" altLang="en-US" sz="1800"/>
              <a:t>系统打开</a:t>
            </a:r>
            <a:r>
              <a:rPr lang="en-US" altLang="zh-CN" sz="1800"/>
              <a:t>firefox</a:t>
            </a:r>
            <a:r>
              <a:rPr lang="zh-CN" altLang="en-US" sz="1800"/>
              <a:t>浏览器，再点击下载</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a:extLst>
              <a:ext uri="{FF2B5EF4-FFF2-40B4-BE49-F238E27FC236}">
                <a16:creationId xmlns:a16="http://schemas.microsoft.com/office/drawing/2014/main" id="{25DB0D00-F61F-46A2-A5B0-150063C32EA9}"/>
              </a:ext>
            </a:extLst>
          </p:cNvPr>
          <p:cNvSpPr>
            <a:spLocks noGrp="1" noChangeArrowheads="1"/>
          </p:cNvSpPr>
          <p:nvPr>
            <p:ph type="title" idx="4294967295"/>
          </p:nvPr>
        </p:nvSpPr>
        <p:spPr/>
        <p:txBody>
          <a:bodyPr/>
          <a:lstStyle/>
          <a:p>
            <a:r>
              <a:rPr lang="zh-CN" altLang="en-US"/>
              <a:t>单机安装配置</a:t>
            </a:r>
          </a:p>
        </p:txBody>
      </p:sp>
      <p:sp>
        <p:nvSpPr>
          <p:cNvPr id="39939" name="矩形 3">
            <a:extLst>
              <a:ext uri="{FF2B5EF4-FFF2-40B4-BE49-F238E27FC236}">
                <a16:creationId xmlns:a16="http://schemas.microsoft.com/office/drawing/2014/main" id="{AFE9F0B8-167F-401B-8045-DAA292B87950}"/>
              </a:ext>
            </a:extLst>
          </p:cNvPr>
          <p:cNvSpPr>
            <a:spLocks noChangeArrowheads="1"/>
          </p:cNvSpPr>
          <p:nvPr/>
        </p:nvSpPr>
        <p:spPr bwMode="auto">
          <a:xfrm>
            <a:off x="609600" y="1219200"/>
            <a:ext cx="3852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选择将 </a:t>
            </a:r>
            <a:r>
              <a:rPr lang="en-US" altLang="zh-CN" sz="1800"/>
              <a:t>Hadoop </a:t>
            </a:r>
            <a:r>
              <a:rPr lang="zh-CN" altLang="en-US" sz="1800"/>
              <a:t>安装至 </a:t>
            </a:r>
            <a:r>
              <a:rPr lang="en-US" altLang="zh-CN" sz="1800"/>
              <a:t>/usr/local/ </a:t>
            </a:r>
            <a:r>
              <a:rPr lang="zh-CN" altLang="en-US" sz="1800"/>
              <a:t>中</a:t>
            </a:r>
          </a:p>
        </p:txBody>
      </p:sp>
      <p:graphicFrame>
        <p:nvGraphicFramePr>
          <p:cNvPr id="5" name="表格 4">
            <a:extLst>
              <a:ext uri="{FF2B5EF4-FFF2-40B4-BE49-F238E27FC236}">
                <a16:creationId xmlns:a16="http://schemas.microsoft.com/office/drawing/2014/main" id="{59BE6A3F-3750-4FC5-82A3-1E7BF97DE154}"/>
              </a:ext>
            </a:extLst>
          </p:cNvPr>
          <p:cNvGraphicFramePr>
            <a:graphicFrameLocks noGrp="1"/>
          </p:cNvGraphicFramePr>
          <p:nvPr/>
        </p:nvGraphicFramePr>
        <p:xfrm>
          <a:off x="304800" y="1706563"/>
          <a:ext cx="8686800" cy="1189037"/>
        </p:xfrm>
        <a:graphic>
          <a:graphicData uri="http://schemas.openxmlformats.org/drawingml/2006/table">
            <a:tbl>
              <a:tblPr firstRow="1" bandRow="1">
                <a:tableStyleId>{00A15C55-8517-42AA-B614-E9B94910E393}</a:tableStyleId>
              </a:tblPr>
              <a:tblGrid>
                <a:gridCol w="8686800">
                  <a:extLst>
                    <a:ext uri="{9D8B030D-6E8A-4147-A177-3AD203B41FA5}">
                      <a16:colId xmlns:a16="http://schemas.microsoft.com/office/drawing/2014/main" val="20000"/>
                    </a:ext>
                  </a:extLst>
                </a:gridCol>
              </a:tblGrid>
              <a:tr h="1189037">
                <a:tc>
                  <a:txBody>
                    <a:bodyPr/>
                    <a:lstStyle/>
                    <a:p>
                      <a:r>
                        <a:rPr lang="en-US" altLang="zh-CN" sz="1800" dirty="0"/>
                        <a:t>$ </a:t>
                      </a:r>
                      <a:r>
                        <a:rPr lang="en-US" altLang="zh-CN" sz="1800" dirty="0" err="1"/>
                        <a:t>sudo</a:t>
                      </a:r>
                      <a:r>
                        <a:rPr lang="en-US" altLang="zh-CN" sz="1800" dirty="0"/>
                        <a:t> tar -</a:t>
                      </a:r>
                      <a:r>
                        <a:rPr lang="en-US" altLang="zh-CN" sz="1800" dirty="0" err="1"/>
                        <a:t>zxf</a:t>
                      </a:r>
                      <a:r>
                        <a:rPr lang="en-US" altLang="zh-CN" sz="1800" dirty="0"/>
                        <a:t> ~/</a:t>
                      </a:r>
                      <a:r>
                        <a:rPr lang="zh-CN" altLang="en-US" sz="1800" dirty="0"/>
                        <a:t>下载</a:t>
                      </a:r>
                      <a:r>
                        <a:rPr lang="en-US" altLang="zh-CN" sz="1800" dirty="0"/>
                        <a:t>/hadoop-3.1.3.tar.gz -C /</a:t>
                      </a:r>
                      <a:r>
                        <a:rPr lang="en-US" altLang="zh-CN" sz="1800" dirty="0" err="1"/>
                        <a:t>usr</a:t>
                      </a:r>
                      <a:r>
                        <a:rPr lang="en-US" altLang="zh-CN" sz="1800" dirty="0"/>
                        <a:t>/local    # </a:t>
                      </a:r>
                      <a:r>
                        <a:rPr lang="zh-CN" altLang="en-US" sz="1800" dirty="0"/>
                        <a:t>解压到</a:t>
                      </a:r>
                      <a:r>
                        <a:rPr lang="en-US" altLang="zh-CN" sz="1800" dirty="0"/>
                        <a:t>/</a:t>
                      </a:r>
                      <a:r>
                        <a:rPr lang="en-US" altLang="zh-CN" sz="1800" dirty="0" err="1"/>
                        <a:t>usr</a:t>
                      </a:r>
                      <a:r>
                        <a:rPr lang="en-US" altLang="zh-CN" sz="1800" dirty="0"/>
                        <a:t>/local</a:t>
                      </a:r>
                      <a:r>
                        <a:rPr lang="zh-CN" altLang="en-US" sz="1800" dirty="0"/>
                        <a:t>中</a:t>
                      </a:r>
                    </a:p>
                    <a:p>
                      <a:r>
                        <a:rPr lang="en-US" altLang="zh-CN" sz="1800" dirty="0"/>
                        <a:t>$</a:t>
                      </a:r>
                      <a:r>
                        <a:rPr lang="en-US" altLang="zh-CN" sz="1800" dirty="0" err="1"/>
                        <a:t>cd</a:t>
                      </a:r>
                      <a:r>
                        <a:rPr lang="en-US" altLang="zh-CN" sz="1800" dirty="0"/>
                        <a:t> /</a:t>
                      </a:r>
                      <a:r>
                        <a:rPr lang="en-US" altLang="zh-CN" sz="1800" dirty="0" err="1"/>
                        <a:t>usr</a:t>
                      </a:r>
                      <a:r>
                        <a:rPr lang="en-US" altLang="zh-CN" sz="1800" dirty="0"/>
                        <a:t>/local/</a:t>
                      </a:r>
                    </a:p>
                    <a:p>
                      <a:r>
                        <a:rPr lang="en-US" altLang="zh-CN" sz="1800" dirty="0"/>
                        <a:t>$</a:t>
                      </a:r>
                      <a:r>
                        <a:rPr lang="en-US" altLang="zh-CN" sz="1800" dirty="0" err="1"/>
                        <a:t>sudo</a:t>
                      </a:r>
                      <a:r>
                        <a:rPr lang="en-US" altLang="zh-CN" sz="1800" dirty="0"/>
                        <a:t> </a:t>
                      </a:r>
                      <a:r>
                        <a:rPr lang="en-US" altLang="zh-CN" sz="1800" dirty="0" err="1"/>
                        <a:t>mv</a:t>
                      </a:r>
                      <a:r>
                        <a:rPr lang="en-US" altLang="zh-CN" sz="1800" dirty="0"/>
                        <a:t> ./hadoop-3.1.3/ ./</a:t>
                      </a:r>
                      <a:r>
                        <a:rPr lang="en-US" altLang="zh-CN" sz="1800" dirty="0" err="1"/>
                        <a:t>hadoop</a:t>
                      </a:r>
                      <a:r>
                        <a:rPr lang="en-US" altLang="zh-CN" sz="1800" dirty="0"/>
                        <a:t>            # </a:t>
                      </a:r>
                      <a:r>
                        <a:rPr lang="zh-CN" altLang="en-US" sz="1800" dirty="0"/>
                        <a:t>将文件夹名改为</a:t>
                      </a:r>
                      <a:r>
                        <a:rPr lang="en-US" altLang="zh-CN" sz="1800" dirty="0" err="1"/>
                        <a:t>hadoop</a:t>
                      </a:r>
                      <a:endParaRPr lang="en-US" altLang="zh-CN" sz="1800" dirty="0"/>
                    </a:p>
                    <a:p>
                      <a:r>
                        <a:rPr lang="en-US" altLang="zh-CN" sz="1800" dirty="0"/>
                        <a:t>$</a:t>
                      </a:r>
                      <a:r>
                        <a:rPr lang="en-US" altLang="zh-CN" sz="1800" dirty="0" err="1"/>
                        <a:t>sudo</a:t>
                      </a:r>
                      <a:r>
                        <a:rPr lang="en-US" altLang="zh-CN" sz="1800" dirty="0"/>
                        <a:t> </a:t>
                      </a:r>
                      <a:r>
                        <a:rPr lang="en-US" altLang="zh-CN" sz="1800" dirty="0" err="1"/>
                        <a:t>chown</a:t>
                      </a:r>
                      <a:r>
                        <a:rPr lang="en-US" altLang="zh-CN" sz="1800" dirty="0"/>
                        <a:t> -R </a:t>
                      </a:r>
                      <a:r>
                        <a:rPr lang="en-US" altLang="zh-CN" sz="1800" dirty="0" err="1"/>
                        <a:t>hadoop:hadoop</a:t>
                      </a:r>
                      <a:r>
                        <a:rPr lang="en-US" altLang="zh-CN" sz="1800" dirty="0"/>
                        <a:t> ./</a:t>
                      </a:r>
                      <a:r>
                        <a:rPr lang="en-US" altLang="zh-CN" sz="1800" dirty="0" err="1"/>
                        <a:t>hadoop</a:t>
                      </a:r>
                      <a:r>
                        <a:rPr lang="en-US" altLang="zh-CN" sz="1800" dirty="0"/>
                        <a:t>        # </a:t>
                      </a:r>
                      <a:r>
                        <a:rPr lang="zh-CN" altLang="en-US" sz="1800" dirty="0"/>
                        <a:t>修改文件权限</a:t>
                      </a:r>
                    </a:p>
                  </a:txBody>
                  <a:tcPr marT="45732" marB="45732"/>
                </a:tc>
                <a:extLst>
                  <a:ext uri="{0D108BD9-81ED-4DB2-BD59-A6C34878D82A}">
                    <a16:rowId xmlns:a16="http://schemas.microsoft.com/office/drawing/2014/main" val="10000"/>
                  </a:ext>
                </a:extLst>
              </a:tr>
            </a:tbl>
          </a:graphicData>
        </a:graphic>
      </p:graphicFrame>
      <p:sp>
        <p:nvSpPr>
          <p:cNvPr id="39946" name="矩形 5">
            <a:extLst>
              <a:ext uri="{FF2B5EF4-FFF2-40B4-BE49-F238E27FC236}">
                <a16:creationId xmlns:a16="http://schemas.microsoft.com/office/drawing/2014/main" id="{09C68D6C-82F7-4EA4-A938-FE88E41063FC}"/>
              </a:ext>
            </a:extLst>
          </p:cNvPr>
          <p:cNvSpPr>
            <a:spLocks noChangeArrowheads="1"/>
          </p:cNvSpPr>
          <p:nvPr/>
        </p:nvSpPr>
        <p:spPr bwMode="auto">
          <a:xfrm>
            <a:off x="533400" y="3048000"/>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Hadoop </a:t>
            </a:r>
            <a:r>
              <a:rPr lang="zh-CN" altLang="en-US" sz="1800"/>
              <a:t>解压后即可使用。输入如下命令来检查 </a:t>
            </a:r>
            <a:r>
              <a:rPr lang="en-US" altLang="zh-CN" sz="1800"/>
              <a:t>Hadoop </a:t>
            </a:r>
            <a:r>
              <a:rPr lang="zh-CN" altLang="en-US" sz="1800"/>
              <a:t>是否可用，成功则会显示 </a:t>
            </a:r>
            <a:r>
              <a:rPr lang="en-US" altLang="zh-CN" sz="1800"/>
              <a:t>Hadoop </a:t>
            </a:r>
            <a:r>
              <a:rPr lang="zh-CN" altLang="en-US" sz="1800"/>
              <a:t>版本信息：</a:t>
            </a:r>
          </a:p>
        </p:txBody>
      </p:sp>
      <p:graphicFrame>
        <p:nvGraphicFramePr>
          <p:cNvPr id="7" name="表格 6">
            <a:extLst>
              <a:ext uri="{FF2B5EF4-FFF2-40B4-BE49-F238E27FC236}">
                <a16:creationId xmlns:a16="http://schemas.microsoft.com/office/drawing/2014/main" id="{5F269C43-4388-4D3A-8B55-28FBBBB06FF9}"/>
              </a:ext>
            </a:extLst>
          </p:cNvPr>
          <p:cNvGraphicFramePr>
            <a:graphicFrameLocks noGrp="1"/>
          </p:cNvGraphicFramePr>
          <p:nvPr/>
        </p:nvGraphicFramePr>
        <p:xfrm>
          <a:off x="457200" y="3810000"/>
          <a:ext cx="8305800" cy="639962"/>
        </p:xfrm>
        <a:graphic>
          <a:graphicData uri="http://schemas.openxmlformats.org/drawingml/2006/table">
            <a:tbl>
              <a:tblPr firstRow="1" bandRow="1">
                <a:tableStyleId>{00A15C55-8517-42AA-B614-E9B94910E393}</a:tableStyleId>
              </a:tblPr>
              <a:tblGrid>
                <a:gridCol w="8305800">
                  <a:extLst>
                    <a:ext uri="{9D8B030D-6E8A-4147-A177-3AD203B41FA5}">
                      <a16:colId xmlns:a16="http://schemas.microsoft.com/office/drawing/2014/main" val="20000"/>
                    </a:ext>
                  </a:extLst>
                </a:gridCol>
              </a:tblGrid>
              <a:tr h="639763">
                <a:tc>
                  <a:txBody>
                    <a:bodyPr/>
                    <a:lstStyle/>
                    <a:p>
                      <a:r>
                        <a:rPr lang="en-US" altLang="zh-CN" sz="1800" dirty="0"/>
                        <a:t>$ </a:t>
                      </a:r>
                      <a:r>
                        <a:rPr lang="en-US" altLang="zh-CN" sz="1800" dirty="0" err="1"/>
                        <a:t>cd</a:t>
                      </a:r>
                      <a:r>
                        <a:rPr lang="en-US" altLang="zh-CN" sz="1800" dirty="0"/>
                        <a:t> /</a:t>
                      </a:r>
                      <a:r>
                        <a:rPr lang="en-US" altLang="zh-CN" sz="1800" dirty="0" err="1"/>
                        <a:t>usr</a:t>
                      </a:r>
                      <a:r>
                        <a:rPr lang="en-US" altLang="zh-CN" sz="1800" dirty="0"/>
                        <a:t>/local/</a:t>
                      </a:r>
                      <a:r>
                        <a:rPr lang="en-US" altLang="zh-CN" sz="1800" dirty="0" err="1"/>
                        <a:t>hadoop</a:t>
                      </a:r>
                      <a:endParaRPr lang="en-US" altLang="zh-CN" sz="1800" dirty="0"/>
                    </a:p>
                    <a:p>
                      <a:r>
                        <a:rPr lang="en-US" altLang="zh-CN" sz="1800" dirty="0"/>
                        <a:t>$./bin/</a:t>
                      </a:r>
                      <a:r>
                        <a:rPr lang="en-US" altLang="zh-CN" sz="1800" dirty="0" err="1"/>
                        <a:t>hadoop</a:t>
                      </a:r>
                      <a:r>
                        <a:rPr lang="en-US" altLang="zh-CN" sz="1800" dirty="0"/>
                        <a:t> version</a:t>
                      </a:r>
                      <a:endParaRPr lang="zh-CN" altLang="en-US" sz="1800" dirty="0"/>
                    </a:p>
                  </a:txBody>
                  <a:tcPr marT="45661" marB="45661"/>
                </a:tc>
                <a:extLst>
                  <a:ext uri="{0D108BD9-81ED-4DB2-BD59-A6C34878D82A}">
                    <a16:rowId xmlns:a16="http://schemas.microsoft.com/office/drawing/2014/main" val="10000"/>
                  </a:ext>
                </a:extLst>
              </a:tr>
            </a:tbl>
          </a:graphicData>
        </a:graphic>
      </p:graphicFrame>
      <p:sp>
        <p:nvSpPr>
          <p:cNvPr id="39953" name="矩形 7">
            <a:extLst>
              <a:ext uri="{FF2B5EF4-FFF2-40B4-BE49-F238E27FC236}">
                <a16:creationId xmlns:a16="http://schemas.microsoft.com/office/drawing/2014/main" id="{E832AFAA-7FA1-44AE-A643-4482EF06A2BC}"/>
              </a:ext>
            </a:extLst>
          </p:cNvPr>
          <p:cNvSpPr>
            <a:spLocks noChangeArrowheads="1"/>
          </p:cNvSpPr>
          <p:nvPr/>
        </p:nvSpPr>
        <p:spPr bwMode="auto">
          <a:xfrm>
            <a:off x="457200" y="4724400"/>
            <a:ext cx="830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Hadoop </a:t>
            </a:r>
            <a:r>
              <a:rPr lang="zh-CN" altLang="en-US" sz="1800"/>
              <a:t>默认模式为非分布式模式（本地模式），无需进行其他配置即可运行。</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8EAB4E2-C88B-492D-BBDE-798D4DD09D20}"/>
              </a:ext>
            </a:extLst>
          </p:cNvPr>
          <p:cNvSpPr>
            <a:spLocks noGrp="1" noChangeArrowheads="1"/>
          </p:cNvSpPr>
          <p:nvPr>
            <p:ph type="title"/>
          </p:nvPr>
        </p:nvSpPr>
        <p:spPr/>
        <p:txBody>
          <a:bodyPr/>
          <a:lstStyle/>
          <a:p>
            <a:r>
              <a:rPr lang="zh-CN" altLang="zh-CN" b="1"/>
              <a:t>伪分布式安装</a:t>
            </a:r>
            <a:r>
              <a:rPr lang="zh-CN" altLang="en-US" b="1"/>
              <a:t>配置</a:t>
            </a:r>
          </a:p>
        </p:txBody>
      </p:sp>
      <p:sp>
        <p:nvSpPr>
          <p:cNvPr id="40963" name="矩形 4">
            <a:extLst>
              <a:ext uri="{FF2B5EF4-FFF2-40B4-BE49-F238E27FC236}">
                <a16:creationId xmlns:a16="http://schemas.microsoft.com/office/drawing/2014/main" id="{28B2A666-D991-4DC2-B60E-AFD3E69CCD76}"/>
              </a:ext>
            </a:extLst>
          </p:cNvPr>
          <p:cNvSpPr>
            <a:spLocks noChangeArrowheads="1"/>
          </p:cNvSpPr>
          <p:nvPr/>
        </p:nvSpPr>
        <p:spPr bwMode="auto">
          <a:xfrm>
            <a:off x="838200" y="1447800"/>
            <a:ext cx="7543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Hadoop </a:t>
            </a:r>
            <a:r>
              <a:rPr lang="zh-CN" altLang="en-US" sz="2400"/>
              <a:t>可以在单节点上以伪分布式的方式运行，</a:t>
            </a:r>
            <a:r>
              <a:rPr lang="en-US" altLang="zh-CN" sz="2400"/>
              <a:t>Hadoop </a:t>
            </a:r>
            <a:r>
              <a:rPr lang="zh-CN" altLang="en-US" sz="2400"/>
              <a:t>进程以分离的 </a:t>
            </a:r>
            <a:r>
              <a:rPr lang="en-US" altLang="zh-CN" sz="2400"/>
              <a:t>Java </a:t>
            </a:r>
            <a:r>
              <a:rPr lang="zh-CN" altLang="en-US" sz="2400"/>
              <a:t>进程来运行，节点既作为 </a:t>
            </a:r>
            <a:r>
              <a:rPr lang="en-US" altLang="zh-CN" sz="2400"/>
              <a:t>NameNode </a:t>
            </a:r>
            <a:r>
              <a:rPr lang="zh-CN" altLang="en-US" sz="2400"/>
              <a:t>也作为 </a:t>
            </a:r>
            <a:r>
              <a:rPr lang="en-US" altLang="zh-CN" sz="2400"/>
              <a:t>DataNode</a:t>
            </a:r>
            <a:r>
              <a:rPr lang="zh-CN" altLang="en-US" sz="2400"/>
              <a:t>，同时，读取的是 </a:t>
            </a:r>
            <a:r>
              <a:rPr lang="en-US" altLang="zh-CN" sz="2400"/>
              <a:t>HDFS </a:t>
            </a:r>
            <a:r>
              <a:rPr lang="zh-CN" altLang="en-US" sz="2400"/>
              <a:t>中的文件</a:t>
            </a:r>
            <a:endParaRPr lang="en-US" altLang="zh-CN" sz="2400"/>
          </a:p>
          <a:p>
            <a:pPr eaLnBrk="1" hangingPunct="1">
              <a:spcBef>
                <a:spcPct val="0"/>
              </a:spcBef>
            </a:pPr>
            <a:r>
              <a:rPr lang="en-US" altLang="zh-CN" sz="2400"/>
              <a:t>Hadoop </a:t>
            </a:r>
            <a:r>
              <a:rPr lang="zh-CN" altLang="en-US" sz="2400"/>
              <a:t>的配置文件位于 </a:t>
            </a:r>
            <a:r>
              <a:rPr lang="en-US" altLang="zh-CN" sz="2400"/>
              <a:t>/usr/local/hadoop/etc/hadoop/ </a:t>
            </a:r>
            <a:r>
              <a:rPr lang="zh-CN" altLang="en-US" sz="2400"/>
              <a:t>中，伪分布式需要修改</a:t>
            </a:r>
            <a:r>
              <a:rPr lang="en-US" altLang="zh-CN" sz="2400"/>
              <a:t>2</a:t>
            </a:r>
            <a:r>
              <a:rPr lang="zh-CN" altLang="en-US" sz="2400"/>
              <a:t>个配置文件 </a:t>
            </a:r>
            <a:r>
              <a:rPr lang="en-US" altLang="zh-CN" sz="2400" b="1"/>
              <a:t>core-site.xml</a:t>
            </a:r>
            <a:r>
              <a:rPr lang="en-US" altLang="zh-CN" sz="2400"/>
              <a:t> </a:t>
            </a:r>
            <a:r>
              <a:rPr lang="zh-CN" altLang="en-US" sz="2400"/>
              <a:t>和 </a:t>
            </a:r>
            <a:r>
              <a:rPr lang="en-US" altLang="zh-CN" sz="2400" b="1"/>
              <a:t>hdfs-site.xml</a:t>
            </a:r>
            <a:r>
              <a:rPr lang="en-US" altLang="zh-CN" sz="2400"/>
              <a:t> </a:t>
            </a:r>
          </a:p>
          <a:p>
            <a:pPr eaLnBrk="1" hangingPunct="1">
              <a:spcBef>
                <a:spcPct val="0"/>
              </a:spcBef>
            </a:pPr>
            <a:r>
              <a:rPr lang="en-US" altLang="zh-CN" sz="2400"/>
              <a:t>Hadoop</a:t>
            </a:r>
            <a:r>
              <a:rPr lang="zh-CN" altLang="en-US" sz="2400"/>
              <a:t>的配置文件是 </a:t>
            </a:r>
            <a:r>
              <a:rPr lang="en-US" altLang="zh-CN" sz="2400"/>
              <a:t>xml </a:t>
            </a:r>
            <a:r>
              <a:rPr lang="zh-CN" altLang="en-US" sz="2400"/>
              <a:t>格式，每个配置以声明 </a:t>
            </a:r>
            <a:r>
              <a:rPr lang="en-US" altLang="zh-CN" sz="2400"/>
              <a:t>property </a:t>
            </a:r>
            <a:r>
              <a:rPr lang="zh-CN" altLang="en-US" sz="2400"/>
              <a:t>的 </a:t>
            </a:r>
            <a:r>
              <a:rPr lang="en-US" altLang="zh-CN" sz="2400"/>
              <a:t>name </a:t>
            </a:r>
            <a:r>
              <a:rPr lang="zh-CN" altLang="en-US" sz="2400"/>
              <a:t>和 </a:t>
            </a:r>
            <a:r>
              <a:rPr lang="en-US" altLang="zh-CN" sz="2400"/>
              <a:t>value </a:t>
            </a:r>
            <a:r>
              <a:rPr lang="zh-CN" altLang="en-US" sz="2400"/>
              <a:t>的方式来实现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C96854A-8CC5-492F-99F6-1EB51A3F711C}"/>
              </a:ext>
            </a:extLst>
          </p:cNvPr>
          <p:cNvSpPr>
            <a:spLocks noGrp="1" noChangeArrowheads="1"/>
          </p:cNvSpPr>
          <p:nvPr>
            <p:ph type="title"/>
          </p:nvPr>
        </p:nvSpPr>
        <p:spPr/>
        <p:txBody>
          <a:bodyPr/>
          <a:lstStyle/>
          <a:p>
            <a:r>
              <a:rPr lang="zh-CN" altLang="zh-CN" b="1"/>
              <a:t>伪分布式安装</a:t>
            </a:r>
            <a:r>
              <a:rPr lang="zh-CN" altLang="en-US" b="1"/>
              <a:t>配置</a:t>
            </a:r>
          </a:p>
        </p:txBody>
      </p:sp>
      <p:sp>
        <p:nvSpPr>
          <p:cNvPr id="41987" name="TextBox 4">
            <a:extLst>
              <a:ext uri="{FF2B5EF4-FFF2-40B4-BE49-F238E27FC236}">
                <a16:creationId xmlns:a16="http://schemas.microsoft.com/office/drawing/2014/main" id="{ADF98FF4-518C-4D62-9B0B-95EB4453C7F8}"/>
              </a:ext>
            </a:extLst>
          </p:cNvPr>
          <p:cNvSpPr txBox="1">
            <a:spLocks noChangeArrowheads="1"/>
          </p:cNvSpPr>
          <p:nvPr/>
        </p:nvSpPr>
        <p:spPr bwMode="auto">
          <a:xfrm>
            <a:off x="228600" y="1219200"/>
            <a:ext cx="8763000"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zh-CN" altLang="en-US" sz="1800" b="1"/>
              <a:t>实验步骤：</a:t>
            </a:r>
            <a:endParaRPr lang="en-US" altLang="zh-CN" sz="1800" b="1"/>
          </a:p>
          <a:p>
            <a:pPr eaLnBrk="1" hangingPunct="1">
              <a:lnSpc>
                <a:spcPct val="200000"/>
              </a:lnSpc>
              <a:spcBef>
                <a:spcPct val="0"/>
              </a:spcBef>
              <a:buFont typeface="Wingdings" panose="05000000000000000000" pitchFamily="2" charset="2"/>
              <a:buChar char="p"/>
            </a:pPr>
            <a:r>
              <a:rPr lang="zh-CN" altLang="en-US" sz="1800"/>
              <a:t>修改配置文件：</a:t>
            </a:r>
            <a:r>
              <a:rPr lang="en-US" altLang="zh-CN" sz="1800"/>
              <a:t>core-site.xml</a:t>
            </a:r>
            <a:r>
              <a:rPr lang="zh-CN" altLang="en-US" sz="1800"/>
              <a:t>，</a:t>
            </a:r>
            <a:r>
              <a:rPr lang="en-US" altLang="zh-CN" sz="1800"/>
              <a:t>hdfs-site.xml</a:t>
            </a:r>
            <a:r>
              <a:rPr lang="zh-CN" altLang="en-US" sz="1800"/>
              <a:t>，</a:t>
            </a:r>
            <a:r>
              <a:rPr lang="en-US" altLang="zh-CN" sz="1800"/>
              <a:t>mapred-site.xml</a:t>
            </a:r>
          </a:p>
          <a:p>
            <a:pPr eaLnBrk="1" hangingPunct="1">
              <a:lnSpc>
                <a:spcPct val="200000"/>
              </a:lnSpc>
              <a:spcBef>
                <a:spcPct val="0"/>
              </a:spcBef>
              <a:buFont typeface="Wingdings" panose="05000000000000000000" pitchFamily="2" charset="2"/>
              <a:buChar char="p"/>
            </a:pPr>
            <a:r>
              <a:rPr lang="zh-CN" altLang="en-US" sz="1800"/>
              <a:t>初始化文件系统</a:t>
            </a:r>
            <a:r>
              <a:rPr lang="en-US" altLang="zh-CN" sz="1800"/>
              <a:t>hadoop namenode -format</a:t>
            </a:r>
          </a:p>
          <a:p>
            <a:pPr eaLnBrk="1" hangingPunct="1">
              <a:lnSpc>
                <a:spcPct val="200000"/>
              </a:lnSpc>
              <a:spcBef>
                <a:spcPct val="0"/>
              </a:spcBef>
              <a:buFont typeface="Wingdings" panose="05000000000000000000" pitchFamily="2" charset="2"/>
              <a:buChar char="p"/>
            </a:pPr>
            <a:r>
              <a:rPr lang="zh-CN" altLang="en-US" sz="1800"/>
              <a:t>启动所有进程</a:t>
            </a:r>
            <a:r>
              <a:rPr lang="en-US" altLang="zh-CN" sz="1800"/>
              <a:t>start-all.sh</a:t>
            </a:r>
          </a:p>
          <a:p>
            <a:pPr eaLnBrk="1" hangingPunct="1">
              <a:lnSpc>
                <a:spcPct val="200000"/>
              </a:lnSpc>
              <a:spcBef>
                <a:spcPct val="0"/>
              </a:spcBef>
              <a:buFont typeface="Wingdings" panose="05000000000000000000" pitchFamily="2" charset="2"/>
              <a:buChar char="p"/>
            </a:pPr>
            <a:r>
              <a:rPr lang="zh-CN" altLang="en-US" sz="1800"/>
              <a:t>访问</a:t>
            </a:r>
            <a:r>
              <a:rPr lang="en-US" altLang="zh-CN" sz="1800"/>
              <a:t>web</a:t>
            </a:r>
            <a:r>
              <a:rPr lang="zh-CN" altLang="en-US" sz="1800"/>
              <a:t>界面，查看</a:t>
            </a:r>
            <a:r>
              <a:rPr lang="en-US" altLang="zh-CN" sz="1800"/>
              <a:t>Hadoop</a:t>
            </a:r>
            <a:r>
              <a:rPr lang="zh-CN" altLang="en-US" sz="1800"/>
              <a:t>信息</a:t>
            </a:r>
            <a:endParaRPr lang="en-US" altLang="zh-CN" sz="1800"/>
          </a:p>
          <a:p>
            <a:pPr eaLnBrk="1" hangingPunct="1">
              <a:lnSpc>
                <a:spcPct val="200000"/>
              </a:lnSpc>
              <a:spcBef>
                <a:spcPct val="0"/>
              </a:spcBef>
              <a:buFont typeface="Wingdings" panose="05000000000000000000" pitchFamily="2" charset="2"/>
              <a:buChar char="p"/>
            </a:pPr>
            <a:r>
              <a:rPr lang="zh-CN" altLang="en-US" sz="1800"/>
              <a:t>运行实例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bwMode="auto">
      <p:bgPr>
        <a:blipFill dpi="0" rotWithShape="0">
          <a:blip/>
          <a:srcRect/>
          <a:tile tx="0" ty="0" sx="100000" sy="100000" flip="none" algn="tl"/>
        </a:blipFill>
        <a:effectLst/>
      </p:bgPr>
    </p:bg>
    <p:spTree>
      <p:nvGrpSpPr>
        <p:cNvPr id="1" name=""/>
        <p:cNvGrpSpPr/>
        <p:nvPr/>
      </p:nvGrpSpPr>
      <p:grpSpPr>
        <a:xfrm>
          <a:off x="0" y="0"/>
          <a:ext cx="0" cy="0"/>
          <a:chOff x="0" y="0"/>
          <a:chExt cx="0" cy="0"/>
        </a:xfrm>
      </p:grpSpPr>
      <p:sp>
        <p:nvSpPr>
          <p:cNvPr id="43010" name="标题 2">
            <a:extLst>
              <a:ext uri="{FF2B5EF4-FFF2-40B4-BE49-F238E27FC236}">
                <a16:creationId xmlns:a16="http://schemas.microsoft.com/office/drawing/2014/main" id="{F7447714-6CE2-4FD2-B584-4AA46288C601}"/>
              </a:ext>
            </a:extLst>
          </p:cNvPr>
          <p:cNvSpPr>
            <a:spLocks noGrp="1" noChangeArrowheads="1"/>
          </p:cNvSpPr>
          <p:nvPr>
            <p:ph type="title" idx="4294967295"/>
          </p:nvPr>
        </p:nvSpPr>
        <p:spPr/>
        <p:txBody>
          <a:bodyPr/>
          <a:lstStyle/>
          <a:p>
            <a:r>
              <a:rPr lang="zh-CN" altLang="zh-CN" b="1"/>
              <a:t>伪分布式安装</a:t>
            </a:r>
            <a:r>
              <a:rPr lang="zh-CN" altLang="en-US" b="1"/>
              <a:t>配置</a:t>
            </a:r>
            <a:endParaRPr lang="zh-CN" altLang="en-US"/>
          </a:p>
        </p:txBody>
      </p:sp>
      <p:sp>
        <p:nvSpPr>
          <p:cNvPr id="43011" name="矩形 3">
            <a:extLst>
              <a:ext uri="{FF2B5EF4-FFF2-40B4-BE49-F238E27FC236}">
                <a16:creationId xmlns:a16="http://schemas.microsoft.com/office/drawing/2014/main" id="{A1A0103A-1012-4E49-82D2-64C6DABD5AB9}"/>
              </a:ext>
            </a:extLst>
          </p:cNvPr>
          <p:cNvSpPr>
            <a:spLocks noChangeArrowheads="1"/>
          </p:cNvSpPr>
          <p:nvPr/>
        </p:nvSpPr>
        <p:spPr bwMode="auto">
          <a:xfrm>
            <a:off x="685800" y="1295400"/>
            <a:ext cx="312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修改配置文件 </a:t>
            </a:r>
            <a:r>
              <a:rPr lang="en-US" altLang="zh-CN" sz="1800" b="1"/>
              <a:t>core-site.xml</a:t>
            </a:r>
            <a:r>
              <a:rPr lang="en-US" altLang="zh-CN" sz="1800"/>
              <a:t> </a:t>
            </a:r>
            <a:endParaRPr lang="zh-CN" altLang="en-US" sz="1800"/>
          </a:p>
        </p:txBody>
      </p:sp>
      <p:sp>
        <p:nvSpPr>
          <p:cNvPr id="43012" name="Rectangle 3">
            <a:extLst>
              <a:ext uri="{FF2B5EF4-FFF2-40B4-BE49-F238E27FC236}">
                <a16:creationId xmlns:a16="http://schemas.microsoft.com/office/drawing/2014/main" id="{8BBF1AB4-AC2C-4197-9DA0-253F91E6054F}"/>
              </a:ext>
            </a:extLst>
          </p:cNvPr>
          <p:cNvSpPr>
            <a:spLocks noChangeArrowheads="1"/>
          </p:cNvSpPr>
          <p:nvPr/>
        </p:nvSpPr>
        <p:spPr bwMode="auto">
          <a:xfrm>
            <a:off x="533400" y="1828800"/>
            <a:ext cx="7696200" cy="2462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solidFill>
                  <a:srgbClr val="151515"/>
                </a:solidFill>
                <a:latin typeface="Consolas" panose="020B0609020204030204" pitchFamily="49" charset="0"/>
              </a:rPr>
              <a:t>&lt;configuration&gt;</a:t>
            </a:r>
            <a:endParaRPr lang="en-US" altLang="zh-CN" sz="1400"/>
          </a:p>
          <a:p>
            <a:pPr>
              <a:spcBef>
                <a:spcPct val="0"/>
              </a:spcBef>
              <a:buFontTx/>
              <a:buNone/>
            </a:pPr>
            <a:r>
              <a:rPr lang="en-US" altLang="zh-CN" sz="1400">
                <a:solidFill>
                  <a:srgbClr val="151515"/>
                </a:solidFill>
                <a:latin typeface="Consolas" panose="020B0609020204030204" pitchFamily="49" charset="0"/>
              </a:rPr>
              <a:t>    &lt;property&gt;</a:t>
            </a:r>
            <a:endParaRPr lang="en-US" altLang="zh-CN" sz="1400"/>
          </a:p>
          <a:p>
            <a:pPr>
              <a:spcBef>
                <a:spcPct val="0"/>
              </a:spcBef>
              <a:buFontTx/>
              <a:buNone/>
            </a:pPr>
            <a:r>
              <a:rPr lang="en-US" altLang="zh-CN" sz="1400">
                <a:solidFill>
                  <a:srgbClr val="151515"/>
                </a:solidFill>
                <a:latin typeface="Consolas" panose="020B0609020204030204" pitchFamily="49" charset="0"/>
              </a:rPr>
              <a:t>        &lt;name&gt;hadoop.tmp.dir&lt;/name&gt;</a:t>
            </a:r>
            <a:endParaRPr lang="en-US" altLang="zh-CN" sz="1400"/>
          </a:p>
          <a:p>
            <a:pPr>
              <a:spcBef>
                <a:spcPct val="0"/>
              </a:spcBef>
              <a:buFontTx/>
              <a:buNone/>
            </a:pPr>
            <a:r>
              <a:rPr lang="en-US" altLang="zh-CN" sz="1400">
                <a:solidFill>
                  <a:srgbClr val="151515"/>
                </a:solidFill>
                <a:latin typeface="Consolas" panose="020B0609020204030204" pitchFamily="49" charset="0"/>
              </a:rPr>
              <a:t>        &lt;value&gt;file:/usr/local/hadoop/tmp&lt;/value&gt;</a:t>
            </a:r>
            <a:endParaRPr lang="en-US" altLang="zh-CN" sz="1400"/>
          </a:p>
          <a:p>
            <a:pPr>
              <a:spcBef>
                <a:spcPct val="0"/>
              </a:spcBef>
              <a:buFontTx/>
              <a:buNone/>
            </a:pPr>
            <a:r>
              <a:rPr lang="en-US" altLang="zh-CN" sz="1400">
                <a:solidFill>
                  <a:srgbClr val="151515"/>
                </a:solidFill>
                <a:latin typeface="Consolas" panose="020B0609020204030204" pitchFamily="49" charset="0"/>
              </a:rPr>
              <a:t>        &lt;description&gt;Abase for other temporary directories.&lt;/description&gt;</a:t>
            </a:r>
            <a:endParaRPr lang="en-US" altLang="zh-CN" sz="1400"/>
          </a:p>
          <a:p>
            <a:pPr>
              <a:spcBef>
                <a:spcPct val="0"/>
              </a:spcBef>
              <a:buFontTx/>
              <a:buNone/>
            </a:pPr>
            <a:r>
              <a:rPr lang="en-US" altLang="zh-CN" sz="1400">
                <a:solidFill>
                  <a:srgbClr val="151515"/>
                </a:solidFill>
                <a:latin typeface="Consolas" panose="020B0609020204030204" pitchFamily="49" charset="0"/>
              </a:rPr>
              <a:t>    &lt;/property&gt;</a:t>
            </a:r>
            <a:endParaRPr lang="en-US" altLang="zh-CN" sz="1400"/>
          </a:p>
          <a:p>
            <a:pPr>
              <a:spcBef>
                <a:spcPct val="0"/>
              </a:spcBef>
              <a:buFontTx/>
              <a:buNone/>
            </a:pPr>
            <a:r>
              <a:rPr lang="en-US" altLang="zh-CN" sz="1400">
                <a:solidFill>
                  <a:srgbClr val="151515"/>
                </a:solidFill>
                <a:latin typeface="Consolas" panose="020B0609020204030204" pitchFamily="49" charset="0"/>
              </a:rPr>
              <a:t>    &lt;property&gt;</a:t>
            </a:r>
            <a:endParaRPr lang="en-US" altLang="zh-CN" sz="1400"/>
          </a:p>
          <a:p>
            <a:pPr>
              <a:spcBef>
                <a:spcPct val="0"/>
              </a:spcBef>
              <a:buFontTx/>
              <a:buNone/>
            </a:pPr>
            <a:r>
              <a:rPr lang="en-US" altLang="zh-CN" sz="1400">
                <a:solidFill>
                  <a:srgbClr val="151515"/>
                </a:solidFill>
                <a:latin typeface="Consolas" panose="020B0609020204030204" pitchFamily="49" charset="0"/>
              </a:rPr>
              <a:t>        &lt;name&gt;fs.defaultFS&lt;/name&gt;</a:t>
            </a:r>
            <a:endParaRPr lang="en-US" altLang="zh-CN" sz="1400"/>
          </a:p>
          <a:p>
            <a:pPr>
              <a:spcBef>
                <a:spcPct val="0"/>
              </a:spcBef>
              <a:buFontTx/>
              <a:buNone/>
            </a:pPr>
            <a:r>
              <a:rPr lang="en-US" altLang="zh-CN" sz="1400">
                <a:solidFill>
                  <a:srgbClr val="151515"/>
                </a:solidFill>
                <a:latin typeface="Consolas" panose="020B0609020204030204" pitchFamily="49" charset="0"/>
              </a:rPr>
              <a:t>        &lt;value&gt;hdfs://localhost:9000&lt;/value&gt;</a:t>
            </a:r>
            <a:endParaRPr lang="en-US" altLang="zh-CN" sz="1400"/>
          </a:p>
          <a:p>
            <a:pPr>
              <a:spcBef>
                <a:spcPct val="0"/>
              </a:spcBef>
              <a:buFontTx/>
              <a:buNone/>
            </a:pPr>
            <a:r>
              <a:rPr lang="en-US" altLang="zh-CN" sz="1400">
                <a:solidFill>
                  <a:srgbClr val="151515"/>
                </a:solidFill>
                <a:latin typeface="Consolas" panose="020B0609020204030204" pitchFamily="49" charset="0"/>
              </a:rPr>
              <a:t>    &lt;/property&gt;</a:t>
            </a:r>
            <a:endParaRPr lang="en-US" altLang="zh-CN" sz="1400"/>
          </a:p>
          <a:p>
            <a:pPr>
              <a:spcBef>
                <a:spcPct val="0"/>
              </a:spcBef>
              <a:buFontTx/>
              <a:buNone/>
            </a:pPr>
            <a:r>
              <a:rPr lang="en-US" altLang="zh-CN" sz="1400">
                <a:solidFill>
                  <a:srgbClr val="151515"/>
                </a:solidFill>
                <a:latin typeface="Consolas" panose="020B0609020204030204" pitchFamily="49" charset="0"/>
              </a:rPr>
              <a:t>&lt;/configuration&gt;</a:t>
            </a:r>
            <a:endParaRPr lang="en-US" altLang="zh-CN" sz="1400"/>
          </a:p>
        </p:txBody>
      </p:sp>
      <p:sp>
        <p:nvSpPr>
          <p:cNvPr id="43013" name="TextBox 5">
            <a:extLst>
              <a:ext uri="{FF2B5EF4-FFF2-40B4-BE49-F238E27FC236}">
                <a16:creationId xmlns:a16="http://schemas.microsoft.com/office/drawing/2014/main" id="{C8DFDA45-733D-4F98-9A96-CE8DE978D752}"/>
              </a:ext>
            </a:extLst>
          </p:cNvPr>
          <p:cNvSpPr txBox="1">
            <a:spLocks noChangeArrowheads="1"/>
          </p:cNvSpPr>
          <p:nvPr/>
        </p:nvSpPr>
        <p:spPr bwMode="auto">
          <a:xfrm>
            <a:off x="609600" y="5192713"/>
            <a:ext cx="5510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t>name</a:t>
            </a:r>
            <a:r>
              <a:rPr lang="zh-CN" altLang="en-US" sz="1800"/>
              <a:t>为</a:t>
            </a:r>
            <a:r>
              <a:rPr lang="en-US" altLang="zh-CN" sz="1800"/>
              <a:t>fs.defaultFS</a:t>
            </a:r>
            <a:r>
              <a:rPr lang="zh-CN" altLang="en-US" sz="1800"/>
              <a:t>的值，表示</a:t>
            </a:r>
            <a:r>
              <a:rPr lang="en-US" altLang="zh-CN" sz="1800"/>
              <a:t>hdfs</a:t>
            </a:r>
            <a:r>
              <a:rPr lang="zh-CN" altLang="en-US" sz="1800"/>
              <a:t>路径的逻辑名称</a:t>
            </a:r>
          </a:p>
        </p:txBody>
      </p:sp>
      <p:sp>
        <p:nvSpPr>
          <p:cNvPr id="43014" name="TextBox 6">
            <a:extLst>
              <a:ext uri="{FF2B5EF4-FFF2-40B4-BE49-F238E27FC236}">
                <a16:creationId xmlns:a16="http://schemas.microsoft.com/office/drawing/2014/main" id="{8407EB0D-4FA9-4E7B-ACC3-4DE3D3C98F93}"/>
              </a:ext>
            </a:extLst>
          </p:cNvPr>
          <p:cNvSpPr txBox="1">
            <a:spLocks noChangeArrowheads="1"/>
          </p:cNvSpPr>
          <p:nvPr/>
        </p:nvSpPr>
        <p:spPr bwMode="auto">
          <a:xfrm>
            <a:off x="609600" y="4419600"/>
            <a:ext cx="7620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t>hadoop.tmp.dir</a:t>
            </a:r>
            <a:r>
              <a:rPr lang="zh-CN" altLang="en-US" sz="1800"/>
              <a:t>表示存放临时数据的目录，即包括</a:t>
            </a:r>
            <a:r>
              <a:rPr lang="en-US" altLang="zh-CN" sz="1800"/>
              <a:t>NameNode</a:t>
            </a:r>
            <a:r>
              <a:rPr lang="zh-CN" altLang="en-US" sz="1800"/>
              <a:t>的数据，也包括</a:t>
            </a:r>
            <a:r>
              <a:rPr lang="en-US" altLang="zh-CN" sz="1800"/>
              <a:t>DataNode</a:t>
            </a:r>
            <a:r>
              <a:rPr lang="zh-CN" altLang="en-US" sz="1800"/>
              <a:t>的数据。该路径任意指定，只要实际存在该文件夹即可</a:t>
            </a:r>
            <a:r>
              <a:rPr lang="en-US" altLang="zh-CN" sz="1800"/>
              <a:t> </a:t>
            </a:r>
            <a:endParaRPr lang="zh-CN"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a:extLst>
              <a:ext uri="{FF2B5EF4-FFF2-40B4-BE49-F238E27FC236}">
                <a16:creationId xmlns:a16="http://schemas.microsoft.com/office/drawing/2014/main" id="{F2862548-9EF4-466F-B3BC-85B1A0D9604F}"/>
              </a:ext>
            </a:extLst>
          </p:cNvPr>
          <p:cNvSpPr>
            <a:spLocks noGrp="1" noChangeArrowheads="1"/>
          </p:cNvSpPr>
          <p:nvPr>
            <p:ph type="title" idx="4294967295"/>
          </p:nvPr>
        </p:nvSpPr>
        <p:spPr/>
        <p:txBody>
          <a:bodyPr/>
          <a:lstStyle/>
          <a:p>
            <a:r>
              <a:rPr lang="zh-CN" altLang="zh-CN" b="1"/>
              <a:t>伪分布式安装</a:t>
            </a:r>
            <a:r>
              <a:rPr lang="zh-CN" altLang="en-US" b="1"/>
              <a:t>配置</a:t>
            </a:r>
            <a:endParaRPr lang="zh-CN" altLang="en-US"/>
          </a:p>
        </p:txBody>
      </p:sp>
      <p:sp>
        <p:nvSpPr>
          <p:cNvPr id="44035" name="矩形 3">
            <a:extLst>
              <a:ext uri="{FF2B5EF4-FFF2-40B4-BE49-F238E27FC236}">
                <a16:creationId xmlns:a16="http://schemas.microsoft.com/office/drawing/2014/main" id="{27F43A2B-2D6B-496B-96CF-2B1C06395ACC}"/>
              </a:ext>
            </a:extLst>
          </p:cNvPr>
          <p:cNvSpPr>
            <a:spLocks noChangeArrowheads="1"/>
          </p:cNvSpPr>
          <p:nvPr/>
        </p:nvSpPr>
        <p:spPr bwMode="auto">
          <a:xfrm>
            <a:off x="685800" y="1371600"/>
            <a:ext cx="305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修改配置文件 </a:t>
            </a:r>
            <a:r>
              <a:rPr lang="en-US" altLang="zh-CN" sz="1800" b="1"/>
              <a:t>hdfs-site.xml</a:t>
            </a:r>
            <a:endParaRPr lang="zh-CN" altLang="en-US" sz="1800"/>
          </a:p>
        </p:txBody>
      </p:sp>
      <p:sp>
        <p:nvSpPr>
          <p:cNvPr id="44036" name="Rectangle 6">
            <a:extLst>
              <a:ext uri="{FF2B5EF4-FFF2-40B4-BE49-F238E27FC236}">
                <a16:creationId xmlns:a16="http://schemas.microsoft.com/office/drawing/2014/main" id="{1A6EE7DE-C7C8-4B58-B5D6-7DF1535C5A54}"/>
              </a:ext>
            </a:extLst>
          </p:cNvPr>
          <p:cNvSpPr>
            <a:spLocks noChangeArrowheads="1"/>
          </p:cNvSpPr>
          <p:nvPr/>
        </p:nvSpPr>
        <p:spPr bwMode="auto">
          <a:xfrm>
            <a:off x="1066800" y="2057400"/>
            <a:ext cx="6324600" cy="29908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bIns="14283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a:solidFill>
                  <a:srgbClr val="151515"/>
                </a:solidFill>
                <a:latin typeface="Consolas" panose="020B0609020204030204" pitchFamily="49" charset="0"/>
              </a:rPr>
              <a:t>&lt;configuration&gt;</a:t>
            </a:r>
          </a:p>
          <a:p>
            <a:pPr>
              <a:spcBef>
                <a:spcPct val="0"/>
              </a:spcBef>
              <a:buFontTx/>
              <a:buNone/>
            </a:pPr>
            <a:r>
              <a:rPr lang="en-US" altLang="zh-CN" sz="1400">
                <a:solidFill>
                  <a:srgbClr val="151515"/>
                </a:solidFill>
                <a:latin typeface="Consolas" panose="020B0609020204030204" pitchFamily="49" charset="0"/>
              </a:rPr>
              <a:t>    &lt;property&gt;</a:t>
            </a:r>
          </a:p>
          <a:p>
            <a:pPr>
              <a:spcBef>
                <a:spcPct val="0"/>
              </a:spcBef>
              <a:buFontTx/>
              <a:buNone/>
            </a:pPr>
            <a:r>
              <a:rPr lang="en-US" altLang="zh-CN" sz="1400">
                <a:solidFill>
                  <a:srgbClr val="151515"/>
                </a:solidFill>
                <a:latin typeface="Consolas" panose="020B0609020204030204" pitchFamily="49" charset="0"/>
              </a:rPr>
              <a:t>        &lt;name&gt;dfs.replication&lt;/name&gt;</a:t>
            </a:r>
          </a:p>
          <a:p>
            <a:pPr>
              <a:spcBef>
                <a:spcPct val="0"/>
              </a:spcBef>
              <a:buFontTx/>
              <a:buNone/>
            </a:pPr>
            <a:r>
              <a:rPr lang="en-US" altLang="zh-CN" sz="1400">
                <a:solidFill>
                  <a:srgbClr val="151515"/>
                </a:solidFill>
                <a:latin typeface="Consolas" panose="020B0609020204030204" pitchFamily="49" charset="0"/>
              </a:rPr>
              <a:t>        &lt;value&gt;1&lt;/value&gt;</a:t>
            </a:r>
          </a:p>
          <a:p>
            <a:pPr>
              <a:spcBef>
                <a:spcPct val="0"/>
              </a:spcBef>
              <a:buFontTx/>
              <a:buNone/>
            </a:pPr>
            <a:r>
              <a:rPr lang="en-US" altLang="zh-CN" sz="1400">
                <a:solidFill>
                  <a:srgbClr val="151515"/>
                </a:solidFill>
                <a:latin typeface="Consolas" panose="020B0609020204030204" pitchFamily="49" charset="0"/>
              </a:rPr>
              <a:t>    &lt;/property&gt;</a:t>
            </a:r>
          </a:p>
          <a:p>
            <a:pPr>
              <a:spcBef>
                <a:spcPct val="0"/>
              </a:spcBef>
              <a:buFontTx/>
              <a:buNone/>
            </a:pPr>
            <a:r>
              <a:rPr lang="en-US" altLang="zh-CN" sz="1400">
                <a:solidFill>
                  <a:srgbClr val="151515"/>
                </a:solidFill>
                <a:latin typeface="Consolas" panose="020B0609020204030204" pitchFamily="49" charset="0"/>
              </a:rPr>
              <a:t>    &lt;property&gt;</a:t>
            </a:r>
          </a:p>
          <a:p>
            <a:pPr>
              <a:spcBef>
                <a:spcPct val="0"/>
              </a:spcBef>
              <a:buFontTx/>
              <a:buNone/>
            </a:pPr>
            <a:r>
              <a:rPr lang="en-US" altLang="zh-CN" sz="1400">
                <a:solidFill>
                  <a:srgbClr val="151515"/>
                </a:solidFill>
                <a:latin typeface="Consolas" panose="020B0609020204030204" pitchFamily="49" charset="0"/>
              </a:rPr>
              <a:t>        &lt;name&gt;dfs.namenode.name.dir&lt;/name&gt;</a:t>
            </a:r>
          </a:p>
          <a:p>
            <a:pPr>
              <a:spcBef>
                <a:spcPct val="0"/>
              </a:spcBef>
              <a:buFontTx/>
              <a:buNone/>
            </a:pPr>
            <a:r>
              <a:rPr lang="en-US" altLang="zh-CN" sz="1400">
                <a:solidFill>
                  <a:srgbClr val="151515"/>
                </a:solidFill>
                <a:latin typeface="Consolas" panose="020B0609020204030204" pitchFamily="49" charset="0"/>
              </a:rPr>
              <a:t>        &lt;value&gt;file:/usr/local/hadoop/tmp/dfs/name&lt;/value&gt;</a:t>
            </a:r>
          </a:p>
          <a:p>
            <a:pPr>
              <a:spcBef>
                <a:spcPct val="0"/>
              </a:spcBef>
              <a:buFontTx/>
              <a:buNone/>
            </a:pPr>
            <a:r>
              <a:rPr lang="en-US" altLang="zh-CN" sz="1400">
                <a:solidFill>
                  <a:srgbClr val="151515"/>
                </a:solidFill>
                <a:latin typeface="Consolas" panose="020B0609020204030204" pitchFamily="49" charset="0"/>
              </a:rPr>
              <a:t>    &lt;/property&gt;</a:t>
            </a:r>
          </a:p>
          <a:p>
            <a:pPr>
              <a:spcBef>
                <a:spcPct val="0"/>
              </a:spcBef>
              <a:buFontTx/>
              <a:buNone/>
            </a:pPr>
            <a:r>
              <a:rPr lang="en-US" altLang="zh-CN" sz="1400">
                <a:solidFill>
                  <a:srgbClr val="151515"/>
                </a:solidFill>
                <a:latin typeface="Consolas" panose="020B0609020204030204" pitchFamily="49" charset="0"/>
              </a:rPr>
              <a:t>    &lt;property&gt;</a:t>
            </a:r>
          </a:p>
          <a:p>
            <a:pPr>
              <a:spcBef>
                <a:spcPct val="0"/>
              </a:spcBef>
              <a:buFontTx/>
              <a:buNone/>
            </a:pPr>
            <a:r>
              <a:rPr lang="en-US" altLang="zh-CN" sz="1400">
                <a:solidFill>
                  <a:srgbClr val="151515"/>
                </a:solidFill>
                <a:latin typeface="Consolas" panose="020B0609020204030204" pitchFamily="49" charset="0"/>
              </a:rPr>
              <a:t>        &lt;name&gt;dfs.datanode.data.dir&lt;/name&gt;</a:t>
            </a:r>
          </a:p>
          <a:p>
            <a:pPr>
              <a:spcBef>
                <a:spcPct val="0"/>
              </a:spcBef>
              <a:buFontTx/>
              <a:buNone/>
            </a:pPr>
            <a:r>
              <a:rPr lang="en-US" altLang="zh-CN" sz="1400">
                <a:solidFill>
                  <a:srgbClr val="151515"/>
                </a:solidFill>
                <a:latin typeface="Consolas" panose="020B0609020204030204" pitchFamily="49" charset="0"/>
              </a:rPr>
              <a:t>       &lt;value&gt;file:/usr/local/hadoop/tmp/dfs/data&lt;/value&gt;</a:t>
            </a:r>
          </a:p>
          <a:p>
            <a:pPr>
              <a:spcBef>
                <a:spcPct val="0"/>
              </a:spcBef>
              <a:buFontTx/>
              <a:buNone/>
            </a:pPr>
            <a:r>
              <a:rPr lang="en-US" altLang="zh-CN" sz="1400">
                <a:solidFill>
                  <a:srgbClr val="151515"/>
                </a:solidFill>
                <a:latin typeface="Consolas" panose="020B0609020204030204" pitchFamily="49" charset="0"/>
              </a:rPr>
              <a:t>    &lt;/property&gt;&lt;/configuration&gt;</a:t>
            </a:r>
            <a:endParaRPr lang="en-US" altLang="zh-CN" sz="1400"/>
          </a:p>
        </p:txBody>
      </p:sp>
      <p:sp>
        <p:nvSpPr>
          <p:cNvPr id="44037" name="矩形 4">
            <a:extLst>
              <a:ext uri="{FF2B5EF4-FFF2-40B4-BE49-F238E27FC236}">
                <a16:creationId xmlns:a16="http://schemas.microsoft.com/office/drawing/2014/main" id="{CE5D58CA-DEE3-4CCC-A77A-E5E571E56559}"/>
              </a:ext>
            </a:extLst>
          </p:cNvPr>
          <p:cNvSpPr>
            <a:spLocks noChangeArrowheads="1"/>
          </p:cNvSpPr>
          <p:nvPr/>
        </p:nvSpPr>
        <p:spPr bwMode="auto">
          <a:xfrm>
            <a:off x="838200" y="5181600"/>
            <a:ext cx="5984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solidFill>
                  <a:srgbClr val="151515"/>
                </a:solidFill>
                <a:latin typeface="Consolas" panose="020B0609020204030204" pitchFamily="49" charset="0"/>
              </a:rPr>
              <a:t>dfs.replication</a:t>
            </a:r>
            <a:r>
              <a:rPr lang="zh-CN" altLang="en-US" sz="1800">
                <a:solidFill>
                  <a:srgbClr val="151515"/>
                </a:solidFill>
                <a:latin typeface="Consolas" panose="020B0609020204030204" pitchFamily="49" charset="0"/>
              </a:rPr>
              <a:t>表示副本的数量，伪分布式要设置为</a:t>
            </a:r>
            <a:r>
              <a:rPr lang="en-US" altLang="zh-CN" sz="1800">
                <a:solidFill>
                  <a:srgbClr val="151515"/>
                </a:solidFill>
                <a:latin typeface="Consolas" panose="020B0609020204030204" pitchFamily="49" charset="0"/>
              </a:rPr>
              <a:t>1</a:t>
            </a:r>
          </a:p>
          <a:p>
            <a:pPr eaLnBrk="1" hangingPunct="1">
              <a:spcBef>
                <a:spcPct val="0"/>
              </a:spcBef>
              <a:buFontTx/>
              <a:buNone/>
            </a:pPr>
            <a:endParaRPr lang="zh-CN" altLang="en-US" sz="1800"/>
          </a:p>
        </p:txBody>
      </p:sp>
      <p:sp>
        <p:nvSpPr>
          <p:cNvPr id="44038" name="矩形 5">
            <a:extLst>
              <a:ext uri="{FF2B5EF4-FFF2-40B4-BE49-F238E27FC236}">
                <a16:creationId xmlns:a16="http://schemas.microsoft.com/office/drawing/2014/main" id="{36B1D476-85CF-4196-9C23-D7F2711A183B}"/>
              </a:ext>
            </a:extLst>
          </p:cNvPr>
          <p:cNvSpPr>
            <a:spLocks noChangeArrowheads="1"/>
          </p:cNvSpPr>
          <p:nvPr/>
        </p:nvSpPr>
        <p:spPr bwMode="auto">
          <a:xfrm>
            <a:off x="838200" y="5486400"/>
            <a:ext cx="7734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solidFill>
                  <a:srgbClr val="151515"/>
                </a:solidFill>
                <a:latin typeface="Consolas" panose="020B0609020204030204" pitchFamily="49" charset="0"/>
              </a:rPr>
              <a:t>dfs.namenode.name.dir</a:t>
            </a:r>
            <a:r>
              <a:rPr lang="zh-CN" altLang="en-US" sz="1800">
                <a:solidFill>
                  <a:srgbClr val="151515"/>
                </a:solidFill>
                <a:latin typeface="Consolas" panose="020B0609020204030204" pitchFamily="49" charset="0"/>
              </a:rPr>
              <a:t>表示本地磁盘目录，是存储</a:t>
            </a:r>
            <a:r>
              <a:rPr lang="en-US" altLang="zh-CN" sz="1800">
                <a:solidFill>
                  <a:srgbClr val="151515"/>
                </a:solidFill>
                <a:latin typeface="Consolas" panose="020B0609020204030204" pitchFamily="49" charset="0"/>
              </a:rPr>
              <a:t>fsimage</a:t>
            </a:r>
            <a:r>
              <a:rPr lang="zh-CN" altLang="en-US" sz="1800">
                <a:solidFill>
                  <a:srgbClr val="151515"/>
                </a:solidFill>
                <a:latin typeface="Consolas" panose="020B0609020204030204" pitchFamily="49" charset="0"/>
              </a:rPr>
              <a:t>文件的地方</a:t>
            </a:r>
            <a:endParaRPr lang="zh-CN" altLang="en-US" sz="1800"/>
          </a:p>
        </p:txBody>
      </p:sp>
      <p:sp>
        <p:nvSpPr>
          <p:cNvPr id="44039" name="矩形 6">
            <a:extLst>
              <a:ext uri="{FF2B5EF4-FFF2-40B4-BE49-F238E27FC236}">
                <a16:creationId xmlns:a16="http://schemas.microsoft.com/office/drawing/2014/main" id="{32E6E66A-936E-4174-98C5-D509D7DE9019}"/>
              </a:ext>
            </a:extLst>
          </p:cNvPr>
          <p:cNvSpPr>
            <a:spLocks noChangeArrowheads="1"/>
          </p:cNvSpPr>
          <p:nvPr/>
        </p:nvSpPr>
        <p:spPr bwMode="auto">
          <a:xfrm>
            <a:off x="812800" y="5791200"/>
            <a:ext cx="7758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1800">
                <a:solidFill>
                  <a:srgbClr val="151515"/>
                </a:solidFill>
                <a:latin typeface="Consolas" panose="020B0609020204030204" pitchFamily="49" charset="0"/>
              </a:rPr>
              <a:t>dfs.datanode.data.dir</a:t>
            </a:r>
            <a:r>
              <a:rPr lang="zh-CN" altLang="en-US" sz="1800">
                <a:solidFill>
                  <a:srgbClr val="151515"/>
                </a:solidFill>
                <a:latin typeface="Consolas" panose="020B0609020204030204" pitchFamily="49" charset="0"/>
              </a:rPr>
              <a:t>表示本地磁盘目录，</a:t>
            </a:r>
            <a:r>
              <a:rPr lang="en-US" altLang="zh-CN" sz="1800">
                <a:solidFill>
                  <a:srgbClr val="151515"/>
                </a:solidFill>
                <a:latin typeface="Consolas" panose="020B0609020204030204" pitchFamily="49" charset="0"/>
              </a:rPr>
              <a:t>HDFS</a:t>
            </a:r>
            <a:r>
              <a:rPr lang="zh-CN" altLang="en-US" sz="1800">
                <a:solidFill>
                  <a:srgbClr val="151515"/>
                </a:solidFill>
                <a:latin typeface="Consolas" panose="020B0609020204030204" pitchFamily="49" charset="0"/>
              </a:rPr>
              <a:t>数据存放</a:t>
            </a:r>
            <a:r>
              <a:rPr lang="en-US" altLang="zh-CN" sz="1800">
                <a:solidFill>
                  <a:srgbClr val="151515"/>
                </a:solidFill>
                <a:latin typeface="Consolas" panose="020B0609020204030204" pitchFamily="49" charset="0"/>
              </a:rPr>
              <a:t>block</a:t>
            </a:r>
            <a:r>
              <a:rPr lang="zh-CN" altLang="en-US" sz="1800">
                <a:solidFill>
                  <a:srgbClr val="151515"/>
                </a:solidFill>
                <a:latin typeface="Consolas" panose="020B0609020204030204" pitchFamily="49" charset="0"/>
              </a:rPr>
              <a:t>的地方</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4359C6F-B063-4225-9215-880CBFCB373B}"/>
              </a:ext>
            </a:extLst>
          </p:cNvPr>
          <p:cNvSpPr>
            <a:spLocks noGrp="1" noChangeArrowheads="1"/>
          </p:cNvSpPr>
          <p:nvPr>
            <p:ph type="title"/>
          </p:nvPr>
        </p:nvSpPr>
        <p:spPr/>
        <p:txBody>
          <a:bodyPr/>
          <a:lstStyle/>
          <a:p>
            <a:r>
              <a:rPr lang="en-US" altLang="zh-CN"/>
              <a:t>2.1 </a:t>
            </a:r>
            <a:r>
              <a:rPr lang="zh-CN" altLang="en-US"/>
              <a:t>概述</a:t>
            </a:r>
          </a:p>
        </p:txBody>
      </p:sp>
      <p:sp>
        <p:nvSpPr>
          <p:cNvPr id="7171" name="Rectangle 3">
            <a:extLst>
              <a:ext uri="{FF2B5EF4-FFF2-40B4-BE49-F238E27FC236}">
                <a16:creationId xmlns:a16="http://schemas.microsoft.com/office/drawing/2014/main" id="{89FF9D67-206E-47EB-B2DA-994C3207A5B1}"/>
              </a:ext>
            </a:extLst>
          </p:cNvPr>
          <p:cNvSpPr>
            <a:spLocks noGrp="1" noChangeArrowheads="1"/>
          </p:cNvSpPr>
          <p:nvPr>
            <p:ph idx="1"/>
          </p:nvPr>
        </p:nvSpPr>
        <p:spPr>
          <a:xfrm>
            <a:off x="685800" y="1524000"/>
            <a:ext cx="7391400" cy="2667000"/>
          </a:xfrm>
        </p:spPr>
        <p:txBody>
          <a:bodyPr/>
          <a:lstStyle/>
          <a:p>
            <a:pPr marL="0" indent="0">
              <a:buFontTx/>
              <a:buNone/>
            </a:pPr>
            <a:r>
              <a:rPr lang="en-US" altLang="zh-CN" sz="2400"/>
              <a:t>2.1.1	Hadoop</a:t>
            </a:r>
            <a:r>
              <a:rPr lang="zh-CN" altLang="en-US" sz="2400"/>
              <a:t>简介</a:t>
            </a:r>
          </a:p>
          <a:p>
            <a:pPr marL="0" indent="0">
              <a:buFontTx/>
              <a:buNone/>
            </a:pPr>
            <a:r>
              <a:rPr lang="en-US" altLang="zh-CN" sz="2400"/>
              <a:t>2.1.2	Hadoop</a:t>
            </a:r>
            <a:r>
              <a:rPr lang="zh-CN" altLang="en-US" sz="2400"/>
              <a:t>发展简史</a:t>
            </a:r>
          </a:p>
          <a:p>
            <a:pPr marL="0" indent="0">
              <a:buFontTx/>
              <a:buNone/>
            </a:pPr>
            <a:r>
              <a:rPr lang="en-US" altLang="zh-CN" sz="2400"/>
              <a:t>2.1.3	Hadoop</a:t>
            </a:r>
            <a:r>
              <a:rPr lang="zh-CN" altLang="en-US" sz="2400"/>
              <a:t>的特性</a:t>
            </a:r>
          </a:p>
          <a:p>
            <a:pPr marL="0" indent="0">
              <a:buFontTx/>
              <a:buNone/>
            </a:pPr>
            <a:r>
              <a:rPr lang="en-US" altLang="zh-CN" sz="2400"/>
              <a:t>2.1.4	Hadoop</a:t>
            </a:r>
            <a:r>
              <a:rPr lang="zh-CN" altLang="en-US" sz="2400"/>
              <a:t>的应用现状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a:extLst>
              <a:ext uri="{FF2B5EF4-FFF2-40B4-BE49-F238E27FC236}">
                <a16:creationId xmlns:a16="http://schemas.microsoft.com/office/drawing/2014/main" id="{9066F443-5AC2-46C3-A950-734BB41BCE55}"/>
              </a:ext>
            </a:extLst>
          </p:cNvPr>
          <p:cNvSpPr>
            <a:spLocks noGrp="1" noChangeArrowheads="1"/>
          </p:cNvSpPr>
          <p:nvPr>
            <p:ph type="title" idx="4294967295"/>
          </p:nvPr>
        </p:nvSpPr>
        <p:spPr/>
        <p:txBody>
          <a:bodyPr/>
          <a:lstStyle/>
          <a:p>
            <a:r>
              <a:rPr lang="zh-CN" altLang="zh-CN" b="1"/>
              <a:t>伪分布式安装</a:t>
            </a:r>
            <a:r>
              <a:rPr lang="zh-CN" altLang="en-US" b="1"/>
              <a:t>配置</a:t>
            </a:r>
            <a:endParaRPr lang="zh-CN" altLang="en-US"/>
          </a:p>
        </p:txBody>
      </p:sp>
      <p:sp>
        <p:nvSpPr>
          <p:cNvPr id="45059" name="矩形 3">
            <a:extLst>
              <a:ext uri="{FF2B5EF4-FFF2-40B4-BE49-F238E27FC236}">
                <a16:creationId xmlns:a16="http://schemas.microsoft.com/office/drawing/2014/main" id="{1BF1C304-2103-4523-A2CA-F5EE11E0E9B8}"/>
              </a:ext>
            </a:extLst>
          </p:cNvPr>
          <p:cNvSpPr>
            <a:spLocks noChangeArrowheads="1"/>
          </p:cNvSpPr>
          <p:nvPr/>
        </p:nvSpPr>
        <p:spPr bwMode="auto">
          <a:xfrm>
            <a:off x="228600" y="1295400"/>
            <a:ext cx="876935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关于三种</a:t>
            </a:r>
            <a:r>
              <a:rPr lang="en-US" altLang="zh-CN" sz="1800"/>
              <a:t>Shell</a:t>
            </a:r>
            <a:r>
              <a:rPr lang="zh-CN" altLang="en-US" sz="1800"/>
              <a:t>命令方式的区别：</a:t>
            </a:r>
            <a:endParaRPr lang="en-US" altLang="zh-CN" sz="1800"/>
          </a:p>
          <a:p>
            <a:pPr eaLnBrk="1" hangingPunct="1">
              <a:spcBef>
                <a:spcPct val="0"/>
              </a:spcBef>
              <a:buFontTx/>
              <a:buNone/>
            </a:pPr>
            <a:endParaRPr lang="en-US" altLang="zh-CN" sz="1800"/>
          </a:p>
          <a:p>
            <a:pPr eaLnBrk="1" hangingPunct="1">
              <a:spcBef>
                <a:spcPct val="0"/>
              </a:spcBef>
              <a:buFontTx/>
              <a:buNone/>
            </a:pPr>
            <a:r>
              <a:rPr lang="en-US" altLang="zh-CN" sz="1800"/>
              <a:t>1. hadoop fs</a:t>
            </a:r>
          </a:p>
          <a:p>
            <a:pPr eaLnBrk="1" hangingPunct="1">
              <a:spcBef>
                <a:spcPct val="0"/>
              </a:spcBef>
              <a:buFontTx/>
              <a:buNone/>
            </a:pPr>
            <a:r>
              <a:rPr lang="en-US" altLang="zh-CN" sz="1800"/>
              <a:t>2. hadoop dfs</a:t>
            </a:r>
          </a:p>
          <a:p>
            <a:pPr eaLnBrk="1" hangingPunct="1">
              <a:spcBef>
                <a:spcPct val="0"/>
              </a:spcBef>
              <a:buFontTx/>
              <a:buNone/>
            </a:pPr>
            <a:r>
              <a:rPr lang="en-US" altLang="zh-CN" sz="1800"/>
              <a:t>3. hdfs dfs</a:t>
            </a:r>
          </a:p>
          <a:p>
            <a:pPr eaLnBrk="1" hangingPunct="1">
              <a:spcBef>
                <a:spcPct val="0"/>
              </a:spcBef>
              <a:buFontTx/>
              <a:buNone/>
            </a:pPr>
            <a:endParaRPr lang="en-US" altLang="zh-CN" sz="1800"/>
          </a:p>
          <a:p>
            <a:pPr eaLnBrk="1" hangingPunct="1">
              <a:spcBef>
                <a:spcPct val="0"/>
              </a:spcBef>
            </a:pPr>
            <a:r>
              <a:rPr lang="en-US" altLang="zh-CN" sz="2000"/>
              <a:t>hadoop fs</a:t>
            </a:r>
            <a:r>
              <a:rPr lang="zh-CN" altLang="en-US" sz="2000"/>
              <a:t>适用于任何不同的文件系统，比如本地文件系统和</a:t>
            </a:r>
            <a:r>
              <a:rPr lang="en-US" altLang="zh-CN" sz="2000"/>
              <a:t>HDFS</a:t>
            </a:r>
            <a:r>
              <a:rPr lang="zh-CN" altLang="en-US" sz="2000"/>
              <a:t>文件系统</a:t>
            </a:r>
          </a:p>
          <a:p>
            <a:pPr eaLnBrk="1" hangingPunct="1">
              <a:spcBef>
                <a:spcPct val="0"/>
              </a:spcBef>
            </a:pPr>
            <a:r>
              <a:rPr lang="en-US" altLang="zh-CN" sz="2000"/>
              <a:t>hadoop dfs</a:t>
            </a:r>
            <a:r>
              <a:rPr lang="zh-CN" altLang="en-US" sz="2000"/>
              <a:t>只能适用于</a:t>
            </a:r>
            <a:r>
              <a:rPr lang="en-US" altLang="zh-CN" sz="2000"/>
              <a:t>HDFS</a:t>
            </a:r>
            <a:r>
              <a:rPr lang="zh-CN" altLang="en-US" sz="2000"/>
              <a:t>文件系统</a:t>
            </a:r>
          </a:p>
          <a:p>
            <a:pPr eaLnBrk="1" hangingPunct="1">
              <a:spcBef>
                <a:spcPct val="0"/>
              </a:spcBef>
            </a:pPr>
            <a:r>
              <a:rPr lang="en-US" altLang="zh-CN" sz="2000"/>
              <a:t>hdfs dfs</a:t>
            </a:r>
            <a:r>
              <a:rPr lang="zh-CN" altLang="en-US" sz="2000"/>
              <a:t>跟</a:t>
            </a:r>
            <a:r>
              <a:rPr lang="en-US" altLang="zh-CN" sz="2000"/>
              <a:t>hadoop dfs</a:t>
            </a:r>
            <a:r>
              <a:rPr lang="zh-CN" altLang="en-US" sz="2000"/>
              <a:t>的命令作用一样，也只能适用于</a:t>
            </a:r>
            <a:r>
              <a:rPr lang="en-US" altLang="zh-CN" sz="2000"/>
              <a:t>HDFS</a:t>
            </a:r>
            <a:r>
              <a:rPr lang="zh-CN" altLang="en-US" sz="2000"/>
              <a:t>文件系统</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E5A2442D-84FE-4B22-A28E-00FD49A2AC12}"/>
              </a:ext>
            </a:extLst>
          </p:cNvPr>
          <p:cNvSpPr>
            <a:spLocks noGrp="1" noChangeArrowheads="1"/>
          </p:cNvSpPr>
          <p:nvPr>
            <p:ph/>
          </p:nvPr>
        </p:nvSpPr>
        <p:spPr>
          <a:xfrm>
            <a:off x="838200" y="1371600"/>
            <a:ext cx="5943600" cy="3352800"/>
          </a:xfrm>
        </p:spPr>
        <p:txBody>
          <a:bodyPr/>
          <a:lstStyle/>
          <a:p>
            <a:pPr marL="0" indent="0">
              <a:buFontTx/>
              <a:buNone/>
              <a:defRPr/>
            </a:pPr>
            <a:r>
              <a:rPr lang="en-US" altLang="zh-CN" sz="2400" dirty="0"/>
              <a:t>2.4.1 </a:t>
            </a:r>
            <a:r>
              <a:rPr lang="zh-CN" altLang="en-US" sz="2400" dirty="0"/>
              <a:t>集群节点类型</a:t>
            </a:r>
            <a:endParaRPr lang="en-US" altLang="zh-CN" sz="2400" dirty="0"/>
          </a:p>
          <a:p>
            <a:pPr marL="0" indent="0">
              <a:buFontTx/>
              <a:buNone/>
              <a:defRPr/>
            </a:pPr>
            <a:r>
              <a:rPr lang="en-US" altLang="zh-CN" sz="2400" dirty="0"/>
              <a:t>2.4.2 </a:t>
            </a:r>
            <a:r>
              <a:rPr lang="zh-CN" altLang="en-US" sz="2400" dirty="0"/>
              <a:t>集群规模</a:t>
            </a:r>
            <a:endParaRPr lang="en-US" altLang="zh-CN" sz="2400" dirty="0"/>
          </a:p>
          <a:p>
            <a:pPr marL="0" indent="0">
              <a:buFontTx/>
              <a:buNone/>
              <a:defRPr/>
            </a:pPr>
            <a:r>
              <a:rPr lang="en-US" altLang="zh-CN" sz="2400" dirty="0"/>
              <a:t>2.4.3 </a:t>
            </a:r>
            <a:r>
              <a:rPr lang="zh-CN" altLang="en-US" sz="2400" dirty="0"/>
              <a:t>集群硬件配置</a:t>
            </a:r>
            <a:endParaRPr lang="en-US" altLang="zh-CN" sz="2400" dirty="0"/>
          </a:p>
          <a:p>
            <a:pPr marL="0" indent="0">
              <a:buFontTx/>
              <a:buNone/>
              <a:defRPr/>
            </a:pPr>
            <a:r>
              <a:rPr lang="en-US" altLang="zh-CN" sz="2400" dirty="0"/>
              <a:t>2.4.4 </a:t>
            </a:r>
            <a:r>
              <a:rPr lang="zh-CN" altLang="en-US" sz="2400" dirty="0"/>
              <a:t>集群网络拓扑</a:t>
            </a:r>
            <a:endParaRPr lang="en-US" altLang="zh-CN" sz="2400" dirty="0"/>
          </a:p>
          <a:p>
            <a:pPr marL="0" indent="0">
              <a:buFontTx/>
              <a:buNone/>
              <a:defRPr/>
            </a:pPr>
            <a:r>
              <a:rPr lang="en-US" altLang="zh-CN" sz="2400" dirty="0"/>
              <a:t>2.4.5 </a:t>
            </a:r>
            <a:r>
              <a:rPr lang="zh-CN" altLang="en-US" sz="2400" dirty="0"/>
              <a:t>集群的建立与安装</a:t>
            </a:r>
            <a:endParaRPr lang="en-US" altLang="zh-CN" sz="2400" dirty="0"/>
          </a:p>
          <a:p>
            <a:pPr marL="0" indent="0">
              <a:buFontTx/>
              <a:buNone/>
              <a:defRPr/>
            </a:pPr>
            <a:r>
              <a:rPr lang="en-US" altLang="zh-CN" sz="2400" dirty="0"/>
              <a:t>2.4.6 </a:t>
            </a:r>
            <a:r>
              <a:rPr lang="zh-CN" altLang="en-US" sz="2400" dirty="0"/>
              <a:t>集群基准测试</a:t>
            </a:r>
            <a:endParaRPr lang="en-US" altLang="zh-CN" sz="2400" dirty="0"/>
          </a:p>
          <a:p>
            <a:pPr marL="0" indent="0">
              <a:buFontTx/>
              <a:buNone/>
              <a:defRPr/>
            </a:pPr>
            <a:r>
              <a:rPr lang="en-US" altLang="zh-CN" sz="2400" dirty="0"/>
              <a:t>2.4.7 </a:t>
            </a:r>
            <a:r>
              <a:rPr lang="zh-CN" altLang="en-US" sz="2400" dirty="0"/>
              <a:t>在云计算环境中使用</a:t>
            </a:r>
            <a:r>
              <a:rPr lang="en-US" altLang="zh-CN" sz="2400" dirty="0"/>
              <a:t>Hadoop</a:t>
            </a:r>
          </a:p>
          <a:p>
            <a:pPr>
              <a:defRPr/>
            </a:pPr>
            <a:endParaRPr lang="en-US" altLang="zh-CN" sz="2400" dirty="0"/>
          </a:p>
          <a:p>
            <a:pPr>
              <a:defRPr/>
            </a:pPr>
            <a:endParaRPr lang="zh-CN" altLang="en-US" dirty="0"/>
          </a:p>
        </p:txBody>
      </p:sp>
      <p:sp>
        <p:nvSpPr>
          <p:cNvPr id="46083" name="标题 2">
            <a:extLst>
              <a:ext uri="{FF2B5EF4-FFF2-40B4-BE49-F238E27FC236}">
                <a16:creationId xmlns:a16="http://schemas.microsoft.com/office/drawing/2014/main" id="{7CFEC0FF-9809-4983-ADA8-146D852289B8}"/>
              </a:ext>
            </a:extLst>
          </p:cNvPr>
          <p:cNvSpPr>
            <a:spLocks noGrp="1" noChangeArrowheads="1"/>
          </p:cNvSpPr>
          <p:nvPr>
            <p:ph type="title" idx="4294967295"/>
          </p:nvPr>
        </p:nvSpPr>
        <p:spPr/>
        <p:txBody>
          <a:bodyPr/>
          <a:lstStyle/>
          <a:p>
            <a:r>
              <a:rPr lang="en-US" altLang="zh-CN"/>
              <a:t>2.4 Hadoop</a:t>
            </a:r>
            <a:r>
              <a:rPr lang="zh-CN" altLang="en-US"/>
              <a:t>集群的部署与使用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a:extLst>
              <a:ext uri="{FF2B5EF4-FFF2-40B4-BE49-F238E27FC236}">
                <a16:creationId xmlns:a16="http://schemas.microsoft.com/office/drawing/2014/main" id="{54BEBE0C-6E21-4181-B5E4-C84A696CD438}"/>
              </a:ext>
            </a:extLst>
          </p:cNvPr>
          <p:cNvSpPr>
            <a:spLocks noGrp="1" noChangeArrowheads="1"/>
          </p:cNvSpPr>
          <p:nvPr>
            <p:ph type="title" idx="4294967295"/>
          </p:nvPr>
        </p:nvSpPr>
        <p:spPr/>
        <p:txBody>
          <a:bodyPr/>
          <a:lstStyle/>
          <a:p>
            <a:r>
              <a:rPr lang="en-US" altLang="zh-CN"/>
              <a:t>2.4.1 Hadoop</a:t>
            </a:r>
            <a:r>
              <a:rPr lang="zh-CN" altLang="en-US"/>
              <a:t>集群中有哪些节点类型</a:t>
            </a:r>
          </a:p>
        </p:txBody>
      </p:sp>
      <p:sp>
        <p:nvSpPr>
          <p:cNvPr id="47107" name="矩形 5">
            <a:extLst>
              <a:ext uri="{FF2B5EF4-FFF2-40B4-BE49-F238E27FC236}">
                <a16:creationId xmlns:a16="http://schemas.microsoft.com/office/drawing/2014/main" id="{03BBE9C6-D867-40FA-9D35-50B317FF9046}"/>
              </a:ext>
            </a:extLst>
          </p:cNvPr>
          <p:cNvSpPr>
            <a:spLocks noChangeArrowheads="1"/>
          </p:cNvSpPr>
          <p:nvPr/>
        </p:nvSpPr>
        <p:spPr bwMode="auto">
          <a:xfrm>
            <a:off x="571500" y="1187450"/>
            <a:ext cx="8001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Hadoop</a:t>
            </a:r>
            <a:r>
              <a:rPr lang="zh-CN" altLang="en-US" sz="2400"/>
              <a:t>框架中最核心的设计是为海量数据提供存储的</a:t>
            </a:r>
            <a:r>
              <a:rPr lang="en-US" altLang="zh-CN" sz="2400"/>
              <a:t>HDFS</a:t>
            </a:r>
            <a:r>
              <a:rPr lang="zh-CN" altLang="en-US" sz="2400"/>
              <a:t>和对数据进行计算的</a:t>
            </a:r>
            <a:r>
              <a:rPr lang="en-US" altLang="zh-CN" sz="2400"/>
              <a:t>MapReduce</a:t>
            </a:r>
          </a:p>
          <a:p>
            <a:pPr eaLnBrk="1" hangingPunct="1">
              <a:spcBef>
                <a:spcPct val="0"/>
              </a:spcBef>
            </a:pPr>
            <a:r>
              <a:rPr lang="en-US" altLang="zh-CN" sz="2400"/>
              <a:t>MapReduce</a:t>
            </a:r>
            <a:r>
              <a:rPr lang="zh-CN" altLang="en-US" sz="2400"/>
              <a:t>的作业主要包括：（</a:t>
            </a:r>
            <a:r>
              <a:rPr lang="en-US" altLang="zh-CN" sz="2400"/>
              <a:t>1</a:t>
            </a:r>
            <a:r>
              <a:rPr lang="zh-CN" altLang="en-US" sz="2400"/>
              <a:t>）从磁盘或从网络读取数据，即</a:t>
            </a:r>
            <a:r>
              <a:rPr lang="en-US" altLang="zh-CN" sz="2400"/>
              <a:t>IO</a:t>
            </a:r>
            <a:r>
              <a:rPr lang="zh-CN" altLang="en-US" sz="2400"/>
              <a:t>密集工作；（</a:t>
            </a:r>
            <a:r>
              <a:rPr lang="en-US" altLang="zh-CN" sz="2400"/>
              <a:t>2</a:t>
            </a:r>
            <a:r>
              <a:rPr lang="zh-CN" altLang="en-US" sz="2400"/>
              <a:t>）计算数据，即</a:t>
            </a:r>
            <a:r>
              <a:rPr lang="en-US" altLang="zh-CN" sz="2400"/>
              <a:t>CPU</a:t>
            </a:r>
            <a:r>
              <a:rPr lang="zh-CN" altLang="en-US" sz="2400"/>
              <a:t>密集工作</a:t>
            </a:r>
            <a:endParaRPr lang="en-US" altLang="zh-CN" sz="2400"/>
          </a:p>
          <a:p>
            <a:pPr eaLnBrk="1" hangingPunct="1">
              <a:spcBef>
                <a:spcPct val="0"/>
              </a:spcBef>
            </a:pPr>
            <a:r>
              <a:rPr lang="en-US" altLang="zh-CN" sz="2400"/>
              <a:t>Hadoop</a:t>
            </a:r>
            <a:r>
              <a:rPr lang="zh-CN" altLang="en-US" sz="2400"/>
              <a:t>集群的整体性能取决于</a:t>
            </a:r>
            <a:r>
              <a:rPr lang="en-US" altLang="zh-CN" sz="2400"/>
              <a:t>CPU</a:t>
            </a:r>
            <a:r>
              <a:rPr lang="zh-CN" altLang="en-US" sz="2400"/>
              <a:t>、内存、网络以及存储之间的性能平衡。因此运营团队在选择机器配置时要针对不同的工作节点选择合适硬件类型</a:t>
            </a:r>
            <a:endParaRPr lang="en-US" altLang="zh-CN" sz="2400"/>
          </a:p>
          <a:p>
            <a:pPr eaLnBrk="1" hangingPunct="1">
              <a:spcBef>
                <a:spcPct val="0"/>
              </a:spcBef>
            </a:pPr>
            <a:r>
              <a:rPr lang="zh-CN" altLang="en-US" sz="2400"/>
              <a:t>一个基本的</a:t>
            </a:r>
            <a:r>
              <a:rPr lang="en-US" altLang="zh-CN" sz="2400"/>
              <a:t>Hadoop</a:t>
            </a:r>
            <a:r>
              <a:rPr lang="zh-CN" altLang="en-US" sz="2400"/>
              <a:t>集群中的节点主要有</a:t>
            </a:r>
            <a:endParaRPr lang="en-US" altLang="zh-CN" sz="2400"/>
          </a:p>
          <a:p>
            <a:pPr lvl="1" eaLnBrk="1" hangingPunct="1">
              <a:spcBef>
                <a:spcPct val="0"/>
              </a:spcBef>
            </a:pPr>
            <a:r>
              <a:rPr lang="en-US" altLang="zh-CN" sz="2400"/>
              <a:t>NameNode</a:t>
            </a:r>
            <a:r>
              <a:rPr lang="zh-CN" altLang="en-US" sz="2400"/>
              <a:t>：负责协调集群中的数据存储</a:t>
            </a:r>
            <a:endParaRPr lang="en-US" altLang="zh-CN" sz="2400"/>
          </a:p>
          <a:p>
            <a:pPr lvl="1" eaLnBrk="1" hangingPunct="1">
              <a:spcBef>
                <a:spcPct val="0"/>
              </a:spcBef>
            </a:pPr>
            <a:r>
              <a:rPr lang="en-US" altLang="zh-CN" sz="2400"/>
              <a:t>DataNode</a:t>
            </a:r>
            <a:r>
              <a:rPr lang="zh-CN" altLang="en-US" sz="2400"/>
              <a:t>：存储被拆分的数据块</a:t>
            </a:r>
            <a:endParaRPr lang="en-US" altLang="zh-CN" sz="2400"/>
          </a:p>
          <a:p>
            <a:pPr lvl="1" eaLnBrk="1" hangingPunct="1">
              <a:spcBef>
                <a:spcPct val="0"/>
              </a:spcBef>
            </a:pPr>
            <a:r>
              <a:rPr lang="en-US" altLang="zh-CN" sz="2400"/>
              <a:t>JobTracker</a:t>
            </a:r>
            <a:r>
              <a:rPr lang="zh-CN" altLang="en-US" sz="2400"/>
              <a:t>：协调数据计算任务</a:t>
            </a:r>
            <a:endParaRPr lang="en-US" altLang="zh-CN" sz="2400"/>
          </a:p>
          <a:p>
            <a:pPr lvl="1" eaLnBrk="1" hangingPunct="1">
              <a:spcBef>
                <a:spcPct val="0"/>
              </a:spcBef>
            </a:pPr>
            <a:r>
              <a:rPr lang="en-US" altLang="zh-CN" sz="2400"/>
              <a:t>TaskTracker</a:t>
            </a:r>
            <a:r>
              <a:rPr lang="zh-CN" altLang="en-US" sz="2400"/>
              <a:t>：负责执行由</a:t>
            </a:r>
            <a:r>
              <a:rPr lang="en-US" altLang="zh-CN" sz="2400"/>
              <a:t>JobTracker</a:t>
            </a:r>
            <a:r>
              <a:rPr lang="zh-CN" altLang="en-US" sz="2400"/>
              <a:t>指派的任务</a:t>
            </a:r>
            <a:endParaRPr lang="en-US" altLang="zh-CN" sz="2400"/>
          </a:p>
          <a:p>
            <a:pPr lvl="1" eaLnBrk="1" hangingPunct="1">
              <a:spcBef>
                <a:spcPct val="0"/>
              </a:spcBef>
            </a:pPr>
            <a:r>
              <a:rPr lang="en-US" altLang="zh-CN" sz="2400"/>
              <a:t>SecondaryNameNode</a:t>
            </a:r>
            <a:r>
              <a:rPr lang="zh-CN" altLang="en-US" sz="2400"/>
              <a:t>：帮助</a:t>
            </a:r>
            <a:r>
              <a:rPr lang="en-US" altLang="zh-CN" sz="2400"/>
              <a:t>NameNode</a:t>
            </a:r>
            <a:r>
              <a:rPr lang="zh-CN" altLang="en-US" sz="2400"/>
              <a:t>收集文件系统运行的状态信息</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a:extLst>
              <a:ext uri="{FF2B5EF4-FFF2-40B4-BE49-F238E27FC236}">
                <a16:creationId xmlns:a16="http://schemas.microsoft.com/office/drawing/2014/main" id="{654984D8-1666-4F49-A9EB-670FAE602511}"/>
              </a:ext>
            </a:extLst>
          </p:cNvPr>
          <p:cNvSpPr>
            <a:spLocks noGrp="1" noChangeArrowheads="1"/>
          </p:cNvSpPr>
          <p:nvPr>
            <p:ph type="title" idx="4294967295"/>
          </p:nvPr>
        </p:nvSpPr>
        <p:spPr/>
        <p:txBody>
          <a:bodyPr/>
          <a:lstStyle/>
          <a:p>
            <a:r>
              <a:rPr lang="en-US" altLang="zh-CN"/>
              <a:t>2.4.2 </a:t>
            </a:r>
            <a:r>
              <a:rPr lang="zh-CN" altLang="en-US"/>
              <a:t>集群硬件配置</a:t>
            </a:r>
          </a:p>
        </p:txBody>
      </p:sp>
      <p:sp>
        <p:nvSpPr>
          <p:cNvPr id="48131" name="矩形 3">
            <a:extLst>
              <a:ext uri="{FF2B5EF4-FFF2-40B4-BE49-F238E27FC236}">
                <a16:creationId xmlns:a16="http://schemas.microsoft.com/office/drawing/2014/main" id="{9E8AE6DF-5597-42F3-B57F-3297F71E8637}"/>
              </a:ext>
            </a:extLst>
          </p:cNvPr>
          <p:cNvSpPr>
            <a:spLocks noChangeArrowheads="1"/>
          </p:cNvSpPr>
          <p:nvPr/>
        </p:nvSpPr>
        <p:spPr bwMode="auto">
          <a:xfrm>
            <a:off x="685800" y="1371600"/>
            <a:ext cx="7772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在集群中，大部分的机器设备是作为</a:t>
            </a:r>
            <a:r>
              <a:rPr lang="en-US" altLang="zh-CN" sz="1800"/>
              <a:t>Datanode</a:t>
            </a:r>
            <a:r>
              <a:rPr lang="zh-CN" altLang="en-US" sz="1800"/>
              <a:t>和</a:t>
            </a:r>
            <a:r>
              <a:rPr lang="en-US" altLang="zh-CN" sz="1800"/>
              <a:t>TaskTracker</a:t>
            </a:r>
            <a:r>
              <a:rPr lang="zh-CN" altLang="en-US" sz="1800"/>
              <a:t>工作的</a:t>
            </a:r>
            <a:r>
              <a:rPr lang="en-US" altLang="zh-CN" sz="1800"/>
              <a:t>Datanode/TaskTracker</a:t>
            </a:r>
            <a:r>
              <a:rPr lang="zh-CN" altLang="en-US" sz="1800"/>
              <a:t>的硬件规格可以采用以下方案：</a:t>
            </a:r>
          </a:p>
          <a:p>
            <a:pPr eaLnBrk="1" hangingPunct="1">
              <a:spcBef>
                <a:spcPct val="0"/>
              </a:spcBef>
            </a:pPr>
            <a:r>
              <a:rPr lang="en-US" altLang="zh-CN" sz="1800"/>
              <a:t>4</a:t>
            </a:r>
            <a:r>
              <a:rPr lang="zh-CN" altLang="en-US" sz="1800"/>
              <a:t>个磁盘驱动器（单盘</a:t>
            </a:r>
            <a:r>
              <a:rPr lang="en-US" altLang="zh-CN" sz="1800"/>
              <a:t>1-2T</a:t>
            </a:r>
            <a:r>
              <a:rPr lang="zh-CN" altLang="en-US" sz="1800"/>
              <a:t>），支持</a:t>
            </a:r>
            <a:r>
              <a:rPr lang="en-US" altLang="zh-CN" sz="1800"/>
              <a:t>JBOD(Just a Bunch Of Disks</a:t>
            </a:r>
            <a:r>
              <a:rPr lang="zh-CN" altLang="en-US" sz="1800"/>
              <a:t>，磁盘簇</a:t>
            </a:r>
            <a:r>
              <a:rPr lang="en-US" altLang="zh-CN" sz="1800"/>
              <a:t>)</a:t>
            </a:r>
          </a:p>
          <a:p>
            <a:pPr eaLnBrk="1" hangingPunct="1">
              <a:spcBef>
                <a:spcPct val="0"/>
              </a:spcBef>
            </a:pPr>
            <a:r>
              <a:rPr lang="en-US" altLang="zh-CN" sz="1800"/>
              <a:t>2</a:t>
            </a:r>
            <a:r>
              <a:rPr lang="zh-CN" altLang="en-US" sz="1800"/>
              <a:t>个</a:t>
            </a:r>
            <a:r>
              <a:rPr lang="en-US" altLang="zh-CN" sz="1800"/>
              <a:t>4</a:t>
            </a:r>
            <a:r>
              <a:rPr lang="zh-CN" altLang="en-US" sz="1800"/>
              <a:t>核</a:t>
            </a:r>
            <a:r>
              <a:rPr lang="en-US" altLang="zh-CN" sz="1800"/>
              <a:t>CPU,</a:t>
            </a:r>
            <a:r>
              <a:rPr lang="zh-CN" altLang="en-US" sz="1800"/>
              <a:t>至少</a:t>
            </a:r>
            <a:r>
              <a:rPr lang="en-US" altLang="zh-CN" sz="1800"/>
              <a:t>2-2.5GHz</a:t>
            </a:r>
          </a:p>
          <a:p>
            <a:pPr eaLnBrk="1" hangingPunct="1">
              <a:spcBef>
                <a:spcPct val="0"/>
              </a:spcBef>
            </a:pPr>
            <a:r>
              <a:rPr lang="en-US" altLang="zh-CN" sz="1800"/>
              <a:t>16-24GB</a:t>
            </a:r>
            <a:r>
              <a:rPr lang="zh-CN" altLang="en-US" sz="1800"/>
              <a:t>内存</a:t>
            </a:r>
          </a:p>
          <a:p>
            <a:pPr eaLnBrk="1" hangingPunct="1">
              <a:spcBef>
                <a:spcPct val="0"/>
              </a:spcBef>
            </a:pPr>
            <a:r>
              <a:rPr lang="zh-CN" altLang="en-US" sz="1800"/>
              <a:t>千兆以太网</a:t>
            </a:r>
          </a:p>
        </p:txBody>
      </p:sp>
      <p:sp>
        <p:nvSpPr>
          <p:cNvPr id="48132" name="矩形 4">
            <a:extLst>
              <a:ext uri="{FF2B5EF4-FFF2-40B4-BE49-F238E27FC236}">
                <a16:creationId xmlns:a16="http://schemas.microsoft.com/office/drawing/2014/main" id="{9B489891-564E-440E-A6B6-6A82EE6F805F}"/>
              </a:ext>
            </a:extLst>
          </p:cNvPr>
          <p:cNvSpPr>
            <a:spLocks noChangeArrowheads="1"/>
          </p:cNvSpPr>
          <p:nvPr/>
        </p:nvSpPr>
        <p:spPr bwMode="auto">
          <a:xfrm>
            <a:off x="685800" y="3124200"/>
            <a:ext cx="7086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NameNode</a:t>
            </a:r>
            <a:r>
              <a:rPr lang="zh-CN" altLang="en-US" sz="1800"/>
              <a:t>提供整个</a:t>
            </a:r>
            <a:r>
              <a:rPr lang="en-US" altLang="zh-CN" sz="1800"/>
              <a:t>HDFS</a:t>
            </a:r>
            <a:r>
              <a:rPr lang="zh-CN" altLang="en-US" sz="1800"/>
              <a:t>文件系统的</a:t>
            </a:r>
            <a:r>
              <a:rPr lang="en-US" altLang="zh-CN" sz="1800"/>
              <a:t>NameSpace(</a:t>
            </a:r>
            <a:r>
              <a:rPr lang="zh-CN" altLang="en-US" sz="1800"/>
              <a:t>命名空间</a:t>
            </a:r>
            <a:r>
              <a:rPr lang="en-US" altLang="zh-CN" sz="1800"/>
              <a:t>)</a:t>
            </a:r>
            <a:r>
              <a:rPr lang="zh-CN" altLang="en-US" sz="1800"/>
              <a:t>管理、块管理等所有服务，因此需要更多的</a:t>
            </a:r>
            <a:r>
              <a:rPr lang="en-US" altLang="zh-CN" sz="1800"/>
              <a:t>RAM</a:t>
            </a:r>
            <a:r>
              <a:rPr lang="zh-CN" altLang="en-US" sz="1800"/>
              <a:t>，与集群中的数据块数量相对应，并且需要优化</a:t>
            </a:r>
            <a:r>
              <a:rPr lang="en-US" altLang="zh-CN" sz="1800"/>
              <a:t>RAM</a:t>
            </a:r>
            <a:r>
              <a:rPr lang="zh-CN" altLang="en-US" sz="1800"/>
              <a:t>的内存通道带宽，采用双通道或三通道以上内存。硬件规格可以采用以下方案：</a:t>
            </a:r>
          </a:p>
          <a:p>
            <a:pPr eaLnBrk="1" hangingPunct="1">
              <a:spcBef>
                <a:spcPct val="0"/>
              </a:spcBef>
            </a:pPr>
            <a:r>
              <a:rPr lang="en-US" altLang="zh-CN" sz="1800"/>
              <a:t>8-12</a:t>
            </a:r>
            <a:r>
              <a:rPr lang="zh-CN" altLang="en-US" sz="1800"/>
              <a:t>个磁盘驱动器（单盘</a:t>
            </a:r>
            <a:r>
              <a:rPr lang="en-US" altLang="zh-CN" sz="1800"/>
              <a:t>1-2T</a:t>
            </a:r>
            <a:r>
              <a:rPr lang="zh-CN" altLang="en-US" sz="1800"/>
              <a:t>）</a:t>
            </a:r>
          </a:p>
          <a:p>
            <a:pPr eaLnBrk="1" hangingPunct="1">
              <a:spcBef>
                <a:spcPct val="0"/>
              </a:spcBef>
            </a:pPr>
            <a:r>
              <a:rPr lang="en-US" altLang="zh-CN" sz="1800"/>
              <a:t>2</a:t>
            </a:r>
            <a:r>
              <a:rPr lang="zh-CN" altLang="en-US" sz="1800"/>
              <a:t>个</a:t>
            </a:r>
            <a:r>
              <a:rPr lang="en-US" altLang="zh-CN" sz="1800"/>
              <a:t>4</a:t>
            </a:r>
            <a:r>
              <a:rPr lang="zh-CN" altLang="en-US" sz="1800"/>
              <a:t>核</a:t>
            </a:r>
            <a:r>
              <a:rPr lang="en-US" altLang="zh-CN" sz="1800"/>
              <a:t>/8</a:t>
            </a:r>
            <a:r>
              <a:rPr lang="zh-CN" altLang="en-US" sz="1800"/>
              <a:t>核</a:t>
            </a:r>
            <a:r>
              <a:rPr lang="en-US" altLang="zh-CN" sz="1800"/>
              <a:t>CPU</a:t>
            </a:r>
          </a:p>
          <a:p>
            <a:pPr eaLnBrk="1" hangingPunct="1">
              <a:spcBef>
                <a:spcPct val="0"/>
              </a:spcBef>
            </a:pPr>
            <a:r>
              <a:rPr lang="en-US" altLang="zh-CN" sz="1800"/>
              <a:t>16-72GB</a:t>
            </a:r>
            <a:r>
              <a:rPr lang="zh-CN" altLang="en-US" sz="1800"/>
              <a:t>内存</a:t>
            </a:r>
          </a:p>
          <a:p>
            <a:pPr eaLnBrk="1" hangingPunct="1">
              <a:spcBef>
                <a:spcPct val="0"/>
              </a:spcBef>
            </a:pPr>
            <a:r>
              <a:rPr lang="zh-CN" altLang="en-US" sz="1800"/>
              <a:t>千兆</a:t>
            </a:r>
            <a:r>
              <a:rPr lang="en-US" altLang="zh-CN" sz="1800"/>
              <a:t>/</a:t>
            </a:r>
            <a:r>
              <a:rPr lang="zh-CN" altLang="en-US" sz="1800"/>
              <a:t>万兆以太网</a:t>
            </a:r>
          </a:p>
        </p:txBody>
      </p:sp>
      <p:sp>
        <p:nvSpPr>
          <p:cNvPr id="48133" name="矩形 5">
            <a:extLst>
              <a:ext uri="{FF2B5EF4-FFF2-40B4-BE49-F238E27FC236}">
                <a16:creationId xmlns:a16="http://schemas.microsoft.com/office/drawing/2014/main" id="{ABBAD746-384C-4F12-B68C-D6E9125A865F}"/>
              </a:ext>
            </a:extLst>
          </p:cNvPr>
          <p:cNvSpPr>
            <a:spLocks noChangeArrowheads="1"/>
          </p:cNvSpPr>
          <p:nvPr/>
        </p:nvSpPr>
        <p:spPr bwMode="auto">
          <a:xfrm>
            <a:off x="685800" y="54864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SecondaryNameNode</a:t>
            </a:r>
            <a:r>
              <a:rPr lang="zh-CN" altLang="en-US" sz="1800"/>
              <a:t>在小型集群中可以和</a:t>
            </a:r>
            <a:r>
              <a:rPr lang="en-US" altLang="zh-CN" sz="1800"/>
              <a:t>NameNode</a:t>
            </a:r>
            <a:r>
              <a:rPr lang="zh-CN" altLang="en-US" sz="1800"/>
              <a:t>共用一台机器，较大的群集可以采用与</a:t>
            </a:r>
            <a:r>
              <a:rPr lang="en-US" altLang="zh-CN" sz="1800"/>
              <a:t>NameNode</a:t>
            </a:r>
            <a:r>
              <a:rPr lang="zh-CN" altLang="en-US" sz="1800"/>
              <a:t>相同的硬件</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2">
            <a:extLst>
              <a:ext uri="{FF2B5EF4-FFF2-40B4-BE49-F238E27FC236}">
                <a16:creationId xmlns:a16="http://schemas.microsoft.com/office/drawing/2014/main" id="{177638EC-0B1A-4912-9002-2C6169C7DD1E}"/>
              </a:ext>
            </a:extLst>
          </p:cNvPr>
          <p:cNvSpPr>
            <a:spLocks noGrp="1" noChangeArrowheads="1"/>
          </p:cNvSpPr>
          <p:nvPr>
            <p:ph type="title" idx="4294967295"/>
          </p:nvPr>
        </p:nvSpPr>
        <p:spPr/>
        <p:txBody>
          <a:bodyPr/>
          <a:lstStyle/>
          <a:p>
            <a:r>
              <a:rPr lang="en-US" altLang="zh-CN"/>
              <a:t>2.4.3 </a:t>
            </a:r>
            <a:r>
              <a:rPr lang="zh-CN" altLang="en-US"/>
              <a:t>集群规模要多大</a:t>
            </a:r>
            <a:r>
              <a:rPr lang="en-US" altLang="zh-CN"/>
              <a:t> </a:t>
            </a:r>
            <a:endParaRPr lang="zh-CN" altLang="en-US"/>
          </a:p>
        </p:txBody>
      </p:sp>
      <p:sp>
        <p:nvSpPr>
          <p:cNvPr id="49155" name="TextBox 3">
            <a:extLst>
              <a:ext uri="{FF2B5EF4-FFF2-40B4-BE49-F238E27FC236}">
                <a16:creationId xmlns:a16="http://schemas.microsoft.com/office/drawing/2014/main" id="{2B4A379E-41A5-4343-B02D-346B771F2C1E}"/>
              </a:ext>
            </a:extLst>
          </p:cNvPr>
          <p:cNvSpPr txBox="1">
            <a:spLocks noChangeArrowheads="1"/>
          </p:cNvSpPr>
          <p:nvPr/>
        </p:nvSpPr>
        <p:spPr bwMode="auto">
          <a:xfrm>
            <a:off x="609600" y="1371600"/>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0"/>
              </a:spcBef>
              <a:defRPr/>
            </a:pPr>
            <a:r>
              <a:rPr lang="en-US" altLang="zh-CN" sz="2000" dirty="0"/>
              <a:t>Hadoop</a:t>
            </a:r>
            <a:r>
              <a:rPr lang="zh-CN" altLang="en-US" sz="2000" dirty="0"/>
              <a:t>集群规模可大可小，初始时，可以从一个较小规模的集群开始，比如包含</a:t>
            </a:r>
            <a:r>
              <a:rPr lang="en-US" altLang="zh-CN" sz="2000" dirty="0"/>
              <a:t>10</a:t>
            </a:r>
            <a:r>
              <a:rPr lang="zh-CN" altLang="en-US" sz="2000" dirty="0"/>
              <a:t>个节点，然后，规模随着存储器和计算需求的扩大而扩大</a:t>
            </a:r>
            <a:endParaRPr lang="en-US" altLang="zh-CN" sz="2000" dirty="0"/>
          </a:p>
          <a:p>
            <a:pPr marL="342900" indent="-342900" eaLnBrk="1" hangingPunct="1">
              <a:spcBef>
                <a:spcPct val="0"/>
              </a:spcBef>
              <a:defRPr/>
            </a:pPr>
            <a:r>
              <a:rPr lang="zh-CN" altLang="en-US" sz="2000" dirty="0"/>
              <a:t>如果数据每周增大</a:t>
            </a:r>
            <a:r>
              <a:rPr lang="en-US" altLang="zh-CN" sz="2000" dirty="0"/>
              <a:t>1TB</a:t>
            </a:r>
            <a:r>
              <a:rPr lang="zh-CN" altLang="en-US" sz="2000" dirty="0"/>
              <a:t>，并且有三个</a:t>
            </a:r>
            <a:r>
              <a:rPr lang="en-US" altLang="zh-CN" sz="2000" dirty="0"/>
              <a:t>HDFS</a:t>
            </a:r>
            <a:r>
              <a:rPr lang="zh-CN" altLang="en-US" sz="2000" dirty="0"/>
              <a:t>副本，然后每周需要一个额外的</a:t>
            </a:r>
            <a:r>
              <a:rPr lang="en-US" altLang="zh-CN" sz="2000" dirty="0"/>
              <a:t>3TB</a:t>
            </a:r>
            <a:r>
              <a:rPr lang="zh-CN" altLang="en-US" sz="2000" dirty="0"/>
              <a:t>作为原始数据存储。要允许一些中间文件和日志（假定</a:t>
            </a:r>
            <a:r>
              <a:rPr lang="en-US" altLang="zh-CN" sz="2000" dirty="0"/>
              <a:t>30%</a:t>
            </a:r>
            <a:r>
              <a:rPr lang="zh-CN" altLang="en-US" sz="2000" dirty="0"/>
              <a:t>）的空间，由此，可以算出每周大约需要增加一台新机器。存储两年数据的集群，大约需要</a:t>
            </a:r>
            <a:r>
              <a:rPr lang="en-US" altLang="zh-CN" sz="2000" dirty="0"/>
              <a:t>100</a:t>
            </a:r>
            <a:r>
              <a:rPr lang="zh-CN" altLang="en-US" sz="2000" dirty="0"/>
              <a:t>台机器</a:t>
            </a:r>
            <a:endParaRPr lang="en-US" altLang="zh-CN" sz="2000" dirty="0"/>
          </a:p>
          <a:p>
            <a:pPr marL="342900" indent="-342900" eaLnBrk="1" hangingPunct="1">
              <a:spcBef>
                <a:spcPct val="0"/>
              </a:spcBef>
              <a:defRPr/>
            </a:pPr>
            <a:r>
              <a:rPr lang="zh-CN" altLang="en-US" sz="2000" dirty="0"/>
              <a:t>对于一个小的集群，名称节点（</a:t>
            </a:r>
            <a:r>
              <a:rPr lang="en-US" altLang="zh-CN" sz="2000" dirty="0" err="1"/>
              <a:t>NameNode</a:t>
            </a:r>
            <a:r>
              <a:rPr lang="zh-CN" altLang="en-US" sz="2000" dirty="0"/>
              <a:t>）和</a:t>
            </a:r>
            <a:r>
              <a:rPr lang="en-US" altLang="zh-CN" sz="2000" dirty="0" err="1"/>
              <a:t>JobTracker</a:t>
            </a:r>
            <a:r>
              <a:rPr lang="zh-CN" altLang="en-US" sz="2000" dirty="0"/>
              <a:t>运行在单个节点上，通常是可以接受的。但是，随着集群和存储在</a:t>
            </a:r>
            <a:r>
              <a:rPr lang="en-US" altLang="zh-CN" sz="2000" dirty="0"/>
              <a:t>HDFS</a:t>
            </a:r>
            <a:r>
              <a:rPr lang="zh-CN" altLang="en-US" sz="2000" dirty="0"/>
              <a:t>中的文件数量的增加，名称节点需要更多的主存，这时，名称节点和</a:t>
            </a:r>
            <a:r>
              <a:rPr lang="en-US" altLang="zh-CN" sz="2000" dirty="0" err="1"/>
              <a:t>JobTracker</a:t>
            </a:r>
            <a:r>
              <a:rPr lang="zh-CN" altLang="en-US" sz="2000" dirty="0"/>
              <a:t>就需要运行在不同的节点上</a:t>
            </a:r>
            <a:endParaRPr lang="en-US" altLang="zh-CN" sz="2000" dirty="0"/>
          </a:p>
          <a:p>
            <a:pPr marL="342900" indent="-342900" eaLnBrk="1" hangingPunct="1">
              <a:spcBef>
                <a:spcPct val="0"/>
              </a:spcBef>
              <a:defRPr/>
            </a:pPr>
            <a:r>
              <a:rPr lang="zh-CN" altLang="en-US" sz="2000" dirty="0"/>
              <a:t>第二名称节点（</a:t>
            </a:r>
            <a:r>
              <a:rPr lang="en-US" altLang="zh-CN" sz="2000" dirty="0" err="1"/>
              <a:t>SecondaryNameNode</a:t>
            </a:r>
            <a:r>
              <a:rPr lang="zh-CN" altLang="en-US" sz="2000" dirty="0"/>
              <a:t>）会和名称节点可以运行在相同的机器上，但是，由于第二名称节点和名称节点几乎具有相同的主存需求，因此，二者最好运行在不同节点上</a:t>
            </a:r>
            <a:endParaRPr lang="en-US" altLang="zh-CN" sz="2000" dirty="0"/>
          </a:p>
          <a:p>
            <a:pPr eaLnBrk="1" hangingPunct="1">
              <a:spcBef>
                <a:spcPct val="0"/>
              </a:spcBef>
              <a:buFontTx/>
              <a:buNone/>
              <a:defRPr/>
            </a:pPr>
            <a:endParaRPr lang="zh-CN" alt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2">
            <a:extLst>
              <a:ext uri="{FF2B5EF4-FFF2-40B4-BE49-F238E27FC236}">
                <a16:creationId xmlns:a16="http://schemas.microsoft.com/office/drawing/2014/main" id="{CBF91DDE-233A-4E65-A6DE-4E00B90BA504}"/>
              </a:ext>
            </a:extLst>
          </p:cNvPr>
          <p:cNvSpPr>
            <a:spLocks noGrp="1" noChangeArrowheads="1"/>
          </p:cNvSpPr>
          <p:nvPr>
            <p:ph type="title" idx="4294967295"/>
          </p:nvPr>
        </p:nvSpPr>
        <p:spPr/>
        <p:txBody>
          <a:bodyPr/>
          <a:lstStyle/>
          <a:p>
            <a:r>
              <a:rPr lang="en-US" altLang="zh-CN"/>
              <a:t>2.4.4 </a:t>
            </a:r>
            <a:r>
              <a:rPr lang="zh-CN" altLang="en-US"/>
              <a:t>集群网络拓扑</a:t>
            </a:r>
          </a:p>
        </p:txBody>
      </p:sp>
      <p:sp>
        <p:nvSpPr>
          <p:cNvPr id="50179" name="矩形 3">
            <a:extLst>
              <a:ext uri="{FF2B5EF4-FFF2-40B4-BE49-F238E27FC236}">
                <a16:creationId xmlns:a16="http://schemas.microsoft.com/office/drawing/2014/main" id="{B53106A9-1A44-47D2-B4EF-3198B68EC8B3}"/>
              </a:ext>
            </a:extLst>
          </p:cNvPr>
          <p:cNvSpPr>
            <a:spLocks noChangeArrowheads="1"/>
          </p:cNvSpPr>
          <p:nvPr/>
        </p:nvSpPr>
        <p:spPr bwMode="auto">
          <a:xfrm>
            <a:off x="762000" y="1219200"/>
            <a:ext cx="7467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2000"/>
              <a:t>普通的</a:t>
            </a:r>
            <a:r>
              <a:rPr lang="en-US" altLang="zh-CN" sz="2000"/>
              <a:t>Hadoop</a:t>
            </a:r>
            <a:r>
              <a:rPr lang="zh-CN" altLang="en-US" sz="2000"/>
              <a:t>集群结构由一个两阶网络构成</a:t>
            </a:r>
            <a:endParaRPr lang="en-US" altLang="zh-CN" sz="2000"/>
          </a:p>
          <a:p>
            <a:pPr eaLnBrk="1" hangingPunct="1">
              <a:spcBef>
                <a:spcPct val="0"/>
              </a:spcBef>
            </a:pPr>
            <a:r>
              <a:rPr lang="zh-CN" altLang="en-US" sz="2000"/>
              <a:t>每个机架（</a:t>
            </a:r>
            <a:r>
              <a:rPr lang="en-US" altLang="zh-CN" sz="2000"/>
              <a:t>Rack</a:t>
            </a:r>
            <a:r>
              <a:rPr lang="zh-CN" altLang="en-US" sz="2000"/>
              <a:t>）有</a:t>
            </a:r>
            <a:r>
              <a:rPr lang="en-US" altLang="zh-CN" sz="2000"/>
              <a:t>30-40</a:t>
            </a:r>
            <a:r>
              <a:rPr lang="zh-CN" altLang="en-US" sz="2000"/>
              <a:t>个服务器，配置一个</a:t>
            </a:r>
            <a:r>
              <a:rPr lang="en-US" altLang="zh-CN" sz="2000"/>
              <a:t>1GB</a:t>
            </a:r>
            <a:r>
              <a:rPr lang="zh-CN" altLang="en-US" sz="2000"/>
              <a:t>的交换机，并向上传输到一个核心交换机或者路由器（</a:t>
            </a:r>
            <a:r>
              <a:rPr lang="en-US" altLang="zh-CN" sz="2000"/>
              <a:t>1GB</a:t>
            </a:r>
            <a:r>
              <a:rPr lang="zh-CN" altLang="en-US" sz="2000"/>
              <a:t>或以上）</a:t>
            </a:r>
            <a:endParaRPr lang="en-US" altLang="zh-CN" sz="2000"/>
          </a:p>
          <a:p>
            <a:pPr eaLnBrk="1" hangingPunct="1">
              <a:spcBef>
                <a:spcPct val="0"/>
              </a:spcBef>
            </a:pPr>
            <a:r>
              <a:rPr lang="zh-CN" altLang="en-US" sz="2000"/>
              <a:t>在相同的机架中的节点间的带宽的总和，要大于不同机架间的节点间的带宽总和</a:t>
            </a:r>
          </a:p>
        </p:txBody>
      </p:sp>
      <p:pic>
        <p:nvPicPr>
          <p:cNvPr id="50180" name="图片 5" descr="_架(01-22-15-12-55).jpg">
            <a:extLst>
              <a:ext uri="{FF2B5EF4-FFF2-40B4-BE49-F238E27FC236}">
                <a16:creationId xmlns:a16="http://schemas.microsoft.com/office/drawing/2014/main" id="{EFA9B55D-B712-48BD-8456-BBAA40260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971800"/>
            <a:ext cx="60198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2">
            <a:extLst>
              <a:ext uri="{FF2B5EF4-FFF2-40B4-BE49-F238E27FC236}">
                <a16:creationId xmlns:a16="http://schemas.microsoft.com/office/drawing/2014/main" id="{F3FE930F-6A86-486B-99D5-22FE246387CF}"/>
              </a:ext>
            </a:extLst>
          </p:cNvPr>
          <p:cNvSpPr>
            <a:spLocks noGrp="1" noChangeArrowheads="1"/>
          </p:cNvSpPr>
          <p:nvPr>
            <p:ph type="title" idx="4294967295"/>
          </p:nvPr>
        </p:nvSpPr>
        <p:spPr/>
        <p:txBody>
          <a:bodyPr/>
          <a:lstStyle/>
          <a:p>
            <a:r>
              <a:rPr lang="en-US" altLang="zh-CN"/>
              <a:t>2.4.5 </a:t>
            </a:r>
            <a:r>
              <a:rPr lang="zh-CN" altLang="en-US"/>
              <a:t>集群的建立与安装</a:t>
            </a:r>
          </a:p>
        </p:txBody>
      </p:sp>
      <p:sp>
        <p:nvSpPr>
          <p:cNvPr id="51203" name="TextBox 3">
            <a:extLst>
              <a:ext uri="{FF2B5EF4-FFF2-40B4-BE49-F238E27FC236}">
                <a16:creationId xmlns:a16="http://schemas.microsoft.com/office/drawing/2014/main" id="{01B15799-73DA-42F3-97E6-F0F76547766B}"/>
              </a:ext>
            </a:extLst>
          </p:cNvPr>
          <p:cNvSpPr txBox="1">
            <a:spLocks noChangeArrowheads="1"/>
          </p:cNvSpPr>
          <p:nvPr/>
        </p:nvSpPr>
        <p:spPr bwMode="auto">
          <a:xfrm>
            <a:off x="685800" y="1447800"/>
            <a:ext cx="7848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a:t>采购好相关的硬件设备后，就可以把硬件装入机架，安装并运行</a:t>
            </a:r>
            <a:r>
              <a:rPr lang="en-US" altLang="zh-CN" sz="2000"/>
              <a:t>Hadoop</a:t>
            </a:r>
          </a:p>
          <a:p>
            <a:pPr eaLnBrk="1" hangingPunct="1">
              <a:spcBef>
                <a:spcPct val="0"/>
              </a:spcBef>
              <a:buFontTx/>
              <a:buNone/>
            </a:pPr>
            <a:r>
              <a:rPr lang="zh-CN" altLang="en-US" sz="2000"/>
              <a:t>安装</a:t>
            </a:r>
            <a:r>
              <a:rPr lang="en-US" altLang="zh-CN" sz="2000"/>
              <a:t>Hadoop</a:t>
            </a:r>
            <a:r>
              <a:rPr lang="zh-CN" altLang="en-US" sz="2000"/>
              <a:t>有多种方法：</a:t>
            </a:r>
            <a:endParaRPr lang="en-US" altLang="zh-CN" sz="2000"/>
          </a:p>
          <a:p>
            <a:pPr eaLnBrk="1" hangingPunct="1">
              <a:spcBef>
                <a:spcPct val="0"/>
              </a:spcBef>
              <a:buFontTx/>
              <a:buNone/>
            </a:pPr>
            <a:r>
              <a:rPr lang="zh-CN" altLang="en-US" sz="2000"/>
              <a:t>（</a:t>
            </a:r>
            <a:r>
              <a:rPr lang="en-US" altLang="zh-CN" sz="2000"/>
              <a:t>1</a:t>
            </a:r>
            <a:r>
              <a:rPr lang="zh-CN" altLang="en-US" sz="2000"/>
              <a:t>）手动安装</a:t>
            </a:r>
            <a:endParaRPr lang="en-US" altLang="zh-CN" sz="2000"/>
          </a:p>
          <a:p>
            <a:pPr eaLnBrk="1" hangingPunct="1">
              <a:spcBef>
                <a:spcPct val="0"/>
              </a:spcBef>
              <a:buFontTx/>
              <a:buNone/>
            </a:pPr>
            <a:r>
              <a:rPr lang="zh-CN" altLang="en-US" sz="2000"/>
              <a:t>（</a:t>
            </a:r>
            <a:r>
              <a:rPr lang="en-US" altLang="zh-CN" sz="2000"/>
              <a:t>2</a:t>
            </a:r>
            <a:r>
              <a:rPr lang="zh-CN" altLang="en-US" sz="2000"/>
              <a:t>）自动化安装</a:t>
            </a:r>
            <a:endParaRPr lang="en-US" altLang="zh-CN" sz="2000"/>
          </a:p>
          <a:p>
            <a:pPr lvl="1" eaLnBrk="1" hangingPunct="1">
              <a:spcBef>
                <a:spcPct val="0"/>
              </a:spcBef>
            </a:pPr>
            <a:r>
              <a:rPr lang="zh-CN" altLang="en-US" sz="2000"/>
              <a:t>为了缓解安装和维护每个节点上相同的软件的负担，可以使用一个自动化方法实现完全自动化安装，比如</a:t>
            </a:r>
            <a:r>
              <a:rPr lang="en-US" altLang="zh-CN" sz="2000"/>
              <a:t>Red Hat Linux’ Kickstart</a:t>
            </a:r>
            <a:r>
              <a:rPr lang="zh-CN" altLang="en-US" sz="2000"/>
              <a:t>、</a:t>
            </a:r>
            <a:r>
              <a:rPr lang="en-US" altLang="zh-CN" sz="2000"/>
              <a:t>Debian</a:t>
            </a:r>
            <a:r>
              <a:rPr lang="zh-CN" altLang="en-US" sz="2000"/>
              <a:t>或者</a:t>
            </a:r>
            <a:r>
              <a:rPr lang="en-US" altLang="zh-CN" sz="2000"/>
              <a:t>Docker</a:t>
            </a:r>
          </a:p>
          <a:p>
            <a:pPr lvl="1" eaLnBrk="1" hangingPunct="1">
              <a:spcBef>
                <a:spcPct val="0"/>
              </a:spcBef>
            </a:pPr>
            <a:r>
              <a:rPr lang="zh-CN" altLang="en-US" sz="2000"/>
              <a:t>自动化安装部署工具，会通过记录在安装过程中对于各个选项的回答来完成自动化安装过程。</a:t>
            </a:r>
            <a:endParaRPr lang="en-US" altLang="zh-CN" sz="2000"/>
          </a:p>
          <a:p>
            <a:pPr eaLnBrk="1" hangingPunct="1">
              <a:spcBef>
                <a:spcPct val="0"/>
              </a:spcBef>
              <a:buFontTx/>
              <a:buNone/>
            </a:pPr>
            <a:r>
              <a:rPr lang="en-US" altLang="zh-CN" sz="2000"/>
              <a:t>	</a:t>
            </a:r>
            <a:endParaRPr lang="zh-CN"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2">
            <a:extLst>
              <a:ext uri="{FF2B5EF4-FFF2-40B4-BE49-F238E27FC236}">
                <a16:creationId xmlns:a16="http://schemas.microsoft.com/office/drawing/2014/main" id="{398E8003-9094-4A28-BD18-27DA660389FD}"/>
              </a:ext>
            </a:extLst>
          </p:cNvPr>
          <p:cNvSpPr>
            <a:spLocks noGrp="1" noChangeArrowheads="1"/>
          </p:cNvSpPr>
          <p:nvPr>
            <p:ph type="title" idx="4294967295"/>
          </p:nvPr>
        </p:nvSpPr>
        <p:spPr/>
        <p:txBody>
          <a:bodyPr/>
          <a:lstStyle/>
          <a:p>
            <a:r>
              <a:rPr lang="en-US" altLang="zh-CN"/>
              <a:t>2.4.6 Hadoop</a:t>
            </a:r>
            <a:r>
              <a:rPr lang="zh-CN" altLang="en-US"/>
              <a:t>集群基准测试</a:t>
            </a:r>
          </a:p>
        </p:txBody>
      </p:sp>
      <p:sp>
        <p:nvSpPr>
          <p:cNvPr id="52227" name="TextBox 3">
            <a:extLst>
              <a:ext uri="{FF2B5EF4-FFF2-40B4-BE49-F238E27FC236}">
                <a16:creationId xmlns:a16="http://schemas.microsoft.com/office/drawing/2014/main" id="{6A77C59C-727F-41DC-ADB3-4758DF0EAF21}"/>
              </a:ext>
            </a:extLst>
          </p:cNvPr>
          <p:cNvSpPr txBox="1">
            <a:spLocks noChangeArrowheads="1"/>
          </p:cNvSpPr>
          <p:nvPr/>
        </p:nvSpPr>
        <p:spPr bwMode="auto">
          <a:xfrm>
            <a:off x="685800" y="1676400"/>
            <a:ext cx="80010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285750" indent="-285750" eaLnBrk="1" hangingPunct="1">
              <a:spcBef>
                <a:spcPct val="0"/>
              </a:spcBef>
              <a:defRPr/>
            </a:pPr>
            <a:r>
              <a:rPr lang="zh-CN" altLang="en-US" sz="2000" dirty="0"/>
              <a:t>如何判断一个</a:t>
            </a:r>
            <a:r>
              <a:rPr lang="en-US" altLang="zh-CN" sz="2000" dirty="0"/>
              <a:t>Hadoop</a:t>
            </a:r>
            <a:r>
              <a:rPr lang="zh-CN" altLang="en-US" sz="2000" dirty="0"/>
              <a:t>集群是否已经正确安装？可以运行基准测试</a:t>
            </a:r>
            <a:endParaRPr lang="en-US" altLang="zh-CN" sz="2000" dirty="0"/>
          </a:p>
          <a:p>
            <a:pPr marL="285750" indent="-285750" eaLnBrk="1" hangingPunct="1">
              <a:spcBef>
                <a:spcPct val="0"/>
              </a:spcBef>
              <a:defRPr/>
            </a:pPr>
            <a:r>
              <a:rPr lang="en-US" altLang="zh-CN" sz="2000" dirty="0"/>
              <a:t>Hadoop</a:t>
            </a:r>
            <a:r>
              <a:rPr lang="zh-CN" altLang="en-US" sz="2000" dirty="0"/>
              <a:t>自带有一些基准测试程序，被打包在测试程序</a:t>
            </a:r>
            <a:r>
              <a:rPr lang="en-US" altLang="zh-CN" sz="2000" dirty="0"/>
              <a:t>JAR</a:t>
            </a:r>
            <a:r>
              <a:rPr lang="zh-CN" altLang="en-US" sz="2000" dirty="0"/>
              <a:t>文件中</a:t>
            </a:r>
            <a:endParaRPr lang="en-US" altLang="zh-CN" sz="2000" dirty="0"/>
          </a:p>
          <a:p>
            <a:pPr marL="285750" indent="-285750" eaLnBrk="1" hangingPunct="1">
              <a:spcBef>
                <a:spcPct val="0"/>
              </a:spcBef>
              <a:defRPr/>
            </a:pPr>
            <a:r>
              <a:rPr lang="zh-CN" altLang="en-US" sz="2000" dirty="0"/>
              <a:t>用</a:t>
            </a:r>
            <a:r>
              <a:rPr lang="en-US" altLang="zh-CN" sz="2000" dirty="0" err="1"/>
              <a:t>TestDFSIO</a:t>
            </a:r>
            <a:r>
              <a:rPr lang="zh-CN" altLang="en-US" sz="2000" dirty="0"/>
              <a:t>基准测试，来测试</a:t>
            </a:r>
            <a:r>
              <a:rPr lang="en-US" altLang="zh-CN" sz="2000" dirty="0"/>
              <a:t>HDFS</a:t>
            </a:r>
            <a:r>
              <a:rPr lang="zh-CN" altLang="en-US" sz="2000" dirty="0"/>
              <a:t>的</a:t>
            </a:r>
            <a:r>
              <a:rPr lang="en-US" altLang="zh-CN" sz="2000" dirty="0"/>
              <a:t>IO</a:t>
            </a:r>
            <a:r>
              <a:rPr lang="zh-CN" altLang="en-US" sz="2000" dirty="0"/>
              <a:t>性能</a:t>
            </a:r>
            <a:endParaRPr lang="en-US" altLang="zh-CN" sz="2000" dirty="0"/>
          </a:p>
          <a:p>
            <a:pPr marL="285750" indent="-285750" eaLnBrk="1" hangingPunct="1">
              <a:spcBef>
                <a:spcPct val="0"/>
              </a:spcBef>
              <a:defRPr/>
            </a:pPr>
            <a:r>
              <a:rPr lang="zh-CN" altLang="en-US" sz="2000" dirty="0"/>
              <a:t>用排序测试</a:t>
            </a:r>
            <a:r>
              <a:rPr lang="en-US" altLang="zh-CN" sz="2000" dirty="0"/>
              <a:t>MapReduce</a:t>
            </a:r>
            <a:r>
              <a:rPr lang="zh-CN" altLang="en-US" sz="2000" dirty="0"/>
              <a:t>：</a:t>
            </a:r>
            <a:r>
              <a:rPr lang="en-US" altLang="zh-CN" sz="2000" dirty="0"/>
              <a:t>Hadoop</a:t>
            </a:r>
            <a:r>
              <a:rPr lang="zh-CN" altLang="en-US" sz="2000" dirty="0"/>
              <a:t>自带一个部分排序的程序，这个测试过程的整个数据集都会通过洗牌（</a:t>
            </a:r>
            <a:r>
              <a:rPr lang="en-US" altLang="zh-CN" sz="2000" dirty="0"/>
              <a:t>Shuffle</a:t>
            </a:r>
            <a:r>
              <a:rPr lang="zh-CN" altLang="en-US" sz="2000" dirty="0"/>
              <a:t>）传输至</a:t>
            </a:r>
            <a:r>
              <a:rPr lang="en-US" altLang="zh-CN" sz="2000" dirty="0"/>
              <a:t>Reducer</a:t>
            </a:r>
            <a:r>
              <a:rPr lang="zh-CN" altLang="en-US" sz="2000" dirty="0"/>
              <a:t>，可以充分测试</a:t>
            </a:r>
            <a:r>
              <a:rPr lang="en-US" altLang="zh-CN" sz="2000" dirty="0"/>
              <a:t>MapReduce</a:t>
            </a:r>
            <a:r>
              <a:rPr lang="zh-CN" altLang="en-US" sz="2000" dirty="0"/>
              <a:t>的性能</a:t>
            </a:r>
            <a:endParaRPr lang="en-US" altLang="zh-CN" sz="2000" dirty="0"/>
          </a:p>
          <a:p>
            <a:pPr eaLnBrk="1" hangingPunct="1">
              <a:spcBef>
                <a:spcPct val="0"/>
              </a:spcBef>
              <a:buFontTx/>
              <a:buNone/>
              <a:defRPr/>
            </a:pPr>
            <a:endParaRPr lang="zh-CN" alt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a:extLst>
              <a:ext uri="{FF2B5EF4-FFF2-40B4-BE49-F238E27FC236}">
                <a16:creationId xmlns:a16="http://schemas.microsoft.com/office/drawing/2014/main" id="{1D8D0052-7CE6-44F3-B5F7-BF7015A47577}"/>
              </a:ext>
            </a:extLst>
          </p:cNvPr>
          <p:cNvSpPr>
            <a:spLocks noGrp="1" noChangeArrowheads="1"/>
          </p:cNvSpPr>
          <p:nvPr>
            <p:ph type="title" idx="4294967295"/>
          </p:nvPr>
        </p:nvSpPr>
        <p:spPr/>
        <p:txBody>
          <a:bodyPr/>
          <a:lstStyle/>
          <a:p>
            <a:r>
              <a:rPr lang="en-US" altLang="zh-CN"/>
              <a:t>2.4.7 </a:t>
            </a:r>
            <a:r>
              <a:rPr lang="zh-CN" altLang="en-US"/>
              <a:t>在云计算环境中使用</a:t>
            </a:r>
            <a:r>
              <a:rPr lang="en-US" altLang="zh-CN"/>
              <a:t>Hadoop</a:t>
            </a:r>
            <a:endParaRPr lang="zh-CN" altLang="en-US"/>
          </a:p>
        </p:txBody>
      </p:sp>
      <p:sp>
        <p:nvSpPr>
          <p:cNvPr id="53251" name="TextBox 3">
            <a:extLst>
              <a:ext uri="{FF2B5EF4-FFF2-40B4-BE49-F238E27FC236}">
                <a16:creationId xmlns:a16="http://schemas.microsoft.com/office/drawing/2014/main" id="{D5895095-6CF9-4E82-87AD-46AEDFD7DC16}"/>
              </a:ext>
            </a:extLst>
          </p:cNvPr>
          <p:cNvSpPr txBox="1">
            <a:spLocks noChangeArrowheads="1"/>
          </p:cNvSpPr>
          <p:nvPr/>
        </p:nvSpPr>
        <p:spPr bwMode="auto">
          <a:xfrm>
            <a:off x="457200" y="1676400"/>
            <a:ext cx="8229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000"/>
              <a:t>Hadoop</a:t>
            </a:r>
            <a:r>
              <a:rPr lang="zh-CN" altLang="en-US" sz="2000"/>
              <a:t>不仅可以运行在企业内部的集群中，也可以运行在云计算环境</a:t>
            </a:r>
            <a:endParaRPr lang="en-US" altLang="zh-CN" sz="2000"/>
          </a:p>
          <a:p>
            <a:pPr eaLnBrk="1" hangingPunct="1">
              <a:spcBef>
                <a:spcPct val="0"/>
              </a:spcBef>
            </a:pPr>
            <a:r>
              <a:rPr lang="zh-CN" altLang="en-US" sz="2000"/>
              <a:t>可以在</a:t>
            </a:r>
            <a:r>
              <a:rPr lang="en-US" altLang="zh-CN" sz="2000"/>
              <a:t>Amazon EC2</a:t>
            </a:r>
            <a:r>
              <a:rPr lang="zh-CN" altLang="en-US" sz="2000"/>
              <a:t>中运行</a:t>
            </a:r>
            <a:r>
              <a:rPr lang="en-US" altLang="zh-CN" sz="2000"/>
              <a:t>Hadoop</a:t>
            </a:r>
            <a:r>
              <a:rPr lang="zh-CN" altLang="en-US" sz="2000"/>
              <a:t>。</a:t>
            </a:r>
            <a:r>
              <a:rPr lang="en-US" altLang="zh-CN" sz="2000"/>
              <a:t>EC2</a:t>
            </a:r>
            <a:r>
              <a:rPr lang="zh-CN" altLang="en-US" sz="2000"/>
              <a:t>是一个计算服务，允许客户租用计算机（实例），来运行自己的应用。客户可以按需运行或终止实例，并且按照实际使用情况来付费</a:t>
            </a:r>
            <a:endParaRPr lang="en-US" altLang="zh-CN" sz="2000"/>
          </a:p>
          <a:p>
            <a:pPr eaLnBrk="1" hangingPunct="1">
              <a:spcBef>
                <a:spcPct val="0"/>
              </a:spcBef>
            </a:pPr>
            <a:r>
              <a:rPr lang="en-US" altLang="zh-CN" sz="2000"/>
              <a:t>Hadoop</a:t>
            </a:r>
            <a:r>
              <a:rPr lang="zh-CN" altLang="en-US" sz="2000"/>
              <a:t>自带有一套脚本，用于在</a:t>
            </a:r>
            <a:r>
              <a:rPr lang="en-US" altLang="zh-CN" sz="2000"/>
              <a:t>EC2</a:t>
            </a:r>
            <a:r>
              <a:rPr lang="zh-CN" altLang="en-US" sz="2000"/>
              <a:t>上面运行</a:t>
            </a:r>
            <a:r>
              <a:rPr lang="en-US" altLang="zh-CN" sz="2000"/>
              <a:t>Hadoop</a:t>
            </a:r>
          </a:p>
          <a:p>
            <a:pPr eaLnBrk="1" hangingPunct="1">
              <a:spcBef>
                <a:spcPct val="0"/>
              </a:spcBef>
            </a:pPr>
            <a:r>
              <a:rPr lang="zh-CN" altLang="en-US" sz="2000"/>
              <a:t>在</a:t>
            </a:r>
            <a:r>
              <a:rPr lang="en-US" altLang="zh-CN" sz="2000"/>
              <a:t>EC2</a:t>
            </a:r>
            <a:r>
              <a:rPr lang="zh-CN" altLang="en-US" sz="2000"/>
              <a:t>上运行</a:t>
            </a:r>
            <a:r>
              <a:rPr lang="en-US" altLang="zh-CN" sz="2000"/>
              <a:t>Hadoop</a:t>
            </a:r>
            <a:r>
              <a:rPr lang="zh-CN" altLang="en-US" sz="2000"/>
              <a:t>尤其适用于一些工作流。例如，在</a:t>
            </a:r>
            <a:r>
              <a:rPr lang="en-US" altLang="zh-CN" sz="2000"/>
              <a:t>Amazon S3</a:t>
            </a:r>
            <a:r>
              <a:rPr lang="zh-CN" altLang="en-US" sz="2000"/>
              <a:t>中存储数据，在</a:t>
            </a:r>
            <a:r>
              <a:rPr lang="en-US" altLang="zh-CN" sz="2000"/>
              <a:t>EC2</a:t>
            </a:r>
            <a:r>
              <a:rPr lang="zh-CN" altLang="en-US" sz="2000"/>
              <a:t>上运行集群，在集群中运行</a:t>
            </a:r>
            <a:r>
              <a:rPr lang="en-US" altLang="zh-CN" sz="2000"/>
              <a:t>MapReduce</a:t>
            </a:r>
            <a:r>
              <a:rPr lang="zh-CN" altLang="en-US" sz="2000"/>
              <a:t>作业，读取存储在</a:t>
            </a:r>
            <a:r>
              <a:rPr lang="en-US" altLang="zh-CN" sz="2000"/>
              <a:t>S3</a:t>
            </a:r>
            <a:r>
              <a:rPr lang="zh-CN" altLang="en-US" sz="2000"/>
              <a:t>中的数据，最后，在关闭集群之前将输出写回</a:t>
            </a:r>
            <a:r>
              <a:rPr lang="en-US" altLang="zh-CN" sz="2000"/>
              <a:t>S3</a:t>
            </a:r>
            <a:r>
              <a:rPr lang="zh-CN" altLang="en-US" sz="2000"/>
              <a:t>中；如果长期使用集群，复制</a:t>
            </a:r>
            <a:r>
              <a:rPr lang="en-US" altLang="zh-CN" sz="2000"/>
              <a:t>S3</a:t>
            </a:r>
            <a:r>
              <a:rPr lang="zh-CN" altLang="en-US" sz="2000"/>
              <a:t>数据到运行在</a:t>
            </a:r>
            <a:r>
              <a:rPr lang="en-US" altLang="zh-CN" sz="2000"/>
              <a:t>EC2</a:t>
            </a:r>
            <a:r>
              <a:rPr lang="zh-CN" altLang="en-US" sz="2000"/>
              <a:t>上的</a:t>
            </a:r>
            <a:r>
              <a:rPr lang="en-US" altLang="zh-CN" sz="2000"/>
              <a:t>HDFS</a:t>
            </a:r>
            <a:r>
              <a:rPr lang="zh-CN" altLang="en-US" sz="2000"/>
              <a:t>中，则可以使得数据处理更加高效，因为，</a:t>
            </a:r>
            <a:r>
              <a:rPr lang="en-US" altLang="zh-CN" sz="2000"/>
              <a:t>HDFS</a:t>
            </a:r>
            <a:r>
              <a:rPr lang="zh-CN" altLang="en-US" sz="2000"/>
              <a:t>可以充分利用数据的位置，</a:t>
            </a:r>
            <a:r>
              <a:rPr lang="en-US" altLang="zh-CN" sz="2000"/>
              <a:t>S3</a:t>
            </a:r>
            <a:r>
              <a:rPr lang="zh-CN" altLang="en-US" sz="2000"/>
              <a:t>则做不到，因为，</a:t>
            </a:r>
            <a:r>
              <a:rPr lang="en-US" altLang="zh-CN" sz="2000"/>
              <a:t>S3</a:t>
            </a:r>
            <a:r>
              <a:rPr lang="zh-CN" altLang="en-US" sz="2000"/>
              <a:t>与</a:t>
            </a:r>
            <a:r>
              <a:rPr lang="en-US" altLang="zh-CN" sz="2000"/>
              <a:t>EC2</a:t>
            </a:r>
            <a:r>
              <a:rPr lang="zh-CN" altLang="en-US" sz="2000"/>
              <a:t>的存储不在同一个节点上</a:t>
            </a:r>
            <a:endParaRPr lang="en-US" altLang="zh-CN"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80EE193-07F1-4EE6-BC64-2A29DAE846B2}"/>
              </a:ext>
            </a:extLst>
          </p:cNvPr>
          <p:cNvSpPr>
            <a:spLocks noGrp="1" noChangeArrowheads="1"/>
          </p:cNvSpPr>
          <p:nvPr>
            <p:ph type="title"/>
          </p:nvPr>
        </p:nvSpPr>
        <p:spPr/>
        <p:txBody>
          <a:bodyPr/>
          <a:lstStyle/>
          <a:p>
            <a:r>
              <a:rPr lang="zh-CN" altLang="en-US"/>
              <a:t>本章小结</a:t>
            </a:r>
          </a:p>
        </p:txBody>
      </p:sp>
      <p:sp>
        <p:nvSpPr>
          <p:cNvPr id="54275" name="Rectangle 3">
            <a:extLst>
              <a:ext uri="{FF2B5EF4-FFF2-40B4-BE49-F238E27FC236}">
                <a16:creationId xmlns:a16="http://schemas.microsoft.com/office/drawing/2014/main" id="{C8430762-DD1A-408D-AAFB-B011DD30D7A9}"/>
              </a:ext>
            </a:extLst>
          </p:cNvPr>
          <p:cNvSpPr>
            <a:spLocks noGrp="1" noChangeArrowheads="1"/>
          </p:cNvSpPr>
          <p:nvPr>
            <p:ph idx="1"/>
          </p:nvPr>
        </p:nvSpPr>
        <p:spPr/>
        <p:txBody>
          <a:bodyPr/>
          <a:lstStyle/>
          <a:p>
            <a:pPr>
              <a:lnSpc>
                <a:spcPct val="80000"/>
              </a:lnSpc>
            </a:pPr>
            <a:r>
              <a:rPr lang="en-US" altLang="zh-CN" sz="2400"/>
              <a:t>Hadoop</a:t>
            </a:r>
            <a:r>
              <a:rPr lang="zh-CN" altLang="en-US" sz="2400"/>
              <a:t>被视为事实上的大数据处理标准，本章介绍了</a:t>
            </a:r>
            <a:r>
              <a:rPr lang="en-US" altLang="zh-CN" sz="2400"/>
              <a:t>Hadoop</a:t>
            </a:r>
            <a:r>
              <a:rPr lang="zh-CN" altLang="en-US" sz="2400"/>
              <a:t>的发展历程，并阐述了</a:t>
            </a:r>
            <a:r>
              <a:rPr lang="en-US" altLang="zh-CN" sz="2400"/>
              <a:t>Hadoop</a:t>
            </a:r>
            <a:r>
              <a:rPr lang="zh-CN" altLang="en-US" sz="2400"/>
              <a:t>的高可靠性、高效性、高可扩展性、高容错性、成本低、运行在</a:t>
            </a:r>
            <a:r>
              <a:rPr lang="en-US" altLang="zh-CN" sz="2400"/>
              <a:t>Linux</a:t>
            </a:r>
            <a:r>
              <a:rPr lang="zh-CN" altLang="en-US" sz="2400"/>
              <a:t>平台上、支持多种编程语言等特性</a:t>
            </a:r>
          </a:p>
          <a:p>
            <a:pPr>
              <a:lnSpc>
                <a:spcPct val="80000"/>
              </a:lnSpc>
            </a:pPr>
            <a:r>
              <a:rPr lang="en-US" altLang="zh-CN" sz="2400"/>
              <a:t>Hadoop</a:t>
            </a:r>
            <a:r>
              <a:rPr lang="zh-CN" altLang="en-US" sz="2400"/>
              <a:t>目前已经在各个领域得到了广泛的应用，雅虎、</a:t>
            </a:r>
            <a:r>
              <a:rPr lang="en-US" altLang="zh-CN" sz="2400"/>
              <a:t>Facebook</a:t>
            </a:r>
            <a:r>
              <a:rPr lang="zh-CN" altLang="en-US" sz="2400"/>
              <a:t>、百度、淘宝、网易等公司都建立了自己的</a:t>
            </a:r>
            <a:r>
              <a:rPr lang="en-US" altLang="zh-CN" sz="2400"/>
              <a:t>Hadoop</a:t>
            </a:r>
            <a:r>
              <a:rPr lang="zh-CN" altLang="en-US" sz="2400"/>
              <a:t>集群</a:t>
            </a:r>
          </a:p>
          <a:p>
            <a:pPr>
              <a:lnSpc>
                <a:spcPct val="80000"/>
              </a:lnSpc>
            </a:pPr>
            <a:r>
              <a:rPr lang="zh-CN" altLang="en-US" sz="2400"/>
              <a:t>经过多年发展，</a:t>
            </a:r>
            <a:r>
              <a:rPr lang="en-US" altLang="zh-CN" sz="2400"/>
              <a:t>Hadoop</a:t>
            </a:r>
            <a:r>
              <a:rPr lang="zh-CN" altLang="en-US" sz="2400"/>
              <a:t>项目已经变得非常成熟和完善，包括</a:t>
            </a:r>
            <a:r>
              <a:rPr lang="en-US" altLang="zh-CN" sz="2400"/>
              <a:t>Common</a:t>
            </a:r>
            <a:r>
              <a:rPr lang="zh-CN" altLang="en-US" sz="2400"/>
              <a:t>、</a:t>
            </a:r>
            <a:r>
              <a:rPr lang="en-US" altLang="zh-CN" sz="2400"/>
              <a:t>Avro</a:t>
            </a:r>
            <a:r>
              <a:rPr lang="zh-CN" altLang="en-US" sz="2400"/>
              <a:t>、</a:t>
            </a:r>
            <a:r>
              <a:rPr lang="en-US" altLang="zh-CN" sz="2400"/>
              <a:t>Zookeeper</a:t>
            </a:r>
            <a:r>
              <a:rPr lang="zh-CN" altLang="en-US" sz="2400"/>
              <a:t>、</a:t>
            </a:r>
            <a:r>
              <a:rPr lang="en-US" altLang="zh-CN" sz="2400"/>
              <a:t>HDFS</a:t>
            </a:r>
            <a:r>
              <a:rPr lang="zh-CN" altLang="en-US" sz="2400"/>
              <a:t>、</a:t>
            </a:r>
            <a:r>
              <a:rPr lang="en-US" altLang="zh-CN" sz="2400"/>
              <a:t>MapReduce</a:t>
            </a:r>
            <a:r>
              <a:rPr lang="zh-CN" altLang="en-US" sz="2400"/>
              <a:t>、</a:t>
            </a:r>
            <a:r>
              <a:rPr lang="en-US" altLang="zh-CN" sz="2400"/>
              <a:t>HBase</a:t>
            </a:r>
            <a:r>
              <a:rPr lang="zh-CN" altLang="en-US" sz="2400"/>
              <a:t>、</a:t>
            </a:r>
            <a:r>
              <a:rPr lang="en-US" altLang="zh-CN" sz="2400"/>
              <a:t>Hive</a:t>
            </a:r>
            <a:r>
              <a:rPr lang="zh-CN" altLang="en-US" sz="2400"/>
              <a:t>、</a:t>
            </a:r>
            <a:r>
              <a:rPr lang="en-US" altLang="zh-CN" sz="2400"/>
              <a:t>Chukwa</a:t>
            </a:r>
            <a:r>
              <a:rPr lang="zh-CN" altLang="en-US" sz="2400"/>
              <a:t>、</a:t>
            </a:r>
            <a:r>
              <a:rPr lang="en-US" altLang="zh-CN" sz="2400"/>
              <a:t>Pig</a:t>
            </a:r>
            <a:r>
              <a:rPr lang="zh-CN" altLang="en-US" sz="2400"/>
              <a:t>等子项目，其中，</a:t>
            </a:r>
            <a:r>
              <a:rPr lang="en-US" altLang="zh-CN" sz="2400"/>
              <a:t>HDFS</a:t>
            </a:r>
            <a:r>
              <a:rPr lang="zh-CN" altLang="en-US" sz="2400"/>
              <a:t>和</a:t>
            </a:r>
            <a:r>
              <a:rPr lang="en-US" altLang="zh-CN" sz="2400"/>
              <a:t>MapReduce</a:t>
            </a:r>
            <a:r>
              <a:rPr lang="zh-CN" altLang="en-US" sz="2400"/>
              <a:t>是</a:t>
            </a:r>
            <a:r>
              <a:rPr lang="en-US" altLang="zh-CN" sz="2400"/>
              <a:t>Hadoop</a:t>
            </a:r>
            <a:r>
              <a:rPr lang="zh-CN" altLang="en-US" sz="2400"/>
              <a:t>的两大核心组件</a:t>
            </a:r>
          </a:p>
          <a:p>
            <a:pPr>
              <a:lnSpc>
                <a:spcPct val="80000"/>
              </a:lnSpc>
            </a:pPr>
            <a:r>
              <a:rPr lang="zh-CN" altLang="en-US" sz="2400"/>
              <a:t>本章最后介绍了如何在</a:t>
            </a:r>
            <a:r>
              <a:rPr lang="en-US" altLang="zh-CN" sz="2400"/>
              <a:t>Linux</a:t>
            </a:r>
            <a:r>
              <a:rPr lang="zh-CN" altLang="en-US" sz="2400"/>
              <a:t>系统下完成</a:t>
            </a:r>
            <a:r>
              <a:rPr lang="en-US" altLang="zh-CN" sz="2400"/>
              <a:t>Hadoop</a:t>
            </a:r>
            <a:r>
              <a:rPr lang="zh-CN" altLang="en-US" sz="2400"/>
              <a:t>的安装和配置，这个部分是后续章节实践环节的基础</a:t>
            </a:r>
          </a:p>
          <a:p>
            <a:pPr>
              <a:lnSpc>
                <a:spcPct val="80000"/>
              </a:lnSpc>
            </a:pP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a:extLst>
              <a:ext uri="{FF2B5EF4-FFF2-40B4-BE49-F238E27FC236}">
                <a16:creationId xmlns:a16="http://schemas.microsoft.com/office/drawing/2014/main" id="{AAB2AA30-2724-4EC2-9252-DB5F93FFC81B}"/>
              </a:ext>
            </a:extLst>
          </p:cNvPr>
          <p:cNvSpPr>
            <a:spLocks noGrp="1" noChangeArrowheads="1"/>
          </p:cNvSpPr>
          <p:nvPr>
            <p:ph type="title" idx="4294967295"/>
          </p:nvPr>
        </p:nvSpPr>
        <p:spPr/>
        <p:txBody>
          <a:bodyPr/>
          <a:lstStyle/>
          <a:p>
            <a:r>
              <a:rPr lang="en-US" altLang="zh-CN"/>
              <a:t>2.1.1 Hadoop</a:t>
            </a:r>
            <a:r>
              <a:rPr lang="zh-CN" altLang="en-US"/>
              <a:t>简介</a:t>
            </a:r>
          </a:p>
        </p:txBody>
      </p:sp>
      <p:sp>
        <p:nvSpPr>
          <p:cNvPr id="8195" name="TextBox 4">
            <a:extLst>
              <a:ext uri="{FF2B5EF4-FFF2-40B4-BE49-F238E27FC236}">
                <a16:creationId xmlns:a16="http://schemas.microsoft.com/office/drawing/2014/main" id="{4D0DEDD4-94ED-42F6-89D2-5FEB944E10F5}"/>
              </a:ext>
            </a:extLst>
          </p:cNvPr>
          <p:cNvSpPr txBox="1">
            <a:spLocks noChangeArrowheads="1"/>
          </p:cNvSpPr>
          <p:nvPr/>
        </p:nvSpPr>
        <p:spPr bwMode="auto">
          <a:xfrm>
            <a:off x="685800" y="1524000"/>
            <a:ext cx="8153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Hadoop</a:t>
            </a:r>
            <a:r>
              <a:rPr lang="zh-CN" altLang="zh-CN" sz="2400"/>
              <a:t>是</a:t>
            </a:r>
            <a:r>
              <a:rPr lang="en-US" altLang="zh-CN" sz="2400"/>
              <a:t>Apache</a:t>
            </a:r>
            <a:r>
              <a:rPr lang="zh-CN" altLang="zh-CN" sz="2400"/>
              <a:t>软件基金会旗下的一个开源分布式计算平台，为用户提供了系统底层细节透明的分布式基础架构</a:t>
            </a:r>
            <a:endParaRPr lang="zh-CN" altLang="en-US" sz="2400"/>
          </a:p>
          <a:p>
            <a:pPr eaLnBrk="1" hangingPunct="1">
              <a:spcBef>
                <a:spcPct val="0"/>
              </a:spcBef>
            </a:pPr>
            <a:r>
              <a:rPr lang="en-US" altLang="zh-CN" sz="2400"/>
              <a:t>Hadoop</a:t>
            </a:r>
            <a:r>
              <a:rPr lang="zh-CN" altLang="zh-CN" sz="2400"/>
              <a:t>是基于</a:t>
            </a:r>
            <a:r>
              <a:rPr lang="en-US" altLang="zh-CN" sz="2400"/>
              <a:t>Java</a:t>
            </a:r>
            <a:r>
              <a:rPr lang="zh-CN" altLang="zh-CN" sz="2400"/>
              <a:t>语言开发的，具有很好的跨平台特性，并且可以部署在廉价的计算机集群中</a:t>
            </a:r>
            <a:endParaRPr lang="zh-CN" altLang="en-US" sz="2400"/>
          </a:p>
          <a:p>
            <a:pPr eaLnBrk="1" hangingPunct="1">
              <a:spcBef>
                <a:spcPct val="0"/>
              </a:spcBef>
            </a:pPr>
            <a:r>
              <a:rPr lang="en-US" altLang="zh-CN" sz="2400">
                <a:solidFill>
                  <a:srgbClr val="002060"/>
                </a:solidFill>
              </a:rPr>
              <a:t>Hadoop</a:t>
            </a:r>
            <a:r>
              <a:rPr lang="zh-CN" altLang="zh-CN" sz="2400">
                <a:solidFill>
                  <a:srgbClr val="002060"/>
                </a:solidFill>
              </a:rPr>
              <a:t>的核心是分布式文件系统</a:t>
            </a:r>
            <a:r>
              <a:rPr lang="en-US" altLang="zh-CN" sz="2400">
                <a:solidFill>
                  <a:srgbClr val="002060"/>
                </a:solidFill>
              </a:rPr>
              <a:t>HDFS</a:t>
            </a:r>
            <a:r>
              <a:rPr lang="zh-CN" altLang="zh-CN" sz="2400">
                <a:solidFill>
                  <a:srgbClr val="002060"/>
                </a:solidFill>
              </a:rPr>
              <a:t>（</a:t>
            </a:r>
            <a:r>
              <a:rPr lang="en-US" altLang="zh-CN" sz="2400">
                <a:solidFill>
                  <a:srgbClr val="002060"/>
                </a:solidFill>
              </a:rPr>
              <a:t>Hadoop Distributed File System</a:t>
            </a:r>
            <a:r>
              <a:rPr lang="zh-CN" altLang="zh-CN" sz="2400">
                <a:solidFill>
                  <a:srgbClr val="002060"/>
                </a:solidFill>
              </a:rPr>
              <a:t>）和</a:t>
            </a:r>
            <a:r>
              <a:rPr lang="en-US" altLang="zh-CN" sz="2400">
                <a:solidFill>
                  <a:srgbClr val="002060"/>
                </a:solidFill>
              </a:rPr>
              <a:t>MapReduce</a:t>
            </a:r>
            <a:endParaRPr lang="zh-CN" altLang="zh-CN" sz="2400">
              <a:solidFill>
                <a:srgbClr val="002060"/>
              </a:solidFill>
            </a:endParaRPr>
          </a:p>
          <a:p>
            <a:pPr eaLnBrk="1" hangingPunct="1">
              <a:spcBef>
                <a:spcPct val="0"/>
              </a:spcBef>
            </a:pPr>
            <a:r>
              <a:rPr lang="en-US" altLang="zh-CN" sz="2400"/>
              <a:t>Hadoop</a:t>
            </a:r>
            <a:r>
              <a:rPr lang="zh-CN" altLang="zh-CN" sz="2400"/>
              <a:t>被公认为行业大数据标准开源软件，在分布式环境下提供了海量数据的处理能力</a:t>
            </a:r>
            <a:endParaRPr lang="zh-CN" altLang="en-US" sz="2400"/>
          </a:p>
          <a:p>
            <a:pPr eaLnBrk="1" hangingPunct="1">
              <a:spcBef>
                <a:spcPct val="0"/>
              </a:spcBef>
            </a:pPr>
            <a:r>
              <a:rPr lang="zh-CN" altLang="zh-CN" sz="2400"/>
              <a:t>几乎所有主流厂商都围绕</a:t>
            </a:r>
            <a:r>
              <a:rPr lang="en-US" altLang="zh-CN" sz="2400"/>
              <a:t>Hadoop</a:t>
            </a:r>
            <a:r>
              <a:rPr lang="zh-CN" altLang="zh-CN" sz="2400"/>
              <a:t>提供开发工具、开源软件、商业化工具和技术服务，如谷歌、雅虎、微软、思科、淘宝等，都支持</a:t>
            </a:r>
            <a:r>
              <a:rPr lang="en-US" altLang="zh-CN" sz="2400"/>
              <a:t>Hadoop</a:t>
            </a:r>
            <a:endParaRPr lang="zh-CN" altLang="zh-CN"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68CDB57-5E56-4D76-AB5A-2FDD17297CE1}"/>
              </a:ext>
            </a:extLst>
          </p:cNvPr>
          <p:cNvSpPr>
            <a:spLocks noGrp="1" noChangeArrowheads="1"/>
          </p:cNvSpPr>
          <p:nvPr>
            <p:ph type="title"/>
          </p:nvPr>
        </p:nvSpPr>
        <p:spPr>
          <a:xfrm>
            <a:off x="990600" y="76200"/>
            <a:ext cx="8001000" cy="914400"/>
          </a:xfrm>
          <a:ln/>
        </p:spPr>
        <p:txBody>
          <a:bodyPr/>
          <a:lstStyle/>
          <a:p>
            <a:pPr eaLnBrk="1" hangingPunct="1"/>
            <a:r>
              <a:rPr lang="zh-CN" altLang="en-US" sz="2400"/>
              <a:t>附录</a:t>
            </a:r>
            <a:r>
              <a:rPr lang="en-US" altLang="zh-CN" sz="2400"/>
              <a:t>F</a:t>
            </a:r>
            <a:r>
              <a:rPr lang="zh-CN" altLang="en-US" sz="2400"/>
              <a:t>：</a:t>
            </a:r>
            <a:r>
              <a:rPr lang="en-US" altLang="zh-CN" sz="2400"/>
              <a:t>《</a:t>
            </a:r>
            <a:r>
              <a:rPr lang="zh-CN" altLang="en-US" sz="2400"/>
              <a:t>大数据技术原理与应用（第</a:t>
            </a:r>
            <a:r>
              <a:rPr lang="en-US" altLang="zh-CN" sz="2400"/>
              <a:t>3</a:t>
            </a:r>
            <a:r>
              <a:rPr lang="zh-CN" altLang="en-US" sz="2400"/>
              <a:t>版）</a:t>
            </a:r>
            <a:r>
              <a:rPr lang="en-US" altLang="zh-CN" sz="2400"/>
              <a:t>》</a:t>
            </a:r>
            <a:r>
              <a:rPr lang="zh-CN" altLang="en-US" sz="2400"/>
              <a:t>教材</a:t>
            </a:r>
          </a:p>
        </p:txBody>
      </p:sp>
      <p:sp>
        <p:nvSpPr>
          <p:cNvPr id="55299" name="Text Box 13">
            <a:extLst>
              <a:ext uri="{FF2B5EF4-FFF2-40B4-BE49-F238E27FC236}">
                <a16:creationId xmlns:a16="http://schemas.microsoft.com/office/drawing/2014/main" id="{1DA54988-870B-493E-BE5E-588828633D15}"/>
              </a:ext>
            </a:extLst>
          </p:cNvPr>
          <p:cNvSpPr txBox="1">
            <a:spLocks noChangeArrowheads="1"/>
          </p:cNvSpPr>
          <p:nvPr/>
        </p:nvSpPr>
        <p:spPr bwMode="auto">
          <a:xfrm>
            <a:off x="457200" y="5410200"/>
            <a:ext cx="55626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4" tIns="60957" rIns="121914" bIns="6095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600"/>
              <a:t>欢迎访问</a:t>
            </a:r>
            <a:r>
              <a:rPr lang="en-US" altLang="zh-CN" sz="1600"/>
              <a:t>《</a:t>
            </a:r>
            <a:r>
              <a:rPr lang="zh-CN" altLang="en-US" sz="1600"/>
              <a:t>大数据技术原理与应用</a:t>
            </a:r>
            <a:r>
              <a:rPr lang="en-US" altLang="zh-CN" sz="1600"/>
              <a:t>——</a:t>
            </a:r>
            <a:r>
              <a:rPr lang="zh-CN" altLang="en-US" sz="1600"/>
              <a:t>概念、存储、处理、分析与应用</a:t>
            </a:r>
            <a:r>
              <a:rPr lang="en-US" altLang="zh-CN" sz="1600"/>
              <a:t>》</a:t>
            </a:r>
            <a:r>
              <a:rPr lang="zh-CN" altLang="en-US" sz="1600"/>
              <a:t>教材官方网站：</a:t>
            </a:r>
            <a:r>
              <a:rPr lang="en-US" altLang="zh-CN" sz="1600"/>
              <a:t>http://dblab.xmu.edu.cn/post/bigdata3</a:t>
            </a:r>
            <a:endParaRPr lang="zh-CN" altLang="en-US" sz="1600"/>
          </a:p>
        </p:txBody>
      </p:sp>
      <p:sp>
        <p:nvSpPr>
          <p:cNvPr id="55300" name="TextBox 9">
            <a:extLst>
              <a:ext uri="{FF2B5EF4-FFF2-40B4-BE49-F238E27FC236}">
                <a16:creationId xmlns:a16="http://schemas.microsoft.com/office/drawing/2014/main" id="{37A422A1-CADA-4DD1-A284-1F5695293BB7}"/>
              </a:ext>
            </a:extLst>
          </p:cNvPr>
          <p:cNvSpPr txBox="1">
            <a:spLocks noChangeArrowheads="1"/>
          </p:cNvSpPr>
          <p:nvPr/>
        </p:nvSpPr>
        <p:spPr bwMode="auto">
          <a:xfrm>
            <a:off x="6248400" y="2327275"/>
            <a:ext cx="2438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4" tIns="60957" rIns="121914" bIns="6095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900"/>
              <a:t>扫一扫访问教材官网</a:t>
            </a:r>
          </a:p>
        </p:txBody>
      </p:sp>
      <p:sp>
        <p:nvSpPr>
          <p:cNvPr id="55301" name="矩形 10">
            <a:extLst>
              <a:ext uri="{FF2B5EF4-FFF2-40B4-BE49-F238E27FC236}">
                <a16:creationId xmlns:a16="http://schemas.microsoft.com/office/drawing/2014/main" id="{A5E63D02-65A0-42FA-90E9-B8B66A813E7F}"/>
              </a:ext>
            </a:extLst>
          </p:cNvPr>
          <p:cNvSpPr>
            <a:spLocks noChangeArrowheads="1"/>
          </p:cNvSpPr>
          <p:nvPr/>
        </p:nvSpPr>
        <p:spPr bwMode="auto">
          <a:xfrm>
            <a:off x="457200" y="1143000"/>
            <a:ext cx="55626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4" tIns="60957" rIns="121914" bIns="60957">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a:t>
            </a:r>
            <a:r>
              <a:rPr lang="zh-CN" altLang="en-US" sz="1600"/>
              <a:t>大数据技术原理与应用</a:t>
            </a:r>
            <a:r>
              <a:rPr lang="en-US" altLang="zh-CN" sz="1600"/>
              <a:t>——</a:t>
            </a:r>
            <a:r>
              <a:rPr lang="zh-CN" altLang="en-US" sz="1600"/>
              <a:t>概念、存储、处理、分析与应用（第</a:t>
            </a:r>
            <a:r>
              <a:rPr lang="en-US" altLang="zh-CN" sz="1600"/>
              <a:t>3</a:t>
            </a:r>
            <a:r>
              <a:rPr lang="zh-CN" altLang="en-US" sz="1600"/>
              <a:t>版）</a:t>
            </a:r>
            <a:r>
              <a:rPr lang="en-US" altLang="zh-CN" sz="1600"/>
              <a:t>》</a:t>
            </a:r>
            <a:r>
              <a:rPr lang="zh-CN" altLang="en-US" sz="1600"/>
              <a:t>，由厦门大学计算机科学系林子雨博士编著，是国内高校第一本系统介绍大数据知识的专业教材。人民邮电出版社   </a:t>
            </a:r>
            <a:r>
              <a:rPr lang="en-US" altLang="zh-CN" sz="1600"/>
              <a:t>ISBN:978-7-115-54405-6   </a:t>
            </a:r>
            <a:r>
              <a:rPr lang="zh-CN" altLang="en-US" sz="1600"/>
              <a:t>定价：</a:t>
            </a:r>
            <a:r>
              <a:rPr lang="en-US" altLang="zh-CN" sz="1600"/>
              <a:t>59.80</a:t>
            </a:r>
            <a:r>
              <a:rPr lang="zh-CN" altLang="en-US" sz="1600"/>
              <a:t>元</a:t>
            </a:r>
            <a:endParaRPr lang="en-US" altLang="zh-CN" sz="1600"/>
          </a:p>
          <a:p>
            <a:pPr eaLnBrk="1" hangingPunct="1">
              <a:spcBef>
                <a:spcPct val="0"/>
              </a:spcBef>
              <a:buFontTx/>
              <a:buNone/>
            </a:pPr>
            <a:endParaRPr lang="en-US" altLang="zh-CN" sz="1600"/>
          </a:p>
          <a:p>
            <a:pPr eaLnBrk="1" hangingPunct="1">
              <a:spcBef>
                <a:spcPct val="0"/>
              </a:spcBef>
              <a:buFontTx/>
              <a:buNone/>
            </a:pPr>
            <a:r>
              <a:rPr lang="zh-CN" altLang="en-US" sz="1600"/>
              <a:t>全书共有</a:t>
            </a:r>
            <a:r>
              <a:rPr lang="en-US" altLang="zh-CN" sz="1600"/>
              <a:t>17</a:t>
            </a:r>
            <a:r>
              <a:rPr lang="zh-CN" altLang="en-US" sz="1600"/>
              <a:t>章，系统地论述了大数据的基本概念、大数据处理架构</a:t>
            </a:r>
            <a:r>
              <a:rPr lang="en-US" altLang="zh-CN" sz="1600"/>
              <a:t>Hadoop</a:t>
            </a:r>
            <a:r>
              <a:rPr lang="zh-CN" altLang="en-US" sz="1600"/>
              <a:t>、分布式文件系统</a:t>
            </a:r>
            <a:r>
              <a:rPr lang="en-US" altLang="zh-CN" sz="1600"/>
              <a:t>HDFS</a:t>
            </a:r>
            <a:r>
              <a:rPr lang="zh-CN" altLang="en-US" sz="1600"/>
              <a:t>、分布式数据 库</a:t>
            </a:r>
            <a:r>
              <a:rPr lang="en-US" altLang="zh-CN" sz="1600"/>
              <a:t>HBase</a:t>
            </a:r>
            <a:r>
              <a:rPr lang="zh-CN" altLang="en-US" sz="1600"/>
              <a:t>、</a:t>
            </a:r>
            <a:r>
              <a:rPr lang="en-US" altLang="zh-CN" sz="1600"/>
              <a:t>NoSQL</a:t>
            </a:r>
            <a:r>
              <a:rPr lang="zh-CN" altLang="en-US" sz="1600"/>
              <a:t>数据库、云数据库、分布式并行编程模型</a:t>
            </a:r>
            <a:r>
              <a:rPr lang="en-US" altLang="zh-CN" sz="1600"/>
              <a:t>MapReduce</a:t>
            </a:r>
            <a:r>
              <a:rPr lang="zh-CN" altLang="en-US" sz="1600"/>
              <a:t>、</a:t>
            </a:r>
            <a:r>
              <a:rPr lang="en-US" altLang="zh-CN" sz="1600"/>
              <a:t>Spark</a:t>
            </a:r>
            <a:r>
              <a:rPr lang="zh-CN" altLang="en-US" sz="1600"/>
              <a:t>、流计算、</a:t>
            </a:r>
            <a:r>
              <a:rPr lang="en-US" altLang="zh-CN" sz="1600"/>
              <a:t>Flink</a:t>
            </a:r>
            <a:r>
              <a:rPr lang="zh-CN" altLang="en-US" sz="1600"/>
              <a:t>、图计算、数据可视化以及大数据在互联网、生物医学和物流等各个领域的应用。在</a:t>
            </a:r>
            <a:r>
              <a:rPr lang="en-US" altLang="zh-CN" sz="1600"/>
              <a:t>Hadoop</a:t>
            </a:r>
            <a:r>
              <a:rPr lang="zh-CN" altLang="en-US" sz="1600"/>
              <a:t>、</a:t>
            </a:r>
            <a:r>
              <a:rPr lang="en-US" altLang="zh-CN" sz="1600"/>
              <a:t>HDFS</a:t>
            </a:r>
            <a:r>
              <a:rPr lang="zh-CN" altLang="en-US" sz="1600"/>
              <a:t>、</a:t>
            </a:r>
            <a:r>
              <a:rPr lang="en-US" altLang="zh-CN" sz="1600"/>
              <a:t>HBase</a:t>
            </a:r>
            <a:r>
              <a:rPr lang="zh-CN" altLang="en-US" sz="1600"/>
              <a:t>、</a:t>
            </a:r>
            <a:r>
              <a:rPr lang="en-US" altLang="zh-CN" sz="1600"/>
              <a:t>MapReduce</a:t>
            </a:r>
            <a:r>
              <a:rPr lang="zh-CN" altLang="en-US" sz="1600"/>
              <a:t>、</a:t>
            </a:r>
            <a:r>
              <a:rPr lang="en-US" altLang="zh-CN" sz="1600"/>
              <a:t>Spark</a:t>
            </a:r>
            <a:r>
              <a:rPr lang="zh-CN" altLang="en-US" sz="1600"/>
              <a:t>和</a:t>
            </a:r>
            <a:r>
              <a:rPr lang="en-US" altLang="zh-CN" sz="1600"/>
              <a:t>Flink</a:t>
            </a:r>
            <a:r>
              <a:rPr lang="zh-CN" altLang="en-US" sz="1600"/>
              <a:t>等重要章节，安排了入门级的实践操作，让读者更好地学习和掌握大数据关键技术。</a:t>
            </a:r>
            <a:endParaRPr lang="en-US" altLang="zh-CN" sz="1600"/>
          </a:p>
          <a:p>
            <a:pPr eaLnBrk="1" hangingPunct="1">
              <a:spcBef>
                <a:spcPct val="0"/>
              </a:spcBef>
              <a:buFontTx/>
              <a:buNone/>
            </a:pPr>
            <a:endParaRPr lang="zh-CN" altLang="en-US" sz="1600"/>
          </a:p>
          <a:p>
            <a:pPr eaLnBrk="1" hangingPunct="1">
              <a:spcBef>
                <a:spcPct val="0"/>
              </a:spcBef>
              <a:buFontTx/>
              <a:buNone/>
            </a:pPr>
            <a:r>
              <a:rPr lang="zh-CN" altLang="en-US" sz="1600"/>
              <a:t>本书可以作为高等院校计算机专业、信息管理等相关专业的大数据课程教材，也可供相关技术人员参考、学习、培训之用。</a:t>
            </a:r>
          </a:p>
        </p:txBody>
      </p:sp>
      <p:pic>
        <p:nvPicPr>
          <p:cNvPr id="55302" name="Picture 2" descr="http://dblab.xmu.edu.cn/wp-content/uploads/2020/06/%E5%A4%A7%E6%95%B0%E6%8D%AE%E6%8A%80%E6%9C%AF%E5%8E%9F%E7%90%86%E4%B8%8E%E5%BA%94%E7%94%A8%E7%AC%AC3%E7%89%88%E6%95%99%E6%9D%90%E5%AE%98%E7%BD%91.png">
            <a:extLst>
              <a:ext uri="{FF2B5EF4-FFF2-40B4-BE49-F238E27FC236}">
                <a16:creationId xmlns:a16="http://schemas.microsoft.com/office/drawing/2014/main" id="{9DA6413A-DEB3-4613-8E7C-2C8F0E510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1430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11" descr="http://dblab.xmu.edu.cn/wp-content/uploads/2020/11/%E5%A4%A7%E6%95%B0%E6%8D%AE%E6%8A%80%E6%9C%AF%E5%8E%9F%E7%90%86%E4%B8%8E%E5%BA%94%E7%94%A8%EF%BC%88%E7%AC%AC3%E7%89%88%EF%BC%89%E5%B0%81%E9%9D%A2.jpg">
            <a:extLst>
              <a:ext uri="{FF2B5EF4-FFF2-40B4-BE49-F238E27FC236}">
                <a16:creationId xmlns:a16="http://schemas.microsoft.com/office/drawing/2014/main" id="{61AFED69-C3AE-4E9A-87E9-946101693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00400"/>
            <a:ext cx="28511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a:extLst>
              <a:ext uri="{FF2B5EF4-FFF2-40B4-BE49-F238E27FC236}">
                <a16:creationId xmlns:a16="http://schemas.microsoft.com/office/drawing/2014/main" id="{EF7191CD-CBFA-4CC5-818F-BAB992EE91EB}"/>
              </a:ext>
            </a:extLst>
          </p:cNvPr>
          <p:cNvSpPr>
            <a:spLocks noGrp="1" noChangeArrowheads="1"/>
          </p:cNvSpPr>
          <p:nvPr>
            <p:ph type="title" idx="4294967295"/>
          </p:nvPr>
        </p:nvSpPr>
        <p:spPr/>
        <p:txBody>
          <a:bodyPr/>
          <a:lstStyle/>
          <a:p>
            <a:r>
              <a:rPr lang="en-US" altLang="zh-CN"/>
              <a:t>2.1.2 Hadoop</a:t>
            </a:r>
            <a:r>
              <a:rPr lang="zh-CN" altLang="en-US"/>
              <a:t>发展简史</a:t>
            </a:r>
          </a:p>
        </p:txBody>
      </p:sp>
      <p:sp>
        <p:nvSpPr>
          <p:cNvPr id="9219" name="TextBox 4">
            <a:extLst>
              <a:ext uri="{FF2B5EF4-FFF2-40B4-BE49-F238E27FC236}">
                <a16:creationId xmlns:a16="http://schemas.microsoft.com/office/drawing/2014/main" id="{08F122E1-12C8-4584-9F0B-18999061FE89}"/>
              </a:ext>
            </a:extLst>
          </p:cNvPr>
          <p:cNvSpPr txBox="1">
            <a:spLocks noChangeArrowheads="1"/>
          </p:cNvSpPr>
          <p:nvPr/>
        </p:nvSpPr>
        <p:spPr bwMode="auto">
          <a:xfrm>
            <a:off x="609600" y="2667000"/>
            <a:ext cx="7924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400"/>
              <a:t>Hadoop</a:t>
            </a:r>
            <a:r>
              <a:rPr lang="zh-CN" altLang="zh-CN" sz="2400"/>
              <a:t>最初是由</a:t>
            </a:r>
            <a:r>
              <a:rPr lang="en-US" altLang="zh-CN" sz="2400"/>
              <a:t>Apache Lucene</a:t>
            </a:r>
            <a:r>
              <a:rPr lang="zh-CN" altLang="zh-CN" sz="2400"/>
              <a:t>项目的创始人</a:t>
            </a:r>
            <a:r>
              <a:rPr lang="en-US" altLang="zh-CN" sz="2400"/>
              <a:t>Doug Cutting</a:t>
            </a:r>
            <a:r>
              <a:rPr lang="zh-CN" altLang="zh-CN" sz="2400"/>
              <a:t>开发的文本搜索库。</a:t>
            </a:r>
            <a:r>
              <a:rPr lang="en-US" altLang="zh-CN" sz="2400"/>
              <a:t>Hadoop</a:t>
            </a:r>
            <a:r>
              <a:rPr lang="zh-CN" altLang="zh-CN" sz="2400"/>
              <a:t>源自始于</a:t>
            </a:r>
            <a:r>
              <a:rPr lang="en-US" altLang="zh-CN" sz="2400"/>
              <a:t>2002</a:t>
            </a:r>
            <a:r>
              <a:rPr lang="zh-CN" altLang="zh-CN" sz="2400"/>
              <a:t>年的</a:t>
            </a:r>
            <a:r>
              <a:rPr lang="en-US" altLang="zh-CN" sz="2400"/>
              <a:t>Apache Nutch</a:t>
            </a:r>
            <a:r>
              <a:rPr lang="zh-CN" altLang="zh-CN" sz="2400"/>
              <a:t>项目</a:t>
            </a:r>
            <a:r>
              <a:rPr lang="en-US" altLang="zh-CN" sz="2400"/>
              <a:t>——</a:t>
            </a:r>
            <a:r>
              <a:rPr lang="zh-CN" altLang="zh-CN" sz="2400"/>
              <a:t>一个开源的网络搜索引擎并且也是</a:t>
            </a:r>
            <a:r>
              <a:rPr lang="en-US" altLang="zh-CN" sz="2400"/>
              <a:t>Lucene</a:t>
            </a:r>
            <a:r>
              <a:rPr lang="zh-CN" altLang="zh-CN" sz="2400"/>
              <a:t>项目的一部分</a:t>
            </a:r>
          </a:p>
          <a:p>
            <a:pPr eaLnBrk="1" hangingPunct="1">
              <a:spcBef>
                <a:spcPct val="0"/>
              </a:spcBef>
            </a:pPr>
            <a:r>
              <a:rPr lang="zh-CN" altLang="zh-CN" sz="2400"/>
              <a:t>在</a:t>
            </a:r>
            <a:r>
              <a:rPr lang="en-US" altLang="zh-CN" sz="2400"/>
              <a:t>2004</a:t>
            </a:r>
            <a:r>
              <a:rPr lang="zh-CN" altLang="zh-CN" sz="2400"/>
              <a:t>年，</a:t>
            </a:r>
            <a:r>
              <a:rPr lang="en-US" altLang="zh-CN" sz="2400"/>
              <a:t>Nutch</a:t>
            </a:r>
            <a:r>
              <a:rPr lang="zh-CN" altLang="zh-CN" sz="2400"/>
              <a:t>项目也模仿</a:t>
            </a:r>
            <a:r>
              <a:rPr lang="en-US" altLang="zh-CN" sz="2400"/>
              <a:t>GFS</a:t>
            </a:r>
            <a:r>
              <a:rPr lang="zh-CN" altLang="zh-CN" sz="2400"/>
              <a:t>开发了自己的分布式文件系统</a:t>
            </a:r>
            <a:r>
              <a:rPr lang="en-US" altLang="zh-CN" sz="2400"/>
              <a:t>NDFS</a:t>
            </a:r>
            <a:r>
              <a:rPr lang="zh-CN" altLang="zh-CN" sz="2400"/>
              <a:t>（</a:t>
            </a:r>
            <a:r>
              <a:rPr lang="en-US" altLang="zh-CN" sz="2400"/>
              <a:t>Nutch Distributed File System</a:t>
            </a:r>
            <a:r>
              <a:rPr lang="zh-CN" altLang="zh-CN" sz="2400"/>
              <a:t>），也就是</a:t>
            </a:r>
            <a:r>
              <a:rPr lang="en-US" altLang="zh-CN" sz="2400"/>
              <a:t>HDFS</a:t>
            </a:r>
            <a:r>
              <a:rPr lang="zh-CN" altLang="zh-CN" sz="2400"/>
              <a:t>的前身</a:t>
            </a:r>
          </a:p>
          <a:p>
            <a:pPr eaLnBrk="1" hangingPunct="1">
              <a:spcBef>
                <a:spcPct val="0"/>
              </a:spcBef>
            </a:pPr>
            <a:r>
              <a:rPr lang="en-US" altLang="zh-CN" sz="2400"/>
              <a:t>2004</a:t>
            </a:r>
            <a:r>
              <a:rPr lang="zh-CN" altLang="zh-CN" sz="2400"/>
              <a:t>年，谷歌公司又发表了另一篇具有深远影响的论文，阐述了</a:t>
            </a:r>
            <a:r>
              <a:rPr lang="en-US" altLang="zh-CN" sz="2400"/>
              <a:t>MapReduce</a:t>
            </a:r>
            <a:r>
              <a:rPr lang="zh-CN" altLang="zh-CN" sz="2400"/>
              <a:t>分布式编程思想</a:t>
            </a:r>
            <a:endParaRPr lang="en-US" altLang="zh-CN" sz="2400"/>
          </a:p>
          <a:p>
            <a:pPr eaLnBrk="1" hangingPunct="1">
              <a:spcBef>
                <a:spcPct val="0"/>
              </a:spcBef>
            </a:pPr>
            <a:r>
              <a:rPr lang="en-US" altLang="zh-CN" sz="2400"/>
              <a:t>2005</a:t>
            </a:r>
            <a:r>
              <a:rPr lang="zh-CN" altLang="zh-CN" sz="2400"/>
              <a:t>年，</a:t>
            </a:r>
            <a:r>
              <a:rPr lang="en-US" altLang="zh-CN" sz="2400"/>
              <a:t>Nutch</a:t>
            </a:r>
            <a:r>
              <a:rPr lang="zh-CN" altLang="zh-CN" sz="2400"/>
              <a:t>开源实现了谷歌的</a:t>
            </a:r>
            <a:r>
              <a:rPr lang="en-US" altLang="zh-CN" sz="2400"/>
              <a:t>MapReduce</a:t>
            </a:r>
          </a:p>
        </p:txBody>
      </p:sp>
      <p:pic>
        <p:nvPicPr>
          <p:cNvPr id="9220" name="Picture 2">
            <a:extLst>
              <a:ext uri="{FF2B5EF4-FFF2-40B4-BE49-F238E27FC236}">
                <a16:creationId xmlns:a16="http://schemas.microsoft.com/office/drawing/2014/main" id="{AA51F0BA-6283-4964-8A55-1626E1E07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2895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5">
            <a:extLst>
              <a:ext uri="{FF2B5EF4-FFF2-40B4-BE49-F238E27FC236}">
                <a16:creationId xmlns:a16="http://schemas.microsoft.com/office/drawing/2014/main" id="{2055863D-3D20-4C78-9859-0508252F56F4}"/>
              </a:ext>
            </a:extLst>
          </p:cNvPr>
          <p:cNvSpPr txBox="1">
            <a:spLocks noChangeArrowheads="1"/>
          </p:cNvSpPr>
          <p:nvPr/>
        </p:nvSpPr>
        <p:spPr bwMode="auto">
          <a:xfrm>
            <a:off x="3657600" y="21336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a:t>Hadoop</a:t>
            </a:r>
            <a:r>
              <a:rPr lang="zh-CN" altLang="en-US" sz="2000"/>
              <a:t>的标志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a:extLst>
              <a:ext uri="{FF2B5EF4-FFF2-40B4-BE49-F238E27FC236}">
                <a16:creationId xmlns:a16="http://schemas.microsoft.com/office/drawing/2014/main" id="{EFF18ED1-D2D5-46F6-9D79-D0D343D8426A}"/>
              </a:ext>
            </a:extLst>
          </p:cNvPr>
          <p:cNvSpPr>
            <a:spLocks noGrp="1" noChangeArrowheads="1"/>
          </p:cNvSpPr>
          <p:nvPr>
            <p:ph type="title" idx="4294967295"/>
          </p:nvPr>
        </p:nvSpPr>
        <p:spPr/>
        <p:txBody>
          <a:bodyPr/>
          <a:lstStyle/>
          <a:p>
            <a:r>
              <a:rPr lang="en-US" altLang="zh-CN"/>
              <a:t>2.1.2 Hadoop</a:t>
            </a:r>
            <a:r>
              <a:rPr lang="zh-CN" altLang="en-US"/>
              <a:t>发展简史</a:t>
            </a:r>
          </a:p>
        </p:txBody>
      </p:sp>
      <p:sp>
        <p:nvSpPr>
          <p:cNvPr id="10243" name="矩形 2">
            <a:extLst>
              <a:ext uri="{FF2B5EF4-FFF2-40B4-BE49-F238E27FC236}">
                <a16:creationId xmlns:a16="http://schemas.microsoft.com/office/drawing/2014/main" id="{9F65C8A5-FAD9-4C9D-8EC3-75F1D3194EE0}"/>
              </a:ext>
            </a:extLst>
          </p:cNvPr>
          <p:cNvSpPr>
            <a:spLocks noChangeArrowheads="1"/>
          </p:cNvSpPr>
          <p:nvPr/>
        </p:nvSpPr>
        <p:spPr bwMode="auto">
          <a:xfrm>
            <a:off x="609600" y="1371600"/>
            <a:ext cx="7924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sz="2400"/>
              <a:t>到了</a:t>
            </a:r>
            <a:r>
              <a:rPr lang="en-US" altLang="zh-CN" sz="2400"/>
              <a:t>2006</a:t>
            </a:r>
            <a:r>
              <a:rPr lang="zh-CN" altLang="zh-CN" sz="2400"/>
              <a:t>年</a:t>
            </a:r>
            <a:r>
              <a:rPr lang="en-US" altLang="zh-CN" sz="2400"/>
              <a:t>2</a:t>
            </a:r>
            <a:r>
              <a:rPr lang="zh-CN" altLang="zh-CN" sz="2400"/>
              <a:t>月，</a:t>
            </a:r>
            <a:r>
              <a:rPr lang="en-US" altLang="zh-CN" sz="2400"/>
              <a:t>Nutch</a:t>
            </a:r>
            <a:r>
              <a:rPr lang="zh-CN" altLang="zh-CN" sz="2400"/>
              <a:t>中的</a:t>
            </a:r>
            <a:r>
              <a:rPr lang="en-US" altLang="zh-CN" sz="2400"/>
              <a:t>NDFS</a:t>
            </a:r>
            <a:r>
              <a:rPr lang="zh-CN" altLang="zh-CN" sz="2400"/>
              <a:t>和</a:t>
            </a:r>
            <a:r>
              <a:rPr lang="en-US" altLang="zh-CN" sz="2400"/>
              <a:t>MapReduce</a:t>
            </a:r>
            <a:r>
              <a:rPr lang="zh-CN" altLang="zh-CN" sz="2400"/>
              <a:t>开始独立出来，成为</a:t>
            </a:r>
            <a:r>
              <a:rPr lang="en-US" altLang="zh-CN" sz="2400"/>
              <a:t>Lucene</a:t>
            </a:r>
            <a:r>
              <a:rPr lang="zh-CN" altLang="zh-CN" sz="2400"/>
              <a:t>项目的一个子项目，称为</a:t>
            </a:r>
            <a:r>
              <a:rPr lang="en-US" altLang="zh-CN" sz="2400"/>
              <a:t>Hadoop</a:t>
            </a:r>
            <a:r>
              <a:rPr lang="zh-CN" altLang="zh-CN" sz="2400"/>
              <a:t>，同时，</a:t>
            </a:r>
            <a:r>
              <a:rPr lang="en-US" altLang="zh-CN" sz="2400"/>
              <a:t>Doug Cutting</a:t>
            </a:r>
            <a:r>
              <a:rPr lang="zh-CN" altLang="zh-CN" sz="2400"/>
              <a:t>加盟雅虎</a:t>
            </a:r>
            <a:endParaRPr lang="en-US" altLang="zh-CN" sz="2400"/>
          </a:p>
          <a:p>
            <a:pPr eaLnBrk="1" hangingPunct="1">
              <a:spcBef>
                <a:spcPct val="0"/>
              </a:spcBef>
            </a:pPr>
            <a:r>
              <a:rPr lang="en-US" altLang="zh-CN" sz="2400"/>
              <a:t>2008</a:t>
            </a:r>
            <a:r>
              <a:rPr lang="zh-CN" altLang="zh-CN" sz="2400"/>
              <a:t>年</a:t>
            </a:r>
            <a:r>
              <a:rPr lang="en-US" altLang="zh-CN" sz="2400"/>
              <a:t>1</a:t>
            </a:r>
            <a:r>
              <a:rPr lang="zh-CN" altLang="zh-CN" sz="2400"/>
              <a:t>月，</a:t>
            </a:r>
            <a:r>
              <a:rPr lang="en-US" altLang="zh-CN" sz="2400"/>
              <a:t>Hadoop</a:t>
            </a:r>
            <a:r>
              <a:rPr lang="zh-CN" altLang="zh-CN" sz="2400"/>
              <a:t>正式成为</a:t>
            </a:r>
            <a:r>
              <a:rPr lang="en-US" altLang="zh-CN" sz="2400"/>
              <a:t>Apache</a:t>
            </a:r>
            <a:r>
              <a:rPr lang="zh-CN" altLang="zh-CN" sz="2400"/>
              <a:t>顶级项目，</a:t>
            </a:r>
            <a:r>
              <a:rPr lang="en-US" altLang="zh-CN" sz="2400"/>
              <a:t>Hadoop</a:t>
            </a:r>
            <a:r>
              <a:rPr lang="zh-CN" altLang="zh-CN" sz="2400"/>
              <a:t>也逐渐开始被雅虎之外的其他公司使用</a:t>
            </a:r>
            <a:endParaRPr lang="en-US" altLang="zh-CN" sz="2400"/>
          </a:p>
          <a:p>
            <a:pPr eaLnBrk="1" hangingPunct="1">
              <a:spcBef>
                <a:spcPct val="0"/>
              </a:spcBef>
            </a:pPr>
            <a:r>
              <a:rPr lang="en-US" altLang="zh-CN" sz="2400">
                <a:solidFill>
                  <a:srgbClr val="002060"/>
                </a:solidFill>
              </a:rPr>
              <a:t>2008</a:t>
            </a:r>
            <a:r>
              <a:rPr lang="zh-CN" altLang="zh-CN" sz="2400">
                <a:solidFill>
                  <a:srgbClr val="002060"/>
                </a:solidFill>
              </a:rPr>
              <a:t>年</a:t>
            </a:r>
            <a:r>
              <a:rPr lang="en-US" altLang="zh-CN" sz="2400">
                <a:solidFill>
                  <a:srgbClr val="002060"/>
                </a:solidFill>
              </a:rPr>
              <a:t>4</a:t>
            </a:r>
            <a:r>
              <a:rPr lang="zh-CN" altLang="zh-CN" sz="2400">
                <a:solidFill>
                  <a:srgbClr val="002060"/>
                </a:solidFill>
              </a:rPr>
              <a:t>月，</a:t>
            </a:r>
            <a:r>
              <a:rPr lang="en-US" altLang="zh-CN" sz="2400">
                <a:solidFill>
                  <a:srgbClr val="002060"/>
                </a:solidFill>
              </a:rPr>
              <a:t>Hadoop</a:t>
            </a:r>
            <a:r>
              <a:rPr lang="zh-CN" altLang="zh-CN" sz="2400">
                <a:solidFill>
                  <a:srgbClr val="002060"/>
                </a:solidFill>
              </a:rPr>
              <a:t>打破世界纪录，成为最快排序</a:t>
            </a:r>
            <a:r>
              <a:rPr lang="en-US" altLang="zh-CN" sz="2400">
                <a:solidFill>
                  <a:srgbClr val="002060"/>
                </a:solidFill>
              </a:rPr>
              <a:t>1TB</a:t>
            </a:r>
            <a:r>
              <a:rPr lang="zh-CN" altLang="zh-CN" sz="2400">
                <a:solidFill>
                  <a:srgbClr val="002060"/>
                </a:solidFill>
              </a:rPr>
              <a:t>数据的系统，它采用一个由</a:t>
            </a:r>
            <a:r>
              <a:rPr lang="en-US" altLang="zh-CN" sz="2400">
                <a:solidFill>
                  <a:srgbClr val="002060"/>
                </a:solidFill>
              </a:rPr>
              <a:t>910</a:t>
            </a:r>
            <a:r>
              <a:rPr lang="zh-CN" altLang="zh-CN" sz="2400">
                <a:solidFill>
                  <a:srgbClr val="002060"/>
                </a:solidFill>
              </a:rPr>
              <a:t>个节点构成的集群进行运算，排序时间只用了</a:t>
            </a:r>
            <a:r>
              <a:rPr lang="en-US" altLang="zh-CN" sz="2400">
                <a:solidFill>
                  <a:srgbClr val="002060"/>
                </a:solidFill>
              </a:rPr>
              <a:t>209</a:t>
            </a:r>
            <a:r>
              <a:rPr lang="zh-CN" altLang="zh-CN" sz="2400">
                <a:solidFill>
                  <a:srgbClr val="002060"/>
                </a:solidFill>
              </a:rPr>
              <a:t>秒</a:t>
            </a:r>
            <a:endParaRPr lang="en-US" altLang="zh-CN" sz="2400">
              <a:solidFill>
                <a:srgbClr val="002060"/>
              </a:solidFill>
            </a:endParaRPr>
          </a:p>
          <a:p>
            <a:pPr eaLnBrk="1" hangingPunct="1">
              <a:spcBef>
                <a:spcPct val="0"/>
              </a:spcBef>
            </a:pPr>
            <a:r>
              <a:rPr lang="zh-CN" altLang="zh-CN" sz="2400"/>
              <a:t>在</a:t>
            </a:r>
            <a:r>
              <a:rPr lang="en-US" altLang="zh-CN" sz="2400"/>
              <a:t>2009</a:t>
            </a:r>
            <a:r>
              <a:rPr lang="zh-CN" altLang="zh-CN" sz="2400"/>
              <a:t>年</a:t>
            </a:r>
            <a:r>
              <a:rPr lang="en-US" altLang="zh-CN" sz="2400"/>
              <a:t>5</a:t>
            </a:r>
            <a:r>
              <a:rPr lang="zh-CN" altLang="zh-CN" sz="2400"/>
              <a:t>月，</a:t>
            </a:r>
            <a:r>
              <a:rPr lang="en-US" altLang="zh-CN" sz="2400"/>
              <a:t>Hadoop</a:t>
            </a:r>
            <a:r>
              <a:rPr lang="zh-CN" altLang="zh-CN" sz="2400"/>
              <a:t>更是把</a:t>
            </a:r>
            <a:r>
              <a:rPr lang="en-US" altLang="zh-CN" sz="2400"/>
              <a:t>1TB</a:t>
            </a:r>
            <a:r>
              <a:rPr lang="zh-CN" altLang="zh-CN" sz="2400"/>
              <a:t>数据排序时间缩短到</a:t>
            </a:r>
            <a:r>
              <a:rPr lang="en-US" altLang="zh-CN" sz="2400"/>
              <a:t>62</a:t>
            </a:r>
            <a:r>
              <a:rPr lang="zh-CN" altLang="zh-CN" sz="2400"/>
              <a:t>秒。</a:t>
            </a:r>
            <a:r>
              <a:rPr lang="en-US" altLang="zh-CN" sz="2400"/>
              <a:t>Hadoop</a:t>
            </a:r>
            <a:r>
              <a:rPr lang="zh-CN" altLang="zh-CN" sz="2400"/>
              <a:t>从此名声大震，迅速发展成为大数据时代最具影响力的开源分布式开发平台，并成为事实上的大数据处理标准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2">
            <a:extLst>
              <a:ext uri="{FF2B5EF4-FFF2-40B4-BE49-F238E27FC236}">
                <a16:creationId xmlns:a16="http://schemas.microsoft.com/office/drawing/2014/main" id="{93CD68AF-08C1-44A9-95B5-C36F4195BEA5}"/>
              </a:ext>
            </a:extLst>
          </p:cNvPr>
          <p:cNvSpPr>
            <a:spLocks noGrp="1" noChangeArrowheads="1"/>
          </p:cNvSpPr>
          <p:nvPr>
            <p:ph type="title" idx="4294967295"/>
          </p:nvPr>
        </p:nvSpPr>
        <p:spPr/>
        <p:txBody>
          <a:bodyPr/>
          <a:lstStyle/>
          <a:p>
            <a:r>
              <a:rPr lang="en-US" altLang="zh-CN"/>
              <a:t>2.1.3 Hadoop</a:t>
            </a:r>
            <a:r>
              <a:rPr lang="zh-CN" altLang="en-US"/>
              <a:t>的特性</a:t>
            </a:r>
            <a:r>
              <a:rPr lang="en-US" altLang="zh-CN"/>
              <a:t>(Page 30)</a:t>
            </a:r>
            <a:endParaRPr lang="zh-CN" altLang="en-US"/>
          </a:p>
        </p:txBody>
      </p:sp>
      <p:sp>
        <p:nvSpPr>
          <p:cNvPr id="11267" name="TextBox 4">
            <a:extLst>
              <a:ext uri="{FF2B5EF4-FFF2-40B4-BE49-F238E27FC236}">
                <a16:creationId xmlns:a16="http://schemas.microsoft.com/office/drawing/2014/main" id="{E55DFCB7-C3FE-4978-B73B-FFE1326E0327}"/>
              </a:ext>
            </a:extLst>
          </p:cNvPr>
          <p:cNvSpPr txBox="1">
            <a:spLocks noChangeArrowheads="1"/>
          </p:cNvSpPr>
          <p:nvPr/>
        </p:nvSpPr>
        <p:spPr bwMode="auto">
          <a:xfrm>
            <a:off x="571500" y="1447800"/>
            <a:ext cx="8001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ea typeface="黑体" panose="02010609060101010101" pitchFamily="49" charset="-122"/>
              </a:rPr>
              <a:t>       </a:t>
            </a:r>
            <a:r>
              <a:rPr lang="en-US" altLang="zh-CN" sz="2400"/>
              <a:t>Hadoop</a:t>
            </a:r>
            <a:r>
              <a:rPr lang="zh-CN" altLang="zh-CN" sz="2400"/>
              <a:t>是一个能够对大量数据进行分布式处理的软件框架，并且是以一种可靠、高效、可伸缩的方式进行处理的，它具有以下几个方面的特性：</a:t>
            </a:r>
          </a:p>
          <a:p>
            <a:pPr lvl="1" eaLnBrk="1" hangingPunct="1">
              <a:spcBef>
                <a:spcPct val="0"/>
              </a:spcBef>
              <a:buFont typeface="Arial" panose="020B0604020202020204" pitchFamily="34" charset="0"/>
              <a:buChar char="•"/>
            </a:pPr>
            <a:r>
              <a:rPr lang="en-US" altLang="zh-CN" sz="2400"/>
              <a:t>   </a:t>
            </a:r>
            <a:r>
              <a:rPr lang="zh-CN" altLang="zh-CN" sz="2400"/>
              <a:t>高可靠性</a:t>
            </a:r>
          </a:p>
          <a:p>
            <a:pPr lvl="1" eaLnBrk="1" hangingPunct="1">
              <a:spcBef>
                <a:spcPct val="0"/>
              </a:spcBef>
              <a:buFont typeface="Arial" panose="020B0604020202020204" pitchFamily="34" charset="0"/>
              <a:buChar char="•"/>
            </a:pPr>
            <a:r>
              <a:rPr lang="en-US" altLang="zh-CN" sz="2400"/>
              <a:t>   </a:t>
            </a:r>
            <a:r>
              <a:rPr lang="zh-CN" altLang="zh-CN" sz="2400"/>
              <a:t>高效性</a:t>
            </a:r>
          </a:p>
          <a:p>
            <a:pPr lvl="1" eaLnBrk="1" hangingPunct="1">
              <a:spcBef>
                <a:spcPct val="0"/>
              </a:spcBef>
              <a:buFont typeface="Arial" panose="020B0604020202020204" pitchFamily="34" charset="0"/>
              <a:buChar char="•"/>
            </a:pPr>
            <a:r>
              <a:rPr lang="en-US" altLang="zh-CN" sz="2400"/>
              <a:t>   </a:t>
            </a:r>
            <a:r>
              <a:rPr lang="zh-CN" altLang="zh-CN" sz="2400"/>
              <a:t>高可扩展性</a:t>
            </a:r>
          </a:p>
          <a:p>
            <a:pPr lvl="1" eaLnBrk="1" hangingPunct="1">
              <a:spcBef>
                <a:spcPct val="0"/>
              </a:spcBef>
              <a:buFont typeface="Arial" panose="020B0604020202020204" pitchFamily="34" charset="0"/>
              <a:buChar char="•"/>
            </a:pPr>
            <a:r>
              <a:rPr lang="en-US" altLang="zh-CN" sz="2400"/>
              <a:t>   </a:t>
            </a:r>
            <a:r>
              <a:rPr lang="zh-CN" altLang="zh-CN" sz="2400"/>
              <a:t>高容错性</a:t>
            </a:r>
          </a:p>
          <a:p>
            <a:pPr lvl="1" eaLnBrk="1" hangingPunct="1">
              <a:spcBef>
                <a:spcPct val="0"/>
              </a:spcBef>
              <a:buFont typeface="Arial" panose="020B0604020202020204" pitchFamily="34" charset="0"/>
              <a:buChar char="•"/>
            </a:pPr>
            <a:r>
              <a:rPr lang="en-US" altLang="zh-CN" sz="2400"/>
              <a:t>   </a:t>
            </a:r>
            <a:r>
              <a:rPr lang="zh-CN" altLang="zh-CN" sz="2400"/>
              <a:t>成本低</a:t>
            </a:r>
          </a:p>
          <a:p>
            <a:pPr lvl="1" eaLnBrk="1" hangingPunct="1">
              <a:spcBef>
                <a:spcPct val="0"/>
              </a:spcBef>
              <a:buFont typeface="Arial" panose="020B0604020202020204" pitchFamily="34" charset="0"/>
              <a:buChar char="•"/>
            </a:pPr>
            <a:r>
              <a:rPr lang="en-US" altLang="zh-CN" sz="2400"/>
              <a:t>   </a:t>
            </a:r>
            <a:r>
              <a:rPr lang="zh-CN" altLang="zh-CN" sz="2400"/>
              <a:t>运行在</a:t>
            </a:r>
            <a:r>
              <a:rPr lang="en-US" altLang="zh-CN" sz="2400"/>
              <a:t>Linux</a:t>
            </a:r>
            <a:r>
              <a:rPr lang="zh-CN" altLang="zh-CN" sz="2400"/>
              <a:t>平台上</a:t>
            </a:r>
          </a:p>
          <a:p>
            <a:pPr lvl="1" eaLnBrk="1" hangingPunct="1">
              <a:spcBef>
                <a:spcPct val="0"/>
              </a:spcBef>
              <a:buFont typeface="Arial" panose="020B0604020202020204" pitchFamily="34" charset="0"/>
              <a:buChar char="•"/>
            </a:pPr>
            <a:r>
              <a:rPr lang="en-US" altLang="zh-CN" sz="2400"/>
              <a:t>   </a:t>
            </a:r>
            <a:r>
              <a:rPr lang="zh-CN" altLang="zh-CN" sz="2400"/>
              <a:t>支持多种编程语言</a:t>
            </a:r>
          </a:p>
          <a:p>
            <a:pPr eaLnBrk="1" hangingPunct="1">
              <a:spcBef>
                <a:spcPct val="0"/>
              </a:spcBef>
              <a:buFontTx/>
              <a:buNone/>
            </a:pP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2">
            <a:extLst>
              <a:ext uri="{FF2B5EF4-FFF2-40B4-BE49-F238E27FC236}">
                <a16:creationId xmlns:a16="http://schemas.microsoft.com/office/drawing/2014/main" id="{C6B30F07-ED6B-4AA0-B2FA-6865820191A1}"/>
              </a:ext>
            </a:extLst>
          </p:cNvPr>
          <p:cNvSpPr>
            <a:spLocks noGrp="1" noChangeArrowheads="1"/>
          </p:cNvSpPr>
          <p:nvPr>
            <p:ph type="title" idx="4294967295"/>
          </p:nvPr>
        </p:nvSpPr>
        <p:spPr/>
        <p:txBody>
          <a:bodyPr/>
          <a:lstStyle/>
          <a:p>
            <a:r>
              <a:rPr lang="en-US" altLang="zh-CN"/>
              <a:t>2.1.3 Hadoop</a:t>
            </a:r>
            <a:r>
              <a:rPr lang="zh-CN" altLang="en-US"/>
              <a:t>的应用现状</a:t>
            </a:r>
          </a:p>
        </p:txBody>
      </p:sp>
      <p:sp>
        <p:nvSpPr>
          <p:cNvPr id="12291" name="TextBox 4">
            <a:extLst>
              <a:ext uri="{FF2B5EF4-FFF2-40B4-BE49-F238E27FC236}">
                <a16:creationId xmlns:a16="http://schemas.microsoft.com/office/drawing/2014/main" id="{62BCBDE2-A1A3-4055-B570-8B8A8161FE2C}"/>
              </a:ext>
            </a:extLst>
          </p:cNvPr>
          <p:cNvSpPr txBox="1">
            <a:spLocks noChangeArrowheads="1"/>
          </p:cNvSpPr>
          <p:nvPr/>
        </p:nvSpPr>
        <p:spPr bwMode="auto">
          <a:xfrm>
            <a:off x="685800" y="1447800"/>
            <a:ext cx="8153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en-US" altLang="zh-CN" sz="2800"/>
              <a:t>Hadoop</a:t>
            </a:r>
            <a:r>
              <a:rPr lang="zh-CN" altLang="zh-CN" sz="2800"/>
              <a:t>凭借其突出的优势，已经在各个领域得到了广泛应用，而互联网领域是其应用的主阵地</a:t>
            </a:r>
          </a:p>
          <a:p>
            <a:pPr eaLnBrk="1" hangingPunct="1">
              <a:spcBef>
                <a:spcPct val="0"/>
              </a:spcBef>
            </a:pPr>
            <a:r>
              <a:rPr lang="en-US" altLang="zh-CN" sz="2800"/>
              <a:t>2007</a:t>
            </a:r>
            <a:r>
              <a:rPr lang="zh-CN" altLang="zh-CN" sz="2800"/>
              <a:t>年，雅虎在</a:t>
            </a:r>
            <a:r>
              <a:rPr lang="en-US" altLang="zh-CN" sz="2800"/>
              <a:t>Sunnyvale</a:t>
            </a:r>
            <a:r>
              <a:rPr lang="zh-CN" altLang="zh-CN" sz="2800"/>
              <a:t>总部建立了</a:t>
            </a:r>
            <a:r>
              <a:rPr lang="en-US" altLang="zh-CN" sz="2800"/>
              <a:t>M45——</a:t>
            </a:r>
            <a:r>
              <a:rPr lang="zh-CN" altLang="zh-CN" sz="2800"/>
              <a:t>一个包含了</a:t>
            </a:r>
            <a:r>
              <a:rPr lang="en-US" altLang="zh-CN" sz="2800"/>
              <a:t>4000</a:t>
            </a:r>
            <a:r>
              <a:rPr lang="zh-CN" altLang="zh-CN" sz="2800"/>
              <a:t>个处理器和</a:t>
            </a:r>
            <a:r>
              <a:rPr lang="en-US" altLang="zh-CN" sz="2800"/>
              <a:t>1.5PB</a:t>
            </a:r>
            <a:r>
              <a:rPr lang="zh-CN" altLang="zh-CN" sz="2800"/>
              <a:t>容量的</a:t>
            </a:r>
            <a:r>
              <a:rPr lang="en-US" altLang="zh-CN" sz="2800"/>
              <a:t>Hadoop</a:t>
            </a:r>
            <a:r>
              <a:rPr lang="zh-CN" altLang="zh-CN" sz="2800"/>
              <a:t>集群系统</a:t>
            </a:r>
          </a:p>
          <a:p>
            <a:pPr eaLnBrk="1" hangingPunct="1">
              <a:spcBef>
                <a:spcPct val="0"/>
              </a:spcBef>
            </a:pPr>
            <a:r>
              <a:rPr lang="en-US" altLang="zh-CN" sz="2800"/>
              <a:t>Facebook</a:t>
            </a:r>
            <a:r>
              <a:rPr lang="zh-CN" altLang="zh-CN" sz="2800"/>
              <a:t>作为全球知名的社交网站，</a:t>
            </a:r>
            <a:r>
              <a:rPr lang="en-US" altLang="zh-CN" sz="2800"/>
              <a:t>Hadoop</a:t>
            </a:r>
            <a:r>
              <a:rPr lang="zh-CN" altLang="zh-CN" sz="2800"/>
              <a:t>是非常理想的选择，</a:t>
            </a:r>
            <a:r>
              <a:rPr lang="en-US" altLang="zh-CN" sz="2800"/>
              <a:t>Facebook</a:t>
            </a:r>
            <a:r>
              <a:rPr lang="zh-CN" altLang="zh-CN" sz="2800"/>
              <a:t>主要将</a:t>
            </a:r>
            <a:r>
              <a:rPr lang="en-US" altLang="zh-CN" sz="2800"/>
              <a:t>Hadoop</a:t>
            </a:r>
            <a:r>
              <a:rPr lang="zh-CN" altLang="zh-CN" sz="2800"/>
              <a:t>平台用于日志处理、推荐系统和数据仓库等方面</a:t>
            </a:r>
          </a:p>
          <a:p>
            <a:pPr eaLnBrk="1" hangingPunct="1">
              <a:spcBef>
                <a:spcPct val="0"/>
              </a:spcBef>
            </a:pPr>
            <a:r>
              <a:rPr lang="zh-CN" altLang="zh-CN" sz="2800"/>
              <a:t>国内采用</a:t>
            </a:r>
            <a:r>
              <a:rPr lang="en-US" altLang="zh-CN" sz="2800"/>
              <a:t>Hadoop</a:t>
            </a:r>
            <a:r>
              <a:rPr lang="zh-CN" altLang="zh-CN" sz="2800"/>
              <a:t>的公司主要有百度、淘宝、网易、华为、中国移动等，其中，淘宝的</a:t>
            </a:r>
            <a:r>
              <a:rPr lang="en-US" altLang="zh-CN" sz="2800"/>
              <a:t>Hadoop</a:t>
            </a:r>
            <a:r>
              <a:rPr lang="zh-CN" altLang="zh-CN" sz="2800"/>
              <a:t>集群比较大</a:t>
            </a:r>
          </a:p>
          <a:p>
            <a:pPr eaLnBrk="1" hangingPunct="1">
              <a:spcBef>
                <a:spcPct val="0"/>
              </a:spcBef>
              <a:buFontTx/>
              <a:buNone/>
            </a:pPr>
            <a:endParaRPr lang="en-US" altLang="zh-CN"/>
          </a:p>
        </p:txBody>
      </p:sp>
    </p:spTree>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6734</Words>
  <Application>Microsoft Office PowerPoint</Application>
  <PresentationFormat>全屏显示(4:3)</PresentationFormat>
  <Paragraphs>410</Paragraphs>
  <Slides>50</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8" baseType="lpstr">
      <vt:lpstr>黑体</vt:lpstr>
      <vt:lpstr>宋体</vt:lpstr>
      <vt:lpstr>Arial</vt:lpstr>
      <vt:lpstr>Consolas</vt:lpstr>
      <vt:lpstr>Times New Roman</vt:lpstr>
      <vt:lpstr>Wingdings</vt:lpstr>
      <vt:lpstr>1_默认设计模板</vt:lpstr>
      <vt:lpstr>MSPhotoEd.3</vt:lpstr>
      <vt:lpstr> 第2章 大数据处理架构Hadoop </vt:lpstr>
      <vt:lpstr>本章配套教学视频</vt:lpstr>
      <vt:lpstr>提纲</vt:lpstr>
      <vt:lpstr>2.1 概述</vt:lpstr>
      <vt:lpstr>2.1.1 Hadoop简介</vt:lpstr>
      <vt:lpstr>2.1.2 Hadoop发展简史</vt:lpstr>
      <vt:lpstr>2.1.2 Hadoop发展简史</vt:lpstr>
      <vt:lpstr>2.1.3 Hadoop的特性(Page 30)</vt:lpstr>
      <vt:lpstr>2.1.3 Hadoop的应用现状</vt:lpstr>
      <vt:lpstr>2.1.3 Hadoop的应用现状</vt:lpstr>
      <vt:lpstr>2.1.4 Apache Hadoop版本演变</vt:lpstr>
      <vt:lpstr>2.1.4 Apache Hadoop版本演变</vt:lpstr>
      <vt:lpstr>2.1.5 Hadoop各种版本</vt:lpstr>
      <vt:lpstr>2.1.5 Hadoop各种版本</vt:lpstr>
      <vt:lpstr>2.2 Hadoop生态系统</vt:lpstr>
      <vt:lpstr>2.2 Hadoop项目结构</vt:lpstr>
      <vt:lpstr>2.2 Hadoop项目结构</vt:lpstr>
      <vt:lpstr>2.3 Hadoop的安装与使用</vt:lpstr>
      <vt:lpstr>2.3.1 Hadoop安装之前的预备知识</vt:lpstr>
      <vt:lpstr>2.3.1 Hadoop安装之前的预备知识</vt:lpstr>
      <vt:lpstr>2.3.1 Hadoop安装之前的预备知识</vt:lpstr>
      <vt:lpstr>2.3.1 Hadoop安装之前的预备知识</vt:lpstr>
      <vt:lpstr>2.3.2 安装Linux虚拟机</vt:lpstr>
      <vt:lpstr>2.3.2 安装Linux虚拟机</vt:lpstr>
      <vt:lpstr>2.3.2 安装Linux虚拟机</vt:lpstr>
      <vt:lpstr>2.3.2 安装Linux虚拟机</vt:lpstr>
      <vt:lpstr>2.3.3 安装双操作系统</vt:lpstr>
      <vt:lpstr>2.3.4 Hadoop的安装与使用（单机/伪分布式）</vt:lpstr>
      <vt:lpstr>创建Hadoop用户</vt:lpstr>
      <vt:lpstr>SSH登录权限设置</vt:lpstr>
      <vt:lpstr>安装Java环境</vt:lpstr>
      <vt:lpstr>安装Java环境</vt:lpstr>
      <vt:lpstr>安装Java环境</vt:lpstr>
      <vt:lpstr>单机安装配置</vt:lpstr>
      <vt:lpstr>单机安装配置</vt:lpstr>
      <vt:lpstr>伪分布式安装配置</vt:lpstr>
      <vt:lpstr>伪分布式安装配置</vt:lpstr>
      <vt:lpstr>伪分布式安装配置</vt:lpstr>
      <vt:lpstr>伪分布式安装配置</vt:lpstr>
      <vt:lpstr>伪分布式安装配置</vt:lpstr>
      <vt:lpstr>2.4 Hadoop集群的部署与使用</vt:lpstr>
      <vt:lpstr>2.4.1 Hadoop集群中有哪些节点类型</vt:lpstr>
      <vt:lpstr>2.4.2 集群硬件配置</vt:lpstr>
      <vt:lpstr>2.4.3 集群规模要多大 </vt:lpstr>
      <vt:lpstr>2.4.4 集群网络拓扑</vt:lpstr>
      <vt:lpstr>2.4.5 集群的建立与安装</vt:lpstr>
      <vt:lpstr>2.4.6 Hadoop集群基准测试</vt:lpstr>
      <vt:lpstr>2.4.7 在云计算环境中使用Hadoop</vt:lpstr>
      <vt:lpstr>本章小结</vt:lpstr>
      <vt:lpstr>附录F：《大数据技术原理与应用（第3版）》教材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厦门大学-林子雨-编著</dc:creator>
  <dc:description>http://dblab.xmu.edu.cn/post/bigdata</dc:description>
  <cp:lastModifiedBy>DELL</cp:lastModifiedBy>
  <cp:revision>2024</cp:revision>
  <dcterms:created xsi:type="dcterms:W3CDTF">2020-02-27T02:04:48Z</dcterms:created>
  <dcterms:modified xsi:type="dcterms:W3CDTF">2022-09-12T22:17:09Z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2052-11.1.0.9513</vt:lpwstr>
  </property>
</Properties>
</file>